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6"/>
  </p:notesMasterIdLst>
  <p:sldIdLst>
    <p:sldId id="256" r:id="rId2"/>
    <p:sldId id="511" r:id="rId3"/>
    <p:sldId id="512" r:id="rId4"/>
    <p:sldId id="513" r:id="rId5"/>
    <p:sldId id="477" r:id="rId6"/>
    <p:sldId id="476" r:id="rId7"/>
    <p:sldId id="478" r:id="rId8"/>
    <p:sldId id="479" r:id="rId9"/>
    <p:sldId id="480" r:id="rId10"/>
    <p:sldId id="483" r:id="rId11"/>
    <p:sldId id="482" r:id="rId12"/>
    <p:sldId id="484" r:id="rId13"/>
    <p:sldId id="485" r:id="rId14"/>
    <p:sldId id="486" r:id="rId15"/>
    <p:sldId id="463" r:id="rId16"/>
    <p:sldId id="487" r:id="rId17"/>
    <p:sldId id="488" r:id="rId18"/>
    <p:sldId id="489" r:id="rId19"/>
    <p:sldId id="490" r:id="rId20"/>
    <p:sldId id="491" r:id="rId21"/>
    <p:sldId id="492" r:id="rId22"/>
    <p:sldId id="493" r:id="rId23"/>
    <p:sldId id="494" r:id="rId24"/>
    <p:sldId id="495" r:id="rId25"/>
    <p:sldId id="496" r:id="rId26"/>
    <p:sldId id="497" r:id="rId27"/>
    <p:sldId id="498" r:id="rId28"/>
    <p:sldId id="499" r:id="rId29"/>
    <p:sldId id="500" r:id="rId30"/>
    <p:sldId id="464" r:id="rId31"/>
    <p:sldId id="466" r:id="rId32"/>
    <p:sldId id="467" r:id="rId33"/>
    <p:sldId id="468" r:id="rId34"/>
    <p:sldId id="469" r:id="rId35"/>
    <p:sldId id="470" r:id="rId36"/>
    <p:sldId id="471" r:id="rId37"/>
    <p:sldId id="472" r:id="rId38"/>
    <p:sldId id="473" r:id="rId39"/>
    <p:sldId id="501" r:id="rId40"/>
    <p:sldId id="504" r:id="rId41"/>
    <p:sldId id="506" r:id="rId42"/>
    <p:sldId id="507" r:id="rId43"/>
    <p:sldId id="508" r:id="rId44"/>
    <p:sldId id="509" r:id="rId4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4B4"/>
    <a:srgbClr val="600000"/>
    <a:srgbClr val="CC6600"/>
    <a:srgbClr val="993300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85458" autoAdjust="0"/>
  </p:normalViewPr>
  <p:slideViewPr>
    <p:cSldViewPr>
      <p:cViewPr varScale="1">
        <p:scale>
          <a:sx n="85" d="100"/>
          <a:sy n="85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097626" indent="-39614320"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AEA327-C6D2-3F43-907D-96AFBAD8063F}" type="slidenum">
              <a:rPr lang="en-US" sz="1300"/>
              <a:pPr/>
              <a:t>5</a:t>
            </a:fld>
            <a:endParaRPr lang="en-US" sz="13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01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ln/>
        </p:spPr>
        <p:txBody>
          <a:bodyPr/>
          <a:lstStyle/>
          <a:p>
            <a:fld id="{86CE3774-6B0C-DE4D-A57B-8B7E37955BEC}" type="slidenum">
              <a:rPr lang="en-US"/>
              <a:pPr/>
              <a:t>6</a:t>
            </a:fld>
            <a:endParaRPr lang="en-US"/>
          </a:p>
        </p:txBody>
      </p:sp>
      <p:sp>
        <p:nvSpPr>
          <p:cNvPr id="419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99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097626" indent="-39614320"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AEA327-C6D2-3F43-907D-96AFBAD8063F}" type="slidenum">
              <a:rPr lang="en-US" sz="1300"/>
              <a:pPr/>
              <a:t>7</a:t>
            </a:fld>
            <a:endParaRPr lang="en-US" sz="13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This is an illustration of a few 10 km boxes created from the larger granule.  White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is ocean, Green is land, and pale color is “other” (includes coastal, ephemeris or shallow water,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etc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).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79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097626" indent="-39614320"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1CA0BF9-78FD-AF4C-A72F-0965EF1D7547}" type="slidenum">
              <a:rPr lang="en-US" sz="1300"/>
              <a:pPr/>
              <a:t>8</a:t>
            </a:fld>
            <a:endParaRPr lang="en-US" sz="13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71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main difference between the “aerosol” cloud mask and the standard MxD35</a:t>
            </a:r>
            <a:r>
              <a:rPr lang="en-US" baseline="0" dirty="0" smtClean="0"/>
              <a:t> cloud mask.  We rely heavily on spatial variability to screen out clouds.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38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097626" indent="-39614320"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04856B-B089-5146-A48F-F6050E70B5BF}" type="slidenum">
              <a:rPr lang="en-US" sz="1300"/>
              <a:pPr/>
              <a:t>13</a:t>
            </a:fld>
            <a:endParaRPr lang="en-US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169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097626" indent="-39614320"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302D1C2-F4F0-F748-AA9E-DCE92900EAC3}" type="slidenum">
              <a:rPr lang="en-US" sz="1300"/>
              <a:pPr/>
              <a:t>14</a:t>
            </a:fld>
            <a:endParaRPr lang="en-US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518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097626" indent="-39614320"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1CA0BF9-78FD-AF4C-A72F-0965EF1D7547}" type="slidenum">
              <a:rPr lang="en-US" sz="1300"/>
              <a:pPr/>
              <a:t>18</a:t>
            </a:fld>
            <a:endParaRPr lang="en-US" sz="13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747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can’t read this, but here are SDSs over ocean within the MxD04_L2 file,</a:t>
            </a:r>
            <a:r>
              <a:rPr lang="en-US" baseline="0" dirty="0" smtClean="0"/>
              <a:t> pulled out from the AMT paper.  Most SDSs are same from C5, but there are some that are renamed (e.g. PSML003_Ocean”, and others that have revised dimensions.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07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90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can’t read this, but here are SDSs over land within the MxD04_L2 file,</a:t>
            </a:r>
            <a:r>
              <a:rPr lang="en-US" baseline="0" dirty="0" smtClean="0"/>
              <a:t> pulled out from the AMT paper.  Most SDSs are same from C5, but there are some that are renamed (e.g. “</a:t>
            </a:r>
            <a:r>
              <a:rPr lang="en-US" baseline="0" dirty="0" err="1" smtClean="0"/>
              <a:t>Aerosol_Cloud_Fraction</a:t>
            </a:r>
            <a:r>
              <a:rPr lang="en-US" baseline="0" dirty="0" smtClean="0"/>
              <a:t>”, and others that have revised dimensions.  A few are deleted (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. The </a:t>
            </a:r>
            <a:r>
              <a:rPr lang="en-US" baseline="0" dirty="0" err="1" smtClean="0"/>
              <a:t>Angstron</a:t>
            </a:r>
            <a:r>
              <a:rPr lang="en-US" baseline="0" dirty="0" smtClean="0"/>
              <a:t> exponent and optical depth small land) because there is no quantitative value to them. The Path radiance and critical reflectance products were also deleted due to no known users.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21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</a:t>
            </a:r>
            <a:r>
              <a:rPr lang="en-US" baseline="0" dirty="0" smtClean="0"/>
              <a:t> are described in the AMT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308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1D367-157D-4882-BFE7-7A5479EAF24D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969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0345B1-6255-334D-A0A8-A85FA15CE6A5}" type="slidenum">
              <a:rPr lang="en-US">
                <a:ea typeface="ＭＳ Ｐゴシック" pitchFamily="-107" charset="-128"/>
                <a:cs typeface="ＭＳ Ｐゴシック" pitchFamily="-10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>
              <a:ea typeface="ＭＳ Ｐゴシック" pitchFamily="-107" charset="-128"/>
              <a:cs typeface="ＭＳ Ｐゴシック" pitchFamily="-107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19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164">
                <a:solidFill>
                  <a:srgbClr val="0224C0"/>
                </a:solidFill>
                <a:uFill>
                  <a:solidFill/>
                </a:uFill>
              </a:rPr>
              <a:t>Title Text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594122" indent="-272664">
              <a:spcBef>
                <a:spcPts val="422"/>
              </a:spcBef>
              <a:buChar char="–"/>
              <a:defRPr sz="1969"/>
            </a:lvl2pPr>
            <a:lvl3pPr>
              <a:spcBef>
                <a:spcPts val="352"/>
              </a:spcBef>
              <a:defRPr sz="1828"/>
            </a:lvl3pPr>
            <a:lvl4pPr marL="1189391" indent="-225019">
              <a:spcBef>
                <a:spcPts val="281"/>
              </a:spcBef>
              <a:buChar char="–"/>
              <a:defRPr sz="1687"/>
            </a:lvl4pPr>
            <a:lvl5pPr marL="1510849" indent="-225019">
              <a:spcBef>
                <a:spcPts val="281"/>
              </a:spcBef>
              <a:buChar char="»"/>
              <a:defRPr sz="1547"/>
            </a:lvl5pPr>
          </a:lstStyle>
          <a:p>
            <a:pPr lvl="0">
              <a:defRPr sz="1800">
                <a:uFillTx/>
              </a:defRPr>
            </a:pPr>
            <a:r>
              <a:rPr sz="2391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1969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1828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1687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1547">
                <a:uFill>
                  <a:solidFill/>
                </a:uFill>
              </a:rPr>
              <a:t>Body Level Five</a:t>
            </a:r>
          </a:p>
        </p:txBody>
      </p:sp>
      <p:sp>
        <p:nvSpPr>
          <p:cNvPr id="9" name="Shape 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23865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eronet.gsfc.nasa.gov/" TargetMode="External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134" y="4038600"/>
            <a:ext cx="9108066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MODIS Aerosol C6 Improvements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3590"/>
            <a:ext cx="81534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Aerosols can travel a long way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267200"/>
            <a:ext cx="8686800" cy="2438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Mineral dust from Taklimakan desert transported to North America</a:t>
            </a:r>
          </a:p>
          <a:p>
            <a:pPr lvl="1"/>
            <a:r>
              <a:rPr lang="en-US" dirty="0" smtClean="0"/>
              <a:t>Hsu </a:t>
            </a:r>
            <a:r>
              <a:rPr lang="en-US" i="1" dirty="0" smtClean="0"/>
              <a:t>et al., IEEE TGARS</a:t>
            </a:r>
            <a:r>
              <a:rPr lang="en-US" dirty="0" smtClean="0"/>
              <a:t> (2006)</a:t>
            </a:r>
          </a:p>
          <a:p>
            <a:pPr lvl="1"/>
            <a:r>
              <a:rPr lang="en-US" dirty="0" smtClean="0"/>
              <a:t>Renewed attention in Yu </a:t>
            </a:r>
            <a:r>
              <a:rPr lang="en-US" i="1" dirty="0" smtClean="0"/>
              <a:t>et al., Science/Atmos. Res.,</a:t>
            </a:r>
            <a:r>
              <a:rPr lang="en-US" dirty="0" smtClean="0"/>
              <a:t> (2012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We also see Asian pollution transported to North America, Saharan dust transported to the Amazon and Europe, African smoke transported to South America, Asian dust to Europe, high-latitude smoke circling the world in both hemispheres, etc...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3992"/>
            <a:ext cx="9202484" cy="268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EBD51-3785-41EB-A237-2934FC92D02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13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447800"/>
            <a:ext cx="3200400" cy="264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4648200"/>
            <a:ext cx="9144000" cy="2209800"/>
          </a:xfrm>
        </p:spPr>
        <p:txBody>
          <a:bodyPr>
            <a:normAutofit fontScale="925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Ångström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exponent (AE,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): spectral dependence of AOD</a:t>
            </a:r>
          </a:p>
          <a:p>
            <a:pPr lvl="1"/>
            <a:r>
              <a:rPr lang="en-US" dirty="0" smtClean="0"/>
              <a:t>Values &lt; 1 suggest optical dominance of coarse particles (e.g. dust)</a:t>
            </a:r>
          </a:p>
          <a:p>
            <a:pPr lvl="1"/>
            <a:r>
              <a:rPr lang="en-US" dirty="0" smtClean="0"/>
              <a:t>Values &gt; 1 suggest optical dominance of fine particles (e.g. smoke)</a:t>
            </a:r>
          </a:p>
          <a:p>
            <a:pPr lvl="1"/>
            <a:r>
              <a:rPr lang="en-US" dirty="0" smtClean="0"/>
              <a:t>Depends on wavelength range used to calculate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6404"/>
            <a:ext cx="79248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Aerosols and properties of interest: AE</a:t>
            </a:r>
            <a:endParaRPr lang="en-GB" sz="36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EBD51-3785-41EB-A237-2934FC92D028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1136" y="1415182"/>
            <a:ext cx="3200400" cy="269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447800"/>
            <a:ext cx="3200400" cy="260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172200" y="41910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latin typeface="Times" pitchFamily="18" charset="0"/>
                <a:cs typeface="Times" pitchFamily="18" charset="0"/>
              </a:rPr>
              <a:t>From Eck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 et al.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>, JGR, 1999</a:t>
            </a:r>
            <a:endParaRPr lang="en-GB" sz="1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10007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Urban aerosols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(NASA GSFC, USA)</a:t>
            </a:r>
            <a:endParaRPr lang="en-GB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2800" y="10007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Smoke aerosols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(Bolivia)</a:t>
            </a:r>
            <a:endParaRPr lang="en-GB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8400" y="10007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Mineral dust aerosols 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(</a:t>
            </a:r>
            <a:r>
              <a:rPr lang="en-US" sz="1400" b="1" dirty="0" err="1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Dalanzadgad</a:t>
            </a:r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, Mongolia)</a:t>
            </a:r>
            <a:endParaRPr lang="en-GB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8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4724400"/>
            <a:ext cx="9144000" cy="2133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Single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Scattering Albedo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(SSA) : measure of light absorption by aerosols</a:t>
            </a:r>
          </a:p>
          <a:p>
            <a:pPr lvl="1"/>
            <a:r>
              <a:rPr lang="en-US" dirty="0" smtClean="0"/>
              <a:t>SSA = 0: Pure absorbing aerosols (never encountered)</a:t>
            </a:r>
          </a:p>
          <a:p>
            <a:pPr lvl="1"/>
            <a:r>
              <a:rPr lang="en-US" dirty="0" smtClean="0"/>
              <a:t>SSA = 1: Pure scattering aerosols</a:t>
            </a:r>
          </a:p>
          <a:p>
            <a:pPr lvl="1"/>
            <a:r>
              <a:rPr lang="en-US" dirty="0" smtClean="0"/>
              <a:t>Typical range ~0.8 (some industrial/smoke) - 0.99 (‘clean’ continental, marine aerosols)</a:t>
            </a:r>
          </a:p>
          <a:p>
            <a:pPr lvl="1"/>
            <a:r>
              <a:rPr lang="en-US" dirty="0" smtClean="0"/>
              <a:t>Also has wavelength dependence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6689"/>
            <a:ext cx="83820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Aerosols and properties of interest: SSA</a:t>
            </a:r>
            <a:endParaRPr lang="en-GB" sz="36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EBD51-3785-41EB-A237-2934FC92D028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172200" y="441662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1400" dirty="0" err="1" smtClean="0">
                <a:latin typeface="Times" pitchFamily="18" charset="0"/>
                <a:cs typeface="Times" pitchFamily="18" charset="0"/>
              </a:rPr>
              <a:t>Dubovik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et al.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>, JAS, 2002</a:t>
            </a:r>
            <a:endParaRPr lang="en-GB" sz="1400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" y="838200"/>
            <a:ext cx="79724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404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1" cy="6844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Aerosol algorithm REVIEW</a:t>
            </a:r>
            <a:endParaRPr lang="en-US" dirty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1752600"/>
            <a:ext cx="8763000" cy="4648200"/>
          </a:xfr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 fontScale="55000" lnSpcReduction="20000"/>
          </a:bodyPr>
          <a:lstStyle/>
          <a:p>
            <a:pPr marL="0" indent="0">
              <a:buNone/>
            </a:pPr>
            <a:r>
              <a:rPr lang="en-US" sz="3586" dirty="0" smtClean="0">
                <a:latin typeface="Myriad Pro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aerosol remote sensing retrieval algorithm has multiple phases:</a:t>
            </a:r>
          </a:p>
          <a:p>
            <a:pPr marL="0" indent="0">
              <a:buNone/>
            </a:pPr>
            <a:endParaRPr lang="en-US" sz="3586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321457">
              <a:buFontTx/>
              <a:buAutoNum type="arabicPeriod"/>
            </a:pP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Organizing Level 1B radiance data into 10 km boxes for each 5 minute granule. </a:t>
            </a:r>
            <a:endParaRPr lang="en-US" sz="3586" dirty="0" smtClean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321457">
              <a:buFontTx/>
              <a:buAutoNum type="arabicPeriod"/>
            </a:pPr>
            <a:endParaRPr lang="en-US" sz="3586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321457">
              <a:buFontTx/>
              <a:buAutoNum type="arabicPeriod"/>
            </a:pP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Removing distortion (</a:t>
            </a:r>
            <a:r>
              <a:rPr lang="en-US" sz="3586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gas absorption, </a:t>
            </a: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angular effects) from the satellite </a:t>
            </a:r>
            <a:r>
              <a:rPr lang="en-US" sz="3586" dirty="0" smtClean="0">
                <a:latin typeface="Myriad Pro" charset="0"/>
                <a:ea typeface="ＭＳ Ｐゴシック" charset="0"/>
                <a:cs typeface="ＭＳ Ｐゴシック" charset="0"/>
              </a:rPr>
              <a:t>signal</a:t>
            </a:r>
          </a:p>
          <a:p>
            <a:pPr marL="0" indent="321457">
              <a:buFontTx/>
              <a:buAutoNum type="arabicPeriod"/>
            </a:pPr>
            <a:endParaRPr lang="en-US" sz="3586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321457">
              <a:buFontTx/>
              <a:buAutoNum type="arabicPeriod"/>
            </a:pP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 Deciding whether over </a:t>
            </a:r>
            <a:r>
              <a:rPr lang="en-US" sz="3586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“land” or “ocean</a:t>
            </a:r>
            <a:r>
              <a:rPr lang="en-US" sz="3586" dirty="0" smtClean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”</a:t>
            </a:r>
          </a:p>
          <a:p>
            <a:pPr marL="0" indent="321457">
              <a:buFontTx/>
              <a:buAutoNum type="arabicPeriod"/>
            </a:pPr>
            <a:endParaRPr lang="en-US" sz="3586" dirty="0">
              <a:solidFill>
                <a:srgbClr val="FF0000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321457">
              <a:buFontTx/>
              <a:buAutoNum type="arabicPeriod"/>
            </a:pP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 Separating signal (aerosol) from noise (clouds, surface </a:t>
            </a:r>
            <a:r>
              <a:rPr lang="en-US" sz="3586" dirty="0" err="1">
                <a:latin typeface="Myriad Pro" charset="0"/>
                <a:ea typeface="ＭＳ Ｐゴシック" charset="0"/>
                <a:cs typeface="ＭＳ Ｐゴシック" charset="0"/>
              </a:rPr>
              <a:t>inhomogeneities</a:t>
            </a: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, instrument issues, </a:t>
            </a:r>
            <a:r>
              <a:rPr lang="en-US" sz="3586" dirty="0" err="1">
                <a:latin typeface="Myriad Pro" charset="0"/>
                <a:ea typeface="ＭＳ Ｐゴシック" charset="0"/>
                <a:cs typeface="ＭＳ Ｐゴシック" charset="0"/>
              </a:rPr>
              <a:t>etc</a:t>
            </a: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), includes </a:t>
            </a:r>
            <a:r>
              <a:rPr lang="en-US" sz="3586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“cloud masking</a:t>
            </a:r>
            <a:r>
              <a:rPr lang="en-US" sz="3586" dirty="0" smtClean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”</a:t>
            </a:r>
          </a:p>
          <a:p>
            <a:pPr marL="0" indent="321457">
              <a:buFontTx/>
              <a:buAutoNum type="arabicPeriod"/>
            </a:pPr>
            <a:endParaRPr lang="en-US" sz="3586" dirty="0">
              <a:solidFill>
                <a:srgbClr val="FF0000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321457">
              <a:buFontTx/>
              <a:buAutoNum type="arabicPeriod"/>
            </a:pPr>
            <a:r>
              <a:rPr lang="en-US" sz="3586" dirty="0">
                <a:latin typeface="Myriad Pro" charset="0"/>
                <a:ea typeface="ＭＳ Ｐゴシック" charset="0"/>
                <a:cs typeface="ＭＳ Ｐゴシック" charset="0"/>
              </a:rPr>
              <a:t> Correctly interpreting the signal to AOD and aerosol size. </a:t>
            </a:r>
            <a:r>
              <a:rPr lang="en-US" sz="3586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 “the retrieval</a:t>
            </a:r>
            <a:r>
              <a:rPr lang="en-US" sz="3586" dirty="0" smtClean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”</a:t>
            </a:r>
          </a:p>
          <a:p>
            <a:pPr marL="0" indent="321457">
              <a:buFontTx/>
              <a:buAutoNum type="arabicPeriod"/>
            </a:pPr>
            <a:endParaRPr lang="en-US" sz="3586" dirty="0">
              <a:solidFill>
                <a:srgbClr val="FF0000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321457">
              <a:buFontTx/>
              <a:buAutoNum type="arabicPeriod"/>
            </a:pPr>
            <a:r>
              <a:rPr lang="en-US" sz="3586" dirty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586" dirty="0">
                <a:solidFill>
                  <a:srgbClr val="00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Assigning quality assurance, reporting retrieved, derived, and diagnostic products. </a:t>
            </a:r>
            <a:r>
              <a:rPr lang="en-US" sz="3586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“the post-process” </a:t>
            </a:r>
          </a:p>
        </p:txBody>
      </p:sp>
    </p:spTree>
    <p:extLst>
      <p:ext uri="{BB962C8B-B14F-4D97-AF65-F5344CB8AC3E}">
        <p14:creationId xmlns:p14="http://schemas.microsoft.com/office/powerpoint/2010/main" val="400865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12700"/>
            <a:ext cx="8613775" cy="1061974"/>
          </a:xfrm>
        </p:spPr>
        <p:txBody>
          <a:bodyPr>
            <a:normAutofit/>
          </a:bodyPr>
          <a:lstStyle/>
          <a:p>
            <a:r>
              <a:rPr lang="en-US" sz="3200" dirty="0"/>
              <a:t>AOD is “spectrally” (wavelength) dependent </a:t>
            </a:r>
            <a:br>
              <a:rPr lang="en-US" sz="3200" dirty="0"/>
            </a:br>
            <a:r>
              <a:rPr lang="en-US" sz="3200" dirty="0"/>
              <a:t>(which is primarily dependent on aerosol size)</a:t>
            </a:r>
          </a:p>
        </p:txBody>
      </p:sp>
      <p:pic>
        <p:nvPicPr>
          <p:cNvPr id="418819" name="Picture 1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1" y="1206501"/>
            <a:ext cx="4648200" cy="4443413"/>
          </a:xfrm>
          <a:prstGeom prst="rect">
            <a:avLst/>
          </a:prstGeom>
          <a:noFill/>
        </p:spPr>
      </p:pic>
      <p:pic>
        <p:nvPicPr>
          <p:cNvPr id="418820" name="Picture 102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01" t="13335" r="20003" b="6668"/>
          <a:stretch>
            <a:fillRect/>
          </a:stretch>
        </p:blipFill>
        <p:spPr bwMode="auto">
          <a:xfrm>
            <a:off x="0" y="1113413"/>
            <a:ext cx="4038600" cy="4100513"/>
          </a:xfrm>
          <a:prstGeom prst="rect">
            <a:avLst/>
          </a:prstGeom>
          <a:noFill/>
        </p:spPr>
      </p:pic>
      <p:sp>
        <p:nvSpPr>
          <p:cNvPr id="418821" name="AutoShape 1029"/>
          <p:cNvSpPr>
            <a:spLocks noChangeAspect="1" noChangeArrowheads="1"/>
          </p:cNvSpPr>
          <p:nvPr/>
        </p:nvSpPr>
        <p:spPr bwMode="auto">
          <a:xfrm>
            <a:off x="865188" y="5179001"/>
            <a:ext cx="311150" cy="738187"/>
          </a:xfrm>
          <a:prstGeom prst="upArrow">
            <a:avLst>
              <a:gd name="adj1" fmla="val 50000"/>
              <a:gd name="adj2" fmla="val 59311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9" tIns="45719" rIns="91439" bIns="45719" anchor="ctr">
            <a:prstTxWarp prst="textNoShape">
              <a:avLst/>
            </a:prstTxWarp>
          </a:bodyPr>
          <a:lstStyle/>
          <a:p>
            <a:endParaRPr lang="en-US" sz="1406" dirty="0"/>
          </a:p>
        </p:txBody>
      </p:sp>
      <p:sp>
        <p:nvSpPr>
          <p:cNvPr id="418822" name="AutoShape 1030"/>
          <p:cNvSpPr>
            <a:spLocks noChangeAspect="1" noChangeArrowheads="1"/>
          </p:cNvSpPr>
          <p:nvPr/>
        </p:nvSpPr>
        <p:spPr bwMode="auto">
          <a:xfrm>
            <a:off x="1154113" y="5179001"/>
            <a:ext cx="309562" cy="738187"/>
          </a:xfrm>
          <a:prstGeom prst="upArrow">
            <a:avLst>
              <a:gd name="adj1" fmla="val 50000"/>
              <a:gd name="adj2" fmla="val 59615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9" tIns="45719" rIns="91439" bIns="45719" anchor="ctr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418823" name="AutoShape 1031"/>
          <p:cNvSpPr>
            <a:spLocks noChangeAspect="1" noChangeArrowheads="1"/>
          </p:cNvSpPr>
          <p:nvPr/>
        </p:nvSpPr>
        <p:spPr bwMode="auto">
          <a:xfrm>
            <a:off x="1346200" y="5179001"/>
            <a:ext cx="311150" cy="738187"/>
          </a:xfrm>
          <a:prstGeom prst="upArrow">
            <a:avLst>
              <a:gd name="adj1" fmla="val 50000"/>
              <a:gd name="adj2" fmla="val 5931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9" tIns="45719" rIns="91439" bIns="45719" anchor="ctr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418824" name="AutoShape 1032"/>
          <p:cNvSpPr>
            <a:spLocks noChangeAspect="1" noChangeArrowheads="1"/>
          </p:cNvSpPr>
          <p:nvPr/>
        </p:nvSpPr>
        <p:spPr bwMode="auto">
          <a:xfrm>
            <a:off x="2211388" y="5179001"/>
            <a:ext cx="311150" cy="738187"/>
          </a:xfrm>
          <a:prstGeom prst="upArrow">
            <a:avLst>
              <a:gd name="adj1" fmla="val 50000"/>
              <a:gd name="adj2" fmla="val 5931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9" tIns="45719" rIns="91439" bIns="45719" anchor="ctr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418825" name="AutoShape 1033"/>
          <p:cNvSpPr>
            <a:spLocks noChangeAspect="1" noChangeArrowheads="1"/>
          </p:cNvSpPr>
          <p:nvPr/>
        </p:nvSpPr>
        <p:spPr bwMode="auto">
          <a:xfrm>
            <a:off x="1730375" y="5179001"/>
            <a:ext cx="311150" cy="738187"/>
          </a:xfrm>
          <a:prstGeom prst="upArrow">
            <a:avLst>
              <a:gd name="adj1" fmla="val 50000"/>
              <a:gd name="adj2" fmla="val 59311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9" tIns="45719" rIns="91439" bIns="45719" anchor="ctr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418826" name="AutoShape 1034"/>
          <p:cNvSpPr>
            <a:spLocks noChangeAspect="1" noChangeArrowheads="1"/>
          </p:cNvSpPr>
          <p:nvPr/>
        </p:nvSpPr>
        <p:spPr bwMode="auto">
          <a:xfrm>
            <a:off x="2981326" y="5179001"/>
            <a:ext cx="309563" cy="738187"/>
          </a:xfrm>
          <a:prstGeom prst="upArrow">
            <a:avLst>
              <a:gd name="adj1" fmla="val 50000"/>
              <a:gd name="adj2" fmla="val 5961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9" tIns="45719" rIns="91439" bIns="45719" anchor="ctr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418827" name="AutoShape 1035"/>
          <p:cNvSpPr>
            <a:spLocks noChangeAspect="1" noChangeArrowheads="1"/>
          </p:cNvSpPr>
          <p:nvPr/>
        </p:nvSpPr>
        <p:spPr bwMode="auto">
          <a:xfrm>
            <a:off x="2595563" y="5179001"/>
            <a:ext cx="311150" cy="738187"/>
          </a:xfrm>
          <a:prstGeom prst="upArrow">
            <a:avLst>
              <a:gd name="adj1" fmla="val 50000"/>
              <a:gd name="adj2" fmla="val 59311"/>
            </a:avLst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9" tIns="45719" rIns="91439" bIns="45719" anchor="ctr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418829" name="Text Box 1037"/>
          <p:cNvSpPr txBox="1">
            <a:spLocks noChangeArrowheads="1"/>
          </p:cNvSpPr>
          <p:nvPr/>
        </p:nvSpPr>
        <p:spPr bwMode="auto">
          <a:xfrm>
            <a:off x="6019801" y="1600200"/>
            <a:ext cx="865941" cy="4602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2391" b="1" dirty="0">
                <a:solidFill>
                  <a:srgbClr val="FF6600"/>
                </a:solidFill>
                <a:latin typeface="Helvetica" pitchFamily="-110" charset="0"/>
              </a:rPr>
              <a:t>Dust</a:t>
            </a:r>
          </a:p>
        </p:txBody>
      </p:sp>
      <p:sp>
        <p:nvSpPr>
          <p:cNvPr id="418830" name="Text Box 1038"/>
          <p:cNvSpPr txBox="1">
            <a:spLocks noChangeArrowheads="1"/>
          </p:cNvSpPr>
          <p:nvPr/>
        </p:nvSpPr>
        <p:spPr bwMode="auto">
          <a:xfrm>
            <a:off x="5943601" y="3810001"/>
            <a:ext cx="1189747" cy="4602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2391" b="1" dirty="0">
                <a:solidFill>
                  <a:srgbClr val="0000FF"/>
                </a:solidFill>
                <a:latin typeface="Helvetica" pitchFamily="-110" charset="0"/>
              </a:rPr>
              <a:t>Smoke</a:t>
            </a:r>
          </a:p>
        </p:txBody>
      </p:sp>
      <p:sp>
        <p:nvSpPr>
          <p:cNvPr id="418831" name="Text Box 1039"/>
          <p:cNvSpPr txBox="1">
            <a:spLocks noChangeArrowheads="1"/>
          </p:cNvSpPr>
          <p:nvPr/>
        </p:nvSpPr>
        <p:spPr bwMode="auto">
          <a:xfrm>
            <a:off x="1712119" y="1553991"/>
            <a:ext cx="1766888" cy="48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66" b="1" dirty="0">
                <a:solidFill>
                  <a:srgbClr val="FF6600"/>
                </a:solidFill>
                <a:latin typeface="Helvetica" pitchFamily="-110" charset="0"/>
              </a:rPr>
              <a:t>Coarse </a:t>
            </a:r>
          </a:p>
          <a:p>
            <a:pPr algn="ctr"/>
            <a:r>
              <a:rPr lang="en-US" sz="1266" b="1" dirty="0">
                <a:solidFill>
                  <a:srgbClr val="FF6600"/>
                </a:solidFill>
                <a:latin typeface="Helvetica" pitchFamily="-110" charset="0"/>
              </a:rPr>
              <a:t>(Dust/Sea salt)</a:t>
            </a:r>
          </a:p>
        </p:txBody>
      </p:sp>
      <p:sp>
        <p:nvSpPr>
          <p:cNvPr id="418832" name="Text Box 1040"/>
          <p:cNvSpPr txBox="1">
            <a:spLocks noChangeArrowheads="1"/>
          </p:cNvSpPr>
          <p:nvPr/>
        </p:nvSpPr>
        <p:spPr bwMode="auto">
          <a:xfrm>
            <a:off x="2211388" y="2908656"/>
            <a:ext cx="1676400" cy="48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66" b="1" dirty="0">
                <a:solidFill>
                  <a:srgbClr val="0000FF"/>
                </a:solidFill>
                <a:latin typeface="Helvetica" pitchFamily="-110" charset="0"/>
              </a:rPr>
              <a:t>Fine </a:t>
            </a:r>
          </a:p>
          <a:p>
            <a:pPr algn="ctr"/>
            <a:r>
              <a:rPr lang="en-US" sz="1266" b="1" dirty="0">
                <a:solidFill>
                  <a:srgbClr val="0000FF"/>
                </a:solidFill>
                <a:latin typeface="Helvetica" pitchFamily="-110" charset="0"/>
              </a:rPr>
              <a:t>(combustion)</a:t>
            </a:r>
          </a:p>
        </p:txBody>
      </p:sp>
      <p:sp>
        <p:nvSpPr>
          <p:cNvPr id="418833" name="Text Box 1041"/>
          <p:cNvSpPr txBox="1">
            <a:spLocks noChangeArrowheads="1"/>
          </p:cNvSpPr>
          <p:nvPr/>
        </p:nvSpPr>
        <p:spPr bwMode="auto">
          <a:xfrm>
            <a:off x="5813606" y="6400801"/>
            <a:ext cx="2976005" cy="46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2391" dirty="0"/>
              <a:t>Y. Kaufman, D. </a:t>
            </a:r>
            <a:r>
              <a:rPr lang="en-US" sz="2391" dirty="0" err="1"/>
              <a:t>Tanré</a:t>
            </a:r>
            <a:endParaRPr lang="en-US" sz="2391" dirty="0"/>
          </a:p>
        </p:txBody>
      </p:sp>
      <p:sp>
        <p:nvSpPr>
          <p:cNvPr id="418834" name="Text Box 1042"/>
          <p:cNvSpPr txBox="1">
            <a:spLocks noChangeArrowheads="1"/>
          </p:cNvSpPr>
          <p:nvPr/>
        </p:nvSpPr>
        <p:spPr bwMode="auto">
          <a:xfrm>
            <a:off x="697885" y="5987037"/>
            <a:ext cx="2918682" cy="828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2391" dirty="0">
                <a:latin typeface="Helvetica" pitchFamily="-110" charset="0"/>
              </a:rPr>
              <a:t>MODIS “Channels”</a:t>
            </a:r>
          </a:p>
          <a:p>
            <a:r>
              <a:rPr lang="en-US" sz="2391" dirty="0">
                <a:latin typeface="Helvetica" pitchFamily="-110" charset="0"/>
              </a:rPr>
              <a:t>Used for DT aerosol</a:t>
            </a:r>
          </a:p>
        </p:txBody>
      </p:sp>
      <p:sp>
        <p:nvSpPr>
          <p:cNvPr id="418835" name="Text Box 1043"/>
          <p:cNvSpPr txBox="1">
            <a:spLocks noChangeArrowheads="1"/>
          </p:cNvSpPr>
          <p:nvPr/>
        </p:nvSpPr>
        <p:spPr bwMode="auto">
          <a:xfrm>
            <a:off x="3676650" y="5638801"/>
            <a:ext cx="5467350" cy="76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180" dirty="0">
                <a:solidFill>
                  <a:srgbClr val="CC04B4"/>
                </a:solidFill>
                <a:latin typeface="Helvetica" pitchFamily="-110" charset="0"/>
              </a:rPr>
              <a:t>“Big” particles (e.g. Dust) reflect in IR “Small” particles (smoke/pollution) do not. </a:t>
            </a:r>
          </a:p>
        </p:txBody>
      </p:sp>
      <p:sp>
        <p:nvSpPr>
          <p:cNvPr id="2" name="TextBox 1"/>
          <p:cNvSpPr txBox="1"/>
          <p:nvPr/>
        </p:nvSpPr>
        <p:spPr>
          <a:xfrm rot="5400000">
            <a:off x="786641" y="5468807"/>
            <a:ext cx="490069" cy="362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687" dirty="0">
                <a:uFill>
                  <a:solidFill>
                    <a:srgbClr val="000000"/>
                  </a:solidFill>
                </a:uFill>
                <a:sym typeface="Calibri"/>
              </a:rPr>
              <a:t>0.47</a:t>
            </a:r>
          </a:p>
        </p:txBody>
      </p:sp>
      <p:sp>
        <p:nvSpPr>
          <p:cNvPr id="20" name="TextBox 19"/>
          <p:cNvSpPr txBox="1"/>
          <p:nvPr/>
        </p:nvSpPr>
        <p:spPr>
          <a:xfrm rot="5400000">
            <a:off x="1075959" y="5457694"/>
            <a:ext cx="479296" cy="362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687" dirty="0">
                <a:uFill>
                  <a:solidFill>
                    <a:srgbClr val="000000"/>
                  </a:solidFill>
                </a:uFill>
                <a:sym typeface="Calibri"/>
              </a:rPr>
              <a:t>0.55</a:t>
            </a:r>
          </a:p>
        </p:txBody>
      </p:sp>
      <p:sp>
        <p:nvSpPr>
          <p:cNvPr id="21" name="TextBox 20"/>
          <p:cNvSpPr txBox="1"/>
          <p:nvPr/>
        </p:nvSpPr>
        <p:spPr>
          <a:xfrm rot="5400000">
            <a:off x="1262132" y="5470185"/>
            <a:ext cx="494300" cy="362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687" dirty="0">
                <a:uFill>
                  <a:solidFill>
                    <a:srgbClr val="000000"/>
                  </a:solidFill>
                </a:uFill>
                <a:sym typeface="Calibri"/>
              </a:rPr>
              <a:t>0.65</a:t>
            </a:r>
          </a:p>
        </p:txBody>
      </p:sp>
      <p:sp>
        <p:nvSpPr>
          <p:cNvPr id="22" name="TextBox 21"/>
          <p:cNvSpPr txBox="1"/>
          <p:nvPr/>
        </p:nvSpPr>
        <p:spPr>
          <a:xfrm rot="5400000">
            <a:off x="1650207" y="5457694"/>
            <a:ext cx="508150" cy="362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687" dirty="0">
                <a:uFill>
                  <a:solidFill>
                    <a:srgbClr val="000000"/>
                  </a:solidFill>
                </a:uFill>
                <a:sym typeface="Calibri"/>
              </a:rPr>
              <a:t>0.86</a:t>
            </a:r>
          </a:p>
        </p:txBody>
      </p:sp>
      <p:sp>
        <p:nvSpPr>
          <p:cNvPr id="23" name="TextBox 22"/>
          <p:cNvSpPr txBox="1"/>
          <p:nvPr/>
        </p:nvSpPr>
        <p:spPr>
          <a:xfrm rot="5400000">
            <a:off x="2206379" y="5536383"/>
            <a:ext cx="360674" cy="297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266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1.24</a:t>
            </a:r>
            <a:endParaRPr lang="en-US" sz="1687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 rot="5400000">
            <a:off x="2587123" y="5518613"/>
            <a:ext cx="355865" cy="297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266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1.63</a:t>
            </a:r>
            <a:endParaRPr lang="en-US" sz="1687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 rot="5400000">
            <a:off x="2993716" y="5490107"/>
            <a:ext cx="325408" cy="297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266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2.11</a:t>
            </a:r>
            <a:endParaRPr lang="en-US" sz="1687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157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8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8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9" grpId="0" animBg="1"/>
      <p:bldP spid="418830" grpId="0" animBg="1"/>
      <p:bldP spid="4188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1" cy="6844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Basics About the Grid Boxes</a:t>
            </a:r>
            <a:endParaRPr lang="en-US" dirty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235652" y="1143000"/>
            <a:ext cx="3832147" cy="5715000"/>
          </a:xfr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Uses calibrated L1B reflectance data at primarily 500 m resolution. </a:t>
            </a:r>
            <a:endParaRPr lang="en-US" sz="1687" dirty="0" smtClean="0">
              <a:latin typeface="Myriad Pro" charset="0"/>
              <a:ea typeface="ＭＳ Ｐゴシック" charset="0"/>
              <a:cs typeface="ＭＳ Ｐゴシック" charset="0"/>
            </a:endParaRPr>
          </a:p>
          <a:p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r>
              <a:rPr lang="en-US" sz="1687" b="1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Splits up the granule into 20x20 boxes 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(~10 km at nadir). </a:t>
            </a:r>
            <a:endParaRPr lang="en-US" sz="1687" dirty="0" smtClean="0">
              <a:latin typeface="Myriad Pro" charset="0"/>
              <a:ea typeface="ＭＳ Ｐゴシック" charset="0"/>
              <a:cs typeface="ＭＳ Ｐゴシック" charset="0"/>
            </a:endParaRPr>
          </a:p>
          <a:p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Corrects for “gas absorption” in each pixel (H</a:t>
            </a:r>
            <a:r>
              <a:rPr lang="en-US" sz="1687" baseline="-25000" dirty="0">
                <a:latin typeface="Myriad Pro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O, O</a:t>
            </a:r>
            <a:r>
              <a:rPr lang="en-US" sz="1687" baseline="-25000" dirty="0">
                <a:latin typeface="Myriad Pro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, CO</a:t>
            </a:r>
            <a:r>
              <a:rPr lang="en-US" sz="1687" baseline="-25000" dirty="0">
                <a:latin typeface="Myriad Pro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). </a:t>
            </a:r>
            <a:endParaRPr lang="en-US" sz="1687" dirty="0" smtClean="0">
              <a:latin typeface="Myriad Pro" charset="0"/>
              <a:ea typeface="ＭＳ Ｐゴシック" charset="0"/>
              <a:cs typeface="ＭＳ Ｐゴシック" charset="0"/>
            </a:endParaRPr>
          </a:p>
          <a:p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Decides whether pixel is “land” or “ocean”</a:t>
            </a:r>
          </a:p>
          <a:p>
            <a:pPr lvl="1"/>
            <a:r>
              <a:rPr lang="en-US" sz="1600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If “all” pixels are ocean (white) then try Ocean retrieval </a:t>
            </a:r>
            <a:r>
              <a:rPr lang="en-US" sz="1600" dirty="0" smtClean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algorithm</a:t>
            </a:r>
          </a:p>
          <a:p>
            <a:pPr lvl="1"/>
            <a:endParaRPr lang="en-US" sz="1600" dirty="0">
              <a:solidFill>
                <a:srgbClr val="CC04B4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If “any” pixels are land (green), then try Land (must be at least 24</a:t>
            </a:r>
            <a:r>
              <a:rPr lang="en-US" sz="1600" dirty="0" smtClean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/>
            <a:endParaRPr lang="en-US" sz="1600" dirty="0">
              <a:solidFill>
                <a:srgbClr val="CC04B4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Coastal or ambiguous (</a:t>
            </a:r>
            <a:r>
              <a:rPr lang="en-US" sz="1600" dirty="0" smtClean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peach) </a:t>
            </a:r>
            <a:r>
              <a:rPr lang="en-US" sz="1600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pixels are Neither. </a:t>
            </a:r>
            <a:endParaRPr lang="en-US" sz="1600" dirty="0" smtClean="0">
              <a:solidFill>
                <a:srgbClr val="CC04B4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sz="1600" dirty="0">
              <a:solidFill>
                <a:srgbClr val="CC04B4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9" y="1339772"/>
            <a:ext cx="1878013" cy="297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Wingdings"/>
              </a:rPr>
              <a:t>&lt;--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10  km (</a:t>
            </a:r>
            <a:r>
              <a:rPr lang="en-US" sz="1266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20 pixels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-)--- &gt;</a:t>
            </a:r>
            <a:endParaRPr lang="en-US" sz="1687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59912" y="1345771"/>
            <a:ext cx="1878013" cy="297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Wingdings"/>
              </a:rPr>
              <a:t>&lt;--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10  km (</a:t>
            </a:r>
            <a:r>
              <a:rPr lang="en-US" sz="1266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20 pixels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-)--- &gt;</a:t>
            </a:r>
            <a:endParaRPr lang="en-US" sz="1687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662946" y="2672267"/>
            <a:ext cx="1878013" cy="297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Wingdings"/>
              </a:rPr>
              <a:t>&lt;--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10  km (</a:t>
            </a:r>
            <a:r>
              <a:rPr lang="en-US" sz="1266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20 pixels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-)--- &gt;</a:t>
            </a:r>
            <a:endParaRPr lang="en-US" sz="1687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618277" y="4976955"/>
            <a:ext cx="1878013" cy="297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sym typeface="Wingdings"/>
              </a:rPr>
              <a:t>&lt;--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10  km (</a:t>
            </a:r>
            <a:r>
              <a:rPr lang="en-US" sz="1266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20 pixels</a:t>
            </a:r>
            <a:r>
              <a:rPr lang="en-US" sz="1266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-)--- &gt;</a:t>
            </a:r>
            <a:endParaRPr lang="en-US" sz="1687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81" y="1713935"/>
            <a:ext cx="4464844" cy="45630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64244" y="2409017"/>
            <a:ext cx="730967" cy="8166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4640" dirty="0">
                <a:solidFill>
                  <a:srgbClr val="3366FF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O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47579" y="4429539"/>
            <a:ext cx="432809" cy="8166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4640" dirty="0">
                <a:solidFill>
                  <a:srgbClr val="008000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5111" y="2409017"/>
            <a:ext cx="432809" cy="8166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4640" dirty="0">
                <a:solidFill>
                  <a:srgbClr val="008000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82171" y="4656308"/>
            <a:ext cx="548225" cy="8166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4640" dirty="0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5941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7772400" cy="1143000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dirty="0">
                <a:latin typeface="Myriad Pro" charset="0"/>
                <a:ea typeface="ＭＳ Ｐゴシック" charset="0"/>
                <a:cs typeface="ＭＳ Ｐゴシック" charset="0"/>
              </a:rPr>
              <a:t>Cloud </a:t>
            </a:r>
            <a:r>
              <a:rPr lang="en-US" dirty="0" smtClean="0">
                <a:latin typeface="Myriad Pro" charset="0"/>
                <a:ea typeface="ＭＳ Ｐゴシック" charset="0"/>
                <a:cs typeface="ＭＳ Ｐゴシック" charset="0"/>
              </a:rPr>
              <a:t>Masking</a:t>
            </a:r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800600"/>
          </a:xfr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latin typeface="Myriad Pro" charset="0"/>
                <a:ea typeface="ＭＳ Ｐゴシック" charset="0"/>
                <a:cs typeface="ＭＳ Ｐゴシック" charset="0"/>
              </a:rPr>
              <a:t>There are many “tests” for clouds in the MODIS scene.  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23" dirty="0">
                <a:solidFill>
                  <a:srgbClr val="CC04B4"/>
                </a:solidFill>
                <a:latin typeface="Calibri"/>
                <a:ea typeface="ＭＳ Ｐゴシック" charset="0"/>
                <a:cs typeface="Calibri"/>
              </a:rPr>
              <a:t>Spatial Variability Tests (clouds appear bumpy</a:t>
            </a:r>
            <a:r>
              <a:rPr lang="en-US" sz="3023" dirty="0" smtClean="0">
                <a:solidFill>
                  <a:srgbClr val="CC04B4"/>
                </a:solidFill>
                <a:latin typeface="Calibri"/>
                <a:ea typeface="ＭＳ Ｐゴシック" charset="0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sz="3023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23" dirty="0">
                <a:latin typeface="Calibri"/>
                <a:ea typeface="ＭＳ Ｐゴシック" charset="0"/>
                <a:cs typeface="Calibri"/>
              </a:rPr>
              <a:t>Visible channel brightness (clouds appear bright</a:t>
            </a:r>
            <a:r>
              <a:rPr lang="en-US" sz="3023" dirty="0" smtClean="0">
                <a:latin typeface="Calibri"/>
                <a:ea typeface="ＭＳ Ｐゴシック" charset="0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sz="3023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23" dirty="0">
                <a:latin typeface="Calibri"/>
                <a:ea typeface="ＭＳ Ｐゴシック" charset="0"/>
                <a:cs typeface="Calibri"/>
              </a:rPr>
              <a:t>Visible channel gradients (aerosols appear “colored</a:t>
            </a:r>
            <a:r>
              <a:rPr lang="en-US" sz="3023" dirty="0" smtClean="0">
                <a:latin typeface="Calibri"/>
                <a:ea typeface="ＭＳ Ｐゴシック" charset="0"/>
                <a:cs typeface="Calibri"/>
              </a:rPr>
              <a:t>”)</a:t>
            </a:r>
          </a:p>
          <a:p>
            <a:pPr eaLnBrk="1" hangingPunct="1">
              <a:lnSpc>
                <a:spcPct val="90000"/>
              </a:lnSpc>
            </a:pPr>
            <a:endParaRPr lang="en-US" sz="3023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23" dirty="0">
                <a:latin typeface="Calibri"/>
                <a:ea typeface="ＭＳ Ｐゴシック" charset="0"/>
                <a:cs typeface="Calibri"/>
              </a:rPr>
              <a:t>Cirrus Cloud Removal (high clouds obscure water vapor</a:t>
            </a:r>
            <a:r>
              <a:rPr lang="en-US" sz="3023" dirty="0" smtClean="0">
                <a:latin typeface="Calibri"/>
                <a:ea typeface="ＭＳ Ｐゴシック" charset="0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sz="3023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23" dirty="0">
                <a:latin typeface="Calibri"/>
                <a:ea typeface="ＭＳ Ｐゴシック" charset="0"/>
                <a:cs typeface="Calibri"/>
              </a:rPr>
              <a:t>IR tests:  (clouds are colder than the surface)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586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47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32478" y="776762"/>
            <a:ext cx="2313286" cy="2063923"/>
            <a:chOff x="2823570" y="1542268"/>
            <a:chExt cx="2313286" cy="2063923"/>
          </a:xfrm>
        </p:grpSpPr>
        <p:sp>
          <p:nvSpPr>
            <p:cNvPr id="6" name="Rectangle 5"/>
            <p:cNvSpPr/>
            <p:nvPr/>
          </p:nvSpPr>
          <p:spPr>
            <a:xfrm>
              <a:off x="2823570" y="1542270"/>
              <a:ext cx="2313286" cy="2063921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cxnSp>
          <p:nvCxnSpPr>
            <p:cNvPr id="8" name="Straight Connector 7"/>
            <p:cNvCxnSpPr/>
            <p:nvPr/>
          </p:nvCxnSpPr>
          <p:spPr>
            <a:xfrm rot="16200000" flipH="1">
              <a:off x="2358591" y="2562890"/>
              <a:ext cx="2063921" cy="22679"/>
            </a:xfrm>
            <a:prstGeom prst="line">
              <a:avLst/>
            </a:prstGeom>
            <a:ln>
              <a:solidFill>
                <a:srgbClr val="6325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2959593" y="2562889"/>
              <a:ext cx="2063921" cy="22679"/>
            </a:xfrm>
            <a:prstGeom prst="line">
              <a:avLst/>
            </a:prstGeom>
            <a:ln>
              <a:solidFill>
                <a:srgbClr val="6325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 flipH="1">
              <a:off x="3583273" y="2562891"/>
              <a:ext cx="2063921" cy="22679"/>
            </a:xfrm>
            <a:prstGeom prst="line">
              <a:avLst/>
            </a:prstGeom>
            <a:ln>
              <a:solidFill>
                <a:srgbClr val="6325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823570" y="2029900"/>
              <a:ext cx="2313286" cy="1588"/>
            </a:xfrm>
            <a:prstGeom prst="line">
              <a:avLst/>
            </a:prstGeom>
            <a:ln>
              <a:solidFill>
                <a:srgbClr val="6325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823570" y="2551550"/>
              <a:ext cx="2313286" cy="1588"/>
            </a:xfrm>
            <a:prstGeom prst="line">
              <a:avLst/>
            </a:prstGeom>
            <a:ln>
              <a:solidFill>
                <a:srgbClr val="6325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823570" y="3073200"/>
              <a:ext cx="2313286" cy="1588"/>
            </a:xfrm>
            <a:prstGeom prst="line">
              <a:avLst/>
            </a:prstGeom>
            <a:ln>
              <a:solidFill>
                <a:srgbClr val="6325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2823570" y="1542270"/>
              <a:ext cx="1780324" cy="153093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22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22000"/>
                  </a:schemeClr>
                </a:gs>
              </a:gsLst>
              <a:lin ang="16200000" scaled="0"/>
              <a:tileRect/>
            </a:gradFill>
            <a:ln>
              <a:solidFill>
                <a:schemeClr val="accent1">
                  <a:shade val="95000"/>
                  <a:satMod val="10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8">
                  <a:solidFill>
                    <a:srgbClr val="953735"/>
                  </a:solidFill>
                </a:rPr>
                <a:t>X</a:t>
              </a:r>
              <a:endParaRPr lang="en-US" sz="4008" dirty="0">
                <a:solidFill>
                  <a:srgbClr val="953735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571350" y="972128"/>
            <a:ext cx="4297629" cy="1564016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en-US" sz="2391" dirty="0"/>
              <a:t>Calculate the standard</a:t>
            </a:r>
          </a:p>
          <a:p>
            <a:r>
              <a:rPr lang="en-US" sz="2391" dirty="0"/>
              <a:t>deviation of the observed</a:t>
            </a:r>
          </a:p>
          <a:p>
            <a:r>
              <a:rPr lang="en-US" sz="2391" dirty="0"/>
              <a:t>reflectance in every 3 x 3</a:t>
            </a:r>
          </a:p>
          <a:p>
            <a:r>
              <a:rPr lang="en-US" sz="2391" dirty="0"/>
              <a:t>set of pixels (at 500 m or 1 km).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59500" y="2717455"/>
            <a:ext cx="2578100" cy="1564016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en-US" sz="2391" dirty="0">
                <a:solidFill>
                  <a:srgbClr val="CC04B4"/>
                </a:solidFill>
              </a:rPr>
              <a:t>If the STDEV &gt; threshold  THEN  the center pixel is cloudy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0" y="3061862"/>
            <a:ext cx="5803900" cy="36911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38800" y="6291380"/>
            <a:ext cx="3124201" cy="46025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2391" dirty="0">
                <a:solidFill>
                  <a:srgbClr val="FF0000"/>
                </a:solidFill>
              </a:rPr>
              <a:t>Martins et al., (2002)</a:t>
            </a:r>
          </a:p>
        </p:txBody>
      </p:sp>
      <p:sp>
        <p:nvSpPr>
          <p:cNvPr id="5" name="Rectangle 4"/>
          <p:cNvSpPr/>
          <p:nvPr/>
        </p:nvSpPr>
        <p:spPr>
          <a:xfrm>
            <a:off x="355600" y="3050374"/>
            <a:ext cx="5283200" cy="28712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en-US" sz="1266" dirty="0">
                <a:solidFill>
                  <a:srgbClr val="953735"/>
                </a:solidFill>
              </a:rPr>
              <a:t>aerosols tend to be homogeneous and clouds are fractal</a:t>
            </a:r>
            <a:endParaRPr lang="en-US" sz="1266" dirty="0"/>
          </a:p>
        </p:txBody>
      </p:sp>
      <p:sp>
        <p:nvSpPr>
          <p:cNvPr id="21" name="TextBox 20"/>
          <p:cNvSpPr txBox="1"/>
          <p:nvPr/>
        </p:nvSpPr>
        <p:spPr>
          <a:xfrm>
            <a:off x="6153856" y="4406315"/>
            <a:ext cx="2736471" cy="1564016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en-US" sz="2391" b="1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C6: Slight changes for thresholds and formulas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27653" y="-68673"/>
            <a:ext cx="7772400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Myriad Pro" charset="0"/>
                <a:ea typeface="ＭＳ Ｐゴシック" charset="0"/>
                <a:cs typeface="ＭＳ Ｐゴシック" charset="0"/>
              </a:rPr>
              <a:t>MODIS “aerosol” cloud mask</a:t>
            </a:r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3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243" y="1162194"/>
            <a:ext cx="5193958" cy="5559281"/>
          </a:xfrm>
        </p:spPr>
        <p:txBody>
          <a:bodyPr>
            <a:normAutofit lnSpcReduction="10000"/>
          </a:bodyPr>
          <a:lstStyle/>
          <a:p>
            <a:r>
              <a:rPr lang="en-US" sz="1687" dirty="0"/>
              <a:t>Know that at least some % of 20x20 (500 m) pixels are “land</a:t>
            </a:r>
            <a:r>
              <a:rPr lang="en-US" sz="1687" dirty="0" smtClean="0"/>
              <a:t>”</a:t>
            </a:r>
          </a:p>
          <a:p>
            <a:endParaRPr lang="en-US" sz="1687" dirty="0"/>
          </a:p>
          <a:p>
            <a:r>
              <a:rPr lang="en-US" sz="1687" dirty="0"/>
              <a:t>Cloud masking (pixel de-selection) is </a:t>
            </a:r>
            <a:r>
              <a:rPr lang="en-US" sz="1687" dirty="0" smtClean="0"/>
              <a:t>performed</a:t>
            </a:r>
          </a:p>
          <a:p>
            <a:endParaRPr lang="en-US" sz="1687" dirty="0"/>
          </a:p>
          <a:p>
            <a:r>
              <a:rPr lang="en-US" sz="1687" dirty="0"/>
              <a:t>More pixel de-selection (inland water, surface </a:t>
            </a:r>
            <a:r>
              <a:rPr lang="en-US" sz="1687" dirty="0" err="1"/>
              <a:t>heterogenitity</a:t>
            </a:r>
            <a:r>
              <a:rPr lang="en-US" sz="1687" dirty="0"/>
              <a:t>, snow, ice, </a:t>
            </a:r>
            <a:r>
              <a:rPr lang="en-US" sz="1687" dirty="0" err="1"/>
              <a:t>etc</a:t>
            </a:r>
            <a:r>
              <a:rPr lang="en-US" sz="1687" dirty="0" smtClean="0"/>
              <a:t>)</a:t>
            </a:r>
          </a:p>
          <a:p>
            <a:endParaRPr lang="en-US" sz="1687" dirty="0"/>
          </a:p>
          <a:p>
            <a:r>
              <a:rPr lang="en-US" sz="1687" dirty="0">
                <a:sym typeface="Wingdings"/>
              </a:rPr>
              <a:t> </a:t>
            </a:r>
            <a:r>
              <a:rPr lang="en-US" sz="1687" dirty="0"/>
              <a:t>We have N* “clear” pixels</a:t>
            </a:r>
          </a:p>
          <a:p>
            <a:endParaRPr lang="en-US" sz="1687" dirty="0"/>
          </a:p>
          <a:p>
            <a:r>
              <a:rPr lang="en-US" sz="1687" dirty="0"/>
              <a:t>Sort N* pixels in ascending order in terms of reflectance magnitude, remove 20% darkest and 50% brightest (residual cloud contamination including shadows, biasing towards “dark” targets</a:t>
            </a:r>
            <a:r>
              <a:rPr lang="en-US" sz="1687" dirty="0" smtClean="0"/>
              <a:t>)</a:t>
            </a:r>
          </a:p>
          <a:p>
            <a:endParaRPr lang="en-US" sz="1687" dirty="0"/>
          </a:p>
          <a:p>
            <a:r>
              <a:rPr lang="en-US" sz="1687" dirty="0">
                <a:sym typeface="Wingdings"/>
              </a:rPr>
              <a:t> We have N “clear” pixels </a:t>
            </a:r>
          </a:p>
          <a:p>
            <a:endParaRPr lang="en-US" sz="1687" dirty="0">
              <a:sym typeface="Wingdings"/>
            </a:endParaRPr>
          </a:p>
          <a:p>
            <a:r>
              <a:rPr lang="en-US" sz="1687" dirty="0">
                <a:sym typeface="Wingdings"/>
              </a:rPr>
              <a:t>Calculate average reflectance of N pixels in five channels</a:t>
            </a:r>
          </a:p>
          <a:p>
            <a:pPr lvl="1"/>
            <a:r>
              <a:rPr lang="en-US" sz="1687" dirty="0">
                <a:sym typeface="Wingdings"/>
              </a:rPr>
              <a:t>(0.47, 0.65, 0.86, 1.24, 2.11 </a:t>
            </a:r>
            <a:r>
              <a:rPr lang="en-US" sz="1687" dirty="0">
                <a:latin typeface="Symbol" charset="2"/>
                <a:cs typeface="Symbol" charset="2"/>
                <a:sym typeface="Wingdings"/>
              </a:rPr>
              <a:t>m</a:t>
            </a:r>
            <a:r>
              <a:rPr lang="en-US" sz="1687" dirty="0">
                <a:sym typeface="Wingdings"/>
              </a:rPr>
              <a:t>m)  </a:t>
            </a:r>
            <a:endParaRPr lang="en-US" sz="1687" dirty="0"/>
          </a:p>
          <a:p>
            <a:endParaRPr lang="en-US" sz="1687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0491" y="1913367"/>
            <a:ext cx="3457309" cy="3500750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11258" y="119578"/>
            <a:ext cx="7772400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Myriad Pro" charset="0"/>
                <a:ea typeface="ＭＳ Ｐゴシック" charset="0"/>
                <a:cs typeface="ＭＳ Ｐゴシック" charset="0"/>
              </a:rPr>
              <a:t>Land Retrieval: Review</a:t>
            </a:r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212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62194"/>
            <a:ext cx="5257800" cy="5695806"/>
          </a:xfrm>
        </p:spPr>
        <p:txBody>
          <a:bodyPr>
            <a:normAutofit/>
          </a:bodyPr>
          <a:lstStyle/>
          <a:p>
            <a:r>
              <a:rPr lang="en-US" sz="1687" dirty="0"/>
              <a:t>Know that 100% of 20x20 (500 m) pixels are “ocean</a:t>
            </a:r>
            <a:r>
              <a:rPr lang="en-US" sz="1687" dirty="0" smtClean="0"/>
              <a:t>”</a:t>
            </a:r>
          </a:p>
          <a:p>
            <a:endParaRPr lang="en-US" sz="1687" dirty="0"/>
          </a:p>
          <a:p>
            <a:r>
              <a:rPr lang="en-US" sz="1687" dirty="0"/>
              <a:t>Cloud masking (pixel de-selection) is </a:t>
            </a:r>
            <a:r>
              <a:rPr lang="en-US" sz="1687" dirty="0" smtClean="0"/>
              <a:t>performed</a:t>
            </a:r>
          </a:p>
          <a:p>
            <a:endParaRPr lang="en-US" sz="1687" dirty="0"/>
          </a:p>
          <a:p>
            <a:r>
              <a:rPr lang="en-US" sz="1687" dirty="0"/>
              <a:t>More pixel de-selection (underwater sediments, glint, </a:t>
            </a:r>
            <a:r>
              <a:rPr lang="en-US" sz="1687" dirty="0" err="1"/>
              <a:t>etc</a:t>
            </a:r>
            <a:r>
              <a:rPr lang="en-US" sz="1687" dirty="0" smtClean="0"/>
              <a:t>)</a:t>
            </a:r>
          </a:p>
          <a:p>
            <a:endParaRPr lang="en-US" sz="1687" dirty="0"/>
          </a:p>
          <a:p>
            <a:r>
              <a:rPr lang="en-US" sz="1687" dirty="0">
                <a:sym typeface="Wingdings"/>
              </a:rPr>
              <a:t> </a:t>
            </a:r>
            <a:r>
              <a:rPr lang="en-US" sz="1687" dirty="0"/>
              <a:t>We have N* “clear” pixels (not marked with “X”)</a:t>
            </a:r>
          </a:p>
          <a:p>
            <a:endParaRPr lang="en-US" sz="1687" dirty="0"/>
          </a:p>
          <a:p>
            <a:r>
              <a:rPr lang="en-US" sz="1687" dirty="0"/>
              <a:t>Sort N* pixels in ascending order in terms of reflectance magnitude, remove 25% darkest and 25% brightest (residual cloud contamination including shadows</a:t>
            </a:r>
            <a:r>
              <a:rPr lang="en-US" sz="1687" dirty="0" smtClean="0"/>
              <a:t>)</a:t>
            </a:r>
          </a:p>
          <a:p>
            <a:endParaRPr lang="en-US" sz="1687" dirty="0"/>
          </a:p>
          <a:p>
            <a:r>
              <a:rPr lang="en-US" sz="1687" dirty="0">
                <a:sym typeface="Wingdings"/>
              </a:rPr>
              <a:t> We have N “clear” pixels (not “X” or “Y”)</a:t>
            </a:r>
          </a:p>
          <a:p>
            <a:endParaRPr lang="en-US" sz="1687" dirty="0">
              <a:sym typeface="Wingdings"/>
            </a:endParaRPr>
          </a:p>
          <a:p>
            <a:r>
              <a:rPr lang="en-US" sz="1687" dirty="0">
                <a:sym typeface="Wingdings"/>
              </a:rPr>
              <a:t>Calculate average reflectance of N pixels in six channels</a:t>
            </a:r>
          </a:p>
          <a:p>
            <a:pPr lvl="1"/>
            <a:r>
              <a:rPr lang="en-US" sz="1687" dirty="0">
                <a:sym typeface="Wingdings"/>
              </a:rPr>
              <a:t>(0.55, 0.65, 0.86, 1.24, 1.63, 2.11 </a:t>
            </a:r>
            <a:r>
              <a:rPr lang="en-US" sz="1687" dirty="0">
                <a:latin typeface="Symbol" charset="2"/>
                <a:cs typeface="Symbol" charset="2"/>
                <a:sym typeface="Wingdings"/>
              </a:rPr>
              <a:t>m</a:t>
            </a:r>
            <a:r>
              <a:rPr lang="en-US" sz="1687" dirty="0">
                <a:sym typeface="Wingdings"/>
              </a:rPr>
              <a:t>m)  </a:t>
            </a:r>
            <a:endParaRPr lang="en-US" sz="1687" dirty="0"/>
          </a:p>
          <a:p>
            <a:endParaRPr lang="en-US" sz="1687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5449303" y="1899195"/>
          <a:ext cx="3466540" cy="3370168"/>
        </p:xfrm>
        <a:graphic>
          <a:graphicData uri="http://schemas.openxmlformats.org/drawingml/2006/table">
            <a:tbl>
              <a:tblPr/>
              <a:tblGrid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  <a:gridCol w="173327"/>
              </a:tblGrid>
              <a:tr h="1800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X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1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7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effectLst/>
                          <a:latin typeface="Geneva"/>
                        </a:rPr>
                        <a:t>Y</a:t>
                      </a:r>
                      <a:endParaRPr lang="en-US" sz="600" b="0" i="0" u="none" strike="noStrike" dirty="0">
                        <a:effectLst/>
                        <a:latin typeface="Geneva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0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Geneva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" y="76200"/>
            <a:ext cx="7772400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Myriad Pro" charset="0"/>
                <a:ea typeface="ＭＳ Ｐゴシック" charset="0"/>
                <a:cs typeface="ＭＳ Ｐゴシック" charset="0"/>
              </a:rPr>
              <a:t>Ocean Retrieval: Review</a:t>
            </a:r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601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165"/>
            <a:ext cx="8229600" cy="588962"/>
          </a:xfrm>
        </p:spPr>
        <p:txBody>
          <a:bodyPr>
            <a:normAutofit/>
          </a:bodyPr>
          <a:lstStyle/>
          <a:p>
            <a:r>
              <a:rPr lang="en-US" sz="3234" dirty="0"/>
              <a:t>Overall changes (C6 </a:t>
            </a:r>
            <a:r>
              <a:rPr lang="en-US" sz="3234" dirty="0" err="1"/>
              <a:t>vs</a:t>
            </a:r>
            <a:r>
              <a:rPr lang="en-US" sz="3234" dirty="0"/>
              <a:t> C5): Aqua, 2008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80118" y="856229"/>
            <a:ext cx="7797082" cy="6001771"/>
            <a:chOff x="711918" y="685127"/>
            <a:chExt cx="7797082" cy="6001771"/>
          </a:xfrm>
        </p:grpSpPr>
        <p:pic>
          <p:nvPicPr>
            <p:cNvPr id="5" name="Picture 4" descr="Fig01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265"/>
            <a:stretch/>
          </p:blipFill>
          <p:spPr>
            <a:xfrm>
              <a:off x="1231900" y="685127"/>
              <a:ext cx="7277100" cy="591848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11918" y="1371600"/>
              <a:ext cx="447558" cy="301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66" dirty="0"/>
                <a:t>Jan</a:t>
              </a:r>
            </a:p>
            <a:p>
              <a:endParaRPr lang="en-US" sz="1266" dirty="0"/>
            </a:p>
            <a:p>
              <a:endParaRPr lang="en-US" sz="1266" dirty="0"/>
            </a:p>
            <a:p>
              <a:endParaRPr lang="en-US" sz="1266" dirty="0"/>
            </a:p>
            <a:p>
              <a:r>
                <a:rPr lang="en-US" sz="1266" dirty="0"/>
                <a:t>Apr</a:t>
              </a:r>
            </a:p>
            <a:p>
              <a:endParaRPr lang="en-US" sz="1266" dirty="0"/>
            </a:p>
            <a:p>
              <a:endParaRPr lang="en-US" sz="1266" dirty="0"/>
            </a:p>
            <a:p>
              <a:endParaRPr lang="en-US" sz="1266" dirty="0"/>
            </a:p>
            <a:p>
              <a:endParaRPr lang="en-US" sz="1266" dirty="0"/>
            </a:p>
            <a:p>
              <a:r>
                <a:rPr lang="en-US" sz="1266" dirty="0"/>
                <a:t>Jul</a:t>
              </a:r>
            </a:p>
            <a:p>
              <a:endParaRPr lang="en-US" sz="1266" dirty="0"/>
            </a:p>
            <a:p>
              <a:endParaRPr lang="en-US" sz="1266" dirty="0"/>
            </a:p>
            <a:p>
              <a:endParaRPr lang="en-US" sz="1266" dirty="0"/>
            </a:p>
            <a:p>
              <a:endParaRPr lang="en-US" sz="1266" dirty="0"/>
            </a:p>
            <a:p>
              <a:r>
                <a:rPr lang="en-US" sz="1266" dirty="0"/>
                <a:t>Oct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17600" y="6492101"/>
              <a:ext cx="1661032" cy="1947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sz="1266" dirty="0"/>
                <a:t>0.0                          0.8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13300" y="6465113"/>
              <a:ext cx="1584088" cy="1947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sz="1266" dirty="0"/>
                <a:t>-0.1        0.0           0.1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80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0066"/>
            <a:ext cx="8991600" cy="1061426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4000" dirty="0" smtClean="0">
                <a:latin typeface="Myriad Pro" charset="0"/>
                <a:ea typeface="ＭＳ Ｐゴシック" charset="0"/>
                <a:cs typeface="ＭＳ Ｐゴシック" charset="0"/>
              </a:rPr>
              <a:t>Correction for gas absorption and Rayleigh optical depth</a:t>
            </a:r>
            <a:endParaRPr lang="en-US" sz="4000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06121" y="1360855"/>
            <a:ext cx="3100879" cy="5033439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687" dirty="0" smtClean="0">
                <a:latin typeface="Myriad Pro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atmospheric “windows”, there is still absorption from: </a:t>
            </a:r>
            <a:r>
              <a:rPr lang="en-US" sz="1687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water vapor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87" dirty="0">
                <a:solidFill>
                  <a:srgbClr val="CC04B4"/>
                </a:solidFill>
                <a:latin typeface="Myriad Pro" charset="0"/>
                <a:ea typeface="ＭＳ Ｐゴシック" charset="0"/>
                <a:cs typeface="ＭＳ Ｐゴシック" charset="0"/>
              </a:rPr>
              <a:t>ozone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, CO</a:t>
            </a:r>
            <a:r>
              <a:rPr lang="en-US" sz="1687" baseline="-25000" dirty="0">
                <a:latin typeface="Myriad Pro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 &amp; other gases.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Absorption of these gases varies by wavelength! And can be up to optical depths of 0.05! </a:t>
            </a:r>
            <a:endParaRPr lang="en-US" sz="1687" dirty="0" smtClean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87" dirty="0" smtClean="0">
                <a:latin typeface="Myriad Pro" charset="0"/>
                <a:ea typeface="ＭＳ Ｐゴシック" charset="0"/>
                <a:cs typeface="ＭＳ Ｐゴシック" charset="0"/>
              </a:rPr>
              <a:t>Must 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account for </a:t>
            </a:r>
            <a:r>
              <a:rPr lang="en-US" sz="1687" dirty="0" smtClean="0">
                <a:latin typeface="Myriad Pro" charset="0"/>
                <a:ea typeface="ＭＳ Ｐゴシック" charset="0"/>
                <a:cs typeface="ＭＳ Ｐゴシック" charset="0"/>
              </a:rPr>
              <a:t>this accurately</a:t>
            </a:r>
            <a:r>
              <a:rPr lang="en-US" sz="1687" dirty="0">
                <a:latin typeface="Myriad Pro" charset="0"/>
                <a:ea typeface="ＭＳ Ｐゴシック" charset="0"/>
                <a:cs typeface="ＭＳ Ｐゴシック" charset="0"/>
              </a:rPr>
              <a:t>!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87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87" b="1" u="sng" dirty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For C6:</a:t>
            </a:r>
            <a:r>
              <a:rPr lang="en-US" sz="1687" dirty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1687" dirty="0" smtClean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Uses </a:t>
            </a:r>
            <a:r>
              <a:rPr lang="en-US" sz="1687" dirty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modern Radiative Transfer code to account for gas absorption</a:t>
            </a:r>
          </a:p>
          <a:p>
            <a:pPr>
              <a:lnSpc>
                <a:spcPct val="90000"/>
              </a:lnSpc>
            </a:pPr>
            <a:endParaRPr lang="en-US" sz="1687" dirty="0" smtClean="0">
              <a:solidFill>
                <a:srgbClr val="FF0000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1687" dirty="0" smtClean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Recalculates </a:t>
            </a:r>
            <a:r>
              <a:rPr lang="en-US" sz="1687" dirty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center wavelengths and Rayleigh optical depths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87" dirty="0">
              <a:solidFill>
                <a:srgbClr val="FF0000"/>
              </a:solidFill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60855"/>
            <a:ext cx="4884581" cy="33446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31" y="4686084"/>
            <a:ext cx="2695816" cy="19197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703" y="6182067"/>
            <a:ext cx="2496776" cy="424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57587" y="5091896"/>
            <a:ext cx="2362201" cy="708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969" dirty="0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Upshot: global AOD increased by 0.02</a:t>
            </a:r>
          </a:p>
        </p:txBody>
      </p:sp>
    </p:spTree>
    <p:extLst>
      <p:ext uri="{BB962C8B-B14F-4D97-AF65-F5344CB8AC3E}">
        <p14:creationId xmlns:p14="http://schemas.microsoft.com/office/powerpoint/2010/main" val="309876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39524"/>
            <a:ext cx="7772400" cy="647080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dirty="0" smtClean="0">
                <a:latin typeface="Myriad Pro" charset="0"/>
                <a:ea typeface="ＭＳ Ｐゴシック" charset="0"/>
                <a:cs typeface="ＭＳ Ｐゴシック" charset="0"/>
              </a:rPr>
              <a:t>Land/Sea Flag Land </a:t>
            </a:r>
            <a:r>
              <a:rPr lang="en-US" dirty="0">
                <a:latin typeface="Myriad Pro" charset="0"/>
                <a:ea typeface="ＭＳ Ｐゴシック" charset="0"/>
                <a:cs typeface="ＭＳ Ｐゴシック" charset="0"/>
              </a:rPr>
              <a:t>or </a:t>
            </a:r>
            <a:r>
              <a:rPr lang="en-US" dirty="0" smtClean="0">
                <a:latin typeface="Myriad Pro" charset="0"/>
                <a:ea typeface="ＭＳ Ｐゴシック" charset="0"/>
                <a:cs typeface="ＭＳ Ｐゴシック" charset="0"/>
              </a:rPr>
              <a:t>Ocean?</a:t>
            </a:r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40678" y="1391168"/>
            <a:ext cx="3750922" cy="5414334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69" dirty="0">
                <a:latin typeface="Myriad Pro" charset="0"/>
                <a:ea typeface="ＭＳ Ｐゴシック" charset="0"/>
                <a:cs typeface="ＭＳ Ｐゴシック" charset="0"/>
              </a:rPr>
              <a:t>If </a:t>
            </a:r>
            <a:r>
              <a:rPr lang="en-US" sz="1969" b="1" dirty="0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charset="0"/>
                <a:ea typeface="ＭＳ Ｐゴシック" charset="0"/>
                <a:cs typeface="ＭＳ Ｐゴシック" charset="0"/>
              </a:rPr>
              <a:t>ALL</a:t>
            </a:r>
            <a:r>
              <a:rPr lang="en-US" sz="1969" dirty="0" smtClean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69" dirty="0">
                <a:latin typeface="Myriad Pro" charset="0"/>
                <a:ea typeface="ＭＳ Ｐゴシック" charset="0"/>
                <a:cs typeface="ＭＳ Ｐゴシック" charset="0"/>
              </a:rPr>
              <a:t>pixels in the 10 x 10 kilometer box are ocean the Ocean Algorithm is used</a:t>
            </a:r>
            <a:r>
              <a:rPr lang="en-US" sz="1969" dirty="0" smtClean="0">
                <a:latin typeface="Myriad Pro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1969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1969" dirty="0">
                <a:latin typeface="Myriad Pro" charset="0"/>
                <a:ea typeface="ＭＳ Ｐゴシック" charset="0"/>
                <a:cs typeface="ＭＳ Ｐゴシック" charset="0"/>
              </a:rPr>
              <a:t>If </a:t>
            </a:r>
            <a:r>
              <a:rPr lang="en-US" sz="1969" b="1" dirty="0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charset="0"/>
                <a:ea typeface="ＭＳ Ｐゴシック" charset="0"/>
                <a:cs typeface="ＭＳ Ｐゴシック" charset="0"/>
              </a:rPr>
              <a:t>ANY</a:t>
            </a:r>
            <a:r>
              <a:rPr lang="en-US" sz="1969" dirty="0" smtClean="0">
                <a:solidFill>
                  <a:srgbClr val="FF0000"/>
                </a:solidFill>
                <a:latin typeface="Myriad Pro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69" dirty="0">
                <a:latin typeface="Myriad Pro" charset="0"/>
                <a:ea typeface="ＭＳ Ｐゴシック" charset="0"/>
                <a:cs typeface="ＭＳ Ｐゴシック" charset="0"/>
              </a:rPr>
              <a:t>land pixels are observed in the 10 Km box the Land Algorithm is used</a:t>
            </a:r>
            <a:r>
              <a:rPr lang="en-US" sz="1969" dirty="0" smtClean="0">
                <a:latin typeface="Myriad Pro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1969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1969" dirty="0">
                <a:latin typeface="Myriad Pro" charset="0"/>
                <a:ea typeface="ＭＳ Ｐゴシック" charset="0"/>
                <a:cs typeface="ＭＳ Ｐゴシック" charset="0"/>
              </a:rPr>
              <a:t>The MOD35 cloud mask product is used to determine if each pixel is land or ocean.  However this MOD35 is based on MOD03, which is further based on a global land/sea mask. </a:t>
            </a:r>
            <a:endParaRPr lang="en-US" sz="1969" dirty="0" smtClean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1969" dirty="0">
              <a:latin typeface="Myriad Pro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1969" dirty="0" smtClean="0">
                <a:latin typeface="Myriad Pro" charset="0"/>
                <a:ea typeface="ＭＳ Ｐゴシック" charset="0"/>
                <a:cs typeface="ＭＳ Ｐゴシック" charset="0"/>
              </a:rPr>
              <a:t>Essentially, the </a:t>
            </a:r>
            <a:r>
              <a:rPr lang="en-US" sz="1969" dirty="0">
                <a:latin typeface="Myriad Pro" charset="0"/>
                <a:ea typeface="ＭＳ Ｐゴシック" charset="0"/>
                <a:cs typeface="ＭＳ Ｐゴシック" charset="0"/>
              </a:rPr>
              <a:t>land/sea mask was changed!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95" y="1290536"/>
            <a:ext cx="4966625" cy="4503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9923" y="5793817"/>
            <a:ext cx="4562629" cy="10116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100" rtlCol="0" anchor="ctr">
            <a:spAutoFit/>
          </a:bodyPr>
          <a:lstStyle/>
          <a:p>
            <a:pPr defTabSz="321457" latinLnBrk="1" hangingPunct="0">
              <a:buClr>
                <a:srgbClr val="000000"/>
              </a:buClr>
            </a:pPr>
            <a:r>
              <a:rPr lang="en-US" sz="1969" dirty="0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Upshot: no “global” change, but big local </a:t>
            </a:r>
          </a:p>
          <a:p>
            <a:pPr defTabSz="321457" latinLnBrk="1" hangingPunct="0">
              <a:buClr>
                <a:srgbClr val="000000"/>
              </a:buClr>
            </a:pPr>
            <a:r>
              <a:rPr lang="en-US" sz="1969" dirty="0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changes.  Also new retrievals over inland </a:t>
            </a:r>
          </a:p>
          <a:p>
            <a:pPr defTabSz="321457" latinLnBrk="1" hangingPunct="0">
              <a:buClr>
                <a:srgbClr val="000000"/>
              </a:buClr>
            </a:pPr>
            <a:r>
              <a:rPr lang="en-US" sz="1969" dirty="0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water bodies. </a:t>
            </a:r>
          </a:p>
        </p:txBody>
      </p:sp>
    </p:spTree>
    <p:extLst>
      <p:ext uri="{BB962C8B-B14F-4D97-AF65-F5344CB8AC3E}">
        <p14:creationId xmlns:p14="http://schemas.microsoft.com/office/powerpoint/2010/main" val="230881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5715000" cy="838200"/>
          </a:xfrm>
        </p:spPr>
        <p:txBody>
          <a:bodyPr>
            <a:noAutofit/>
          </a:bodyPr>
          <a:lstStyle/>
          <a:p>
            <a:r>
              <a:rPr lang="en-US" sz="4000" dirty="0" smtClean="0"/>
              <a:t>Deep Blue: Review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799"/>
            <a:ext cx="5334000" cy="571797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Often, darker surface and stronger aerosol signal in the violet/blue (~400-490 nm) than at longer wavelengths</a:t>
            </a:r>
          </a:p>
          <a:p>
            <a:pPr lvl="1"/>
            <a:r>
              <a:rPr lang="en-US" dirty="0" smtClean="0"/>
              <a:t>Prescribe surface reflectance</a:t>
            </a:r>
          </a:p>
          <a:p>
            <a:pPr lvl="1"/>
            <a:r>
              <a:rPr lang="en-US" dirty="0" smtClean="0"/>
              <a:t>Retrieve AOD independently</a:t>
            </a:r>
            <a:r>
              <a:rPr lang="en-GB" dirty="0" smtClean="0"/>
              <a:t> at several wavelengths</a:t>
            </a:r>
          </a:p>
          <a:p>
            <a:pPr lvl="1"/>
            <a:endParaRPr lang="en-GB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Advantages:</a:t>
            </a:r>
          </a:p>
          <a:p>
            <a:pPr lvl="1"/>
            <a:r>
              <a:rPr lang="en-US" dirty="0" smtClean="0"/>
              <a:t>Avoids regional artifacts arising from e.g. global prescription of surface reflectance ratios</a:t>
            </a:r>
          </a:p>
          <a:p>
            <a:pPr lvl="1"/>
            <a:r>
              <a:rPr lang="en-US" dirty="0" smtClean="0"/>
              <a:t>Avoids requirement for auxiliary data (so can run in near real-time)</a:t>
            </a:r>
          </a:p>
          <a:p>
            <a:pPr lvl="1"/>
            <a:r>
              <a:rPr lang="en-US" dirty="0" smtClean="0"/>
              <a:t>Can be applied to many sensors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Disadvantages:</a:t>
            </a:r>
          </a:p>
          <a:p>
            <a:pPr lvl="1"/>
            <a:r>
              <a:rPr lang="en-US" dirty="0" smtClean="0"/>
              <a:t>Drastic departures from expected surface cover type can lead to </a:t>
            </a:r>
            <a:r>
              <a:rPr lang="en-US" dirty="0" smtClean="0"/>
              <a:t>localized </a:t>
            </a:r>
            <a:r>
              <a:rPr lang="en-US" dirty="0" smtClean="0"/>
              <a:t>artefacts</a:t>
            </a:r>
          </a:p>
          <a:p>
            <a:pPr lvl="1"/>
            <a:r>
              <a:rPr lang="en-US" dirty="0" smtClean="0"/>
              <a:t>Can’t directly calculate aerosol effective radius, volume etc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4045" y="457200"/>
            <a:ext cx="3373755" cy="608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562600" y="6477000"/>
            <a:ext cx="3581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Times" pitchFamily="18" charset="0"/>
              </a:rPr>
              <a:t>Figure from Hsu </a:t>
            </a:r>
            <a:r>
              <a:rPr lang="en-US" sz="1400" i="1" dirty="0" smtClean="0">
                <a:latin typeface="Times" pitchFamily="18" charset="0"/>
              </a:rPr>
              <a:t>et al.</a:t>
            </a:r>
            <a:r>
              <a:rPr lang="en-US" sz="1400" dirty="0" smtClean="0">
                <a:latin typeface="Times" pitchFamily="18" charset="0"/>
              </a:rPr>
              <a:t>, </a:t>
            </a:r>
            <a:r>
              <a:rPr lang="en-US" sz="1400" i="1" dirty="0" smtClean="0">
                <a:latin typeface="Times" pitchFamily="18" charset="0"/>
              </a:rPr>
              <a:t>IEEE TGARS</a:t>
            </a:r>
            <a:r>
              <a:rPr lang="en-US" sz="1400" dirty="0" smtClean="0">
                <a:latin typeface="Times" pitchFamily="18" charset="0"/>
              </a:rPr>
              <a:t> (2004)</a:t>
            </a:r>
            <a:endParaRPr lang="en-GB" sz="1400" dirty="0">
              <a:latin typeface="Times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EBD51-3785-41EB-A237-2934FC92D028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62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361644"/>
            <a:ext cx="9016181" cy="835024"/>
          </a:xfrm>
        </p:spPr>
        <p:txBody>
          <a:bodyPr>
            <a:noAutofit/>
          </a:bodyPr>
          <a:lstStyle/>
          <a:p>
            <a:r>
              <a:rPr lang="en-US" sz="4000" dirty="0"/>
              <a:t>Dark target over ocean </a:t>
            </a:r>
            <a:r>
              <a:rPr lang="en-US" sz="4000" dirty="0" smtClean="0"/>
              <a:t>- overall </a:t>
            </a:r>
            <a:r>
              <a:rPr lang="en-US" sz="4000" dirty="0"/>
              <a:t>changes to products (Aqua, Jul 2008)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890" y="1293427"/>
            <a:ext cx="2832510" cy="493468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dirty="0"/>
              <a:t>Overall </a:t>
            </a:r>
            <a:r>
              <a:rPr lang="en-US" b="1" dirty="0">
                <a:solidFill>
                  <a:srgbClr val="CC04B4"/>
                </a:solidFill>
              </a:rPr>
              <a:t>decrease </a:t>
            </a:r>
            <a:r>
              <a:rPr lang="en-US" dirty="0"/>
              <a:t>of AOD in </a:t>
            </a:r>
            <a:r>
              <a:rPr lang="en-US" b="1" dirty="0" smtClean="0">
                <a:solidFill>
                  <a:srgbClr val="CC04B4"/>
                </a:solidFill>
              </a:rPr>
              <a:t>mid-latitudes</a:t>
            </a:r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endParaRPr lang="en-US" dirty="0"/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dirty="0"/>
              <a:t>Strong </a:t>
            </a:r>
            <a:r>
              <a:rPr lang="en-US" b="1" dirty="0">
                <a:solidFill>
                  <a:srgbClr val="CC04B4"/>
                </a:solidFill>
              </a:rPr>
              <a:t>decrease in “roaring 40s” </a:t>
            </a:r>
            <a:r>
              <a:rPr lang="en-US" dirty="0"/>
              <a:t>(even stronger in other months</a:t>
            </a:r>
            <a:r>
              <a:rPr lang="en-US" dirty="0" smtClean="0"/>
              <a:t>)</a:t>
            </a:r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endParaRPr lang="en-US" dirty="0"/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dirty="0"/>
              <a:t>Overall</a:t>
            </a:r>
            <a:r>
              <a:rPr lang="en-US" b="1" dirty="0">
                <a:solidFill>
                  <a:srgbClr val="CC04B4"/>
                </a:solidFill>
              </a:rPr>
              <a:t> increase in tropics</a:t>
            </a:r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endParaRPr lang="en-US" dirty="0"/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b="1" dirty="0">
                <a:solidFill>
                  <a:srgbClr val="CC04B4"/>
                </a:solidFill>
              </a:rPr>
              <a:t>“New” coverage over inland </a:t>
            </a:r>
            <a:r>
              <a:rPr lang="en-US" b="1" dirty="0" smtClean="0">
                <a:solidFill>
                  <a:srgbClr val="CC04B4"/>
                </a:solidFill>
              </a:rPr>
              <a:t>lakes</a:t>
            </a:r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endParaRPr lang="en-US" dirty="0"/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b="1" dirty="0">
                <a:solidFill>
                  <a:srgbClr val="CC04B4"/>
                </a:solidFill>
              </a:rPr>
              <a:t>Increase in coverage toward poles</a:t>
            </a:r>
          </a:p>
        </p:txBody>
      </p:sp>
      <p:pic>
        <p:nvPicPr>
          <p:cNvPr id="10" name="Picture 9" descr="Diff_Counts_884VS051.Aqua.200807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45"/>
          <a:stretch/>
        </p:blipFill>
        <p:spPr>
          <a:xfrm>
            <a:off x="0" y="1206500"/>
            <a:ext cx="6006262" cy="5385536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4991100" y="4419600"/>
            <a:ext cx="1091790" cy="381000"/>
          </a:xfrm>
          <a:prstGeom prst="line">
            <a:avLst/>
          </a:prstGeom>
          <a:ln w="28575" cmpd="sng"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753100" y="5549900"/>
            <a:ext cx="329790" cy="88900"/>
          </a:xfrm>
          <a:prstGeom prst="line">
            <a:avLst/>
          </a:prstGeom>
          <a:ln w="28575" cmpd="sng"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84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230" y="243303"/>
            <a:ext cx="8229600" cy="703262"/>
          </a:xfrm>
        </p:spPr>
        <p:txBody>
          <a:bodyPr>
            <a:noAutofit/>
          </a:bodyPr>
          <a:lstStyle/>
          <a:p>
            <a:r>
              <a:rPr lang="en-US" sz="3200" dirty="0"/>
              <a:t>C6-C5 ocean: Due to many incremental </a:t>
            </a:r>
            <a:r>
              <a:rPr lang="en-US" sz="3200" dirty="0" smtClean="0"/>
              <a:t>changes (Aqua</a:t>
            </a:r>
            <a:r>
              <a:rPr lang="en-US" sz="3200" dirty="0"/>
              <a:t>, July 2008)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0" y="4047127"/>
            <a:ext cx="2743200" cy="183217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</a:pPr>
            <a:r>
              <a:rPr lang="en-US" sz="1828" dirty="0" smtClean="0"/>
              <a:t> Also </a:t>
            </a:r>
            <a:r>
              <a:rPr lang="en-US" sz="1828" dirty="0"/>
              <a:t>changed </a:t>
            </a:r>
            <a:r>
              <a:rPr lang="en-US" sz="1828" b="1" dirty="0">
                <a:solidFill>
                  <a:srgbClr val="CC04B4"/>
                </a:solidFill>
              </a:rPr>
              <a:t>“Quality Assurance” </a:t>
            </a:r>
            <a:r>
              <a:rPr lang="en-US" sz="1828" dirty="0" smtClean="0"/>
              <a:t>Filtering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</a:pPr>
            <a:endParaRPr lang="en-US" sz="1828" dirty="0"/>
          </a:p>
          <a:p>
            <a:pPr marL="0" indent="0">
              <a:spcBef>
                <a:spcPts val="0"/>
              </a:spcBef>
              <a:spcAft>
                <a:spcPts val="400"/>
              </a:spcAft>
            </a:pPr>
            <a:r>
              <a:rPr lang="en-US" sz="1828" dirty="0" smtClean="0"/>
              <a:t> Changed </a:t>
            </a:r>
            <a:r>
              <a:rPr lang="en-US" sz="1828" dirty="0"/>
              <a:t>aerosol definitions of </a:t>
            </a:r>
            <a:r>
              <a:rPr lang="en-US" sz="1828" b="1" dirty="0">
                <a:solidFill>
                  <a:srgbClr val="CC04B4"/>
                </a:solidFill>
              </a:rPr>
              <a:t>land and </a:t>
            </a:r>
            <a:r>
              <a:rPr lang="en-US" sz="1828" b="1" dirty="0" smtClean="0">
                <a:solidFill>
                  <a:srgbClr val="CC04B4"/>
                </a:solidFill>
              </a:rPr>
              <a:t>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03740" y="6558050"/>
            <a:ext cx="150064" cy="250068"/>
          </a:xfrm>
        </p:spPr>
        <p:txBody>
          <a:bodyPr/>
          <a:lstStyle/>
          <a:p>
            <a:fld id="{D40DDB34-C3D3-5B47-9DF9-147E51EAE02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7" name="Picture 16" descr="AOD_528_C6InputsVS051.Aqua.200807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30" y="1367979"/>
            <a:ext cx="2774992" cy="2050763"/>
          </a:xfrm>
          <a:prstGeom prst="rect">
            <a:avLst/>
          </a:prstGeom>
        </p:spPr>
      </p:pic>
      <p:pic>
        <p:nvPicPr>
          <p:cNvPr id="18" name="Picture 17" descr="AOD_528_V6LUT_2013VS051.Aqua.200807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8630" y="1367979"/>
            <a:ext cx="2774992" cy="2050763"/>
          </a:xfrm>
          <a:prstGeom prst="rect">
            <a:avLst/>
          </a:prstGeom>
        </p:spPr>
      </p:pic>
      <p:pic>
        <p:nvPicPr>
          <p:cNvPr id="19" name="Picture 18" descr="AOD_V6.0.10_CldmaskVS552.Aqua.200807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30" y="4047127"/>
            <a:ext cx="2774992" cy="2048324"/>
          </a:xfrm>
          <a:prstGeom prst="rect">
            <a:avLst/>
          </a:prstGeom>
        </p:spPr>
      </p:pic>
      <p:pic>
        <p:nvPicPr>
          <p:cNvPr id="20" name="Picture 19" descr="AOD_874VSV6.0.24_6ms.Aqua.200807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8630" y="4019056"/>
            <a:ext cx="2774992" cy="20483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" y="1047252"/>
            <a:ext cx="3087143" cy="481925"/>
          </a:xfrm>
          <a:prstGeom prst="rect">
            <a:avLst/>
          </a:prstGeom>
          <a:solidFill>
            <a:schemeClr val="bg1"/>
          </a:solidFill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New reflectance, geo-location inputs, Wisconsin cloud mask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8565" y="1203736"/>
            <a:ext cx="2051265" cy="287128"/>
          </a:xfrm>
          <a:prstGeom prst="rect">
            <a:avLst/>
          </a:prstGeom>
          <a:solidFill>
            <a:schemeClr val="bg1"/>
          </a:solidFill>
        </p:spPr>
        <p:txBody>
          <a:bodyPr wrap="non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Updated </a:t>
            </a:r>
            <a:r>
              <a:rPr lang="en-US" sz="1266" dirty="0" err="1"/>
              <a:t>radiative</a:t>
            </a:r>
            <a:r>
              <a:rPr lang="en-US" sz="1266" dirty="0"/>
              <a:t> transfer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423" y="3903872"/>
            <a:ext cx="2353905" cy="287128"/>
          </a:xfrm>
          <a:prstGeom prst="rect">
            <a:avLst/>
          </a:prstGeom>
          <a:solidFill>
            <a:schemeClr val="bg1"/>
          </a:solidFill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Improved cloud mask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17764" y="3701858"/>
            <a:ext cx="3121867" cy="287128"/>
          </a:xfrm>
          <a:prstGeom prst="rect">
            <a:avLst/>
          </a:prstGeom>
          <a:solidFill>
            <a:schemeClr val="bg1"/>
          </a:solidFill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Account for wind speed impact on surface</a:t>
            </a:r>
          </a:p>
        </p:txBody>
      </p:sp>
      <p:pic>
        <p:nvPicPr>
          <p:cNvPr id="25" name="Picture 24" descr="AOD_874VSV6.0.13_likeV6.0.24.Aqua.200807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630" y="1370417"/>
            <a:ext cx="2774992" cy="20483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591051" y="1203736"/>
            <a:ext cx="1770163" cy="287128"/>
          </a:xfrm>
          <a:prstGeom prst="rect">
            <a:avLst/>
          </a:prstGeom>
          <a:solidFill>
            <a:schemeClr val="bg1"/>
          </a:solidFill>
        </p:spPr>
        <p:txBody>
          <a:bodyPr wrap="non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Re-define land and sea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872" y="6124194"/>
            <a:ext cx="4076700" cy="73380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017763" y="3701858"/>
            <a:ext cx="3121868" cy="24830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endParaRPr lang="en-US" sz="1266"/>
          </a:p>
        </p:txBody>
      </p:sp>
    </p:spTree>
    <p:extLst>
      <p:ext uri="{BB962C8B-B14F-4D97-AF65-F5344CB8AC3E}">
        <p14:creationId xmlns:p14="http://schemas.microsoft.com/office/powerpoint/2010/main" val="129757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6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14" y="4342702"/>
            <a:ext cx="3020939" cy="2296184"/>
          </a:xfrm>
          <a:prstGeom prst="rect">
            <a:avLst/>
          </a:prstGeom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9918"/>
            <a:ext cx="8991600" cy="1143000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sz="4400" dirty="0" smtClean="0">
                <a:latin typeface="Myriad Pro" charset="0"/>
                <a:ea typeface="ＭＳ Ｐゴシック" charset="0"/>
                <a:cs typeface="ＭＳ Ｐゴシック" charset="0"/>
              </a:rPr>
              <a:t>Over ocean: Wind speed dependence</a:t>
            </a:r>
            <a:endParaRPr lang="en-US" sz="4400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8637" y="4203585"/>
            <a:ext cx="5250563" cy="25648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100" rtlCol="0" anchor="ctr">
            <a:spAutoFit/>
          </a:bodyPr>
          <a:lstStyle/>
          <a:p>
            <a:pPr marL="457200" indent="-457200" defTabSz="321457" latinLnBrk="1" hangingPunct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CC04B4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Upshot: reduced AOD by 0.01 over all </a:t>
            </a:r>
            <a:r>
              <a:rPr lang="en-US" sz="3200" dirty="0" smtClean="0">
                <a:solidFill>
                  <a:srgbClr val="CC04B4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ocean</a:t>
            </a:r>
          </a:p>
          <a:p>
            <a:pPr marL="457200" indent="-457200" defTabSz="321457" latinLnBrk="1" hangingPunct="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CC04B4"/>
              </a:solidFill>
              <a:uFill>
                <a:solidFill>
                  <a:srgbClr val="000000"/>
                </a:solidFill>
              </a:uFill>
              <a:sym typeface="Calibri"/>
            </a:endParaRPr>
          </a:p>
          <a:p>
            <a:pPr marL="457200" indent="-457200" defTabSz="321457" latinLnBrk="1" hangingPunct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CC04B4"/>
                </a:solidFill>
                <a:uFill>
                  <a:solidFill>
                    <a:srgbClr val="000000"/>
                  </a:solidFill>
                </a:uFill>
              </a:rPr>
              <a:t>Especially important in </a:t>
            </a:r>
            <a:r>
              <a:rPr lang="en-US" sz="3200" dirty="0" smtClean="0">
                <a:solidFill>
                  <a:srgbClr val="CC04B4"/>
                </a:solidFill>
                <a:uFill>
                  <a:solidFill>
                    <a:srgbClr val="000000"/>
                  </a:solidFill>
                </a:uFill>
              </a:rPr>
              <a:t>    Southern </a:t>
            </a:r>
            <a:r>
              <a:rPr lang="en-US" sz="3200" dirty="0">
                <a:solidFill>
                  <a:srgbClr val="CC04B4"/>
                </a:solidFill>
                <a:uFill>
                  <a:solidFill>
                    <a:srgbClr val="000000"/>
                  </a:solidFill>
                </a:uFill>
              </a:rPr>
              <a:t>Hemisphere</a:t>
            </a:r>
            <a:r>
              <a:rPr lang="en-US" sz="3200" dirty="0">
                <a:solidFill>
                  <a:srgbClr val="CC04B4"/>
                </a:solidFill>
                <a:uFill>
                  <a:solidFill>
                    <a:srgbClr val="000000"/>
                  </a:solidFill>
                </a:uFill>
                <a:sym typeface="Calibri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37" y="6096453"/>
            <a:ext cx="2496776" cy="4244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39" y="886818"/>
            <a:ext cx="7641556" cy="307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9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34938"/>
            <a:ext cx="8496300" cy="882372"/>
          </a:xfrm>
        </p:spPr>
        <p:txBody>
          <a:bodyPr>
            <a:normAutofit/>
          </a:bodyPr>
          <a:lstStyle/>
          <a:p>
            <a:r>
              <a:rPr lang="en-US" sz="4400" dirty="0"/>
              <a:t>Comparison with AERONET and MAN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1"/>
            <a:ext cx="8140700" cy="3635237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30200" y="4959350"/>
            <a:ext cx="8547100" cy="1762125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Aqua for 8 months (Jan + July, 2003, 2008 and 2010; Apr + Oct 2008).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Overall, not much change over ocean (slope, intercept, correlation)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But 30% more valid points to compare with (1141 versus 830).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AERONET are gray and colored, MAN are black dots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endParaRPr lang="en-US" sz="2180" dirty="0"/>
          </a:p>
        </p:txBody>
      </p:sp>
    </p:spTree>
    <p:extLst>
      <p:ext uri="{BB962C8B-B14F-4D97-AF65-F5344CB8AC3E}">
        <p14:creationId xmlns:p14="http://schemas.microsoft.com/office/powerpoint/2010/main" val="1841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00" y="0"/>
            <a:ext cx="8496300" cy="698057"/>
          </a:xfrm>
        </p:spPr>
        <p:txBody>
          <a:bodyPr>
            <a:noAutofit/>
          </a:bodyPr>
          <a:lstStyle/>
          <a:p>
            <a:r>
              <a:rPr lang="en-US" sz="4000" dirty="0"/>
              <a:t>Better way to see MODIS improvement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30200" y="4876800"/>
            <a:ext cx="8547100" cy="172505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MODIS error (MODIS–AERONET) versus AERONET; zero “error” is dashed line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Boxes represent middle 67% of each dataset, whiskers are middle 95% of MODIS-AERONET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Solid lines are “expected error” (EE) envelope; note asymmetry (new definition for C6).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Note that in C6, that  the MODIS error is within EE for nearly all bins of AOD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C5 EE =  ±(0.03 + 5%). C6 EE = (-0.02 – 10%), (+0.04 + 10%) 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Less overall “bias” in C6.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200" y="1017311"/>
            <a:ext cx="8356600" cy="36435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5237" y="6371724"/>
            <a:ext cx="6079098" cy="460252"/>
          </a:xfrm>
          <a:prstGeom prst="rect">
            <a:avLst/>
          </a:prstGeom>
          <a:noFill/>
        </p:spPr>
        <p:txBody>
          <a:bodyPr wrap="none" lIns="91439" tIns="45719" rIns="91439" bIns="45719" rtlCol="0">
            <a:spAutoFit/>
          </a:bodyPr>
          <a:lstStyle/>
          <a:p>
            <a:r>
              <a:rPr lang="en-US" sz="2391" dirty="0">
                <a:solidFill>
                  <a:srgbClr val="FF0000"/>
                </a:solidFill>
              </a:rPr>
              <a:t>V</a:t>
            </a:r>
            <a:r>
              <a:rPr lang="en-US" sz="2391" dirty="0" smtClean="0">
                <a:solidFill>
                  <a:srgbClr val="FF0000"/>
                </a:solidFill>
              </a:rPr>
              <a:t>alidation available for </a:t>
            </a:r>
            <a:r>
              <a:rPr lang="en-US" sz="2391" dirty="0">
                <a:solidFill>
                  <a:srgbClr val="FF0000"/>
                </a:solidFill>
              </a:rPr>
              <a:t>all years of Aqua data</a:t>
            </a:r>
          </a:p>
        </p:txBody>
      </p:sp>
    </p:spTree>
    <p:extLst>
      <p:ext uri="{BB962C8B-B14F-4D97-AF65-F5344CB8AC3E}">
        <p14:creationId xmlns:p14="http://schemas.microsoft.com/office/powerpoint/2010/main" val="255474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1" cy="4340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SDSs over ocean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50" y="789018"/>
            <a:ext cx="8332451" cy="586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1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ff_Counts_884VS051.Aqua.200807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81"/>
          <a:stretch/>
        </p:blipFill>
        <p:spPr>
          <a:xfrm>
            <a:off x="0" y="1079500"/>
            <a:ext cx="6120940" cy="5549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48" y="142876"/>
            <a:ext cx="8532252" cy="835024"/>
          </a:xfrm>
        </p:spPr>
        <p:txBody>
          <a:bodyPr>
            <a:noAutofit/>
          </a:bodyPr>
          <a:lstStyle/>
          <a:p>
            <a:r>
              <a:rPr lang="en-US" sz="3200" dirty="0"/>
              <a:t>Dark target over </a:t>
            </a:r>
            <a:r>
              <a:rPr lang="en-US" sz="3200" dirty="0" smtClean="0"/>
              <a:t>land - overall </a:t>
            </a:r>
            <a:r>
              <a:rPr lang="en-US" sz="3200" dirty="0"/>
              <a:t>changes to products (Aqua, Jul 2008)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0940" y="1509941"/>
            <a:ext cx="2857960" cy="480131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sz="2200" dirty="0"/>
              <a:t>Overall </a:t>
            </a:r>
            <a:r>
              <a:rPr lang="en-US" sz="2200" b="1" dirty="0">
                <a:solidFill>
                  <a:srgbClr val="CC04B4"/>
                </a:solidFill>
              </a:rPr>
              <a:t>decrease</a:t>
            </a:r>
            <a:r>
              <a:rPr lang="en-US" sz="2200" dirty="0"/>
              <a:t> of AOD in </a:t>
            </a:r>
            <a:r>
              <a:rPr lang="en-US" sz="2200" b="1" dirty="0" smtClean="0">
                <a:solidFill>
                  <a:srgbClr val="CC04B4"/>
                </a:solidFill>
              </a:rPr>
              <a:t>semi-arid</a:t>
            </a:r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endParaRPr lang="en-US" sz="2200" dirty="0"/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sz="2200" dirty="0"/>
              <a:t>Overall </a:t>
            </a:r>
            <a:r>
              <a:rPr lang="en-US" sz="2200" b="1" dirty="0">
                <a:solidFill>
                  <a:srgbClr val="CC04B4"/>
                </a:solidFill>
              </a:rPr>
              <a:t>increase</a:t>
            </a:r>
            <a:r>
              <a:rPr lang="en-US" sz="2200" dirty="0"/>
              <a:t> over </a:t>
            </a:r>
            <a:r>
              <a:rPr lang="en-US" sz="2200" b="1" dirty="0" smtClean="0">
                <a:solidFill>
                  <a:srgbClr val="CC04B4"/>
                </a:solidFill>
              </a:rPr>
              <a:t>vegetation</a:t>
            </a:r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endParaRPr lang="en-US" sz="2200" dirty="0"/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sz="2200" b="1" dirty="0">
                <a:solidFill>
                  <a:srgbClr val="CC04B4"/>
                </a:solidFill>
              </a:rPr>
              <a:t>Strong increase over Eastern Asia</a:t>
            </a:r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endParaRPr lang="en-US" sz="2200" dirty="0"/>
          </a:p>
          <a:p>
            <a:pPr marL="285736" indent="-285736">
              <a:spcAft>
                <a:spcPts val="400"/>
              </a:spcAft>
              <a:buFont typeface="Arial"/>
              <a:buChar char="•"/>
            </a:pPr>
            <a:r>
              <a:rPr lang="en-US" sz="2200" b="1" dirty="0">
                <a:solidFill>
                  <a:srgbClr val="CC04B4"/>
                </a:solidFill>
              </a:rPr>
              <a:t>Slight change in coverage here and there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5206540" y="4521200"/>
            <a:ext cx="1041860" cy="50800"/>
          </a:xfrm>
          <a:prstGeom prst="line">
            <a:avLst/>
          </a:prstGeom>
          <a:ln w="28575" cmpd="sng"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625640" y="5638800"/>
            <a:ext cx="622760" cy="12700"/>
          </a:xfrm>
          <a:prstGeom prst="line">
            <a:avLst/>
          </a:prstGeom>
          <a:ln w="28575" cmpd="sng"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17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OD_528_V6LUT_2013VS051.Aqua.200807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8420" y="1467673"/>
            <a:ext cx="2743200" cy="2027268"/>
          </a:xfrm>
          <a:prstGeom prst="rect">
            <a:avLst/>
          </a:prstGeom>
        </p:spPr>
      </p:pic>
      <p:pic>
        <p:nvPicPr>
          <p:cNvPr id="9" name="Picture 8" descr="AOD_V6.0.10_CldmaskVS552.Aqua.200807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35" y="4175538"/>
            <a:ext cx="2743200" cy="2024857"/>
          </a:xfrm>
          <a:prstGeom prst="rect">
            <a:avLst/>
          </a:prstGeom>
        </p:spPr>
      </p:pic>
      <p:pic>
        <p:nvPicPr>
          <p:cNvPr id="8" name="Picture 7" descr="AOD_884VS874.Aqua.200807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631" y="1467673"/>
            <a:ext cx="2743200" cy="2027268"/>
          </a:xfrm>
          <a:prstGeom prst="rect">
            <a:avLst/>
          </a:prstGeom>
        </p:spPr>
      </p:pic>
      <p:pic>
        <p:nvPicPr>
          <p:cNvPr id="6" name="Picture 5" descr="AOD_874VS863.Aqua.200807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8630" y="4144383"/>
            <a:ext cx="2743200" cy="2027268"/>
          </a:xfrm>
          <a:prstGeom prst="rect">
            <a:avLst/>
          </a:prstGeom>
        </p:spPr>
      </p:pic>
      <p:pic>
        <p:nvPicPr>
          <p:cNvPr id="5" name="Picture 4" descr="AOD_528_C6InputsVS051.Aqua.200807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0" y="1467673"/>
            <a:ext cx="2743200" cy="20272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35" y="232506"/>
            <a:ext cx="8229600" cy="794717"/>
          </a:xfrm>
        </p:spPr>
        <p:txBody>
          <a:bodyPr>
            <a:noAutofit/>
          </a:bodyPr>
          <a:lstStyle/>
          <a:p>
            <a:r>
              <a:rPr lang="en-US" sz="3200" dirty="0"/>
              <a:t>C6-C5 land: Due to many incremental changes</a:t>
            </a:r>
            <a:br>
              <a:rPr lang="en-US" sz="3200" dirty="0"/>
            </a:br>
            <a:r>
              <a:rPr lang="en-US" sz="3200" dirty="0"/>
              <a:t>(Aqua, July 2008)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5410" y="4123327"/>
            <a:ext cx="2743200" cy="183217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</a:pPr>
            <a:r>
              <a:rPr lang="en-US" sz="1828" dirty="0"/>
              <a:t>Also changed </a:t>
            </a:r>
            <a:r>
              <a:rPr lang="en-US" sz="1828" b="1" dirty="0">
                <a:solidFill>
                  <a:srgbClr val="CC04B4"/>
                </a:solidFill>
              </a:rPr>
              <a:t>“Quality Assurance” </a:t>
            </a:r>
            <a:r>
              <a:rPr lang="en-US" sz="1828" dirty="0" smtClean="0"/>
              <a:t>Filtering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</a:pPr>
            <a:endParaRPr lang="en-US" sz="1828" dirty="0"/>
          </a:p>
          <a:p>
            <a:pPr marL="0" indent="0">
              <a:spcBef>
                <a:spcPts val="0"/>
              </a:spcBef>
              <a:spcAft>
                <a:spcPts val="400"/>
              </a:spcAft>
            </a:pPr>
            <a:r>
              <a:rPr lang="en-US" sz="1828" dirty="0"/>
              <a:t>Changed aerosol definitions of </a:t>
            </a:r>
            <a:r>
              <a:rPr lang="en-US" sz="1828" b="1" dirty="0">
                <a:solidFill>
                  <a:srgbClr val="CC04B4"/>
                </a:solidFill>
              </a:rPr>
              <a:t>land and </a:t>
            </a:r>
            <a:r>
              <a:rPr lang="en-US" sz="1828" b="1" dirty="0" smtClean="0">
                <a:solidFill>
                  <a:srgbClr val="CC04B4"/>
                </a:solidFill>
              </a:rPr>
              <a:t>sea</a:t>
            </a:r>
            <a:endParaRPr lang="en-US" sz="1828" b="1" dirty="0">
              <a:solidFill>
                <a:srgbClr val="CC04B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1283732"/>
            <a:ext cx="3087143" cy="287128"/>
          </a:xfrm>
          <a:prstGeom prst="rect">
            <a:avLst/>
          </a:prstGeom>
          <a:solidFill>
            <a:schemeClr val="bg1"/>
          </a:solidFill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New reflectance and geo-location inputs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35790" y="1310462"/>
            <a:ext cx="2051265" cy="287128"/>
          </a:xfrm>
          <a:prstGeom prst="rect">
            <a:avLst/>
          </a:prstGeom>
          <a:solidFill>
            <a:schemeClr val="bg1"/>
          </a:solidFill>
        </p:spPr>
        <p:txBody>
          <a:bodyPr wrap="non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Updated </a:t>
            </a:r>
            <a:r>
              <a:rPr lang="en-US" sz="1266" dirty="0" err="1"/>
              <a:t>radiative</a:t>
            </a:r>
            <a:r>
              <a:rPr lang="en-US" sz="1266" dirty="0"/>
              <a:t> transfer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423" y="3806206"/>
            <a:ext cx="2353905" cy="481925"/>
          </a:xfrm>
          <a:prstGeom prst="rect">
            <a:avLst/>
          </a:prstGeom>
          <a:solidFill>
            <a:schemeClr val="bg1"/>
          </a:solidFill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Improved cloud mask to detect smoke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17764" y="3778058"/>
            <a:ext cx="3121867" cy="481925"/>
          </a:xfrm>
          <a:prstGeom prst="rect">
            <a:avLst/>
          </a:prstGeom>
          <a:solidFill>
            <a:schemeClr val="bg1"/>
          </a:solidFill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Fixed surface reflectance dependence on TOA NDVI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1" y="1324109"/>
            <a:ext cx="2286000" cy="287128"/>
          </a:xfrm>
          <a:prstGeom prst="rect">
            <a:avLst/>
          </a:prstGeom>
          <a:solidFill>
            <a:schemeClr val="bg1"/>
          </a:solidFill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66" dirty="0"/>
              <a:t>Re-define land and sea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872" y="6200394"/>
            <a:ext cx="4076700" cy="73380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017763" y="3778058"/>
            <a:ext cx="3121868" cy="24830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endParaRPr lang="en-US" sz="1266"/>
          </a:p>
        </p:txBody>
      </p:sp>
      <p:sp>
        <p:nvSpPr>
          <p:cNvPr id="7" name="TextBox 6"/>
          <p:cNvSpPr txBox="1"/>
          <p:nvPr/>
        </p:nvSpPr>
        <p:spPr>
          <a:xfrm>
            <a:off x="5961831" y="6392055"/>
            <a:ext cx="1690141" cy="287128"/>
          </a:xfrm>
          <a:prstGeom prst="rect">
            <a:avLst/>
          </a:prstGeom>
          <a:noFill/>
        </p:spPr>
        <p:txBody>
          <a:bodyPr wrap="none" lIns="91439" tIns="45719" rIns="91439" bIns="45719" rtlCol="0">
            <a:spAutoFit/>
          </a:bodyPr>
          <a:lstStyle/>
          <a:p>
            <a:r>
              <a:rPr lang="en-US" sz="1266" dirty="0"/>
              <a:t>This was a major bug!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5891620" y="6171651"/>
            <a:ext cx="423790" cy="2204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30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6" grpId="0" animBg="1"/>
      <p:bldP spid="28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34938"/>
            <a:ext cx="8496300" cy="882372"/>
          </a:xfrm>
        </p:spPr>
        <p:txBody>
          <a:bodyPr>
            <a:noAutofit/>
          </a:bodyPr>
          <a:lstStyle/>
          <a:p>
            <a:r>
              <a:rPr lang="en-US" sz="3200" dirty="0"/>
              <a:t>Preliminary comparison with AERONET </a:t>
            </a:r>
            <a:br>
              <a:rPr lang="en-US" sz="3200" dirty="0"/>
            </a:br>
            <a:r>
              <a:rPr lang="en-US" sz="3200" dirty="0"/>
              <a:t>(8 months of Aqua data)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30200" y="4886324"/>
            <a:ext cx="8547100" cy="189547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MODIS error (MODIS–AERONET) versus AERONET; zero “error” is dashed line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Boxes are middle 67% of dataset, whiskers are middle 95% of MODIS-AERONET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Solid lines are “expected error” (EE) envelope; no asymmetry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C6 MODIS error is within EE for nearly all bins of AOD (even at low values)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180" dirty="0"/>
              <a:t>C5 EE = ±(0.05 + 15%)). Keep definition for C6. </a:t>
            </a:r>
          </a:p>
        </p:txBody>
      </p:sp>
      <p:pic>
        <p:nvPicPr>
          <p:cNvPr id="5" name="Picture 4" descr="Fig11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564" y="1085903"/>
            <a:ext cx="8201237" cy="34860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34480" y="6397748"/>
            <a:ext cx="7171320" cy="460252"/>
          </a:xfrm>
          <a:prstGeom prst="rect">
            <a:avLst/>
          </a:prstGeom>
          <a:noFill/>
        </p:spPr>
        <p:txBody>
          <a:bodyPr wrap="none" lIns="91439" tIns="45719" rIns="91439" bIns="45719" rtlCol="0">
            <a:spAutoFit/>
          </a:bodyPr>
          <a:lstStyle/>
          <a:p>
            <a:r>
              <a:rPr lang="en-US" sz="2391" dirty="0">
                <a:solidFill>
                  <a:srgbClr val="FF0000"/>
                </a:solidFill>
              </a:rPr>
              <a:t>Note, </a:t>
            </a:r>
            <a:r>
              <a:rPr lang="en-US" sz="2391" dirty="0" smtClean="0">
                <a:solidFill>
                  <a:srgbClr val="FF0000"/>
                </a:solidFill>
              </a:rPr>
              <a:t>there are </a:t>
            </a:r>
            <a:r>
              <a:rPr lang="en-US" sz="2391" dirty="0">
                <a:solidFill>
                  <a:srgbClr val="FF0000"/>
                </a:solidFill>
              </a:rPr>
              <a:t>10+ years of validation now with Aqua</a:t>
            </a:r>
          </a:p>
        </p:txBody>
      </p:sp>
    </p:spTree>
    <p:extLst>
      <p:ext uri="{BB962C8B-B14F-4D97-AF65-F5344CB8AC3E}">
        <p14:creationId xmlns:p14="http://schemas.microsoft.com/office/powerpoint/2010/main" val="185964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1" cy="4340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SDSs over land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79" y="886353"/>
            <a:ext cx="8763860" cy="56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80"/>
            <a:ext cx="8229601" cy="1143001"/>
          </a:xfrm>
        </p:spPr>
        <p:txBody>
          <a:bodyPr/>
          <a:lstStyle/>
          <a:p>
            <a:r>
              <a:rPr lang="en-US" dirty="0" smtClean="0"/>
              <a:t>SDSs combined land/ocean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31480"/>
            <a:ext cx="8229601" cy="53265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“joint” SDSs that take the best of both land and ocean. There are two versions: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Image_Optical_Depth_Land_And_Ocean</a:t>
            </a:r>
            <a:r>
              <a:rPr lang="en-US" dirty="0" smtClean="0"/>
              <a:t>: populated for all pixels in which either land or ocean made a retrieval. </a:t>
            </a:r>
          </a:p>
          <a:p>
            <a:pPr lvl="2"/>
            <a:r>
              <a:rPr lang="en-US" dirty="0" smtClean="0"/>
              <a:t>This is intended for imagery with fewer </a:t>
            </a:r>
            <a:r>
              <a:rPr lang="en-US" dirty="0" smtClean="0"/>
              <a:t>holes</a:t>
            </a:r>
          </a:p>
          <a:p>
            <a:pPr lvl="2"/>
            <a:endParaRPr lang="en-US" dirty="0" smtClean="0"/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Optical_Depth_Land_And_Ocean</a:t>
            </a:r>
            <a:r>
              <a:rPr lang="en-US" dirty="0" smtClean="0"/>
              <a:t>: populated for pixels that meet Quality Assurance criteria </a:t>
            </a:r>
          </a:p>
          <a:p>
            <a:pPr lvl="2"/>
            <a:r>
              <a:rPr lang="en-US" dirty="0" smtClean="0"/>
              <a:t>This is intended for more scientific integrity</a:t>
            </a:r>
          </a:p>
          <a:p>
            <a:pPr lvl="2"/>
            <a:r>
              <a:rPr lang="en-US" dirty="0" smtClean="0"/>
              <a:t>For land:  QA = 3  (only)</a:t>
            </a:r>
          </a:p>
          <a:p>
            <a:pPr lvl="2"/>
            <a:r>
              <a:rPr lang="en-US" dirty="0" smtClean="0"/>
              <a:t>For ocean: QA ≥ 1 ( =1, 2 or 3). </a:t>
            </a:r>
            <a:endParaRPr lang="en-US" dirty="0" smtClean="0"/>
          </a:p>
          <a:p>
            <a:pPr lvl="2"/>
            <a:endParaRPr lang="en-US" dirty="0" smtClean="0"/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Land_Sea_Flag</a:t>
            </a:r>
            <a:r>
              <a:rPr lang="en-US" dirty="0" smtClean="0"/>
              <a:t>:  This new SDS integer describes whether retrieval over land or ocean (or neither).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Land_Ocean_Quality_Flag</a:t>
            </a:r>
            <a:r>
              <a:rPr lang="en-US" dirty="0" smtClean="0"/>
              <a:t>: This new SDS integer repeats the QA for land and ocean, but in an integer form (no decoding bits and bytes). </a:t>
            </a:r>
          </a:p>
        </p:txBody>
      </p:sp>
    </p:spTree>
    <p:extLst>
      <p:ext uri="{BB962C8B-B14F-4D97-AF65-F5344CB8AC3E}">
        <p14:creationId xmlns:p14="http://schemas.microsoft.com/office/powerpoint/2010/main" val="164130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21" y="287453"/>
            <a:ext cx="8229601" cy="845035"/>
          </a:xfrm>
        </p:spPr>
        <p:txBody>
          <a:bodyPr>
            <a:normAutofit/>
          </a:bodyPr>
          <a:lstStyle/>
          <a:p>
            <a:r>
              <a:rPr lang="en-US" sz="4800" dirty="0"/>
              <a:t>What else for C6 Level 2?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71600"/>
            <a:ext cx="8686801" cy="4286852"/>
          </a:xfrm>
        </p:spPr>
        <p:txBody>
          <a:bodyPr/>
          <a:lstStyle/>
          <a:p>
            <a:r>
              <a:rPr lang="en-US" dirty="0" smtClean="0"/>
              <a:t>Diagnostic SDSs (wind speed, topographic elevation,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“Cloud mask”, “distance to nearest cloud” (these are at native 500 m resolution). </a:t>
            </a:r>
          </a:p>
          <a:p>
            <a:r>
              <a:rPr lang="en-US" dirty="0" smtClean="0"/>
              <a:t>Changes to SDS names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92921"/>
            <a:ext cx="7923622" cy="3167411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8001000" y="3592921"/>
            <a:ext cx="990600" cy="97907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5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23238" y="763100"/>
            <a:ext cx="8372931" cy="4050205"/>
            <a:chOff x="819837" y="1448083"/>
            <a:chExt cx="7215029" cy="2962503"/>
          </a:xfrm>
        </p:grpSpPr>
        <p:grpSp>
          <p:nvGrpSpPr>
            <p:cNvPr id="8" name="Group 7"/>
            <p:cNvGrpSpPr/>
            <p:nvPr/>
          </p:nvGrpSpPr>
          <p:grpSpPr>
            <a:xfrm>
              <a:off x="819837" y="1448083"/>
              <a:ext cx="3371162" cy="2962502"/>
              <a:chOff x="1056904" y="1648352"/>
              <a:chExt cx="2966929" cy="2697205"/>
            </a:xfrm>
          </p:grpSpPr>
          <p:pic>
            <p:nvPicPr>
              <p:cNvPr id="4" name="Picture 3" descr="dark_monthly_jan2010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56904" y="1904163"/>
                <a:ext cx="2966929" cy="2441394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625600" y="1648352"/>
                <a:ext cx="1771413" cy="191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66" b="1" dirty="0"/>
                  <a:t>Dark Target AOD 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551382" y="1448083"/>
              <a:ext cx="3483484" cy="2962503"/>
              <a:chOff x="4695316" y="1636964"/>
              <a:chExt cx="3008606" cy="2671383"/>
            </a:xfrm>
          </p:grpSpPr>
          <p:pic>
            <p:nvPicPr>
              <p:cNvPr id="5" name="Picture 4" descr="deepdark_monthly_jan2010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95316" y="1904163"/>
                <a:ext cx="3008606" cy="2404184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5466315" y="1636964"/>
                <a:ext cx="1820804" cy="189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66" b="1" dirty="0" err="1"/>
                  <a:t>DeepDark</a:t>
                </a:r>
                <a:r>
                  <a:rPr lang="en-US" sz="1266" b="1" dirty="0"/>
                  <a:t> AOD </a:t>
                </a: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1620280" y="73758"/>
            <a:ext cx="6069738" cy="590031"/>
          </a:xfrm>
          <a:prstGeom prst="rect">
            <a:avLst/>
          </a:prstGeom>
          <a:noFill/>
        </p:spPr>
        <p:txBody>
          <a:bodyPr wrap="none" lIns="91439" tIns="45719" rIns="91439" bIns="45719" rtlCol="0">
            <a:spAutoFit/>
          </a:bodyPr>
          <a:lstStyle/>
          <a:p>
            <a:pPr algn="ctr"/>
            <a:r>
              <a:rPr lang="en-US" sz="3234" b="1" dirty="0"/>
              <a:t>Deep Blue/Dark Target Merge: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105400"/>
            <a:ext cx="7924924" cy="160748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en-US" sz="1969" b="1" dirty="0">
                <a:solidFill>
                  <a:srgbClr val="FF0000"/>
                </a:solidFill>
              </a:rPr>
              <a:t>Merging deep blue &amp; dark target produces best global </a:t>
            </a:r>
            <a:r>
              <a:rPr lang="en-US" sz="1969" b="1" dirty="0" smtClean="0">
                <a:solidFill>
                  <a:srgbClr val="FF0000"/>
                </a:solidFill>
              </a:rPr>
              <a:t>coverage</a:t>
            </a:r>
            <a:endParaRPr lang="en-US" sz="1969" b="1" dirty="0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1969" dirty="0"/>
              <a:t> Deep blue is land-only; need dark target for </a:t>
            </a:r>
            <a:r>
              <a:rPr lang="en-US" sz="1969" dirty="0" smtClean="0"/>
              <a:t>oceans</a:t>
            </a:r>
            <a:endParaRPr lang="en-US" sz="1969" dirty="0"/>
          </a:p>
          <a:p>
            <a:pPr>
              <a:buFont typeface="Arial"/>
              <a:buChar char="•"/>
            </a:pPr>
            <a:r>
              <a:rPr lang="en-US" sz="1969" dirty="0"/>
              <a:t> Deep blue introduces coverage over Australian outback, Sahara desert </a:t>
            </a:r>
          </a:p>
          <a:p>
            <a:pPr lvl="1"/>
            <a:r>
              <a:rPr lang="en-US" sz="1969" dirty="0"/>
              <a:t>and Arabian </a:t>
            </a:r>
            <a:r>
              <a:rPr lang="en-US" sz="1969" dirty="0" smtClean="0"/>
              <a:t>peninsula</a:t>
            </a:r>
            <a:endParaRPr lang="en-US" sz="1969" dirty="0"/>
          </a:p>
          <a:p>
            <a:pPr>
              <a:buFont typeface="Arial"/>
              <a:buChar char="•"/>
            </a:pPr>
            <a:r>
              <a:rPr lang="en-US" sz="1969" dirty="0"/>
              <a:t> Still no coverage over snow (see: most of Northern Hemisphere</a:t>
            </a:r>
            <a:r>
              <a:rPr lang="en-US" sz="1969" dirty="0" smtClean="0"/>
              <a:t>).</a:t>
            </a:r>
            <a:endParaRPr lang="en-US" sz="1969" dirty="0"/>
          </a:p>
        </p:txBody>
      </p:sp>
    </p:spTree>
    <p:extLst>
      <p:ext uri="{BB962C8B-B14F-4D97-AF65-F5344CB8AC3E}">
        <p14:creationId xmlns:p14="http://schemas.microsoft.com/office/powerpoint/2010/main" val="8671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762000"/>
            <a:ext cx="8867775" cy="5736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Deep Blue: original motivation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914400"/>
            <a:ext cx="4495800" cy="2286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‘Dark Target’ AOD algorithm does not retrieve over bright surfaces</a:t>
            </a:r>
          </a:p>
          <a:p>
            <a:pPr lvl="1"/>
            <a:r>
              <a:rPr lang="en-US" dirty="0" smtClean="0"/>
              <a:t>Violates algorithmic assumptions</a:t>
            </a:r>
          </a:p>
          <a:p>
            <a:r>
              <a:rPr lang="en-US" dirty="0" smtClean="0"/>
              <a:t>These are important aerosol sources, especially mineral dust</a:t>
            </a:r>
          </a:p>
          <a:p>
            <a:r>
              <a:rPr lang="en-US" dirty="0" smtClean="0"/>
              <a:t>Deep Blue filled in some gaps</a:t>
            </a:r>
          </a:p>
          <a:p>
            <a:pPr lvl="1"/>
            <a:r>
              <a:rPr lang="en-US" dirty="0" smtClean="0"/>
              <a:t>(Now, it does more than that)</a:t>
            </a:r>
          </a:p>
        </p:txBody>
      </p:sp>
    </p:spTree>
    <p:extLst>
      <p:ext uri="{BB962C8B-B14F-4D97-AF65-F5344CB8AC3E}">
        <p14:creationId xmlns:p14="http://schemas.microsoft.com/office/powerpoint/2010/main" val="425174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Sensors Deep Blue has been applied to</a:t>
            </a:r>
            <a:endParaRPr lang="en-GB" dirty="0" smtClean="0"/>
          </a:p>
        </p:txBody>
      </p:sp>
      <p:pic>
        <p:nvPicPr>
          <p:cNvPr id="17410" name="Picture 2" descr="https://encrypted-tbn1.google.com/images?q=tbn:ANd9GcS52i8NsXAjPy4GfArM8Q7NXNoyFM1k2Bws4r5tkBUBv7yQ0HFkz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08075"/>
            <a:ext cx="1771650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https://encrypted-tbn3.google.com/images?q=tbn:ANd9GcSFD-29-jj7mgTCb25onnKr043LbIMhxEu-nIAwKcqBAmAwf_T8-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363" y="2667000"/>
            <a:ext cx="2103437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6" descr="https://encrypted-tbn3.google.com/images?q=tbn:ANd9GcTisbc_LEoPqx_GlFX2z61Ri2GWY3zZWR2cCMPVF-Onh-Db8D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91000"/>
            <a:ext cx="1722438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21"/>
          <p:cNvSpPr txBox="1">
            <a:spLocks noChangeArrowheads="1"/>
          </p:cNvSpPr>
          <p:nvPr/>
        </p:nvSpPr>
        <p:spPr bwMode="auto">
          <a:xfrm>
            <a:off x="7086600" y="5791200"/>
            <a:ext cx="1905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400" dirty="0">
                <a:latin typeface="Times New Roman" pitchFamily="18" charset="0"/>
              </a:rPr>
              <a:t>Images courtesy of </a:t>
            </a:r>
            <a:r>
              <a:rPr lang="en-US" sz="1400" dirty="0" err="1">
                <a:latin typeface="Times New Roman" pitchFamily="18" charset="0"/>
              </a:rPr>
              <a:t>SeaWiFS</a:t>
            </a:r>
            <a:r>
              <a:rPr lang="en-US" sz="1400" dirty="0">
                <a:latin typeface="Times New Roman" pitchFamily="18" charset="0"/>
              </a:rPr>
              <a:t>/MODIS projects and Raytheon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152400" y="1752600"/>
          <a:ext cx="6705612" cy="3429002"/>
        </p:xfrm>
        <a:graphic>
          <a:graphicData uri="http://schemas.openxmlformats.org/drawingml/2006/table">
            <a:tbl>
              <a:tblPr/>
              <a:tblGrid>
                <a:gridCol w="585757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  <a:gridCol w="174853"/>
              </a:tblGrid>
              <a:tr h="238961"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1997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2000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2002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9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2010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2011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Present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?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8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 err="1">
                          <a:solidFill>
                            <a:srgbClr val="000000"/>
                          </a:solidFill>
                          <a:latin typeface="Times"/>
                        </a:rPr>
                        <a:t>SeaWiFS</a:t>
                      </a:r>
                      <a:endParaRPr lang="en-GB" sz="1050" b="1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961"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961"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8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0000"/>
                          </a:solidFill>
                          <a:latin typeface="Times"/>
                        </a:rPr>
                        <a:t>MODIS</a:t>
                      </a:r>
                      <a:endParaRPr lang="en-GB" sz="1000" b="1" i="0" u="none" strike="noStrike" dirty="0">
                        <a:solidFill>
                          <a:srgbClr val="FF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038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0000"/>
                          </a:solidFill>
                          <a:latin typeface="Times"/>
                        </a:rPr>
                        <a:t>(Terra)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961"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8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0000"/>
                          </a:solidFill>
                          <a:latin typeface="Times"/>
                        </a:rPr>
                        <a:t>MODIS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038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0000"/>
                          </a:solidFill>
                          <a:latin typeface="Times"/>
                        </a:rPr>
                        <a:t>(Aqua)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961"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8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Times"/>
                        </a:rPr>
                        <a:t>VIIRS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1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Times"/>
                        </a:rPr>
                        <a:t> </a:t>
                      </a: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91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 smtClean="0">
                          <a:solidFill>
                            <a:srgbClr val="000000"/>
                          </a:solidFill>
                          <a:latin typeface="Times"/>
                        </a:rPr>
                        <a:t>(</a:t>
                      </a:r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latin typeface="Times"/>
                        </a:rPr>
                        <a:t>Suomi</a:t>
                      </a:r>
                      <a:r>
                        <a:rPr lang="en-GB" sz="1200" b="1" i="0" u="none" strike="noStrike" dirty="0" smtClean="0">
                          <a:solidFill>
                            <a:srgbClr val="000000"/>
                          </a:solidFill>
                          <a:latin typeface="Times"/>
                        </a:rPr>
                        <a:t>-NPP)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Times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7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dirty="0" smtClean="0"/>
              <a:t>Example Level 2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29200"/>
            <a:ext cx="9144000" cy="1828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Science Data Set (SDS) names relevant for most users:</a:t>
            </a:r>
          </a:p>
          <a:p>
            <a:pPr lvl="1"/>
            <a:r>
              <a:rPr lang="en-GB" dirty="0" smtClean="0"/>
              <a:t>Deep_Blue_Aerosol_Optical_Depth_550_Land_Best_Estimate</a:t>
            </a:r>
          </a:p>
          <a:p>
            <a:pPr lvl="2"/>
            <a:r>
              <a:rPr lang="en-US" dirty="0" smtClean="0"/>
              <a:t>This has our quality filters applied, i.e. any retrieval not set to the fill value (-9.999) should be usable</a:t>
            </a:r>
          </a:p>
          <a:p>
            <a:pPr lvl="2"/>
            <a:r>
              <a:rPr lang="en-US" dirty="0" smtClean="0"/>
              <a:t>For the bulk of applications, quality assurance (QA) filters should be used</a:t>
            </a:r>
          </a:p>
          <a:p>
            <a:pPr lvl="1"/>
            <a:r>
              <a:rPr lang="en-US" dirty="0" smtClean="0"/>
              <a:t>Latitude</a:t>
            </a:r>
          </a:p>
          <a:p>
            <a:pPr lvl="1"/>
            <a:r>
              <a:rPr lang="en-US" dirty="0" smtClean="0"/>
              <a:t>Longitude</a:t>
            </a:r>
          </a:p>
          <a:p>
            <a:r>
              <a:rPr lang="en-US" dirty="0" smtClean="0"/>
              <a:t>Example granule shown here: </a:t>
            </a:r>
            <a:r>
              <a:rPr lang="en-US" i="1" dirty="0" smtClean="0"/>
              <a:t>MYD021KM.A2010021.1340.006.2012064111514.hdf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EBD51-3785-41EB-A237-2934FC92D028}" type="slidenum">
              <a:rPr lang="en-GB" smtClean="0"/>
              <a:pPr/>
              <a:t>31</a:t>
            </a:fld>
            <a:endParaRPr lang="en-GB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038" y="762000"/>
            <a:ext cx="778192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064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dirty="0" smtClean="0"/>
              <a:t>Example Level 2 data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5257800"/>
            <a:ext cx="9144000" cy="152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Other stuff included in files but not listed above:</a:t>
            </a:r>
          </a:p>
          <a:p>
            <a:pPr lvl="1"/>
            <a:r>
              <a:rPr lang="en-US" dirty="0" smtClean="0"/>
              <a:t>Diagnostic information (e.g. geometry, land/sea mask)</a:t>
            </a:r>
          </a:p>
          <a:p>
            <a:pPr lvl="1"/>
            <a:r>
              <a:rPr lang="en-US" dirty="0" smtClean="0"/>
              <a:t>Dark Target and ocean aerosol data </a:t>
            </a:r>
            <a:endParaRPr lang="en-US" dirty="0"/>
          </a:p>
          <a:p>
            <a:pPr lvl="1"/>
            <a:r>
              <a:rPr lang="en-US" dirty="0" smtClean="0"/>
              <a:t>Deep Blue/Dark Target ‘merged’ SDS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1066800"/>
            <a:ext cx="72771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562600" y="4721423"/>
            <a:ext cx="3581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Times" pitchFamily="18" charset="0"/>
              </a:rPr>
              <a:t>Table from Hsu </a:t>
            </a:r>
            <a:r>
              <a:rPr lang="en-US" sz="1400" i="1" dirty="0" smtClean="0">
                <a:latin typeface="Times" pitchFamily="18" charset="0"/>
              </a:rPr>
              <a:t>et al.</a:t>
            </a:r>
            <a:r>
              <a:rPr lang="en-US" sz="1400" dirty="0" smtClean="0">
                <a:latin typeface="Times" pitchFamily="18" charset="0"/>
              </a:rPr>
              <a:t>, </a:t>
            </a:r>
            <a:r>
              <a:rPr lang="en-US" sz="1400" i="1" dirty="0" smtClean="0">
                <a:latin typeface="Times" pitchFamily="18" charset="0"/>
              </a:rPr>
              <a:t>JGR</a:t>
            </a:r>
            <a:r>
              <a:rPr lang="en-US" sz="1400" dirty="0" smtClean="0">
                <a:latin typeface="Times" pitchFamily="18" charset="0"/>
              </a:rPr>
              <a:t> (2013)</a:t>
            </a:r>
            <a:endParaRPr lang="en-GB" sz="1400" dirty="0">
              <a:latin typeface="Times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524000" y="990600"/>
            <a:ext cx="30480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371600" y="2971800"/>
            <a:ext cx="381000" cy="914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9" idx="3"/>
          </p:cNvCxnSpPr>
          <p:nvPr/>
        </p:nvCxnSpPr>
        <p:spPr>
          <a:xfrm flipV="1">
            <a:off x="1143000" y="2667000"/>
            <a:ext cx="609600" cy="405825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1950" y="753934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AE (useful in high AOD)</a:t>
            </a:r>
            <a:endParaRPr lang="en-GB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" y="2488049"/>
            <a:ext cx="1066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QA flag (required if not using </a:t>
            </a:r>
            <a:r>
              <a:rPr lang="en-US" sz="1400" b="1" dirty="0" err="1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prefiltered</a:t>
            </a:r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 SDS)</a:t>
            </a:r>
            <a:endParaRPr lang="en-GB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" y="3733800"/>
            <a:ext cx="121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AOD uncertainty estimate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(new for C6!)</a:t>
            </a:r>
            <a:endParaRPr lang="en-GB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371600" y="2133600"/>
            <a:ext cx="457200" cy="255151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0" y="15240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Algorithm flag (indicates surface reflectance method)</a:t>
            </a:r>
            <a:endParaRPr lang="en-GB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82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dirty="0" smtClean="0"/>
              <a:t>Example Level 2 data</a:t>
            </a:r>
            <a:endParaRPr lang="en-GB" dirty="0"/>
          </a:p>
        </p:txBody>
      </p:sp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02" y="1066800"/>
            <a:ext cx="9087898" cy="554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964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5" y="2142234"/>
            <a:ext cx="5600700" cy="206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791200" y="2385804"/>
            <a:ext cx="3200400" cy="35855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" pitchFamily="18" charset="0"/>
                <a:cs typeface="Times" pitchFamily="18" charset="0"/>
              </a:rPr>
              <a:t>Refinements to e-Deep Blue in MODIS Collection 6: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" pitchFamily="18" charset="0"/>
                <a:cs typeface="Times" pitchFamily="18" charset="0"/>
              </a:rPr>
              <a:t>Extended coverage to vegetated surfaces, as well as bright land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 smtClean="0">
              <a:latin typeface="Times" pitchFamily="18" charset="0"/>
              <a:cs typeface="Times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" pitchFamily="18" charset="0"/>
                <a:cs typeface="Times" pitchFamily="18" charset="0"/>
              </a:rPr>
              <a:t>Improved surface reflectance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 smtClean="0">
              <a:latin typeface="Times" pitchFamily="18" charset="0"/>
              <a:cs typeface="Times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" pitchFamily="18" charset="0"/>
                <a:cs typeface="Times" pitchFamily="18" charset="0"/>
              </a:rPr>
              <a:t>Improved aerosol optical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 smtClean="0">
              <a:latin typeface="Times" pitchFamily="18" charset="0"/>
              <a:cs typeface="Times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" pitchFamily="18" charset="0"/>
                <a:cs typeface="Times" pitchFamily="18" charset="0"/>
              </a:rPr>
              <a:t>Improved cloud screening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 smtClean="0">
              <a:latin typeface="Times" pitchFamily="18" charset="0"/>
              <a:cs typeface="Times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" pitchFamily="18" charset="0"/>
                <a:cs typeface="Times" pitchFamily="18" charset="0"/>
              </a:rPr>
              <a:t>Simplified quality assurance (QA) flag reading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 smtClean="0">
              <a:latin typeface="Times" pitchFamily="18" charset="0"/>
              <a:cs typeface="Times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" pitchFamily="18" charset="0"/>
                <a:cs typeface="Times" pitchFamily="18" charset="0"/>
              </a:rPr>
              <a:t>Radiometric calibration improvements</a:t>
            </a:r>
            <a:endParaRPr lang="en-GB" i="1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7166"/>
            <a:ext cx="9144000" cy="838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e-Deep Blue: main developments in C6</a:t>
            </a:r>
            <a:endParaRPr lang="en-GB" sz="4000" dirty="0"/>
          </a:p>
        </p:txBody>
      </p:sp>
      <p:pic>
        <p:nvPicPr>
          <p:cNvPr id="6" name="Picture 2" descr="Map of the world or region of the worl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936868"/>
            <a:ext cx="2957132" cy="1482662"/>
          </a:xfrm>
          <a:prstGeom prst="rect">
            <a:avLst/>
          </a:prstGeom>
          <a:noFill/>
        </p:spPr>
      </p:pic>
      <p:pic>
        <p:nvPicPr>
          <p:cNvPr id="7" name="Picture 8" descr="Setting up a sunphotometer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100" y="4936869"/>
            <a:ext cx="1968500" cy="1476375"/>
          </a:xfrm>
          <a:prstGeom prst="rect">
            <a:avLst/>
          </a:prstGeom>
          <a:noFill/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" y="6504801"/>
            <a:ext cx="5486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Times" pitchFamily="18" charset="0"/>
              </a:rPr>
              <a:t>Images from NASA AERONET page, </a:t>
            </a:r>
            <a:r>
              <a:rPr lang="en-US" sz="1200" dirty="0" smtClean="0">
                <a:latin typeface="Times" pitchFamily="18" charset="0"/>
                <a:hlinkClick r:id="rId5"/>
              </a:rPr>
              <a:t>http://aeronet.gsfc.nasa.gov/</a:t>
            </a:r>
            <a:r>
              <a:rPr lang="en-US" sz="1200" dirty="0" smtClean="0">
                <a:latin typeface="Times" pitchFamily="18" charset="0"/>
              </a:rPr>
              <a:t> </a:t>
            </a:r>
            <a:endParaRPr lang="en-GB" sz="1200" dirty="0">
              <a:latin typeface="Times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066800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Described by Hsu 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et al.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, 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JGR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 (2013); Sayer 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et al.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, 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JGR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 (2013)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Enhanced Deep Blue (e-Deep Blue)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Summary: more retrievals, better retrievals</a:t>
            </a:r>
          </a:p>
        </p:txBody>
      </p:sp>
    </p:spTree>
    <p:extLst>
      <p:ext uri="{BB962C8B-B14F-4D97-AF65-F5344CB8AC3E}">
        <p14:creationId xmlns:p14="http://schemas.microsoft.com/office/powerpoint/2010/main" val="163677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0"/>
            <a:ext cx="9144000" cy="838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e-Deep Blue: C6 flow chart</a:t>
            </a:r>
            <a:endParaRPr lang="en-GB" sz="40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632460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Described by Hsu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et al.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JGR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 (2013)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pic>
        <p:nvPicPr>
          <p:cNvPr id="11" name="Picture 3" descr="DB_algorithm_flowcha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25500"/>
            <a:ext cx="7131050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88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1123950"/>
            <a:ext cx="8791575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9144000" cy="685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MODIS C6: extended spatial coverage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6304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Figur3_2"/>
          <p:cNvPicPr>
            <a:picLocks noChangeAspect="1" noChangeArrowheads="1"/>
          </p:cNvPicPr>
          <p:nvPr/>
        </p:nvPicPr>
        <p:blipFill>
          <a:blip r:embed="rId2" cstate="print"/>
          <a:srcRect l="5794" t="2380" r="4427"/>
          <a:stretch>
            <a:fillRect/>
          </a:stretch>
        </p:blipFill>
        <p:spPr bwMode="auto">
          <a:xfrm>
            <a:off x="1219200" y="2322200"/>
            <a:ext cx="5663773" cy="4618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475" y="-180975"/>
            <a:ext cx="9388476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MODIS C6: improved cloud screening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2487" y="5638800"/>
            <a:ext cx="4114800" cy="1020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Traditional cirrus detection techniques can fail over moisture-deprived regions</a:t>
            </a:r>
            <a:endParaRPr lang="en-GB" dirty="0"/>
          </a:p>
        </p:txBody>
      </p:sp>
      <p:pic>
        <p:nvPicPr>
          <p:cNvPr id="4" name="Picture 10" descr="Figur3_1"/>
          <p:cNvPicPr>
            <a:picLocks noChangeAspect="1" noChangeArrowheads="1"/>
          </p:cNvPicPr>
          <p:nvPr/>
        </p:nvPicPr>
        <p:blipFill>
          <a:blip r:embed="rId3" cstate="print"/>
          <a:srcRect l="2341" t="21336" r="4062" b="46138"/>
          <a:stretch>
            <a:fillRect/>
          </a:stretch>
        </p:blipFill>
        <p:spPr bwMode="auto">
          <a:xfrm>
            <a:off x="1395415" y="762001"/>
            <a:ext cx="5647911" cy="147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44475" y="657225"/>
            <a:ext cx="9144000" cy="45720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58775" y="2562225"/>
            <a:ext cx="9144000" cy="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44475" y="6915150"/>
            <a:ext cx="9144000" cy="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90488" y="810161"/>
            <a:ext cx="15097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MODIS RGB image </a:t>
            </a:r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over northern Africa on </a:t>
            </a:r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March 7, 2006</a:t>
            </a: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184150" y="2693988"/>
            <a:ext cx="12938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TOA Reflectance at 1.38 </a:t>
            </a:r>
            <a:r>
              <a:rPr lang="el-GR" sz="1600" dirty="0">
                <a:solidFill>
                  <a:srgbClr val="000000"/>
                </a:solidFill>
              </a:rPr>
              <a:t>μ</a:t>
            </a:r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m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7102475" y="2601913"/>
            <a:ext cx="1674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Times" pitchFamily="18" charset="0"/>
              </a:rPr>
              <a:t>Precipitable</a:t>
            </a:r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 water </a:t>
            </a:r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vapor, cm</a:t>
            </a:r>
            <a:endParaRPr lang="en-US" sz="16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7086600" y="1143000"/>
            <a:ext cx="15001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MODIS C5 Deep Blue </a:t>
            </a:r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AOD</a:t>
            </a:r>
            <a:endParaRPr lang="en-US" sz="16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152400" y="5562600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MODIS C6 Deep Blue </a:t>
            </a:r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AOD</a:t>
            </a:r>
            <a:endParaRPr lang="en-US" sz="16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152400" y="4139625"/>
            <a:ext cx="1295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BTD,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11-12 </a:t>
            </a:r>
            <a:r>
              <a:rPr lang="el-GR" sz="1600" dirty="0" smtClean="0">
                <a:solidFill>
                  <a:srgbClr val="000000"/>
                </a:solidFill>
              </a:rPr>
              <a:t>μ</a:t>
            </a:r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m, K </a:t>
            </a:r>
            <a:endParaRPr lang="en-US" sz="16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7129462" y="4114800"/>
            <a:ext cx="1406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" pitchFamily="18" charset="0"/>
              </a:rPr>
              <a:t>Brightness temperature at 11 </a:t>
            </a:r>
            <a:r>
              <a:rPr lang="el-GR" sz="1600" dirty="0">
                <a:solidFill>
                  <a:srgbClr val="000000"/>
                </a:solidFill>
              </a:rPr>
              <a:t>μ</a:t>
            </a:r>
            <a:r>
              <a:rPr lang="en-US" sz="1600" dirty="0" smtClean="0">
                <a:solidFill>
                  <a:srgbClr val="000000"/>
                </a:solidFill>
                <a:latin typeface="Times" pitchFamily="18" charset="0"/>
              </a:rPr>
              <a:t>m, K</a:t>
            </a:r>
            <a:endParaRPr lang="en-US" sz="16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4800600" y="1098550"/>
            <a:ext cx="509587" cy="336550"/>
          </a:xfrm>
          <a:prstGeom prst="ellipse">
            <a:avLst/>
          </a:prstGeom>
          <a:noFill/>
          <a:ln w="19050" algn="ctr">
            <a:solidFill>
              <a:srgbClr val="001454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2006600" y="5638800"/>
            <a:ext cx="508000" cy="336550"/>
          </a:xfrm>
          <a:prstGeom prst="ellipse">
            <a:avLst/>
          </a:prstGeom>
          <a:noFill/>
          <a:ln w="19050" algn="ctr">
            <a:solidFill>
              <a:srgbClr val="001454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49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Summary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1981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e-Deep Blue provides aerosol data at ~10 km spatial resolution over vegetated, urban, and arid land surfaces, in near real time, suitable for quantitative use in scientific applications</a:t>
            </a:r>
          </a:p>
          <a:p>
            <a:pPr lvl="1"/>
            <a:r>
              <a:rPr lang="en-US" dirty="0" smtClean="0"/>
              <a:t>Primary data product AOD at 550 nm</a:t>
            </a:r>
          </a:p>
          <a:p>
            <a:pPr lvl="1"/>
            <a:r>
              <a:rPr lang="en-US" dirty="0" err="1" smtClean="0"/>
              <a:t>Ångström</a:t>
            </a:r>
            <a:r>
              <a:rPr lang="en-US" dirty="0" smtClean="0"/>
              <a:t> exponent, SSA useful in some situations</a:t>
            </a:r>
          </a:p>
          <a:p>
            <a:pPr lvl="1"/>
            <a:r>
              <a:rPr lang="en-US" dirty="0" smtClean="0"/>
              <a:t>Collection 6 has more and better retrievals than Collection </a:t>
            </a:r>
            <a:r>
              <a:rPr lang="en-US" dirty="0" smtClean="0"/>
              <a:t>5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3962400"/>
            <a:ext cx="8534400" cy="24468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" pitchFamily="18" charset="0"/>
                <a:cs typeface="Times" pitchFamily="18" charset="0"/>
              </a:rPr>
              <a:t>Key references: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/>
            </a:r>
            <a:br>
              <a:rPr lang="en-US" sz="1400" dirty="0" smtClean="0">
                <a:latin typeface="Times" pitchFamily="18" charset="0"/>
                <a:cs typeface="Times" pitchFamily="18" charset="0"/>
              </a:rPr>
            </a:br>
            <a:r>
              <a:rPr lang="en-US" sz="1400" dirty="0" smtClean="0">
                <a:latin typeface="Times" pitchFamily="18" charset="0"/>
                <a:cs typeface="Times" pitchFamily="18" charset="0"/>
              </a:rPr>
              <a:t>Hsu, N. C., S. C. Tsay, M. D. King, and J. R. Herman (2004), Aerosol properties over bright-reflecting source regions, 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IEEE Trans. </a:t>
            </a:r>
            <a:r>
              <a:rPr lang="en-US" sz="1400" i="1" dirty="0" err="1" smtClean="0">
                <a:latin typeface="Times" pitchFamily="18" charset="0"/>
                <a:cs typeface="Times" pitchFamily="18" charset="0"/>
              </a:rPr>
              <a:t>Geosci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. Remote Sens.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>, 42, 557–569</a:t>
            </a:r>
          </a:p>
          <a:p>
            <a:endParaRPr lang="en-US" sz="400" dirty="0" smtClean="0">
              <a:latin typeface="Times" pitchFamily="18" charset="0"/>
              <a:cs typeface="Times" pitchFamily="18" charset="0"/>
            </a:endParaRPr>
          </a:p>
          <a:p>
            <a:r>
              <a:rPr lang="en-US" sz="1400" dirty="0" smtClean="0">
                <a:latin typeface="Times" pitchFamily="18" charset="0"/>
                <a:cs typeface="Times" pitchFamily="18" charset="0"/>
              </a:rPr>
              <a:t>Hsu, N. C., S. C. Tsay, M. D. King, and J. R. Herman (2006), Deep blue retrievals of Asian aerosol properties during ACE-Asia, 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IEEE Trans. </a:t>
            </a:r>
            <a:r>
              <a:rPr lang="en-US" sz="1400" i="1" dirty="0" err="1" smtClean="0">
                <a:latin typeface="Times" pitchFamily="18" charset="0"/>
                <a:cs typeface="Times" pitchFamily="18" charset="0"/>
              </a:rPr>
              <a:t>Geosci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. Remote Sens.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>, 44, 3180–3195</a:t>
            </a:r>
          </a:p>
          <a:p>
            <a:endParaRPr lang="en-US" sz="400" dirty="0" smtClean="0">
              <a:latin typeface="Times" pitchFamily="18" charset="0"/>
              <a:cs typeface="Times" pitchFamily="18" charset="0"/>
            </a:endParaRPr>
          </a:p>
          <a:p>
            <a:r>
              <a:rPr lang="en-US" sz="1400" dirty="0" smtClean="0">
                <a:latin typeface="Times" pitchFamily="18" charset="0"/>
                <a:cs typeface="Times" pitchFamily="18" charset="0"/>
              </a:rPr>
              <a:t>Hsu, N. C., M.-J. Jeong, C. Bettenhausen, A. M. Sayer, R. Hansell, C. S. Seftor, J. Huang, and S.-C. Tsay (2013), Enhanced Deep Blue aerosol retrieval algorithm: The second generation, 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J. </a:t>
            </a:r>
            <a:r>
              <a:rPr lang="en-US" sz="1400" i="1" dirty="0" err="1" smtClean="0">
                <a:latin typeface="Times" pitchFamily="18" charset="0"/>
                <a:cs typeface="Times" pitchFamily="18" charset="0"/>
              </a:rPr>
              <a:t>Geophys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. Res. Atmos.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>, 118, 9296–9315, doi:10.1002/jgrd.50712</a:t>
            </a:r>
          </a:p>
          <a:p>
            <a:endParaRPr lang="en-US" sz="400" dirty="0" smtClean="0">
              <a:latin typeface="Times" pitchFamily="18" charset="0"/>
              <a:cs typeface="Times" pitchFamily="18" charset="0"/>
            </a:endParaRPr>
          </a:p>
          <a:p>
            <a:r>
              <a:rPr lang="en-US" sz="1400" dirty="0" smtClean="0">
                <a:latin typeface="Times" pitchFamily="18" charset="0"/>
                <a:cs typeface="Times" pitchFamily="18" charset="0"/>
              </a:rPr>
              <a:t>Sayer, A. M., N. C. Hsu, C. Bettenhausen, and M.-J. Jeong (2013), Validation and uncertainty estimates for MODIS Collection 6 “Deep Blue” aerosol data, 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J. </a:t>
            </a:r>
            <a:r>
              <a:rPr lang="en-US" sz="1400" i="1" dirty="0" err="1" smtClean="0">
                <a:latin typeface="Times" pitchFamily="18" charset="0"/>
                <a:cs typeface="Times" pitchFamily="18" charset="0"/>
              </a:rPr>
              <a:t>Geophys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. Res. Atmos.</a:t>
            </a:r>
            <a:r>
              <a:rPr lang="en-US" sz="1400" dirty="0" smtClean="0">
                <a:latin typeface="Times" pitchFamily="18" charset="0"/>
                <a:cs typeface="Times" pitchFamily="18" charset="0"/>
              </a:rPr>
              <a:t>, 118, 7864–7872, doi:10.1002/jgrd.50600</a:t>
            </a:r>
            <a:endParaRPr lang="en-GB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743200"/>
            <a:ext cx="8534400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" pitchFamily="18" charset="0"/>
                <a:cs typeface="Times" pitchFamily="18" charset="0"/>
              </a:rPr>
              <a:t>Links:</a:t>
            </a:r>
          </a:p>
          <a:p>
            <a:r>
              <a:rPr lang="en-US" sz="1400" dirty="0" smtClean="0">
                <a:latin typeface="Times" pitchFamily="18" charset="0"/>
                <a:cs typeface="Times" pitchFamily="18" charset="0"/>
              </a:rPr>
              <a:t>MODIS Atmospheres website: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 modis-atmos.gsfc.nasa.gov</a:t>
            </a:r>
          </a:p>
          <a:p>
            <a:r>
              <a:rPr lang="en-US" sz="400" dirty="0" smtClean="0">
                <a:latin typeface="Times" pitchFamily="18" charset="0"/>
                <a:cs typeface="Times" pitchFamily="18" charset="0"/>
              </a:rPr>
              <a:t> </a:t>
            </a:r>
          </a:p>
          <a:p>
            <a:r>
              <a:rPr lang="en-US" sz="1400" dirty="0" smtClean="0">
                <a:latin typeface="Times" pitchFamily="18" charset="0"/>
                <a:cs typeface="Times" pitchFamily="18" charset="0"/>
              </a:rPr>
              <a:t>NASA LAADS (data distribution) website: 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ladsweb.nascom.nasa.gov</a:t>
            </a:r>
          </a:p>
          <a:p>
            <a:endParaRPr lang="en-US" sz="400" i="1" dirty="0" smtClean="0">
              <a:latin typeface="Times" pitchFamily="18" charset="0"/>
              <a:cs typeface="Times" pitchFamily="18" charset="0"/>
            </a:endParaRPr>
          </a:p>
          <a:p>
            <a:r>
              <a:rPr lang="en-US" sz="1400" dirty="0" smtClean="0">
                <a:latin typeface="Times" pitchFamily="18" charset="0"/>
                <a:cs typeface="Times" pitchFamily="18" charset="0"/>
              </a:rPr>
              <a:t>MODIS Collection 6 on the NASA LAADS ftp server: 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ladsweb.nascom.nasa.gov/</a:t>
            </a:r>
            <a:r>
              <a:rPr lang="en-US" sz="1400" i="1" dirty="0" err="1" smtClean="0">
                <a:latin typeface="Times" pitchFamily="18" charset="0"/>
                <a:cs typeface="Times" pitchFamily="18" charset="0"/>
              </a:rPr>
              <a:t>allData</a:t>
            </a:r>
            <a:r>
              <a:rPr lang="en-US" sz="1400" i="1" dirty="0" smtClean="0">
                <a:latin typeface="Times" pitchFamily="18" charset="0"/>
                <a:cs typeface="Times" pitchFamily="18" charset="0"/>
              </a:rPr>
              <a:t>/6/&lt;product name&gt;</a:t>
            </a:r>
            <a:endParaRPr lang="en-GB" i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9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0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Changes to Level 3 (MxD08_M3)</a:t>
            </a:r>
            <a:endParaRPr lang="en-US" dirty="0"/>
          </a:p>
        </p:txBody>
      </p:sp>
      <p:pic>
        <p:nvPicPr>
          <p:cNvPr id="4" name="Picture 3" descr="Macintosh HD:Users:levy:MyFiles:MODIS_V6_Develop:C6_Intro_Paper:Figures:Diff_AOD_j_dayweightVSpixweight.Aqua.2008JanJul.pn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400" y="690563"/>
            <a:ext cx="8686800" cy="319182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66"/>
          <p:cNvSpPr>
            <a:spLocks noChangeArrowheads="1"/>
          </p:cNvSpPr>
          <p:nvPr/>
        </p:nvSpPr>
        <p:spPr bwMode="auto">
          <a:xfrm>
            <a:off x="3674246" y="3982083"/>
            <a:ext cx="5469755" cy="289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9" tIns="45719" rIns="91439" bIns="45719"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898" dirty="0">
                <a:solidFill>
                  <a:srgbClr val="000000"/>
                </a:solidFill>
              </a:rPr>
              <a:t>In C5, averaging daily data did not look like monthly data (left, from Giovanni web application)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898" dirty="0">
                <a:solidFill>
                  <a:srgbClr val="000000"/>
                </a:solidFill>
              </a:rPr>
              <a:t>C5 monthly was “pixel weighted”. A day with 100 retrieved pixels was worth 10 times more than one with 10. It was clear-sky biased.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898" dirty="0">
                <a:solidFill>
                  <a:srgbClr val="000000"/>
                </a:solidFill>
              </a:rPr>
              <a:t> C6 monthly is “equal day” weighted.  If at least five pixels in a day, than that day counts.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898" dirty="0">
                <a:solidFill>
                  <a:srgbClr val="000000"/>
                </a:solidFill>
              </a:rPr>
              <a:t> </a:t>
            </a:r>
            <a:r>
              <a:rPr lang="en-US" sz="1898" dirty="0">
                <a:solidFill>
                  <a:srgbClr val="000000"/>
                </a:solidFill>
                <a:sym typeface="Wingdings"/>
              </a:rPr>
              <a:t> </a:t>
            </a:r>
            <a:r>
              <a:rPr lang="en-US" sz="1898" dirty="0">
                <a:solidFill>
                  <a:srgbClr val="000000"/>
                </a:solidFill>
              </a:rPr>
              <a:t>Increases monthly mean AOD over land, and ocean. Less clear sky biased?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0771" y="2630608"/>
            <a:ext cx="367406" cy="287128"/>
          </a:xfrm>
          <a:prstGeom prst="rect">
            <a:avLst/>
          </a:prstGeom>
          <a:solidFill>
            <a:srgbClr val="FFFFFF"/>
          </a:solidFill>
        </p:spPr>
        <p:txBody>
          <a:bodyPr wrap="none" lIns="91439" tIns="45719" rIns="91439" bIns="45719" rtlCol="0">
            <a:spAutoFit/>
          </a:bodyPr>
          <a:lstStyle/>
          <a:p>
            <a:r>
              <a:rPr lang="en-US" sz="1266" dirty="0"/>
              <a:t>C5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5271" y="2630608"/>
            <a:ext cx="378628" cy="287128"/>
          </a:xfrm>
          <a:prstGeom prst="rect">
            <a:avLst/>
          </a:prstGeom>
          <a:solidFill>
            <a:srgbClr val="FFFFFF"/>
          </a:solidFill>
        </p:spPr>
        <p:txBody>
          <a:bodyPr wrap="none" lIns="91439" tIns="45719" rIns="91439" bIns="45719" rtlCol="0">
            <a:spAutoFit/>
          </a:bodyPr>
          <a:lstStyle/>
          <a:p>
            <a:r>
              <a:rPr lang="en-US" sz="1266" dirty="0"/>
              <a:t>C6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9543" y="2630608"/>
            <a:ext cx="619078" cy="287128"/>
          </a:xfrm>
          <a:prstGeom prst="rect">
            <a:avLst/>
          </a:prstGeom>
          <a:solidFill>
            <a:srgbClr val="FFFFFF"/>
          </a:solidFill>
        </p:spPr>
        <p:txBody>
          <a:bodyPr wrap="none" lIns="91439" tIns="45719" rIns="91439" bIns="45719" rtlCol="0">
            <a:spAutoFit/>
          </a:bodyPr>
          <a:lstStyle/>
          <a:p>
            <a:r>
              <a:rPr lang="en-US" sz="1266" dirty="0"/>
              <a:t>C6-C5</a:t>
            </a:r>
          </a:p>
        </p:txBody>
      </p:sp>
      <p:pic>
        <p:nvPicPr>
          <p:cNvPr id="9" name="Picture 3" descr="MonthlyDaily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400" y="4048802"/>
            <a:ext cx="3266328" cy="275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1368286" y="3107045"/>
            <a:ext cx="0" cy="10602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3389" y="4444077"/>
            <a:ext cx="367406" cy="287128"/>
          </a:xfrm>
          <a:prstGeom prst="rect">
            <a:avLst/>
          </a:prstGeom>
          <a:solidFill>
            <a:srgbClr val="FFFFFF"/>
          </a:solidFill>
        </p:spPr>
        <p:txBody>
          <a:bodyPr wrap="none" lIns="91439" tIns="45719" rIns="91439" bIns="45719" rtlCol="0">
            <a:spAutoFit/>
          </a:bodyPr>
          <a:lstStyle/>
          <a:p>
            <a:r>
              <a:rPr lang="en-US" sz="1266" dirty="0"/>
              <a:t>C5</a:t>
            </a:r>
          </a:p>
        </p:txBody>
      </p:sp>
    </p:spTree>
    <p:extLst>
      <p:ext uri="{BB962C8B-B14F-4D97-AF65-F5344CB8AC3E}">
        <p14:creationId xmlns:p14="http://schemas.microsoft.com/office/powerpoint/2010/main" val="223743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8543"/>
            <a:ext cx="7772400" cy="695302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3586" dirty="0"/>
              <a:t>Trends in Collection 5</a:t>
            </a:r>
            <a:endParaRPr lang="en-US" sz="3586" dirty="0">
              <a:solidFill>
                <a:srgbClr val="000000"/>
              </a:solidFill>
            </a:endParaRPr>
          </a:p>
        </p:txBody>
      </p:sp>
      <p:sp>
        <p:nvSpPr>
          <p:cNvPr id="496645" name="Rectangle 5"/>
          <p:cNvSpPr>
            <a:spLocks noChangeArrowheads="1"/>
          </p:cNvSpPr>
          <p:nvPr/>
        </p:nvSpPr>
        <p:spPr bwMode="auto">
          <a:xfrm>
            <a:off x="231668" y="5306306"/>
            <a:ext cx="8806458" cy="1416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marL="342882" indent="-342882">
              <a:lnSpc>
                <a:spcPct val="90000"/>
              </a:lnSpc>
              <a:buFont typeface="Arial"/>
              <a:buChar char="•"/>
              <a:defRPr/>
            </a:pPr>
            <a:r>
              <a:rPr lang="en-US" sz="2391" dirty="0"/>
              <a:t>Over land, </a:t>
            </a:r>
            <a:r>
              <a:rPr lang="en-US" sz="2391" dirty="0">
                <a:solidFill>
                  <a:srgbClr val="FF0000"/>
                </a:solidFill>
              </a:rPr>
              <a:t>Terra </a:t>
            </a:r>
            <a:r>
              <a:rPr lang="en-US" sz="2391" i="1" dirty="0">
                <a:solidFill>
                  <a:srgbClr val="000000"/>
                </a:solidFill>
              </a:rPr>
              <a:t>decreases </a:t>
            </a:r>
            <a:r>
              <a:rPr lang="en-US" sz="2391" dirty="0">
                <a:solidFill>
                  <a:srgbClr val="000000"/>
                </a:solidFill>
              </a:rPr>
              <a:t>(-0.04/decade), </a:t>
            </a:r>
            <a:r>
              <a:rPr lang="en-US" sz="2391" dirty="0">
                <a:solidFill>
                  <a:srgbClr val="0000FF"/>
                </a:solidFill>
              </a:rPr>
              <a:t>Aqua </a:t>
            </a:r>
            <a:r>
              <a:rPr lang="en-US" sz="2391" i="1" dirty="0">
                <a:solidFill>
                  <a:srgbClr val="000000"/>
                </a:solidFill>
              </a:rPr>
              <a:t>constant</a:t>
            </a:r>
          </a:p>
          <a:p>
            <a:pPr marL="342882" indent="-342882">
              <a:lnSpc>
                <a:spcPct val="90000"/>
              </a:lnSpc>
              <a:buFont typeface="Arial"/>
              <a:buChar char="•"/>
              <a:defRPr/>
            </a:pPr>
            <a:r>
              <a:rPr lang="en-US" sz="2391" dirty="0">
                <a:solidFill>
                  <a:srgbClr val="FF0000"/>
                </a:solidFill>
              </a:rPr>
              <a:t>Terra </a:t>
            </a:r>
            <a:r>
              <a:rPr lang="en-US" sz="2391" dirty="0">
                <a:solidFill>
                  <a:srgbClr val="000000"/>
                </a:solidFill>
              </a:rPr>
              <a:t>/ </a:t>
            </a:r>
            <a:r>
              <a:rPr lang="en-US" sz="2391" dirty="0">
                <a:solidFill>
                  <a:srgbClr val="0000FF"/>
                </a:solidFill>
              </a:rPr>
              <a:t>Aqua </a:t>
            </a:r>
            <a:r>
              <a:rPr lang="en-US" sz="2391" dirty="0">
                <a:solidFill>
                  <a:srgbClr val="000000"/>
                </a:solidFill>
              </a:rPr>
              <a:t>divergence is the same everywhere on the globe!</a:t>
            </a:r>
          </a:p>
          <a:p>
            <a:pPr marL="342882" indent="-342882">
              <a:lnSpc>
                <a:spcPct val="90000"/>
              </a:lnSpc>
              <a:buFont typeface="Arial"/>
              <a:buChar char="•"/>
              <a:defRPr/>
            </a:pPr>
            <a:r>
              <a:rPr lang="en-US" sz="2391" dirty="0">
                <a:solidFill>
                  <a:srgbClr val="000000"/>
                </a:solidFill>
              </a:rPr>
              <a:t>In NH, observations are 1.5 hours apart, while SH are 4.5 hours</a:t>
            </a:r>
          </a:p>
          <a:p>
            <a:pPr marL="342882" indent="-342882">
              <a:lnSpc>
                <a:spcPct val="90000"/>
              </a:lnSpc>
              <a:buFont typeface="Arial"/>
              <a:buChar char="•"/>
              <a:defRPr/>
            </a:pPr>
            <a:r>
              <a:rPr lang="en-US" sz="2391" dirty="0">
                <a:solidFill>
                  <a:srgbClr val="000000"/>
                </a:solidFill>
              </a:rPr>
              <a:t>So, probably not due to diurnal cycle of aerosol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784330"/>
            <a:ext cx="7506771" cy="4427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897" y="2036799"/>
            <a:ext cx="1221909" cy="71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2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6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6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6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6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769" y="105017"/>
            <a:ext cx="9028204" cy="691865"/>
          </a:xfrm>
        </p:spPr>
        <p:txBody>
          <a:bodyPr>
            <a:noAutofit/>
          </a:bodyPr>
          <a:lstStyle/>
          <a:p>
            <a:r>
              <a:rPr lang="en-US" sz="4800" dirty="0"/>
              <a:t>Impact to “observed” reflectance</a:t>
            </a:r>
          </a:p>
        </p:txBody>
      </p:sp>
      <p:pic>
        <p:nvPicPr>
          <p:cNvPr id="7" name="Picture 6" descr="Fig03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925256"/>
            <a:ext cx="3626338" cy="5184956"/>
          </a:xfrm>
          <a:prstGeom prst="rect">
            <a:avLst/>
          </a:prstGeom>
        </p:spPr>
      </p:pic>
      <p:pic>
        <p:nvPicPr>
          <p:cNvPr id="8" name="Picture 7" descr="Fig2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2538" y="917239"/>
            <a:ext cx="1737714" cy="523549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50822" y="6053108"/>
            <a:ext cx="2477387" cy="607546"/>
            <a:chOff x="4087031" y="6943457"/>
            <a:chExt cx="4671495" cy="103884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7031" y="7458965"/>
              <a:ext cx="4671495" cy="52333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658686" y="6943457"/>
              <a:ext cx="1821723" cy="49096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algn="ctr"/>
              <a:r>
                <a:rPr lang="en-US" sz="1266" dirty="0"/>
                <a:t>reflectance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693765" y="6081745"/>
            <a:ext cx="2868835" cy="578909"/>
            <a:chOff x="4087032" y="8015960"/>
            <a:chExt cx="4675635" cy="103248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7032" y="8524637"/>
              <a:ext cx="4675635" cy="52380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852118" y="8015960"/>
              <a:ext cx="2458836" cy="408360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r>
                <a:rPr lang="en-US" sz="1266" dirty="0"/>
                <a:t>Difference reflectance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687256" y="1847795"/>
            <a:ext cx="3197543" cy="433477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marL="285736" indent="-285736">
              <a:buFont typeface="Arial"/>
              <a:buChar char="•"/>
            </a:pPr>
            <a:r>
              <a:rPr lang="en-US" sz="1969" dirty="0"/>
              <a:t>“Global” Aqua changes in visible bands by -0.001 or </a:t>
            </a:r>
            <a:r>
              <a:rPr lang="en-US" sz="1969" dirty="0" smtClean="0"/>
              <a:t>less</a:t>
            </a:r>
          </a:p>
          <a:p>
            <a:pPr marL="285736" indent="-285736">
              <a:buFont typeface="Arial"/>
              <a:buChar char="•"/>
            </a:pPr>
            <a:endParaRPr lang="en-US" sz="1969" dirty="0" smtClean="0"/>
          </a:p>
          <a:p>
            <a:pPr marL="285736" indent="-285736">
              <a:buFont typeface="Arial"/>
              <a:buChar char="•"/>
            </a:pPr>
            <a:endParaRPr lang="en-US" sz="1969" dirty="0"/>
          </a:p>
          <a:p>
            <a:pPr marL="285736" indent="-285736">
              <a:buFont typeface="Arial"/>
              <a:buChar char="•"/>
            </a:pPr>
            <a:r>
              <a:rPr lang="en-US" sz="1969" dirty="0"/>
              <a:t>“Global” Terra changes in visible bands by +0.002 or more</a:t>
            </a:r>
          </a:p>
          <a:p>
            <a:pPr marL="285736" indent="-285736">
              <a:buFont typeface="Arial"/>
              <a:buChar char="•"/>
            </a:pPr>
            <a:endParaRPr lang="en-US" sz="1969" dirty="0"/>
          </a:p>
          <a:p>
            <a:pPr marL="285736" indent="-285736">
              <a:buFont typeface="Arial"/>
              <a:buChar char="•"/>
            </a:pPr>
            <a:endParaRPr lang="en-US" sz="1969" dirty="0"/>
          </a:p>
          <a:p>
            <a:pPr marL="285736" indent="-285736">
              <a:buFont typeface="Arial"/>
              <a:buChar char="•"/>
            </a:pPr>
            <a:r>
              <a:rPr lang="en-US" sz="1969" dirty="0"/>
              <a:t>Overall Aqua changes are relatively stable, but Terra’s changes vary over time. </a:t>
            </a:r>
          </a:p>
        </p:txBody>
      </p:sp>
    </p:spTree>
    <p:extLst>
      <p:ext uri="{BB962C8B-B14F-4D97-AF65-F5344CB8AC3E}">
        <p14:creationId xmlns:p14="http://schemas.microsoft.com/office/powerpoint/2010/main" val="9715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1" y="224375"/>
            <a:ext cx="8229600" cy="754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Impact of New Terra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50" y="4934685"/>
            <a:ext cx="8210550" cy="178679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Big changes to blue and red bands</a:t>
            </a:r>
          </a:p>
          <a:p>
            <a:r>
              <a:rPr lang="en-US" dirty="0"/>
              <a:t>Biggest impacts over land</a:t>
            </a:r>
          </a:p>
          <a:p>
            <a:pPr lvl="1"/>
            <a:r>
              <a:rPr lang="en-US" dirty="0"/>
              <a:t>Global increase by 0.02 (for this particular month). 10% of global mean! </a:t>
            </a:r>
          </a:p>
          <a:p>
            <a:r>
              <a:rPr lang="en-US" dirty="0"/>
              <a:t>Smaller impacts over ocean</a:t>
            </a:r>
          </a:p>
          <a:p>
            <a:pPr lvl="1"/>
            <a:r>
              <a:rPr lang="en-US" dirty="0"/>
              <a:t>Global increase by 0.004 (for this particular month) </a:t>
            </a:r>
          </a:p>
        </p:txBody>
      </p:sp>
      <p:pic>
        <p:nvPicPr>
          <p:cNvPr id="4" name="Picture 3" descr="Macintosh HD:Users:levy:MyFiles:MODIS_V6_Develop:C6_Intro_Paper:For_C6_Intro_Paper:Monthly_QA_Means_fromL2:MapPlots:Diff_L2_Counts_Map_c_6011_C6L1BVS6011_C5L1B.Terra.200807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901" y="1117601"/>
            <a:ext cx="8623300" cy="370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212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05" y="198438"/>
            <a:ext cx="8229600" cy="933603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3586" dirty="0"/>
              <a:t>Impact of new calibration on trend</a:t>
            </a:r>
            <a:br>
              <a:rPr lang="en-US" sz="3586" dirty="0"/>
            </a:br>
            <a:r>
              <a:rPr lang="en-US" sz="3586" dirty="0"/>
              <a:t>of Terra-Aqua AOD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5113667"/>
            <a:ext cx="8603572" cy="1564016"/>
          </a:xfrm>
          <a:prstGeom prst="rect">
            <a:avLst/>
          </a:prstGeom>
          <a:noFill/>
        </p:spPr>
        <p:txBody>
          <a:bodyPr wrap="none" lIns="91439" tIns="45719" rIns="91439" bIns="45719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391" dirty="0"/>
              <a:t> 8 months processed with same dark-target aerosol algorithms</a:t>
            </a:r>
          </a:p>
          <a:p>
            <a:pPr>
              <a:buFont typeface="Arial"/>
              <a:buChar char="•"/>
            </a:pPr>
            <a:r>
              <a:rPr lang="en-US" sz="2391" dirty="0"/>
              <a:t> Terra now more “in sync” with Aqua time series</a:t>
            </a:r>
          </a:p>
          <a:p>
            <a:pPr>
              <a:buFont typeface="Arial"/>
              <a:buChar char="•"/>
            </a:pPr>
            <a:r>
              <a:rPr lang="en-US" sz="2391" b="1" dirty="0" smtClean="0"/>
              <a:t> New </a:t>
            </a:r>
            <a:r>
              <a:rPr lang="en-US" sz="2391" b="1" dirty="0"/>
              <a:t>calibration </a:t>
            </a:r>
            <a:r>
              <a:rPr lang="en-US" sz="2391" b="1" dirty="0">
                <a:sym typeface="Wingdings"/>
              </a:rPr>
              <a:t> </a:t>
            </a:r>
            <a:r>
              <a:rPr lang="en-US" sz="2391" b="1" dirty="0"/>
              <a:t>Terra/Aqua divergence removed for C6!</a:t>
            </a:r>
          </a:p>
          <a:p>
            <a:pPr>
              <a:buFont typeface="Arial"/>
              <a:buChar char="•"/>
            </a:pPr>
            <a:r>
              <a:rPr lang="en-US" sz="2391" dirty="0">
                <a:solidFill>
                  <a:srgbClr val="FF0000"/>
                </a:solidFill>
              </a:rPr>
              <a:t> (Terra-Aqua) offset remains 0.02 (land) and 0.015 (ocean)</a:t>
            </a:r>
            <a:endParaRPr lang="en-US" sz="2391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mean553_QAfilt_l_X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99" y="1636238"/>
            <a:ext cx="4231101" cy="3013570"/>
          </a:xfrm>
          <a:prstGeom prst="rect">
            <a:avLst/>
          </a:prstGeom>
        </p:spPr>
      </p:pic>
      <p:pic>
        <p:nvPicPr>
          <p:cNvPr id="5" name="Picture 4" descr="mean553_QAfilt_o_X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856" y="1636238"/>
            <a:ext cx="4251440" cy="296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3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Shape 577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1" cy="510384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lvl="0">
              <a:defRPr sz="1800">
                <a:uFillTx/>
              </a:defRPr>
            </a:pPr>
            <a:r>
              <a:rPr sz="2391" dirty="0">
                <a:uFill>
                  <a:solidFill/>
                </a:uFill>
              </a:rPr>
              <a:t>VIS/NIR response vs. scan angle (</a:t>
            </a:r>
            <a:r>
              <a:rPr sz="2391" b="1" dirty="0">
                <a:uFill>
                  <a:solidFill/>
                </a:uFill>
              </a:rPr>
              <a:t>RVS</a:t>
            </a:r>
            <a:r>
              <a:rPr sz="2391" dirty="0">
                <a:uFill>
                  <a:solidFill/>
                </a:uFill>
              </a:rPr>
              <a:t>)</a:t>
            </a:r>
          </a:p>
          <a:p>
            <a:pPr lvl="1">
              <a:buSzPct val="100000"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Band (detector) and mirror side </a:t>
            </a:r>
            <a:r>
              <a:rPr dirty="0" smtClean="0">
                <a:uFill>
                  <a:solidFill/>
                </a:uFill>
              </a:rPr>
              <a:t>dependent</a:t>
            </a:r>
            <a:endParaRPr lang="en-US" dirty="0" smtClean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dirty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sz="2391" dirty="0">
                <a:uFill>
                  <a:solidFill/>
                </a:uFill>
              </a:rPr>
              <a:t>Large solar diffuser (SD) </a:t>
            </a:r>
            <a:r>
              <a:rPr sz="2391" b="1" dirty="0">
                <a:uFill>
                  <a:solidFill/>
                </a:uFill>
              </a:rPr>
              <a:t>degradation</a:t>
            </a:r>
            <a:r>
              <a:rPr sz="2391" dirty="0">
                <a:uFill>
                  <a:solidFill/>
                </a:uFill>
              </a:rPr>
              <a:t> at short wavelengths (esp. </a:t>
            </a:r>
            <a:r>
              <a:rPr sz="2391" dirty="0">
                <a:solidFill>
                  <a:srgbClr val="FF0000"/>
                </a:solidFill>
                <a:uFill>
                  <a:solidFill/>
                </a:uFill>
              </a:rPr>
              <a:t>Terra</a:t>
            </a:r>
            <a:r>
              <a:rPr sz="2391" dirty="0">
                <a:uFill>
                  <a:solidFill/>
                </a:uFill>
              </a:rPr>
              <a:t>)</a:t>
            </a:r>
          </a:p>
          <a:p>
            <a:pPr lvl="1">
              <a:buSzPct val="100000"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Impact on radiometric uncertainty estimates</a:t>
            </a:r>
          </a:p>
          <a:p>
            <a:pPr lvl="1">
              <a:buSzPct val="100000"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SWIR SD degradation not tracked by </a:t>
            </a:r>
            <a:r>
              <a:rPr dirty="0" smtClean="0">
                <a:uFill>
                  <a:solidFill/>
                </a:uFill>
              </a:rPr>
              <a:t>SDSM</a:t>
            </a:r>
            <a:endParaRPr lang="en-US" dirty="0" smtClean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dirty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sz="2391" b="1" dirty="0">
                <a:uFill>
                  <a:solidFill/>
                </a:uFill>
              </a:rPr>
              <a:t>Polarization</a:t>
            </a:r>
            <a:r>
              <a:rPr sz="2391" dirty="0">
                <a:uFill>
                  <a:solidFill/>
                </a:uFill>
              </a:rPr>
              <a:t> sensitivity changes found in </a:t>
            </a:r>
            <a:r>
              <a:rPr sz="2391" dirty="0">
                <a:solidFill>
                  <a:srgbClr val="FF0000"/>
                </a:solidFill>
                <a:uFill>
                  <a:solidFill/>
                </a:uFill>
              </a:rPr>
              <a:t>Terra</a:t>
            </a:r>
            <a:r>
              <a:rPr sz="2391" dirty="0">
                <a:uFill>
                  <a:solidFill/>
                </a:uFill>
              </a:rPr>
              <a:t> MODIS</a:t>
            </a:r>
          </a:p>
          <a:p>
            <a:pPr lvl="1">
              <a:buSzPct val="100000"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Band (detector), RVS, and mirror side dependent</a:t>
            </a:r>
          </a:p>
          <a:p>
            <a:pPr lvl="1">
              <a:buSzPct val="100000"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No noticeable change seen in Aqua to </a:t>
            </a:r>
            <a:r>
              <a:rPr dirty="0" smtClean="0">
                <a:uFill>
                  <a:solidFill/>
                </a:uFill>
              </a:rPr>
              <a:t>date</a:t>
            </a:r>
            <a:endParaRPr lang="en-US" dirty="0" smtClean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dirty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sz="2391" b="1" dirty="0">
                <a:uFill>
                  <a:solidFill/>
                </a:uFill>
              </a:rPr>
              <a:t>Aging</a:t>
            </a:r>
            <a:r>
              <a:rPr sz="2391" dirty="0">
                <a:uFill>
                  <a:solidFill/>
                </a:uFill>
              </a:rPr>
              <a:t> instruments</a:t>
            </a:r>
          </a:p>
          <a:p>
            <a:pPr lvl="1">
              <a:buSzPct val="100000"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Undesirable features, unpredictable </a:t>
            </a:r>
            <a:r>
              <a:rPr dirty="0" smtClean="0">
                <a:uFill>
                  <a:solidFill/>
                </a:uFill>
              </a:rPr>
              <a:t>changes</a:t>
            </a:r>
            <a:endParaRPr lang="en-US" dirty="0" smtClean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lang="en-US" dirty="0">
              <a:uFill>
                <a:solidFill/>
              </a:uFill>
            </a:endParaRPr>
          </a:p>
          <a:p>
            <a:pPr>
              <a:defRPr sz="1800">
                <a:uFillTx/>
              </a:defRPr>
            </a:pPr>
            <a:r>
              <a:rPr lang="en-US" sz="2391" dirty="0"/>
              <a:t>Which is why </a:t>
            </a:r>
            <a:r>
              <a:rPr lang="en-US" sz="2391" dirty="0">
                <a:solidFill>
                  <a:srgbClr val="FF0000"/>
                </a:solidFill>
              </a:rPr>
              <a:t>Terra</a:t>
            </a:r>
            <a:r>
              <a:rPr lang="en-US" sz="2391" dirty="0"/>
              <a:t> has taken longer to reprocess. Get it right! </a:t>
            </a:r>
            <a:endParaRPr sz="2391" dirty="0">
              <a:uFill>
                <a:solidFill/>
              </a:u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5744" y="-77947"/>
            <a:ext cx="8229600" cy="932688"/>
          </a:xfrm>
          <a:prstGeom prst="rect">
            <a:avLst/>
          </a:prstGeom>
        </p:spPr>
        <p:txBody>
          <a:bodyPr vert="horz" lIns="0" rIns="0" bIns="0" anchor="b">
            <a:normAutofit fontScale="7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Continuing MODIS Calibration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7603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4305</TotalTime>
  <Words>3167</Words>
  <Application>Microsoft Office PowerPoint</Application>
  <PresentationFormat>On-screen Show (4:3)</PresentationFormat>
  <Paragraphs>920</Paragraphs>
  <Slides>44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8" baseType="lpstr">
      <vt:lpstr>ＭＳ Ｐゴシック</vt:lpstr>
      <vt:lpstr>Arial</vt:lpstr>
      <vt:lpstr>Calibri</vt:lpstr>
      <vt:lpstr>Constantia</vt:lpstr>
      <vt:lpstr>Garamond</vt:lpstr>
      <vt:lpstr>Geneva</vt:lpstr>
      <vt:lpstr>Helvetica</vt:lpstr>
      <vt:lpstr>Myriad Pro</vt:lpstr>
      <vt:lpstr>Symbol</vt:lpstr>
      <vt:lpstr>Times</vt:lpstr>
      <vt:lpstr>Times New Roman</vt:lpstr>
      <vt:lpstr>Wingdings</vt:lpstr>
      <vt:lpstr>Wingdings 2</vt:lpstr>
      <vt:lpstr>Flow</vt:lpstr>
      <vt:lpstr>MODIS Aerosol C6 Improvements</vt:lpstr>
      <vt:lpstr>Aerosols can travel a long way</vt:lpstr>
      <vt:lpstr>Aerosols and properties of interest: AE</vt:lpstr>
      <vt:lpstr>Aerosols and properties of interest: SSA</vt:lpstr>
      <vt:lpstr>Aerosol algorithm REVIEW</vt:lpstr>
      <vt:lpstr>AOD is “spectrally” (wavelength) dependent  (which is primarily dependent on aerosol size)</vt:lpstr>
      <vt:lpstr>Some Basics About the Grid Boxes</vt:lpstr>
      <vt:lpstr>Cloud Masking</vt:lpstr>
      <vt:lpstr>PowerPoint Presentation</vt:lpstr>
      <vt:lpstr>PowerPoint Presentation</vt:lpstr>
      <vt:lpstr>PowerPoint Presentation</vt:lpstr>
      <vt:lpstr>Overall changes (C6 vs C5): Aqua, 2008</vt:lpstr>
      <vt:lpstr>Correction for gas absorption and Rayleigh optical depth</vt:lpstr>
      <vt:lpstr>Land/Sea Flag Land or Ocean?</vt:lpstr>
      <vt:lpstr>Deep Blue: Review</vt:lpstr>
      <vt:lpstr>Dark target over ocean - overall changes to products (Aqua, Jul 2008)</vt:lpstr>
      <vt:lpstr>C6-C5 ocean: Due to many incremental changes (Aqua, July 2008)</vt:lpstr>
      <vt:lpstr>Over ocean: Wind speed dependence</vt:lpstr>
      <vt:lpstr>Comparison with AERONET and MAN</vt:lpstr>
      <vt:lpstr>Better way to see MODIS improvement</vt:lpstr>
      <vt:lpstr>SDSs over ocean</vt:lpstr>
      <vt:lpstr>Dark target over land - overall changes to products (Aqua, Jul 2008)</vt:lpstr>
      <vt:lpstr>C6-C5 land: Due to many incremental changes (Aqua, July 2008)</vt:lpstr>
      <vt:lpstr>Preliminary comparison with AERONET  (8 months of Aqua data) </vt:lpstr>
      <vt:lpstr>SDSs over land</vt:lpstr>
      <vt:lpstr>SDSs combined land/ocean</vt:lpstr>
      <vt:lpstr>What else for C6 Level 2?</vt:lpstr>
      <vt:lpstr>PowerPoint Presentation</vt:lpstr>
      <vt:lpstr>Deep Blue: original motivation</vt:lpstr>
      <vt:lpstr>Sensors Deep Blue has been applied to</vt:lpstr>
      <vt:lpstr>Example Level 2 data</vt:lpstr>
      <vt:lpstr>Example Level 2 data</vt:lpstr>
      <vt:lpstr>Example Level 2 data</vt:lpstr>
      <vt:lpstr>e-Deep Blue: main developments in C6</vt:lpstr>
      <vt:lpstr>e-Deep Blue: C6 flow chart</vt:lpstr>
      <vt:lpstr>MODIS C6: extended spatial coverage</vt:lpstr>
      <vt:lpstr>MODIS C6: improved cloud screening</vt:lpstr>
      <vt:lpstr>Summary</vt:lpstr>
      <vt:lpstr>Changes to Level 3 (MxD08_M3)</vt:lpstr>
      <vt:lpstr>Trends in Collection 5</vt:lpstr>
      <vt:lpstr>Impact to “observed” reflectance</vt:lpstr>
      <vt:lpstr>Impact of New Terra calibration</vt:lpstr>
      <vt:lpstr>Impact of new calibration on trend of Terra-Aqua AOD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Jennifer Griswold</cp:lastModifiedBy>
  <cp:revision>456</cp:revision>
  <cp:lastPrinted>2017-10-02T21:03:48Z</cp:lastPrinted>
  <dcterms:created xsi:type="dcterms:W3CDTF">2015-01-12T21:16:19Z</dcterms:created>
  <dcterms:modified xsi:type="dcterms:W3CDTF">2017-10-02T21:03:56Z</dcterms:modified>
</cp:coreProperties>
</file>