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54"/>
  </p:notesMasterIdLst>
  <p:sldIdLst>
    <p:sldId id="256" r:id="rId2"/>
    <p:sldId id="516" r:id="rId3"/>
    <p:sldId id="517" r:id="rId4"/>
    <p:sldId id="476" r:id="rId5"/>
    <p:sldId id="478" r:id="rId6"/>
    <p:sldId id="437" r:id="rId7"/>
    <p:sldId id="479" r:id="rId8"/>
    <p:sldId id="480" r:id="rId9"/>
    <p:sldId id="481" r:id="rId10"/>
    <p:sldId id="483" r:id="rId11"/>
    <p:sldId id="482" r:id="rId12"/>
    <p:sldId id="484" r:id="rId13"/>
    <p:sldId id="485" r:id="rId14"/>
    <p:sldId id="487" r:id="rId15"/>
    <p:sldId id="488" r:id="rId16"/>
    <p:sldId id="489" r:id="rId17"/>
    <p:sldId id="490" r:id="rId18"/>
    <p:sldId id="504" r:id="rId19"/>
    <p:sldId id="503" r:id="rId20"/>
    <p:sldId id="505" r:id="rId21"/>
    <p:sldId id="506" r:id="rId22"/>
    <p:sldId id="507" r:id="rId23"/>
    <p:sldId id="511" r:id="rId24"/>
    <p:sldId id="513" r:id="rId25"/>
    <p:sldId id="514" r:id="rId26"/>
    <p:sldId id="515" r:id="rId27"/>
    <p:sldId id="510" r:id="rId28"/>
    <p:sldId id="537" r:id="rId29"/>
    <p:sldId id="509" r:id="rId30"/>
    <p:sldId id="508" r:id="rId31"/>
    <p:sldId id="518" r:id="rId32"/>
    <p:sldId id="493" r:id="rId33"/>
    <p:sldId id="538" r:id="rId34"/>
    <p:sldId id="539" r:id="rId35"/>
    <p:sldId id="540" r:id="rId36"/>
    <p:sldId id="543" r:id="rId37"/>
    <p:sldId id="542" r:id="rId38"/>
    <p:sldId id="523" r:id="rId39"/>
    <p:sldId id="536" r:id="rId40"/>
    <p:sldId id="524" r:id="rId41"/>
    <p:sldId id="525" r:id="rId42"/>
    <p:sldId id="521" r:id="rId43"/>
    <p:sldId id="522" r:id="rId44"/>
    <p:sldId id="526" r:id="rId45"/>
    <p:sldId id="527" r:id="rId46"/>
    <p:sldId id="528" r:id="rId47"/>
    <p:sldId id="529" r:id="rId48"/>
    <p:sldId id="530" r:id="rId49"/>
    <p:sldId id="531" r:id="rId50"/>
    <p:sldId id="532" r:id="rId51"/>
    <p:sldId id="533" r:id="rId52"/>
    <p:sldId id="535" r:id="rId53"/>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4B4"/>
    <a:srgbClr val="FDA1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94" autoAdjust="0"/>
    <p:restoredTop sz="94434" autoAdjust="0"/>
  </p:normalViewPr>
  <p:slideViewPr>
    <p:cSldViewPr>
      <p:cViewPr>
        <p:scale>
          <a:sx n="70" d="100"/>
          <a:sy n="70" d="100"/>
        </p:scale>
        <p:origin x="1296" y="72"/>
      </p:cViewPr>
      <p:guideLst>
        <p:guide orient="horz" pos="2160"/>
        <p:guide pos="2880"/>
      </p:guideLst>
    </p:cSldViewPr>
  </p:slideViewPr>
  <p:notesTextViewPr>
    <p:cViewPr>
      <p:scale>
        <a:sx n="3" d="2"/>
        <a:sy n="3" d="2"/>
      </p:scale>
      <p:origin x="0" y="0"/>
    </p:cViewPr>
  </p:notesTextViewPr>
  <p:sorterViewPr>
    <p:cViewPr>
      <p:scale>
        <a:sx n="100" d="100"/>
        <a:sy n="100" d="100"/>
      </p:scale>
      <p:origin x="0" y="131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19B1B6FE-4084-492D-8D79-B774F0F30E03}" type="datetimeFigureOut">
              <a:rPr lang="en-US" smtClean="0"/>
              <a:t>10/11/2017</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CB94533-8ECB-43F2-B809-AA1E260CB698}" type="slidenum">
              <a:rPr lang="en-US" smtClean="0"/>
              <a:t>‹#›</a:t>
            </a:fld>
            <a:endParaRPr lang="en-US"/>
          </a:p>
        </p:txBody>
      </p:sp>
    </p:spTree>
    <p:extLst>
      <p:ext uri="{BB962C8B-B14F-4D97-AF65-F5344CB8AC3E}">
        <p14:creationId xmlns:p14="http://schemas.microsoft.com/office/powerpoint/2010/main" val="1182270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en.wikipedia.org/wiki/Raman_scattering" TargetMode="External"/><Relationship Id="rId3" Type="http://schemas.openxmlformats.org/officeDocument/2006/relationships/hyperlink" Target="http://en.wikipedia.org/wiki/Mie_scattering" TargetMode="External"/><Relationship Id="rId7" Type="http://schemas.openxmlformats.org/officeDocument/2006/relationships/hyperlink" Target="http://en.wikipedia.org/wiki/Brillouin_scattering"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en.wikipedia.org/wiki/Weather_radar" TargetMode="External"/><Relationship Id="rId5" Type="http://schemas.openxmlformats.org/officeDocument/2006/relationships/hyperlink" Target="http://en.wikipedia.org/wiki/Gegenschein" TargetMode="External"/><Relationship Id="rId4" Type="http://schemas.openxmlformats.org/officeDocument/2006/relationships/hyperlink" Target="http://en.wikipedia.org/wiki/Alpenglow"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charset="0"/>
                <a:cs typeface="Arial" charset="0"/>
              </a:defRPr>
            </a:lvl1pPr>
            <a:lvl2pPr marL="40097626" indent="-39614320" eaLnBrk="0" hangingPunct="0">
              <a:defRPr sz="2500">
                <a:solidFill>
                  <a:schemeClr val="tx1"/>
                </a:solidFill>
                <a:latin typeface="Arial" charset="0"/>
                <a:cs typeface="Arial" charset="0"/>
              </a:defRPr>
            </a:lvl2pPr>
            <a:lvl3pPr eaLnBrk="0" hangingPunct="0">
              <a:defRPr sz="2500">
                <a:solidFill>
                  <a:schemeClr val="tx1"/>
                </a:solidFill>
                <a:latin typeface="Arial" charset="0"/>
                <a:cs typeface="Arial" charset="0"/>
              </a:defRPr>
            </a:lvl3pPr>
            <a:lvl4pPr eaLnBrk="0" hangingPunct="0">
              <a:defRPr sz="2500">
                <a:solidFill>
                  <a:schemeClr val="tx1"/>
                </a:solidFill>
                <a:latin typeface="Arial" charset="0"/>
                <a:cs typeface="Arial" charset="0"/>
              </a:defRPr>
            </a:lvl4pPr>
            <a:lvl5pPr eaLnBrk="0" hangingPunct="0">
              <a:defRPr sz="2500">
                <a:solidFill>
                  <a:schemeClr val="tx1"/>
                </a:solidFill>
                <a:latin typeface="Arial" charset="0"/>
                <a:cs typeface="Arial" charset="0"/>
              </a:defRPr>
            </a:lvl5pPr>
            <a:lvl6pPr marL="483306" eaLnBrk="0" fontAlgn="base" hangingPunct="0">
              <a:spcBef>
                <a:spcPct val="0"/>
              </a:spcBef>
              <a:spcAft>
                <a:spcPct val="0"/>
              </a:spcAft>
              <a:defRPr sz="2500">
                <a:solidFill>
                  <a:schemeClr val="tx1"/>
                </a:solidFill>
                <a:latin typeface="Arial" charset="0"/>
                <a:cs typeface="Arial" charset="0"/>
              </a:defRPr>
            </a:lvl6pPr>
            <a:lvl7pPr marL="966612" eaLnBrk="0" fontAlgn="base" hangingPunct="0">
              <a:spcBef>
                <a:spcPct val="0"/>
              </a:spcBef>
              <a:spcAft>
                <a:spcPct val="0"/>
              </a:spcAft>
              <a:defRPr sz="2500">
                <a:solidFill>
                  <a:schemeClr val="tx1"/>
                </a:solidFill>
                <a:latin typeface="Arial" charset="0"/>
                <a:cs typeface="Arial" charset="0"/>
              </a:defRPr>
            </a:lvl7pPr>
            <a:lvl8pPr marL="1449918" eaLnBrk="0" fontAlgn="base" hangingPunct="0">
              <a:spcBef>
                <a:spcPct val="0"/>
              </a:spcBef>
              <a:spcAft>
                <a:spcPct val="0"/>
              </a:spcAft>
              <a:defRPr sz="2500">
                <a:solidFill>
                  <a:schemeClr val="tx1"/>
                </a:solidFill>
                <a:latin typeface="Arial" charset="0"/>
                <a:cs typeface="Arial" charset="0"/>
              </a:defRPr>
            </a:lvl8pPr>
            <a:lvl9pPr marL="1933224" eaLnBrk="0" fontAlgn="base" hangingPunct="0">
              <a:spcBef>
                <a:spcPct val="0"/>
              </a:spcBef>
              <a:spcAft>
                <a:spcPct val="0"/>
              </a:spcAft>
              <a:defRPr sz="2500">
                <a:solidFill>
                  <a:schemeClr val="tx1"/>
                </a:solidFill>
                <a:latin typeface="Arial" charset="0"/>
                <a:cs typeface="Arial" charset="0"/>
              </a:defRPr>
            </a:lvl9pPr>
          </a:lstStyle>
          <a:p>
            <a:pPr eaLnBrk="1" hangingPunct="1"/>
            <a:fld id="{51F80817-6038-462C-8A09-9173385FD7A0}" type="slidenum">
              <a:rPr lang="en-US" altLang="en-US" sz="1300">
                <a:latin typeface="Calibri" pitchFamily="34" charset="0"/>
              </a:rPr>
              <a:pPr eaLnBrk="1" hangingPunct="1"/>
              <a:t>4</a:t>
            </a:fld>
            <a:endParaRPr lang="en-US" altLang="en-US" sz="1300">
              <a:latin typeface="Calibri" pitchFamily="34" charset="0"/>
            </a:endParaRPr>
          </a:p>
        </p:txBody>
      </p:sp>
    </p:spTree>
    <p:extLst>
      <p:ext uri="{BB962C8B-B14F-4D97-AF65-F5344CB8AC3E}">
        <p14:creationId xmlns:p14="http://schemas.microsoft.com/office/powerpoint/2010/main" val="2749036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charset="0"/>
                <a:cs typeface="Arial" charset="0"/>
              </a:defRPr>
            </a:lvl1pPr>
            <a:lvl2pPr marL="40097626" indent="-39614320" eaLnBrk="0" hangingPunct="0">
              <a:defRPr sz="2500">
                <a:solidFill>
                  <a:schemeClr val="tx1"/>
                </a:solidFill>
                <a:latin typeface="Arial" charset="0"/>
                <a:cs typeface="Arial" charset="0"/>
              </a:defRPr>
            </a:lvl2pPr>
            <a:lvl3pPr eaLnBrk="0" hangingPunct="0">
              <a:defRPr sz="2500">
                <a:solidFill>
                  <a:schemeClr val="tx1"/>
                </a:solidFill>
                <a:latin typeface="Arial" charset="0"/>
                <a:cs typeface="Arial" charset="0"/>
              </a:defRPr>
            </a:lvl3pPr>
            <a:lvl4pPr eaLnBrk="0" hangingPunct="0">
              <a:defRPr sz="2500">
                <a:solidFill>
                  <a:schemeClr val="tx1"/>
                </a:solidFill>
                <a:latin typeface="Arial" charset="0"/>
                <a:cs typeface="Arial" charset="0"/>
              </a:defRPr>
            </a:lvl4pPr>
            <a:lvl5pPr eaLnBrk="0" hangingPunct="0">
              <a:defRPr sz="2500">
                <a:solidFill>
                  <a:schemeClr val="tx1"/>
                </a:solidFill>
                <a:latin typeface="Arial" charset="0"/>
                <a:cs typeface="Arial" charset="0"/>
              </a:defRPr>
            </a:lvl5pPr>
            <a:lvl6pPr marL="483306" eaLnBrk="0" fontAlgn="base" hangingPunct="0">
              <a:spcBef>
                <a:spcPct val="0"/>
              </a:spcBef>
              <a:spcAft>
                <a:spcPct val="0"/>
              </a:spcAft>
              <a:defRPr sz="2500">
                <a:solidFill>
                  <a:schemeClr val="tx1"/>
                </a:solidFill>
                <a:latin typeface="Arial" charset="0"/>
                <a:cs typeface="Arial" charset="0"/>
              </a:defRPr>
            </a:lvl6pPr>
            <a:lvl7pPr marL="966612" eaLnBrk="0" fontAlgn="base" hangingPunct="0">
              <a:spcBef>
                <a:spcPct val="0"/>
              </a:spcBef>
              <a:spcAft>
                <a:spcPct val="0"/>
              </a:spcAft>
              <a:defRPr sz="2500">
                <a:solidFill>
                  <a:schemeClr val="tx1"/>
                </a:solidFill>
                <a:latin typeface="Arial" charset="0"/>
                <a:cs typeface="Arial" charset="0"/>
              </a:defRPr>
            </a:lvl7pPr>
            <a:lvl8pPr marL="1449918" eaLnBrk="0" fontAlgn="base" hangingPunct="0">
              <a:spcBef>
                <a:spcPct val="0"/>
              </a:spcBef>
              <a:spcAft>
                <a:spcPct val="0"/>
              </a:spcAft>
              <a:defRPr sz="2500">
                <a:solidFill>
                  <a:schemeClr val="tx1"/>
                </a:solidFill>
                <a:latin typeface="Arial" charset="0"/>
                <a:cs typeface="Arial" charset="0"/>
              </a:defRPr>
            </a:lvl8pPr>
            <a:lvl9pPr marL="1933224" eaLnBrk="0" fontAlgn="base" hangingPunct="0">
              <a:spcBef>
                <a:spcPct val="0"/>
              </a:spcBef>
              <a:spcAft>
                <a:spcPct val="0"/>
              </a:spcAft>
              <a:defRPr sz="2500">
                <a:solidFill>
                  <a:schemeClr val="tx1"/>
                </a:solidFill>
                <a:latin typeface="Arial" charset="0"/>
                <a:cs typeface="Arial" charset="0"/>
              </a:defRPr>
            </a:lvl9pPr>
          </a:lstStyle>
          <a:p>
            <a:pPr eaLnBrk="1" hangingPunct="1"/>
            <a:fld id="{7E270096-61A2-4C01-8286-E1FD9BF77B64}" type="slidenum">
              <a:rPr lang="en-US" altLang="en-US" sz="1300">
                <a:latin typeface="Calibri" pitchFamily="34" charset="0"/>
              </a:rPr>
              <a:pPr eaLnBrk="1" hangingPunct="1"/>
              <a:t>5</a:t>
            </a:fld>
            <a:endParaRPr lang="en-US" altLang="en-US" sz="1300">
              <a:latin typeface="Calibri" pitchFamily="34" charset="0"/>
            </a:endParaRPr>
          </a:p>
        </p:txBody>
      </p:sp>
    </p:spTree>
    <p:extLst>
      <p:ext uri="{BB962C8B-B14F-4D97-AF65-F5344CB8AC3E}">
        <p14:creationId xmlns:p14="http://schemas.microsoft.com/office/powerpoint/2010/main" val="2326547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Backscattering can occur in quite different physical situations, where the incoming waves or particles are deflected from their original direction by different mechanisms:</a:t>
            </a:r>
          </a:p>
          <a:p>
            <a:r>
              <a:rPr lang="en-US" dirty="0" smtClean="0"/>
              <a:t>Diffuse reflection from large particles and </a:t>
            </a:r>
            <a:r>
              <a:rPr lang="en-US" dirty="0" smtClean="0">
                <a:hlinkClick r:id="rId3" tooltip="Mie scattering"/>
              </a:rPr>
              <a:t>Mie scattering</a:t>
            </a:r>
            <a:r>
              <a:rPr lang="en-US" dirty="0" smtClean="0"/>
              <a:t>, causing </a:t>
            </a:r>
            <a:r>
              <a:rPr lang="en-US" dirty="0" smtClean="0">
                <a:hlinkClick r:id="rId4" tooltip="Alpenglow"/>
              </a:rPr>
              <a:t>alpenglow</a:t>
            </a:r>
            <a:r>
              <a:rPr lang="en-US" dirty="0" smtClean="0"/>
              <a:t> and </a:t>
            </a:r>
            <a:r>
              <a:rPr lang="en-US" dirty="0" err="1" smtClean="0">
                <a:hlinkClick r:id="rId5" tooltip="Gegenschein"/>
              </a:rPr>
              <a:t>gegenschein</a:t>
            </a:r>
            <a:r>
              <a:rPr lang="en-US" dirty="0" smtClean="0"/>
              <a:t>, and showing up in </a:t>
            </a:r>
            <a:r>
              <a:rPr lang="en-US" dirty="0" smtClean="0">
                <a:hlinkClick r:id="rId6" tooltip="Weather radar"/>
              </a:rPr>
              <a:t>weather radar</a:t>
            </a:r>
            <a:r>
              <a:rPr lang="en-US" dirty="0" smtClean="0"/>
              <a:t>;</a:t>
            </a:r>
          </a:p>
          <a:p>
            <a:r>
              <a:rPr lang="en-US" dirty="0" smtClean="0"/>
              <a:t>inelastic collisions between electromagnetic waves and the transmitting medium (</a:t>
            </a:r>
            <a:r>
              <a:rPr lang="en-US" dirty="0" err="1" smtClean="0">
                <a:hlinkClick r:id="rId7" tooltip="Brillouin scattering"/>
              </a:rPr>
              <a:t>Brillouin</a:t>
            </a:r>
            <a:r>
              <a:rPr lang="en-US" dirty="0" smtClean="0">
                <a:hlinkClick r:id="rId7" tooltip="Brillouin scattering"/>
              </a:rPr>
              <a:t> scattering</a:t>
            </a:r>
            <a:r>
              <a:rPr lang="en-US" dirty="0" smtClean="0"/>
              <a:t> and </a:t>
            </a:r>
            <a:r>
              <a:rPr lang="en-US" dirty="0" smtClean="0">
                <a:hlinkClick r:id="rId8" tooltip="Raman scattering"/>
              </a:rPr>
              <a:t>Raman scattering</a:t>
            </a:r>
            <a:r>
              <a:rPr lang="en-US" dirty="0" smtClean="0"/>
              <a:t>), </a:t>
            </a:r>
            <a:r>
              <a:rPr lang="en-US" dirty="0" err="1" smtClean="0"/>
              <a:t>importa</a:t>
            </a:r>
            <a:endParaRPr lang="en-US" dirty="0" smtClean="0"/>
          </a:p>
          <a:p>
            <a:endParaRPr lang="en-US" dirty="0"/>
          </a:p>
        </p:txBody>
      </p:sp>
      <p:sp>
        <p:nvSpPr>
          <p:cNvPr id="4" name="Slide Number Placeholder 3"/>
          <p:cNvSpPr>
            <a:spLocks noGrp="1"/>
          </p:cNvSpPr>
          <p:nvPr>
            <p:ph type="sldNum" sz="quarter" idx="10"/>
          </p:nvPr>
        </p:nvSpPr>
        <p:spPr/>
        <p:txBody>
          <a:bodyPr/>
          <a:lstStyle/>
          <a:p>
            <a:fld id="{BCB94533-8ECB-43F2-B809-AA1E260CB698}" type="slidenum">
              <a:rPr lang="en-US" smtClean="0"/>
              <a:t>6</a:t>
            </a:fld>
            <a:endParaRPr lang="en-US"/>
          </a:p>
        </p:txBody>
      </p:sp>
    </p:spTree>
    <p:extLst>
      <p:ext uri="{BB962C8B-B14F-4D97-AF65-F5344CB8AC3E}">
        <p14:creationId xmlns:p14="http://schemas.microsoft.com/office/powerpoint/2010/main" val="4206168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charset="0"/>
                <a:cs typeface="Arial" charset="0"/>
              </a:defRPr>
            </a:lvl1pPr>
            <a:lvl2pPr marL="40097626" indent="-39614320" eaLnBrk="0" hangingPunct="0">
              <a:defRPr sz="2500">
                <a:solidFill>
                  <a:schemeClr val="tx1"/>
                </a:solidFill>
                <a:latin typeface="Arial" charset="0"/>
                <a:cs typeface="Arial" charset="0"/>
              </a:defRPr>
            </a:lvl2pPr>
            <a:lvl3pPr eaLnBrk="0" hangingPunct="0">
              <a:defRPr sz="2500">
                <a:solidFill>
                  <a:schemeClr val="tx1"/>
                </a:solidFill>
                <a:latin typeface="Arial" charset="0"/>
                <a:cs typeface="Arial" charset="0"/>
              </a:defRPr>
            </a:lvl3pPr>
            <a:lvl4pPr eaLnBrk="0" hangingPunct="0">
              <a:defRPr sz="2500">
                <a:solidFill>
                  <a:schemeClr val="tx1"/>
                </a:solidFill>
                <a:latin typeface="Arial" charset="0"/>
                <a:cs typeface="Arial" charset="0"/>
              </a:defRPr>
            </a:lvl4pPr>
            <a:lvl5pPr eaLnBrk="0" hangingPunct="0">
              <a:defRPr sz="2500">
                <a:solidFill>
                  <a:schemeClr val="tx1"/>
                </a:solidFill>
                <a:latin typeface="Arial" charset="0"/>
                <a:cs typeface="Arial" charset="0"/>
              </a:defRPr>
            </a:lvl5pPr>
            <a:lvl6pPr marL="483306" eaLnBrk="0" fontAlgn="base" hangingPunct="0">
              <a:spcBef>
                <a:spcPct val="0"/>
              </a:spcBef>
              <a:spcAft>
                <a:spcPct val="0"/>
              </a:spcAft>
              <a:defRPr sz="2500">
                <a:solidFill>
                  <a:schemeClr val="tx1"/>
                </a:solidFill>
                <a:latin typeface="Arial" charset="0"/>
                <a:cs typeface="Arial" charset="0"/>
              </a:defRPr>
            </a:lvl6pPr>
            <a:lvl7pPr marL="966612" eaLnBrk="0" fontAlgn="base" hangingPunct="0">
              <a:spcBef>
                <a:spcPct val="0"/>
              </a:spcBef>
              <a:spcAft>
                <a:spcPct val="0"/>
              </a:spcAft>
              <a:defRPr sz="2500">
                <a:solidFill>
                  <a:schemeClr val="tx1"/>
                </a:solidFill>
                <a:latin typeface="Arial" charset="0"/>
                <a:cs typeface="Arial" charset="0"/>
              </a:defRPr>
            </a:lvl7pPr>
            <a:lvl8pPr marL="1449918" eaLnBrk="0" fontAlgn="base" hangingPunct="0">
              <a:spcBef>
                <a:spcPct val="0"/>
              </a:spcBef>
              <a:spcAft>
                <a:spcPct val="0"/>
              </a:spcAft>
              <a:defRPr sz="2500">
                <a:solidFill>
                  <a:schemeClr val="tx1"/>
                </a:solidFill>
                <a:latin typeface="Arial" charset="0"/>
                <a:cs typeface="Arial" charset="0"/>
              </a:defRPr>
            </a:lvl8pPr>
            <a:lvl9pPr marL="1933224" eaLnBrk="0" fontAlgn="base" hangingPunct="0">
              <a:spcBef>
                <a:spcPct val="0"/>
              </a:spcBef>
              <a:spcAft>
                <a:spcPct val="0"/>
              </a:spcAft>
              <a:defRPr sz="2500">
                <a:solidFill>
                  <a:schemeClr val="tx1"/>
                </a:solidFill>
                <a:latin typeface="Arial" charset="0"/>
                <a:cs typeface="Arial" charset="0"/>
              </a:defRPr>
            </a:lvl9pPr>
          </a:lstStyle>
          <a:p>
            <a:pPr eaLnBrk="1" hangingPunct="1"/>
            <a:fld id="{10771C8F-A386-4BA5-99AD-8FDF20D17E07}" type="slidenum">
              <a:rPr lang="en-US" altLang="en-US" sz="1300">
                <a:latin typeface="Calibri" pitchFamily="34" charset="0"/>
              </a:rPr>
              <a:pPr eaLnBrk="1" hangingPunct="1"/>
              <a:t>7</a:t>
            </a:fld>
            <a:endParaRPr lang="en-US" altLang="en-US" sz="1300">
              <a:latin typeface="Calibri" pitchFamily="34" charset="0"/>
            </a:endParaRPr>
          </a:p>
        </p:txBody>
      </p:sp>
    </p:spTree>
    <p:extLst>
      <p:ext uri="{BB962C8B-B14F-4D97-AF65-F5344CB8AC3E}">
        <p14:creationId xmlns:p14="http://schemas.microsoft.com/office/powerpoint/2010/main" val="2999296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B94533-8ECB-43F2-B809-AA1E260CB698}" type="slidenum">
              <a:rPr lang="en-US" smtClean="0"/>
              <a:t>8</a:t>
            </a:fld>
            <a:endParaRPr lang="en-US"/>
          </a:p>
        </p:txBody>
      </p:sp>
    </p:spTree>
    <p:extLst>
      <p:ext uri="{BB962C8B-B14F-4D97-AF65-F5344CB8AC3E}">
        <p14:creationId xmlns:p14="http://schemas.microsoft.com/office/powerpoint/2010/main" val="194783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B94533-8ECB-43F2-B809-AA1E260CB698}" type="slidenum">
              <a:rPr lang="en-US" smtClean="0"/>
              <a:t>22</a:t>
            </a:fld>
            <a:endParaRPr lang="en-US"/>
          </a:p>
        </p:txBody>
      </p:sp>
    </p:spTree>
    <p:extLst>
      <p:ext uri="{BB962C8B-B14F-4D97-AF65-F5344CB8AC3E}">
        <p14:creationId xmlns:p14="http://schemas.microsoft.com/office/powerpoint/2010/main" val="734501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500">
                <a:solidFill>
                  <a:schemeClr val="tx1"/>
                </a:solidFill>
                <a:latin typeface="Times New Roman" panose="02020603050405020304" pitchFamily="18" charset="0"/>
                <a:ea typeface="ＭＳ Ｐゴシック" panose="020B0600070205080204" pitchFamily="34" charset="-128"/>
              </a:defRPr>
            </a:lvl1pPr>
            <a:lvl2pPr marL="40097626" indent="-39614320">
              <a:defRPr kumimoji="1" sz="2500">
                <a:solidFill>
                  <a:schemeClr val="tx1"/>
                </a:solidFill>
                <a:latin typeface="Times New Roman" panose="02020603050405020304" pitchFamily="18" charset="0"/>
                <a:ea typeface="ＭＳ Ｐゴシック" panose="020B0600070205080204" pitchFamily="34" charset="-128"/>
              </a:defRPr>
            </a:lvl2pPr>
            <a:lvl3pPr>
              <a:defRPr kumimoji="1" sz="2500">
                <a:solidFill>
                  <a:schemeClr val="tx1"/>
                </a:solidFill>
                <a:latin typeface="Times New Roman" panose="02020603050405020304" pitchFamily="18" charset="0"/>
                <a:ea typeface="ＭＳ Ｐゴシック" panose="020B0600070205080204" pitchFamily="34" charset="-128"/>
              </a:defRPr>
            </a:lvl3pPr>
            <a:lvl4pPr>
              <a:defRPr kumimoji="1" sz="2500">
                <a:solidFill>
                  <a:schemeClr val="tx1"/>
                </a:solidFill>
                <a:latin typeface="Times New Roman" panose="02020603050405020304" pitchFamily="18" charset="0"/>
                <a:ea typeface="ＭＳ Ｐゴシック" panose="020B0600070205080204" pitchFamily="34" charset="-128"/>
              </a:defRPr>
            </a:lvl4pPr>
            <a:lvl5pPr>
              <a:defRPr kumimoji="1" sz="2500">
                <a:solidFill>
                  <a:schemeClr val="tx1"/>
                </a:solidFill>
                <a:latin typeface="Times New Roman" panose="02020603050405020304" pitchFamily="18" charset="0"/>
                <a:ea typeface="ＭＳ Ｐゴシック" panose="020B0600070205080204" pitchFamily="34" charset="-128"/>
              </a:defRPr>
            </a:lvl5pPr>
            <a:lvl6pPr marL="483306" fontAlgn="base">
              <a:spcBef>
                <a:spcPct val="0"/>
              </a:spcBef>
              <a:spcAft>
                <a:spcPct val="0"/>
              </a:spcAft>
              <a:defRPr kumimoji="1" sz="2500">
                <a:solidFill>
                  <a:schemeClr val="tx1"/>
                </a:solidFill>
                <a:latin typeface="Times New Roman" panose="02020603050405020304" pitchFamily="18" charset="0"/>
                <a:ea typeface="ＭＳ Ｐゴシック" panose="020B0600070205080204" pitchFamily="34" charset="-128"/>
              </a:defRPr>
            </a:lvl6pPr>
            <a:lvl7pPr marL="966612" fontAlgn="base">
              <a:spcBef>
                <a:spcPct val="0"/>
              </a:spcBef>
              <a:spcAft>
                <a:spcPct val="0"/>
              </a:spcAft>
              <a:defRPr kumimoji="1" sz="2500">
                <a:solidFill>
                  <a:schemeClr val="tx1"/>
                </a:solidFill>
                <a:latin typeface="Times New Roman" panose="02020603050405020304" pitchFamily="18" charset="0"/>
                <a:ea typeface="ＭＳ Ｐゴシック" panose="020B0600070205080204" pitchFamily="34" charset="-128"/>
              </a:defRPr>
            </a:lvl7pPr>
            <a:lvl8pPr marL="1449918" fontAlgn="base">
              <a:spcBef>
                <a:spcPct val="0"/>
              </a:spcBef>
              <a:spcAft>
                <a:spcPct val="0"/>
              </a:spcAft>
              <a:defRPr kumimoji="1" sz="2500">
                <a:solidFill>
                  <a:schemeClr val="tx1"/>
                </a:solidFill>
                <a:latin typeface="Times New Roman" panose="02020603050405020304" pitchFamily="18" charset="0"/>
                <a:ea typeface="ＭＳ Ｐゴシック" panose="020B0600070205080204" pitchFamily="34" charset="-128"/>
              </a:defRPr>
            </a:lvl8pPr>
            <a:lvl9pPr marL="1933224" fontAlgn="base">
              <a:spcBef>
                <a:spcPct val="0"/>
              </a:spcBef>
              <a:spcAft>
                <a:spcPct val="0"/>
              </a:spcAft>
              <a:defRPr kumimoji="1" sz="2500">
                <a:solidFill>
                  <a:schemeClr val="tx1"/>
                </a:solidFill>
                <a:latin typeface="Times New Roman" panose="02020603050405020304" pitchFamily="18" charset="0"/>
                <a:ea typeface="ＭＳ Ｐゴシック" panose="020B0600070205080204" pitchFamily="34" charset="-128"/>
              </a:defRPr>
            </a:lvl9pPr>
          </a:lstStyle>
          <a:p>
            <a:fld id="{F23F90E9-0B5B-4B79-80EB-D1B4B949EB9A}" type="slidenum">
              <a:rPr lang="en-US" altLang="ja-JP" sz="1300"/>
              <a:pPr/>
              <a:t>26</a:t>
            </a:fld>
            <a:endParaRPr lang="en-US" altLang="ja-JP"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Times New Roman" panose="02020603050405020304" pitchFamily="18" charset="0"/>
              <a:ea typeface="ＭＳ Ｐ明朝" panose="02020600040205080304" pitchFamily="18" charset="-128"/>
            </a:endParaRPr>
          </a:p>
        </p:txBody>
      </p:sp>
    </p:spTree>
    <p:extLst>
      <p:ext uri="{BB962C8B-B14F-4D97-AF65-F5344CB8AC3E}">
        <p14:creationId xmlns:p14="http://schemas.microsoft.com/office/powerpoint/2010/main" val="3300040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750096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204471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893939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7501195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692645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1519029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B94533-8ECB-43F2-B809-AA1E260CB698}" type="slidenum">
              <a:rPr lang="en-US" smtClean="0"/>
              <a:t>51</a:t>
            </a:fld>
            <a:endParaRPr lang="en-US"/>
          </a:p>
        </p:txBody>
      </p:sp>
    </p:spTree>
    <p:extLst>
      <p:ext uri="{BB962C8B-B14F-4D97-AF65-F5344CB8AC3E}">
        <p14:creationId xmlns:p14="http://schemas.microsoft.com/office/powerpoint/2010/main" val="1313488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B94533-8ECB-43F2-B809-AA1E260CB698}" type="slidenum">
              <a:rPr lang="en-US" smtClean="0"/>
              <a:t>52</a:t>
            </a:fld>
            <a:endParaRPr lang="en-US"/>
          </a:p>
        </p:txBody>
      </p:sp>
    </p:spTree>
    <p:extLst>
      <p:ext uri="{BB962C8B-B14F-4D97-AF65-F5344CB8AC3E}">
        <p14:creationId xmlns:p14="http://schemas.microsoft.com/office/powerpoint/2010/main" val="1049097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69737D9-D4DC-4FFD-A102-7F8DA90EC827}" type="datetimeFigureOut">
              <a:rPr lang="en-US" smtClean="0"/>
              <a:t>10/11/2017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810D874-8CBC-4A80-B447-7C5D3EBEC85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10/11/2017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69737D9-D4DC-4FFD-A102-7F8DA90EC827}" type="datetimeFigureOut">
              <a:rPr lang="en-US" smtClean="0"/>
              <a:t>10/11/2017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9737D9-D4DC-4FFD-A102-7F8DA90EC827}" type="datetimeFigureOut">
              <a:rPr lang="en-US" smtClean="0"/>
              <a:t>10/11/2017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69737D9-D4DC-4FFD-A102-7F8DA90EC827}" type="datetimeFigureOut">
              <a:rPr lang="en-US" smtClean="0"/>
              <a:t>10/11/2017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69737D9-D4DC-4FFD-A102-7F8DA90EC827}" type="datetimeFigureOut">
              <a:rPr lang="en-US" smtClean="0"/>
              <a:t>10/11/2017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9737D9-D4DC-4FFD-A102-7F8DA90EC827}" type="datetimeFigureOut">
              <a:rPr lang="en-US" smtClean="0"/>
              <a:t>10/11/2017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9737D9-D4DC-4FFD-A102-7F8DA90EC827}" type="datetimeFigureOut">
              <a:rPr lang="en-US" smtClean="0"/>
              <a:t>10/11/2017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69737D9-D4DC-4FFD-A102-7F8DA90EC827}" type="datetimeFigureOut">
              <a:rPr lang="en-US" smtClean="0"/>
              <a:t>10/11/2017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810D874-8CBC-4A80-B447-7C5D3EBEC858}"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10/11/2017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10/11/2017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69737D9-D4DC-4FFD-A102-7F8DA90EC827}" type="datetimeFigureOut">
              <a:rPr lang="en-US" smtClean="0"/>
              <a:t>10/11/2017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810D874-8CBC-4A80-B447-7C5D3EBEC858}"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2.xml"/><Relationship Id="rId7" Type="http://schemas.openxmlformats.org/officeDocument/2006/relationships/image" Target="../media/image10.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9.wmf"/><Relationship Id="rId4" Type="http://schemas.openxmlformats.org/officeDocument/2006/relationships/oleObject" Target="../embeddings/oleObject1.bin"/><Relationship Id="rId9" Type="http://schemas.openxmlformats.org/officeDocument/2006/relationships/image" Target="../media/image11.wmf"/></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6.emf"/><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9.jpeg"/></Relationships>
</file>

<file path=ppt/slides/_rels/slide33.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2.emf"/><Relationship Id="rId4" Type="http://schemas.openxmlformats.org/officeDocument/2006/relationships/image" Target="../media/image31.emf"/></Relationships>
</file>

<file path=ppt/slides/_rels/slide34.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4.emf"/></Relationships>
</file>

<file path=ppt/slides/_rels/slide35.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www-calipso.larc.nasa.gov/resources/pdfs/PC-SCI-202_Part2_rev1x01.pdf"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train.nasa.gov/images/A-TrainTime_W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6483"/>
            <a:ext cx="8708960" cy="437551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12134" y="4038600"/>
            <a:ext cx="9108066" cy="1267857"/>
          </a:xfrm>
        </p:spPr>
        <p:txBody>
          <a:bodyPr>
            <a:normAutofit/>
          </a:bodyPr>
          <a:lstStyle/>
          <a:p>
            <a:pPr marL="182880" indent="0" algn="ctr">
              <a:buNone/>
            </a:pPr>
            <a:r>
              <a:rPr lang="en-US" sz="4000" smtClean="0">
                <a:solidFill>
                  <a:schemeClr val="tx2">
                    <a:lumMod val="90000"/>
                  </a:schemeClr>
                </a:solidFill>
              </a:rPr>
              <a:t>CALIOP Aerosol</a:t>
            </a:r>
            <a:endParaRPr lang="en-US" sz="4000" dirty="0">
              <a:solidFill>
                <a:schemeClr val="tx2">
                  <a:lumMod val="90000"/>
                </a:schemeClr>
              </a:solidFill>
            </a:endParaRPr>
          </a:p>
        </p:txBody>
      </p:sp>
      <p:sp>
        <p:nvSpPr>
          <p:cNvPr id="3" name="Subtitle 2"/>
          <p:cNvSpPr>
            <a:spLocks noGrp="1"/>
          </p:cNvSpPr>
          <p:nvPr>
            <p:ph type="subTitle" idx="1"/>
          </p:nvPr>
        </p:nvSpPr>
        <p:spPr>
          <a:xfrm>
            <a:off x="2590800" y="6019800"/>
            <a:ext cx="6400800" cy="762000"/>
          </a:xfrm>
        </p:spPr>
        <p:txBody>
          <a:bodyPr>
            <a:normAutofit/>
          </a:bodyPr>
          <a:lstStyle/>
          <a:p>
            <a:r>
              <a:rPr lang="en-US" dirty="0" smtClean="0"/>
              <a:t>Jennifer D. S. Griswold</a:t>
            </a:r>
          </a:p>
          <a:p>
            <a:endParaRPr lang="en-US" dirty="0"/>
          </a:p>
        </p:txBody>
      </p:sp>
      <p:sp>
        <p:nvSpPr>
          <p:cNvPr id="5" name="Title 1"/>
          <p:cNvSpPr txBox="1">
            <a:spLocks/>
          </p:cNvSpPr>
          <p:nvPr/>
        </p:nvSpPr>
        <p:spPr>
          <a:xfrm>
            <a:off x="152401" y="76200"/>
            <a:ext cx="9067799" cy="734457"/>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marL="182880" algn="ctr"/>
            <a:r>
              <a:rPr lang="en-US" sz="4000" dirty="0" smtClean="0"/>
              <a:t>MET 611 – Satellite Data Applications</a:t>
            </a:r>
            <a:endParaRPr lang="en-US" sz="4000" dirty="0"/>
          </a:p>
        </p:txBody>
      </p:sp>
    </p:spTree>
    <p:extLst>
      <p:ext uri="{BB962C8B-B14F-4D97-AF65-F5344CB8AC3E}">
        <p14:creationId xmlns:p14="http://schemas.microsoft.com/office/powerpoint/2010/main" val="4368055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1006" name="Picture 46" descr="map3.gif                                                       00000017MacIntosh HD                   FE415623:"/>
          <p:cNvPicPr>
            <a:picLocks noChangeAspect="1" noChangeArrowheads="1"/>
          </p:cNvPicPr>
          <p:nvPr/>
        </p:nvPicPr>
        <p:blipFill>
          <a:blip r:embed="rId2" cstate="print"/>
          <a:srcRect t="28264" r="4369"/>
          <a:stretch>
            <a:fillRect/>
          </a:stretch>
        </p:blipFill>
        <p:spPr bwMode="auto">
          <a:xfrm>
            <a:off x="39688" y="28575"/>
            <a:ext cx="9104312" cy="6829425"/>
          </a:xfrm>
          <a:prstGeom prst="rect">
            <a:avLst/>
          </a:prstGeom>
          <a:noFill/>
        </p:spPr>
      </p:pic>
      <p:sp>
        <p:nvSpPr>
          <p:cNvPr id="681007" name="Text Box 47"/>
          <p:cNvSpPr txBox="1">
            <a:spLocks noChangeArrowheads="1"/>
          </p:cNvSpPr>
          <p:nvPr/>
        </p:nvSpPr>
        <p:spPr bwMode="auto">
          <a:xfrm>
            <a:off x="38100" y="6057900"/>
            <a:ext cx="2171700" cy="733425"/>
          </a:xfrm>
          <a:prstGeom prst="rect">
            <a:avLst/>
          </a:prstGeom>
          <a:solidFill>
            <a:schemeClr val="tx1"/>
          </a:solidFill>
          <a:ln w="12700">
            <a:noFill/>
            <a:miter lim="800000"/>
            <a:headEnd/>
            <a:tailEnd/>
          </a:ln>
          <a:effectLst/>
        </p:spPr>
        <p:txBody>
          <a:bodyPr wrap="none">
            <a:spAutoFit/>
          </a:bodyPr>
          <a:lstStyle/>
          <a:p>
            <a:r>
              <a:rPr lang="en-US">
                <a:solidFill>
                  <a:schemeClr val="bg1"/>
                </a:solidFill>
              </a:rPr>
              <a:t>Washington DC</a:t>
            </a:r>
          </a:p>
          <a:p>
            <a:r>
              <a:rPr lang="en-US">
                <a:solidFill>
                  <a:schemeClr val="bg1"/>
                </a:solidFill>
              </a:rPr>
              <a:t>USGS Map</a:t>
            </a:r>
          </a:p>
        </p:txBody>
      </p:sp>
      <p:sp>
        <p:nvSpPr>
          <p:cNvPr id="680990" name="Oval 30"/>
          <p:cNvSpPr>
            <a:spLocks noChangeArrowheads="1"/>
          </p:cNvSpPr>
          <p:nvPr/>
        </p:nvSpPr>
        <p:spPr bwMode="auto">
          <a:xfrm>
            <a:off x="685800" y="-330200"/>
            <a:ext cx="7556500" cy="7416800"/>
          </a:xfrm>
          <a:prstGeom prst="ellipse">
            <a:avLst/>
          </a:prstGeom>
          <a:solidFill>
            <a:srgbClr val="3D3832">
              <a:alpha val="50000"/>
            </a:srgbClr>
          </a:solidFill>
          <a:ln w="12700">
            <a:solidFill>
              <a:schemeClr val="bg1"/>
            </a:solidFill>
            <a:round/>
            <a:headEnd/>
            <a:tailEnd/>
          </a:ln>
          <a:effectLst/>
        </p:spPr>
        <p:txBody>
          <a:bodyPr wrap="none" anchor="ctr"/>
          <a:lstStyle/>
          <a:p>
            <a:endParaRPr lang="en-US"/>
          </a:p>
        </p:txBody>
      </p:sp>
      <p:sp>
        <p:nvSpPr>
          <p:cNvPr id="680991" name="Text Box 31"/>
          <p:cNvSpPr txBox="1">
            <a:spLocks noChangeArrowheads="1"/>
          </p:cNvSpPr>
          <p:nvPr/>
        </p:nvSpPr>
        <p:spPr bwMode="auto">
          <a:xfrm>
            <a:off x="6376988" y="3775075"/>
            <a:ext cx="2398712" cy="609600"/>
          </a:xfrm>
          <a:prstGeom prst="rect">
            <a:avLst/>
          </a:prstGeom>
          <a:solidFill>
            <a:srgbClr val="3D3832"/>
          </a:solidFill>
          <a:ln w="12700">
            <a:noFill/>
            <a:miter lim="800000"/>
            <a:headEnd/>
            <a:tailEnd/>
          </a:ln>
          <a:effectLst>
            <a:outerShdw dist="35921" dir="2700000" algn="ctr" rotWithShape="0">
              <a:schemeClr val="bg1"/>
            </a:outerShdw>
          </a:effectLst>
        </p:spPr>
        <p:txBody>
          <a:bodyPr>
            <a:spAutoFit/>
          </a:bodyPr>
          <a:lstStyle/>
          <a:p>
            <a:r>
              <a:rPr lang="en-US" sz="1700"/>
              <a:t>13.5 km AIRS IR;  AMSU &amp; HSB </a:t>
            </a:r>
            <a:r>
              <a:rPr lang="en-US" sz="1700">
                <a:latin typeface="Symbol" pitchFamily="18" charset="2"/>
              </a:rPr>
              <a:t>m</a:t>
            </a:r>
            <a:r>
              <a:rPr lang="en-US" sz="1700"/>
              <a:t> wave</a:t>
            </a:r>
          </a:p>
        </p:txBody>
      </p:sp>
      <p:sp>
        <p:nvSpPr>
          <p:cNvPr id="681016" name="Rectangle 56"/>
          <p:cNvSpPr>
            <a:spLocks noChangeArrowheads="1"/>
          </p:cNvSpPr>
          <p:nvPr/>
        </p:nvSpPr>
        <p:spPr bwMode="auto">
          <a:xfrm>
            <a:off x="419100" y="1079500"/>
            <a:ext cx="2921000" cy="3378200"/>
          </a:xfrm>
          <a:prstGeom prst="rect">
            <a:avLst/>
          </a:prstGeom>
          <a:solidFill>
            <a:srgbClr val="00FF00">
              <a:alpha val="50000"/>
            </a:srgbClr>
          </a:solidFill>
          <a:ln w="12700">
            <a:solidFill>
              <a:schemeClr val="bg1"/>
            </a:solidFill>
            <a:miter lim="800000"/>
            <a:headEnd/>
            <a:tailEnd/>
          </a:ln>
          <a:effectLst/>
        </p:spPr>
        <p:txBody>
          <a:bodyPr wrap="none" anchor="ctr"/>
          <a:lstStyle/>
          <a:p>
            <a:endParaRPr lang="en-US"/>
          </a:p>
        </p:txBody>
      </p:sp>
      <p:sp>
        <p:nvSpPr>
          <p:cNvPr id="681087" name="Rectangle 127"/>
          <p:cNvSpPr>
            <a:spLocks noChangeArrowheads="1"/>
          </p:cNvSpPr>
          <p:nvPr/>
        </p:nvSpPr>
        <p:spPr bwMode="auto">
          <a:xfrm>
            <a:off x="3327400" y="1104900"/>
            <a:ext cx="2921000" cy="3378200"/>
          </a:xfrm>
          <a:prstGeom prst="rect">
            <a:avLst/>
          </a:prstGeom>
          <a:solidFill>
            <a:srgbClr val="00FF00">
              <a:alpha val="50000"/>
            </a:srgbClr>
          </a:solidFill>
          <a:ln w="12700">
            <a:solidFill>
              <a:schemeClr val="bg1"/>
            </a:solidFill>
            <a:miter lim="800000"/>
            <a:headEnd/>
            <a:tailEnd/>
          </a:ln>
          <a:effectLst/>
        </p:spPr>
        <p:txBody>
          <a:bodyPr wrap="none" anchor="ctr"/>
          <a:lstStyle/>
          <a:p>
            <a:endParaRPr lang="en-US"/>
          </a:p>
        </p:txBody>
      </p:sp>
      <p:sp>
        <p:nvSpPr>
          <p:cNvPr id="681017" name="Text Box 57"/>
          <p:cNvSpPr txBox="1">
            <a:spLocks noChangeArrowheads="1"/>
          </p:cNvSpPr>
          <p:nvPr/>
        </p:nvSpPr>
        <p:spPr bwMode="auto">
          <a:xfrm>
            <a:off x="2217738" y="1028700"/>
            <a:ext cx="1939925" cy="350838"/>
          </a:xfrm>
          <a:prstGeom prst="rect">
            <a:avLst/>
          </a:prstGeom>
          <a:solidFill>
            <a:schemeClr val="accent2"/>
          </a:solidFill>
          <a:ln w="12700">
            <a:noFill/>
            <a:miter lim="800000"/>
            <a:headEnd/>
            <a:tailEnd/>
          </a:ln>
          <a:effectLst>
            <a:outerShdw dist="35921" dir="2700000" algn="ctr" rotWithShape="0">
              <a:schemeClr val="bg1"/>
            </a:outerShdw>
          </a:effectLst>
        </p:spPr>
        <p:txBody>
          <a:bodyPr wrap="none">
            <a:spAutoFit/>
          </a:bodyPr>
          <a:lstStyle/>
          <a:p>
            <a:r>
              <a:rPr lang="en-US" sz="1700"/>
              <a:t>6x7 km POLDER </a:t>
            </a:r>
          </a:p>
        </p:txBody>
      </p:sp>
      <p:grpSp>
        <p:nvGrpSpPr>
          <p:cNvPr id="2" name="Group 85"/>
          <p:cNvGrpSpPr>
            <a:grpSpLocks/>
          </p:cNvGrpSpPr>
          <p:nvPr/>
        </p:nvGrpSpPr>
        <p:grpSpPr bwMode="auto">
          <a:xfrm>
            <a:off x="1524000" y="2324100"/>
            <a:ext cx="3051175" cy="3830638"/>
            <a:chOff x="960" y="1472"/>
            <a:chExt cx="1922" cy="2413"/>
          </a:xfrm>
        </p:grpSpPr>
        <p:sp>
          <p:nvSpPr>
            <p:cNvPr id="681012" name="Rectangle 52"/>
            <p:cNvSpPr>
              <a:spLocks noChangeArrowheads="1"/>
            </p:cNvSpPr>
            <p:nvPr/>
          </p:nvSpPr>
          <p:spPr bwMode="auto">
            <a:xfrm>
              <a:off x="960" y="1472"/>
              <a:ext cx="1632" cy="2376"/>
            </a:xfrm>
            <a:prstGeom prst="rect">
              <a:avLst/>
            </a:prstGeom>
            <a:solidFill>
              <a:schemeClr val="accent1">
                <a:alpha val="50000"/>
              </a:schemeClr>
            </a:solidFill>
            <a:ln w="38100">
              <a:solidFill>
                <a:schemeClr val="bg1"/>
              </a:solidFill>
              <a:miter lim="800000"/>
              <a:headEnd/>
              <a:tailEnd/>
            </a:ln>
            <a:effectLst/>
          </p:spPr>
          <p:txBody>
            <a:bodyPr wrap="none" anchor="ctr"/>
            <a:lstStyle/>
            <a:p>
              <a:endParaRPr lang="en-US"/>
            </a:p>
          </p:txBody>
        </p:sp>
        <p:sp>
          <p:nvSpPr>
            <p:cNvPr id="681013" name="Text Box 53"/>
            <p:cNvSpPr txBox="1">
              <a:spLocks noChangeArrowheads="1"/>
            </p:cNvSpPr>
            <p:nvPr/>
          </p:nvSpPr>
          <p:spPr bwMode="auto">
            <a:xfrm>
              <a:off x="1658" y="3664"/>
              <a:ext cx="1224" cy="221"/>
            </a:xfrm>
            <a:prstGeom prst="rect">
              <a:avLst/>
            </a:prstGeom>
            <a:solidFill>
              <a:schemeClr val="accent1"/>
            </a:solidFill>
            <a:ln w="12700">
              <a:noFill/>
              <a:miter lim="800000"/>
              <a:headEnd/>
              <a:tailEnd/>
            </a:ln>
            <a:effectLst>
              <a:outerShdw dist="35921" dir="2700000" algn="ctr" rotWithShape="0">
                <a:schemeClr val="bg1"/>
              </a:outerShdw>
            </a:effectLst>
          </p:spPr>
          <p:txBody>
            <a:bodyPr wrap="none">
              <a:spAutoFit/>
            </a:bodyPr>
            <a:lstStyle/>
            <a:p>
              <a:r>
                <a:rPr lang="en-US" sz="1700"/>
                <a:t>5.3 x 8.5 km TES </a:t>
              </a:r>
            </a:p>
          </p:txBody>
        </p:sp>
      </p:grpSp>
      <p:grpSp>
        <p:nvGrpSpPr>
          <p:cNvPr id="3" name="Group 83"/>
          <p:cNvGrpSpPr>
            <a:grpSpLocks/>
          </p:cNvGrpSpPr>
          <p:nvPr/>
        </p:nvGrpSpPr>
        <p:grpSpPr bwMode="auto">
          <a:xfrm>
            <a:off x="3589338" y="1482725"/>
            <a:ext cx="1130300" cy="635000"/>
            <a:chOff x="2637" y="2134"/>
            <a:chExt cx="712" cy="400"/>
          </a:xfrm>
        </p:grpSpPr>
        <p:sp>
          <p:nvSpPr>
            <p:cNvPr id="681011" name="Freeform 51"/>
            <p:cNvSpPr>
              <a:spLocks/>
            </p:cNvSpPr>
            <p:nvPr/>
          </p:nvSpPr>
          <p:spPr bwMode="auto">
            <a:xfrm>
              <a:off x="3071" y="2134"/>
              <a:ext cx="278" cy="319"/>
            </a:xfrm>
            <a:custGeom>
              <a:avLst/>
              <a:gdLst/>
              <a:ahLst/>
              <a:cxnLst>
                <a:cxn ang="0">
                  <a:pos x="616" y="1216"/>
                </a:cxn>
                <a:cxn ang="0">
                  <a:pos x="464" y="1280"/>
                </a:cxn>
                <a:cxn ang="0">
                  <a:pos x="424" y="1232"/>
                </a:cxn>
                <a:cxn ang="0">
                  <a:pos x="448" y="1144"/>
                </a:cxn>
                <a:cxn ang="0">
                  <a:pos x="424" y="1152"/>
                </a:cxn>
                <a:cxn ang="0">
                  <a:pos x="384" y="1160"/>
                </a:cxn>
                <a:cxn ang="0">
                  <a:pos x="280" y="1136"/>
                </a:cxn>
                <a:cxn ang="0">
                  <a:pos x="288" y="1104"/>
                </a:cxn>
                <a:cxn ang="0">
                  <a:pos x="304" y="1080"/>
                </a:cxn>
                <a:cxn ang="0">
                  <a:pos x="264" y="1048"/>
                </a:cxn>
                <a:cxn ang="0">
                  <a:pos x="224" y="984"/>
                </a:cxn>
                <a:cxn ang="0">
                  <a:pos x="280" y="880"/>
                </a:cxn>
                <a:cxn ang="0">
                  <a:pos x="168" y="872"/>
                </a:cxn>
                <a:cxn ang="0">
                  <a:pos x="0" y="768"/>
                </a:cxn>
                <a:cxn ang="0">
                  <a:pos x="32" y="720"/>
                </a:cxn>
                <a:cxn ang="0">
                  <a:pos x="80" y="704"/>
                </a:cxn>
                <a:cxn ang="0">
                  <a:pos x="184" y="664"/>
                </a:cxn>
                <a:cxn ang="0">
                  <a:pos x="176" y="632"/>
                </a:cxn>
                <a:cxn ang="0">
                  <a:pos x="136" y="584"/>
                </a:cxn>
                <a:cxn ang="0">
                  <a:pos x="104" y="536"/>
                </a:cxn>
                <a:cxn ang="0">
                  <a:pos x="96" y="496"/>
                </a:cxn>
                <a:cxn ang="0">
                  <a:pos x="216" y="408"/>
                </a:cxn>
                <a:cxn ang="0">
                  <a:pos x="312" y="376"/>
                </a:cxn>
                <a:cxn ang="0">
                  <a:pos x="296" y="248"/>
                </a:cxn>
                <a:cxn ang="0">
                  <a:pos x="416" y="216"/>
                </a:cxn>
                <a:cxn ang="0">
                  <a:pos x="376" y="128"/>
                </a:cxn>
                <a:cxn ang="0">
                  <a:pos x="544" y="0"/>
                </a:cxn>
                <a:cxn ang="0">
                  <a:pos x="648" y="32"/>
                </a:cxn>
                <a:cxn ang="0">
                  <a:pos x="672" y="128"/>
                </a:cxn>
                <a:cxn ang="0">
                  <a:pos x="808" y="120"/>
                </a:cxn>
                <a:cxn ang="0">
                  <a:pos x="872" y="168"/>
                </a:cxn>
                <a:cxn ang="0">
                  <a:pos x="832" y="152"/>
                </a:cxn>
                <a:cxn ang="0">
                  <a:pos x="848" y="176"/>
                </a:cxn>
                <a:cxn ang="0">
                  <a:pos x="864" y="240"/>
                </a:cxn>
                <a:cxn ang="0">
                  <a:pos x="912" y="224"/>
                </a:cxn>
                <a:cxn ang="0">
                  <a:pos x="960" y="248"/>
                </a:cxn>
                <a:cxn ang="0">
                  <a:pos x="976" y="272"/>
                </a:cxn>
                <a:cxn ang="0">
                  <a:pos x="1032" y="296"/>
                </a:cxn>
                <a:cxn ang="0">
                  <a:pos x="1072" y="368"/>
                </a:cxn>
                <a:cxn ang="0">
                  <a:pos x="1336" y="536"/>
                </a:cxn>
                <a:cxn ang="0">
                  <a:pos x="1320" y="664"/>
                </a:cxn>
                <a:cxn ang="0">
                  <a:pos x="1144" y="632"/>
                </a:cxn>
                <a:cxn ang="0">
                  <a:pos x="1176" y="648"/>
                </a:cxn>
                <a:cxn ang="0">
                  <a:pos x="1200" y="672"/>
                </a:cxn>
                <a:cxn ang="0">
                  <a:pos x="1208" y="696"/>
                </a:cxn>
                <a:cxn ang="0">
                  <a:pos x="1200" y="720"/>
                </a:cxn>
                <a:cxn ang="0">
                  <a:pos x="1336" y="904"/>
                </a:cxn>
                <a:cxn ang="0">
                  <a:pos x="1328" y="968"/>
                </a:cxn>
                <a:cxn ang="0">
                  <a:pos x="1312" y="1016"/>
                </a:cxn>
                <a:cxn ang="0">
                  <a:pos x="1304" y="1048"/>
                </a:cxn>
                <a:cxn ang="0">
                  <a:pos x="1232" y="1040"/>
                </a:cxn>
                <a:cxn ang="0">
                  <a:pos x="1072" y="1200"/>
                </a:cxn>
                <a:cxn ang="0">
                  <a:pos x="968" y="1088"/>
                </a:cxn>
                <a:cxn ang="0">
                  <a:pos x="976" y="1120"/>
                </a:cxn>
                <a:cxn ang="0">
                  <a:pos x="928" y="1200"/>
                </a:cxn>
                <a:cxn ang="0">
                  <a:pos x="888" y="1208"/>
                </a:cxn>
                <a:cxn ang="0">
                  <a:pos x="856" y="1192"/>
                </a:cxn>
                <a:cxn ang="0">
                  <a:pos x="752" y="1288"/>
                </a:cxn>
                <a:cxn ang="0">
                  <a:pos x="704" y="1304"/>
                </a:cxn>
                <a:cxn ang="0">
                  <a:pos x="616" y="1216"/>
                </a:cxn>
              </a:cxnLst>
              <a:rect l="0" t="0" r="r" b="b"/>
              <a:pathLst>
                <a:path w="1352" h="1304">
                  <a:moveTo>
                    <a:pt x="616" y="1216"/>
                  </a:moveTo>
                  <a:cubicBezTo>
                    <a:pt x="578" y="1242"/>
                    <a:pt x="522" y="1300"/>
                    <a:pt x="464" y="1280"/>
                  </a:cubicBezTo>
                  <a:cubicBezTo>
                    <a:pt x="444" y="1272"/>
                    <a:pt x="437" y="1248"/>
                    <a:pt x="424" y="1232"/>
                  </a:cubicBezTo>
                  <a:cubicBezTo>
                    <a:pt x="402" y="1124"/>
                    <a:pt x="422" y="1272"/>
                    <a:pt x="448" y="1144"/>
                  </a:cubicBezTo>
                  <a:cubicBezTo>
                    <a:pt x="449" y="1135"/>
                    <a:pt x="432" y="1149"/>
                    <a:pt x="424" y="1152"/>
                  </a:cubicBezTo>
                  <a:cubicBezTo>
                    <a:pt x="410" y="1155"/>
                    <a:pt x="397" y="1157"/>
                    <a:pt x="384" y="1160"/>
                  </a:cubicBezTo>
                  <a:cubicBezTo>
                    <a:pt x="295" y="1142"/>
                    <a:pt x="329" y="1152"/>
                    <a:pt x="280" y="1136"/>
                  </a:cubicBezTo>
                  <a:cubicBezTo>
                    <a:pt x="282" y="1125"/>
                    <a:pt x="283" y="1114"/>
                    <a:pt x="288" y="1104"/>
                  </a:cubicBezTo>
                  <a:cubicBezTo>
                    <a:pt x="291" y="1095"/>
                    <a:pt x="307" y="1088"/>
                    <a:pt x="304" y="1080"/>
                  </a:cubicBezTo>
                  <a:cubicBezTo>
                    <a:pt x="297" y="1064"/>
                    <a:pt x="274" y="1061"/>
                    <a:pt x="264" y="1048"/>
                  </a:cubicBezTo>
                  <a:cubicBezTo>
                    <a:pt x="247" y="1028"/>
                    <a:pt x="237" y="1005"/>
                    <a:pt x="224" y="984"/>
                  </a:cubicBezTo>
                  <a:cubicBezTo>
                    <a:pt x="242" y="949"/>
                    <a:pt x="297" y="915"/>
                    <a:pt x="280" y="880"/>
                  </a:cubicBezTo>
                  <a:cubicBezTo>
                    <a:pt x="263" y="846"/>
                    <a:pt x="205" y="876"/>
                    <a:pt x="168" y="872"/>
                  </a:cubicBezTo>
                  <a:cubicBezTo>
                    <a:pt x="97" y="863"/>
                    <a:pt x="38" y="825"/>
                    <a:pt x="0" y="768"/>
                  </a:cubicBezTo>
                  <a:cubicBezTo>
                    <a:pt x="7" y="736"/>
                    <a:pt x="0" y="733"/>
                    <a:pt x="32" y="720"/>
                  </a:cubicBezTo>
                  <a:cubicBezTo>
                    <a:pt x="47" y="713"/>
                    <a:pt x="80" y="704"/>
                    <a:pt x="80" y="704"/>
                  </a:cubicBezTo>
                  <a:cubicBezTo>
                    <a:pt x="127" y="633"/>
                    <a:pt x="41" y="749"/>
                    <a:pt x="184" y="664"/>
                  </a:cubicBezTo>
                  <a:cubicBezTo>
                    <a:pt x="193" y="658"/>
                    <a:pt x="181" y="641"/>
                    <a:pt x="176" y="632"/>
                  </a:cubicBezTo>
                  <a:cubicBezTo>
                    <a:pt x="165" y="614"/>
                    <a:pt x="148" y="600"/>
                    <a:pt x="136" y="584"/>
                  </a:cubicBezTo>
                  <a:cubicBezTo>
                    <a:pt x="124" y="568"/>
                    <a:pt x="104" y="536"/>
                    <a:pt x="104" y="536"/>
                  </a:cubicBezTo>
                  <a:cubicBezTo>
                    <a:pt x="101" y="522"/>
                    <a:pt x="96" y="509"/>
                    <a:pt x="96" y="496"/>
                  </a:cubicBezTo>
                  <a:cubicBezTo>
                    <a:pt x="96" y="446"/>
                    <a:pt x="178" y="417"/>
                    <a:pt x="216" y="408"/>
                  </a:cubicBezTo>
                  <a:cubicBezTo>
                    <a:pt x="273" y="416"/>
                    <a:pt x="281" y="421"/>
                    <a:pt x="312" y="376"/>
                  </a:cubicBezTo>
                  <a:cubicBezTo>
                    <a:pt x="308" y="365"/>
                    <a:pt x="264" y="269"/>
                    <a:pt x="296" y="248"/>
                  </a:cubicBezTo>
                  <a:cubicBezTo>
                    <a:pt x="330" y="224"/>
                    <a:pt x="376" y="226"/>
                    <a:pt x="416" y="216"/>
                  </a:cubicBezTo>
                  <a:cubicBezTo>
                    <a:pt x="402" y="186"/>
                    <a:pt x="362" y="157"/>
                    <a:pt x="376" y="128"/>
                  </a:cubicBezTo>
                  <a:cubicBezTo>
                    <a:pt x="423" y="24"/>
                    <a:pt x="470" y="18"/>
                    <a:pt x="544" y="0"/>
                  </a:cubicBezTo>
                  <a:cubicBezTo>
                    <a:pt x="584" y="6"/>
                    <a:pt x="613" y="9"/>
                    <a:pt x="648" y="32"/>
                  </a:cubicBezTo>
                  <a:cubicBezTo>
                    <a:pt x="669" y="68"/>
                    <a:pt x="685" y="86"/>
                    <a:pt x="672" y="128"/>
                  </a:cubicBezTo>
                  <a:cubicBezTo>
                    <a:pt x="716" y="194"/>
                    <a:pt x="753" y="138"/>
                    <a:pt x="808" y="120"/>
                  </a:cubicBezTo>
                  <a:cubicBezTo>
                    <a:pt x="829" y="136"/>
                    <a:pt x="856" y="146"/>
                    <a:pt x="872" y="168"/>
                  </a:cubicBezTo>
                  <a:cubicBezTo>
                    <a:pt x="880" y="179"/>
                    <a:pt x="845" y="147"/>
                    <a:pt x="832" y="152"/>
                  </a:cubicBezTo>
                  <a:cubicBezTo>
                    <a:pt x="822" y="155"/>
                    <a:pt x="842" y="168"/>
                    <a:pt x="848" y="176"/>
                  </a:cubicBezTo>
                  <a:cubicBezTo>
                    <a:pt x="853" y="197"/>
                    <a:pt x="843" y="246"/>
                    <a:pt x="864" y="240"/>
                  </a:cubicBezTo>
                  <a:cubicBezTo>
                    <a:pt x="880" y="234"/>
                    <a:pt x="912" y="224"/>
                    <a:pt x="912" y="224"/>
                  </a:cubicBezTo>
                  <a:cubicBezTo>
                    <a:pt x="931" y="230"/>
                    <a:pt x="944" y="232"/>
                    <a:pt x="960" y="248"/>
                  </a:cubicBezTo>
                  <a:cubicBezTo>
                    <a:pt x="966" y="254"/>
                    <a:pt x="968" y="265"/>
                    <a:pt x="976" y="272"/>
                  </a:cubicBezTo>
                  <a:cubicBezTo>
                    <a:pt x="989" y="282"/>
                    <a:pt x="1015" y="290"/>
                    <a:pt x="1032" y="296"/>
                  </a:cubicBezTo>
                  <a:cubicBezTo>
                    <a:pt x="1043" y="313"/>
                    <a:pt x="1054" y="356"/>
                    <a:pt x="1072" y="368"/>
                  </a:cubicBezTo>
                  <a:cubicBezTo>
                    <a:pt x="1352" y="545"/>
                    <a:pt x="1226" y="426"/>
                    <a:pt x="1336" y="536"/>
                  </a:cubicBezTo>
                  <a:cubicBezTo>
                    <a:pt x="1330" y="578"/>
                    <a:pt x="1331" y="622"/>
                    <a:pt x="1320" y="664"/>
                  </a:cubicBezTo>
                  <a:cubicBezTo>
                    <a:pt x="1307" y="710"/>
                    <a:pt x="1171" y="641"/>
                    <a:pt x="1144" y="632"/>
                  </a:cubicBezTo>
                  <a:cubicBezTo>
                    <a:pt x="1132" y="628"/>
                    <a:pt x="1166" y="641"/>
                    <a:pt x="1176" y="648"/>
                  </a:cubicBezTo>
                  <a:cubicBezTo>
                    <a:pt x="1185" y="654"/>
                    <a:pt x="1192" y="664"/>
                    <a:pt x="1200" y="672"/>
                  </a:cubicBezTo>
                  <a:cubicBezTo>
                    <a:pt x="1202" y="680"/>
                    <a:pt x="1208" y="687"/>
                    <a:pt x="1208" y="696"/>
                  </a:cubicBezTo>
                  <a:cubicBezTo>
                    <a:pt x="1208" y="704"/>
                    <a:pt x="1196" y="712"/>
                    <a:pt x="1200" y="720"/>
                  </a:cubicBezTo>
                  <a:cubicBezTo>
                    <a:pt x="1275" y="864"/>
                    <a:pt x="1260" y="847"/>
                    <a:pt x="1336" y="904"/>
                  </a:cubicBezTo>
                  <a:cubicBezTo>
                    <a:pt x="1333" y="925"/>
                    <a:pt x="1335" y="948"/>
                    <a:pt x="1328" y="968"/>
                  </a:cubicBezTo>
                  <a:cubicBezTo>
                    <a:pt x="1304" y="1027"/>
                    <a:pt x="1290" y="931"/>
                    <a:pt x="1312" y="1016"/>
                  </a:cubicBezTo>
                  <a:cubicBezTo>
                    <a:pt x="1309" y="1026"/>
                    <a:pt x="1314" y="1045"/>
                    <a:pt x="1304" y="1048"/>
                  </a:cubicBezTo>
                  <a:cubicBezTo>
                    <a:pt x="1278" y="1053"/>
                    <a:pt x="1167" y="996"/>
                    <a:pt x="1232" y="1040"/>
                  </a:cubicBezTo>
                  <a:cubicBezTo>
                    <a:pt x="1203" y="1124"/>
                    <a:pt x="1155" y="1172"/>
                    <a:pt x="1072" y="1200"/>
                  </a:cubicBezTo>
                  <a:cubicBezTo>
                    <a:pt x="1037" y="1162"/>
                    <a:pt x="1007" y="1120"/>
                    <a:pt x="968" y="1088"/>
                  </a:cubicBezTo>
                  <a:cubicBezTo>
                    <a:pt x="959" y="1080"/>
                    <a:pt x="976" y="1109"/>
                    <a:pt x="976" y="1120"/>
                  </a:cubicBezTo>
                  <a:cubicBezTo>
                    <a:pt x="976" y="1157"/>
                    <a:pt x="961" y="1179"/>
                    <a:pt x="928" y="1200"/>
                  </a:cubicBezTo>
                  <a:cubicBezTo>
                    <a:pt x="916" y="1206"/>
                    <a:pt x="901" y="1205"/>
                    <a:pt x="888" y="1208"/>
                  </a:cubicBezTo>
                  <a:cubicBezTo>
                    <a:pt x="877" y="1202"/>
                    <a:pt x="867" y="1192"/>
                    <a:pt x="856" y="1192"/>
                  </a:cubicBezTo>
                  <a:cubicBezTo>
                    <a:pt x="823" y="1192"/>
                    <a:pt x="781" y="1278"/>
                    <a:pt x="752" y="1288"/>
                  </a:cubicBezTo>
                  <a:cubicBezTo>
                    <a:pt x="736" y="1293"/>
                    <a:pt x="704" y="1304"/>
                    <a:pt x="704" y="1304"/>
                  </a:cubicBezTo>
                  <a:cubicBezTo>
                    <a:pt x="622" y="1292"/>
                    <a:pt x="638" y="1294"/>
                    <a:pt x="616" y="1216"/>
                  </a:cubicBezTo>
                  <a:close/>
                </a:path>
              </a:pathLst>
            </a:custGeom>
            <a:solidFill>
              <a:schemeClr val="bg1"/>
            </a:solidFill>
            <a:ln w="12700" cap="flat" cmpd="sng">
              <a:solidFill>
                <a:srgbClr val="0070C0"/>
              </a:solidFill>
              <a:prstDash val="solid"/>
              <a:round/>
              <a:headEnd/>
              <a:tailEnd/>
            </a:ln>
            <a:effectLst/>
          </p:spPr>
          <p:txBody>
            <a:bodyPr wrap="none" anchor="ctr"/>
            <a:lstStyle/>
            <a:p>
              <a:endParaRPr lang="en-US"/>
            </a:p>
          </p:txBody>
        </p:sp>
        <p:sp>
          <p:nvSpPr>
            <p:cNvPr id="681036" name="Text Box 76"/>
            <p:cNvSpPr txBox="1">
              <a:spLocks noChangeArrowheads="1"/>
            </p:cNvSpPr>
            <p:nvPr/>
          </p:nvSpPr>
          <p:spPr bwMode="auto">
            <a:xfrm>
              <a:off x="2637" y="2332"/>
              <a:ext cx="455" cy="202"/>
            </a:xfrm>
            <a:prstGeom prst="rect">
              <a:avLst/>
            </a:prstGeom>
            <a:noFill/>
            <a:ln w="12700">
              <a:solidFill>
                <a:srgbClr val="0070C0"/>
              </a:solidFill>
              <a:miter lim="800000"/>
              <a:headEnd/>
              <a:tailEnd/>
            </a:ln>
            <a:effectLst>
              <a:outerShdw dist="35921" dir="2700000" algn="ctr" rotWithShape="0">
                <a:schemeClr val="bg2"/>
              </a:outerShdw>
            </a:effectLst>
          </p:spPr>
          <p:txBody>
            <a:bodyPr wrap="none">
              <a:spAutoFit/>
            </a:bodyPr>
            <a:lstStyle/>
            <a:p>
              <a:r>
                <a:rPr lang="en-US" sz="1500"/>
                <a:t>Cloud</a:t>
              </a:r>
            </a:p>
          </p:txBody>
        </p:sp>
      </p:grpSp>
      <p:grpSp>
        <p:nvGrpSpPr>
          <p:cNvPr id="4" name="Group 112"/>
          <p:cNvGrpSpPr>
            <a:grpSpLocks/>
          </p:cNvGrpSpPr>
          <p:nvPr/>
        </p:nvGrpSpPr>
        <p:grpSpPr bwMode="auto">
          <a:xfrm>
            <a:off x="495300" y="5181600"/>
            <a:ext cx="7905750" cy="719138"/>
            <a:chOff x="392" y="1344"/>
            <a:chExt cx="4980" cy="453"/>
          </a:xfrm>
        </p:grpSpPr>
        <p:sp>
          <p:nvSpPr>
            <p:cNvPr id="680993" name="Text Box 33"/>
            <p:cNvSpPr txBox="1">
              <a:spLocks noChangeArrowheads="1"/>
            </p:cNvSpPr>
            <p:nvPr/>
          </p:nvSpPr>
          <p:spPr bwMode="auto">
            <a:xfrm>
              <a:off x="3734" y="1576"/>
              <a:ext cx="1638" cy="221"/>
            </a:xfrm>
            <a:prstGeom prst="rect">
              <a:avLst/>
            </a:prstGeom>
            <a:solidFill>
              <a:schemeClr val="folHlink"/>
            </a:solidFill>
            <a:ln w="12700">
              <a:noFill/>
              <a:miter lim="800000"/>
              <a:headEnd/>
              <a:tailEnd/>
            </a:ln>
            <a:effectLst>
              <a:outerShdw dist="35921" dir="2700000" algn="ctr" rotWithShape="0">
                <a:schemeClr val="bg1"/>
              </a:outerShdw>
            </a:effectLst>
          </p:spPr>
          <p:txBody>
            <a:bodyPr wrap="none">
              <a:spAutoFit/>
            </a:bodyPr>
            <a:lstStyle/>
            <a:p>
              <a:r>
                <a:rPr lang="en-US" sz="1700">
                  <a:solidFill>
                    <a:schemeClr val="bg1"/>
                  </a:solidFill>
                </a:rPr>
                <a:t>0.5 km MODIS Band 3-7</a:t>
              </a:r>
            </a:p>
          </p:txBody>
        </p:sp>
        <p:grpSp>
          <p:nvGrpSpPr>
            <p:cNvPr id="5" name="Group 111"/>
            <p:cNvGrpSpPr>
              <a:grpSpLocks/>
            </p:cNvGrpSpPr>
            <p:nvPr/>
          </p:nvGrpSpPr>
          <p:grpSpPr bwMode="auto">
            <a:xfrm>
              <a:off x="392" y="1344"/>
              <a:ext cx="4888" cy="232"/>
              <a:chOff x="0" y="0"/>
              <a:chExt cx="4888" cy="232"/>
            </a:xfrm>
          </p:grpSpPr>
          <p:grpSp>
            <p:nvGrpSpPr>
              <p:cNvPr id="6" name="Group 92"/>
              <p:cNvGrpSpPr>
                <a:grpSpLocks/>
              </p:cNvGrpSpPr>
              <p:nvPr/>
            </p:nvGrpSpPr>
            <p:grpSpPr bwMode="auto">
              <a:xfrm>
                <a:off x="2440" y="0"/>
                <a:ext cx="1224" cy="232"/>
                <a:chOff x="2384" y="0"/>
                <a:chExt cx="1224" cy="232"/>
              </a:xfrm>
            </p:grpSpPr>
            <p:sp>
              <p:nvSpPr>
                <p:cNvPr id="681038" name="Rectangle 78"/>
                <p:cNvSpPr>
                  <a:spLocks noChangeArrowheads="1"/>
                </p:cNvSpPr>
                <p:nvPr/>
              </p:nvSpPr>
              <p:spPr bwMode="auto">
                <a:xfrm>
                  <a:off x="2880" y="0"/>
                  <a:ext cx="248" cy="232"/>
                </a:xfrm>
                <a:prstGeom prst="rect">
                  <a:avLst/>
                </a:prstGeom>
                <a:solidFill>
                  <a:schemeClr val="folHlink">
                    <a:alpha val="50000"/>
                  </a:schemeClr>
                </a:solidFill>
                <a:ln w="12700">
                  <a:solidFill>
                    <a:schemeClr val="bg1"/>
                  </a:solidFill>
                  <a:miter lim="800000"/>
                  <a:headEnd/>
                  <a:tailEnd/>
                </a:ln>
                <a:effectLst/>
              </p:spPr>
              <p:txBody>
                <a:bodyPr wrap="none" anchor="ctr"/>
                <a:lstStyle/>
                <a:p>
                  <a:endParaRPr lang="en-US"/>
                </a:p>
              </p:txBody>
            </p:sp>
            <p:sp>
              <p:nvSpPr>
                <p:cNvPr id="681047" name="Rectangle 87"/>
                <p:cNvSpPr>
                  <a:spLocks noChangeArrowheads="1"/>
                </p:cNvSpPr>
                <p:nvPr/>
              </p:nvSpPr>
              <p:spPr bwMode="auto">
                <a:xfrm>
                  <a:off x="2384" y="0"/>
                  <a:ext cx="248" cy="232"/>
                </a:xfrm>
                <a:prstGeom prst="rect">
                  <a:avLst/>
                </a:prstGeom>
                <a:solidFill>
                  <a:schemeClr val="folHlink">
                    <a:alpha val="50000"/>
                  </a:schemeClr>
                </a:solidFill>
                <a:ln w="12700">
                  <a:solidFill>
                    <a:schemeClr val="bg1"/>
                  </a:solidFill>
                  <a:miter lim="800000"/>
                  <a:headEnd/>
                  <a:tailEnd/>
                </a:ln>
                <a:effectLst/>
              </p:spPr>
              <p:txBody>
                <a:bodyPr wrap="none" anchor="ctr"/>
                <a:lstStyle/>
                <a:p>
                  <a:endParaRPr lang="en-US"/>
                </a:p>
              </p:txBody>
            </p:sp>
            <p:sp>
              <p:nvSpPr>
                <p:cNvPr id="681048" name="Rectangle 88"/>
                <p:cNvSpPr>
                  <a:spLocks noChangeArrowheads="1"/>
                </p:cNvSpPr>
                <p:nvPr/>
              </p:nvSpPr>
              <p:spPr bwMode="auto">
                <a:xfrm>
                  <a:off x="2632" y="0"/>
                  <a:ext cx="248" cy="232"/>
                </a:xfrm>
                <a:prstGeom prst="rect">
                  <a:avLst/>
                </a:prstGeom>
                <a:solidFill>
                  <a:schemeClr val="folHlink">
                    <a:alpha val="50000"/>
                  </a:schemeClr>
                </a:solidFill>
                <a:ln w="12700">
                  <a:solidFill>
                    <a:schemeClr val="bg1"/>
                  </a:solidFill>
                  <a:miter lim="800000"/>
                  <a:headEnd/>
                  <a:tailEnd/>
                </a:ln>
                <a:effectLst/>
              </p:spPr>
              <p:txBody>
                <a:bodyPr wrap="none" anchor="ctr"/>
                <a:lstStyle/>
                <a:p>
                  <a:endParaRPr lang="en-US"/>
                </a:p>
              </p:txBody>
            </p:sp>
            <p:sp>
              <p:nvSpPr>
                <p:cNvPr id="681049" name="Rectangle 89"/>
                <p:cNvSpPr>
                  <a:spLocks noChangeArrowheads="1"/>
                </p:cNvSpPr>
                <p:nvPr/>
              </p:nvSpPr>
              <p:spPr bwMode="auto">
                <a:xfrm>
                  <a:off x="3120" y="0"/>
                  <a:ext cx="248" cy="232"/>
                </a:xfrm>
                <a:prstGeom prst="rect">
                  <a:avLst/>
                </a:prstGeom>
                <a:solidFill>
                  <a:schemeClr val="folHlink">
                    <a:alpha val="50000"/>
                  </a:schemeClr>
                </a:solidFill>
                <a:ln w="12700">
                  <a:solidFill>
                    <a:schemeClr val="bg1"/>
                  </a:solidFill>
                  <a:miter lim="800000"/>
                  <a:headEnd/>
                  <a:tailEnd/>
                </a:ln>
                <a:effectLst/>
              </p:spPr>
              <p:txBody>
                <a:bodyPr wrap="none" anchor="ctr"/>
                <a:lstStyle/>
                <a:p>
                  <a:endParaRPr lang="en-US"/>
                </a:p>
              </p:txBody>
            </p:sp>
            <p:sp>
              <p:nvSpPr>
                <p:cNvPr id="681050" name="Rectangle 90"/>
                <p:cNvSpPr>
                  <a:spLocks noChangeArrowheads="1"/>
                </p:cNvSpPr>
                <p:nvPr/>
              </p:nvSpPr>
              <p:spPr bwMode="auto">
                <a:xfrm>
                  <a:off x="3360" y="0"/>
                  <a:ext cx="248" cy="232"/>
                </a:xfrm>
                <a:prstGeom prst="rect">
                  <a:avLst/>
                </a:prstGeom>
                <a:solidFill>
                  <a:schemeClr val="folHlink">
                    <a:alpha val="50000"/>
                  </a:schemeClr>
                </a:solidFill>
                <a:ln w="12700">
                  <a:solidFill>
                    <a:schemeClr val="bg1"/>
                  </a:solidFill>
                  <a:miter lim="800000"/>
                  <a:headEnd/>
                  <a:tailEnd/>
                </a:ln>
                <a:effectLst/>
              </p:spPr>
              <p:txBody>
                <a:bodyPr wrap="none" anchor="ctr"/>
                <a:lstStyle/>
                <a:p>
                  <a:endParaRPr lang="en-US"/>
                </a:p>
              </p:txBody>
            </p:sp>
          </p:grpSp>
          <p:grpSp>
            <p:nvGrpSpPr>
              <p:cNvPr id="7" name="Group 93"/>
              <p:cNvGrpSpPr>
                <a:grpSpLocks/>
              </p:cNvGrpSpPr>
              <p:nvPr/>
            </p:nvGrpSpPr>
            <p:grpSpPr bwMode="auto">
              <a:xfrm>
                <a:off x="3664" y="0"/>
                <a:ext cx="1224" cy="232"/>
                <a:chOff x="2384" y="0"/>
                <a:chExt cx="1224" cy="232"/>
              </a:xfrm>
            </p:grpSpPr>
            <p:sp>
              <p:nvSpPr>
                <p:cNvPr id="681054" name="Rectangle 94"/>
                <p:cNvSpPr>
                  <a:spLocks noChangeArrowheads="1"/>
                </p:cNvSpPr>
                <p:nvPr/>
              </p:nvSpPr>
              <p:spPr bwMode="auto">
                <a:xfrm>
                  <a:off x="2880" y="0"/>
                  <a:ext cx="248" cy="232"/>
                </a:xfrm>
                <a:prstGeom prst="rect">
                  <a:avLst/>
                </a:prstGeom>
                <a:solidFill>
                  <a:schemeClr val="folHlink">
                    <a:alpha val="50000"/>
                  </a:schemeClr>
                </a:solidFill>
                <a:ln w="12700">
                  <a:solidFill>
                    <a:schemeClr val="bg1"/>
                  </a:solidFill>
                  <a:miter lim="800000"/>
                  <a:headEnd/>
                  <a:tailEnd/>
                </a:ln>
                <a:effectLst/>
              </p:spPr>
              <p:txBody>
                <a:bodyPr wrap="none" anchor="ctr"/>
                <a:lstStyle/>
                <a:p>
                  <a:endParaRPr lang="en-US"/>
                </a:p>
              </p:txBody>
            </p:sp>
            <p:sp>
              <p:nvSpPr>
                <p:cNvPr id="681055" name="Rectangle 95"/>
                <p:cNvSpPr>
                  <a:spLocks noChangeArrowheads="1"/>
                </p:cNvSpPr>
                <p:nvPr/>
              </p:nvSpPr>
              <p:spPr bwMode="auto">
                <a:xfrm>
                  <a:off x="2384" y="0"/>
                  <a:ext cx="248" cy="232"/>
                </a:xfrm>
                <a:prstGeom prst="rect">
                  <a:avLst/>
                </a:prstGeom>
                <a:solidFill>
                  <a:schemeClr val="folHlink">
                    <a:alpha val="50000"/>
                  </a:schemeClr>
                </a:solidFill>
                <a:ln w="12700">
                  <a:solidFill>
                    <a:schemeClr val="bg1"/>
                  </a:solidFill>
                  <a:miter lim="800000"/>
                  <a:headEnd/>
                  <a:tailEnd/>
                </a:ln>
                <a:effectLst/>
              </p:spPr>
              <p:txBody>
                <a:bodyPr wrap="none" anchor="ctr"/>
                <a:lstStyle/>
                <a:p>
                  <a:endParaRPr lang="en-US"/>
                </a:p>
              </p:txBody>
            </p:sp>
            <p:sp>
              <p:nvSpPr>
                <p:cNvPr id="681056" name="Rectangle 96"/>
                <p:cNvSpPr>
                  <a:spLocks noChangeArrowheads="1"/>
                </p:cNvSpPr>
                <p:nvPr/>
              </p:nvSpPr>
              <p:spPr bwMode="auto">
                <a:xfrm>
                  <a:off x="2632" y="0"/>
                  <a:ext cx="248" cy="232"/>
                </a:xfrm>
                <a:prstGeom prst="rect">
                  <a:avLst/>
                </a:prstGeom>
                <a:solidFill>
                  <a:schemeClr val="folHlink">
                    <a:alpha val="50000"/>
                  </a:schemeClr>
                </a:solidFill>
                <a:ln w="12700">
                  <a:solidFill>
                    <a:schemeClr val="bg1"/>
                  </a:solidFill>
                  <a:miter lim="800000"/>
                  <a:headEnd/>
                  <a:tailEnd/>
                </a:ln>
                <a:effectLst/>
              </p:spPr>
              <p:txBody>
                <a:bodyPr wrap="none" anchor="ctr"/>
                <a:lstStyle/>
                <a:p>
                  <a:endParaRPr lang="en-US"/>
                </a:p>
              </p:txBody>
            </p:sp>
            <p:sp>
              <p:nvSpPr>
                <p:cNvPr id="681057" name="Rectangle 97"/>
                <p:cNvSpPr>
                  <a:spLocks noChangeArrowheads="1"/>
                </p:cNvSpPr>
                <p:nvPr/>
              </p:nvSpPr>
              <p:spPr bwMode="auto">
                <a:xfrm>
                  <a:off x="3120" y="0"/>
                  <a:ext cx="248" cy="232"/>
                </a:xfrm>
                <a:prstGeom prst="rect">
                  <a:avLst/>
                </a:prstGeom>
                <a:solidFill>
                  <a:schemeClr val="folHlink">
                    <a:alpha val="50000"/>
                  </a:schemeClr>
                </a:solidFill>
                <a:ln w="12700">
                  <a:solidFill>
                    <a:schemeClr val="bg1"/>
                  </a:solidFill>
                  <a:miter lim="800000"/>
                  <a:headEnd/>
                  <a:tailEnd/>
                </a:ln>
                <a:effectLst/>
              </p:spPr>
              <p:txBody>
                <a:bodyPr wrap="none" anchor="ctr"/>
                <a:lstStyle/>
                <a:p>
                  <a:endParaRPr lang="en-US"/>
                </a:p>
              </p:txBody>
            </p:sp>
            <p:sp>
              <p:nvSpPr>
                <p:cNvPr id="681058" name="Rectangle 98"/>
                <p:cNvSpPr>
                  <a:spLocks noChangeArrowheads="1"/>
                </p:cNvSpPr>
                <p:nvPr/>
              </p:nvSpPr>
              <p:spPr bwMode="auto">
                <a:xfrm>
                  <a:off x="3360" y="0"/>
                  <a:ext cx="248" cy="232"/>
                </a:xfrm>
                <a:prstGeom prst="rect">
                  <a:avLst/>
                </a:prstGeom>
                <a:solidFill>
                  <a:schemeClr val="folHlink">
                    <a:alpha val="50000"/>
                  </a:schemeClr>
                </a:solidFill>
                <a:ln w="12700">
                  <a:solidFill>
                    <a:schemeClr val="bg1"/>
                  </a:solidFill>
                  <a:miter lim="800000"/>
                  <a:headEnd/>
                  <a:tailEnd/>
                </a:ln>
                <a:effectLst/>
              </p:spPr>
              <p:txBody>
                <a:bodyPr wrap="none" anchor="ctr"/>
                <a:lstStyle/>
                <a:p>
                  <a:endParaRPr lang="en-US"/>
                </a:p>
              </p:txBody>
            </p:sp>
          </p:grpSp>
          <p:grpSp>
            <p:nvGrpSpPr>
              <p:cNvPr id="8" name="Group 99"/>
              <p:cNvGrpSpPr>
                <a:grpSpLocks/>
              </p:cNvGrpSpPr>
              <p:nvPr/>
            </p:nvGrpSpPr>
            <p:grpSpPr bwMode="auto">
              <a:xfrm>
                <a:off x="1224" y="0"/>
                <a:ext cx="1224" cy="232"/>
                <a:chOff x="2384" y="0"/>
                <a:chExt cx="1224" cy="232"/>
              </a:xfrm>
            </p:grpSpPr>
            <p:sp>
              <p:nvSpPr>
                <p:cNvPr id="681060" name="Rectangle 100"/>
                <p:cNvSpPr>
                  <a:spLocks noChangeArrowheads="1"/>
                </p:cNvSpPr>
                <p:nvPr/>
              </p:nvSpPr>
              <p:spPr bwMode="auto">
                <a:xfrm>
                  <a:off x="2880" y="0"/>
                  <a:ext cx="248" cy="232"/>
                </a:xfrm>
                <a:prstGeom prst="rect">
                  <a:avLst/>
                </a:prstGeom>
                <a:solidFill>
                  <a:schemeClr val="folHlink">
                    <a:alpha val="50000"/>
                  </a:schemeClr>
                </a:solidFill>
                <a:ln w="12700">
                  <a:solidFill>
                    <a:schemeClr val="bg1"/>
                  </a:solidFill>
                  <a:miter lim="800000"/>
                  <a:headEnd/>
                  <a:tailEnd/>
                </a:ln>
                <a:effectLst/>
              </p:spPr>
              <p:txBody>
                <a:bodyPr wrap="none" anchor="ctr"/>
                <a:lstStyle/>
                <a:p>
                  <a:endParaRPr lang="en-US"/>
                </a:p>
              </p:txBody>
            </p:sp>
            <p:sp>
              <p:nvSpPr>
                <p:cNvPr id="681061" name="Rectangle 101"/>
                <p:cNvSpPr>
                  <a:spLocks noChangeArrowheads="1"/>
                </p:cNvSpPr>
                <p:nvPr/>
              </p:nvSpPr>
              <p:spPr bwMode="auto">
                <a:xfrm>
                  <a:off x="2384" y="0"/>
                  <a:ext cx="248" cy="232"/>
                </a:xfrm>
                <a:prstGeom prst="rect">
                  <a:avLst/>
                </a:prstGeom>
                <a:solidFill>
                  <a:schemeClr val="folHlink">
                    <a:alpha val="50000"/>
                  </a:schemeClr>
                </a:solidFill>
                <a:ln w="12700">
                  <a:solidFill>
                    <a:schemeClr val="bg1"/>
                  </a:solidFill>
                  <a:miter lim="800000"/>
                  <a:headEnd/>
                  <a:tailEnd/>
                </a:ln>
                <a:effectLst/>
              </p:spPr>
              <p:txBody>
                <a:bodyPr wrap="none" anchor="ctr"/>
                <a:lstStyle/>
                <a:p>
                  <a:endParaRPr lang="en-US"/>
                </a:p>
              </p:txBody>
            </p:sp>
            <p:sp>
              <p:nvSpPr>
                <p:cNvPr id="681062" name="Rectangle 102"/>
                <p:cNvSpPr>
                  <a:spLocks noChangeArrowheads="1"/>
                </p:cNvSpPr>
                <p:nvPr/>
              </p:nvSpPr>
              <p:spPr bwMode="auto">
                <a:xfrm>
                  <a:off x="2632" y="0"/>
                  <a:ext cx="248" cy="232"/>
                </a:xfrm>
                <a:prstGeom prst="rect">
                  <a:avLst/>
                </a:prstGeom>
                <a:solidFill>
                  <a:schemeClr val="folHlink">
                    <a:alpha val="50000"/>
                  </a:schemeClr>
                </a:solidFill>
                <a:ln w="12700">
                  <a:solidFill>
                    <a:schemeClr val="bg1"/>
                  </a:solidFill>
                  <a:miter lim="800000"/>
                  <a:headEnd/>
                  <a:tailEnd/>
                </a:ln>
                <a:effectLst/>
              </p:spPr>
              <p:txBody>
                <a:bodyPr wrap="none" anchor="ctr"/>
                <a:lstStyle/>
                <a:p>
                  <a:endParaRPr lang="en-US"/>
                </a:p>
              </p:txBody>
            </p:sp>
            <p:sp>
              <p:nvSpPr>
                <p:cNvPr id="681063" name="Rectangle 103"/>
                <p:cNvSpPr>
                  <a:spLocks noChangeArrowheads="1"/>
                </p:cNvSpPr>
                <p:nvPr/>
              </p:nvSpPr>
              <p:spPr bwMode="auto">
                <a:xfrm>
                  <a:off x="3120" y="0"/>
                  <a:ext cx="248" cy="232"/>
                </a:xfrm>
                <a:prstGeom prst="rect">
                  <a:avLst/>
                </a:prstGeom>
                <a:solidFill>
                  <a:schemeClr val="folHlink">
                    <a:alpha val="50000"/>
                  </a:schemeClr>
                </a:solidFill>
                <a:ln w="12700">
                  <a:solidFill>
                    <a:schemeClr val="bg1"/>
                  </a:solidFill>
                  <a:miter lim="800000"/>
                  <a:headEnd/>
                  <a:tailEnd/>
                </a:ln>
                <a:effectLst/>
              </p:spPr>
              <p:txBody>
                <a:bodyPr wrap="none" anchor="ctr"/>
                <a:lstStyle/>
                <a:p>
                  <a:endParaRPr lang="en-US"/>
                </a:p>
              </p:txBody>
            </p:sp>
            <p:sp>
              <p:nvSpPr>
                <p:cNvPr id="681064" name="Rectangle 104"/>
                <p:cNvSpPr>
                  <a:spLocks noChangeArrowheads="1"/>
                </p:cNvSpPr>
                <p:nvPr/>
              </p:nvSpPr>
              <p:spPr bwMode="auto">
                <a:xfrm>
                  <a:off x="3360" y="0"/>
                  <a:ext cx="248" cy="232"/>
                </a:xfrm>
                <a:prstGeom prst="rect">
                  <a:avLst/>
                </a:prstGeom>
                <a:solidFill>
                  <a:schemeClr val="folHlink">
                    <a:alpha val="50000"/>
                  </a:schemeClr>
                </a:solidFill>
                <a:ln w="12700">
                  <a:solidFill>
                    <a:schemeClr val="bg1"/>
                  </a:solidFill>
                  <a:miter lim="800000"/>
                  <a:headEnd/>
                  <a:tailEnd/>
                </a:ln>
                <a:effectLst/>
              </p:spPr>
              <p:txBody>
                <a:bodyPr wrap="none" anchor="ctr"/>
                <a:lstStyle/>
                <a:p>
                  <a:endParaRPr lang="en-US"/>
                </a:p>
              </p:txBody>
            </p:sp>
          </p:grpSp>
          <p:grpSp>
            <p:nvGrpSpPr>
              <p:cNvPr id="9" name="Group 105"/>
              <p:cNvGrpSpPr>
                <a:grpSpLocks/>
              </p:cNvGrpSpPr>
              <p:nvPr/>
            </p:nvGrpSpPr>
            <p:grpSpPr bwMode="auto">
              <a:xfrm>
                <a:off x="0" y="0"/>
                <a:ext cx="1224" cy="232"/>
                <a:chOff x="2384" y="0"/>
                <a:chExt cx="1224" cy="232"/>
              </a:xfrm>
            </p:grpSpPr>
            <p:sp>
              <p:nvSpPr>
                <p:cNvPr id="681066" name="Rectangle 106"/>
                <p:cNvSpPr>
                  <a:spLocks noChangeArrowheads="1"/>
                </p:cNvSpPr>
                <p:nvPr/>
              </p:nvSpPr>
              <p:spPr bwMode="auto">
                <a:xfrm>
                  <a:off x="2880" y="0"/>
                  <a:ext cx="248" cy="232"/>
                </a:xfrm>
                <a:prstGeom prst="rect">
                  <a:avLst/>
                </a:prstGeom>
                <a:solidFill>
                  <a:schemeClr val="folHlink">
                    <a:alpha val="50000"/>
                  </a:schemeClr>
                </a:solidFill>
                <a:ln w="12700">
                  <a:solidFill>
                    <a:schemeClr val="bg1"/>
                  </a:solidFill>
                  <a:miter lim="800000"/>
                  <a:headEnd/>
                  <a:tailEnd/>
                </a:ln>
                <a:effectLst/>
              </p:spPr>
              <p:txBody>
                <a:bodyPr wrap="none" anchor="ctr"/>
                <a:lstStyle/>
                <a:p>
                  <a:endParaRPr lang="en-US"/>
                </a:p>
              </p:txBody>
            </p:sp>
            <p:sp>
              <p:nvSpPr>
                <p:cNvPr id="681067" name="Rectangle 107"/>
                <p:cNvSpPr>
                  <a:spLocks noChangeArrowheads="1"/>
                </p:cNvSpPr>
                <p:nvPr/>
              </p:nvSpPr>
              <p:spPr bwMode="auto">
                <a:xfrm>
                  <a:off x="2384" y="0"/>
                  <a:ext cx="248" cy="232"/>
                </a:xfrm>
                <a:prstGeom prst="rect">
                  <a:avLst/>
                </a:prstGeom>
                <a:solidFill>
                  <a:schemeClr val="folHlink">
                    <a:alpha val="50000"/>
                  </a:schemeClr>
                </a:solidFill>
                <a:ln w="12700">
                  <a:solidFill>
                    <a:schemeClr val="bg1"/>
                  </a:solidFill>
                  <a:miter lim="800000"/>
                  <a:headEnd/>
                  <a:tailEnd/>
                </a:ln>
                <a:effectLst/>
              </p:spPr>
              <p:txBody>
                <a:bodyPr wrap="none" anchor="ctr"/>
                <a:lstStyle/>
                <a:p>
                  <a:endParaRPr lang="en-US"/>
                </a:p>
              </p:txBody>
            </p:sp>
            <p:sp>
              <p:nvSpPr>
                <p:cNvPr id="681068" name="Rectangle 108"/>
                <p:cNvSpPr>
                  <a:spLocks noChangeArrowheads="1"/>
                </p:cNvSpPr>
                <p:nvPr/>
              </p:nvSpPr>
              <p:spPr bwMode="auto">
                <a:xfrm>
                  <a:off x="2632" y="0"/>
                  <a:ext cx="248" cy="232"/>
                </a:xfrm>
                <a:prstGeom prst="rect">
                  <a:avLst/>
                </a:prstGeom>
                <a:solidFill>
                  <a:schemeClr val="folHlink">
                    <a:alpha val="50000"/>
                  </a:schemeClr>
                </a:solidFill>
                <a:ln w="12700">
                  <a:solidFill>
                    <a:schemeClr val="bg1"/>
                  </a:solidFill>
                  <a:miter lim="800000"/>
                  <a:headEnd/>
                  <a:tailEnd/>
                </a:ln>
                <a:effectLst/>
              </p:spPr>
              <p:txBody>
                <a:bodyPr wrap="none" anchor="ctr"/>
                <a:lstStyle/>
                <a:p>
                  <a:endParaRPr lang="en-US"/>
                </a:p>
              </p:txBody>
            </p:sp>
            <p:sp>
              <p:nvSpPr>
                <p:cNvPr id="681069" name="Rectangle 109"/>
                <p:cNvSpPr>
                  <a:spLocks noChangeArrowheads="1"/>
                </p:cNvSpPr>
                <p:nvPr/>
              </p:nvSpPr>
              <p:spPr bwMode="auto">
                <a:xfrm>
                  <a:off x="3120" y="0"/>
                  <a:ext cx="248" cy="232"/>
                </a:xfrm>
                <a:prstGeom prst="rect">
                  <a:avLst/>
                </a:prstGeom>
                <a:solidFill>
                  <a:schemeClr val="folHlink">
                    <a:alpha val="50000"/>
                  </a:schemeClr>
                </a:solidFill>
                <a:ln w="12700">
                  <a:solidFill>
                    <a:schemeClr val="bg1"/>
                  </a:solidFill>
                  <a:miter lim="800000"/>
                  <a:headEnd/>
                  <a:tailEnd/>
                </a:ln>
                <a:effectLst/>
              </p:spPr>
              <p:txBody>
                <a:bodyPr wrap="none" anchor="ctr"/>
                <a:lstStyle/>
                <a:p>
                  <a:endParaRPr lang="en-US"/>
                </a:p>
              </p:txBody>
            </p:sp>
            <p:sp>
              <p:nvSpPr>
                <p:cNvPr id="681070" name="Rectangle 110"/>
                <p:cNvSpPr>
                  <a:spLocks noChangeArrowheads="1"/>
                </p:cNvSpPr>
                <p:nvPr/>
              </p:nvSpPr>
              <p:spPr bwMode="auto">
                <a:xfrm>
                  <a:off x="3360" y="0"/>
                  <a:ext cx="248" cy="232"/>
                </a:xfrm>
                <a:prstGeom prst="rect">
                  <a:avLst/>
                </a:prstGeom>
                <a:solidFill>
                  <a:schemeClr val="folHlink">
                    <a:alpha val="50000"/>
                  </a:schemeClr>
                </a:solidFill>
                <a:ln w="12700">
                  <a:solidFill>
                    <a:schemeClr val="bg1"/>
                  </a:solidFill>
                  <a:miter lim="800000"/>
                  <a:headEnd/>
                  <a:tailEnd/>
                </a:ln>
                <a:effectLst/>
              </p:spPr>
              <p:txBody>
                <a:bodyPr wrap="none" anchor="ctr"/>
                <a:lstStyle/>
                <a:p>
                  <a:endParaRPr lang="en-US"/>
                </a:p>
              </p:txBody>
            </p:sp>
          </p:grpSp>
        </p:grpSp>
        <p:sp>
          <p:nvSpPr>
            <p:cNvPr id="680994" name="Line 34"/>
            <p:cNvSpPr>
              <a:spLocks noChangeShapeType="1"/>
            </p:cNvSpPr>
            <p:nvPr/>
          </p:nvSpPr>
          <p:spPr bwMode="auto">
            <a:xfrm flipH="1" flipV="1">
              <a:off x="3116" y="1545"/>
              <a:ext cx="660" cy="138"/>
            </a:xfrm>
            <a:prstGeom prst="line">
              <a:avLst/>
            </a:prstGeom>
            <a:noFill/>
            <a:ln w="19050">
              <a:solidFill>
                <a:schemeClr val="tx1"/>
              </a:solidFill>
              <a:round/>
              <a:headEnd/>
              <a:tailEnd type="triangle" w="med" len="med"/>
            </a:ln>
            <a:effectLst/>
          </p:spPr>
          <p:txBody>
            <a:bodyPr wrap="none" anchor="ctr"/>
            <a:lstStyle/>
            <a:p>
              <a:endParaRPr lang="en-US"/>
            </a:p>
          </p:txBody>
        </p:sp>
      </p:grpSp>
      <p:grpSp>
        <p:nvGrpSpPr>
          <p:cNvPr id="10" name="Group 114"/>
          <p:cNvGrpSpPr>
            <a:grpSpLocks/>
          </p:cNvGrpSpPr>
          <p:nvPr/>
        </p:nvGrpSpPr>
        <p:grpSpPr bwMode="auto">
          <a:xfrm>
            <a:off x="5118100" y="2266950"/>
            <a:ext cx="3309938" cy="1530350"/>
            <a:chOff x="2888" y="1420"/>
            <a:chExt cx="2085" cy="964"/>
          </a:xfrm>
        </p:grpSpPr>
        <p:sp>
          <p:nvSpPr>
            <p:cNvPr id="680972" name="Line 12"/>
            <p:cNvSpPr>
              <a:spLocks noChangeShapeType="1"/>
            </p:cNvSpPr>
            <p:nvPr/>
          </p:nvSpPr>
          <p:spPr bwMode="auto">
            <a:xfrm flipH="1" flipV="1">
              <a:off x="3414" y="1870"/>
              <a:ext cx="453" cy="152"/>
            </a:xfrm>
            <a:prstGeom prst="line">
              <a:avLst/>
            </a:prstGeom>
            <a:noFill/>
            <a:ln w="19050">
              <a:solidFill>
                <a:schemeClr val="tx1"/>
              </a:solidFill>
              <a:round/>
              <a:headEnd/>
              <a:tailEnd type="triangle" w="med" len="med"/>
            </a:ln>
            <a:effectLst/>
          </p:spPr>
          <p:txBody>
            <a:bodyPr wrap="none" anchor="ctr"/>
            <a:lstStyle/>
            <a:p>
              <a:endParaRPr lang="en-US"/>
            </a:p>
          </p:txBody>
        </p:sp>
        <p:sp>
          <p:nvSpPr>
            <p:cNvPr id="680974" name="Text Box 14"/>
            <p:cNvSpPr txBox="1">
              <a:spLocks noChangeArrowheads="1"/>
            </p:cNvSpPr>
            <p:nvPr/>
          </p:nvSpPr>
          <p:spPr bwMode="auto">
            <a:xfrm>
              <a:off x="3713" y="1968"/>
              <a:ext cx="1260" cy="221"/>
            </a:xfrm>
            <a:prstGeom prst="rect">
              <a:avLst/>
            </a:prstGeom>
            <a:solidFill>
              <a:schemeClr val="accent2"/>
            </a:solidFill>
            <a:ln w="12700">
              <a:noFill/>
              <a:miter lim="800000"/>
              <a:headEnd/>
              <a:tailEnd/>
            </a:ln>
            <a:effectLst>
              <a:outerShdw dist="35921" dir="2700000" algn="ctr" rotWithShape="0">
                <a:schemeClr val="bg1"/>
              </a:outerShdw>
            </a:effectLst>
          </p:spPr>
          <p:txBody>
            <a:bodyPr wrap="none">
              <a:spAutoFit/>
            </a:bodyPr>
            <a:lstStyle/>
            <a:p>
              <a:r>
                <a:rPr lang="en-US" sz="1700"/>
                <a:t>0.09 km CALIPSO</a:t>
              </a:r>
            </a:p>
          </p:txBody>
        </p:sp>
        <p:grpSp>
          <p:nvGrpSpPr>
            <p:cNvPr id="11" name="Group 113"/>
            <p:cNvGrpSpPr>
              <a:grpSpLocks/>
            </p:cNvGrpSpPr>
            <p:nvPr/>
          </p:nvGrpSpPr>
          <p:grpSpPr bwMode="auto">
            <a:xfrm rot="2678300">
              <a:off x="2888" y="1420"/>
              <a:ext cx="940" cy="964"/>
              <a:chOff x="2888" y="1420"/>
              <a:chExt cx="940" cy="964"/>
            </a:xfrm>
          </p:grpSpPr>
          <p:grpSp>
            <p:nvGrpSpPr>
              <p:cNvPr id="12" name="Group 65"/>
              <p:cNvGrpSpPr>
                <a:grpSpLocks/>
              </p:cNvGrpSpPr>
              <p:nvPr/>
            </p:nvGrpSpPr>
            <p:grpSpPr bwMode="auto">
              <a:xfrm>
                <a:off x="2888" y="1420"/>
                <a:ext cx="452" cy="460"/>
                <a:chOff x="2912" y="1996"/>
                <a:chExt cx="452" cy="460"/>
              </a:xfrm>
            </p:grpSpPr>
            <p:sp>
              <p:nvSpPr>
                <p:cNvPr id="681020" name="Oval 60"/>
                <p:cNvSpPr>
                  <a:spLocks noChangeArrowheads="1"/>
                </p:cNvSpPr>
                <p:nvPr/>
              </p:nvSpPr>
              <p:spPr bwMode="auto">
                <a:xfrm>
                  <a:off x="2912" y="1996"/>
                  <a:ext cx="68" cy="76"/>
                </a:xfrm>
                <a:prstGeom prst="ellipse">
                  <a:avLst/>
                </a:prstGeom>
                <a:solidFill>
                  <a:srgbClr val="00FF00">
                    <a:alpha val="50000"/>
                  </a:srgbClr>
                </a:solidFill>
                <a:ln w="12700">
                  <a:solidFill>
                    <a:schemeClr val="bg1"/>
                  </a:solidFill>
                  <a:round/>
                  <a:headEnd/>
                  <a:tailEnd/>
                </a:ln>
                <a:effectLst/>
              </p:spPr>
              <p:txBody>
                <a:bodyPr wrap="none" anchor="ctr"/>
                <a:lstStyle/>
                <a:p>
                  <a:endParaRPr lang="en-US"/>
                </a:p>
              </p:txBody>
            </p:sp>
            <p:sp>
              <p:nvSpPr>
                <p:cNvPr id="681021" name="Oval 61"/>
                <p:cNvSpPr>
                  <a:spLocks noChangeArrowheads="1"/>
                </p:cNvSpPr>
                <p:nvPr/>
              </p:nvSpPr>
              <p:spPr bwMode="auto">
                <a:xfrm>
                  <a:off x="3008" y="2092"/>
                  <a:ext cx="68" cy="76"/>
                </a:xfrm>
                <a:prstGeom prst="ellipse">
                  <a:avLst/>
                </a:prstGeom>
                <a:solidFill>
                  <a:srgbClr val="00FF00">
                    <a:alpha val="50000"/>
                  </a:srgbClr>
                </a:solidFill>
                <a:ln w="12700">
                  <a:solidFill>
                    <a:schemeClr val="bg1"/>
                  </a:solidFill>
                  <a:round/>
                  <a:headEnd/>
                  <a:tailEnd/>
                </a:ln>
                <a:effectLst/>
              </p:spPr>
              <p:txBody>
                <a:bodyPr wrap="none" anchor="ctr"/>
                <a:lstStyle/>
                <a:p>
                  <a:endParaRPr lang="en-US"/>
                </a:p>
              </p:txBody>
            </p:sp>
            <p:sp>
              <p:nvSpPr>
                <p:cNvPr id="681022" name="Oval 62"/>
                <p:cNvSpPr>
                  <a:spLocks noChangeArrowheads="1"/>
                </p:cNvSpPr>
                <p:nvPr/>
              </p:nvSpPr>
              <p:spPr bwMode="auto">
                <a:xfrm>
                  <a:off x="3104" y="2188"/>
                  <a:ext cx="68" cy="76"/>
                </a:xfrm>
                <a:prstGeom prst="ellipse">
                  <a:avLst/>
                </a:prstGeom>
                <a:solidFill>
                  <a:srgbClr val="00FF00">
                    <a:alpha val="50000"/>
                  </a:srgbClr>
                </a:solidFill>
                <a:ln w="12700">
                  <a:solidFill>
                    <a:schemeClr val="bg1"/>
                  </a:solidFill>
                  <a:round/>
                  <a:headEnd/>
                  <a:tailEnd/>
                </a:ln>
                <a:effectLst/>
              </p:spPr>
              <p:txBody>
                <a:bodyPr wrap="none" anchor="ctr"/>
                <a:lstStyle/>
                <a:p>
                  <a:endParaRPr lang="en-US"/>
                </a:p>
              </p:txBody>
            </p:sp>
            <p:sp>
              <p:nvSpPr>
                <p:cNvPr id="681023" name="Oval 63"/>
                <p:cNvSpPr>
                  <a:spLocks noChangeArrowheads="1"/>
                </p:cNvSpPr>
                <p:nvPr/>
              </p:nvSpPr>
              <p:spPr bwMode="auto">
                <a:xfrm>
                  <a:off x="3200" y="2284"/>
                  <a:ext cx="68" cy="76"/>
                </a:xfrm>
                <a:prstGeom prst="ellipse">
                  <a:avLst/>
                </a:prstGeom>
                <a:solidFill>
                  <a:srgbClr val="00FF00">
                    <a:alpha val="50000"/>
                  </a:srgbClr>
                </a:solidFill>
                <a:ln w="12700">
                  <a:solidFill>
                    <a:schemeClr val="bg1"/>
                  </a:solidFill>
                  <a:round/>
                  <a:headEnd/>
                  <a:tailEnd/>
                </a:ln>
                <a:effectLst/>
              </p:spPr>
              <p:txBody>
                <a:bodyPr wrap="none" anchor="ctr"/>
                <a:lstStyle/>
                <a:p>
                  <a:endParaRPr lang="en-US"/>
                </a:p>
              </p:txBody>
            </p:sp>
            <p:sp>
              <p:nvSpPr>
                <p:cNvPr id="681024" name="Oval 64"/>
                <p:cNvSpPr>
                  <a:spLocks noChangeArrowheads="1"/>
                </p:cNvSpPr>
                <p:nvPr/>
              </p:nvSpPr>
              <p:spPr bwMode="auto">
                <a:xfrm>
                  <a:off x="3296" y="2380"/>
                  <a:ext cx="68" cy="76"/>
                </a:xfrm>
                <a:prstGeom prst="ellipse">
                  <a:avLst/>
                </a:prstGeom>
                <a:solidFill>
                  <a:srgbClr val="00FF00">
                    <a:alpha val="50000"/>
                  </a:srgbClr>
                </a:solidFill>
                <a:ln w="12700">
                  <a:solidFill>
                    <a:schemeClr val="bg1"/>
                  </a:solidFill>
                  <a:round/>
                  <a:headEnd/>
                  <a:tailEnd/>
                </a:ln>
                <a:effectLst/>
              </p:spPr>
              <p:txBody>
                <a:bodyPr wrap="none" anchor="ctr"/>
                <a:lstStyle/>
                <a:p>
                  <a:endParaRPr lang="en-US"/>
                </a:p>
              </p:txBody>
            </p:sp>
          </p:grpSp>
          <p:grpSp>
            <p:nvGrpSpPr>
              <p:cNvPr id="13" name="Group 66"/>
              <p:cNvGrpSpPr>
                <a:grpSpLocks/>
              </p:cNvGrpSpPr>
              <p:nvPr/>
            </p:nvGrpSpPr>
            <p:grpSpPr bwMode="auto">
              <a:xfrm>
                <a:off x="3376" y="1924"/>
                <a:ext cx="452" cy="460"/>
                <a:chOff x="2912" y="1996"/>
                <a:chExt cx="452" cy="460"/>
              </a:xfrm>
            </p:grpSpPr>
            <p:sp>
              <p:nvSpPr>
                <p:cNvPr id="681027" name="Oval 67"/>
                <p:cNvSpPr>
                  <a:spLocks noChangeArrowheads="1"/>
                </p:cNvSpPr>
                <p:nvPr/>
              </p:nvSpPr>
              <p:spPr bwMode="auto">
                <a:xfrm>
                  <a:off x="2912" y="1996"/>
                  <a:ext cx="68" cy="76"/>
                </a:xfrm>
                <a:prstGeom prst="ellipse">
                  <a:avLst/>
                </a:prstGeom>
                <a:solidFill>
                  <a:srgbClr val="00FF00">
                    <a:alpha val="50000"/>
                  </a:srgbClr>
                </a:solidFill>
                <a:ln w="12700">
                  <a:solidFill>
                    <a:schemeClr val="bg1"/>
                  </a:solidFill>
                  <a:round/>
                  <a:headEnd/>
                  <a:tailEnd/>
                </a:ln>
                <a:effectLst/>
              </p:spPr>
              <p:txBody>
                <a:bodyPr wrap="none" anchor="ctr"/>
                <a:lstStyle/>
                <a:p>
                  <a:endParaRPr lang="en-US"/>
                </a:p>
              </p:txBody>
            </p:sp>
            <p:sp>
              <p:nvSpPr>
                <p:cNvPr id="681028" name="Oval 68"/>
                <p:cNvSpPr>
                  <a:spLocks noChangeArrowheads="1"/>
                </p:cNvSpPr>
                <p:nvPr/>
              </p:nvSpPr>
              <p:spPr bwMode="auto">
                <a:xfrm>
                  <a:off x="3008" y="2092"/>
                  <a:ext cx="68" cy="76"/>
                </a:xfrm>
                <a:prstGeom prst="ellipse">
                  <a:avLst/>
                </a:prstGeom>
                <a:solidFill>
                  <a:srgbClr val="00FF00">
                    <a:alpha val="50000"/>
                  </a:srgbClr>
                </a:solidFill>
                <a:ln w="12700">
                  <a:solidFill>
                    <a:schemeClr val="bg1"/>
                  </a:solidFill>
                  <a:round/>
                  <a:headEnd/>
                  <a:tailEnd/>
                </a:ln>
                <a:effectLst/>
              </p:spPr>
              <p:txBody>
                <a:bodyPr wrap="none" anchor="ctr"/>
                <a:lstStyle/>
                <a:p>
                  <a:endParaRPr lang="en-US"/>
                </a:p>
              </p:txBody>
            </p:sp>
            <p:sp>
              <p:nvSpPr>
                <p:cNvPr id="681029" name="Oval 69"/>
                <p:cNvSpPr>
                  <a:spLocks noChangeArrowheads="1"/>
                </p:cNvSpPr>
                <p:nvPr/>
              </p:nvSpPr>
              <p:spPr bwMode="auto">
                <a:xfrm>
                  <a:off x="3104" y="2188"/>
                  <a:ext cx="68" cy="76"/>
                </a:xfrm>
                <a:prstGeom prst="ellipse">
                  <a:avLst/>
                </a:prstGeom>
                <a:solidFill>
                  <a:srgbClr val="00FF00">
                    <a:alpha val="50000"/>
                  </a:srgbClr>
                </a:solidFill>
                <a:ln w="12700">
                  <a:solidFill>
                    <a:schemeClr val="bg1"/>
                  </a:solidFill>
                  <a:round/>
                  <a:headEnd/>
                  <a:tailEnd/>
                </a:ln>
                <a:effectLst/>
              </p:spPr>
              <p:txBody>
                <a:bodyPr wrap="none" anchor="ctr"/>
                <a:lstStyle/>
                <a:p>
                  <a:endParaRPr lang="en-US"/>
                </a:p>
              </p:txBody>
            </p:sp>
            <p:sp>
              <p:nvSpPr>
                <p:cNvPr id="681030" name="Oval 70"/>
                <p:cNvSpPr>
                  <a:spLocks noChangeArrowheads="1"/>
                </p:cNvSpPr>
                <p:nvPr/>
              </p:nvSpPr>
              <p:spPr bwMode="auto">
                <a:xfrm>
                  <a:off x="3200" y="2284"/>
                  <a:ext cx="68" cy="76"/>
                </a:xfrm>
                <a:prstGeom prst="ellipse">
                  <a:avLst/>
                </a:prstGeom>
                <a:solidFill>
                  <a:srgbClr val="00FF00">
                    <a:alpha val="50000"/>
                  </a:srgbClr>
                </a:solidFill>
                <a:ln w="12700">
                  <a:solidFill>
                    <a:schemeClr val="bg1"/>
                  </a:solidFill>
                  <a:round/>
                  <a:headEnd/>
                  <a:tailEnd/>
                </a:ln>
                <a:effectLst/>
              </p:spPr>
              <p:txBody>
                <a:bodyPr wrap="none" anchor="ctr"/>
                <a:lstStyle/>
                <a:p>
                  <a:endParaRPr lang="en-US"/>
                </a:p>
              </p:txBody>
            </p:sp>
            <p:sp>
              <p:nvSpPr>
                <p:cNvPr id="681031" name="Oval 71"/>
                <p:cNvSpPr>
                  <a:spLocks noChangeArrowheads="1"/>
                </p:cNvSpPr>
                <p:nvPr/>
              </p:nvSpPr>
              <p:spPr bwMode="auto">
                <a:xfrm>
                  <a:off x="3296" y="2380"/>
                  <a:ext cx="68" cy="76"/>
                </a:xfrm>
                <a:prstGeom prst="ellipse">
                  <a:avLst/>
                </a:prstGeom>
                <a:solidFill>
                  <a:srgbClr val="00FF00">
                    <a:alpha val="50000"/>
                  </a:srgbClr>
                </a:solidFill>
                <a:ln w="12700">
                  <a:solidFill>
                    <a:schemeClr val="bg1"/>
                  </a:solidFill>
                  <a:round/>
                  <a:headEnd/>
                  <a:tailEnd/>
                </a:ln>
                <a:effectLst/>
              </p:spPr>
              <p:txBody>
                <a:bodyPr wrap="none" anchor="ctr"/>
                <a:lstStyle/>
                <a:p>
                  <a:endParaRPr lang="en-US"/>
                </a:p>
              </p:txBody>
            </p:sp>
          </p:grpSp>
        </p:grpSp>
      </p:grpSp>
      <p:grpSp>
        <p:nvGrpSpPr>
          <p:cNvPr id="14" name="Group 120"/>
          <p:cNvGrpSpPr>
            <a:grpSpLocks/>
          </p:cNvGrpSpPr>
          <p:nvPr/>
        </p:nvGrpSpPr>
        <p:grpSpPr bwMode="auto">
          <a:xfrm>
            <a:off x="5073650" y="457200"/>
            <a:ext cx="3511550" cy="6400800"/>
            <a:chOff x="3092" y="280"/>
            <a:chExt cx="2212" cy="4032"/>
          </a:xfrm>
        </p:grpSpPr>
        <p:grpSp>
          <p:nvGrpSpPr>
            <p:cNvPr id="15" name="Group 116"/>
            <p:cNvGrpSpPr>
              <a:grpSpLocks/>
            </p:cNvGrpSpPr>
            <p:nvPr/>
          </p:nvGrpSpPr>
          <p:grpSpPr bwMode="auto">
            <a:xfrm>
              <a:off x="3092" y="280"/>
              <a:ext cx="432" cy="2016"/>
              <a:chOff x="3092" y="912"/>
              <a:chExt cx="432" cy="2016"/>
            </a:xfrm>
          </p:grpSpPr>
          <p:sp>
            <p:nvSpPr>
              <p:cNvPr id="681037" name="Rectangle 77"/>
              <p:cNvSpPr>
                <a:spLocks noChangeArrowheads="1"/>
              </p:cNvSpPr>
              <p:nvPr/>
            </p:nvSpPr>
            <p:spPr bwMode="auto">
              <a:xfrm>
                <a:off x="3092" y="912"/>
                <a:ext cx="432" cy="1008"/>
              </a:xfrm>
              <a:prstGeom prst="rect">
                <a:avLst/>
              </a:prstGeom>
              <a:solidFill>
                <a:srgbClr val="3366FF">
                  <a:alpha val="50000"/>
                </a:srgbClr>
              </a:solidFill>
              <a:ln w="12700">
                <a:solidFill>
                  <a:schemeClr val="bg1"/>
                </a:solidFill>
                <a:miter lim="800000"/>
                <a:headEnd/>
                <a:tailEnd/>
              </a:ln>
              <a:effectLst/>
            </p:spPr>
            <p:txBody>
              <a:bodyPr wrap="none" anchor="ctr"/>
              <a:lstStyle/>
              <a:p>
                <a:endParaRPr lang="en-US"/>
              </a:p>
            </p:txBody>
          </p:sp>
          <p:sp>
            <p:nvSpPr>
              <p:cNvPr id="681075" name="Rectangle 115"/>
              <p:cNvSpPr>
                <a:spLocks noChangeArrowheads="1"/>
              </p:cNvSpPr>
              <p:nvPr/>
            </p:nvSpPr>
            <p:spPr bwMode="auto">
              <a:xfrm>
                <a:off x="3092" y="1920"/>
                <a:ext cx="432" cy="1008"/>
              </a:xfrm>
              <a:prstGeom prst="rect">
                <a:avLst/>
              </a:prstGeom>
              <a:solidFill>
                <a:srgbClr val="3366FF">
                  <a:alpha val="50000"/>
                </a:srgbClr>
              </a:solidFill>
              <a:ln w="12700">
                <a:solidFill>
                  <a:schemeClr val="bg1"/>
                </a:solidFill>
                <a:miter lim="800000"/>
                <a:headEnd/>
                <a:tailEnd/>
              </a:ln>
              <a:effectLst/>
            </p:spPr>
            <p:txBody>
              <a:bodyPr wrap="none" anchor="ctr"/>
              <a:lstStyle/>
              <a:p>
                <a:endParaRPr lang="en-US"/>
              </a:p>
            </p:txBody>
          </p:sp>
        </p:grpSp>
        <p:grpSp>
          <p:nvGrpSpPr>
            <p:cNvPr id="16" name="Group 117"/>
            <p:cNvGrpSpPr>
              <a:grpSpLocks/>
            </p:cNvGrpSpPr>
            <p:nvPr/>
          </p:nvGrpSpPr>
          <p:grpSpPr bwMode="auto">
            <a:xfrm>
              <a:off x="3092" y="2296"/>
              <a:ext cx="432" cy="2016"/>
              <a:chOff x="3092" y="912"/>
              <a:chExt cx="432" cy="2016"/>
            </a:xfrm>
          </p:grpSpPr>
          <p:sp>
            <p:nvSpPr>
              <p:cNvPr id="681078" name="Rectangle 118"/>
              <p:cNvSpPr>
                <a:spLocks noChangeArrowheads="1"/>
              </p:cNvSpPr>
              <p:nvPr/>
            </p:nvSpPr>
            <p:spPr bwMode="auto">
              <a:xfrm>
                <a:off x="3092" y="912"/>
                <a:ext cx="432" cy="1008"/>
              </a:xfrm>
              <a:prstGeom prst="rect">
                <a:avLst/>
              </a:prstGeom>
              <a:solidFill>
                <a:srgbClr val="3366FF">
                  <a:alpha val="50000"/>
                </a:srgbClr>
              </a:solidFill>
              <a:ln w="12700">
                <a:solidFill>
                  <a:schemeClr val="bg1"/>
                </a:solidFill>
                <a:miter lim="800000"/>
                <a:headEnd/>
                <a:tailEnd/>
              </a:ln>
              <a:effectLst/>
            </p:spPr>
            <p:txBody>
              <a:bodyPr wrap="none" anchor="ctr"/>
              <a:lstStyle/>
              <a:p>
                <a:endParaRPr lang="en-US"/>
              </a:p>
            </p:txBody>
          </p:sp>
          <p:sp>
            <p:nvSpPr>
              <p:cNvPr id="681079" name="Rectangle 119"/>
              <p:cNvSpPr>
                <a:spLocks noChangeArrowheads="1"/>
              </p:cNvSpPr>
              <p:nvPr/>
            </p:nvSpPr>
            <p:spPr bwMode="auto">
              <a:xfrm>
                <a:off x="3092" y="1920"/>
                <a:ext cx="432" cy="1008"/>
              </a:xfrm>
              <a:prstGeom prst="rect">
                <a:avLst/>
              </a:prstGeom>
              <a:solidFill>
                <a:srgbClr val="3366FF">
                  <a:alpha val="50000"/>
                </a:srgbClr>
              </a:solidFill>
              <a:ln w="12700">
                <a:solidFill>
                  <a:schemeClr val="bg1"/>
                </a:solidFill>
                <a:miter lim="800000"/>
                <a:headEnd/>
                <a:tailEnd/>
              </a:ln>
              <a:effectLst/>
            </p:spPr>
            <p:txBody>
              <a:bodyPr wrap="none" anchor="ctr"/>
              <a:lstStyle/>
              <a:p>
                <a:endParaRPr lang="en-US"/>
              </a:p>
            </p:txBody>
          </p:sp>
        </p:grpSp>
        <p:sp>
          <p:nvSpPr>
            <p:cNvPr id="680971" name="Line 11"/>
            <p:cNvSpPr>
              <a:spLocks noChangeShapeType="1"/>
            </p:cNvSpPr>
            <p:nvPr/>
          </p:nvSpPr>
          <p:spPr bwMode="auto">
            <a:xfrm flipH="1" flipV="1">
              <a:off x="3424" y="1113"/>
              <a:ext cx="748" cy="98"/>
            </a:xfrm>
            <a:prstGeom prst="line">
              <a:avLst/>
            </a:prstGeom>
            <a:noFill/>
            <a:ln w="19050">
              <a:solidFill>
                <a:schemeClr val="tx1"/>
              </a:solidFill>
              <a:round/>
              <a:headEnd/>
              <a:tailEnd type="triangle" w="med" len="med"/>
            </a:ln>
            <a:effectLst/>
          </p:spPr>
          <p:txBody>
            <a:bodyPr wrap="none" anchor="ctr"/>
            <a:lstStyle/>
            <a:p>
              <a:endParaRPr lang="en-US"/>
            </a:p>
          </p:txBody>
        </p:sp>
        <p:sp>
          <p:nvSpPr>
            <p:cNvPr id="680973" name="Text Box 13"/>
            <p:cNvSpPr txBox="1">
              <a:spLocks noChangeArrowheads="1"/>
            </p:cNvSpPr>
            <p:nvPr/>
          </p:nvSpPr>
          <p:spPr bwMode="auto">
            <a:xfrm>
              <a:off x="4105" y="1096"/>
              <a:ext cx="1199" cy="221"/>
            </a:xfrm>
            <a:prstGeom prst="rect">
              <a:avLst/>
            </a:prstGeom>
            <a:solidFill>
              <a:srgbClr val="1822CD"/>
            </a:solidFill>
            <a:ln w="12700">
              <a:noFill/>
              <a:miter lim="800000"/>
              <a:headEnd/>
              <a:tailEnd/>
            </a:ln>
            <a:effectLst>
              <a:outerShdw dist="35921" dir="2700000" algn="ctr" rotWithShape="0">
                <a:schemeClr val="bg1"/>
              </a:outerShdw>
            </a:effectLst>
          </p:spPr>
          <p:txBody>
            <a:bodyPr wrap="none">
              <a:spAutoFit/>
            </a:bodyPr>
            <a:lstStyle/>
            <a:p>
              <a:r>
                <a:rPr lang="en-US" sz="1700"/>
                <a:t>1. 4 km Cloudsat</a:t>
              </a:r>
            </a:p>
          </p:txBody>
        </p:sp>
      </p:grpSp>
      <p:sp>
        <p:nvSpPr>
          <p:cNvPr id="681084" name="Rectangle 124"/>
          <p:cNvSpPr>
            <a:spLocks noChangeArrowheads="1"/>
          </p:cNvSpPr>
          <p:nvPr/>
        </p:nvSpPr>
        <p:spPr bwMode="auto">
          <a:xfrm>
            <a:off x="4229100" y="4076700"/>
            <a:ext cx="787400" cy="977900"/>
          </a:xfrm>
          <a:prstGeom prst="rect">
            <a:avLst/>
          </a:prstGeom>
          <a:gradFill rotWithShape="0">
            <a:gsLst>
              <a:gs pos="0">
                <a:schemeClr val="accent1">
                  <a:alpha val="38000"/>
                </a:schemeClr>
              </a:gs>
              <a:gs pos="100000">
                <a:schemeClr val="accent1">
                  <a:gamma/>
                  <a:shade val="75686"/>
                  <a:invGamma/>
                  <a:alpha val="25000"/>
                </a:schemeClr>
              </a:gs>
            </a:gsLst>
            <a:lin ang="5400000" scaled="1"/>
          </a:gradFill>
          <a:ln w="12700">
            <a:solidFill>
              <a:schemeClr val="tx1"/>
            </a:solidFill>
            <a:miter lim="800000"/>
            <a:headEnd/>
            <a:tailEnd/>
          </a:ln>
          <a:effectLst/>
        </p:spPr>
        <p:txBody>
          <a:bodyPr wrap="none" anchor="ctr"/>
          <a:lstStyle/>
          <a:p>
            <a:r>
              <a:rPr lang="en-US" sz="1500"/>
              <a:t>OCO</a:t>
            </a:r>
          </a:p>
          <a:p>
            <a:r>
              <a:rPr lang="en-US" sz="1500"/>
              <a:t>1x1.5 km</a:t>
            </a:r>
            <a:endParaRPr lang="en-US"/>
          </a:p>
        </p:txBody>
      </p:sp>
      <p:sp>
        <p:nvSpPr>
          <p:cNvPr id="681086" name="Line 126"/>
          <p:cNvSpPr>
            <a:spLocks noChangeShapeType="1"/>
          </p:cNvSpPr>
          <p:nvPr/>
        </p:nvSpPr>
        <p:spPr bwMode="auto">
          <a:xfrm>
            <a:off x="7607300" y="4406900"/>
            <a:ext cx="292100" cy="3429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680962" name="Rectangle 2"/>
          <p:cNvSpPr>
            <a:spLocks noGrp="1" noChangeArrowheads="1"/>
          </p:cNvSpPr>
          <p:nvPr>
            <p:ph type="title"/>
          </p:nvPr>
        </p:nvSpPr>
        <p:spPr>
          <a:xfrm>
            <a:off x="28575" y="150812"/>
            <a:ext cx="8401050" cy="785813"/>
          </a:xfrm>
        </p:spPr>
        <p:txBody>
          <a:bodyPr>
            <a:normAutofit fontScale="90000"/>
          </a:bodyPr>
          <a:lstStyle/>
          <a:p>
            <a:r>
              <a:rPr lang="en-US" dirty="0">
                <a:solidFill>
                  <a:schemeClr val="bg1"/>
                </a:solidFill>
              </a:rPr>
              <a:t>“A-Train” Nadir Footprints</a:t>
            </a:r>
          </a:p>
        </p:txBody>
      </p:sp>
    </p:spTree>
    <p:extLst>
      <p:ext uri="{BB962C8B-B14F-4D97-AF65-F5344CB8AC3E}">
        <p14:creationId xmlns:p14="http://schemas.microsoft.com/office/powerpoint/2010/main" val="2053456164"/>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53055" cy="802105"/>
          </a:xfrm>
        </p:spPr>
        <p:txBody>
          <a:bodyPr>
            <a:noAutofit/>
          </a:bodyPr>
          <a:lstStyle/>
          <a:p>
            <a:r>
              <a:rPr lang="en-US" sz="4000" dirty="0" smtClean="0"/>
              <a:t>CALIPSO Spatial and Temporal Coverage</a:t>
            </a:r>
            <a:endParaRPr lang="en-US" sz="4000" dirty="0"/>
          </a:p>
        </p:txBody>
      </p:sp>
      <p:pic>
        <p:nvPicPr>
          <p:cNvPr id="3" name="Picture 2"/>
          <p:cNvPicPr>
            <a:picLocks noChangeAspect="1"/>
          </p:cNvPicPr>
          <p:nvPr/>
        </p:nvPicPr>
        <p:blipFill>
          <a:blip r:embed="rId2"/>
          <a:stretch>
            <a:fillRect/>
          </a:stretch>
        </p:blipFill>
        <p:spPr>
          <a:xfrm>
            <a:off x="228600" y="954505"/>
            <a:ext cx="8753055" cy="5713201"/>
          </a:xfrm>
          <a:prstGeom prst="rect">
            <a:avLst/>
          </a:prstGeom>
        </p:spPr>
      </p:pic>
    </p:spTree>
    <p:extLst>
      <p:ext uri="{BB962C8B-B14F-4D97-AF65-F5344CB8AC3E}">
        <p14:creationId xmlns:p14="http://schemas.microsoft.com/office/powerpoint/2010/main" val="1242999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377825" y="-296863"/>
            <a:ext cx="8229600" cy="1143001"/>
          </a:xfrm>
        </p:spPr>
        <p:txBody>
          <a:bodyPr/>
          <a:lstStyle/>
          <a:p>
            <a:pPr eaLnBrk="1" hangingPunct="1"/>
            <a:r>
              <a:rPr lang="en-US" altLang="en-US" dirty="0" smtClean="0">
                <a:cs typeface="Times New Roman" pitchFamily="18" charset="0"/>
              </a:rPr>
              <a:t>How does CALIOP work?</a:t>
            </a:r>
          </a:p>
        </p:txBody>
      </p:sp>
      <p:grpSp>
        <p:nvGrpSpPr>
          <p:cNvPr id="26627" name="Group 35"/>
          <p:cNvGrpSpPr>
            <a:grpSpLocks/>
          </p:cNvGrpSpPr>
          <p:nvPr/>
        </p:nvGrpSpPr>
        <p:grpSpPr bwMode="auto">
          <a:xfrm>
            <a:off x="374650" y="1266825"/>
            <a:ext cx="8642350" cy="4938713"/>
            <a:chOff x="1009221" y="1115097"/>
            <a:chExt cx="6719157" cy="3416299"/>
          </a:xfrm>
        </p:grpSpPr>
        <p:grpSp>
          <p:nvGrpSpPr>
            <p:cNvPr id="26652" name="Group 33"/>
            <p:cNvGrpSpPr>
              <a:grpSpLocks/>
            </p:cNvGrpSpPr>
            <p:nvPr/>
          </p:nvGrpSpPr>
          <p:grpSpPr bwMode="auto">
            <a:xfrm>
              <a:off x="1009221" y="1115097"/>
              <a:ext cx="6719157" cy="3416299"/>
              <a:chOff x="1009221" y="1115097"/>
              <a:chExt cx="6719157" cy="3416299"/>
            </a:xfrm>
          </p:grpSpPr>
          <p:grpSp>
            <p:nvGrpSpPr>
              <p:cNvPr id="26654" name="Group 80"/>
              <p:cNvGrpSpPr>
                <a:grpSpLocks/>
              </p:cNvGrpSpPr>
              <p:nvPr/>
            </p:nvGrpSpPr>
            <p:grpSpPr bwMode="auto">
              <a:xfrm>
                <a:off x="1009221" y="1115097"/>
                <a:ext cx="6719157" cy="3416299"/>
                <a:chOff x="136197" y="813359"/>
                <a:chExt cx="6719157" cy="3416299"/>
              </a:xfrm>
            </p:grpSpPr>
            <p:pic>
              <p:nvPicPr>
                <p:cNvPr id="26658" name="Picture 10" descr="functional_diagr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197" y="813359"/>
                  <a:ext cx="3534102" cy="3416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59" name="Group 66"/>
                <p:cNvGrpSpPr>
                  <a:grpSpLocks/>
                </p:cNvGrpSpPr>
                <p:nvPr/>
              </p:nvGrpSpPr>
              <p:grpSpPr bwMode="auto">
                <a:xfrm>
                  <a:off x="4770965" y="959705"/>
                  <a:ext cx="2084389" cy="2088333"/>
                  <a:chOff x="4142304" y="1140039"/>
                  <a:chExt cx="2084389" cy="2088333"/>
                </a:xfrm>
              </p:grpSpPr>
              <p:grpSp>
                <p:nvGrpSpPr>
                  <p:cNvPr id="26663" name="Group 63"/>
                  <p:cNvGrpSpPr>
                    <a:grpSpLocks/>
                  </p:cNvGrpSpPr>
                  <p:nvPr/>
                </p:nvGrpSpPr>
                <p:grpSpPr bwMode="auto">
                  <a:xfrm>
                    <a:off x="4142304" y="1140039"/>
                    <a:ext cx="2084389" cy="712978"/>
                    <a:chOff x="4487966" y="2370436"/>
                    <a:chExt cx="2084389" cy="712978"/>
                  </a:xfrm>
                </p:grpSpPr>
                <p:pic>
                  <p:nvPicPr>
                    <p:cNvPr id="26670" name="Picture 2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87966" y="2370436"/>
                      <a:ext cx="2084389" cy="712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71" name="Text Box 30"/>
                    <p:cNvSpPr txBox="1">
                      <a:spLocks noChangeArrowheads="1"/>
                    </p:cNvSpPr>
                    <p:nvPr/>
                  </p:nvSpPr>
                  <p:spPr bwMode="auto">
                    <a:xfrm>
                      <a:off x="4586093" y="2462297"/>
                      <a:ext cx="411045" cy="17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defTabSz="914400" eaLnBrk="1" hangingPunct="1"/>
                      <a:endParaRPr lang="en-US" altLang="en-US" sz="1200">
                        <a:solidFill>
                          <a:srgbClr val="000000"/>
                        </a:solidFill>
                        <a:latin typeface="Times New Roman" pitchFamily="18" charset="0"/>
                        <a:cs typeface="Times New Roman" pitchFamily="18" charset="0"/>
                      </a:endParaRPr>
                    </a:p>
                  </p:txBody>
                </p:sp>
              </p:grpSp>
              <p:grpSp>
                <p:nvGrpSpPr>
                  <p:cNvPr id="26664" name="Group 65"/>
                  <p:cNvGrpSpPr>
                    <a:grpSpLocks/>
                  </p:cNvGrpSpPr>
                  <p:nvPr/>
                </p:nvGrpSpPr>
                <p:grpSpPr bwMode="auto">
                  <a:xfrm>
                    <a:off x="4142304" y="1828758"/>
                    <a:ext cx="2084389" cy="1399614"/>
                    <a:chOff x="4487966" y="962156"/>
                    <a:chExt cx="2084389" cy="1399614"/>
                  </a:xfrm>
                </p:grpSpPr>
                <p:pic>
                  <p:nvPicPr>
                    <p:cNvPr id="26665" name="Picture 2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87966" y="1648445"/>
                      <a:ext cx="2084389" cy="71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66" name="Group 64"/>
                    <p:cNvGrpSpPr>
                      <a:grpSpLocks/>
                    </p:cNvGrpSpPr>
                    <p:nvPr/>
                  </p:nvGrpSpPr>
                  <p:grpSpPr bwMode="auto">
                    <a:xfrm>
                      <a:off x="4487966" y="962156"/>
                      <a:ext cx="2084389" cy="971765"/>
                      <a:chOff x="4487966" y="962156"/>
                      <a:chExt cx="2084389" cy="971765"/>
                    </a:xfrm>
                  </p:grpSpPr>
                  <p:pic>
                    <p:nvPicPr>
                      <p:cNvPr id="26667" name="Picture 2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87966" y="962156"/>
                        <a:ext cx="2084389" cy="712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68" name="Text Box 29"/>
                      <p:cNvSpPr txBox="1">
                        <a:spLocks noChangeArrowheads="1"/>
                      </p:cNvSpPr>
                      <p:nvPr/>
                    </p:nvSpPr>
                    <p:spPr bwMode="auto">
                      <a:xfrm>
                        <a:off x="4586093" y="1066923"/>
                        <a:ext cx="384060" cy="176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defTabSz="914400" eaLnBrk="1" hangingPunct="1"/>
                        <a:endParaRPr lang="en-US" altLang="en-US" sz="1200">
                          <a:solidFill>
                            <a:srgbClr val="000000"/>
                          </a:solidFill>
                          <a:latin typeface="Times New Roman" pitchFamily="18" charset="0"/>
                          <a:cs typeface="Times New Roman" pitchFamily="18" charset="0"/>
                        </a:endParaRPr>
                      </a:p>
                      <a:p>
                        <a:pPr defTabSz="914400" eaLnBrk="1" hangingPunct="1"/>
                        <a:endParaRPr lang="en-US" altLang="en-US" sz="1200">
                          <a:solidFill>
                            <a:srgbClr val="000000"/>
                          </a:solidFill>
                          <a:latin typeface="Times New Roman" pitchFamily="18" charset="0"/>
                          <a:cs typeface="Times New Roman" pitchFamily="18" charset="0"/>
                        </a:endParaRPr>
                      </a:p>
                    </p:txBody>
                  </p:sp>
                  <p:sp>
                    <p:nvSpPr>
                      <p:cNvPr id="26669" name="Text Box 31"/>
                      <p:cNvSpPr txBox="1">
                        <a:spLocks noChangeArrowheads="1"/>
                      </p:cNvSpPr>
                      <p:nvPr/>
                    </p:nvSpPr>
                    <p:spPr bwMode="auto">
                      <a:xfrm>
                        <a:off x="4594543" y="1740423"/>
                        <a:ext cx="334723" cy="193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defTabSz="914400" eaLnBrk="1" hangingPunct="1"/>
                        <a:endParaRPr lang="en-US" altLang="en-US" sz="1200">
                          <a:solidFill>
                            <a:srgbClr val="000000"/>
                          </a:solidFill>
                          <a:latin typeface="Times New Roman" pitchFamily="18" charset="0"/>
                          <a:cs typeface="Times New Roman" pitchFamily="18" charset="0"/>
                        </a:endParaRPr>
                      </a:p>
                    </p:txBody>
                  </p:sp>
                </p:grpSp>
              </p:grpSp>
            </p:grpSp>
            <p:cxnSp>
              <p:nvCxnSpPr>
                <p:cNvPr id="69" name="Straight Connector 68"/>
                <p:cNvCxnSpPr/>
                <p:nvPr/>
              </p:nvCxnSpPr>
              <p:spPr>
                <a:xfrm>
                  <a:off x="3656226" y="1408548"/>
                  <a:ext cx="954061" cy="1098"/>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3604388" y="1977382"/>
                  <a:ext cx="1005899" cy="1098"/>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3616730" y="2489113"/>
                  <a:ext cx="993557" cy="2196"/>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grpSp>
            <p:nvGrpSpPr>
              <p:cNvPr id="26655" name="Group 32"/>
              <p:cNvGrpSpPr>
                <a:grpSpLocks/>
              </p:cNvGrpSpPr>
              <p:nvPr/>
            </p:nvGrpSpPr>
            <p:grpSpPr bwMode="auto">
              <a:xfrm>
                <a:off x="2346687" y="2989276"/>
                <a:ext cx="2393864" cy="1542120"/>
                <a:chOff x="2346687" y="2989276"/>
                <a:chExt cx="2393864" cy="1542120"/>
              </a:xfrm>
            </p:grpSpPr>
            <p:sp>
              <p:nvSpPr>
                <p:cNvPr id="31" name="Rectangle 30"/>
                <p:cNvSpPr/>
                <p:nvPr/>
              </p:nvSpPr>
              <p:spPr>
                <a:xfrm>
                  <a:off x="2844523" y="2989614"/>
                  <a:ext cx="1895780" cy="154178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Rectangle 31"/>
                <p:cNvSpPr/>
                <p:nvPr/>
              </p:nvSpPr>
              <p:spPr>
                <a:xfrm>
                  <a:off x="2347128" y="3339919"/>
                  <a:ext cx="1742735" cy="119147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grpSp>
        </p:grpSp>
        <p:sp>
          <p:nvSpPr>
            <p:cNvPr id="35" name="Right Bracket 34"/>
            <p:cNvSpPr/>
            <p:nvPr/>
          </p:nvSpPr>
          <p:spPr>
            <a:xfrm>
              <a:off x="4254016" y="2164914"/>
              <a:ext cx="160450" cy="511731"/>
            </a:xfrm>
            <a:prstGeom prst="rightBracket">
              <a:avLst/>
            </a:prstGeom>
            <a:ln w="12700">
              <a:solidFill>
                <a:schemeClr val="tx1"/>
              </a:solidFill>
            </a:ln>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n-US"/>
            </a:p>
          </p:txBody>
        </p:sp>
      </p:grpSp>
      <p:sp>
        <p:nvSpPr>
          <p:cNvPr id="48" name="TextBox 47"/>
          <p:cNvSpPr txBox="1"/>
          <p:nvPr/>
        </p:nvSpPr>
        <p:spPr>
          <a:xfrm>
            <a:off x="525463" y="5543550"/>
            <a:ext cx="1717675" cy="368300"/>
          </a:xfrm>
          <a:prstGeom prst="rect">
            <a:avLst/>
          </a:prstGeom>
          <a:noFill/>
        </p:spPr>
        <p:txBody>
          <a:bodyPr wrap="none">
            <a:spAutoFit/>
          </a:bodyPr>
          <a:lstStyle/>
          <a:p>
            <a:pPr fontAlgn="auto">
              <a:spcBef>
                <a:spcPts val="0"/>
              </a:spcBef>
              <a:spcAft>
                <a:spcPts val="0"/>
              </a:spcAft>
              <a:defRPr/>
            </a:pPr>
            <a:r>
              <a:rPr lang="en-US" i="1" dirty="0">
                <a:solidFill>
                  <a:schemeClr val="bg2">
                    <a:lumMod val="50000"/>
                  </a:schemeClr>
                </a:solidFill>
                <a:latin typeface="Times New Roman"/>
                <a:cs typeface="Times New Roman"/>
              </a:rPr>
              <a:t>scattering layer</a:t>
            </a:r>
          </a:p>
        </p:txBody>
      </p:sp>
      <p:sp>
        <p:nvSpPr>
          <p:cNvPr id="26629" name="TextBox 70"/>
          <p:cNvSpPr txBox="1">
            <a:spLocks noChangeArrowheads="1"/>
          </p:cNvSpPr>
          <p:nvPr/>
        </p:nvSpPr>
        <p:spPr bwMode="auto">
          <a:xfrm>
            <a:off x="6484938" y="1533525"/>
            <a:ext cx="1397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r>
              <a:rPr lang="en-US" altLang="en-US" sz="1800">
                <a:solidFill>
                  <a:schemeClr val="bg1"/>
                </a:solidFill>
                <a:latin typeface="Times New Roman" pitchFamily="18" charset="0"/>
                <a:cs typeface="Times New Roman" pitchFamily="18" charset="0"/>
              </a:rPr>
              <a:t>1064,Total</a:t>
            </a:r>
          </a:p>
        </p:txBody>
      </p:sp>
      <p:sp>
        <p:nvSpPr>
          <p:cNvPr id="26630" name="TextBox 71"/>
          <p:cNvSpPr txBox="1">
            <a:spLocks noChangeArrowheads="1"/>
          </p:cNvSpPr>
          <p:nvPr/>
        </p:nvSpPr>
        <p:spPr bwMode="auto">
          <a:xfrm>
            <a:off x="6497638" y="2536825"/>
            <a:ext cx="1397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r>
              <a:rPr lang="en-US" altLang="en-US" sz="1800">
                <a:solidFill>
                  <a:schemeClr val="bg1"/>
                </a:solidFill>
                <a:latin typeface="Times New Roman" pitchFamily="18" charset="0"/>
                <a:cs typeface="Times New Roman" pitchFamily="18" charset="0"/>
              </a:rPr>
              <a:t>532,Total</a:t>
            </a:r>
          </a:p>
        </p:txBody>
      </p:sp>
      <p:sp>
        <p:nvSpPr>
          <p:cNvPr id="26631" name="TextBox 72"/>
          <p:cNvSpPr txBox="1">
            <a:spLocks noChangeArrowheads="1"/>
          </p:cNvSpPr>
          <p:nvPr/>
        </p:nvSpPr>
        <p:spPr bwMode="auto">
          <a:xfrm>
            <a:off x="6497638" y="3517900"/>
            <a:ext cx="11731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r>
              <a:rPr lang="en-US" altLang="en-US" sz="1800">
                <a:solidFill>
                  <a:schemeClr val="bg1"/>
                </a:solidFill>
                <a:latin typeface="Times New Roman" pitchFamily="18" charset="0"/>
                <a:cs typeface="Times New Roman" pitchFamily="18" charset="0"/>
              </a:rPr>
              <a:t>532,⊥</a:t>
            </a:r>
          </a:p>
        </p:txBody>
      </p:sp>
      <p:sp>
        <p:nvSpPr>
          <p:cNvPr id="26632" name="TextBox 75"/>
          <p:cNvSpPr txBox="1">
            <a:spLocks noChangeArrowheads="1"/>
          </p:cNvSpPr>
          <p:nvPr/>
        </p:nvSpPr>
        <p:spPr bwMode="auto">
          <a:xfrm>
            <a:off x="4945063" y="2624138"/>
            <a:ext cx="1255712"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r>
              <a:rPr lang="en-US" altLang="en-US" sz="1400">
                <a:latin typeface="Times New Roman" pitchFamily="18" charset="0"/>
                <a:cs typeface="Times New Roman" pitchFamily="18" charset="0"/>
              </a:rPr>
              <a:t>Total = || + ⊥</a:t>
            </a:r>
          </a:p>
        </p:txBody>
      </p:sp>
      <p:grpSp>
        <p:nvGrpSpPr>
          <p:cNvPr id="10" name="Group 78"/>
          <p:cNvGrpSpPr>
            <a:grpSpLocks/>
          </p:cNvGrpSpPr>
          <p:nvPr/>
        </p:nvGrpSpPr>
        <p:grpSpPr bwMode="auto">
          <a:xfrm>
            <a:off x="458788" y="4368800"/>
            <a:ext cx="341312" cy="369888"/>
            <a:chOff x="484243" y="4318438"/>
            <a:chExt cx="341636" cy="369332"/>
          </a:xfrm>
        </p:grpSpPr>
        <p:sp>
          <p:nvSpPr>
            <p:cNvPr id="77" name="TextBox 76"/>
            <p:cNvSpPr txBox="1"/>
            <p:nvPr/>
          </p:nvSpPr>
          <p:spPr>
            <a:xfrm>
              <a:off x="496955" y="4318438"/>
              <a:ext cx="328924" cy="369332"/>
            </a:xfrm>
            <a:prstGeom prst="rect">
              <a:avLst/>
            </a:prstGeom>
            <a:noFill/>
          </p:spPr>
          <p:txBody>
            <a:bodyPr wrap="none">
              <a:spAutoFit/>
            </a:bodyPr>
            <a:lstStyle/>
            <a:p>
              <a:pPr fontAlgn="auto">
                <a:spcBef>
                  <a:spcPts val="0"/>
                </a:spcBef>
                <a:spcAft>
                  <a:spcPts val="0"/>
                </a:spcAft>
                <a:defRPr/>
              </a:pPr>
              <a:r>
                <a:rPr lang="en-US" dirty="0">
                  <a:solidFill>
                    <a:schemeClr val="bg2">
                      <a:lumMod val="50000"/>
                    </a:schemeClr>
                  </a:solidFill>
                  <a:latin typeface="+mn-lt"/>
                  <a:cs typeface="+mn-cs"/>
                </a:rPr>
                <a:t>1</a:t>
              </a:r>
            </a:p>
          </p:txBody>
        </p:sp>
        <p:sp>
          <p:nvSpPr>
            <p:cNvPr id="78" name="Oval 77"/>
            <p:cNvSpPr>
              <a:spLocks noChangeArrowheads="1"/>
            </p:cNvSpPr>
            <p:nvPr/>
          </p:nvSpPr>
          <p:spPr bwMode="auto">
            <a:xfrm>
              <a:off x="484243" y="4318438"/>
              <a:ext cx="328924" cy="369332"/>
            </a:xfrm>
            <a:prstGeom prst="ellipse">
              <a:avLst/>
            </a:prstGeom>
            <a:noFill/>
            <a:ln w="38100">
              <a:solidFill>
                <a:srgbClr val="287A9E"/>
              </a:solidFill>
              <a:round/>
              <a:headEnd/>
              <a:tailEnd/>
            </a:ln>
            <a:effectLst>
              <a:outerShdw blurRad="63500" dist="26940" dir="5400000" sx="100999" sy="100999" rotWithShape="0">
                <a:srgbClr val="000000">
                  <a:alpha val="39999"/>
                </a:srgbClr>
              </a:outerShdw>
            </a:effectLst>
          </p:spPr>
          <p:txBody>
            <a:bodyPr anchor="ctr"/>
            <a:lstStyle/>
            <a:p>
              <a:pPr algn="ctr" fontAlgn="auto">
                <a:spcBef>
                  <a:spcPts val="0"/>
                </a:spcBef>
                <a:spcAft>
                  <a:spcPts val="0"/>
                </a:spcAft>
                <a:defRPr/>
              </a:pPr>
              <a:endParaRPr lang="en-US">
                <a:solidFill>
                  <a:schemeClr val="lt1"/>
                </a:solidFill>
                <a:latin typeface="+mn-lt"/>
                <a:cs typeface="+mn-cs"/>
              </a:endParaRPr>
            </a:p>
          </p:txBody>
        </p:sp>
      </p:grpSp>
      <p:grpSp>
        <p:nvGrpSpPr>
          <p:cNvPr id="11" name="Group 91"/>
          <p:cNvGrpSpPr>
            <a:grpSpLocks/>
          </p:cNvGrpSpPr>
          <p:nvPr/>
        </p:nvGrpSpPr>
        <p:grpSpPr bwMode="auto">
          <a:xfrm>
            <a:off x="1952625" y="5211763"/>
            <a:ext cx="6137275" cy="601662"/>
            <a:chOff x="1952831" y="5211980"/>
            <a:chExt cx="6137069" cy="601365"/>
          </a:xfrm>
        </p:grpSpPr>
        <p:sp>
          <p:nvSpPr>
            <p:cNvPr id="62" name="TextBox 61"/>
            <p:cNvSpPr txBox="1"/>
            <p:nvPr/>
          </p:nvSpPr>
          <p:spPr>
            <a:xfrm>
              <a:off x="2162374" y="5443641"/>
              <a:ext cx="5927526" cy="369704"/>
            </a:xfrm>
            <a:prstGeom prst="rect">
              <a:avLst/>
            </a:prstGeom>
            <a:noFill/>
          </p:spPr>
          <p:txBody>
            <a:bodyPr>
              <a:spAutoFit/>
            </a:bodyPr>
            <a:lstStyle/>
            <a:p>
              <a:pPr fontAlgn="auto">
                <a:spcBef>
                  <a:spcPts val="0"/>
                </a:spcBef>
                <a:spcAft>
                  <a:spcPts val="0"/>
                </a:spcAft>
                <a:defRPr/>
              </a:pPr>
              <a:r>
                <a:rPr lang="en-US" dirty="0">
                  <a:solidFill>
                    <a:schemeClr val="bg2">
                      <a:lumMod val="50000"/>
                    </a:schemeClr>
                  </a:solidFill>
                  <a:latin typeface="Times New Roman"/>
                  <a:cs typeface="Times New Roman"/>
                </a:rPr>
                <a:t>Total backscatter coefficient (cloud, aerosol, molecule)</a:t>
              </a:r>
            </a:p>
          </p:txBody>
        </p:sp>
        <p:grpSp>
          <p:nvGrpSpPr>
            <p:cNvPr id="26647" name="Group 79"/>
            <p:cNvGrpSpPr>
              <a:grpSpLocks/>
            </p:cNvGrpSpPr>
            <p:nvPr/>
          </p:nvGrpSpPr>
          <p:grpSpPr bwMode="auto">
            <a:xfrm>
              <a:off x="1952831" y="5211980"/>
              <a:ext cx="341636" cy="369332"/>
              <a:chOff x="484243" y="4318438"/>
              <a:chExt cx="341636" cy="369332"/>
            </a:xfrm>
          </p:grpSpPr>
          <p:sp>
            <p:nvSpPr>
              <p:cNvPr id="82" name="TextBox 81"/>
              <p:cNvSpPr txBox="1"/>
              <p:nvPr/>
            </p:nvSpPr>
            <p:spPr>
              <a:xfrm>
                <a:off x="496943" y="4318438"/>
                <a:ext cx="328602" cy="369705"/>
              </a:xfrm>
              <a:prstGeom prst="rect">
                <a:avLst/>
              </a:prstGeom>
              <a:noFill/>
            </p:spPr>
            <p:txBody>
              <a:bodyPr wrap="none">
                <a:spAutoFit/>
              </a:bodyPr>
              <a:lstStyle/>
              <a:p>
                <a:pPr fontAlgn="auto">
                  <a:spcBef>
                    <a:spcPts val="0"/>
                  </a:spcBef>
                  <a:spcAft>
                    <a:spcPts val="0"/>
                  </a:spcAft>
                  <a:defRPr/>
                </a:pPr>
                <a:r>
                  <a:rPr lang="en-US" dirty="0">
                    <a:solidFill>
                      <a:schemeClr val="bg2">
                        <a:lumMod val="50000"/>
                      </a:schemeClr>
                    </a:solidFill>
                    <a:latin typeface="+mn-lt"/>
                    <a:cs typeface="+mn-cs"/>
                  </a:rPr>
                  <a:t>2</a:t>
                </a:r>
              </a:p>
            </p:txBody>
          </p:sp>
          <p:sp>
            <p:nvSpPr>
              <p:cNvPr id="83" name="Oval 82"/>
              <p:cNvSpPr>
                <a:spLocks noChangeArrowheads="1"/>
              </p:cNvSpPr>
              <p:nvPr/>
            </p:nvSpPr>
            <p:spPr bwMode="auto">
              <a:xfrm>
                <a:off x="484243" y="4318438"/>
                <a:ext cx="328602" cy="369705"/>
              </a:xfrm>
              <a:prstGeom prst="ellipse">
                <a:avLst/>
              </a:prstGeom>
              <a:noFill/>
              <a:ln w="38100">
                <a:solidFill>
                  <a:srgbClr val="287A9E"/>
                </a:solidFill>
                <a:round/>
                <a:headEnd/>
                <a:tailEnd/>
              </a:ln>
              <a:effectLst>
                <a:outerShdw blurRad="63500" dist="26940" dir="5400000" sx="100999" sy="100999" rotWithShape="0">
                  <a:srgbClr val="000000">
                    <a:alpha val="39999"/>
                  </a:srgbClr>
                </a:outerShdw>
              </a:effectLst>
            </p:spPr>
            <p:txBody>
              <a:bodyPr anchor="ctr"/>
              <a:lstStyle/>
              <a:p>
                <a:pPr algn="ctr" fontAlgn="auto">
                  <a:spcBef>
                    <a:spcPts val="0"/>
                  </a:spcBef>
                  <a:spcAft>
                    <a:spcPts val="0"/>
                  </a:spcAft>
                  <a:defRPr/>
                </a:pPr>
                <a:endParaRPr lang="en-US">
                  <a:solidFill>
                    <a:schemeClr val="lt1"/>
                  </a:solidFill>
                  <a:latin typeface="+mn-lt"/>
                  <a:cs typeface="+mn-cs"/>
                </a:endParaRPr>
              </a:p>
            </p:txBody>
          </p:sp>
        </p:grpSp>
      </p:grpSp>
      <p:grpSp>
        <p:nvGrpSpPr>
          <p:cNvPr id="13" name="Group 92"/>
          <p:cNvGrpSpPr>
            <a:grpSpLocks/>
          </p:cNvGrpSpPr>
          <p:nvPr/>
        </p:nvGrpSpPr>
        <p:grpSpPr bwMode="auto">
          <a:xfrm>
            <a:off x="1920875" y="4191000"/>
            <a:ext cx="2808288" cy="496888"/>
            <a:chOff x="1921557" y="4191438"/>
            <a:chExt cx="2807135" cy="496332"/>
          </a:xfrm>
        </p:grpSpPr>
        <p:sp>
          <p:nvSpPr>
            <p:cNvPr id="26642" name="TextBox 73"/>
            <p:cNvSpPr txBox="1">
              <a:spLocks noChangeArrowheads="1"/>
            </p:cNvSpPr>
            <p:nvPr/>
          </p:nvSpPr>
          <p:spPr bwMode="auto">
            <a:xfrm>
              <a:off x="2237792" y="4318438"/>
              <a:ext cx="24909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r>
                <a:rPr lang="en-US" altLang="en-US" sz="1800">
                  <a:solidFill>
                    <a:srgbClr val="2F97B5"/>
                  </a:solidFill>
                  <a:latin typeface="Times New Roman" pitchFamily="18" charset="0"/>
                  <a:cs typeface="Times New Roman" pitchFamily="18" charset="0"/>
                </a:rPr>
                <a:t>LIDAR signal</a:t>
              </a:r>
            </a:p>
          </p:txBody>
        </p:sp>
        <p:grpSp>
          <p:nvGrpSpPr>
            <p:cNvPr id="26643" name="Group 83"/>
            <p:cNvGrpSpPr>
              <a:grpSpLocks/>
            </p:cNvGrpSpPr>
            <p:nvPr/>
          </p:nvGrpSpPr>
          <p:grpSpPr bwMode="auto">
            <a:xfrm>
              <a:off x="1921557" y="4191438"/>
              <a:ext cx="341636" cy="369332"/>
              <a:chOff x="484243" y="4318438"/>
              <a:chExt cx="341636" cy="369332"/>
            </a:xfrm>
          </p:grpSpPr>
          <p:sp>
            <p:nvSpPr>
              <p:cNvPr id="85" name="TextBox 84"/>
              <p:cNvSpPr txBox="1"/>
              <p:nvPr/>
            </p:nvSpPr>
            <p:spPr>
              <a:xfrm>
                <a:off x="496938" y="4318438"/>
                <a:ext cx="328478" cy="369474"/>
              </a:xfrm>
              <a:prstGeom prst="rect">
                <a:avLst/>
              </a:prstGeom>
              <a:noFill/>
            </p:spPr>
            <p:txBody>
              <a:bodyPr wrap="none">
                <a:spAutoFit/>
              </a:bodyPr>
              <a:lstStyle/>
              <a:p>
                <a:pPr fontAlgn="auto">
                  <a:spcBef>
                    <a:spcPts val="0"/>
                  </a:spcBef>
                  <a:spcAft>
                    <a:spcPts val="0"/>
                  </a:spcAft>
                  <a:defRPr/>
                </a:pPr>
                <a:r>
                  <a:rPr lang="en-US" dirty="0">
                    <a:solidFill>
                      <a:schemeClr val="bg2">
                        <a:lumMod val="50000"/>
                      </a:schemeClr>
                    </a:solidFill>
                    <a:latin typeface="+mn-lt"/>
                    <a:cs typeface="+mn-cs"/>
                  </a:rPr>
                  <a:t>3</a:t>
                </a:r>
              </a:p>
            </p:txBody>
          </p:sp>
          <p:sp>
            <p:nvSpPr>
              <p:cNvPr id="86" name="Oval 85"/>
              <p:cNvSpPr>
                <a:spLocks noChangeArrowheads="1"/>
              </p:cNvSpPr>
              <p:nvPr/>
            </p:nvSpPr>
            <p:spPr bwMode="auto">
              <a:xfrm>
                <a:off x="484243" y="4318438"/>
                <a:ext cx="328478" cy="369474"/>
              </a:xfrm>
              <a:prstGeom prst="ellipse">
                <a:avLst/>
              </a:prstGeom>
              <a:noFill/>
              <a:ln w="38100">
                <a:solidFill>
                  <a:srgbClr val="287A9E"/>
                </a:solidFill>
                <a:round/>
                <a:headEnd/>
                <a:tailEnd/>
              </a:ln>
              <a:effectLst>
                <a:outerShdw blurRad="63500" dist="26940" dir="5400000" sx="100999" sy="100999" rotWithShape="0">
                  <a:srgbClr val="000000">
                    <a:alpha val="39999"/>
                  </a:srgbClr>
                </a:outerShdw>
              </a:effectLst>
            </p:spPr>
            <p:txBody>
              <a:bodyPr anchor="ctr"/>
              <a:lstStyle/>
              <a:p>
                <a:pPr algn="ctr" fontAlgn="auto">
                  <a:spcBef>
                    <a:spcPts val="0"/>
                  </a:spcBef>
                  <a:spcAft>
                    <a:spcPts val="0"/>
                  </a:spcAft>
                  <a:defRPr/>
                </a:pPr>
                <a:endParaRPr lang="en-US">
                  <a:solidFill>
                    <a:schemeClr val="lt1"/>
                  </a:solidFill>
                  <a:latin typeface="+mn-lt"/>
                  <a:cs typeface="+mn-cs"/>
                </a:endParaRPr>
              </a:p>
            </p:txBody>
          </p:sp>
        </p:grpSp>
      </p:grpSp>
      <p:grpSp>
        <p:nvGrpSpPr>
          <p:cNvPr id="15" name="Group 93"/>
          <p:cNvGrpSpPr>
            <a:grpSpLocks/>
          </p:cNvGrpSpPr>
          <p:nvPr/>
        </p:nvGrpSpPr>
        <p:grpSpPr bwMode="auto">
          <a:xfrm>
            <a:off x="5778500" y="4102100"/>
            <a:ext cx="3362325" cy="739775"/>
            <a:chOff x="5778022" y="4101506"/>
            <a:chExt cx="3362803" cy="739696"/>
          </a:xfrm>
        </p:grpSpPr>
        <p:sp>
          <p:nvSpPr>
            <p:cNvPr id="26638" name="TextBox 36"/>
            <p:cNvSpPr txBox="1">
              <a:spLocks noChangeArrowheads="1"/>
            </p:cNvSpPr>
            <p:nvPr/>
          </p:nvSpPr>
          <p:spPr bwMode="auto">
            <a:xfrm>
              <a:off x="5778022" y="4471870"/>
              <a:ext cx="33628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r>
                <a:rPr lang="en-US" altLang="en-US" sz="1800">
                  <a:solidFill>
                    <a:srgbClr val="2F97B5"/>
                  </a:solidFill>
                  <a:latin typeface="Times New Roman" pitchFamily="18" charset="0"/>
                  <a:cs typeface="Times New Roman" pitchFamily="18" charset="0"/>
                </a:rPr>
                <a:t>Attenuated backscatter coefficient</a:t>
              </a:r>
            </a:p>
          </p:txBody>
        </p:sp>
        <p:grpSp>
          <p:nvGrpSpPr>
            <p:cNvPr id="26639" name="Group 86"/>
            <p:cNvGrpSpPr>
              <a:grpSpLocks/>
            </p:cNvGrpSpPr>
            <p:nvPr/>
          </p:nvGrpSpPr>
          <p:grpSpPr bwMode="auto">
            <a:xfrm>
              <a:off x="5965118" y="4101506"/>
              <a:ext cx="341636" cy="369332"/>
              <a:chOff x="484243" y="4318438"/>
              <a:chExt cx="341636" cy="369332"/>
            </a:xfrm>
          </p:grpSpPr>
          <p:sp>
            <p:nvSpPr>
              <p:cNvPr id="88" name="TextBox 87"/>
              <p:cNvSpPr txBox="1"/>
              <p:nvPr/>
            </p:nvSpPr>
            <p:spPr>
              <a:xfrm>
                <a:off x="497201" y="4318438"/>
                <a:ext cx="328660" cy="369849"/>
              </a:xfrm>
              <a:prstGeom prst="rect">
                <a:avLst/>
              </a:prstGeom>
              <a:noFill/>
            </p:spPr>
            <p:txBody>
              <a:bodyPr wrap="none">
                <a:spAutoFit/>
              </a:bodyPr>
              <a:lstStyle/>
              <a:p>
                <a:pPr fontAlgn="auto">
                  <a:spcBef>
                    <a:spcPts val="0"/>
                  </a:spcBef>
                  <a:spcAft>
                    <a:spcPts val="0"/>
                  </a:spcAft>
                  <a:defRPr/>
                </a:pPr>
                <a:r>
                  <a:rPr lang="en-US" dirty="0">
                    <a:solidFill>
                      <a:schemeClr val="bg2">
                        <a:lumMod val="50000"/>
                      </a:schemeClr>
                    </a:solidFill>
                    <a:latin typeface="+mn-lt"/>
                    <a:cs typeface="+mn-cs"/>
                  </a:rPr>
                  <a:t>4</a:t>
                </a:r>
              </a:p>
            </p:txBody>
          </p:sp>
          <p:sp>
            <p:nvSpPr>
              <p:cNvPr id="89" name="Oval 88"/>
              <p:cNvSpPr>
                <a:spLocks noChangeArrowheads="1"/>
              </p:cNvSpPr>
              <p:nvPr/>
            </p:nvSpPr>
            <p:spPr bwMode="auto">
              <a:xfrm>
                <a:off x="484499" y="4318438"/>
                <a:ext cx="328660" cy="369849"/>
              </a:xfrm>
              <a:prstGeom prst="ellipse">
                <a:avLst/>
              </a:prstGeom>
              <a:noFill/>
              <a:ln w="38100">
                <a:solidFill>
                  <a:srgbClr val="287A9E"/>
                </a:solidFill>
                <a:round/>
                <a:headEnd/>
                <a:tailEnd/>
              </a:ln>
              <a:effectLst>
                <a:outerShdw blurRad="63500" dist="26940" dir="5400000" sx="100999" sy="100999" rotWithShape="0">
                  <a:srgbClr val="000000">
                    <a:alpha val="39999"/>
                  </a:srgbClr>
                </a:outerShdw>
              </a:effectLst>
            </p:spPr>
            <p:txBody>
              <a:bodyPr anchor="ctr"/>
              <a:lstStyle/>
              <a:p>
                <a:pPr algn="ctr" fontAlgn="auto">
                  <a:spcBef>
                    <a:spcPts val="0"/>
                  </a:spcBef>
                  <a:spcAft>
                    <a:spcPts val="0"/>
                  </a:spcAft>
                  <a:defRPr/>
                </a:pPr>
                <a:endParaRPr lang="en-US">
                  <a:solidFill>
                    <a:schemeClr val="lt1"/>
                  </a:solidFill>
                  <a:latin typeface="+mn-lt"/>
                  <a:cs typeface="+mn-cs"/>
                </a:endParaRPr>
              </a:p>
            </p:txBody>
          </p:sp>
        </p:grpSp>
      </p:grpSp>
      <p:sp>
        <p:nvSpPr>
          <p:cNvPr id="91" name="TextBox 90"/>
          <p:cNvSpPr txBox="1">
            <a:spLocks noChangeArrowheads="1"/>
          </p:cNvSpPr>
          <p:nvPr/>
        </p:nvSpPr>
        <p:spPr bwMode="auto">
          <a:xfrm>
            <a:off x="2281238" y="4859338"/>
            <a:ext cx="56038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r>
              <a:rPr lang="en-US" altLang="en-US" sz="1800">
                <a:solidFill>
                  <a:srgbClr val="2F97B5"/>
                </a:solidFill>
                <a:latin typeface="Times New Roman" pitchFamily="18" charset="0"/>
                <a:cs typeface="Times New Roman" pitchFamily="18" charset="0"/>
              </a:rPr>
              <a:t>Atmospheric two-way transmittance</a:t>
            </a:r>
          </a:p>
          <a:p>
            <a:pPr eaLnBrk="1" hangingPunct="1"/>
            <a:r>
              <a:rPr lang="en-US" altLang="en-US" sz="1800">
                <a:solidFill>
                  <a:srgbClr val="2F97B5"/>
                </a:solidFill>
                <a:latin typeface="Times New Roman" pitchFamily="18" charset="0"/>
                <a:cs typeface="Times New Roman" pitchFamily="18" charset="0"/>
              </a:rPr>
              <a:t>= signal attenuation (cloud, aerosol, molecule, gas) </a:t>
            </a:r>
          </a:p>
        </p:txBody>
      </p:sp>
    </p:spTree>
    <p:extLst>
      <p:ext uri="{BB962C8B-B14F-4D97-AF65-F5344CB8AC3E}">
        <p14:creationId xmlns:p14="http://schemas.microsoft.com/office/powerpoint/2010/main" val="30283690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Title 1"/>
          <p:cNvSpPr>
            <a:spLocks noGrp="1"/>
          </p:cNvSpPr>
          <p:nvPr>
            <p:ph type="title"/>
          </p:nvPr>
        </p:nvSpPr>
        <p:spPr>
          <a:xfrm>
            <a:off x="688975" y="44450"/>
            <a:ext cx="8229600" cy="827088"/>
          </a:xfrm>
        </p:spPr>
        <p:txBody>
          <a:bodyPr/>
          <a:lstStyle/>
          <a:p>
            <a:pPr eaLnBrk="1" hangingPunct="1"/>
            <a:r>
              <a:rPr lang="en-US" altLang="en-US" sz="4000" dirty="0" smtClean="0">
                <a:cs typeface="Times New Roman" pitchFamily="18" charset="0"/>
              </a:rPr>
              <a:t>Lidar Signal Interpretation</a:t>
            </a:r>
          </a:p>
        </p:txBody>
      </p:sp>
      <p:sp>
        <p:nvSpPr>
          <p:cNvPr id="30726" name="Text Box 29"/>
          <p:cNvSpPr txBox="1">
            <a:spLocks noChangeArrowheads="1"/>
          </p:cNvSpPr>
          <p:nvPr/>
        </p:nvSpPr>
        <p:spPr bwMode="auto">
          <a:xfrm>
            <a:off x="344488" y="1997075"/>
            <a:ext cx="884237"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defTabSz="914400" eaLnBrk="1" hangingPunct="1"/>
            <a:endParaRPr lang="en-US" altLang="en-US" sz="1200">
              <a:solidFill>
                <a:srgbClr val="000000"/>
              </a:solidFill>
              <a:latin typeface="Times New Roman" pitchFamily="18" charset="0"/>
              <a:cs typeface="Times New Roman" pitchFamily="18" charset="0"/>
            </a:endParaRPr>
          </a:p>
          <a:p>
            <a:pPr defTabSz="914400" eaLnBrk="1" hangingPunct="1"/>
            <a:endParaRPr lang="en-US" altLang="en-US" sz="1200">
              <a:solidFill>
                <a:srgbClr val="000000"/>
              </a:solidFill>
              <a:latin typeface="Times New Roman" pitchFamily="18" charset="0"/>
              <a:cs typeface="Times New Roman" pitchFamily="18" charset="0"/>
            </a:endParaRPr>
          </a:p>
        </p:txBody>
      </p:sp>
      <p:sp>
        <p:nvSpPr>
          <p:cNvPr id="30727" name="Text Box 31"/>
          <p:cNvSpPr txBox="1">
            <a:spLocks noChangeArrowheads="1"/>
          </p:cNvSpPr>
          <p:nvPr/>
        </p:nvSpPr>
        <p:spPr bwMode="auto">
          <a:xfrm>
            <a:off x="363538" y="3314700"/>
            <a:ext cx="771525"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defTabSz="914400" eaLnBrk="1" hangingPunct="1"/>
            <a:endParaRPr lang="en-US" altLang="en-US" sz="1200">
              <a:solidFill>
                <a:srgbClr val="000000"/>
              </a:solidFill>
              <a:latin typeface="Times New Roman" pitchFamily="18" charset="0"/>
              <a:cs typeface="Times New Roman" pitchFamily="18" charset="0"/>
            </a:endParaRPr>
          </a:p>
        </p:txBody>
      </p:sp>
      <p:sp>
        <p:nvSpPr>
          <p:cNvPr id="30728" name="TextBox 41"/>
          <p:cNvSpPr txBox="1">
            <a:spLocks noChangeArrowheads="1"/>
          </p:cNvSpPr>
          <p:nvPr/>
        </p:nvSpPr>
        <p:spPr bwMode="auto">
          <a:xfrm>
            <a:off x="3692525" y="4306888"/>
            <a:ext cx="3317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r>
              <a:rPr lang="en-US" altLang="en-US" sz="1800">
                <a:solidFill>
                  <a:schemeClr val="bg1"/>
                </a:solidFill>
                <a:latin typeface="News Gothic MT" charset="0"/>
              </a:rPr>
              <a:t>A</a:t>
            </a:r>
          </a:p>
        </p:txBody>
      </p:sp>
      <p:sp>
        <p:nvSpPr>
          <p:cNvPr id="30729" name="TextBox 45"/>
          <p:cNvSpPr txBox="1">
            <a:spLocks noChangeArrowheads="1"/>
          </p:cNvSpPr>
          <p:nvPr/>
        </p:nvSpPr>
        <p:spPr bwMode="auto">
          <a:xfrm>
            <a:off x="2800350" y="4854575"/>
            <a:ext cx="3476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r>
              <a:rPr lang="en-US" altLang="en-US" sz="1800">
                <a:solidFill>
                  <a:schemeClr val="bg1"/>
                </a:solidFill>
                <a:latin typeface="News Gothic MT" charset="0"/>
              </a:rPr>
              <a:t>B</a:t>
            </a:r>
          </a:p>
        </p:txBody>
      </p:sp>
      <p:sp>
        <p:nvSpPr>
          <p:cNvPr id="30731" name="Rectangle 32"/>
          <p:cNvSpPr>
            <a:spLocks noChangeArrowheads="1"/>
          </p:cNvSpPr>
          <p:nvPr/>
        </p:nvSpPr>
        <p:spPr bwMode="auto">
          <a:xfrm>
            <a:off x="3416300" y="1560513"/>
            <a:ext cx="3873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r>
              <a:rPr lang="en-US" altLang="en-US" sz="1800" b="1">
                <a:solidFill>
                  <a:schemeClr val="bg1"/>
                </a:solidFill>
                <a:latin typeface="Times New Roman" pitchFamily="18" charset="0"/>
                <a:cs typeface="Times New Roman" pitchFamily="18" charset="0"/>
              </a:rPr>
              <a:t>Total attenuated backscatter 532 nm</a:t>
            </a:r>
          </a:p>
        </p:txBody>
      </p:sp>
      <p:sp>
        <p:nvSpPr>
          <p:cNvPr id="30732" name="Rectangle 33"/>
          <p:cNvSpPr>
            <a:spLocks noChangeArrowheads="1"/>
          </p:cNvSpPr>
          <p:nvPr/>
        </p:nvSpPr>
        <p:spPr bwMode="auto">
          <a:xfrm>
            <a:off x="3233738" y="3697288"/>
            <a:ext cx="39036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r>
              <a:rPr lang="en-US" altLang="en-US" sz="1800" b="1">
                <a:solidFill>
                  <a:schemeClr val="bg1"/>
                </a:solidFill>
                <a:latin typeface="Times New Roman" pitchFamily="18" charset="0"/>
                <a:cs typeface="Times New Roman" pitchFamily="18" charset="0"/>
              </a:rPr>
              <a:t>Total attenuated backscatter 1064 nm</a:t>
            </a:r>
          </a:p>
        </p:txBody>
      </p:sp>
      <p:graphicFrame>
        <p:nvGraphicFramePr>
          <p:cNvPr id="26" name="Table 25"/>
          <p:cNvGraphicFramePr>
            <a:graphicFrameLocks noGrp="1"/>
          </p:cNvGraphicFramePr>
          <p:nvPr/>
        </p:nvGraphicFramePr>
        <p:xfrm>
          <a:off x="1260475" y="1055688"/>
          <a:ext cx="6577013" cy="5120640"/>
        </p:xfrm>
        <a:graphic>
          <a:graphicData uri="http://schemas.openxmlformats.org/drawingml/2006/table">
            <a:tbl>
              <a:tblPr/>
              <a:tblGrid>
                <a:gridCol w="1647825"/>
                <a:gridCol w="1870075"/>
                <a:gridCol w="1627188"/>
                <a:gridCol w="1431925"/>
              </a:tblGrid>
              <a:tr h="627063">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rgbClr val="0000FF"/>
                        </a:solidFill>
                        <a:effectLst/>
                        <a:latin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rgbClr val="0000FF"/>
                        </a:solidFill>
                        <a:effectLst/>
                        <a:latin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rgbClr val="0000FF"/>
                        </a:solidFill>
                        <a:effectLst/>
                        <a:latin typeface="Arial"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9E8F9"/>
                    </a:solid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rgbClr val="0000FF"/>
                        </a:solidFill>
                        <a:effectLst/>
                        <a:latin typeface="Arial"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9E8F9"/>
                    </a:solid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rgbClr val="FF0000"/>
                        </a:solidFill>
                        <a:effectLst/>
                        <a:latin typeface="Arial"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7AC6DC"/>
                    </a:solid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charset="0"/>
                          <a:cs typeface="Arial" charset="0"/>
                        </a:rPr>
                        <a:t>Particle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charset="0"/>
                          <a:cs typeface="Arial" charset="0"/>
                        </a:rPr>
                        <a:t>Type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BFBFBF"/>
                    </a:solidFill>
                  </a:tcPr>
                </a:tc>
              </a:tr>
              <a:tr h="627063">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0000FF"/>
                          </a:solidFill>
                          <a:effectLst/>
                          <a:latin typeface="Arial" charset="0"/>
                          <a:cs typeface="Arial" charset="0"/>
                        </a:rPr>
                        <a:t>Enhanced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0000FF"/>
                          </a:solidFill>
                          <a:effectLst/>
                          <a:latin typeface="Arial" charset="0"/>
                          <a:cs typeface="Arial" charset="0"/>
                        </a:rPr>
                        <a:t>Signal</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E8F9"/>
                    </a:solid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0000FF"/>
                          </a:solidFill>
                          <a:effectLst/>
                          <a:latin typeface="Arial" charset="0"/>
                          <a:cs typeface="Arial" charset="0"/>
                        </a:rPr>
                        <a:t>Enhanced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0000FF"/>
                          </a:solidFill>
                          <a:effectLst/>
                          <a:latin typeface="Arial" charset="0"/>
                          <a:cs typeface="Arial" charset="0"/>
                        </a:rPr>
                        <a:t>Signal</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E8F9"/>
                    </a:solid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FF0000"/>
                          </a:solidFill>
                          <a:effectLst/>
                          <a:latin typeface="Arial" charset="0"/>
                          <a:cs typeface="Arial" charset="0"/>
                        </a:rPr>
                        <a:t>Same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FF0000"/>
                          </a:solidFill>
                          <a:effectLst/>
                          <a:latin typeface="Arial" charset="0"/>
                          <a:cs typeface="Arial" charset="0"/>
                        </a:rPr>
                        <a:t>intensity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FF0000"/>
                          </a:solidFill>
                          <a:effectLst/>
                          <a:latin typeface="Arial" charset="0"/>
                          <a:cs typeface="Arial" charset="0"/>
                        </a:rPr>
                        <a:t>as 532</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7AC6DC"/>
                    </a:solid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0000FF"/>
                          </a:solidFill>
                          <a:effectLst/>
                          <a:latin typeface="Arial" charset="0"/>
                          <a:cs typeface="Arial" charset="0"/>
                        </a:rPr>
                        <a:t>Non-Spherical</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rgbClr val="0000FF"/>
                        </a:solidFill>
                        <a:effectLst/>
                        <a:latin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FF0000"/>
                          </a:solidFill>
                          <a:effectLst/>
                          <a:latin typeface="Arial" charset="0"/>
                          <a:cs typeface="Arial" charset="0"/>
                        </a:rPr>
                        <a:t>Coarse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r>
              <a:tr h="1046163">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0000FF"/>
                          </a:solidFill>
                          <a:effectLst/>
                          <a:latin typeface="Arial" charset="0"/>
                          <a:cs typeface="Arial" charset="0"/>
                        </a:rPr>
                        <a:t>Enhanced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0000FF"/>
                          </a:solidFill>
                          <a:effectLst/>
                          <a:latin typeface="Arial" charset="0"/>
                          <a:cs typeface="Arial" charset="0"/>
                        </a:rPr>
                        <a:t>Signal</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E8F9"/>
                    </a:solid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0000FF"/>
                          </a:solidFill>
                          <a:effectLst/>
                          <a:latin typeface="Arial" charset="0"/>
                          <a:cs typeface="Arial" charset="0"/>
                        </a:rPr>
                        <a:t>Enhanced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0000FF"/>
                          </a:solidFill>
                          <a:effectLst/>
                          <a:latin typeface="Arial" charset="0"/>
                          <a:cs typeface="Arial" charset="0"/>
                        </a:rPr>
                        <a:t>Signal</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E8F9"/>
                    </a:solid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800000"/>
                          </a:solidFill>
                          <a:effectLst/>
                          <a:latin typeface="Arial" charset="0"/>
                          <a:cs typeface="Arial" charset="0"/>
                        </a:rPr>
                        <a:t>Lower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800000"/>
                          </a:solidFill>
                          <a:effectLst/>
                          <a:latin typeface="Arial" charset="0"/>
                          <a:cs typeface="Arial" charset="0"/>
                        </a:rPr>
                        <a:t>intensity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800000"/>
                          </a:solidFill>
                          <a:effectLst/>
                          <a:latin typeface="Arial" charset="0"/>
                          <a:cs typeface="Arial" charset="0"/>
                        </a:rPr>
                        <a:t>than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800000"/>
                          </a:solidFill>
                          <a:effectLst/>
                          <a:latin typeface="Arial" charset="0"/>
                          <a:cs typeface="Arial" charset="0"/>
                        </a:rPr>
                        <a:t>532</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7AC6DC"/>
                    </a:solid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0000FF"/>
                          </a:solidFill>
                          <a:effectLst/>
                          <a:latin typeface="Arial" charset="0"/>
                          <a:cs typeface="Arial" charset="0"/>
                        </a:rPr>
                        <a:t>Non-Spherical</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rgbClr val="0000FF"/>
                        </a:solidFill>
                        <a:effectLst/>
                        <a:latin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800000"/>
                          </a:solidFill>
                          <a:effectLst/>
                          <a:latin typeface="Arial" charset="0"/>
                          <a:cs typeface="Arial" charset="0"/>
                        </a:rPr>
                        <a:t>Fine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r>
              <a:tr h="522288">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accent1"/>
                          </a:solidFill>
                          <a:effectLst/>
                          <a:latin typeface="Arial" charset="0"/>
                          <a:cs typeface="Arial" charset="0"/>
                        </a:rPr>
                        <a:t>Enhanced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accent1"/>
                          </a:solidFill>
                          <a:effectLst/>
                          <a:latin typeface="Arial" charset="0"/>
                          <a:cs typeface="Arial" charset="0"/>
                        </a:rPr>
                        <a:t>Signal</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E8F9"/>
                    </a:solid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accent1"/>
                          </a:solidFill>
                          <a:effectLst/>
                          <a:latin typeface="Arial" charset="0"/>
                          <a:cs typeface="Arial" charset="0"/>
                        </a:rPr>
                        <a:t>Non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accent1"/>
                          </a:solidFill>
                          <a:effectLst/>
                          <a:latin typeface="Arial" charset="0"/>
                          <a:cs typeface="Arial" charset="0"/>
                        </a:rPr>
                        <a:t>Enhanced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accent1"/>
                          </a:solidFill>
                          <a:effectLst/>
                          <a:latin typeface="Arial" charset="0"/>
                          <a:cs typeface="Arial" charset="0"/>
                        </a:rPr>
                        <a:t>Signal</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E8F9"/>
                    </a:solid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FF0000"/>
                          </a:solidFill>
                          <a:effectLst/>
                          <a:latin typeface="Arial" charset="0"/>
                          <a:cs typeface="Arial" charset="0"/>
                        </a:rPr>
                        <a:t>Same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FF0000"/>
                          </a:solidFill>
                          <a:effectLst/>
                          <a:latin typeface="Arial" charset="0"/>
                          <a:cs typeface="Arial" charset="0"/>
                        </a:rPr>
                        <a:t>intensity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FF0000"/>
                          </a:solidFill>
                          <a:effectLst/>
                          <a:latin typeface="Arial" charset="0"/>
                          <a:cs typeface="Arial" charset="0"/>
                        </a:rPr>
                        <a:t>as 532</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7AC6DC"/>
                    </a:solid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2C7C9F"/>
                          </a:solidFill>
                          <a:effectLst/>
                          <a:latin typeface="Arial" charset="0"/>
                          <a:cs typeface="Arial" charset="0"/>
                        </a:rPr>
                        <a:t>Spherical</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rgbClr val="0000FF"/>
                        </a:solidFill>
                        <a:effectLst/>
                        <a:latin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FF0000"/>
                          </a:solidFill>
                          <a:effectLst/>
                          <a:latin typeface="Arial" charset="0"/>
                          <a:cs typeface="Arial" charset="0"/>
                        </a:rPr>
                        <a:t>Coarse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r>
              <a:tr h="885825">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2C7C9F"/>
                          </a:solidFill>
                          <a:effectLst/>
                          <a:latin typeface="Arial" charset="0"/>
                          <a:cs typeface="Arial" charset="0"/>
                        </a:rPr>
                        <a:t>Enhanced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2C7C9F"/>
                          </a:solidFill>
                          <a:effectLst/>
                          <a:latin typeface="Arial" charset="0"/>
                          <a:cs typeface="Arial" charset="0"/>
                        </a:rPr>
                        <a:t>Signal</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E8F9"/>
                    </a:solid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2C7C9F"/>
                          </a:solidFill>
                          <a:effectLst/>
                          <a:latin typeface="Arial" charset="0"/>
                          <a:cs typeface="Arial" charset="0"/>
                        </a:rPr>
                        <a:t>Non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2C7C9F"/>
                          </a:solidFill>
                          <a:effectLst/>
                          <a:latin typeface="Arial" charset="0"/>
                          <a:cs typeface="Arial" charset="0"/>
                        </a:rPr>
                        <a:t>Enhanced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2C7C9F"/>
                          </a:solidFill>
                          <a:effectLst/>
                          <a:latin typeface="Arial" charset="0"/>
                          <a:cs typeface="Arial" charset="0"/>
                        </a:rPr>
                        <a:t>Signal</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E8F9"/>
                    </a:solid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800000"/>
                          </a:solidFill>
                          <a:effectLst/>
                          <a:latin typeface="Arial" charset="0"/>
                          <a:cs typeface="Arial" charset="0"/>
                        </a:rPr>
                        <a:t>Lower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800000"/>
                          </a:solidFill>
                          <a:effectLst/>
                          <a:latin typeface="Arial" charset="0"/>
                          <a:cs typeface="Arial" charset="0"/>
                        </a:rPr>
                        <a:t>intensity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800000"/>
                          </a:solidFill>
                          <a:effectLst/>
                          <a:latin typeface="Arial" charset="0"/>
                          <a:cs typeface="Arial" charset="0"/>
                        </a:rPr>
                        <a:t>than 532</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7AC6DC"/>
                    </a:solid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2C7C9F"/>
                          </a:solidFill>
                          <a:effectLst/>
                          <a:latin typeface="Arial" charset="0"/>
                          <a:cs typeface="Arial" charset="0"/>
                        </a:rPr>
                        <a:t>Spherical</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rgbClr val="0000FF"/>
                        </a:solidFill>
                        <a:effectLst/>
                        <a:latin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800000"/>
                          </a:solidFill>
                          <a:effectLst/>
                          <a:latin typeface="Arial" charset="0"/>
                          <a:cs typeface="Arial" charset="0"/>
                        </a:rPr>
                        <a:t>Fine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r>
            </a:tbl>
          </a:graphicData>
        </a:graphic>
      </p:graphicFrame>
      <p:graphicFrame>
        <p:nvGraphicFramePr>
          <p:cNvPr id="30722" name="Object 2"/>
          <p:cNvGraphicFramePr>
            <a:graphicFrameLocks noChangeAspect="1"/>
          </p:cNvGraphicFramePr>
          <p:nvPr/>
        </p:nvGraphicFramePr>
        <p:xfrm>
          <a:off x="1871663" y="1409700"/>
          <a:ext cx="534987" cy="384175"/>
        </p:xfrm>
        <a:graphic>
          <a:graphicData uri="http://schemas.openxmlformats.org/presentationml/2006/ole">
            <mc:AlternateContent xmlns:mc="http://schemas.openxmlformats.org/markup-compatibility/2006">
              <mc:Choice xmlns:v="urn:schemas-microsoft-com:vml" Requires="v">
                <p:oleObj spid="_x0000_s2284" name="Equation" r:id="rId4" imgW="254000" imgH="203200" progId="Equation.3">
                  <p:embed/>
                </p:oleObj>
              </mc:Choice>
              <mc:Fallback>
                <p:oleObj name="Equation" r:id="rId4" imgW="254000" imgH="203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1663" y="1409700"/>
                        <a:ext cx="534987" cy="384175"/>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30723" name="Object 3"/>
          <p:cNvGraphicFramePr>
            <a:graphicFrameLocks noChangeAspect="1"/>
          </p:cNvGraphicFramePr>
          <p:nvPr>
            <p:extLst>
              <p:ext uri="{D42A27DB-BD31-4B8C-83A1-F6EECF244321}">
                <p14:modId xmlns:p14="http://schemas.microsoft.com/office/powerpoint/2010/main" val="3279256489"/>
              </p:ext>
            </p:extLst>
          </p:nvPr>
        </p:nvGraphicFramePr>
        <p:xfrm>
          <a:off x="3425825" y="1344613"/>
          <a:ext cx="673100" cy="504825"/>
        </p:xfrm>
        <a:graphic>
          <a:graphicData uri="http://schemas.openxmlformats.org/presentationml/2006/ole">
            <mc:AlternateContent xmlns:mc="http://schemas.openxmlformats.org/markup-compatibility/2006">
              <mc:Choice xmlns:v="urn:schemas-microsoft-com:vml" Requires="v">
                <p:oleObj spid="_x0000_s2285" name="Equation" r:id="rId6" imgW="342720" imgH="241200" progId="Equation.3">
                  <p:embed/>
                </p:oleObj>
              </mc:Choice>
              <mc:Fallback>
                <p:oleObj name="Equation" r:id="rId6" imgW="342720" imgH="241200" progId="Equation.3">
                  <p:embed/>
                  <p:pic>
                    <p:nvPicPr>
                      <p:cNvPr id="0" name=""/>
                      <p:cNvPicPr>
                        <a:picLocks noChangeAspect="1" noChangeArrowheads="1"/>
                      </p:cNvPicPr>
                      <p:nvPr/>
                    </p:nvPicPr>
                    <p:blipFill>
                      <a:blip r:embed="rId7"/>
                      <a:srcRect/>
                      <a:stretch>
                        <a:fillRect/>
                      </a:stretch>
                    </p:blipFill>
                    <p:spPr bwMode="auto">
                      <a:xfrm>
                        <a:off x="3425825" y="1344613"/>
                        <a:ext cx="673100" cy="504825"/>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30724" name="Object 3"/>
          <p:cNvGraphicFramePr>
            <a:graphicFrameLocks noChangeAspect="1"/>
          </p:cNvGraphicFramePr>
          <p:nvPr/>
        </p:nvGraphicFramePr>
        <p:xfrm>
          <a:off x="5314950" y="1384300"/>
          <a:ext cx="574675" cy="425450"/>
        </p:xfrm>
        <a:graphic>
          <a:graphicData uri="http://schemas.openxmlformats.org/presentationml/2006/ole">
            <mc:AlternateContent xmlns:mc="http://schemas.openxmlformats.org/markup-compatibility/2006">
              <mc:Choice xmlns:v="urn:schemas-microsoft-com:vml" Requires="v">
                <p:oleObj spid="_x0000_s2286" name="Equation" r:id="rId8" imgW="292100" imgH="203200" progId="Equation.3">
                  <p:embed/>
                </p:oleObj>
              </mc:Choice>
              <mc:Fallback>
                <p:oleObj name="Equation" r:id="rId8" imgW="292100" imgH="2032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14950" y="1384300"/>
                        <a:ext cx="574675" cy="425450"/>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3487524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Content Placeholder 6" descr="06-50-56_gif_2_1.pn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58750" y="1849438"/>
            <a:ext cx="8775700" cy="4627562"/>
          </a:xfrm>
        </p:spPr>
      </p:pic>
      <p:sp>
        <p:nvSpPr>
          <p:cNvPr id="6" name="Title 1"/>
          <p:cNvSpPr txBox="1">
            <a:spLocks/>
          </p:cNvSpPr>
          <p:nvPr/>
        </p:nvSpPr>
        <p:spPr>
          <a:xfrm>
            <a:off x="228600" y="76200"/>
            <a:ext cx="8229600" cy="856488"/>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dirty="0" smtClean="0"/>
              <a:t>CALIPSO</a:t>
            </a:r>
            <a:endParaRPr lang="en-US" dirty="0"/>
          </a:p>
        </p:txBody>
      </p:sp>
      <p:sp>
        <p:nvSpPr>
          <p:cNvPr id="8" name="Content Placeholder 2"/>
          <p:cNvSpPr txBox="1">
            <a:spLocks/>
          </p:cNvSpPr>
          <p:nvPr/>
        </p:nvSpPr>
        <p:spPr>
          <a:xfrm>
            <a:off x="152400" y="1066800"/>
            <a:ext cx="4572000" cy="5638800"/>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altLang="en-US" b="1" dirty="0" smtClean="0">
                <a:solidFill>
                  <a:srgbClr val="CC04B4"/>
                </a:solidFill>
                <a:ea typeface="Times New Roman" pitchFamily="18" charset="0"/>
              </a:rPr>
              <a:t>“Curtain”</a:t>
            </a:r>
            <a:endParaRPr lang="en-US" altLang="en-US" dirty="0" smtClean="0">
              <a:solidFill>
                <a:srgbClr val="000000"/>
              </a:solidFill>
              <a:ea typeface="Times New Roman" pitchFamily="18" charset="0"/>
            </a:endParaRPr>
          </a:p>
          <a:p>
            <a:endParaRPr lang="en-US" dirty="0"/>
          </a:p>
        </p:txBody>
      </p:sp>
    </p:spTree>
    <p:extLst>
      <p:ext uri="{BB962C8B-B14F-4D97-AF65-F5344CB8AC3E}">
        <p14:creationId xmlns:p14="http://schemas.microsoft.com/office/powerpoint/2010/main" val="12853454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549275" y="-498475"/>
            <a:ext cx="8042275" cy="1336675"/>
          </a:xfrm>
        </p:spPr>
        <p:txBody>
          <a:bodyPr/>
          <a:lstStyle/>
          <a:p>
            <a:pPr eaLnBrk="1" hangingPunct="1"/>
            <a:r>
              <a:rPr lang="en-US" altLang="en-US" smtClean="0">
                <a:latin typeface="Times New Roman" pitchFamily="18" charset="0"/>
                <a:cs typeface="Times New Roman" pitchFamily="18" charset="0"/>
              </a:rPr>
              <a:t>CALIPSO products</a:t>
            </a:r>
          </a:p>
        </p:txBody>
      </p:sp>
      <p:graphicFrame>
        <p:nvGraphicFramePr>
          <p:cNvPr id="7" name="Table 6"/>
          <p:cNvGraphicFramePr>
            <a:graphicFrameLocks noGrp="1"/>
          </p:cNvGraphicFramePr>
          <p:nvPr>
            <p:extLst>
              <p:ext uri="{D42A27DB-BD31-4B8C-83A1-F6EECF244321}">
                <p14:modId xmlns:p14="http://schemas.microsoft.com/office/powerpoint/2010/main" val="2119691349"/>
              </p:ext>
            </p:extLst>
          </p:nvPr>
        </p:nvGraphicFramePr>
        <p:xfrm>
          <a:off x="215900" y="914400"/>
          <a:ext cx="8713788" cy="5056965"/>
        </p:xfrm>
        <a:graphic>
          <a:graphicData uri="http://schemas.openxmlformats.org/drawingml/2006/table">
            <a:tbl>
              <a:tblPr/>
              <a:tblGrid>
                <a:gridCol w="2501900"/>
                <a:gridCol w="4110038"/>
                <a:gridCol w="1149350"/>
                <a:gridCol w="952500"/>
              </a:tblGrid>
              <a:tr h="557213">
                <a:tc rowSpan="2">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700" b="1" i="0" u="none" strike="noStrike" cap="none" normalizeH="0" baseline="0" dirty="0" smtClean="0">
                          <a:ln>
                            <a:noFill/>
                          </a:ln>
                          <a:solidFill>
                            <a:srgbClr val="184B5B"/>
                          </a:solidFill>
                          <a:effectLst/>
                          <a:latin typeface="Times New Roman" pitchFamily="18" charset="0"/>
                          <a:cs typeface="Arial" charset="0"/>
                        </a:rPr>
                        <a:t>Version 3.3 Product</a:t>
                      </a:r>
                    </a:p>
                  </a:txBody>
                  <a:tcPr marL="8514" marR="8514" marT="8514"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700" b="1" i="0" u="none" strike="noStrike" cap="none" normalizeH="0" baseline="0" smtClean="0">
                          <a:ln>
                            <a:noFill/>
                          </a:ln>
                          <a:solidFill>
                            <a:srgbClr val="184B5B"/>
                          </a:solidFill>
                          <a:effectLst/>
                          <a:latin typeface="Times New Roman" pitchFamily="18" charset="0"/>
                          <a:cs typeface="Arial" charset="0"/>
                        </a:rPr>
                        <a:t>Primary Parameter</a:t>
                      </a:r>
                    </a:p>
                  </a:txBody>
                  <a:tcPr marL="8514" marR="8514" marT="8514"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700" b="1" i="0" u="none" strike="noStrike" cap="none" normalizeH="0" baseline="0" smtClean="0">
                          <a:ln>
                            <a:noFill/>
                          </a:ln>
                          <a:solidFill>
                            <a:srgbClr val="184B5B"/>
                          </a:solidFill>
                          <a:effectLst/>
                          <a:latin typeface="Times New Roman" pitchFamily="18" charset="0"/>
                          <a:cs typeface="Arial" charset="0"/>
                        </a:rPr>
                        <a:t>Resolution due to averaging</a:t>
                      </a:r>
                    </a:p>
                  </a:txBody>
                  <a:tcPr marL="8514" marR="8514" marT="8514"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508000">
                <a:tc vMerge="1">
                  <a:txBody>
                    <a:bodyPr/>
                    <a:lstStyle/>
                    <a:p>
                      <a:endParaRPr lang="en-US"/>
                    </a:p>
                  </a:txBody>
                  <a:tcPr/>
                </a:tc>
                <a:tc vMerge="1">
                  <a:txBody>
                    <a:bodyPr/>
                    <a:lstStyle/>
                    <a:p>
                      <a:endParaRPr lang="en-US"/>
                    </a:p>
                  </a:txBody>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700" b="1" i="0" u="none" strike="noStrike" cap="none" normalizeH="0" baseline="0" smtClean="0">
                          <a:ln>
                            <a:noFill/>
                          </a:ln>
                          <a:solidFill>
                            <a:srgbClr val="184B5B"/>
                          </a:solidFill>
                          <a:effectLst/>
                          <a:latin typeface="Times New Roman" pitchFamily="18" charset="0"/>
                          <a:cs typeface="Arial" charset="0"/>
                        </a:rPr>
                        <a:t>Horizontal</a:t>
                      </a:r>
                    </a:p>
                  </a:txBody>
                  <a:tcPr marL="8514" marR="8514" marT="8514" marB="0"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700" b="1" i="0" u="none" strike="noStrike" cap="none" normalizeH="0" baseline="0" smtClean="0">
                          <a:ln>
                            <a:noFill/>
                          </a:ln>
                          <a:solidFill>
                            <a:srgbClr val="184B5B"/>
                          </a:solidFill>
                          <a:effectLst/>
                          <a:latin typeface="Times New Roman" pitchFamily="18" charset="0"/>
                          <a:cs typeface="Arial" charset="0"/>
                        </a:rPr>
                        <a:t>Vertical (&lt;8km)</a:t>
                      </a:r>
                    </a:p>
                  </a:txBody>
                  <a:tcPr marL="8514" marR="8514" marT="8514"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68375">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700" b="1" i="0" u="none" strike="noStrike" cap="none" normalizeH="0" baseline="0" smtClean="0">
                          <a:ln>
                            <a:noFill/>
                          </a:ln>
                          <a:solidFill>
                            <a:srgbClr val="184B5B"/>
                          </a:solidFill>
                          <a:effectLst/>
                          <a:latin typeface="Times New Roman" pitchFamily="18" charset="0"/>
                          <a:cs typeface="Arial" charset="0"/>
                        </a:rPr>
                        <a:t>Level 1</a:t>
                      </a:r>
                    </a:p>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700" b="1" i="0" u="none" strike="noStrike" cap="none" normalizeH="0" baseline="0" smtClean="0">
                          <a:ln>
                            <a:noFill/>
                          </a:ln>
                          <a:solidFill>
                            <a:srgbClr val="FF0000"/>
                          </a:solidFill>
                          <a:effectLst/>
                          <a:latin typeface="Times New Roman" pitchFamily="18" charset="0"/>
                          <a:cs typeface="Arial" charset="0"/>
                        </a:rPr>
                        <a:t>Measured</a:t>
                      </a:r>
                    </a:p>
                  </a:txBody>
                  <a:tcPr marL="8514" marR="8514" marT="8514"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700" b="0" i="0" u="none" strike="noStrike" cap="none" normalizeH="0" baseline="0" smtClean="0">
                          <a:ln>
                            <a:noFill/>
                          </a:ln>
                          <a:solidFill>
                            <a:srgbClr val="184B5B"/>
                          </a:solidFill>
                          <a:effectLst/>
                          <a:latin typeface="Times New Roman" pitchFamily="18" charset="0"/>
                          <a:cs typeface="Arial" charset="0"/>
                        </a:rPr>
                        <a:t>Total_Attenuated_Backscatter_532</a:t>
                      </a:r>
                    </a:p>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700" b="0" i="0" u="none" strike="noStrike" cap="none" normalizeH="0" baseline="0" smtClean="0">
                          <a:ln>
                            <a:noFill/>
                          </a:ln>
                          <a:solidFill>
                            <a:srgbClr val="184B5B"/>
                          </a:solidFill>
                          <a:effectLst/>
                          <a:latin typeface="Times New Roman" pitchFamily="18" charset="0"/>
                          <a:cs typeface="Arial" charset="0"/>
                        </a:rPr>
                        <a:t>Perpendicular_Attenuated_Backscatter_532</a:t>
                      </a:r>
                    </a:p>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700" b="0" i="0" u="none" strike="noStrike" cap="none" normalizeH="0" baseline="0" smtClean="0">
                          <a:ln>
                            <a:noFill/>
                          </a:ln>
                          <a:solidFill>
                            <a:srgbClr val="184B5B"/>
                          </a:solidFill>
                          <a:effectLst/>
                          <a:latin typeface="Times New Roman" pitchFamily="18" charset="0"/>
                          <a:cs typeface="Arial" charset="0"/>
                        </a:rPr>
                        <a:t>Total_Attenuated_Backscatter_1064</a:t>
                      </a:r>
                    </a:p>
                  </a:txBody>
                  <a:tcPr marL="8514" marR="8514" marT="8514"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700" b="0" i="0" u="none" strike="noStrike" cap="none" normalizeH="0" baseline="0" smtClean="0">
                          <a:ln>
                            <a:noFill/>
                          </a:ln>
                          <a:solidFill>
                            <a:srgbClr val="184B5B"/>
                          </a:solidFill>
                          <a:effectLst/>
                          <a:latin typeface="Times New Roman" pitchFamily="18" charset="0"/>
                          <a:cs typeface="Arial" charset="0"/>
                        </a:rPr>
                        <a:t> 1/3km</a:t>
                      </a:r>
                    </a:p>
                  </a:txBody>
                  <a:tcPr marL="8514" marR="8514" marT="8514"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700" b="0" i="0" u="none" strike="noStrike" cap="none" normalizeH="0" baseline="0" smtClean="0">
                          <a:ln>
                            <a:noFill/>
                          </a:ln>
                          <a:solidFill>
                            <a:srgbClr val="184B5B"/>
                          </a:solidFill>
                          <a:effectLst/>
                          <a:latin typeface="Times New Roman" pitchFamily="18" charset="0"/>
                          <a:cs typeface="Arial" charset="0"/>
                        </a:rPr>
                        <a:t>30m</a:t>
                      </a:r>
                    </a:p>
                  </a:txBody>
                  <a:tcPr marL="8514" marR="8514" marT="8514"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82625">
                <a:tc rowSpan="2">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700" b="1" i="0" u="none" strike="noStrike" cap="none" normalizeH="0" baseline="0" smtClean="0">
                          <a:ln>
                            <a:noFill/>
                          </a:ln>
                          <a:solidFill>
                            <a:srgbClr val="184B5B"/>
                          </a:solidFill>
                          <a:effectLst/>
                          <a:latin typeface="Times New Roman" pitchFamily="18" charset="0"/>
                          <a:cs typeface="Arial" charset="0"/>
                        </a:rPr>
                        <a:t>Level 2</a:t>
                      </a:r>
                    </a:p>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700" b="1" i="0" u="none" strike="noStrike" cap="none" normalizeH="0" baseline="0" smtClean="0">
                          <a:ln>
                            <a:noFill/>
                          </a:ln>
                          <a:solidFill>
                            <a:srgbClr val="184B5B"/>
                          </a:solidFill>
                          <a:effectLst/>
                          <a:latin typeface="Times New Roman" pitchFamily="18" charset="0"/>
                          <a:cs typeface="Arial" charset="0"/>
                        </a:rPr>
                        <a:t>LAYER</a:t>
                      </a:r>
                    </a:p>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700" b="1" i="0" u="none" strike="noStrike" cap="none" normalizeH="0" baseline="0" smtClean="0">
                          <a:ln>
                            <a:noFill/>
                          </a:ln>
                          <a:solidFill>
                            <a:srgbClr val="FF0000"/>
                          </a:solidFill>
                          <a:effectLst/>
                          <a:latin typeface="Times New Roman" pitchFamily="18" charset="0"/>
                          <a:cs typeface="Arial" charset="0"/>
                        </a:rPr>
                        <a:t>Retrieved</a:t>
                      </a:r>
                    </a:p>
                  </a:txBody>
                  <a:tcPr marL="8514" marR="8514" marT="8514"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700" b="0" i="0" u="none" strike="noStrike" cap="none" normalizeH="0" baseline="0" smtClean="0">
                          <a:ln>
                            <a:noFill/>
                          </a:ln>
                          <a:solidFill>
                            <a:srgbClr val="184B5B"/>
                          </a:solidFill>
                          <a:effectLst/>
                          <a:latin typeface="Times New Roman" pitchFamily="18" charset="0"/>
                          <a:cs typeface="Arial" charset="0"/>
                        </a:rPr>
                        <a:t>Cloud Layer_Top/ Base_Altitude</a:t>
                      </a:r>
                    </a:p>
                  </a:txBody>
                  <a:tcPr marL="8514" marR="8514" marT="8514"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700" b="0" i="0" u="none" strike="noStrike" cap="none" normalizeH="0" baseline="0" smtClean="0">
                          <a:ln>
                            <a:noFill/>
                          </a:ln>
                          <a:solidFill>
                            <a:srgbClr val="184B5B"/>
                          </a:solidFill>
                          <a:effectLst/>
                          <a:latin typeface="Times New Roman" pitchFamily="18" charset="0"/>
                          <a:cs typeface="Arial" charset="0"/>
                        </a:rPr>
                        <a:t>1/3, 1, 5km</a:t>
                      </a:r>
                    </a:p>
                  </a:txBody>
                  <a:tcPr marL="8514" marR="8514" marT="8514"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700" b="0" i="0" u="none" strike="noStrike" cap="none" normalizeH="0" baseline="0" smtClean="0">
                          <a:ln>
                            <a:noFill/>
                          </a:ln>
                          <a:solidFill>
                            <a:srgbClr val="184B5B"/>
                          </a:solidFill>
                          <a:effectLst/>
                          <a:latin typeface="Times New Roman" pitchFamily="18" charset="0"/>
                          <a:cs typeface="Arial" charset="0"/>
                        </a:rPr>
                        <a:t>30m</a:t>
                      </a:r>
                    </a:p>
                  </a:txBody>
                  <a:tcPr marL="8514" marR="8514" marT="8514"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381000">
                <a:tc vMerge="1">
                  <a:txBody>
                    <a:bodyPr/>
                    <a:lstStyle/>
                    <a:p>
                      <a:endParaRPr lang="en-US"/>
                    </a:p>
                  </a:txBody>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700" b="0" i="0" u="none" strike="noStrike" cap="none" normalizeH="0" baseline="0" smtClean="0">
                          <a:ln>
                            <a:noFill/>
                          </a:ln>
                          <a:solidFill>
                            <a:srgbClr val="184B5B"/>
                          </a:solidFill>
                          <a:effectLst/>
                          <a:latin typeface="Times New Roman" pitchFamily="18" charset="0"/>
                          <a:cs typeface="Arial" charset="0"/>
                        </a:rPr>
                        <a:t>Aerosol Layer_Top/ Base_Altitude</a:t>
                      </a:r>
                    </a:p>
                    <a:p>
                      <a:pPr marL="0" marR="0" lvl="0" indent="0" algn="l" defTabSz="914400" rtl="0" eaLnBrk="1" fontAlgn="ctr" latinLnBrk="0" hangingPunct="1">
                        <a:lnSpc>
                          <a:spcPct val="100000"/>
                        </a:lnSpc>
                        <a:spcBef>
                          <a:spcPct val="0"/>
                        </a:spcBef>
                        <a:spcAft>
                          <a:spcPct val="0"/>
                        </a:spcAft>
                        <a:buClrTx/>
                        <a:buSzTx/>
                        <a:buFontTx/>
                        <a:buNone/>
                        <a:tabLst/>
                      </a:pPr>
                      <a:endParaRPr kumimoji="0" lang="en-US" altLang="en-US" sz="1700" b="0" i="0" u="none" strike="noStrike" cap="none" normalizeH="0" baseline="0" smtClean="0">
                        <a:ln>
                          <a:noFill/>
                        </a:ln>
                        <a:solidFill>
                          <a:srgbClr val="184B5B"/>
                        </a:solidFill>
                        <a:effectLst/>
                        <a:latin typeface="Times New Roman" pitchFamily="18" charset="0"/>
                        <a:cs typeface="Arial" charset="0"/>
                      </a:endParaRPr>
                    </a:p>
                  </a:txBody>
                  <a:tcPr marL="8514" marR="8514" marT="8514"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700" b="0" i="0" u="none" strike="noStrike" cap="none" normalizeH="0" baseline="0" smtClean="0">
                          <a:ln>
                            <a:noFill/>
                          </a:ln>
                          <a:solidFill>
                            <a:srgbClr val="184B5B"/>
                          </a:solidFill>
                          <a:effectLst/>
                          <a:latin typeface="Times New Roman" pitchFamily="18" charset="0"/>
                          <a:cs typeface="Arial" charset="0"/>
                        </a:rPr>
                        <a:t>5km</a:t>
                      </a:r>
                    </a:p>
                  </a:txBody>
                  <a:tcPr marL="8514" marR="8514" marT="8514"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700" b="0" i="0" u="none" strike="noStrike" cap="none" normalizeH="0" baseline="0" smtClean="0">
                          <a:ln>
                            <a:noFill/>
                          </a:ln>
                          <a:solidFill>
                            <a:srgbClr val="184B5B"/>
                          </a:solidFill>
                          <a:effectLst/>
                          <a:latin typeface="Times New Roman" pitchFamily="18" charset="0"/>
                          <a:cs typeface="Arial" charset="0"/>
                        </a:rPr>
                        <a:t>30m</a:t>
                      </a:r>
                    </a:p>
                  </a:txBody>
                  <a:tcPr marL="8514" marR="8514" marT="8514"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1009650">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700" b="1" i="0" u="none" strike="noStrike" cap="none" normalizeH="0" baseline="0" smtClean="0">
                          <a:ln>
                            <a:noFill/>
                          </a:ln>
                          <a:solidFill>
                            <a:srgbClr val="184B5B"/>
                          </a:solidFill>
                          <a:effectLst/>
                          <a:latin typeface="Times New Roman" pitchFamily="18" charset="0"/>
                          <a:cs typeface="Arial" charset="0"/>
                        </a:rPr>
                        <a:t>Level 2</a:t>
                      </a:r>
                    </a:p>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700" b="1" i="0" u="none" strike="noStrike" cap="none" normalizeH="0" baseline="0" smtClean="0">
                          <a:ln>
                            <a:noFill/>
                          </a:ln>
                          <a:solidFill>
                            <a:srgbClr val="184B5B"/>
                          </a:solidFill>
                          <a:effectLst/>
                          <a:latin typeface="Times New Roman" pitchFamily="18" charset="0"/>
                          <a:cs typeface="Arial" charset="0"/>
                        </a:rPr>
                        <a:t>PROFILE</a:t>
                      </a:r>
                    </a:p>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700" b="1" i="0" u="none" strike="noStrike" cap="none" normalizeH="0" baseline="0" smtClean="0">
                          <a:ln>
                            <a:noFill/>
                          </a:ln>
                          <a:solidFill>
                            <a:srgbClr val="FF0000"/>
                          </a:solidFill>
                          <a:effectLst/>
                          <a:latin typeface="Times New Roman" pitchFamily="18" charset="0"/>
                          <a:cs typeface="Arial" charset="0"/>
                        </a:rPr>
                        <a:t>Retrieved</a:t>
                      </a:r>
                    </a:p>
                  </a:txBody>
                  <a:tcPr marL="8514" marR="8514" marT="8514"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700" b="0" i="0" u="none" strike="noStrike" cap="none" normalizeH="0" baseline="0" smtClean="0">
                          <a:ln>
                            <a:noFill/>
                          </a:ln>
                          <a:solidFill>
                            <a:srgbClr val="184B5B"/>
                          </a:solidFill>
                          <a:effectLst/>
                          <a:latin typeface="Times New Roman" pitchFamily="18" charset="0"/>
                          <a:cs typeface="Arial" charset="0"/>
                        </a:rPr>
                        <a:t>Cloud and Aerosol</a:t>
                      </a:r>
                    </a:p>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700" b="0" i="0" u="none" strike="noStrike" cap="none" normalizeH="0" baseline="0" smtClean="0">
                          <a:ln>
                            <a:noFill/>
                          </a:ln>
                          <a:solidFill>
                            <a:srgbClr val="184B5B"/>
                          </a:solidFill>
                          <a:effectLst/>
                          <a:latin typeface="Times New Roman" pitchFamily="18" charset="0"/>
                          <a:cs typeface="Arial" charset="0"/>
                        </a:rPr>
                        <a:t>Total_Backscatter_Coefficient_532</a:t>
                      </a:r>
                    </a:p>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700" b="0" i="0" u="none" strike="noStrike" cap="none" normalizeH="0" baseline="0" smtClean="0">
                          <a:ln>
                            <a:noFill/>
                          </a:ln>
                          <a:solidFill>
                            <a:srgbClr val="184B5B"/>
                          </a:solidFill>
                          <a:effectLst/>
                          <a:latin typeface="Times New Roman" pitchFamily="18" charset="0"/>
                          <a:cs typeface="Arial" charset="0"/>
                        </a:rPr>
                        <a:t>Extinction_Coefficient_532</a:t>
                      </a:r>
                    </a:p>
                  </a:txBody>
                  <a:tcPr marL="8514" marR="8514" marT="8514"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700" b="0" i="0" u="none" strike="noStrike" cap="none" normalizeH="0" baseline="0" smtClean="0">
                          <a:ln>
                            <a:noFill/>
                          </a:ln>
                          <a:solidFill>
                            <a:srgbClr val="184B5B"/>
                          </a:solidFill>
                          <a:effectLst/>
                          <a:latin typeface="Times New Roman" pitchFamily="18" charset="0"/>
                          <a:cs typeface="Arial" charset="0"/>
                        </a:rPr>
                        <a:t>5km </a:t>
                      </a:r>
                    </a:p>
                  </a:txBody>
                  <a:tcPr marL="8514" marR="8514" marT="8514"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700" b="0" i="0" u="none" strike="noStrike" cap="none" normalizeH="0" baseline="0" smtClean="0">
                          <a:ln>
                            <a:noFill/>
                          </a:ln>
                          <a:solidFill>
                            <a:srgbClr val="184B5B"/>
                          </a:solidFill>
                          <a:effectLst/>
                          <a:latin typeface="Times New Roman" pitchFamily="18" charset="0"/>
                          <a:cs typeface="Arial" charset="0"/>
                        </a:rPr>
                        <a:t>60m</a:t>
                      </a:r>
                    </a:p>
                  </a:txBody>
                  <a:tcPr marL="8514" marR="8514" marT="8514"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0350">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700" b="1" i="0" u="none" strike="noStrike" cap="none" normalizeH="0" baseline="0" smtClean="0">
                          <a:ln>
                            <a:noFill/>
                          </a:ln>
                          <a:solidFill>
                            <a:srgbClr val="184B5B"/>
                          </a:solidFill>
                          <a:effectLst/>
                          <a:latin typeface="Times New Roman" pitchFamily="18" charset="0"/>
                          <a:cs typeface="Arial" charset="0"/>
                        </a:rPr>
                        <a:t>Level 2</a:t>
                      </a:r>
                    </a:p>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700" b="1" i="0" u="none" strike="noStrike" cap="none" normalizeH="0" baseline="0" smtClean="0">
                          <a:ln>
                            <a:noFill/>
                          </a:ln>
                          <a:solidFill>
                            <a:srgbClr val="184B5B"/>
                          </a:solidFill>
                          <a:effectLst/>
                          <a:latin typeface="Times New Roman" pitchFamily="18" charset="0"/>
                          <a:cs typeface="Arial" charset="0"/>
                        </a:rPr>
                        <a:t>Vertical Feature Mask</a:t>
                      </a:r>
                    </a:p>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700" b="1" i="0" u="none" strike="noStrike" cap="none" normalizeH="0" baseline="0" smtClean="0">
                          <a:ln>
                            <a:noFill/>
                          </a:ln>
                          <a:solidFill>
                            <a:srgbClr val="FF0000"/>
                          </a:solidFill>
                          <a:effectLst/>
                          <a:latin typeface="Times New Roman" pitchFamily="18" charset="0"/>
                          <a:cs typeface="Arial" charset="0"/>
                        </a:rPr>
                        <a:t>Retrieved</a:t>
                      </a:r>
                    </a:p>
                  </a:txBody>
                  <a:tcPr marL="8514" marR="8514" marT="8514"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700" b="0" i="0" u="none" strike="noStrike" cap="none" normalizeH="0" baseline="0" smtClean="0">
                          <a:ln>
                            <a:noFill/>
                          </a:ln>
                          <a:solidFill>
                            <a:srgbClr val="184B5B"/>
                          </a:solidFill>
                          <a:effectLst/>
                          <a:latin typeface="Times New Roman" pitchFamily="18" charset="0"/>
                          <a:cs typeface="Arial" charset="0"/>
                        </a:rPr>
                        <a:t>Feature_Classification_Flags</a:t>
                      </a:r>
                    </a:p>
                  </a:txBody>
                  <a:tcPr marL="8514" marR="8514" marT="8514"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700" b="0" i="0" u="none" strike="noStrike" cap="none" normalizeH="0" baseline="0" smtClean="0">
                          <a:ln>
                            <a:noFill/>
                          </a:ln>
                          <a:solidFill>
                            <a:srgbClr val="184B5B"/>
                          </a:solidFill>
                          <a:effectLst/>
                          <a:latin typeface="Times New Roman" pitchFamily="18" charset="0"/>
                          <a:cs typeface="Arial" charset="0"/>
                        </a:rPr>
                        <a:t>5km</a:t>
                      </a:r>
                    </a:p>
                  </a:txBody>
                  <a:tcPr marL="8514" marR="8514" marT="8514"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2000"/>
                        </a:spcBef>
                        <a:buClr>
                          <a:srgbClr val="6FB7D7"/>
                        </a:buClr>
                        <a:buSzPct val="110000"/>
                        <a:buFont typeface="Wingdings 2" charset="2"/>
                        <a:defRPr sz="2000">
                          <a:solidFill>
                            <a:srgbClr val="595959"/>
                          </a:solidFill>
                          <a:latin typeface="News Gothic MT" charset="0"/>
                          <a:ea typeface="ＭＳ Ｐゴシック" charset="-128"/>
                        </a:defRPr>
                      </a:lvl1pPr>
                      <a:lvl2pPr marL="37931725" indent="-37474525" eaLnBrk="0" hangingPunct="0">
                        <a:spcBef>
                          <a:spcPts val="600"/>
                        </a:spcBef>
                        <a:buClr>
                          <a:srgbClr val="215D77"/>
                        </a:buClr>
                        <a:buSzPct val="110000"/>
                        <a:buFont typeface="Wingdings 2" charset="2"/>
                        <a:defRPr sz="2000">
                          <a:solidFill>
                            <a:srgbClr val="595959"/>
                          </a:solidFill>
                          <a:latin typeface="News Gothic MT" charset="0"/>
                          <a:ea typeface="ＭＳ Ｐゴシック" charset="-128"/>
                        </a:defRPr>
                      </a:lvl2pPr>
                      <a:lvl3pPr eaLnBrk="0" hangingPunct="0">
                        <a:spcBef>
                          <a:spcPts val="600"/>
                        </a:spcBef>
                        <a:defRPr>
                          <a:solidFill>
                            <a:srgbClr val="595959"/>
                          </a:solidFill>
                          <a:latin typeface="News Gothic MT" charset="0"/>
                          <a:ea typeface="ＭＳ Ｐゴシック" charset="-128"/>
                        </a:defRPr>
                      </a:lvl3pPr>
                      <a:lvl4pPr eaLnBrk="0" hangingPunct="0">
                        <a:spcBef>
                          <a:spcPts val="600"/>
                        </a:spcBef>
                        <a:defRPr sz="1600">
                          <a:solidFill>
                            <a:srgbClr val="595959"/>
                          </a:solidFill>
                          <a:latin typeface="News Gothic MT" charset="0"/>
                          <a:ea typeface="ＭＳ Ｐゴシック" charset="-128"/>
                        </a:defRPr>
                      </a:lvl4pPr>
                      <a:lvl5pPr eaLnBrk="0" hangingPunct="0">
                        <a:spcBef>
                          <a:spcPts val="600"/>
                        </a:spcBef>
                        <a:defRPr sz="1600">
                          <a:solidFill>
                            <a:srgbClr val="595959"/>
                          </a:solidFill>
                          <a:latin typeface="News Gothic MT" charset="0"/>
                          <a:ea typeface="ＭＳ Ｐゴシック" charset="-128"/>
                        </a:defRPr>
                      </a:lvl5pPr>
                      <a:lvl6pPr marL="457200" eaLnBrk="0" fontAlgn="base" hangingPunct="0">
                        <a:spcBef>
                          <a:spcPts val="600"/>
                        </a:spcBef>
                        <a:spcAft>
                          <a:spcPct val="0"/>
                        </a:spcAft>
                        <a:defRPr sz="1600">
                          <a:solidFill>
                            <a:srgbClr val="595959"/>
                          </a:solidFill>
                          <a:latin typeface="News Gothic MT" charset="0"/>
                          <a:ea typeface="ＭＳ Ｐゴシック" charset="-128"/>
                        </a:defRPr>
                      </a:lvl6pPr>
                      <a:lvl7pPr marL="914400" eaLnBrk="0" fontAlgn="base" hangingPunct="0">
                        <a:spcBef>
                          <a:spcPts val="600"/>
                        </a:spcBef>
                        <a:spcAft>
                          <a:spcPct val="0"/>
                        </a:spcAft>
                        <a:defRPr sz="1600">
                          <a:solidFill>
                            <a:srgbClr val="595959"/>
                          </a:solidFill>
                          <a:latin typeface="News Gothic MT" charset="0"/>
                          <a:ea typeface="ＭＳ Ｐゴシック" charset="-128"/>
                        </a:defRPr>
                      </a:lvl7pPr>
                      <a:lvl8pPr marL="1371600" eaLnBrk="0" fontAlgn="base" hangingPunct="0">
                        <a:spcBef>
                          <a:spcPts val="600"/>
                        </a:spcBef>
                        <a:spcAft>
                          <a:spcPct val="0"/>
                        </a:spcAft>
                        <a:defRPr sz="1600">
                          <a:solidFill>
                            <a:srgbClr val="595959"/>
                          </a:solidFill>
                          <a:latin typeface="News Gothic MT" charset="0"/>
                          <a:ea typeface="ＭＳ Ｐゴシック" charset="-128"/>
                        </a:defRPr>
                      </a:lvl8pPr>
                      <a:lvl9pPr marL="1828800" eaLnBrk="0" fontAlgn="base" hangingPunct="0">
                        <a:spcBef>
                          <a:spcPts val="600"/>
                        </a:spcBef>
                        <a:spcAft>
                          <a:spcPct val="0"/>
                        </a:spcAft>
                        <a:defRPr sz="1600">
                          <a:solidFill>
                            <a:srgbClr val="595959"/>
                          </a:solidFill>
                          <a:latin typeface="News Gothic MT"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700" b="0" i="0" u="none" strike="noStrike" cap="none" normalizeH="0" baseline="0" smtClean="0">
                          <a:ln>
                            <a:noFill/>
                          </a:ln>
                          <a:solidFill>
                            <a:srgbClr val="184B5B"/>
                          </a:solidFill>
                          <a:effectLst/>
                          <a:latin typeface="Times New Roman" pitchFamily="18" charset="0"/>
                          <a:cs typeface="Arial" charset="0"/>
                        </a:rPr>
                        <a:t>30m</a:t>
                      </a:r>
                    </a:p>
                  </a:txBody>
                  <a:tcPr marL="8514" marR="8514" marT="8514"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3788409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48399"/>
            <a:ext cx="8229600" cy="856488"/>
          </a:xfrm>
        </p:spPr>
        <p:txBody>
          <a:bodyPr/>
          <a:lstStyle/>
          <a:p>
            <a:r>
              <a:rPr lang="en-US" dirty="0" smtClean="0"/>
              <a:t>Cloud Aerosol Discrimination</a:t>
            </a:r>
            <a:endParaRPr lang="en-US" dirty="0"/>
          </a:p>
        </p:txBody>
      </p:sp>
      <p:sp>
        <p:nvSpPr>
          <p:cNvPr id="4" name="Content Placeholder 3"/>
          <p:cNvSpPr>
            <a:spLocks noGrp="1"/>
          </p:cNvSpPr>
          <p:nvPr>
            <p:ph idx="1"/>
          </p:nvPr>
        </p:nvSpPr>
        <p:spPr>
          <a:xfrm>
            <a:off x="129144" y="1187183"/>
            <a:ext cx="8710056" cy="1784617"/>
          </a:xfrm>
        </p:spPr>
        <p:txBody>
          <a:bodyPr>
            <a:normAutofit/>
          </a:bodyPr>
          <a:lstStyle/>
          <a:p>
            <a:r>
              <a:rPr lang="en-US" sz="2200" dirty="0"/>
              <a:t>The discrimination between clouds and aerosols </a:t>
            </a:r>
            <a:r>
              <a:rPr lang="en-US" sz="2200" dirty="0" smtClean="0"/>
              <a:t>is performed </a:t>
            </a:r>
            <a:r>
              <a:rPr lang="en-US" sz="2200" dirty="0"/>
              <a:t>mainly based on the differences in </a:t>
            </a:r>
            <a:r>
              <a:rPr lang="en-US" sz="2200" dirty="0" smtClean="0"/>
              <a:t>their optical </a:t>
            </a:r>
            <a:r>
              <a:rPr lang="en-US" sz="2200" dirty="0"/>
              <a:t>and physical properties. The algorithm is </a:t>
            </a:r>
            <a:r>
              <a:rPr lang="en-US" sz="2200" dirty="0" smtClean="0"/>
              <a:t>driven by </a:t>
            </a:r>
            <a:r>
              <a:rPr lang="en-US" sz="2200" dirty="0"/>
              <a:t>the </a:t>
            </a:r>
            <a:r>
              <a:rPr lang="en-US" sz="2200" b="1" dirty="0">
                <a:solidFill>
                  <a:srgbClr val="FF0000"/>
                </a:solidFill>
              </a:rPr>
              <a:t>confidence </a:t>
            </a:r>
            <a:r>
              <a:rPr lang="en-US" sz="2200" b="1" dirty="0" smtClean="0">
                <a:solidFill>
                  <a:srgbClr val="FF0000"/>
                </a:solidFill>
              </a:rPr>
              <a:t>function </a:t>
            </a:r>
            <a:endParaRPr lang="en-US" sz="2200" b="1" dirty="0">
              <a:solidFill>
                <a:srgbClr val="FF0000"/>
              </a:solidFill>
            </a:endParaRPr>
          </a:p>
        </p:txBody>
      </p:sp>
      <p:pic>
        <p:nvPicPr>
          <p:cNvPr id="5" name="Picture 4"/>
          <p:cNvPicPr>
            <a:picLocks noChangeAspect="1"/>
          </p:cNvPicPr>
          <p:nvPr/>
        </p:nvPicPr>
        <p:blipFill>
          <a:blip r:embed="rId3"/>
          <a:stretch>
            <a:fillRect/>
          </a:stretch>
        </p:blipFill>
        <p:spPr>
          <a:xfrm>
            <a:off x="503711" y="2401837"/>
            <a:ext cx="8030689" cy="1560563"/>
          </a:xfrm>
          <a:prstGeom prst="rect">
            <a:avLst/>
          </a:prstGeom>
        </p:spPr>
      </p:pic>
      <p:sp>
        <p:nvSpPr>
          <p:cNvPr id="6" name="Content Placeholder 3"/>
          <p:cNvSpPr txBox="1">
            <a:spLocks/>
          </p:cNvSpPr>
          <p:nvPr/>
        </p:nvSpPr>
        <p:spPr>
          <a:xfrm>
            <a:off x="404255" y="4114800"/>
            <a:ext cx="8229600" cy="2526766"/>
          </a:xfrm>
          <a:prstGeom prst="rect">
            <a:avLst/>
          </a:prstGeom>
        </p:spPr>
        <p:txBody>
          <a:bodyPr vert="horz">
            <a:normAutofit fontScale="62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sz="3500" dirty="0" smtClean="0"/>
              <a:t>where </a:t>
            </a:r>
            <a:r>
              <a:rPr lang="en-US" sz="3500" i="1" dirty="0" err="1" smtClean="0"/>
              <a:t>p</a:t>
            </a:r>
            <a:r>
              <a:rPr lang="en-US" sz="3500" baseline="-25000" dirty="0" err="1" smtClean="0"/>
              <a:t>cloud</a:t>
            </a:r>
            <a:r>
              <a:rPr lang="en-US" sz="3500" dirty="0" smtClean="0"/>
              <a:t> and </a:t>
            </a:r>
            <a:r>
              <a:rPr lang="en-US" sz="3500" i="1" dirty="0" err="1" smtClean="0"/>
              <a:t>p</a:t>
            </a:r>
            <a:r>
              <a:rPr lang="en-US" sz="3500" baseline="-25000" dirty="0" err="1" smtClean="0"/>
              <a:t>aerosol</a:t>
            </a:r>
            <a:r>
              <a:rPr lang="en-US" sz="3500" dirty="0" smtClean="0"/>
              <a:t> are the multidimensional PDFs, respectively, for clouds and aerosols, as a function of </a:t>
            </a:r>
            <a:r>
              <a:rPr lang="en-US" sz="3500" dirty="0"/>
              <a:t>attributes X1, X2, . . . , </a:t>
            </a:r>
            <a:r>
              <a:rPr lang="en-US" sz="3500" dirty="0" err="1"/>
              <a:t>Xm</a:t>
            </a:r>
            <a:r>
              <a:rPr lang="en-US" sz="3500" dirty="0"/>
              <a:t>. </a:t>
            </a:r>
            <a:endParaRPr lang="en-US" sz="3500" dirty="0" smtClean="0"/>
          </a:p>
          <a:p>
            <a:endParaRPr lang="en-US" sz="3500" dirty="0" smtClean="0"/>
          </a:p>
          <a:p>
            <a:r>
              <a:rPr lang="en-US" sz="3500" i="1" dirty="0" smtClean="0"/>
              <a:t>k</a:t>
            </a:r>
            <a:r>
              <a:rPr lang="en-US" sz="3500" dirty="0" smtClean="0"/>
              <a:t> </a:t>
            </a:r>
            <a:r>
              <a:rPr lang="en-US" sz="3500" dirty="0"/>
              <a:t>is a scaling factor that is related to the ratio of the numbers of aerosol layers and cloud layers and is determined based on the measurement. </a:t>
            </a:r>
          </a:p>
          <a:p>
            <a:pPr lvl="1"/>
            <a:r>
              <a:rPr lang="en-US" sz="3200" dirty="0"/>
              <a:t>It may vary depending on locations, altitudes, and seasons. </a:t>
            </a:r>
          </a:p>
          <a:p>
            <a:endParaRPr lang="en-US" dirty="0"/>
          </a:p>
        </p:txBody>
      </p:sp>
    </p:spTree>
    <p:extLst>
      <p:ext uri="{BB962C8B-B14F-4D97-AF65-F5344CB8AC3E}">
        <p14:creationId xmlns:p14="http://schemas.microsoft.com/office/powerpoint/2010/main" val="2737114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fade">
                                      <p:cBhvr>
                                        <p:cTn id="20"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686800" cy="932688"/>
          </a:xfrm>
        </p:spPr>
        <p:txBody>
          <a:bodyPr>
            <a:normAutofit fontScale="90000"/>
          </a:bodyPr>
          <a:lstStyle/>
          <a:p>
            <a:r>
              <a:rPr lang="en-US" dirty="0"/>
              <a:t>Cloud Aerosol </a:t>
            </a:r>
            <a:r>
              <a:rPr lang="en-US" dirty="0" smtClean="0"/>
              <a:t>Discrimination (CAD)</a:t>
            </a:r>
            <a:endParaRPr lang="en-US" dirty="0"/>
          </a:p>
        </p:txBody>
      </p:sp>
      <p:sp>
        <p:nvSpPr>
          <p:cNvPr id="3" name="Content Placeholder 2"/>
          <p:cNvSpPr>
            <a:spLocks noGrp="1"/>
          </p:cNvSpPr>
          <p:nvPr>
            <p:ph idx="1"/>
          </p:nvPr>
        </p:nvSpPr>
        <p:spPr>
          <a:xfrm>
            <a:off x="381000" y="1219200"/>
            <a:ext cx="8229600" cy="5379719"/>
          </a:xfrm>
        </p:spPr>
        <p:txBody>
          <a:bodyPr>
            <a:normAutofit fontScale="92500" lnSpcReduction="20000"/>
          </a:bodyPr>
          <a:lstStyle/>
          <a:p>
            <a:r>
              <a:rPr lang="en-US" b="1" dirty="0" smtClean="0">
                <a:solidFill>
                  <a:srgbClr val="FF0000"/>
                </a:solidFill>
              </a:rPr>
              <a:t>Attributes </a:t>
            </a:r>
            <a:r>
              <a:rPr lang="en-US" b="1" dirty="0">
                <a:solidFill>
                  <a:srgbClr val="FF0000"/>
                </a:solidFill>
              </a:rPr>
              <a:t>X1, X2, . . . , </a:t>
            </a:r>
            <a:r>
              <a:rPr lang="en-US" b="1" dirty="0" err="1" smtClean="0">
                <a:solidFill>
                  <a:srgbClr val="FF0000"/>
                </a:solidFill>
              </a:rPr>
              <a:t>Xm</a:t>
            </a:r>
            <a:r>
              <a:rPr lang="en-US" b="1" dirty="0" smtClean="0">
                <a:solidFill>
                  <a:srgbClr val="FF0000"/>
                </a:solidFill>
              </a:rPr>
              <a:t> can </a:t>
            </a:r>
            <a:r>
              <a:rPr lang="en-US" b="1" dirty="0">
                <a:solidFill>
                  <a:srgbClr val="FF0000"/>
                </a:solidFill>
              </a:rPr>
              <a:t>be </a:t>
            </a:r>
            <a:endParaRPr lang="en-US" b="1" dirty="0" smtClean="0">
              <a:solidFill>
                <a:srgbClr val="FF0000"/>
              </a:solidFill>
            </a:endParaRPr>
          </a:p>
          <a:p>
            <a:pPr lvl="1"/>
            <a:r>
              <a:rPr lang="en-US" dirty="0" err="1" smtClean="0"/>
              <a:t>lidar</a:t>
            </a:r>
            <a:r>
              <a:rPr lang="en-US" dirty="0" smtClean="0"/>
              <a:t> observables:</a:t>
            </a:r>
          </a:p>
          <a:p>
            <a:pPr lvl="2"/>
            <a:r>
              <a:rPr lang="en-US" dirty="0" smtClean="0"/>
              <a:t>backscatter intensity</a:t>
            </a:r>
          </a:p>
          <a:p>
            <a:pPr lvl="2"/>
            <a:r>
              <a:rPr lang="en-US" dirty="0" smtClean="0"/>
              <a:t>wavelength dependency</a:t>
            </a:r>
          </a:p>
          <a:p>
            <a:pPr lvl="2"/>
            <a:r>
              <a:rPr lang="en-US" dirty="0" smtClean="0"/>
              <a:t>depolarization ratio</a:t>
            </a:r>
          </a:p>
          <a:p>
            <a:pPr lvl="2"/>
            <a:r>
              <a:rPr lang="en-US" dirty="0" smtClean="0"/>
              <a:t>layer heights</a:t>
            </a:r>
          </a:p>
          <a:p>
            <a:pPr lvl="1"/>
            <a:r>
              <a:rPr lang="en-US" dirty="0" smtClean="0"/>
              <a:t>or ancillary parameters</a:t>
            </a:r>
          </a:p>
          <a:p>
            <a:pPr lvl="2"/>
            <a:r>
              <a:rPr lang="en-US" dirty="0" smtClean="0"/>
              <a:t>temperature</a:t>
            </a:r>
          </a:p>
          <a:p>
            <a:pPr lvl="2"/>
            <a:r>
              <a:rPr lang="en-US" dirty="0" smtClean="0"/>
              <a:t>pressure</a:t>
            </a:r>
          </a:p>
          <a:p>
            <a:pPr lvl="2"/>
            <a:r>
              <a:rPr lang="en-US" dirty="0" smtClean="0"/>
              <a:t>location</a:t>
            </a:r>
          </a:p>
          <a:p>
            <a:pPr lvl="2"/>
            <a:r>
              <a:rPr lang="en-US" dirty="0" smtClean="0"/>
              <a:t>season</a:t>
            </a:r>
          </a:p>
          <a:p>
            <a:pPr lvl="2"/>
            <a:endParaRPr lang="en-US" dirty="0" smtClean="0"/>
          </a:p>
          <a:p>
            <a:r>
              <a:rPr lang="en-US" dirty="0" smtClean="0"/>
              <a:t>The </a:t>
            </a:r>
            <a:r>
              <a:rPr lang="en-US" dirty="0"/>
              <a:t>function </a:t>
            </a:r>
            <a:r>
              <a:rPr lang="en-US" i="1" dirty="0"/>
              <a:t>f</a:t>
            </a:r>
            <a:r>
              <a:rPr lang="en-US" dirty="0"/>
              <a:t> is a </a:t>
            </a:r>
            <a:r>
              <a:rPr lang="en-US" dirty="0" smtClean="0"/>
              <a:t>normalized differential </a:t>
            </a:r>
            <a:r>
              <a:rPr lang="en-US" dirty="0"/>
              <a:t>probability. Its value ranges </a:t>
            </a:r>
            <a:r>
              <a:rPr lang="en-US" dirty="0" smtClean="0"/>
              <a:t>from -1 </a:t>
            </a:r>
            <a:r>
              <a:rPr lang="en-US" dirty="0"/>
              <a:t>to 1. </a:t>
            </a:r>
            <a:endParaRPr lang="en-US" dirty="0" smtClean="0"/>
          </a:p>
          <a:p>
            <a:pPr lvl="1"/>
            <a:r>
              <a:rPr lang="en-US" dirty="0" smtClean="0"/>
              <a:t>Within </a:t>
            </a:r>
            <a:r>
              <a:rPr lang="en-US" dirty="0"/>
              <a:t>the CALIOP level 2 layer products, </a:t>
            </a:r>
            <a:r>
              <a:rPr lang="en-US" dirty="0" smtClean="0"/>
              <a:t>a percentile </a:t>
            </a:r>
            <a:r>
              <a:rPr lang="en-US" dirty="0"/>
              <a:t>(integer) value </a:t>
            </a:r>
            <a:r>
              <a:rPr lang="en-US" b="1" dirty="0">
                <a:solidFill>
                  <a:srgbClr val="FF0000"/>
                </a:solidFill>
              </a:rPr>
              <a:t>of </a:t>
            </a:r>
            <a:r>
              <a:rPr lang="en-US" b="1" i="1" dirty="0">
                <a:solidFill>
                  <a:srgbClr val="FF0000"/>
                </a:solidFill>
              </a:rPr>
              <a:t>f</a:t>
            </a:r>
            <a:r>
              <a:rPr lang="en-US" b="1" dirty="0">
                <a:solidFill>
                  <a:srgbClr val="FF0000"/>
                </a:solidFill>
              </a:rPr>
              <a:t> ranging from </a:t>
            </a:r>
            <a:r>
              <a:rPr lang="en-US" b="1" dirty="0" smtClean="0">
                <a:solidFill>
                  <a:srgbClr val="FF0000"/>
                </a:solidFill>
              </a:rPr>
              <a:t>-100 </a:t>
            </a:r>
            <a:r>
              <a:rPr lang="en-US" b="1" dirty="0">
                <a:solidFill>
                  <a:srgbClr val="FF0000"/>
                </a:solidFill>
              </a:rPr>
              <a:t>to </a:t>
            </a:r>
            <a:r>
              <a:rPr lang="en-US" b="1" dirty="0" smtClean="0">
                <a:solidFill>
                  <a:srgbClr val="FF0000"/>
                </a:solidFill>
              </a:rPr>
              <a:t>100 </a:t>
            </a:r>
            <a:r>
              <a:rPr lang="en-US" dirty="0" smtClean="0"/>
              <a:t>is </a:t>
            </a:r>
            <a:r>
              <a:rPr lang="en-US" dirty="0"/>
              <a:t>reported as the ‘‘</a:t>
            </a:r>
            <a:r>
              <a:rPr lang="en-US" b="1" dirty="0">
                <a:solidFill>
                  <a:srgbClr val="FF0000"/>
                </a:solidFill>
              </a:rPr>
              <a:t>CAD</a:t>
            </a:r>
            <a:r>
              <a:rPr lang="en-US" dirty="0"/>
              <a:t> score</a:t>
            </a:r>
            <a:r>
              <a:rPr lang="en-US" dirty="0" smtClean="0"/>
              <a:t>’’ characterizing each feature</a:t>
            </a:r>
            <a:r>
              <a:rPr lang="en-US" dirty="0"/>
              <a:t>.</a:t>
            </a:r>
          </a:p>
        </p:txBody>
      </p:sp>
      <p:pic>
        <p:nvPicPr>
          <p:cNvPr id="4" name="Picture 3"/>
          <p:cNvPicPr>
            <a:picLocks noChangeAspect="1"/>
          </p:cNvPicPr>
          <p:nvPr/>
        </p:nvPicPr>
        <p:blipFill>
          <a:blip r:embed="rId2"/>
          <a:stretch>
            <a:fillRect/>
          </a:stretch>
        </p:blipFill>
        <p:spPr>
          <a:xfrm>
            <a:off x="2819400" y="3505200"/>
            <a:ext cx="5881903" cy="1143000"/>
          </a:xfrm>
          <a:prstGeom prst="rect">
            <a:avLst/>
          </a:prstGeom>
        </p:spPr>
      </p:pic>
    </p:spTree>
    <p:extLst>
      <p:ext uri="{BB962C8B-B14F-4D97-AF65-F5344CB8AC3E}">
        <p14:creationId xmlns:p14="http://schemas.microsoft.com/office/powerpoint/2010/main" val="2641799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fade">
                                      <p:cBhvr>
                                        <p:cTn id="33" dur="500"/>
                                        <p:tgtEl>
                                          <p:spTgt spid="3">
                                            <p:txEl>
                                              <p:pRg st="9" end="9"/>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fade">
                                      <p:cBhvr>
                                        <p:cTn id="36" dur="500"/>
                                        <p:tgtEl>
                                          <p:spTgt spid="3">
                                            <p:txEl>
                                              <p:pRg st="10" end="1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animEffect transition="in" filter="fade">
                                      <p:cBhvr>
                                        <p:cTn id="41" dur="500"/>
                                        <p:tgtEl>
                                          <p:spTgt spid="3">
                                            <p:txEl>
                                              <p:pRg st="12" end="1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
                                            <p:txEl>
                                              <p:pRg st="13" end="13"/>
                                            </p:txEl>
                                          </p:spTgt>
                                        </p:tgtEl>
                                        <p:attrNameLst>
                                          <p:attrName>style.visibility</p:attrName>
                                        </p:attrNameLst>
                                      </p:cBhvr>
                                      <p:to>
                                        <p:strVal val="visible"/>
                                      </p:to>
                                    </p:set>
                                    <p:animEffect transition="in" filter="fade">
                                      <p:cBhvr>
                                        <p:cTn id="46"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932688"/>
          </a:xfrm>
        </p:spPr>
        <p:txBody>
          <a:bodyPr/>
          <a:lstStyle/>
          <a:p>
            <a:r>
              <a:rPr lang="en-US" dirty="0" smtClean="0"/>
              <a:t>Feature Identification</a:t>
            </a:r>
            <a:endParaRPr lang="en-US" dirty="0"/>
          </a:p>
        </p:txBody>
      </p:sp>
      <p:sp>
        <p:nvSpPr>
          <p:cNvPr id="3" name="Content Placeholder 2"/>
          <p:cNvSpPr>
            <a:spLocks noGrp="1"/>
          </p:cNvSpPr>
          <p:nvPr>
            <p:ph idx="1"/>
          </p:nvPr>
        </p:nvSpPr>
        <p:spPr>
          <a:xfrm>
            <a:off x="457200" y="1085088"/>
            <a:ext cx="8229600" cy="5239512"/>
          </a:xfrm>
        </p:spPr>
        <p:txBody>
          <a:bodyPr>
            <a:normAutofit fontScale="92500" lnSpcReduction="10000"/>
          </a:bodyPr>
          <a:lstStyle/>
          <a:p>
            <a:r>
              <a:rPr lang="en-US" dirty="0"/>
              <a:t>The identification of a feature as either </a:t>
            </a:r>
            <a:r>
              <a:rPr lang="en-US" b="1" dirty="0">
                <a:solidFill>
                  <a:srgbClr val="CC04B4"/>
                </a:solidFill>
              </a:rPr>
              <a:t>cloud</a:t>
            </a:r>
            <a:r>
              <a:rPr lang="en-US" dirty="0"/>
              <a:t> </a:t>
            </a:r>
            <a:r>
              <a:rPr lang="en-US" dirty="0" smtClean="0"/>
              <a:t>or </a:t>
            </a:r>
            <a:r>
              <a:rPr lang="en-US" b="1" dirty="0" smtClean="0">
                <a:solidFill>
                  <a:srgbClr val="CC04B4"/>
                </a:solidFill>
              </a:rPr>
              <a:t>aerosol</a:t>
            </a:r>
            <a:r>
              <a:rPr lang="en-US" dirty="0" smtClean="0"/>
              <a:t> </a:t>
            </a:r>
            <a:r>
              <a:rPr lang="en-US" dirty="0"/>
              <a:t>is performed based on the </a:t>
            </a:r>
            <a:r>
              <a:rPr lang="en-US" b="1" dirty="0">
                <a:solidFill>
                  <a:srgbClr val="CC04B4"/>
                </a:solidFill>
              </a:rPr>
              <a:t>sign of the </a:t>
            </a:r>
            <a:r>
              <a:rPr lang="en-US" b="1" dirty="0" smtClean="0">
                <a:solidFill>
                  <a:srgbClr val="CC04B4"/>
                </a:solidFill>
              </a:rPr>
              <a:t>CAD score</a:t>
            </a:r>
            <a:r>
              <a:rPr lang="en-US" dirty="0"/>
              <a:t>. </a:t>
            </a:r>
            <a:endParaRPr lang="en-US" dirty="0" smtClean="0"/>
          </a:p>
          <a:p>
            <a:endParaRPr lang="en-US" dirty="0" smtClean="0"/>
          </a:p>
          <a:p>
            <a:pPr lvl="1"/>
            <a:r>
              <a:rPr lang="en-US" b="1" dirty="0" smtClean="0">
                <a:solidFill>
                  <a:srgbClr val="FF0000"/>
                </a:solidFill>
              </a:rPr>
              <a:t>If </a:t>
            </a:r>
            <a:r>
              <a:rPr lang="en-US" b="1" i="1" dirty="0">
                <a:solidFill>
                  <a:srgbClr val="FF0000"/>
                </a:solidFill>
              </a:rPr>
              <a:t>f</a:t>
            </a:r>
            <a:r>
              <a:rPr lang="en-US" b="1" dirty="0">
                <a:solidFill>
                  <a:srgbClr val="FF0000"/>
                </a:solidFill>
              </a:rPr>
              <a:t>(X1, X2, . . . , </a:t>
            </a:r>
            <a:r>
              <a:rPr lang="en-US" b="1" dirty="0" err="1">
                <a:solidFill>
                  <a:srgbClr val="FF0000"/>
                </a:solidFill>
              </a:rPr>
              <a:t>Xm</a:t>
            </a:r>
            <a:r>
              <a:rPr lang="en-US" b="1" dirty="0">
                <a:solidFill>
                  <a:srgbClr val="FF0000"/>
                </a:solidFill>
              </a:rPr>
              <a:t>) </a:t>
            </a:r>
            <a:r>
              <a:rPr lang="en-US" b="1" dirty="0" smtClean="0">
                <a:solidFill>
                  <a:srgbClr val="FF0000"/>
                </a:solidFill>
              </a:rPr>
              <a:t>&gt; 0</a:t>
            </a:r>
          </a:p>
          <a:p>
            <a:pPr lvl="2"/>
            <a:r>
              <a:rPr lang="en-US" dirty="0" smtClean="0"/>
              <a:t>then </a:t>
            </a:r>
            <a:r>
              <a:rPr lang="en-US" dirty="0"/>
              <a:t>the probability </a:t>
            </a:r>
            <a:r>
              <a:rPr lang="en-US" dirty="0" smtClean="0"/>
              <a:t>that [</a:t>
            </a:r>
            <a:r>
              <a:rPr lang="en-US" dirty="0"/>
              <a:t>X1, X2, . . . , </a:t>
            </a:r>
            <a:r>
              <a:rPr lang="en-US" dirty="0" err="1"/>
              <a:t>Xm</a:t>
            </a:r>
            <a:r>
              <a:rPr lang="en-US" dirty="0"/>
              <a:t>] represents a cloud is </a:t>
            </a:r>
            <a:r>
              <a:rPr lang="en-US" b="1" dirty="0">
                <a:solidFill>
                  <a:srgbClr val="CC04B4"/>
                </a:solidFill>
              </a:rPr>
              <a:t>larger </a:t>
            </a:r>
            <a:r>
              <a:rPr lang="en-US" dirty="0"/>
              <a:t>than </a:t>
            </a:r>
            <a:r>
              <a:rPr lang="en-US" dirty="0" smtClean="0"/>
              <a:t>the probability </a:t>
            </a:r>
            <a:r>
              <a:rPr lang="en-US" dirty="0"/>
              <a:t>that [X1, X2, . . . , </a:t>
            </a:r>
            <a:r>
              <a:rPr lang="en-US" dirty="0" err="1"/>
              <a:t>Xm</a:t>
            </a:r>
            <a:r>
              <a:rPr lang="en-US" dirty="0"/>
              <a:t>] represents an </a:t>
            </a:r>
            <a:r>
              <a:rPr lang="en-US" dirty="0" smtClean="0"/>
              <a:t>aerosol, and </a:t>
            </a:r>
            <a:r>
              <a:rPr lang="en-US" dirty="0"/>
              <a:t>the feature is therefore classified as a </a:t>
            </a:r>
            <a:r>
              <a:rPr lang="en-US" b="1" dirty="0">
                <a:solidFill>
                  <a:srgbClr val="CC04B4"/>
                </a:solidFill>
              </a:rPr>
              <a:t>cloud</a:t>
            </a:r>
            <a:r>
              <a:rPr lang="en-US" dirty="0"/>
              <a:t>. </a:t>
            </a:r>
            <a:endParaRPr lang="en-US" dirty="0" smtClean="0"/>
          </a:p>
          <a:p>
            <a:pPr lvl="1"/>
            <a:endParaRPr lang="en-US" dirty="0"/>
          </a:p>
          <a:p>
            <a:pPr lvl="1"/>
            <a:r>
              <a:rPr lang="en-US" b="1" dirty="0" smtClean="0">
                <a:solidFill>
                  <a:srgbClr val="FF0000"/>
                </a:solidFill>
              </a:rPr>
              <a:t>Otherwise, if </a:t>
            </a:r>
            <a:r>
              <a:rPr lang="en-US" b="1" i="1" dirty="0">
                <a:solidFill>
                  <a:srgbClr val="FF0000"/>
                </a:solidFill>
              </a:rPr>
              <a:t>f</a:t>
            </a:r>
            <a:r>
              <a:rPr lang="en-US" b="1" dirty="0">
                <a:solidFill>
                  <a:srgbClr val="FF0000"/>
                </a:solidFill>
              </a:rPr>
              <a:t>(X1, X2, . . . , </a:t>
            </a:r>
            <a:r>
              <a:rPr lang="en-US" b="1" dirty="0" err="1">
                <a:solidFill>
                  <a:srgbClr val="FF0000"/>
                </a:solidFill>
              </a:rPr>
              <a:t>Xm</a:t>
            </a:r>
            <a:r>
              <a:rPr lang="en-US" b="1" dirty="0">
                <a:solidFill>
                  <a:srgbClr val="FF0000"/>
                </a:solidFill>
              </a:rPr>
              <a:t>) </a:t>
            </a:r>
            <a:r>
              <a:rPr lang="en-US" b="1" dirty="0" smtClean="0">
                <a:solidFill>
                  <a:srgbClr val="FF0000"/>
                </a:solidFill>
              </a:rPr>
              <a:t>&lt; 0</a:t>
            </a:r>
          </a:p>
          <a:p>
            <a:pPr lvl="2"/>
            <a:r>
              <a:rPr lang="en-US" dirty="0" smtClean="0"/>
              <a:t>the </a:t>
            </a:r>
            <a:r>
              <a:rPr lang="en-US" dirty="0"/>
              <a:t>cloud probability </a:t>
            </a:r>
            <a:r>
              <a:rPr lang="en-US" dirty="0" smtClean="0"/>
              <a:t>is </a:t>
            </a:r>
            <a:r>
              <a:rPr lang="en-US" b="1" dirty="0" smtClean="0">
                <a:solidFill>
                  <a:srgbClr val="CC04B4"/>
                </a:solidFill>
              </a:rPr>
              <a:t>smaller </a:t>
            </a:r>
            <a:r>
              <a:rPr lang="en-US" b="1" dirty="0">
                <a:solidFill>
                  <a:srgbClr val="CC04B4"/>
                </a:solidFill>
              </a:rPr>
              <a:t>than the aerosol probability</a:t>
            </a:r>
            <a:r>
              <a:rPr lang="en-US" dirty="0"/>
              <a:t>, and so the </a:t>
            </a:r>
            <a:r>
              <a:rPr lang="en-US" dirty="0" smtClean="0"/>
              <a:t>feature is </a:t>
            </a:r>
            <a:r>
              <a:rPr lang="en-US" dirty="0"/>
              <a:t>classified as an </a:t>
            </a:r>
            <a:r>
              <a:rPr lang="en-US" dirty="0" smtClean="0"/>
              <a:t>aerosol.</a:t>
            </a:r>
          </a:p>
          <a:p>
            <a:pPr lvl="2"/>
            <a:endParaRPr lang="en-US" dirty="0"/>
          </a:p>
          <a:p>
            <a:pPr lvl="1"/>
            <a:r>
              <a:rPr lang="en-US" b="1" dirty="0" smtClean="0">
                <a:solidFill>
                  <a:srgbClr val="FF0000"/>
                </a:solidFill>
              </a:rPr>
              <a:t>When </a:t>
            </a:r>
            <a:r>
              <a:rPr lang="en-US" b="1" dirty="0">
                <a:solidFill>
                  <a:srgbClr val="FF0000"/>
                </a:solidFill>
              </a:rPr>
              <a:t>f(X1, X2, . . . , </a:t>
            </a:r>
            <a:r>
              <a:rPr lang="en-US" b="1" dirty="0" err="1">
                <a:solidFill>
                  <a:srgbClr val="FF0000"/>
                </a:solidFill>
              </a:rPr>
              <a:t>Xm</a:t>
            </a:r>
            <a:r>
              <a:rPr lang="en-US" b="1" dirty="0">
                <a:solidFill>
                  <a:srgbClr val="FF0000"/>
                </a:solidFill>
              </a:rPr>
              <a:t>) </a:t>
            </a:r>
            <a:r>
              <a:rPr lang="en-US" b="1" dirty="0" smtClean="0">
                <a:solidFill>
                  <a:srgbClr val="FF0000"/>
                </a:solidFill>
              </a:rPr>
              <a:t>= 0</a:t>
            </a:r>
          </a:p>
          <a:p>
            <a:pPr lvl="2"/>
            <a:r>
              <a:rPr lang="en-US" dirty="0" smtClean="0"/>
              <a:t>the </a:t>
            </a:r>
            <a:r>
              <a:rPr lang="en-US" dirty="0"/>
              <a:t>probability that the feature represented by [</a:t>
            </a:r>
            <a:r>
              <a:rPr lang="en-US" dirty="0" smtClean="0"/>
              <a:t>X1, X2</a:t>
            </a:r>
            <a:r>
              <a:rPr lang="en-US" dirty="0"/>
              <a:t>, . . . , </a:t>
            </a:r>
            <a:r>
              <a:rPr lang="en-US" dirty="0" err="1"/>
              <a:t>Xm</a:t>
            </a:r>
            <a:r>
              <a:rPr lang="en-US" dirty="0"/>
              <a:t>] is a </a:t>
            </a:r>
            <a:r>
              <a:rPr lang="en-US" b="1" dirty="0">
                <a:solidFill>
                  <a:srgbClr val="CC04B4"/>
                </a:solidFill>
              </a:rPr>
              <a:t>cloud is equal to its probability of </a:t>
            </a:r>
            <a:r>
              <a:rPr lang="en-US" b="1" dirty="0" smtClean="0">
                <a:solidFill>
                  <a:srgbClr val="CC04B4"/>
                </a:solidFill>
              </a:rPr>
              <a:t>being an </a:t>
            </a:r>
            <a:r>
              <a:rPr lang="en-US" b="1" dirty="0">
                <a:solidFill>
                  <a:srgbClr val="CC04B4"/>
                </a:solidFill>
              </a:rPr>
              <a:t>aerosol</a:t>
            </a:r>
            <a:r>
              <a:rPr lang="en-US" dirty="0"/>
              <a:t>, and thus the classification is</a:t>
            </a:r>
            <a:r>
              <a:rPr lang="en-US" b="1" dirty="0">
                <a:solidFill>
                  <a:srgbClr val="CC04B4"/>
                </a:solidFill>
              </a:rPr>
              <a:t> indeterminate</a:t>
            </a:r>
            <a:r>
              <a:rPr lang="en-US" dirty="0" smtClean="0"/>
              <a:t>.</a:t>
            </a:r>
            <a:endParaRPr lang="en-US" dirty="0"/>
          </a:p>
        </p:txBody>
      </p:sp>
    </p:spTree>
    <p:extLst>
      <p:ext uri="{BB962C8B-B14F-4D97-AF65-F5344CB8AC3E}">
        <p14:creationId xmlns:p14="http://schemas.microsoft.com/office/powerpoint/2010/main" val="1038259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500"/>
                                        <p:tgtEl>
                                          <p:spTgt spid="3">
                                            <p:txEl>
                                              <p:pRg st="8" end="8"/>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Effect transition="in" filter="fade">
                                      <p:cBhvr>
                                        <p:cTn id="26"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932688"/>
          </a:xfrm>
        </p:spPr>
        <p:txBody>
          <a:bodyPr/>
          <a:lstStyle/>
          <a:p>
            <a:r>
              <a:rPr lang="en-US" dirty="0" smtClean="0"/>
              <a:t>Feature Identification</a:t>
            </a:r>
            <a:endParaRPr lang="en-US" dirty="0"/>
          </a:p>
        </p:txBody>
      </p:sp>
      <p:sp>
        <p:nvSpPr>
          <p:cNvPr id="3" name="Content Placeholder 2"/>
          <p:cNvSpPr>
            <a:spLocks noGrp="1"/>
          </p:cNvSpPr>
          <p:nvPr>
            <p:ph idx="1"/>
          </p:nvPr>
        </p:nvSpPr>
        <p:spPr>
          <a:xfrm>
            <a:off x="457200" y="1389888"/>
            <a:ext cx="8229600" cy="5239512"/>
          </a:xfrm>
        </p:spPr>
        <p:txBody>
          <a:bodyPr>
            <a:normAutofit fontScale="85000" lnSpcReduction="20000"/>
          </a:bodyPr>
          <a:lstStyle/>
          <a:p>
            <a:r>
              <a:rPr lang="en-US" dirty="0" smtClean="0"/>
              <a:t>In regions where |</a:t>
            </a:r>
            <a:r>
              <a:rPr lang="en-US" i="1" dirty="0" smtClean="0"/>
              <a:t>f</a:t>
            </a:r>
            <a:r>
              <a:rPr lang="en-US" dirty="0" smtClean="0"/>
              <a:t>| = 1 (or |CAD| = 100), the classification can be made unambiguously. </a:t>
            </a:r>
          </a:p>
          <a:p>
            <a:endParaRPr lang="en-US" dirty="0"/>
          </a:p>
          <a:p>
            <a:r>
              <a:rPr lang="en-US" dirty="0" smtClean="0"/>
              <a:t>The </a:t>
            </a:r>
            <a:r>
              <a:rPr lang="en-US" b="1" dirty="0" smtClean="0">
                <a:solidFill>
                  <a:srgbClr val="CC04B4"/>
                </a:solidFill>
              </a:rPr>
              <a:t>absolute value of the CAD score </a:t>
            </a:r>
            <a:r>
              <a:rPr lang="en-US" dirty="0" smtClean="0"/>
              <a:t>provides a confidence level for the classification: </a:t>
            </a:r>
          </a:p>
          <a:p>
            <a:pPr lvl="1"/>
            <a:r>
              <a:rPr lang="en-US" dirty="0" smtClean="0"/>
              <a:t>the </a:t>
            </a:r>
            <a:r>
              <a:rPr lang="en-US" b="1" dirty="0" smtClean="0">
                <a:solidFill>
                  <a:srgbClr val="CC04B4"/>
                </a:solidFill>
              </a:rPr>
              <a:t>larger the magnitude of the CAD score</a:t>
            </a:r>
            <a:r>
              <a:rPr lang="en-US" dirty="0" smtClean="0"/>
              <a:t>, the </a:t>
            </a:r>
            <a:r>
              <a:rPr lang="en-US" b="1" dirty="0" smtClean="0">
                <a:solidFill>
                  <a:srgbClr val="CC04B4"/>
                </a:solidFill>
              </a:rPr>
              <a:t>higher the confidence that the classification is correct</a:t>
            </a:r>
            <a:r>
              <a:rPr lang="en-US" dirty="0" smtClean="0"/>
              <a:t>. </a:t>
            </a:r>
          </a:p>
          <a:p>
            <a:pPr lvl="1"/>
            <a:endParaRPr lang="en-US" dirty="0"/>
          </a:p>
          <a:p>
            <a:r>
              <a:rPr lang="en-US" dirty="0" smtClean="0"/>
              <a:t>Theoretically, an absolute value of </a:t>
            </a:r>
            <a:r>
              <a:rPr lang="en-US" b="1" dirty="0" smtClean="0">
                <a:solidFill>
                  <a:srgbClr val="CC04B4"/>
                </a:solidFill>
              </a:rPr>
              <a:t>100</a:t>
            </a:r>
            <a:r>
              <a:rPr lang="en-US" dirty="0" smtClean="0"/>
              <a:t> therefore indicates </a:t>
            </a:r>
            <a:r>
              <a:rPr lang="en-US" b="1" dirty="0" smtClean="0">
                <a:solidFill>
                  <a:srgbClr val="CC04B4"/>
                </a:solidFill>
              </a:rPr>
              <a:t>complete confidence</a:t>
            </a:r>
            <a:r>
              <a:rPr lang="en-US" dirty="0" smtClean="0"/>
              <a:t>. </a:t>
            </a:r>
          </a:p>
          <a:p>
            <a:endParaRPr lang="en-US" dirty="0"/>
          </a:p>
          <a:p>
            <a:r>
              <a:rPr lang="en-US" b="1" dirty="0" smtClean="0">
                <a:solidFill>
                  <a:srgbClr val="CC04B4"/>
                </a:solidFill>
              </a:rPr>
              <a:t>Absolute values less than 100</a:t>
            </a:r>
            <a:r>
              <a:rPr lang="en-US" dirty="0" smtClean="0"/>
              <a:t>, corresponding to regions where the cloud and aerosol PDFs overlap</a:t>
            </a:r>
            <a:r>
              <a:rPr lang="en-US" b="1" dirty="0" smtClean="0">
                <a:solidFill>
                  <a:srgbClr val="CC04B4"/>
                </a:solidFill>
              </a:rPr>
              <a:t>, indicate some ambiguity in the  classification</a:t>
            </a:r>
            <a:r>
              <a:rPr lang="en-US" dirty="0" smtClean="0"/>
              <a:t>. </a:t>
            </a:r>
          </a:p>
          <a:p>
            <a:pPr lvl="1"/>
            <a:r>
              <a:rPr lang="en-US" dirty="0" smtClean="0"/>
              <a:t>In this case, a definitive classification cannot be made</a:t>
            </a:r>
          </a:p>
          <a:p>
            <a:pPr lvl="1"/>
            <a:r>
              <a:rPr lang="en-US" dirty="0" smtClean="0"/>
              <a:t>although they can provide a ‘‘best guess’’ classification, this guess could be wrong. </a:t>
            </a:r>
            <a:endParaRPr lang="en-US" dirty="0"/>
          </a:p>
        </p:txBody>
      </p:sp>
    </p:spTree>
    <p:extLst>
      <p:ext uri="{BB962C8B-B14F-4D97-AF65-F5344CB8AC3E}">
        <p14:creationId xmlns:p14="http://schemas.microsoft.com/office/powerpoint/2010/main" val="299514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animEffect transition="in" filter="fade">
                                      <p:cBhvr>
                                        <p:cTn id="20" dur="500"/>
                                        <p:tgtEl>
                                          <p:spTgt spid="3">
                                            <p:txEl>
                                              <p:pRg st="7" end="7"/>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500"/>
                                        <p:tgtEl>
                                          <p:spTgt spid="3">
                                            <p:txEl>
                                              <p:pRg st="8" end="8"/>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animEffect transition="in" filter="fade">
                                      <p:cBhvr>
                                        <p:cTn id="3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239" y="132982"/>
            <a:ext cx="8229600" cy="856488"/>
          </a:xfrm>
        </p:spPr>
        <p:txBody>
          <a:bodyPr/>
          <a:lstStyle/>
          <a:p>
            <a:r>
              <a:rPr lang="en-US" dirty="0" smtClean="0"/>
              <a:t>Success Rate of Classification</a:t>
            </a:r>
            <a:endParaRPr lang="en-US" dirty="0"/>
          </a:p>
        </p:txBody>
      </p:sp>
      <p:sp>
        <p:nvSpPr>
          <p:cNvPr id="3" name="Content Placeholder 2"/>
          <p:cNvSpPr>
            <a:spLocks noGrp="1"/>
          </p:cNvSpPr>
          <p:nvPr>
            <p:ph idx="1"/>
          </p:nvPr>
        </p:nvSpPr>
        <p:spPr>
          <a:xfrm>
            <a:off x="381000" y="4419600"/>
            <a:ext cx="8229600" cy="2103120"/>
          </a:xfrm>
        </p:spPr>
        <p:txBody>
          <a:bodyPr>
            <a:normAutofit/>
          </a:bodyPr>
          <a:lstStyle/>
          <a:p>
            <a:r>
              <a:rPr lang="en-US" sz="2400" dirty="0" smtClean="0"/>
              <a:t>The </a:t>
            </a:r>
            <a:r>
              <a:rPr lang="en-US" sz="2400" dirty="0"/>
              <a:t>performance of the classification is limited </a:t>
            </a:r>
            <a:r>
              <a:rPr lang="en-US" sz="2400" dirty="0" smtClean="0"/>
              <a:t>essentially by </a:t>
            </a:r>
            <a:r>
              <a:rPr lang="en-US" sz="2400" dirty="0"/>
              <a:t>the degree of the overlap in the cloud </a:t>
            </a:r>
            <a:r>
              <a:rPr lang="en-US" sz="2400" dirty="0" smtClean="0"/>
              <a:t>and aerosol PDFs</a:t>
            </a:r>
          </a:p>
          <a:p>
            <a:pPr lvl="1"/>
            <a:r>
              <a:rPr lang="en-US" sz="2000" dirty="0" smtClean="0"/>
              <a:t>the </a:t>
            </a:r>
            <a:r>
              <a:rPr lang="en-US" sz="2000" b="1" dirty="0">
                <a:solidFill>
                  <a:srgbClr val="CC04B4"/>
                </a:solidFill>
              </a:rPr>
              <a:t>smaller the overlap region</a:t>
            </a:r>
            <a:r>
              <a:rPr lang="en-US" sz="2000" dirty="0"/>
              <a:t>, the </a:t>
            </a:r>
            <a:r>
              <a:rPr lang="en-US" sz="2000" dirty="0" smtClean="0"/>
              <a:t>more complete </a:t>
            </a:r>
            <a:r>
              <a:rPr lang="en-US" sz="2000" dirty="0"/>
              <a:t>the separation between the cloud and </a:t>
            </a:r>
            <a:r>
              <a:rPr lang="en-US" sz="2000" dirty="0" smtClean="0"/>
              <a:t>aerosol distributions</a:t>
            </a:r>
            <a:r>
              <a:rPr lang="en-US" sz="2000" dirty="0"/>
              <a:t>, and </a:t>
            </a:r>
            <a:r>
              <a:rPr lang="en-US" sz="2000" b="1" dirty="0">
                <a:solidFill>
                  <a:srgbClr val="CC04B4"/>
                </a:solidFill>
              </a:rPr>
              <a:t>the better the classification performance</a:t>
            </a:r>
            <a:r>
              <a:rPr lang="en-US" sz="2000" dirty="0"/>
              <a:t>.</a:t>
            </a:r>
          </a:p>
          <a:p>
            <a:endParaRPr lang="en-US" dirty="0"/>
          </a:p>
        </p:txBody>
      </p:sp>
      <p:pic>
        <p:nvPicPr>
          <p:cNvPr id="4" name="Picture 3"/>
          <p:cNvPicPr>
            <a:picLocks noChangeAspect="1"/>
          </p:cNvPicPr>
          <p:nvPr/>
        </p:nvPicPr>
        <p:blipFill>
          <a:blip r:embed="rId2"/>
          <a:stretch>
            <a:fillRect/>
          </a:stretch>
        </p:blipFill>
        <p:spPr>
          <a:xfrm>
            <a:off x="865121" y="3379837"/>
            <a:ext cx="7474718" cy="784125"/>
          </a:xfrm>
          <a:prstGeom prst="rect">
            <a:avLst/>
          </a:prstGeom>
        </p:spPr>
      </p:pic>
      <p:sp>
        <p:nvSpPr>
          <p:cNvPr id="5" name="Content Placeholder 2"/>
          <p:cNvSpPr txBox="1">
            <a:spLocks/>
          </p:cNvSpPr>
          <p:nvPr/>
        </p:nvSpPr>
        <p:spPr>
          <a:xfrm>
            <a:off x="381000" y="1371600"/>
            <a:ext cx="8229600" cy="1752600"/>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274320" lvl="1" indent="-274320">
              <a:buClr>
                <a:schemeClr val="accent3"/>
              </a:buClr>
              <a:buSzPct val="95000"/>
            </a:pPr>
            <a:r>
              <a:rPr lang="en-US" dirty="0" smtClean="0"/>
              <a:t>Theoretically, a </a:t>
            </a:r>
            <a:r>
              <a:rPr lang="en-US" b="1" dirty="0" smtClean="0">
                <a:solidFill>
                  <a:srgbClr val="CC04B4"/>
                </a:solidFill>
              </a:rPr>
              <a:t>success rate </a:t>
            </a:r>
            <a:r>
              <a:rPr lang="en-US" b="1" i="1" dirty="0" err="1" smtClean="0">
                <a:solidFill>
                  <a:srgbClr val="CC04B4"/>
                </a:solidFill>
              </a:rPr>
              <a:t>R</a:t>
            </a:r>
            <a:r>
              <a:rPr lang="en-US" b="1" i="1" baseline="-25000" dirty="0" err="1" smtClean="0">
                <a:solidFill>
                  <a:srgbClr val="CC04B4"/>
                </a:solidFill>
              </a:rPr>
              <a:t>s</a:t>
            </a:r>
            <a:r>
              <a:rPr lang="en-US" b="1" dirty="0" smtClean="0">
                <a:solidFill>
                  <a:srgbClr val="CC04B4"/>
                </a:solidFill>
              </a:rPr>
              <a:t> </a:t>
            </a:r>
            <a:r>
              <a:rPr lang="en-US" dirty="0" smtClean="0"/>
              <a:t>(or a failure rate </a:t>
            </a:r>
            <a:r>
              <a:rPr lang="en-US" i="1" dirty="0" err="1" smtClean="0"/>
              <a:t>R</a:t>
            </a:r>
            <a:r>
              <a:rPr lang="en-US" i="1" baseline="-25000" dirty="0" err="1" smtClean="0"/>
              <a:t>f</a:t>
            </a:r>
            <a:r>
              <a:rPr lang="en-US" dirty="0" smtClean="0"/>
              <a:t>), defined as the </a:t>
            </a:r>
            <a:r>
              <a:rPr lang="en-US" b="1" dirty="0" smtClean="0">
                <a:solidFill>
                  <a:srgbClr val="CC04B4"/>
                </a:solidFill>
              </a:rPr>
              <a:t>ratio of correctly classified events to the total number of events</a:t>
            </a:r>
            <a:r>
              <a:rPr lang="en-US" dirty="0" smtClean="0"/>
              <a:t> (</a:t>
            </a:r>
            <a:r>
              <a:rPr lang="en-US" i="1" dirty="0" err="1" smtClean="0"/>
              <a:t>R</a:t>
            </a:r>
            <a:r>
              <a:rPr lang="en-US" i="1" baseline="-25000" dirty="0" err="1" smtClean="0"/>
              <a:t>f</a:t>
            </a:r>
            <a:r>
              <a:rPr lang="en-US" dirty="0" smtClean="0"/>
              <a:t> = 1 - </a:t>
            </a:r>
            <a:r>
              <a:rPr lang="en-US" i="1" dirty="0" err="1" smtClean="0"/>
              <a:t>R</a:t>
            </a:r>
            <a:r>
              <a:rPr lang="en-US" i="1" baseline="-25000" dirty="0" err="1" smtClean="0"/>
              <a:t>s</a:t>
            </a:r>
            <a:r>
              <a:rPr lang="en-US" dirty="0" smtClean="0"/>
              <a:t>), is related to f by (</a:t>
            </a:r>
            <a:r>
              <a:rPr lang="en-US" dirty="0" err="1" smtClean="0"/>
              <a:t>Liuet</a:t>
            </a:r>
            <a:r>
              <a:rPr lang="en-US" dirty="0" smtClean="0"/>
              <a:t> al. 2005)</a:t>
            </a:r>
          </a:p>
        </p:txBody>
      </p:sp>
    </p:spTree>
    <p:extLst>
      <p:ext uri="{BB962C8B-B14F-4D97-AF65-F5344CB8AC3E}">
        <p14:creationId xmlns:p14="http://schemas.microsoft.com/office/powerpoint/2010/main" val="3955587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229600" cy="932688"/>
          </a:xfrm>
        </p:spPr>
        <p:txBody>
          <a:bodyPr/>
          <a:lstStyle/>
          <a:p>
            <a:r>
              <a:rPr lang="en-US" smtClean="0"/>
              <a:t>Reducing PDF Overlaps</a:t>
            </a:r>
            <a:endParaRPr lang="en-US"/>
          </a:p>
        </p:txBody>
      </p:sp>
      <p:sp>
        <p:nvSpPr>
          <p:cNvPr id="3" name="Content Placeholder 2"/>
          <p:cNvSpPr>
            <a:spLocks noGrp="1"/>
          </p:cNvSpPr>
          <p:nvPr>
            <p:ph idx="1"/>
          </p:nvPr>
        </p:nvSpPr>
        <p:spPr>
          <a:xfrm>
            <a:off x="182880" y="1191768"/>
            <a:ext cx="8732520" cy="5361432"/>
          </a:xfrm>
        </p:spPr>
        <p:txBody>
          <a:bodyPr>
            <a:normAutofit fontScale="92500" lnSpcReduction="10000"/>
          </a:bodyPr>
          <a:lstStyle/>
          <a:p>
            <a:r>
              <a:rPr lang="en-US" dirty="0"/>
              <a:t>To reduce the overlap, PDFs with a </a:t>
            </a:r>
            <a:r>
              <a:rPr lang="en-US" b="1" dirty="0" smtClean="0">
                <a:solidFill>
                  <a:srgbClr val="CC04B4"/>
                </a:solidFill>
              </a:rPr>
              <a:t>larger number </a:t>
            </a:r>
            <a:r>
              <a:rPr lang="en-US" b="1" dirty="0">
                <a:solidFill>
                  <a:srgbClr val="CC04B4"/>
                </a:solidFill>
              </a:rPr>
              <a:t>of attribute dimensions</a:t>
            </a:r>
            <a:r>
              <a:rPr lang="en-US" dirty="0"/>
              <a:t> are </a:t>
            </a:r>
            <a:r>
              <a:rPr lang="en-US" dirty="0" smtClean="0"/>
              <a:t>desired</a:t>
            </a:r>
          </a:p>
          <a:p>
            <a:pPr lvl="1"/>
            <a:r>
              <a:rPr lang="en-US" dirty="0" smtClean="0"/>
              <a:t>separation </a:t>
            </a:r>
            <a:r>
              <a:rPr lang="en-US" dirty="0"/>
              <a:t>between the cloud and aerosol clusters </a:t>
            </a:r>
            <a:r>
              <a:rPr lang="en-US" dirty="0" smtClean="0"/>
              <a:t>is more </a:t>
            </a:r>
            <a:r>
              <a:rPr lang="en-US" dirty="0"/>
              <a:t>complete in a higher-dimensional space (Liu et </a:t>
            </a:r>
            <a:r>
              <a:rPr lang="en-US" dirty="0" smtClean="0"/>
              <a:t>al.2004</a:t>
            </a:r>
            <a:r>
              <a:rPr lang="en-US" dirty="0"/>
              <a:t>). </a:t>
            </a:r>
            <a:endParaRPr lang="en-US" dirty="0" smtClean="0"/>
          </a:p>
          <a:p>
            <a:pPr lvl="1"/>
            <a:endParaRPr lang="en-US" dirty="0"/>
          </a:p>
          <a:p>
            <a:r>
              <a:rPr lang="en-US" dirty="0" smtClean="0"/>
              <a:t>In </a:t>
            </a:r>
            <a:r>
              <a:rPr lang="en-US" dirty="0"/>
              <a:t>principle, </a:t>
            </a:r>
            <a:r>
              <a:rPr lang="en-US" b="1" dirty="0">
                <a:solidFill>
                  <a:srgbClr val="CC04B4"/>
                </a:solidFill>
              </a:rPr>
              <a:t>as many of the available </a:t>
            </a:r>
            <a:r>
              <a:rPr lang="en-US" b="1" dirty="0" smtClean="0">
                <a:solidFill>
                  <a:srgbClr val="CC04B4"/>
                </a:solidFill>
              </a:rPr>
              <a:t>observables as </a:t>
            </a:r>
            <a:r>
              <a:rPr lang="en-US" b="1" dirty="0">
                <a:solidFill>
                  <a:srgbClr val="CC04B4"/>
                </a:solidFill>
              </a:rPr>
              <a:t>possible should be used to achieve the best performance</a:t>
            </a:r>
            <a:r>
              <a:rPr lang="en-US" dirty="0" smtClean="0"/>
              <a:t>.</a:t>
            </a:r>
          </a:p>
          <a:p>
            <a:endParaRPr lang="en-US" dirty="0" smtClean="0"/>
          </a:p>
          <a:p>
            <a:r>
              <a:rPr lang="en-US" dirty="0" smtClean="0"/>
              <a:t>The </a:t>
            </a:r>
            <a:r>
              <a:rPr lang="en-US" dirty="0"/>
              <a:t>addition of an attribute </a:t>
            </a:r>
            <a:r>
              <a:rPr lang="en-US" dirty="0" smtClean="0"/>
              <a:t>dimension </a:t>
            </a:r>
            <a:r>
              <a:rPr lang="en-US" b="1" dirty="0" smtClean="0">
                <a:solidFill>
                  <a:srgbClr val="CC04B4"/>
                </a:solidFill>
              </a:rPr>
              <a:t>may </a:t>
            </a:r>
            <a:r>
              <a:rPr lang="en-US" b="1" dirty="0">
                <a:solidFill>
                  <a:srgbClr val="CC04B4"/>
                </a:solidFill>
              </a:rPr>
              <a:t>not improve </a:t>
            </a:r>
            <a:r>
              <a:rPr lang="en-US" dirty="0"/>
              <a:t>the classification significantly if </a:t>
            </a:r>
            <a:r>
              <a:rPr lang="en-US" dirty="0" smtClean="0"/>
              <a:t>the attribute </a:t>
            </a:r>
            <a:r>
              <a:rPr lang="en-US" dirty="0"/>
              <a:t>to be added is not totally independent from </a:t>
            </a:r>
            <a:r>
              <a:rPr lang="en-US" dirty="0" smtClean="0"/>
              <a:t>the other </a:t>
            </a:r>
            <a:r>
              <a:rPr lang="en-US" dirty="0"/>
              <a:t>attributes used. </a:t>
            </a:r>
            <a:endParaRPr lang="en-US" dirty="0" smtClean="0"/>
          </a:p>
          <a:p>
            <a:pPr lvl="1"/>
            <a:r>
              <a:rPr lang="en-US" dirty="0" smtClean="0"/>
              <a:t>Some </a:t>
            </a:r>
            <a:r>
              <a:rPr lang="en-US" dirty="0"/>
              <a:t>practical issues such </a:t>
            </a:r>
            <a:r>
              <a:rPr lang="en-US" dirty="0" smtClean="0"/>
              <a:t>as </a:t>
            </a:r>
            <a:r>
              <a:rPr lang="en-US" b="1" dirty="0" smtClean="0">
                <a:solidFill>
                  <a:srgbClr val="CC04B4"/>
                </a:solidFill>
              </a:rPr>
              <a:t>computing </a:t>
            </a:r>
            <a:r>
              <a:rPr lang="en-US" b="1" dirty="0">
                <a:solidFill>
                  <a:srgbClr val="CC04B4"/>
                </a:solidFill>
              </a:rPr>
              <a:t>time </a:t>
            </a:r>
            <a:r>
              <a:rPr lang="en-US" dirty="0"/>
              <a:t>and the </a:t>
            </a:r>
            <a:r>
              <a:rPr lang="en-US" b="1" dirty="0">
                <a:solidFill>
                  <a:srgbClr val="CC04B4"/>
                </a:solidFill>
              </a:rPr>
              <a:t>latency of any ancillary </a:t>
            </a:r>
            <a:r>
              <a:rPr lang="en-US" b="1" dirty="0" smtClean="0">
                <a:solidFill>
                  <a:srgbClr val="CC04B4"/>
                </a:solidFill>
              </a:rPr>
              <a:t>data </a:t>
            </a:r>
            <a:r>
              <a:rPr lang="en-US" dirty="0" smtClean="0"/>
              <a:t>should </a:t>
            </a:r>
            <a:r>
              <a:rPr lang="en-US" dirty="0"/>
              <a:t>also be considered when selecting attribute </a:t>
            </a:r>
            <a:r>
              <a:rPr lang="en-US" dirty="0" smtClean="0"/>
              <a:t>dimensions for </a:t>
            </a:r>
            <a:r>
              <a:rPr lang="en-US" dirty="0"/>
              <a:t>operational classification.</a:t>
            </a:r>
          </a:p>
        </p:txBody>
      </p:sp>
    </p:spTree>
    <p:extLst>
      <p:ext uri="{BB962C8B-B14F-4D97-AF65-F5344CB8AC3E}">
        <p14:creationId xmlns:p14="http://schemas.microsoft.com/office/powerpoint/2010/main" val="460461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1143000"/>
          </a:xfrm>
        </p:spPr>
        <p:txBody>
          <a:bodyPr>
            <a:normAutofit fontScale="90000"/>
          </a:bodyPr>
          <a:lstStyle/>
          <a:p>
            <a:r>
              <a:rPr lang="en-US" dirty="0" smtClean="0"/>
              <a:t>Selecting Attributes – Cloud  and Aerosol Discrimination</a:t>
            </a:r>
            <a:endParaRPr lang="en-US" dirty="0"/>
          </a:p>
        </p:txBody>
      </p:sp>
      <p:sp>
        <p:nvSpPr>
          <p:cNvPr id="3" name="Content Placeholder 2"/>
          <p:cNvSpPr>
            <a:spLocks noGrp="1"/>
          </p:cNvSpPr>
          <p:nvPr>
            <p:ph idx="1"/>
          </p:nvPr>
        </p:nvSpPr>
        <p:spPr>
          <a:xfrm>
            <a:off x="213360" y="1600200"/>
            <a:ext cx="8229600" cy="5029200"/>
          </a:xfrm>
        </p:spPr>
        <p:txBody>
          <a:bodyPr>
            <a:normAutofit fontScale="77500" lnSpcReduction="20000"/>
          </a:bodyPr>
          <a:lstStyle/>
          <a:p>
            <a:r>
              <a:rPr lang="en-US" dirty="0" smtClean="0"/>
              <a:t>A </a:t>
            </a:r>
            <a:r>
              <a:rPr lang="en-US" dirty="0"/>
              <a:t>very strong preference should </a:t>
            </a:r>
            <a:r>
              <a:rPr lang="en-US" dirty="0" smtClean="0"/>
              <a:t>be given </a:t>
            </a:r>
            <a:r>
              <a:rPr lang="en-US" dirty="0"/>
              <a:t>to the </a:t>
            </a:r>
            <a:r>
              <a:rPr lang="en-US" b="1" dirty="0">
                <a:solidFill>
                  <a:srgbClr val="CC04B4"/>
                </a:solidFill>
              </a:rPr>
              <a:t>intrinsic properties of </a:t>
            </a:r>
            <a:r>
              <a:rPr lang="en-US" b="1" dirty="0" smtClean="0">
                <a:solidFill>
                  <a:srgbClr val="CC04B4"/>
                </a:solidFill>
              </a:rPr>
              <a:t>features</a:t>
            </a:r>
            <a:r>
              <a:rPr lang="en-US" dirty="0" smtClean="0"/>
              <a:t>:</a:t>
            </a:r>
          </a:p>
          <a:p>
            <a:pPr lvl="1"/>
            <a:r>
              <a:rPr lang="en-US" b="1" dirty="0" smtClean="0">
                <a:solidFill>
                  <a:srgbClr val="CC04B4"/>
                </a:solidFill>
              </a:rPr>
              <a:t>physical </a:t>
            </a:r>
            <a:r>
              <a:rPr lang="en-US" dirty="0"/>
              <a:t>and </a:t>
            </a:r>
            <a:r>
              <a:rPr lang="en-US" b="1" dirty="0">
                <a:solidFill>
                  <a:srgbClr val="CC04B4"/>
                </a:solidFill>
              </a:rPr>
              <a:t>optical characteristics </a:t>
            </a:r>
            <a:r>
              <a:rPr lang="en-US" dirty="0"/>
              <a:t>of the </a:t>
            </a:r>
            <a:r>
              <a:rPr lang="en-US" dirty="0" smtClean="0"/>
              <a:t>feature  that </a:t>
            </a:r>
            <a:r>
              <a:rPr lang="en-US" dirty="0"/>
              <a:t>depend solely on the layer composition and </a:t>
            </a:r>
            <a:r>
              <a:rPr lang="en-US" b="1" dirty="0" smtClean="0">
                <a:solidFill>
                  <a:srgbClr val="CC04B4"/>
                </a:solidFill>
              </a:rPr>
              <a:t>are independent </a:t>
            </a:r>
            <a:r>
              <a:rPr lang="en-US" b="1" dirty="0">
                <a:solidFill>
                  <a:srgbClr val="CC04B4"/>
                </a:solidFill>
              </a:rPr>
              <a:t>of particle concentration</a:t>
            </a:r>
            <a:r>
              <a:rPr lang="en-US" dirty="0"/>
              <a:t>. </a:t>
            </a:r>
            <a:endParaRPr lang="en-US" dirty="0" smtClean="0"/>
          </a:p>
          <a:p>
            <a:pPr lvl="1"/>
            <a:endParaRPr lang="en-US" dirty="0"/>
          </a:p>
          <a:p>
            <a:r>
              <a:rPr lang="en-US" dirty="0" smtClean="0"/>
              <a:t>In many cases estimates </a:t>
            </a:r>
            <a:r>
              <a:rPr lang="en-US" dirty="0"/>
              <a:t>of the intrinsic </a:t>
            </a:r>
            <a:r>
              <a:rPr lang="en-US" dirty="0" smtClean="0"/>
              <a:t>properties of </a:t>
            </a:r>
            <a:r>
              <a:rPr lang="en-US" dirty="0"/>
              <a:t>a feature </a:t>
            </a:r>
            <a:r>
              <a:rPr lang="en-US" b="1" dirty="0">
                <a:solidFill>
                  <a:srgbClr val="CC04B4"/>
                </a:solidFill>
              </a:rPr>
              <a:t>can only be obtained after computing </a:t>
            </a:r>
            <a:r>
              <a:rPr lang="en-US" dirty="0"/>
              <a:t>(</a:t>
            </a:r>
            <a:r>
              <a:rPr lang="en-US" dirty="0" smtClean="0"/>
              <a:t>and subsequently </a:t>
            </a:r>
            <a:r>
              <a:rPr lang="en-US" dirty="0"/>
              <a:t>correcting for) </a:t>
            </a:r>
            <a:r>
              <a:rPr lang="en-US" b="1" dirty="0">
                <a:solidFill>
                  <a:srgbClr val="CC04B4"/>
                </a:solidFill>
              </a:rPr>
              <a:t>the extinction </a:t>
            </a:r>
            <a:r>
              <a:rPr lang="en-US" b="1" dirty="0" smtClean="0">
                <a:solidFill>
                  <a:srgbClr val="CC04B4"/>
                </a:solidFill>
              </a:rPr>
              <a:t>profile within </a:t>
            </a:r>
            <a:r>
              <a:rPr lang="en-US" b="1" dirty="0">
                <a:solidFill>
                  <a:srgbClr val="CC04B4"/>
                </a:solidFill>
              </a:rPr>
              <a:t>the feature</a:t>
            </a:r>
            <a:r>
              <a:rPr lang="en-US" dirty="0"/>
              <a:t>. </a:t>
            </a:r>
            <a:endParaRPr lang="en-US" dirty="0" smtClean="0"/>
          </a:p>
          <a:p>
            <a:pPr lvl="1"/>
            <a:endParaRPr lang="en-US" dirty="0"/>
          </a:p>
          <a:p>
            <a:pPr lvl="1"/>
            <a:r>
              <a:rPr lang="en-US" b="1" dirty="0" smtClean="0">
                <a:solidFill>
                  <a:srgbClr val="FF0000"/>
                </a:solidFill>
              </a:rPr>
              <a:t>The </a:t>
            </a:r>
            <a:r>
              <a:rPr lang="en-US" b="1" dirty="0">
                <a:solidFill>
                  <a:srgbClr val="FF0000"/>
                </a:solidFill>
              </a:rPr>
              <a:t>dilemma: </a:t>
            </a:r>
            <a:endParaRPr lang="en-US" b="1" dirty="0" smtClean="0">
              <a:solidFill>
                <a:srgbClr val="FF0000"/>
              </a:solidFill>
            </a:endParaRPr>
          </a:p>
          <a:p>
            <a:pPr lvl="2"/>
            <a:r>
              <a:rPr lang="en-US" dirty="0" smtClean="0"/>
              <a:t>deriving </a:t>
            </a:r>
            <a:r>
              <a:rPr lang="en-US" dirty="0"/>
              <a:t>the extinction solution </a:t>
            </a:r>
            <a:r>
              <a:rPr lang="en-US" dirty="0" smtClean="0"/>
              <a:t>requires an </a:t>
            </a:r>
            <a:r>
              <a:rPr lang="en-US" dirty="0"/>
              <a:t>estimate of the feature </a:t>
            </a:r>
            <a:r>
              <a:rPr lang="en-US" dirty="0" err="1"/>
              <a:t>lidar</a:t>
            </a:r>
            <a:r>
              <a:rPr lang="en-US" dirty="0"/>
              <a:t> </a:t>
            </a:r>
            <a:r>
              <a:rPr lang="en-US" dirty="0" smtClean="0"/>
              <a:t>ratio, </a:t>
            </a:r>
            <a:r>
              <a:rPr lang="en-US" dirty="0" smtClean="0"/>
              <a:t>this estimate </a:t>
            </a:r>
            <a:r>
              <a:rPr lang="en-US" dirty="0"/>
              <a:t>in turn is derived from an assessment of </a:t>
            </a:r>
            <a:r>
              <a:rPr lang="en-US" dirty="0" smtClean="0"/>
              <a:t>layer </a:t>
            </a:r>
            <a:r>
              <a:rPr lang="en-US" dirty="0" smtClean="0"/>
              <a:t>type.</a:t>
            </a:r>
            <a:endParaRPr lang="en-US" dirty="0" smtClean="0"/>
          </a:p>
          <a:p>
            <a:pPr lvl="2"/>
            <a:endParaRPr lang="en-US" dirty="0" smtClean="0"/>
          </a:p>
          <a:p>
            <a:pPr lvl="2"/>
            <a:r>
              <a:rPr lang="en-US" dirty="0" smtClean="0"/>
              <a:t>Because </a:t>
            </a:r>
            <a:r>
              <a:rPr lang="en-US" dirty="0"/>
              <a:t>the CAD is the first step </a:t>
            </a:r>
            <a:r>
              <a:rPr lang="en-US" dirty="0" smtClean="0"/>
              <a:t>of the </a:t>
            </a:r>
            <a:r>
              <a:rPr lang="en-US" dirty="0"/>
              <a:t>scene classification analysis that is performed </a:t>
            </a:r>
            <a:r>
              <a:rPr lang="en-US" dirty="0" smtClean="0"/>
              <a:t>before the </a:t>
            </a:r>
            <a:r>
              <a:rPr lang="en-US" dirty="0"/>
              <a:t>extinction coefficient is retrieved by HERA, </a:t>
            </a:r>
            <a:r>
              <a:rPr lang="en-US" dirty="0" smtClean="0"/>
              <a:t>some intrinsic </a:t>
            </a:r>
            <a:r>
              <a:rPr lang="en-US" dirty="0"/>
              <a:t>attributes (e.g., the particulate </a:t>
            </a:r>
            <a:r>
              <a:rPr lang="en-US" dirty="0" smtClean="0"/>
              <a:t>backscatter color </a:t>
            </a:r>
            <a:r>
              <a:rPr lang="en-US" dirty="0"/>
              <a:t>ratio) are not available for use and, thus, are </a:t>
            </a:r>
            <a:r>
              <a:rPr lang="en-US" dirty="0" smtClean="0"/>
              <a:t>replaced by </a:t>
            </a:r>
            <a:r>
              <a:rPr lang="en-US" dirty="0"/>
              <a:t>the corresponding extrinsic feature </a:t>
            </a:r>
            <a:r>
              <a:rPr lang="en-US" dirty="0" smtClean="0"/>
              <a:t>properties (e.g</a:t>
            </a:r>
            <a:r>
              <a:rPr lang="en-US" dirty="0"/>
              <a:t>., the attenuated backscatter color ratio).</a:t>
            </a:r>
          </a:p>
        </p:txBody>
      </p:sp>
    </p:spTree>
    <p:extLst>
      <p:ext uri="{BB962C8B-B14F-4D97-AF65-F5344CB8AC3E}">
        <p14:creationId xmlns:p14="http://schemas.microsoft.com/office/powerpoint/2010/main" val="1409902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856488"/>
          </a:xfrm>
        </p:spPr>
        <p:txBody>
          <a:bodyPr/>
          <a:lstStyle/>
          <a:p>
            <a:r>
              <a:rPr lang="en-US" dirty="0" smtClean="0"/>
              <a:t>Development PDFs</a:t>
            </a:r>
            <a:endParaRPr lang="en-US" dirty="0"/>
          </a:p>
        </p:txBody>
      </p:sp>
      <p:sp>
        <p:nvSpPr>
          <p:cNvPr id="3" name="Content Placeholder 2"/>
          <p:cNvSpPr>
            <a:spLocks noGrp="1"/>
          </p:cNvSpPr>
          <p:nvPr>
            <p:ph idx="1"/>
          </p:nvPr>
        </p:nvSpPr>
        <p:spPr>
          <a:xfrm>
            <a:off x="152400" y="1219200"/>
            <a:ext cx="8610600" cy="4389120"/>
          </a:xfrm>
        </p:spPr>
        <p:txBody>
          <a:bodyPr>
            <a:normAutofit fontScale="92500" lnSpcReduction="20000"/>
          </a:bodyPr>
          <a:lstStyle/>
          <a:p>
            <a:r>
              <a:rPr lang="en-US" dirty="0"/>
              <a:t>The core part of the cloud and aerosol classification </a:t>
            </a:r>
            <a:r>
              <a:rPr lang="en-US" dirty="0" smtClean="0"/>
              <a:t>is based </a:t>
            </a:r>
            <a:r>
              <a:rPr lang="en-US" dirty="0"/>
              <a:t>on </a:t>
            </a:r>
            <a:r>
              <a:rPr lang="en-US" b="1" dirty="0">
                <a:solidFill>
                  <a:srgbClr val="CC04B4"/>
                </a:solidFill>
              </a:rPr>
              <a:t>multidimensional PDFs of clouds and </a:t>
            </a:r>
            <a:r>
              <a:rPr lang="en-US" b="1" dirty="0" smtClean="0">
                <a:solidFill>
                  <a:srgbClr val="CC04B4"/>
                </a:solidFill>
              </a:rPr>
              <a:t>aerosols.</a:t>
            </a:r>
            <a:r>
              <a:rPr lang="en-US" dirty="0" smtClean="0"/>
              <a:t> </a:t>
            </a:r>
          </a:p>
          <a:p>
            <a:endParaRPr lang="en-US" dirty="0" smtClean="0"/>
          </a:p>
          <a:p>
            <a:r>
              <a:rPr lang="en-US" dirty="0" smtClean="0"/>
              <a:t>Attributes of:</a:t>
            </a:r>
          </a:p>
          <a:p>
            <a:pPr lvl="1"/>
            <a:r>
              <a:rPr lang="en-US" b="1" dirty="0" smtClean="0">
                <a:solidFill>
                  <a:srgbClr val="CC04B4"/>
                </a:solidFill>
              </a:rPr>
              <a:t>layer-averaged </a:t>
            </a:r>
            <a:r>
              <a:rPr lang="en-US" b="1" dirty="0">
                <a:solidFill>
                  <a:srgbClr val="CC04B4"/>
                </a:solidFill>
              </a:rPr>
              <a:t>attenuated </a:t>
            </a:r>
            <a:r>
              <a:rPr lang="en-US" b="1" dirty="0" smtClean="0">
                <a:solidFill>
                  <a:srgbClr val="CC04B4"/>
                </a:solidFill>
              </a:rPr>
              <a:t>backscatter </a:t>
            </a:r>
            <a:r>
              <a:rPr lang="en-US" dirty="0" smtClean="0"/>
              <a:t>(</a:t>
            </a:r>
            <a:r>
              <a:rPr lang="el-GR" i="1" dirty="0" smtClean="0"/>
              <a:t>β</a:t>
            </a:r>
            <a:r>
              <a:rPr lang="en-US" dirty="0" smtClean="0"/>
              <a:t>’)</a:t>
            </a:r>
          </a:p>
          <a:p>
            <a:pPr lvl="1"/>
            <a:r>
              <a:rPr lang="en-US" b="1" dirty="0" smtClean="0">
                <a:solidFill>
                  <a:srgbClr val="CC04B4"/>
                </a:solidFill>
              </a:rPr>
              <a:t>attenuated </a:t>
            </a:r>
            <a:r>
              <a:rPr lang="en-US" b="1" dirty="0">
                <a:solidFill>
                  <a:srgbClr val="CC04B4"/>
                </a:solidFill>
              </a:rPr>
              <a:t>total backscatter color ratio </a:t>
            </a:r>
            <a:r>
              <a:rPr lang="en-US" dirty="0" smtClean="0"/>
              <a:t>(</a:t>
            </a:r>
            <a:r>
              <a:rPr lang="el-GR" dirty="0" smtClean="0"/>
              <a:t>χ</a:t>
            </a:r>
            <a:r>
              <a:rPr lang="en-US" dirty="0" smtClean="0"/>
              <a:t>’)</a:t>
            </a:r>
          </a:p>
          <a:p>
            <a:pPr lvl="1"/>
            <a:r>
              <a:rPr lang="en-US" b="1" dirty="0" smtClean="0">
                <a:solidFill>
                  <a:srgbClr val="CC04B4"/>
                </a:solidFill>
              </a:rPr>
              <a:t>and mid-layer </a:t>
            </a:r>
            <a:r>
              <a:rPr lang="en-US" b="1" dirty="0">
                <a:solidFill>
                  <a:srgbClr val="CC04B4"/>
                </a:solidFill>
              </a:rPr>
              <a:t>heights </a:t>
            </a:r>
            <a:r>
              <a:rPr lang="en-US" dirty="0"/>
              <a:t>(</a:t>
            </a:r>
            <a:r>
              <a:rPr lang="en-US" i="1" dirty="0"/>
              <a:t>z</a:t>
            </a:r>
            <a:r>
              <a:rPr lang="en-US" dirty="0" smtClean="0"/>
              <a:t>)</a:t>
            </a:r>
          </a:p>
          <a:p>
            <a:pPr lvl="1"/>
            <a:r>
              <a:rPr lang="en-US" dirty="0"/>
              <a:t>have been selected in the prelaunch version (version 1) that was used in the first </a:t>
            </a:r>
            <a:r>
              <a:rPr lang="en-US" dirty="0" err="1"/>
              <a:t>lidar</a:t>
            </a:r>
            <a:r>
              <a:rPr lang="en-US" dirty="0"/>
              <a:t> data release (Liu et al. 2004) and in version 2 of the CAD algorithm. </a:t>
            </a:r>
          </a:p>
          <a:p>
            <a:pPr lvl="1"/>
            <a:endParaRPr lang="en-US" dirty="0"/>
          </a:p>
          <a:p>
            <a:r>
              <a:rPr lang="en-US" dirty="0" smtClean="0"/>
              <a:t>The </a:t>
            </a:r>
            <a:r>
              <a:rPr lang="en-US" i="1" dirty="0"/>
              <a:t>f</a:t>
            </a:r>
            <a:r>
              <a:rPr lang="en-US" dirty="0"/>
              <a:t> function can then be rewritten as</a:t>
            </a:r>
          </a:p>
        </p:txBody>
      </p:sp>
      <p:pic>
        <p:nvPicPr>
          <p:cNvPr id="4" name="Picture 3"/>
          <p:cNvPicPr>
            <a:picLocks noChangeAspect="1"/>
          </p:cNvPicPr>
          <p:nvPr/>
        </p:nvPicPr>
        <p:blipFill>
          <a:blip r:embed="rId2"/>
          <a:stretch>
            <a:fillRect/>
          </a:stretch>
        </p:blipFill>
        <p:spPr>
          <a:xfrm>
            <a:off x="516100" y="5608320"/>
            <a:ext cx="8246900" cy="1076250"/>
          </a:xfrm>
          <a:prstGeom prst="rect">
            <a:avLst/>
          </a:prstGeom>
        </p:spPr>
      </p:pic>
    </p:spTree>
    <p:extLst>
      <p:ext uri="{BB962C8B-B14F-4D97-AF65-F5344CB8AC3E}">
        <p14:creationId xmlns:p14="http://schemas.microsoft.com/office/powerpoint/2010/main" val="2496014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500"/>
                                        <p:tgtEl>
                                          <p:spTgt spid="3">
                                            <p:txEl>
                                              <p:pRg st="8" end="8"/>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856488"/>
          </a:xfrm>
        </p:spPr>
        <p:txBody>
          <a:bodyPr/>
          <a:lstStyle/>
          <a:p>
            <a:r>
              <a:rPr lang="en-US" dirty="0"/>
              <a:t>Development PDFs</a:t>
            </a:r>
          </a:p>
        </p:txBody>
      </p:sp>
      <p:sp>
        <p:nvSpPr>
          <p:cNvPr id="3" name="Content Placeholder 2"/>
          <p:cNvSpPr>
            <a:spLocks noGrp="1"/>
          </p:cNvSpPr>
          <p:nvPr>
            <p:ph idx="1"/>
          </p:nvPr>
        </p:nvSpPr>
        <p:spPr>
          <a:xfrm>
            <a:off x="121920" y="2378428"/>
            <a:ext cx="8229600" cy="609600"/>
          </a:xfrm>
        </p:spPr>
        <p:txBody>
          <a:bodyPr/>
          <a:lstStyle/>
          <a:p>
            <a:r>
              <a:rPr lang="en-US" dirty="0" smtClean="0"/>
              <a:t>Where:</a:t>
            </a:r>
            <a:endParaRPr lang="en-US" dirty="0"/>
          </a:p>
        </p:txBody>
      </p:sp>
      <p:pic>
        <p:nvPicPr>
          <p:cNvPr id="4" name="Picture 3"/>
          <p:cNvPicPr>
            <a:picLocks noChangeAspect="1"/>
          </p:cNvPicPr>
          <p:nvPr/>
        </p:nvPicPr>
        <p:blipFill>
          <a:blip r:embed="rId2"/>
          <a:stretch>
            <a:fillRect/>
          </a:stretch>
        </p:blipFill>
        <p:spPr>
          <a:xfrm>
            <a:off x="746288" y="3191702"/>
            <a:ext cx="4694864" cy="1206938"/>
          </a:xfrm>
          <a:prstGeom prst="rect">
            <a:avLst/>
          </a:prstGeom>
        </p:spPr>
      </p:pic>
      <p:pic>
        <p:nvPicPr>
          <p:cNvPr id="5" name="Picture 4"/>
          <p:cNvPicPr>
            <a:picLocks noChangeAspect="1"/>
          </p:cNvPicPr>
          <p:nvPr/>
        </p:nvPicPr>
        <p:blipFill>
          <a:blip r:embed="rId3"/>
          <a:stretch>
            <a:fillRect/>
          </a:stretch>
        </p:blipFill>
        <p:spPr>
          <a:xfrm>
            <a:off x="304800" y="1200341"/>
            <a:ext cx="8246900" cy="1076250"/>
          </a:xfrm>
          <a:prstGeom prst="rect">
            <a:avLst/>
          </a:prstGeom>
        </p:spPr>
      </p:pic>
      <p:pic>
        <p:nvPicPr>
          <p:cNvPr id="6" name="Picture 5"/>
          <p:cNvPicPr>
            <a:picLocks noChangeAspect="1"/>
          </p:cNvPicPr>
          <p:nvPr/>
        </p:nvPicPr>
        <p:blipFill>
          <a:blip r:embed="rId4"/>
          <a:stretch>
            <a:fillRect/>
          </a:stretch>
        </p:blipFill>
        <p:spPr>
          <a:xfrm>
            <a:off x="6096000" y="3191702"/>
            <a:ext cx="1937239" cy="1329024"/>
          </a:xfrm>
          <a:prstGeom prst="rect">
            <a:avLst/>
          </a:prstGeom>
        </p:spPr>
      </p:pic>
      <p:sp>
        <p:nvSpPr>
          <p:cNvPr id="7" name="Content Placeholder 2"/>
          <p:cNvSpPr txBox="1">
            <a:spLocks/>
          </p:cNvSpPr>
          <p:nvPr/>
        </p:nvSpPr>
        <p:spPr>
          <a:xfrm>
            <a:off x="152400" y="5029200"/>
            <a:ext cx="8534400" cy="1524000"/>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dirty="0"/>
              <a:t>and </a:t>
            </a:r>
            <a:r>
              <a:rPr lang="en-US" i="1" dirty="0"/>
              <a:t>B</a:t>
            </a:r>
            <a:r>
              <a:rPr lang="en-US" dirty="0"/>
              <a:t> is the </a:t>
            </a:r>
            <a:r>
              <a:rPr lang="en-US" b="1" dirty="0">
                <a:solidFill>
                  <a:srgbClr val="CC04B4"/>
                </a:solidFill>
              </a:rPr>
              <a:t>attenuated backscatter coefficient</a:t>
            </a:r>
            <a:r>
              <a:rPr lang="en-US" dirty="0"/>
              <a:t> at </a:t>
            </a:r>
            <a:r>
              <a:rPr lang="en-US" dirty="0" smtClean="0"/>
              <a:t>range </a:t>
            </a:r>
            <a:r>
              <a:rPr lang="en-US" i="1" dirty="0" err="1" smtClean="0"/>
              <a:t>z</a:t>
            </a:r>
            <a:r>
              <a:rPr lang="en-US" i="1" baseline="-25000" dirty="0" err="1" smtClean="0"/>
              <a:t>i</a:t>
            </a:r>
            <a:r>
              <a:rPr lang="en-US" dirty="0" smtClean="0"/>
              <a:t> </a:t>
            </a:r>
            <a:r>
              <a:rPr lang="en-US" dirty="0"/>
              <a:t>with additional corrections for the effects of </a:t>
            </a:r>
            <a:r>
              <a:rPr lang="en-US" b="1" dirty="0" smtClean="0">
                <a:solidFill>
                  <a:srgbClr val="CC04B4"/>
                </a:solidFill>
              </a:rPr>
              <a:t>molecular</a:t>
            </a:r>
            <a:r>
              <a:rPr lang="en-US" dirty="0" smtClean="0"/>
              <a:t> and </a:t>
            </a:r>
            <a:r>
              <a:rPr lang="en-US" b="1" dirty="0">
                <a:solidFill>
                  <a:srgbClr val="CC04B4"/>
                </a:solidFill>
              </a:rPr>
              <a:t>ozone attenuations </a:t>
            </a:r>
            <a:r>
              <a:rPr lang="en-US" dirty="0"/>
              <a:t>applied.</a:t>
            </a:r>
          </a:p>
        </p:txBody>
      </p:sp>
    </p:spTree>
    <p:extLst>
      <p:ext uri="{BB962C8B-B14F-4D97-AF65-F5344CB8AC3E}">
        <p14:creationId xmlns:p14="http://schemas.microsoft.com/office/powerpoint/2010/main" val="24572094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932688"/>
          </a:xfrm>
        </p:spPr>
        <p:txBody>
          <a:bodyPr/>
          <a:lstStyle/>
          <a:p>
            <a:r>
              <a:rPr lang="en-US" dirty="0" smtClean="0"/>
              <a:t>Development PDFs</a:t>
            </a:r>
            <a:endParaRPr lang="en-US" dirty="0"/>
          </a:p>
        </p:txBody>
      </p:sp>
      <p:sp>
        <p:nvSpPr>
          <p:cNvPr id="3" name="Content Placeholder 2"/>
          <p:cNvSpPr>
            <a:spLocks noGrp="1"/>
          </p:cNvSpPr>
          <p:nvPr>
            <p:ph idx="1"/>
          </p:nvPr>
        </p:nvSpPr>
        <p:spPr>
          <a:xfrm>
            <a:off x="152400" y="1371600"/>
            <a:ext cx="8229600" cy="5257800"/>
          </a:xfrm>
        </p:spPr>
        <p:txBody>
          <a:bodyPr>
            <a:normAutofit fontScale="92500" lnSpcReduction="10000"/>
          </a:bodyPr>
          <a:lstStyle/>
          <a:p>
            <a:r>
              <a:rPr lang="en-US" dirty="0" smtClean="0"/>
              <a:t>PDFs </a:t>
            </a:r>
            <a:r>
              <a:rPr lang="en-US" dirty="0"/>
              <a:t>are implemented as a </a:t>
            </a:r>
            <a:r>
              <a:rPr lang="en-US" b="1" dirty="0">
                <a:solidFill>
                  <a:srgbClr val="CC04B4"/>
                </a:solidFill>
              </a:rPr>
              <a:t>100 </a:t>
            </a:r>
            <a:r>
              <a:rPr lang="en-US" b="1" dirty="0" smtClean="0">
                <a:solidFill>
                  <a:srgbClr val="CC04B4"/>
                </a:solidFill>
              </a:rPr>
              <a:t>x </a:t>
            </a:r>
            <a:r>
              <a:rPr lang="en-US" b="1" dirty="0">
                <a:solidFill>
                  <a:srgbClr val="CC04B4"/>
                </a:solidFill>
              </a:rPr>
              <a:t>100 </a:t>
            </a:r>
            <a:r>
              <a:rPr lang="en-US" b="1" dirty="0" smtClean="0">
                <a:solidFill>
                  <a:srgbClr val="CC04B4"/>
                </a:solidFill>
              </a:rPr>
              <a:t>x </a:t>
            </a:r>
            <a:r>
              <a:rPr lang="en-US" b="1" dirty="0">
                <a:solidFill>
                  <a:srgbClr val="CC04B4"/>
                </a:solidFill>
              </a:rPr>
              <a:t>20 </a:t>
            </a:r>
            <a:r>
              <a:rPr lang="en-US" b="1" dirty="0" smtClean="0">
                <a:solidFill>
                  <a:srgbClr val="CC04B4"/>
                </a:solidFill>
              </a:rPr>
              <a:t>three-dimensional array</a:t>
            </a:r>
            <a:r>
              <a:rPr lang="en-US" dirty="0"/>
              <a:t>. </a:t>
            </a:r>
            <a:endParaRPr lang="en-US" dirty="0" smtClean="0"/>
          </a:p>
          <a:p>
            <a:endParaRPr lang="en-US" dirty="0"/>
          </a:p>
          <a:p>
            <a:r>
              <a:rPr lang="en-US" dirty="0" smtClean="0"/>
              <a:t>The </a:t>
            </a:r>
            <a:r>
              <a:rPr lang="en-US" dirty="0"/>
              <a:t>attenuated backscatter </a:t>
            </a:r>
            <a:r>
              <a:rPr lang="en-US" dirty="0" smtClean="0"/>
              <a:t>dimension of </a:t>
            </a:r>
            <a:r>
              <a:rPr lang="en-US" dirty="0"/>
              <a:t>the PDFs is </a:t>
            </a:r>
            <a:r>
              <a:rPr lang="en-US" dirty="0" smtClean="0"/>
              <a:t>logarithmic</a:t>
            </a:r>
          </a:p>
          <a:p>
            <a:pPr lvl="1"/>
            <a:r>
              <a:rPr lang="en-US" dirty="0" smtClean="0"/>
              <a:t>100 </a:t>
            </a:r>
            <a:r>
              <a:rPr lang="en-US" dirty="0"/>
              <a:t>elements </a:t>
            </a:r>
            <a:r>
              <a:rPr lang="en-US" dirty="0" smtClean="0"/>
              <a:t>starting </a:t>
            </a:r>
            <a:r>
              <a:rPr lang="en-US" b="1" dirty="0" smtClean="0">
                <a:solidFill>
                  <a:srgbClr val="CC04B4"/>
                </a:solidFill>
              </a:rPr>
              <a:t>at ln(</a:t>
            </a:r>
            <a:r>
              <a:rPr lang="el-GR" b="1" i="1" dirty="0">
                <a:solidFill>
                  <a:srgbClr val="CC04B4"/>
                </a:solidFill>
              </a:rPr>
              <a:t>β</a:t>
            </a:r>
            <a:r>
              <a:rPr lang="en-US" b="1" dirty="0">
                <a:solidFill>
                  <a:srgbClr val="CC04B4"/>
                </a:solidFill>
              </a:rPr>
              <a:t>’</a:t>
            </a:r>
            <a:r>
              <a:rPr lang="en-US" b="1" dirty="0" smtClean="0">
                <a:solidFill>
                  <a:srgbClr val="CC04B4"/>
                </a:solidFill>
              </a:rPr>
              <a:t>) = -12 </a:t>
            </a:r>
            <a:r>
              <a:rPr lang="en-US" dirty="0"/>
              <a:t>with an </a:t>
            </a:r>
            <a:r>
              <a:rPr lang="en-US" dirty="0" smtClean="0"/>
              <a:t> </a:t>
            </a:r>
            <a:r>
              <a:rPr lang="en-US" b="1" dirty="0" smtClean="0">
                <a:solidFill>
                  <a:srgbClr val="CC04B4"/>
                </a:solidFill>
              </a:rPr>
              <a:t>increment </a:t>
            </a:r>
            <a:r>
              <a:rPr lang="en-US" b="1" dirty="0">
                <a:solidFill>
                  <a:srgbClr val="CC04B4"/>
                </a:solidFill>
              </a:rPr>
              <a:t>of 0.14</a:t>
            </a:r>
            <a:r>
              <a:rPr lang="en-US" dirty="0"/>
              <a:t>. </a:t>
            </a:r>
            <a:endParaRPr lang="en-US" dirty="0" smtClean="0"/>
          </a:p>
          <a:p>
            <a:endParaRPr lang="en-US" dirty="0"/>
          </a:p>
          <a:p>
            <a:r>
              <a:rPr lang="en-US" dirty="0" smtClean="0"/>
              <a:t>The attenuated total </a:t>
            </a:r>
            <a:r>
              <a:rPr lang="en-US" dirty="0"/>
              <a:t>backscatter color ratio dimension also </a:t>
            </a:r>
            <a:r>
              <a:rPr lang="en-US" dirty="0" smtClean="0"/>
              <a:t>has 100 elements</a:t>
            </a:r>
          </a:p>
          <a:p>
            <a:pPr lvl="1"/>
            <a:r>
              <a:rPr lang="en-US" b="1" dirty="0" smtClean="0">
                <a:solidFill>
                  <a:srgbClr val="CC04B4"/>
                </a:solidFill>
              </a:rPr>
              <a:t>starting </a:t>
            </a:r>
            <a:r>
              <a:rPr lang="en-US" b="1" dirty="0">
                <a:solidFill>
                  <a:srgbClr val="CC04B4"/>
                </a:solidFill>
              </a:rPr>
              <a:t>at </a:t>
            </a:r>
            <a:r>
              <a:rPr lang="el-GR" b="1" dirty="0">
                <a:solidFill>
                  <a:srgbClr val="CC04B4"/>
                </a:solidFill>
              </a:rPr>
              <a:t>χ</a:t>
            </a:r>
            <a:r>
              <a:rPr lang="en-US" b="1" dirty="0">
                <a:solidFill>
                  <a:srgbClr val="CC04B4"/>
                </a:solidFill>
              </a:rPr>
              <a:t>’</a:t>
            </a:r>
            <a:r>
              <a:rPr lang="en-US" b="1" dirty="0" smtClean="0">
                <a:solidFill>
                  <a:srgbClr val="CC04B4"/>
                </a:solidFill>
              </a:rPr>
              <a:t> = </a:t>
            </a:r>
            <a:r>
              <a:rPr lang="en-US" b="1" dirty="0">
                <a:solidFill>
                  <a:srgbClr val="CC04B4"/>
                </a:solidFill>
              </a:rPr>
              <a:t>0 with increments of </a:t>
            </a:r>
            <a:r>
              <a:rPr lang="en-US" b="1" dirty="0" smtClean="0">
                <a:solidFill>
                  <a:srgbClr val="CC04B4"/>
                </a:solidFill>
              </a:rPr>
              <a:t>0.02</a:t>
            </a:r>
            <a:r>
              <a:rPr lang="en-US" dirty="0" smtClean="0"/>
              <a:t> </a:t>
            </a:r>
          </a:p>
          <a:p>
            <a:endParaRPr lang="en-US" dirty="0"/>
          </a:p>
          <a:p>
            <a:r>
              <a:rPr lang="en-US" dirty="0" smtClean="0"/>
              <a:t>The mid-layer </a:t>
            </a:r>
            <a:r>
              <a:rPr lang="en-US" dirty="0"/>
              <a:t>altitude dimension is binned for </a:t>
            </a:r>
            <a:r>
              <a:rPr lang="en-US" b="1" dirty="0" smtClean="0">
                <a:solidFill>
                  <a:srgbClr val="CC04B4"/>
                </a:solidFill>
              </a:rPr>
              <a:t>every 1 </a:t>
            </a:r>
            <a:r>
              <a:rPr lang="en-US" b="1" dirty="0">
                <a:solidFill>
                  <a:srgbClr val="CC04B4"/>
                </a:solidFill>
              </a:rPr>
              <a:t>km from 0 to 20 km (20 elements).</a:t>
            </a:r>
          </a:p>
        </p:txBody>
      </p:sp>
    </p:spTree>
    <p:extLst>
      <p:ext uri="{BB962C8B-B14F-4D97-AF65-F5344CB8AC3E}">
        <p14:creationId xmlns:p14="http://schemas.microsoft.com/office/powerpoint/2010/main" val="4077403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229600" cy="932688"/>
          </a:xfrm>
        </p:spPr>
        <p:txBody>
          <a:bodyPr/>
          <a:lstStyle/>
          <a:p>
            <a:r>
              <a:rPr lang="en-US" dirty="0" smtClean="0"/>
              <a:t>Expert Classification</a:t>
            </a:r>
            <a:endParaRPr lang="en-US" dirty="0"/>
          </a:p>
        </p:txBody>
      </p:sp>
      <p:sp>
        <p:nvSpPr>
          <p:cNvPr id="3" name="Content Placeholder 2"/>
          <p:cNvSpPr>
            <a:spLocks noGrp="1"/>
          </p:cNvSpPr>
          <p:nvPr>
            <p:ph idx="1"/>
          </p:nvPr>
        </p:nvSpPr>
        <p:spPr>
          <a:xfrm>
            <a:off x="167640" y="1295400"/>
            <a:ext cx="8229600" cy="5410200"/>
          </a:xfrm>
        </p:spPr>
        <p:txBody>
          <a:bodyPr>
            <a:normAutofit fontScale="92500" lnSpcReduction="10000"/>
          </a:bodyPr>
          <a:lstStyle/>
          <a:p>
            <a:r>
              <a:rPr lang="en-US" dirty="0"/>
              <a:t>The cloud and aerosol PDF database </a:t>
            </a:r>
            <a:r>
              <a:rPr lang="en-US" dirty="0" smtClean="0"/>
              <a:t>has been </a:t>
            </a:r>
            <a:r>
              <a:rPr lang="en-US" dirty="0"/>
              <a:t>updated </a:t>
            </a:r>
            <a:r>
              <a:rPr lang="en-US" dirty="0" smtClean="0"/>
              <a:t>based on </a:t>
            </a:r>
            <a:r>
              <a:rPr lang="en-US" b="1" dirty="0">
                <a:solidFill>
                  <a:srgbClr val="CC04B4"/>
                </a:solidFill>
              </a:rPr>
              <a:t>expert manual classification of all layers </a:t>
            </a:r>
            <a:r>
              <a:rPr lang="en-US" dirty="0" smtClean="0"/>
              <a:t>detected during </a:t>
            </a:r>
            <a:r>
              <a:rPr lang="en-US" dirty="0"/>
              <a:t>one full day of data acquired by CALIOP on </a:t>
            </a:r>
            <a:r>
              <a:rPr lang="en-US" dirty="0" smtClean="0"/>
              <a:t>12 August </a:t>
            </a:r>
            <a:r>
              <a:rPr lang="en-US" dirty="0"/>
              <a:t>2006. </a:t>
            </a:r>
            <a:endParaRPr lang="en-US" dirty="0" smtClean="0"/>
          </a:p>
          <a:p>
            <a:endParaRPr lang="en-US" dirty="0" smtClean="0"/>
          </a:p>
          <a:p>
            <a:r>
              <a:rPr lang="en-US" dirty="0" smtClean="0"/>
              <a:t>In </a:t>
            </a:r>
            <a:r>
              <a:rPr lang="en-US" dirty="0"/>
              <a:t>contrast to the automated </a:t>
            </a:r>
            <a:r>
              <a:rPr lang="en-US" dirty="0" smtClean="0"/>
              <a:t>production CAD </a:t>
            </a:r>
            <a:r>
              <a:rPr lang="en-US" dirty="0"/>
              <a:t>processing that performs feature </a:t>
            </a:r>
            <a:r>
              <a:rPr lang="en-US" dirty="0" smtClean="0"/>
              <a:t>classifications in </a:t>
            </a:r>
            <a:r>
              <a:rPr lang="en-US" dirty="0"/>
              <a:t>isolation, based on the properties of single </a:t>
            </a:r>
            <a:r>
              <a:rPr lang="en-US" dirty="0" smtClean="0"/>
              <a:t>vertical layer</a:t>
            </a:r>
            <a:r>
              <a:rPr lang="en-US" dirty="0"/>
              <a:t>, this expert reclassification identifies features </a:t>
            </a:r>
            <a:r>
              <a:rPr lang="en-US" dirty="0" smtClean="0"/>
              <a:t>by:</a:t>
            </a:r>
          </a:p>
          <a:p>
            <a:pPr lvl="1"/>
            <a:r>
              <a:rPr lang="en-US" b="1" dirty="0" smtClean="0">
                <a:solidFill>
                  <a:srgbClr val="CC04B4"/>
                </a:solidFill>
              </a:rPr>
              <a:t>simultaneous </a:t>
            </a:r>
            <a:r>
              <a:rPr lang="en-US" b="1" dirty="0">
                <a:solidFill>
                  <a:srgbClr val="CC04B4"/>
                </a:solidFill>
              </a:rPr>
              <a:t>inspection of two-dimensional </a:t>
            </a:r>
            <a:r>
              <a:rPr lang="en-US" b="1" dirty="0" smtClean="0">
                <a:solidFill>
                  <a:srgbClr val="CC04B4"/>
                </a:solidFill>
              </a:rPr>
              <a:t>vertical–horizontal </a:t>
            </a:r>
            <a:r>
              <a:rPr lang="en-US" b="1" dirty="0">
                <a:solidFill>
                  <a:srgbClr val="CC04B4"/>
                </a:solidFill>
              </a:rPr>
              <a:t>images of several different </a:t>
            </a:r>
            <a:r>
              <a:rPr lang="en-US" b="1" dirty="0" err="1">
                <a:solidFill>
                  <a:srgbClr val="CC04B4"/>
                </a:solidFill>
              </a:rPr>
              <a:t>lidar</a:t>
            </a:r>
            <a:r>
              <a:rPr lang="en-US" b="1" dirty="0">
                <a:solidFill>
                  <a:srgbClr val="CC04B4"/>
                </a:solidFill>
              </a:rPr>
              <a:t> </a:t>
            </a:r>
            <a:r>
              <a:rPr lang="en-US" b="1" dirty="0" smtClean="0">
                <a:solidFill>
                  <a:srgbClr val="CC04B4"/>
                </a:solidFill>
              </a:rPr>
              <a:t>measurements:</a:t>
            </a:r>
          </a:p>
          <a:p>
            <a:pPr lvl="2"/>
            <a:r>
              <a:rPr lang="en-US" dirty="0" smtClean="0"/>
              <a:t>attenuated backscatter,</a:t>
            </a:r>
          </a:p>
          <a:p>
            <a:pPr lvl="2"/>
            <a:r>
              <a:rPr lang="en-US" dirty="0" smtClean="0"/>
              <a:t>attenuated backscatter color ratio,</a:t>
            </a:r>
          </a:p>
          <a:p>
            <a:pPr lvl="2"/>
            <a:r>
              <a:rPr lang="en-US" dirty="0" smtClean="0"/>
              <a:t>and </a:t>
            </a:r>
            <a:r>
              <a:rPr lang="en-US" dirty="0"/>
              <a:t>volume depolarization </a:t>
            </a:r>
            <a:r>
              <a:rPr lang="en-US" dirty="0" smtClean="0"/>
              <a:t>ratio</a:t>
            </a:r>
            <a:endParaRPr lang="en-US" dirty="0"/>
          </a:p>
        </p:txBody>
      </p:sp>
    </p:spTree>
    <p:extLst>
      <p:ext uri="{BB962C8B-B14F-4D97-AF65-F5344CB8AC3E}">
        <p14:creationId xmlns:p14="http://schemas.microsoft.com/office/powerpoint/2010/main" val="2445939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856488"/>
          </a:xfrm>
        </p:spPr>
        <p:txBody>
          <a:bodyPr/>
          <a:lstStyle/>
          <a:p>
            <a:r>
              <a:rPr lang="en-US" dirty="0" smtClean="0"/>
              <a:t>Expert Classification</a:t>
            </a:r>
            <a:endParaRPr lang="en-US" dirty="0"/>
          </a:p>
        </p:txBody>
      </p:sp>
      <p:sp>
        <p:nvSpPr>
          <p:cNvPr id="3" name="Content Placeholder 2"/>
          <p:cNvSpPr>
            <a:spLocks noGrp="1"/>
          </p:cNvSpPr>
          <p:nvPr>
            <p:ph idx="1"/>
          </p:nvPr>
        </p:nvSpPr>
        <p:spPr>
          <a:xfrm>
            <a:off x="182880" y="1313688"/>
            <a:ext cx="8229600" cy="5468112"/>
          </a:xfrm>
        </p:spPr>
        <p:txBody>
          <a:bodyPr>
            <a:normAutofit fontScale="77500" lnSpcReduction="20000"/>
          </a:bodyPr>
          <a:lstStyle/>
          <a:p>
            <a:r>
              <a:rPr lang="en-US" dirty="0" smtClean="0"/>
              <a:t>In </a:t>
            </a:r>
            <a:r>
              <a:rPr lang="en-US" dirty="0"/>
              <a:t>addition to </a:t>
            </a:r>
            <a:r>
              <a:rPr lang="el-GR" dirty="0"/>
              <a:t>χ</a:t>
            </a:r>
            <a:r>
              <a:rPr lang="en-US" dirty="0"/>
              <a:t>’</a:t>
            </a:r>
            <a:r>
              <a:rPr lang="en-US" dirty="0" smtClean="0"/>
              <a:t>, </a:t>
            </a:r>
            <a:r>
              <a:rPr lang="el-GR" i="1" dirty="0"/>
              <a:t>β</a:t>
            </a:r>
            <a:r>
              <a:rPr lang="en-US" dirty="0"/>
              <a:t>’</a:t>
            </a:r>
            <a:r>
              <a:rPr lang="en-US" dirty="0" smtClean="0"/>
              <a:t>, </a:t>
            </a:r>
            <a:r>
              <a:rPr lang="en-US" dirty="0"/>
              <a:t>and </a:t>
            </a:r>
            <a:r>
              <a:rPr lang="en-US" dirty="0" smtClean="0"/>
              <a:t>mid-layer </a:t>
            </a:r>
            <a:r>
              <a:rPr lang="en-US" dirty="0"/>
              <a:t>altitude, this </a:t>
            </a:r>
            <a:r>
              <a:rPr lang="en-US" dirty="0" smtClean="0">
                <a:solidFill>
                  <a:srgbClr val="CC04B4"/>
                </a:solidFill>
              </a:rPr>
              <a:t>expert reclassification </a:t>
            </a:r>
            <a:r>
              <a:rPr lang="en-US" dirty="0"/>
              <a:t>also makes use of additional </a:t>
            </a:r>
            <a:r>
              <a:rPr lang="en-US" dirty="0" smtClean="0"/>
              <a:t>information:</a:t>
            </a:r>
          </a:p>
          <a:p>
            <a:pPr lvl="1"/>
            <a:r>
              <a:rPr lang="en-US" dirty="0" smtClean="0"/>
              <a:t>layer structures</a:t>
            </a:r>
          </a:p>
          <a:p>
            <a:pPr lvl="1"/>
            <a:r>
              <a:rPr lang="en-US" dirty="0" smtClean="0"/>
              <a:t>textures</a:t>
            </a:r>
          </a:p>
          <a:p>
            <a:pPr lvl="1"/>
            <a:r>
              <a:rPr lang="en-US" dirty="0" smtClean="0"/>
              <a:t>connections </a:t>
            </a:r>
            <a:r>
              <a:rPr lang="en-US" dirty="0"/>
              <a:t>with </a:t>
            </a:r>
            <a:r>
              <a:rPr lang="en-US" dirty="0" smtClean="0"/>
              <a:t>the surrounding layers</a:t>
            </a:r>
          </a:p>
          <a:p>
            <a:pPr lvl="1"/>
            <a:r>
              <a:rPr lang="en-US" dirty="0" smtClean="0"/>
              <a:t>geographic </a:t>
            </a:r>
            <a:r>
              <a:rPr lang="en-US" dirty="0"/>
              <a:t>locations in the </a:t>
            </a:r>
            <a:r>
              <a:rPr lang="en-US" dirty="0" smtClean="0"/>
              <a:t>assessment of </a:t>
            </a:r>
            <a:r>
              <a:rPr lang="en-US" dirty="0"/>
              <a:t>feature types. </a:t>
            </a:r>
            <a:endParaRPr lang="en-US" dirty="0" smtClean="0"/>
          </a:p>
          <a:p>
            <a:pPr lvl="1"/>
            <a:endParaRPr lang="en-US" dirty="0"/>
          </a:p>
          <a:p>
            <a:r>
              <a:rPr lang="en-US" dirty="0" smtClean="0"/>
              <a:t>Due </a:t>
            </a:r>
            <a:r>
              <a:rPr lang="en-US" dirty="0"/>
              <a:t>to the </a:t>
            </a:r>
            <a:r>
              <a:rPr lang="en-US" b="1" dirty="0">
                <a:solidFill>
                  <a:srgbClr val="CC04B4"/>
                </a:solidFill>
              </a:rPr>
              <a:t>large amount </a:t>
            </a:r>
            <a:r>
              <a:rPr lang="en-US" b="1" dirty="0" smtClean="0">
                <a:solidFill>
                  <a:srgbClr val="CC04B4"/>
                </a:solidFill>
              </a:rPr>
              <a:t>of data </a:t>
            </a:r>
            <a:r>
              <a:rPr lang="en-US" dirty="0"/>
              <a:t>that must be examined (e.g., </a:t>
            </a:r>
            <a:r>
              <a:rPr lang="en-US" b="1" dirty="0" smtClean="0">
                <a:solidFill>
                  <a:srgbClr val="CC04B4"/>
                </a:solidFill>
              </a:rPr>
              <a:t>~0.3 </a:t>
            </a:r>
            <a:r>
              <a:rPr lang="en-US" b="1" dirty="0">
                <a:solidFill>
                  <a:srgbClr val="CC04B4"/>
                </a:solidFill>
              </a:rPr>
              <a:t>million </a:t>
            </a:r>
            <a:r>
              <a:rPr lang="en-US" b="1" dirty="0" smtClean="0">
                <a:solidFill>
                  <a:srgbClr val="CC04B4"/>
                </a:solidFill>
              </a:rPr>
              <a:t>5-km layers </a:t>
            </a:r>
            <a:r>
              <a:rPr lang="en-US" b="1" dirty="0">
                <a:solidFill>
                  <a:srgbClr val="CC04B4"/>
                </a:solidFill>
              </a:rPr>
              <a:t>for the selected day</a:t>
            </a:r>
            <a:r>
              <a:rPr lang="en-US" dirty="0"/>
              <a:t>), manual classification </a:t>
            </a:r>
            <a:r>
              <a:rPr lang="en-US" dirty="0" smtClean="0"/>
              <a:t>of layer </a:t>
            </a:r>
            <a:r>
              <a:rPr lang="en-US" dirty="0"/>
              <a:t>types can be very time consuming. </a:t>
            </a:r>
            <a:endParaRPr lang="en-US" dirty="0" smtClean="0"/>
          </a:p>
          <a:p>
            <a:endParaRPr lang="en-US" dirty="0"/>
          </a:p>
          <a:p>
            <a:r>
              <a:rPr lang="en-US" dirty="0" smtClean="0"/>
              <a:t>For </a:t>
            </a:r>
            <a:r>
              <a:rPr lang="en-US" dirty="0"/>
              <a:t>this </a:t>
            </a:r>
            <a:r>
              <a:rPr lang="en-US" dirty="0" smtClean="0"/>
              <a:t>reason, a </a:t>
            </a:r>
            <a:r>
              <a:rPr lang="en-US" dirty="0"/>
              <a:t>computer tool has been </a:t>
            </a:r>
            <a:r>
              <a:rPr lang="en-US" b="1" dirty="0">
                <a:solidFill>
                  <a:srgbClr val="CC04B4"/>
                </a:solidFill>
              </a:rPr>
              <a:t>developed to facilitate </a:t>
            </a:r>
            <a:r>
              <a:rPr lang="en-US" b="1" dirty="0" smtClean="0">
                <a:solidFill>
                  <a:srgbClr val="CC04B4"/>
                </a:solidFill>
              </a:rPr>
              <a:t>this kind </a:t>
            </a:r>
            <a:r>
              <a:rPr lang="en-US" b="1" dirty="0">
                <a:solidFill>
                  <a:srgbClr val="CC04B4"/>
                </a:solidFill>
              </a:rPr>
              <a:t>of image-based manual identification of </a:t>
            </a:r>
            <a:r>
              <a:rPr lang="en-US" b="1" dirty="0" smtClean="0">
                <a:solidFill>
                  <a:srgbClr val="CC04B4"/>
                </a:solidFill>
              </a:rPr>
              <a:t>features by </a:t>
            </a:r>
            <a:r>
              <a:rPr lang="en-US" b="1" dirty="0">
                <a:solidFill>
                  <a:srgbClr val="CC04B4"/>
                </a:solidFill>
              </a:rPr>
              <a:t>immediately and interactively providing the </a:t>
            </a:r>
            <a:r>
              <a:rPr lang="en-US" b="1" dirty="0" smtClean="0">
                <a:solidFill>
                  <a:srgbClr val="CC04B4"/>
                </a:solidFill>
              </a:rPr>
              <a:t>quantitative, measured </a:t>
            </a:r>
            <a:r>
              <a:rPr lang="en-US" b="1" dirty="0">
                <a:solidFill>
                  <a:srgbClr val="CC04B4"/>
                </a:solidFill>
              </a:rPr>
              <a:t>data associated with each layer</a:t>
            </a:r>
            <a:r>
              <a:rPr lang="en-US" dirty="0" smtClean="0"/>
              <a:t>.</a:t>
            </a:r>
          </a:p>
          <a:p>
            <a:endParaRPr lang="en-US" dirty="0"/>
          </a:p>
          <a:p>
            <a:r>
              <a:rPr lang="en-US" dirty="0" smtClean="0"/>
              <a:t>Despite this computerized assistance and the application of spatial coherence tests, </a:t>
            </a:r>
            <a:r>
              <a:rPr lang="en-US" b="1" dirty="0" smtClean="0">
                <a:solidFill>
                  <a:srgbClr val="CC04B4"/>
                </a:solidFill>
              </a:rPr>
              <a:t>there remain some cases that cannot be identified with high confidence.</a:t>
            </a:r>
            <a:r>
              <a:rPr lang="en-US" dirty="0" smtClean="0"/>
              <a:t> </a:t>
            </a:r>
          </a:p>
          <a:p>
            <a:endParaRPr lang="en-US" dirty="0"/>
          </a:p>
        </p:txBody>
      </p:sp>
    </p:spTree>
    <p:extLst>
      <p:ext uri="{BB962C8B-B14F-4D97-AF65-F5344CB8AC3E}">
        <p14:creationId xmlns:p14="http://schemas.microsoft.com/office/powerpoint/2010/main" val="3656578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fade">
                                      <p:cBhvr>
                                        <p:cTn id="26" dur="500"/>
                                        <p:tgtEl>
                                          <p:spTgt spid="3">
                                            <p:txEl>
                                              <p:pRg st="8" end="8"/>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Effect transition="in" filter="fade">
                                      <p:cBhvr>
                                        <p:cTn id="31"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229600" cy="856488"/>
          </a:xfrm>
        </p:spPr>
        <p:txBody>
          <a:bodyPr/>
          <a:lstStyle/>
          <a:p>
            <a:r>
              <a:rPr lang="en-US" dirty="0" smtClean="0"/>
              <a:t>CAD “bad” Performance</a:t>
            </a:r>
            <a:endParaRPr lang="en-US" dirty="0"/>
          </a:p>
        </p:txBody>
      </p:sp>
      <p:sp>
        <p:nvSpPr>
          <p:cNvPr id="3" name="Content Placeholder 2"/>
          <p:cNvSpPr>
            <a:spLocks noGrp="1"/>
          </p:cNvSpPr>
          <p:nvPr>
            <p:ph idx="1"/>
          </p:nvPr>
        </p:nvSpPr>
        <p:spPr>
          <a:xfrm>
            <a:off x="152400" y="1085088"/>
            <a:ext cx="8229600" cy="3563112"/>
          </a:xfrm>
        </p:spPr>
        <p:txBody>
          <a:bodyPr>
            <a:normAutofit fontScale="92500" lnSpcReduction="10000"/>
          </a:bodyPr>
          <a:lstStyle/>
          <a:p>
            <a:r>
              <a:rPr lang="en-US" dirty="0" smtClean="0"/>
              <a:t>These cases include:</a:t>
            </a:r>
          </a:p>
          <a:p>
            <a:pPr lvl="1"/>
            <a:r>
              <a:rPr lang="en-US" dirty="0" smtClean="0"/>
              <a:t>layers </a:t>
            </a:r>
            <a:r>
              <a:rPr lang="en-US" dirty="0"/>
              <a:t>at </a:t>
            </a:r>
            <a:r>
              <a:rPr lang="en-US" b="1" dirty="0">
                <a:solidFill>
                  <a:srgbClr val="CC04B4"/>
                </a:solidFill>
              </a:rPr>
              <a:t>edges</a:t>
            </a:r>
            <a:r>
              <a:rPr lang="en-US" dirty="0"/>
              <a:t> of </a:t>
            </a:r>
            <a:r>
              <a:rPr lang="en-US" dirty="0" smtClean="0"/>
              <a:t>clouds</a:t>
            </a:r>
          </a:p>
          <a:p>
            <a:pPr lvl="1"/>
            <a:r>
              <a:rPr lang="en-US" b="1" dirty="0" smtClean="0">
                <a:solidFill>
                  <a:srgbClr val="CC04B4"/>
                </a:solidFill>
              </a:rPr>
              <a:t>mixed </a:t>
            </a:r>
            <a:r>
              <a:rPr lang="en-US" b="1" dirty="0">
                <a:solidFill>
                  <a:srgbClr val="CC04B4"/>
                </a:solidFill>
              </a:rPr>
              <a:t>layers </a:t>
            </a:r>
            <a:r>
              <a:rPr lang="en-US" dirty="0"/>
              <a:t>of </a:t>
            </a:r>
            <a:r>
              <a:rPr lang="en-US" dirty="0" smtClean="0"/>
              <a:t>cloud and aerosol</a:t>
            </a:r>
          </a:p>
          <a:p>
            <a:pPr lvl="1"/>
            <a:r>
              <a:rPr lang="en-US" dirty="0" smtClean="0"/>
              <a:t>and </a:t>
            </a:r>
            <a:r>
              <a:rPr lang="en-US" dirty="0"/>
              <a:t>layers </a:t>
            </a:r>
            <a:r>
              <a:rPr lang="en-US" b="1" dirty="0">
                <a:solidFill>
                  <a:srgbClr val="CC04B4"/>
                </a:solidFill>
              </a:rPr>
              <a:t>below dense clouds </a:t>
            </a:r>
            <a:r>
              <a:rPr lang="en-US" dirty="0"/>
              <a:t>whose </a:t>
            </a:r>
            <a:r>
              <a:rPr lang="en-US" dirty="0" smtClean="0"/>
              <a:t>optical properties </a:t>
            </a:r>
            <a:r>
              <a:rPr lang="en-US" dirty="0"/>
              <a:t>are not correctly measured due to </a:t>
            </a:r>
            <a:r>
              <a:rPr lang="en-US" dirty="0" smtClean="0"/>
              <a:t>the detection </a:t>
            </a:r>
            <a:r>
              <a:rPr lang="en-US" dirty="0"/>
              <a:t>issues such as the detector transient </a:t>
            </a:r>
            <a:r>
              <a:rPr lang="en-US" dirty="0" smtClean="0"/>
              <a:t>response, multiple </a:t>
            </a:r>
            <a:r>
              <a:rPr lang="en-US" dirty="0"/>
              <a:t>scattering, etc. </a:t>
            </a:r>
            <a:endParaRPr lang="en-US" dirty="0" smtClean="0"/>
          </a:p>
          <a:p>
            <a:pPr lvl="1"/>
            <a:endParaRPr lang="en-US" dirty="0"/>
          </a:p>
          <a:p>
            <a:r>
              <a:rPr lang="en-US" dirty="0" smtClean="0"/>
              <a:t>These </a:t>
            </a:r>
            <a:r>
              <a:rPr lang="en-US" dirty="0"/>
              <a:t>layers</a:t>
            </a:r>
            <a:r>
              <a:rPr lang="en-US" b="1" dirty="0">
                <a:solidFill>
                  <a:srgbClr val="CC04B4"/>
                </a:solidFill>
              </a:rPr>
              <a:t>, labeled </a:t>
            </a:r>
            <a:r>
              <a:rPr lang="en-US" b="1" dirty="0" smtClean="0">
                <a:solidFill>
                  <a:srgbClr val="CC04B4"/>
                </a:solidFill>
              </a:rPr>
              <a:t>as “no confidence” </a:t>
            </a:r>
            <a:r>
              <a:rPr lang="en-US" b="1" dirty="0">
                <a:solidFill>
                  <a:srgbClr val="CC04B4"/>
                </a:solidFill>
              </a:rPr>
              <a:t>in the manual classification</a:t>
            </a:r>
            <a:r>
              <a:rPr lang="en-US" dirty="0"/>
              <a:t>, account </a:t>
            </a:r>
            <a:r>
              <a:rPr lang="en-US" dirty="0" smtClean="0"/>
              <a:t>for </a:t>
            </a:r>
            <a:r>
              <a:rPr lang="en-US" b="1" dirty="0" smtClean="0">
                <a:solidFill>
                  <a:srgbClr val="CC04B4"/>
                </a:solidFill>
              </a:rPr>
              <a:t>~2</a:t>
            </a:r>
            <a:r>
              <a:rPr lang="en-US" b="1" dirty="0">
                <a:solidFill>
                  <a:srgbClr val="CC04B4"/>
                </a:solidFill>
              </a:rPr>
              <a:t>% </a:t>
            </a:r>
            <a:r>
              <a:rPr lang="en-US" dirty="0"/>
              <a:t>of the selected day’s manually classified </a:t>
            </a:r>
            <a:r>
              <a:rPr lang="en-US" dirty="0" smtClean="0"/>
              <a:t>data.</a:t>
            </a:r>
            <a:endParaRPr lang="en-US" dirty="0"/>
          </a:p>
        </p:txBody>
      </p:sp>
      <p:pic>
        <p:nvPicPr>
          <p:cNvPr id="4" name="Picture 3"/>
          <p:cNvPicPr>
            <a:picLocks noChangeAspect="1"/>
          </p:cNvPicPr>
          <p:nvPr/>
        </p:nvPicPr>
        <p:blipFill>
          <a:blip r:embed="rId2"/>
          <a:stretch>
            <a:fillRect/>
          </a:stretch>
        </p:blipFill>
        <p:spPr>
          <a:xfrm>
            <a:off x="355888" y="4953000"/>
            <a:ext cx="8432224" cy="1760438"/>
          </a:xfrm>
          <a:prstGeom prst="rect">
            <a:avLst/>
          </a:prstGeom>
        </p:spPr>
      </p:pic>
    </p:spTree>
    <p:extLst>
      <p:ext uri="{BB962C8B-B14F-4D97-AF65-F5344CB8AC3E}">
        <p14:creationId xmlns:p14="http://schemas.microsoft.com/office/powerpoint/2010/main" val="2398686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990600"/>
          </a:xfrm>
        </p:spPr>
        <p:txBody>
          <a:bodyPr>
            <a:normAutofit/>
          </a:bodyPr>
          <a:lstStyle/>
          <a:p>
            <a:r>
              <a:rPr lang="en-US" dirty="0" smtClean="0"/>
              <a:t>Example</a:t>
            </a:r>
            <a:endParaRPr lang="en-US" dirty="0"/>
          </a:p>
        </p:txBody>
      </p:sp>
      <p:sp>
        <p:nvSpPr>
          <p:cNvPr id="3" name="Content Placeholder 2"/>
          <p:cNvSpPr>
            <a:spLocks noGrp="1"/>
          </p:cNvSpPr>
          <p:nvPr>
            <p:ph idx="1"/>
          </p:nvPr>
        </p:nvSpPr>
        <p:spPr>
          <a:xfrm>
            <a:off x="152400" y="1143000"/>
            <a:ext cx="3810000" cy="5645834"/>
          </a:xfrm>
        </p:spPr>
        <p:txBody>
          <a:bodyPr>
            <a:normAutofit fontScale="77500" lnSpcReduction="20000"/>
          </a:bodyPr>
          <a:lstStyle/>
          <a:p>
            <a:r>
              <a:rPr lang="en-US" dirty="0" smtClean="0"/>
              <a:t>Figure 1 (Liu et al 2009) presents (a</a:t>
            </a:r>
            <a:r>
              <a:rPr lang="en-US" dirty="0"/>
              <a:t>) a combination scatterplot–contour plot in </a:t>
            </a:r>
            <a:r>
              <a:rPr lang="en-US" dirty="0" smtClean="0"/>
              <a:t>the backscatter–color </a:t>
            </a:r>
            <a:r>
              <a:rPr lang="en-US" dirty="0"/>
              <a:t>ratio space and (b) the </a:t>
            </a:r>
            <a:r>
              <a:rPr lang="en-US" dirty="0" smtClean="0"/>
              <a:t>occurrence distribution </a:t>
            </a:r>
            <a:r>
              <a:rPr lang="en-US" dirty="0"/>
              <a:t>as a function of attenuated backscatter </a:t>
            </a:r>
            <a:r>
              <a:rPr lang="en-US" dirty="0" smtClean="0"/>
              <a:t>of clouds </a:t>
            </a:r>
            <a:r>
              <a:rPr lang="en-US" dirty="0"/>
              <a:t>(blue) and aerosols (red) within the 0–1-km </a:t>
            </a:r>
            <a:r>
              <a:rPr lang="en-US" dirty="0" smtClean="0"/>
              <a:t>altitude range </a:t>
            </a:r>
            <a:r>
              <a:rPr lang="en-US" dirty="0"/>
              <a:t>measured by CALIOP on 12 August 2006</a:t>
            </a:r>
            <a:r>
              <a:rPr lang="en-US" dirty="0" smtClean="0"/>
              <a:t>. </a:t>
            </a:r>
          </a:p>
          <a:p>
            <a:endParaRPr lang="en-US" dirty="0"/>
          </a:p>
          <a:p>
            <a:r>
              <a:rPr lang="en-US" dirty="0" smtClean="0"/>
              <a:t>As </a:t>
            </a:r>
            <a:r>
              <a:rPr lang="en-US" dirty="0"/>
              <a:t>seen in Fig. 1, </a:t>
            </a:r>
            <a:r>
              <a:rPr lang="en-US" b="1" dirty="0">
                <a:solidFill>
                  <a:srgbClr val="CC04B4"/>
                </a:solidFill>
              </a:rPr>
              <a:t>aerosols generally have </a:t>
            </a:r>
            <a:r>
              <a:rPr lang="en-US" b="1" dirty="0" smtClean="0">
                <a:solidFill>
                  <a:srgbClr val="CC04B4"/>
                </a:solidFill>
              </a:rPr>
              <a:t>smaller backscatter </a:t>
            </a:r>
            <a:r>
              <a:rPr lang="en-US" b="1" dirty="0">
                <a:solidFill>
                  <a:srgbClr val="CC04B4"/>
                </a:solidFill>
              </a:rPr>
              <a:t>intensities </a:t>
            </a:r>
            <a:r>
              <a:rPr lang="en-US" dirty="0"/>
              <a:t>and </a:t>
            </a:r>
            <a:r>
              <a:rPr lang="en-US" b="1" dirty="0">
                <a:solidFill>
                  <a:srgbClr val="CC04B4"/>
                </a:solidFill>
              </a:rPr>
              <a:t>attenuated backscatter </a:t>
            </a:r>
            <a:r>
              <a:rPr lang="en-US" b="1" dirty="0" smtClean="0">
                <a:solidFill>
                  <a:srgbClr val="CC04B4"/>
                </a:solidFill>
              </a:rPr>
              <a:t>color ratios </a:t>
            </a:r>
            <a:r>
              <a:rPr lang="en-US" dirty="0"/>
              <a:t>when compared with clouds, and the two </a:t>
            </a:r>
            <a:r>
              <a:rPr lang="en-US" dirty="0" smtClean="0"/>
              <a:t>classes are </a:t>
            </a:r>
            <a:r>
              <a:rPr lang="en-US" dirty="0"/>
              <a:t>largely separated in the backscatter–color </a:t>
            </a:r>
            <a:r>
              <a:rPr lang="en-US" dirty="0" smtClean="0"/>
              <a:t>ratio space</a:t>
            </a:r>
            <a:endParaRPr lang="en-US" dirty="0"/>
          </a:p>
        </p:txBody>
      </p:sp>
      <p:pic>
        <p:nvPicPr>
          <p:cNvPr id="5" name="Picture 4"/>
          <p:cNvPicPr>
            <a:picLocks noChangeAspect="1"/>
          </p:cNvPicPr>
          <p:nvPr/>
        </p:nvPicPr>
        <p:blipFill>
          <a:blip r:embed="rId2"/>
          <a:stretch>
            <a:fillRect/>
          </a:stretch>
        </p:blipFill>
        <p:spPr>
          <a:xfrm>
            <a:off x="3962400" y="0"/>
            <a:ext cx="5181600" cy="6636434"/>
          </a:xfrm>
          <a:prstGeom prst="rect">
            <a:avLst/>
          </a:prstGeom>
        </p:spPr>
      </p:pic>
    </p:spTree>
    <p:extLst>
      <p:ext uri="{BB962C8B-B14F-4D97-AF65-F5344CB8AC3E}">
        <p14:creationId xmlns:p14="http://schemas.microsoft.com/office/powerpoint/2010/main" val="2666963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990600" y="0"/>
            <a:ext cx="8153400" cy="6864988"/>
          </a:xfrm>
          <a:prstGeom prst="rect">
            <a:avLst/>
          </a:prstGeom>
        </p:spPr>
      </p:pic>
      <p:sp>
        <p:nvSpPr>
          <p:cNvPr id="5" name="Rectangle 2"/>
          <p:cNvSpPr>
            <a:spLocks noGrp="1" noChangeArrowheads="1"/>
          </p:cNvSpPr>
          <p:nvPr>
            <p:ph type="title"/>
          </p:nvPr>
        </p:nvSpPr>
        <p:spPr>
          <a:xfrm>
            <a:off x="121920" y="152400"/>
            <a:ext cx="3352800" cy="2133600"/>
          </a:xfrm>
        </p:spPr>
        <p:txBody>
          <a:bodyPr>
            <a:noAutofit/>
          </a:bodyPr>
          <a:lstStyle/>
          <a:p>
            <a:r>
              <a:rPr lang="en-US" altLang="en-US" sz="4000" dirty="0" smtClean="0"/>
              <a:t>Flowchart of the version 2 CAD algorithm</a:t>
            </a:r>
          </a:p>
        </p:txBody>
      </p:sp>
      <p:sp>
        <p:nvSpPr>
          <p:cNvPr id="6" name="TextBox 5"/>
          <p:cNvSpPr txBox="1"/>
          <p:nvPr/>
        </p:nvSpPr>
        <p:spPr>
          <a:xfrm>
            <a:off x="152400" y="5105400"/>
            <a:ext cx="3962400" cy="1477328"/>
          </a:xfrm>
          <a:prstGeom prst="rect">
            <a:avLst/>
          </a:prstGeom>
          <a:noFill/>
        </p:spPr>
        <p:txBody>
          <a:bodyPr wrap="square" rtlCol="0">
            <a:spAutoFit/>
          </a:bodyPr>
          <a:lstStyle/>
          <a:p>
            <a:r>
              <a:rPr lang="en-US" dirty="0"/>
              <a:t>The version 2 CAD </a:t>
            </a:r>
            <a:r>
              <a:rPr lang="en-US" dirty="0" smtClean="0"/>
              <a:t> algorithm </a:t>
            </a:r>
            <a:r>
              <a:rPr lang="en-US" dirty="0"/>
              <a:t>improves upon </a:t>
            </a:r>
            <a:r>
              <a:rPr lang="en-US" dirty="0" smtClean="0"/>
              <a:t>version 1 </a:t>
            </a:r>
            <a:r>
              <a:rPr lang="en-US" dirty="0"/>
              <a:t>by using </a:t>
            </a:r>
            <a:r>
              <a:rPr lang="en-US" dirty="0" smtClean="0"/>
              <a:t> additional </a:t>
            </a:r>
            <a:r>
              <a:rPr lang="en-US" dirty="0"/>
              <a:t>tests to ensure the correct </a:t>
            </a:r>
            <a:r>
              <a:rPr lang="en-US" dirty="0" smtClean="0"/>
              <a:t>classification of </a:t>
            </a:r>
            <a:r>
              <a:rPr lang="en-US" dirty="0"/>
              <a:t>several well-defined special cases.</a:t>
            </a:r>
          </a:p>
        </p:txBody>
      </p:sp>
    </p:spTree>
    <p:extLst>
      <p:ext uri="{BB962C8B-B14F-4D97-AF65-F5344CB8AC3E}">
        <p14:creationId xmlns:p14="http://schemas.microsoft.com/office/powerpoint/2010/main" val="346444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929637" y="1600200"/>
            <a:ext cx="4214363" cy="4227546"/>
          </a:xfrm>
          <a:prstGeom prst="rect">
            <a:avLst/>
          </a:prstGeom>
        </p:spPr>
      </p:pic>
      <p:sp>
        <p:nvSpPr>
          <p:cNvPr id="2" name="Title 1"/>
          <p:cNvSpPr>
            <a:spLocks noGrp="1"/>
          </p:cNvSpPr>
          <p:nvPr>
            <p:ph type="title"/>
          </p:nvPr>
        </p:nvSpPr>
        <p:spPr>
          <a:xfrm>
            <a:off x="180474" y="482145"/>
            <a:ext cx="8229600" cy="932688"/>
          </a:xfrm>
        </p:spPr>
        <p:txBody>
          <a:bodyPr>
            <a:normAutofit fontScale="90000"/>
          </a:bodyPr>
          <a:lstStyle/>
          <a:p>
            <a:r>
              <a:rPr lang="en-US" dirty="0" smtClean="0"/>
              <a:t>CAD Special</a:t>
            </a:r>
            <a:br>
              <a:rPr lang="en-US" dirty="0" smtClean="0"/>
            </a:br>
            <a:r>
              <a:rPr lang="en-US" dirty="0" smtClean="0"/>
              <a:t>Scores</a:t>
            </a:r>
            <a:endParaRPr lang="en-US" dirty="0"/>
          </a:p>
        </p:txBody>
      </p:sp>
      <p:sp>
        <p:nvSpPr>
          <p:cNvPr id="3" name="Content Placeholder 2"/>
          <p:cNvSpPr>
            <a:spLocks noGrp="1"/>
          </p:cNvSpPr>
          <p:nvPr>
            <p:ph idx="1"/>
          </p:nvPr>
        </p:nvSpPr>
        <p:spPr>
          <a:xfrm>
            <a:off x="-1" y="1973178"/>
            <a:ext cx="4929637" cy="4785922"/>
          </a:xfrm>
        </p:spPr>
        <p:txBody>
          <a:bodyPr>
            <a:normAutofit fontScale="70000" lnSpcReduction="20000"/>
          </a:bodyPr>
          <a:lstStyle/>
          <a:p>
            <a:r>
              <a:rPr lang="en-US" dirty="0"/>
              <a:t>In addition to the standard CAD scores, which </a:t>
            </a:r>
            <a:r>
              <a:rPr lang="en-US" dirty="0" smtClean="0"/>
              <a:t>range between -100 </a:t>
            </a:r>
            <a:r>
              <a:rPr lang="en-US" dirty="0"/>
              <a:t>and 100</a:t>
            </a:r>
            <a:r>
              <a:rPr lang="en-US" dirty="0" smtClean="0"/>
              <a:t>, </a:t>
            </a:r>
            <a:r>
              <a:rPr lang="en-US" dirty="0"/>
              <a:t>special CAD </a:t>
            </a:r>
            <a:r>
              <a:rPr lang="en-US" dirty="0" smtClean="0"/>
              <a:t>scores </a:t>
            </a:r>
            <a:r>
              <a:rPr lang="en-US" dirty="0"/>
              <a:t>are also reported in the CALIOP cloud-layer products</a:t>
            </a:r>
            <a:endParaRPr lang="en-US" dirty="0" smtClean="0"/>
          </a:p>
          <a:p>
            <a:pPr lvl="1"/>
            <a:r>
              <a:rPr lang="en-US" b="1" dirty="0" smtClean="0">
                <a:solidFill>
                  <a:srgbClr val="CC04B4"/>
                </a:solidFill>
              </a:rPr>
              <a:t>-101</a:t>
            </a:r>
          </a:p>
          <a:p>
            <a:pPr lvl="1"/>
            <a:r>
              <a:rPr lang="en-US" b="1" dirty="0" smtClean="0">
                <a:solidFill>
                  <a:srgbClr val="CC04B4"/>
                </a:solidFill>
              </a:rPr>
              <a:t>101</a:t>
            </a:r>
          </a:p>
          <a:p>
            <a:pPr lvl="1"/>
            <a:r>
              <a:rPr lang="en-US" b="1" dirty="0" smtClean="0">
                <a:solidFill>
                  <a:srgbClr val="CC04B4"/>
                </a:solidFill>
              </a:rPr>
              <a:t>102</a:t>
            </a:r>
          </a:p>
          <a:p>
            <a:pPr lvl="1"/>
            <a:r>
              <a:rPr lang="en-US" b="1" dirty="0" smtClean="0">
                <a:solidFill>
                  <a:srgbClr val="CC04B4"/>
                </a:solidFill>
              </a:rPr>
              <a:t>103</a:t>
            </a:r>
          </a:p>
          <a:p>
            <a:pPr lvl="1"/>
            <a:endParaRPr lang="en-US" dirty="0" smtClean="0"/>
          </a:p>
          <a:p>
            <a:r>
              <a:rPr lang="en-US" dirty="0" smtClean="0"/>
              <a:t>These </a:t>
            </a:r>
            <a:r>
              <a:rPr lang="en-US" dirty="0"/>
              <a:t>special scores </a:t>
            </a:r>
            <a:r>
              <a:rPr lang="en-US" dirty="0" smtClean="0"/>
              <a:t>distinguish features/artifacts </a:t>
            </a:r>
            <a:r>
              <a:rPr lang="en-US" dirty="0"/>
              <a:t>identified by other tests as described </a:t>
            </a:r>
            <a:r>
              <a:rPr lang="en-US" dirty="0" smtClean="0"/>
              <a:t>in Fig</a:t>
            </a:r>
            <a:r>
              <a:rPr lang="en-US" dirty="0"/>
              <a:t>. 2. </a:t>
            </a:r>
            <a:endParaRPr lang="en-US" dirty="0" smtClean="0"/>
          </a:p>
          <a:p>
            <a:endParaRPr lang="en-US" dirty="0"/>
          </a:p>
          <a:p>
            <a:r>
              <a:rPr lang="en-US" dirty="0" smtClean="0"/>
              <a:t>Figure </a:t>
            </a:r>
            <a:r>
              <a:rPr lang="en-US" dirty="0"/>
              <a:t>5 presents an example of (a) the </a:t>
            </a:r>
            <a:r>
              <a:rPr lang="en-US" dirty="0" smtClean="0"/>
              <a:t>occurrence distribution </a:t>
            </a:r>
            <a:r>
              <a:rPr lang="en-US" dirty="0"/>
              <a:t>and (b) the cumulative </a:t>
            </a:r>
            <a:r>
              <a:rPr lang="en-US" dirty="0" smtClean="0"/>
              <a:t>occurrence frequency </a:t>
            </a:r>
            <a:r>
              <a:rPr lang="en-US" dirty="0"/>
              <a:t>of the CAD score derived from one </a:t>
            </a:r>
            <a:r>
              <a:rPr lang="en-US" dirty="0" smtClean="0"/>
              <a:t>month (</a:t>
            </a:r>
            <a:r>
              <a:rPr lang="en-US" dirty="0"/>
              <a:t>July 2006) of the CALIOP 5-km-layer products </a:t>
            </a:r>
            <a:r>
              <a:rPr lang="en-US" dirty="0" smtClean="0"/>
              <a:t>data (version </a:t>
            </a:r>
            <a:r>
              <a:rPr lang="en-US" dirty="0"/>
              <a:t>2.01</a:t>
            </a:r>
            <a:r>
              <a:rPr lang="en-US" dirty="0" smtClean="0"/>
              <a:t>).</a:t>
            </a:r>
            <a:endParaRPr lang="en-US" dirty="0"/>
          </a:p>
        </p:txBody>
      </p:sp>
      <p:pic>
        <p:nvPicPr>
          <p:cNvPr id="4" name="Picture 3"/>
          <p:cNvPicPr>
            <a:picLocks noChangeAspect="1"/>
          </p:cNvPicPr>
          <p:nvPr/>
        </p:nvPicPr>
        <p:blipFill>
          <a:blip r:embed="rId3"/>
          <a:stretch>
            <a:fillRect/>
          </a:stretch>
        </p:blipFill>
        <p:spPr>
          <a:xfrm>
            <a:off x="3575698" y="-76200"/>
            <a:ext cx="5720702" cy="2049379"/>
          </a:xfrm>
          <a:prstGeom prst="rect">
            <a:avLst/>
          </a:prstGeom>
        </p:spPr>
      </p:pic>
      <p:sp>
        <p:nvSpPr>
          <p:cNvPr id="6" name="Rectangle 5"/>
          <p:cNvSpPr/>
          <p:nvPr/>
        </p:nvSpPr>
        <p:spPr>
          <a:xfrm>
            <a:off x="5116199" y="5804993"/>
            <a:ext cx="3875401" cy="954107"/>
          </a:xfrm>
          <a:prstGeom prst="rect">
            <a:avLst/>
          </a:prstGeom>
        </p:spPr>
        <p:txBody>
          <a:bodyPr wrap="square">
            <a:spAutoFit/>
          </a:bodyPr>
          <a:lstStyle/>
          <a:p>
            <a:r>
              <a:rPr lang="en-US" sz="1400" dirty="0">
                <a:latin typeface="AdvPSTIM10-R"/>
              </a:rPr>
              <a:t>F</a:t>
            </a:r>
            <a:r>
              <a:rPr lang="en-US" sz="600" dirty="0">
                <a:latin typeface="AdvPSTIM10-R"/>
              </a:rPr>
              <a:t>IG</a:t>
            </a:r>
            <a:r>
              <a:rPr lang="en-US" sz="1400" dirty="0">
                <a:latin typeface="AdvPSTIM10-R"/>
              </a:rPr>
              <a:t>. 5. (a) Number of occurrences </a:t>
            </a:r>
            <a:r>
              <a:rPr lang="en-US" sz="1400" dirty="0" smtClean="0">
                <a:latin typeface="AdvPSTIM10-R"/>
              </a:rPr>
              <a:t>and (</a:t>
            </a:r>
            <a:r>
              <a:rPr lang="en-US" sz="1400" dirty="0">
                <a:latin typeface="AdvPSTIM10-R"/>
              </a:rPr>
              <a:t>b) </a:t>
            </a:r>
            <a:r>
              <a:rPr lang="en-US" sz="1400" dirty="0" smtClean="0">
                <a:latin typeface="AdvPSTIM10-R"/>
              </a:rPr>
              <a:t>cumulative occurrence frequency </a:t>
            </a:r>
            <a:r>
              <a:rPr lang="en-US" sz="1400" dirty="0">
                <a:latin typeface="AdvPSTIM10-R"/>
              </a:rPr>
              <a:t>of the CAD score derived from one month (</a:t>
            </a:r>
            <a:r>
              <a:rPr lang="en-US" sz="1400" dirty="0" smtClean="0">
                <a:latin typeface="AdvPSTIM10-R"/>
              </a:rPr>
              <a:t>July2006</a:t>
            </a:r>
            <a:r>
              <a:rPr lang="en-US" sz="1400" dirty="0">
                <a:latin typeface="AdvPSTIM10-R"/>
              </a:rPr>
              <a:t>) of the CALIOP layer products data (version 2.01).</a:t>
            </a:r>
            <a:endParaRPr lang="en-US" sz="1400" dirty="0"/>
          </a:p>
        </p:txBody>
      </p:sp>
    </p:spTree>
    <p:extLst>
      <p:ext uri="{BB962C8B-B14F-4D97-AF65-F5344CB8AC3E}">
        <p14:creationId xmlns:p14="http://schemas.microsoft.com/office/powerpoint/2010/main" val="339685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229600" cy="856488"/>
          </a:xfrm>
        </p:spPr>
        <p:txBody>
          <a:bodyPr/>
          <a:lstStyle/>
          <a:p>
            <a:r>
              <a:rPr lang="en-US" dirty="0" smtClean="0"/>
              <a:t>CAD Special Score Meanings</a:t>
            </a:r>
            <a:endParaRPr lang="en-US" dirty="0"/>
          </a:p>
        </p:txBody>
      </p:sp>
      <p:sp>
        <p:nvSpPr>
          <p:cNvPr id="3" name="Content Placeholder 2"/>
          <p:cNvSpPr>
            <a:spLocks noGrp="1"/>
          </p:cNvSpPr>
          <p:nvPr>
            <p:ph idx="1"/>
          </p:nvPr>
        </p:nvSpPr>
        <p:spPr>
          <a:xfrm>
            <a:off x="236620" y="838200"/>
            <a:ext cx="8907380" cy="3048000"/>
          </a:xfrm>
        </p:spPr>
        <p:txBody>
          <a:bodyPr>
            <a:normAutofit fontScale="92500" lnSpcReduction="20000"/>
          </a:bodyPr>
          <a:lstStyle/>
          <a:p>
            <a:r>
              <a:rPr lang="en-US" dirty="0"/>
              <a:t>The special CAD </a:t>
            </a:r>
            <a:r>
              <a:rPr lang="en-US" b="1" dirty="0">
                <a:solidFill>
                  <a:srgbClr val="CC04B4"/>
                </a:solidFill>
              </a:rPr>
              <a:t>score of </a:t>
            </a:r>
            <a:r>
              <a:rPr lang="en-US" b="1" dirty="0" smtClean="0">
                <a:solidFill>
                  <a:srgbClr val="CC04B4"/>
                </a:solidFill>
              </a:rPr>
              <a:t>-101 </a:t>
            </a:r>
            <a:r>
              <a:rPr lang="en-US" dirty="0"/>
              <a:t>indicates features </a:t>
            </a:r>
            <a:r>
              <a:rPr lang="en-US" dirty="0" smtClean="0"/>
              <a:t>that have </a:t>
            </a:r>
            <a:r>
              <a:rPr lang="en-US" dirty="0"/>
              <a:t>a negative mean attenuated backscatter. </a:t>
            </a:r>
            <a:endParaRPr lang="en-US" dirty="0" smtClean="0"/>
          </a:p>
          <a:p>
            <a:pPr lvl="1"/>
            <a:r>
              <a:rPr lang="en-US" dirty="0" smtClean="0"/>
              <a:t>These features </a:t>
            </a:r>
            <a:r>
              <a:rPr lang="en-US" dirty="0"/>
              <a:t>should not occur based on the algorithm </a:t>
            </a:r>
            <a:r>
              <a:rPr lang="en-US" dirty="0" smtClean="0"/>
              <a:t>design. However</a:t>
            </a:r>
            <a:r>
              <a:rPr lang="en-US" dirty="0"/>
              <a:t>, they occurred in the current layer products </a:t>
            </a:r>
            <a:r>
              <a:rPr lang="en-US" dirty="0" smtClean="0"/>
              <a:t>due to </a:t>
            </a:r>
            <a:r>
              <a:rPr lang="en-US" dirty="0"/>
              <a:t>some unknown programming reasons. </a:t>
            </a:r>
            <a:endParaRPr lang="en-US" dirty="0" smtClean="0"/>
          </a:p>
          <a:p>
            <a:pPr lvl="1"/>
            <a:r>
              <a:rPr lang="en-US" dirty="0" smtClean="0"/>
              <a:t>The </a:t>
            </a:r>
            <a:r>
              <a:rPr lang="en-US" dirty="0"/>
              <a:t>fraction </a:t>
            </a:r>
            <a:r>
              <a:rPr lang="en-US" dirty="0" smtClean="0"/>
              <a:t>of these </a:t>
            </a:r>
            <a:r>
              <a:rPr lang="en-US" dirty="0"/>
              <a:t>features is very low, </a:t>
            </a:r>
            <a:r>
              <a:rPr lang="en-US" dirty="0" smtClean="0"/>
              <a:t>~0.1</a:t>
            </a:r>
            <a:r>
              <a:rPr lang="en-US" dirty="0"/>
              <a:t>% of the total </a:t>
            </a:r>
            <a:r>
              <a:rPr lang="en-US" dirty="0" smtClean="0"/>
              <a:t>tropospheric features</a:t>
            </a:r>
            <a:r>
              <a:rPr lang="en-US" dirty="0"/>
              <a:t>, including clouds and aerosols for </a:t>
            </a:r>
            <a:r>
              <a:rPr lang="en-US" dirty="0" smtClean="0"/>
              <a:t>the one </a:t>
            </a:r>
            <a:r>
              <a:rPr lang="en-US" dirty="0"/>
              <a:t>month of data shown in Fig. 5, and they should </a:t>
            </a:r>
            <a:r>
              <a:rPr lang="en-US" dirty="0" smtClean="0"/>
              <a:t>be eliminated </a:t>
            </a:r>
            <a:r>
              <a:rPr lang="en-US" dirty="0"/>
              <a:t>in future data releases. </a:t>
            </a:r>
            <a:endParaRPr lang="en-US" dirty="0" smtClean="0"/>
          </a:p>
          <a:p>
            <a:pPr lvl="1"/>
            <a:r>
              <a:rPr lang="en-US" b="1" dirty="0" smtClean="0">
                <a:solidFill>
                  <a:srgbClr val="FF0000"/>
                </a:solidFill>
              </a:rPr>
              <a:t>Layers </a:t>
            </a:r>
            <a:r>
              <a:rPr lang="en-US" b="1" dirty="0">
                <a:solidFill>
                  <a:srgbClr val="FF0000"/>
                </a:solidFill>
              </a:rPr>
              <a:t>flagged </a:t>
            </a:r>
            <a:r>
              <a:rPr lang="en-US" b="1" dirty="0" smtClean="0">
                <a:solidFill>
                  <a:srgbClr val="FF0000"/>
                </a:solidFill>
              </a:rPr>
              <a:t>-101 should </a:t>
            </a:r>
            <a:r>
              <a:rPr lang="en-US" b="1" dirty="0">
                <a:solidFill>
                  <a:srgbClr val="FF0000"/>
                </a:solidFill>
              </a:rPr>
              <a:t>never be used</a:t>
            </a:r>
            <a:r>
              <a:rPr lang="en-US" dirty="0"/>
              <a:t>. </a:t>
            </a:r>
          </a:p>
        </p:txBody>
      </p:sp>
      <p:pic>
        <p:nvPicPr>
          <p:cNvPr id="4" name="Picture 3"/>
          <p:cNvPicPr>
            <a:picLocks noChangeAspect="1"/>
          </p:cNvPicPr>
          <p:nvPr/>
        </p:nvPicPr>
        <p:blipFill>
          <a:blip r:embed="rId2"/>
          <a:stretch>
            <a:fillRect/>
          </a:stretch>
        </p:blipFill>
        <p:spPr>
          <a:xfrm>
            <a:off x="76200" y="3962400"/>
            <a:ext cx="8991600" cy="2737912"/>
          </a:xfrm>
          <a:prstGeom prst="rect">
            <a:avLst/>
          </a:prstGeom>
        </p:spPr>
      </p:pic>
    </p:spTree>
    <p:extLst>
      <p:ext uri="{BB962C8B-B14F-4D97-AF65-F5344CB8AC3E}">
        <p14:creationId xmlns:p14="http://schemas.microsoft.com/office/powerpoint/2010/main" val="3201216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229600" cy="856488"/>
          </a:xfrm>
        </p:spPr>
        <p:txBody>
          <a:bodyPr/>
          <a:lstStyle/>
          <a:p>
            <a:r>
              <a:rPr lang="en-US" dirty="0" smtClean="0"/>
              <a:t>CAD Special Score Meanings</a:t>
            </a:r>
            <a:endParaRPr lang="en-US" dirty="0"/>
          </a:p>
        </p:txBody>
      </p:sp>
      <p:sp>
        <p:nvSpPr>
          <p:cNvPr id="3" name="Content Placeholder 2"/>
          <p:cNvSpPr>
            <a:spLocks noGrp="1"/>
          </p:cNvSpPr>
          <p:nvPr>
            <p:ph idx="1"/>
          </p:nvPr>
        </p:nvSpPr>
        <p:spPr>
          <a:xfrm>
            <a:off x="236620" y="838200"/>
            <a:ext cx="8907380" cy="6172200"/>
          </a:xfrm>
        </p:spPr>
        <p:txBody>
          <a:bodyPr>
            <a:normAutofit fontScale="92500"/>
          </a:bodyPr>
          <a:lstStyle/>
          <a:p>
            <a:r>
              <a:rPr lang="en-US" dirty="0" smtClean="0"/>
              <a:t>The </a:t>
            </a:r>
            <a:r>
              <a:rPr lang="en-US" dirty="0"/>
              <a:t>rest of the special scores (</a:t>
            </a:r>
            <a:r>
              <a:rPr lang="en-US" b="1" dirty="0">
                <a:solidFill>
                  <a:srgbClr val="CC04B4"/>
                </a:solidFill>
              </a:rPr>
              <a:t>101</a:t>
            </a:r>
            <a:r>
              <a:rPr lang="en-US" dirty="0" smtClean="0"/>
              <a:t>,</a:t>
            </a:r>
            <a:r>
              <a:rPr lang="en-US" dirty="0"/>
              <a:t> </a:t>
            </a:r>
            <a:r>
              <a:rPr lang="en-US" b="1" dirty="0">
                <a:solidFill>
                  <a:srgbClr val="CC04B4"/>
                </a:solidFill>
              </a:rPr>
              <a:t>102</a:t>
            </a:r>
            <a:r>
              <a:rPr lang="en-US" dirty="0"/>
              <a:t>, and </a:t>
            </a:r>
            <a:r>
              <a:rPr lang="en-US" b="1" dirty="0">
                <a:solidFill>
                  <a:srgbClr val="CC04B4"/>
                </a:solidFill>
              </a:rPr>
              <a:t>103</a:t>
            </a:r>
            <a:r>
              <a:rPr lang="en-US" dirty="0"/>
              <a:t>) correspond mostly to genuine </a:t>
            </a:r>
            <a:r>
              <a:rPr lang="en-US" dirty="0" smtClean="0"/>
              <a:t>atmospheric features</a:t>
            </a:r>
            <a:r>
              <a:rPr lang="en-US" dirty="0"/>
              <a:t>. </a:t>
            </a:r>
            <a:endParaRPr lang="en-US" dirty="0" smtClean="0"/>
          </a:p>
          <a:p>
            <a:pPr lvl="1"/>
            <a:r>
              <a:rPr lang="en-US" b="1" dirty="0" smtClean="0">
                <a:solidFill>
                  <a:srgbClr val="CC04B4"/>
                </a:solidFill>
              </a:rPr>
              <a:t>special score of 101 </a:t>
            </a:r>
            <a:r>
              <a:rPr lang="en-US" dirty="0" smtClean="0"/>
              <a:t>is assigned to the features that are </a:t>
            </a:r>
            <a:r>
              <a:rPr lang="en-US" b="1" dirty="0" smtClean="0">
                <a:solidFill>
                  <a:srgbClr val="CC04B4"/>
                </a:solidFill>
              </a:rPr>
              <a:t>classified as cloud </a:t>
            </a:r>
            <a:r>
              <a:rPr lang="en-US" dirty="0" smtClean="0"/>
              <a:t>by the depolarization ratio test (the d switch in Fig. 2).</a:t>
            </a:r>
          </a:p>
          <a:p>
            <a:pPr lvl="2"/>
            <a:r>
              <a:rPr lang="en-US" dirty="0" smtClean="0"/>
              <a:t>About 0.7% of the total features have CAD scores of 101, and these mostly occur at high latitudes. </a:t>
            </a:r>
          </a:p>
          <a:p>
            <a:pPr lvl="2"/>
            <a:endParaRPr lang="en-US" dirty="0" smtClean="0"/>
          </a:p>
          <a:p>
            <a:pPr lvl="1"/>
            <a:r>
              <a:rPr lang="en-US" b="1" dirty="0" smtClean="0">
                <a:solidFill>
                  <a:srgbClr val="CC04B4"/>
                </a:solidFill>
              </a:rPr>
              <a:t>special score of 102 </a:t>
            </a:r>
            <a:r>
              <a:rPr lang="en-US" dirty="0" smtClean="0"/>
              <a:t>is assigned to those features that are </a:t>
            </a:r>
            <a:r>
              <a:rPr lang="en-US" b="1" dirty="0" smtClean="0">
                <a:solidFill>
                  <a:srgbClr val="CC04B4"/>
                </a:solidFill>
              </a:rPr>
              <a:t>highly likely to contain large  fractions of oriented ice crystals</a:t>
            </a:r>
            <a:r>
              <a:rPr lang="en-US" dirty="0" smtClean="0"/>
              <a:t>. </a:t>
            </a:r>
          </a:p>
          <a:p>
            <a:pPr lvl="2"/>
            <a:r>
              <a:rPr lang="en-US" dirty="0" smtClean="0"/>
              <a:t>These features account for ~0.2% of the total features.</a:t>
            </a:r>
          </a:p>
          <a:p>
            <a:pPr lvl="2"/>
            <a:endParaRPr lang="en-US" dirty="0" smtClean="0"/>
          </a:p>
          <a:p>
            <a:pPr lvl="1"/>
            <a:r>
              <a:rPr lang="en-US" b="1" dirty="0" smtClean="0">
                <a:solidFill>
                  <a:srgbClr val="CC04B4"/>
                </a:solidFill>
              </a:rPr>
              <a:t>special </a:t>
            </a:r>
            <a:r>
              <a:rPr lang="en-US" b="1" dirty="0">
                <a:solidFill>
                  <a:srgbClr val="CC04B4"/>
                </a:solidFill>
              </a:rPr>
              <a:t>score of 103</a:t>
            </a:r>
            <a:r>
              <a:rPr lang="en-US" dirty="0"/>
              <a:t> may be </a:t>
            </a:r>
            <a:r>
              <a:rPr lang="en-US" dirty="0" smtClean="0"/>
              <a:t>a </a:t>
            </a:r>
            <a:r>
              <a:rPr lang="en-US" b="1" dirty="0" smtClean="0">
                <a:solidFill>
                  <a:srgbClr val="CC04B4"/>
                </a:solidFill>
              </a:rPr>
              <a:t>mixture </a:t>
            </a:r>
            <a:r>
              <a:rPr lang="en-US" b="1" dirty="0">
                <a:solidFill>
                  <a:srgbClr val="CC04B4"/>
                </a:solidFill>
              </a:rPr>
              <a:t>of oriented ice crystals with other types of </a:t>
            </a:r>
            <a:r>
              <a:rPr lang="en-US" b="1" dirty="0" smtClean="0">
                <a:solidFill>
                  <a:srgbClr val="CC04B4"/>
                </a:solidFill>
              </a:rPr>
              <a:t>cloud</a:t>
            </a:r>
            <a:r>
              <a:rPr lang="en-US" b="1" dirty="0">
                <a:solidFill>
                  <a:srgbClr val="CC04B4"/>
                </a:solidFill>
              </a:rPr>
              <a:t> particles</a:t>
            </a:r>
            <a:r>
              <a:rPr lang="en-US" dirty="0"/>
              <a:t>, or a feature whose optical properties are </a:t>
            </a:r>
            <a:r>
              <a:rPr lang="en-US" dirty="0" smtClean="0"/>
              <a:t>artificial due </a:t>
            </a:r>
            <a:r>
              <a:rPr lang="en-US" dirty="0"/>
              <a:t>to improper data processing, or may not be </a:t>
            </a:r>
            <a:r>
              <a:rPr lang="en-US" dirty="0" smtClean="0"/>
              <a:t>an atmospheric </a:t>
            </a:r>
            <a:r>
              <a:rPr lang="en-US" dirty="0"/>
              <a:t>feature. </a:t>
            </a:r>
            <a:endParaRPr lang="en-US" dirty="0" smtClean="0"/>
          </a:p>
          <a:p>
            <a:pPr lvl="2"/>
            <a:r>
              <a:rPr lang="en-US" dirty="0" smtClean="0"/>
              <a:t>Therefore</a:t>
            </a:r>
            <a:r>
              <a:rPr lang="en-US" dirty="0"/>
              <a:t>, caution should be </a:t>
            </a:r>
            <a:r>
              <a:rPr lang="en-US" dirty="0" smtClean="0"/>
              <a:t>taken in </a:t>
            </a:r>
            <a:r>
              <a:rPr lang="en-US" dirty="0"/>
              <a:t>the interpretation and use of this class of features</a:t>
            </a:r>
          </a:p>
        </p:txBody>
      </p:sp>
    </p:spTree>
    <p:extLst>
      <p:ext uri="{BB962C8B-B14F-4D97-AF65-F5344CB8AC3E}">
        <p14:creationId xmlns:p14="http://schemas.microsoft.com/office/powerpoint/2010/main" val="2986568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番号プレースホル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ＭＳ Ｐゴシック" panose="020B0600070205080204" pitchFamily="34" charset="-128"/>
              </a:defRPr>
            </a:lvl1pPr>
            <a:lvl2pPr marL="37931725" indent="-37474525">
              <a:defRPr kumimoji="1" sz="2400">
                <a:solidFill>
                  <a:schemeClr val="tx1"/>
                </a:solidFill>
                <a:latin typeface="Times New Roman" panose="02020603050405020304" pitchFamily="18" charset="0"/>
                <a:ea typeface="ＭＳ Ｐゴシック" panose="020B0600070205080204" pitchFamily="34" charset="-128"/>
              </a:defRPr>
            </a:lvl2pPr>
            <a:lvl3pPr>
              <a:defRPr kumimoji="1" sz="2400">
                <a:solidFill>
                  <a:schemeClr val="tx1"/>
                </a:solidFill>
                <a:latin typeface="Times New Roman" panose="02020603050405020304" pitchFamily="18" charset="0"/>
                <a:ea typeface="ＭＳ Ｐゴシック" panose="020B0600070205080204" pitchFamily="34" charset="-128"/>
              </a:defRPr>
            </a:lvl3pPr>
            <a:lvl4pPr>
              <a:defRPr kumimoji="1" sz="2400">
                <a:solidFill>
                  <a:schemeClr val="tx1"/>
                </a:solidFill>
                <a:latin typeface="Times New Roman" panose="02020603050405020304" pitchFamily="18" charset="0"/>
                <a:ea typeface="ＭＳ Ｐゴシック" panose="020B0600070205080204" pitchFamily="34" charset="-128"/>
              </a:defRPr>
            </a:lvl4pPr>
            <a:lvl5pPr>
              <a:defRPr kumimoji="1" sz="2400">
                <a:solidFill>
                  <a:schemeClr val="tx1"/>
                </a:solidFill>
                <a:latin typeface="Times New Roman" panose="02020603050405020304" pitchFamily="18" charset="0"/>
                <a:ea typeface="ＭＳ Ｐゴシック" panose="020B0600070205080204" pitchFamily="34" charset="-128"/>
              </a:defRPr>
            </a:lvl5pPr>
            <a:lvl6pPr marL="4572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6pPr>
            <a:lvl7pPr marL="9144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7pPr>
            <a:lvl8pPr marL="13716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8pPr>
            <a:lvl9pPr marL="18288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9pPr>
          </a:lstStyle>
          <a:p>
            <a:fld id="{FFBE2ECD-907D-48D1-9B81-11EF38D73DBB}" type="slidenum">
              <a:rPr lang="en-US" altLang="ja-JP" sz="1400"/>
              <a:pPr/>
              <a:t>26</a:t>
            </a:fld>
            <a:endParaRPr lang="en-US" altLang="ja-JP" sz="1400"/>
          </a:p>
        </p:txBody>
      </p:sp>
      <p:pic>
        <p:nvPicPr>
          <p:cNvPr id="2867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25" y="1092200"/>
            <a:ext cx="6211888" cy="576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Rectangle 5"/>
          <p:cNvSpPr>
            <a:spLocks noChangeArrowheads="1"/>
          </p:cNvSpPr>
          <p:nvPr/>
        </p:nvSpPr>
        <p:spPr bwMode="auto">
          <a:xfrm>
            <a:off x="228600" y="0"/>
            <a:ext cx="8077200" cy="914400"/>
          </a:xfrm>
          <a:prstGeom prst="rect">
            <a:avLst/>
          </a:prstGeom>
          <a:noFill/>
          <a:ln w="9525">
            <a:noFill/>
            <a:miter lim="800000"/>
            <a:headEnd/>
            <a:tailEnd/>
          </a:ln>
        </p:spPr>
        <p:txBody>
          <a:bodyPr anchor="ctr"/>
          <a:lstStyle>
            <a:lvl1pPr>
              <a:defRPr kumimoji="1" sz="2400">
                <a:solidFill>
                  <a:schemeClr val="tx1"/>
                </a:solidFill>
                <a:latin typeface="Times New Roman" panose="02020603050405020304" pitchFamily="18" charset="0"/>
                <a:ea typeface="ＭＳ Ｐゴシック" panose="020B0600070205080204" pitchFamily="34" charset="-128"/>
              </a:defRPr>
            </a:lvl1pPr>
            <a:lvl2pPr marL="37931725" indent="-37474525">
              <a:defRPr kumimoji="1" sz="2400">
                <a:solidFill>
                  <a:schemeClr val="tx1"/>
                </a:solidFill>
                <a:latin typeface="Times New Roman" panose="02020603050405020304" pitchFamily="18" charset="0"/>
                <a:ea typeface="ＭＳ Ｐゴシック" panose="020B0600070205080204" pitchFamily="34" charset="-128"/>
              </a:defRPr>
            </a:lvl2pPr>
            <a:lvl3pPr>
              <a:defRPr kumimoji="1" sz="2400">
                <a:solidFill>
                  <a:schemeClr val="tx1"/>
                </a:solidFill>
                <a:latin typeface="Times New Roman" panose="02020603050405020304" pitchFamily="18" charset="0"/>
                <a:ea typeface="ＭＳ Ｐゴシック" panose="020B0600070205080204" pitchFamily="34" charset="-128"/>
              </a:defRPr>
            </a:lvl3pPr>
            <a:lvl4pPr>
              <a:defRPr kumimoji="1" sz="2400">
                <a:solidFill>
                  <a:schemeClr val="tx1"/>
                </a:solidFill>
                <a:latin typeface="Times New Roman" panose="02020603050405020304" pitchFamily="18" charset="0"/>
                <a:ea typeface="ＭＳ Ｐゴシック" panose="020B0600070205080204" pitchFamily="34" charset="-128"/>
              </a:defRPr>
            </a:lvl4pPr>
            <a:lvl5pPr>
              <a:defRPr kumimoji="1" sz="2400">
                <a:solidFill>
                  <a:schemeClr val="tx1"/>
                </a:solidFill>
                <a:latin typeface="Times New Roman" panose="02020603050405020304" pitchFamily="18" charset="0"/>
                <a:ea typeface="ＭＳ Ｐゴシック" panose="020B0600070205080204" pitchFamily="34" charset="-128"/>
              </a:defRPr>
            </a:lvl5pPr>
            <a:lvl6pPr marL="4572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6pPr>
            <a:lvl7pPr marL="9144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7pPr>
            <a:lvl8pPr marL="13716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8pPr>
            <a:lvl9pPr marL="18288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9pPr>
          </a:lstStyle>
          <a:p>
            <a:r>
              <a:rPr lang="en-US" altLang="ja-JP" sz="3600" b="1">
                <a:solidFill>
                  <a:schemeClr val="tx2"/>
                </a:solidFill>
                <a:effectLst>
                  <a:outerShdw blurRad="38100" dist="38100" dir="2700000" algn="tl">
                    <a:srgbClr val="C0C0C0"/>
                  </a:outerShdw>
                </a:effectLst>
              </a:rPr>
              <a:t>CALIOP Data Screening by CAD Score</a:t>
            </a:r>
          </a:p>
        </p:txBody>
      </p:sp>
      <p:sp>
        <p:nvSpPr>
          <p:cNvPr id="28677" name="Rectangle 6"/>
          <p:cNvSpPr>
            <a:spLocks noGrp="1" noChangeArrowheads="1"/>
          </p:cNvSpPr>
          <p:nvPr>
            <p:ph type="body" idx="1"/>
          </p:nvPr>
        </p:nvSpPr>
        <p:spPr>
          <a:xfrm>
            <a:off x="6213475" y="1168400"/>
            <a:ext cx="2930525" cy="5461000"/>
          </a:xfrm>
          <a:noFill/>
        </p:spPr>
        <p:txBody>
          <a:bodyPr>
            <a:noAutofit/>
          </a:bodyPr>
          <a:lstStyle/>
          <a:p>
            <a:pPr marL="228600" indent="-457200">
              <a:buFont typeface="+mj-lt"/>
              <a:buAutoNum type="alphaLcParenR"/>
            </a:pPr>
            <a:r>
              <a:rPr lang="en-US" altLang="ja-JP" sz="2100" dirty="0" smtClean="0"/>
              <a:t>CALIOP </a:t>
            </a:r>
            <a:r>
              <a:rPr lang="en-US" altLang="ja-JP" sz="2100" dirty="0" smtClean="0"/>
              <a:t>Level 1B </a:t>
            </a:r>
            <a:r>
              <a:rPr lang="en-US" altLang="ja-JP" sz="2100" dirty="0" smtClean="0"/>
              <a:t> attenuated </a:t>
            </a:r>
            <a:r>
              <a:rPr lang="en-US" altLang="ja-JP" sz="2100" dirty="0" smtClean="0"/>
              <a:t>backscattering coefficients at 532nm;</a:t>
            </a:r>
            <a:endParaRPr lang="en-US" altLang="ja-JP" sz="2100" b="1" dirty="0" smtClean="0"/>
          </a:p>
          <a:p>
            <a:pPr marL="228600" indent="-457200">
              <a:buFont typeface="+mj-lt"/>
              <a:buAutoNum type="alphaLcParenR"/>
            </a:pPr>
            <a:r>
              <a:rPr lang="en-US" altLang="ja-JP" sz="2100" b="1" dirty="0" smtClean="0"/>
              <a:t>before </a:t>
            </a:r>
            <a:r>
              <a:rPr lang="en-US" altLang="ja-JP" sz="2100" dirty="0" smtClean="0"/>
              <a:t>data assimilation in model;</a:t>
            </a:r>
            <a:br>
              <a:rPr lang="en-US" altLang="ja-JP" sz="2100" dirty="0" smtClean="0"/>
            </a:br>
            <a:r>
              <a:rPr lang="en-US" altLang="ja-JP" sz="2100" dirty="0" smtClean="0"/>
              <a:t>   </a:t>
            </a:r>
            <a:r>
              <a:rPr lang="en-US" altLang="ja-JP" sz="2100" b="1" dirty="0" smtClean="0"/>
              <a:t>after </a:t>
            </a:r>
            <a:r>
              <a:rPr lang="en-US" altLang="ja-JP" sz="2100" dirty="0" smtClean="0"/>
              <a:t>data assimilation in model.</a:t>
            </a:r>
          </a:p>
          <a:p>
            <a:pPr marL="228600" indent="-457200">
              <a:buFont typeface="+mj-lt"/>
              <a:buAutoNum type="alphaLcParenR"/>
            </a:pPr>
            <a:r>
              <a:rPr lang="en-US" altLang="ja-JP" sz="2100" b="1" dirty="0"/>
              <a:t>after </a:t>
            </a:r>
            <a:r>
              <a:rPr lang="en-US" altLang="ja-JP" sz="2100" dirty="0"/>
              <a:t>data assimilation in model</a:t>
            </a:r>
            <a:r>
              <a:rPr lang="en-US" altLang="ja-JP" sz="2100" dirty="0" smtClean="0"/>
              <a:t>.</a:t>
            </a:r>
          </a:p>
          <a:p>
            <a:pPr marL="228600" indent="-457200">
              <a:buFont typeface="+mj-lt"/>
              <a:buAutoNum type="alphaLcParenR"/>
            </a:pPr>
            <a:endParaRPr lang="en-US" altLang="ja-JP" sz="2100" dirty="0"/>
          </a:p>
          <a:p>
            <a:pPr marL="0" indent="0">
              <a:buNone/>
            </a:pPr>
            <a:r>
              <a:rPr lang="en-US" altLang="ja-JP" sz="2100" dirty="0" smtClean="0"/>
              <a:t>White </a:t>
            </a:r>
            <a:r>
              <a:rPr lang="en-US" altLang="ja-JP" sz="2100" dirty="0" smtClean="0"/>
              <a:t>squares are areas where the Cloud-Aerosol-Discrimination scores are less than -33.</a:t>
            </a:r>
          </a:p>
        </p:txBody>
      </p:sp>
    </p:spTree>
    <p:extLst>
      <p:ext uri="{BB962C8B-B14F-4D97-AF65-F5344CB8AC3E}">
        <p14:creationId xmlns:p14="http://schemas.microsoft.com/office/powerpoint/2010/main" val="14209675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856488"/>
          </a:xfrm>
        </p:spPr>
        <p:txBody>
          <a:bodyPr/>
          <a:lstStyle/>
          <a:p>
            <a:r>
              <a:rPr lang="en-US" dirty="0" smtClean="0"/>
              <a:t>Algorithm Conventions</a:t>
            </a:r>
            <a:endParaRPr lang="en-US" dirty="0"/>
          </a:p>
        </p:txBody>
      </p:sp>
      <p:sp>
        <p:nvSpPr>
          <p:cNvPr id="3" name="Content Placeholder 2"/>
          <p:cNvSpPr>
            <a:spLocks noGrp="1"/>
          </p:cNvSpPr>
          <p:nvPr>
            <p:ph idx="1"/>
          </p:nvPr>
        </p:nvSpPr>
        <p:spPr>
          <a:xfrm>
            <a:off x="152400" y="1219200"/>
            <a:ext cx="8686800" cy="5486400"/>
          </a:xfrm>
        </p:spPr>
        <p:txBody>
          <a:bodyPr>
            <a:normAutofit/>
          </a:bodyPr>
          <a:lstStyle/>
          <a:p>
            <a:r>
              <a:rPr lang="en-US" dirty="0" smtClean="0"/>
              <a:t>Conventions </a:t>
            </a:r>
            <a:r>
              <a:rPr lang="en-US" dirty="0"/>
              <a:t>used in the version 2 CAD algorithm </a:t>
            </a:r>
            <a:r>
              <a:rPr lang="en-US" dirty="0" smtClean="0"/>
              <a:t>are provided </a:t>
            </a:r>
            <a:r>
              <a:rPr lang="en-US" dirty="0"/>
              <a:t>in the following</a:t>
            </a:r>
            <a:r>
              <a:rPr lang="en-US" dirty="0" smtClean="0"/>
              <a:t>: </a:t>
            </a:r>
          </a:p>
          <a:p>
            <a:endParaRPr lang="en-US" dirty="0" smtClean="0"/>
          </a:p>
          <a:p>
            <a:pPr marL="880110" lvl="1" indent="-514350">
              <a:buFont typeface="+mj-lt"/>
              <a:buAutoNum type="alphaLcParenR"/>
            </a:pPr>
            <a:r>
              <a:rPr lang="en-US" dirty="0" smtClean="0">
                <a:solidFill>
                  <a:srgbClr val="CC04B4"/>
                </a:solidFill>
              </a:rPr>
              <a:t>Only </a:t>
            </a:r>
            <a:r>
              <a:rPr lang="en-US" dirty="0">
                <a:solidFill>
                  <a:srgbClr val="CC04B4"/>
                </a:solidFill>
              </a:rPr>
              <a:t>two classes of tropospheric features are </a:t>
            </a:r>
            <a:r>
              <a:rPr lang="en-US" dirty="0" smtClean="0">
                <a:solidFill>
                  <a:srgbClr val="CC04B4"/>
                </a:solidFill>
              </a:rPr>
              <a:t>defined in </a:t>
            </a:r>
            <a:r>
              <a:rPr lang="en-US" dirty="0">
                <a:solidFill>
                  <a:srgbClr val="CC04B4"/>
                </a:solidFill>
              </a:rPr>
              <a:t>the CAD algorithm: ‘‘cloud’’ and ‘‘aerosol</a:t>
            </a:r>
            <a:r>
              <a:rPr lang="en-US" dirty="0" smtClean="0">
                <a:solidFill>
                  <a:srgbClr val="CC04B4"/>
                </a:solidFill>
              </a:rPr>
              <a:t>.’’ </a:t>
            </a:r>
          </a:p>
          <a:p>
            <a:pPr marL="1154430" lvl="2" indent="-514350"/>
            <a:r>
              <a:rPr lang="en-US" dirty="0" smtClean="0"/>
              <a:t>The </a:t>
            </a:r>
            <a:r>
              <a:rPr lang="en-US" dirty="0"/>
              <a:t>aerosol class is defined </a:t>
            </a:r>
            <a:r>
              <a:rPr lang="en-US" b="1" dirty="0">
                <a:solidFill>
                  <a:srgbClr val="CC04B4"/>
                </a:solidFill>
              </a:rPr>
              <a:t>as all </a:t>
            </a:r>
            <a:r>
              <a:rPr lang="en-US" b="1" dirty="0" smtClean="0">
                <a:solidFill>
                  <a:srgbClr val="CC04B4"/>
                </a:solidFill>
              </a:rPr>
              <a:t>airborne particles</a:t>
            </a:r>
            <a:r>
              <a:rPr lang="en-US" dirty="0"/>
              <a:t>, excluding activated water droplets </a:t>
            </a:r>
            <a:r>
              <a:rPr lang="en-US" dirty="0" smtClean="0"/>
              <a:t>and frozen </a:t>
            </a:r>
            <a:r>
              <a:rPr lang="en-US" dirty="0"/>
              <a:t>ice crystals. </a:t>
            </a:r>
            <a:endParaRPr lang="en-US" dirty="0" smtClean="0"/>
          </a:p>
          <a:p>
            <a:pPr marL="1154430" lvl="2" indent="-514350"/>
            <a:r>
              <a:rPr lang="en-US" dirty="0" smtClean="0"/>
              <a:t>This </a:t>
            </a:r>
            <a:r>
              <a:rPr lang="en-US" dirty="0"/>
              <a:t>class includes all </a:t>
            </a:r>
            <a:r>
              <a:rPr lang="en-US" dirty="0" smtClean="0"/>
              <a:t>commonly defined </a:t>
            </a:r>
            <a:r>
              <a:rPr lang="en-US" dirty="0"/>
              <a:t>aerosol types (maritime, continental, </a:t>
            </a:r>
            <a:r>
              <a:rPr lang="en-US" dirty="0" smtClean="0"/>
              <a:t>dust, and </a:t>
            </a:r>
            <a:r>
              <a:rPr lang="en-US" dirty="0"/>
              <a:t>smoke</a:t>
            </a:r>
            <a:r>
              <a:rPr lang="en-US" dirty="0" smtClean="0"/>
              <a:t>). </a:t>
            </a:r>
          </a:p>
          <a:p>
            <a:pPr marL="1154430" lvl="2" indent="-514350"/>
            <a:r>
              <a:rPr lang="en-US" dirty="0" smtClean="0"/>
              <a:t>The </a:t>
            </a:r>
            <a:r>
              <a:rPr lang="en-US" dirty="0"/>
              <a:t>cloud class is defined </a:t>
            </a:r>
            <a:r>
              <a:rPr lang="en-US" dirty="0" smtClean="0"/>
              <a:t>as an </a:t>
            </a:r>
            <a:r>
              <a:rPr lang="en-US" dirty="0"/>
              <a:t>air mass containing any activated water </a:t>
            </a:r>
            <a:r>
              <a:rPr lang="en-US" dirty="0" smtClean="0"/>
              <a:t>droplets and/or </a:t>
            </a:r>
            <a:r>
              <a:rPr lang="en-US" dirty="0"/>
              <a:t>ice crystals. </a:t>
            </a:r>
            <a:endParaRPr lang="en-US" dirty="0" smtClean="0"/>
          </a:p>
          <a:p>
            <a:pPr marL="1154430" lvl="2" indent="-514350"/>
            <a:r>
              <a:rPr lang="en-US" b="1" dirty="0" smtClean="0">
                <a:solidFill>
                  <a:srgbClr val="CC04B4"/>
                </a:solidFill>
              </a:rPr>
              <a:t>All </a:t>
            </a:r>
            <a:r>
              <a:rPr lang="en-US" b="1" dirty="0">
                <a:solidFill>
                  <a:srgbClr val="CC04B4"/>
                </a:solidFill>
              </a:rPr>
              <a:t>normally defined </a:t>
            </a:r>
            <a:r>
              <a:rPr lang="en-US" b="1" dirty="0" smtClean="0">
                <a:solidFill>
                  <a:srgbClr val="CC04B4"/>
                </a:solidFill>
              </a:rPr>
              <a:t>clouds</a:t>
            </a:r>
            <a:r>
              <a:rPr lang="en-US" dirty="0" smtClean="0"/>
              <a:t> (high-</a:t>
            </a:r>
            <a:r>
              <a:rPr lang="en-US" dirty="0"/>
              <a:t>, middle-. and low-cloud families) are </a:t>
            </a:r>
            <a:r>
              <a:rPr lang="en-US" b="1" dirty="0" smtClean="0"/>
              <a:t>included in </a:t>
            </a:r>
            <a:r>
              <a:rPr lang="en-US" b="1" dirty="0"/>
              <a:t>the cloud class</a:t>
            </a:r>
            <a:r>
              <a:rPr lang="en-US" dirty="0" smtClean="0"/>
              <a:t>. </a:t>
            </a:r>
          </a:p>
          <a:p>
            <a:pPr marL="1154430" lvl="2" indent="-514350"/>
            <a:endParaRPr lang="en-US" dirty="0" smtClean="0"/>
          </a:p>
        </p:txBody>
      </p:sp>
    </p:spTree>
    <p:extLst>
      <p:ext uri="{BB962C8B-B14F-4D97-AF65-F5344CB8AC3E}">
        <p14:creationId xmlns:p14="http://schemas.microsoft.com/office/powerpoint/2010/main" val="2599528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856488"/>
          </a:xfrm>
        </p:spPr>
        <p:txBody>
          <a:bodyPr/>
          <a:lstStyle/>
          <a:p>
            <a:r>
              <a:rPr lang="en-US" dirty="0" smtClean="0"/>
              <a:t>Algorithm Conventions</a:t>
            </a:r>
            <a:endParaRPr lang="en-US" dirty="0"/>
          </a:p>
        </p:txBody>
      </p:sp>
      <p:sp>
        <p:nvSpPr>
          <p:cNvPr id="3" name="Content Placeholder 2"/>
          <p:cNvSpPr>
            <a:spLocks noGrp="1"/>
          </p:cNvSpPr>
          <p:nvPr>
            <p:ph idx="1"/>
          </p:nvPr>
        </p:nvSpPr>
        <p:spPr>
          <a:xfrm>
            <a:off x="152400" y="1219200"/>
            <a:ext cx="8686800" cy="5486400"/>
          </a:xfrm>
        </p:spPr>
        <p:txBody>
          <a:bodyPr>
            <a:normAutofit lnSpcReduction="10000"/>
          </a:bodyPr>
          <a:lstStyle/>
          <a:p>
            <a:r>
              <a:rPr lang="en-US" dirty="0" smtClean="0"/>
              <a:t>Conventions used in the version 2 CAD algorithm are provided in the following: </a:t>
            </a:r>
          </a:p>
          <a:p>
            <a:pPr marL="880110" lvl="1" indent="-514350">
              <a:buFont typeface="+mj-lt"/>
              <a:buAutoNum type="alphaLcParenR"/>
            </a:pPr>
            <a:r>
              <a:rPr lang="en-US" dirty="0" smtClean="0"/>
              <a:t>Based </a:t>
            </a:r>
            <a:r>
              <a:rPr lang="en-US" dirty="0"/>
              <a:t>on the definition above, a </a:t>
            </a:r>
            <a:r>
              <a:rPr lang="en-US" b="1" dirty="0">
                <a:solidFill>
                  <a:srgbClr val="CC04B4"/>
                </a:solidFill>
              </a:rPr>
              <a:t>mixed layer </a:t>
            </a:r>
            <a:r>
              <a:rPr lang="en-US" b="1" dirty="0" smtClean="0">
                <a:solidFill>
                  <a:srgbClr val="CC04B4"/>
                </a:solidFill>
              </a:rPr>
              <a:t>of cloud </a:t>
            </a:r>
            <a:r>
              <a:rPr lang="en-US" b="1" dirty="0">
                <a:solidFill>
                  <a:srgbClr val="CC04B4"/>
                </a:solidFill>
              </a:rPr>
              <a:t>and aerosol</a:t>
            </a:r>
            <a:r>
              <a:rPr lang="en-US" b="1" dirty="0"/>
              <a:t> </a:t>
            </a:r>
            <a:r>
              <a:rPr lang="en-US" dirty="0"/>
              <a:t>that is erroneously </a:t>
            </a:r>
            <a:r>
              <a:rPr lang="en-US" dirty="0" smtClean="0"/>
              <a:t>identified </a:t>
            </a:r>
            <a:r>
              <a:rPr lang="en-US" dirty="0"/>
              <a:t>as </a:t>
            </a:r>
            <a:r>
              <a:rPr lang="en-US" dirty="0" smtClean="0"/>
              <a:t>a single </a:t>
            </a:r>
            <a:r>
              <a:rPr lang="en-US" dirty="0"/>
              <a:t>layer by the CALIOP feature finder is </a:t>
            </a:r>
            <a:r>
              <a:rPr lang="en-US" b="1" dirty="0" smtClean="0">
                <a:solidFill>
                  <a:srgbClr val="CC04B4"/>
                </a:solidFill>
              </a:rPr>
              <a:t>classified as </a:t>
            </a:r>
            <a:r>
              <a:rPr lang="en-US" b="1" dirty="0">
                <a:solidFill>
                  <a:srgbClr val="CC04B4"/>
                </a:solidFill>
              </a:rPr>
              <a:t>a cloud</a:t>
            </a:r>
            <a:r>
              <a:rPr lang="en-US" dirty="0" smtClean="0"/>
              <a:t>.</a:t>
            </a:r>
          </a:p>
          <a:p>
            <a:pPr marL="880110" lvl="1" indent="-514350">
              <a:buFont typeface="+mj-lt"/>
              <a:buAutoNum type="alphaLcParenR"/>
            </a:pPr>
            <a:endParaRPr lang="en-US" dirty="0"/>
          </a:p>
          <a:p>
            <a:pPr marL="880110" lvl="1" indent="-514350">
              <a:buFont typeface="+mj-lt"/>
              <a:buAutoNum type="alphaLcParenR"/>
            </a:pPr>
            <a:r>
              <a:rPr lang="en-US" b="1" dirty="0" smtClean="0">
                <a:solidFill>
                  <a:srgbClr val="CC04B4"/>
                </a:solidFill>
              </a:rPr>
              <a:t>Fogs</a:t>
            </a:r>
            <a:r>
              <a:rPr lang="en-US" dirty="0"/>
              <a:t>, in either </a:t>
            </a:r>
            <a:r>
              <a:rPr lang="en-US" dirty="0" smtClean="0"/>
              <a:t>liquid </a:t>
            </a:r>
            <a:r>
              <a:rPr lang="en-US" dirty="0"/>
              <a:t>form or frozen form, are </a:t>
            </a:r>
            <a:r>
              <a:rPr lang="en-US" dirty="0" smtClean="0"/>
              <a:t>included in </a:t>
            </a:r>
            <a:r>
              <a:rPr lang="en-US" dirty="0"/>
              <a:t>the </a:t>
            </a:r>
            <a:r>
              <a:rPr lang="en-US" b="1" dirty="0">
                <a:solidFill>
                  <a:srgbClr val="CC04B4"/>
                </a:solidFill>
              </a:rPr>
              <a:t>cloud class</a:t>
            </a:r>
            <a:r>
              <a:rPr lang="en-US" dirty="0" smtClean="0"/>
              <a:t>.</a:t>
            </a:r>
          </a:p>
          <a:p>
            <a:pPr marL="880110" lvl="1" indent="-514350">
              <a:buFont typeface="+mj-lt"/>
              <a:buAutoNum type="alphaLcParenR"/>
            </a:pPr>
            <a:endParaRPr lang="en-US" dirty="0"/>
          </a:p>
          <a:p>
            <a:pPr marL="880110" lvl="1" indent="-514350">
              <a:buFont typeface="+mj-lt"/>
              <a:buAutoNum type="alphaLcParenR"/>
            </a:pPr>
            <a:r>
              <a:rPr lang="en-US" b="1" dirty="0" smtClean="0">
                <a:solidFill>
                  <a:srgbClr val="CC04B4"/>
                </a:solidFill>
              </a:rPr>
              <a:t>Diamond </a:t>
            </a:r>
            <a:r>
              <a:rPr lang="en-US" b="1" dirty="0">
                <a:solidFill>
                  <a:srgbClr val="CC04B4"/>
                </a:solidFill>
              </a:rPr>
              <a:t>dust </a:t>
            </a:r>
            <a:r>
              <a:rPr lang="en-US" dirty="0"/>
              <a:t>also belongs to </a:t>
            </a:r>
            <a:r>
              <a:rPr lang="en-US" b="1" dirty="0">
                <a:solidFill>
                  <a:srgbClr val="CC04B4"/>
                </a:solidFill>
              </a:rPr>
              <a:t>the cloud </a:t>
            </a:r>
            <a:r>
              <a:rPr lang="en-US" dirty="0"/>
              <a:t>class </a:t>
            </a:r>
            <a:r>
              <a:rPr lang="en-US" dirty="0" smtClean="0"/>
              <a:t>because it </a:t>
            </a:r>
            <a:r>
              <a:rPr lang="en-US" dirty="0"/>
              <a:t>consists mostly of falling ice crystals</a:t>
            </a:r>
            <a:r>
              <a:rPr lang="en-US" dirty="0" smtClean="0"/>
              <a:t>. </a:t>
            </a:r>
          </a:p>
          <a:p>
            <a:pPr marL="880110" lvl="1" indent="-514350">
              <a:buFont typeface="+mj-lt"/>
              <a:buAutoNum type="alphaLcParenR"/>
            </a:pPr>
            <a:endParaRPr lang="en-US" dirty="0" smtClean="0"/>
          </a:p>
          <a:p>
            <a:pPr marL="880110" lvl="1" indent="-514350">
              <a:buFont typeface="+mj-lt"/>
              <a:buAutoNum type="alphaLcParenR"/>
            </a:pPr>
            <a:r>
              <a:rPr lang="en-US" b="1" dirty="0" smtClean="0">
                <a:solidFill>
                  <a:srgbClr val="CC04B4"/>
                </a:solidFill>
              </a:rPr>
              <a:t>Hazes </a:t>
            </a:r>
            <a:r>
              <a:rPr lang="en-US" b="1" dirty="0">
                <a:solidFill>
                  <a:srgbClr val="CC04B4"/>
                </a:solidFill>
              </a:rPr>
              <a:t>belong to the aerosol class</a:t>
            </a:r>
            <a:r>
              <a:rPr lang="en-US" dirty="0"/>
              <a:t>, whereas </a:t>
            </a:r>
            <a:r>
              <a:rPr lang="en-US" b="1" dirty="0">
                <a:solidFill>
                  <a:srgbClr val="CC04B4"/>
                </a:solidFill>
              </a:rPr>
              <a:t>mists </a:t>
            </a:r>
            <a:r>
              <a:rPr lang="en-US" b="1" dirty="0" smtClean="0">
                <a:solidFill>
                  <a:srgbClr val="CC04B4"/>
                </a:solidFill>
              </a:rPr>
              <a:t>are classified </a:t>
            </a:r>
            <a:r>
              <a:rPr lang="en-US" b="1" dirty="0">
                <a:solidFill>
                  <a:srgbClr val="CC04B4"/>
                </a:solidFill>
              </a:rPr>
              <a:t>as clouds</a:t>
            </a:r>
            <a:r>
              <a:rPr lang="en-US" dirty="0"/>
              <a:t>.</a:t>
            </a:r>
          </a:p>
        </p:txBody>
      </p:sp>
    </p:spTree>
    <p:extLst>
      <p:ext uri="{BB962C8B-B14F-4D97-AF65-F5344CB8AC3E}">
        <p14:creationId xmlns:p14="http://schemas.microsoft.com/office/powerpoint/2010/main" val="3662231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9220200" cy="1143000"/>
          </a:xfrm>
        </p:spPr>
        <p:txBody>
          <a:bodyPr>
            <a:normAutofit fontScale="90000"/>
          </a:bodyPr>
          <a:lstStyle/>
          <a:p>
            <a:r>
              <a:rPr lang="en-US" dirty="0" smtClean="0"/>
              <a:t>Example Cloud-Aerosol Discrimination</a:t>
            </a:r>
            <a:endParaRPr lang="en-US" dirty="0"/>
          </a:p>
        </p:txBody>
      </p:sp>
      <p:sp>
        <p:nvSpPr>
          <p:cNvPr id="3" name="Content Placeholder 2"/>
          <p:cNvSpPr>
            <a:spLocks noGrp="1"/>
          </p:cNvSpPr>
          <p:nvPr>
            <p:ph idx="1"/>
          </p:nvPr>
        </p:nvSpPr>
        <p:spPr>
          <a:xfrm>
            <a:off x="4952999" y="1371599"/>
            <a:ext cx="4038601" cy="5333963"/>
          </a:xfrm>
        </p:spPr>
        <p:txBody>
          <a:bodyPr>
            <a:normAutofit fontScale="62500" lnSpcReduction="20000"/>
          </a:bodyPr>
          <a:lstStyle/>
          <a:p>
            <a:r>
              <a:rPr lang="en-US" dirty="0" smtClean="0"/>
              <a:t>Example </a:t>
            </a:r>
            <a:r>
              <a:rPr lang="en-US" dirty="0"/>
              <a:t>of the cloud and aerosol discrimination measured by CALIOP on 27 Jun 2007 from a </a:t>
            </a:r>
            <a:r>
              <a:rPr lang="en-US" dirty="0" smtClean="0"/>
              <a:t>nighttime orbit </a:t>
            </a:r>
            <a:r>
              <a:rPr lang="en-US" dirty="0"/>
              <a:t>across central and southern Europe and North Africa. </a:t>
            </a:r>
            <a:endParaRPr lang="en-US" dirty="0" smtClean="0"/>
          </a:p>
          <a:p>
            <a:pPr lvl="1"/>
            <a:r>
              <a:rPr lang="en-US" dirty="0" smtClean="0"/>
              <a:t>(</a:t>
            </a:r>
            <a:r>
              <a:rPr lang="en-US" dirty="0"/>
              <a:t>top) Attenuated backscatter at 532 nm, along with </a:t>
            </a:r>
            <a:r>
              <a:rPr lang="en-US" dirty="0" smtClean="0"/>
              <a:t>the orbit </a:t>
            </a:r>
            <a:r>
              <a:rPr lang="en-US" dirty="0"/>
              <a:t>track (pink line</a:t>
            </a:r>
            <a:r>
              <a:rPr lang="en-US" dirty="0" smtClean="0"/>
              <a:t>) </a:t>
            </a:r>
          </a:p>
          <a:p>
            <a:pPr lvl="1"/>
            <a:r>
              <a:rPr lang="en-US" dirty="0" smtClean="0"/>
              <a:t>(</a:t>
            </a:r>
            <a:r>
              <a:rPr lang="en-US" dirty="0"/>
              <a:t>middle) volume depolarization </a:t>
            </a:r>
            <a:r>
              <a:rPr lang="en-US" dirty="0" smtClean="0"/>
              <a:t>ratio</a:t>
            </a:r>
          </a:p>
          <a:p>
            <a:pPr lvl="1"/>
            <a:r>
              <a:rPr lang="en-US" dirty="0" smtClean="0"/>
              <a:t>(</a:t>
            </a:r>
            <a:r>
              <a:rPr lang="en-US" dirty="0"/>
              <a:t>bottom) the corresponding classification results</a:t>
            </a:r>
            <a:r>
              <a:rPr lang="en-US" dirty="0" smtClean="0"/>
              <a:t>.</a:t>
            </a:r>
          </a:p>
          <a:p>
            <a:endParaRPr lang="en-US" dirty="0" smtClean="0"/>
          </a:p>
          <a:p>
            <a:endParaRPr lang="en-US" dirty="0"/>
          </a:p>
          <a:p>
            <a:r>
              <a:rPr lang="en-US" dirty="0"/>
              <a:t>Feature types in the bottom panel: </a:t>
            </a:r>
            <a:endParaRPr lang="en-US" dirty="0" smtClean="0"/>
          </a:p>
          <a:p>
            <a:pPr lvl="1"/>
            <a:r>
              <a:rPr lang="en-US" b="1" dirty="0" smtClean="0">
                <a:solidFill>
                  <a:srgbClr val="FF0000"/>
                </a:solidFill>
              </a:rPr>
              <a:t>0 = </a:t>
            </a:r>
            <a:r>
              <a:rPr lang="en-US" b="1" dirty="0">
                <a:solidFill>
                  <a:srgbClr val="FF0000"/>
                </a:solidFill>
              </a:rPr>
              <a:t>invalid (|CAD| , 20 or CAD 5 103); </a:t>
            </a:r>
            <a:endParaRPr lang="en-US" b="1" dirty="0" smtClean="0">
              <a:solidFill>
                <a:srgbClr val="FF0000"/>
              </a:solidFill>
            </a:endParaRPr>
          </a:p>
          <a:p>
            <a:pPr lvl="1"/>
            <a:r>
              <a:rPr lang="en-US" b="1" dirty="0" smtClean="0">
                <a:solidFill>
                  <a:schemeClr val="accent2">
                    <a:lumMod val="75000"/>
                  </a:schemeClr>
                </a:solidFill>
              </a:rPr>
              <a:t>1 = </a:t>
            </a:r>
            <a:r>
              <a:rPr lang="en-US" b="1" dirty="0">
                <a:solidFill>
                  <a:schemeClr val="accent2">
                    <a:lumMod val="75000"/>
                  </a:schemeClr>
                </a:solidFill>
              </a:rPr>
              <a:t>clear </a:t>
            </a:r>
            <a:r>
              <a:rPr lang="en-US" b="1" dirty="0" smtClean="0">
                <a:solidFill>
                  <a:schemeClr val="accent2">
                    <a:lumMod val="75000"/>
                  </a:schemeClr>
                </a:solidFill>
              </a:rPr>
              <a:t>air</a:t>
            </a:r>
          </a:p>
          <a:p>
            <a:pPr lvl="1"/>
            <a:r>
              <a:rPr lang="en-US" b="1" dirty="0" smtClean="0">
                <a:solidFill>
                  <a:srgbClr val="00B0F0"/>
                </a:solidFill>
              </a:rPr>
              <a:t>2 = cloud</a:t>
            </a:r>
          </a:p>
          <a:p>
            <a:pPr lvl="1"/>
            <a:r>
              <a:rPr lang="en-US" b="1" dirty="0" smtClean="0">
                <a:solidFill>
                  <a:srgbClr val="FFC000"/>
                </a:solidFill>
              </a:rPr>
              <a:t>3 = aerosol</a:t>
            </a:r>
          </a:p>
          <a:p>
            <a:pPr lvl="1"/>
            <a:r>
              <a:rPr lang="en-US" b="1" dirty="0" smtClean="0">
                <a:solidFill>
                  <a:srgbClr val="FFFF00"/>
                </a:solidFill>
              </a:rPr>
              <a:t>4 = stratospheric feature</a:t>
            </a:r>
          </a:p>
          <a:p>
            <a:pPr lvl="1"/>
            <a:r>
              <a:rPr lang="en-US" b="1" dirty="0" smtClean="0">
                <a:solidFill>
                  <a:srgbClr val="00B050"/>
                </a:solidFill>
              </a:rPr>
              <a:t>5 = surface</a:t>
            </a:r>
          </a:p>
          <a:p>
            <a:pPr lvl="1"/>
            <a:r>
              <a:rPr lang="en-US" b="1" dirty="0" smtClean="0">
                <a:solidFill>
                  <a:schemeClr val="bg1">
                    <a:lumMod val="65000"/>
                  </a:schemeClr>
                </a:solidFill>
              </a:rPr>
              <a:t>6 = subsurface</a:t>
            </a:r>
          </a:p>
          <a:p>
            <a:pPr lvl="1"/>
            <a:r>
              <a:rPr lang="en-US" b="1" dirty="0" smtClean="0"/>
              <a:t>7 =no </a:t>
            </a:r>
            <a:r>
              <a:rPr lang="en-US" b="1" dirty="0"/>
              <a:t>signal (total attenuated</a:t>
            </a:r>
            <a:r>
              <a:rPr lang="en-US" dirty="0"/>
              <a:t>).</a:t>
            </a:r>
          </a:p>
        </p:txBody>
      </p:sp>
      <p:pic>
        <p:nvPicPr>
          <p:cNvPr id="5" name="Picture 4"/>
          <p:cNvPicPr>
            <a:picLocks noChangeAspect="1"/>
          </p:cNvPicPr>
          <p:nvPr/>
        </p:nvPicPr>
        <p:blipFill>
          <a:blip r:embed="rId2"/>
          <a:stretch>
            <a:fillRect/>
          </a:stretch>
        </p:blipFill>
        <p:spPr>
          <a:xfrm>
            <a:off x="168442" y="990600"/>
            <a:ext cx="4883511" cy="5714963"/>
          </a:xfrm>
          <a:prstGeom prst="rect">
            <a:avLst/>
          </a:prstGeom>
        </p:spPr>
      </p:pic>
    </p:spTree>
    <p:extLst>
      <p:ext uri="{BB962C8B-B14F-4D97-AF65-F5344CB8AC3E}">
        <p14:creationId xmlns:p14="http://schemas.microsoft.com/office/powerpoint/2010/main" val="1859739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500"/>
                                        <p:tgtEl>
                                          <p:spTgt spid="3">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500"/>
                                        <p:tgtEl>
                                          <p:spTgt spid="3">
                                            <p:txEl>
                                              <p:pRg st="9" end="9"/>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fade">
                                      <p:cBhvr>
                                        <p:cTn id="34" dur="500"/>
                                        <p:tgtEl>
                                          <p:spTgt spid="3">
                                            <p:txEl>
                                              <p:pRg st="10" end="1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Effect transition="in" filter="fade">
                                      <p:cBhvr>
                                        <p:cTn id="37" dur="500"/>
                                        <p:tgtEl>
                                          <p:spTgt spid="3">
                                            <p:txEl>
                                              <p:pRg st="11" end="11"/>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3">
                                            <p:txEl>
                                              <p:pRg st="12" end="12"/>
                                            </p:txEl>
                                          </p:spTgt>
                                        </p:tgtEl>
                                        <p:attrNameLst>
                                          <p:attrName>style.visibility</p:attrName>
                                        </p:attrNameLst>
                                      </p:cBhvr>
                                      <p:to>
                                        <p:strVal val="visible"/>
                                      </p:to>
                                    </p:set>
                                    <p:animEffect transition="in" filter="fade">
                                      <p:cBhvr>
                                        <p:cTn id="40" dur="500"/>
                                        <p:tgtEl>
                                          <p:spTgt spid="3">
                                            <p:txEl>
                                              <p:pRg st="12" end="12"/>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animEffect transition="in" filter="fade">
                                      <p:cBhvr>
                                        <p:cTn id="43" dur="500"/>
                                        <p:tgtEl>
                                          <p:spTgt spid="3">
                                            <p:txEl>
                                              <p:pRg st="13" end="13"/>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3">
                                            <p:txEl>
                                              <p:pRg st="14" end="14"/>
                                            </p:txEl>
                                          </p:spTgt>
                                        </p:tgtEl>
                                        <p:attrNameLst>
                                          <p:attrName>style.visibility</p:attrName>
                                        </p:attrNameLst>
                                      </p:cBhvr>
                                      <p:to>
                                        <p:strVal val="visible"/>
                                      </p:to>
                                    </p:set>
                                    <p:animEffect transition="in" filter="fade">
                                      <p:cBhvr>
                                        <p:cTn id="46"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04756"/>
            <a:ext cx="8229600" cy="821166"/>
          </a:xfrm>
        </p:spPr>
        <p:txBody>
          <a:bodyPr/>
          <a:lstStyle/>
          <a:p>
            <a:r>
              <a:rPr lang="en-US" dirty="0" smtClean="0"/>
              <a:t>Example </a:t>
            </a:r>
            <a:r>
              <a:rPr lang="en-US" dirty="0" err="1" smtClean="0"/>
              <a:t>Mis</a:t>
            </a:r>
            <a:r>
              <a:rPr lang="en-US" dirty="0" smtClean="0"/>
              <a:t>-classification</a:t>
            </a:r>
            <a:endParaRPr lang="en-US" dirty="0"/>
          </a:p>
        </p:txBody>
      </p:sp>
      <p:sp>
        <p:nvSpPr>
          <p:cNvPr id="3" name="Content Placeholder 2"/>
          <p:cNvSpPr>
            <a:spLocks noGrp="1"/>
          </p:cNvSpPr>
          <p:nvPr>
            <p:ph idx="1"/>
          </p:nvPr>
        </p:nvSpPr>
        <p:spPr>
          <a:xfrm>
            <a:off x="152400" y="4876800"/>
            <a:ext cx="8763000" cy="1752600"/>
          </a:xfrm>
        </p:spPr>
        <p:txBody>
          <a:bodyPr>
            <a:normAutofit fontScale="70000" lnSpcReduction="20000"/>
          </a:bodyPr>
          <a:lstStyle/>
          <a:p>
            <a:r>
              <a:rPr lang="en-US" dirty="0" smtClean="0"/>
              <a:t>Example </a:t>
            </a:r>
            <a:r>
              <a:rPr lang="en-US" dirty="0"/>
              <a:t>of misclassification of a dust storm generated in the Gobi Desert observed on 30 Mar 2007: </a:t>
            </a:r>
            <a:endParaRPr lang="en-US" dirty="0" smtClean="0"/>
          </a:p>
          <a:p>
            <a:pPr lvl="1"/>
            <a:r>
              <a:rPr lang="en-US" dirty="0" smtClean="0"/>
              <a:t>(a) CALIOP </a:t>
            </a:r>
            <a:r>
              <a:rPr lang="en-US" dirty="0"/>
              <a:t>532-nm attenuated </a:t>
            </a:r>
            <a:r>
              <a:rPr lang="en-US" dirty="0" smtClean="0"/>
              <a:t>backscatter</a:t>
            </a:r>
          </a:p>
          <a:p>
            <a:pPr lvl="1"/>
            <a:r>
              <a:rPr lang="en-US" dirty="0" smtClean="0"/>
              <a:t>(b</a:t>
            </a:r>
            <a:r>
              <a:rPr lang="en-US" dirty="0"/>
              <a:t>) VFM (same color bar as in Fig. </a:t>
            </a:r>
            <a:r>
              <a:rPr lang="en-US" dirty="0" smtClean="0"/>
              <a:t>5)</a:t>
            </a:r>
          </a:p>
          <a:p>
            <a:pPr lvl="1"/>
            <a:r>
              <a:rPr lang="en-US" dirty="0" smtClean="0"/>
              <a:t>The circled features </a:t>
            </a:r>
            <a:r>
              <a:rPr lang="en-US" dirty="0"/>
              <a:t>in (a) are dust layers that have been misclassified. Note that there are small-scale clouds on the top of </a:t>
            </a:r>
            <a:r>
              <a:rPr lang="en-US" dirty="0" smtClean="0"/>
              <a:t>each circled </a:t>
            </a:r>
            <a:r>
              <a:rPr lang="en-US" dirty="0"/>
              <a:t>scene (7–8 km around 37.18 and 4–5 km near 448).</a:t>
            </a:r>
          </a:p>
        </p:txBody>
      </p:sp>
      <p:pic>
        <p:nvPicPr>
          <p:cNvPr id="4" name="Picture 3"/>
          <p:cNvPicPr>
            <a:picLocks noChangeAspect="1"/>
          </p:cNvPicPr>
          <p:nvPr/>
        </p:nvPicPr>
        <p:blipFill>
          <a:blip r:embed="rId2"/>
          <a:stretch>
            <a:fillRect/>
          </a:stretch>
        </p:blipFill>
        <p:spPr>
          <a:xfrm>
            <a:off x="1066800" y="1025922"/>
            <a:ext cx="7315200" cy="3595386"/>
          </a:xfrm>
          <a:prstGeom prst="rect">
            <a:avLst/>
          </a:prstGeom>
        </p:spPr>
      </p:pic>
    </p:spTree>
    <p:extLst>
      <p:ext uri="{BB962C8B-B14F-4D97-AF65-F5344CB8AC3E}">
        <p14:creationId xmlns:p14="http://schemas.microsoft.com/office/powerpoint/2010/main" val="3893034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32688"/>
          </a:xfrm>
        </p:spPr>
        <p:txBody>
          <a:bodyPr/>
          <a:lstStyle/>
          <a:p>
            <a:r>
              <a:rPr lang="en-US" dirty="0" smtClean="0"/>
              <a:t>Comparison of V 2.01 and V3</a:t>
            </a:r>
            <a:endParaRPr lang="en-US" dirty="0"/>
          </a:p>
        </p:txBody>
      </p:sp>
      <p:pic>
        <p:nvPicPr>
          <p:cNvPr id="4" name="Picture 3"/>
          <p:cNvPicPr>
            <a:picLocks noChangeAspect="1"/>
          </p:cNvPicPr>
          <p:nvPr/>
        </p:nvPicPr>
        <p:blipFill>
          <a:blip r:embed="rId2"/>
          <a:stretch>
            <a:fillRect/>
          </a:stretch>
        </p:blipFill>
        <p:spPr>
          <a:xfrm>
            <a:off x="691040" y="1371600"/>
            <a:ext cx="7919560" cy="5286590"/>
          </a:xfrm>
          <a:prstGeom prst="rect">
            <a:avLst/>
          </a:prstGeom>
        </p:spPr>
      </p:pic>
    </p:spTree>
    <p:extLst>
      <p:ext uri="{BB962C8B-B14F-4D97-AF65-F5344CB8AC3E}">
        <p14:creationId xmlns:p14="http://schemas.microsoft.com/office/powerpoint/2010/main" val="427225253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txBox="1">
            <a:spLocks noGrp="1"/>
          </p:cNvSpPr>
          <p:nvPr/>
        </p:nvSpPr>
        <p:spPr>
          <a:xfrm>
            <a:off x="3124200" y="6356350"/>
            <a:ext cx="2895600" cy="365125"/>
          </a:xfrm>
          <a:prstGeom prst="rect">
            <a:avLst/>
          </a:prstGeom>
          <a:noFill/>
        </p:spPr>
        <p:txBody>
          <a:bodyPr anchor="ctr"/>
          <a:lstStyle/>
          <a:p>
            <a:pPr eaLnBrk="1" fontAlgn="auto" hangingPunct="1">
              <a:spcBef>
                <a:spcPts val="0"/>
              </a:spcBef>
              <a:spcAft>
                <a:spcPts val="0"/>
              </a:spcAft>
              <a:buClrTx/>
              <a:buSzTx/>
              <a:buFontTx/>
              <a:buNone/>
              <a:defRPr/>
            </a:pPr>
            <a:r>
              <a:rPr kumimoji="0" lang="en-US" sz="1200" b="0">
                <a:solidFill>
                  <a:schemeClr val="tx1">
                    <a:tint val="75000"/>
                  </a:schemeClr>
                </a:solidFill>
                <a:latin typeface="+mn-lt"/>
                <a:ea typeface="+mn-ea"/>
              </a:rPr>
              <a:t>Brian.J.Getzewich@nasa.gov</a:t>
            </a:r>
          </a:p>
        </p:txBody>
      </p:sp>
      <p:sp>
        <p:nvSpPr>
          <p:cNvPr id="27651" name="Slide Number Placeholder 5"/>
          <p:cNvSpPr txBox="1">
            <a:spLocks noGrp="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b="1">
                <a:solidFill>
                  <a:schemeClr val="tx1"/>
                </a:solidFill>
                <a:latin typeface="Arial" panose="020B0604020202020204" pitchFamily="34" charset="0"/>
                <a:ea typeface="ＭＳ Ｐゴシック" panose="020B0600070205080204" pitchFamily="34" charset="-128"/>
              </a:defRPr>
            </a:lvl1pPr>
            <a:lvl2pPr marL="37931725" indent="-37474525">
              <a:defRPr kumimoji="1" sz="2400" b="1">
                <a:solidFill>
                  <a:schemeClr val="tx1"/>
                </a:solidFill>
                <a:latin typeface="Arial" panose="020B0604020202020204" pitchFamily="34" charset="0"/>
                <a:ea typeface="ＭＳ Ｐゴシック" panose="020B0600070205080204" pitchFamily="34" charset="-128"/>
              </a:defRPr>
            </a:lvl2pPr>
            <a:lvl3pPr>
              <a:defRPr kumimoji="1" sz="2400" b="1">
                <a:solidFill>
                  <a:schemeClr val="tx1"/>
                </a:solidFill>
                <a:latin typeface="Arial" panose="020B0604020202020204" pitchFamily="34" charset="0"/>
                <a:ea typeface="ＭＳ Ｐゴシック" panose="020B0600070205080204" pitchFamily="34" charset="-128"/>
              </a:defRPr>
            </a:lvl3pPr>
            <a:lvl4pPr>
              <a:defRPr kumimoji="1" sz="2400" b="1">
                <a:solidFill>
                  <a:schemeClr val="tx1"/>
                </a:solidFill>
                <a:latin typeface="Arial" panose="020B0604020202020204" pitchFamily="34" charset="0"/>
                <a:ea typeface="ＭＳ Ｐゴシック" panose="020B0600070205080204" pitchFamily="34" charset="-128"/>
              </a:defRPr>
            </a:lvl4pPr>
            <a:lvl5pPr>
              <a:defRPr kumimoji="1"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30000"/>
              </a:spcBef>
              <a:spcAft>
                <a:spcPct val="0"/>
              </a:spcAft>
              <a:defRPr kumimoji="1"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30000"/>
              </a:spcBef>
              <a:spcAft>
                <a:spcPct val="0"/>
              </a:spcAft>
              <a:defRPr kumimoji="1"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30000"/>
              </a:spcBef>
              <a:spcAft>
                <a:spcPct val="0"/>
              </a:spcAft>
              <a:defRPr kumimoji="1"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30000"/>
              </a:spcBef>
              <a:spcAft>
                <a:spcPct val="0"/>
              </a:spcAft>
              <a:defRPr kumimoji="1" sz="2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ClrTx/>
              <a:buSzTx/>
              <a:buFontTx/>
              <a:buNone/>
            </a:pPr>
            <a:fld id="{49D82EA5-8129-4D05-B041-B6E5E124B345}" type="slidenum">
              <a:rPr kumimoji="0" lang="en-US" altLang="en-US" sz="1200" b="0">
                <a:solidFill>
                  <a:srgbClr val="898989"/>
                </a:solidFill>
                <a:latin typeface="Calibri" panose="020F0502020204030204" pitchFamily="34" charset="0"/>
              </a:rPr>
              <a:pPr algn="r" eaLnBrk="1" hangingPunct="1">
                <a:spcBef>
                  <a:spcPct val="0"/>
                </a:spcBef>
                <a:buClrTx/>
                <a:buSzTx/>
                <a:buFontTx/>
                <a:buNone/>
              </a:pPr>
              <a:t>32</a:t>
            </a:fld>
            <a:endParaRPr kumimoji="0" lang="en-US" altLang="en-US" sz="1200" b="0">
              <a:solidFill>
                <a:srgbClr val="898989"/>
              </a:solidFill>
              <a:latin typeface="Calibri" panose="020F0502020204030204" pitchFamily="34" charset="0"/>
            </a:endParaRPr>
          </a:p>
        </p:txBody>
      </p:sp>
      <p:pic>
        <p:nvPicPr>
          <p:cNvPr id="27653" name="Picture 5" descr="image1"/>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t="40312"/>
          <a:stretch>
            <a:fillRect/>
          </a:stretch>
        </p:blipFill>
        <p:spPr>
          <a:xfrm>
            <a:off x="190500" y="554037"/>
            <a:ext cx="8763000" cy="3271838"/>
          </a:xfrm>
          <a:noFill/>
        </p:spPr>
      </p:pic>
      <p:pic>
        <p:nvPicPr>
          <p:cNvPr id="27654" name="Picture 6" descr="plot1"/>
          <p:cNvPicPr preferRelativeResize="0">
            <a:picLocks noChangeArrowheads="1"/>
          </p:cNvPicPr>
          <p:nvPr/>
        </p:nvPicPr>
        <p:blipFill>
          <a:blip r:embed="rId4">
            <a:extLst>
              <a:ext uri="{28A0092B-C50C-407E-A947-70E740481C1C}">
                <a14:useLocalDpi xmlns:a14="http://schemas.microsoft.com/office/drawing/2010/main" val="0"/>
              </a:ext>
            </a:extLst>
          </a:blip>
          <a:srcRect t="47208"/>
          <a:stretch>
            <a:fillRect/>
          </a:stretch>
        </p:blipFill>
        <p:spPr bwMode="auto">
          <a:xfrm>
            <a:off x="228600" y="3962400"/>
            <a:ext cx="876617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5" name="Text Box 7"/>
          <p:cNvSpPr txBox="1">
            <a:spLocks noChangeArrowheads="1"/>
          </p:cNvSpPr>
          <p:nvPr/>
        </p:nvSpPr>
        <p:spPr bwMode="auto">
          <a:xfrm>
            <a:off x="1066800" y="914400"/>
            <a:ext cx="781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b="1">
                <a:solidFill>
                  <a:schemeClr val="tx1"/>
                </a:solidFill>
                <a:latin typeface="Arial" panose="020B0604020202020204" pitchFamily="34" charset="0"/>
                <a:ea typeface="ＭＳ Ｐゴシック" panose="020B0600070205080204" pitchFamily="34" charset="-128"/>
              </a:defRPr>
            </a:lvl1pPr>
            <a:lvl2pPr marL="37931725" indent="-37474525">
              <a:defRPr kumimoji="1" sz="2400" b="1">
                <a:solidFill>
                  <a:schemeClr val="tx1"/>
                </a:solidFill>
                <a:latin typeface="Arial" panose="020B0604020202020204" pitchFamily="34" charset="0"/>
                <a:ea typeface="ＭＳ Ｐゴシック" panose="020B0600070205080204" pitchFamily="34" charset="-128"/>
              </a:defRPr>
            </a:lvl2pPr>
            <a:lvl3pPr>
              <a:defRPr kumimoji="1" sz="2400" b="1">
                <a:solidFill>
                  <a:schemeClr val="tx1"/>
                </a:solidFill>
                <a:latin typeface="Arial" panose="020B0604020202020204" pitchFamily="34" charset="0"/>
                <a:ea typeface="ＭＳ Ｐゴシック" panose="020B0600070205080204" pitchFamily="34" charset="-128"/>
              </a:defRPr>
            </a:lvl3pPr>
            <a:lvl4pPr>
              <a:defRPr kumimoji="1" sz="2400" b="1">
                <a:solidFill>
                  <a:schemeClr val="tx1"/>
                </a:solidFill>
                <a:latin typeface="Arial" panose="020B0604020202020204" pitchFamily="34" charset="0"/>
                <a:ea typeface="ＭＳ Ｐゴシック" panose="020B0600070205080204" pitchFamily="34" charset="-128"/>
              </a:defRPr>
            </a:lvl4pPr>
            <a:lvl5pPr>
              <a:defRPr kumimoji="1"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30000"/>
              </a:spcBef>
              <a:spcAft>
                <a:spcPct val="0"/>
              </a:spcAft>
              <a:defRPr kumimoji="1"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30000"/>
              </a:spcBef>
              <a:spcAft>
                <a:spcPct val="0"/>
              </a:spcAft>
              <a:defRPr kumimoji="1"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30000"/>
              </a:spcBef>
              <a:spcAft>
                <a:spcPct val="0"/>
              </a:spcAft>
              <a:defRPr kumimoji="1"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30000"/>
              </a:spcBef>
              <a:spcAft>
                <a:spcPct val="0"/>
              </a:spcAft>
              <a:defRPr kumimoji="1" sz="2400" b="1">
                <a:solidFill>
                  <a:schemeClr val="tx1"/>
                </a:solidFill>
                <a:latin typeface="Arial" panose="020B0604020202020204" pitchFamily="34" charset="0"/>
                <a:ea typeface="ＭＳ Ｐゴシック" panose="020B0600070205080204" pitchFamily="34" charset="-128"/>
              </a:defRPr>
            </a:lvl9pPr>
          </a:lstStyle>
          <a:p>
            <a:pPr algn="l" eaLnBrk="1" hangingPunct="1">
              <a:spcBef>
                <a:spcPct val="0"/>
              </a:spcBef>
              <a:buClrTx/>
              <a:buSzTx/>
              <a:buFontTx/>
              <a:buNone/>
            </a:pPr>
            <a:r>
              <a:rPr kumimoji="0" lang="en-US" altLang="en-US" sz="1800" b="0">
                <a:solidFill>
                  <a:srgbClr val="FFFF00"/>
                </a:solidFill>
              </a:rPr>
              <a:t>V2.01</a:t>
            </a:r>
          </a:p>
        </p:txBody>
      </p:sp>
      <p:sp>
        <p:nvSpPr>
          <p:cNvPr id="27656" name="Text Box 8"/>
          <p:cNvSpPr txBox="1">
            <a:spLocks noChangeArrowheads="1"/>
          </p:cNvSpPr>
          <p:nvPr/>
        </p:nvSpPr>
        <p:spPr bwMode="auto">
          <a:xfrm>
            <a:off x="1066800" y="4038600"/>
            <a:ext cx="1377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b="1">
                <a:solidFill>
                  <a:schemeClr val="tx1"/>
                </a:solidFill>
                <a:latin typeface="Arial" panose="020B0604020202020204" pitchFamily="34" charset="0"/>
                <a:ea typeface="ＭＳ Ｐゴシック" panose="020B0600070205080204" pitchFamily="34" charset="-128"/>
              </a:defRPr>
            </a:lvl1pPr>
            <a:lvl2pPr marL="37931725" indent="-37474525">
              <a:defRPr kumimoji="1" sz="2400" b="1">
                <a:solidFill>
                  <a:schemeClr val="tx1"/>
                </a:solidFill>
                <a:latin typeface="Arial" panose="020B0604020202020204" pitchFamily="34" charset="0"/>
                <a:ea typeface="ＭＳ Ｐゴシック" panose="020B0600070205080204" pitchFamily="34" charset="-128"/>
              </a:defRPr>
            </a:lvl2pPr>
            <a:lvl3pPr>
              <a:defRPr kumimoji="1" sz="2400" b="1">
                <a:solidFill>
                  <a:schemeClr val="tx1"/>
                </a:solidFill>
                <a:latin typeface="Arial" panose="020B0604020202020204" pitchFamily="34" charset="0"/>
                <a:ea typeface="ＭＳ Ｐゴシック" panose="020B0600070205080204" pitchFamily="34" charset="-128"/>
              </a:defRPr>
            </a:lvl3pPr>
            <a:lvl4pPr>
              <a:defRPr kumimoji="1" sz="2400" b="1">
                <a:solidFill>
                  <a:schemeClr val="tx1"/>
                </a:solidFill>
                <a:latin typeface="Arial" panose="020B0604020202020204" pitchFamily="34" charset="0"/>
                <a:ea typeface="ＭＳ Ｐゴシック" panose="020B0600070205080204" pitchFamily="34" charset="-128"/>
              </a:defRPr>
            </a:lvl4pPr>
            <a:lvl5pPr>
              <a:defRPr kumimoji="1"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30000"/>
              </a:spcBef>
              <a:spcAft>
                <a:spcPct val="0"/>
              </a:spcAft>
              <a:defRPr kumimoji="1"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30000"/>
              </a:spcBef>
              <a:spcAft>
                <a:spcPct val="0"/>
              </a:spcAft>
              <a:defRPr kumimoji="1"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30000"/>
              </a:spcBef>
              <a:spcAft>
                <a:spcPct val="0"/>
              </a:spcAft>
              <a:defRPr kumimoji="1"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30000"/>
              </a:spcBef>
              <a:spcAft>
                <a:spcPct val="0"/>
              </a:spcAft>
              <a:defRPr kumimoji="1" sz="2400" b="1">
                <a:solidFill>
                  <a:schemeClr val="tx1"/>
                </a:solidFill>
                <a:latin typeface="Arial" panose="020B0604020202020204" pitchFamily="34" charset="0"/>
                <a:ea typeface="ＭＳ Ｐゴシック" panose="020B0600070205080204" pitchFamily="34" charset="-128"/>
              </a:defRPr>
            </a:lvl9pPr>
          </a:lstStyle>
          <a:p>
            <a:pPr algn="l" eaLnBrk="1" hangingPunct="1">
              <a:spcBef>
                <a:spcPct val="0"/>
              </a:spcBef>
              <a:buClrTx/>
              <a:buSzTx/>
              <a:buFontTx/>
              <a:buNone/>
            </a:pPr>
            <a:r>
              <a:rPr kumimoji="0" lang="en-US" altLang="en-US" sz="1800" b="0">
                <a:solidFill>
                  <a:srgbClr val="FFFF00"/>
                </a:solidFill>
              </a:rPr>
              <a:t>V3 (correct)</a:t>
            </a:r>
          </a:p>
        </p:txBody>
      </p:sp>
      <p:sp>
        <p:nvSpPr>
          <p:cNvPr id="27657" name="Text Box 9"/>
          <p:cNvSpPr txBox="1">
            <a:spLocks noChangeArrowheads="1"/>
          </p:cNvSpPr>
          <p:nvPr/>
        </p:nvSpPr>
        <p:spPr bwMode="auto">
          <a:xfrm>
            <a:off x="3525838" y="1530350"/>
            <a:ext cx="730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b="1">
                <a:solidFill>
                  <a:schemeClr val="tx1"/>
                </a:solidFill>
                <a:latin typeface="Arial" panose="020B0604020202020204" pitchFamily="34" charset="0"/>
                <a:ea typeface="ＭＳ Ｐゴシック" panose="020B0600070205080204" pitchFamily="34" charset="-128"/>
              </a:defRPr>
            </a:lvl1pPr>
            <a:lvl2pPr marL="37931725" indent="-37474525">
              <a:defRPr kumimoji="1" sz="2400" b="1">
                <a:solidFill>
                  <a:schemeClr val="tx1"/>
                </a:solidFill>
                <a:latin typeface="Arial" panose="020B0604020202020204" pitchFamily="34" charset="0"/>
                <a:ea typeface="ＭＳ Ｐゴシック" panose="020B0600070205080204" pitchFamily="34" charset="-128"/>
              </a:defRPr>
            </a:lvl2pPr>
            <a:lvl3pPr>
              <a:defRPr kumimoji="1" sz="2400" b="1">
                <a:solidFill>
                  <a:schemeClr val="tx1"/>
                </a:solidFill>
                <a:latin typeface="Arial" panose="020B0604020202020204" pitchFamily="34" charset="0"/>
                <a:ea typeface="ＭＳ Ｐゴシック" panose="020B0600070205080204" pitchFamily="34" charset="-128"/>
              </a:defRPr>
            </a:lvl3pPr>
            <a:lvl4pPr>
              <a:defRPr kumimoji="1" sz="2400" b="1">
                <a:solidFill>
                  <a:schemeClr val="tx1"/>
                </a:solidFill>
                <a:latin typeface="Arial" panose="020B0604020202020204" pitchFamily="34" charset="0"/>
                <a:ea typeface="ＭＳ Ｐゴシック" panose="020B0600070205080204" pitchFamily="34" charset="-128"/>
              </a:defRPr>
            </a:lvl4pPr>
            <a:lvl5pPr>
              <a:defRPr kumimoji="1"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30000"/>
              </a:spcBef>
              <a:spcAft>
                <a:spcPct val="0"/>
              </a:spcAft>
              <a:defRPr kumimoji="1"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30000"/>
              </a:spcBef>
              <a:spcAft>
                <a:spcPct val="0"/>
              </a:spcAft>
              <a:defRPr kumimoji="1"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30000"/>
              </a:spcBef>
              <a:spcAft>
                <a:spcPct val="0"/>
              </a:spcAft>
              <a:defRPr kumimoji="1"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30000"/>
              </a:spcBef>
              <a:spcAft>
                <a:spcPct val="0"/>
              </a:spcAft>
              <a:defRPr kumimoji="1" sz="2400" b="1">
                <a:solidFill>
                  <a:schemeClr val="tx1"/>
                </a:solidFill>
                <a:latin typeface="Arial" panose="020B0604020202020204" pitchFamily="34" charset="0"/>
                <a:ea typeface="ＭＳ Ｐゴシック" panose="020B0600070205080204" pitchFamily="34" charset="-128"/>
              </a:defRPr>
            </a:lvl9pPr>
          </a:lstStyle>
          <a:p>
            <a:pPr algn="l" eaLnBrk="1" hangingPunct="1">
              <a:spcBef>
                <a:spcPct val="0"/>
              </a:spcBef>
              <a:buClrTx/>
              <a:buSzTx/>
              <a:buFontTx/>
              <a:buNone/>
            </a:pPr>
            <a:r>
              <a:rPr kumimoji="0" lang="en-US" altLang="en-US" sz="1800" b="0">
                <a:solidFill>
                  <a:srgbClr val="FFFF00"/>
                </a:solidFill>
              </a:rPr>
              <a:t>cloud</a:t>
            </a:r>
          </a:p>
        </p:txBody>
      </p:sp>
      <p:sp>
        <p:nvSpPr>
          <p:cNvPr id="27658" name="Text Box 10"/>
          <p:cNvSpPr txBox="1">
            <a:spLocks noChangeArrowheads="1"/>
          </p:cNvSpPr>
          <p:nvPr/>
        </p:nvSpPr>
        <p:spPr bwMode="auto">
          <a:xfrm>
            <a:off x="5449888" y="1524000"/>
            <a:ext cx="933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b="1">
                <a:solidFill>
                  <a:schemeClr val="tx1"/>
                </a:solidFill>
                <a:latin typeface="Arial" panose="020B0604020202020204" pitchFamily="34" charset="0"/>
                <a:ea typeface="ＭＳ Ｐゴシック" panose="020B0600070205080204" pitchFamily="34" charset="-128"/>
              </a:defRPr>
            </a:lvl1pPr>
            <a:lvl2pPr marL="37931725" indent="-37474525">
              <a:defRPr kumimoji="1" sz="2400" b="1">
                <a:solidFill>
                  <a:schemeClr val="tx1"/>
                </a:solidFill>
                <a:latin typeface="Arial" panose="020B0604020202020204" pitchFamily="34" charset="0"/>
                <a:ea typeface="ＭＳ Ｐゴシック" panose="020B0600070205080204" pitchFamily="34" charset="-128"/>
              </a:defRPr>
            </a:lvl2pPr>
            <a:lvl3pPr>
              <a:defRPr kumimoji="1" sz="2400" b="1">
                <a:solidFill>
                  <a:schemeClr val="tx1"/>
                </a:solidFill>
                <a:latin typeface="Arial" panose="020B0604020202020204" pitchFamily="34" charset="0"/>
                <a:ea typeface="ＭＳ Ｐゴシック" panose="020B0600070205080204" pitchFamily="34" charset="-128"/>
              </a:defRPr>
            </a:lvl3pPr>
            <a:lvl4pPr>
              <a:defRPr kumimoji="1" sz="2400" b="1">
                <a:solidFill>
                  <a:schemeClr val="tx1"/>
                </a:solidFill>
                <a:latin typeface="Arial" panose="020B0604020202020204" pitchFamily="34" charset="0"/>
                <a:ea typeface="ＭＳ Ｐゴシック" panose="020B0600070205080204" pitchFamily="34" charset="-128"/>
              </a:defRPr>
            </a:lvl4pPr>
            <a:lvl5pPr>
              <a:defRPr kumimoji="1"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30000"/>
              </a:spcBef>
              <a:spcAft>
                <a:spcPct val="0"/>
              </a:spcAft>
              <a:defRPr kumimoji="1"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30000"/>
              </a:spcBef>
              <a:spcAft>
                <a:spcPct val="0"/>
              </a:spcAft>
              <a:defRPr kumimoji="1"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30000"/>
              </a:spcBef>
              <a:spcAft>
                <a:spcPct val="0"/>
              </a:spcAft>
              <a:defRPr kumimoji="1"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30000"/>
              </a:spcBef>
              <a:spcAft>
                <a:spcPct val="0"/>
              </a:spcAft>
              <a:defRPr kumimoji="1" sz="2400" b="1">
                <a:solidFill>
                  <a:schemeClr val="tx1"/>
                </a:solidFill>
                <a:latin typeface="Arial" panose="020B0604020202020204" pitchFamily="34" charset="0"/>
                <a:ea typeface="ＭＳ Ｐゴシック" panose="020B0600070205080204" pitchFamily="34" charset="-128"/>
              </a:defRPr>
            </a:lvl9pPr>
          </a:lstStyle>
          <a:p>
            <a:pPr algn="l" eaLnBrk="1" hangingPunct="1">
              <a:spcBef>
                <a:spcPct val="0"/>
              </a:spcBef>
              <a:buClrTx/>
              <a:buSzTx/>
              <a:buFontTx/>
              <a:buNone/>
            </a:pPr>
            <a:r>
              <a:rPr kumimoji="0" lang="en-US" altLang="en-US" sz="1800" b="0">
                <a:solidFill>
                  <a:srgbClr val="FFFF00"/>
                </a:solidFill>
              </a:rPr>
              <a:t>aerosol</a:t>
            </a:r>
          </a:p>
        </p:txBody>
      </p:sp>
      <p:sp>
        <p:nvSpPr>
          <p:cNvPr id="27659" name="Line 11"/>
          <p:cNvSpPr>
            <a:spLocks noChangeShapeType="1"/>
          </p:cNvSpPr>
          <p:nvPr/>
        </p:nvSpPr>
        <p:spPr bwMode="auto">
          <a:xfrm flipH="1">
            <a:off x="3425825" y="1871663"/>
            <a:ext cx="260350" cy="406400"/>
          </a:xfrm>
          <a:prstGeom prst="line">
            <a:avLst/>
          </a:prstGeom>
          <a:noFill/>
          <a:ln w="12700">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7660" name="Line 12"/>
          <p:cNvSpPr>
            <a:spLocks noChangeShapeType="1"/>
          </p:cNvSpPr>
          <p:nvPr/>
        </p:nvSpPr>
        <p:spPr bwMode="auto">
          <a:xfrm flipH="1">
            <a:off x="5435600" y="1863725"/>
            <a:ext cx="114300" cy="450850"/>
          </a:xfrm>
          <a:prstGeom prst="line">
            <a:avLst/>
          </a:prstGeom>
          <a:noFill/>
          <a:ln w="12700">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3" name="Title 3"/>
          <p:cNvSpPr txBox="1">
            <a:spLocks/>
          </p:cNvSpPr>
          <p:nvPr/>
        </p:nvSpPr>
        <p:spPr>
          <a:xfrm>
            <a:off x="385147" y="-207963"/>
            <a:ext cx="8686800" cy="838200"/>
          </a:xfrm>
          <a:prstGeom prst="rect">
            <a:avLst/>
          </a:prstGeom>
        </p:spPr>
        <p:txBody>
          <a:bodyPr vert="horz" lIns="0" tIns="45720" rIns="0" bIns="0" anchor="b">
            <a:normAutofit fontScale="90000"/>
            <a:scene3d>
              <a:camera prst="orthographicFront"/>
              <a:lightRig rig="freezing" dir="t">
                <a:rot lat="0" lon="0" rev="5640000"/>
              </a:lightRig>
            </a:scene3d>
            <a:sp3d prstMaterial="flat">
              <a:contourClr>
                <a:schemeClr val="tx2"/>
              </a:contourClr>
            </a:sp3d>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dirty="0" smtClean="0"/>
              <a:t>Differences Between V2.01 and V3</a:t>
            </a:r>
            <a:endParaRPr lang="en-US" dirty="0"/>
          </a:p>
        </p:txBody>
      </p:sp>
    </p:spTree>
    <p:extLst>
      <p:ext uri="{BB962C8B-B14F-4D97-AF65-F5344CB8AC3E}">
        <p14:creationId xmlns:p14="http://schemas.microsoft.com/office/powerpoint/2010/main" val="22335582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3"/>
          <p:cNvSpPr txBox="1">
            <a:spLocks/>
          </p:cNvSpPr>
          <p:nvPr/>
        </p:nvSpPr>
        <p:spPr>
          <a:xfrm>
            <a:off x="385147" y="-207963"/>
            <a:ext cx="8686800" cy="838200"/>
          </a:xfrm>
          <a:prstGeom prst="rect">
            <a:avLst/>
          </a:prstGeom>
        </p:spPr>
        <p:txBody>
          <a:bodyPr vert="horz" lIns="0" tIns="45720" rIns="0" bIns="0" anchor="b">
            <a:normAutofit fontScale="90000"/>
            <a:scene3d>
              <a:camera prst="orthographicFront"/>
              <a:lightRig rig="freezing" dir="t">
                <a:rot lat="0" lon="0" rev="5640000"/>
              </a:lightRig>
            </a:scene3d>
            <a:sp3d prstMaterial="flat">
              <a:contourClr>
                <a:schemeClr val="tx2"/>
              </a:contourClr>
            </a:sp3d>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dirty="0" smtClean="0"/>
              <a:t>Troposphere Differences V3 and V4</a:t>
            </a:r>
            <a:endParaRPr lang="en-US" dirty="0"/>
          </a:p>
        </p:txBody>
      </p:sp>
      <p:sp>
        <p:nvSpPr>
          <p:cNvPr id="4" name="Content Placeholder 3"/>
          <p:cNvSpPr>
            <a:spLocks noGrp="1"/>
          </p:cNvSpPr>
          <p:nvPr>
            <p:ph idx="1"/>
          </p:nvPr>
        </p:nvSpPr>
        <p:spPr>
          <a:xfrm>
            <a:off x="164170" y="3348335"/>
            <a:ext cx="4040558" cy="3048000"/>
          </a:xfrm>
        </p:spPr>
        <p:txBody>
          <a:bodyPr>
            <a:normAutofit fontScale="92500" lnSpcReduction="20000"/>
          </a:bodyPr>
          <a:lstStyle/>
          <a:p>
            <a:endParaRPr lang="en-US" dirty="0"/>
          </a:p>
          <a:p>
            <a:r>
              <a:rPr lang="en-US" dirty="0"/>
              <a:t> </a:t>
            </a:r>
            <a:r>
              <a:rPr lang="en-US" dirty="0" smtClean="0"/>
              <a:t>Improved </a:t>
            </a:r>
            <a:r>
              <a:rPr lang="en-US" dirty="0"/>
              <a:t>classification of thick dust layers as aerosols over </a:t>
            </a:r>
            <a:r>
              <a:rPr lang="en-US" dirty="0" err="1"/>
              <a:t>Taklamakan</a:t>
            </a:r>
            <a:r>
              <a:rPr lang="en-US" dirty="0"/>
              <a:t> desert— </a:t>
            </a:r>
            <a:r>
              <a:rPr lang="en-US" dirty="0" smtClean="0"/>
              <a:t>misclassification </a:t>
            </a:r>
            <a:r>
              <a:rPr lang="en-US" dirty="0"/>
              <a:t>of these as clouds were reported in earlier versions (Chen et al., </a:t>
            </a:r>
            <a:r>
              <a:rPr lang="da-DK" dirty="0" smtClean="0"/>
              <a:t>2010</a:t>
            </a:r>
            <a:r>
              <a:rPr lang="da-DK" dirty="0"/>
              <a:t>, Jin et al., 2014). </a:t>
            </a:r>
            <a:endParaRPr lang="en-US" dirty="0"/>
          </a:p>
        </p:txBody>
      </p:sp>
      <p:pic>
        <p:nvPicPr>
          <p:cNvPr id="6" name="Picture 5"/>
          <p:cNvPicPr>
            <a:picLocks noChangeAspect="1"/>
          </p:cNvPicPr>
          <p:nvPr/>
        </p:nvPicPr>
        <p:blipFill>
          <a:blip r:embed="rId3"/>
          <a:stretch>
            <a:fillRect/>
          </a:stretch>
        </p:blipFill>
        <p:spPr>
          <a:xfrm>
            <a:off x="164170" y="542499"/>
            <a:ext cx="4286426" cy="3131705"/>
          </a:xfrm>
          <a:prstGeom prst="rect">
            <a:avLst/>
          </a:prstGeom>
        </p:spPr>
      </p:pic>
      <p:pic>
        <p:nvPicPr>
          <p:cNvPr id="8" name="Picture 7"/>
          <p:cNvPicPr>
            <a:picLocks noChangeAspect="1"/>
          </p:cNvPicPr>
          <p:nvPr/>
        </p:nvPicPr>
        <p:blipFill>
          <a:blip r:embed="rId4"/>
          <a:stretch>
            <a:fillRect/>
          </a:stretch>
        </p:blipFill>
        <p:spPr>
          <a:xfrm>
            <a:off x="4566781" y="3610633"/>
            <a:ext cx="4474026" cy="3192895"/>
          </a:xfrm>
          <a:prstGeom prst="rect">
            <a:avLst/>
          </a:prstGeom>
        </p:spPr>
      </p:pic>
      <p:pic>
        <p:nvPicPr>
          <p:cNvPr id="7" name="Picture 6"/>
          <p:cNvPicPr>
            <a:picLocks noChangeAspect="1"/>
          </p:cNvPicPr>
          <p:nvPr/>
        </p:nvPicPr>
        <p:blipFill>
          <a:blip r:embed="rId5"/>
          <a:stretch>
            <a:fillRect/>
          </a:stretch>
        </p:blipFill>
        <p:spPr>
          <a:xfrm>
            <a:off x="4566781" y="478928"/>
            <a:ext cx="3886200" cy="3186177"/>
          </a:xfrm>
          <a:prstGeom prst="rect">
            <a:avLst/>
          </a:prstGeom>
        </p:spPr>
      </p:pic>
      <p:sp>
        <p:nvSpPr>
          <p:cNvPr id="9" name="Rectangle 8"/>
          <p:cNvSpPr/>
          <p:nvPr/>
        </p:nvSpPr>
        <p:spPr>
          <a:xfrm>
            <a:off x="-5219" y="6341863"/>
            <a:ext cx="4572000" cy="461665"/>
          </a:xfrm>
          <a:prstGeom prst="rect">
            <a:avLst/>
          </a:prstGeom>
        </p:spPr>
        <p:txBody>
          <a:bodyPr>
            <a:spAutoFit/>
          </a:bodyPr>
          <a:lstStyle/>
          <a:p>
            <a:r>
              <a:rPr lang="en-US" sz="1200" dirty="0">
                <a:solidFill>
                  <a:srgbClr val="FF0000"/>
                </a:solidFill>
              </a:rPr>
              <a:t>http://stm.dpc.cira.colostate.edu/sites/default/files/2016_posters/17-Kar-SCMeeting_poster_CAD_final.pdf</a:t>
            </a:r>
          </a:p>
        </p:txBody>
      </p:sp>
    </p:spTree>
    <p:extLst>
      <p:ext uri="{BB962C8B-B14F-4D97-AF65-F5344CB8AC3E}">
        <p14:creationId xmlns:p14="http://schemas.microsoft.com/office/powerpoint/2010/main" val="22216849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3"/>
          <p:cNvSpPr txBox="1">
            <a:spLocks/>
          </p:cNvSpPr>
          <p:nvPr/>
        </p:nvSpPr>
        <p:spPr>
          <a:xfrm>
            <a:off x="381000" y="-109494"/>
            <a:ext cx="8686800" cy="838200"/>
          </a:xfrm>
          <a:prstGeom prst="rect">
            <a:avLst/>
          </a:prstGeom>
        </p:spPr>
        <p:txBody>
          <a:bodyPr vert="horz" lIns="0" tIns="45720" rIns="0" bIns="0" anchor="b">
            <a:normAutofit fontScale="90000"/>
            <a:scene3d>
              <a:camera prst="orthographicFront"/>
              <a:lightRig rig="freezing" dir="t">
                <a:rot lat="0" lon="0" rev="5640000"/>
              </a:lightRig>
            </a:scene3d>
            <a:sp3d prstMaterial="flat">
              <a:contourClr>
                <a:schemeClr val="tx2"/>
              </a:contourClr>
            </a:sp3d>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dirty="0" smtClean="0"/>
              <a:t>Troposphere Differences V3 and V4</a:t>
            </a:r>
            <a:endParaRPr lang="en-US" dirty="0"/>
          </a:p>
        </p:txBody>
      </p:sp>
      <p:sp>
        <p:nvSpPr>
          <p:cNvPr id="4" name="Content Placeholder 3"/>
          <p:cNvSpPr>
            <a:spLocks noGrp="1"/>
          </p:cNvSpPr>
          <p:nvPr>
            <p:ph idx="1"/>
          </p:nvPr>
        </p:nvSpPr>
        <p:spPr>
          <a:xfrm>
            <a:off x="4758519" y="827174"/>
            <a:ext cx="4132045" cy="2515316"/>
          </a:xfrm>
        </p:spPr>
        <p:txBody>
          <a:bodyPr>
            <a:normAutofit fontScale="92500" lnSpcReduction="20000"/>
          </a:bodyPr>
          <a:lstStyle/>
          <a:p>
            <a:r>
              <a:rPr lang="en-US" dirty="0" smtClean="0"/>
              <a:t> Significant </a:t>
            </a:r>
            <a:r>
              <a:rPr lang="en-US" dirty="0"/>
              <a:t>improvement in classifying Asian dust </a:t>
            </a:r>
            <a:r>
              <a:rPr lang="en-US" dirty="0" smtClean="0"/>
              <a:t>and </a:t>
            </a:r>
            <a:r>
              <a:rPr lang="en-US" dirty="0"/>
              <a:t>polluted dust layers transported to the Arctic in </a:t>
            </a:r>
            <a:r>
              <a:rPr lang="en-US" dirty="0" smtClean="0"/>
              <a:t>Spring </a:t>
            </a:r>
            <a:r>
              <a:rPr lang="en-US" dirty="0"/>
              <a:t>(clouds in V3). Misclassification reported </a:t>
            </a:r>
            <a:r>
              <a:rPr lang="en-US" dirty="0" smtClean="0"/>
              <a:t>earlier </a:t>
            </a:r>
            <a:r>
              <a:rPr lang="en-US" dirty="0"/>
              <a:t>(Di </a:t>
            </a:r>
            <a:r>
              <a:rPr lang="en-US" dirty="0" err="1"/>
              <a:t>Pierro</a:t>
            </a:r>
            <a:r>
              <a:rPr lang="en-US" dirty="0"/>
              <a:t> et al. 2011) have been mostly </a:t>
            </a:r>
            <a:r>
              <a:rPr lang="en-US" dirty="0" smtClean="0"/>
              <a:t>resolved</a:t>
            </a:r>
            <a:r>
              <a:rPr lang="en-US" dirty="0"/>
              <a:t>. </a:t>
            </a:r>
            <a:endParaRPr lang="en-US" dirty="0"/>
          </a:p>
        </p:txBody>
      </p:sp>
      <p:sp>
        <p:nvSpPr>
          <p:cNvPr id="9" name="Rectangle 8"/>
          <p:cNvSpPr/>
          <p:nvPr/>
        </p:nvSpPr>
        <p:spPr>
          <a:xfrm>
            <a:off x="28433" y="6604885"/>
            <a:ext cx="9149219" cy="276999"/>
          </a:xfrm>
          <a:prstGeom prst="rect">
            <a:avLst/>
          </a:prstGeom>
        </p:spPr>
        <p:txBody>
          <a:bodyPr wrap="square">
            <a:spAutoFit/>
          </a:bodyPr>
          <a:lstStyle/>
          <a:p>
            <a:r>
              <a:rPr lang="en-US" sz="1200" dirty="0">
                <a:solidFill>
                  <a:srgbClr val="FF0000"/>
                </a:solidFill>
              </a:rPr>
              <a:t>http://stm.dpc.cira.colostate.edu/sites/default/files/2016_posters/17-Kar-SCMeeting_poster_CAD_final.pdf</a:t>
            </a:r>
          </a:p>
        </p:txBody>
      </p:sp>
      <p:pic>
        <p:nvPicPr>
          <p:cNvPr id="2" name="Picture 1"/>
          <p:cNvPicPr>
            <a:picLocks noChangeAspect="1"/>
          </p:cNvPicPr>
          <p:nvPr/>
        </p:nvPicPr>
        <p:blipFill>
          <a:blip r:embed="rId3"/>
          <a:stretch>
            <a:fillRect/>
          </a:stretch>
        </p:blipFill>
        <p:spPr>
          <a:xfrm>
            <a:off x="99343" y="3539427"/>
            <a:ext cx="8708198" cy="3065458"/>
          </a:xfrm>
          <a:prstGeom prst="rect">
            <a:avLst/>
          </a:prstGeom>
        </p:spPr>
      </p:pic>
      <p:pic>
        <p:nvPicPr>
          <p:cNvPr id="5" name="Picture 4"/>
          <p:cNvPicPr>
            <a:picLocks noChangeAspect="1"/>
          </p:cNvPicPr>
          <p:nvPr/>
        </p:nvPicPr>
        <p:blipFill>
          <a:blip r:embed="rId4"/>
          <a:stretch>
            <a:fillRect/>
          </a:stretch>
        </p:blipFill>
        <p:spPr>
          <a:xfrm>
            <a:off x="311894" y="827174"/>
            <a:ext cx="4412506" cy="2790386"/>
          </a:xfrm>
          <a:prstGeom prst="rect">
            <a:avLst/>
          </a:prstGeom>
        </p:spPr>
      </p:pic>
    </p:spTree>
    <p:extLst>
      <p:ext uri="{BB962C8B-B14F-4D97-AF65-F5344CB8AC3E}">
        <p14:creationId xmlns:p14="http://schemas.microsoft.com/office/powerpoint/2010/main" val="9232565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3"/>
          <p:cNvSpPr txBox="1">
            <a:spLocks/>
          </p:cNvSpPr>
          <p:nvPr/>
        </p:nvSpPr>
        <p:spPr>
          <a:xfrm>
            <a:off x="381000" y="-152400"/>
            <a:ext cx="8686800" cy="838200"/>
          </a:xfrm>
          <a:prstGeom prst="rect">
            <a:avLst/>
          </a:prstGeom>
        </p:spPr>
        <p:txBody>
          <a:bodyPr vert="horz" lIns="0" tIns="45720" rIns="0" bIns="0" anchor="b">
            <a:normAutofit fontScale="90000"/>
            <a:scene3d>
              <a:camera prst="orthographicFront"/>
              <a:lightRig rig="freezing" dir="t">
                <a:rot lat="0" lon="0" rev="5640000"/>
              </a:lightRig>
            </a:scene3d>
            <a:sp3d prstMaterial="flat">
              <a:contourClr>
                <a:schemeClr val="tx2"/>
              </a:contourClr>
            </a:sp3d>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dirty="0" smtClean="0"/>
              <a:t>Troposphere Differences V3 and V4</a:t>
            </a:r>
            <a:endParaRPr lang="en-US" dirty="0"/>
          </a:p>
        </p:txBody>
      </p:sp>
      <p:sp>
        <p:nvSpPr>
          <p:cNvPr id="4" name="Content Placeholder 3"/>
          <p:cNvSpPr>
            <a:spLocks noGrp="1"/>
          </p:cNvSpPr>
          <p:nvPr>
            <p:ph idx="1"/>
          </p:nvPr>
        </p:nvSpPr>
        <p:spPr>
          <a:xfrm>
            <a:off x="54591" y="5486400"/>
            <a:ext cx="9013209" cy="1173076"/>
          </a:xfrm>
        </p:spPr>
        <p:txBody>
          <a:bodyPr>
            <a:normAutofit fontScale="85000" lnSpcReduction="20000"/>
          </a:bodyPr>
          <a:lstStyle/>
          <a:p>
            <a:r>
              <a:rPr lang="en-US" dirty="0" smtClean="0"/>
              <a:t> Correct </a:t>
            </a:r>
            <a:r>
              <a:rPr lang="en-US" dirty="0"/>
              <a:t>classification of high altitude smoke layers as aerosols in V4 rather than clouds in V3. Lower CAD scores for the plume between 30oS-40oS are likely due </a:t>
            </a:r>
            <a:r>
              <a:rPr lang="en-US" dirty="0" smtClean="0"/>
              <a:t>to </a:t>
            </a:r>
            <a:r>
              <a:rPr lang="en-US" dirty="0"/>
              <a:t>the high backscatter and depolarization ratios. </a:t>
            </a:r>
            <a:endParaRPr lang="en-US" dirty="0"/>
          </a:p>
        </p:txBody>
      </p:sp>
      <p:sp>
        <p:nvSpPr>
          <p:cNvPr id="9" name="Rectangle 8"/>
          <p:cNvSpPr/>
          <p:nvPr/>
        </p:nvSpPr>
        <p:spPr>
          <a:xfrm>
            <a:off x="28433" y="6604885"/>
            <a:ext cx="9149219" cy="276999"/>
          </a:xfrm>
          <a:prstGeom prst="rect">
            <a:avLst/>
          </a:prstGeom>
        </p:spPr>
        <p:txBody>
          <a:bodyPr wrap="square">
            <a:spAutoFit/>
          </a:bodyPr>
          <a:lstStyle/>
          <a:p>
            <a:r>
              <a:rPr lang="en-US" sz="1200" dirty="0">
                <a:solidFill>
                  <a:srgbClr val="FF0000"/>
                </a:solidFill>
              </a:rPr>
              <a:t>http://stm.dpc.cira.colostate.edu/sites/default/files/2016_posters/17-Kar-SCMeeting_poster_CAD_final.pdf</a:t>
            </a:r>
          </a:p>
        </p:txBody>
      </p:sp>
      <p:pic>
        <p:nvPicPr>
          <p:cNvPr id="3" name="Picture 2"/>
          <p:cNvPicPr>
            <a:picLocks noChangeAspect="1"/>
          </p:cNvPicPr>
          <p:nvPr/>
        </p:nvPicPr>
        <p:blipFill>
          <a:blip r:embed="rId3"/>
          <a:stretch>
            <a:fillRect/>
          </a:stretch>
        </p:blipFill>
        <p:spPr>
          <a:xfrm>
            <a:off x="228600" y="633042"/>
            <a:ext cx="8610600" cy="4700958"/>
          </a:xfrm>
          <a:prstGeom prst="rect">
            <a:avLst/>
          </a:prstGeom>
        </p:spPr>
      </p:pic>
    </p:spTree>
    <p:extLst>
      <p:ext uri="{BB962C8B-B14F-4D97-AF65-F5344CB8AC3E}">
        <p14:creationId xmlns:p14="http://schemas.microsoft.com/office/powerpoint/2010/main" val="19657278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3"/>
          <p:cNvSpPr txBox="1">
            <a:spLocks/>
          </p:cNvSpPr>
          <p:nvPr/>
        </p:nvSpPr>
        <p:spPr>
          <a:xfrm>
            <a:off x="381000" y="-152400"/>
            <a:ext cx="8686800" cy="838200"/>
          </a:xfrm>
          <a:prstGeom prst="rect">
            <a:avLst/>
          </a:prstGeom>
        </p:spPr>
        <p:txBody>
          <a:bodyPr vert="horz" lIns="0" tIns="45720" rIns="0" bIns="0" anchor="b">
            <a:normAutofit fontScale="90000"/>
            <a:scene3d>
              <a:camera prst="orthographicFront"/>
              <a:lightRig rig="freezing" dir="t">
                <a:rot lat="0" lon="0" rev="5640000"/>
              </a:lightRig>
            </a:scene3d>
            <a:sp3d prstMaterial="flat">
              <a:contourClr>
                <a:schemeClr val="tx2"/>
              </a:contourClr>
            </a:sp3d>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dirty="0" smtClean="0"/>
              <a:t>Troposphere Differences V3 and V4</a:t>
            </a:r>
            <a:endParaRPr lang="en-US" dirty="0"/>
          </a:p>
        </p:txBody>
      </p:sp>
      <p:sp>
        <p:nvSpPr>
          <p:cNvPr id="4" name="Content Placeholder 3"/>
          <p:cNvSpPr>
            <a:spLocks noGrp="1"/>
          </p:cNvSpPr>
          <p:nvPr>
            <p:ph idx="1"/>
          </p:nvPr>
        </p:nvSpPr>
        <p:spPr>
          <a:xfrm>
            <a:off x="54591" y="5532524"/>
            <a:ext cx="9013209" cy="1173076"/>
          </a:xfrm>
        </p:spPr>
        <p:txBody>
          <a:bodyPr>
            <a:normAutofit fontScale="92500" lnSpcReduction="10000"/>
          </a:bodyPr>
          <a:lstStyle/>
          <a:p>
            <a:r>
              <a:rPr lang="en-US" dirty="0" smtClean="0"/>
              <a:t> Thick </a:t>
            </a:r>
            <a:r>
              <a:rPr lang="en-US" dirty="0"/>
              <a:t>single shot layers </a:t>
            </a:r>
            <a:r>
              <a:rPr lang="en-US" dirty="0" smtClean="0"/>
              <a:t>(333m)often </a:t>
            </a:r>
            <a:r>
              <a:rPr lang="en-US" dirty="0"/>
              <a:t>embedded within extended dust or smoke layers classified as clouds in V3 (by default) are now classified as aerosols. </a:t>
            </a:r>
          </a:p>
          <a:p>
            <a:endParaRPr lang="en-US" dirty="0"/>
          </a:p>
        </p:txBody>
      </p:sp>
      <p:sp>
        <p:nvSpPr>
          <p:cNvPr id="9" name="Rectangle 8"/>
          <p:cNvSpPr/>
          <p:nvPr/>
        </p:nvSpPr>
        <p:spPr>
          <a:xfrm>
            <a:off x="28433" y="6604885"/>
            <a:ext cx="9149219" cy="276999"/>
          </a:xfrm>
          <a:prstGeom prst="rect">
            <a:avLst/>
          </a:prstGeom>
        </p:spPr>
        <p:txBody>
          <a:bodyPr wrap="square">
            <a:spAutoFit/>
          </a:bodyPr>
          <a:lstStyle/>
          <a:p>
            <a:r>
              <a:rPr lang="en-US" sz="1200" dirty="0">
                <a:solidFill>
                  <a:srgbClr val="FF0000"/>
                </a:solidFill>
              </a:rPr>
              <a:t>http://stm.dpc.cira.colostate.edu/sites/default/files/2016_posters/17-Kar-SCMeeting_poster_CAD_final.pdf</a:t>
            </a:r>
          </a:p>
        </p:txBody>
      </p:sp>
      <p:pic>
        <p:nvPicPr>
          <p:cNvPr id="2" name="Picture 1"/>
          <p:cNvPicPr>
            <a:picLocks noChangeAspect="1"/>
          </p:cNvPicPr>
          <p:nvPr/>
        </p:nvPicPr>
        <p:blipFill>
          <a:blip r:embed="rId3"/>
          <a:stretch>
            <a:fillRect/>
          </a:stretch>
        </p:blipFill>
        <p:spPr>
          <a:xfrm>
            <a:off x="152400" y="685800"/>
            <a:ext cx="8763000" cy="4726162"/>
          </a:xfrm>
          <a:prstGeom prst="rect">
            <a:avLst/>
          </a:prstGeom>
        </p:spPr>
      </p:pic>
    </p:spTree>
    <p:extLst>
      <p:ext uri="{BB962C8B-B14F-4D97-AF65-F5344CB8AC3E}">
        <p14:creationId xmlns:p14="http://schemas.microsoft.com/office/powerpoint/2010/main" val="42381528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3"/>
          <p:cNvSpPr txBox="1">
            <a:spLocks/>
          </p:cNvSpPr>
          <p:nvPr/>
        </p:nvSpPr>
        <p:spPr>
          <a:xfrm>
            <a:off x="381000" y="-152400"/>
            <a:ext cx="8686800" cy="838200"/>
          </a:xfrm>
          <a:prstGeom prst="rect">
            <a:avLst/>
          </a:prstGeom>
        </p:spPr>
        <p:txBody>
          <a:bodyPr vert="horz" lIns="0" tIns="45720" rIns="0" bIns="0" anchor="b">
            <a:normAutofit fontScale="90000"/>
            <a:scene3d>
              <a:camera prst="orthographicFront"/>
              <a:lightRig rig="freezing" dir="t">
                <a:rot lat="0" lon="0" rev="5640000"/>
              </a:lightRig>
            </a:scene3d>
            <a:sp3d prstMaterial="flat">
              <a:contourClr>
                <a:schemeClr val="tx2"/>
              </a:contourClr>
            </a:sp3d>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dirty="0" smtClean="0"/>
              <a:t>Stratosphere Differences V3 and V4</a:t>
            </a:r>
            <a:endParaRPr lang="en-US" dirty="0"/>
          </a:p>
        </p:txBody>
      </p:sp>
      <p:sp>
        <p:nvSpPr>
          <p:cNvPr id="4" name="Content Placeholder 3"/>
          <p:cNvSpPr>
            <a:spLocks noGrp="1"/>
          </p:cNvSpPr>
          <p:nvPr>
            <p:ph idx="1"/>
          </p:nvPr>
        </p:nvSpPr>
        <p:spPr>
          <a:xfrm>
            <a:off x="54591" y="5562600"/>
            <a:ext cx="9013209" cy="1096876"/>
          </a:xfrm>
        </p:spPr>
        <p:txBody>
          <a:bodyPr>
            <a:normAutofit/>
          </a:bodyPr>
          <a:lstStyle/>
          <a:p>
            <a:r>
              <a:rPr lang="en-US" dirty="0" smtClean="0"/>
              <a:t> Volcanic </a:t>
            </a:r>
            <a:r>
              <a:rPr lang="en-US" dirty="0"/>
              <a:t>layers (“stratospheric features” in V3) </a:t>
            </a:r>
            <a:r>
              <a:rPr lang="en-US" dirty="0" smtClean="0"/>
              <a:t>are </a:t>
            </a:r>
            <a:r>
              <a:rPr lang="en-US" dirty="0"/>
              <a:t>classified as aerosols in V4 CAD. </a:t>
            </a:r>
            <a:r>
              <a:rPr lang="en-US" dirty="0" smtClean="0"/>
              <a:t>(Top—</a:t>
            </a:r>
            <a:r>
              <a:rPr lang="en-US" dirty="0" err="1" smtClean="0"/>
              <a:t>Kasatochi</a:t>
            </a:r>
            <a:r>
              <a:rPr lang="en-US" dirty="0"/>
              <a:t>;</a:t>
            </a:r>
            <a:r>
              <a:rPr lang="en-US" dirty="0" smtClean="0"/>
              <a:t> Bottom—</a:t>
            </a:r>
            <a:r>
              <a:rPr lang="en-US" dirty="0" err="1" smtClean="0"/>
              <a:t>Nabro</a:t>
            </a:r>
            <a:r>
              <a:rPr lang="en-US" dirty="0"/>
              <a:t>) </a:t>
            </a:r>
            <a:endParaRPr lang="en-US" dirty="0"/>
          </a:p>
        </p:txBody>
      </p:sp>
      <p:sp>
        <p:nvSpPr>
          <p:cNvPr id="9" name="Rectangle 8"/>
          <p:cNvSpPr/>
          <p:nvPr/>
        </p:nvSpPr>
        <p:spPr>
          <a:xfrm>
            <a:off x="28433" y="6604885"/>
            <a:ext cx="9149219" cy="276999"/>
          </a:xfrm>
          <a:prstGeom prst="rect">
            <a:avLst/>
          </a:prstGeom>
        </p:spPr>
        <p:txBody>
          <a:bodyPr wrap="square">
            <a:spAutoFit/>
          </a:bodyPr>
          <a:lstStyle/>
          <a:p>
            <a:r>
              <a:rPr lang="en-US" sz="1200" dirty="0">
                <a:solidFill>
                  <a:srgbClr val="FF0000"/>
                </a:solidFill>
              </a:rPr>
              <a:t>http://stm.dpc.cira.colostate.edu/sites/default/files/2016_posters/17-Kar-SCMeeting_poster_CAD_final.pdf</a:t>
            </a:r>
          </a:p>
        </p:txBody>
      </p:sp>
      <p:pic>
        <p:nvPicPr>
          <p:cNvPr id="2" name="Picture 1"/>
          <p:cNvPicPr>
            <a:picLocks noChangeAspect="1"/>
          </p:cNvPicPr>
          <p:nvPr/>
        </p:nvPicPr>
        <p:blipFill>
          <a:blip r:embed="rId3"/>
          <a:stretch>
            <a:fillRect/>
          </a:stretch>
        </p:blipFill>
        <p:spPr>
          <a:xfrm>
            <a:off x="152399" y="838200"/>
            <a:ext cx="8929587" cy="4425792"/>
          </a:xfrm>
          <a:prstGeom prst="rect">
            <a:avLst/>
          </a:prstGeom>
        </p:spPr>
      </p:pic>
    </p:spTree>
    <p:extLst>
      <p:ext uri="{BB962C8B-B14F-4D97-AF65-F5344CB8AC3E}">
        <p14:creationId xmlns:p14="http://schemas.microsoft.com/office/powerpoint/2010/main" val="2510919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6411" y="1066800"/>
            <a:ext cx="4491790" cy="5791200"/>
          </a:xfrm>
        </p:spPr>
        <p:txBody>
          <a:bodyPr>
            <a:normAutofit lnSpcReduction="10000"/>
          </a:bodyPr>
          <a:lstStyle/>
          <a:p>
            <a:r>
              <a:rPr lang="en-US" dirty="0"/>
              <a:t>S</a:t>
            </a:r>
            <a:r>
              <a:rPr lang="en-US" dirty="0" smtClean="0"/>
              <a:t>chematic </a:t>
            </a:r>
            <a:r>
              <a:rPr lang="en-US" dirty="0"/>
              <a:t>of 15 consecutive full-resolution </a:t>
            </a:r>
            <a:r>
              <a:rPr lang="en-US" dirty="0" err="1"/>
              <a:t>lidar</a:t>
            </a:r>
            <a:r>
              <a:rPr lang="en-US" dirty="0"/>
              <a:t> profiles (i.e., a 5-km horizontal distance), annotated to illustrate how CALIOP's on-board averaging scheme varies vertically and horizontally as a function of altitude. </a:t>
            </a:r>
            <a:endParaRPr lang="en-US" dirty="0" smtClean="0"/>
          </a:p>
          <a:p>
            <a:endParaRPr lang="en-US" dirty="0"/>
          </a:p>
          <a:p>
            <a:r>
              <a:rPr lang="en-US" dirty="0" smtClean="0"/>
              <a:t>The </a:t>
            </a:r>
            <a:r>
              <a:rPr lang="en-US" b="1" dirty="0">
                <a:solidFill>
                  <a:srgbClr val="CC04B4"/>
                </a:solidFill>
              </a:rPr>
              <a:t>five different averaging regimes </a:t>
            </a:r>
            <a:r>
              <a:rPr lang="en-US" dirty="0"/>
              <a:t>are shown using five different shades of blue. </a:t>
            </a:r>
            <a:endParaRPr lang="en-US" dirty="0" smtClean="0"/>
          </a:p>
          <a:p>
            <a:endParaRPr lang="en-US" dirty="0"/>
          </a:p>
        </p:txBody>
      </p:sp>
      <p:sp>
        <p:nvSpPr>
          <p:cNvPr id="4" name="Title 3"/>
          <p:cNvSpPr>
            <a:spLocks noGrp="1"/>
          </p:cNvSpPr>
          <p:nvPr>
            <p:ph type="title"/>
          </p:nvPr>
        </p:nvSpPr>
        <p:spPr>
          <a:xfrm>
            <a:off x="152400" y="0"/>
            <a:ext cx="8686800" cy="838200"/>
          </a:xfrm>
        </p:spPr>
        <p:txBody>
          <a:bodyPr>
            <a:normAutofit fontScale="90000"/>
          </a:bodyPr>
          <a:lstStyle/>
          <a:p>
            <a:r>
              <a:rPr lang="en-US" dirty="0" smtClean="0"/>
              <a:t>Vertical and Horizontal Resolution</a:t>
            </a:r>
            <a:endParaRPr lang="en-US" dirty="0"/>
          </a:p>
        </p:txBody>
      </p:sp>
      <p:pic>
        <p:nvPicPr>
          <p:cNvPr id="5" name="Picture 4"/>
          <p:cNvPicPr>
            <a:picLocks noChangeAspect="1"/>
          </p:cNvPicPr>
          <p:nvPr/>
        </p:nvPicPr>
        <p:blipFill>
          <a:blip r:embed="rId2"/>
          <a:stretch>
            <a:fillRect/>
          </a:stretch>
        </p:blipFill>
        <p:spPr>
          <a:xfrm>
            <a:off x="5029200" y="685800"/>
            <a:ext cx="3962399" cy="6002445"/>
          </a:xfrm>
          <a:prstGeom prst="rect">
            <a:avLst/>
          </a:prstGeom>
        </p:spPr>
      </p:pic>
    </p:spTree>
    <p:extLst>
      <p:ext uri="{BB962C8B-B14F-4D97-AF65-F5344CB8AC3E}">
        <p14:creationId xmlns:p14="http://schemas.microsoft.com/office/powerpoint/2010/main" val="210231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6410" y="1066800"/>
            <a:ext cx="5025189" cy="6096000"/>
          </a:xfrm>
        </p:spPr>
        <p:txBody>
          <a:bodyPr>
            <a:normAutofit fontScale="77500" lnSpcReduction="20000"/>
          </a:bodyPr>
          <a:lstStyle/>
          <a:p>
            <a:r>
              <a:rPr lang="en-US" dirty="0" smtClean="0"/>
              <a:t>The </a:t>
            </a:r>
            <a:r>
              <a:rPr lang="en-US" dirty="0"/>
              <a:t>vertical lines within each blue </a:t>
            </a:r>
            <a:r>
              <a:rPr lang="en-US" b="1" dirty="0">
                <a:solidFill>
                  <a:srgbClr val="CC04B4"/>
                </a:solidFill>
              </a:rPr>
              <a:t>band delineate the individual profiles created by horizontally averaging the full resolution data</a:t>
            </a:r>
            <a:r>
              <a:rPr lang="en-US" dirty="0" smtClean="0"/>
              <a:t>.</a:t>
            </a:r>
          </a:p>
          <a:p>
            <a:pPr lvl="1"/>
            <a:r>
              <a:rPr lang="en-US" dirty="0" smtClean="0"/>
              <a:t>For </a:t>
            </a:r>
            <a:r>
              <a:rPr lang="en-US" dirty="0"/>
              <a:t>example, between </a:t>
            </a:r>
            <a:r>
              <a:rPr lang="en-US" dirty="0" smtClean="0"/>
              <a:t>8.5-km </a:t>
            </a:r>
            <a:r>
              <a:rPr lang="en-US" dirty="0"/>
              <a:t>and </a:t>
            </a:r>
            <a:r>
              <a:rPr lang="en-US" dirty="0" smtClean="0"/>
              <a:t>20.1-km </a:t>
            </a:r>
            <a:r>
              <a:rPr lang="en-US" dirty="0"/>
              <a:t>the data is averaged horizontally to a nominal spatial resolution of 1-km; i.e., the data from 3 full resolution (333 m) profiles are averaged to create each 1 km averaged profile segment. </a:t>
            </a:r>
            <a:endParaRPr lang="en-US" dirty="0" smtClean="0"/>
          </a:p>
          <a:p>
            <a:pPr lvl="1"/>
            <a:endParaRPr lang="en-US" dirty="0" smtClean="0"/>
          </a:p>
          <a:p>
            <a:pPr lvl="1"/>
            <a:r>
              <a:rPr lang="en-US" dirty="0" smtClean="0"/>
              <a:t>Similarly</a:t>
            </a:r>
            <a:r>
              <a:rPr lang="en-US" dirty="0"/>
              <a:t>, between </a:t>
            </a:r>
            <a:r>
              <a:rPr lang="en-US" dirty="0" smtClean="0"/>
              <a:t>20.1 </a:t>
            </a:r>
            <a:r>
              <a:rPr lang="en-US" dirty="0"/>
              <a:t>km and 30.1 km, 5 full resolution (333 m) profiles are averaged to create 3 profiles that each spans a nominal horizontal extent of 5/3 km. </a:t>
            </a:r>
            <a:endParaRPr lang="en-US" dirty="0" smtClean="0"/>
          </a:p>
          <a:p>
            <a:pPr lvl="1"/>
            <a:endParaRPr lang="en-US" dirty="0"/>
          </a:p>
          <a:p>
            <a:r>
              <a:rPr lang="en-US" b="1" dirty="0" smtClean="0">
                <a:solidFill>
                  <a:srgbClr val="CC04B4"/>
                </a:solidFill>
              </a:rPr>
              <a:t>Processing </a:t>
            </a:r>
            <a:r>
              <a:rPr lang="en-US" b="1" dirty="0">
                <a:solidFill>
                  <a:srgbClr val="CC04B4"/>
                </a:solidFill>
              </a:rPr>
              <a:t>in the vertical </a:t>
            </a:r>
            <a:r>
              <a:rPr lang="en-US" dirty="0"/>
              <a:t>is done in a similar fashion, as indicated by the </a:t>
            </a:r>
            <a:r>
              <a:rPr lang="en-US" b="1" dirty="0">
                <a:solidFill>
                  <a:srgbClr val="CC04B4"/>
                </a:solidFill>
              </a:rPr>
              <a:t>thin horizontal black lines</a:t>
            </a:r>
            <a:r>
              <a:rPr lang="en-US" dirty="0"/>
              <a:t> shown in the profile on the far right within each altitude regime</a:t>
            </a:r>
            <a:r>
              <a:rPr lang="en-US" dirty="0" smtClean="0"/>
              <a:t>.</a:t>
            </a:r>
            <a:endParaRPr lang="en-US" dirty="0"/>
          </a:p>
        </p:txBody>
      </p:sp>
      <p:sp>
        <p:nvSpPr>
          <p:cNvPr id="4" name="Title 3"/>
          <p:cNvSpPr>
            <a:spLocks noGrp="1"/>
          </p:cNvSpPr>
          <p:nvPr>
            <p:ph type="title"/>
          </p:nvPr>
        </p:nvSpPr>
        <p:spPr>
          <a:xfrm>
            <a:off x="152400" y="0"/>
            <a:ext cx="8686800" cy="838200"/>
          </a:xfrm>
        </p:spPr>
        <p:txBody>
          <a:bodyPr>
            <a:normAutofit fontScale="90000"/>
          </a:bodyPr>
          <a:lstStyle/>
          <a:p>
            <a:r>
              <a:rPr lang="en-US" dirty="0" smtClean="0"/>
              <a:t>Vertical and Horizontal Resolution</a:t>
            </a:r>
            <a:endParaRPr lang="en-US" dirty="0"/>
          </a:p>
        </p:txBody>
      </p:sp>
      <p:pic>
        <p:nvPicPr>
          <p:cNvPr id="5" name="Picture 4"/>
          <p:cNvPicPr>
            <a:picLocks noChangeAspect="1"/>
          </p:cNvPicPr>
          <p:nvPr/>
        </p:nvPicPr>
        <p:blipFill>
          <a:blip r:embed="rId2"/>
          <a:stretch>
            <a:fillRect/>
          </a:stretch>
        </p:blipFill>
        <p:spPr>
          <a:xfrm>
            <a:off x="5395042" y="1178886"/>
            <a:ext cx="3748958" cy="5679114"/>
          </a:xfrm>
          <a:prstGeom prst="rect">
            <a:avLst/>
          </a:prstGeom>
        </p:spPr>
      </p:pic>
    </p:spTree>
    <p:extLst>
      <p:ext uri="{BB962C8B-B14F-4D97-AF65-F5344CB8AC3E}">
        <p14:creationId xmlns:p14="http://schemas.microsoft.com/office/powerpoint/2010/main" val="110419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6411" y="1066800"/>
            <a:ext cx="4110789" cy="5638800"/>
          </a:xfrm>
        </p:spPr>
        <p:txBody>
          <a:bodyPr>
            <a:normAutofit/>
          </a:bodyPr>
          <a:lstStyle/>
          <a:p>
            <a:r>
              <a:rPr lang="en-US" dirty="0" smtClean="0"/>
              <a:t>The </a:t>
            </a:r>
            <a:r>
              <a:rPr lang="en-US" dirty="0"/>
              <a:t>table in the middle gives the numerical values of the horizontal and vertical averaging for all the altitude </a:t>
            </a:r>
            <a:r>
              <a:rPr lang="en-US" dirty="0" smtClean="0"/>
              <a:t>regions.</a:t>
            </a:r>
          </a:p>
          <a:p>
            <a:endParaRPr lang="en-US" dirty="0"/>
          </a:p>
          <a:p>
            <a:r>
              <a:rPr lang="en-US" dirty="0" smtClean="0"/>
              <a:t>The </a:t>
            </a:r>
            <a:r>
              <a:rPr lang="en-US" b="1" dirty="0">
                <a:solidFill>
                  <a:srgbClr val="CC04B4"/>
                </a:solidFill>
              </a:rPr>
              <a:t>highest resolution data available </a:t>
            </a:r>
            <a:r>
              <a:rPr lang="en-US" dirty="0"/>
              <a:t>is in the region between </a:t>
            </a:r>
            <a:r>
              <a:rPr lang="en-US" b="1" dirty="0">
                <a:solidFill>
                  <a:srgbClr val="CC04B4"/>
                </a:solidFill>
              </a:rPr>
              <a:t>-0.5 and 8.5 km</a:t>
            </a:r>
            <a:r>
              <a:rPr lang="en-US" dirty="0"/>
              <a:t> which is provided at </a:t>
            </a:r>
            <a:r>
              <a:rPr lang="en-US" b="1" dirty="0">
                <a:solidFill>
                  <a:srgbClr val="CC04B4"/>
                </a:solidFill>
              </a:rPr>
              <a:t>333 m</a:t>
            </a:r>
            <a:r>
              <a:rPr lang="en-US" dirty="0"/>
              <a:t> horizontally and </a:t>
            </a:r>
            <a:r>
              <a:rPr lang="en-US" b="1" dirty="0">
                <a:solidFill>
                  <a:srgbClr val="CC04B4"/>
                </a:solidFill>
              </a:rPr>
              <a:t>30 m</a:t>
            </a:r>
            <a:r>
              <a:rPr lang="en-US" dirty="0"/>
              <a:t> in the vertical</a:t>
            </a:r>
            <a:r>
              <a:rPr lang="en-US" dirty="0" smtClean="0"/>
              <a:t>.</a:t>
            </a:r>
            <a:endParaRPr lang="en-US" dirty="0"/>
          </a:p>
        </p:txBody>
      </p:sp>
      <p:sp>
        <p:nvSpPr>
          <p:cNvPr id="4" name="Title 3"/>
          <p:cNvSpPr>
            <a:spLocks noGrp="1"/>
          </p:cNvSpPr>
          <p:nvPr>
            <p:ph type="title"/>
          </p:nvPr>
        </p:nvSpPr>
        <p:spPr>
          <a:xfrm>
            <a:off x="152400" y="0"/>
            <a:ext cx="8686800" cy="838200"/>
          </a:xfrm>
        </p:spPr>
        <p:txBody>
          <a:bodyPr>
            <a:normAutofit fontScale="90000"/>
          </a:bodyPr>
          <a:lstStyle/>
          <a:p>
            <a:r>
              <a:rPr lang="en-US" dirty="0" smtClean="0"/>
              <a:t>Vertical and Horizontal Resolution</a:t>
            </a:r>
            <a:endParaRPr lang="en-US" dirty="0"/>
          </a:p>
        </p:txBody>
      </p:sp>
      <p:pic>
        <p:nvPicPr>
          <p:cNvPr id="2" name="Picture 1"/>
          <p:cNvPicPr>
            <a:picLocks noChangeAspect="1"/>
          </p:cNvPicPr>
          <p:nvPr/>
        </p:nvPicPr>
        <p:blipFill>
          <a:blip r:embed="rId2"/>
          <a:stretch>
            <a:fillRect/>
          </a:stretch>
        </p:blipFill>
        <p:spPr>
          <a:xfrm>
            <a:off x="4809919" y="1066800"/>
            <a:ext cx="4260005" cy="5638800"/>
          </a:xfrm>
          <a:prstGeom prst="rect">
            <a:avLst/>
          </a:prstGeom>
        </p:spPr>
      </p:pic>
    </p:spTree>
    <p:extLst>
      <p:ext uri="{BB962C8B-B14F-4D97-AF65-F5344CB8AC3E}">
        <p14:creationId xmlns:p14="http://schemas.microsoft.com/office/powerpoint/2010/main" val="931807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6411" y="1066800"/>
            <a:ext cx="5101389" cy="5791200"/>
          </a:xfrm>
        </p:spPr>
        <p:txBody>
          <a:bodyPr>
            <a:normAutofit fontScale="85000" lnSpcReduction="20000"/>
          </a:bodyPr>
          <a:lstStyle/>
          <a:p>
            <a:r>
              <a:rPr lang="en-US" dirty="0" smtClean="0"/>
              <a:t>During </a:t>
            </a:r>
            <a:r>
              <a:rPr lang="en-US" dirty="0"/>
              <a:t>level 1 processing the data is </a:t>
            </a:r>
            <a:r>
              <a:rPr lang="en-US" dirty="0" err="1"/>
              <a:t>regridded</a:t>
            </a:r>
            <a:r>
              <a:rPr lang="en-US" dirty="0"/>
              <a:t> to a uniform horizontal grid of 333 m (see the right hand image </a:t>
            </a:r>
            <a:r>
              <a:rPr lang="en-US" dirty="0" smtClean="0"/>
              <a:t>above</a:t>
            </a:r>
          </a:p>
          <a:p>
            <a:endParaRPr lang="en-US" dirty="0"/>
          </a:p>
          <a:p>
            <a:r>
              <a:rPr lang="en-US" dirty="0" smtClean="0"/>
              <a:t>However</a:t>
            </a:r>
            <a:r>
              <a:rPr lang="en-US" dirty="0"/>
              <a:t>, the vertical (i.e. altitude) resolution remains identical to that of the downlinked data. </a:t>
            </a:r>
            <a:endParaRPr lang="en-US" dirty="0" smtClean="0"/>
          </a:p>
          <a:p>
            <a:pPr lvl="1"/>
            <a:r>
              <a:rPr lang="en-US" dirty="0" smtClean="0"/>
              <a:t>Even </a:t>
            </a:r>
            <a:r>
              <a:rPr lang="en-US" dirty="0"/>
              <a:t>though the level 1B profile data is reported at a uniform horizontal resolution of 333 m, in regions above 8.5 km it is </a:t>
            </a:r>
            <a:r>
              <a:rPr lang="en-US" b="1" dirty="0"/>
              <a:t>over sampled</a:t>
            </a:r>
            <a:r>
              <a:rPr lang="en-US" dirty="0"/>
              <a:t>. </a:t>
            </a:r>
            <a:endParaRPr lang="en-US" dirty="0" smtClean="0"/>
          </a:p>
          <a:p>
            <a:pPr lvl="1"/>
            <a:endParaRPr lang="en-US" dirty="0" smtClean="0"/>
          </a:p>
          <a:p>
            <a:pPr lvl="1"/>
            <a:r>
              <a:rPr lang="en-US" dirty="0" smtClean="0"/>
              <a:t>For </a:t>
            </a:r>
            <a:r>
              <a:rPr lang="en-US" dirty="0"/>
              <a:t>example, to create 15 "pseudo single shot" profiles in the altitude region between 8.5 km to 20.1 km, the downlinked 1 km profiles in this region are </a:t>
            </a:r>
            <a:r>
              <a:rPr lang="en-US" b="1" dirty="0"/>
              <a:t>replicated</a:t>
            </a:r>
            <a:r>
              <a:rPr lang="en-US" dirty="0"/>
              <a:t> and grafted onto the top of three consecutive full resolution (single shot) profiles.</a:t>
            </a:r>
          </a:p>
          <a:p>
            <a:endParaRPr lang="en-US" dirty="0"/>
          </a:p>
        </p:txBody>
      </p:sp>
      <p:sp>
        <p:nvSpPr>
          <p:cNvPr id="4" name="Title 3"/>
          <p:cNvSpPr>
            <a:spLocks noGrp="1"/>
          </p:cNvSpPr>
          <p:nvPr>
            <p:ph type="title"/>
          </p:nvPr>
        </p:nvSpPr>
        <p:spPr>
          <a:xfrm>
            <a:off x="152400" y="0"/>
            <a:ext cx="8686800" cy="838200"/>
          </a:xfrm>
        </p:spPr>
        <p:txBody>
          <a:bodyPr>
            <a:normAutofit fontScale="90000"/>
          </a:bodyPr>
          <a:lstStyle/>
          <a:p>
            <a:r>
              <a:rPr lang="en-US" dirty="0" smtClean="0"/>
              <a:t>Vertical and Horizontal Resolution</a:t>
            </a:r>
            <a:endParaRPr lang="en-US" dirty="0"/>
          </a:p>
        </p:txBody>
      </p:sp>
      <p:pic>
        <p:nvPicPr>
          <p:cNvPr id="2" name="Picture 1"/>
          <p:cNvPicPr>
            <a:picLocks noChangeAspect="1"/>
          </p:cNvPicPr>
          <p:nvPr/>
        </p:nvPicPr>
        <p:blipFill>
          <a:blip r:embed="rId2"/>
          <a:stretch>
            <a:fillRect/>
          </a:stretch>
        </p:blipFill>
        <p:spPr>
          <a:xfrm>
            <a:off x="5610725" y="838200"/>
            <a:ext cx="3304675" cy="5851800"/>
          </a:xfrm>
          <a:prstGeom prst="rect">
            <a:avLst/>
          </a:prstGeom>
        </p:spPr>
      </p:pic>
    </p:spTree>
    <p:extLst>
      <p:ext uri="{BB962C8B-B14F-4D97-AF65-F5344CB8AC3E}">
        <p14:creationId xmlns:p14="http://schemas.microsoft.com/office/powerpoint/2010/main" val="4054436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 y="0"/>
            <a:ext cx="8686800" cy="838200"/>
          </a:xfrm>
        </p:spPr>
        <p:txBody>
          <a:bodyPr>
            <a:normAutofit fontScale="90000"/>
          </a:bodyPr>
          <a:lstStyle/>
          <a:p>
            <a:r>
              <a:rPr lang="en-US" dirty="0" smtClean="0"/>
              <a:t>Vertical and Horizontal Resolution</a:t>
            </a:r>
            <a:endParaRPr lang="en-US" dirty="0"/>
          </a:p>
        </p:txBody>
      </p:sp>
      <p:sp>
        <p:nvSpPr>
          <p:cNvPr id="5" name="Content Placeholder 4"/>
          <p:cNvSpPr>
            <a:spLocks noGrp="1"/>
          </p:cNvSpPr>
          <p:nvPr>
            <p:ph idx="1"/>
          </p:nvPr>
        </p:nvSpPr>
        <p:spPr>
          <a:xfrm>
            <a:off x="361950" y="1524000"/>
            <a:ext cx="8477250" cy="4876800"/>
          </a:xfrm>
        </p:spPr>
        <p:txBody>
          <a:bodyPr>
            <a:normAutofit fontScale="92500" lnSpcReduction="10000"/>
          </a:bodyPr>
          <a:lstStyle/>
          <a:p>
            <a:r>
              <a:rPr lang="en-US" dirty="0"/>
              <a:t>The preceding commentary refers specifically to the </a:t>
            </a:r>
            <a:r>
              <a:rPr lang="en-US" b="1" dirty="0">
                <a:solidFill>
                  <a:srgbClr val="CC04B4"/>
                </a:solidFill>
              </a:rPr>
              <a:t>532 nm parallel and perpendicular channels only</a:t>
            </a:r>
            <a:r>
              <a:rPr lang="en-US" dirty="0"/>
              <a:t>. </a:t>
            </a:r>
            <a:endParaRPr lang="en-US" dirty="0" smtClean="0"/>
          </a:p>
          <a:p>
            <a:endParaRPr lang="en-US" dirty="0"/>
          </a:p>
          <a:p>
            <a:r>
              <a:rPr lang="en-US" dirty="0" smtClean="0"/>
              <a:t>The </a:t>
            </a:r>
            <a:r>
              <a:rPr lang="en-US" dirty="0"/>
              <a:t>1064 nm channel is recorded at a vertical resolution of 60 m in the range be -0.5 and 8.2 km, also no 1064 nm data is available above 20.1 km</a:t>
            </a:r>
            <a:r>
              <a:rPr lang="en-US" dirty="0" smtClean="0"/>
              <a:t>.</a:t>
            </a:r>
          </a:p>
          <a:p>
            <a:endParaRPr lang="en-US" dirty="0"/>
          </a:p>
          <a:p>
            <a:r>
              <a:rPr lang="en-US" dirty="0" smtClean="0"/>
              <a:t>Nominal </a:t>
            </a:r>
            <a:r>
              <a:rPr lang="en-US" dirty="0"/>
              <a:t>vertical resolution of </a:t>
            </a:r>
            <a:r>
              <a:rPr lang="en-US" b="1" dirty="0">
                <a:solidFill>
                  <a:srgbClr val="CC04B4"/>
                </a:solidFill>
              </a:rPr>
              <a:t>15 m (10 MHz sampling </a:t>
            </a:r>
            <a:r>
              <a:rPr lang="en-US" b="1" dirty="0" smtClean="0">
                <a:solidFill>
                  <a:srgbClr val="CC04B4"/>
                </a:solidFill>
              </a:rPr>
              <a:t>rate)</a:t>
            </a:r>
          </a:p>
          <a:p>
            <a:pPr lvl="1"/>
            <a:r>
              <a:rPr lang="en-US" dirty="0" smtClean="0"/>
              <a:t>at </a:t>
            </a:r>
            <a:r>
              <a:rPr lang="en-US" dirty="0"/>
              <a:t>a laser pulse repetition rate of </a:t>
            </a:r>
            <a:r>
              <a:rPr lang="en-US" b="1" dirty="0">
                <a:solidFill>
                  <a:srgbClr val="CC04B4"/>
                </a:solidFill>
              </a:rPr>
              <a:t>20.16 </a:t>
            </a:r>
            <a:r>
              <a:rPr lang="en-US" b="1" dirty="0" smtClean="0">
                <a:solidFill>
                  <a:srgbClr val="CC04B4"/>
                </a:solidFill>
              </a:rPr>
              <a:t>Hz </a:t>
            </a:r>
          </a:p>
          <a:p>
            <a:pPr lvl="1"/>
            <a:r>
              <a:rPr lang="en-US" dirty="0" smtClean="0"/>
              <a:t>Horizontal profile spacing of </a:t>
            </a:r>
            <a:r>
              <a:rPr lang="en-US" b="1" dirty="0" smtClean="0">
                <a:solidFill>
                  <a:srgbClr val="CC04B4"/>
                </a:solidFill>
              </a:rPr>
              <a:t>~333 m </a:t>
            </a:r>
            <a:r>
              <a:rPr lang="en-US" dirty="0" smtClean="0"/>
              <a:t>(when </a:t>
            </a:r>
            <a:r>
              <a:rPr lang="en-US" dirty="0"/>
              <a:t>accounting t</a:t>
            </a:r>
            <a:r>
              <a:rPr lang="en-US" dirty="0" smtClean="0"/>
              <a:t>he </a:t>
            </a:r>
            <a:r>
              <a:rPr lang="en-US" dirty="0"/>
              <a:t>satellites orbital </a:t>
            </a:r>
            <a:r>
              <a:rPr lang="en-US" dirty="0" smtClean="0"/>
              <a:t>velocity)</a:t>
            </a:r>
          </a:p>
          <a:p>
            <a:pPr lvl="1"/>
            <a:r>
              <a:rPr lang="en-US" dirty="0" smtClean="0"/>
              <a:t>Within </a:t>
            </a:r>
            <a:r>
              <a:rPr lang="en-US" dirty="0"/>
              <a:t>the lower atmosphere the footprint of each profile is </a:t>
            </a:r>
            <a:r>
              <a:rPr lang="en-US" b="1" dirty="0" smtClean="0">
                <a:solidFill>
                  <a:srgbClr val="CC04B4"/>
                </a:solidFill>
              </a:rPr>
              <a:t>~90 </a:t>
            </a:r>
            <a:r>
              <a:rPr lang="en-US" b="1" dirty="0">
                <a:solidFill>
                  <a:srgbClr val="CC04B4"/>
                </a:solidFill>
              </a:rPr>
              <a:t>m in diameter</a:t>
            </a:r>
            <a:r>
              <a:rPr lang="en-US" dirty="0"/>
              <a:t>. </a:t>
            </a:r>
            <a:endParaRPr lang="en-US" dirty="0" smtClean="0"/>
          </a:p>
        </p:txBody>
      </p:sp>
    </p:spTree>
    <p:extLst>
      <p:ext uri="{BB962C8B-B14F-4D97-AF65-F5344CB8AC3E}">
        <p14:creationId xmlns:p14="http://schemas.microsoft.com/office/powerpoint/2010/main" val="4239806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500"/>
                                        <p:tgtEl>
                                          <p:spTgt spid="5">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animEffect transition="in" filter="fade">
                                      <p:cBhvr>
                                        <p:cTn id="15" dur="500"/>
                                        <p:tgtEl>
                                          <p:spTgt spid="5">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
                                            <p:txEl>
                                              <p:pRg st="6" end="6"/>
                                            </p:txEl>
                                          </p:spTgt>
                                        </p:tgtEl>
                                        <p:attrNameLst>
                                          <p:attrName>style.visibility</p:attrName>
                                        </p:attrNameLst>
                                      </p:cBhvr>
                                      <p:to>
                                        <p:strVal val="visible"/>
                                      </p:to>
                                    </p:set>
                                    <p:animEffect transition="in" filter="fade">
                                      <p:cBhvr>
                                        <p:cTn id="18" dur="500"/>
                                        <p:tgtEl>
                                          <p:spTgt spid="5">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animEffect transition="in" filter="fade">
                                      <p:cBhvr>
                                        <p:cTn id="21"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 y="0"/>
            <a:ext cx="8686800" cy="838200"/>
          </a:xfrm>
        </p:spPr>
        <p:txBody>
          <a:bodyPr>
            <a:noAutofit/>
          </a:bodyPr>
          <a:lstStyle/>
          <a:p>
            <a:pPr algn="ctr"/>
            <a:r>
              <a:rPr lang="en-US" sz="3800" dirty="0" smtClean="0"/>
              <a:t>Summary Vertical </a:t>
            </a:r>
            <a:r>
              <a:rPr lang="en-US" sz="3800" dirty="0" smtClean="0"/>
              <a:t>and Horizontal Resolution</a:t>
            </a:r>
            <a:endParaRPr lang="en-US" sz="3800" dirty="0"/>
          </a:p>
        </p:txBody>
      </p:sp>
      <p:sp>
        <p:nvSpPr>
          <p:cNvPr id="5" name="Content Placeholder 4"/>
          <p:cNvSpPr>
            <a:spLocks noGrp="1"/>
          </p:cNvSpPr>
          <p:nvPr>
            <p:ph idx="1"/>
          </p:nvPr>
        </p:nvSpPr>
        <p:spPr>
          <a:xfrm>
            <a:off x="-38100" y="990600"/>
            <a:ext cx="9067800" cy="1724526"/>
          </a:xfrm>
        </p:spPr>
        <p:txBody>
          <a:bodyPr>
            <a:normAutofit fontScale="92500" lnSpcReduction="20000"/>
          </a:bodyPr>
          <a:lstStyle/>
          <a:p>
            <a:r>
              <a:rPr lang="en-US" dirty="0" smtClean="0"/>
              <a:t>The </a:t>
            </a:r>
            <a:r>
              <a:rPr lang="en-US" dirty="0"/>
              <a:t>on-board averaging scheme provides the highest resolution in the lower troposphere where the spatial variability of clouds and aerosols is the greatest and coarser resolutions higher in the atmosphere. The degree of averaging varies with altitude, as detailed in the figure below.</a:t>
            </a:r>
          </a:p>
          <a:p>
            <a:endParaRPr lang="en-US" sz="1800" dirty="0"/>
          </a:p>
          <a:p>
            <a:endParaRPr lang="en-US" sz="1800" dirty="0"/>
          </a:p>
          <a:p>
            <a:endParaRPr lang="en-US" sz="1800" dirty="0"/>
          </a:p>
        </p:txBody>
      </p:sp>
      <p:pic>
        <p:nvPicPr>
          <p:cNvPr id="3074" name="Picture 2" descr="Altitude Array and Reg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354" y="2715126"/>
            <a:ext cx="8862646"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222383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229600" cy="780288"/>
          </a:xfrm>
        </p:spPr>
        <p:txBody>
          <a:bodyPr>
            <a:normAutofit fontScale="90000"/>
          </a:bodyPr>
          <a:lstStyle/>
          <a:p>
            <a:r>
              <a:rPr lang="en-US" dirty="0" smtClean="0"/>
              <a:t>Multi-Gridded Averaging Scheme</a:t>
            </a:r>
            <a:endParaRPr lang="en-US" dirty="0"/>
          </a:p>
        </p:txBody>
      </p:sp>
      <p:sp>
        <p:nvSpPr>
          <p:cNvPr id="3" name="Content Placeholder 2"/>
          <p:cNvSpPr>
            <a:spLocks noGrp="1"/>
          </p:cNvSpPr>
          <p:nvPr>
            <p:ph idx="1"/>
          </p:nvPr>
        </p:nvSpPr>
        <p:spPr>
          <a:xfrm>
            <a:off x="228600" y="932688"/>
            <a:ext cx="8229600" cy="5925312"/>
          </a:xfrm>
        </p:spPr>
        <p:txBody>
          <a:bodyPr>
            <a:normAutofit fontScale="92500" lnSpcReduction="20000"/>
          </a:bodyPr>
          <a:lstStyle/>
          <a:p>
            <a:r>
              <a:rPr lang="en-US" dirty="0"/>
              <a:t>The </a:t>
            </a:r>
            <a:r>
              <a:rPr lang="en-US" b="1" dirty="0">
                <a:solidFill>
                  <a:srgbClr val="CC04B4"/>
                </a:solidFill>
              </a:rPr>
              <a:t>peak backscatter intensities </a:t>
            </a:r>
            <a:r>
              <a:rPr lang="en-US" dirty="0"/>
              <a:t>of the features measured by space-borne </a:t>
            </a:r>
            <a:r>
              <a:rPr lang="en-US" dirty="0" err="1"/>
              <a:t>lidar</a:t>
            </a:r>
            <a:r>
              <a:rPr lang="en-US" dirty="0"/>
              <a:t> range over </a:t>
            </a:r>
            <a:r>
              <a:rPr lang="en-US" b="1" dirty="0">
                <a:solidFill>
                  <a:srgbClr val="CC04B4"/>
                </a:solidFill>
              </a:rPr>
              <a:t>several orders of magnitude</a:t>
            </a:r>
            <a:r>
              <a:rPr lang="en-US" dirty="0"/>
              <a:t>. </a:t>
            </a:r>
            <a:endParaRPr lang="en-US" dirty="0" smtClean="0"/>
          </a:p>
          <a:p>
            <a:endParaRPr lang="en-US" dirty="0"/>
          </a:p>
          <a:p>
            <a:r>
              <a:rPr lang="en-US" b="1" dirty="0" smtClean="0">
                <a:solidFill>
                  <a:srgbClr val="CC04B4"/>
                </a:solidFill>
              </a:rPr>
              <a:t>Strongly </a:t>
            </a:r>
            <a:r>
              <a:rPr lang="en-US" b="1" dirty="0">
                <a:solidFill>
                  <a:srgbClr val="CC04B4"/>
                </a:solidFill>
              </a:rPr>
              <a:t>scattering </a:t>
            </a:r>
            <a:r>
              <a:rPr lang="en-US" dirty="0"/>
              <a:t>features such as stratus and fair weather cumulus </a:t>
            </a:r>
            <a:r>
              <a:rPr lang="en-US" b="1" dirty="0">
                <a:solidFill>
                  <a:srgbClr val="CC04B4"/>
                </a:solidFill>
              </a:rPr>
              <a:t>are easily detected </a:t>
            </a:r>
            <a:r>
              <a:rPr lang="en-US" dirty="0"/>
              <a:t>using a </a:t>
            </a:r>
            <a:r>
              <a:rPr lang="en-US" b="1" dirty="0">
                <a:solidFill>
                  <a:srgbClr val="CC04B4"/>
                </a:solidFill>
              </a:rPr>
              <a:t>single laser pulse</a:t>
            </a:r>
            <a:r>
              <a:rPr lang="en-US" dirty="0" smtClean="0"/>
              <a:t>.</a:t>
            </a:r>
          </a:p>
          <a:p>
            <a:endParaRPr lang="en-US" dirty="0"/>
          </a:p>
          <a:p>
            <a:r>
              <a:rPr lang="en-US" dirty="0" smtClean="0"/>
              <a:t>For </a:t>
            </a:r>
            <a:r>
              <a:rPr lang="en-US" dirty="0"/>
              <a:t>more </a:t>
            </a:r>
            <a:r>
              <a:rPr lang="en-US" b="1" dirty="0">
                <a:solidFill>
                  <a:srgbClr val="CC04B4"/>
                </a:solidFill>
              </a:rPr>
              <a:t>tenuous features </a:t>
            </a:r>
            <a:r>
              <a:rPr lang="en-US" dirty="0"/>
              <a:t>- e.g., thin cirrus clouds - the </a:t>
            </a:r>
            <a:r>
              <a:rPr lang="en-US" b="1" dirty="0">
                <a:solidFill>
                  <a:srgbClr val="CC04B4"/>
                </a:solidFill>
              </a:rPr>
              <a:t>average of several laser pulses may be required </a:t>
            </a:r>
            <a:r>
              <a:rPr lang="en-US" dirty="0"/>
              <a:t>to obtain the signal-to-noise ratio necessary to differentiate feature boundaries from the ambient scattering environment. </a:t>
            </a:r>
            <a:endParaRPr lang="en-US" dirty="0" smtClean="0"/>
          </a:p>
          <a:p>
            <a:endParaRPr lang="en-US" dirty="0"/>
          </a:p>
          <a:p>
            <a:r>
              <a:rPr lang="en-US" b="1" dirty="0" smtClean="0">
                <a:solidFill>
                  <a:srgbClr val="CC04B4"/>
                </a:solidFill>
              </a:rPr>
              <a:t>The </a:t>
            </a:r>
            <a:r>
              <a:rPr lang="en-US" b="1" dirty="0">
                <a:solidFill>
                  <a:srgbClr val="CC04B4"/>
                </a:solidFill>
              </a:rPr>
              <a:t>unambiguous detection of the very weakest features - faint aerosol layers and </a:t>
            </a:r>
            <a:r>
              <a:rPr lang="en-US" b="1" dirty="0" smtClean="0">
                <a:solidFill>
                  <a:srgbClr val="CC04B4"/>
                </a:solidFill>
              </a:rPr>
              <a:t>sub-visible </a:t>
            </a:r>
            <a:r>
              <a:rPr lang="en-US" b="1" dirty="0">
                <a:solidFill>
                  <a:srgbClr val="CC04B4"/>
                </a:solidFill>
              </a:rPr>
              <a:t>cirrus - may require averaging over a substantial number of pulses.</a:t>
            </a:r>
            <a:r>
              <a:rPr lang="en-US" dirty="0"/>
              <a:t> </a:t>
            </a:r>
          </a:p>
        </p:txBody>
      </p:sp>
    </p:spTree>
    <p:extLst>
      <p:ext uri="{BB962C8B-B14F-4D97-AF65-F5344CB8AC3E}">
        <p14:creationId xmlns:p14="http://schemas.microsoft.com/office/powerpoint/2010/main" val="61559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932688"/>
          </a:xfrm>
        </p:spPr>
        <p:txBody>
          <a:bodyPr>
            <a:normAutofit fontScale="90000"/>
          </a:bodyPr>
          <a:lstStyle/>
          <a:p>
            <a:r>
              <a:rPr lang="en-US" dirty="0" smtClean="0"/>
              <a:t>Multi-Gridded Averaging Scheme</a:t>
            </a:r>
            <a:endParaRPr lang="en-US" dirty="0"/>
          </a:p>
        </p:txBody>
      </p:sp>
      <p:sp>
        <p:nvSpPr>
          <p:cNvPr id="3" name="Content Placeholder 2"/>
          <p:cNvSpPr>
            <a:spLocks noGrp="1"/>
          </p:cNvSpPr>
          <p:nvPr>
            <p:ph idx="1"/>
          </p:nvPr>
        </p:nvSpPr>
        <p:spPr>
          <a:xfrm>
            <a:off x="152400" y="1295399"/>
            <a:ext cx="3694926" cy="5392723"/>
          </a:xfrm>
        </p:spPr>
        <p:txBody>
          <a:bodyPr>
            <a:normAutofit fontScale="70000" lnSpcReduction="20000"/>
          </a:bodyPr>
          <a:lstStyle/>
          <a:p>
            <a:r>
              <a:rPr lang="en-US" dirty="0"/>
              <a:t>To identify all of the features within a given scene at the maximum possible spatial resolution we employ </a:t>
            </a:r>
            <a:r>
              <a:rPr lang="en-US" b="1" dirty="0">
                <a:solidFill>
                  <a:srgbClr val="CC04B4"/>
                </a:solidFill>
              </a:rPr>
              <a:t>a Selective Iterated Boundary Location (SIBYL) </a:t>
            </a:r>
            <a:r>
              <a:rPr lang="en-US" dirty="0"/>
              <a:t>scheme. </a:t>
            </a:r>
            <a:endParaRPr lang="en-US" dirty="0" smtClean="0"/>
          </a:p>
          <a:p>
            <a:endParaRPr lang="en-US" dirty="0"/>
          </a:p>
          <a:p>
            <a:r>
              <a:rPr lang="en-US" dirty="0" smtClean="0"/>
              <a:t>The </a:t>
            </a:r>
            <a:r>
              <a:rPr lang="en-US" dirty="0"/>
              <a:t>SIBYL algorithm makes multiple passes through a specified scene, constructing profiles of attenuated scattering ratios at a series of increasingly coarse spatial resolutions, nominally at 5, 20 and 80 km</a:t>
            </a:r>
            <a:r>
              <a:rPr lang="en-US" dirty="0" smtClean="0"/>
              <a:t>.</a:t>
            </a:r>
          </a:p>
          <a:p>
            <a:endParaRPr lang="en-US" dirty="0"/>
          </a:p>
          <a:p>
            <a:r>
              <a:rPr lang="en-US" dirty="0"/>
              <a:t>Immediately after construction, each profile is scanned for the presence of clouds, aerosol layers, and/or surface returns using a profile scanner, (the 'Layer detection' box at right).</a:t>
            </a:r>
          </a:p>
          <a:p>
            <a:endParaRPr lang="en-US" dirty="0"/>
          </a:p>
        </p:txBody>
      </p:sp>
      <p:pic>
        <p:nvPicPr>
          <p:cNvPr id="5122" name="Picture 2" descr="Region overvi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7326" y="1073056"/>
            <a:ext cx="5260579" cy="5615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5916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932688"/>
          </a:xfrm>
        </p:spPr>
        <p:txBody>
          <a:bodyPr>
            <a:normAutofit fontScale="90000"/>
          </a:bodyPr>
          <a:lstStyle/>
          <a:p>
            <a:r>
              <a:rPr lang="en-US" dirty="0" smtClean="0"/>
              <a:t>Multi-Gridded Averaging Scheme</a:t>
            </a:r>
            <a:endParaRPr lang="en-US" dirty="0"/>
          </a:p>
        </p:txBody>
      </p:sp>
      <p:sp>
        <p:nvSpPr>
          <p:cNvPr id="3" name="Content Placeholder 2"/>
          <p:cNvSpPr>
            <a:spLocks noGrp="1"/>
          </p:cNvSpPr>
          <p:nvPr>
            <p:ph idx="1"/>
          </p:nvPr>
        </p:nvSpPr>
        <p:spPr>
          <a:xfrm>
            <a:off x="152400" y="1295399"/>
            <a:ext cx="3694926" cy="5392723"/>
          </a:xfrm>
        </p:spPr>
        <p:txBody>
          <a:bodyPr>
            <a:normAutofit fontScale="77500" lnSpcReduction="20000"/>
          </a:bodyPr>
          <a:lstStyle/>
          <a:p>
            <a:r>
              <a:rPr lang="en-US" dirty="0"/>
              <a:t>The backscatter data from those regions identified as containing a feature are removed </a:t>
            </a:r>
            <a:r>
              <a:rPr lang="en-US" dirty="0" smtClean="0"/>
              <a:t>from subsequent </a:t>
            </a:r>
            <a:r>
              <a:rPr lang="en-US" dirty="0"/>
              <a:t>processing. </a:t>
            </a:r>
            <a:endParaRPr lang="en-US" dirty="0" smtClean="0"/>
          </a:p>
          <a:p>
            <a:endParaRPr lang="en-US" dirty="0"/>
          </a:p>
          <a:p>
            <a:r>
              <a:rPr lang="en-US" dirty="0" smtClean="0"/>
              <a:t>As </a:t>
            </a:r>
            <a:r>
              <a:rPr lang="en-US" dirty="0"/>
              <a:t>a consequence, features found at high spatial resolutions (i.e., with less averaging) will not be included in the profiles of attenuated scattering ratios scanned at coarser resolutions (i.e., more averaging). </a:t>
            </a:r>
            <a:endParaRPr lang="en-US" dirty="0" smtClean="0"/>
          </a:p>
          <a:p>
            <a:endParaRPr lang="en-US" dirty="0"/>
          </a:p>
          <a:p>
            <a:r>
              <a:rPr lang="en-US" dirty="0" smtClean="0"/>
              <a:t>This </a:t>
            </a:r>
            <a:r>
              <a:rPr lang="en-US" dirty="0"/>
              <a:t>encompasses the 'Remove layers...' and 'Average data to 20 or </a:t>
            </a:r>
            <a:r>
              <a:rPr lang="en-US" dirty="0" smtClean="0"/>
              <a:t>80 km</a:t>
            </a:r>
            <a:r>
              <a:rPr lang="en-US" dirty="0"/>
              <a:t>' boxes</a:t>
            </a:r>
            <a:r>
              <a:rPr lang="en-US" dirty="0" smtClean="0"/>
              <a:t>.</a:t>
            </a:r>
            <a:endParaRPr lang="en-US" dirty="0"/>
          </a:p>
        </p:txBody>
      </p:sp>
      <p:pic>
        <p:nvPicPr>
          <p:cNvPr id="5122" name="Picture 2" descr="Region overvi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7326" y="1073056"/>
            <a:ext cx="5260579" cy="5615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6995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932688"/>
          </a:xfrm>
        </p:spPr>
        <p:txBody>
          <a:bodyPr>
            <a:normAutofit fontScale="90000"/>
          </a:bodyPr>
          <a:lstStyle/>
          <a:p>
            <a:r>
              <a:rPr lang="en-US" dirty="0" smtClean="0"/>
              <a:t>Multi-Gridded Averaging Scheme</a:t>
            </a:r>
            <a:endParaRPr lang="en-US" dirty="0"/>
          </a:p>
        </p:txBody>
      </p:sp>
      <p:sp>
        <p:nvSpPr>
          <p:cNvPr id="3" name="Content Placeholder 2"/>
          <p:cNvSpPr>
            <a:spLocks noGrp="1"/>
          </p:cNvSpPr>
          <p:nvPr>
            <p:ph idx="1"/>
          </p:nvPr>
        </p:nvSpPr>
        <p:spPr>
          <a:xfrm>
            <a:off x="152400" y="1295399"/>
            <a:ext cx="3694926" cy="5392723"/>
          </a:xfrm>
        </p:spPr>
        <p:txBody>
          <a:bodyPr>
            <a:normAutofit fontScale="92500" lnSpcReduction="20000"/>
          </a:bodyPr>
          <a:lstStyle/>
          <a:p>
            <a:r>
              <a:rPr lang="en-US" dirty="0"/>
              <a:t>Note that the layer detection at 1 km and 333 m horizontal resolution are only performed for those regions where 5 km layers were detected. </a:t>
            </a:r>
            <a:endParaRPr lang="en-US" dirty="0" smtClean="0"/>
          </a:p>
          <a:p>
            <a:endParaRPr lang="en-US" dirty="0"/>
          </a:p>
          <a:p>
            <a:r>
              <a:rPr lang="en-US" dirty="0" smtClean="0"/>
              <a:t>The </a:t>
            </a:r>
            <a:r>
              <a:rPr lang="en-US" i="1" dirty="0"/>
              <a:t>boundary layer homogenization algorithm</a:t>
            </a:r>
            <a:r>
              <a:rPr lang="en-US" dirty="0"/>
              <a:t> </a:t>
            </a:r>
            <a:r>
              <a:rPr lang="en-US" dirty="0" smtClean="0"/>
              <a:t>(</a:t>
            </a:r>
            <a:r>
              <a:rPr lang="en-US" b="1" dirty="0" err="1" smtClean="0">
                <a:solidFill>
                  <a:srgbClr val="CC04B4"/>
                </a:solidFill>
              </a:rPr>
              <a:t>BLaH</a:t>
            </a:r>
            <a:r>
              <a:rPr lang="en-US" dirty="0" smtClean="0"/>
              <a:t>) </a:t>
            </a:r>
            <a:r>
              <a:rPr lang="en-US" dirty="0"/>
              <a:t>will not be further </a:t>
            </a:r>
            <a:r>
              <a:rPr lang="en-US" dirty="0" smtClean="0"/>
              <a:t>discussed. </a:t>
            </a:r>
            <a:r>
              <a:rPr lang="en-US" dirty="0"/>
              <a:t>Users are encouraged to read section 4 (section 4.4 is about </a:t>
            </a:r>
            <a:r>
              <a:rPr lang="en-US" dirty="0" err="1"/>
              <a:t>BLaH</a:t>
            </a:r>
            <a:r>
              <a:rPr lang="en-US" dirty="0"/>
              <a:t>) in the </a:t>
            </a:r>
            <a:r>
              <a:rPr lang="en-US" dirty="0">
                <a:hlinkClick r:id="rId2"/>
              </a:rPr>
              <a:t>feature detection ATBD</a:t>
            </a:r>
            <a:r>
              <a:rPr lang="en-US" dirty="0"/>
              <a:t>.</a:t>
            </a:r>
          </a:p>
        </p:txBody>
      </p:sp>
      <p:pic>
        <p:nvPicPr>
          <p:cNvPr id="5122" name="Picture 2" descr="Region overvie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7326" y="1073056"/>
            <a:ext cx="5260579" cy="5615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770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89154"/>
            <a:ext cx="8229600" cy="856488"/>
          </a:xfrm>
        </p:spPr>
        <p:txBody>
          <a:bodyPr/>
          <a:lstStyle/>
          <a:p>
            <a:r>
              <a:rPr lang="en-US" dirty="0" smtClean="0"/>
              <a:t>Example</a:t>
            </a:r>
            <a:endParaRPr lang="en-US" dirty="0"/>
          </a:p>
        </p:txBody>
      </p:sp>
      <p:sp>
        <p:nvSpPr>
          <p:cNvPr id="3" name="Content Placeholder 2"/>
          <p:cNvSpPr>
            <a:spLocks noGrp="1"/>
          </p:cNvSpPr>
          <p:nvPr>
            <p:ph idx="1"/>
          </p:nvPr>
        </p:nvSpPr>
        <p:spPr>
          <a:xfrm>
            <a:off x="180474" y="1089880"/>
            <a:ext cx="4066673" cy="5539519"/>
          </a:xfrm>
        </p:spPr>
        <p:txBody>
          <a:bodyPr>
            <a:normAutofit fontScale="62500" lnSpcReduction="20000"/>
          </a:bodyPr>
          <a:lstStyle/>
          <a:p>
            <a:r>
              <a:rPr lang="en-US" dirty="0"/>
              <a:t>Browse image of the total 532 nm attenuated backscatter signal (the sum of the 532 nm parallel and perpendicular return signals</a:t>
            </a:r>
            <a:r>
              <a:rPr lang="en-US" dirty="0" smtClean="0"/>
              <a:t>).</a:t>
            </a:r>
          </a:p>
          <a:p>
            <a:endParaRPr lang="en-US" dirty="0"/>
          </a:p>
          <a:p>
            <a:r>
              <a:rPr lang="en-US" dirty="0"/>
              <a:t>Zoomed in version of above image from the area between the black lines</a:t>
            </a:r>
            <a:r>
              <a:rPr lang="en-US" dirty="0" smtClean="0"/>
              <a:t>.</a:t>
            </a:r>
          </a:p>
          <a:p>
            <a:endParaRPr lang="en-US" dirty="0"/>
          </a:p>
          <a:p>
            <a:r>
              <a:rPr lang="en-US" dirty="0"/>
              <a:t>There is a </a:t>
            </a:r>
            <a:r>
              <a:rPr lang="en-US" b="1" dirty="0">
                <a:solidFill>
                  <a:srgbClr val="CC04B4"/>
                </a:solidFill>
              </a:rPr>
              <a:t>transparent cirrus </a:t>
            </a:r>
            <a:r>
              <a:rPr lang="en-US" dirty="0"/>
              <a:t>cloud located at ~17 km and an aerosol layer (most likely dust) located from the surface or in some places ~ 1km up to an altitude of 4 km. </a:t>
            </a:r>
            <a:endParaRPr lang="en-US" dirty="0" smtClean="0"/>
          </a:p>
          <a:p>
            <a:endParaRPr lang="en-US" dirty="0"/>
          </a:p>
          <a:p>
            <a:r>
              <a:rPr lang="en-US" dirty="0" smtClean="0"/>
              <a:t>The </a:t>
            </a:r>
            <a:r>
              <a:rPr lang="en-US" b="1" dirty="0">
                <a:solidFill>
                  <a:srgbClr val="CC04B4"/>
                </a:solidFill>
              </a:rPr>
              <a:t>surface return </a:t>
            </a:r>
            <a:r>
              <a:rPr lang="en-US" dirty="0"/>
              <a:t>is seen as the white/red/yellow band near 0 km</a:t>
            </a:r>
            <a:r>
              <a:rPr lang="en-US" dirty="0" smtClean="0"/>
              <a:t>.</a:t>
            </a:r>
          </a:p>
          <a:p>
            <a:endParaRPr lang="en-US" dirty="0"/>
          </a:p>
          <a:p>
            <a:r>
              <a:rPr lang="en-US" dirty="0"/>
              <a:t>The </a:t>
            </a:r>
            <a:r>
              <a:rPr lang="en-US" b="1" dirty="0">
                <a:solidFill>
                  <a:srgbClr val="CC04B4"/>
                </a:solidFill>
              </a:rPr>
              <a:t>horizontal line at 8 km </a:t>
            </a:r>
            <a:r>
              <a:rPr lang="en-US" dirty="0"/>
              <a:t>is from the </a:t>
            </a:r>
            <a:r>
              <a:rPr lang="en-US" b="1" dirty="0">
                <a:solidFill>
                  <a:srgbClr val="CC04B4"/>
                </a:solidFill>
              </a:rPr>
              <a:t>changing noise characteristics </a:t>
            </a:r>
            <a:r>
              <a:rPr lang="en-US" dirty="0"/>
              <a:t>in the data due to the change in horizontal and vertical averaging of the data</a:t>
            </a:r>
            <a:r>
              <a:rPr lang="en-US" dirty="0" smtClean="0"/>
              <a:t>.</a:t>
            </a:r>
          </a:p>
          <a:p>
            <a:endParaRPr lang="en-US" dirty="0"/>
          </a:p>
          <a:p>
            <a:r>
              <a:rPr lang="en-US" b="1" dirty="0" smtClean="0">
                <a:solidFill>
                  <a:srgbClr val="CC04B4"/>
                </a:solidFill>
              </a:rPr>
              <a:t>Data </a:t>
            </a:r>
            <a:r>
              <a:rPr lang="en-US" b="1" dirty="0">
                <a:solidFill>
                  <a:srgbClr val="CC04B4"/>
                </a:solidFill>
              </a:rPr>
              <a:t>is plotted a 333 m horizontal resolution. </a:t>
            </a:r>
          </a:p>
          <a:p>
            <a:endParaRPr lang="en-US" dirty="0"/>
          </a:p>
        </p:txBody>
      </p:sp>
      <p:pic>
        <p:nvPicPr>
          <p:cNvPr id="11266" name="Picture 2" descr="Region overvi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933610"/>
            <a:ext cx="48768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Zoomed in level 1 brows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4191000"/>
            <a:ext cx="4876800" cy="24384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172200" y="933610"/>
            <a:ext cx="609600" cy="2190590"/>
          </a:xfrm>
          <a:prstGeom prst="rect">
            <a:avLst/>
          </a:prstGeom>
          <a:noFill/>
          <a:ln w="539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919913" y="3359979"/>
            <a:ext cx="3429000" cy="646331"/>
          </a:xfrm>
          <a:prstGeom prst="rect">
            <a:avLst/>
          </a:prstGeom>
          <a:noFill/>
        </p:spPr>
        <p:txBody>
          <a:bodyPr wrap="square" rtlCol="0">
            <a:spAutoFit/>
          </a:bodyPr>
          <a:lstStyle/>
          <a:p>
            <a:pPr algn="ctr"/>
            <a:r>
              <a:rPr lang="en-US" sz="3600" b="1" dirty="0" smtClean="0">
                <a:solidFill>
                  <a:srgbClr val="FF0000"/>
                </a:solidFill>
              </a:rPr>
              <a:t>~333m</a:t>
            </a:r>
            <a:endParaRPr lang="en-US" sz="3600" b="1" dirty="0">
              <a:solidFill>
                <a:srgbClr val="FF0000"/>
              </a:solidFill>
            </a:endParaRPr>
          </a:p>
        </p:txBody>
      </p:sp>
    </p:spTree>
    <p:extLst>
      <p:ext uri="{BB962C8B-B14F-4D97-AF65-F5344CB8AC3E}">
        <p14:creationId xmlns:p14="http://schemas.microsoft.com/office/powerpoint/2010/main" val="247902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1268"/>
                                        </p:tgtEl>
                                        <p:attrNameLst>
                                          <p:attrName>style.visibility</p:attrName>
                                        </p:attrNameLst>
                                      </p:cBhvr>
                                      <p:to>
                                        <p:strVal val="visible"/>
                                      </p:to>
                                    </p:set>
                                    <p:animEffect transition="in" filter="fade">
                                      <p:cBhvr>
                                        <p:cTn id="15" dur="500"/>
                                        <p:tgtEl>
                                          <p:spTgt spid="1126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500"/>
                                        <p:tgtEl>
                                          <p:spTgt spid="3">
                                            <p:txEl>
                                              <p:pRg st="10" end="10"/>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89154"/>
            <a:ext cx="8229600" cy="856488"/>
          </a:xfrm>
        </p:spPr>
        <p:txBody>
          <a:bodyPr/>
          <a:lstStyle/>
          <a:p>
            <a:r>
              <a:rPr lang="en-US" dirty="0" smtClean="0"/>
              <a:t>Example</a:t>
            </a:r>
            <a:endParaRPr lang="en-US" dirty="0"/>
          </a:p>
        </p:txBody>
      </p:sp>
      <p:sp>
        <p:nvSpPr>
          <p:cNvPr id="3" name="Content Placeholder 2"/>
          <p:cNvSpPr>
            <a:spLocks noGrp="1"/>
          </p:cNvSpPr>
          <p:nvPr>
            <p:ph idx="1"/>
          </p:nvPr>
        </p:nvSpPr>
        <p:spPr>
          <a:xfrm>
            <a:off x="180474" y="1089880"/>
            <a:ext cx="4066673" cy="5539519"/>
          </a:xfrm>
        </p:spPr>
        <p:txBody>
          <a:bodyPr>
            <a:normAutofit fontScale="85000" lnSpcReduction="10000"/>
          </a:bodyPr>
          <a:lstStyle/>
          <a:p>
            <a:r>
              <a:rPr lang="en-US" dirty="0" smtClean="0"/>
              <a:t>BELOW: vertical </a:t>
            </a:r>
            <a:r>
              <a:rPr lang="en-US" dirty="0"/>
              <a:t>and horizontal locations of all features that were detected at the 5 km horizontal resolution. </a:t>
            </a:r>
            <a:endParaRPr lang="en-US" dirty="0" smtClean="0"/>
          </a:p>
          <a:p>
            <a:endParaRPr lang="en-US" dirty="0"/>
          </a:p>
          <a:p>
            <a:r>
              <a:rPr lang="en-US" dirty="0" smtClean="0"/>
              <a:t>Only </a:t>
            </a:r>
            <a:r>
              <a:rPr lang="en-US" dirty="0"/>
              <a:t>the data in the regions as identified by the magenta color are used to compute the layer optical properties as would be found in the 5 km layer products</a:t>
            </a:r>
            <a:r>
              <a:rPr lang="en-US" dirty="0" smtClean="0"/>
              <a:t>.</a:t>
            </a:r>
          </a:p>
          <a:p>
            <a:endParaRPr lang="en-US" dirty="0"/>
          </a:p>
          <a:p>
            <a:r>
              <a:rPr lang="en-US" b="1" dirty="0">
                <a:solidFill>
                  <a:srgbClr val="CC04B4"/>
                </a:solidFill>
              </a:rPr>
              <a:t>The layer data in those regions will then be zeroed-out before the 5 km is averaged to 20 km.</a:t>
            </a:r>
          </a:p>
          <a:p>
            <a:endParaRPr lang="en-US" dirty="0"/>
          </a:p>
        </p:txBody>
      </p:sp>
      <p:pic>
        <p:nvPicPr>
          <p:cNvPr id="11270" name="Picture 6" descr="Region overvi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4038600"/>
            <a:ext cx="48768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Zoomed in level 1 brows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4879" y="937621"/>
            <a:ext cx="4876800" cy="24384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919913" y="3359979"/>
            <a:ext cx="3429000" cy="646331"/>
          </a:xfrm>
          <a:prstGeom prst="rect">
            <a:avLst/>
          </a:prstGeom>
          <a:noFill/>
        </p:spPr>
        <p:txBody>
          <a:bodyPr wrap="square" rtlCol="0">
            <a:spAutoFit/>
          </a:bodyPr>
          <a:lstStyle/>
          <a:p>
            <a:r>
              <a:rPr lang="en-US" sz="3600" b="1" dirty="0" smtClean="0">
                <a:solidFill>
                  <a:srgbClr val="FF0000"/>
                </a:solidFill>
              </a:rPr>
              <a:t>5 km &amp; ~333m</a:t>
            </a:r>
            <a:endParaRPr lang="en-US" sz="3600" b="1" dirty="0">
              <a:solidFill>
                <a:srgbClr val="FF0000"/>
              </a:solidFill>
            </a:endParaRPr>
          </a:p>
        </p:txBody>
      </p:sp>
      <p:sp>
        <p:nvSpPr>
          <p:cNvPr id="10" name="TextBox 9"/>
          <p:cNvSpPr txBox="1"/>
          <p:nvPr/>
        </p:nvSpPr>
        <p:spPr>
          <a:xfrm>
            <a:off x="4953000" y="259000"/>
            <a:ext cx="3429000" cy="646331"/>
          </a:xfrm>
          <a:prstGeom prst="rect">
            <a:avLst/>
          </a:prstGeom>
          <a:noFill/>
        </p:spPr>
        <p:txBody>
          <a:bodyPr wrap="square" rtlCol="0">
            <a:spAutoFit/>
          </a:bodyPr>
          <a:lstStyle/>
          <a:p>
            <a:pPr algn="ctr"/>
            <a:r>
              <a:rPr lang="en-US" sz="3600" b="1" dirty="0" smtClean="0">
                <a:solidFill>
                  <a:srgbClr val="FF0000"/>
                </a:solidFill>
              </a:rPr>
              <a:t>~333m</a:t>
            </a:r>
            <a:endParaRPr lang="en-US" sz="3600" b="1" dirty="0">
              <a:solidFill>
                <a:srgbClr val="FF0000"/>
              </a:solidFill>
            </a:endParaRPr>
          </a:p>
        </p:txBody>
      </p:sp>
    </p:spTree>
    <p:extLst>
      <p:ext uri="{BB962C8B-B14F-4D97-AF65-F5344CB8AC3E}">
        <p14:creationId xmlns:p14="http://schemas.microsoft.com/office/powerpoint/2010/main" val="3109468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89154"/>
            <a:ext cx="8229600" cy="856488"/>
          </a:xfrm>
        </p:spPr>
        <p:txBody>
          <a:bodyPr/>
          <a:lstStyle/>
          <a:p>
            <a:r>
              <a:rPr lang="en-US" dirty="0" smtClean="0"/>
              <a:t>Example</a:t>
            </a:r>
            <a:endParaRPr lang="en-US" dirty="0"/>
          </a:p>
        </p:txBody>
      </p:sp>
      <p:sp>
        <p:nvSpPr>
          <p:cNvPr id="3" name="Content Placeholder 2"/>
          <p:cNvSpPr>
            <a:spLocks noGrp="1"/>
          </p:cNvSpPr>
          <p:nvPr>
            <p:ph idx="1"/>
          </p:nvPr>
        </p:nvSpPr>
        <p:spPr>
          <a:xfrm>
            <a:off x="0" y="1166080"/>
            <a:ext cx="4391526" cy="5996720"/>
          </a:xfrm>
        </p:spPr>
        <p:txBody>
          <a:bodyPr>
            <a:noAutofit/>
          </a:bodyPr>
          <a:lstStyle/>
          <a:p>
            <a:r>
              <a:rPr lang="en-US" sz="1700" dirty="0"/>
              <a:t>After the removal of features that were detected at the 5 km resolution, a search is made for features at the 20 km resolution. </a:t>
            </a:r>
            <a:endParaRPr lang="en-US" sz="1700" dirty="0" smtClean="0"/>
          </a:p>
          <a:p>
            <a:endParaRPr lang="en-US" sz="1050" dirty="0"/>
          </a:p>
          <a:p>
            <a:r>
              <a:rPr lang="en-US" sz="1700" dirty="0" smtClean="0"/>
              <a:t>The </a:t>
            </a:r>
            <a:r>
              <a:rPr lang="en-US" sz="1700" dirty="0"/>
              <a:t>image at right </a:t>
            </a:r>
            <a:r>
              <a:rPr lang="en-US" sz="1700" dirty="0" smtClean="0"/>
              <a:t>shows</a:t>
            </a:r>
            <a:r>
              <a:rPr lang="en-US" sz="1700" dirty="0" smtClean="0">
                <a:solidFill>
                  <a:srgbClr val="CC04B4"/>
                </a:solidFill>
              </a:rPr>
              <a:t> </a:t>
            </a:r>
            <a:r>
              <a:rPr lang="en-US" sz="1700" b="1" dirty="0" smtClean="0">
                <a:solidFill>
                  <a:srgbClr val="CC04B4"/>
                </a:solidFill>
              </a:rPr>
              <a:t>features that are found at the 20 km</a:t>
            </a:r>
            <a:r>
              <a:rPr lang="en-US" sz="1700" dirty="0" smtClean="0">
                <a:solidFill>
                  <a:srgbClr val="CC04B4"/>
                </a:solidFill>
              </a:rPr>
              <a:t> </a:t>
            </a:r>
            <a:r>
              <a:rPr lang="en-US" sz="1700" dirty="0" smtClean="0"/>
              <a:t>resolution </a:t>
            </a:r>
            <a:r>
              <a:rPr lang="en-US" sz="1700" dirty="0"/>
              <a:t>in blue. </a:t>
            </a:r>
            <a:endParaRPr lang="en-US" sz="1700" dirty="0" smtClean="0"/>
          </a:p>
          <a:p>
            <a:endParaRPr lang="en-US" sz="1050" dirty="0"/>
          </a:p>
          <a:p>
            <a:r>
              <a:rPr lang="en-US" sz="1700" dirty="0" smtClean="0"/>
              <a:t>The </a:t>
            </a:r>
            <a:r>
              <a:rPr lang="en-US" sz="1700" dirty="0"/>
              <a:t>image (below-right) shows both the 5 km features and the 20 km features. </a:t>
            </a:r>
            <a:endParaRPr lang="en-US" sz="1700" dirty="0" smtClean="0"/>
          </a:p>
          <a:p>
            <a:endParaRPr lang="en-US" sz="1050" dirty="0"/>
          </a:p>
          <a:p>
            <a:r>
              <a:rPr lang="en-US" sz="1700" dirty="0" smtClean="0"/>
              <a:t>Only </a:t>
            </a:r>
            <a:r>
              <a:rPr lang="en-US" sz="1700" dirty="0"/>
              <a:t>the data in the regions shown in blue are used to calculate the layer optical properties for those same regions. </a:t>
            </a:r>
            <a:endParaRPr lang="en-US" sz="1700" dirty="0" smtClean="0"/>
          </a:p>
          <a:p>
            <a:endParaRPr lang="en-US" sz="1050" dirty="0"/>
          </a:p>
          <a:p>
            <a:r>
              <a:rPr lang="en-US" sz="1700" dirty="0" smtClean="0"/>
              <a:t>The </a:t>
            </a:r>
            <a:r>
              <a:rPr lang="en-US" sz="1700" dirty="0"/>
              <a:t>regions in </a:t>
            </a:r>
            <a:r>
              <a:rPr lang="en-US" sz="1700" b="1" dirty="0">
                <a:solidFill>
                  <a:srgbClr val="CC04B4"/>
                </a:solidFill>
              </a:rPr>
              <a:t>magenta</a:t>
            </a:r>
            <a:r>
              <a:rPr lang="en-US" sz="1700" dirty="0"/>
              <a:t> are not included in the averages for the features detected on the 20 km resolution. Layer optical properties are repeated (i.e. reported in the data products) for each 5 km column in which they appear.</a:t>
            </a:r>
          </a:p>
        </p:txBody>
      </p:sp>
      <p:pic>
        <p:nvPicPr>
          <p:cNvPr id="15362" name="Picture 2" descr="Region overvi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5327" y="735485"/>
            <a:ext cx="48768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Region overvie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3295" y="3843597"/>
            <a:ext cx="4876800" cy="24384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857374" y="70263"/>
            <a:ext cx="1905000" cy="646331"/>
          </a:xfrm>
          <a:prstGeom prst="rect">
            <a:avLst/>
          </a:prstGeom>
          <a:noFill/>
        </p:spPr>
        <p:txBody>
          <a:bodyPr wrap="square" rtlCol="0">
            <a:spAutoFit/>
          </a:bodyPr>
          <a:lstStyle/>
          <a:p>
            <a:r>
              <a:rPr lang="en-US" sz="3600" b="1" dirty="0" smtClean="0">
                <a:solidFill>
                  <a:srgbClr val="FF0000"/>
                </a:solidFill>
              </a:rPr>
              <a:t>20 km</a:t>
            </a:r>
            <a:endParaRPr lang="en-US" sz="3600" b="1" dirty="0">
              <a:solidFill>
                <a:srgbClr val="FF0000"/>
              </a:solidFill>
            </a:endParaRPr>
          </a:p>
        </p:txBody>
      </p:sp>
      <p:sp>
        <p:nvSpPr>
          <p:cNvPr id="10" name="TextBox 9"/>
          <p:cNvSpPr txBox="1"/>
          <p:nvPr/>
        </p:nvSpPr>
        <p:spPr>
          <a:xfrm>
            <a:off x="5105400" y="3087469"/>
            <a:ext cx="3429000" cy="646331"/>
          </a:xfrm>
          <a:prstGeom prst="rect">
            <a:avLst/>
          </a:prstGeom>
          <a:noFill/>
        </p:spPr>
        <p:txBody>
          <a:bodyPr wrap="square" rtlCol="0">
            <a:spAutoFit/>
          </a:bodyPr>
          <a:lstStyle/>
          <a:p>
            <a:r>
              <a:rPr lang="en-US" sz="3600" b="1" dirty="0" smtClean="0">
                <a:solidFill>
                  <a:srgbClr val="FF0000"/>
                </a:solidFill>
              </a:rPr>
              <a:t>5 km &amp; 20 km</a:t>
            </a:r>
            <a:endParaRPr lang="en-US" sz="3600" b="1" dirty="0">
              <a:solidFill>
                <a:srgbClr val="FF0000"/>
              </a:solidFill>
            </a:endParaRPr>
          </a:p>
        </p:txBody>
      </p:sp>
    </p:spTree>
    <p:extLst>
      <p:ext uri="{BB962C8B-B14F-4D97-AF65-F5344CB8AC3E}">
        <p14:creationId xmlns:p14="http://schemas.microsoft.com/office/powerpoint/2010/main" val="1248343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nodeType="withEffect">
                                  <p:stCondLst>
                                    <p:cond delay="0"/>
                                  </p:stCondLst>
                                  <p:childTnLst>
                                    <p:set>
                                      <p:cBhvr>
                                        <p:cTn id="22" dur="1" fill="hold">
                                          <p:stCondLst>
                                            <p:cond delay="0"/>
                                          </p:stCondLst>
                                        </p:cTn>
                                        <p:tgtEl>
                                          <p:spTgt spid="15364"/>
                                        </p:tgtEl>
                                        <p:attrNameLst>
                                          <p:attrName>style.visibility</p:attrName>
                                        </p:attrNameLst>
                                      </p:cBhvr>
                                      <p:to>
                                        <p:strVal val="visible"/>
                                      </p:to>
                                    </p:set>
                                    <p:animEffect transition="in" filter="fade">
                                      <p:cBhvr>
                                        <p:cTn id="23" dur="500"/>
                                        <p:tgtEl>
                                          <p:spTgt spid="1536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89154"/>
            <a:ext cx="8229600" cy="856488"/>
          </a:xfrm>
        </p:spPr>
        <p:txBody>
          <a:bodyPr/>
          <a:lstStyle/>
          <a:p>
            <a:r>
              <a:rPr lang="en-US" dirty="0" smtClean="0"/>
              <a:t>Example</a:t>
            </a:r>
            <a:endParaRPr lang="en-US" dirty="0"/>
          </a:p>
        </p:txBody>
      </p:sp>
      <p:sp>
        <p:nvSpPr>
          <p:cNvPr id="3" name="Content Placeholder 2"/>
          <p:cNvSpPr>
            <a:spLocks noGrp="1"/>
          </p:cNvSpPr>
          <p:nvPr>
            <p:ph idx="1"/>
          </p:nvPr>
        </p:nvSpPr>
        <p:spPr>
          <a:xfrm>
            <a:off x="0" y="1166080"/>
            <a:ext cx="4391526" cy="5996720"/>
          </a:xfrm>
        </p:spPr>
        <p:txBody>
          <a:bodyPr>
            <a:noAutofit/>
          </a:bodyPr>
          <a:lstStyle/>
          <a:p>
            <a:r>
              <a:rPr lang="en-US" sz="1900" b="1" dirty="0">
                <a:solidFill>
                  <a:srgbClr val="CC04B4"/>
                </a:solidFill>
              </a:rPr>
              <a:t>Final composite 'feature mask' image showing 5, 20 and 80 km horizontal resolutions</a:t>
            </a:r>
            <a:r>
              <a:rPr lang="en-US" sz="1900" b="1" dirty="0" smtClean="0">
                <a:solidFill>
                  <a:srgbClr val="CC04B4"/>
                </a:solidFill>
              </a:rPr>
              <a:t>.</a:t>
            </a:r>
          </a:p>
          <a:p>
            <a:endParaRPr lang="en-US" sz="1900" dirty="0"/>
          </a:p>
          <a:p>
            <a:r>
              <a:rPr lang="en-US" sz="1900" b="1" dirty="0" smtClean="0"/>
              <a:t>Below: </a:t>
            </a:r>
            <a:r>
              <a:rPr lang="en-US" sz="1900" dirty="0" smtClean="0"/>
              <a:t>Another </a:t>
            </a:r>
            <a:r>
              <a:rPr lang="en-US" sz="1900" dirty="0"/>
              <a:t>version of the 'feature mask' showing the same horizontal resolution as above-right but including the 1 km and 333 m layer extents. </a:t>
            </a:r>
            <a:endParaRPr lang="en-US" sz="1900" dirty="0" smtClean="0"/>
          </a:p>
          <a:p>
            <a:endParaRPr lang="en-US" sz="1900" dirty="0"/>
          </a:p>
          <a:p>
            <a:r>
              <a:rPr lang="en-US" sz="1900" dirty="0" smtClean="0"/>
              <a:t>The </a:t>
            </a:r>
            <a:r>
              <a:rPr lang="en-US" sz="1900" dirty="0"/>
              <a:t>1 km and 333 m profile data are only scanned for layers in regions where a 5 km layer was found, therefore 1 km layers will only be found in regions where a 5 km layers were found and subsequently 333 m are only found where 1 km layers were found. </a:t>
            </a:r>
          </a:p>
        </p:txBody>
      </p:sp>
      <p:sp>
        <p:nvSpPr>
          <p:cNvPr id="4" name="TextBox 3"/>
          <p:cNvSpPr txBox="1"/>
          <p:nvPr/>
        </p:nvSpPr>
        <p:spPr>
          <a:xfrm>
            <a:off x="4497806" y="194232"/>
            <a:ext cx="4515852" cy="646331"/>
          </a:xfrm>
          <a:prstGeom prst="rect">
            <a:avLst/>
          </a:prstGeom>
          <a:noFill/>
        </p:spPr>
        <p:txBody>
          <a:bodyPr wrap="square" rtlCol="0">
            <a:spAutoFit/>
          </a:bodyPr>
          <a:lstStyle/>
          <a:p>
            <a:pPr algn="ctr"/>
            <a:r>
              <a:rPr lang="en-US" sz="3600" b="1" dirty="0" smtClean="0">
                <a:solidFill>
                  <a:srgbClr val="FF0000"/>
                </a:solidFill>
              </a:rPr>
              <a:t>5, 20, &amp; 80 km</a:t>
            </a:r>
            <a:endParaRPr lang="en-US" sz="3600" b="1" dirty="0">
              <a:solidFill>
                <a:srgbClr val="FF0000"/>
              </a:solidFill>
            </a:endParaRPr>
          </a:p>
        </p:txBody>
      </p:sp>
      <p:pic>
        <p:nvPicPr>
          <p:cNvPr id="16390" name="Picture 6" descr="Region overvie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1526" y="1006221"/>
            <a:ext cx="48768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VFM with averag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1526" y="3810000"/>
            <a:ext cx="487680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1657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89154"/>
            <a:ext cx="8229600" cy="856488"/>
          </a:xfrm>
        </p:spPr>
        <p:txBody>
          <a:bodyPr/>
          <a:lstStyle/>
          <a:p>
            <a:r>
              <a:rPr lang="en-US" dirty="0" smtClean="0"/>
              <a:t>Example</a:t>
            </a:r>
            <a:endParaRPr lang="en-US" dirty="0"/>
          </a:p>
        </p:txBody>
      </p:sp>
      <p:sp>
        <p:nvSpPr>
          <p:cNvPr id="3" name="Content Placeholder 2"/>
          <p:cNvSpPr>
            <a:spLocks noGrp="1"/>
          </p:cNvSpPr>
          <p:nvPr>
            <p:ph idx="1"/>
          </p:nvPr>
        </p:nvSpPr>
        <p:spPr>
          <a:xfrm>
            <a:off x="0" y="1166080"/>
            <a:ext cx="4267200" cy="5996720"/>
          </a:xfrm>
        </p:spPr>
        <p:txBody>
          <a:bodyPr>
            <a:noAutofit/>
          </a:bodyPr>
          <a:lstStyle/>
          <a:p>
            <a:r>
              <a:rPr lang="en-US" sz="2200" dirty="0"/>
              <a:t>This </a:t>
            </a:r>
            <a:r>
              <a:rPr lang="en-US" sz="2200" b="1" dirty="0">
                <a:solidFill>
                  <a:srgbClr val="CC04B4"/>
                </a:solidFill>
              </a:rPr>
              <a:t>'vertical feature mask' </a:t>
            </a:r>
            <a:r>
              <a:rPr lang="en-US" sz="2200" dirty="0"/>
              <a:t>image shows the vertical locations of all layers detected by the level 2 processing code, colors represent the type of layer as determined by the scene classification algorithm. </a:t>
            </a:r>
            <a:endParaRPr lang="en-US" sz="2200" dirty="0" smtClean="0"/>
          </a:p>
          <a:p>
            <a:endParaRPr lang="en-US" sz="2200" dirty="0"/>
          </a:p>
          <a:p>
            <a:r>
              <a:rPr lang="en-US" sz="2200" b="1" dirty="0" smtClean="0">
                <a:solidFill>
                  <a:srgbClr val="CC04B4"/>
                </a:solidFill>
              </a:rPr>
              <a:t>Cloud </a:t>
            </a:r>
            <a:r>
              <a:rPr lang="en-US" sz="2200" b="1" dirty="0">
                <a:solidFill>
                  <a:srgbClr val="CC04B4"/>
                </a:solidFill>
              </a:rPr>
              <a:t>layers </a:t>
            </a:r>
            <a:r>
              <a:rPr lang="en-US" sz="2200" dirty="0"/>
              <a:t>are identified by the </a:t>
            </a:r>
            <a:r>
              <a:rPr lang="en-US" sz="2200" b="1" dirty="0">
                <a:solidFill>
                  <a:schemeClr val="accent3">
                    <a:lumMod val="60000"/>
                    <a:lumOff val="40000"/>
                  </a:schemeClr>
                </a:solidFill>
                <a:effectLst>
                  <a:outerShdw blurRad="38100" dist="38100" dir="2700000" algn="tl">
                    <a:srgbClr val="000000">
                      <a:alpha val="43137"/>
                    </a:srgbClr>
                  </a:outerShdw>
                </a:effectLst>
              </a:rPr>
              <a:t>cyan </a:t>
            </a:r>
            <a:r>
              <a:rPr lang="en-US" sz="2200" b="1" dirty="0" smtClean="0">
                <a:solidFill>
                  <a:schemeClr val="accent3">
                    <a:lumMod val="60000"/>
                    <a:lumOff val="40000"/>
                  </a:schemeClr>
                </a:solidFill>
                <a:effectLst>
                  <a:outerShdw blurRad="38100" dist="38100" dir="2700000" algn="tl">
                    <a:srgbClr val="000000">
                      <a:alpha val="43137"/>
                    </a:srgbClr>
                  </a:outerShdw>
                </a:effectLst>
              </a:rPr>
              <a:t>color</a:t>
            </a:r>
          </a:p>
          <a:p>
            <a:endParaRPr lang="en-US" sz="2200" dirty="0"/>
          </a:p>
          <a:p>
            <a:r>
              <a:rPr lang="en-US" sz="2200" b="1" dirty="0" smtClean="0">
                <a:solidFill>
                  <a:srgbClr val="CC04B4"/>
                </a:solidFill>
              </a:rPr>
              <a:t>Aerosols </a:t>
            </a:r>
            <a:r>
              <a:rPr lang="en-US" sz="2200" dirty="0"/>
              <a:t>by </a:t>
            </a:r>
            <a:r>
              <a:rPr lang="en-US" sz="2200" b="1" dirty="0" smtClean="0">
                <a:solidFill>
                  <a:srgbClr val="92D050"/>
                </a:solidFill>
                <a:effectLst>
                  <a:outerShdw blurRad="38100" dist="38100" dir="2700000" algn="tl">
                    <a:srgbClr val="000000">
                      <a:alpha val="43137"/>
                    </a:srgbClr>
                  </a:outerShdw>
                </a:effectLst>
              </a:rPr>
              <a:t>green</a:t>
            </a:r>
          </a:p>
          <a:p>
            <a:endParaRPr lang="en-US" sz="2200" dirty="0"/>
          </a:p>
          <a:p>
            <a:r>
              <a:rPr lang="en-US" sz="2200" b="1" dirty="0" smtClean="0">
                <a:solidFill>
                  <a:schemeClr val="accent1">
                    <a:lumMod val="75000"/>
                  </a:schemeClr>
                </a:solidFill>
              </a:rPr>
              <a:t>Dark </a:t>
            </a:r>
            <a:r>
              <a:rPr lang="en-US" sz="2200" b="1" dirty="0">
                <a:solidFill>
                  <a:schemeClr val="accent1">
                    <a:lumMod val="75000"/>
                  </a:schemeClr>
                </a:solidFill>
              </a:rPr>
              <a:t>blue </a:t>
            </a:r>
            <a:r>
              <a:rPr lang="en-US" sz="2200" dirty="0"/>
              <a:t>is </a:t>
            </a:r>
            <a:r>
              <a:rPr lang="en-US" sz="2200" b="1" dirty="0">
                <a:solidFill>
                  <a:srgbClr val="CC04B4"/>
                </a:solidFill>
              </a:rPr>
              <a:t>'clear air' </a:t>
            </a:r>
            <a:r>
              <a:rPr lang="en-US" sz="2200" dirty="0"/>
              <a:t>where no layers were detected, etc. </a:t>
            </a:r>
          </a:p>
        </p:txBody>
      </p:sp>
      <p:pic>
        <p:nvPicPr>
          <p:cNvPr id="18434" name="Picture 2" descr="Vertical feature mask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5300" y="840770"/>
            <a:ext cx="48768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Zoomed in level 1 browse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3962400"/>
            <a:ext cx="4876800" cy="24384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305300" y="3297619"/>
            <a:ext cx="4515852" cy="646331"/>
          </a:xfrm>
          <a:prstGeom prst="rect">
            <a:avLst/>
          </a:prstGeom>
          <a:noFill/>
        </p:spPr>
        <p:txBody>
          <a:bodyPr wrap="square" rtlCol="0">
            <a:spAutoFit/>
          </a:bodyPr>
          <a:lstStyle/>
          <a:p>
            <a:pPr algn="ctr"/>
            <a:r>
              <a:rPr lang="en-US" sz="3600" b="1" dirty="0" smtClean="0">
                <a:solidFill>
                  <a:srgbClr val="FF0000"/>
                </a:solidFill>
              </a:rPr>
              <a:t>Original ~333m</a:t>
            </a:r>
            <a:endParaRPr lang="en-US" sz="3600" b="1" dirty="0">
              <a:solidFill>
                <a:srgbClr val="FF0000"/>
              </a:solidFill>
            </a:endParaRPr>
          </a:p>
        </p:txBody>
      </p:sp>
    </p:spTree>
    <p:extLst>
      <p:ext uri="{BB962C8B-B14F-4D97-AF65-F5344CB8AC3E}">
        <p14:creationId xmlns:p14="http://schemas.microsoft.com/office/powerpoint/2010/main" val="869208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4277</TotalTime>
  <Words>4188</Words>
  <Application>Microsoft Office PowerPoint</Application>
  <PresentationFormat>On-screen Show (4:3)</PresentationFormat>
  <Paragraphs>455</Paragraphs>
  <Slides>52</Slides>
  <Notes>15</Notes>
  <HiddenSlides>1</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65" baseType="lpstr">
      <vt:lpstr>ＭＳ Ｐゴシック</vt:lpstr>
      <vt:lpstr>ＭＳ Ｐ明朝</vt:lpstr>
      <vt:lpstr>AdvPSTIM10-R</vt:lpstr>
      <vt:lpstr>Arial</vt:lpstr>
      <vt:lpstr>Calibri</vt:lpstr>
      <vt:lpstr>Constantia</vt:lpstr>
      <vt:lpstr>HGP明朝E</vt:lpstr>
      <vt:lpstr>News Gothic MT</vt:lpstr>
      <vt:lpstr>Symbol</vt:lpstr>
      <vt:lpstr>Times New Roman</vt:lpstr>
      <vt:lpstr>Wingdings 2</vt:lpstr>
      <vt:lpstr>Flow</vt:lpstr>
      <vt:lpstr>Equation</vt:lpstr>
      <vt:lpstr>CALIOP Aerosol</vt:lpstr>
      <vt:lpstr>“A-Train” Nadir Footprints</vt:lpstr>
      <vt:lpstr>CALIPSO Spatial and Temporal Coverage</vt:lpstr>
      <vt:lpstr>How does CALIOP work?</vt:lpstr>
      <vt:lpstr>Lidar Signal Interpretation</vt:lpstr>
      <vt:lpstr>PowerPoint Presentation</vt:lpstr>
      <vt:lpstr>CALIPSO products</vt:lpstr>
      <vt:lpstr>Cloud Aerosol Discrimination</vt:lpstr>
      <vt:lpstr>Cloud Aerosol Discrimination (CAD)</vt:lpstr>
      <vt:lpstr>Feature Identification</vt:lpstr>
      <vt:lpstr>Feature Identification</vt:lpstr>
      <vt:lpstr>Success Rate of Classification</vt:lpstr>
      <vt:lpstr>Reducing PDF Overlaps</vt:lpstr>
      <vt:lpstr>Selecting Attributes – Cloud  and Aerosol Discrimination</vt:lpstr>
      <vt:lpstr>Development PDFs</vt:lpstr>
      <vt:lpstr>Development PDFs</vt:lpstr>
      <vt:lpstr>Development PDFs</vt:lpstr>
      <vt:lpstr>Expert Classification</vt:lpstr>
      <vt:lpstr>Expert Classification</vt:lpstr>
      <vt:lpstr>CAD “bad” Performance</vt:lpstr>
      <vt:lpstr>Example</vt:lpstr>
      <vt:lpstr>Flowchart of the version 2 CAD algorithm</vt:lpstr>
      <vt:lpstr>CAD Special Scores</vt:lpstr>
      <vt:lpstr>CAD Special Score Meanings</vt:lpstr>
      <vt:lpstr>CAD Special Score Meanings</vt:lpstr>
      <vt:lpstr>PowerPoint Presentation</vt:lpstr>
      <vt:lpstr>Algorithm Conventions</vt:lpstr>
      <vt:lpstr>Algorithm Conventions</vt:lpstr>
      <vt:lpstr>Example Cloud-Aerosol Discrimination</vt:lpstr>
      <vt:lpstr>Example Mis-classification</vt:lpstr>
      <vt:lpstr>Comparison of V 2.01 and V3</vt:lpstr>
      <vt:lpstr>PowerPoint Presentation</vt:lpstr>
      <vt:lpstr>PowerPoint Presentation</vt:lpstr>
      <vt:lpstr>PowerPoint Presentation</vt:lpstr>
      <vt:lpstr>PowerPoint Presentation</vt:lpstr>
      <vt:lpstr>PowerPoint Presentation</vt:lpstr>
      <vt:lpstr>PowerPoint Presentation</vt:lpstr>
      <vt:lpstr>Vertical and Horizontal Resolution</vt:lpstr>
      <vt:lpstr>Vertical and Horizontal Resolution</vt:lpstr>
      <vt:lpstr>Vertical and Horizontal Resolution</vt:lpstr>
      <vt:lpstr>Vertical and Horizontal Resolution</vt:lpstr>
      <vt:lpstr>Vertical and Horizontal Resolution</vt:lpstr>
      <vt:lpstr>Summary Vertical and Horizontal Resolution</vt:lpstr>
      <vt:lpstr>Multi-Gridded Averaging Scheme</vt:lpstr>
      <vt:lpstr>Multi-Gridded Averaging Scheme</vt:lpstr>
      <vt:lpstr>Multi-Gridded Averaging Scheme</vt:lpstr>
      <vt:lpstr>Multi-Gridded Averaging Scheme</vt:lpstr>
      <vt:lpstr>Example</vt:lpstr>
      <vt:lpstr>Example</vt:lpstr>
      <vt:lpstr>Example</vt:lpstr>
      <vt:lpstr>Example</vt:lpstr>
      <vt:lpstr>Example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Introduction Lecture 1: History of Remote Sensing</dc:title>
  <dc:creator>Jennifer</dc:creator>
  <cp:lastModifiedBy>Windows User</cp:lastModifiedBy>
  <cp:revision>407</cp:revision>
  <cp:lastPrinted>2017-10-11T21:05:35Z</cp:lastPrinted>
  <dcterms:created xsi:type="dcterms:W3CDTF">2015-01-12T21:16:19Z</dcterms:created>
  <dcterms:modified xsi:type="dcterms:W3CDTF">2017-10-11T21:05:55Z</dcterms:modified>
</cp:coreProperties>
</file>