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7"/>
  </p:notesMasterIdLst>
  <p:sldIdLst>
    <p:sldId id="256" r:id="rId2"/>
    <p:sldId id="436" r:id="rId3"/>
    <p:sldId id="438" r:id="rId4"/>
    <p:sldId id="439" r:id="rId5"/>
    <p:sldId id="434" r:id="rId6"/>
    <p:sldId id="435" r:id="rId7"/>
    <p:sldId id="475" r:id="rId8"/>
    <p:sldId id="437" r:id="rId9"/>
    <p:sldId id="449" r:id="rId10"/>
    <p:sldId id="452" r:id="rId11"/>
    <p:sldId id="453" r:id="rId12"/>
    <p:sldId id="461" r:id="rId13"/>
    <p:sldId id="476" r:id="rId14"/>
    <p:sldId id="477" r:id="rId15"/>
    <p:sldId id="478" r:id="rId16"/>
    <p:sldId id="482" r:id="rId17"/>
    <p:sldId id="480" r:id="rId18"/>
    <p:sldId id="483" r:id="rId19"/>
    <p:sldId id="462" r:id="rId20"/>
    <p:sldId id="468" r:id="rId21"/>
    <p:sldId id="463" r:id="rId22"/>
    <p:sldId id="473" r:id="rId23"/>
    <p:sldId id="440" r:id="rId24"/>
    <p:sldId id="441" r:id="rId25"/>
    <p:sldId id="471" r:id="rId26"/>
    <p:sldId id="469" r:id="rId27"/>
    <p:sldId id="470" r:id="rId28"/>
    <p:sldId id="442" r:id="rId29"/>
    <p:sldId id="443" r:id="rId30"/>
    <p:sldId id="444" r:id="rId31"/>
    <p:sldId id="445" r:id="rId32"/>
    <p:sldId id="446" r:id="rId33"/>
    <p:sldId id="472" r:id="rId34"/>
    <p:sldId id="447" r:id="rId35"/>
    <p:sldId id="454" r:id="rId36"/>
    <p:sldId id="455" r:id="rId37"/>
    <p:sldId id="456" r:id="rId38"/>
    <p:sldId id="457" r:id="rId39"/>
    <p:sldId id="458" r:id="rId40"/>
    <p:sldId id="474" r:id="rId41"/>
    <p:sldId id="464" r:id="rId42"/>
    <p:sldId id="465" r:id="rId43"/>
    <p:sldId id="466" r:id="rId44"/>
    <p:sldId id="467" r:id="rId45"/>
    <p:sldId id="459" r:id="rId4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84201" autoAdjust="0"/>
  </p:normalViewPr>
  <p:slideViewPr>
    <p:cSldViewPr>
      <p:cViewPr varScale="1">
        <p:scale>
          <a:sx n="84" d="100"/>
          <a:sy n="84" d="100"/>
        </p:scale>
        <p:origin x="450" y="78"/>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11/16/2017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2</a:t>
            </a:fld>
            <a:endParaRPr lang="en-US"/>
          </a:p>
        </p:txBody>
      </p:sp>
    </p:spTree>
    <p:extLst>
      <p:ext uri="{BB962C8B-B14F-4D97-AF65-F5344CB8AC3E}">
        <p14:creationId xmlns:p14="http://schemas.microsoft.com/office/powerpoint/2010/main" val="1068766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11/16/2017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11/16/2017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2" Type="http://schemas.openxmlformats.org/officeDocument/2006/relationships/hyperlink" Target="https://disc.gsfc.nasa.gov/datasets?page=1&amp;keywords=TOM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ozoneaq.gsfc.nasa.gov/" TargetMode="External"/><Relationship Id="rId2" Type="http://schemas.openxmlformats.org/officeDocument/2006/relationships/hyperlink" Target="http://toms.gsfc.nasa.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2134" y="4038600"/>
            <a:ext cx="9108066" cy="1267857"/>
          </a:xfrm>
        </p:spPr>
        <p:txBody>
          <a:bodyPr>
            <a:normAutofit/>
          </a:bodyPr>
          <a:lstStyle/>
          <a:p>
            <a:pPr marL="182880" indent="0" algn="ctr">
              <a:buNone/>
            </a:pPr>
            <a:r>
              <a:rPr lang="en-US" sz="4000" dirty="0" smtClean="0">
                <a:solidFill>
                  <a:schemeClr val="tx2">
                    <a:lumMod val="90000"/>
                  </a:schemeClr>
                </a:solidFill>
              </a:rPr>
              <a:t>TOMS and OMI </a:t>
            </a:r>
            <a:r>
              <a:rPr lang="en-US" sz="4000" dirty="0" smtClean="0">
                <a:solidFill>
                  <a:schemeClr val="tx2">
                    <a:lumMod val="90000"/>
                  </a:schemeClr>
                </a:solidFill>
              </a:rPr>
              <a:t>Aerosol</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008888"/>
          </a:xfrm>
        </p:spPr>
        <p:txBody>
          <a:bodyPr>
            <a:normAutofit/>
          </a:bodyPr>
          <a:lstStyle/>
          <a:p>
            <a:r>
              <a:rPr lang="en-US" dirty="0" smtClean="0"/>
              <a:t>Introduction to TOMS and OMI</a:t>
            </a:r>
            <a:endParaRPr lang="en-US" dirty="0"/>
          </a:p>
        </p:txBody>
      </p:sp>
      <p:sp>
        <p:nvSpPr>
          <p:cNvPr id="3" name="Content Placeholder 2"/>
          <p:cNvSpPr>
            <a:spLocks noGrp="1"/>
          </p:cNvSpPr>
          <p:nvPr>
            <p:ph idx="1"/>
          </p:nvPr>
        </p:nvSpPr>
        <p:spPr>
          <a:xfrm>
            <a:off x="152400" y="1071348"/>
            <a:ext cx="8991600" cy="4338852"/>
          </a:xfrm>
        </p:spPr>
        <p:txBody>
          <a:bodyPr>
            <a:normAutofit fontScale="70000" lnSpcReduction="20000"/>
          </a:bodyPr>
          <a:lstStyle/>
          <a:p>
            <a:r>
              <a:rPr lang="en-US" b="1" dirty="0">
                <a:solidFill>
                  <a:srgbClr val="CC04B4"/>
                </a:solidFill>
              </a:rPr>
              <a:t>Smoke from biomass burning</a:t>
            </a:r>
            <a:r>
              <a:rPr lang="en-US" dirty="0"/>
              <a:t>, and </a:t>
            </a:r>
            <a:r>
              <a:rPr lang="en-US" b="1" dirty="0" smtClean="0">
                <a:solidFill>
                  <a:srgbClr val="CC04B4"/>
                </a:solidFill>
              </a:rPr>
              <a:t>dust particles </a:t>
            </a:r>
            <a:r>
              <a:rPr lang="en-US" b="1" dirty="0">
                <a:solidFill>
                  <a:srgbClr val="CC04B4"/>
                </a:solidFill>
              </a:rPr>
              <a:t>from desert storms </a:t>
            </a:r>
            <a:r>
              <a:rPr lang="en-US" dirty="0"/>
              <a:t>are among the </a:t>
            </a:r>
            <a:r>
              <a:rPr lang="en-US" dirty="0" smtClean="0"/>
              <a:t>main atmospheric </a:t>
            </a:r>
            <a:r>
              <a:rPr lang="en-US" dirty="0"/>
              <a:t>constituents that affect the air </a:t>
            </a:r>
            <a:r>
              <a:rPr lang="en-US" dirty="0" smtClean="0"/>
              <a:t>quality and </a:t>
            </a:r>
            <a:r>
              <a:rPr lang="en-US" dirty="0"/>
              <a:t>the Earth’s climate system. </a:t>
            </a:r>
            <a:endParaRPr lang="en-US" dirty="0" smtClean="0"/>
          </a:p>
          <a:p>
            <a:endParaRPr lang="en-US" dirty="0"/>
          </a:p>
          <a:p>
            <a:r>
              <a:rPr lang="en-US" dirty="0" smtClean="0"/>
              <a:t>Monitoring of these </a:t>
            </a:r>
            <a:r>
              <a:rPr lang="en-US" dirty="0"/>
              <a:t>atmospheric constituents is only </a:t>
            </a:r>
            <a:r>
              <a:rPr lang="en-US" dirty="0" smtClean="0"/>
              <a:t>possible through </a:t>
            </a:r>
            <a:r>
              <a:rPr lang="en-US" b="1" dirty="0">
                <a:solidFill>
                  <a:srgbClr val="CC04B4"/>
                </a:solidFill>
              </a:rPr>
              <a:t>satellite measurements</a:t>
            </a:r>
            <a:r>
              <a:rPr lang="en-US" dirty="0"/>
              <a:t> because </a:t>
            </a:r>
            <a:r>
              <a:rPr lang="en-US" dirty="0" smtClean="0"/>
              <a:t>ground based </a:t>
            </a:r>
            <a:r>
              <a:rPr lang="en-US" dirty="0"/>
              <a:t>measurements are very limited in space </a:t>
            </a:r>
            <a:r>
              <a:rPr lang="en-US" dirty="0" smtClean="0"/>
              <a:t>and time </a:t>
            </a:r>
            <a:r>
              <a:rPr lang="en-US" dirty="0"/>
              <a:t>and these constituents get transported </a:t>
            </a:r>
            <a:r>
              <a:rPr lang="en-US" dirty="0" smtClean="0"/>
              <a:t>over long </a:t>
            </a:r>
            <a:r>
              <a:rPr lang="en-US" dirty="0"/>
              <a:t>distance from their source region. </a:t>
            </a:r>
            <a:endParaRPr lang="en-US" dirty="0" smtClean="0"/>
          </a:p>
          <a:p>
            <a:endParaRPr lang="en-US" dirty="0"/>
          </a:p>
          <a:p>
            <a:r>
              <a:rPr lang="en-US" dirty="0" smtClean="0"/>
              <a:t>For more than </a:t>
            </a:r>
            <a:r>
              <a:rPr lang="en-US" dirty="0"/>
              <a:t>two decades, </a:t>
            </a:r>
            <a:r>
              <a:rPr lang="en-US" b="1" dirty="0">
                <a:solidFill>
                  <a:srgbClr val="CC04B4"/>
                </a:solidFill>
              </a:rPr>
              <a:t>Total Ozone </a:t>
            </a:r>
            <a:r>
              <a:rPr lang="en-US" b="1" dirty="0" smtClean="0">
                <a:solidFill>
                  <a:srgbClr val="CC04B4"/>
                </a:solidFill>
              </a:rPr>
              <a:t>Mapping </a:t>
            </a:r>
            <a:r>
              <a:rPr lang="fr-FR" b="1" dirty="0" err="1" smtClean="0">
                <a:solidFill>
                  <a:srgbClr val="CC04B4"/>
                </a:solidFill>
              </a:rPr>
              <a:t>Spectrometer</a:t>
            </a:r>
            <a:r>
              <a:rPr lang="fr-FR" b="1" dirty="0" smtClean="0">
                <a:solidFill>
                  <a:srgbClr val="CC04B4"/>
                </a:solidFill>
              </a:rPr>
              <a:t> </a:t>
            </a:r>
            <a:r>
              <a:rPr lang="fr-FR" b="1" dirty="0">
                <a:solidFill>
                  <a:srgbClr val="CC04B4"/>
                </a:solidFill>
              </a:rPr>
              <a:t>(TOMS) </a:t>
            </a:r>
            <a:r>
              <a:rPr lang="fr-FR" dirty="0"/>
              <a:t>instruments (</a:t>
            </a:r>
            <a:r>
              <a:rPr lang="fr-FR" b="1" dirty="0" err="1">
                <a:solidFill>
                  <a:srgbClr val="FF0000"/>
                </a:solidFill>
              </a:rPr>
              <a:t>McPeters</a:t>
            </a:r>
            <a:r>
              <a:rPr lang="fr-FR" b="1" dirty="0">
                <a:solidFill>
                  <a:srgbClr val="FF0000"/>
                </a:solidFill>
              </a:rPr>
              <a:t> et </a:t>
            </a:r>
            <a:r>
              <a:rPr lang="fr-FR" b="1" dirty="0" smtClean="0">
                <a:solidFill>
                  <a:srgbClr val="FF0000"/>
                </a:solidFill>
              </a:rPr>
              <a:t>al, </a:t>
            </a:r>
            <a:r>
              <a:rPr lang="en-US" b="1" dirty="0" smtClean="0">
                <a:solidFill>
                  <a:srgbClr val="FF0000"/>
                </a:solidFill>
              </a:rPr>
              <a:t>1996</a:t>
            </a:r>
            <a:r>
              <a:rPr lang="en-US" dirty="0"/>
              <a:t>) have been </a:t>
            </a:r>
            <a:r>
              <a:rPr lang="en-US" dirty="0" smtClean="0"/>
              <a:t>providing </a:t>
            </a:r>
            <a:r>
              <a:rPr lang="en-US" dirty="0"/>
              <a:t>useful global data </a:t>
            </a:r>
            <a:r>
              <a:rPr lang="en-US" dirty="0" smtClean="0"/>
              <a:t>on the long range transport </a:t>
            </a:r>
            <a:r>
              <a:rPr lang="en-US" dirty="0"/>
              <a:t>of smoke and </a:t>
            </a:r>
            <a:r>
              <a:rPr lang="en-US" dirty="0" smtClean="0"/>
              <a:t>dust plumes</a:t>
            </a:r>
            <a:r>
              <a:rPr lang="en-US" dirty="0"/>
              <a:t>. </a:t>
            </a:r>
            <a:endParaRPr lang="en-US" dirty="0" smtClean="0"/>
          </a:p>
          <a:p>
            <a:endParaRPr lang="en-US" dirty="0"/>
          </a:p>
          <a:p>
            <a:r>
              <a:rPr lang="en-US" b="1" dirty="0" smtClean="0">
                <a:solidFill>
                  <a:srgbClr val="CC04B4"/>
                </a:solidFill>
              </a:rPr>
              <a:t>TOMS </a:t>
            </a:r>
            <a:r>
              <a:rPr lang="en-US" b="1" dirty="0">
                <a:solidFill>
                  <a:srgbClr val="CC04B4"/>
                </a:solidFill>
              </a:rPr>
              <a:t>measures back </a:t>
            </a:r>
            <a:r>
              <a:rPr lang="en-US" b="1" dirty="0" smtClean="0">
                <a:solidFill>
                  <a:srgbClr val="CC04B4"/>
                </a:solidFill>
              </a:rPr>
              <a:t>scattered radiances </a:t>
            </a:r>
            <a:r>
              <a:rPr lang="en-US" b="1" dirty="0">
                <a:solidFill>
                  <a:srgbClr val="CC04B4"/>
                </a:solidFill>
              </a:rPr>
              <a:t>in the near </a:t>
            </a:r>
            <a:r>
              <a:rPr lang="en-US" b="1" dirty="0" err="1" smtClean="0">
                <a:solidFill>
                  <a:srgbClr val="CC04B4"/>
                </a:solidFill>
              </a:rPr>
              <a:t>UltraViolet</a:t>
            </a:r>
            <a:r>
              <a:rPr lang="en-US" b="1" dirty="0" smtClean="0">
                <a:solidFill>
                  <a:srgbClr val="CC04B4"/>
                </a:solidFill>
              </a:rPr>
              <a:t> (UV</a:t>
            </a:r>
            <a:r>
              <a:rPr lang="en-US" b="1" dirty="0">
                <a:solidFill>
                  <a:srgbClr val="CC04B4"/>
                </a:solidFill>
              </a:rPr>
              <a:t>) </a:t>
            </a:r>
            <a:r>
              <a:rPr lang="en-US" dirty="0"/>
              <a:t>region of </a:t>
            </a:r>
            <a:r>
              <a:rPr lang="en-US" dirty="0" smtClean="0"/>
              <a:t>the spectrum </a:t>
            </a:r>
            <a:r>
              <a:rPr lang="en-US" dirty="0"/>
              <a:t>and from these measurements, </a:t>
            </a:r>
            <a:r>
              <a:rPr lang="en-US" dirty="0" smtClean="0"/>
              <a:t>the TOMS </a:t>
            </a:r>
            <a:r>
              <a:rPr lang="en-US" dirty="0"/>
              <a:t>ozone retrieval algorithm computes </a:t>
            </a:r>
            <a:r>
              <a:rPr lang="en-US" dirty="0" smtClean="0"/>
              <a:t>an absorbing </a:t>
            </a:r>
            <a:r>
              <a:rPr lang="en-US" b="1" dirty="0">
                <a:solidFill>
                  <a:srgbClr val="CC04B4"/>
                </a:solidFill>
              </a:rPr>
              <a:t>Aerosol Index (AI)</a:t>
            </a:r>
            <a:r>
              <a:rPr lang="en-US" dirty="0"/>
              <a:t>,</a:t>
            </a:r>
            <a:r>
              <a:rPr lang="en-US" b="1" dirty="0"/>
              <a:t> </a:t>
            </a:r>
            <a:r>
              <a:rPr lang="en-US" dirty="0"/>
              <a:t>which is a </a:t>
            </a:r>
            <a:r>
              <a:rPr lang="en-US" dirty="0" smtClean="0"/>
              <a:t>qualitative measure </a:t>
            </a:r>
            <a:r>
              <a:rPr lang="en-US" dirty="0"/>
              <a:t>of the presence of UV absorbing </a:t>
            </a:r>
            <a:r>
              <a:rPr lang="en-US" dirty="0" smtClean="0"/>
              <a:t>aerosols such </a:t>
            </a:r>
            <a:r>
              <a:rPr lang="en-US" dirty="0"/>
              <a:t>as mineral dust and smoke.</a:t>
            </a:r>
          </a:p>
        </p:txBody>
      </p:sp>
      <p:pic>
        <p:nvPicPr>
          <p:cNvPr id="12290" name="Picture 2" descr="http://www.nasa.gov/images/content/159505main_biomass_burn_l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22570"/>
            <a:ext cx="2362200" cy="153543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3.bp.blogspot.com/-EH8UFSJJfXY/UE18BmSJ-OI/AAAAAAAAKB0/C1Bcbmo3x1s/s1600/120_Biomass45burning_Glob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5303934"/>
            <a:ext cx="2831432" cy="155406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https://daac.ornl.gov/S2K/s2k_photo_pages/c130/a790_biomass_burning3.jpg"/>
          <p:cNvSpPr>
            <a:spLocks noChangeAspect="1" noChangeArrowheads="1"/>
          </p:cNvSpPr>
          <p:nvPr/>
        </p:nvSpPr>
        <p:spPr bwMode="auto">
          <a:xfrm>
            <a:off x="155575" y="-1874838"/>
            <a:ext cx="5067300" cy="3905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8" name="Picture 10" descr="http://www.goes-r.gov/users/comet/npoess/multispectral_topics/fire_wx/media/graphics/modis_trueColor_11Jan0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2800" y="5372100"/>
            <a:ext cx="19812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http://www.knmi.nl/omi/images/news/20130711_Smoke_Canadian_wildfires_sm.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5366394"/>
            <a:ext cx="2398295" cy="1502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49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 y="76200"/>
            <a:ext cx="8229600" cy="856488"/>
          </a:xfrm>
        </p:spPr>
        <p:txBody>
          <a:bodyPr/>
          <a:lstStyle/>
          <a:p>
            <a:r>
              <a:rPr lang="en-US" dirty="0" smtClean="0"/>
              <a:t>Introduction to TOMS and OMI</a:t>
            </a:r>
            <a:endParaRPr lang="en-US" dirty="0"/>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r>
              <a:rPr lang="en-US" dirty="0"/>
              <a:t>At the present time, the </a:t>
            </a:r>
            <a:r>
              <a:rPr lang="en-US" dirty="0" smtClean="0"/>
              <a:t>long-term </a:t>
            </a:r>
            <a:r>
              <a:rPr lang="en-US" dirty="0"/>
              <a:t>data record of the aerosol information from the TOMS instrument is continued by </a:t>
            </a:r>
            <a:r>
              <a:rPr lang="en-US" b="1" dirty="0">
                <a:solidFill>
                  <a:srgbClr val="CC04B4"/>
                </a:solidFill>
              </a:rPr>
              <a:t>the Ozone Monitoring Instrument (OMI) flown on the EOS Aura spacecraft (launched July 2004). </a:t>
            </a:r>
            <a:endParaRPr lang="en-US" b="1" dirty="0" smtClean="0">
              <a:solidFill>
                <a:srgbClr val="CC04B4"/>
              </a:solidFill>
            </a:endParaRPr>
          </a:p>
          <a:p>
            <a:endParaRPr lang="en-US" dirty="0" smtClean="0"/>
          </a:p>
          <a:p>
            <a:r>
              <a:rPr lang="en-US" dirty="0" smtClean="0"/>
              <a:t>The </a:t>
            </a:r>
            <a:r>
              <a:rPr lang="en-US" dirty="0"/>
              <a:t>key objectives (</a:t>
            </a:r>
            <a:r>
              <a:rPr lang="en-US" dirty="0" err="1" smtClean="0"/>
              <a:t>Levelt</a:t>
            </a:r>
            <a:r>
              <a:rPr lang="en-US" dirty="0" smtClean="0"/>
              <a:t> </a:t>
            </a:r>
            <a:r>
              <a:rPr lang="en-US" dirty="0"/>
              <a:t>et al., 2000) of the OMI measurements (Ahmad et al., 2003) </a:t>
            </a:r>
            <a:r>
              <a:rPr lang="en-US" dirty="0" smtClean="0"/>
              <a:t>include:</a:t>
            </a:r>
          </a:p>
          <a:p>
            <a:pPr lvl="1"/>
            <a:r>
              <a:rPr lang="en-US" b="1" dirty="0" smtClean="0">
                <a:solidFill>
                  <a:srgbClr val="CC04B4"/>
                </a:solidFill>
              </a:rPr>
              <a:t>monitoring </a:t>
            </a:r>
            <a:r>
              <a:rPr lang="en-US" b="1" dirty="0">
                <a:solidFill>
                  <a:srgbClr val="CC04B4"/>
                </a:solidFill>
              </a:rPr>
              <a:t>of aerosols and smokes from biomass </a:t>
            </a:r>
            <a:r>
              <a:rPr lang="en-US" b="1" dirty="0" smtClean="0">
                <a:solidFill>
                  <a:srgbClr val="CC04B4"/>
                </a:solidFill>
              </a:rPr>
              <a:t>burning</a:t>
            </a:r>
          </a:p>
          <a:p>
            <a:pPr lvl="1"/>
            <a:r>
              <a:rPr lang="en-US" dirty="0" smtClean="0"/>
              <a:t> </a:t>
            </a:r>
            <a:r>
              <a:rPr lang="en-US" dirty="0"/>
              <a:t>SO2 from volcanic </a:t>
            </a:r>
            <a:r>
              <a:rPr lang="en-US" dirty="0" smtClean="0"/>
              <a:t>eruptions</a:t>
            </a:r>
          </a:p>
          <a:p>
            <a:pPr lvl="1"/>
            <a:r>
              <a:rPr lang="en-US" dirty="0" smtClean="0"/>
              <a:t>key </a:t>
            </a:r>
            <a:r>
              <a:rPr lang="en-US" dirty="0"/>
              <a:t>tropospheric </a:t>
            </a:r>
            <a:r>
              <a:rPr lang="en-US" dirty="0" smtClean="0"/>
              <a:t>pollutants</a:t>
            </a:r>
          </a:p>
          <a:p>
            <a:pPr lvl="1"/>
            <a:r>
              <a:rPr lang="en-US" dirty="0" smtClean="0"/>
              <a:t>surface </a:t>
            </a:r>
            <a:r>
              <a:rPr lang="en-US" dirty="0"/>
              <a:t>UV radiation </a:t>
            </a:r>
            <a:endParaRPr lang="en-US" dirty="0" smtClean="0"/>
          </a:p>
          <a:p>
            <a:pPr lvl="1"/>
            <a:endParaRPr lang="en-US" dirty="0"/>
          </a:p>
          <a:p>
            <a:r>
              <a:rPr lang="en-US" dirty="0" smtClean="0"/>
              <a:t>In general, threats </a:t>
            </a:r>
            <a:r>
              <a:rPr lang="en-US" dirty="0" smtClean="0"/>
              <a:t>to </a:t>
            </a:r>
            <a:r>
              <a:rPr lang="en-US" b="1" dirty="0">
                <a:solidFill>
                  <a:srgbClr val="CC04B4"/>
                </a:solidFill>
              </a:rPr>
              <a:t>human health</a:t>
            </a:r>
            <a:r>
              <a:rPr lang="en-US" dirty="0"/>
              <a:t>. </a:t>
            </a:r>
            <a:endParaRPr lang="en-US" dirty="0" smtClean="0"/>
          </a:p>
          <a:p>
            <a:endParaRPr lang="en-US" dirty="0"/>
          </a:p>
          <a:p>
            <a:r>
              <a:rPr lang="en-US" dirty="0" smtClean="0"/>
              <a:t>Because </a:t>
            </a:r>
            <a:r>
              <a:rPr lang="en-US" dirty="0"/>
              <a:t>of better measurement accuracy and better spatial resolution (13x24 km) </a:t>
            </a:r>
            <a:r>
              <a:rPr lang="en-US" b="1" dirty="0">
                <a:solidFill>
                  <a:srgbClr val="CC04B4"/>
                </a:solidFill>
              </a:rPr>
              <a:t>OMI provides better estimates of atmospheric pollutants and their transport through the Earth’s </a:t>
            </a:r>
            <a:r>
              <a:rPr lang="en-US" b="1" dirty="0" smtClean="0">
                <a:solidFill>
                  <a:srgbClr val="CC04B4"/>
                </a:solidFill>
              </a:rPr>
              <a:t>atmosphere than TOMS.</a:t>
            </a:r>
            <a:endParaRPr lang="en-US" b="1" dirty="0">
              <a:solidFill>
                <a:srgbClr val="CC04B4"/>
              </a:solidFill>
            </a:endParaRPr>
          </a:p>
          <a:p>
            <a:endParaRPr lang="en-US" dirty="0"/>
          </a:p>
        </p:txBody>
      </p:sp>
      <p:sp>
        <p:nvSpPr>
          <p:cNvPr id="4" name="TextBox 3"/>
          <p:cNvSpPr txBox="1"/>
          <p:nvPr/>
        </p:nvSpPr>
        <p:spPr>
          <a:xfrm>
            <a:off x="76200" y="6153834"/>
            <a:ext cx="9067800" cy="646331"/>
          </a:xfrm>
          <a:prstGeom prst="rect">
            <a:avLst/>
          </a:prstGeom>
          <a:noFill/>
        </p:spPr>
        <p:txBody>
          <a:bodyPr wrap="square" rtlCol="0">
            <a:spAutoFit/>
          </a:bodyPr>
          <a:lstStyle/>
          <a:p>
            <a:r>
              <a:rPr lang="en-US" dirty="0">
                <a:solidFill>
                  <a:srgbClr val="FF0000"/>
                </a:solidFill>
                <a:hlinkClick r:id="rId2"/>
              </a:rPr>
              <a:t>https://</a:t>
            </a:r>
            <a:r>
              <a:rPr lang="en-US" dirty="0" smtClean="0">
                <a:solidFill>
                  <a:srgbClr val="FF0000"/>
                </a:solidFill>
                <a:hlinkClick r:id="rId2"/>
              </a:rPr>
              <a:t>disc.gsfc.nasa.gov/datasets?page=1&amp;keywords=TOMS</a:t>
            </a:r>
            <a:endParaRPr lang="en-US" dirty="0" smtClean="0">
              <a:solidFill>
                <a:srgbClr val="FF0000"/>
              </a:solidFill>
            </a:endParaRPr>
          </a:p>
          <a:p>
            <a:r>
              <a:rPr lang="en-US" dirty="0">
                <a:solidFill>
                  <a:srgbClr val="FF0000"/>
                </a:solidFill>
              </a:rPr>
              <a:t>https://disc.gsfc.nasa.gov/datasets?page=1&amp;keywords=OMI</a:t>
            </a:r>
            <a:endParaRPr lang="en-US" dirty="0">
              <a:solidFill>
                <a:srgbClr val="FF0000"/>
              </a:solidFill>
            </a:endParaRPr>
          </a:p>
        </p:txBody>
      </p:sp>
    </p:spTree>
    <p:extLst>
      <p:ext uri="{BB962C8B-B14F-4D97-AF65-F5344CB8AC3E}">
        <p14:creationId xmlns:p14="http://schemas.microsoft.com/office/powerpoint/2010/main" val="379796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856488"/>
          </a:xfrm>
        </p:spPr>
        <p:txBody>
          <a:bodyPr/>
          <a:lstStyle/>
          <a:p>
            <a:r>
              <a:rPr lang="en-US" dirty="0" smtClean="0"/>
              <a:t>Aerosol Index </a:t>
            </a:r>
            <a:endParaRPr lang="en-US" dirty="0"/>
          </a:p>
        </p:txBody>
      </p:sp>
      <p:sp>
        <p:nvSpPr>
          <p:cNvPr id="3" name="Content Placeholder 2"/>
          <p:cNvSpPr>
            <a:spLocks noGrp="1"/>
          </p:cNvSpPr>
          <p:nvPr>
            <p:ph idx="1"/>
          </p:nvPr>
        </p:nvSpPr>
        <p:spPr>
          <a:xfrm>
            <a:off x="152400" y="1295400"/>
            <a:ext cx="4572000" cy="5410200"/>
          </a:xfrm>
        </p:spPr>
        <p:txBody>
          <a:bodyPr>
            <a:normAutofit fontScale="70000" lnSpcReduction="20000"/>
          </a:bodyPr>
          <a:lstStyle/>
          <a:p>
            <a:r>
              <a:rPr lang="en-US" dirty="0"/>
              <a:t>In spite of the fact that the </a:t>
            </a:r>
            <a:r>
              <a:rPr lang="en-US" b="1" dirty="0">
                <a:solidFill>
                  <a:srgbClr val="CC04B4"/>
                </a:solidFill>
              </a:rPr>
              <a:t>Aerosol Index is </a:t>
            </a:r>
            <a:r>
              <a:rPr lang="en-US" b="1" dirty="0" smtClean="0">
                <a:solidFill>
                  <a:srgbClr val="CC04B4"/>
                </a:solidFill>
              </a:rPr>
              <a:t>a qualitative </a:t>
            </a:r>
            <a:r>
              <a:rPr lang="en-US" b="1" dirty="0">
                <a:solidFill>
                  <a:srgbClr val="CC04B4"/>
                </a:solidFill>
              </a:rPr>
              <a:t>indicator of the presence of </a:t>
            </a:r>
            <a:r>
              <a:rPr lang="en-US" b="1" dirty="0" smtClean="0">
                <a:solidFill>
                  <a:srgbClr val="CC04B4"/>
                </a:solidFill>
              </a:rPr>
              <a:t>the absorbing </a:t>
            </a:r>
            <a:r>
              <a:rPr lang="en-US" b="1" dirty="0">
                <a:solidFill>
                  <a:srgbClr val="CC04B4"/>
                </a:solidFill>
              </a:rPr>
              <a:t>aerosols</a:t>
            </a:r>
            <a:r>
              <a:rPr lang="en-US" dirty="0"/>
              <a:t>, many scientists have used </a:t>
            </a:r>
            <a:r>
              <a:rPr lang="en-US" dirty="0" smtClean="0"/>
              <a:t>it in </a:t>
            </a:r>
            <a:r>
              <a:rPr lang="en-US" dirty="0"/>
              <a:t>variety of applications with the </a:t>
            </a:r>
            <a:r>
              <a:rPr lang="en-US" dirty="0" smtClean="0"/>
              <a:t>encouraging results</a:t>
            </a:r>
            <a:r>
              <a:rPr lang="en-US" dirty="0"/>
              <a:t>. </a:t>
            </a:r>
            <a:endParaRPr lang="en-US" dirty="0" smtClean="0"/>
          </a:p>
          <a:p>
            <a:endParaRPr lang="en-US" dirty="0" smtClean="0"/>
          </a:p>
          <a:p>
            <a:endParaRPr lang="en-US" dirty="0" smtClean="0"/>
          </a:p>
          <a:p>
            <a:r>
              <a:rPr lang="en-US" dirty="0" smtClean="0"/>
              <a:t>For </a:t>
            </a:r>
            <a:r>
              <a:rPr lang="en-US" dirty="0"/>
              <a:t>example, AI has been used </a:t>
            </a:r>
            <a:r>
              <a:rPr lang="en-US" dirty="0" smtClean="0"/>
              <a:t>in identifying </a:t>
            </a:r>
            <a:r>
              <a:rPr lang="en-US" dirty="0"/>
              <a:t>the sources of air pollution over </a:t>
            </a:r>
            <a:r>
              <a:rPr lang="en-US" dirty="0" smtClean="0"/>
              <a:t>the globe</a:t>
            </a:r>
            <a:r>
              <a:rPr lang="en-US" dirty="0"/>
              <a:t>, understanding the transport of air </a:t>
            </a:r>
            <a:r>
              <a:rPr lang="en-US" dirty="0" smtClean="0"/>
              <a:t>pollution across </a:t>
            </a:r>
            <a:r>
              <a:rPr lang="en-US" dirty="0"/>
              <a:t>the oceans and continents, air </a:t>
            </a:r>
            <a:r>
              <a:rPr lang="en-US" dirty="0" smtClean="0"/>
              <a:t>quality forecast </a:t>
            </a:r>
            <a:r>
              <a:rPr lang="en-US" dirty="0"/>
              <a:t>models, and radiation energy </a:t>
            </a:r>
            <a:r>
              <a:rPr lang="en-US" dirty="0" smtClean="0"/>
              <a:t>balance, and </a:t>
            </a:r>
            <a:r>
              <a:rPr lang="en-US" dirty="0"/>
              <a:t>climate forcing studies</a:t>
            </a:r>
            <a:r>
              <a:rPr lang="en-US" dirty="0" smtClean="0"/>
              <a:t>.</a:t>
            </a:r>
          </a:p>
          <a:p>
            <a:endParaRPr lang="en-US" dirty="0" smtClean="0"/>
          </a:p>
          <a:p>
            <a:endParaRPr lang="en-US" dirty="0"/>
          </a:p>
          <a:p>
            <a:r>
              <a:rPr lang="en-US" dirty="0" smtClean="0"/>
              <a:t>We’ll use data from three satellites </a:t>
            </a:r>
            <a:r>
              <a:rPr lang="en-US" dirty="0" smtClean="0"/>
              <a:t>and </a:t>
            </a:r>
            <a:r>
              <a:rPr lang="en-US" dirty="0" smtClean="0"/>
              <a:t>two instrument types in this course:</a:t>
            </a:r>
          </a:p>
          <a:p>
            <a:pPr lvl="1"/>
            <a:r>
              <a:rPr lang="en-US" b="1" dirty="0" smtClean="0">
                <a:solidFill>
                  <a:srgbClr val="CC04B4"/>
                </a:solidFill>
              </a:rPr>
              <a:t>NIMBUS 7 - TOMS</a:t>
            </a:r>
          </a:p>
          <a:p>
            <a:pPr lvl="1"/>
            <a:r>
              <a:rPr lang="en-US" b="1" dirty="0" smtClean="0">
                <a:solidFill>
                  <a:srgbClr val="CC04B4"/>
                </a:solidFill>
              </a:rPr>
              <a:t>Earth Probe -TOMS</a:t>
            </a:r>
          </a:p>
          <a:p>
            <a:pPr lvl="1"/>
            <a:r>
              <a:rPr lang="en-US" b="1" dirty="0" smtClean="0">
                <a:solidFill>
                  <a:srgbClr val="CC04B4"/>
                </a:solidFill>
              </a:rPr>
              <a:t>Aura - OMI</a:t>
            </a:r>
            <a:endParaRPr lang="en-US" b="1" dirty="0">
              <a:solidFill>
                <a:srgbClr val="CC04B4"/>
              </a:solidFill>
            </a:endParaRPr>
          </a:p>
        </p:txBody>
      </p:sp>
      <p:pic>
        <p:nvPicPr>
          <p:cNvPr id="13314" name="Picture 2" descr="http://www.temis.nl/airpollution/absaai/omipics/nrt/omi_aai_NRT_000_l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666" y="3810000"/>
            <a:ext cx="4268054" cy="303276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intechopen.com/source/html/16221/media/image2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030" y="-125731"/>
            <a:ext cx="2981325" cy="390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856488"/>
          </a:xfrm>
        </p:spPr>
        <p:txBody>
          <a:bodyPr/>
          <a:lstStyle/>
          <a:p>
            <a:r>
              <a:rPr lang="en-US" dirty="0" smtClean="0"/>
              <a:t>Nimbus 7</a:t>
            </a:r>
            <a:endParaRPr lang="en-US" dirty="0"/>
          </a:p>
        </p:txBody>
      </p:sp>
      <p:sp>
        <p:nvSpPr>
          <p:cNvPr id="3" name="Content Placeholder 2"/>
          <p:cNvSpPr>
            <a:spLocks noGrp="1"/>
          </p:cNvSpPr>
          <p:nvPr>
            <p:ph idx="1"/>
          </p:nvPr>
        </p:nvSpPr>
        <p:spPr>
          <a:xfrm>
            <a:off x="-1" y="704088"/>
            <a:ext cx="5724525" cy="6077713"/>
          </a:xfrm>
        </p:spPr>
        <p:txBody>
          <a:bodyPr>
            <a:normAutofit fontScale="62500" lnSpcReduction="20000"/>
          </a:bodyPr>
          <a:lstStyle/>
          <a:p>
            <a:r>
              <a:rPr lang="en-US" dirty="0" smtClean="0"/>
              <a:t>Earth-oriented </a:t>
            </a:r>
            <a:r>
              <a:rPr lang="en-US" dirty="0"/>
              <a:t>platform for the testing of advanced systems for sensing and collecting data in the pollution, oceanographic and meteorological </a:t>
            </a:r>
            <a:r>
              <a:rPr lang="en-US" dirty="0" smtClean="0"/>
              <a:t>disciplines (Launched 1978). </a:t>
            </a:r>
          </a:p>
          <a:p>
            <a:endParaRPr lang="en-US" dirty="0"/>
          </a:p>
          <a:p>
            <a:r>
              <a:rPr lang="en-US" b="1" dirty="0" smtClean="0">
                <a:solidFill>
                  <a:srgbClr val="CC04B4"/>
                </a:solidFill>
              </a:rPr>
              <a:t>The </a:t>
            </a:r>
            <a:r>
              <a:rPr lang="en-US" b="1" dirty="0">
                <a:solidFill>
                  <a:srgbClr val="CC04B4"/>
                </a:solidFill>
              </a:rPr>
              <a:t>polar-orbiting spacecraft consisted of three major structures: </a:t>
            </a:r>
            <a:endParaRPr lang="en-US" b="1" dirty="0" smtClean="0">
              <a:solidFill>
                <a:srgbClr val="CC04B4"/>
              </a:solidFill>
            </a:endParaRPr>
          </a:p>
          <a:p>
            <a:pPr lvl="1"/>
            <a:r>
              <a:rPr lang="en-US" dirty="0" smtClean="0"/>
              <a:t>a </a:t>
            </a:r>
            <a:r>
              <a:rPr lang="en-US" dirty="0"/>
              <a:t>hollow torus-shaped sensor </a:t>
            </a:r>
            <a:r>
              <a:rPr lang="en-US" dirty="0" smtClean="0"/>
              <a:t>mount</a:t>
            </a:r>
          </a:p>
          <a:p>
            <a:pPr lvl="1"/>
            <a:r>
              <a:rPr lang="en-US" dirty="0" smtClean="0"/>
              <a:t>solar paddles</a:t>
            </a:r>
            <a:endParaRPr lang="en-US" dirty="0"/>
          </a:p>
          <a:p>
            <a:pPr lvl="1"/>
            <a:r>
              <a:rPr lang="en-US" dirty="0" smtClean="0"/>
              <a:t>a </a:t>
            </a:r>
            <a:r>
              <a:rPr lang="en-US" dirty="0"/>
              <a:t>control housing unit that was connected to the sensor mount by a tripod truss structure</a:t>
            </a:r>
            <a:r>
              <a:rPr lang="en-US" dirty="0" smtClean="0"/>
              <a:t>.</a:t>
            </a:r>
          </a:p>
          <a:p>
            <a:pPr lvl="1"/>
            <a:endParaRPr lang="en-US" dirty="0"/>
          </a:p>
          <a:p>
            <a:r>
              <a:rPr lang="en-US" b="1" dirty="0" smtClean="0">
                <a:solidFill>
                  <a:srgbClr val="CC04B4"/>
                </a:solidFill>
              </a:rPr>
              <a:t>The </a:t>
            </a:r>
            <a:r>
              <a:rPr lang="en-US" b="1" dirty="0">
                <a:solidFill>
                  <a:srgbClr val="CC04B4"/>
                </a:solidFill>
              </a:rPr>
              <a:t>spacecraft spin axis was pointed at the earth. </a:t>
            </a:r>
            <a:r>
              <a:rPr lang="en-US" dirty="0"/>
              <a:t>An advanced attitude-control system permitted the spacecraft's orientation to be controlled to within plus or minus 1 </a:t>
            </a:r>
            <a:r>
              <a:rPr lang="en-US" dirty="0" err="1"/>
              <a:t>deg</a:t>
            </a:r>
            <a:r>
              <a:rPr lang="en-US" dirty="0"/>
              <a:t> in all three axes (pitch, roll, and yaw). </a:t>
            </a:r>
            <a:endParaRPr lang="en-US" dirty="0" smtClean="0"/>
          </a:p>
          <a:p>
            <a:endParaRPr lang="en-US" dirty="0" smtClean="0"/>
          </a:p>
          <a:p>
            <a:r>
              <a:rPr lang="en-US" dirty="0" smtClean="0"/>
              <a:t>Eight </a:t>
            </a:r>
            <a:r>
              <a:rPr lang="en-US" dirty="0"/>
              <a:t>experiments were selected: </a:t>
            </a:r>
            <a:endParaRPr lang="en-US" dirty="0" smtClean="0"/>
          </a:p>
          <a:p>
            <a:pPr lvl="1"/>
            <a:r>
              <a:rPr lang="en-US" dirty="0" smtClean="0"/>
              <a:t>(</a:t>
            </a:r>
            <a:r>
              <a:rPr lang="en-US" dirty="0"/>
              <a:t>1) limb infrared monitoring of the stratosphere (LIMS</a:t>
            </a:r>
            <a:r>
              <a:rPr lang="en-US" dirty="0" smtClean="0"/>
              <a:t>)</a:t>
            </a:r>
          </a:p>
          <a:p>
            <a:pPr lvl="1"/>
            <a:r>
              <a:rPr lang="en-US" dirty="0" smtClean="0"/>
              <a:t>(</a:t>
            </a:r>
            <a:r>
              <a:rPr lang="en-US" dirty="0"/>
              <a:t>2) stratospheric and </a:t>
            </a:r>
            <a:r>
              <a:rPr lang="en-US" dirty="0" err="1"/>
              <a:t>mesopheric</a:t>
            </a:r>
            <a:r>
              <a:rPr lang="en-US" dirty="0"/>
              <a:t> sounder (</a:t>
            </a:r>
            <a:r>
              <a:rPr lang="en-US" dirty="0" smtClean="0"/>
              <a:t>SAMS)</a:t>
            </a:r>
          </a:p>
          <a:p>
            <a:pPr lvl="1"/>
            <a:r>
              <a:rPr lang="en-US" dirty="0" smtClean="0"/>
              <a:t>(3</a:t>
            </a:r>
            <a:r>
              <a:rPr lang="en-US" dirty="0"/>
              <a:t>) coastal-zone color scanner (CZCS</a:t>
            </a:r>
            <a:r>
              <a:rPr lang="en-US" dirty="0" smtClean="0"/>
              <a:t>)</a:t>
            </a:r>
          </a:p>
          <a:p>
            <a:pPr lvl="1"/>
            <a:r>
              <a:rPr lang="en-US" dirty="0" smtClean="0"/>
              <a:t>(</a:t>
            </a:r>
            <a:r>
              <a:rPr lang="en-US" dirty="0"/>
              <a:t>4) stratospheric aerosol measurement II (SAM II</a:t>
            </a:r>
            <a:r>
              <a:rPr lang="en-US" dirty="0" smtClean="0"/>
              <a:t>)</a:t>
            </a:r>
          </a:p>
          <a:p>
            <a:pPr lvl="1"/>
            <a:r>
              <a:rPr lang="en-US" dirty="0" smtClean="0"/>
              <a:t>(</a:t>
            </a:r>
            <a:r>
              <a:rPr lang="en-US" dirty="0"/>
              <a:t>5) earth radiation budget (ERB</a:t>
            </a:r>
            <a:r>
              <a:rPr lang="en-US" dirty="0" smtClean="0"/>
              <a:t>)</a:t>
            </a:r>
          </a:p>
          <a:p>
            <a:pPr lvl="1"/>
            <a:r>
              <a:rPr lang="en-US" dirty="0" smtClean="0"/>
              <a:t>(</a:t>
            </a:r>
            <a:r>
              <a:rPr lang="en-US" dirty="0"/>
              <a:t>6) scanning multichannel microwave radiometer (SMMR</a:t>
            </a:r>
            <a:r>
              <a:rPr lang="en-US" dirty="0" smtClean="0"/>
              <a:t>)</a:t>
            </a:r>
          </a:p>
          <a:p>
            <a:pPr lvl="1"/>
            <a:r>
              <a:rPr lang="en-US" b="1" dirty="0" smtClean="0">
                <a:solidFill>
                  <a:srgbClr val="CC04B4"/>
                </a:solidFill>
              </a:rPr>
              <a:t>(</a:t>
            </a:r>
            <a:r>
              <a:rPr lang="en-US" b="1" dirty="0">
                <a:solidFill>
                  <a:srgbClr val="CC04B4"/>
                </a:solidFill>
              </a:rPr>
              <a:t>7) solar backscatter UV and total ozone mapping spectrometer (SBUV/TOMS</a:t>
            </a:r>
            <a:r>
              <a:rPr lang="en-US" b="1" dirty="0" smtClean="0">
                <a:solidFill>
                  <a:srgbClr val="CC04B4"/>
                </a:solidFill>
              </a:rPr>
              <a:t>)</a:t>
            </a:r>
          </a:p>
          <a:p>
            <a:pPr lvl="1"/>
            <a:r>
              <a:rPr lang="en-US" dirty="0" smtClean="0"/>
              <a:t>(8</a:t>
            </a:r>
            <a:r>
              <a:rPr lang="en-US" dirty="0"/>
              <a:t>) temperature-humidity infrared radiometer (THIR). </a:t>
            </a:r>
            <a:endParaRPr lang="en-US" dirty="0" smtClean="0"/>
          </a:p>
          <a:p>
            <a:pPr marL="0" indent="0">
              <a:buNone/>
            </a:pPr>
            <a:endParaRPr lang="en-US" dirty="0" smtClean="0"/>
          </a:p>
        </p:txBody>
      </p:sp>
      <p:pic>
        <p:nvPicPr>
          <p:cNvPr id="9218" name="Picture 2" descr="http://nsidc.org/data/docs/daac/nimbus-7_platform/images/nimbus7.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525" y="0"/>
            <a:ext cx="3419475" cy="390525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eospso.nasa.gov/sites/default/files/sat/Nimbus-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962399"/>
            <a:ext cx="2895600" cy="2895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798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fade">
                                      <p:cBhvr>
                                        <p:cTn id="43" dur="500"/>
                                        <p:tgtEl>
                                          <p:spTgt spid="3">
                                            <p:txEl>
                                              <p:pRg st="13" end="1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4" end="14"/>
                                            </p:txEl>
                                          </p:spTgt>
                                        </p:tgtEl>
                                        <p:attrNameLst>
                                          <p:attrName>style.visibility</p:attrName>
                                        </p:attrNameLst>
                                      </p:cBhvr>
                                      <p:to>
                                        <p:strVal val="visible"/>
                                      </p:to>
                                    </p:set>
                                    <p:animEffect transition="in" filter="fade">
                                      <p:cBhvr>
                                        <p:cTn id="46" dur="500"/>
                                        <p:tgtEl>
                                          <p:spTgt spid="3">
                                            <p:txEl>
                                              <p:pRg st="14" end="14"/>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Effect transition="in" filter="fade">
                                      <p:cBhvr>
                                        <p:cTn id="49" dur="500"/>
                                        <p:tgtEl>
                                          <p:spTgt spid="3">
                                            <p:txEl>
                                              <p:pRg st="15" end="15"/>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6" end="16"/>
                                            </p:txEl>
                                          </p:spTgt>
                                        </p:tgtEl>
                                        <p:attrNameLst>
                                          <p:attrName>style.visibility</p:attrName>
                                        </p:attrNameLst>
                                      </p:cBhvr>
                                      <p:to>
                                        <p:strVal val="visible"/>
                                      </p:to>
                                    </p:set>
                                    <p:animEffect transition="in" filter="fade">
                                      <p:cBhvr>
                                        <p:cTn id="52" dur="500"/>
                                        <p:tgtEl>
                                          <p:spTgt spid="3">
                                            <p:txEl>
                                              <p:pRg st="16" end="16"/>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animEffect transition="in" filter="fade">
                                      <p:cBhvr>
                                        <p:cTn id="55"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856488"/>
          </a:xfrm>
        </p:spPr>
        <p:txBody>
          <a:bodyPr/>
          <a:lstStyle/>
          <a:p>
            <a:r>
              <a:rPr lang="en-US" dirty="0" smtClean="0"/>
              <a:t>Earth Probe</a:t>
            </a:r>
            <a:endParaRPr lang="en-US" dirty="0"/>
          </a:p>
        </p:txBody>
      </p:sp>
      <p:sp>
        <p:nvSpPr>
          <p:cNvPr id="3" name="Content Placeholder 2"/>
          <p:cNvSpPr>
            <a:spLocks noGrp="1"/>
          </p:cNvSpPr>
          <p:nvPr>
            <p:ph idx="1"/>
          </p:nvPr>
        </p:nvSpPr>
        <p:spPr>
          <a:xfrm>
            <a:off x="-1" y="1143001"/>
            <a:ext cx="5724525" cy="5638799"/>
          </a:xfrm>
        </p:spPr>
        <p:txBody>
          <a:bodyPr>
            <a:normAutofit fontScale="62500" lnSpcReduction="20000"/>
          </a:bodyPr>
          <a:lstStyle/>
          <a:p>
            <a:r>
              <a:rPr lang="en-US" b="1" dirty="0">
                <a:solidFill>
                  <a:srgbClr val="CC04B4"/>
                </a:solidFill>
              </a:rPr>
              <a:t>The Total Ozone Mapping Spectrometer, launched in July 1996 onboard an Earth Probe Satellite (</a:t>
            </a:r>
            <a:r>
              <a:rPr lang="en-US" b="1" dirty="0" smtClean="0">
                <a:solidFill>
                  <a:srgbClr val="CC04B4"/>
                </a:solidFill>
              </a:rPr>
              <a:t>TOMS/EP)</a:t>
            </a:r>
          </a:p>
          <a:p>
            <a:endParaRPr lang="en-US" dirty="0" smtClean="0"/>
          </a:p>
          <a:p>
            <a:r>
              <a:rPr lang="en-US" dirty="0" smtClean="0"/>
              <a:t>Continued </a:t>
            </a:r>
            <a:r>
              <a:rPr lang="en-US" dirty="0"/>
              <a:t>NASA's long-term daily mapping of the global distribution of the Earth's atmospheric </a:t>
            </a:r>
            <a:r>
              <a:rPr lang="en-US" dirty="0" smtClean="0"/>
              <a:t>ozone</a:t>
            </a:r>
            <a:r>
              <a:rPr lang="en-US" dirty="0"/>
              <a:t> </a:t>
            </a:r>
            <a:r>
              <a:rPr lang="en-US" dirty="0" smtClean="0"/>
              <a:t>and absorbing aerosol.</a:t>
            </a:r>
          </a:p>
          <a:p>
            <a:endParaRPr lang="en-US" dirty="0" smtClean="0"/>
          </a:p>
          <a:p>
            <a:r>
              <a:rPr lang="en-US" dirty="0" smtClean="0"/>
              <a:t>EP/TOMS </a:t>
            </a:r>
            <a:r>
              <a:rPr lang="en-US" dirty="0" smtClean="0"/>
              <a:t>made </a:t>
            </a:r>
            <a:r>
              <a:rPr lang="en-US" dirty="0"/>
              <a:t>35 measurements every 8 seconds, each covering 30 to 125 miles (50 to 200 kilometers) wide on the ground, strung along a line perpendicular to the motion of the </a:t>
            </a:r>
            <a:r>
              <a:rPr lang="en-US" dirty="0" smtClean="0"/>
              <a:t>satellite.</a:t>
            </a:r>
          </a:p>
          <a:p>
            <a:endParaRPr lang="en-US" dirty="0"/>
          </a:p>
          <a:p>
            <a:r>
              <a:rPr lang="en-US" dirty="0" smtClean="0"/>
              <a:t>Almost </a:t>
            </a:r>
            <a:r>
              <a:rPr lang="en-US" dirty="0"/>
              <a:t>200,000 daily measurements cover every single spot on the Earth except areas near one of the poles, where the Sun remains close to or below the horizon during the entire 24-hour period</a:t>
            </a:r>
            <a:r>
              <a:rPr lang="en-US" dirty="0" smtClean="0"/>
              <a:t>.</a:t>
            </a:r>
          </a:p>
          <a:p>
            <a:endParaRPr lang="en-US" dirty="0"/>
          </a:p>
          <a:p>
            <a:r>
              <a:rPr lang="en-US" b="1" dirty="0" smtClean="0">
                <a:solidFill>
                  <a:srgbClr val="CC04B4"/>
                </a:solidFill>
              </a:rPr>
              <a:t>AEROSOL INDEX</a:t>
            </a:r>
            <a:r>
              <a:rPr lang="en-US" dirty="0" smtClean="0">
                <a:solidFill>
                  <a:srgbClr val="CC04B4"/>
                </a:solidFill>
              </a:rPr>
              <a:t> </a:t>
            </a:r>
            <a:r>
              <a:rPr lang="en-US" dirty="0" smtClean="0"/>
              <a:t>- The </a:t>
            </a:r>
            <a:r>
              <a:rPr lang="en-US" dirty="0"/>
              <a:t>data are an aerosol index formed directly from the measured radiances in two TOMS channels. </a:t>
            </a:r>
            <a:r>
              <a:rPr lang="en-US" b="1" dirty="0">
                <a:solidFill>
                  <a:srgbClr val="CC04B4"/>
                </a:solidFill>
              </a:rPr>
              <a:t>Positive values generally represent absorbing aerosols (dust and smoke) while negative values represent </a:t>
            </a:r>
            <a:r>
              <a:rPr lang="en-US" b="1" dirty="0" err="1">
                <a:solidFill>
                  <a:srgbClr val="CC04B4"/>
                </a:solidFill>
              </a:rPr>
              <a:t>nonabsorbing</a:t>
            </a:r>
            <a:r>
              <a:rPr lang="en-US" b="1" dirty="0">
                <a:solidFill>
                  <a:srgbClr val="CC04B4"/>
                </a:solidFill>
              </a:rPr>
              <a:t> aerosols. The identification is not perfect because of geophysical reasons (e.g., aerosol too low to the ground). </a:t>
            </a:r>
          </a:p>
        </p:txBody>
      </p:sp>
      <p:pic>
        <p:nvPicPr>
          <p:cNvPr id="10242" name="Picture 2" descr="http://www.cotf.edu/ETE/images/modules/ozone/ozfig1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4" y="0"/>
            <a:ext cx="3465192" cy="149730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TOMS-EP mission 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9850" y="2209800"/>
            <a:ext cx="2095500" cy="158115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atmospheres.gsfc.nasa.gov/uploads/images_db/2003s4_image0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9764" y="4221717"/>
            <a:ext cx="3199350" cy="2026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304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856488"/>
          </a:xfrm>
        </p:spPr>
        <p:txBody>
          <a:bodyPr/>
          <a:lstStyle/>
          <a:p>
            <a:r>
              <a:rPr lang="en-US" dirty="0" smtClean="0"/>
              <a:t>N7 and EP TOMS Summary</a:t>
            </a:r>
            <a:endParaRPr lang="en-US" dirty="0"/>
          </a:p>
        </p:txBody>
      </p:sp>
      <p:sp>
        <p:nvSpPr>
          <p:cNvPr id="3" name="Content Placeholder 2"/>
          <p:cNvSpPr>
            <a:spLocks noGrp="1"/>
          </p:cNvSpPr>
          <p:nvPr>
            <p:ph idx="1"/>
          </p:nvPr>
        </p:nvSpPr>
        <p:spPr>
          <a:xfrm>
            <a:off x="152400" y="1085088"/>
            <a:ext cx="8839200" cy="5620512"/>
          </a:xfrm>
        </p:spPr>
        <p:txBody>
          <a:bodyPr>
            <a:normAutofit fontScale="62500" lnSpcReduction="20000"/>
          </a:bodyPr>
          <a:lstStyle/>
          <a:p>
            <a:r>
              <a:rPr lang="en-US" dirty="0" smtClean="0"/>
              <a:t>TOMS  </a:t>
            </a:r>
            <a:r>
              <a:rPr lang="en-US" dirty="0"/>
              <a:t>provides measurements of </a:t>
            </a:r>
            <a:r>
              <a:rPr lang="en-US" dirty="0" smtClean="0"/>
              <a:t>ozone, tropospheric </a:t>
            </a:r>
            <a:r>
              <a:rPr lang="en-US" dirty="0"/>
              <a:t>aerosols, volcanic SO</a:t>
            </a:r>
            <a:r>
              <a:rPr lang="en-US" baseline="-25000" dirty="0"/>
              <a:t>2</a:t>
            </a:r>
            <a:r>
              <a:rPr lang="en-US" dirty="0"/>
              <a:t>, ultraviolet irradiance, </a:t>
            </a:r>
            <a:r>
              <a:rPr lang="en-US" dirty="0" err="1"/>
              <a:t>erythemal</a:t>
            </a:r>
            <a:r>
              <a:rPr lang="en-US" dirty="0"/>
              <a:t> UV exposure, and effective reflectivity from the Earth's surface and clouds. </a:t>
            </a:r>
            <a:endParaRPr lang="en-US" dirty="0" smtClean="0"/>
          </a:p>
          <a:p>
            <a:endParaRPr lang="en-US" dirty="0"/>
          </a:p>
          <a:p>
            <a:r>
              <a:rPr lang="en-US" dirty="0" smtClean="0"/>
              <a:t>Four </a:t>
            </a:r>
            <a:r>
              <a:rPr lang="en-US" dirty="0"/>
              <a:t>TOMS instruments have been successfully flown in orbit – aboard </a:t>
            </a:r>
            <a:r>
              <a:rPr lang="en-US" dirty="0" smtClean="0"/>
              <a:t>the:</a:t>
            </a:r>
          </a:p>
          <a:p>
            <a:pPr lvl="1"/>
            <a:r>
              <a:rPr lang="en-US" b="1" dirty="0" smtClean="0"/>
              <a:t>Nimbus-7 </a:t>
            </a:r>
            <a:r>
              <a:rPr lang="en-US" b="1" dirty="0"/>
              <a:t>(Nov. 1978 - May 1993</a:t>
            </a:r>
            <a:r>
              <a:rPr lang="en-US" b="1" dirty="0" smtClean="0"/>
              <a:t>) </a:t>
            </a:r>
            <a:r>
              <a:rPr lang="en-US" b="1" dirty="0">
                <a:solidFill>
                  <a:srgbClr val="CC04B4"/>
                </a:solidFill>
                <a:sym typeface="Wingdings" panose="05000000000000000000" pitchFamily="2" charset="2"/>
              </a:rPr>
              <a:t> Aerosol Index available</a:t>
            </a:r>
            <a:endParaRPr lang="en-US" b="1" dirty="0">
              <a:solidFill>
                <a:srgbClr val="CC04B4"/>
              </a:solidFill>
            </a:endParaRPr>
          </a:p>
          <a:p>
            <a:pPr lvl="1"/>
            <a:r>
              <a:rPr lang="en-US" dirty="0" smtClean="0"/>
              <a:t>Meteor-3 </a:t>
            </a:r>
            <a:r>
              <a:rPr lang="en-US" dirty="0"/>
              <a:t>(Aug. 1991 - Dec. </a:t>
            </a:r>
            <a:r>
              <a:rPr lang="en-US" dirty="0" smtClean="0"/>
              <a:t>1994)</a:t>
            </a:r>
          </a:p>
          <a:p>
            <a:pPr lvl="1"/>
            <a:r>
              <a:rPr lang="en-US" b="1" dirty="0" smtClean="0"/>
              <a:t>Earth Probe (July 1996 </a:t>
            </a:r>
            <a:r>
              <a:rPr lang="en-US" b="1" dirty="0" smtClean="0"/>
              <a:t>– December 2006) </a:t>
            </a:r>
            <a:r>
              <a:rPr lang="en-US" b="1" dirty="0" smtClean="0">
                <a:solidFill>
                  <a:srgbClr val="CC04B4"/>
                </a:solidFill>
                <a:sym typeface="Wingdings" panose="05000000000000000000" pitchFamily="2" charset="2"/>
              </a:rPr>
              <a:t> Aerosol Index available</a:t>
            </a:r>
            <a:endParaRPr lang="en-US" b="1" dirty="0" smtClean="0">
              <a:solidFill>
                <a:srgbClr val="CC04B4"/>
              </a:solidFill>
            </a:endParaRPr>
          </a:p>
          <a:p>
            <a:pPr lvl="1"/>
            <a:r>
              <a:rPr lang="en-US" dirty="0" smtClean="0"/>
              <a:t>ADEOS </a:t>
            </a:r>
            <a:r>
              <a:rPr lang="en-US" dirty="0"/>
              <a:t>(Sep. 1996 - June 1997</a:t>
            </a:r>
            <a:r>
              <a:rPr lang="en-US" dirty="0" smtClean="0"/>
              <a:t>)    </a:t>
            </a:r>
          </a:p>
          <a:p>
            <a:pPr lvl="1"/>
            <a:endParaRPr lang="en-US" dirty="0"/>
          </a:p>
          <a:p>
            <a:r>
              <a:rPr lang="en-US" dirty="0" smtClean="0"/>
              <a:t>Version </a:t>
            </a:r>
            <a:r>
              <a:rPr lang="en-US" dirty="0"/>
              <a:t>8 TOMS data products are available from the Goddard Earth Sciences Distributed Information and Services Center (GES DISC). </a:t>
            </a:r>
            <a:endParaRPr lang="en-US" dirty="0" smtClean="0"/>
          </a:p>
          <a:p>
            <a:pPr lvl="1"/>
            <a:r>
              <a:rPr lang="en-US" b="1" dirty="0" smtClean="0">
                <a:solidFill>
                  <a:srgbClr val="CC04B4"/>
                </a:solidFill>
              </a:rPr>
              <a:t>Level </a:t>
            </a:r>
            <a:r>
              <a:rPr lang="en-US" b="1" dirty="0">
                <a:solidFill>
                  <a:srgbClr val="CC04B4"/>
                </a:solidFill>
              </a:rPr>
              <a:t>3 gridded data (1.0° x 1.25°) </a:t>
            </a:r>
            <a:endParaRPr lang="en-US" b="1" dirty="0" smtClean="0">
              <a:solidFill>
                <a:srgbClr val="CC04B4"/>
              </a:solidFill>
            </a:endParaRPr>
          </a:p>
          <a:p>
            <a:pPr lvl="1"/>
            <a:r>
              <a:rPr lang="en-US" dirty="0" smtClean="0"/>
              <a:t>Level </a:t>
            </a:r>
            <a:r>
              <a:rPr lang="en-US" dirty="0"/>
              <a:t>2 instrument resolution data (between 50x50 km and 26x26 km pixel at nadir). </a:t>
            </a:r>
            <a:endParaRPr lang="en-US" dirty="0" smtClean="0"/>
          </a:p>
          <a:p>
            <a:pPr lvl="1"/>
            <a:r>
              <a:rPr lang="en-US" dirty="0" smtClean="0"/>
              <a:t>At </a:t>
            </a:r>
            <a:r>
              <a:rPr lang="en-US" dirty="0"/>
              <a:t>this time, the data are from the Nimbus-7 and Earth Probe TOMS instruments</a:t>
            </a:r>
            <a:r>
              <a:rPr lang="en-US" dirty="0" smtClean="0"/>
              <a:t>.</a:t>
            </a:r>
          </a:p>
          <a:p>
            <a:endParaRPr lang="en-US" dirty="0"/>
          </a:p>
          <a:p>
            <a:r>
              <a:rPr lang="en-US" dirty="0" smtClean="0"/>
              <a:t>WARNING</a:t>
            </a:r>
            <a:r>
              <a:rPr lang="en-US" dirty="0"/>
              <a:t>: EP TOMS started experiencing calibration problems a few years after launch. </a:t>
            </a:r>
            <a:endParaRPr lang="en-US" dirty="0" smtClean="0"/>
          </a:p>
          <a:p>
            <a:pPr lvl="1"/>
            <a:r>
              <a:rPr lang="en-US" dirty="0" smtClean="0"/>
              <a:t>Data </a:t>
            </a:r>
            <a:r>
              <a:rPr lang="en-US" dirty="0"/>
              <a:t>beginning in year 2000, the calibration had been stabilized relative to NOAA-16 SBUV/2 in the equatorial zone. </a:t>
            </a:r>
            <a:endParaRPr lang="en-US" dirty="0" smtClean="0"/>
          </a:p>
          <a:p>
            <a:pPr lvl="1"/>
            <a:r>
              <a:rPr lang="en-US" b="1" dirty="0" smtClean="0">
                <a:solidFill>
                  <a:srgbClr val="CC04B4"/>
                </a:solidFill>
              </a:rPr>
              <a:t>Because </a:t>
            </a:r>
            <a:r>
              <a:rPr lang="en-US" b="1" dirty="0">
                <a:solidFill>
                  <a:srgbClr val="CC04B4"/>
                </a:solidFill>
              </a:rPr>
              <a:t>of this error, data since 2002 had been recommended NOT be used for trend analysis.</a:t>
            </a:r>
          </a:p>
          <a:p>
            <a:endParaRPr lang="en-US" dirty="0" smtClean="0"/>
          </a:p>
          <a:p>
            <a:r>
              <a:rPr lang="en-US" b="1" dirty="0" smtClean="0">
                <a:solidFill>
                  <a:srgbClr val="CC04B4"/>
                </a:solidFill>
              </a:rPr>
              <a:t>The </a:t>
            </a:r>
            <a:r>
              <a:rPr lang="en-US" b="1" dirty="0">
                <a:solidFill>
                  <a:srgbClr val="CC04B4"/>
                </a:solidFill>
              </a:rPr>
              <a:t>principle investigator for TOMS is Dr. Richard </a:t>
            </a:r>
            <a:r>
              <a:rPr lang="en-US" b="1" dirty="0" err="1">
                <a:solidFill>
                  <a:srgbClr val="CC04B4"/>
                </a:solidFill>
              </a:rPr>
              <a:t>McPeters</a:t>
            </a:r>
            <a:r>
              <a:rPr lang="en-US" b="1" dirty="0">
                <a:solidFill>
                  <a:srgbClr val="CC04B4"/>
                </a:solidFill>
              </a:rPr>
              <a:t> (Richard.D.McPeters@nasa.gov). For more information about TOMS, please see the official </a:t>
            </a:r>
            <a:r>
              <a:rPr lang="en-US" b="1" dirty="0">
                <a:solidFill>
                  <a:srgbClr val="CC04B4"/>
                </a:solidFill>
                <a:hlinkClick r:id="rId2"/>
              </a:rPr>
              <a:t>TOMS web site</a:t>
            </a:r>
            <a:r>
              <a:rPr lang="en-US" b="1" dirty="0">
                <a:solidFill>
                  <a:srgbClr val="CC04B4"/>
                </a:solidFill>
              </a:rPr>
              <a:t> (</a:t>
            </a:r>
            <a:r>
              <a:rPr lang="en-US" b="1" dirty="0">
                <a:solidFill>
                  <a:srgbClr val="CC04B4"/>
                </a:solidFill>
                <a:hlinkClick r:id="rId3"/>
              </a:rPr>
              <a:t>http://ozoneaq.gsfc.nasa.gov</a:t>
            </a:r>
            <a:r>
              <a:rPr lang="en-US" b="1" dirty="0">
                <a:solidFill>
                  <a:srgbClr val="CC04B4"/>
                </a:solidFill>
              </a:rPr>
              <a:t>).</a:t>
            </a:r>
          </a:p>
          <a:p>
            <a:endParaRPr lang="en-US" dirty="0"/>
          </a:p>
        </p:txBody>
      </p:sp>
    </p:spTree>
    <p:extLst>
      <p:ext uri="{BB962C8B-B14F-4D97-AF65-F5344CB8AC3E}">
        <p14:creationId xmlns:p14="http://schemas.microsoft.com/office/powerpoint/2010/main" val="78608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fade">
                                      <p:cBhvr>
                                        <p:cTn id="43" dur="500"/>
                                        <p:tgtEl>
                                          <p:spTgt spid="3">
                                            <p:txEl>
                                              <p:pRg st="13" end="1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4" end="14"/>
                                            </p:txEl>
                                          </p:spTgt>
                                        </p:tgtEl>
                                        <p:attrNameLst>
                                          <p:attrName>style.visibility</p:attrName>
                                        </p:attrNameLst>
                                      </p:cBhvr>
                                      <p:to>
                                        <p:strVal val="visible"/>
                                      </p:to>
                                    </p:set>
                                    <p:animEffect transition="in" filter="fade">
                                      <p:cBhvr>
                                        <p:cTn id="46" dur="500"/>
                                        <p:tgtEl>
                                          <p:spTgt spid="3">
                                            <p:txEl>
                                              <p:pRg st="14" end="14"/>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Effect transition="in" filter="fade">
                                      <p:cBhvr>
                                        <p:cTn id="49" dur="500"/>
                                        <p:tgtEl>
                                          <p:spTgt spid="3">
                                            <p:txEl>
                                              <p:pRg st="15" end="1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17" end="17"/>
                                            </p:txEl>
                                          </p:spTgt>
                                        </p:tgtEl>
                                        <p:attrNameLst>
                                          <p:attrName>style.visibility</p:attrName>
                                        </p:attrNameLst>
                                      </p:cBhvr>
                                      <p:to>
                                        <p:strVal val="visible"/>
                                      </p:to>
                                    </p:set>
                                    <p:animEffect transition="in" filter="fade">
                                      <p:cBhvr>
                                        <p:cTn id="54"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52400"/>
            <a:ext cx="8229600" cy="908714"/>
          </a:xfrm>
        </p:spPr>
        <p:txBody>
          <a:bodyPr/>
          <a:lstStyle/>
          <a:p>
            <a:r>
              <a:rPr lang="en-US" dirty="0" smtClean="0"/>
              <a:t>OMI</a:t>
            </a:r>
            <a:endParaRPr lang="en-US" dirty="0"/>
          </a:p>
        </p:txBody>
      </p:sp>
      <p:sp>
        <p:nvSpPr>
          <p:cNvPr id="3" name="Content Placeholder 2"/>
          <p:cNvSpPr>
            <a:spLocks noGrp="1"/>
          </p:cNvSpPr>
          <p:nvPr>
            <p:ph idx="1"/>
          </p:nvPr>
        </p:nvSpPr>
        <p:spPr>
          <a:xfrm>
            <a:off x="190500" y="1061114"/>
            <a:ext cx="4838700" cy="5796886"/>
          </a:xfrm>
        </p:spPr>
        <p:txBody>
          <a:bodyPr>
            <a:normAutofit fontScale="47500" lnSpcReduction="20000"/>
          </a:bodyPr>
          <a:lstStyle/>
          <a:p>
            <a:r>
              <a:rPr lang="en-US" sz="3600" b="1" dirty="0" smtClean="0">
                <a:solidFill>
                  <a:srgbClr val="CC04B4"/>
                </a:solidFill>
              </a:rPr>
              <a:t>Launched in 2004 on Aura - </a:t>
            </a:r>
            <a:r>
              <a:rPr lang="en-US" altLang="en-US" sz="3600" dirty="0" smtClean="0">
                <a:ea typeface="Calibri" panose="020F0502020204030204" pitchFamily="34" charset="0"/>
                <a:cs typeface="Times New Roman" panose="02020603050405020304" pitchFamily="18" charset="0"/>
              </a:rPr>
              <a:t>hyperspectral </a:t>
            </a:r>
            <a:r>
              <a:rPr lang="en-US" altLang="en-US" sz="3600" dirty="0">
                <a:ea typeface="Calibri" panose="020F0502020204030204" pitchFamily="34" charset="0"/>
                <a:cs typeface="Times New Roman" panose="02020603050405020304" pitchFamily="18" charset="0"/>
              </a:rPr>
              <a:t>imaging in a push-broom mode to observe solar backscatter radiation in the visible and ultraviolet. </a:t>
            </a:r>
            <a:endParaRPr lang="en-US" altLang="en-US" sz="3600" dirty="0" smtClean="0">
              <a:ea typeface="Calibri" panose="020F0502020204030204" pitchFamily="34" charset="0"/>
              <a:cs typeface="Times New Roman" panose="02020603050405020304" pitchFamily="18" charset="0"/>
            </a:endParaRPr>
          </a:p>
          <a:p>
            <a:endParaRPr lang="en-US" altLang="en-US" sz="3600" dirty="0" smtClean="0">
              <a:ea typeface="Calibri" panose="020F0502020204030204" pitchFamily="34" charset="0"/>
              <a:cs typeface="Times New Roman" panose="02020603050405020304" pitchFamily="18" charset="0"/>
            </a:endParaRPr>
          </a:p>
          <a:p>
            <a:r>
              <a:rPr lang="en-US" altLang="en-US" sz="3600" b="1" dirty="0" smtClean="0">
                <a:solidFill>
                  <a:srgbClr val="CC04B4"/>
                </a:solidFill>
                <a:ea typeface="Calibri" panose="020F0502020204030204" pitchFamily="34" charset="0"/>
                <a:cs typeface="Times New Roman" panose="02020603050405020304" pitchFamily="18" charset="0"/>
              </a:rPr>
              <a:t>The </a:t>
            </a:r>
            <a:r>
              <a:rPr lang="en-US" altLang="en-US" sz="3600" b="1" dirty="0">
                <a:solidFill>
                  <a:srgbClr val="CC04B4"/>
                </a:solidFill>
                <a:ea typeface="Calibri" panose="020F0502020204030204" pitchFamily="34" charset="0"/>
                <a:cs typeface="Times New Roman" panose="02020603050405020304" pitchFamily="18" charset="0"/>
              </a:rPr>
              <a:t>Earth will be viewed in 740 wavelength bands along the satellite track with a swath large enough to provide global coverage in 14 orbits (1 day). </a:t>
            </a:r>
            <a:endParaRPr lang="en-US" altLang="en-US" sz="3600" b="1" dirty="0" smtClean="0">
              <a:solidFill>
                <a:srgbClr val="CC04B4"/>
              </a:solidFill>
              <a:ea typeface="Calibri" panose="020F0502020204030204" pitchFamily="34" charset="0"/>
              <a:cs typeface="Times New Roman" panose="02020603050405020304" pitchFamily="18" charset="0"/>
            </a:endParaRPr>
          </a:p>
          <a:p>
            <a:endParaRPr lang="en-US" altLang="en-US" sz="3600" dirty="0" smtClean="0">
              <a:ea typeface="Calibri" panose="020F0502020204030204" pitchFamily="34" charset="0"/>
              <a:cs typeface="Times New Roman" panose="02020603050405020304" pitchFamily="18" charset="0"/>
            </a:endParaRPr>
          </a:p>
          <a:p>
            <a:r>
              <a:rPr lang="en-US" altLang="en-US" sz="3600" dirty="0" smtClean="0">
                <a:ea typeface="Calibri" panose="020F0502020204030204" pitchFamily="34" charset="0"/>
                <a:cs typeface="Times New Roman" panose="02020603050405020304" pitchFamily="18" charset="0"/>
              </a:rPr>
              <a:t>The </a:t>
            </a:r>
            <a:r>
              <a:rPr lang="en-US" altLang="en-US" sz="3600" dirty="0">
                <a:ea typeface="Calibri" panose="020F0502020204030204" pitchFamily="34" charset="0"/>
                <a:cs typeface="Times New Roman" panose="02020603050405020304" pitchFamily="18" charset="0"/>
              </a:rPr>
              <a:t>nominal 13 x 24 km spatial resolution can be zoomed to 13 x 13 km for detecting and tracking urban-scale pollution </a:t>
            </a:r>
            <a:r>
              <a:rPr lang="en-US" altLang="en-US" sz="3600" dirty="0" smtClean="0">
                <a:ea typeface="Calibri" panose="020F0502020204030204" pitchFamily="34" charset="0"/>
                <a:cs typeface="Times New Roman" panose="02020603050405020304" pitchFamily="18" charset="0"/>
              </a:rPr>
              <a:t>sources. </a:t>
            </a:r>
          </a:p>
          <a:p>
            <a:endParaRPr lang="en-US" altLang="en-US" sz="3600" dirty="0" smtClean="0">
              <a:ea typeface="Calibri" panose="020F0502020204030204" pitchFamily="34" charset="0"/>
              <a:cs typeface="Times New Roman" panose="02020603050405020304" pitchFamily="18" charset="0"/>
            </a:endParaRPr>
          </a:p>
          <a:p>
            <a:r>
              <a:rPr lang="en-US" altLang="en-US" sz="3600" b="1" dirty="0">
                <a:solidFill>
                  <a:srgbClr val="CC04B4"/>
                </a:solidFill>
                <a:cs typeface="Times New Roman" panose="02020603050405020304" pitchFamily="18" charset="0"/>
              </a:rPr>
              <a:t>D</a:t>
            </a:r>
            <a:r>
              <a:rPr lang="en-US" altLang="en-US" sz="3600" b="1" dirty="0" smtClean="0">
                <a:solidFill>
                  <a:srgbClr val="CC04B4"/>
                </a:solidFill>
              </a:rPr>
              <a:t>istinguish </a:t>
            </a:r>
            <a:r>
              <a:rPr lang="en-US" altLang="en-US" sz="3600" b="1" dirty="0">
                <a:solidFill>
                  <a:srgbClr val="CC04B4"/>
                </a:solidFill>
              </a:rPr>
              <a:t>between aerosol types, such as smoke, dust, and sulfates. </a:t>
            </a:r>
            <a:endParaRPr lang="en-US" altLang="en-US" sz="3600" b="1" dirty="0" smtClean="0">
              <a:solidFill>
                <a:srgbClr val="CC04B4"/>
              </a:solidFill>
            </a:endParaRPr>
          </a:p>
          <a:p>
            <a:endParaRPr lang="en-US" altLang="en-US" sz="3600" dirty="0"/>
          </a:p>
          <a:p>
            <a:r>
              <a:rPr lang="en-US" altLang="en-US" sz="3600" dirty="0" smtClean="0"/>
              <a:t>Measure </a:t>
            </a:r>
            <a:r>
              <a:rPr lang="en-US" altLang="en-US" sz="3600" dirty="0"/>
              <a:t>cloud pressure and coverage, which provide data to derive tropospheric </a:t>
            </a:r>
            <a:r>
              <a:rPr lang="en-US" altLang="en-US" sz="3600" dirty="0" smtClean="0"/>
              <a:t>ozone.</a:t>
            </a:r>
          </a:p>
          <a:p>
            <a:endParaRPr lang="en-US" altLang="en-US" sz="3600" dirty="0" smtClean="0"/>
          </a:p>
          <a:p>
            <a:r>
              <a:rPr lang="en-US" sz="3600" dirty="0"/>
              <a:t>It is a wide-field-imaging spectrometer with a </a:t>
            </a:r>
            <a:r>
              <a:rPr lang="en-US" sz="3600" b="1" dirty="0">
                <a:solidFill>
                  <a:srgbClr val="CC04B4"/>
                </a:solidFill>
              </a:rPr>
              <a:t>114° across-track viewing angle range that provides a 2600 km wide swath, enabling measurements with a daily global coverage</a:t>
            </a:r>
          </a:p>
        </p:txBody>
      </p:sp>
      <p:pic>
        <p:nvPicPr>
          <p:cNvPr id="11266" name="Picture 2" descr="http://weather.msfc.nasa.gov/sport/transitionedProducts/omiSO2/images/aur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782" y="-152400"/>
            <a:ext cx="3992217"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knmi.nl/omi/images/draw_measurement_princip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781" y="2123942"/>
            <a:ext cx="3992217" cy="2448058"/>
          </a:xfrm>
          <a:prstGeom prst="rect">
            <a:avLst/>
          </a:prstGeom>
          <a:noFill/>
          <a:extLst>
            <a:ext uri="{909E8E84-426E-40DD-AFC4-6F175D3DCCD1}">
              <a14:hiddenFill xmlns:a14="http://schemas.microsoft.com/office/drawing/2010/main">
                <a:solidFill>
                  <a:srgbClr val="FFFFFF"/>
                </a:solidFill>
              </a14:hiddenFill>
            </a:ext>
          </a:extLst>
        </p:spPr>
      </p:pic>
      <p:pic>
        <p:nvPicPr>
          <p:cNvPr id="11275" name="Picture 11" descr="http://eoimages.gsfc.nasa.gov/images/imagerecords/16000/16258/namerica_omi_2006071_l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4446991"/>
            <a:ext cx="4038598" cy="2825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1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a:xfrm>
            <a:off x="152400" y="1143000"/>
            <a:ext cx="8610600" cy="5562600"/>
          </a:xfrm>
        </p:spPr>
        <p:txBody>
          <a:bodyPr>
            <a:normAutofit/>
          </a:bodyPr>
          <a:lstStyle/>
          <a:p>
            <a:pPr>
              <a:lnSpc>
                <a:spcPct val="90000"/>
              </a:lnSpc>
            </a:pPr>
            <a:r>
              <a:rPr lang="en-US" altLang="en-US" sz="2800" b="1" dirty="0" smtClean="0">
                <a:solidFill>
                  <a:srgbClr val="CC04B4"/>
                </a:solidFill>
              </a:rPr>
              <a:t>double </a:t>
            </a:r>
            <a:r>
              <a:rPr lang="en-US" altLang="en-US" sz="2800" b="1" dirty="0">
                <a:solidFill>
                  <a:srgbClr val="CC04B4"/>
                </a:solidFill>
              </a:rPr>
              <a:t>channel </a:t>
            </a:r>
            <a:r>
              <a:rPr lang="en-US" altLang="en-US" sz="2800" dirty="0"/>
              <a:t>spectrograph covering 270 - 510 nm at </a:t>
            </a:r>
            <a:r>
              <a:rPr lang="en-US" altLang="en-US" sz="2800" dirty="0" smtClean="0"/>
              <a:t>0.7 nm </a:t>
            </a:r>
            <a:r>
              <a:rPr lang="en-US" altLang="en-US" sz="2800" dirty="0" smtClean="0"/>
              <a:t>resolution</a:t>
            </a:r>
          </a:p>
          <a:p>
            <a:pPr>
              <a:lnSpc>
                <a:spcPct val="90000"/>
              </a:lnSpc>
            </a:pPr>
            <a:endParaRPr lang="en-US" altLang="en-US" sz="2800" dirty="0"/>
          </a:p>
          <a:p>
            <a:pPr>
              <a:lnSpc>
                <a:spcPct val="90000"/>
              </a:lnSpc>
            </a:pPr>
            <a:r>
              <a:rPr lang="en-US" altLang="en-US" sz="2800" dirty="0"/>
              <a:t>measures column O</a:t>
            </a:r>
            <a:r>
              <a:rPr lang="en-US" altLang="en-US" sz="2800" baseline="-25000" dirty="0"/>
              <a:t>3</a:t>
            </a:r>
            <a:r>
              <a:rPr lang="en-US" altLang="en-US" sz="2800" dirty="0"/>
              <a:t>, NO</a:t>
            </a:r>
            <a:r>
              <a:rPr lang="en-US" altLang="en-US" sz="2800" baseline="-25000" dirty="0"/>
              <a:t>2</a:t>
            </a:r>
            <a:r>
              <a:rPr lang="en-US" altLang="en-US" sz="2800" dirty="0"/>
              <a:t>, </a:t>
            </a:r>
            <a:r>
              <a:rPr lang="en-US" altLang="en-US" sz="2800" dirty="0" err="1"/>
              <a:t>BrO</a:t>
            </a:r>
            <a:r>
              <a:rPr lang="en-US" altLang="en-US" sz="2800" dirty="0"/>
              <a:t>, </a:t>
            </a:r>
            <a:r>
              <a:rPr lang="en-US" altLang="en-US" sz="2800" dirty="0" err="1"/>
              <a:t>OClO</a:t>
            </a:r>
            <a:r>
              <a:rPr lang="en-US" altLang="en-US" sz="2800" dirty="0"/>
              <a:t>, CH</a:t>
            </a:r>
            <a:r>
              <a:rPr lang="en-US" altLang="en-US" sz="2800" baseline="-25000" dirty="0"/>
              <a:t>2</a:t>
            </a:r>
            <a:r>
              <a:rPr lang="en-US" altLang="en-US" sz="2800" dirty="0"/>
              <a:t>O, SO</a:t>
            </a:r>
            <a:r>
              <a:rPr lang="en-US" altLang="en-US" sz="2800" baseline="-25000" dirty="0"/>
              <a:t>2</a:t>
            </a:r>
            <a:r>
              <a:rPr lang="en-US" altLang="en-US" sz="2800" dirty="0"/>
              <a:t>, </a:t>
            </a:r>
            <a:r>
              <a:rPr lang="en-US" altLang="en-US" sz="2800" b="1" dirty="0">
                <a:solidFill>
                  <a:srgbClr val="CC04B4"/>
                </a:solidFill>
              </a:rPr>
              <a:t>aerosol </a:t>
            </a:r>
            <a:r>
              <a:rPr lang="en-US" altLang="en-US" sz="2800" b="1" dirty="0" smtClean="0">
                <a:solidFill>
                  <a:srgbClr val="CC04B4"/>
                </a:solidFill>
              </a:rPr>
              <a:t>indices</a:t>
            </a:r>
          </a:p>
          <a:p>
            <a:pPr>
              <a:lnSpc>
                <a:spcPct val="90000"/>
              </a:lnSpc>
            </a:pPr>
            <a:endParaRPr lang="en-US" altLang="en-US" sz="2800" dirty="0"/>
          </a:p>
          <a:p>
            <a:pPr>
              <a:lnSpc>
                <a:spcPct val="90000"/>
              </a:lnSpc>
            </a:pPr>
            <a:r>
              <a:rPr lang="en-US" altLang="en-US" sz="2800" dirty="0"/>
              <a:t>data products:</a:t>
            </a:r>
          </a:p>
          <a:p>
            <a:pPr lvl="1">
              <a:lnSpc>
                <a:spcPct val="90000"/>
              </a:lnSpc>
            </a:pPr>
            <a:r>
              <a:rPr lang="en-US" altLang="en-US" sz="2400" dirty="0"/>
              <a:t>atmospheric column of above gases</a:t>
            </a:r>
          </a:p>
          <a:p>
            <a:pPr lvl="1">
              <a:lnSpc>
                <a:spcPct val="90000"/>
              </a:lnSpc>
            </a:pPr>
            <a:r>
              <a:rPr lang="en-US" altLang="en-US" sz="2400" dirty="0"/>
              <a:t>trop NO</a:t>
            </a:r>
            <a:r>
              <a:rPr lang="en-US" altLang="en-US" sz="2400" baseline="-25000" dirty="0"/>
              <a:t>2</a:t>
            </a:r>
            <a:endParaRPr lang="en-US" altLang="en-US" sz="2400" dirty="0"/>
          </a:p>
          <a:p>
            <a:pPr lvl="1">
              <a:lnSpc>
                <a:spcPct val="90000"/>
              </a:lnSpc>
            </a:pPr>
            <a:r>
              <a:rPr lang="en-US" altLang="en-US" sz="2400" dirty="0"/>
              <a:t>trop </a:t>
            </a:r>
            <a:r>
              <a:rPr lang="en-US" altLang="en-US" sz="2400" dirty="0" smtClean="0"/>
              <a:t>O</a:t>
            </a:r>
            <a:r>
              <a:rPr lang="en-US" altLang="en-US" sz="2400" baseline="-25000" dirty="0" smtClean="0"/>
              <a:t>3</a:t>
            </a:r>
            <a:endParaRPr lang="en-US" altLang="en-US" sz="2400" dirty="0"/>
          </a:p>
          <a:p>
            <a:pPr lvl="1">
              <a:lnSpc>
                <a:spcPct val="90000"/>
              </a:lnSpc>
            </a:pPr>
            <a:r>
              <a:rPr lang="en-US" altLang="en-US" sz="2400" dirty="0"/>
              <a:t>aerosol data</a:t>
            </a:r>
          </a:p>
          <a:p>
            <a:pPr lvl="1">
              <a:lnSpc>
                <a:spcPct val="90000"/>
              </a:lnSpc>
            </a:pPr>
            <a:endParaRPr lang="en-US" altLang="en-US" sz="2400" dirty="0">
              <a:solidFill>
                <a:srgbClr val="FCFF09"/>
              </a:solidFill>
            </a:endParaRPr>
          </a:p>
        </p:txBody>
      </p:sp>
      <p:sp>
        <p:nvSpPr>
          <p:cNvPr id="4" name="Title 1"/>
          <p:cNvSpPr txBox="1">
            <a:spLocks/>
          </p:cNvSpPr>
          <p:nvPr/>
        </p:nvSpPr>
        <p:spPr>
          <a:xfrm>
            <a:off x="152400" y="-170688"/>
            <a:ext cx="8991600" cy="932688"/>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Aura OMI</a:t>
            </a:r>
            <a:endParaRPr lang="en-US" dirty="0"/>
          </a:p>
        </p:txBody>
      </p:sp>
      <p:pic>
        <p:nvPicPr>
          <p:cNvPr id="82" name="Picture 4" descr="http://www.knmi.nl/omi/images/draw_measurement_princip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810000"/>
            <a:ext cx="3352800" cy="3032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0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fade">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899">
                                            <p:txEl>
                                              <p:pRg st="2" end="2"/>
                                            </p:txEl>
                                          </p:spTgt>
                                        </p:tgtEl>
                                        <p:attrNameLst>
                                          <p:attrName>style.visibility</p:attrName>
                                        </p:attrNameLst>
                                      </p:cBhvr>
                                      <p:to>
                                        <p:strVal val="visible"/>
                                      </p:to>
                                    </p:set>
                                    <p:animEffect transition="in" filter="fade">
                                      <p:cBhvr>
                                        <p:cTn id="12" dur="500"/>
                                        <p:tgtEl>
                                          <p:spTgt spid="808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animEffect transition="in" filter="fade">
                                      <p:cBhvr>
                                        <p:cTn id="17" dur="500"/>
                                        <p:tgtEl>
                                          <p:spTgt spid="80899">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0899">
                                            <p:txEl>
                                              <p:pRg st="5" end="5"/>
                                            </p:txEl>
                                          </p:spTgt>
                                        </p:tgtEl>
                                        <p:attrNameLst>
                                          <p:attrName>style.visibility</p:attrName>
                                        </p:attrNameLst>
                                      </p:cBhvr>
                                      <p:to>
                                        <p:strVal val="visible"/>
                                      </p:to>
                                    </p:set>
                                    <p:animEffect transition="in" filter="fade">
                                      <p:cBhvr>
                                        <p:cTn id="20" dur="500"/>
                                        <p:tgtEl>
                                          <p:spTgt spid="80899">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0899">
                                            <p:txEl>
                                              <p:pRg st="6" end="6"/>
                                            </p:txEl>
                                          </p:spTgt>
                                        </p:tgtEl>
                                        <p:attrNameLst>
                                          <p:attrName>style.visibility</p:attrName>
                                        </p:attrNameLst>
                                      </p:cBhvr>
                                      <p:to>
                                        <p:strVal val="visible"/>
                                      </p:to>
                                    </p:set>
                                    <p:animEffect transition="in" filter="fade">
                                      <p:cBhvr>
                                        <p:cTn id="23" dur="500"/>
                                        <p:tgtEl>
                                          <p:spTgt spid="80899">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0899">
                                            <p:txEl>
                                              <p:pRg st="7" end="7"/>
                                            </p:txEl>
                                          </p:spTgt>
                                        </p:tgtEl>
                                        <p:attrNameLst>
                                          <p:attrName>style.visibility</p:attrName>
                                        </p:attrNameLst>
                                      </p:cBhvr>
                                      <p:to>
                                        <p:strVal val="visible"/>
                                      </p:to>
                                    </p:set>
                                    <p:animEffect transition="in" filter="fade">
                                      <p:cBhvr>
                                        <p:cTn id="26" dur="500"/>
                                        <p:tgtEl>
                                          <p:spTgt spid="80899">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0899">
                                            <p:txEl>
                                              <p:pRg st="8" end="8"/>
                                            </p:txEl>
                                          </p:spTgt>
                                        </p:tgtEl>
                                        <p:attrNameLst>
                                          <p:attrName>style.visibility</p:attrName>
                                        </p:attrNameLst>
                                      </p:cBhvr>
                                      <p:to>
                                        <p:strVal val="visible"/>
                                      </p:to>
                                    </p:set>
                                    <p:animEffect transition="in" filter="fade">
                                      <p:cBhvr>
                                        <p:cTn id="29" dur="500"/>
                                        <p:tgtEl>
                                          <p:spTgt spid="808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0"/>
            <a:ext cx="8077200" cy="615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ext Box 3"/>
          <p:cNvSpPr txBox="1">
            <a:spLocks noChangeArrowheads="1"/>
          </p:cNvSpPr>
          <p:nvPr/>
        </p:nvSpPr>
        <p:spPr bwMode="auto">
          <a:xfrm>
            <a:off x="1066800" y="1066800"/>
            <a:ext cx="2940050" cy="644525"/>
          </a:xfrm>
          <a:prstGeom prst="rect">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latin typeface="Comic Sans MS" panose="030F0702030302020204" pitchFamily="66" charset="0"/>
              </a:rPr>
              <a:t>                                                                                                                         </a:t>
            </a:r>
          </a:p>
          <a:p>
            <a:endParaRPr lang="en-US" altLang="en-US" sz="600">
              <a:latin typeface="Comic Sans MS" panose="030F0702030302020204" pitchFamily="66" charset="0"/>
            </a:endParaRPr>
          </a:p>
          <a:p>
            <a:endParaRPr lang="en-US" altLang="en-US" sz="600">
              <a:latin typeface="Comic Sans MS" panose="030F0702030302020204" pitchFamily="66" charset="0"/>
            </a:endParaRPr>
          </a:p>
          <a:p>
            <a:endParaRPr lang="en-US" altLang="en-US" sz="600">
              <a:latin typeface="Comic Sans MS" panose="030F0702030302020204" pitchFamily="66" charset="0"/>
            </a:endParaRPr>
          </a:p>
          <a:p>
            <a:endParaRPr lang="en-US" altLang="en-US" sz="600">
              <a:latin typeface="Comic Sans MS" panose="030F0702030302020204" pitchFamily="66" charset="0"/>
            </a:endParaRPr>
          </a:p>
          <a:p>
            <a:endParaRPr lang="en-US" altLang="en-US" sz="600">
              <a:latin typeface="Comic Sans MS" panose="030F0702030302020204" pitchFamily="66" charset="0"/>
            </a:endParaRPr>
          </a:p>
        </p:txBody>
      </p:sp>
      <p:sp>
        <p:nvSpPr>
          <p:cNvPr id="30724" name="Text Box 4"/>
          <p:cNvSpPr txBox="1">
            <a:spLocks noChangeArrowheads="1"/>
          </p:cNvSpPr>
          <p:nvPr/>
        </p:nvSpPr>
        <p:spPr bwMode="auto">
          <a:xfrm>
            <a:off x="3276600" y="685800"/>
            <a:ext cx="714375"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rgbClr val="FFF614"/>
                </a:solidFill>
                <a:latin typeface="Comic Sans MS" panose="030F0702030302020204" pitchFamily="66" charset="0"/>
              </a:rPr>
              <a:t>GOME</a:t>
            </a:r>
            <a:endParaRPr lang="en-US" altLang="en-US" sz="1400">
              <a:latin typeface="Comic Sans MS" panose="030F0702030302020204" pitchFamily="66" charset="0"/>
            </a:endParaRPr>
          </a:p>
        </p:txBody>
      </p:sp>
      <p:sp>
        <p:nvSpPr>
          <p:cNvPr id="30725" name="Text Box 5"/>
          <p:cNvSpPr txBox="1">
            <a:spLocks noChangeArrowheads="1"/>
          </p:cNvSpPr>
          <p:nvPr/>
        </p:nvSpPr>
        <p:spPr bwMode="auto">
          <a:xfrm>
            <a:off x="2743200" y="3978275"/>
            <a:ext cx="1731963" cy="460375"/>
          </a:xfrm>
          <a:prstGeom prst="rect">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latin typeface="Comic Sans MS" panose="030F0702030302020204" pitchFamily="66" charset="0"/>
              </a:rPr>
              <a:t>                                                                    </a:t>
            </a:r>
          </a:p>
          <a:p>
            <a:endParaRPr lang="en-US" altLang="en-US" sz="600">
              <a:latin typeface="Comic Sans MS" panose="030F0702030302020204" pitchFamily="66" charset="0"/>
            </a:endParaRPr>
          </a:p>
          <a:p>
            <a:r>
              <a:rPr lang="en-US" altLang="en-US" sz="600">
                <a:latin typeface="Comic Sans MS" panose="030F0702030302020204" pitchFamily="66" charset="0"/>
              </a:rPr>
              <a:t>1</a:t>
            </a:r>
          </a:p>
          <a:p>
            <a:endParaRPr lang="en-US" altLang="en-US" sz="600">
              <a:latin typeface="Comic Sans MS" panose="030F0702030302020204" pitchFamily="66" charset="0"/>
            </a:endParaRPr>
          </a:p>
        </p:txBody>
      </p:sp>
      <p:sp>
        <p:nvSpPr>
          <p:cNvPr id="30726" name="Text Box 6"/>
          <p:cNvSpPr txBox="1">
            <a:spLocks noChangeArrowheads="1"/>
          </p:cNvSpPr>
          <p:nvPr/>
        </p:nvSpPr>
        <p:spPr bwMode="auto">
          <a:xfrm>
            <a:off x="4495800" y="4038600"/>
            <a:ext cx="727075"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rgbClr val="FFF614"/>
                </a:solidFill>
                <a:latin typeface="Comic Sans MS" panose="030F0702030302020204" pitchFamily="66" charset="0"/>
              </a:rPr>
              <a:t>TOMS</a:t>
            </a:r>
          </a:p>
        </p:txBody>
      </p:sp>
      <p:sp>
        <p:nvSpPr>
          <p:cNvPr id="30727" name="Text Box 7"/>
          <p:cNvSpPr txBox="1">
            <a:spLocks noChangeArrowheads="1"/>
          </p:cNvSpPr>
          <p:nvPr/>
        </p:nvSpPr>
        <p:spPr bwMode="auto">
          <a:xfrm>
            <a:off x="3733800" y="2590800"/>
            <a:ext cx="593725" cy="276225"/>
          </a:xfrm>
          <a:prstGeom prst="rect">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latin typeface="Comic Sans MS" panose="030F0702030302020204" pitchFamily="66" charset="0"/>
              </a:rPr>
              <a:t>                  </a:t>
            </a:r>
          </a:p>
          <a:p>
            <a:endParaRPr lang="en-US" altLang="en-US" sz="600">
              <a:latin typeface="Comic Sans MS" panose="030F0702030302020204" pitchFamily="66" charset="0"/>
            </a:endParaRPr>
          </a:p>
        </p:txBody>
      </p:sp>
      <p:sp>
        <p:nvSpPr>
          <p:cNvPr id="30728" name="Text Box 8"/>
          <p:cNvSpPr txBox="1">
            <a:spLocks noChangeArrowheads="1"/>
          </p:cNvSpPr>
          <p:nvPr/>
        </p:nvSpPr>
        <p:spPr bwMode="auto">
          <a:xfrm>
            <a:off x="4495800" y="2362200"/>
            <a:ext cx="1055688"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rgbClr val="FFF614"/>
                </a:solidFill>
                <a:latin typeface="Comic Sans MS" panose="030F0702030302020204" pitchFamily="66" charset="0"/>
              </a:rPr>
              <a:t>Sciamachy</a:t>
            </a:r>
          </a:p>
        </p:txBody>
      </p:sp>
      <p:sp>
        <p:nvSpPr>
          <p:cNvPr id="30729" name="Text Box 9"/>
          <p:cNvSpPr txBox="1">
            <a:spLocks noChangeArrowheads="1"/>
          </p:cNvSpPr>
          <p:nvPr/>
        </p:nvSpPr>
        <p:spPr bwMode="auto">
          <a:xfrm>
            <a:off x="4419600" y="3352800"/>
            <a:ext cx="73025" cy="7302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altLang="en-US" sz="600" b="1">
                <a:solidFill>
                  <a:srgbClr val="FF2D45"/>
                </a:solidFill>
                <a:latin typeface="Comic Sans MS" panose="030F0702030302020204" pitchFamily="66" charset="0"/>
              </a:rPr>
              <a:t>  </a:t>
            </a:r>
          </a:p>
          <a:p>
            <a:pPr>
              <a:spcBef>
                <a:spcPct val="50000"/>
              </a:spcBef>
            </a:pPr>
            <a:endParaRPr lang="en-US" altLang="en-US" sz="600" b="1">
              <a:solidFill>
                <a:srgbClr val="FF2D45"/>
              </a:solidFill>
              <a:latin typeface="Comic Sans MS" panose="030F0702030302020204" pitchFamily="66" charset="0"/>
            </a:endParaRPr>
          </a:p>
        </p:txBody>
      </p:sp>
      <p:sp>
        <p:nvSpPr>
          <p:cNvPr id="30730" name="Text Box 10"/>
          <p:cNvSpPr txBox="1">
            <a:spLocks noChangeArrowheads="1"/>
          </p:cNvSpPr>
          <p:nvPr/>
        </p:nvSpPr>
        <p:spPr bwMode="auto">
          <a:xfrm>
            <a:off x="4648200" y="3200400"/>
            <a:ext cx="579438"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rgbClr val="FFF614"/>
                </a:solidFill>
                <a:latin typeface="Comic Sans MS" panose="030F0702030302020204" pitchFamily="66" charset="0"/>
              </a:rPr>
              <a:t>OMI</a:t>
            </a:r>
          </a:p>
        </p:txBody>
      </p:sp>
      <p:sp>
        <p:nvSpPr>
          <p:cNvPr id="30731" name="Text Box 11"/>
          <p:cNvSpPr txBox="1">
            <a:spLocks noChangeArrowheads="1"/>
          </p:cNvSpPr>
          <p:nvPr/>
        </p:nvSpPr>
        <p:spPr bwMode="auto">
          <a:xfrm>
            <a:off x="2362200" y="6248400"/>
            <a:ext cx="530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1">
                <a:solidFill>
                  <a:srgbClr val="FFF614"/>
                </a:solidFill>
                <a:latin typeface="Comic Sans MS" panose="030F0702030302020204" pitchFamily="66" charset="0"/>
              </a:rPr>
              <a:t>single pixel size for four satellite instruments</a:t>
            </a:r>
          </a:p>
        </p:txBody>
      </p:sp>
    </p:spTree>
    <p:extLst>
      <p:ext uri="{BB962C8B-B14F-4D97-AF65-F5344CB8AC3E}">
        <p14:creationId xmlns:p14="http://schemas.microsoft.com/office/powerpoint/2010/main" val="1774135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0"/>
            <a:ext cx="8001000" cy="610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Text Box 3"/>
          <p:cNvSpPr txBox="1">
            <a:spLocks noChangeArrowheads="1"/>
          </p:cNvSpPr>
          <p:nvPr/>
        </p:nvSpPr>
        <p:spPr bwMode="auto">
          <a:xfrm>
            <a:off x="1981200" y="1752600"/>
            <a:ext cx="1828800" cy="1828800"/>
          </a:xfrm>
          <a:prstGeom prst="rect">
            <a:avLst/>
          </a:prstGeom>
          <a:solidFill>
            <a:srgbClr val="FF0000">
              <a:alpha val="41000"/>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r>
              <a:rPr lang="en-US" altLang="en-US" sz="800">
                <a:latin typeface="Comic Sans MS" panose="030F0702030302020204" pitchFamily="66" charset="0"/>
              </a:rPr>
              <a:t>                                                                  </a:t>
            </a: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r>
              <a:rPr lang="en-US" altLang="en-US" sz="800">
                <a:latin typeface="Comic Sans MS" panose="030F0702030302020204" pitchFamily="66" charset="0"/>
              </a:rPr>
              <a:t> </a:t>
            </a: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a:p>
            <a:endParaRPr lang="en-US" altLang="en-US" sz="800">
              <a:latin typeface="Comic Sans MS" panose="030F0702030302020204" pitchFamily="66" charset="0"/>
            </a:endParaRPr>
          </a:p>
        </p:txBody>
      </p:sp>
      <p:sp>
        <p:nvSpPr>
          <p:cNvPr id="32772" name="Text Box 4"/>
          <p:cNvSpPr txBox="1">
            <a:spLocks noChangeArrowheads="1"/>
          </p:cNvSpPr>
          <p:nvPr/>
        </p:nvSpPr>
        <p:spPr bwMode="auto">
          <a:xfrm>
            <a:off x="5470525" y="2894013"/>
            <a:ext cx="2530475" cy="4572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rgbClr val="FFF614"/>
                </a:solidFill>
                <a:latin typeface="Comic Sans MS" panose="030F0702030302020204" pitchFamily="66" charset="0"/>
              </a:rPr>
              <a:t>OMI single pixel</a:t>
            </a:r>
          </a:p>
        </p:txBody>
      </p:sp>
      <p:sp>
        <p:nvSpPr>
          <p:cNvPr id="32773" name="Text Box 5"/>
          <p:cNvSpPr txBox="1">
            <a:spLocks noChangeArrowheads="1"/>
          </p:cNvSpPr>
          <p:nvPr/>
        </p:nvSpPr>
        <p:spPr bwMode="auto">
          <a:xfrm>
            <a:off x="838200" y="6248400"/>
            <a:ext cx="785663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1" dirty="0">
                <a:solidFill>
                  <a:srgbClr val="FF0000"/>
                </a:solidFill>
                <a:latin typeface="Comic Sans MS" panose="030F0702030302020204" pitchFamily="66" charset="0"/>
              </a:rPr>
              <a:t>OMI pixel 12 km x 13 km superposed onto the Seattle </a:t>
            </a:r>
            <a:r>
              <a:rPr lang="en-US" altLang="en-US" sz="1600" b="1" dirty="0" err="1">
                <a:solidFill>
                  <a:srgbClr val="FF0000"/>
                </a:solidFill>
                <a:latin typeface="Comic Sans MS" panose="030F0702030302020204" pitchFamily="66" charset="0"/>
              </a:rPr>
              <a:t>airshed</a:t>
            </a:r>
            <a:r>
              <a:rPr lang="en-US" altLang="en-US" sz="1600" b="1" dirty="0">
                <a:solidFill>
                  <a:srgbClr val="FF0000"/>
                </a:solidFill>
                <a:latin typeface="Comic Sans MS" panose="030F0702030302020204" pitchFamily="66" charset="0"/>
              </a:rPr>
              <a:t> (zoom mode)</a:t>
            </a:r>
          </a:p>
        </p:txBody>
      </p:sp>
    </p:spTree>
    <p:extLst>
      <p:ext uri="{BB962C8B-B14F-4D97-AF65-F5344CB8AC3E}">
        <p14:creationId xmlns:p14="http://schemas.microsoft.com/office/powerpoint/2010/main" val="4021367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4800" y="228600"/>
            <a:ext cx="8481092" cy="6333979"/>
          </a:xfrm>
          <a:prstGeom prst="rect">
            <a:avLst/>
          </a:prstGeom>
        </p:spPr>
      </p:pic>
      <p:sp>
        <p:nvSpPr>
          <p:cNvPr id="5" name="Rectangle 4"/>
          <p:cNvSpPr/>
          <p:nvPr/>
        </p:nvSpPr>
        <p:spPr>
          <a:xfrm>
            <a:off x="2057400" y="2676379"/>
            <a:ext cx="6553200" cy="457200"/>
          </a:xfrm>
          <a:prstGeom prst="rect">
            <a:avLst/>
          </a:prstGeom>
          <a:noFill/>
          <a:ln w="666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6936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 Row Anomaly - 2007</a:t>
            </a:r>
            <a:endParaRPr lang="en-US" dirty="0"/>
          </a:p>
        </p:txBody>
      </p:sp>
      <p:pic>
        <p:nvPicPr>
          <p:cNvPr id="3" name="Picture 2"/>
          <p:cNvPicPr>
            <a:picLocks noChangeAspect="1"/>
          </p:cNvPicPr>
          <p:nvPr/>
        </p:nvPicPr>
        <p:blipFill>
          <a:blip r:embed="rId2"/>
          <a:stretch>
            <a:fillRect/>
          </a:stretch>
        </p:blipFill>
        <p:spPr>
          <a:xfrm>
            <a:off x="278830" y="2273889"/>
            <a:ext cx="8662540" cy="4584111"/>
          </a:xfrm>
          <a:prstGeom prst="rect">
            <a:avLst/>
          </a:prstGeom>
        </p:spPr>
      </p:pic>
    </p:spTree>
    <p:extLst>
      <p:ext uri="{BB962C8B-B14F-4D97-AF65-F5344CB8AC3E}">
        <p14:creationId xmlns:p14="http://schemas.microsoft.com/office/powerpoint/2010/main" val="1550845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05800" cy="932688"/>
          </a:xfrm>
        </p:spPr>
        <p:txBody>
          <a:bodyPr/>
          <a:lstStyle/>
          <a:p>
            <a:r>
              <a:rPr lang="en-US" dirty="0" smtClean="0"/>
              <a:t>Row Anomaly Impact on L2 </a:t>
            </a:r>
            <a:endParaRPr lang="en-US" dirty="0"/>
          </a:p>
        </p:txBody>
      </p:sp>
      <p:pic>
        <p:nvPicPr>
          <p:cNvPr id="3" name="Picture 2"/>
          <p:cNvPicPr>
            <a:picLocks noChangeAspect="1"/>
          </p:cNvPicPr>
          <p:nvPr/>
        </p:nvPicPr>
        <p:blipFill>
          <a:blip r:embed="rId2"/>
          <a:stretch>
            <a:fillRect/>
          </a:stretch>
        </p:blipFill>
        <p:spPr>
          <a:xfrm>
            <a:off x="571500" y="1085088"/>
            <a:ext cx="7620000" cy="5699081"/>
          </a:xfrm>
          <a:prstGeom prst="rect">
            <a:avLst/>
          </a:prstGeom>
        </p:spPr>
      </p:pic>
    </p:spTree>
    <p:extLst>
      <p:ext uri="{BB962C8B-B14F-4D97-AF65-F5344CB8AC3E}">
        <p14:creationId xmlns:p14="http://schemas.microsoft.com/office/powerpoint/2010/main" val="1759012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4" y="152400"/>
            <a:ext cx="8305800" cy="932688"/>
          </a:xfrm>
        </p:spPr>
        <p:txBody>
          <a:bodyPr/>
          <a:lstStyle/>
          <a:p>
            <a:r>
              <a:rPr lang="en-US" dirty="0" smtClean="0"/>
              <a:t>Row Anomaly Impact on L2</a:t>
            </a:r>
            <a:endParaRPr lang="en-US" dirty="0"/>
          </a:p>
        </p:txBody>
      </p:sp>
      <p:pic>
        <p:nvPicPr>
          <p:cNvPr id="3" name="Picture 2"/>
          <p:cNvPicPr>
            <a:picLocks noChangeAspect="1"/>
          </p:cNvPicPr>
          <p:nvPr/>
        </p:nvPicPr>
        <p:blipFill>
          <a:blip r:embed="rId2"/>
          <a:stretch>
            <a:fillRect/>
          </a:stretch>
        </p:blipFill>
        <p:spPr>
          <a:xfrm>
            <a:off x="419109" y="1219983"/>
            <a:ext cx="7962891" cy="5391092"/>
          </a:xfrm>
          <a:prstGeom prst="rect">
            <a:avLst/>
          </a:prstGeom>
        </p:spPr>
      </p:pic>
    </p:spTree>
    <p:extLst>
      <p:ext uri="{BB962C8B-B14F-4D97-AF65-F5344CB8AC3E}">
        <p14:creationId xmlns:p14="http://schemas.microsoft.com/office/powerpoint/2010/main" val="2789104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05800" cy="932688"/>
          </a:xfrm>
        </p:spPr>
        <p:txBody>
          <a:bodyPr>
            <a:normAutofit fontScale="90000"/>
          </a:bodyPr>
          <a:lstStyle/>
          <a:p>
            <a:r>
              <a:rPr lang="en-US" smtClean="0"/>
              <a:t>Row Anomaly: When did it start?</a:t>
            </a:r>
            <a:endParaRPr lang="en-US" dirty="0"/>
          </a:p>
        </p:txBody>
      </p:sp>
      <p:pic>
        <p:nvPicPr>
          <p:cNvPr id="3" name="Picture 2"/>
          <p:cNvPicPr>
            <a:picLocks noChangeAspect="1"/>
          </p:cNvPicPr>
          <p:nvPr/>
        </p:nvPicPr>
        <p:blipFill>
          <a:blip r:embed="rId2"/>
          <a:stretch>
            <a:fillRect/>
          </a:stretch>
        </p:blipFill>
        <p:spPr>
          <a:xfrm>
            <a:off x="228600" y="1524000"/>
            <a:ext cx="8744268" cy="5123738"/>
          </a:xfrm>
          <a:prstGeom prst="rect">
            <a:avLst/>
          </a:prstGeom>
        </p:spPr>
      </p:pic>
    </p:spTree>
    <p:extLst>
      <p:ext uri="{BB962C8B-B14F-4D97-AF65-F5344CB8AC3E}">
        <p14:creationId xmlns:p14="http://schemas.microsoft.com/office/powerpoint/2010/main" val="1545194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880110"/>
          </a:xfrm>
        </p:spPr>
        <p:txBody>
          <a:bodyPr/>
          <a:lstStyle/>
          <a:p>
            <a:pPr algn="ctr"/>
            <a:r>
              <a:rPr lang="en-US" dirty="0" smtClean="0"/>
              <a:t>Row Anomaly up to 2014</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1108710"/>
            <a:ext cx="7620000" cy="5715000"/>
          </a:xfrm>
          <a:prstGeom prst="rect">
            <a:avLst/>
          </a:prstGeom>
        </p:spPr>
      </p:pic>
    </p:spTree>
    <p:extLst>
      <p:ext uri="{BB962C8B-B14F-4D97-AF65-F5344CB8AC3E}">
        <p14:creationId xmlns:p14="http://schemas.microsoft.com/office/powerpoint/2010/main" val="3588014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05800" cy="1008888"/>
          </a:xfrm>
        </p:spPr>
        <p:txBody>
          <a:bodyPr/>
          <a:lstStyle/>
          <a:p>
            <a:r>
              <a:rPr lang="en-US" dirty="0" smtClean="0"/>
              <a:t>OMI Row Anomaly - Summary</a:t>
            </a:r>
            <a:endParaRPr lang="en-US" dirty="0"/>
          </a:p>
        </p:txBody>
      </p:sp>
      <p:pic>
        <p:nvPicPr>
          <p:cNvPr id="3" name="Picture 2"/>
          <p:cNvPicPr>
            <a:picLocks noChangeAspect="1"/>
          </p:cNvPicPr>
          <p:nvPr/>
        </p:nvPicPr>
        <p:blipFill>
          <a:blip r:embed="rId2"/>
          <a:stretch>
            <a:fillRect/>
          </a:stretch>
        </p:blipFill>
        <p:spPr>
          <a:xfrm>
            <a:off x="432661" y="1447800"/>
            <a:ext cx="8272409" cy="5271944"/>
          </a:xfrm>
          <a:prstGeom prst="rect">
            <a:avLst/>
          </a:prstGeom>
        </p:spPr>
      </p:pic>
    </p:spTree>
    <p:extLst>
      <p:ext uri="{BB962C8B-B14F-4D97-AF65-F5344CB8AC3E}">
        <p14:creationId xmlns:p14="http://schemas.microsoft.com/office/powerpoint/2010/main" val="38479627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4733"/>
            <a:ext cx="4343400" cy="1124712"/>
          </a:xfrm>
        </p:spPr>
        <p:txBody>
          <a:bodyPr>
            <a:normAutofit fontScale="90000"/>
          </a:bodyPr>
          <a:lstStyle/>
          <a:p>
            <a:r>
              <a:rPr lang="en-US" dirty="0" smtClean="0"/>
              <a:t>Advantages of Near UV</a:t>
            </a:r>
            <a:endParaRPr lang="en-US" dirty="0"/>
          </a:p>
        </p:txBody>
      </p:sp>
      <p:sp>
        <p:nvSpPr>
          <p:cNvPr id="3" name="Content Placeholder 2"/>
          <p:cNvSpPr>
            <a:spLocks noGrp="1"/>
          </p:cNvSpPr>
          <p:nvPr>
            <p:ph idx="1"/>
          </p:nvPr>
        </p:nvSpPr>
        <p:spPr>
          <a:xfrm>
            <a:off x="304800" y="1819814"/>
            <a:ext cx="3505200" cy="4580985"/>
          </a:xfrm>
        </p:spPr>
        <p:txBody>
          <a:bodyPr/>
          <a:lstStyle/>
          <a:p>
            <a:r>
              <a:rPr lang="en-US" dirty="0" smtClean="0"/>
              <a:t>Aerosol types can be distinguished from surface spectral absorption characteristics</a:t>
            </a:r>
          </a:p>
          <a:p>
            <a:endParaRPr lang="en-US" dirty="0"/>
          </a:p>
          <a:p>
            <a:r>
              <a:rPr lang="en-US" dirty="0" smtClean="0"/>
              <a:t>Low surface albedo over land.</a:t>
            </a:r>
            <a:endParaRPr lang="en-US" dirty="0"/>
          </a:p>
        </p:txBody>
      </p:sp>
      <p:pic>
        <p:nvPicPr>
          <p:cNvPr id="4" name="Picture 3"/>
          <p:cNvPicPr>
            <a:picLocks noChangeAspect="1"/>
          </p:cNvPicPr>
          <p:nvPr/>
        </p:nvPicPr>
        <p:blipFill>
          <a:blip r:embed="rId2"/>
          <a:stretch>
            <a:fillRect/>
          </a:stretch>
        </p:blipFill>
        <p:spPr>
          <a:xfrm>
            <a:off x="4191000" y="0"/>
            <a:ext cx="4827799" cy="6858000"/>
          </a:xfrm>
          <a:prstGeom prst="rect">
            <a:avLst/>
          </a:prstGeom>
        </p:spPr>
      </p:pic>
    </p:spTree>
    <p:extLst>
      <p:ext uri="{BB962C8B-B14F-4D97-AF65-F5344CB8AC3E}">
        <p14:creationId xmlns:p14="http://schemas.microsoft.com/office/powerpoint/2010/main" val="33550318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305800" cy="932688"/>
          </a:xfrm>
        </p:spPr>
        <p:txBody>
          <a:bodyPr/>
          <a:lstStyle/>
          <a:p>
            <a:r>
              <a:rPr lang="en-US" dirty="0" smtClean="0"/>
              <a:t>OMI  near UV Products 388 nm</a:t>
            </a:r>
            <a:endParaRPr lang="en-US" dirty="0"/>
          </a:p>
        </p:txBody>
      </p:sp>
      <p:pic>
        <p:nvPicPr>
          <p:cNvPr id="4" name="Picture 3"/>
          <p:cNvPicPr>
            <a:picLocks noChangeAspect="1"/>
          </p:cNvPicPr>
          <p:nvPr/>
        </p:nvPicPr>
        <p:blipFill>
          <a:blip r:embed="rId2"/>
          <a:stretch>
            <a:fillRect/>
          </a:stretch>
        </p:blipFill>
        <p:spPr>
          <a:xfrm>
            <a:off x="872486" y="1066800"/>
            <a:ext cx="7475227" cy="5536579"/>
          </a:xfrm>
          <a:prstGeom prst="rect">
            <a:avLst/>
          </a:prstGeom>
        </p:spPr>
      </p:pic>
    </p:spTree>
    <p:extLst>
      <p:ext uri="{BB962C8B-B14F-4D97-AF65-F5344CB8AC3E}">
        <p14:creationId xmlns:p14="http://schemas.microsoft.com/office/powerpoint/2010/main" val="33170544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05800" cy="1143000"/>
          </a:xfrm>
        </p:spPr>
        <p:txBody>
          <a:bodyPr>
            <a:normAutofit fontScale="90000"/>
          </a:bodyPr>
          <a:lstStyle/>
          <a:p>
            <a:r>
              <a:rPr lang="en-US" dirty="0" smtClean="0"/>
              <a:t>Multi-Wavelength Aerosol Product Example</a:t>
            </a:r>
            <a:endParaRPr lang="en-US" dirty="0"/>
          </a:p>
        </p:txBody>
      </p:sp>
      <p:pic>
        <p:nvPicPr>
          <p:cNvPr id="3" name="Picture 2"/>
          <p:cNvPicPr>
            <a:picLocks noChangeAspect="1"/>
          </p:cNvPicPr>
          <p:nvPr/>
        </p:nvPicPr>
        <p:blipFill>
          <a:blip r:embed="rId2"/>
          <a:stretch>
            <a:fillRect/>
          </a:stretch>
        </p:blipFill>
        <p:spPr>
          <a:xfrm>
            <a:off x="0" y="1676400"/>
            <a:ext cx="9134947" cy="4979134"/>
          </a:xfrm>
          <a:prstGeom prst="rect">
            <a:avLst/>
          </a:prstGeom>
        </p:spPr>
      </p:pic>
    </p:spTree>
    <p:extLst>
      <p:ext uri="{BB962C8B-B14F-4D97-AF65-F5344CB8AC3E}">
        <p14:creationId xmlns:p14="http://schemas.microsoft.com/office/powerpoint/2010/main" val="7730473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
            <a:ext cx="8305800" cy="826008"/>
          </a:xfrm>
        </p:spPr>
        <p:txBody>
          <a:bodyPr/>
          <a:lstStyle/>
          <a:p>
            <a:r>
              <a:rPr lang="en-US" dirty="0" smtClean="0"/>
              <a:t>Inversion </a:t>
            </a:r>
            <a:r>
              <a:rPr lang="en-US" dirty="0" err="1" smtClean="0"/>
              <a:t>Proceedure</a:t>
            </a:r>
            <a:endParaRPr lang="en-US" dirty="0"/>
          </a:p>
        </p:txBody>
      </p:sp>
      <p:pic>
        <p:nvPicPr>
          <p:cNvPr id="4" name="Picture 3"/>
          <p:cNvPicPr>
            <a:picLocks noChangeAspect="1"/>
          </p:cNvPicPr>
          <p:nvPr/>
        </p:nvPicPr>
        <p:blipFill>
          <a:blip r:embed="rId2"/>
          <a:stretch>
            <a:fillRect/>
          </a:stretch>
        </p:blipFill>
        <p:spPr>
          <a:xfrm>
            <a:off x="373346" y="989555"/>
            <a:ext cx="8473507" cy="5868445"/>
          </a:xfrm>
          <a:prstGeom prst="rect">
            <a:avLst/>
          </a:prstGeom>
        </p:spPr>
      </p:pic>
      <p:sp>
        <p:nvSpPr>
          <p:cNvPr id="6" name="TextBox 5"/>
          <p:cNvSpPr txBox="1"/>
          <p:nvPr/>
        </p:nvSpPr>
        <p:spPr>
          <a:xfrm>
            <a:off x="2743200" y="1504890"/>
            <a:ext cx="4267200" cy="400110"/>
          </a:xfrm>
          <a:prstGeom prst="rect">
            <a:avLst/>
          </a:prstGeom>
          <a:solidFill>
            <a:schemeClr val="tx2">
              <a:lumMod val="20000"/>
              <a:lumOff val="80000"/>
            </a:schemeClr>
          </a:solidFill>
        </p:spPr>
        <p:txBody>
          <a:bodyPr wrap="square" rtlCol="0">
            <a:spAutoFit/>
          </a:bodyPr>
          <a:lstStyle/>
          <a:p>
            <a:pPr algn="ctr"/>
            <a:r>
              <a:rPr lang="en-US" sz="2000" b="1" dirty="0" smtClean="0">
                <a:effectLst>
                  <a:outerShdw blurRad="38100" dist="38100" dir="2700000" algn="tl">
                    <a:srgbClr val="000000">
                      <a:alpha val="43137"/>
                    </a:srgbClr>
                  </a:outerShdw>
                </a:effectLst>
              </a:rPr>
              <a:t>Measured radiances at 331 and 360</a:t>
            </a:r>
            <a:endParaRPr lang="en-US" sz="2000" b="1" dirty="0">
              <a:effectLst>
                <a:outerShdw blurRad="38100" dist="38100" dir="2700000" algn="tl">
                  <a:srgbClr val="000000">
                    <a:alpha val="43137"/>
                  </a:srgbClr>
                </a:outerShdw>
              </a:effectLst>
            </a:endParaRPr>
          </a:p>
        </p:txBody>
      </p:sp>
      <p:sp>
        <p:nvSpPr>
          <p:cNvPr id="7" name="TextBox 6"/>
          <p:cNvSpPr txBox="1"/>
          <p:nvPr/>
        </p:nvSpPr>
        <p:spPr>
          <a:xfrm>
            <a:off x="3962400" y="6019800"/>
            <a:ext cx="1828800" cy="400110"/>
          </a:xfrm>
          <a:prstGeom prst="rect">
            <a:avLst/>
          </a:prstGeom>
          <a:solidFill>
            <a:schemeClr val="tx2">
              <a:lumMod val="20000"/>
              <a:lumOff val="80000"/>
            </a:schemeClr>
          </a:solidFill>
        </p:spPr>
        <p:txBody>
          <a:bodyPr wrap="square" rtlCol="0">
            <a:spAutoFit/>
          </a:bodyPr>
          <a:lstStyle/>
          <a:p>
            <a:pPr algn="ctr"/>
            <a:r>
              <a:rPr lang="en-US" sz="2000" b="1" dirty="0" smtClean="0">
                <a:effectLst>
                  <a:outerShdw blurRad="38100" dist="38100" dir="2700000" algn="tl">
                    <a:srgbClr val="000000">
                      <a:alpha val="43137"/>
                    </a:srgbClr>
                  </a:outerShdw>
                </a:effectLst>
              </a:rPr>
              <a:t>(331 and 360)</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4232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05000" y="5544312"/>
            <a:ext cx="5486400" cy="1085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932688"/>
          </a:xfrm>
        </p:spPr>
        <p:txBody>
          <a:bodyPr/>
          <a:lstStyle/>
          <a:p>
            <a:r>
              <a:rPr lang="en-US" dirty="0" smtClean="0"/>
              <a:t>Absorbing Aerosol Index</a:t>
            </a:r>
            <a:endParaRPr lang="en-US" dirty="0"/>
          </a:p>
        </p:txBody>
      </p:sp>
      <p:sp>
        <p:nvSpPr>
          <p:cNvPr id="3" name="Content Placeholder 2"/>
          <p:cNvSpPr>
            <a:spLocks noGrp="1"/>
          </p:cNvSpPr>
          <p:nvPr>
            <p:ph idx="1"/>
          </p:nvPr>
        </p:nvSpPr>
        <p:spPr>
          <a:xfrm>
            <a:off x="152400" y="1295400"/>
            <a:ext cx="8686800" cy="2514600"/>
          </a:xfrm>
        </p:spPr>
        <p:txBody>
          <a:bodyPr>
            <a:normAutofit fontScale="77500" lnSpcReduction="20000"/>
          </a:bodyPr>
          <a:lstStyle/>
          <a:p>
            <a:r>
              <a:rPr lang="en-US" dirty="0"/>
              <a:t>The absorbing aerosol </a:t>
            </a:r>
            <a:r>
              <a:rPr lang="en-US" b="1" dirty="0"/>
              <a:t>index</a:t>
            </a:r>
            <a:r>
              <a:rPr lang="en-US" dirty="0"/>
              <a:t> (AI) from </a:t>
            </a:r>
            <a:r>
              <a:rPr lang="en-US" dirty="0" smtClean="0"/>
              <a:t>the difference </a:t>
            </a:r>
            <a:r>
              <a:rPr lang="en-US" dirty="0"/>
              <a:t>between the measured (</a:t>
            </a:r>
            <a:r>
              <a:rPr lang="en-US" dirty="0" smtClean="0"/>
              <a:t>includes aerosols </a:t>
            </a:r>
            <a:r>
              <a:rPr lang="en-US" dirty="0"/>
              <a:t>effects) </a:t>
            </a:r>
            <a:r>
              <a:rPr lang="en-US" b="1" dirty="0">
                <a:solidFill>
                  <a:srgbClr val="CC04B4"/>
                </a:solidFill>
              </a:rPr>
              <a:t>spectral contrast of the 360 </a:t>
            </a:r>
            <a:r>
              <a:rPr lang="en-US" b="1" dirty="0" smtClean="0">
                <a:solidFill>
                  <a:srgbClr val="CC04B4"/>
                </a:solidFill>
              </a:rPr>
              <a:t>and 331 </a:t>
            </a:r>
            <a:r>
              <a:rPr lang="en-US" b="1" dirty="0">
                <a:solidFill>
                  <a:srgbClr val="CC04B4"/>
                </a:solidFill>
              </a:rPr>
              <a:t>nm wavelength radiances</a:t>
            </a:r>
            <a:r>
              <a:rPr lang="en-US" dirty="0"/>
              <a:t> and the </a:t>
            </a:r>
            <a:r>
              <a:rPr lang="en-US" dirty="0" smtClean="0"/>
              <a:t>contrast calculated </a:t>
            </a:r>
            <a:r>
              <a:rPr lang="en-US" dirty="0"/>
              <a:t>from the radiative transfer theory for </a:t>
            </a:r>
            <a:r>
              <a:rPr lang="en-US" dirty="0" smtClean="0"/>
              <a:t>a pure </a:t>
            </a:r>
            <a:r>
              <a:rPr lang="en-US" dirty="0"/>
              <a:t>molecular (Rayleigh particles) </a:t>
            </a:r>
            <a:r>
              <a:rPr lang="en-US" dirty="0" smtClean="0"/>
              <a:t>atmosphere. </a:t>
            </a:r>
          </a:p>
          <a:p>
            <a:endParaRPr lang="en-US" dirty="0"/>
          </a:p>
          <a:p>
            <a:r>
              <a:rPr lang="en-US" dirty="0" smtClean="0"/>
              <a:t>In </a:t>
            </a:r>
            <a:r>
              <a:rPr lang="en-US" dirty="0"/>
              <a:t>the current </a:t>
            </a:r>
            <a:r>
              <a:rPr lang="en-US" dirty="0" smtClean="0"/>
              <a:t>version 8 Nimbus 7 TOMS </a:t>
            </a:r>
            <a:r>
              <a:rPr lang="en-US" dirty="0"/>
              <a:t>(</a:t>
            </a:r>
            <a:r>
              <a:rPr lang="en-US" dirty="0" smtClean="0"/>
              <a:t>1979-1993) and </a:t>
            </a:r>
            <a:r>
              <a:rPr lang="en-US" dirty="0"/>
              <a:t>Earth Probe TOMS (</a:t>
            </a:r>
            <a:r>
              <a:rPr lang="en-US" dirty="0" smtClean="0"/>
              <a:t>1996-2006) </a:t>
            </a:r>
            <a:r>
              <a:rPr lang="en-US" dirty="0" smtClean="0"/>
              <a:t>and version 2 Aura </a:t>
            </a:r>
            <a:r>
              <a:rPr lang="en-US" dirty="0"/>
              <a:t>OMI (</a:t>
            </a:r>
            <a:r>
              <a:rPr lang="en-US" dirty="0" smtClean="0"/>
              <a:t>2004-present) algorithms</a:t>
            </a:r>
            <a:r>
              <a:rPr lang="en-US" dirty="0"/>
              <a:t>, it </a:t>
            </a:r>
            <a:r>
              <a:rPr lang="en-US" dirty="0" smtClean="0"/>
              <a:t>is mathematically </a:t>
            </a:r>
            <a:r>
              <a:rPr lang="en-US" dirty="0"/>
              <a:t>defined as</a:t>
            </a:r>
            <a:r>
              <a:rPr lang="en-US" dirty="0" smtClean="0"/>
              <a:t>:</a:t>
            </a:r>
          </a:p>
        </p:txBody>
      </p:sp>
      <p:pic>
        <p:nvPicPr>
          <p:cNvPr id="4" name="Picture 3"/>
          <p:cNvPicPr>
            <a:picLocks noChangeAspect="1"/>
          </p:cNvPicPr>
          <p:nvPr/>
        </p:nvPicPr>
        <p:blipFill>
          <a:blip r:embed="rId2"/>
          <a:stretch>
            <a:fillRect/>
          </a:stretch>
        </p:blipFill>
        <p:spPr>
          <a:xfrm>
            <a:off x="629296" y="3791712"/>
            <a:ext cx="7752704" cy="807188"/>
          </a:xfrm>
          <a:prstGeom prst="rect">
            <a:avLst/>
          </a:prstGeom>
        </p:spPr>
      </p:pic>
      <p:pic>
        <p:nvPicPr>
          <p:cNvPr id="5" name="Picture 4"/>
          <p:cNvPicPr>
            <a:picLocks noChangeAspect="1"/>
          </p:cNvPicPr>
          <p:nvPr/>
        </p:nvPicPr>
        <p:blipFill>
          <a:blip r:embed="rId3"/>
          <a:stretch>
            <a:fillRect/>
          </a:stretch>
        </p:blipFill>
        <p:spPr>
          <a:xfrm>
            <a:off x="2130888" y="5822045"/>
            <a:ext cx="5034624" cy="522750"/>
          </a:xfrm>
          <a:prstGeom prst="rect">
            <a:avLst/>
          </a:prstGeom>
        </p:spPr>
      </p:pic>
      <p:sp>
        <p:nvSpPr>
          <p:cNvPr id="6" name="Content Placeholder 2"/>
          <p:cNvSpPr txBox="1">
            <a:spLocks/>
          </p:cNvSpPr>
          <p:nvPr/>
        </p:nvSpPr>
        <p:spPr>
          <a:xfrm>
            <a:off x="304800" y="4755412"/>
            <a:ext cx="8686800" cy="10668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000" dirty="0" smtClean="0"/>
              <a:t>Since I</a:t>
            </a:r>
            <a:r>
              <a:rPr lang="en-US" sz="2000" baseline="-25000" dirty="0" smtClean="0"/>
              <a:t>360 </a:t>
            </a:r>
            <a:r>
              <a:rPr lang="en-US" sz="2000" baseline="-25000" dirty="0" err="1" smtClean="0"/>
              <a:t>calc</a:t>
            </a:r>
            <a:r>
              <a:rPr lang="en-US" sz="2000" baseline="-25000" dirty="0" smtClean="0"/>
              <a:t> </a:t>
            </a:r>
            <a:r>
              <a:rPr lang="en-US" sz="2000" dirty="0" smtClean="0"/>
              <a:t> calculation uses reflectivity derived from the 331 nm measurements, the Aerosol Index definition essentially simplifies to:</a:t>
            </a:r>
            <a:endParaRPr lang="en-US" sz="2000" dirty="0"/>
          </a:p>
        </p:txBody>
      </p:sp>
    </p:spTree>
    <p:extLst>
      <p:ext uri="{BB962C8B-B14F-4D97-AF65-F5344CB8AC3E}">
        <p14:creationId xmlns:p14="http://schemas.microsoft.com/office/powerpoint/2010/main" val="184598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932688"/>
          </a:xfrm>
        </p:spPr>
        <p:txBody>
          <a:bodyPr>
            <a:normAutofit/>
          </a:bodyPr>
          <a:lstStyle/>
          <a:p>
            <a:r>
              <a:rPr lang="en-US" dirty="0" smtClean="0"/>
              <a:t>Aerosol Index</a:t>
            </a:r>
            <a:endParaRPr lang="en-US" dirty="0"/>
          </a:p>
        </p:txBody>
      </p:sp>
      <p:sp>
        <p:nvSpPr>
          <p:cNvPr id="3" name="Content Placeholder 2"/>
          <p:cNvSpPr>
            <a:spLocks noGrp="1"/>
          </p:cNvSpPr>
          <p:nvPr>
            <p:ph idx="1"/>
          </p:nvPr>
        </p:nvSpPr>
        <p:spPr>
          <a:xfrm>
            <a:off x="76200" y="1600200"/>
            <a:ext cx="6172200" cy="5562600"/>
          </a:xfrm>
        </p:spPr>
        <p:txBody>
          <a:bodyPr>
            <a:normAutofit/>
          </a:bodyPr>
          <a:lstStyle/>
          <a:p>
            <a:r>
              <a:rPr lang="en-US" sz="2400" dirty="0"/>
              <a:t>The Aerosol Index </a:t>
            </a:r>
            <a:r>
              <a:rPr lang="en-US" sz="2400" b="1" dirty="0">
                <a:solidFill>
                  <a:srgbClr val="CC04B4"/>
                </a:solidFill>
              </a:rPr>
              <a:t>detects dust, smoke </a:t>
            </a:r>
            <a:r>
              <a:rPr lang="en-US" sz="2400" b="1" dirty="0" smtClean="0">
                <a:solidFill>
                  <a:srgbClr val="CC04B4"/>
                </a:solidFill>
              </a:rPr>
              <a:t>and volcanic </a:t>
            </a:r>
            <a:r>
              <a:rPr lang="en-US" sz="2400" b="1" dirty="0">
                <a:solidFill>
                  <a:srgbClr val="CC04B4"/>
                </a:solidFill>
              </a:rPr>
              <a:t>ash over all terrestrial surfaces </a:t>
            </a:r>
            <a:r>
              <a:rPr lang="en-US" sz="2400" b="1" dirty="0" smtClean="0">
                <a:solidFill>
                  <a:srgbClr val="CC04B4"/>
                </a:solidFill>
              </a:rPr>
              <a:t>including deserts </a:t>
            </a:r>
            <a:r>
              <a:rPr lang="en-US" sz="2400" b="1" dirty="0">
                <a:solidFill>
                  <a:srgbClr val="CC04B4"/>
                </a:solidFill>
              </a:rPr>
              <a:t>and </a:t>
            </a:r>
            <a:r>
              <a:rPr lang="en-US" sz="2400" b="1" dirty="0" smtClean="0">
                <a:solidFill>
                  <a:srgbClr val="CC04B4"/>
                </a:solidFill>
              </a:rPr>
              <a:t>snow-ice covered </a:t>
            </a:r>
            <a:r>
              <a:rPr lang="en-US" sz="2400" b="1" dirty="0">
                <a:solidFill>
                  <a:srgbClr val="CC04B4"/>
                </a:solidFill>
              </a:rPr>
              <a:t>surfaces. </a:t>
            </a:r>
            <a:r>
              <a:rPr lang="en-US" sz="2400" b="1" dirty="0" smtClean="0">
                <a:solidFill>
                  <a:srgbClr val="CC04B4"/>
                </a:solidFill>
              </a:rPr>
              <a:t>These aerosol </a:t>
            </a:r>
            <a:r>
              <a:rPr lang="en-US" sz="2400" b="1" dirty="0">
                <a:solidFill>
                  <a:srgbClr val="CC04B4"/>
                </a:solidFill>
              </a:rPr>
              <a:t>types are also detected intermingled </a:t>
            </a:r>
            <a:r>
              <a:rPr lang="en-US" sz="2400" b="1" dirty="0" smtClean="0">
                <a:solidFill>
                  <a:srgbClr val="CC04B4"/>
                </a:solidFill>
              </a:rPr>
              <a:t>with clouds </a:t>
            </a:r>
            <a:r>
              <a:rPr lang="en-US" sz="2400" b="1" dirty="0">
                <a:solidFill>
                  <a:srgbClr val="CC04B4"/>
                </a:solidFill>
              </a:rPr>
              <a:t>and above cloud decks</a:t>
            </a:r>
            <a:r>
              <a:rPr lang="en-US" sz="2400" dirty="0" smtClean="0"/>
              <a:t>.</a:t>
            </a:r>
          </a:p>
          <a:p>
            <a:endParaRPr lang="en-US" sz="2400" dirty="0"/>
          </a:p>
          <a:p>
            <a:r>
              <a:rPr lang="en-US" sz="2400" dirty="0"/>
              <a:t>The </a:t>
            </a:r>
            <a:r>
              <a:rPr lang="en-US" sz="2400" b="1" dirty="0">
                <a:solidFill>
                  <a:srgbClr val="CC04B4"/>
                </a:solidFill>
              </a:rPr>
              <a:t>AI can differentiate very well </a:t>
            </a:r>
            <a:r>
              <a:rPr lang="en-US" sz="2400" b="1" dirty="0" smtClean="0">
                <a:solidFill>
                  <a:srgbClr val="CC04B4"/>
                </a:solidFill>
              </a:rPr>
              <a:t>between  absorbing </a:t>
            </a:r>
            <a:r>
              <a:rPr lang="en-US" sz="2400" b="1" dirty="0">
                <a:solidFill>
                  <a:srgbClr val="CC04B4"/>
                </a:solidFill>
              </a:rPr>
              <a:t>and non absorbing aerosols</a:t>
            </a:r>
            <a:r>
              <a:rPr lang="en-US" sz="2400" dirty="0"/>
              <a:t>, because </a:t>
            </a:r>
            <a:r>
              <a:rPr lang="en-US" sz="2400" dirty="0" smtClean="0"/>
              <a:t>it provides </a:t>
            </a:r>
            <a:r>
              <a:rPr lang="en-US" sz="2400" dirty="0"/>
              <a:t>a measure of </a:t>
            </a:r>
            <a:r>
              <a:rPr lang="en-US" sz="2400" b="1" dirty="0">
                <a:solidFill>
                  <a:srgbClr val="CC04B4"/>
                </a:solidFill>
              </a:rPr>
              <a:t>absorption of UV </a:t>
            </a:r>
            <a:r>
              <a:rPr lang="en-US" sz="2400" b="1" dirty="0" smtClean="0">
                <a:solidFill>
                  <a:srgbClr val="CC04B4"/>
                </a:solidFill>
              </a:rPr>
              <a:t>radiation by </a:t>
            </a:r>
            <a:r>
              <a:rPr lang="en-US" sz="2400" b="1" dirty="0">
                <a:solidFill>
                  <a:srgbClr val="CC04B4"/>
                </a:solidFill>
              </a:rPr>
              <a:t>smoke and desert dust</a:t>
            </a:r>
            <a:r>
              <a:rPr lang="en-US" sz="2400" dirty="0"/>
              <a:t>. </a:t>
            </a:r>
            <a:endParaRPr lang="en-US" sz="2400" dirty="0" smtClean="0"/>
          </a:p>
          <a:p>
            <a:endParaRPr lang="en-US" dirty="0"/>
          </a:p>
        </p:txBody>
      </p:sp>
      <p:pic>
        <p:nvPicPr>
          <p:cNvPr id="14338" name="Picture 2" descr="http://meso.gsfc.nasa.gov/val/projects/book/ocean/red_tide_dust/images/omi_july22-2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81762" y="932688"/>
            <a:ext cx="2662238" cy="532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22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932688"/>
          </a:xfrm>
        </p:spPr>
        <p:txBody>
          <a:bodyPr/>
          <a:lstStyle/>
          <a:p>
            <a:r>
              <a:rPr lang="en-US" dirty="0" smtClean="0"/>
              <a:t>Properties of AI</a:t>
            </a:r>
            <a:endParaRPr lang="en-US" dirty="0"/>
          </a:p>
        </p:txBody>
      </p:sp>
      <p:sp>
        <p:nvSpPr>
          <p:cNvPr id="3" name="Content Placeholder 2"/>
          <p:cNvSpPr>
            <a:spLocks noGrp="1"/>
          </p:cNvSpPr>
          <p:nvPr>
            <p:ph idx="1"/>
          </p:nvPr>
        </p:nvSpPr>
        <p:spPr>
          <a:xfrm>
            <a:off x="76200" y="1371600"/>
            <a:ext cx="5257800" cy="5315712"/>
          </a:xfrm>
        </p:spPr>
        <p:txBody>
          <a:bodyPr>
            <a:noAutofit/>
          </a:bodyPr>
          <a:lstStyle/>
          <a:p>
            <a:r>
              <a:rPr lang="en-US" sz="2200" dirty="0"/>
              <a:t>AI </a:t>
            </a:r>
            <a:r>
              <a:rPr lang="en-US" sz="2200" b="1" dirty="0">
                <a:solidFill>
                  <a:srgbClr val="CC04B4"/>
                </a:solidFill>
              </a:rPr>
              <a:t>positive</a:t>
            </a:r>
            <a:r>
              <a:rPr lang="en-US" sz="2200" dirty="0"/>
              <a:t> values are associated with </a:t>
            </a:r>
            <a:r>
              <a:rPr lang="en-US" sz="2200" b="1" dirty="0">
                <a:solidFill>
                  <a:srgbClr val="CC04B4"/>
                </a:solidFill>
              </a:rPr>
              <a:t>UV-absorbing aerosols</a:t>
            </a:r>
            <a:r>
              <a:rPr lang="en-US" sz="2200" dirty="0"/>
              <a:t>, mainly mineral dust, smoke and volcanic aerosols.</a:t>
            </a:r>
          </a:p>
          <a:p>
            <a:endParaRPr lang="en-US" sz="2200" dirty="0"/>
          </a:p>
          <a:p>
            <a:r>
              <a:rPr lang="en-US" sz="2200" dirty="0"/>
              <a:t>However, </a:t>
            </a:r>
            <a:r>
              <a:rPr lang="en-US" sz="2200" b="1" dirty="0">
                <a:solidFill>
                  <a:srgbClr val="CC04B4"/>
                </a:solidFill>
              </a:rPr>
              <a:t>negative</a:t>
            </a:r>
            <a:r>
              <a:rPr lang="en-US" sz="2200" dirty="0"/>
              <a:t> values are associated with </a:t>
            </a:r>
            <a:r>
              <a:rPr lang="en-US" sz="2200" b="1" dirty="0">
                <a:solidFill>
                  <a:srgbClr val="CC04B4"/>
                </a:solidFill>
              </a:rPr>
              <a:t>non-absorbing aerosols </a:t>
            </a:r>
            <a:r>
              <a:rPr lang="en-US" sz="2200" dirty="0"/>
              <a:t>(for example, sulfate and sea salt particles) from both natural and anthropogenic </a:t>
            </a:r>
            <a:r>
              <a:rPr lang="fr-FR" sz="2200" dirty="0"/>
              <a:t>sources (</a:t>
            </a:r>
            <a:r>
              <a:rPr lang="fr-FR" sz="2200" b="1" dirty="0">
                <a:solidFill>
                  <a:srgbClr val="FF0000"/>
                </a:solidFill>
              </a:rPr>
              <a:t>Torres et al, 1998</a:t>
            </a:r>
            <a:r>
              <a:rPr lang="fr-FR" sz="2200" dirty="0" smtClean="0"/>
              <a:t>) </a:t>
            </a:r>
            <a:r>
              <a:rPr lang="fr-FR" sz="2200" dirty="0" err="1" smtClean="0"/>
              <a:t>with</a:t>
            </a:r>
            <a:r>
              <a:rPr lang="fr-FR" sz="2200" dirty="0" smtClean="0"/>
              <a:t> sizes </a:t>
            </a:r>
            <a:r>
              <a:rPr lang="fr-FR" sz="2200" dirty="0" err="1" smtClean="0"/>
              <a:t>less</a:t>
            </a:r>
            <a:r>
              <a:rPr lang="fr-FR" sz="2200" dirty="0" smtClean="0"/>
              <a:t> </a:t>
            </a:r>
            <a:r>
              <a:rPr lang="fr-FR" sz="2200" dirty="0" err="1" smtClean="0"/>
              <a:t>than</a:t>
            </a:r>
            <a:r>
              <a:rPr lang="fr-FR" sz="2200" dirty="0" smtClean="0"/>
              <a:t> 0.2 microns. </a:t>
            </a:r>
            <a:r>
              <a:rPr lang="en-US" sz="2200" dirty="0" smtClean="0"/>
              <a:t>In </a:t>
            </a:r>
            <a:r>
              <a:rPr lang="en-US" sz="2200" dirty="0"/>
              <a:t>practice, it is difficult to separate aerosol effects from other non-aerosol effects that also </a:t>
            </a:r>
            <a:r>
              <a:rPr lang="en-US" sz="2200" dirty="0" smtClean="0"/>
              <a:t>produce </a:t>
            </a:r>
            <a:r>
              <a:rPr lang="en-US" sz="2200" dirty="0"/>
              <a:t>negative AI values</a:t>
            </a:r>
          </a:p>
          <a:p>
            <a:endParaRPr lang="fr-FR" sz="1700" dirty="0"/>
          </a:p>
        </p:txBody>
      </p:sp>
      <p:pic>
        <p:nvPicPr>
          <p:cNvPr id="6" name="Picture 2" descr="http://www.nature.com/nature/journal/v419/n6903/images/nature01091-i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13360"/>
            <a:ext cx="3552014" cy="3520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www.fao.org/docrep/006/ad653e/ad653e13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86200"/>
            <a:ext cx="3551564"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59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932688"/>
          </a:xfrm>
        </p:spPr>
        <p:txBody>
          <a:bodyPr/>
          <a:lstStyle/>
          <a:p>
            <a:r>
              <a:rPr lang="en-US" dirty="0" smtClean="0"/>
              <a:t>Properties of AI</a:t>
            </a:r>
            <a:endParaRPr lang="en-US" dirty="0"/>
          </a:p>
        </p:txBody>
      </p:sp>
      <p:sp>
        <p:nvSpPr>
          <p:cNvPr id="3" name="Content Placeholder 2"/>
          <p:cNvSpPr>
            <a:spLocks noGrp="1"/>
          </p:cNvSpPr>
          <p:nvPr>
            <p:ph idx="1"/>
          </p:nvPr>
        </p:nvSpPr>
        <p:spPr>
          <a:xfrm>
            <a:off x="76200" y="1524000"/>
            <a:ext cx="4800600" cy="5163312"/>
          </a:xfrm>
        </p:spPr>
        <p:txBody>
          <a:bodyPr>
            <a:noAutofit/>
          </a:bodyPr>
          <a:lstStyle/>
          <a:p>
            <a:r>
              <a:rPr lang="fr-FR" sz="2200" b="1" dirty="0" smtClean="0">
                <a:solidFill>
                  <a:srgbClr val="CC04B4"/>
                </a:solidFill>
              </a:rPr>
              <a:t>Near </a:t>
            </a:r>
            <a:r>
              <a:rPr lang="fr-FR" sz="2200" b="1" dirty="0" err="1">
                <a:solidFill>
                  <a:srgbClr val="CC04B4"/>
                </a:solidFill>
              </a:rPr>
              <a:t>zero</a:t>
            </a:r>
            <a:r>
              <a:rPr lang="fr-FR" sz="2200" b="1" dirty="0">
                <a:solidFill>
                  <a:srgbClr val="CC04B4"/>
                </a:solidFill>
              </a:rPr>
              <a:t> values </a:t>
            </a:r>
            <a:r>
              <a:rPr lang="en-US" sz="2200" b="1" dirty="0">
                <a:solidFill>
                  <a:srgbClr val="CC04B4"/>
                </a:solidFill>
              </a:rPr>
              <a:t>indicate cloud presence. </a:t>
            </a:r>
            <a:r>
              <a:rPr lang="en-US" sz="2200" dirty="0"/>
              <a:t>In interpreting the results care has to be taken that some surface effects, such as </a:t>
            </a:r>
            <a:r>
              <a:rPr lang="en-US" sz="2200" dirty="0" smtClean="0"/>
              <a:t>sea-glint </a:t>
            </a:r>
            <a:r>
              <a:rPr lang="en-US" sz="2200" dirty="0"/>
              <a:t>and ocean color, can also enhance the AI</a:t>
            </a:r>
            <a:r>
              <a:rPr lang="en-US" sz="2200" dirty="0" smtClean="0"/>
              <a:t>.</a:t>
            </a:r>
          </a:p>
          <a:p>
            <a:endParaRPr lang="en-US" sz="2200" dirty="0"/>
          </a:p>
          <a:p>
            <a:r>
              <a:rPr lang="en-US" sz="2200" b="1" dirty="0">
                <a:solidFill>
                  <a:srgbClr val="CC04B4"/>
                </a:solidFill>
              </a:rPr>
              <a:t>Magnitude of positive AI</a:t>
            </a:r>
            <a:r>
              <a:rPr lang="en-US" sz="2200" dirty="0"/>
              <a:t> depends mainly on </a:t>
            </a:r>
            <a:r>
              <a:rPr lang="en-US" sz="2200" b="1" dirty="0">
                <a:solidFill>
                  <a:srgbClr val="CC04B4"/>
                </a:solidFill>
              </a:rPr>
              <a:t>aerosol absorption optical depth </a:t>
            </a:r>
            <a:r>
              <a:rPr lang="en-US" sz="2200" dirty="0"/>
              <a:t>and height of aerosol layer and also depends on </a:t>
            </a:r>
            <a:r>
              <a:rPr lang="en-US" sz="2200" b="1" dirty="0">
                <a:solidFill>
                  <a:srgbClr val="CC04B4"/>
                </a:solidFill>
              </a:rPr>
              <a:t>aerosol microphysical properties</a:t>
            </a:r>
            <a:r>
              <a:rPr lang="en-US" sz="2200" dirty="0"/>
              <a:t>.</a:t>
            </a:r>
          </a:p>
          <a:p>
            <a:endParaRPr lang="en-US" sz="1700" dirty="0"/>
          </a:p>
          <a:p>
            <a:endParaRPr lang="en-US" sz="1600" dirty="0" smtClean="0"/>
          </a:p>
        </p:txBody>
      </p:sp>
      <p:pic>
        <p:nvPicPr>
          <p:cNvPr id="22530" name="Picture 2" descr="http://www.nature.com/nature/journal/v419/n6903/images/nature01091-i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37160"/>
            <a:ext cx="3552014" cy="352044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www.fao.org/docrep/006/ad653e/ad653e13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10000"/>
            <a:ext cx="3551564"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8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932688"/>
          </a:xfrm>
        </p:spPr>
        <p:txBody>
          <a:bodyPr/>
          <a:lstStyle/>
          <a:p>
            <a:r>
              <a:rPr lang="en-US" dirty="0" smtClean="0"/>
              <a:t>Properties of Aerosol Index</a:t>
            </a:r>
            <a:endParaRPr lang="en-US" dirty="0"/>
          </a:p>
        </p:txBody>
      </p:sp>
      <p:sp>
        <p:nvSpPr>
          <p:cNvPr id="3" name="Content Placeholder 2"/>
          <p:cNvSpPr>
            <a:spLocks noGrp="1"/>
          </p:cNvSpPr>
          <p:nvPr>
            <p:ph idx="1"/>
          </p:nvPr>
        </p:nvSpPr>
        <p:spPr>
          <a:xfrm>
            <a:off x="152400" y="1066800"/>
            <a:ext cx="5715000" cy="5544312"/>
          </a:xfrm>
        </p:spPr>
        <p:txBody>
          <a:bodyPr>
            <a:noAutofit/>
          </a:bodyPr>
          <a:lstStyle/>
          <a:p>
            <a:r>
              <a:rPr lang="en-US" sz="2000" b="1" dirty="0" smtClean="0">
                <a:solidFill>
                  <a:srgbClr val="CC04B4"/>
                </a:solidFill>
              </a:rPr>
              <a:t>Detects absorbing aerosols over all surface types</a:t>
            </a:r>
            <a:r>
              <a:rPr lang="en-US" sz="2000" dirty="0" smtClean="0"/>
              <a:t>: ocean, </a:t>
            </a:r>
            <a:r>
              <a:rPr lang="en-US" sz="2000" dirty="0"/>
              <a:t>v</a:t>
            </a:r>
            <a:r>
              <a:rPr lang="en-US" sz="2000" dirty="0" smtClean="0"/>
              <a:t>egetated surfaces, deserts, snow/ice, etc.</a:t>
            </a:r>
          </a:p>
          <a:p>
            <a:endParaRPr lang="en-US" sz="1100" dirty="0"/>
          </a:p>
          <a:p>
            <a:r>
              <a:rPr lang="en-US" sz="2000" dirty="0" smtClean="0"/>
              <a:t>Detects absorbing aerosols under partial cloudiness conditions and above clouds</a:t>
            </a:r>
          </a:p>
          <a:p>
            <a:endParaRPr lang="en-US" sz="1100" dirty="0"/>
          </a:p>
          <a:p>
            <a:r>
              <a:rPr lang="en-US" sz="2000" dirty="0" smtClean="0"/>
              <a:t>Aerosol Index is </a:t>
            </a:r>
            <a:r>
              <a:rPr lang="en-US" sz="2000" b="1" dirty="0" smtClean="0">
                <a:solidFill>
                  <a:srgbClr val="CC04B4"/>
                </a:solidFill>
              </a:rPr>
              <a:t>insensitive to carbonaceous aerosols </a:t>
            </a:r>
            <a:r>
              <a:rPr lang="en-US" sz="2000" dirty="0" smtClean="0"/>
              <a:t>(smoke) below </a:t>
            </a:r>
            <a:r>
              <a:rPr lang="en-US" sz="2000" b="1" dirty="0" smtClean="0">
                <a:solidFill>
                  <a:srgbClr val="CC04B4"/>
                </a:solidFill>
              </a:rPr>
              <a:t>~2 km</a:t>
            </a:r>
          </a:p>
          <a:p>
            <a:endParaRPr lang="en-US" sz="1100" dirty="0"/>
          </a:p>
          <a:p>
            <a:r>
              <a:rPr lang="en-US" sz="2000" dirty="0" smtClean="0"/>
              <a:t>Large sensitivity to low altitude desert aerosols (~ 0.5 km)</a:t>
            </a:r>
          </a:p>
          <a:p>
            <a:endParaRPr lang="en-US" sz="1050" dirty="0"/>
          </a:p>
          <a:p>
            <a:r>
              <a:rPr lang="en-US" sz="2000" b="1" dirty="0" smtClean="0">
                <a:solidFill>
                  <a:srgbClr val="CC04B4"/>
                </a:solidFill>
              </a:rPr>
              <a:t>Aerosol Index </a:t>
            </a:r>
            <a:r>
              <a:rPr lang="en-US" sz="2000" dirty="0" smtClean="0"/>
              <a:t>signal meaningful for values larger than 0.5</a:t>
            </a:r>
          </a:p>
          <a:p>
            <a:endParaRPr lang="en-US" sz="1050" dirty="0"/>
          </a:p>
          <a:p>
            <a:r>
              <a:rPr lang="en-US" sz="2000" b="1" dirty="0" smtClean="0">
                <a:solidFill>
                  <a:srgbClr val="CC04B4"/>
                </a:solidFill>
              </a:rPr>
              <a:t>Direct conversion of AI </a:t>
            </a:r>
            <a:r>
              <a:rPr lang="en-US" sz="2000" dirty="0" smtClean="0"/>
              <a:t>to any physically meaningful parameter is not possible because of multiple dependencies (AOD, SSA, height, </a:t>
            </a:r>
            <a:r>
              <a:rPr lang="en-US" sz="2000" dirty="0" err="1" smtClean="0"/>
              <a:t>etc</a:t>
            </a:r>
            <a:r>
              <a:rPr lang="en-US" sz="2000" dirty="0" smtClean="0"/>
              <a:t>).</a:t>
            </a:r>
            <a:endParaRPr lang="en-US" sz="2000" dirty="0"/>
          </a:p>
        </p:txBody>
      </p:sp>
      <p:pic>
        <p:nvPicPr>
          <p:cNvPr id="20482" name="Picture 2" descr="http://www-ocean.lbl.gov/people/bishop/bishoppubs/Aerosolstripshal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2670" y="1371600"/>
            <a:ext cx="299085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03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856488"/>
          </a:xfrm>
        </p:spPr>
        <p:txBody>
          <a:bodyPr/>
          <a:lstStyle/>
          <a:p>
            <a:r>
              <a:rPr lang="en-US" dirty="0" smtClean="0"/>
              <a:t>Applications</a:t>
            </a:r>
            <a:endParaRPr lang="en-US" dirty="0"/>
          </a:p>
        </p:txBody>
      </p:sp>
      <p:sp>
        <p:nvSpPr>
          <p:cNvPr id="3" name="Content Placeholder 2"/>
          <p:cNvSpPr>
            <a:spLocks noGrp="1"/>
          </p:cNvSpPr>
          <p:nvPr>
            <p:ph idx="1"/>
          </p:nvPr>
        </p:nvSpPr>
        <p:spPr>
          <a:xfrm>
            <a:off x="-1" y="1161288"/>
            <a:ext cx="6838951" cy="5544312"/>
          </a:xfrm>
        </p:spPr>
        <p:txBody>
          <a:bodyPr>
            <a:normAutofit fontScale="77500" lnSpcReduction="20000"/>
          </a:bodyPr>
          <a:lstStyle/>
          <a:p>
            <a:r>
              <a:rPr lang="en-US" dirty="0"/>
              <a:t>The </a:t>
            </a:r>
            <a:r>
              <a:rPr lang="en-US" dirty="0" smtClean="0"/>
              <a:t>Aerosol Index, </a:t>
            </a:r>
            <a:r>
              <a:rPr lang="en-US" dirty="0"/>
              <a:t>though </a:t>
            </a:r>
            <a:r>
              <a:rPr lang="en-US" dirty="0" smtClean="0"/>
              <a:t>initially computed </a:t>
            </a:r>
            <a:r>
              <a:rPr lang="en-US" dirty="0"/>
              <a:t>for the correction of aerosol </a:t>
            </a:r>
            <a:r>
              <a:rPr lang="en-US" dirty="0" smtClean="0"/>
              <a:t>induced errors </a:t>
            </a:r>
            <a:r>
              <a:rPr lang="en-US" dirty="0"/>
              <a:t>in the retrieval of total ozone (Torres </a:t>
            </a:r>
            <a:r>
              <a:rPr lang="en-US" dirty="0" smtClean="0"/>
              <a:t>and </a:t>
            </a:r>
            <a:r>
              <a:rPr lang="en-US" dirty="0" err="1" smtClean="0"/>
              <a:t>Bhartia</a:t>
            </a:r>
            <a:r>
              <a:rPr lang="en-US" dirty="0"/>
              <a:t>, 1999), </a:t>
            </a:r>
            <a:r>
              <a:rPr lang="en-US" dirty="0" smtClean="0"/>
              <a:t>has </a:t>
            </a:r>
            <a:r>
              <a:rPr lang="en-US" dirty="0"/>
              <a:t>been extensively used in </a:t>
            </a:r>
            <a:r>
              <a:rPr lang="en-US" dirty="0" smtClean="0"/>
              <a:t>a variety </a:t>
            </a:r>
            <a:r>
              <a:rPr lang="en-US" dirty="0"/>
              <a:t>of other applications</a:t>
            </a:r>
            <a:r>
              <a:rPr lang="en-US" dirty="0" smtClean="0"/>
              <a:t>.</a:t>
            </a:r>
          </a:p>
          <a:p>
            <a:endParaRPr lang="en-US" dirty="0"/>
          </a:p>
          <a:p>
            <a:r>
              <a:rPr lang="en-US" dirty="0"/>
              <a:t>In particular, NASA and other scientists </a:t>
            </a:r>
            <a:r>
              <a:rPr lang="en-US" dirty="0" smtClean="0"/>
              <a:t>have used </a:t>
            </a:r>
            <a:r>
              <a:rPr lang="en-US" dirty="0"/>
              <a:t>AI in:</a:t>
            </a:r>
          </a:p>
          <a:p>
            <a:pPr lvl="1"/>
            <a:r>
              <a:rPr lang="en-US" dirty="0" smtClean="0"/>
              <a:t>Mapping and </a:t>
            </a:r>
            <a:r>
              <a:rPr lang="en-US" dirty="0"/>
              <a:t>analyzing the global </a:t>
            </a:r>
            <a:r>
              <a:rPr lang="en-US" dirty="0" smtClean="0"/>
              <a:t>distribution of UV-absorbing aerosols </a:t>
            </a:r>
            <a:r>
              <a:rPr lang="en-US" dirty="0"/>
              <a:t>(</a:t>
            </a:r>
            <a:r>
              <a:rPr lang="en-US" i="1" dirty="0"/>
              <a:t>Herman et al.</a:t>
            </a:r>
            <a:r>
              <a:rPr lang="en-US" dirty="0"/>
              <a:t>, </a:t>
            </a:r>
            <a:r>
              <a:rPr lang="en-US" dirty="0" smtClean="0"/>
              <a:t>1997)</a:t>
            </a:r>
          </a:p>
          <a:p>
            <a:pPr lvl="1"/>
            <a:endParaRPr lang="en-US" dirty="0" smtClean="0"/>
          </a:p>
          <a:p>
            <a:pPr lvl="1"/>
            <a:r>
              <a:rPr lang="en-US" dirty="0" smtClean="0"/>
              <a:t>studying the </a:t>
            </a:r>
            <a:r>
              <a:rPr lang="en-US" dirty="0"/>
              <a:t>aerosol properties (</a:t>
            </a:r>
            <a:r>
              <a:rPr lang="en-US" i="1" dirty="0"/>
              <a:t>Torres et al</a:t>
            </a:r>
            <a:r>
              <a:rPr lang="en-US" i="1" dirty="0" smtClean="0"/>
              <a:t>.</a:t>
            </a:r>
            <a:r>
              <a:rPr lang="en-US" dirty="0" smtClean="0"/>
              <a:t>,1998</a:t>
            </a:r>
            <a:r>
              <a:rPr lang="en-US" dirty="0"/>
              <a:t>, </a:t>
            </a:r>
            <a:r>
              <a:rPr lang="en-US" dirty="0" smtClean="0"/>
              <a:t>2001)</a:t>
            </a:r>
          </a:p>
          <a:p>
            <a:pPr lvl="1"/>
            <a:endParaRPr lang="en-US" dirty="0" smtClean="0"/>
          </a:p>
          <a:p>
            <a:pPr lvl="1"/>
            <a:r>
              <a:rPr lang="en-US" dirty="0" smtClean="0"/>
              <a:t>estimating UV </a:t>
            </a:r>
            <a:r>
              <a:rPr lang="en-US" dirty="0"/>
              <a:t>reduction at the earth's </a:t>
            </a:r>
            <a:r>
              <a:rPr lang="en-US" dirty="0" smtClean="0"/>
              <a:t>surface </a:t>
            </a:r>
            <a:r>
              <a:rPr lang="da-DK" dirty="0" smtClean="0"/>
              <a:t>(</a:t>
            </a:r>
            <a:r>
              <a:rPr lang="da-DK" dirty="0"/>
              <a:t>Herman et al. 1999; Krotkov et al. 1998 </a:t>
            </a:r>
            <a:r>
              <a:rPr lang="da-DK" dirty="0" smtClean="0"/>
              <a:t>)</a:t>
            </a:r>
          </a:p>
          <a:p>
            <a:pPr lvl="1"/>
            <a:endParaRPr lang="da-DK" dirty="0" smtClean="0"/>
          </a:p>
          <a:p>
            <a:pPr lvl="1"/>
            <a:r>
              <a:rPr lang="en-US" dirty="0" smtClean="0"/>
              <a:t>estimating the </a:t>
            </a:r>
            <a:r>
              <a:rPr lang="en-US" dirty="0"/>
              <a:t>radiative forcing effects of </a:t>
            </a:r>
            <a:r>
              <a:rPr lang="en-US" dirty="0" smtClean="0"/>
              <a:t>mineral aerosols </a:t>
            </a:r>
            <a:r>
              <a:rPr lang="en-US" dirty="0"/>
              <a:t>and the smoke layer above the </a:t>
            </a:r>
            <a:r>
              <a:rPr lang="en-US" dirty="0" smtClean="0"/>
              <a:t>cloud deck</a:t>
            </a:r>
            <a:r>
              <a:rPr lang="en-US" dirty="0"/>
              <a:t>, in conjunction with Earth Radiation </a:t>
            </a:r>
            <a:r>
              <a:rPr lang="en-US" dirty="0" smtClean="0"/>
              <a:t>Budget Experiment </a:t>
            </a:r>
            <a:r>
              <a:rPr lang="en-US" dirty="0"/>
              <a:t>(ERBE) data (Hsu et al. 2000).</a:t>
            </a:r>
          </a:p>
        </p:txBody>
      </p:sp>
      <p:pic>
        <p:nvPicPr>
          <p:cNvPr id="4" name="Picture 3"/>
          <p:cNvPicPr>
            <a:picLocks noChangeAspect="1"/>
          </p:cNvPicPr>
          <p:nvPr/>
        </p:nvPicPr>
        <p:blipFill>
          <a:blip r:embed="rId2"/>
          <a:stretch>
            <a:fillRect/>
          </a:stretch>
        </p:blipFill>
        <p:spPr>
          <a:xfrm>
            <a:off x="6838950" y="1161288"/>
            <a:ext cx="2152650" cy="3382054"/>
          </a:xfrm>
          <a:prstGeom prst="rect">
            <a:avLst/>
          </a:prstGeom>
        </p:spPr>
      </p:pic>
      <p:pic>
        <p:nvPicPr>
          <p:cNvPr id="15362" name="Picture 2" descr="http://aura.gsfc.nasa.gov/images/science/20120227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0" y="4861560"/>
            <a:ext cx="2305049" cy="184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69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Applications – Soil Dust Sources</a:t>
            </a:r>
            <a:endParaRPr lang="en-US" dirty="0"/>
          </a:p>
        </p:txBody>
      </p:sp>
      <p:sp>
        <p:nvSpPr>
          <p:cNvPr id="3" name="Content Placeholder 2"/>
          <p:cNvSpPr>
            <a:spLocks noGrp="1"/>
          </p:cNvSpPr>
          <p:nvPr>
            <p:ph idx="1"/>
          </p:nvPr>
        </p:nvSpPr>
        <p:spPr>
          <a:xfrm>
            <a:off x="0" y="1219200"/>
            <a:ext cx="8915400" cy="2362199"/>
          </a:xfrm>
        </p:spPr>
        <p:txBody>
          <a:bodyPr>
            <a:normAutofit fontScale="92500" lnSpcReduction="10000"/>
          </a:bodyPr>
          <a:lstStyle/>
          <a:p>
            <a:r>
              <a:rPr lang="en-US" dirty="0" smtClean="0"/>
              <a:t>studying the inter-annual </a:t>
            </a:r>
            <a:r>
              <a:rPr lang="en-US" dirty="0"/>
              <a:t>variability of soil </a:t>
            </a:r>
            <a:r>
              <a:rPr lang="en-US" dirty="0" smtClean="0"/>
              <a:t>dust aerosols </a:t>
            </a:r>
            <a:r>
              <a:rPr lang="en-US" dirty="0"/>
              <a:t>in conjunction with Advanced Very </a:t>
            </a:r>
            <a:r>
              <a:rPr lang="en-US" dirty="0" smtClean="0"/>
              <a:t>High Resolution </a:t>
            </a:r>
            <a:r>
              <a:rPr lang="en-US" dirty="0"/>
              <a:t>Radiometer (AVHRR) data (</a:t>
            </a:r>
            <a:r>
              <a:rPr lang="en-US" dirty="0" err="1"/>
              <a:t>Cakmur</a:t>
            </a:r>
            <a:r>
              <a:rPr lang="en-US" dirty="0"/>
              <a:t> </a:t>
            </a:r>
            <a:r>
              <a:rPr lang="en-US" dirty="0" smtClean="0"/>
              <a:t>et al</a:t>
            </a:r>
            <a:r>
              <a:rPr lang="en-US" dirty="0"/>
              <a:t>. </a:t>
            </a:r>
            <a:r>
              <a:rPr lang="en-US" dirty="0" smtClean="0"/>
              <a:t>2001)</a:t>
            </a:r>
          </a:p>
          <a:p>
            <a:endParaRPr lang="en-US" dirty="0"/>
          </a:p>
          <a:p>
            <a:r>
              <a:rPr lang="en-US" dirty="0" smtClean="0"/>
              <a:t>environmental characterization </a:t>
            </a:r>
            <a:r>
              <a:rPr lang="en-US" dirty="0"/>
              <a:t>of soil </a:t>
            </a:r>
            <a:r>
              <a:rPr lang="en-US" dirty="0" smtClean="0"/>
              <a:t>dust </a:t>
            </a:r>
            <a:r>
              <a:rPr lang="fr-FR" dirty="0" smtClean="0"/>
              <a:t>sources </a:t>
            </a:r>
            <a:r>
              <a:rPr lang="fr-FR" dirty="0"/>
              <a:t>(</a:t>
            </a:r>
            <a:r>
              <a:rPr lang="fr-FR" dirty="0" err="1"/>
              <a:t>Prospero</a:t>
            </a:r>
            <a:r>
              <a:rPr lang="fr-FR" dirty="0"/>
              <a:t> et al. 2002</a:t>
            </a:r>
            <a:r>
              <a:rPr lang="fr-FR" dirty="0" smtClean="0"/>
              <a:t>) </a:t>
            </a:r>
          </a:p>
        </p:txBody>
      </p:sp>
      <p:pic>
        <p:nvPicPr>
          <p:cNvPr id="16386" name="Picture 2" descr="http://www.knmi.nl/omi/images/news/20091214_COP15_Smoke_and_Dust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399"/>
            <a:ext cx="5819775" cy="299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00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Applications – Dust Impacts</a:t>
            </a:r>
            <a:endParaRPr lang="en-US" dirty="0"/>
          </a:p>
        </p:txBody>
      </p:sp>
      <p:sp>
        <p:nvSpPr>
          <p:cNvPr id="3" name="Content Placeholder 2"/>
          <p:cNvSpPr>
            <a:spLocks noGrp="1"/>
          </p:cNvSpPr>
          <p:nvPr>
            <p:ph idx="1"/>
          </p:nvPr>
        </p:nvSpPr>
        <p:spPr>
          <a:xfrm>
            <a:off x="152400" y="1371600"/>
            <a:ext cx="8839200" cy="2743200"/>
          </a:xfrm>
        </p:spPr>
        <p:txBody>
          <a:bodyPr>
            <a:normAutofit fontScale="92500" lnSpcReduction="20000"/>
          </a:bodyPr>
          <a:lstStyle/>
          <a:p>
            <a:r>
              <a:rPr lang="en-US" dirty="0" smtClean="0"/>
              <a:t>monitoring of </a:t>
            </a:r>
            <a:r>
              <a:rPr lang="en-US" dirty="0"/>
              <a:t>health hazard </a:t>
            </a:r>
            <a:r>
              <a:rPr lang="en-US" dirty="0" smtClean="0"/>
              <a:t>microorganisms transported </a:t>
            </a:r>
            <a:r>
              <a:rPr lang="en-US" dirty="0"/>
              <a:t>by African dust across the </a:t>
            </a:r>
            <a:r>
              <a:rPr lang="en-US" dirty="0" smtClean="0"/>
              <a:t>Atlantic Ocean</a:t>
            </a:r>
            <a:r>
              <a:rPr lang="en-US" dirty="0"/>
              <a:t>) and identifying microbes and pollutants </a:t>
            </a:r>
            <a:r>
              <a:rPr lang="en-US" dirty="0" smtClean="0"/>
              <a:t>in the </a:t>
            </a:r>
            <a:r>
              <a:rPr lang="en-US" dirty="0"/>
              <a:t>African soil </a:t>
            </a:r>
            <a:r>
              <a:rPr lang="en-US" dirty="0" smtClean="0"/>
              <a:t>dust(Prospero</a:t>
            </a:r>
            <a:r>
              <a:rPr lang="en-US" dirty="0"/>
              <a:t>, 2004</a:t>
            </a:r>
            <a:r>
              <a:rPr lang="en-US" dirty="0" smtClean="0"/>
              <a:t>)</a:t>
            </a:r>
          </a:p>
          <a:p>
            <a:endParaRPr lang="en-US" dirty="0"/>
          </a:p>
          <a:p>
            <a:r>
              <a:rPr lang="en-US" dirty="0" smtClean="0"/>
              <a:t>monitoring of </a:t>
            </a:r>
            <a:r>
              <a:rPr lang="en-US" dirty="0"/>
              <a:t>the ecosystems, for example </a:t>
            </a:r>
            <a:r>
              <a:rPr lang="en-US" dirty="0" smtClean="0"/>
              <a:t>the decline </a:t>
            </a:r>
            <a:r>
              <a:rPr lang="en-US" dirty="0"/>
              <a:t>of coral reefs caused by the dust </a:t>
            </a:r>
            <a:r>
              <a:rPr lang="en-US" dirty="0" smtClean="0"/>
              <a:t>from Saharan </a:t>
            </a:r>
            <a:r>
              <a:rPr lang="en-US" dirty="0"/>
              <a:t>desert dumping into the North </a:t>
            </a:r>
            <a:r>
              <a:rPr lang="en-US" dirty="0" smtClean="0"/>
              <a:t>Atlantic Ocean(Shinn</a:t>
            </a:r>
            <a:r>
              <a:rPr lang="en-US" dirty="0"/>
              <a:t>, et al.,2000)</a:t>
            </a:r>
          </a:p>
        </p:txBody>
      </p:sp>
      <p:pic>
        <p:nvPicPr>
          <p:cNvPr id="17412" name="Picture 4" descr="http://ozoneaq.gsfc.nasa.gov/omps/media/blog/images/OMPS_AI_over_MODIS_RGB_sah_2013_08_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422" y="4105436"/>
            <a:ext cx="4719637" cy="2752563"/>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http://ozoneaq.gsfc.nasa.gov/omps/media/blog/images/Africa_dust_2012_08_02png_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4105437"/>
            <a:ext cx="2752562" cy="2752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6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Applications - DUST</a:t>
            </a:r>
            <a:endParaRPr lang="en-US" dirty="0"/>
          </a:p>
        </p:txBody>
      </p:sp>
      <p:sp>
        <p:nvSpPr>
          <p:cNvPr id="3" name="Content Placeholder 2"/>
          <p:cNvSpPr>
            <a:spLocks noGrp="1"/>
          </p:cNvSpPr>
          <p:nvPr>
            <p:ph idx="1"/>
          </p:nvPr>
        </p:nvSpPr>
        <p:spPr>
          <a:xfrm>
            <a:off x="152400" y="1143000"/>
            <a:ext cx="8991600" cy="3200400"/>
          </a:xfrm>
        </p:spPr>
        <p:txBody>
          <a:bodyPr>
            <a:normAutofit fontScale="85000" lnSpcReduction="20000"/>
          </a:bodyPr>
          <a:lstStyle/>
          <a:p>
            <a:r>
              <a:rPr lang="en-US" dirty="0" smtClean="0"/>
              <a:t>identifying the </a:t>
            </a:r>
            <a:r>
              <a:rPr lang="en-US" dirty="0"/>
              <a:t>dust aerosol induced biases </a:t>
            </a:r>
            <a:r>
              <a:rPr lang="en-US" dirty="0" smtClean="0"/>
              <a:t>in retrieved </a:t>
            </a:r>
            <a:r>
              <a:rPr lang="en-US" dirty="0"/>
              <a:t>sea surface temperature and devising </a:t>
            </a:r>
            <a:r>
              <a:rPr lang="en-US" dirty="0" smtClean="0"/>
              <a:t>a </a:t>
            </a:r>
            <a:r>
              <a:rPr lang="en-US" dirty="0"/>
              <a:t>correction based on the relationship </a:t>
            </a:r>
            <a:r>
              <a:rPr lang="en-US" dirty="0" smtClean="0"/>
              <a:t>between errors </a:t>
            </a:r>
            <a:r>
              <a:rPr lang="en-US" dirty="0"/>
              <a:t>in </a:t>
            </a:r>
            <a:r>
              <a:rPr lang="en-US" dirty="0" smtClean="0"/>
              <a:t>AVHRR-derived SST </a:t>
            </a:r>
            <a:r>
              <a:rPr lang="en-US" dirty="0"/>
              <a:t>and the TOMS AI</a:t>
            </a:r>
            <a:r>
              <a:rPr lang="en-US" dirty="0" smtClean="0"/>
              <a:t>.(</a:t>
            </a:r>
            <a:r>
              <a:rPr lang="en-US" dirty="0"/>
              <a:t>Diaz et al. 2001</a:t>
            </a:r>
            <a:r>
              <a:rPr lang="en-US" dirty="0" smtClean="0"/>
              <a:t>)</a:t>
            </a:r>
          </a:p>
          <a:p>
            <a:endParaRPr lang="en-US" dirty="0"/>
          </a:p>
          <a:p>
            <a:r>
              <a:rPr lang="en-US" dirty="0" smtClean="0"/>
              <a:t>initializing forecasting </a:t>
            </a:r>
            <a:r>
              <a:rPr lang="en-US" dirty="0"/>
              <a:t>model of dust </a:t>
            </a:r>
            <a:r>
              <a:rPr lang="en-US" dirty="0" smtClean="0"/>
              <a:t>aerosol (</a:t>
            </a:r>
            <a:r>
              <a:rPr lang="en-US" i="1" dirty="0" smtClean="0"/>
              <a:t>Alpert </a:t>
            </a:r>
            <a:r>
              <a:rPr lang="en-US" i="1" dirty="0"/>
              <a:t>et al.</a:t>
            </a:r>
            <a:r>
              <a:rPr lang="en-US" dirty="0"/>
              <a:t>, 2002</a:t>
            </a:r>
            <a:r>
              <a:rPr lang="en-US" dirty="0" smtClean="0"/>
              <a:t>)</a:t>
            </a:r>
          </a:p>
          <a:p>
            <a:endParaRPr lang="en-US" dirty="0"/>
          </a:p>
          <a:p>
            <a:r>
              <a:rPr lang="en-US" dirty="0" smtClean="0"/>
              <a:t>developing a </a:t>
            </a:r>
            <a:r>
              <a:rPr lang="en-US" dirty="0"/>
              <a:t>global dust source function </a:t>
            </a:r>
            <a:r>
              <a:rPr lang="en-US" dirty="0" smtClean="0"/>
              <a:t>for aerosol </a:t>
            </a:r>
            <a:r>
              <a:rPr lang="en-US" dirty="0"/>
              <a:t>transport model (</a:t>
            </a:r>
            <a:r>
              <a:rPr lang="en-US" i="1" dirty="0" err="1"/>
              <a:t>Ginoux</a:t>
            </a:r>
            <a:r>
              <a:rPr lang="en-US" i="1" dirty="0"/>
              <a:t> et al.</a:t>
            </a:r>
            <a:r>
              <a:rPr lang="en-US" dirty="0"/>
              <a:t>, 2001), </a:t>
            </a:r>
            <a:r>
              <a:rPr lang="en-US" dirty="0" smtClean="0"/>
              <a:t>and validating </a:t>
            </a:r>
            <a:r>
              <a:rPr lang="en-US" dirty="0"/>
              <a:t>dust distribution at the regional </a:t>
            </a:r>
            <a:r>
              <a:rPr lang="en-US" dirty="0" smtClean="0"/>
              <a:t>and global </a:t>
            </a:r>
            <a:r>
              <a:rPr lang="en-US" dirty="0"/>
              <a:t>scale.</a:t>
            </a:r>
          </a:p>
        </p:txBody>
      </p:sp>
      <p:pic>
        <p:nvPicPr>
          <p:cNvPr id="18434" name="Picture 2" descr="http://ozoneaq.gsfc.nasa.gov/omps/media/blog/images/OMPS_AI_over_MODIS_RGB_saudi_arabia_2013_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267200"/>
            <a:ext cx="6903720" cy="275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75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932688"/>
          </a:xfrm>
        </p:spPr>
        <p:txBody>
          <a:bodyPr>
            <a:normAutofit fontScale="90000"/>
          </a:bodyPr>
          <a:lstStyle/>
          <a:p>
            <a:r>
              <a:rPr lang="en-US" dirty="0" smtClean="0"/>
              <a:t>Applications – Biomass Burning Smoke</a:t>
            </a:r>
            <a:endParaRPr lang="en-US" dirty="0"/>
          </a:p>
        </p:txBody>
      </p:sp>
      <p:sp>
        <p:nvSpPr>
          <p:cNvPr id="3" name="Content Placeholder 2"/>
          <p:cNvSpPr>
            <a:spLocks noGrp="1"/>
          </p:cNvSpPr>
          <p:nvPr>
            <p:ph idx="1"/>
          </p:nvPr>
        </p:nvSpPr>
        <p:spPr>
          <a:xfrm>
            <a:off x="0" y="1295400"/>
            <a:ext cx="6324600" cy="5410200"/>
          </a:xfrm>
        </p:spPr>
        <p:txBody>
          <a:bodyPr>
            <a:normAutofit fontScale="92500" lnSpcReduction="10000"/>
          </a:bodyPr>
          <a:lstStyle/>
          <a:p>
            <a:r>
              <a:rPr lang="en-US" dirty="0" smtClean="0"/>
              <a:t>monitoring of </a:t>
            </a:r>
            <a:r>
              <a:rPr lang="en-US" dirty="0"/>
              <a:t>transport of biomass </a:t>
            </a:r>
            <a:r>
              <a:rPr lang="en-US" dirty="0" smtClean="0"/>
              <a:t>burning emissions </a:t>
            </a:r>
            <a:r>
              <a:rPr lang="en-US" dirty="0"/>
              <a:t>deeply injected into the </a:t>
            </a:r>
            <a:r>
              <a:rPr lang="en-US" dirty="0" smtClean="0"/>
              <a:t>lower stratosphere</a:t>
            </a:r>
            <a:r>
              <a:rPr lang="en-US" dirty="0"/>
              <a:t>, followed by the phenomenon of </a:t>
            </a:r>
            <a:r>
              <a:rPr lang="en-US" dirty="0" err="1" smtClean="0"/>
              <a:t>pyrocumulonimbus</a:t>
            </a:r>
            <a:r>
              <a:rPr lang="en-US" dirty="0" smtClean="0"/>
              <a:t> events</a:t>
            </a:r>
            <a:r>
              <a:rPr lang="fr-FR" dirty="0" smtClean="0"/>
              <a:t> </a:t>
            </a:r>
            <a:r>
              <a:rPr lang="fr-FR" dirty="0"/>
              <a:t>(Fromm et al, 2005</a:t>
            </a:r>
            <a:r>
              <a:rPr lang="fr-FR" dirty="0" smtClean="0"/>
              <a:t>).</a:t>
            </a:r>
          </a:p>
          <a:p>
            <a:endParaRPr lang="fr-FR" dirty="0"/>
          </a:p>
          <a:p>
            <a:r>
              <a:rPr lang="en-US" dirty="0"/>
              <a:t>Although the AI is a very useful </a:t>
            </a:r>
            <a:r>
              <a:rPr lang="en-US" dirty="0" smtClean="0"/>
              <a:t>qualitative indicator </a:t>
            </a:r>
            <a:r>
              <a:rPr lang="en-US" dirty="0"/>
              <a:t>of aerosol presence, an </a:t>
            </a:r>
            <a:r>
              <a:rPr lang="en-US" b="1" dirty="0">
                <a:solidFill>
                  <a:srgbClr val="CC04B4"/>
                </a:solidFill>
              </a:rPr>
              <a:t>actual </a:t>
            </a:r>
            <a:r>
              <a:rPr lang="en-US" b="1" dirty="0" smtClean="0">
                <a:solidFill>
                  <a:srgbClr val="CC04B4"/>
                </a:solidFill>
              </a:rPr>
              <a:t>inversion procedure </a:t>
            </a:r>
            <a:r>
              <a:rPr lang="en-US" b="1" dirty="0">
                <a:solidFill>
                  <a:srgbClr val="CC04B4"/>
                </a:solidFill>
              </a:rPr>
              <a:t>is needed to interpret the </a:t>
            </a:r>
            <a:r>
              <a:rPr lang="en-US" b="1" dirty="0" smtClean="0">
                <a:solidFill>
                  <a:srgbClr val="CC04B4"/>
                </a:solidFill>
              </a:rPr>
              <a:t>measured radiance </a:t>
            </a:r>
            <a:r>
              <a:rPr lang="en-US" b="1" dirty="0">
                <a:solidFill>
                  <a:srgbClr val="CC04B4"/>
                </a:solidFill>
              </a:rPr>
              <a:t>departures from a Rayleigh </a:t>
            </a:r>
            <a:r>
              <a:rPr lang="en-US" b="1" dirty="0" smtClean="0">
                <a:solidFill>
                  <a:srgbClr val="CC04B4"/>
                </a:solidFill>
              </a:rPr>
              <a:t>atmosphere model</a:t>
            </a:r>
            <a:r>
              <a:rPr lang="en-US" b="1" dirty="0">
                <a:solidFill>
                  <a:srgbClr val="CC04B4"/>
                </a:solidFill>
              </a:rPr>
              <a:t>,</a:t>
            </a:r>
            <a:r>
              <a:rPr lang="en-US" dirty="0"/>
              <a:t> </a:t>
            </a:r>
            <a:r>
              <a:rPr lang="en-US" b="1" dirty="0">
                <a:solidFill>
                  <a:srgbClr val="CC04B4"/>
                </a:solidFill>
              </a:rPr>
              <a:t>in terms of traditional aerosol </a:t>
            </a:r>
            <a:r>
              <a:rPr lang="en-US" b="1" dirty="0" smtClean="0">
                <a:solidFill>
                  <a:srgbClr val="CC04B4"/>
                </a:solidFill>
              </a:rPr>
              <a:t>parameters such </a:t>
            </a:r>
            <a:r>
              <a:rPr lang="en-US" b="1" dirty="0">
                <a:solidFill>
                  <a:srgbClr val="CC04B4"/>
                </a:solidFill>
              </a:rPr>
              <a:t>as optical depth, </a:t>
            </a:r>
            <a:r>
              <a:rPr lang="en-US" b="1" i="1" dirty="0">
                <a:solidFill>
                  <a:srgbClr val="CC04B4"/>
                </a:solidFill>
              </a:rPr>
              <a:t>τ, </a:t>
            </a:r>
            <a:r>
              <a:rPr lang="en-US" b="1" dirty="0">
                <a:solidFill>
                  <a:srgbClr val="CC04B4"/>
                </a:solidFill>
              </a:rPr>
              <a:t>and single </a:t>
            </a:r>
            <a:r>
              <a:rPr lang="en-US" b="1" dirty="0" smtClean="0">
                <a:solidFill>
                  <a:srgbClr val="CC04B4"/>
                </a:solidFill>
              </a:rPr>
              <a:t>scattering albedo</a:t>
            </a:r>
            <a:r>
              <a:rPr lang="en-US" b="1" dirty="0">
                <a:solidFill>
                  <a:srgbClr val="CC04B4"/>
                </a:solidFill>
              </a:rPr>
              <a:t>, </a:t>
            </a:r>
            <a:r>
              <a:rPr lang="el-GR" b="1" i="1" dirty="0">
                <a:solidFill>
                  <a:srgbClr val="CC04B4"/>
                </a:solidFill>
              </a:rPr>
              <a:t>ω</a:t>
            </a:r>
            <a:r>
              <a:rPr lang="el-GR" b="1" dirty="0">
                <a:solidFill>
                  <a:srgbClr val="CC04B4"/>
                </a:solidFill>
              </a:rPr>
              <a:t>0 </a:t>
            </a:r>
            <a:r>
              <a:rPr lang="el-GR" dirty="0"/>
              <a:t>(</a:t>
            </a:r>
            <a:r>
              <a:rPr lang="en-US" dirty="0"/>
              <a:t>Torres et al. 1998 ).</a:t>
            </a:r>
          </a:p>
        </p:txBody>
      </p:sp>
      <p:pic>
        <p:nvPicPr>
          <p:cNvPr id="19458" name="Picture 2" descr="http://aura.gsfc.nasa.gov/images/science/20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71600"/>
            <a:ext cx="2743200" cy="482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0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932688"/>
          </a:xfrm>
        </p:spPr>
        <p:txBody>
          <a:bodyPr/>
          <a:lstStyle/>
          <a:p>
            <a:r>
              <a:rPr lang="en-US" dirty="0" smtClean="0"/>
              <a:t>Applications</a:t>
            </a:r>
            <a:endParaRPr lang="en-US" dirty="0"/>
          </a:p>
        </p:txBody>
      </p:sp>
      <p:pic>
        <p:nvPicPr>
          <p:cNvPr id="3" name="Picture 2"/>
          <p:cNvPicPr>
            <a:picLocks noChangeAspect="1"/>
          </p:cNvPicPr>
          <p:nvPr/>
        </p:nvPicPr>
        <p:blipFill>
          <a:blip r:embed="rId2"/>
          <a:stretch>
            <a:fillRect/>
          </a:stretch>
        </p:blipFill>
        <p:spPr>
          <a:xfrm>
            <a:off x="762000" y="1200114"/>
            <a:ext cx="7876645" cy="5627406"/>
          </a:xfrm>
          <a:prstGeom prst="rect">
            <a:avLst/>
          </a:prstGeom>
        </p:spPr>
      </p:pic>
    </p:spTree>
    <p:extLst>
      <p:ext uri="{BB962C8B-B14F-4D97-AF65-F5344CB8AC3E}">
        <p14:creationId xmlns:p14="http://schemas.microsoft.com/office/powerpoint/2010/main" val="24483554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932688"/>
          </a:xfrm>
        </p:spPr>
        <p:txBody>
          <a:bodyPr/>
          <a:lstStyle/>
          <a:p>
            <a:r>
              <a:rPr lang="en-US" dirty="0" smtClean="0"/>
              <a:t>Long Term History</a:t>
            </a:r>
            <a:endParaRPr lang="en-US" dirty="0"/>
          </a:p>
        </p:txBody>
      </p:sp>
      <p:pic>
        <p:nvPicPr>
          <p:cNvPr id="4" name="Picture 3"/>
          <p:cNvPicPr>
            <a:picLocks noChangeAspect="1"/>
          </p:cNvPicPr>
          <p:nvPr/>
        </p:nvPicPr>
        <p:blipFill>
          <a:blip r:embed="rId2"/>
          <a:stretch>
            <a:fillRect/>
          </a:stretch>
        </p:blipFill>
        <p:spPr>
          <a:xfrm>
            <a:off x="76200" y="1295400"/>
            <a:ext cx="8895577" cy="5257800"/>
          </a:xfrm>
          <a:prstGeom prst="rect">
            <a:avLst/>
          </a:prstGeom>
        </p:spPr>
      </p:pic>
    </p:spTree>
    <p:extLst>
      <p:ext uri="{BB962C8B-B14F-4D97-AF65-F5344CB8AC3E}">
        <p14:creationId xmlns:p14="http://schemas.microsoft.com/office/powerpoint/2010/main" val="31960557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1143000"/>
          </a:xfrm>
        </p:spPr>
        <p:txBody>
          <a:bodyPr>
            <a:normAutofit fontScale="90000"/>
          </a:bodyPr>
          <a:lstStyle/>
          <a:p>
            <a:r>
              <a:rPr lang="en-US" dirty="0" smtClean="0"/>
              <a:t>Trends in Aerosol Optical Depth from TOMS</a:t>
            </a:r>
            <a:endParaRPr lang="en-US" dirty="0"/>
          </a:p>
        </p:txBody>
      </p:sp>
      <p:pic>
        <p:nvPicPr>
          <p:cNvPr id="5" name="Picture 4"/>
          <p:cNvPicPr>
            <a:picLocks noChangeAspect="1"/>
          </p:cNvPicPr>
          <p:nvPr/>
        </p:nvPicPr>
        <p:blipFill>
          <a:blip r:embed="rId2"/>
          <a:stretch>
            <a:fillRect/>
          </a:stretch>
        </p:blipFill>
        <p:spPr>
          <a:xfrm>
            <a:off x="0" y="1752600"/>
            <a:ext cx="9113520" cy="4302410"/>
          </a:xfrm>
          <a:prstGeom prst="rect">
            <a:avLst/>
          </a:prstGeom>
        </p:spPr>
      </p:pic>
    </p:spTree>
    <p:extLst>
      <p:ext uri="{BB962C8B-B14F-4D97-AF65-F5344CB8AC3E}">
        <p14:creationId xmlns:p14="http://schemas.microsoft.com/office/powerpoint/2010/main" val="31114811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16" y="107714"/>
            <a:ext cx="8305800" cy="856488"/>
          </a:xfrm>
        </p:spPr>
        <p:txBody>
          <a:bodyPr>
            <a:normAutofit fontScale="90000"/>
          </a:bodyPr>
          <a:lstStyle/>
          <a:p>
            <a:r>
              <a:rPr lang="en-US" dirty="0" smtClean="0"/>
              <a:t>EP-TOMS Climatology (1996-2001)</a:t>
            </a:r>
            <a:endParaRPr lang="en-US" dirty="0"/>
          </a:p>
        </p:txBody>
      </p:sp>
      <p:pic>
        <p:nvPicPr>
          <p:cNvPr id="4" name="Picture 3"/>
          <p:cNvPicPr>
            <a:picLocks noChangeAspect="1"/>
          </p:cNvPicPr>
          <p:nvPr/>
        </p:nvPicPr>
        <p:blipFill>
          <a:blip r:embed="rId2"/>
          <a:stretch>
            <a:fillRect/>
          </a:stretch>
        </p:blipFill>
        <p:spPr>
          <a:xfrm>
            <a:off x="4722228" y="1341120"/>
            <a:ext cx="3964572" cy="2747235"/>
          </a:xfrm>
          <a:prstGeom prst="rect">
            <a:avLst/>
          </a:prstGeom>
        </p:spPr>
      </p:pic>
      <p:pic>
        <p:nvPicPr>
          <p:cNvPr id="5" name="Picture 4"/>
          <p:cNvPicPr>
            <a:picLocks noChangeAspect="1"/>
          </p:cNvPicPr>
          <p:nvPr/>
        </p:nvPicPr>
        <p:blipFill>
          <a:blip r:embed="rId3"/>
          <a:stretch>
            <a:fillRect/>
          </a:stretch>
        </p:blipFill>
        <p:spPr>
          <a:xfrm>
            <a:off x="457200" y="1341120"/>
            <a:ext cx="4204068" cy="2794576"/>
          </a:xfrm>
          <a:prstGeom prst="rect">
            <a:avLst/>
          </a:prstGeom>
        </p:spPr>
      </p:pic>
      <p:pic>
        <p:nvPicPr>
          <p:cNvPr id="6" name="Picture 5"/>
          <p:cNvPicPr>
            <a:picLocks noChangeAspect="1"/>
          </p:cNvPicPr>
          <p:nvPr/>
        </p:nvPicPr>
        <p:blipFill>
          <a:blip r:embed="rId4"/>
          <a:stretch>
            <a:fillRect/>
          </a:stretch>
        </p:blipFill>
        <p:spPr>
          <a:xfrm>
            <a:off x="457200" y="4135696"/>
            <a:ext cx="4623906" cy="2647413"/>
          </a:xfrm>
          <a:prstGeom prst="rect">
            <a:avLst/>
          </a:prstGeom>
        </p:spPr>
      </p:pic>
      <p:sp>
        <p:nvSpPr>
          <p:cNvPr id="7" name="TextBox 6"/>
          <p:cNvSpPr txBox="1"/>
          <p:nvPr/>
        </p:nvSpPr>
        <p:spPr>
          <a:xfrm>
            <a:off x="175896" y="1051298"/>
            <a:ext cx="692497" cy="369332"/>
          </a:xfrm>
          <a:prstGeom prst="rect">
            <a:avLst/>
          </a:prstGeom>
          <a:noFill/>
        </p:spPr>
        <p:txBody>
          <a:bodyPr wrap="none" rtlCol="0">
            <a:spAutoFit/>
          </a:bodyPr>
          <a:lstStyle/>
          <a:p>
            <a:r>
              <a:rPr lang="en-US" dirty="0" smtClean="0"/>
              <a:t>AOD</a:t>
            </a:r>
            <a:endParaRPr lang="en-US" dirty="0"/>
          </a:p>
        </p:txBody>
      </p:sp>
      <p:sp>
        <p:nvSpPr>
          <p:cNvPr id="8" name="TextBox 7"/>
          <p:cNvSpPr txBox="1"/>
          <p:nvPr/>
        </p:nvSpPr>
        <p:spPr>
          <a:xfrm>
            <a:off x="5029200" y="1109113"/>
            <a:ext cx="574196" cy="369332"/>
          </a:xfrm>
          <a:prstGeom prst="rect">
            <a:avLst/>
          </a:prstGeom>
          <a:noFill/>
        </p:spPr>
        <p:txBody>
          <a:bodyPr wrap="none" rtlCol="0">
            <a:spAutoFit/>
          </a:bodyPr>
          <a:lstStyle/>
          <a:p>
            <a:r>
              <a:rPr lang="en-US" dirty="0" smtClean="0"/>
              <a:t>SSA</a:t>
            </a:r>
            <a:endParaRPr lang="en-US" dirty="0"/>
          </a:p>
        </p:txBody>
      </p:sp>
      <p:sp>
        <p:nvSpPr>
          <p:cNvPr id="9" name="TextBox 8"/>
          <p:cNvSpPr txBox="1"/>
          <p:nvPr/>
        </p:nvSpPr>
        <p:spPr>
          <a:xfrm>
            <a:off x="5121293" y="4716770"/>
            <a:ext cx="3595987" cy="1600438"/>
          </a:xfrm>
          <a:prstGeom prst="rect">
            <a:avLst/>
          </a:prstGeom>
          <a:noFill/>
        </p:spPr>
        <p:txBody>
          <a:bodyPr wrap="square" rtlCol="0">
            <a:spAutoFit/>
          </a:bodyPr>
          <a:lstStyle/>
          <a:p>
            <a:r>
              <a:rPr lang="en-US" b="1" dirty="0" smtClean="0">
                <a:solidFill>
                  <a:srgbClr val="CC04B4"/>
                </a:solidFill>
              </a:rPr>
              <a:t>Absorption AOD</a:t>
            </a:r>
            <a:r>
              <a:rPr lang="en-US" dirty="0" smtClean="0"/>
              <a:t> –</a:t>
            </a:r>
          </a:p>
          <a:p>
            <a:r>
              <a:rPr lang="en-US" sz="1600" dirty="0"/>
              <a:t>Vertical column integral of spectral aerosol absorption coefficient: AAOD = </a:t>
            </a:r>
            <a:r>
              <a:rPr lang="en-US" sz="1600" dirty="0" err="1"/>
              <a:t>exp</a:t>
            </a:r>
            <a:r>
              <a:rPr lang="en-US" sz="1600" dirty="0"/>
              <a:t>(-K. </a:t>
            </a:r>
            <a:r>
              <a:rPr lang="el-GR" sz="1600" dirty="0"/>
              <a:t>Δ</a:t>
            </a:r>
            <a:r>
              <a:rPr lang="en-US" sz="1600" dirty="0"/>
              <a:t>z) where K is the absorption coefficient [km</a:t>
            </a:r>
            <a:r>
              <a:rPr lang="en-US" sz="1600" baseline="30000" dirty="0"/>
              <a:t>-1</a:t>
            </a:r>
            <a:r>
              <a:rPr lang="en-US" sz="1600" dirty="0"/>
              <a:t>] and </a:t>
            </a:r>
            <a:r>
              <a:rPr lang="el-GR" sz="1600" dirty="0"/>
              <a:t>Δ</a:t>
            </a:r>
            <a:r>
              <a:rPr lang="en-US" sz="1600" dirty="0"/>
              <a:t>z the vertical path [km] </a:t>
            </a:r>
          </a:p>
        </p:txBody>
      </p:sp>
    </p:spTree>
    <p:extLst>
      <p:ext uri="{BB962C8B-B14F-4D97-AF65-F5344CB8AC3E}">
        <p14:creationId xmlns:p14="http://schemas.microsoft.com/office/powerpoint/2010/main" val="14687490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ormAutofit fontScale="90000"/>
          </a:bodyPr>
          <a:lstStyle/>
          <a:p>
            <a:r>
              <a:rPr lang="en-US" dirty="0" smtClean="0"/>
              <a:t>Seasonal Climatology at 380 nm and 500 nm</a:t>
            </a:r>
            <a:endParaRPr lang="en-US" dirty="0"/>
          </a:p>
        </p:txBody>
      </p:sp>
      <p:pic>
        <p:nvPicPr>
          <p:cNvPr id="4" name="Picture 3"/>
          <p:cNvPicPr>
            <a:picLocks noChangeAspect="1"/>
          </p:cNvPicPr>
          <p:nvPr/>
        </p:nvPicPr>
        <p:blipFill>
          <a:blip r:embed="rId2"/>
          <a:stretch>
            <a:fillRect/>
          </a:stretch>
        </p:blipFill>
        <p:spPr>
          <a:xfrm>
            <a:off x="0" y="2209800"/>
            <a:ext cx="8911049" cy="3550763"/>
          </a:xfrm>
          <a:prstGeom prst="rect">
            <a:avLst/>
          </a:prstGeom>
        </p:spPr>
      </p:pic>
    </p:spTree>
    <p:extLst>
      <p:ext uri="{BB962C8B-B14F-4D97-AF65-F5344CB8AC3E}">
        <p14:creationId xmlns:p14="http://schemas.microsoft.com/office/powerpoint/2010/main" val="26063427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1008888"/>
          </a:xfrm>
        </p:spPr>
        <p:txBody>
          <a:bodyPr/>
          <a:lstStyle/>
          <a:p>
            <a:r>
              <a:rPr lang="en-US" dirty="0" smtClean="0"/>
              <a:t>Example OMI Results - SMOKE</a:t>
            </a:r>
            <a:endParaRPr lang="en-US" dirty="0"/>
          </a:p>
        </p:txBody>
      </p:sp>
      <p:pic>
        <p:nvPicPr>
          <p:cNvPr id="3" name="Picture 2"/>
          <p:cNvPicPr>
            <a:picLocks noChangeAspect="1"/>
          </p:cNvPicPr>
          <p:nvPr/>
        </p:nvPicPr>
        <p:blipFill>
          <a:blip r:embed="rId2"/>
          <a:stretch>
            <a:fillRect/>
          </a:stretch>
        </p:blipFill>
        <p:spPr>
          <a:xfrm>
            <a:off x="762000" y="1161288"/>
            <a:ext cx="8001000" cy="5673596"/>
          </a:xfrm>
          <a:prstGeom prst="rect">
            <a:avLst/>
          </a:prstGeom>
        </p:spPr>
      </p:pic>
    </p:spTree>
    <p:extLst>
      <p:ext uri="{BB962C8B-B14F-4D97-AF65-F5344CB8AC3E}">
        <p14:creationId xmlns:p14="http://schemas.microsoft.com/office/powerpoint/2010/main" val="933441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05800" cy="856488"/>
          </a:xfrm>
        </p:spPr>
        <p:txBody>
          <a:bodyPr/>
          <a:lstStyle/>
          <a:p>
            <a:r>
              <a:rPr lang="en-US" dirty="0" smtClean="0"/>
              <a:t>Dust Over Mediterranean</a:t>
            </a:r>
            <a:endParaRPr lang="en-US" dirty="0"/>
          </a:p>
        </p:txBody>
      </p:sp>
      <p:pic>
        <p:nvPicPr>
          <p:cNvPr id="3" name="Picture 2"/>
          <p:cNvPicPr>
            <a:picLocks noChangeAspect="1"/>
          </p:cNvPicPr>
          <p:nvPr/>
        </p:nvPicPr>
        <p:blipFill>
          <a:blip r:embed="rId2"/>
          <a:stretch>
            <a:fillRect/>
          </a:stretch>
        </p:blipFill>
        <p:spPr>
          <a:xfrm>
            <a:off x="685800" y="1081043"/>
            <a:ext cx="7924800" cy="5776957"/>
          </a:xfrm>
          <a:prstGeom prst="rect">
            <a:avLst/>
          </a:prstGeom>
        </p:spPr>
      </p:pic>
    </p:spTree>
    <p:extLst>
      <p:ext uri="{BB962C8B-B14F-4D97-AF65-F5344CB8AC3E}">
        <p14:creationId xmlns:p14="http://schemas.microsoft.com/office/powerpoint/2010/main" val="11006792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15" y="304800"/>
            <a:ext cx="8305800" cy="1143000"/>
          </a:xfrm>
        </p:spPr>
        <p:txBody>
          <a:bodyPr>
            <a:normAutofit fontScale="90000"/>
          </a:bodyPr>
          <a:lstStyle/>
          <a:p>
            <a:r>
              <a:rPr lang="en-US" dirty="0" smtClean="0"/>
              <a:t>A case study: 2008 Trans-Atlantic aerosol transport in the SH.</a:t>
            </a:r>
            <a:endParaRPr lang="en-US" dirty="0"/>
          </a:p>
        </p:txBody>
      </p:sp>
      <p:pic>
        <p:nvPicPr>
          <p:cNvPr id="3" name="Picture 2"/>
          <p:cNvPicPr>
            <a:picLocks noChangeAspect="1"/>
          </p:cNvPicPr>
          <p:nvPr/>
        </p:nvPicPr>
        <p:blipFill>
          <a:blip r:embed="rId2"/>
          <a:stretch>
            <a:fillRect/>
          </a:stretch>
        </p:blipFill>
        <p:spPr>
          <a:xfrm>
            <a:off x="742485" y="1577604"/>
            <a:ext cx="7735230" cy="5265156"/>
          </a:xfrm>
          <a:prstGeom prst="rect">
            <a:avLst/>
          </a:prstGeom>
        </p:spPr>
      </p:pic>
    </p:spTree>
    <p:extLst>
      <p:ext uri="{BB962C8B-B14F-4D97-AF65-F5344CB8AC3E}">
        <p14:creationId xmlns:p14="http://schemas.microsoft.com/office/powerpoint/2010/main" val="24314226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335054"/>
            <a:ext cx="8703420" cy="6522946"/>
          </a:xfrm>
          <a:prstGeom prst="rect">
            <a:avLst/>
          </a:prstGeom>
        </p:spPr>
      </p:pic>
    </p:spTree>
    <p:extLst>
      <p:ext uri="{BB962C8B-B14F-4D97-AF65-F5344CB8AC3E}">
        <p14:creationId xmlns:p14="http://schemas.microsoft.com/office/powerpoint/2010/main" val="23577309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06" y="231648"/>
            <a:ext cx="8229600" cy="932688"/>
          </a:xfrm>
        </p:spPr>
        <p:txBody>
          <a:bodyPr/>
          <a:lstStyle/>
          <a:p>
            <a:r>
              <a:rPr lang="en-US" dirty="0" smtClean="0"/>
              <a:t>Near-UV Validation with TOMS</a:t>
            </a:r>
            <a:endParaRPr lang="en-US" dirty="0"/>
          </a:p>
        </p:txBody>
      </p:sp>
      <p:sp>
        <p:nvSpPr>
          <p:cNvPr id="3" name="Content Placeholder 2"/>
          <p:cNvSpPr>
            <a:spLocks noGrp="1"/>
          </p:cNvSpPr>
          <p:nvPr>
            <p:ph idx="1"/>
          </p:nvPr>
        </p:nvSpPr>
        <p:spPr>
          <a:xfrm>
            <a:off x="1219200" y="5953709"/>
            <a:ext cx="7162800" cy="599492"/>
          </a:xfrm>
        </p:spPr>
        <p:txBody>
          <a:bodyPr>
            <a:normAutofit/>
          </a:bodyPr>
          <a:lstStyle/>
          <a:p>
            <a:r>
              <a:rPr lang="en-US" dirty="0" smtClean="0"/>
              <a:t>Performance for OMI similar or better</a:t>
            </a:r>
            <a:endParaRPr lang="en-US" dirty="0"/>
          </a:p>
        </p:txBody>
      </p:sp>
      <p:pic>
        <p:nvPicPr>
          <p:cNvPr id="4" name="Picture 3"/>
          <p:cNvPicPr>
            <a:picLocks noChangeAspect="1"/>
          </p:cNvPicPr>
          <p:nvPr/>
        </p:nvPicPr>
        <p:blipFill>
          <a:blip r:embed="rId2"/>
          <a:stretch>
            <a:fillRect/>
          </a:stretch>
        </p:blipFill>
        <p:spPr>
          <a:xfrm>
            <a:off x="304706" y="1482446"/>
            <a:ext cx="8622792" cy="2971800"/>
          </a:xfrm>
          <a:prstGeom prst="rect">
            <a:avLst/>
          </a:prstGeom>
        </p:spPr>
      </p:pic>
      <p:sp>
        <p:nvSpPr>
          <p:cNvPr id="6" name="Content Placeholder 2"/>
          <p:cNvSpPr txBox="1">
            <a:spLocks/>
          </p:cNvSpPr>
          <p:nvPr/>
        </p:nvSpPr>
        <p:spPr>
          <a:xfrm>
            <a:off x="5257800" y="4653332"/>
            <a:ext cx="3429000" cy="969263"/>
          </a:xfrm>
          <a:prstGeom prst="rect">
            <a:avLst/>
          </a:prstGeom>
        </p:spPr>
        <p:txBody>
          <a:bodyPr vert="horz">
            <a:normAutofit fontScale="77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63% within +/- 0.03</a:t>
            </a:r>
          </a:p>
          <a:p>
            <a:r>
              <a:rPr lang="en-US" dirty="0" smtClean="0"/>
              <a:t>87% within +/- 0.05</a:t>
            </a:r>
          </a:p>
          <a:p>
            <a:r>
              <a:rPr lang="en-US" dirty="0" smtClean="0"/>
              <a:t>(Torres et al. 2005)</a:t>
            </a:r>
            <a:endParaRPr lang="en-US" dirty="0"/>
          </a:p>
        </p:txBody>
      </p:sp>
      <p:sp>
        <p:nvSpPr>
          <p:cNvPr id="7" name="Content Placeholder 2"/>
          <p:cNvSpPr txBox="1">
            <a:spLocks/>
          </p:cNvSpPr>
          <p:nvPr/>
        </p:nvSpPr>
        <p:spPr>
          <a:xfrm>
            <a:off x="685800" y="4669537"/>
            <a:ext cx="3429000" cy="969263"/>
          </a:xfrm>
          <a:prstGeom prst="rect">
            <a:avLst/>
          </a:prstGeom>
        </p:spPr>
        <p:txBody>
          <a:bodyPr vert="horz">
            <a:normAutofit fontScale="85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82% of points are within expected accuracy limits (0.1 or 30%)</a:t>
            </a:r>
            <a:endParaRPr lang="en-US" dirty="0"/>
          </a:p>
        </p:txBody>
      </p:sp>
    </p:spTree>
    <p:extLst>
      <p:ext uri="{BB962C8B-B14F-4D97-AF65-F5344CB8AC3E}">
        <p14:creationId xmlns:p14="http://schemas.microsoft.com/office/powerpoint/2010/main" val="2012850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016" y="152400"/>
            <a:ext cx="8229600" cy="932688"/>
          </a:xfrm>
        </p:spPr>
        <p:txBody>
          <a:bodyPr/>
          <a:lstStyle/>
          <a:p>
            <a:r>
              <a:rPr lang="en-US" dirty="0" smtClean="0"/>
              <a:t>Potential A-Train Comparisons</a:t>
            </a:r>
            <a:endParaRPr lang="en-US" dirty="0"/>
          </a:p>
        </p:txBody>
      </p:sp>
      <p:sp>
        <p:nvSpPr>
          <p:cNvPr id="3" name="Content Placeholder 2"/>
          <p:cNvSpPr>
            <a:spLocks noGrp="1"/>
          </p:cNvSpPr>
          <p:nvPr>
            <p:ph idx="1"/>
          </p:nvPr>
        </p:nvSpPr>
        <p:spPr>
          <a:xfrm>
            <a:off x="487680" y="4953000"/>
            <a:ext cx="8229600" cy="1981200"/>
          </a:xfrm>
        </p:spPr>
        <p:txBody>
          <a:bodyPr>
            <a:normAutofit fontScale="92500"/>
          </a:bodyPr>
          <a:lstStyle/>
          <a:p>
            <a:r>
              <a:rPr lang="en-US" dirty="0" smtClean="0"/>
              <a:t>Other instruments on the A-Train that observe aerosols:</a:t>
            </a:r>
          </a:p>
          <a:p>
            <a:pPr lvl="1"/>
            <a:r>
              <a:rPr lang="en-US" dirty="0" smtClean="0"/>
              <a:t>on EOS-Aqua: MODIS and AIRS</a:t>
            </a:r>
          </a:p>
          <a:p>
            <a:pPr lvl="1"/>
            <a:r>
              <a:rPr lang="en-US" dirty="0" smtClean="0"/>
              <a:t>on PARASOL: POLDER</a:t>
            </a:r>
          </a:p>
          <a:p>
            <a:pPr lvl="1"/>
            <a:r>
              <a:rPr lang="en-US" dirty="0" smtClean="0"/>
              <a:t>on CALIPSO: CALIOP</a:t>
            </a:r>
            <a:endParaRPr lang="en-US" dirty="0"/>
          </a:p>
        </p:txBody>
      </p:sp>
      <p:pic>
        <p:nvPicPr>
          <p:cNvPr id="4" name="Picture 3"/>
          <p:cNvPicPr>
            <a:picLocks noChangeAspect="1"/>
          </p:cNvPicPr>
          <p:nvPr/>
        </p:nvPicPr>
        <p:blipFill>
          <a:blip r:embed="rId2"/>
          <a:stretch>
            <a:fillRect/>
          </a:stretch>
        </p:blipFill>
        <p:spPr>
          <a:xfrm>
            <a:off x="944263" y="1115568"/>
            <a:ext cx="7316433" cy="3572343"/>
          </a:xfrm>
          <a:prstGeom prst="rect">
            <a:avLst/>
          </a:prstGeom>
        </p:spPr>
      </p:pic>
    </p:spTree>
    <p:extLst>
      <p:ext uri="{BB962C8B-B14F-4D97-AF65-F5344CB8AC3E}">
        <p14:creationId xmlns:p14="http://schemas.microsoft.com/office/powerpoint/2010/main" val="22666697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305800" cy="989052"/>
          </a:xfrm>
        </p:spPr>
        <p:txBody>
          <a:bodyPr/>
          <a:lstStyle/>
          <a:p>
            <a:r>
              <a:rPr lang="en-US" dirty="0" smtClean="0"/>
              <a:t>Comparison with MODIS</a:t>
            </a:r>
            <a:endParaRPr lang="en-US" dirty="0"/>
          </a:p>
        </p:txBody>
      </p:sp>
      <p:pic>
        <p:nvPicPr>
          <p:cNvPr id="3" name="Picture 2"/>
          <p:cNvPicPr>
            <a:picLocks noChangeAspect="1"/>
          </p:cNvPicPr>
          <p:nvPr/>
        </p:nvPicPr>
        <p:blipFill>
          <a:blip r:embed="rId2"/>
          <a:stretch>
            <a:fillRect/>
          </a:stretch>
        </p:blipFill>
        <p:spPr>
          <a:xfrm>
            <a:off x="0" y="912852"/>
            <a:ext cx="4452602" cy="3144035"/>
          </a:xfrm>
          <a:prstGeom prst="rect">
            <a:avLst/>
          </a:prstGeom>
        </p:spPr>
      </p:pic>
      <p:pic>
        <p:nvPicPr>
          <p:cNvPr id="4" name="Picture 3"/>
          <p:cNvPicPr>
            <a:picLocks noChangeAspect="1"/>
          </p:cNvPicPr>
          <p:nvPr/>
        </p:nvPicPr>
        <p:blipFill>
          <a:blip r:embed="rId3"/>
          <a:stretch>
            <a:fillRect/>
          </a:stretch>
        </p:blipFill>
        <p:spPr>
          <a:xfrm>
            <a:off x="4648200" y="912748"/>
            <a:ext cx="4495800" cy="3144244"/>
          </a:xfrm>
          <a:prstGeom prst="rect">
            <a:avLst/>
          </a:prstGeom>
        </p:spPr>
      </p:pic>
      <p:pic>
        <p:nvPicPr>
          <p:cNvPr id="5" name="Picture 4"/>
          <p:cNvPicPr>
            <a:picLocks noChangeAspect="1"/>
          </p:cNvPicPr>
          <p:nvPr/>
        </p:nvPicPr>
        <p:blipFill>
          <a:blip r:embed="rId4"/>
          <a:stretch>
            <a:fillRect/>
          </a:stretch>
        </p:blipFill>
        <p:spPr>
          <a:xfrm>
            <a:off x="152399" y="4056886"/>
            <a:ext cx="2720911" cy="2834519"/>
          </a:xfrm>
          <a:prstGeom prst="rect">
            <a:avLst/>
          </a:prstGeom>
        </p:spPr>
      </p:pic>
      <p:pic>
        <p:nvPicPr>
          <p:cNvPr id="6" name="Picture 5"/>
          <p:cNvPicPr>
            <a:picLocks noChangeAspect="1"/>
          </p:cNvPicPr>
          <p:nvPr/>
        </p:nvPicPr>
        <p:blipFill>
          <a:blip r:embed="rId5"/>
          <a:stretch>
            <a:fillRect/>
          </a:stretch>
        </p:blipFill>
        <p:spPr>
          <a:xfrm>
            <a:off x="2895600" y="4267200"/>
            <a:ext cx="3107477" cy="2556150"/>
          </a:xfrm>
          <a:prstGeom prst="rect">
            <a:avLst/>
          </a:prstGeom>
        </p:spPr>
      </p:pic>
      <p:pic>
        <p:nvPicPr>
          <p:cNvPr id="7" name="Picture 6"/>
          <p:cNvPicPr>
            <a:picLocks noChangeAspect="1"/>
          </p:cNvPicPr>
          <p:nvPr/>
        </p:nvPicPr>
        <p:blipFill>
          <a:blip r:embed="rId6"/>
          <a:stretch>
            <a:fillRect/>
          </a:stretch>
        </p:blipFill>
        <p:spPr>
          <a:xfrm>
            <a:off x="6025366" y="4285486"/>
            <a:ext cx="3118633" cy="2572513"/>
          </a:xfrm>
          <a:prstGeom prst="rect">
            <a:avLst/>
          </a:prstGeom>
        </p:spPr>
      </p:pic>
    </p:spTree>
    <p:extLst>
      <p:ext uri="{BB962C8B-B14F-4D97-AF65-F5344CB8AC3E}">
        <p14:creationId xmlns:p14="http://schemas.microsoft.com/office/powerpoint/2010/main" val="1038834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Summary</a:t>
            </a:r>
            <a:endParaRPr lang="en-US" dirty="0"/>
          </a:p>
        </p:txBody>
      </p:sp>
      <p:sp>
        <p:nvSpPr>
          <p:cNvPr id="3" name="Content Placeholder 2"/>
          <p:cNvSpPr>
            <a:spLocks noGrp="1"/>
          </p:cNvSpPr>
          <p:nvPr>
            <p:ph idx="1"/>
          </p:nvPr>
        </p:nvSpPr>
        <p:spPr>
          <a:xfrm>
            <a:off x="304800" y="1295400"/>
            <a:ext cx="8229600" cy="5029200"/>
          </a:xfrm>
        </p:spPr>
        <p:txBody>
          <a:bodyPr>
            <a:normAutofit lnSpcReduction="10000"/>
          </a:bodyPr>
          <a:lstStyle/>
          <a:p>
            <a:r>
              <a:rPr lang="en-US" dirty="0" smtClean="0"/>
              <a:t>TOMS and OMI Satellite measurements in the near UV produce valuable global information on aerosol absorption over the oceans and the continents.</a:t>
            </a:r>
          </a:p>
          <a:p>
            <a:endParaRPr lang="en-US" dirty="0"/>
          </a:p>
          <a:p>
            <a:r>
              <a:rPr lang="en-US" dirty="0" smtClean="0"/>
              <a:t>A global data set on </a:t>
            </a:r>
            <a:r>
              <a:rPr lang="en-US" b="1" dirty="0">
                <a:solidFill>
                  <a:srgbClr val="CC04B4"/>
                </a:solidFill>
              </a:rPr>
              <a:t>Aerosol Absorption Optical Depth </a:t>
            </a:r>
            <a:r>
              <a:rPr lang="en-US" dirty="0" smtClean="0"/>
              <a:t>has been produced from TOMS observations.</a:t>
            </a:r>
          </a:p>
          <a:p>
            <a:endParaRPr lang="en-US" dirty="0"/>
          </a:p>
          <a:p>
            <a:r>
              <a:rPr lang="en-US" dirty="0" smtClean="0"/>
              <a:t>The </a:t>
            </a:r>
            <a:r>
              <a:rPr lang="en-US" b="1" dirty="0" smtClean="0">
                <a:solidFill>
                  <a:srgbClr val="CC04B4"/>
                </a:solidFill>
              </a:rPr>
              <a:t>long term TOMS record </a:t>
            </a:r>
            <a:r>
              <a:rPr lang="en-US" dirty="0" smtClean="0"/>
              <a:t>revels the existence of </a:t>
            </a:r>
            <a:r>
              <a:rPr lang="en-US" b="1" dirty="0" smtClean="0">
                <a:solidFill>
                  <a:srgbClr val="CC04B4"/>
                </a:solidFill>
              </a:rPr>
              <a:t>trends in aerosol optical depth </a:t>
            </a:r>
            <a:r>
              <a:rPr lang="en-US" dirty="0" smtClean="0"/>
              <a:t>in Chin and India.</a:t>
            </a:r>
          </a:p>
          <a:p>
            <a:endParaRPr lang="en-US" dirty="0"/>
          </a:p>
          <a:p>
            <a:r>
              <a:rPr lang="en-US" dirty="0" smtClean="0"/>
              <a:t>OMI observations of aerosol absorption will extend the TOMS </a:t>
            </a:r>
            <a:r>
              <a:rPr lang="en-US" b="1" dirty="0" smtClean="0">
                <a:solidFill>
                  <a:srgbClr val="CC04B4"/>
                </a:solidFill>
              </a:rPr>
              <a:t>long-term record on aerosol absorption</a:t>
            </a:r>
            <a:r>
              <a:rPr lang="en-US" dirty="0" smtClean="0"/>
              <a:t>.</a:t>
            </a:r>
            <a:endParaRPr lang="en-US" dirty="0"/>
          </a:p>
        </p:txBody>
      </p:sp>
    </p:spTree>
    <p:extLst>
      <p:ext uri="{BB962C8B-B14F-4D97-AF65-F5344CB8AC3E}">
        <p14:creationId xmlns:p14="http://schemas.microsoft.com/office/powerpoint/2010/main" val="41391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4037</TotalTime>
  <Words>2279</Words>
  <Application>Microsoft Office PowerPoint</Application>
  <PresentationFormat>On-screen Show (4:3)</PresentationFormat>
  <Paragraphs>239</Paragraphs>
  <Slides>45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Calibri</vt:lpstr>
      <vt:lpstr>Comic Sans MS</vt:lpstr>
      <vt:lpstr>Constantia</vt:lpstr>
      <vt:lpstr>Times New Roman</vt:lpstr>
      <vt:lpstr>Wingdings</vt:lpstr>
      <vt:lpstr>Wingdings 2</vt:lpstr>
      <vt:lpstr>Flow</vt:lpstr>
      <vt:lpstr>TOMS and OMI Aerosol</vt:lpstr>
      <vt:lpstr>Introduction to TOMS and OMI</vt:lpstr>
      <vt:lpstr>Introduction to TOMS and OMI</vt:lpstr>
      <vt:lpstr>Aerosol Index </vt:lpstr>
      <vt:lpstr>Nimbus 7</vt:lpstr>
      <vt:lpstr>Earth Probe</vt:lpstr>
      <vt:lpstr>N7 and EP TOMS Summary</vt:lpstr>
      <vt:lpstr>OMI</vt:lpstr>
      <vt:lpstr>PowerPoint Presentation</vt:lpstr>
      <vt:lpstr>PowerPoint Presentation</vt:lpstr>
      <vt:lpstr>PowerPoint Presentation</vt:lpstr>
      <vt:lpstr>PowerPoint Presentation</vt:lpstr>
      <vt:lpstr>OMI Row Anomaly - 2007</vt:lpstr>
      <vt:lpstr>Row Anomaly Impact on L2 </vt:lpstr>
      <vt:lpstr>Row Anomaly Impact on L2</vt:lpstr>
      <vt:lpstr>Row Anomaly: When did it start?</vt:lpstr>
      <vt:lpstr>Row Anomaly up to 2014</vt:lpstr>
      <vt:lpstr>OMI Row Anomaly - Summary</vt:lpstr>
      <vt:lpstr>Advantages of Near UV</vt:lpstr>
      <vt:lpstr>OMI  near UV Products 388 nm</vt:lpstr>
      <vt:lpstr>Multi-Wavelength Aerosol Product Example</vt:lpstr>
      <vt:lpstr>Inversion Proceedure</vt:lpstr>
      <vt:lpstr>Absorbing Aerosol Index</vt:lpstr>
      <vt:lpstr>Aerosol Index</vt:lpstr>
      <vt:lpstr>Properties of AI</vt:lpstr>
      <vt:lpstr>Properties of AI</vt:lpstr>
      <vt:lpstr>Properties of Aerosol Index</vt:lpstr>
      <vt:lpstr>Applications</vt:lpstr>
      <vt:lpstr>Applications – Soil Dust Sources</vt:lpstr>
      <vt:lpstr>Applications – Dust Impacts</vt:lpstr>
      <vt:lpstr>Applications - DUST</vt:lpstr>
      <vt:lpstr>Applications – Biomass Burning Smoke</vt:lpstr>
      <vt:lpstr>Applications</vt:lpstr>
      <vt:lpstr>Long Term History</vt:lpstr>
      <vt:lpstr>Trends in Aerosol Optical Depth from TOMS</vt:lpstr>
      <vt:lpstr>EP-TOMS Climatology (1996-2001)</vt:lpstr>
      <vt:lpstr>Seasonal Climatology at 380 nm and 500 nm</vt:lpstr>
      <vt:lpstr>Example OMI Results - SMOKE</vt:lpstr>
      <vt:lpstr>Dust Over Mediterranean</vt:lpstr>
      <vt:lpstr>A case study: 2008 Trans-Atlantic aerosol transport in the SH.</vt:lpstr>
      <vt:lpstr>PowerPoint Presentation</vt:lpstr>
      <vt:lpstr>Near-UV Validation with TOMS</vt:lpstr>
      <vt:lpstr>Potential A-Train Comparisons</vt:lpstr>
      <vt:lpstr>Comparison with MODIS</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406</cp:revision>
  <cp:lastPrinted>2017-11-16T22:49:04Z</cp:lastPrinted>
  <dcterms:created xsi:type="dcterms:W3CDTF">2015-01-12T21:16:19Z</dcterms:created>
  <dcterms:modified xsi:type="dcterms:W3CDTF">2017-11-16T22:51:06Z</dcterms:modified>
</cp:coreProperties>
</file>