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43"/>
  </p:notesMasterIdLst>
  <p:sldIdLst>
    <p:sldId id="256" r:id="rId2"/>
    <p:sldId id="480" r:id="rId3"/>
    <p:sldId id="487" r:id="rId4"/>
    <p:sldId id="488" r:id="rId5"/>
    <p:sldId id="489" r:id="rId6"/>
    <p:sldId id="490" r:id="rId7"/>
    <p:sldId id="491" r:id="rId8"/>
    <p:sldId id="492" r:id="rId9"/>
    <p:sldId id="493" r:id="rId10"/>
    <p:sldId id="494" r:id="rId11"/>
    <p:sldId id="495" r:id="rId12"/>
    <p:sldId id="496" r:id="rId13"/>
    <p:sldId id="497" r:id="rId14"/>
    <p:sldId id="481" r:id="rId15"/>
    <p:sldId id="498" r:id="rId16"/>
    <p:sldId id="499" r:id="rId17"/>
    <p:sldId id="500" r:id="rId18"/>
    <p:sldId id="501" r:id="rId19"/>
    <p:sldId id="502" r:id="rId20"/>
    <p:sldId id="503" r:id="rId21"/>
    <p:sldId id="504" r:id="rId22"/>
    <p:sldId id="506" r:id="rId23"/>
    <p:sldId id="507" r:id="rId24"/>
    <p:sldId id="509" r:id="rId25"/>
    <p:sldId id="483" r:id="rId26"/>
    <p:sldId id="510" r:id="rId27"/>
    <p:sldId id="512" r:id="rId28"/>
    <p:sldId id="511" r:id="rId29"/>
    <p:sldId id="513" r:id="rId30"/>
    <p:sldId id="514" r:id="rId31"/>
    <p:sldId id="515" r:id="rId32"/>
    <p:sldId id="516" r:id="rId33"/>
    <p:sldId id="517" r:id="rId34"/>
    <p:sldId id="518" r:id="rId35"/>
    <p:sldId id="484" r:id="rId36"/>
    <p:sldId id="519" r:id="rId37"/>
    <p:sldId id="520" r:id="rId38"/>
    <p:sldId id="522" r:id="rId39"/>
    <p:sldId id="521" r:id="rId40"/>
    <p:sldId id="523" r:id="rId41"/>
    <p:sldId id="524" r:id="rId42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4B4"/>
    <a:srgbClr val="FF3300"/>
    <a:srgbClr val="CC6600"/>
    <a:srgbClr val="FF6699"/>
    <a:srgbClr val="333300"/>
    <a:srgbClr val="CC0066"/>
    <a:srgbClr val="663300"/>
    <a:srgbClr val="993300"/>
    <a:srgbClr val="84D2E4"/>
    <a:srgbClr val="FDA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94" autoAdjust="0"/>
    <p:restoredTop sz="84201" autoAdjust="0"/>
  </p:normalViewPr>
  <p:slideViewPr>
    <p:cSldViewPr>
      <p:cViewPr varScale="1">
        <p:scale>
          <a:sx n="63" d="100"/>
          <a:sy n="63" d="100"/>
        </p:scale>
        <p:origin x="1506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13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19B1B6FE-4084-492D-8D79-B774F0F30E03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BCB94533-8ECB-43F2-B809-AA1E260CB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270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69737D9-D4DC-4FFD-A102-7F8DA90EC827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train.nasa.gov/images/A-TrainTime_W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6483"/>
            <a:ext cx="8708960" cy="4375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134" y="4038600"/>
            <a:ext cx="9108066" cy="1267857"/>
          </a:xfrm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en-US" sz="4000" dirty="0" smtClean="0">
                <a:solidFill>
                  <a:schemeClr val="tx2">
                    <a:lumMod val="90000"/>
                  </a:schemeClr>
                </a:solidFill>
              </a:rPr>
              <a:t>Aerosol Type from CALIOP</a:t>
            </a:r>
            <a:endParaRPr lang="en-US" sz="4000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6019800"/>
            <a:ext cx="64008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Jennifer D. S. Griswold</a:t>
            </a:r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401" y="76200"/>
            <a:ext cx="9067799" cy="734457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182880" algn="ctr"/>
            <a:r>
              <a:rPr lang="en-US" sz="4000" dirty="0" smtClean="0"/>
              <a:t>MET 611 – Satellite Data Applications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3680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229600" cy="856488"/>
          </a:xfrm>
        </p:spPr>
        <p:txBody>
          <a:bodyPr/>
          <a:lstStyle/>
          <a:p>
            <a:r>
              <a:rPr lang="en-US" dirty="0" smtClean="0"/>
              <a:t>Aerosol 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686800" cy="5181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Are </a:t>
            </a:r>
            <a:r>
              <a:rPr lang="en-US" dirty="0"/>
              <a:t>more broadly characterized as anthropogenic (</a:t>
            </a:r>
            <a:r>
              <a:rPr lang="en-US" b="1" dirty="0">
                <a:solidFill>
                  <a:srgbClr val="CC04B4"/>
                </a:solidFill>
              </a:rPr>
              <a:t>urban/industrial pollution and biomass burning</a:t>
            </a:r>
            <a:r>
              <a:rPr lang="en-US" dirty="0"/>
              <a:t>) and natural (</a:t>
            </a:r>
            <a:r>
              <a:rPr lang="en-US" b="1" dirty="0">
                <a:solidFill>
                  <a:srgbClr val="CC04B4"/>
                </a:solidFill>
              </a:rPr>
              <a:t>desert dust, sea salt, biogenic, and volcanic</a:t>
            </a:r>
            <a:r>
              <a:rPr lang="en-US" dirty="0"/>
              <a:t>) aerosols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CC04B4"/>
                </a:solidFill>
              </a:rPr>
              <a:t>Original </a:t>
            </a:r>
            <a:r>
              <a:rPr lang="en-US" b="1" dirty="0">
                <a:solidFill>
                  <a:srgbClr val="CC04B4"/>
                </a:solidFill>
              </a:rPr>
              <a:t> purpose  was  to  </a:t>
            </a:r>
            <a:r>
              <a:rPr lang="en-US" b="1" dirty="0" smtClean="0">
                <a:solidFill>
                  <a:srgbClr val="CC04B4"/>
                </a:solidFill>
              </a:rPr>
              <a:t>estimate </a:t>
            </a:r>
            <a:r>
              <a:rPr lang="en-US" b="1" dirty="0">
                <a:solidFill>
                  <a:srgbClr val="CC04B4"/>
                </a:solidFill>
              </a:rPr>
              <a:t> the  </a:t>
            </a:r>
            <a:r>
              <a:rPr lang="en-US" b="1" dirty="0" err="1">
                <a:solidFill>
                  <a:srgbClr val="CC04B4"/>
                </a:solidFill>
              </a:rPr>
              <a:t>lidar</a:t>
            </a:r>
            <a:r>
              <a:rPr lang="en-US" b="1" dirty="0">
                <a:solidFill>
                  <a:srgbClr val="CC04B4"/>
                </a:solidFill>
              </a:rPr>
              <a:t>  </a:t>
            </a:r>
            <a:r>
              <a:rPr lang="en-US" b="1" dirty="0" smtClean="0">
                <a:solidFill>
                  <a:srgbClr val="CC04B4"/>
                </a:solidFill>
              </a:rPr>
              <a:t>ratio </a:t>
            </a:r>
            <a:r>
              <a:rPr lang="en-US" b="1" dirty="0">
                <a:solidFill>
                  <a:srgbClr val="CC04B4"/>
                </a:solidFill>
              </a:rPr>
              <a:t> used </a:t>
            </a:r>
            <a:r>
              <a:rPr lang="en-US" b="1" dirty="0" smtClean="0">
                <a:solidFill>
                  <a:srgbClr val="CC04B4"/>
                </a:solidFill>
              </a:rPr>
              <a:t>in the</a:t>
            </a:r>
            <a:r>
              <a:rPr lang="en-US" b="1" dirty="0">
                <a:solidFill>
                  <a:srgbClr val="CC04B4"/>
                </a:solidFill>
              </a:rPr>
              <a:t> </a:t>
            </a:r>
            <a:r>
              <a:rPr lang="en-US" b="1" dirty="0" smtClean="0">
                <a:solidFill>
                  <a:srgbClr val="CC04B4"/>
                </a:solidFill>
              </a:rPr>
              <a:t>extinction</a:t>
            </a:r>
            <a:r>
              <a:rPr lang="en-US" b="1" dirty="0">
                <a:solidFill>
                  <a:srgbClr val="CC04B4"/>
                </a:solidFill>
              </a:rPr>
              <a:t> retrieval  </a:t>
            </a:r>
            <a:endParaRPr lang="en-US" b="1" dirty="0" smtClean="0">
              <a:solidFill>
                <a:srgbClr val="CC04B4"/>
              </a:solidFill>
            </a:endParaRPr>
          </a:p>
          <a:p>
            <a:pPr lvl="1"/>
            <a:r>
              <a:rPr lang="en-US" dirty="0" smtClean="0"/>
              <a:t>But</a:t>
            </a:r>
            <a:r>
              <a:rPr lang="en-US" dirty="0"/>
              <a:t>,  it  turned  out  aerosol  type  was  </a:t>
            </a:r>
            <a:r>
              <a:rPr lang="en-US" dirty="0" smtClean="0"/>
              <a:t>interesting </a:t>
            </a:r>
            <a:r>
              <a:rPr lang="en-US" dirty="0"/>
              <a:t> in  its  own </a:t>
            </a:r>
            <a:r>
              <a:rPr lang="en-US" dirty="0" smtClean="0"/>
              <a:t>right</a:t>
            </a:r>
          </a:p>
          <a:p>
            <a:endParaRPr lang="en-US" dirty="0"/>
          </a:p>
          <a:p>
            <a:r>
              <a:rPr lang="en-US" dirty="0" smtClean="0"/>
              <a:t>Each aerosol “</a:t>
            </a:r>
            <a:r>
              <a:rPr lang="en-US" b="1" dirty="0" smtClean="0">
                <a:solidFill>
                  <a:srgbClr val="CC04B4"/>
                </a:solidFill>
              </a:rPr>
              <a:t>type</a:t>
            </a:r>
            <a:r>
              <a:rPr lang="en-US" dirty="0" smtClean="0"/>
              <a:t>” is assumed to be a mixture of species</a:t>
            </a:r>
          </a:p>
          <a:p>
            <a:pPr lvl="1"/>
            <a:r>
              <a:rPr lang="en-US" dirty="0" err="1" smtClean="0"/>
              <a:t>eg</a:t>
            </a:r>
            <a:r>
              <a:rPr lang="en-US" dirty="0"/>
              <a:t>:  </a:t>
            </a:r>
            <a:r>
              <a:rPr lang="en-US" dirty="0" smtClean="0"/>
              <a:t>“polluted </a:t>
            </a:r>
            <a:r>
              <a:rPr lang="en-US" dirty="0"/>
              <a:t> </a:t>
            </a:r>
            <a:r>
              <a:rPr lang="en-US" dirty="0" smtClean="0"/>
              <a:t>con0nental”</a:t>
            </a:r>
            <a:r>
              <a:rPr lang="en-US" dirty="0"/>
              <a:t> =  sulfate  +  nitrate  +  BC  +  dust  </a:t>
            </a:r>
          </a:p>
          <a:p>
            <a:endParaRPr lang="en-US" dirty="0" smtClean="0"/>
          </a:p>
          <a:p>
            <a:r>
              <a:rPr lang="en-US" dirty="0" smtClean="0"/>
              <a:t>Typing </a:t>
            </a:r>
            <a:r>
              <a:rPr lang="en-US" dirty="0"/>
              <a:t> is  performed  </a:t>
            </a:r>
            <a:r>
              <a:rPr lang="en-US" b="1" dirty="0">
                <a:solidFill>
                  <a:srgbClr val="CC04B4"/>
                </a:solidFill>
              </a:rPr>
              <a:t>before </a:t>
            </a:r>
            <a:r>
              <a:rPr lang="en-US" dirty="0"/>
              <a:t> the  </a:t>
            </a:r>
            <a:r>
              <a:rPr lang="en-US" dirty="0" smtClean="0"/>
              <a:t>extinction</a:t>
            </a:r>
            <a:r>
              <a:rPr lang="en-US" dirty="0"/>
              <a:t> retrieval  </a:t>
            </a:r>
          </a:p>
          <a:p>
            <a:pPr lvl="1"/>
            <a:r>
              <a:rPr lang="en-US" dirty="0" smtClean="0"/>
              <a:t>Therefore</a:t>
            </a:r>
            <a:r>
              <a:rPr lang="en-US" dirty="0"/>
              <a:t>,  must  be  based  on  Level  1  profile  data  </a:t>
            </a:r>
          </a:p>
          <a:p>
            <a:pPr lvl="1"/>
            <a:r>
              <a:rPr lang="en-US" dirty="0" smtClean="0"/>
              <a:t>In </a:t>
            </a:r>
            <a:r>
              <a:rPr lang="en-US" dirty="0"/>
              <a:t> the  future,  we  may  retrieve  for  each  type  and  </a:t>
            </a:r>
            <a:r>
              <a:rPr lang="en-US" dirty="0" smtClean="0"/>
              <a:t>select the best solution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114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856488"/>
          </a:xfrm>
        </p:spPr>
        <p:txBody>
          <a:bodyPr/>
          <a:lstStyle/>
          <a:p>
            <a:r>
              <a:rPr lang="en-US" dirty="0" smtClean="0"/>
              <a:t>Aerosol Properties from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One of the challenges of satellite-based passive </a:t>
            </a:r>
            <a:r>
              <a:rPr lang="en-US" dirty="0" smtClean="0"/>
              <a:t>remote sensing </a:t>
            </a:r>
            <a:r>
              <a:rPr lang="en-US" dirty="0"/>
              <a:t>of aerosol </a:t>
            </a:r>
            <a:r>
              <a:rPr lang="en-US" dirty="0" smtClean="0"/>
              <a:t>properties </a:t>
            </a:r>
            <a:r>
              <a:rPr lang="en-US" dirty="0"/>
              <a:t>is the separation of </a:t>
            </a:r>
            <a:r>
              <a:rPr lang="en-US" dirty="0" smtClean="0"/>
              <a:t>the path </a:t>
            </a:r>
            <a:r>
              <a:rPr lang="en-US" dirty="0"/>
              <a:t>radiance from the top-of-atmosphere (TOA) </a:t>
            </a:r>
            <a:r>
              <a:rPr lang="en-US" dirty="0" smtClean="0"/>
              <a:t>radiance. </a:t>
            </a:r>
          </a:p>
          <a:p>
            <a:pPr lvl="1"/>
            <a:r>
              <a:rPr lang="en-US" b="1" dirty="0" smtClean="0">
                <a:solidFill>
                  <a:srgbClr val="CC04B4"/>
                </a:solidFill>
              </a:rPr>
              <a:t>The </a:t>
            </a:r>
            <a:r>
              <a:rPr lang="en-US" b="1" dirty="0">
                <a:solidFill>
                  <a:srgbClr val="CC04B4"/>
                </a:solidFill>
              </a:rPr>
              <a:t>path radiance is due to atmospheric </a:t>
            </a:r>
            <a:r>
              <a:rPr lang="en-US" b="1" dirty="0" smtClean="0">
                <a:solidFill>
                  <a:srgbClr val="CC04B4"/>
                </a:solidFill>
              </a:rPr>
              <a:t>reflection, whereas TOA radiance </a:t>
            </a:r>
            <a:r>
              <a:rPr lang="en-US" b="1" dirty="0">
                <a:solidFill>
                  <a:srgbClr val="CC04B4"/>
                </a:solidFill>
              </a:rPr>
              <a:t>includes reflection by the </a:t>
            </a:r>
            <a:r>
              <a:rPr lang="en-US" b="1" dirty="0" smtClean="0">
                <a:solidFill>
                  <a:srgbClr val="CC04B4"/>
                </a:solidFill>
              </a:rPr>
              <a:t>surface. </a:t>
            </a:r>
          </a:p>
          <a:p>
            <a:pPr lvl="1"/>
            <a:endParaRPr lang="en-US" dirty="0"/>
          </a:p>
          <a:p>
            <a:r>
              <a:rPr lang="en-US" dirty="0" smtClean="0"/>
              <a:t>For </a:t>
            </a:r>
            <a:r>
              <a:rPr lang="en-US" dirty="0"/>
              <a:t>aerosol retrieval from passive instruments, once </a:t>
            </a:r>
            <a:r>
              <a:rPr lang="en-US" dirty="0" smtClean="0"/>
              <a:t>the path </a:t>
            </a:r>
            <a:r>
              <a:rPr lang="en-US" dirty="0"/>
              <a:t>radiance is isolated, </a:t>
            </a:r>
            <a:r>
              <a:rPr lang="en-US" dirty="0" smtClean="0"/>
              <a:t>some methods </a:t>
            </a:r>
            <a:r>
              <a:rPr lang="en-US" dirty="0"/>
              <a:t>use simulations </a:t>
            </a:r>
            <a:r>
              <a:rPr lang="en-US" dirty="0" smtClean="0"/>
              <a:t>of the </a:t>
            </a:r>
            <a:r>
              <a:rPr lang="en-US" dirty="0"/>
              <a:t>top-of-atmosphere radiation to relate </a:t>
            </a:r>
            <a:r>
              <a:rPr lang="en-US" dirty="0" smtClean="0"/>
              <a:t>satellite-based observations </a:t>
            </a:r>
            <a:r>
              <a:rPr lang="en-US" dirty="0"/>
              <a:t>to aerosol properties by using </a:t>
            </a:r>
            <a:r>
              <a:rPr lang="en-US" dirty="0" smtClean="0"/>
              <a:t>theoretical models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smtClean="0"/>
              <a:t>These </a:t>
            </a:r>
            <a:r>
              <a:rPr lang="en-US" dirty="0"/>
              <a:t>models are usually based on </a:t>
            </a:r>
            <a:r>
              <a:rPr lang="en-US" b="1" dirty="0" smtClean="0">
                <a:solidFill>
                  <a:srgbClr val="CC04B4"/>
                </a:solidFill>
              </a:rPr>
              <a:t>measurements </a:t>
            </a:r>
            <a:r>
              <a:rPr lang="fr-FR" b="1" dirty="0" smtClean="0">
                <a:solidFill>
                  <a:srgbClr val="CC04B4"/>
                </a:solidFill>
              </a:rPr>
              <a:t>or </a:t>
            </a:r>
            <a:r>
              <a:rPr lang="fr-FR" b="1" dirty="0" err="1">
                <a:solidFill>
                  <a:srgbClr val="CC04B4"/>
                </a:solidFill>
              </a:rPr>
              <a:t>established</a:t>
            </a:r>
            <a:r>
              <a:rPr lang="fr-FR" b="1" dirty="0">
                <a:solidFill>
                  <a:srgbClr val="CC04B4"/>
                </a:solidFill>
              </a:rPr>
              <a:t> climatologies</a:t>
            </a:r>
            <a:r>
              <a:rPr lang="fr-FR" dirty="0"/>
              <a:t> (</a:t>
            </a:r>
            <a:r>
              <a:rPr lang="fr-FR" dirty="0" err="1"/>
              <a:t>e.g</a:t>
            </a:r>
            <a:r>
              <a:rPr lang="fr-FR" dirty="0"/>
              <a:t>., d’Almeida et </a:t>
            </a:r>
            <a:r>
              <a:rPr lang="fr-FR" dirty="0" smtClean="0"/>
              <a:t>al. </a:t>
            </a:r>
            <a:r>
              <a:rPr lang="en-US" dirty="0" smtClean="0"/>
              <a:t>1991</a:t>
            </a:r>
            <a:r>
              <a:rPr lang="en-US" dirty="0"/>
              <a:t>; WCRP </a:t>
            </a:r>
            <a:r>
              <a:rPr lang="en-US" dirty="0" smtClean="0"/>
              <a:t>1986).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 </a:t>
            </a:r>
            <a:r>
              <a:rPr lang="en-US" dirty="0"/>
              <a:t>most cases these algorithms </a:t>
            </a:r>
            <a:r>
              <a:rPr lang="en-US" dirty="0" smtClean="0"/>
              <a:t>make assumptions with significant contributions to TOA radiation including</a:t>
            </a:r>
          </a:p>
          <a:p>
            <a:pPr lvl="2"/>
            <a:r>
              <a:rPr lang="en-US" dirty="0" smtClean="0"/>
              <a:t>vertical </a:t>
            </a:r>
            <a:r>
              <a:rPr lang="en-US" dirty="0"/>
              <a:t>distribution of </a:t>
            </a:r>
            <a:r>
              <a:rPr lang="en-US" dirty="0" smtClean="0"/>
              <a:t>aerosols</a:t>
            </a:r>
          </a:p>
          <a:p>
            <a:pPr lvl="2"/>
            <a:r>
              <a:rPr lang="en-US" dirty="0"/>
              <a:t>s</a:t>
            </a:r>
            <a:r>
              <a:rPr lang="en-US" dirty="0" smtClean="0"/>
              <a:t>urface reflectance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51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229600" cy="932688"/>
          </a:xfrm>
        </p:spPr>
        <p:txBody>
          <a:bodyPr/>
          <a:lstStyle/>
          <a:p>
            <a:r>
              <a:rPr lang="en-US" dirty="0" smtClean="0"/>
              <a:t>CALIPSO/CALIOP Aerosol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CALIPSO (Winker et al. 2009, 2007) is an active </a:t>
            </a:r>
            <a:r>
              <a:rPr lang="en-US" dirty="0" smtClean="0"/>
              <a:t>sensor that </a:t>
            </a:r>
            <a:r>
              <a:rPr lang="en-US" dirty="0"/>
              <a:t>makes range-resolved measurements of </a:t>
            </a:r>
            <a:r>
              <a:rPr lang="en-US" dirty="0" smtClean="0"/>
              <a:t>atmospheric constituents</a:t>
            </a:r>
          </a:p>
          <a:p>
            <a:pPr lvl="1"/>
            <a:r>
              <a:rPr lang="en-US" dirty="0" smtClean="0"/>
              <a:t>it </a:t>
            </a:r>
            <a:r>
              <a:rPr lang="en-US" dirty="0"/>
              <a:t>does not require the assumptions </a:t>
            </a:r>
            <a:r>
              <a:rPr lang="en-US" dirty="0" smtClean="0"/>
              <a:t>about vertical </a:t>
            </a:r>
            <a:r>
              <a:rPr lang="en-US" dirty="0"/>
              <a:t>distribution and surface reflectance that are </a:t>
            </a:r>
            <a:r>
              <a:rPr lang="en-US" dirty="0" smtClean="0"/>
              <a:t>fundamental to </a:t>
            </a:r>
            <a:r>
              <a:rPr lang="en-US" dirty="0"/>
              <a:t>most passive measurements. 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To determine aerosol </a:t>
            </a:r>
            <a:r>
              <a:rPr lang="en-US" dirty="0"/>
              <a:t>type, these algorithms </a:t>
            </a:r>
            <a:r>
              <a:rPr lang="en-US" dirty="0" smtClean="0"/>
              <a:t>use: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integrated </a:t>
            </a:r>
            <a:r>
              <a:rPr lang="en-US" dirty="0" smtClean="0"/>
              <a:t>attenuated backscatter measurements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volume </a:t>
            </a:r>
            <a:r>
              <a:rPr lang="en-US" dirty="0" smtClean="0"/>
              <a:t>depolarization ratio measurements</a:t>
            </a:r>
          </a:p>
          <a:p>
            <a:pPr lvl="1"/>
            <a:r>
              <a:rPr lang="en-US" dirty="0" smtClean="0"/>
              <a:t>surface type</a:t>
            </a:r>
          </a:p>
          <a:p>
            <a:pPr lvl="1"/>
            <a:r>
              <a:rPr lang="en-US" dirty="0" smtClean="0"/>
              <a:t>layer altitude</a:t>
            </a:r>
          </a:p>
          <a:p>
            <a:pPr lvl="1"/>
            <a:endParaRPr lang="en-US" dirty="0"/>
          </a:p>
          <a:p>
            <a:r>
              <a:rPr lang="en-US" dirty="0" smtClean="0"/>
              <a:t>The algorithms do </a:t>
            </a:r>
            <a:r>
              <a:rPr lang="en-US" dirty="0"/>
              <a:t>make a fundamental </a:t>
            </a:r>
            <a:r>
              <a:rPr lang="en-US" dirty="0" smtClean="0"/>
              <a:t>assumption </a:t>
            </a:r>
            <a:r>
              <a:rPr lang="en-US" dirty="0"/>
              <a:t>for the extinction retrieval of most aerosol </a:t>
            </a:r>
            <a:r>
              <a:rPr lang="en-US" dirty="0" smtClean="0"/>
              <a:t>layers (discussed later).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372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1008888"/>
          </a:xfrm>
        </p:spPr>
        <p:txBody>
          <a:bodyPr/>
          <a:lstStyle/>
          <a:p>
            <a:r>
              <a:rPr lang="en-US" dirty="0" smtClean="0"/>
              <a:t>CALIPSO/CALIOP Aerosol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" y="1191768"/>
            <a:ext cx="8229600" cy="1780032"/>
          </a:xfrm>
        </p:spPr>
        <p:txBody>
          <a:bodyPr>
            <a:normAutofit/>
          </a:bodyPr>
          <a:lstStyle/>
          <a:p>
            <a:r>
              <a:rPr lang="en-US" dirty="0"/>
              <a:t>The aerosol subtyping products generated by </a:t>
            </a:r>
            <a:r>
              <a:rPr lang="en-US" dirty="0" smtClean="0"/>
              <a:t>the algorithms </a:t>
            </a:r>
            <a:r>
              <a:rPr lang="en-US" dirty="0"/>
              <a:t>are available to the public at the </a:t>
            </a:r>
            <a:r>
              <a:rPr lang="en-US" b="1" dirty="0" smtClean="0">
                <a:solidFill>
                  <a:srgbClr val="CC04B4"/>
                </a:solidFill>
              </a:rPr>
              <a:t>Langley Atmospheric </a:t>
            </a:r>
            <a:r>
              <a:rPr lang="en-US" b="1" dirty="0">
                <a:solidFill>
                  <a:srgbClr val="CC04B4"/>
                </a:solidFill>
              </a:rPr>
              <a:t>Sciences Data Center (ASDC)</a:t>
            </a:r>
            <a:r>
              <a:rPr lang="en-US" dirty="0"/>
              <a:t> as part </a:t>
            </a:r>
            <a:r>
              <a:rPr lang="en-US" dirty="0" smtClean="0"/>
              <a:t>of the </a:t>
            </a:r>
            <a:r>
              <a:rPr lang="en-US" dirty="0"/>
              <a:t>level 2 suite of products.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971800"/>
            <a:ext cx="6722140" cy="331801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4970" y="6396335"/>
            <a:ext cx="8915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https://eosweb.larc.nasa.gov/project/calipso/calipso_table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0" y="5257800"/>
            <a:ext cx="1295400" cy="1138535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38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" y="152400"/>
            <a:ext cx="89154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Extinction-to-Backscatter (</a:t>
            </a:r>
            <a:r>
              <a:rPr lang="en-US" dirty="0" err="1" smtClean="0"/>
              <a:t>lidar</a:t>
            </a:r>
            <a:r>
              <a:rPr lang="en-US" dirty="0" smtClean="0"/>
              <a:t>)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229600" cy="53340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Although backscatter </a:t>
            </a:r>
            <a:r>
              <a:rPr lang="en-US" dirty="0" err="1"/>
              <a:t>lidar</a:t>
            </a:r>
            <a:r>
              <a:rPr lang="en-US" dirty="0"/>
              <a:t> measurements such </a:t>
            </a:r>
            <a:r>
              <a:rPr lang="en-US" dirty="0" smtClean="0"/>
              <a:t>as CALIPSO </a:t>
            </a:r>
            <a:r>
              <a:rPr lang="en-US" dirty="0"/>
              <a:t>are free from surface effects, they do </a:t>
            </a:r>
            <a:r>
              <a:rPr lang="en-US" dirty="0" smtClean="0"/>
              <a:t>suffer from </a:t>
            </a:r>
            <a:r>
              <a:rPr lang="en-US" dirty="0"/>
              <a:t>a need to assume an aerosol </a:t>
            </a:r>
            <a:r>
              <a:rPr lang="en-US" dirty="0" smtClean="0"/>
              <a:t>extinction-to-backscatter ratio </a:t>
            </a:r>
            <a:r>
              <a:rPr lang="en-US" b="1" dirty="0">
                <a:solidFill>
                  <a:srgbClr val="FF0000"/>
                </a:solidFill>
              </a:rPr>
              <a:t>Sa</a:t>
            </a:r>
            <a:r>
              <a:rPr lang="en-US" dirty="0"/>
              <a:t> (also referred to as the aerosol–</a:t>
            </a:r>
            <a:r>
              <a:rPr lang="en-US" dirty="0" err="1"/>
              <a:t>lidar</a:t>
            </a:r>
            <a:r>
              <a:rPr lang="en-US" dirty="0"/>
              <a:t> ratio) </a:t>
            </a:r>
            <a:r>
              <a:rPr lang="en-US" dirty="0" smtClean="0"/>
              <a:t>to enable</a:t>
            </a:r>
            <a:r>
              <a:rPr lang="en-US" dirty="0"/>
              <a:t>, in most cases, the calculation of extinction </a:t>
            </a:r>
            <a:r>
              <a:rPr lang="en-US" dirty="0" smtClean="0"/>
              <a:t>from </a:t>
            </a:r>
            <a:r>
              <a:rPr lang="en-US" dirty="0" err="1" smtClean="0"/>
              <a:t>lidar</a:t>
            </a:r>
            <a:r>
              <a:rPr lang="en-US" dirty="0" smtClean="0"/>
              <a:t> </a:t>
            </a:r>
            <a:r>
              <a:rPr lang="en-US" dirty="0"/>
              <a:t>backscatter signals.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Determining aerosol type is complex, we </a:t>
            </a:r>
            <a:r>
              <a:rPr lang="en-US" dirty="0" smtClean="0"/>
              <a:t>need aerosol models:</a:t>
            </a:r>
            <a:endParaRPr lang="en-US" dirty="0" smtClean="0"/>
          </a:p>
          <a:p>
            <a:pPr lvl="1"/>
            <a:r>
              <a:rPr lang="en-US" dirty="0" smtClean="0"/>
              <a:t>to </a:t>
            </a:r>
            <a:r>
              <a:rPr lang="en-US" dirty="0"/>
              <a:t>determine the aerosol </a:t>
            </a:r>
            <a:r>
              <a:rPr lang="en-US" dirty="0" smtClean="0"/>
              <a:t>type</a:t>
            </a:r>
          </a:p>
          <a:p>
            <a:pPr lvl="1"/>
            <a:r>
              <a:rPr lang="en-US" dirty="0" smtClean="0"/>
              <a:t>choose the </a:t>
            </a:r>
            <a:r>
              <a:rPr lang="en-US" dirty="0"/>
              <a:t>appropriate aerosol model for the </a:t>
            </a:r>
            <a:r>
              <a:rPr lang="en-US" dirty="0" smtClean="0"/>
              <a:t>type,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etermine the </a:t>
            </a:r>
            <a:r>
              <a:rPr lang="en-US" dirty="0"/>
              <a:t>appropriate Sa</a:t>
            </a:r>
            <a:r>
              <a:rPr lang="en-US" dirty="0" smtClean="0"/>
              <a:t>.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The </a:t>
            </a:r>
            <a:r>
              <a:rPr lang="en-US" dirty="0"/>
              <a:t>choice of </a:t>
            </a:r>
            <a:r>
              <a:rPr lang="en-US" dirty="0" smtClean="0"/>
              <a:t>Sa (the aerosol </a:t>
            </a:r>
            <a:r>
              <a:rPr lang="en-US" dirty="0"/>
              <a:t>subtype </a:t>
            </a:r>
            <a:r>
              <a:rPr lang="en-US" dirty="0" smtClean="0"/>
              <a:t>product) is </a:t>
            </a:r>
            <a:r>
              <a:rPr lang="en-US" dirty="0"/>
              <a:t>useful for developing </a:t>
            </a:r>
            <a:r>
              <a:rPr lang="en-US" dirty="0" smtClean="0"/>
              <a:t>global distributions </a:t>
            </a:r>
            <a:r>
              <a:rPr lang="en-US" dirty="0"/>
              <a:t>of aerosol types for science studies, </a:t>
            </a:r>
            <a:r>
              <a:rPr lang="en-US" dirty="0" smtClean="0"/>
              <a:t>such as </a:t>
            </a:r>
            <a:r>
              <a:rPr lang="en-US" dirty="0"/>
              <a:t>source attribution of aerosol forcing and </a:t>
            </a:r>
            <a:r>
              <a:rPr lang="en-US" dirty="0" smtClean="0"/>
              <a:t>pollution episodes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9341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69863"/>
            <a:ext cx="8229600" cy="932688"/>
          </a:xfrm>
        </p:spPr>
        <p:txBody>
          <a:bodyPr/>
          <a:lstStyle/>
          <a:p>
            <a:r>
              <a:rPr lang="en-US" dirty="0" smtClean="0"/>
              <a:t>Performance of Subtyping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" y="1323212"/>
            <a:ext cx="4312920" cy="507758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To determine performance of aerosol </a:t>
            </a:r>
            <a:r>
              <a:rPr lang="en-US" dirty="0" smtClean="0"/>
              <a:t>subtyping and </a:t>
            </a:r>
            <a:r>
              <a:rPr lang="en-US" dirty="0"/>
              <a:t>Sa selection, </a:t>
            </a:r>
            <a:r>
              <a:rPr lang="en-US" dirty="0" smtClean="0"/>
              <a:t>qualitative measures are used, such as: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distributions </a:t>
            </a:r>
            <a:r>
              <a:rPr lang="en-US" dirty="0"/>
              <a:t>of optical </a:t>
            </a:r>
            <a:r>
              <a:rPr lang="en-US" dirty="0" smtClean="0"/>
              <a:t>depths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expected aerosol </a:t>
            </a:r>
            <a:r>
              <a:rPr lang="en-US" dirty="0"/>
              <a:t>types both geographically and </a:t>
            </a:r>
            <a:r>
              <a:rPr lang="en-US" dirty="0" smtClean="0"/>
              <a:t>seasonally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convergence </a:t>
            </a:r>
            <a:r>
              <a:rPr lang="en-US" dirty="0"/>
              <a:t>of the extinction calculation when </a:t>
            </a:r>
            <a:r>
              <a:rPr lang="en-US" dirty="0" smtClean="0"/>
              <a:t>model Sa </a:t>
            </a:r>
            <a:r>
              <a:rPr lang="en-US" dirty="0"/>
              <a:t>values are </a:t>
            </a:r>
            <a:r>
              <a:rPr lang="en-US" dirty="0" smtClean="0"/>
              <a:t>used</a:t>
            </a:r>
            <a:endParaRPr lang="en-US" dirty="0"/>
          </a:p>
        </p:txBody>
      </p:sp>
      <p:pic>
        <p:nvPicPr>
          <p:cNvPr id="1028" name="Picture 4" descr="http://www.scielo.org.bo/img/revistas/rbf/v20n20/v20n20a08-image00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323211"/>
            <a:ext cx="4038600" cy="518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1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229600" cy="932688"/>
          </a:xfrm>
        </p:spPr>
        <p:txBody>
          <a:bodyPr/>
          <a:lstStyle/>
          <a:p>
            <a:r>
              <a:rPr lang="en-US" dirty="0" smtClean="0"/>
              <a:t>CALIPSO Aerosol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" y="1447800"/>
            <a:ext cx="8366760" cy="5410200"/>
          </a:xfrm>
        </p:spPr>
        <p:txBody>
          <a:bodyPr>
            <a:normAutofit/>
          </a:bodyPr>
          <a:lstStyle/>
          <a:p>
            <a:r>
              <a:rPr lang="en-US" sz="3400" dirty="0" smtClean="0"/>
              <a:t>The CALIPSO aerosol models </a:t>
            </a:r>
            <a:r>
              <a:rPr lang="en-US" sz="3400" dirty="0"/>
              <a:t>are based on the </a:t>
            </a:r>
            <a:r>
              <a:rPr lang="en-US" sz="3400" dirty="0" smtClean="0"/>
              <a:t>cluster analysis </a:t>
            </a:r>
            <a:r>
              <a:rPr lang="en-US" sz="3400" dirty="0"/>
              <a:t>of </a:t>
            </a:r>
            <a:r>
              <a:rPr lang="en-US" sz="3400" dirty="0" smtClean="0"/>
              <a:t>multiyear </a:t>
            </a:r>
            <a:r>
              <a:rPr lang="en-US" sz="3400" dirty="0"/>
              <a:t>(1993–2002) </a:t>
            </a:r>
            <a:r>
              <a:rPr lang="en-US" sz="3400" dirty="0" smtClean="0"/>
              <a:t>AERONET data</a:t>
            </a:r>
            <a:endParaRPr lang="en-US" sz="3400" dirty="0" smtClean="0"/>
          </a:p>
          <a:p>
            <a:pPr lvl="1"/>
            <a:r>
              <a:rPr lang="en-US" sz="2900" dirty="0" smtClean="0"/>
              <a:t>determine </a:t>
            </a:r>
            <a:r>
              <a:rPr lang="en-US" sz="2900" dirty="0"/>
              <a:t>characteristic aerosol types grouped </a:t>
            </a:r>
            <a:r>
              <a:rPr lang="en-US" sz="2900" dirty="0" smtClean="0"/>
              <a:t>using nearly </a:t>
            </a:r>
            <a:r>
              <a:rPr lang="en-US" sz="2900" dirty="0"/>
              <a:t>instantaneously observed physical and </a:t>
            </a:r>
            <a:r>
              <a:rPr lang="en-US" sz="2900" dirty="0" smtClean="0"/>
              <a:t>optical properties (see Omar et al. 2005).</a:t>
            </a:r>
          </a:p>
          <a:p>
            <a:pPr lvl="1"/>
            <a:endParaRPr lang="en-US" dirty="0"/>
          </a:p>
          <a:p>
            <a:r>
              <a:rPr lang="en-US" sz="2800" dirty="0"/>
              <a:t>The cluster analysis </a:t>
            </a:r>
            <a:r>
              <a:rPr lang="en-US" sz="2800" dirty="0" smtClean="0"/>
              <a:t>identified six </a:t>
            </a:r>
            <a:r>
              <a:rPr lang="en-US" sz="2800" dirty="0"/>
              <a:t>aerosol types representative of the </a:t>
            </a:r>
            <a:r>
              <a:rPr lang="en-US" sz="2800" dirty="0" smtClean="0"/>
              <a:t>aerosol mixtures </a:t>
            </a:r>
            <a:r>
              <a:rPr lang="en-US" sz="2800" dirty="0"/>
              <a:t>most frequently observed at the </a:t>
            </a:r>
            <a:r>
              <a:rPr lang="en-US" sz="2800" dirty="0" smtClean="0"/>
              <a:t>AERONET sites.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27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229600" cy="932688"/>
          </a:xfrm>
        </p:spPr>
        <p:txBody>
          <a:bodyPr/>
          <a:lstStyle/>
          <a:p>
            <a:r>
              <a:rPr lang="en-US" dirty="0" smtClean="0"/>
              <a:t>CALIPSO Aerosol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" y="1447800"/>
            <a:ext cx="8229600" cy="5410200"/>
          </a:xfrm>
        </p:spPr>
        <p:txBody>
          <a:bodyPr>
            <a:normAutofit fontScale="85000" lnSpcReduction="10000"/>
          </a:bodyPr>
          <a:lstStyle/>
          <a:p>
            <a:r>
              <a:rPr lang="en-US" sz="2800" dirty="0" smtClean="0"/>
              <a:t>The CALIPSO models </a:t>
            </a:r>
            <a:r>
              <a:rPr lang="en-US" sz="2800" dirty="0"/>
              <a:t>use some of the </a:t>
            </a:r>
            <a:r>
              <a:rPr lang="en-US" sz="2800" dirty="0" smtClean="0"/>
              <a:t>information derived </a:t>
            </a:r>
            <a:r>
              <a:rPr lang="en-US" sz="2800" dirty="0"/>
              <a:t>from AERONET cluster analysis to </a:t>
            </a:r>
            <a:r>
              <a:rPr lang="en-US" sz="2800" dirty="0" smtClean="0"/>
              <a:t>determine </a:t>
            </a:r>
            <a:r>
              <a:rPr lang="en-US" sz="2800" dirty="0" smtClean="0"/>
              <a:t>Sa values</a:t>
            </a:r>
            <a:r>
              <a:rPr lang="en-US" sz="2800" dirty="0"/>
              <a:t>. 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The </a:t>
            </a:r>
            <a:r>
              <a:rPr lang="en-US" sz="2800" dirty="0"/>
              <a:t>typing and </a:t>
            </a:r>
            <a:r>
              <a:rPr lang="en-US" sz="2800" dirty="0" err="1"/>
              <a:t>lidar</a:t>
            </a:r>
            <a:r>
              <a:rPr lang="en-US" sz="2800" dirty="0"/>
              <a:t> ratio selection </a:t>
            </a:r>
            <a:r>
              <a:rPr lang="en-US" sz="2800" dirty="0" smtClean="0"/>
              <a:t>algorithm uses </a:t>
            </a:r>
            <a:r>
              <a:rPr lang="en-US" sz="2800" dirty="0"/>
              <a:t>the </a:t>
            </a:r>
            <a:r>
              <a:rPr lang="en-US" sz="2800" dirty="0" err="1"/>
              <a:t>lidar</a:t>
            </a:r>
            <a:r>
              <a:rPr lang="en-US" sz="2800" dirty="0"/>
              <a:t> </a:t>
            </a:r>
            <a:r>
              <a:rPr lang="en-US" sz="2800" dirty="0" smtClean="0"/>
              <a:t> observables </a:t>
            </a:r>
            <a:r>
              <a:rPr lang="en-US" sz="2800" dirty="0"/>
              <a:t>and surface-type </a:t>
            </a:r>
            <a:r>
              <a:rPr lang="en-US" sz="2800" dirty="0" smtClean="0"/>
              <a:t>information to </a:t>
            </a:r>
            <a:r>
              <a:rPr lang="en-US" sz="2800" dirty="0"/>
              <a:t>aid in selecting values of S</a:t>
            </a:r>
            <a:r>
              <a:rPr lang="en-US" sz="2900" dirty="0"/>
              <a:t>a</a:t>
            </a:r>
            <a:r>
              <a:rPr lang="en-US" sz="2800" dirty="0"/>
              <a:t>. </a:t>
            </a:r>
            <a:endParaRPr lang="en-US" sz="2800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goal is to </a:t>
            </a:r>
            <a:r>
              <a:rPr lang="en-US" dirty="0" smtClean="0"/>
              <a:t>constrain the </a:t>
            </a:r>
            <a:r>
              <a:rPr lang="en-US" dirty="0"/>
              <a:t>uncertainty in </a:t>
            </a:r>
            <a:r>
              <a:rPr lang="en-US" dirty="0" smtClean="0"/>
              <a:t>Sa</a:t>
            </a:r>
            <a:r>
              <a:rPr lang="en-US" sz="600" dirty="0" smtClean="0"/>
              <a:t>  </a:t>
            </a:r>
            <a:r>
              <a:rPr lang="en-US" dirty="0" smtClean="0"/>
              <a:t>to </a:t>
            </a:r>
            <a:r>
              <a:rPr lang="en-US" dirty="0"/>
              <a:t>no more than 30</a:t>
            </a:r>
            <a:r>
              <a:rPr lang="en-US" dirty="0" smtClean="0"/>
              <a:t>%.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observed range </a:t>
            </a:r>
            <a:r>
              <a:rPr lang="en-US" dirty="0"/>
              <a:t>of variability of </a:t>
            </a:r>
            <a:r>
              <a:rPr lang="en-US" dirty="0" smtClean="0"/>
              <a:t>Sa is </a:t>
            </a:r>
            <a:r>
              <a:rPr lang="en-US" dirty="0"/>
              <a:t>between 10 and 110 </a:t>
            </a:r>
            <a:r>
              <a:rPr lang="en-US" dirty="0" err="1" smtClean="0"/>
              <a:t>sr</a:t>
            </a:r>
            <a:r>
              <a:rPr lang="en-US" dirty="0" smtClean="0"/>
              <a:t> (Anderson </a:t>
            </a:r>
            <a:r>
              <a:rPr lang="en-US" dirty="0"/>
              <a:t>et al. </a:t>
            </a:r>
            <a:r>
              <a:rPr lang="en-US" dirty="0" smtClean="0"/>
              <a:t>2000)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modeled range is </a:t>
            </a:r>
            <a:r>
              <a:rPr lang="en-US" dirty="0" smtClean="0"/>
              <a:t>between 15 </a:t>
            </a:r>
            <a:r>
              <a:rPr lang="en-US" dirty="0"/>
              <a:t>and 80 </a:t>
            </a:r>
            <a:r>
              <a:rPr lang="en-US" dirty="0" err="1"/>
              <a:t>sr</a:t>
            </a:r>
            <a:r>
              <a:rPr lang="en-US" dirty="0"/>
              <a:t> (Ackermann 1998). 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Allowing </a:t>
            </a:r>
            <a:r>
              <a:rPr lang="en-US" dirty="0"/>
              <a:t>for </a:t>
            </a:r>
            <a:r>
              <a:rPr lang="en-US" dirty="0" smtClean="0"/>
              <a:t>an uncertainty </a:t>
            </a:r>
            <a:r>
              <a:rPr lang="en-US" dirty="0"/>
              <a:t>of 30%, our selected range of Sa</a:t>
            </a:r>
            <a:r>
              <a:rPr lang="en-US" sz="600" dirty="0" smtClean="0"/>
              <a:t> </a:t>
            </a:r>
            <a:r>
              <a:rPr lang="en-US" dirty="0"/>
              <a:t>values </a:t>
            </a:r>
            <a:r>
              <a:rPr lang="en-US" dirty="0" smtClean="0"/>
              <a:t>for this </a:t>
            </a:r>
            <a:r>
              <a:rPr lang="en-US" dirty="0"/>
              <a:t>algorithm spans a range of 14–90 sr.</a:t>
            </a:r>
          </a:p>
        </p:txBody>
      </p:sp>
    </p:spTree>
    <p:extLst>
      <p:ext uri="{BB962C8B-B14F-4D97-AF65-F5344CB8AC3E}">
        <p14:creationId xmlns:p14="http://schemas.microsoft.com/office/powerpoint/2010/main" val="229789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932688"/>
          </a:xfrm>
        </p:spPr>
        <p:txBody>
          <a:bodyPr>
            <a:normAutofit/>
          </a:bodyPr>
          <a:lstStyle/>
          <a:p>
            <a:r>
              <a:rPr lang="en-US" dirty="0" smtClean="0"/>
              <a:t>CALIPSO Aerosol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2296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For each aerosol model obtained from the </a:t>
            </a:r>
            <a:r>
              <a:rPr lang="en-US" dirty="0" smtClean="0"/>
              <a:t>cluster analysis </a:t>
            </a:r>
            <a:r>
              <a:rPr lang="en-US" dirty="0"/>
              <a:t>of AERONET measurements, a </a:t>
            </a:r>
            <a:r>
              <a:rPr lang="en-US" dirty="0" err="1"/>
              <a:t>lidar</a:t>
            </a:r>
            <a:r>
              <a:rPr lang="en-US" dirty="0"/>
              <a:t> ratio </a:t>
            </a:r>
            <a:r>
              <a:rPr lang="en-US" dirty="0" smtClean="0"/>
              <a:t>was calculated </a:t>
            </a:r>
            <a:r>
              <a:rPr lang="en-US" dirty="0"/>
              <a:t>and compared with field measurements of </a:t>
            </a:r>
            <a:r>
              <a:rPr lang="en-US" dirty="0" smtClean="0"/>
              <a:t>Sa for </a:t>
            </a:r>
            <a:r>
              <a:rPr lang="en-US" dirty="0"/>
              <a:t>that aerosol type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These </a:t>
            </a:r>
            <a:r>
              <a:rPr lang="en-US" dirty="0"/>
              <a:t>measurements, primarily </a:t>
            </a:r>
            <a:r>
              <a:rPr lang="en-US" dirty="0" smtClean="0"/>
              <a:t>at 532 </a:t>
            </a:r>
            <a:r>
              <a:rPr lang="en-US" dirty="0"/>
              <a:t>nm, come from a variety of techniques </a:t>
            </a:r>
            <a:r>
              <a:rPr lang="en-US" dirty="0" smtClean="0"/>
              <a:t>including:</a:t>
            </a:r>
          </a:p>
          <a:p>
            <a:pPr lvl="2"/>
            <a:r>
              <a:rPr lang="en-US" dirty="0" smtClean="0"/>
              <a:t>180° </a:t>
            </a:r>
            <a:r>
              <a:rPr lang="en-US" dirty="0" err="1"/>
              <a:t>nephelometer</a:t>
            </a:r>
            <a:r>
              <a:rPr lang="en-US" dirty="0"/>
              <a:t> (Anderson et al. 2000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Raman </a:t>
            </a:r>
            <a:r>
              <a:rPr lang="en-US" dirty="0" err="1" smtClean="0"/>
              <a:t>lidar</a:t>
            </a:r>
            <a:r>
              <a:rPr lang="en-US" dirty="0" smtClean="0"/>
              <a:t> (Ackermann 1998)</a:t>
            </a:r>
            <a:r>
              <a:rPr lang="fr-FR" dirty="0" smtClean="0"/>
              <a:t>, </a:t>
            </a:r>
          </a:p>
          <a:p>
            <a:pPr lvl="2"/>
            <a:r>
              <a:rPr lang="fr-FR" dirty="0" err="1" smtClean="0"/>
              <a:t>slant</a:t>
            </a:r>
            <a:r>
              <a:rPr lang="fr-FR" dirty="0" smtClean="0"/>
              <a:t> </a:t>
            </a:r>
            <a:r>
              <a:rPr lang="fr-FR" dirty="0" err="1"/>
              <a:t>path</a:t>
            </a:r>
            <a:r>
              <a:rPr lang="fr-FR" dirty="0"/>
              <a:t> </a:t>
            </a:r>
            <a:r>
              <a:rPr lang="fr-FR" dirty="0" smtClean="0"/>
              <a:t>techniques</a:t>
            </a:r>
          </a:p>
          <a:p>
            <a:pPr lvl="2"/>
            <a:r>
              <a:rPr lang="fr-FR" dirty="0" smtClean="0"/>
              <a:t>and </a:t>
            </a:r>
            <a:r>
              <a:rPr lang="en-US" dirty="0" smtClean="0"/>
              <a:t>transmittance </a:t>
            </a:r>
            <a:r>
              <a:rPr lang="en-US" dirty="0"/>
              <a:t>methods (Young 1995</a:t>
            </a:r>
            <a:r>
              <a:rPr lang="en-US" dirty="0" smtClean="0"/>
              <a:t>)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The AERONET derived model </a:t>
            </a:r>
            <a:r>
              <a:rPr lang="en-US" dirty="0"/>
              <a:t>parameters were adjusted, when </a:t>
            </a:r>
            <a:r>
              <a:rPr lang="en-US" dirty="0" smtClean="0"/>
              <a:t>necessary, to </a:t>
            </a:r>
            <a:r>
              <a:rPr lang="en-US" dirty="0"/>
              <a:t>bring the derived </a:t>
            </a:r>
            <a:r>
              <a:rPr lang="en-US" dirty="0" err="1"/>
              <a:t>lidar</a:t>
            </a:r>
            <a:r>
              <a:rPr lang="en-US" dirty="0"/>
              <a:t> ratio into better </a:t>
            </a:r>
            <a:r>
              <a:rPr lang="en-US" dirty="0" smtClean="0"/>
              <a:t>agreement with </a:t>
            </a:r>
            <a:r>
              <a:rPr lang="en-US" dirty="0"/>
              <a:t>the measurements.</a:t>
            </a:r>
          </a:p>
        </p:txBody>
      </p:sp>
    </p:spTree>
    <p:extLst>
      <p:ext uri="{BB962C8B-B14F-4D97-AF65-F5344CB8AC3E}">
        <p14:creationId xmlns:p14="http://schemas.microsoft.com/office/powerpoint/2010/main" val="2091810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856488"/>
          </a:xfrm>
        </p:spPr>
        <p:txBody>
          <a:bodyPr/>
          <a:lstStyle/>
          <a:p>
            <a:r>
              <a:rPr lang="en-US" dirty="0" smtClean="0"/>
              <a:t>CALIPSO Aerosol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6096000" cy="53340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Of the six AERONET clusters, three </a:t>
            </a:r>
            <a:r>
              <a:rPr lang="en-US" dirty="0" smtClean="0"/>
              <a:t>are adopted as CALIPSO aerosol models:</a:t>
            </a:r>
          </a:p>
          <a:p>
            <a:pPr lvl="1"/>
            <a:r>
              <a:rPr lang="en-US" dirty="0" smtClean="0"/>
              <a:t>biomass burning</a:t>
            </a:r>
          </a:p>
          <a:p>
            <a:pPr lvl="1"/>
            <a:r>
              <a:rPr lang="en-US" dirty="0" smtClean="0"/>
              <a:t>polluted continental</a:t>
            </a:r>
          </a:p>
          <a:p>
            <a:pPr lvl="1"/>
            <a:r>
              <a:rPr lang="en-US" dirty="0" smtClean="0"/>
              <a:t>polluted </a:t>
            </a:r>
            <a:r>
              <a:rPr lang="en-US" dirty="0"/>
              <a:t>dust (dust </a:t>
            </a:r>
            <a:r>
              <a:rPr lang="en-US" dirty="0" smtClean="0"/>
              <a:t>+ smoke)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Two models were built either directly from measurements of size distributions and complex refractive indices or by adjusting model parameters to general observed Sa values.</a:t>
            </a:r>
          </a:p>
          <a:p>
            <a:pPr lvl="1"/>
            <a:r>
              <a:rPr lang="en-US" dirty="0" smtClean="0"/>
              <a:t>marine</a:t>
            </a:r>
          </a:p>
          <a:p>
            <a:pPr lvl="1"/>
            <a:r>
              <a:rPr lang="en-US" dirty="0" smtClean="0"/>
              <a:t>background/clean continental</a:t>
            </a:r>
          </a:p>
          <a:p>
            <a:pPr lvl="1"/>
            <a:endParaRPr lang="en-US" dirty="0"/>
          </a:p>
          <a:p>
            <a:r>
              <a:rPr lang="en-US" sz="2800" dirty="0" smtClean="0"/>
              <a:t>The dust </a:t>
            </a:r>
            <a:r>
              <a:rPr lang="en-US" sz="2800" dirty="0"/>
              <a:t>model is based on the work of </a:t>
            </a:r>
            <a:r>
              <a:rPr lang="en-US" sz="2800" dirty="0" err="1"/>
              <a:t>Kalashnikova</a:t>
            </a:r>
            <a:r>
              <a:rPr lang="en-US" sz="2800" dirty="0"/>
              <a:t> </a:t>
            </a:r>
            <a:r>
              <a:rPr lang="en-US" sz="2800" dirty="0" smtClean="0"/>
              <a:t>and </a:t>
            </a:r>
            <a:r>
              <a:rPr lang="en-US" dirty="0" err="1"/>
              <a:t>Sokolik</a:t>
            </a:r>
            <a:r>
              <a:rPr lang="en-US" dirty="0"/>
              <a:t> (2002). 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 descr="http://www.cnes.fr/automne_modules_files/standard/public/p5950_9b32ea08d96d4b8e61954c9504eb4c88Calipso_migration_de_sable_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842" y="4572000"/>
            <a:ext cx="3007958" cy="219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856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856488"/>
          </a:xfrm>
        </p:spPr>
        <p:txBody>
          <a:bodyPr/>
          <a:lstStyle/>
          <a:p>
            <a:r>
              <a:rPr lang="en-US" dirty="0" smtClean="0"/>
              <a:t>CALIPSO Aerosol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3505200" cy="4495800"/>
          </a:xfrm>
        </p:spPr>
        <p:txBody>
          <a:bodyPr>
            <a:normAutofit fontScale="92500"/>
          </a:bodyPr>
          <a:lstStyle/>
          <a:p>
            <a:r>
              <a:rPr lang="en-US" dirty="0"/>
              <a:t>The size distributions based on volume are shown in Fig. </a:t>
            </a:r>
            <a:r>
              <a:rPr lang="en-US" dirty="0" smtClean="0"/>
              <a:t>1</a:t>
            </a:r>
          </a:p>
          <a:p>
            <a:endParaRPr lang="en-US" dirty="0" smtClean="0"/>
          </a:p>
          <a:p>
            <a:r>
              <a:rPr lang="en-US" dirty="0" smtClean="0"/>
              <a:t>There are Dust, Smoke, Clean Continental, Polluted Continental, Polluted Dust and Clean Marine.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993648"/>
            <a:ext cx="4381899" cy="58600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62949" y="611124"/>
            <a:ext cx="1830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Omar et al 2001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10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914400"/>
          </a:xfrm>
        </p:spPr>
        <p:txBody>
          <a:bodyPr/>
          <a:lstStyle/>
          <a:p>
            <a:r>
              <a:rPr lang="en-US" dirty="0" smtClean="0"/>
              <a:t>CALIPSO Aerosol Model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600"/>
            <a:ext cx="8978574" cy="4116283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37160" y="5867400"/>
            <a:ext cx="8839200" cy="79861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table shows the microphysical </a:t>
            </a:r>
            <a:r>
              <a:rPr lang="en-US" dirty="0"/>
              <a:t>and </a:t>
            </a:r>
            <a:r>
              <a:rPr lang="en-US" dirty="0" smtClean="0"/>
              <a:t>derived properties </a:t>
            </a:r>
            <a:r>
              <a:rPr lang="en-US" dirty="0"/>
              <a:t>associated with each of the six </a:t>
            </a:r>
            <a:r>
              <a:rPr lang="en-US" dirty="0" smtClean="0"/>
              <a:t>CALIPSO aerosol models.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762949" y="611124"/>
            <a:ext cx="1830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Omar et al 2001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48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229600" cy="856488"/>
          </a:xfrm>
        </p:spPr>
        <p:txBody>
          <a:bodyPr/>
          <a:lstStyle/>
          <a:p>
            <a:r>
              <a:rPr lang="en-US" dirty="0" smtClean="0"/>
              <a:t>CALIOP Aerosol Type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2334782"/>
              </p:ext>
            </p:extLst>
          </p:nvPr>
        </p:nvGraphicFramePr>
        <p:xfrm>
          <a:off x="381000" y="1375663"/>
          <a:ext cx="8229600" cy="313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Criteria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Dust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 depolarization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Polluted Dust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Medium depolarization, assume dust is mixed</a:t>
                      </a:r>
                      <a:r>
                        <a:rPr lang="en-US" baseline="0" dirty="0" smtClean="0"/>
                        <a:t> with smoke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Smoke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Higher altitude, Low depolarization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Clean Continental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Overland, Low backscatter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Polluted Continental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Higher</a:t>
                      </a:r>
                      <a:r>
                        <a:rPr lang="en-US" baseline="0" dirty="0" smtClean="0"/>
                        <a:t> backscatter, low depolarization, near surface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Marine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Over</a:t>
                      </a:r>
                      <a:r>
                        <a:rPr lang="en-US" baseline="0" dirty="0" smtClean="0"/>
                        <a:t> ocean, in marine boundary layer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218" name="Picture 2" descr="http://www.xplora.org/downloads/Knoppix/ESPERE/ESPEREdez05/ESPEREde/www.atmosphere.mpg.de/media/archive/10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24400"/>
            <a:ext cx="1961389" cy="1961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cdn.zmescience.com/wp-content/uploads/2014/04/environmental_consciousnes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389" y="4724399"/>
            <a:ext cx="3172835" cy="1961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www.nocaptionneeded.com/wp-content/uploads/2007/10/ca-fire-smoke-se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392" y="4724399"/>
            <a:ext cx="2154315" cy="198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://upload.wikimedia.org/wikipedia/commons/b/b3/Pollution_over_east_Chin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707" y="4724399"/>
            <a:ext cx="2582293" cy="198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030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229600" cy="1008888"/>
          </a:xfrm>
        </p:spPr>
        <p:txBody>
          <a:bodyPr/>
          <a:lstStyle/>
          <a:p>
            <a:r>
              <a:rPr lang="en-US" dirty="0" smtClean="0"/>
              <a:t>CALIPSO Aerosol Type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" y="1371600"/>
            <a:ext cx="854964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DUST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CALIPSO dust model is based on </a:t>
            </a:r>
            <a:r>
              <a:rPr lang="en-US" dirty="0" smtClean="0"/>
              <a:t>theoretical particle </a:t>
            </a:r>
            <a:r>
              <a:rPr lang="en-US" dirty="0"/>
              <a:t>scattering calculations by using the </a:t>
            </a:r>
            <a:r>
              <a:rPr lang="en-US" b="1" dirty="0" smtClean="0">
                <a:solidFill>
                  <a:srgbClr val="CC04B4"/>
                </a:solidFill>
              </a:rPr>
              <a:t>discrete dipole approximation </a:t>
            </a:r>
            <a:r>
              <a:rPr lang="en-US" b="1" dirty="0">
                <a:solidFill>
                  <a:srgbClr val="CC04B4"/>
                </a:solidFill>
              </a:rPr>
              <a:t>(DDA) technique, with inputs </a:t>
            </a:r>
            <a:r>
              <a:rPr lang="en-US" b="1" dirty="0" smtClean="0">
                <a:solidFill>
                  <a:srgbClr val="CC04B4"/>
                </a:solidFill>
              </a:rPr>
              <a:t>of realistic </a:t>
            </a:r>
            <a:r>
              <a:rPr lang="en-US" b="1" dirty="0">
                <a:solidFill>
                  <a:srgbClr val="CC04B4"/>
                </a:solidFill>
              </a:rPr>
              <a:t>compositions and irregular shapes </a:t>
            </a:r>
            <a:r>
              <a:rPr lang="en-US" dirty="0"/>
              <a:t>(</a:t>
            </a:r>
            <a:r>
              <a:rPr lang="en-US" dirty="0" err="1" smtClean="0"/>
              <a:t>Kalashnikova</a:t>
            </a:r>
            <a:r>
              <a:rPr lang="en-US" dirty="0" smtClean="0"/>
              <a:t> and </a:t>
            </a:r>
            <a:r>
              <a:rPr lang="en-US" dirty="0" err="1"/>
              <a:t>Sokolik</a:t>
            </a:r>
            <a:r>
              <a:rPr lang="en-US" dirty="0"/>
              <a:t> 2002).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CALIPSO </a:t>
            </a:r>
            <a:r>
              <a:rPr lang="en-US" dirty="0" smtClean="0"/>
              <a:t>model Sa values for Dust are:</a:t>
            </a:r>
          </a:p>
          <a:p>
            <a:pPr lvl="2"/>
            <a:r>
              <a:rPr lang="en-US" b="1" dirty="0" smtClean="0">
                <a:solidFill>
                  <a:srgbClr val="CC04B4"/>
                </a:solidFill>
              </a:rPr>
              <a:t>40 </a:t>
            </a:r>
            <a:r>
              <a:rPr lang="en-US" b="1" dirty="0" err="1" smtClean="0">
                <a:solidFill>
                  <a:srgbClr val="CC04B4"/>
                </a:solidFill>
              </a:rPr>
              <a:t>sr</a:t>
            </a:r>
            <a:r>
              <a:rPr lang="en-US" b="1" dirty="0" smtClean="0">
                <a:solidFill>
                  <a:srgbClr val="CC04B4"/>
                </a:solidFill>
              </a:rPr>
              <a:t> at 532 nm</a:t>
            </a:r>
          </a:p>
          <a:p>
            <a:pPr lvl="2"/>
            <a:r>
              <a:rPr lang="en-US" b="1" dirty="0" smtClean="0">
                <a:solidFill>
                  <a:srgbClr val="CC04B4"/>
                </a:solidFill>
              </a:rPr>
              <a:t>55 </a:t>
            </a:r>
            <a:r>
              <a:rPr lang="en-US" b="1" dirty="0" err="1" smtClean="0">
                <a:solidFill>
                  <a:srgbClr val="CC04B4"/>
                </a:solidFill>
              </a:rPr>
              <a:t>sr</a:t>
            </a:r>
            <a:r>
              <a:rPr lang="en-US" b="1" dirty="0" smtClean="0">
                <a:solidFill>
                  <a:srgbClr val="CC04B4"/>
                </a:solidFill>
              </a:rPr>
              <a:t> at 1064 nm</a:t>
            </a:r>
          </a:p>
          <a:p>
            <a:pPr lvl="2"/>
            <a:endParaRPr lang="en-US" b="1" dirty="0">
              <a:solidFill>
                <a:srgbClr val="CC04B4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POLLUTED CONTINENTAL</a:t>
            </a:r>
          </a:p>
          <a:p>
            <a:pPr lvl="1"/>
            <a:r>
              <a:rPr lang="en-US" dirty="0"/>
              <a:t>The CALIPSO model for polluted continental </a:t>
            </a:r>
            <a:r>
              <a:rPr lang="en-US" dirty="0" smtClean="0"/>
              <a:t>is </a:t>
            </a:r>
            <a:r>
              <a:rPr lang="en-US" dirty="0"/>
              <a:t>based on the </a:t>
            </a:r>
            <a:r>
              <a:rPr lang="en-US" b="1" dirty="0">
                <a:solidFill>
                  <a:srgbClr val="CC04B4"/>
                </a:solidFill>
              </a:rPr>
              <a:t>AERONET data</a:t>
            </a:r>
            <a:r>
              <a:rPr lang="en-US" dirty="0"/>
              <a:t>.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CALIPSO model Sa values for Polluted </a:t>
            </a:r>
            <a:r>
              <a:rPr lang="en-US" dirty="0" smtClean="0"/>
              <a:t>Continental </a:t>
            </a:r>
            <a:r>
              <a:rPr lang="en-US" dirty="0"/>
              <a:t>are:</a:t>
            </a:r>
          </a:p>
          <a:p>
            <a:pPr lvl="2"/>
            <a:r>
              <a:rPr lang="en-US" b="1" dirty="0">
                <a:solidFill>
                  <a:srgbClr val="CC04B4"/>
                </a:solidFill>
              </a:rPr>
              <a:t>70 </a:t>
            </a:r>
            <a:r>
              <a:rPr lang="en-US" b="1" dirty="0" err="1">
                <a:solidFill>
                  <a:srgbClr val="CC04B4"/>
                </a:solidFill>
              </a:rPr>
              <a:t>sr</a:t>
            </a:r>
            <a:r>
              <a:rPr lang="en-US" b="1" dirty="0">
                <a:solidFill>
                  <a:srgbClr val="CC04B4"/>
                </a:solidFill>
              </a:rPr>
              <a:t> at 532 nm</a:t>
            </a:r>
          </a:p>
          <a:p>
            <a:pPr lvl="2"/>
            <a:r>
              <a:rPr lang="en-US" b="1" dirty="0">
                <a:solidFill>
                  <a:srgbClr val="CC04B4"/>
                </a:solidFill>
              </a:rPr>
              <a:t>30 </a:t>
            </a:r>
            <a:r>
              <a:rPr lang="en-US" b="1" dirty="0" err="1">
                <a:solidFill>
                  <a:srgbClr val="CC04B4"/>
                </a:solidFill>
              </a:rPr>
              <a:t>sr</a:t>
            </a:r>
            <a:r>
              <a:rPr lang="en-US" b="1" dirty="0">
                <a:solidFill>
                  <a:srgbClr val="CC04B4"/>
                </a:solidFill>
              </a:rPr>
              <a:t> at </a:t>
            </a:r>
            <a:r>
              <a:rPr lang="en-US" b="1" dirty="0" smtClean="0">
                <a:solidFill>
                  <a:srgbClr val="CC04B4"/>
                </a:solidFill>
              </a:rPr>
              <a:t>1064 nm </a:t>
            </a:r>
            <a:endParaRPr lang="en-US" b="1" dirty="0">
              <a:solidFill>
                <a:srgbClr val="CC04B4"/>
              </a:solidFill>
            </a:endParaRPr>
          </a:p>
          <a:p>
            <a:pPr lvl="1"/>
            <a:endParaRPr lang="en-US" b="1" dirty="0" smtClean="0">
              <a:solidFill>
                <a:srgbClr val="CC04B4"/>
              </a:solidFill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48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229600" cy="1008888"/>
          </a:xfrm>
        </p:spPr>
        <p:txBody>
          <a:bodyPr/>
          <a:lstStyle/>
          <a:p>
            <a:r>
              <a:rPr lang="en-US" dirty="0" smtClean="0"/>
              <a:t>CALIPSO Aerosol Type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" y="1371600"/>
            <a:ext cx="8549640" cy="52578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POLLUTED DUST</a:t>
            </a:r>
          </a:p>
          <a:p>
            <a:pPr lvl="1"/>
            <a:r>
              <a:rPr lang="en-US" dirty="0" smtClean="0"/>
              <a:t>This aerosol model is designed to account for episodes of </a:t>
            </a:r>
            <a:r>
              <a:rPr lang="en-US" b="1" dirty="0" smtClean="0">
                <a:solidFill>
                  <a:srgbClr val="CC04B4"/>
                </a:solidFill>
              </a:rPr>
              <a:t>dust mixed with biomass burning smoke</a:t>
            </a:r>
            <a:r>
              <a:rPr lang="en-US" dirty="0"/>
              <a:t> </a:t>
            </a:r>
            <a:r>
              <a:rPr lang="en-US" dirty="0" smtClean="0"/>
              <a:t>(e.g. regions close to strong sources of both [West Africa and Asia]).</a:t>
            </a:r>
          </a:p>
          <a:p>
            <a:pPr lvl="2"/>
            <a:r>
              <a:rPr lang="en-US" dirty="0" smtClean="0"/>
              <a:t>Also, dust mixed </a:t>
            </a:r>
            <a:r>
              <a:rPr lang="en-US" dirty="0"/>
              <a:t>with urban pollution </a:t>
            </a:r>
            <a:r>
              <a:rPr lang="en-US" dirty="0" smtClean="0"/>
              <a:t>(e.g. </a:t>
            </a:r>
            <a:r>
              <a:rPr lang="en-US" dirty="0"/>
              <a:t>Asia and </a:t>
            </a:r>
            <a:r>
              <a:rPr lang="en-US" dirty="0" smtClean="0"/>
              <a:t>Europe). </a:t>
            </a:r>
          </a:p>
          <a:p>
            <a:pPr lvl="2"/>
            <a:r>
              <a:rPr lang="en-US" b="1" dirty="0" smtClean="0">
                <a:solidFill>
                  <a:srgbClr val="CC04B4"/>
                </a:solidFill>
              </a:rPr>
              <a:t>A </a:t>
            </a:r>
            <a:r>
              <a:rPr lang="en-US" b="1" dirty="0">
                <a:solidFill>
                  <a:srgbClr val="CC04B4"/>
                </a:solidFill>
              </a:rPr>
              <a:t>mixture of the AERONET desert </a:t>
            </a:r>
            <a:r>
              <a:rPr lang="en-US" b="1" dirty="0" smtClean="0">
                <a:solidFill>
                  <a:srgbClr val="CC04B4"/>
                </a:solidFill>
              </a:rPr>
              <a:t>dust (coarse </a:t>
            </a:r>
            <a:r>
              <a:rPr lang="en-US" b="1" dirty="0">
                <a:solidFill>
                  <a:srgbClr val="CC04B4"/>
                </a:solidFill>
              </a:rPr>
              <a:t>mode) and biomass burning (fine mode) clusters</a:t>
            </a:r>
            <a:r>
              <a:rPr lang="en-US" b="1" dirty="0" smtClean="0">
                <a:solidFill>
                  <a:srgbClr val="CC04B4"/>
                </a:solidFill>
              </a:rPr>
              <a:t>. 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CALIPSO </a:t>
            </a:r>
            <a:r>
              <a:rPr lang="en-US" dirty="0" smtClean="0"/>
              <a:t>model Sa values for Dust are:</a:t>
            </a:r>
          </a:p>
          <a:p>
            <a:pPr lvl="2"/>
            <a:r>
              <a:rPr lang="en-US" b="1" dirty="0" smtClean="0">
                <a:solidFill>
                  <a:srgbClr val="CC04B4"/>
                </a:solidFill>
              </a:rPr>
              <a:t>65 </a:t>
            </a:r>
            <a:r>
              <a:rPr lang="en-US" b="1" dirty="0" err="1" smtClean="0">
                <a:solidFill>
                  <a:srgbClr val="CC04B4"/>
                </a:solidFill>
              </a:rPr>
              <a:t>sr</a:t>
            </a:r>
            <a:r>
              <a:rPr lang="en-US" b="1" dirty="0" smtClean="0">
                <a:solidFill>
                  <a:srgbClr val="CC04B4"/>
                </a:solidFill>
              </a:rPr>
              <a:t> at 532 nm</a:t>
            </a:r>
          </a:p>
          <a:p>
            <a:pPr lvl="2"/>
            <a:r>
              <a:rPr lang="en-US" b="1" dirty="0" smtClean="0">
                <a:solidFill>
                  <a:srgbClr val="CC04B4"/>
                </a:solidFill>
              </a:rPr>
              <a:t>30 </a:t>
            </a:r>
            <a:r>
              <a:rPr lang="en-US" b="1" dirty="0" err="1" smtClean="0">
                <a:solidFill>
                  <a:srgbClr val="CC04B4"/>
                </a:solidFill>
              </a:rPr>
              <a:t>sr</a:t>
            </a:r>
            <a:r>
              <a:rPr lang="en-US" b="1" dirty="0" smtClean="0">
                <a:solidFill>
                  <a:srgbClr val="CC04B4"/>
                </a:solidFill>
              </a:rPr>
              <a:t> at 1064 nm</a:t>
            </a:r>
          </a:p>
          <a:p>
            <a:pPr lvl="2"/>
            <a:endParaRPr lang="en-US" b="1" dirty="0">
              <a:solidFill>
                <a:srgbClr val="CC04B4"/>
              </a:solidFill>
            </a:endParaRP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SMOKE (Biomass Burning)</a:t>
            </a:r>
          </a:p>
          <a:p>
            <a:pPr lvl="1"/>
            <a:r>
              <a:rPr lang="en-US" dirty="0"/>
              <a:t>The </a:t>
            </a:r>
            <a:r>
              <a:rPr lang="en-US" b="1" dirty="0">
                <a:solidFill>
                  <a:srgbClr val="CC04B4"/>
                </a:solidFill>
              </a:rPr>
              <a:t>biomass burning cluster of AERONET </a:t>
            </a:r>
            <a:r>
              <a:rPr lang="en-US" b="1" dirty="0" smtClean="0">
                <a:solidFill>
                  <a:srgbClr val="CC04B4"/>
                </a:solidFill>
              </a:rPr>
              <a:t>measurements </a:t>
            </a:r>
            <a:r>
              <a:rPr lang="en-US" dirty="0" smtClean="0"/>
              <a:t>is </a:t>
            </a:r>
            <a:r>
              <a:rPr lang="en-US" dirty="0"/>
              <a:t>used to model the CALIPSO smoke </a:t>
            </a:r>
            <a:r>
              <a:rPr lang="en-US" dirty="0" smtClean="0"/>
              <a:t>aerosol.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CALIPSO model Sa values for </a:t>
            </a:r>
            <a:r>
              <a:rPr lang="en-US" dirty="0" smtClean="0"/>
              <a:t>Smoke </a:t>
            </a:r>
            <a:r>
              <a:rPr lang="en-US" dirty="0"/>
              <a:t>are:</a:t>
            </a:r>
          </a:p>
          <a:p>
            <a:pPr lvl="2"/>
            <a:r>
              <a:rPr lang="en-US" b="1" dirty="0">
                <a:solidFill>
                  <a:srgbClr val="CC04B4"/>
                </a:solidFill>
              </a:rPr>
              <a:t>70 </a:t>
            </a:r>
            <a:r>
              <a:rPr lang="en-US" b="1" dirty="0" err="1">
                <a:solidFill>
                  <a:srgbClr val="CC04B4"/>
                </a:solidFill>
              </a:rPr>
              <a:t>sr</a:t>
            </a:r>
            <a:r>
              <a:rPr lang="en-US" b="1" dirty="0">
                <a:solidFill>
                  <a:srgbClr val="CC04B4"/>
                </a:solidFill>
              </a:rPr>
              <a:t> at 532 nm</a:t>
            </a:r>
          </a:p>
          <a:p>
            <a:pPr lvl="2"/>
            <a:r>
              <a:rPr lang="en-US" b="1" dirty="0" smtClean="0">
                <a:solidFill>
                  <a:srgbClr val="CC04B4"/>
                </a:solidFill>
              </a:rPr>
              <a:t>40 </a:t>
            </a:r>
            <a:r>
              <a:rPr lang="en-US" b="1" dirty="0" err="1">
                <a:solidFill>
                  <a:srgbClr val="CC04B4"/>
                </a:solidFill>
              </a:rPr>
              <a:t>sr</a:t>
            </a:r>
            <a:r>
              <a:rPr lang="en-US" b="1" dirty="0">
                <a:solidFill>
                  <a:srgbClr val="CC04B4"/>
                </a:solidFill>
              </a:rPr>
              <a:t> at </a:t>
            </a:r>
            <a:r>
              <a:rPr lang="en-US" b="1" dirty="0" smtClean="0">
                <a:solidFill>
                  <a:srgbClr val="CC04B4"/>
                </a:solidFill>
              </a:rPr>
              <a:t>1064 nm </a:t>
            </a:r>
            <a:endParaRPr lang="en-US" b="1" dirty="0">
              <a:solidFill>
                <a:srgbClr val="CC04B4"/>
              </a:solidFill>
            </a:endParaRPr>
          </a:p>
          <a:p>
            <a:pPr lvl="1"/>
            <a:endParaRPr lang="en-US" b="1" dirty="0" smtClean="0">
              <a:solidFill>
                <a:srgbClr val="CC04B4"/>
              </a:solidFill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3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229600" cy="1008888"/>
          </a:xfrm>
        </p:spPr>
        <p:txBody>
          <a:bodyPr/>
          <a:lstStyle/>
          <a:p>
            <a:r>
              <a:rPr lang="en-US" dirty="0" smtClean="0"/>
              <a:t>CALIPSO Aerosol Type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" y="1143000"/>
            <a:ext cx="8549640" cy="54864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CLEAN CONTINENTAL</a:t>
            </a:r>
          </a:p>
          <a:p>
            <a:pPr lvl="1"/>
            <a:r>
              <a:rPr lang="en-US" dirty="0"/>
              <a:t>This aerosol is also referred to as clean </a:t>
            </a:r>
            <a:r>
              <a:rPr lang="en-US" dirty="0" smtClean="0"/>
              <a:t>background. 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AERONET records of the background cluster </a:t>
            </a:r>
            <a:r>
              <a:rPr lang="en-US" dirty="0" smtClean="0"/>
              <a:t>from Omar </a:t>
            </a:r>
            <a:r>
              <a:rPr lang="en-US" dirty="0"/>
              <a:t>et al. (2005) have low mean optical depths </a:t>
            </a:r>
            <a:r>
              <a:rPr lang="en-US" dirty="0" smtClean="0"/>
              <a:t>(&lt;0.05 at </a:t>
            </a:r>
            <a:r>
              <a:rPr lang="en-US" dirty="0"/>
              <a:t>673 nm</a:t>
            </a:r>
            <a:r>
              <a:rPr lang="en-US" dirty="0" smtClean="0"/>
              <a:t>). The CALIPSO </a:t>
            </a:r>
            <a:r>
              <a:rPr lang="en-US" dirty="0"/>
              <a:t>background aerosol </a:t>
            </a:r>
            <a:r>
              <a:rPr lang="en-US" dirty="0" smtClean="0"/>
              <a:t>model was </a:t>
            </a:r>
            <a:r>
              <a:rPr lang="en-US" dirty="0"/>
              <a:t>derived by fitting size distributions and </a:t>
            </a:r>
            <a:r>
              <a:rPr lang="en-US" dirty="0" smtClean="0"/>
              <a:t>refractive indices </a:t>
            </a:r>
            <a:r>
              <a:rPr lang="en-US" dirty="0"/>
              <a:t>to measurements of </a:t>
            </a:r>
            <a:r>
              <a:rPr lang="en-US" dirty="0" smtClean="0"/>
              <a:t>Sa</a:t>
            </a:r>
            <a:r>
              <a:rPr lang="en-US" sz="600" dirty="0" smtClean="0"/>
              <a:t> </a:t>
            </a:r>
            <a:r>
              <a:rPr lang="en-US" dirty="0"/>
              <a:t>of long-range </a:t>
            </a:r>
            <a:r>
              <a:rPr lang="en-US" dirty="0" smtClean="0"/>
              <a:t>continental transport </a:t>
            </a:r>
            <a:r>
              <a:rPr lang="en-US" dirty="0"/>
              <a:t>(Anderson et al. 2000).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CALIPSO </a:t>
            </a:r>
            <a:r>
              <a:rPr lang="en-US" dirty="0" smtClean="0"/>
              <a:t>model Sa values for </a:t>
            </a:r>
            <a:r>
              <a:rPr lang="en-US" dirty="0" smtClean="0"/>
              <a:t>Clean Continental are</a:t>
            </a:r>
            <a:r>
              <a:rPr lang="en-US" dirty="0" smtClean="0"/>
              <a:t>:</a:t>
            </a:r>
          </a:p>
          <a:p>
            <a:pPr lvl="2"/>
            <a:r>
              <a:rPr lang="en-US" b="1" dirty="0" smtClean="0">
                <a:solidFill>
                  <a:srgbClr val="CC04B4"/>
                </a:solidFill>
              </a:rPr>
              <a:t>35 </a:t>
            </a:r>
            <a:r>
              <a:rPr lang="en-US" b="1" dirty="0" err="1" smtClean="0">
                <a:solidFill>
                  <a:srgbClr val="CC04B4"/>
                </a:solidFill>
              </a:rPr>
              <a:t>sr</a:t>
            </a:r>
            <a:r>
              <a:rPr lang="en-US" b="1" dirty="0" smtClean="0">
                <a:solidFill>
                  <a:srgbClr val="CC04B4"/>
                </a:solidFill>
              </a:rPr>
              <a:t> at 532 nm</a:t>
            </a:r>
          </a:p>
          <a:p>
            <a:pPr lvl="2"/>
            <a:r>
              <a:rPr lang="en-US" b="1" dirty="0" smtClean="0">
                <a:solidFill>
                  <a:srgbClr val="CC04B4"/>
                </a:solidFill>
              </a:rPr>
              <a:t>30 </a:t>
            </a:r>
            <a:r>
              <a:rPr lang="en-US" b="1" dirty="0" err="1" smtClean="0">
                <a:solidFill>
                  <a:srgbClr val="CC04B4"/>
                </a:solidFill>
              </a:rPr>
              <a:t>sr</a:t>
            </a:r>
            <a:r>
              <a:rPr lang="en-US" b="1" dirty="0" smtClean="0">
                <a:solidFill>
                  <a:srgbClr val="CC04B4"/>
                </a:solidFill>
              </a:rPr>
              <a:t> at 1064 nm</a:t>
            </a:r>
          </a:p>
          <a:p>
            <a:pPr lvl="2"/>
            <a:endParaRPr lang="en-US" b="1" dirty="0">
              <a:solidFill>
                <a:srgbClr val="CC04B4"/>
              </a:solidFill>
            </a:endParaRP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CLEAN MARINE</a:t>
            </a:r>
          </a:p>
          <a:p>
            <a:pPr lvl="1"/>
            <a:r>
              <a:rPr lang="en-US" dirty="0" smtClean="0"/>
              <a:t>Derived </a:t>
            </a:r>
            <a:r>
              <a:rPr lang="en-US" dirty="0"/>
              <a:t>from the parameters </a:t>
            </a:r>
            <a:r>
              <a:rPr lang="en-US" dirty="0" smtClean="0"/>
              <a:t>measured during </a:t>
            </a:r>
            <a:r>
              <a:rPr lang="en-US" dirty="0"/>
              <a:t>the Shoreline Environmental Aerosol </a:t>
            </a:r>
            <a:r>
              <a:rPr lang="en-US" dirty="0" smtClean="0"/>
              <a:t>Study (SEAS</a:t>
            </a:r>
            <a:r>
              <a:rPr lang="en-US" dirty="0"/>
              <a:t>) experiment (</a:t>
            </a:r>
            <a:r>
              <a:rPr lang="en-US" dirty="0" err="1"/>
              <a:t>Masonis</a:t>
            </a:r>
            <a:r>
              <a:rPr lang="en-US" dirty="0"/>
              <a:t> et al. 2003).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CALIPSO model Sa values for </a:t>
            </a:r>
            <a:r>
              <a:rPr lang="en-US" dirty="0" smtClean="0"/>
              <a:t>Clean Marine </a:t>
            </a:r>
            <a:r>
              <a:rPr lang="en-US" dirty="0"/>
              <a:t>are:</a:t>
            </a:r>
          </a:p>
          <a:p>
            <a:pPr lvl="2"/>
            <a:r>
              <a:rPr lang="en-US" b="1" dirty="0" smtClean="0">
                <a:solidFill>
                  <a:srgbClr val="CC04B4"/>
                </a:solidFill>
              </a:rPr>
              <a:t>20 </a:t>
            </a:r>
            <a:r>
              <a:rPr lang="en-US" b="1" dirty="0" err="1">
                <a:solidFill>
                  <a:srgbClr val="CC04B4"/>
                </a:solidFill>
              </a:rPr>
              <a:t>sr</a:t>
            </a:r>
            <a:r>
              <a:rPr lang="en-US" b="1" dirty="0">
                <a:solidFill>
                  <a:srgbClr val="CC04B4"/>
                </a:solidFill>
              </a:rPr>
              <a:t> at 532 nm</a:t>
            </a:r>
          </a:p>
          <a:p>
            <a:pPr lvl="2"/>
            <a:r>
              <a:rPr lang="en-US" b="1" dirty="0" smtClean="0">
                <a:solidFill>
                  <a:srgbClr val="CC04B4"/>
                </a:solidFill>
              </a:rPr>
              <a:t>45 </a:t>
            </a:r>
            <a:r>
              <a:rPr lang="en-US" b="1" dirty="0" err="1">
                <a:solidFill>
                  <a:srgbClr val="CC04B4"/>
                </a:solidFill>
              </a:rPr>
              <a:t>sr</a:t>
            </a:r>
            <a:r>
              <a:rPr lang="en-US" b="1" dirty="0">
                <a:solidFill>
                  <a:srgbClr val="CC04B4"/>
                </a:solidFill>
              </a:rPr>
              <a:t> at </a:t>
            </a:r>
            <a:r>
              <a:rPr lang="en-US" b="1" dirty="0" smtClean="0">
                <a:solidFill>
                  <a:srgbClr val="CC04B4"/>
                </a:solidFill>
              </a:rPr>
              <a:t>1064 nm </a:t>
            </a:r>
            <a:endParaRPr lang="en-US" b="1" dirty="0">
              <a:solidFill>
                <a:srgbClr val="CC04B4"/>
              </a:solidFill>
            </a:endParaRPr>
          </a:p>
          <a:p>
            <a:pPr lvl="1"/>
            <a:endParaRPr lang="en-US" b="1" dirty="0" smtClean="0">
              <a:solidFill>
                <a:srgbClr val="CC04B4"/>
              </a:solidFill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993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229600" cy="856488"/>
          </a:xfrm>
        </p:spPr>
        <p:txBody>
          <a:bodyPr/>
          <a:lstStyle/>
          <a:p>
            <a:r>
              <a:rPr lang="en-US" dirty="0" smtClean="0"/>
              <a:t>Algorithm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229600" cy="3352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goal of the aerosol typing algorithm is to </a:t>
            </a:r>
            <a:r>
              <a:rPr lang="en-US" dirty="0" smtClean="0"/>
              <a:t>identify the </a:t>
            </a:r>
            <a:r>
              <a:rPr lang="en-US" dirty="0"/>
              <a:t>aerosol type closely enough to estimate </a:t>
            </a:r>
            <a:r>
              <a:rPr lang="en-US" dirty="0" smtClean="0"/>
              <a:t>the appropriate value </a:t>
            </a:r>
            <a:r>
              <a:rPr lang="en-US" dirty="0"/>
              <a:t>of Sa to within 30% of the true </a:t>
            </a:r>
            <a:r>
              <a:rPr lang="en-US" dirty="0" smtClean="0"/>
              <a:t>value. </a:t>
            </a:r>
          </a:p>
          <a:p>
            <a:endParaRPr lang="en-US" dirty="0"/>
          </a:p>
          <a:p>
            <a:r>
              <a:rPr lang="en-US" dirty="0" smtClean="0"/>
              <a:t>These </a:t>
            </a:r>
            <a:r>
              <a:rPr lang="en-US" dirty="0"/>
              <a:t>values are then passed on for use in the </a:t>
            </a:r>
            <a:r>
              <a:rPr lang="en-US" dirty="0" smtClean="0"/>
              <a:t>extinction retrieval </a:t>
            </a:r>
            <a:r>
              <a:rPr lang="en-US" dirty="0"/>
              <a:t>algorithm (Young and Vaughan 2009).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 selection </a:t>
            </a:r>
            <a:r>
              <a:rPr lang="en-US" dirty="0"/>
              <a:t>scheme uses the observed backscatter </a:t>
            </a:r>
            <a:r>
              <a:rPr lang="en-US" dirty="0" smtClean="0"/>
              <a:t>strength, that </a:t>
            </a:r>
            <a:r>
              <a:rPr lang="en-US" dirty="0"/>
              <a:t>is, the integrated attenuated backscatter at 532 </a:t>
            </a:r>
            <a:r>
              <a:rPr lang="en-US" dirty="0" smtClean="0"/>
              <a:t>nm (</a:t>
            </a:r>
            <a:r>
              <a:rPr lang="el-GR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γ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en-US" dirty="0" smtClean="0"/>
              <a:t>), </a:t>
            </a:r>
            <a:r>
              <a:rPr lang="en-US" dirty="0"/>
              <a:t>defined </a:t>
            </a:r>
            <a:r>
              <a:rPr lang="en-US" dirty="0" smtClean="0"/>
              <a:t>as: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4953000"/>
            <a:ext cx="4923218" cy="161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33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229600" cy="856488"/>
          </a:xfrm>
        </p:spPr>
        <p:txBody>
          <a:bodyPr/>
          <a:lstStyle/>
          <a:p>
            <a:r>
              <a:rPr lang="en-US" dirty="0" smtClean="0"/>
              <a:t>Algorithm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229600" cy="3352800"/>
          </a:xfrm>
        </p:spPr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integrated attenuated backscatter at 532 </a:t>
            </a:r>
            <a:r>
              <a:rPr lang="en-US" dirty="0" smtClean="0"/>
              <a:t>nm (</a:t>
            </a:r>
            <a:r>
              <a:rPr lang="el-GR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γ</a:t>
            </a: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en-US" dirty="0" smtClean="0"/>
              <a:t>), </a:t>
            </a:r>
            <a:r>
              <a:rPr lang="en-US" dirty="0"/>
              <a:t>defined </a:t>
            </a:r>
            <a:r>
              <a:rPr lang="en-US" dirty="0" smtClean="0"/>
              <a:t>as: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2590800"/>
            <a:ext cx="4923218" cy="1619695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04208" y="4325112"/>
            <a:ext cx="8434991" cy="215188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</a:t>
            </a:r>
            <a:r>
              <a:rPr lang="en-US" dirty="0" smtClean="0"/>
              <a:t> = </a:t>
            </a:r>
            <a:r>
              <a:rPr lang="en-US" dirty="0"/>
              <a:t>the total (molecular </a:t>
            </a:r>
            <a:r>
              <a:rPr lang="en-US" i="1" dirty="0"/>
              <a:t>m</a:t>
            </a:r>
            <a:r>
              <a:rPr lang="en-US" dirty="0"/>
              <a:t> </a:t>
            </a:r>
            <a:r>
              <a:rPr lang="en-US" dirty="0" smtClean="0"/>
              <a:t>+ </a:t>
            </a:r>
            <a:r>
              <a:rPr lang="en-US" dirty="0"/>
              <a:t>particulate </a:t>
            </a:r>
            <a:r>
              <a:rPr lang="en-US" i="1" dirty="0" smtClean="0"/>
              <a:t>p</a:t>
            </a:r>
            <a:r>
              <a:rPr lang="en-US" dirty="0" smtClean="0"/>
              <a:t> backscatter)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dirty="0" smtClean="0"/>
              <a:t> = </a:t>
            </a:r>
            <a:r>
              <a:rPr lang="en-US" dirty="0"/>
              <a:t>the atmospheric transmittance </a:t>
            </a:r>
            <a:r>
              <a:rPr lang="en-US" dirty="0" smtClean="0"/>
              <a:t>due to </a:t>
            </a:r>
            <a:r>
              <a:rPr lang="en-US" dirty="0"/>
              <a:t>both molecules and particles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362200" y="2971800"/>
            <a:ext cx="609600" cy="83820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214208" y="2971800"/>
            <a:ext cx="860711" cy="838200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074919" y="2971800"/>
            <a:ext cx="891191" cy="838200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0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229600" cy="856488"/>
          </a:xfrm>
        </p:spPr>
        <p:txBody>
          <a:bodyPr/>
          <a:lstStyle/>
          <a:p>
            <a:r>
              <a:rPr lang="en-US" dirty="0" smtClean="0"/>
              <a:t>Algorithm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" y="1218231"/>
            <a:ext cx="8229600" cy="1327542"/>
          </a:xfrm>
        </p:spPr>
        <p:txBody>
          <a:bodyPr>
            <a:noAutofit/>
          </a:bodyPr>
          <a:lstStyle/>
          <a:p>
            <a:r>
              <a:rPr lang="en-US" sz="2000" dirty="0"/>
              <a:t>The sum of the </a:t>
            </a:r>
            <a:r>
              <a:rPr lang="en-US" sz="2000" dirty="0" smtClean="0"/>
              <a:t>perpendicular channel </a:t>
            </a:r>
            <a:r>
              <a:rPr lang="en-US" sz="2000" dirty="0"/>
              <a:t>signal within a feature divided by </a:t>
            </a:r>
            <a:r>
              <a:rPr lang="en-US" sz="2000" dirty="0" smtClean="0"/>
              <a:t>the sum </a:t>
            </a:r>
            <a:r>
              <a:rPr lang="en-US" sz="2000" dirty="0"/>
              <a:t>of the parallel channel (i.e., the volume </a:t>
            </a:r>
            <a:r>
              <a:rPr lang="en-US" sz="2000" dirty="0" smtClean="0"/>
              <a:t>depolarization ratio </a:t>
            </a:r>
            <a:r>
              <a:rPr lang="el-GR" sz="20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</a:t>
            </a:r>
            <a:r>
              <a:rPr lang="en-US" sz="2000" b="1" i="1" baseline="-25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sz="20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en-US" sz="2000" dirty="0" smtClean="0"/>
              <a:t>) </a:t>
            </a:r>
            <a:r>
              <a:rPr lang="en-US" sz="2000" dirty="0"/>
              <a:t>is defined as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54504" y="4586438"/>
            <a:ext cx="8434991" cy="2143546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where </a:t>
            </a:r>
            <a:r>
              <a:rPr lang="en-US" b="1" i="1" dirty="0">
                <a:solidFill>
                  <a:srgbClr val="CC04B4"/>
                </a:solidFill>
              </a:rPr>
              <a:t>z</a:t>
            </a:r>
            <a:r>
              <a:rPr lang="en-US" dirty="0"/>
              <a:t> is altitude and the subscripts ‘‘top’’ and ‘‘base</a:t>
            </a:r>
            <a:r>
              <a:rPr lang="en-US" dirty="0" smtClean="0"/>
              <a:t>’’ refer </a:t>
            </a:r>
            <a:r>
              <a:rPr lang="en-US" dirty="0"/>
              <a:t>to the top and base of the feature as determined </a:t>
            </a:r>
            <a:r>
              <a:rPr lang="en-US" dirty="0" smtClean="0"/>
              <a:t>by the </a:t>
            </a:r>
            <a:r>
              <a:rPr lang="en-US" dirty="0"/>
              <a:t>feature finder (Vaughan et al. 2009).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subscripts </a:t>
            </a:r>
            <a:r>
              <a:rPr lang="en-US" b="1" dirty="0" smtClean="0">
                <a:solidFill>
                  <a:srgbClr val="CC04B4"/>
                </a:solidFill>
              </a:rPr>
              <a:t>||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b="1" dirty="0" smtClean="0">
                <a:solidFill>
                  <a:srgbClr val="CC04B4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⊥</a:t>
            </a:r>
            <a:r>
              <a:rPr lang="en-US" dirty="0" smtClean="0"/>
              <a:t> </a:t>
            </a:r>
            <a:r>
              <a:rPr lang="en-US" dirty="0"/>
              <a:t>refer to the polarized and depolarized </a:t>
            </a:r>
            <a:r>
              <a:rPr lang="en-US" dirty="0" smtClean="0"/>
              <a:t>attenuated backscatter </a:t>
            </a:r>
            <a:r>
              <a:rPr lang="el-GR" i="1" dirty="0" smtClean="0"/>
              <a:t>β</a:t>
            </a:r>
            <a:r>
              <a:rPr lang="en-US" i="1" dirty="0" smtClean="0"/>
              <a:t>’</a:t>
            </a:r>
            <a:r>
              <a:rPr lang="en-US" dirty="0" smtClean="0"/>
              <a:t> </a:t>
            </a:r>
            <a:r>
              <a:rPr lang="en-US" dirty="0"/>
              <a:t>signals, respectively</a:t>
            </a:r>
            <a:endParaRPr lang="en-US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622" y="1981200"/>
            <a:ext cx="5581178" cy="252903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209800" y="2826619"/>
            <a:ext cx="860711" cy="838200"/>
          </a:xfrm>
          <a:prstGeom prst="rect">
            <a:avLst/>
          </a:prstGeom>
          <a:solidFill>
            <a:srgbClr val="FFC000">
              <a:alpha val="2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066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229600" cy="856488"/>
          </a:xfrm>
        </p:spPr>
        <p:txBody>
          <a:bodyPr/>
          <a:lstStyle/>
          <a:p>
            <a:r>
              <a:rPr lang="en-US" dirty="0" smtClean="0"/>
              <a:t>Algorithm Design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54504" y="3965666"/>
            <a:ext cx="8434991" cy="2764318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where </a:t>
            </a:r>
            <a:r>
              <a:rPr lang="el-GR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</a:t>
            </a:r>
            <a:r>
              <a:rPr lang="en-US" b="1" i="1" baseline="-25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dirty="0" smtClean="0"/>
              <a:t> </a:t>
            </a:r>
            <a:r>
              <a:rPr lang="en-US" dirty="0"/>
              <a:t>is the corrected depolarization ratio (or </a:t>
            </a:r>
            <a:r>
              <a:rPr lang="en-US" dirty="0" smtClean="0"/>
              <a:t>estimated particulate </a:t>
            </a:r>
            <a:r>
              <a:rPr lang="en-US" dirty="0"/>
              <a:t>depolarization </a:t>
            </a:r>
            <a:r>
              <a:rPr lang="en-US" dirty="0" smtClean="0"/>
              <a:t>ratio)</a:t>
            </a:r>
          </a:p>
          <a:p>
            <a:endParaRPr lang="en-US" dirty="0" smtClean="0"/>
          </a:p>
          <a:p>
            <a:r>
              <a:rPr lang="en-US" b="1" i="1" dirty="0" err="1" smtClean="0">
                <a:solidFill>
                  <a:srgbClr val="CC04B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b="1" i="1" baseline="-25000" dirty="0" err="1" smtClean="0">
                <a:solidFill>
                  <a:srgbClr val="CC04B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</a:t>
            </a:r>
            <a:r>
              <a:rPr lang="en-US" dirty="0" smtClean="0"/>
              <a:t> </a:t>
            </a:r>
            <a:r>
              <a:rPr lang="en-US" dirty="0"/>
              <a:t>is the </a:t>
            </a:r>
            <a:r>
              <a:rPr lang="en-US" dirty="0" smtClean="0"/>
              <a:t>mean attenuated </a:t>
            </a:r>
            <a:r>
              <a:rPr lang="en-US" dirty="0"/>
              <a:t>scattering (mas) ratio (the ratio of the </a:t>
            </a:r>
            <a:r>
              <a:rPr lang="en-US" dirty="0" smtClean="0"/>
              <a:t>total attenuated </a:t>
            </a:r>
            <a:r>
              <a:rPr lang="en-US" dirty="0"/>
              <a:t>backscatter to the molecular </a:t>
            </a:r>
            <a:r>
              <a:rPr lang="en-US" dirty="0" smtClean="0"/>
              <a:t>backscatter)</a:t>
            </a:r>
          </a:p>
          <a:p>
            <a:endParaRPr lang="en-US" dirty="0" smtClean="0"/>
          </a:p>
          <a:p>
            <a:r>
              <a:rPr lang="el-GR" b="1" i="1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</a:t>
            </a:r>
            <a:r>
              <a:rPr lang="en-US" b="1" i="1" baseline="-25000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dirty="0" smtClean="0"/>
              <a:t> </a:t>
            </a:r>
            <a:r>
              <a:rPr lang="en-US" dirty="0"/>
              <a:t>is the molecular depolarization ratio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Because of this dependence on the layer </a:t>
            </a:r>
            <a:r>
              <a:rPr lang="en-US" b="1" i="1" dirty="0" err="1">
                <a:solidFill>
                  <a:srgbClr val="CC04B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b="1" i="1" baseline="-25000" dirty="0" err="1">
                <a:solidFill>
                  <a:srgbClr val="CC04B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</a:t>
            </a:r>
            <a:r>
              <a:rPr lang="en-US" dirty="0"/>
              <a:t>, the distributions of the depolarization ratios will spread beyond the threshold </a:t>
            </a:r>
            <a:r>
              <a:rPr lang="en-US" dirty="0" smtClean="0"/>
              <a:t>values.</a:t>
            </a:r>
            <a:endParaRPr lang="en-US" dirty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250" y="1752600"/>
            <a:ext cx="8471005" cy="216953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752600" y="2150012"/>
            <a:ext cx="555911" cy="714433"/>
          </a:xfrm>
          <a:prstGeom prst="rect">
            <a:avLst/>
          </a:prstGeom>
          <a:solidFill>
            <a:srgbClr val="FFC000">
              <a:alpha val="2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2451978"/>
            <a:ext cx="685800" cy="889064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86400" y="2150011"/>
            <a:ext cx="551809" cy="733135"/>
          </a:xfrm>
          <a:prstGeom prst="rect">
            <a:avLst/>
          </a:prstGeom>
          <a:solidFill>
            <a:srgbClr val="CC6600">
              <a:alpha val="20000"/>
            </a:srgbClr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210495" y="2913989"/>
            <a:ext cx="551809" cy="733135"/>
          </a:xfrm>
          <a:prstGeom prst="rect">
            <a:avLst/>
          </a:prstGeom>
          <a:solidFill>
            <a:srgbClr val="CC6600">
              <a:alpha val="20000"/>
            </a:srgbClr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755575" y="2150013"/>
            <a:ext cx="551809" cy="733135"/>
          </a:xfrm>
          <a:prstGeom prst="rect">
            <a:avLst/>
          </a:prstGeom>
          <a:solidFill>
            <a:srgbClr val="CC6600">
              <a:alpha val="20000"/>
            </a:srgbClr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566006" y="2163375"/>
            <a:ext cx="939194" cy="733135"/>
          </a:xfrm>
          <a:prstGeom prst="rect">
            <a:avLst/>
          </a:prstGeom>
          <a:solidFill>
            <a:srgbClr val="CC04B4">
              <a:alpha val="20000"/>
            </a:srgbClr>
          </a:solidFill>
          <a:ln>
            <a:solidFill>
              <a:srgbClr val="CC0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620000" y="2883380"/>
            <a:ext cx="555911" cy="714433"/>
          </a:xfrm>
          <a:prstGeom prst="rect">
            <a:avLst/>
          </a:prstGeom>
          <a:solidFill>
            <a:srgbClr val="FFC000">
              <a:alpha val="2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542736" y="2913989"/>
            <a:ext cx="551809" cy="733135"/>
          </a:xfrm>
          <a:prstGeom prst="rect">
            <a:avLst/>
          </a:prstGeom>
          <a:solidFill>
            <a:srgbClr val="CC6600">
              <a:alpha val="20000"/>
            </a:srgbClr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308511" y="2913626"/>
            <a:ext cx="939194" cy="733135"/>
          </a:xfrm>
          <a:prstGeom prst="rect">
            <a:avLst/>
          </a:prstGeom>
          <a:solidFill>
            <a:srgbClr val="CC04B4">
              <a:alpha val="20000"/>
            </a:srgbClr>
          </a:solidFill>
          <a:ln>
            <a:solidFill>
              <a:srgbClr val="CC0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" y="1218231"/>
            <a:ext cx="8229600" cy="1327542"/>
          </a:xfrm>
        </p:spPr>
        <p:txBody>
          <a:bodyPr>
            <a:noAutofit/>
          </a:bodyPr>
          <a:lstStyle/>
          <a:p>
            <a:r>
              <a:rPr lang="en-US" sz="2000" dirty="0"/>
              <a:t>In the </a:t>
            </a:r>
            <a:r>
              <a:rPr lang="en-US" sz="2000" dirty="0" smtClean="0"/>
              <a:t>algorithm, </a:t>
            </a:r>
            <a:r>
              <a:rPr lang="el-GR" sz="20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</a:t>
            </a:r>
            <a:r>
              <a:rPr lang="en-US" sz="2000" b="1" i="1" baseline="-25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sz="20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en-US" sz="2000" dirty="0" smtClean="0"/>
              <a:t> </a:t>
            </a:r>
            <a:r>
              <a:rPr lang="en-US" sz="2000" dirty="0"/>
              <a:t>has been corrected to account for the molecular </a:t>
            </a:r>
            <a:r>
              <a:rPr lang="en-US" sz="2000" dirty="0" smtClean="0"/>
              <a:t>contribution as </a:t>
            </a:r>
            <a:r>
              <a:rPr lang="en-US" sz="2000" dirty="0"/>
              <a:t>follows</a:t>
            </a:r>
            <a:r>
              <a:rPr lang="en-US" sz="2000" dirty="0" smtClean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0829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4" grpId="0" animBg="1"/>
      <p:bldP spid="15" grpId="0" animBg="1"/>
      <p:bldP spid="17" grpId="0" animBg="1"/>
      <p:bldP spid="19" grpId="0" animBg="1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856488"/>
          </a:xfrm>
        </p:spPr>
        <p:txBody>
          <a:bodyPr/>
          <a:lstStyle/>
          <a:p>
            <a:r>
              <a:rPr lang="en-US" dirty="0" smtClean="0"/>
              <a:t>Algorithm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84632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Aerosol type is identified by using </a:t>
            </a:r>
            <a:r>
              <a:rPr lang="el-GR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γ</a:t>
            </a: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l-GR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</a:t>
            </a:r>
            <a:r>
              <a:rPr lang="en-US" b="1" i="1" baseline="-25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dirty="0" smtClean="0"/>
              <a:t> </a:t>
            </a:r>
            <a:r>
              <a:rPr lang="en-US" dirty="0"/>
              <a:t>to </a:t>
            </a:r>
            <a:r>
              <a:rPr lang="en-US" dirty="0" smtClean="0"/>
              <a:t>the extent </a:t>
            </a:r>
            <a:r>
              <a:rPr lang="en-US" dirty="0"/>
              <a:t>possible from among one of the six types. 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However, </a:t>
            </a:r>
            <a:r>
              <a:rPr lang="el-GR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γ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l-GR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</a:t>
            </a:r>
            <a:r>
              <a:rPr lang="en-US" b="1" i="1" baseline="-25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</a:t>
            </a:r>
            <a:r>
              <a:rPr lang="en-US" dirty="0" smtClean="0"/>
              <a:t>are </a:t>
            </a:r>
            <a:r>
              <a:rPr lang="en-US" dirty="0"/>
              <a:t>not sufficient to fully constrain </a:t>
            </a:r>
            <a:r>
              <a:rPr lang="en-US" dirty="0" smtClean="0"/>
              <a:t>the model </a:t>
            </a:r>
            <a:r>
              <a:rPr lang="en-US" dirty="0"/>
              <a:t>selection.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Surface </a:t>
            </a:r>
            <a:r>
              <a:rPr lang="en-US" dirty="0"/>
              <a:t>type is used to exploit </a:t>
            </a:r>
            <a:r>
              <a:rPr lang="en-US" dirty="0" smtClean="0"/>
              <a:t>differences in </a:t>
            </a:r>
            <a:r>
              <a:rPr lang="en-US" dirty="0"/>
              <a:t>aerosol classes over the oceans, deserts, </a:t>
            </a:r>
            <a:r>
              <a:rPr lang="en-US" dirty="0" smtClean="0"/>
              <a:t>and </a:t>
            </a:r>
            <a:r>
              <a:rPr lang="en-US" dirty="0"/>
              <a:t>snow/tundra regions.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Information </a:t>
            </a:r>
            <a:r>
              <a:rPr lang="en-US" dirty="0"/>
              <a:t>about </a:t>
            </a:r>
            <a:r>
              <a:rPr lang="en-US" b="1" dirty="0" smtClean="0">
                <a:solidFill>
                  <a:srgbClr val="CC04B4"/>
                </a:solidFill>
              </a:rPr>
              <a:t>aerosol layer elevation </a:t>
            </a:r>
            <a:r>
              <a:rPr lang="en-US" dirty="0" smtClean="0"/>
              <a:t>is </a:t>
            </a:r>
            <a:r>
              <a:rPr lang="en-US" dirty="0"/>
              <a:t>also utilized to determine aerosol type, </a:t>
            </a:r>
            <a:r>
              <a:rPr lang="en-US" dirty="0" smtClean="0"/>
              <a:t>because conditions </a:t>
            </a:r>
            <a:r>
              <a:rPr lang="en-US" dirty="0"/>
              <a:t>that favor lifting mechanisms for </a:t>
            </a:r>
            <a:r>
              <a:rPr lang="en-US" dirty="0" smtClean="0"/>
              <a:t>dust and </a:t>
            </a:r>
            <a:r>
              <a:rPr lang="en-US" dirty="0"/>
              <a:t>smoke are more likely than for other aerosol types.</a:t>
            </a:r>
          </a:p>
        </p:txBody>
      </p:sp>
    </p:spTree>
    <p:extLst>
      <p:ext uri="{BB962C8B-B14F-4D97-AF65-F5344CB8AC3E}">
        <p14:creationId xmlns:p14="http://schemas.microsoft.com/office/powerpoint/2010/main" val="424699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856488"/>
          </a:xfrm>
        </p:spPr>
        <p:txBody>
          <a:bodyPr/>
          <a:lstStyle/>
          <a:p>
            <a:r>
              <a:rPr lang="en-US" dirty="0" smtClean="0"/>
              <a:t>Algorithm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2438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</a:t>
            </a:r>
            <a:r>
              <a:rPr lang="en-US" dirty="0" smtClean="0"/>
              <a:t>here </a:t>
            </a:r>
            <a:r>
              <a:rPr lang="en-US" dirty="0"/>
              <a:t>is a significant overlap </a:t>
            </a:r>
            <a:r>
              <a:rPr lang="en-US" dirty="0" smtClean="0"/>
              <a:t>between the </a:t>
            </a:r>
            <a:r>
              <a:rPr lang="en-US" dirty="0"/>
              <a:t>distributions of the color ratio </a:t>
            </a:r>
            <a:r>
              <a:rPr lang="el-G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χ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en-US" dirty="0" smtClean="0"/>
              <a:t> </a:t>
            </a:r>
            <a:r>
              <a:rPr lang="en-US" dirty="0"/>
              <a:t>(defined </a:t>
            </a:r>
            <a:r>
              <a:rPr lang="en-US" dirty="0" smtClean="0"/>
              <a:t>as the </a:t>
            </a:r>
            <a:r>
              <a:rPr lang="en-US" dirty="0"/>
              <a:t>ratio of the attenuated 1064- and 532-nm backscatter</a:t>
            </a:r>
            <a:r>
              <a:rPr lang="en-US" dirty="0" smtClean="0"/>
              <a:t>). </a:t>
            </a:r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overlap between </a:t>
            </a:r>
            <a:r>
              <a:rPr lang="el-G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χ</a:t>
            </a: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en-US" dirty="0" smtClean="0"/>
              <a:t> </a:t>
            </a:r>
            <a:r>
              <a:rPr lang="en-US" dirty="0"/>
              <a:t>distributions for </a:t>
            </a:r>
            <a:r>
              <a:rPr lang="en-US" dirty="0" smtClean="0"/>
              <a:t>several aerosol </a:t>
            </a:r>
            <a:r>
              <a:rPr lang="en-US" dirty="0"/>
              <a:t>types does not allow it to be used directly as </a:t>
            </a:r>
            <a:r>
              <a:rPr lang="en-US" dirty="0" smtClean="0"/>
              <a:t>an aerosol </a:t>
            </a:r>
            <a:r>
              <a:rPr lang="en-US" dirty="0"/>
              <a:t>subtyping tool.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7325" y="3986210"/>
            <a:ext cx="6587475" cy="287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72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932688"/>
          </a:xfrm>
        </p:spPr>
        <p:txBody>
          <a:bodyPr/>
          <a:lstStyle/>
          <a:p>
            <a:r>
              <a:rPr lang="en-US" dirty="0" smtClean="0"/>
              <a:t>Algorithm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" y="1371600"/>
            <a:ext cx="8229600" cy="53340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CC04B4"/>
                </a:solidFill>
              </a:rPr>
              <a:t>To identify the type </a:t>
            </a:r>
            <a:r>
              <a:rPr lang="en-US" dirty="0" smtClean="0"/>
              <a:t>(following one of 12 pathways in the Algorithm Flowchart (see next slide) input parameters are used:</a:t>
            </a:r>
          </a:p>
          <a:p>
            <a:pPr lvl="1"/>
            <a:r>
              <a:rPr lang="en-US" dirty="0" smtClean="0"/>
              <a:t>altitude</a:t>
            </a:r>
          </a:p>
          <a:p>
            <a:pPr lvl="1"/>
            <a:r>
              <a:rPr lang="en-US" dirty="0" smtClean="0"/>
              <a:t>location</a:t>
            </a:r>
          </a:p>
          <a:p>
            <a:pPr lvl="1"/>
            <a:r>
              <a:rPr lang="en-US" dirty="0" smtClean="0"/>
              <a:t>surface type</a:t>
            </a:r>
          </a:p>
          <a:p>
            <a:pPr lvl="1"/>
            <a:r>
              <a:rPr lang="en-US" dirty="0"/>
              <a:t>v</a:t>
            </a:r>
            <a:r>
              <a:rPr lang="en-US" dirty="0" smtClean="0"/>
              <a:t>olume </a:t>
            </a:r>
            <a:r>
              <a:rPr lang="en-US" dirty="0"/>
              <a:t>depolarization </a:t>
            </a:r>
            <a:r>
              <a:rPr lang="en-US" dirty="0" smtClean="0"/>
              <a:t>ratio</a:t>
            </a:r>
          </a:p>
          <a:p>
            <a:pPr lvl="1"/>
            <a:r>
              <a:rPr lang="en-US" dirty="0" smtClean="0"/>
              <a:t>integrated attenuated backscatter measurements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surface </a:t>
            </a:r>
            <a:r>
              <a:rPr lang="en-US" dirty="0" smtClean="0"/>
              <a:t>types are </a:t>
            </a:r>
            <a:r>
              <a:rPr lang="en-US" dirty="0"/>
              <a:t>from the International Geosphere-Biosphere </a:t>
            </a:r>
            <a:r>
              <a:rPr lang="en-US" dirty="0" err="1" smtClean="0"/>
              <a:t>Programme</a:t>
            </a:r>
            <a:r>
              <a:rPr lang="en-US" dirty="0" smtClean="0"/>
              <a:t> (IGBP</a:t>
            </a:r>
            <a:r>
              <a:rPr lang="en-US" dirty="0"/>
              <a:t>).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threshold values of </a:t>
            </a:r>
            <a:r>
              <a:rPr lang="el-GR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</a:t>
            </a:r>
            <a:r>
              <a:rPr lang="en-US" b="1" i="1" baseline="-25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l-GR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γ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en-US" dirty="0"/>
              <a:t> </a:t>
            </a:r>
            <a:r>
              <a:rPr lang="en-US" dirty="0" smtClean="0"/>
              <a:t>in the Algorithm Flow chart </a:t>
            </a:r>
            <a:r>
              <a:rPr lang="en-US" dirty="0"/>
              <a:t>are estimates based on Lidar In-space </a:t>
            </a:r>
            <a:r>
              <a:rPr lang="en-US" dirty="0" smtClean="0"/>
              <a:t>Technology Experiment </a:t>
            </a:r>
            <a:r>
              <a:rPr lang="en-US" dirty="0"/>
              <a:t>(LITE) </a:t>
            </a:r>
            <a:r>
              <a:rPr lang="en-US" dirty="0" smtClean="0"/>
              <a:t>measurements</a:t>
            </a:r>
          </a:p>
          <a:p>
            <a:pPr lvl="1"/>
            <a:r>
              <a:rPr lang="en-US" dirty="0" smtClean="0"/>
              <a:t>in </a:t>
            </a:r>
            <a:r>
              <a:rPr lang="en-US" dirty="0"/>
              <a:t>the case of </a:t>
            </a:r>
            <a:r>
              <a:rPr lang="en-US" dirty="0" smtClean="0"/>
              <a:t>depolarization, they </a:t>
            </a:r>
            <a:r>
              <a:rPr lang="en-US" dirty="0"/>
              <a:t>are based on a limited set of </a:t>
            </a:r>
            <a:r>
              <a:rPr lang="en-US" dirty="0" smtClean="0"/>
              <a:t>observations and </a:t>
            </a:r>
            <a:r>
              <a:rPr lang="en-US" dirty="0"/>
              <a:t>models (</a:t>
            </a:r>
            <a:r>
              <a:rPr lang="en-US" dirty="0" err="1"/>
              <a:t>Barnaba</a:t>
            </a:r>
            <a:r>
              <a:rPr lang="en-US" dirty="0"/>
              <a:t> and </a:t>
            </a:r>
            <a:r>
              <a:rPr lang="en-US" dirty="0" err="1"/>
              <a:t>Gobbi</a:t>
            </a:r>
            <a:r>
              <a:rPr lang="en-US" dirty="0"/>
              <a:t> 2004; </a:t>
            </a:r>
            <a:r>
              <a:rPr lang="en-US" dirty="0" err="1"/>
              <a:t>Gobbi</a:t>
            </a:r>
            <a:r>
              <a:rPr lang="en-US" dirty="0"/>
              <a:t> et al. </a:t>
            </a:r>
            <a:r>
              <a:rPr lang="en-US" dirty="0" smtClean="0"/>
              <a:t>2000; </a:t>
            </a:r>
            <a:r>
              <a:rPr lang="da-DK" dirty="0" smtClean="0"/>
              <a:t>Murayama </a:t>
            </a:r>
            <a:r>
              <a:rPr lang="da-DK" dirty="0"/>
              <a:t>et al. 1999; Reagan et al. 2001; Sakai et </a:t>
            </a:r>
            <a:r>
              <a:rPr lang="da-DK" dirty="0" smtClean="0"/>
              <a:t>al. </a:t>
            </a:r>
            <a:r>
              <a:rPr lang="en-US" dirty="0" smtClean="0"/>
              <a:t>2003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27961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305800" cy="1008888"/>
          </a:xfrm>
        </p:spPr>
        <p:txBody>
          <a:bodyPr/>
          <a:lstStyle/>
          <a:p>
            <a:r>
              <a:rPr lang="en-US" dirty="0" smtClean="0"/>
              <a:t>Algorithm Flowchart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183386"/>
            <a:ext cx="8382000" cy="559740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562600" y="1152906"/>
            <a:ext cx="3733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FF3300"/>
                </a:solidFill>
                <a:latin typeface="Arial" panose="020B0604020202020204" pitchFamily="34" charset="0"/>
              </a:rPr>
              <a:t>(Omar </a:t>
            </a:r>
            <a:r>
              <a:rPr lang="en-US" sz="2000" b="1" dirty="0">
                <a:solidFill>
                  <a:srgbClr val="FF3300"/>
                </a:solidFill>
                <a:latin typeface="Arial" panose="020B0604020202020204" pitchFamily="34" charset="0"/>
              </a:rPr>
              <a:t> et  al.,  </a:t>
            </a:r>
            <a:r>
              <a:rPr lang="en-US" sz="2000" b="1" dirty="0" err="1">
                <a:solidFill>
                  <a:srgbClr val="FF3300"/>
                </a:solidFill>
                <a:latin typeface="Arial" panose="020B0604020202020204" pitchFamily="34" charset="0"/>
              </a:rPr>
              <a:t>JTech</a:t>
            </a:r>
            <a:r>
              <a:rPr lang="en-US" sz="2000" b="1" dirty="0">
                <a:solidFill>
                  <a:srgbClr val="FF3300"/>
                </a:solidFill>
                <a:latin typeface="Arial" panose="020B0604020202020204" pitchFamily="34" charset="0"/>
              </a:rPr>
              <a:t>,  2009) </a:t>
            </a:r>
            <a:endParaRPr lang="en-US" sz="2000" b="1" dirty="0">
              <a:solidFill>
                <a:srgbClr val="FF33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21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856488"/>
          </a:xfrm>
        </p:spPr>
        <p:txBody>
          <a:bodyPr/>
          <a:lstStyle/>
          <a:p>
            <a:r>
              <a:rPr lang="en-US" dirty="0" smtClean="0"/>
              <a:t>Algorithm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" y="1219200"/>
            <a:ext cx="8229600" cy="5486400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CC04B4"/>
                </a:solidFill>
              </a:rPr>
              <a:t>Aerosol layers over polar regions </a:t>
            </a:r>
            <a:r>
              <a:rPr lang="en-US" dirty="0"/>
              <a:t>can either be</a:t>
            </a:r>
            <a:r>
              <a:rPr lang="en-US" b="1" dirty="0">
                <a:solidFill>
                  <a:srgbClr val="CC04B4"/>
                </a:solidFill>
              </a:rPr>
              <a:t> </a:t>
            </a:r>
            <a:r>
              <a:rPr lang="en-US" b="1" dirty="0" smtClean="0">
                <a:solidFill>
                  <a:srgbClr val="CC04B4"/>
                </a:solidFill>
              </a:rPr>
              <a:t>clean continental</a:t>
            </a:r>
            <a:r>
              <a:rPr lang="en-US" dirty="0" smtClean="0"/>
              <a:t> </a:t>
            </a:r>
            <a:r>
              <a:rPr lang="en-US" dirty="0"/>
              <a:t>or </a:t>
            </a:r>
            <a:r>
              <a:rPr lang="en-US" b="1" dirty="0">
                <a:solidFill>
                  <a:srgbClr val="CC04B4"/>
                </a:solidFill>
              </a:rPr>
              <a:t>arctic haze</a:t>
            </a:r>
            <a:r>
              <a:rPr lang="en-US" dirty="0"/>
              <a:t>, depending on the </a:t>
            </a:r>
            <a:r>
              <a:rPr lang="en-US" dirty="0" smtClean="0"/>
              <a:t>magnitude of </a:t>
            </a:r>
            <a:r>
              <a:rPr lang="el-GR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γ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en-US" dirty="0" smtClean="0"/>
              <a:t> (see </a:t>
            </a:r>
            <a:r>
              <a:rPr lang="en-US" dirty="0"/>
              <a:t>pathways 1 and 2 in </a:t>
            </a:r>
            <a:r>
              <a:rPr lang="en-US" dirty="0" smtClean="0"/>
              <a:t>in the Flowchart).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CC04B4"/>
                </a:solidFill>
              </a:rPr>
              <a:t>Arctic </a:t>
            </a:r>
            <a:r>
              <a:rPr lang="en-US" b="1" dirty="0">
                <a:solidFill>
                  <a:srgbClr val="CC04B4"/>
                </a:solidFill>
              </a:rPr>
              <a:t>haze </a:t>
            </a:r>
            <a:r>
              <a:rPr lang="en-US" dirty="0" smtClean="0"/>
              <a:t>is similar </a:t>
            </a:r>
            <a:r>
              <a:rPr lang="en-US" dirty="0"/>
              <a:t>to continental pollution and, in some cases, it </a:t>
            </a:r>
            <a:r>
              <a:rPr lang="en-US" dirty="0" smtClean="0"/>
              <a:t>is continental </a:t>
            </a:r>
            <a:r>
              <a:rPr lang="en-US" dirty="0"/>
              <a:t>pollution transported to the Arctic </a:t>
            </a:r>
            <a:r>
              <a:rPr lang="en-US" dirty="0" smtClean="0"/>
              <a:t>region. </a:t>
            </a:r>
            <a:endParaRPr lang="en-US" dirty="0"/>
          </a:p>
          <a:p>
            <a:pPr lvl="1"/>
            <a:r>
              <a:rPr lang="en-US" b="1" dirty="0" smtClean="0">
                <a:solidFill>
                  <a:srgbClr val="CC04B4"/>
                </a:solidFill>
              </a:rPr>
              <a:t>Arctic </a:t>
            </a:r>
            <a:r>
              <a:rPr lang="en-US" b="1" dirty="0">
                <a:solidFill>
                  <a:srgbClr val="CC04B4"/>
                </a:solidFill>
              </a:rPr>
              <a:t>haze </a:t>
            </a:r>
            <a:r>
              <a:rPr lang="en-US" dirty="0"/>
              <a:t>has a low depolarization </a:t>
            </a:r>
            <a:r>
              <a:rPr lang="en-US" dirty="0" smtClean="0"/>
              <a:t>ratio ~2</a:t>
            </a:r>
            <a:r>
              <a:rPr lang="en-US" dirty="0"/>
              <a:t>% (Ishii et al. 1999), and it </a:t>
            </a:r>
            <a:r>
              <a:rPr lang="en-US" b="1" dirty="0">
                <a:solidFill>
                  <a:srgbClr val="CC04B4"/>
                </a:solidFill>
              </a:rPr>
              <a:t>is modeled as </a:t>
            </a:r>
            <a:r>
              <a:rPr lang="en-US" b="1" dirty="0" smtClean="0">
                <a:solidFill>
                  <a:srgbClr val="CC04B4"/>
                </a:solidFill>
              </a:rPr>
              <a:t>polluted continental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As </a:t>
            </a:r>
            <a:r>
              <a:rPr lang="en-US" dirty="0"/>
              <a:t>currently written, </a:t>
            </a:r>
            <a:r>
              <a:rPr lang="en-US" dirty="0" smtClean="0"/>
              <a:t>the algorithm </a:t>
            </a:r>
            <a:r>
              <a:rPr lang="en-US" b="1" dirty="0">
                <a:solidFill>
                  <a:srgbClr val="CC04B4"/>
                </a:solidFill>
              </a:rPr>
              <a:t>does not allow dust and smoke types in </a:t>
            </a:r>
            <a:r>
              <a:rPr lang="en-US" b="1" dirty="0" smtClean="0">
                <a:solidFill>
                  <a:srgbClr val="CC04B4"/>
                </a:solidFill>
              </a:rPr>
              <a:t>polar regions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0311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305800" cy="1008888"/>
          </a:xfrm>
        </p:spPr>
        <p:txBody>
          <a:bodyPr/>
          <a:lstStyle/>
          <a:p>
            <a:r>
              <a:rPr lang="en-US" dirty="0" smtClean="0"/>
              <a:t>Algorithm Flowchart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183386"/>
            <a:ext cx="8382000" cy="559740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562600" y="1152906"/>
            <a:ext cx="3733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FF3300"/>
                </a:solidFill>
                <a:latin typeface="Arial" panose="020B0604020202020204" pitchFamily="34" charset="0"/>
              </a:rPr>
              <a:t>(Omar </a:t>
            </a:r>
            <a:r>
              <a:rPr lang="en-US" sz="2000" b="1" dirty="0">
                <a:solidFill>
                  <a:srgbClr val="FF3300"/>
                </a:solidFill>
                <a:latin typeface="Arial" panose="020B0604020202020204" pitchFamily="34" charset="0"/>
              </a:rPr>
              <a:t> et  al.,  </a:t>
            </a:r>
            <a:r>
              <a:rPr lang="en-US" sz="2000" b="1" dirty="0" err="1">
                <a:solidFill>
                  <a:srgbClr val="FF3300"/>
                </a:solidFill>
                <a:latin typeface="Arial" panose="020B0604020202020204" pitchFamily="34" charset="0"/>
              </a:rPr>
              <a:t>JTech</a:t>
            </a:r>
            <a:r>
              <a:rPr lang="en-US" sz="2000" b="1" dirty="0">
                <a:solidFill>
                  <a:srgbClr val="FF3300"/>
                </a:solidFill>
                <a:latin typeface="Arial" panose="020B0604020202020204" pitchFamily="34" charset="0"/>
              </a:rPr>
              <a:t>,  2009) </a:t>
            </a:r>
            <a:endParaRPr lang="en-US" sz="2000" b="1" dirty="0">
              <a:solidFill>
                <a:srgbClr val="FF33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" y="2743200"/>
            <a:ext cx="1447800" cy="1676400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93520" y="2743200"/>
            <a:ext cx="1447800" cy="1676400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50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932688"/>
          </a:xfrm>
        </p:spPr>
        <p:txBody>
          <a:bodyPr/>
          <a:lstStyle/>
          <a:p>
            <a:r>
              <a:rPr lang="en-US" dirty="0" smtClean="0"/>
              <a:t>Algorithm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 fontScale="85000" lnSpcReduction="10000"/>
          </a:bodyPr>
          <a:lstStyle/>
          <a:p>
            <a:r>
              <a:rPr lang="el-GR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</a:t>
            </a:r>
            <a:r>
              <a:rPr lang="en-US" b="1" i="1" baseline="-25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dirty="0" smtClean="0"/>
              <a:t> is used to </a:t>
            </a:r>
            <a:r>
              <a:rPr lang="en-US" dirty="0"/>
              <a:t>identify aerosol types that have a </a:t>
            </a:r>
            <a:r>
              <a:rPr lang="en-US" b="1" dirty="0" smtClean="0"/>
              <a:t>substantial mass </a:t>
            </a:r>
            <a:r>
              <a:rPr lang="en-US" b="1" dirty="0"/>
              <a:t>fraction of </a:t>
            </a:r>
            <a:r>
              <a:rPr lang="en-US" b="1" dirty="0" smtClean="0"/>
              <a:t>non-spherical </a:t>
            </a:r>
            <a:r>
              <a:rPr lang="en-US" b="1" dirty="0"/>
              <a:t>particles</a:t>
            </a:r>
            <a:r>
              <a:rPr lang="en-US" dirty="0"/>
              <a:t> (e.g., </a:t>
            </a:r>
            <a:r>
              <a:rPr lang="en-US" dirty="0" smtClean="0"/>
              <a:t>a mixture </a:t>
            </a:r>
            <a:r>
              <a:rPr lang="en-US" dirty="0"/>
              <a:t>of smoke and dust in pathways 3 and 5). </a:t>
            </a:r>
            <a:endParaRPr lang="en-US" dirty="0" smtClean="0"/>
          </a:p>
          <a:p>
            <a:endParaRPr lang="en-US" dirty="0"/>
          </a:p>
          <a:p>
            <a:r>
              <a:rPr lang="el-GR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γ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en-US" dirty="0" smtClean="0"/>
              <a:t> is used to </a:t>
            </a:r>
            <a:r>
              <a:rPr lang="en-US" dirty="0"/>
              <a:t>discern instances of </a:t>
            </a:r>
            <a:r>
              <a:rPr lang="en-US" b="1" dirty="0">
                <a:solidFill>
                  <a:srgbClr val="CC04B4"/>
                </a:solidFill>
              </a:rPr>
              <a:t>transient high aerosol </a:t>
            </a:r>
            <a:r>
              <a:rPr lang="en-US" b="1" dirty="0" smtClean="0">
                <a:solidFill>
                  <a:srgbClr val="CC04B4"/>
                </a:solidFill>
              </a:rPr>
              <a:t>loading over </a:t>
            </a:r>
            <a:r>
              <a:rPr lang="en-US" b="1" dirty="0">
                <a:solidFill>
                  <a:srgbClr val="CC04B4"/>
                </a:solidFill>
              </a:rPr>
              <a:t>surfaces where this is not usually expected </a:t>
            </a:r>
            <a:r>
              <a:rPr lang="en-US" dirty="0"/>
              <a:t>(e.g., </a:t>
            </a:r>
            <a:r>
              <a:rPr lang="en-US" dirty="0" smtClean="0"/>
              <a:t>a smoke </a:t>
            </a:r>
            <a:r>
              <a:rPr lang="en-US" dirty="0"/>
              <a:t>or dust layer over land or the ocean in </a:t>
            </a:r>
            <a:r>
              <a:rPr lang="en-US" dirty="0" smtClean="0"/>
              <a:t>pathways 10 </a:t>
            </a:r>
            <a:r>
              <a:rPr lang="en-US" dirty="0"/>
              <a:t>and 11, respectively).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In </a:t>
            </a:r>
            <a:r>
              <a:rPr lang="en-US" dirty="0"/>
              <a:t>pathway 4, aerosol </a:t>
            </a:r>
            <a:r>
              <a:rPr lang="en-US" dirty="0" smtClean="0"/>
              <a:t>layers that </a:t>
            </a:r>
            <a:r>
              <a:rPr lang="en-US" dirty="0"/>
              <a:t>have </a:t>
            </a:r>
            <a:r>
              <a:rPr lang="el-GR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</a:t>
            </a:r>
            <a:r>
              <a:rPr lang="en-US" b="1" i="1" baseline="-25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dirty="0" smtClean="0"/>
              <a:t> &gt; </a:t>
            </a:r>
            <a:r>
              <a:rPr lang="en-US" dirty="0"/>
              <a:t>0.2 are identified as dust everywhere </a:t>
            </a:r>
            <a:r>
              <a:rPr lang="en-US" dirty="0" smtClean="0"/>
              <a:t>but at </a:t>
            </a:r>
            <a:r>
              <a:rPr lang="en-US" dirty="0"/>
              <a:t>the poles. 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>
                <a:solidFill>
                  <a:srgbClr val="CC04B4"/>
                </a:solidFill>
              </a:rPr>
              <a:t>Thin </a:t>
            </a:r>
            <a:r>
              <a:rPr lang="en-US" b="1" dirty="0">
                <a:solidFill>
                  <a:srgbClr val="CC04B4"/>
                </a:solidFill>
              </a:rPr>
              <a:t>aerosol layers over land </a:t>
            </a:r>
            <a:r>
              <a:rPr lang="en-US" dirty="0"/>
              <a:t>(other </a:t>
            </a:r>
            <a:r>
              <a:rPr lang="en-US" dirty="0" smtClean="0"/>
              <a:t>than dust</a:t>
            </a:r>
            <a:r>
              <a:rPr lang="en-US" dirty="0"/>
              <a:t>) are identified as </a:t>
            </a:r>
            <a:r>
              <a:rPr lang="en-US" b="1" dirty="0">
                <a:solidFill>
                  <a:srgbClr val="CC04B4"/>
                </a:solidFill>
              </a:rPr>
              <a:t>clean continental </a:t>
            </a:r>
            <a:r>
              <a:rPr lang="en-US" dirty="0"/>
              <a:t>(pathway </a:t>
            </a:r>
            <a:r>
              <a:rPr lang="en-US" dirty="0" smtClean="0"/>
              <a:t>6) unless </a:t>
            </a:r>
            <a:r>
              <a:rPr lang="en-US" dirty="0"/>
              <a:t>these layers are elevated, in which case they </a:t>
            </a:r>
            <a:r>
              <a:rPr lang="en-US" dirty="0" smtClean="0"/>
              <a:t>are identified </a:t>
            </a:r>
            <a:r>
              <a:rPr lang="en-US" dirty="0"/>
              <a:t>as smoke (pathway 11).</a:t>
            </a:r>
          </a:p>
        </p:txBody>
      </p:sp>
    </p:spTree>
    <p:extLst>
      <p:ext uri="{BB962C8B-B14F-4D97-AF65-F5344CB8AC3E}">
        <p14:creationId xmlns:p14="http://schemas.microsoft.com/office/powerpoint/2010/main" val="2496346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305800" cy="1008888"/>
          </a:xfrm>
        </p:spPr>
        <p:txBody>
          <a:bodyPr/>
          <a:lstStyle/>
          <a:p>
            <a:r>
              <a:rPr lang="en-US" dirty="0" smtClean="0"/>
              <a:t>Algorithm Flowchart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183386"/>
            <a:ext cx="8382000" cy="559740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562600" y="1152906"/>
            <a:ext cx="3733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FF3300"/>
                </a:solidFill>
                <a:latin typeface="Arial" panose="020B0604020202020204" pitchFamily="34" charset="0"/>
              </a:rPr>
              <a:t>(Omar </a:t>
            </a:r>
            <a:r>
              <a:rPr lang="en-US" sz="2000" b="1" dirty="0">
                <a:solidFill>
                  <a:srgbClr val="FF3300"/>
                </a:solidFill>
                <a:latin typeface="Arial" panose="020B0604020202020204" pitchFamily="34" charset="0"/>
              </a:rPr>
              <a:t> et  al.,  </a:t>
            </a:r>
            <a:r>
              <a:rPr lang="en-US" sz="2000" b="1" dirty="0" err="1">
                <a:solidFill>
                  <a:srgbClr val="FF3300"/>
                </a:solidFill>
                <a:latin typeface="Arial" panose="020B0604020202020204" pitchFamily="34" charset="0"/>
              </a:rPr>
              <a:t>JTech</a:t>
            </a:r>
            <a:r>
              <a:rPr lang="en-US" sz="2000" b="1" dirty="0">
                <a:solidFill>
                  <a:srgbClr val="FF3300"/>
                </a:solidFill>
                <a:latin typeface="Arial" panose="020B0604020202020204" pitchFamily="34" charset="0"/>
              </a:rPr>
              <a:t>,  2009) </a:t>
            </a:r>
            <a:endParaRPr lang="en-US" sz="2000" b="1" dirty="0">
              <a:solidFill>
                <a:srgbClr val="FF33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0" y="5410200"/>
            <a:ext cx="1143000" cy="823973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62200" y="6096000"/>
            <a:ext cx="1219200" cy="715267"/>
          </a:xfrm>
          <a:prstGeom prst="rect">
            <a:avLst/>
          </a:prstGeom>
          <a:solidFill>
            <a:srgbClr val="CC6600">
              <a:alpha val="20000"/>
            </a:srgbClr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43800" y="5575308"/>
            <a:ext cx="1143000" cy="823973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49440" y="4586227"/>
            <a:ext cx="1143000" cy="823973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81500" y="6019800"/>
            <a:ext cx="1181100" cy="715267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50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932688"/>
          </a:xfrm>
        </p:spPr>
        <p:txBody>
          <a:bodyPr/>
          <a:lstStyle/>
          <a:p>
            <a:r>
              <a:rPr lang="en-US" dirty="0" smtClean="0"/>
              <a:t>Algorithm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If, however, they </a:t>
            </a:r>
            <a:r>
              <a:rPr lang="en-US" dirty="0" smtClean="0"/>
              <a:t>are </a:t>
            </a:r>
            <a:r>
              <a:rPr lang="en-US" b="1" dirty="0" smtClean="0">
                <a:solidFill>
                  <a:srgbClr val="CC04B4"/>
                </a:solidFill>
              </a:rPr>
              <a:t>not </a:t>
            </a:r>
            <a:r>
              <a:rPr lang="en-US" b="1" dirty="0">
                <a:solidFill>
                  <a:srgbClr val="CC04B4"/>
                </a:solidFill>
              </a:rPr>
              <a:t>elevated but still scatter more strongly than the </a:t>
            </a:r>
            <a:r>
              <a:rPr lang="en-US" b="1" dirty="0" smtClean="0">
                <a:solidFill>
                  <a:srgbClr val="CC04B4"/>
                </a:solidFill>
              </a:rPr>
              <a:t>clean continental </a:t>
            </a:r>
            <a:r>
              <a:rPr lang="en-US" b="1" dirty="0">
                <a:solidFill>
                  <a:srgbClr val="CC04B4"/>
                </a:solidFill>
              </a:rPr>
              <a:t>threshold </a:t>
            </a:r>
            <a:r>
              <a:rPr lang="en-US" dirty="0" smtClean="0"/>
              <a:t>(</a:t>
            </a:r>
            <a:r>
              <a:rPr lang="el-GR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γ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en-US" dirty="0" smtClean="0"/>
              <a:t> = </a:t>
            </a:r>
            <a:r>
              <a:rPr lang="en-US" dirty="0"/>
              <a:t>0.0005), then we </a:t>
            </a:r>
            <a:r>
              <a:rPr lang="en-US" dirty="0" smtClean="0"/>
              <a:t>identify them </a:t>
            </a:r>
            <a:r>
              <a:rPr lang="en-US" dirty="0"/>
              <a:t>as </a:t>
            </a:r>
            <a:r>
              <a:rPr lang="en-US" b="1" dirty="0" smtClean="0">
                <a:solidFill>
                  <a:srgbClr val="CC04B4"/>
                </a:solidFill>
              </a:rPr>
              <a:t>polluted continental </a:t>
            </a:r>
            <a:r>
              <a:rPr lang="en-US" dirty="0" smtClean="0"/>
              <a:t>(</a:t>
            </a:r>
            <a:r>
              <a:rPr lang="en-US" dirty="0"/>
              <a:t>pathway 7).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Over the ocean</a:t>
            </a:r>
            <a:r>
              <a:rPr lang="en-US" dirty="0"/>
              <a:t>, </a:t>
            </a:r>
            <a:r>
              <a:rPr lang="en-US" b="1" dirty="0">
                <a:solidFill>
                  <a:srgbClr val="CC04B4"/>
                </a:solidFill>
              </a:rPr>
              <a:t>all elevated </a:t>
            </a:r>
            <a:r>
              <a:rPr lang="en-US" b="1" dirty="0" smtClean="0">
                <a:solidFill>
                  <a:srgbClr val="CC04B4"/>
                </a:solidFill>
              </a:rPr>
              <a:t>non-dust </a:t>
            </a:r>
            <a:r>
              <a:rPr lang="en-US" b="1" dirty="0">
                <a:solidFill>
                  <a:srgbClr val="CC04B4"/>
                </a:solidFill>
              </a:rPr>
              <a:t>aerosol layers </a:t>
            </a:r>
            <a:r>
              <a:rPr lang="en-US" dirty="0"/>
              <a:t>are </a:t>
            </a:r>
            <a:r>
              <a:rPr lang="en-US" dirty="0" smtClean="0"/>
              <a:t>identified as </a:t>
            </a:r>
            <a:r>
              <a:rPr lang="en-US" b="1" dirty="0"/>
              <a:t>smoke</a:t>
            </a:r>
            <a:r>
              <a:rPr lang="en-US" dirty="0"/>
              <a:t>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In </a:t>
            </a:r>
            <a:r>
              <a:rPr lang="en-US" dirty="0"/>
              <a:t>the marine boundary layer (MBL</a:t>
            </a:r>
            <a:r>
              <a:rPr lang="en-US" dirty="0" smtClean="0"/>
              <a:t>), aerosol </a:t>
            </a:r>
            <a:r>
              <a:rPr lang="en-US" dirty="0"/>
              <a:t>layers can either be </a:t>
            </a:r>
            <a:r>
              <a:rPr lang="en-US" b="1" dirty="0">
                <a:solidFill>
                  <a:schemeClr val="accent1"/>
                </a:solidFill>
              </a:rPr>
              <a:t>clean marine </a:t>
            </a:r>
            <a:r>
              <a:rPr lang="en-US" dirty="0" smtClean="0"/>
              <a:t>characterized by </a:t>
            </a:r>
            <a:r>
              <a:rPr lang="en-US" dirty="0"/>
              <a:t>optically thick layers consisting of spherical </a:t>
            </a:r>
            <a:r>
              <a:rPr lang="en-US" dirty="0" smtClean="0"/>
              <a:t>particles (pathways </a:t>
            </a:r>
            <a:r>
              <a:rPr lang="en-US" dirty="0"/>
              <a:t>9 and 10) or optically thin layers with </a:t>
            </a:r>
            <a:r>
              <a:rPr lang="en-US" dirty="0" smtClean="0"/>
              <a:t>some non-spherical </a:t>
            </a:r>
            <a:r>
              <a:rPr lang="en-US" dirty="0"/>
              <a:t>particles, as would be found near </a:t>
            </a:r>
            <a:r>
              <a:rPr lang="en-US" dirty="0" smtClean="0"/>
              <a:t>coastal regions </a:t>
            </a:r>
            <a:r>
              <a:rPr lang="en-US" dirty="0"/>
              <a:t>and classified as </a:t>
            </a:r>
            <a:r>
              <a:rPr lang="en-US" b="1" dirty="0">
                <a:solidFill>
                  <a:srgbClr val="FF3300"/>
                </a:solidFill>
              </a:rPr>
              <a:t>polluted continental </a:t>
            </a:r>
            <a:r>
              <a:rPr lang="en-US" dirty="0"/>
              <a:t>(pathway 8</a:t>
            </a:r>
            <a:r>
              <a:rPr lang="en-US" dirty="0" smtClean="0"/>
              <a:t>). </a:t>
            </a:r>
          </a:p>
          <a:p>
            <a:endParaRPr lang="en-US" dirty="0"/>
          </a:p>
          <a:p>
            <a:r>
              <a:rPr lang="en-US" b="1" dirty="0" smtClean="0">
                <a:solidFill>
                  <a:srgbClr val="CC04B4"/>
                </a:solidFill>
              </a:rPr>
              <a:t>Once </a:t>
            </a:r>
            <a:r>
              <a:rPr lang="en-US" b="1" dirty="0">
                <a:solidFill>
                  <a:srgbClr val="CC04B4"/>
                </a:solidFill>
              </a:rPr>
              <a:t>the type is identified</a:t>
            </a:r>
            <a:r>
              <a:rPr lang="en-US" dirty="0"/>
              <a:t>, Sa is chosen from a </a:t>
            </a:r>
            <a:r>
              <a:rPr lang="en-US" dirty="0" smtClean="0"/>
              <a:t>lookup table </a:t>
            </a:r>
            <a:r>
              <a:rPr lang="en-US" dirty="0"/>
              <a:t>that currently consists of the six pairs of 532- </a:t>
            </a:r>
            <a:r>
              <a:rPr lang="en-US" dirty="0" smtClean="0"/>
              <a:t>and 1064-nm </a:t>
            </a:r>
            <a:r>
              <a:rPr lang="en-US" dirty="0"/>
              <a:t>values shown in Table 1.</a:t>
            </a:r>
          </a:p>
        </p:txBody>
      </p:sp>
    </p:spTree>
    <p:extLst>
      <p:ext uri="{BB962C8B-B14F-4D97-AF65-F5344CB8AC3E}">
        <p14:creationId xmlns:p14="http://schemas.microsoft.com/office/powerpoint/2010/main" val="146319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305800" cy="1008888"/>
          </a:xfrm>
        </p:spPr>
        <p:txBody>
          <a:bodyPr/>
          <a:lstStyle/>
          <a:p>
            <a:r>
              <a:rPr lang="en-US" dirty="0" smtClean="0"/>
              <a:t>Algorithm Flowchart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183386"/>
            <a:ext cx="8382000" cy="559740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562600" y="1152906"/>
            <a:ext cx="3733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FF3300"/>
                </a:solidFill>
                <a:latin typeface="Arial" panose="020B0604020202020204" pitchFamily="34" charset="0"/>
              </a:rPr>
              <a:t>(Omar </a:t>
            </a:r>
            <a:r>
              <a:rPr lang="en-US" sz="2000" b="1" dirty="0">
                <a:solidFill>
                  <a:srgbClr val="FF3300"/>
                </a:solidFill>
                <a:latin typeface="Arial" panose="020B0604020202020204" pitchFamily="34" charset="0"/>
              </a:rPr>
              <a:t> et  al.,  </a:t>
            </a:r>
            <a:r>
              <a:rPr lang="en-US" sz="2000" b="1" dirty="0" err="1">
                <a:solidFill>
                  <a:srgbClr val="FF3300"/>
                </a:solidFill>
                <a:latin typeface="Arial" panose="020B0604020202020204" pitchFamily="34" charset="0"/>
              </a:rPr>
              <a:t>JTech</a:t>
            </a:r>
            <a:r>
              <a:rPr lang="en-US" sz="2000" b="1" dirty="0">
                <a:solidFill>
                  <a:srgbClr val="FF3300"/>
                </a:solidFill>
                <a:latin typeface="Arial" panose="020B0604020202020204" pitchFamily="34" charset="0"/>
              </a:rPr>
              <a:t>,  2009) </a:t>
            </a:r>
            <a:endParaRPr lang="en-US" sz="2000" b="1" dirty="0">
              <a:solidFill>
                <a:srgbClr val="FF33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69280" y="5077452"/>
            <a:ext cx="1219200" cy="715267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49440" y="4586227"/>
            <a:ext cx="1143000" cy="823973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24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856488"/>
          </a:xfrm>
        </p:spPr>
        <p:txBody>
          <a:bodyPr/>
          <a:lstStyle/>
          <a:p>
            <a:r>
              <a:rPr lang="en-US" dirty="0" smtClean="0"/>
              <a:t>Case Studies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219200"/>
            <a:ext cx="7848600" cy="46654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58140" y="6033991"/>
            <a:ext cx="8656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dvPSTIM10-R"/>
              </a:rPr>
              <a:t>The subtyping </a:t>
            </a:r>
            <a:r>
              <a:rPr lang="en-US" dirty="0">
                <a:latin typeface="AdvPSTIM10-R"/>
              </a:rPr>
              <a:t>algorithm captures the evolution of the </a:t>
            </a:r>
            <a:r>
              <a:rPr lang="en-US" dirty="0" smtClean="0">
                <a:latin typeface="AdvPSTIM10-R"/>
              </a:rPr>
              <a:t>aerosol from </a:t>
            </a:r>
            <a:r>
              <a:rPr lang="en-US" dirty="0">
                <a:latin typeface="AdvPSTIM10-R"/>
              </a:rPr>
              <a:t>smoke and </a:t>
            </a:r>
            <a:r>
              <a:rPr lang="en-US" dirty="0" smtClean="0">
                <a:latin typeface="AdvPSTIM10-R"/>
              </a:rPr>
              <a:t> polluted </a:t>
            </a:r>
            <a:r>
              <a:rPr lang="en-US" dirty="0">
                <a:latin typeface="AdvPSTIM10-R"/>
              </a:rPr>
              <a:t>dust to pure dust in </a:t>
            </a:r>
            <a:r>
              <a:rPr lang="en-US" dirty="0" smtClean="0">
                <a:latin typeface="AdvPSTIM10-R"/>
              </a:rPr>
              <a:t>the Sahara</a:t>
            </a:r>
            <a:r>
              <a:rPr lang="en-US" dirty="0">
                <a:latin typeface="AdvPSTIM10-R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57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229600" cy="856488"/>
          </a:xfrm>
        </p:spPr>
        <p:txBody>
          <a:bodyPr/>
          <a:lstStyle/>
          <a:p>
            <a:r>
              <a:rPr lang="en-US" dirty="0" smtClean="0"/>
              <a:t>Case Studies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921827"/>
            <a:ext cx="7543800" cy="479317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8120" y="5657671"/>
            <a:ext cx="8686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dvPSTIM10-R"/>
              </a:rPr>
              <a:t>Figure 4 is another example of the subtyping </a:t>
            </a:r>
            <a:r>
              <a:rPr lang="en-US" dirty="0" smtClean="0">
                <a:latin typeface="AdvPSTIM10-R"/>
              </a:rPr>
              <a:t>result showing </a:t>
            </a:r>
            <a:r>
              <a:rPr lang="en-US" dirty="0">
                <a:latin typeface="AdvPSTIM10-R"/>
              </a:rPr>
              <a:t>an aerosol layer that has been classified </a:t>
            </a:r>
            <a:r>
              <a:rPr lang="en-US" dirty="0" smtClean="0">
                <a:latin typeface="AdvPSTIM10-R"/>
              </a:rPr>
              <a:t>as predominantly </a:t>
            </a:r>
            <a:r>
              <a:rPr lang="en-US" dirty="0">
                <a:latin typeface="AdvPSTIM10-R"/>
              </a:rPr>
              <a:t>smoke extending from land to the </a:t>
            </a:r>
            <a:r>
              <a:rPr lang="en-US" dirty="0" smtClean="0">
                <a:latin typeface="AdvPSTIM10-R"/>
              </a:rPr>
              <a:t>deep ocean</a:t>
            </a:r>
            <a:r>
              <a:rPr lang="en-US" dirty="0">
                <a:latin typeface="AdvPSTIM10-R"/>
              </a:rPr>
              <a:t>. Note that the aerosol type on the ocean surface </a:t>
            </a:r>
            <a:r>
              <a:rPr lang="en-US" dirty="0" smtClean="0">
                <a:latin typeface="AdvPSTIM10-R"/>
              </a:rPr>
              <a:t>is classified </a:t>
            </a:r>
            <a:r>
              <a:rPr lang="en-US" dirty="0">
                <a:latin typeface="AdvPSTIM10-R"/>
              </a:rPr>
              <a:t>as marine </a:t>
            </a:r>
            <a:r>
              <a:rPr lang="en-US" dirty="0" smtClean="0">
                <a:latin typeface="AdvPSTIM10-R"/>
              </a:rPr>
              <a:t>aerosol</a:t>
            </a:r>
            <a:r>
              <a:rPr lang="en-US" dirty="0">
                <a:latin typeface="AdvPSTIM10-R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41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856488"/>
          </a:xfrm>
        </p:spPr>
        <p:txBody>
          <a:bodyPr/>
          <a:lstStyle/>
          <a:p>
            <a:r>
              <a:rPr lang="en-US" dirty="0" smtClean="0"/>
              <a:t>Case Studies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386" y="1085088"/>
            <a:ext cx="7719814" cy="478231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67640" y="5791200"/>
            <a:ext cx="90525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dvPSTIM10-R"/>
              </a:rPr>
              <a:t>All </a:t>
            </a:r>
            <a:r>
              <a:rPr lang="en-US" dirty="0">
                <a:latin typeface="AdvPSTIM10-R"/>
              </a:rPr>
              <a:t>six aerosol </a:t>
            </a:r>
            <a:r>
              <a:rPr lang="en-US" dirty="0" smtClean="0">
                <a:latin typeface="AdvPSTIM10-R"/>
              </a:rPr>
              <a:t>types: Europe </a:t>
            </a:r>
            <a:r>
              <a:rPr lang="en-US" dirty="0">
                <a:latin typeface="AdvPSTIM10-R"/>
              </a:rPr>
              <a:t>is primarily </a:t>
            </a:r>
            <a:r>
              <a:rPr lang="en-US" dirty="0" smtClean="0">
                <a:latin typeface="AdvPSTIM10-R"/>
              </a:rPr>
              <a:t>polluted continental </a:t>
            </a:r>
            <a:r>
              <a:rPr lang="en-US" dirty="0">
                <a:latin typeface="AdvPSTIM10-R"/>
              </a:rPr>
              <a:t>in the north and smoke and polluted dust </a:t>
            </a:r>
            <a:r>
              <a:rPr lang="en-US" dirty="0" smtClean="0">
                <a:latin typeface="AdvPSTIM10-R"/>
              </a:rPr>
              <a:t>in the </a:t>
            </a:r>
            <a:r>
              <a:rPr lang="en-US" dirty="0">
                <a:latin typeface="AdvPSTIM10-R"/>
              </a:rPr>
              <a:t>south near the Mediterranean Sea. </a:t>
            </a:r>
            <a:r>
              <a:rPr lang="en-US" dirty="0" err="1" smtClean="0">
                <a:latin typeface="AdvPSTIM10-R"/>
              </a:rPr>
              <a:t>Cean</a:t>
            </a:r>
            <a:r>
              <a:rPr lang="en-US" dirty="0" smtClean="0">
                <a:latin typeface="AdvPSTIM10-R"/>
              </a:rPr>
              <a:t> </a:t>
            </a:r>
            <a:r>
              <a:rPr lang="en-US" dirty="0">
                <a:latin typeface="AdvPSTIM10-R"/>
              </a:rPr>
              <a:t>marine aerosol near </a:t>
            </a:r>
            <a:r>
              <a:rPr lang="en-US" dirty="0" smtClean="0">
                <a:latin typeface="AdvPSTIM10-R"/>
              </a:rPr>
              <a:t>the surface </a:t>
            </a:r>
            <a:r>
              <a:rPr lang="en-US" dirty="0">
                <a:latin typeface="AdvPSTIM10-R"/>
              </a:rPr>
              <a:t>of the </a:t>
            </a:r>
            <a:r>
              <a:rPr lang="en-US" dirty="0" smtClean="0">
                <a:latin typeface="AdvPSTIM10-R"/>
              </a:rPr>
              <a:t>sea and a </a:t>
            </a:r>
            <a:r>
              <a:rPr lang="en-US" dirty="0">
                <a:latin typeface="AdvPSTIM10-R"/>
              </a:rPr>
              <a:t>5-km-deep dust layer </a:t>
            </a:r>
            <a:r>
              <a:rPr lang="en-US" dirty="0" smtClean="0">
                <a:latin typeface="AdvPSTIM10-R"/>
              </a:rPr>
              <a:t>stretching across </a:t>
            </a:r>
            <a:r>
              <a:rPr lang="en-US" dirty="0">
                <a:latin typeface="AdvPSTIM10-R"/>
              </a:rPr>
              <a:t>the Sahara.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76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7056"/>
            <a:ext cx="8229600" cy="932688"/>
          </a:xfrm>
        </p:spPr>
        <p:txBody>
          <a:bodyPr/>
          <a:lstStyle/>
          <a:p>
            <a:r>
              <a:rPr lang="en-US" dirty="0" smtClean="0"/>
              <a:t>Aerosol Type JJA 2008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0"/>
            <a:ext cx="8229600" cy="990600"/>
          </a:xfrm>
        </p:spPr>
        <p:txBody>
          <a:bodyPr/>
          <a:lstStyle/>
          <a:p>
            <a:r>
              <a:rPr lang="en-US" dirty="0" smtClean="0"/>
              <a:t>You can clearly see the difference between marine, dust and smoke.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8926"/>
            <a:ext cx="9067801" cy="396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63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305800" cy="1008888"/>
          </a:xfrm>
        </p:spPr>
        <p:txBody>
          <a:bodyPr/>
          <a:lstStyle/>
          <a:p>
            <a:r>
              <a:rPr lang="en-US" dirty="0" smtClean="0"/>
              <a:t>Optical Depth by Aerosol Type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821" y="1524000"/>
            <a:ext cx="7318557" cy="516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7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7802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Optical Depth by Season and Type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295400"/>
            <a:ext cx="6881075" cy="531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95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914" y="152400"/>
            <a:ext cx="8305800" cy="818388"/>
          </a:xfrm>
        </p:spPr>
        <p:txBody>
          <a:bodyPr/>
          <a:lstStyle/>
          <a:p>
            <a:r>
              <a:rPr lang="en-US" dirty="0" smtClean="0"/>
              <a:t>Fractional Frequency by Season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679" y="1371600"/>
            <a:ext cx="7692921" cy="5302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212" y="987455"/>
            <a:ext cx="7851988" cy="533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41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933" y="1298545"/>
            <a:ext cx="7692921" cy="5302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305800" cy="894588"/>
          </a:xfrm>
        </p:spPr>
        <p:txBody>
          <a:bodyPr/>
          <a:lstStyle/>
          <a:p>
            <a:r>
              <a:rPr lang="en-US" dirty="0" smtClean="0"/>
              <a:t>Fractional Frequency by Season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990600"/>
            <a:ext cx="7851988" cy="533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17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Seasonal Distributions of Dust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33600"/>
            <a:ext cx="9173267" cy="431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33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7629" y="228600"/>
            <a:ext cx="8651090" cy="838200"/>
          </a:xfrm>
        </p:spPr>
        <p:txBody>
          <a:bodyPr>
            <a:noAutofit/>
          </a:bodyPr>
          <a:lstStyle/>
          <a:p>
            <a:r>
              <a:rPr lang="en-US" sz="4000" dirty="0" smtClean="0"/>
              <a:t>Polluted Dust Inter-annual Distribution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8108" y="1143000"/>
            <a:ext cx="8803491" cy="27432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The </a:t>
            </a:r>
            <a:r>
              <a:rPr lang="en-US" dirty="0"/>
              <a:t>figure is a plot of the number of layers </a:t>
            </a:r>
            <a:r>
              <a:rPr lang="en-US" dirty="0" smtClean="0"/>
              <a:t>of polluted </a:t>
            </a:r>
            <a:r>
              <a:rPr lang="en-US" dirty="0"/>
              <a:t>dust found in </a:t>
            </a:r>
            <a:r>
              <a:rPr lang="en-US" dirty="0" smtClean="0"/>
              <a:t>5°x 5</a:t>
            </a:r>
            <a:r>
              <a:rPr lang="en-US" dirty="0"/>
              <a:t>°</a:t>
            </a:r>
            <a:r>
              <a:rPr lang="en-US" dirty="0" smtClean="0"/>
              <a:t> </a:t>
            </a:r>
            <a:r>
              <a:rPr lang="en-US" dirty="0"/>
              <a:t>grid boxes in JJA 2006 </a:t>
            </a:r>
            <a:r>
              <a:rPr lang="en-US" dirty="0" smtClean="0"/>
              <a:t>and 2007</a:t>
            </a:r>
            <a:r>
              <a:rPr lang="en-US" dirty="0"/>
              <a:t>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Notwithstanding </a:t>
            </a:r>
            <a:r>
              <a:rPr lang="en-US" dirty="0"/>
              <a:t>slight differences in the </a:t>
            </a:r>
            <a:r>
              <a:rPr lang="en-US" dirty="0" smtClean="0"/>
              <a:t>number of </a:t>
            </a:r>
            <a:r>
              <a:rPr lang="en-US" dirty="0"/>
              <a:t>sampling days for these two periods, distributions are remarkably similar, an expected </a:t>
            </a:r>
            <a:r>
              <a:rPr lang="en-US" dirty="0" smtClean="0"/>
              <a:t>outcome for </a:t>
            </a:r>
            <a:r>
              <a:rPr lang="en-US" dirty="0"/>
              <a:t>these </a:t>
            </a:r>
            <a:r>
              <a:rPr lang="en-US" dirty="0" smtClean="0"/>
              <a:t>aerosols.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495" y="3657600"/>
            <a:ext cx="868490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8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4710</TotalTime>
  <Words>2435</Words>
  <Application>Microsoft Office PowerPoint</Application>
  <PresentationFormat>On-screen Show (4:3)</PresentationFormat>
  <Paragraphs>252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AdvPSTIM10-R</vt:lpstr>
      <vt:lpstr>Arial</vt:lpstr>
      <vt:lpstr>Calibri</vt:lpstr>
      <vt:lpstr>Cambria Math</vt:lpstr>
      <vt:lpstr>Constantia</vt:lpstr>
      <vt:lpstr>Wingdings 2</vt:lpstr>
      <vt:lpstr>Flow</vt:lpstr>
      <vt:lpstr>Aerosol Type from CALIOP</vt:lpstr>
      <vt:lpstr>Aerosol Type</vt:lpstr>
      <vt:lpstr>Aerosol Properties from Space</vt:lpstr>
      <vt:lpstr>CALIPSO/CALIOP Aerosol</vt:lpstr>
      <vt:lpstr>CALIPSO/CALIOP Aerosol</vt:lpstr>
      <vt:lpstr>Extinction-to-Backscatter (lidar) ratio</vt:lpstr>
      <vt:lpstr>Performance of Subtyping </vt:lpstr>
      <vt:lpstr>CALIPSO Aerosol Models</vt:lpstr>
      <vt:lpstr>CALIPSO Aerosol Models</vt:lpstr>
      <vt:lpstr>CALIPSO Aerosol Models</vt:lpstr>
      <vt:lpstr>CALIPSO Aerosol Models</vt:lpstr>
      <vt:lpstr>CALIPSO Aerosol Models</vt:lpstr>
      <vt:lpstr>CALIPSO Aerosol Model</vt:lpstr>
      <vt:lpstr>CALIOP Aerosol Type</vt:lpstr>
      <vt:lpstr>CALIPSO Aerosol Type Models</vt:lpstr>
      <vt:lpstr>CALIPSO Aerosol Type Models</vt:lpstr>
      <vt:lpstr>CALIPSO Aerosol Type Models</vt:lpstr>
      <vt:lpstr>Algorithm Design</vt:lpstr>
      <vt:lpstr>Algorithm Design</vt:lpstr>
      <vt:lpstr>Algorithm Design</vt:lpstr>
      <vt:lpstr>Algorithm Design</vt:lpstr>
      <vt:lpstr>Algorithm Design</vt:lpstr>
      <vt:lpstr>Algorithm Design</vt:lpstr>
      <vt:lpstr>Algorithm Design</vt:lpstr>
      <vt:lpstr>Algorithm Flowchart</vt:lpstr>
      <vt:lpstr>Algorithm Design</vt:lpstr>
      <vt:lpstr>Algorithm Flowchart</vt:lpstr>
      <vt:lpstr>Algorithm Design</vt:lpstr>
      <vt:lpstr>Algorithm Flowchart</vt:lpstr>
      <vt:lpstr>Algorithm Design</vt:lpstr>
      <vt:lpstr>Algorithm Flowchart</vt:lpstr>
      <vt:lpstr>Case Studies</vt:lpstr>
      <vt:lpstr>Case Studies</vt:lpstr>
      <vt:lpstr>Case Studies</vt:lpstr>
      <vt:lpstr>Aerosol Type JJA 2008</vt:lpstr>
      <vt:lpstr>Optical Depth by Aerosol Type</vt:lpstr>
      <vt:lpstr>Optical Depth by Season and Type</vt:lpstr>
      <vt:lpstr>Fractional Frequency by Season</vt:lpstr>
      <vt:lpstr>Fractional Frequency by Season</vt:lpstr>
      <vt:lpstr>Seasonal Distributions of Dust</vt:lpstr>
      <vt:lpstr>Polluted Dust Inter-annual Distribution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Introduction Lecture 1: History of Remote Sensing</dc:title>
  <dc:creator>Jennifer</dc:creator>
  <cp:lastModifiedBy>Windows User</cp:lastModifiedBy>
  <cp:revision>417</cp:revision>
  <cp:lastPrinted>2017-10-12T03:48:26Z</cp:lastPrinted>
  <dcterms:created xsi:type="dcterms:W3CDTF">2015-01-12T21:16:19Z</dcterms:created>
  <dcterms:modified xsi:type="dcterms:W3CDTF">2017-10-12T03:48:45Z</dcterms:modified>
</cp:coreProperties>
</file>