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8" r:id="rId1"/>
  </p:sldMasterIdLst>
  <p:notesMasterIdLst>
    <p:notesMasterId r:id="rId43"/>
  </p:notesMasterIdLst>
  <p:sldIdLst>
    <p:sldId id="256" r:id="rId2"/>
    <p:sldId id="487" r:id="rId3"/>
    <p:sldId id="488" r:id="rId4"/>
    <p:sldId id="526" r:id="rId5"/>
    <p:sldId id="481" r:id="rId6"/>
    <p:sldId id="482" r:id="rId7"/>
    <p:sldId id="483" r:id="rId8"/>
    <p:sldId id="572" r:id="rId9"/>
    <p:sldId id="573" r:id="rId10"/>
    <p:sldId id="489" r:id="rId11"/>
    <p:sldId id="531" r:id="rId12"/>
    <p:sldId id="533" r:id="rId13"/>
    <p:sldId id="535" r:id="rId14"/>
    <p:sldId id="490" r:id="rId15"/>
    <p:sldId id="539" r:id="rId16"/>
    <p:sldId id="540" r:id="rId17"/>
    <p:sldId id="485" r:id="rId18"/>
    <p:sldId id="560" r:id="rId19"/>
    <p:sldId id="561" r:id="rId20"/>
    <p:sldId id="562" r:id="rId21"/>
    <p:sldId id="486" r:id="rId22"/>
    <p:sldId id="491" r:id="rId23"/>
    <p:sldId id="563" r:id="rId24"/>
    <p:sldId id="564" r:id="rId25"/>
    <p:sldId id="566" r:id="rId26"/>
    <p:sldId id="567" r:id="rId27"/>
    <p:sldId id="568" r:id="rId28"/>
    <p:sldId id="569" r:id="rId29"/>
    <p:sldId id="570" r:id="rId30"/>
    <p:sldId id="571" r:id="rId31"/>
    <p:sldId id="559" r:id="rId32"/>
    <p:sldId id="492" r:id="rId33"/>
    <p:sldId id="494" r:id="rId34"/>
    <p:sldId id="495" r:id="rId35"/>
    <p:sldId id="496" r:id="rId36"/>
    <p:sldId id="497" r:id="rId37"/>
    <p:sldId id="498" r:id="rId38"/>
    <p:sldId id="499" r:id="rId39"/>
    <p:sldId id="513" r:id="rId40"/>
    <p:sldId id="504" r:id="rId41"/>
    <p:sldId id="574" r:id="rId42"/>
  </p:sldIdLst>
  <p:sldSz cx="9144000" cy="6858000" type="screen4x3"/>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04B4"/>
    <a:srgbClr val="FF3300"/>
    <a:srgbClr val="CC6600"/>
    <a:srgbClr val="FF6699"/>
    <a:srgbClr val="333300"/>
    <a:srgbClr val="CC0066"/>
    <a:srgbClr val="663300"/>
    <a:srgbClr val="993300"/>
    <a:srgbClr val="84D2E4"/>
    <a:srgbClr val="FDA1F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794" autoAdjust="0"/>
    <p:restoredTop sz="84201" autoAdjust="0"/>
  </p:normalViewPr>
  <p:slideViewPr>
    <p:cSldViewPr>
      <p:cViewPr varScale="1">
        <p:scale>
          <a:sx n="63" d="100"/>
          <a:sy n="63" d="100"/>
        </p:scale>
        <p:origin x="1506" y="66"/>
      </p:cViewPr>
      <p:guideLst>
        <p:guide orient="horz" pos="2160"/>
        <p:guide pos="2880"/>
      </p:guideLst>
    </p:cSldViewPr>
  </p:slideViewPr>
  <p:notesTextViewPr>
    <p:cViewPr>
      <p:scale>
        <a:sx n="3" d="2"/>
        <a:sy n="3" d="2"/>
      </p:scale>
      <p:origin x="0" y="0"/>
    </p:cViewPr>
  </p:notesTextViewPr>
  <p:sorterViewPr>
    <p:cViewPr>
      <p:scale>
        <a:sx n="100" d="100"/>
        <a:sy n="100" d="100"/>
      </p:scale>
      <p:origin x="0" y="1314"/>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6.w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image" Target="../media/image19.png"/></Relationships>
</file>

<file path=ppt/drawings/_rels/vmlDrawing3.vml.rels><?xml version="1.0" encoding="UTF-8" standalone="yes"?>
<Relationships xmlns="http://schemas.openxmlformats.org/package/2006/relationships"><Relationship Id="rId3" Type="http://schemas.openxmlformats.org/officeDocument/2006/relationships/image" Target="../media/image29.png"/><Relationship Id="rId7" Type="http://schemas.openxmlformats.org/officeDocument/2006/relationships/image" Target="../media/image33.png"/><Relationship Id="rId2" Type="http://schemas.openxmlformats.org/officeDocument/2006/relationships/image" Target="../media/image28.png"/><Relationship Id="rId1" Type="http://schemas.openxmlformats.org/officeDocument/2006/relationships/image" Target="../media/image27.png"/><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0060"/>
          </a:xfrm>
          <a:prstGeom prst="rect">
            <a:avLst/>
          </a:prstGeom>
        </p:spPr>
        <p:txBody>
          <a:bodyPr vert="horz" lIns="96661" tIns="48331" rIns="96661" bIns="48331" rtlCol="0"/>
          <a:lstStyle>
            <a:lvl1pPr algn="l">
              <a:defRPr sz="1300"/>
            </a:lvl1pPr>
          </a:lstStyle>
          <a:p>
            <a:endParaRPr lang="en-US"/>
          </a:p>
        </p:txBody>
      </p:sp>
      <p:sp>
        <p:nvSpPr>
          <p:cNvPr id="3" name="Date Placeholder 2"/>
          <p:cNvSpPr>
            <a:spLocks noGrp="1"/>
          </p:cNvSpPr>
          <p:nvPr>
            <p:ph type="dt" idx="1"/>
          </p:nvPr>
        </p:nvSpPr>
        <p:spPr>
          <a:xfrm>
            <a:off x="4143587" y="0"/>
            <a:ext cx="3169920" cy="480060"/>
          </a:xfrm>
          <a:prstGeom prst="rect">
            <a:avLst/>
          </a:prstGeom>
        </p:spPr>
        <p:txBody>
          <a:bodyPr vert="horz" lIns="96661" tIns="48331" rIns="96661" bIns="48331" rtlCol="0"/>
          <a:lstStyle>
            <a:lvl1pPr algn="r">
              <a:defRPr sz="1300"/>
            </a:lvl1pPr>
          </a:lstStyle>
          <a:p>
            <a:fld id="{19B1B6FE-4084-492D-8D79-B774F0F30E03}" type="datetimeFigureOut">
              <a:rPr lang="en-US" smtClean="0"/>
              <a:t>10/22/2017</a:t>
            </a:fld>
            <a:endParaRPr lang="en-US"/>
          </a:p>
        </p:txBody>
      </p:sp>
      <p:sp>
        <p:nvSpPr>
          <p:cNvPr id="4" name="Slide Image Placeholder 3"/>
          <p:cNvSpPr>
            <a:spLocks noGrp="1" noRot="1" noChangeAspect="1"/>
          </p:cNvSpPr>
          <p:nvPr>
            <p:ph type="sldImg" idx="2"/>
          </p:nvPr>
        </p:nvSpPr>
        <p:spPr>
          <a:xfrm>
            <a:off x="1257300" y="720725"/>
            <a:ext cx="4800600" cy="3600450"/>
          </a:xfrm>
          <a:prstGeom prst="rect">
            <a:avLst/>
          </a:prstGeom>
          <a:noFill/>
          <a:ln w="12700">
            <a:solidFill>
              <a:prstClr val="black"/>
            </a:solidFill>
          </a:ln>
        </p:spPr>
        <p:txBody>
          <a:bodyPr vert="horz" lIns="96661" tIns="48331" rIns="96661" bIns="48331" rtlCol="0" anchor="ctr"/>
          <a:lstStyle/>
          <a:p>
            <a:endParaRPr lang="en-US"/>
          </a:p>
        </p:txBody>
      </p:sp>
      <p:sp>
        <p:nvSpPr>
          <p:cNvPr id="5" name="Notes Placeholder 4"/>
          <p:cNvSpPr>
            <a:spLocks noGrp="1"/>
          </p:cNvSpPr>
          <p:nvPr>
            <p:ph type="body" sz="quarter" idx="3"/>
          </p:nvPr>
        </p:nvSpPr>
        <p:spPr>
          <a:xfrm>
            <a:off x="731520" y="4560570"/>
            <a:ext cx="5852160" cy="4320540"/>
          </a:xfrm>
          <a:prstGeom prst="rect">
            <a:avLst/>
          </a:prstGeom>
        </p:spPr>
        <p:txBody>
          <a:bodyPr vert="horz" lIns="96661" tIns="48331" rIns="96661" bIns="48331"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9119474"/>
            <a:ext cx="3169920" cy="480060"/>
          </a:xfrm>
          <a:prstGeom prst="rect">
            <a:avLst/>
          </a:prstGeom>
        </p:spPr>
        <p:txBody>
          <a:bodyPr vert="horz" lIns="96661" tIns="48331" rIns="96661" bIns="48331" rtlCol="0" anchor="b"/>
          <a:lstStyle>
            <a:lvl1pPr algn="l">
              <a:defRPr sz="1300"/>
            </a:lvl1pPr>
          </a:lstStyle>
          <a:p>
            <a:endParaRPr lang="en-US"/>
          </a:p>
        </p:txBody>
      </p:sp>
      <p:sp>
        <p:nvSpPr>
          <p:cNvPr id="7" name="Slide Number Placeholder 6"/>
          <p:cNvSpPr>
            <a:spLocks noGrp="1"/>
          </p:cNvSpPr>
          <p:nvPr>
            <p:ph type="sldNum" sz="quarter" idx="5"/>
          </p:nvPr>
        </p:nvSpPr>
        <p:spPr>
          <a:xfrm>
            <a:off x="4143587" y="9119474"/>
            <a:ext cx="3169920" cy="480060"/>
          </a:xfrm>
          <a:prstGeom prst="rect">
            <a:avLst/>
          </a:prstGeom>
        </p:spPr>
        <p:txBody>
          <a:bodyPr vert="horz" lIns="96661" tIns="48331" rIns="96661" bIns="48331" rtlCol="0" anchor="b"/>
          <a:lstStyle>
            <a:lvl1pPr algn="r">
              <a:defRPr sz="1300"/>
            </a:lvl1pPr>
          </a:lstStyle>
          <a:p>
            <a:fld id="{BCB94533-8ECB-43F2-B809-AA1E260CB698}" type="slidenum">
              <a:rPr lang="en-US" smtClean="0"/>
              <a:t>‹#›</a:t>
            </a:fld>
            <a:endParaRPr lang="en-US"/>
          </a:p>
        </p:txBody>
      </p:sp>
    </p:spTree>
    <p:extLst>
      <p:ext uri="{BB962C8B-B14F-4D97-AF65-F5344CB8AC3E}">
        <p14:creationId xmlns:p14="http://schemas.microsoft.com/office/powerpoint/2010/main" val="11822700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TM = thematic </a:t>
            </a:r>
            <a:r>
              <a:rPr lang="en-US" dirty="0" err="1" smtClean="0"/>
              <a:t>matpper</a:t>
            </a:r>
            <a:endParaRPr lang="en-US" dirty="0"/>
          </a:p>
        </p:txBody>
      </p:sp>
      <p:sp>
        <p:nvSpPr>
          <p:cNvPr id="4" name="Slide Number Placeholder 3"/>
          <p:cNvSpPr>
            <a:spLocks noGrp="1"/>
          </p:cNvSpPr>
          <p:nvPr>
            <p:ph type="sldNum" sz="quarter" idx="10"/>
          </p:nvPr>
        </p:nvSpPr>
        <p:spPr/>
        <p:txBody>
          <a:bodyPr/>
          <a:lstStyle/>
          <a:p>
            <a:fld id="{BCB94533-8ECB-43F2-B809-AA1E260CB698}" type="slidenum">
              <a:rPr lang="en-US" smtClean="0"/>
              <a:t>18</a:t>
            </a:fld>
            <a:endParaRPr lang="en-US"/>
          </a:p>
        </p:txBody>
      </p:sp>
    </p:spTree>
    <p:extLst>
      <p:ext uri="{BB962C8B-B14F-4D97-AF65-F5344CB8AC3E}">
        <p14:creationId xmlns:p14="http://schemas.microsoft.com/office/powerpoint/2010/main" val="19726730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85372" indent="-302066" eaLnBrk="0" hangingPunct="0">
              <a:defRPr>
                <a:solidFill>
                  <a:schemeClr val="tx1"/>
                </a:solidFill>
                <a:latin typeface="Arial" panose="020B0604020202020204" pitchFamily="34" charset="0"/>
              </a:defRPr>
            </a:lvl2pPr>
            <a:lvl3pPr marL="1208265" indent="-241653" eaLnBrk="0" hangingPunct="0">
              <a:defRPr>
                <a:solidFill>
                  <a:schemeClr val="tx1"/>
                </a:solidFill>
                <a:latin typeface="Arial" panose="020B0604020202020204" pitchFamily="34" charset="0"/>
              </a:defRPr>
            </a:lvl3pPr>
            <a:lvl4pPr marL="1691571" indent="-241653" eaLnBrk="0" hangingPunct="0">
              <a:defRPr>
                <a:solidFill>
                  <a:schemeClr val="tx1"/>
                </a:solidFill>
                <a:latin typeface="Arial" panose="020B0604020202020204" pitchFamily="34" charset="0"/>
              </a:defRPr>
            </a:lvl4pPr>
            <a:lvl5pPr marL="2174878" indent="-241653" eaLnBrk="0" hangingPunct="0">
              <a:defRPr>
                <a:solidFill>
                  <a:schemeClr val="tx1"/>
                </a:solidFill>
                <a:latin typeface="Arial" panose="020B0604020202020204" pitchFamily="34" charset="0"/>
              </a:defRPr>
            </a:lvl5pPr>
            <a:lvl6pPr marL="2658184" indent="-241653" eaLnBrk="0" fontAlgn="base" hangingPunct="0">
              <a:spcBef>
                <a:spcPct val="0"/>
              </a:spcBef>
              <a:spcAft>
                <a:spcPct val="0"/>
              </a:spcAft>
              <a:defRPr>
                <a:solidFill>
                  <a:schemeClr val="tx1"/>
                </a:solidFill>
                <a:latin typeface="Arial" panose="020B0604020202020204" pitchFamily="34" charset="0"/>
              </a:defRPr>
            </a:lvl6pPr>
            <a:lvl7pPr marL="3141490" indent="-241653" eaLnBrk="0" fontAlgn="base" hangingPunct="0">
              <a:spcBef>
                <a:spcPct val="0"/>
              </a:spcBef>
              <a:spcAft>
                <a:spcPct val="0"/>
              </a:spcAft>
              <a:defRPr>
                <a:solidFill>
                  <a:schemeClr val="tx1"/>
                </a:solidFill>
                <a:latin typeface="Arial" panose="020B0604020202020204" pitchFamily="34" charset="0"/>
              </a:defRPr>
            </a:lvl7pPr>
            <a:lvl8pPr marL="3624796" indent="-241653" eaLnBrk="0" fontAlgn="base" hangingPunct="0">
              <a:spcBef>
                <a:spcPct val="0"/>
              </a:spcBef>
              <a:spcAft>
                <a:spcPct val="0"/>
              </a:spcAft>
              <a:defRPr>
                <a:solidFill>
                  <a:schemeClr val="tx1"/>
                </a:solidFill>
                <a:latin typeface="Arial" panose="020B0604020202020204" pitchFamily="34" charset="0"/>
              </a:defRPr>
            </a:lvl8pPr>
            <a:lvl9pPr marL="4108102" indent="-241653" eaLnBrk="0" fontAlgn="base" hangingPunct="0">
              <a:spcBef>
                <a:spcPct val="0"/>
              </a:spcBef>
              <a:spcAft>
                <a:spcPct val="0"/>
              </a:spcAft>
              <a:defRPr>
                <a:solidFill>
                  <a:schemeClr val="tx1"/>
                </a:solidFill>
                <a:latin typeface="Arial" panose="020B0604020202020204" pitchFamily="34" charset="0"/>
              </a:defRPr>
            </a:lvl9pPr>
          </a:lstStyle>
          <a:p>
            <a:pPr eaLnBrk="1" hangingPunct="1"/>
            <a:fld id="{C00ABDD6-40F8-4F71-AA2B-475A737FA877}" type="slidenum">
              <a:rPr lang="en-US" altLang="en-US"/>
              <a:pPr eaLnBrk="1" hangingPunct="1"/>
              <a:t>33</a:t>
            </a:fld>
            <a:endParaRPr lang="en-US" altLang="en-US"/>
          </a:p>
        </p:txBody>
      </p:sp>
      <p:sp>
        <p:nvSpPr>
          <p:cNvPr id="77827" name="Rectangle 2"/>
          <p:cNvSpPr>
            <a:spLocks noGrp="1" noRot="1" noChangeAspect="1" noChangeArrowheads="1" noTextEdit="1"/>
          </p:cNvSpPr>
          <p:nvPr>
            <p:ph type="sldImg"/>
          </p:nvPr>
        </p:nvSpPr>
        <p:spPr bwMode="auto">
          <a:xfrm>
            <a:off x="1258888" y="720725"/>
            <a:ext cx="4800600" cy="36004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7828" name="Rectangle 3"/>
          <p:cNvSpPr>
            <a:spLocks noGrp="1" noChangeArrowheads="1"/>
          </p:cNvSpPr>
          <p:nvPr>
            <p:ph type="body" idx="1"/>
          </p:nvPr>
        </p:nvSpPr>
        <p:spPr bwMode="auto">
          <a:xfrm>
            <a:off x="977055" y="4560570"/>
            <a:ext cx="5361093" cy="432054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Tree>
    <p:extLst>
      <p:ext uri="{BB962C8B-B14F-4D97-AF65-F5344CB8AC3E}">
        <p14:creationId xmlns:p14="http://schemas.microsoft.com/office/powerpoint/2010/main" val="37296971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85372" indent="-302066" eaLnBrk="0" hangingPunct="0">
              <a:defRPr>
                <a:solidFill>
                  <a:schemeClr val="tx1"/>
                </a:solidFill>
                <a:latin typeface="Arial" panose="020B0604020202020204" pitchFamily="34" charset="0"/>
              </a:defRPr>
            </a:lvl2pPr>
            <a:lvl3pPr marL="1208265" indent="-241653" eaLnBrk="0" hangingPunct="0">
              <a:defRPr>
                <a:solidFill>
                  <a:schemeClr val="tx1"/>
                </a:solidFill>
                <a:latin typeface="Arial" panose="020B0604020202020204" pitchFamily="34" charset="0"/>
              </a:defRPr>
            </a:lvl3pPr>
            <a:lvl4pPr marL="1691571" indent="-241653" eaLnBrk="0" hangingPunct="0">
              <a:defRPr>
                <a:solidFill>
                  <a:schemeClr val="tx1"/>
                </a:solidFill>
                <a:latin typeface="Arial" panose="020B0604020202020204" pitchFamily="34" charset="0"/>
              </a:defRPr>
            </a:lvl4pPr>
            <a:lvl5pPr marL="2174878" indent="-241653" eaLnBrk="0" hangingPunct="0">
              <a:defRPr>
                <a:solidFill>
                  <a:schemeClr val="tx1"/>
                </a:solidFill>
                <a:latin typeface="Arial" panose="020B0604020202020204" pitchFamily="34" charset="0"/>
              </a:defRPr>
            </a:lvl5pPr>
            <a:lvl6pPr marL="2658184" indent="-241653" eaLnBrk="0" fontAlgn="base" hangingPunct="0">
              <a:spcBef>
                <a:spcPct val="0"/>
              </a:spcBef>
              <a:spcAft>
                <a:spcPct val="0"/>
              </a:spcAft>
              <a:defRPr>
                <a:solidFill>
                  <a:schemeClr val="tx1"/>
                </a:solidFill>
                <a:latin typeface="Arial" panose="020B0604020202020204" pitchFamily="34" charset="0"/>
              </a:defRPr>
            </a:lvl6pPr>
            <a:lvl7pPr marL="3141490" indent="-241653" eaLnBrk="0" fontAlgn="base" hangingPunct="0">
              <a:spcBef>
                <a:spcPct val="0"/>
              </a:spcBef>
              <a:spcAft>
                <a:spcPct val="0"/>
              </a:spcAft>
              <a:defRPr>
                <a:solidFill>
                  <a:schemeClr val="tx1"/>
                </a:solidFill>
                <a:latin typeface="Arial" panose="020B0604020202020204" pitchFamily="34" charset="0"/>
              </a:defRPr>
            </a:lvl7pPr>
            <a:lvl8pPr marL="3624796" indent="-241653" eaLnBrk="0" fontAlgn="base" hangingPunct="0">
              <a:spcBef>
                <a:spcPct val="0"/>
              </a:spcBef>
              <a:spcAft>
                <a:spcPct val="0"/>
              </a:spcAft>
              <a:defRPr>
                <a:solidFill>
                  <a:schemeClr val="tx1"/>
                </a:solidFill>
                <a:latin typeface="Arial" panose="020B0604020202020204" pitchFamily="34" charset="0"/>
              </a:defRPr>
            </a:lvl8pPr>
            <a:lvl9pPr marL="4108102" indent="-241653" eaLnBrk="0" fontAlgn="base" hangingPunct="0">
              <a:spcBef>
                <a:spcPct val="0"/>
              </a:spcBef>
              <a:spcAft>
                <a:spcPct val="0"/>
              </a:spcAft>
              <a:defRPr>
                <a:solidFill>
                  <a:schemeClr val="tx1"/>
                </a:solidFill>
                <a:latin typeface="Arial" panose="020B0604020202020204" pitchFamily="34" charset="0"/>
              </a:defRPr>
            </a:lvl9pPr>
          </a:lstStyle>
          <a:p>
            <a:pPr eaLnBrk="1" hangingPunct="1"/>
            <a:fld id="{3F6AB242-3AA0-4D3D-BB75-4B00CB4091B7}" type="slidenum">
              <a:rPr lang="en-US" altLang="en-US"/>
              <a:pPr eaLnBrk="1" hangingPunct="1"/>
              <a:t>34</a:t>
            </a:fld>
            <a:endParaRPr lang="en-US" altLang="en-US"/>
          </a:p>
        </p:txBody>
      </p:sp>
      <p:sp>
        <p:nvSpPr>
          <p:cNvPr id="78851" name="Rectangle 2"/>
          <p:cNvSpPr>
            <a:spLocks noGrp="1" noRot="1" noChangeAspect="1" noChangeArrowheads="1" noTextEdit="1"/>
          </p:cNvSpPr>
          <p:nvPr>
            <p:ph type="sldImg"/>
          </p:nvPr>
        </p:nvSpPr>
        <p:spPr bwMode="auto">
          <a:xfrm>
            <a:off x="1258888" y="720725"/>
            <a:ext cx="4800600" cy="36004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8852" name="Rectangle 3"/>
          <p:cNvSpPr>
            <a:spLocks noGrp="1" noChangeArrowheads="1"/>
          </p:cNvSpPr>
          <p:nvPr>
            <p:ph type="body" idx="1"/>
          </p:nvPr>
        </p:nvSpPr>
        <p:spPr bwMode="auto">
          <a:xfrm>
            <a:off x="977055" y="4560570"/>
            <a:ext cx="5361093" cy="432054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Tree>
    <p:extLst>
      <p:ext uri="{BB962C8B-B14F-4D97-AF65-F5344CB8AC3E}">
        <p14:creationId xmlns:p14="http://schemas.microsoft.com/office/powerpoint/2010/main" val="75142587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85372" indent="-302066" eaLnBrk="0" hangingPunct="0">
              <a:defRPr>
                <a:solidFill>
                  <a:schemeClr val="tx1"/>
                </a:solidFill>
                <a:latin typeface="Arial" panose="020B0604020202020204" pitchFamily="34" charset="0"/>
              </a:defRPr>
            </a:lvl2pPr>
            <a:lvl3pPr marL="1208265" indent="-241653" eaLnBrk="0" hangingPunct="0">
              <a:defRPr>
                <a:solidFill>
                  <a:schemeClr val="tx1"/>
                </a:solidFill>
                <a:latin typeface="Arial" panose="020B0604020202020204" pitchFamily="34" charset="0"/>
              </a:defRPr>
            </a:lvl3pPr>
            <a:lvl4pPr marL="1691571" indent="-241653" eaLnBrk="0" hangingPunct="0">
              <a:defRPr>
                <a:solidFill>
                  <a:schemeClr val="tx1"/>
                </a:solidFill>
                <a:latin typeface="Arial" panose="020B0604020202020204" pitchFamily="34" charset="0"/>
              </a:defRPr>
            </a:lvl4pPr>
            <a:lvl5pPr marL="2174878" indent="-241653" eaLnBrk="0" hangingPunct="0">
              <a:defRPr>
                <a:solidFill>
                  <a:schemeClr val="tx1"/>
                </a:solidFill>
                <a:latin typeface="Arial" panose="020B0604020202020204" pitchFamily="34" charset="0"/>
              </a:defRPr>
            </a:lvl5pPr>
            <a:lvl6pPr marL="2658184" indent="-241653" eaLnBrk="0" fontAlgn="base" hangingPunct="0">
              <a:spcBef>
                <a:spcPct val="0"/>
              </a:spcBef>
              <a:spcAft>
                <a:spcPct val="0"/>
              </a:spcAft>
              <a:defRPr>
                <a:solidFill>
                  <a:schemeClr val="tx1"/>
                </a:solidFill>
                <a:latin typeface="Arial" panose="020B0604020202020204" pitchFamily="34" charset="0"/>
              </a:defRPr>
            </a:lvl6pPr>
            <a:lvl7pPr marL="3141490" indent="-241653" eaLnBrk="0" fontAlgn="base" hangingPunct="0">
              <a:spcBef>
                <a:spcPct val="0"/>
              </a:spcBef>
              <a:spcAft>
                <a:spcPct val="0"/>
              </a:spcAft>
              <a:defRPr>
                <a:solidFill>
                  <a:schemeClr val="tx1"/>
                </a:solidFill>
                <a:latin typeface="Arial" panose="020B0604020202020204" pitchFamily="34" charset="0"/>
              </a:defRPr>
            </a:lvl7pPr>
            <a:lvl8pPr marL="3624796" indent="-241653" eaLnBrk="0" fontAlgn="base" hangingPunct="0">
              <a:spcBef>
                <a:spcPct val="0"/>
              </a:spcBef>
              <a:spcAft>
                <a:spcPct val="0"/>
              </a:spcAft>
              <a:defRPr>
                <a:solidFill>
                  <a:schemeClr val="tx1"/>
                </a:solidFill>
                <a:latin typeface="Arial" panose="020B0604020202020204" pitchFamily="34" charset="0"/>
              </a:defRPr>
            </a:lvl8pPr>
            <a:lvl9pPr marL="4108102" indent="-241653" eaLnBrk="0" fontAlgn="base" hangingPunct="0">
              <a:spcBef>
                <a:spcPct val="0"/>
              </a:spcBef>
              <a:spcAft>
                <a:spcPct val="0"/>
              </a:spcAft>
              <a:defRPr>
                <a:solidFill>
                  <a:schemeClr val="tx1"/>
                </a:solidFill>
                <a:latin typeface="Arial" panose="020B0604020202020204" pitchFamily="34" charset="0"/>
              </a:defRPr>
            </a:lvl9pPr>
          </a:lstStyle>
          <a:p>
            <a:pPr eaLnBrk="1" hangingPunct="1"/>
            <a:fld id="{60664771-6206-411F-B693-B14168AD2256}" type="slidenum">
              <a:rPr lang="en-US" altLang="en-US">
                <a:solidFill>
                  <a:srgbClr val="000000"/>
                </a:solidFill>
              </a:rPr>
              <a:pPr eaLnBrk="1" hangingPunct="1"/>
              <a:t>36</a:t>
            </a:fld>
            <a:endParaRPr lang="en-US" altLang="en-US">
              <a:solidFill>
                <a:srgbClr val="000000"/>
              </a:solidFill>
            </a:endParaRPr>
          </a:p>
        </p:txBody>
      </p:sp>
      <p:sp>
        <p:nvSpPr>
          <p:cNvPr id="79875" name="Rectangle 7"/>
          <p:cNvSpPr txBox="1">
            <a:spLocks noGrp="1" noChangeArrowheads="1"/>
          </p:cNvSpPr>
          <p:nvPr/>
        </p:nvSpPr>
        <p:spPr bwMode="auto">
          <a:xfrm>
            <a:off x="4143587" y="9119474"/>
            <a:ext cx="3169920" cy="4800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661" tIns="48331" rIns="96661" bIns="48331" anchor="b"/>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r" eaLnBrk="1" hangingPunct="1"/>
            <a:fld id="{682F04C0-D9F6-43D3-A7F1-1D842FD8D4FD}" type="slidenum">
              <a:rPr lang="fr-FR" altLang="en-US" sz="1300">
                <a:solidFill>
                  <a:srgbClr val="000000"/>
                </a:solidFill>
                <a:ea typeface="ＭＳ Ｐゴシック" panose="020B0600070205080204" pitchFamily="34" charset="-128"/>
              </a:rPr>
              <a:pPr algn="r" eaLnBrk="1" hangingPunct="1"/>
              <a:t>36</a:t>
            </a:fld>
            <a:endParaRPr lang="fr-FR" altLang="en-US" sz="1300">
              <a:solidFill>
                <a:srgbClr val="000000"/>
              </a:solidFill>
              <a:ea typeface="ＭＳ Ｐゴシック" panose="020B0600070205080204" pitchFamily="34" charset="-128"/>
            </a:endParaRPr>
          </a:p>
        </p:txBody>
      </p:sp>
      <p:sp>
        <p:nvSpPr>
          <p:cNvPr id="79876"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987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fr-BE" altLang="en-US" smtClean="0">
              <a:latin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232759207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85372" indent="-302066" eaLnBrk="0" hangingPunct="0">
              <a:defRPr>
                <a:solidFill>
                  <a:schemeClr val="tx1"/>
                </a:solidFill>
                <a:latin typeface="Arial" panose="020B0604020202020204" pitchFamily="34" charset="0"/>
              </a:defRPr>
            </a:lvl2pPr>
            <a:lvl3pPr marL="1208265" indent="-241653" eaLnBrk="0" hangingPunct="0">
              <a:defRPr>
                <a:solidFill>
                  <a:schemeClr val="tx1"/>
                </a:solidFill>
                <a:latin typeface="Arial" panose="020B0604020202020204" pitchFamily="34" charset="0"/>
              </a:defRPr>
            </a:lvl3pPr>
            <a:lvl4pPr marL="1691571" indent="-241653" eaLnBrk="0" hangingPunct="0">
              <a:defRPr>
                <a:solidFill>
                  <a:schemeClr val="tx1"/>
                </a:solidFill>
                <a:latin typeface="Arial" panose="020B0604020202020204" pitchFamily="34" charset="0"/>
              </a:defRPr>
            </a:lvl4pPr>
            <a:lvl5pPr marL="2174878" indent="-241653" eaLnBrk="0" hangingPunct="0">
              <a:defRPr>
                <a:solidFill>
                  <a:schemeClr val="tx1"/>
                </a:solidFill>
                <a:latin typeface="Arial" panose="020B0604020202020204" pitchFamily="34" charset="0"/>
              </a:defRPr>
            </a:lvl5pPr>
            <a:lvl6pPr marL="2658184" indent="-241653" eaLnBrk="0" fontAlgn="base" hangingPunct="0">
              <a:spcBef>
                <a:spcPct val="0"/>
              </a:spcBef>
              <a:spcAft>
                <a:spcPct val="0"/>
              </a:spcAft>
              <a:defRPr>
                <a:solidFill>
                  <a:schemeClr val="tx1"/>
                </a:solidFill>
                <a:latin typeface="Arial" panose="020B0604020202020204" pitchFamily="34" charset="0"/>
              </a:defRPr>
            </a:lvl6pPr>
            <a:lvl7pPr marL="3141490" indent="-241653" eaLnBrk="0" fontAlgn="base" hangingPunct="0">
              <a:spcBef>
                <a:spcPct val="0"/>
              </a:spcBef>
              <a:spcAft>
                <a:spcPct val="0"/>
              </a:spcAft>
              <a:defRPr>
                <a:solidFill>
                  <a:schemeClr val="tx1"/>
                </a:solidFill>
                <a:latin typeface="Arial" panose="020B0604020202020204" pitchFamily="34" charset="0"/>
              </a:defRPr>
            </a:lvl7pPr>
            <a:lvl8pPr marL="3624796" indent="-241653" eaLnBrk="0" fontAlgn="base" hangingPunct="0">
              <a:spcBef>
                <a:spcPct val="0"/>
              </a:spcBef>
              <a:spcAft>
                <a:spcPct val="0"/>
              </a:spcAft>
              <a:defRPr>
                <a:solidFill>
                  <a:schemeClr val="tx1"/>
                </a:solidFill>
                <a:latin typeface="Arial" panose="020B0604020202020204" pitchFamily="34" charset="0"/>
              </a:defRPr>
            </a:lvl8pPr>
            <a:lvl9pPr marL="4108102" indent="-241653" eaLnBrk="0" fontAlgn="base" hangingPunct="0">
              <a:spcBef>
                <a:spcPct val="0"/>
              </a:spcBef>
              <a:spcAft>
                <a:spcPct val="0"/>
              </a:spcAft>
              <a:defRPr>
                <a:solidFill>
                  <a:schemeClr val="tx1"/>
                </a:solidFill>
                <a:latin typeface="Arial" panose="020B0604020202020204" pitchFamily="34" charset="0"/>
              </a:defRPr>
            </a:lvl9pPr>
          </a:lstStyle>
          <a:p>
            <a:pPr eaLnBrk="1" hangingPunct="1"/>
            <a:fld id="{FB467E73-A49D-429A-8105-34181A6E236E}" type="slidenum">
              <a:rPr lang="en-US" altLang="en-US"/>
              <a:pPr eaLnBrk="1" hangingPunct="1"/>
              <a:t>38</a:t>
            </a:fld>
            <a:endParaRPr lang="en-US" altLang="en-US"/>
          </a:p>
        </p:txBody>
      </p:sp>
      <p:sp>
        <p:nvSpPr>
          <p:cNvPr id="80899"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090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smtClean="0"/>
              <a:t>The slide shows our new cloud-gap-filled (CGF) product.  CI refers to the confidence index which tells the user how much confidence he or she can have in each cell's snow/no-snow decision based on how many days have elapsed since the last clear view of that cell.  We are currently validating this product.  Initial validation in the land information system (LIS) model shows up to 15% improvement in the bias using the CGF product as compared to using the model alone to calculate snow extent.  </a:t>
            </a:r>
            <a:br>
              <a:rPr lang="en-US" altLang="en-US" smtClean="0"/>
            </a:br>
            <a:endParaRPr lang="en-US" altLang="en-US" smtClean="0"/>
          </a:p>
        </p:txBody>
      </p:sp>
    </p:spTree>
    <p:extLst>
      <p:ext uri="{BB962C8B-B14F-4D97-AF65-F5344CB8AC3E}">
        <p14:creationId xmlns:p14="http://schemas.microsoft.com/office/powerpoint/2010/main" val="34962798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85372" indent="-302066" eaLnBrk="0" hangingPunct="0">
              <a:defRPr>
                <a:solidFill>
                  <a:schemeClr val="tx1"/>
                </a:solidFill>
                <a:latin typeface="Arial" panose="020B0604020202020204" pitchFamily="34" charset="0"/>
              </a:defRPr>
            </a:lvl2pPr>
            <a:lvl3pPr marL="1208265" indent="-241653" eaLnBrk="0" hangingPunct="0">
              <a:defRPr>
                <a:solidFill>
                  <a:schemeClr val="tx1"/>
                </a:solidFill>
                <a:latin typeface="Arial" panose="020B0604020202020204" pitchFamily="34" charset="0"/>
              </a:defRPr>
            </a:lvl3pPr>
            <a:lvl4pPr marL="1691571" indent="-241653" eaLnBrk="0" hangingPunct="0">
              <a:defRPr>
                <a:solidFill>
                  <a:schemeClr val="tx1"/>
                </a:solidFill>
                <a:latin typeface="Arial" panose="020B0604020202020204" pitchFamily="34" charset="0"/>
              </a:defRPr>
            </a:lvl4pPr>
            <a:lvl5pPr marL="2174878" indent="-241653" eaLnBrk="0" hangingPunct="0">
              <a:defRPr>
                <a:solidFill>
                  <a:schemeClr val="tx1"/>
                </a:solidFill>
                <a:latin typeface="Arial" panose="020B0604020202020204" pitchFamily="34" charset="0"/>
              </a:defRPr>
            </a:lvl5pPr>
            <a:lvl6pPr marL="2658184" indent="-241653" eaLnBrk="0" fontAlgn="base" hangingPunct="0">
              <a:spcBef>
                <a:spcPct val="0"/>
              </a:spcBef>
              <a:spcAft>
                <a:spcPct val="0"/>
              </a:spcAft>
              <a:defRPr>
                <a:solidFill>
                  <a:schemeClr val="tx1"/>
                </a:solidFill>
                <a:latin typeface="Arial" panose="020B0604020202020204" pitchFamily="34" charset="0"/>
              </a:defRPr>
            </a:lvl6pPr>
            <a:lvl7pPr marL="3141490" indent="-241653" eaLnBrk="0" fontAlgn="base" hangingPunct="0">
              <a:spcBef>
                <a:spcPct val="0"/>
              </a:spcBef>
              <a:spcAft>
                <a:spcPct val="0"/>
              </a:spcAft>
              <a:defRPr>
                <a:solidFill>
                  <a:schemeClr val="tx1"/>
                </a:solidFill>
                <a:latin typeface="Arial" panose="020B0604020202020204" pitchFamily="34" charset="0"/>
              </a:defRPr>
            </a:lvl7pPr>
            <a:lvl8pPr marL="3624796" indent="-241653" eaLnBrk="0" fontAlgn="base" hangingPunct="0">
              <a:spcBef>
                <a:spcPct val="0"/>
              </a:spcBef>
              <a:spcAft>
                <a:spcPct val="0"/>
              </a:spcAft>
              <a:defRPr>
                <a:solidFill>
                  <a:schemeClr val="tx1"/>
                </a:solidFill>
                <a:latin typeface="Arial" panose="020B0604020202020204" pitchFamily="34" charset="0"/>
              </a:defRPr>
            </a:lvl8pPr>
            <a:lvl9pPr marL="4108102" indent="-241653" eaLnBrk="0" fontAlgn="base" hangingPunct="0">
              <a:spcBef>
                <a:spcPct val="0"/>
              </a:spcBef>
              <a:spcAft>
                <a:spcPct val="0"/>
              </a:spcAft>
              <a:defRPr>
                <a:solidFill>
                  <a:schemeClr val="tx1"/>
                </a:solidFill>
                <a:latin typeface="Arial" panose="020B0604020202020204" pitchFamily="34" charset="0"/>
              </a:defRPr>
            </a:lvl9pPr>
          </a:lstStyle>
          <a:p>
            <a:pPr eaLnBrk="1" hangingPunct="1"/>
            <a:fld id="{775AF855-543C-4617-8942-A2ED1902ED61}" type="slidenum">
              <a:rPr lang="en-US" altLang="en-US">
                <a:solidFill>
                  <a:srgbClr val="000000"/>
                </a:solidFill>
              </a:rPr>
              <a:pPr eaLnBrk="1" hangingPunct="1"/>
              <a:t>39</a:t>
            </a:fld>
            <a:endParaRPr lang="en-US" altLang="en-US">
              <a:solidFill>
                <a:srgbClr val="000000"/>
              </a:solidFill>
            </a:endParaRPr>
          </a:p>
        </p:txBody>
      </p:sp>
      <p:sp>
        <p:nvSpPr>
          <p:cNvPr id="86019"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602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latin typeface="Arial" panose="020B0604020202020204" pitchFamily="34" charset="0"/>
            </a:endParaRPr>
          </a:p>
        </p:txBody>
      </p:sp>
    </p:spTree>
    <p:extLst>
      <p:ext uri="{BB962C8B-B14F-4D97-AF65-F5344CB8AC3E}">
        <p14:creationId xmlns:p14="http://schemas.microsoft.com/office/powerpoint/2010/main" val="12640428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85372" indent="-302066" eaLnBrk="0" hangingPunct="0">
              <a:defRPr>
                <a:solidFill>
                  <a:schemeClr val="tx1"/>
                </a:solidFill>
                <a:latin typeface="Arial" panose="020B0604020202020204" pitchFamily="34" charset="0"/>
              </a:defRPr>
            </a:lvl2pPr>
            <a:lvl3pPr marL="1208265" indent="-241653" eaLnBrk="0" hangingPunct="0">
              <a:defRPr>
                <a:solidFill>
                  <a:schemeClr val="tx1"/>
                </a:solidFill>
                <a:latin typeface="Arial" panose="020B0604020202020204" pitchFamily="34" charset="0"/>
              </a:defRPr>
            </a:lvl3pPr>
            <a:lvl4pPr marL="1691571" indent="-241653" eaLnBrk="0" hangingPunct="0">
              <a:defRPr>
                <a:solidFill>
                  <a:schemeClr val="tx1"/>
                </a:solidFill>
                <a:latin typeface="Arial" panose="020B0604020202020204" pitchFamily="34" charset="0"/>
              </a:defRPr>
            </a:lvl4pPr>
            <a:lvl5pPr marL="2174878" indent="-241653" eaLnBrk="0" hangingPunct="0">
              <a:defRPr>
                <a:solidFill>
                  <a:schemeClr val="tx1"/>
                </a:solidFill>
                <a:latin typeface="Arial" panose="020B0604020202020204" pitchFamily="34" charset="0"/>
              </a:defRPr>
            </a:lvl5pPr>
            <a:lvl6pPr marL="2658184" indent="-241653" eaLnBrk="0" fontAlgn="base" hangingPunct="0">
              <a:spcBef>
                <a:spcPct val="0"/>
              </a:spcBef>
              <a:spcAft>
                <a:spcPct val="0"/>
              </a:spcAft>
              <a:defRPr>
                <a:solidFill>
                  <a:schemeClr val="tx1"/>
                </a:solidFill>
                <a:latin typeface="Arial" panose="020B0604020202020204" pitchFamily="34" charset="0"/>
              </a:defRPr>
            </a:lvl6pPr>
            <a:lvl7pPr marL="3141490" indent="-241653" eaLnBrk="0" fontAlgn="base" hangingPunct="0">
              <a:spcBef>
                <a:spcPct val="0"/>
              </a:spcBef>
              <a:spcAft>
                <a:spcPct val="0"/>
              </a:spcAft>
              <a:defRPr>
                <a:solidFill>
                  <a:schemeClr val="tx1"/>
                </a:solidFill>
                <a:latin typeface="Arial" panose="020B0604020202020204" pitchFamily="34" charset="0"/>
              </a:defRPr>
            </a:lvl7pPr>
            <a:lvl8pPr marL="3624796" indent="-241653" eaLnBrk="0" fontAlgn="base" hangingPunct="0">
              <a:spcBef>
                <a:spcPct val="0"/>
              </a:spcBef>
              <a:spcAft>
                <a:spcPct val="0"/>
              </a:spcAft>
              <a:defRPr>
                <a:solidFill>
                  <a:schemeClr val="tx1"/>
                </a:solidFill>
                <a:latin typeface="Arial" panose="020B0604020202020204" pitchFamily="34" charset="0"/>
              </a:defRPr>
            </a:lvl8pPr>
            <a:lvl9pPr marL="4108102" indent="-241653" eaLnBrk="0" fontAlgn="base" hangingPunct="0">
              <a:spcBef>
                <a:spcPct val="0"/>
              </a:spcBef>
              <a:spcAft>
                <a:spcPct val="0"/>
              </a:spcAft>
              <a:defRPr>
                <a:solidFill>
                  <a:schemeClr val="tx1"/>
                </a:solidFill>
                <a:latin typeface="Arial" panose="020B0604020202020204" pitchFamily="34" charset="0"/>
              </a:defRPr>
            </a:lvl9pPr>
          </a:lstStyle>
          <a:p>
            <a:pPr eaLnBrk="1" hangingPunct="1"/>
            <a:fld id="{E02D7626-1914-494C-8AD6-01897D70354F}" type="slidenum">
              <a:rPr lang="en-US" altLang="en-US">
                <a:solidFill>
                  <a:srgbClr val="000000"/>
                </a:solidFill>
              </a:rPr>
              <a:pPr eaLnBrk="1" hangingPunct="1"/>
              <a:t>40</a:t>
            </a:fld>
            <a:endParaRPr lang="en-US" altLang="en-US">
              <a:solidFill>
                <a:srgbClr val="000000"/>
              </a:solidFill>
            </a:endParaRPr>
          </a:p>
        </p:txBody>
      </p:sp>
      <p:sp>
        <p:nvSpPr>
          <p:cNvPr id="82947" name="Slide Image Placeholder 1"/>
          <p:cNvSpPr>
            <a:spLocks noGrp="1" noRot="1" noChangeAspect="1" noTextEdit="1"/>
          </p:cNvSpPr>
          <p:nvPr>
            <p:ph type="sldImg"/>
          </p:nvPr>
        </p:nvSpPr>
        <p:spPr bwMode="auto">
          <a:xfrm>
            <a:off x="1258888" y="720725"/>
            <a:ext cx="4800600" cy="36004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2948"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6653" tIns="48326" rIns="96653" bIns="48326" numCol="1" anchor="t" anchorCtr="0" compatLnSpc="1">
            <a:prstTxWarp prst="textNoShape">
              <a:avLst/>
            </a:prstTxWarp>
          </a:bodyPr>
          <a:lstStyle/>
          <a:p>
            <a:pPr eaLnBrk="1" hangingPunct="1">
              <a:spcBef>
                <a:spcPct val="0"/>
              </a:spcBef>
            </a:pPr>
            <a:endParaRPr lang="en-US" altLang="en-US" smtClean="0"/>
          </a:p>
        </p:txBody>
      </p:sp>
      <p:sp>
        <p:nvSpPr>
          <p:cNvPr id="82949" name="Footer Placeholder 3"/>
          <p:cNvSpPr txBox="1">
            <a:spLocks noGrp="1"/>
          </p:cNvSpPr>
          <p:nvPr/>
        </p:nvSpPr>
        <p:spPr bwMode="auto">
          <a:xfrm>
            <a:off x="0" y="9119474"/>
            <a:ext cx="3169920" cy="4800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653" tIns="48326" rIns="96653" bIns="48326" anchor="b"/>
          <a:lstStyle>
            <a:lvl1pPr defTabSz="865188" eaLnBrk="0" hangingPunct="0">
              <a:defRPr>
                <a:solidFill>
                  <a:schemeClr val="tx1"/>
                </a:solidFill>
                <a:latin typeface="Arial" panose="020B0604020202020204" pitchFamily="34" charset="0"/>
              </a:defRPr>
            </a:lvl1pPr>
            <a:lvl2pPr marL="742950" indent="-285750" defTabSz="865188" eaLnBrk="0" hangingPunct="0">
              <a:defRPr>
                <a:solidFill>
                  <a:schemeClr val="tx1"/>
                </a:solidFill>
                <a:latin typeface="Arial" panose="020B0604020202020204" pitchFamily="34" charset="0"/>
              </a:defRPr>
            </a:lvl2pPr>
            <a:lvl3pPr marL="1143000" indent="-228600" defTabSz="865188" eaLnBrk="0" hangingPunct="0">
              <a:defRPr>
                <a:solidFill>
                  <a:schemeClr val="tx1"/>
                </a:solidFill>
                <a:latin typeface="Arial" panose="020B0604020202020204" pitchFamily="34" charset="0"/>
              </a:defRPr>
            </a:lvl3pPr>
            <a:lvl4pPr marL="1600200" indent="-228600" defTabSz="865188" eaLnBrk="0" hangingPunct="0">
              <a:defRPr>
                <a:solidFill>
                  <a:schemeClr val="tx1"/>
                </a:solidFill>
                <a:latin typeface="Arial" panose="020B0604020202020204" pitchFamily="34" charset="0"/>
              </a:defRPr>
            </a:lvl4pPr>
            <a:lvl5pPr marL="2057400" indent="-228600" defTabSz="865188" eaLnBrk="0" hangingPunct="0">
              <a:defRPr>
                <a:solidFill>
                  <a:schemeClr val="tx1"/>
                </a:solidFill>
                <a:latin typeface="Arial" panose="020B0604020202020204" pitchFamily="34" charset="0"/>
              </a:defRPr>
            </a:lvl5pPr>
            <a:lvl6pPr marL="2514600" indent="-228600" defTabSz="865188" eaLnBrk="0" fontAlgn="base" hangingPunct="0">
              <a:spcBef>
                <a:spcPct val="0"/>
              </a:spcBef>
              <a:spcAft>
                <a:spcPct val="0"/>
              </a:spcAft>
              <a:defRPr>
                <a:solidFill>
                  <a:schemeClr val="tx1"/>
                </a:solidFill>
                <a:latin typeface="Arial" panose="020B0604020202020204" pitchFamily="34" charset="0"/>
              </a:defRPr>
            </a:lvl6pPr>
            <a:lvl7pPr marL="2971800" indent="-228600" defTabSz="865188" eaLnBrk="0" fontAlgn="base" hangingPunct="0">
              <a:spcBef>
                <a:spcPct val="0"/>
              </a:spcBef>
              <a:spcAft>
                <a:spcPct val="0"/>
              </a:spcAft>
              <a:defRPr>
                <a:solidFill>
                  <a:schemeClr val="tx1"/>
                </a:solidFill>
                <a:latin typeface="Arial" panose="020B0604020202020204" pitchFamily="34" charset="0"/>
              </a:defRPr>
            </a:lvl7pPr>
            <a:lvl8pPr marL="3429000" indent="-228600" defTabSz="865188" eaLnBrk="0" fontAlgn="base" hangingPunct="0">
              <a:spcBef>
                <a:spcPct val="0"/>
              </a:spcBef>
              <a:spcAft>
                <a:spcPct val="0"/>
              </a:spcAft>
              <a:defRPr>
                <a:solidFill>
                  <a:schemeClr val="tx1"/>
                </a:solidFill>
                <a:latin typeface="Arial" panose="020B0604020202020204" pitchFamily="34" charset="0"/>
              </a:defRPr>
            </a:lvl8pPr>
            <a:lvl9pPr marL="3886200" indent="-228600" defTabSz="865188"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1300">
              <a:solidFill>
                <a:srgbClr val="000000"/>
              </a:solidFill>
              <a:latin typeface="Calibri" panose="020F0502020204030204" pitchFamily="34" charset="0"/>
              <a:cs typeface="Arial" panose="020B0604020202020204" pitchFamily="34" charset="0"/>
            </a:endParaRPr>
          </a:p>
        </p:txBody>
      </p:sp>
      <p:sp>
        <p:nvSpPr>
          <p:cNvPr id="82950" name="Slide Number Placeholder 4"/>
          <p:cNvSpPr txBox="1">
            <a:spLocks noGrp="1"/>
          </p:cNvSpPr>
          <p:nvPr/>
        </p:nvSpPr>
        <p:spPr bwMode="auto">
          <a:xfrm>
            <a:off x="4143587" y="9119474"/>
            <a:ext cx="3169920" cy="4800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653" tIns="48326" rIns="96653" bIns="48326" anchor="b"/>
          <a:lstStyle>
            <a:lvl1pPr defTabSz="865188" eaLnBrk="0" hangingPunct="0">
              <a:defRPr>
                <a:solidFill>
                  <a:schemeClr val="tx1"/>
                </a:solidFill>
                <a:latin typeface="Arial" panose="020B0604020202020204" pitchFamily="34" charset="0"/>
              </a:defRPr>
            </a:lvl1pPr>
            <a:lvl2pPr marL="742950" indent="-285750" defTabSz="865188" eaLnBrk="0" hangingPunct="0">
              <a:defRPr>
                <a:solidFill>
                  <a:schemeClr val="tx1"/>
                </a:solidFill>
                <a:latin typeface="Arial" panose="020B0604020202020204" pitchFamily="34" charset="0"/>
              </a:defRPr>
            </a:lvl2pPr>
            <a:lvl3pPr marL="1143000" indent="-228600" defTabSz="865188" eaLnBrk="0" hangingPunct="0">
              <a:defRPr>
                <a:solidFill>
                  <a:schemeClr val="tx1"/>
                </a:solidFill>
                <a:latin typeface="Arial" panose="020B0604020202020204" pitchFamily="34" charset="0"/>
              </a:defRPr>
            </a:lvl3pPr>
            <a:lvl4pPr marL="1600200" indent="-228600" defTabSz="865188" eaLnBrk="0" hangingPunct="0">
              <a:defRPr>
                <a:solidFill>
                  <a:schemeClr val="tx1"/>
                </a:solidFill>
                <a:latin typeface="Arial" panose="020B0604020202020204" pitchFamily="34" charset="0"/>
              </a:defRPr>
            </a:lvl4pPr>
            <a:lvl5pPr marL="2057400" indent="-228600" defTabSz="865188" eaLnBrk="0" hangingPunct="0">
              <a:defRPr>
                <a:solidFill>
                  <a:schemeClr val="tx1"/>
                </a:solidFill>
                <a:latin typeface="Arial" panose="020B0604020202020204" pitchFamily="34" charset="0"/>
              </a:defRPr>
            </a:lvl5pPr>
            <a:lvl6pPr marL="2514600" indent="-228600" defTabSz="865188" eaLnBrk="0" fontAlgn="base" hangingPunct="0">
              <a:spcBef>
                <a:spcPct val="0"/>
              </a:spcBef>
              <a:spcAft>
                <a:spcPct val="0"/>
              </a:spcAft>
              <a:defRPr>
                <a:solidFill>
                  <a:schemeClr val="tx1"/>
                </a:solidFill>
                <a:latin typeface="Arial" panose="020B0604020202020204" pitchFamily="34" charset="0"/>
              </a:defRPr>
            </a:lvl6pPr>
            <a:lvl7pPr marL="2971800" indent="-228600" defTabSz="865188" eaLnBrk="0" fontAlgn="base" hangingPunct="0">
              <a:spcBef>
                <a:spcPct val="0"/>
              </a:spcBef>
              <a:spcAft>
                <a:spcPct val="0"/>
              </a:spcAft>
              <a:defRPr>
                <a:solidFill>
                  <a:schemeClr val="tx1"/>
                </a:solidFill>
                <a:latin typeface="Arial" panose="020B0604020202020204" pitchFamily="34" charset="0"/>
              </a:defRPr>
            </a:lvl7pPr>
            <a:lvl8pPr marL="3429000" indent="-228600" defTabSz="865188" eaLnBrk="0" fontAlgn="base" hangingPunct="0">
              <a:spcBef>
                <a:spcPct val="0"/>
              </a:spcBef>
              <a:spcAft>
                <a:spcPct val="0"/>
              </a:spcAft>
              <a:defRPr>
                <a:solidFill>
                  <a:schemeClr val="tx1"/>
                </a:solidFill>
                <a:latin typeface="Arial" panose="020B0604020202020204" pitchFamily="34" charset="0"/>
              </a:defRPr>
            </a:lvl8pPr>
            <a:lvl9pPr marL="3886200" indent="-228600" defTabSz="865188" eaLnBrk="0" fontAlgn="base" hangingPunct="0">
              <a:spcBef>
                <a:spcPct val="0"/>
              </a:spcBef>
              <a:spcAft>
                <a:spcPct val="0"/>
              </a:spcAft>
              <a:defRPr>
                <a:solidFill>
                  <a:schemeClr val="tx1"/>
                </a:solidFill>
                <a:latin typeface="Arial" panose="020B0604020202020204" pitchFamily="34" charset="0"/>
              </a:defRPr>
            </a:lvl9pPr>
          </a:lstStyle>
          <a:p>
            <a:pPr algn="r" eaLnBrk="1" hangingPunct="1"/>
            <a:fld id="{5F402E05-B7BC-46CA-9E2E-94175F45B757}" type="slidenum">
              <a:rPr lang="en-US" altLang="en-US" sz="1300">
                <a:solidFill>
                  <a:srgbClr val="000000"/>
                </a:solidFill>
                <a:latin typeface="Calibri" panose="020F0502020204030204" pitchFamily="34" charset="0"/>
                <a:cs typeface="Arial" panose="020B0604020202020204" pitchFamily="34" charset="0"/>
              </a:rPr>
              <a:pPr algn="r" eaLnBrk="1" hangingPunct="1"/>
              <a:t>40</a:t>
            </a:fld>
            <a:endParaRPr lang="en-US" altLang="en-US" sz="1300">
              <a:solidFill>
                <a:srgbClr val="000000"/>
              </a:solidFill>
              <a:latin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995290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85372" indent="-302066" eaLnBrk="0" hangingPunct="0">
              <a:defRPr>
                <a:solidFill>
                  <a:schemeClr val="tx1"/>
                </a:solidFill>
                <a:latin typeface="Arial" panose="020B0604020202020204" pitchFamily="34" charset="0"/>
              </a:defRPr>
            </a:lvl2pPr>
            <a:lvl3pPr marL="1208265" indent="-241653" eaLnBrk="0" hangingPunct="0">
              <a:defRPr>
                <a:solidFill>
                  <a:schemeClr val="tx1"/>
                </a:solidFill>
                <a:latin typeface="Arial" panose="020B0604020202020204" pitchFamily="34" charset="0"/>
              </a:defRPr>
            </a:lvl3pPr>
            <a:lvl4pPr marL="1691571" indent="-241653" eaLnBrk="0" hangingPunct="0">
              <a:defRPr>
                <a:solidFill>
                  <a:schemeClr val="tx1"/>
                </a:solidFill>
                <a:latin typeface="Arial" panose="020B0604020202020204" pitchFamily="34" charset="0"/>
              </a:defRPr>
            </a:lvl4pPr>
            <a:lvl5pPr marL="2174878" indent="-241653" eaLnBrk="0" hangingPunct="0">
              <a:defRPr>
                <a:solidFill>
                  <a:schemeClr val="tx1"/>
                </a:solidFill>
                <a:latin typeface="Arial" panose="020B0604020202020204" pitchFamily="34" charset="0"/>
              </a:defRPr>
            </a:lvl5pPr>
            <a:lvl6pPr marL="2658184" indent="-241653" eaLnBrk="0" fontAlgn="base" hangingPunct="0">
              <a:spcBef>
                <a:spcPct val="0"/>
              </a:spcBef>
              <a:spcAft>
                <a:spcPct val="0"/>
              </a:spcAft>
              <a:defRPr>
                <a:solidFill>
                  <a:schemeClr val="tx1"/>
                </a:solidFill>
                <a:latin typeface="Arial" panose="020B0604020202020204" pitchFamily="34" charset="0"/>
              </a:defRPr>
            </a:lvl6pPr>
            <a:lvl7pPr marL="3141490" indent="-241653" eaLnBrk="0" fontAlgn="base" hangingPunct="0">
              <a:spcBef>
                <a:spcPct val="0"/>
              </a:spcBef>
              <a:spcAft>
                <a:spcPct val="0"/>
              </a:spcAft>
              <a:defRPr>
                <a:solidFill>
                  <a:schemeClr val="tx1"/>
                </a:solidFill>
                <a:latin typeface="Arial" panose="020B0604020202020204" pitchFamily="34" charset="0"/>
              </a:defRPr>
            </a:lvl7pPr>
            <a:lvl8pPr marL="3624796" indent="-241653" eaLnBrk="0" fontAlgn="base" hangingPunct="0">
              <a:spcBef>
                <a:spcPct val="0"/>
              </a:spcBef>
              <a:spcAft>
                <a:spcPct val="0"/>
              </a:spcAft>
              <a:defRPr>
                <a:solidFill>
                  <a:schemeClr val="tx1"/>
                </a:solidFill>
                <a:latin typeface="Arial" panose="020B0604020202020204" pitchFamily="34" charset="0"/>
              </a:defRPr>
            </a:lvl8pPr>
            <a:lvl9pPr marL="4108102" indent="-241653" eaLnBrk="0" fontAlgn="base" hangingPunct="0">
              <a:spcBef>
                <a:spcPct val="0"/>
              </a:spcBef>
              <a:spcAft>
                <a:spcPct val="0"/>
              </a:spcAft>
              <a:defRPr>
                <a:solidFill>
                  <a:schemeClr val="tx1"/>
                </a:solidFill>
                <a:latin typeface="Arial" panose="020B0604020202020204" pitchFamily="34" charset="0"/>
              </a:defRPr>
            </a:lvl9pPr>
          </a:lstStyle>
          <a:p>
            <a:pPr eaLnBrk="1" hangingPunct="1"/>
            <a:fld id="{E02D7626-1914-494C-8AD6-01897D70354F}" type="slidenum">
              <a:rPr lang="en-US" altLang="en-US">
                <a:solidFill>
                  <a:srgbClr val="000000"/>
                </a:solidFill>
              </a:rPr>
              <a:pPr eaLnBrk="1" hangingPunct="1"/>
              <a:t>41</a:t>
            </a:fld>
            <a:endParaRPr lang="en-US" altLang="en-US">
              <a:solidFill>
                <a:srgbClr val="000000"/>
              </a:solidFill>
            </a:endParaRPr>
          </a:p>
        </p:txBody>
      </p:sp>
      <p:sp>
        <p:nvSpPr>
          <p:cNvPr id="82947" name="Slide Image Placeholder 1"/>
          <p:cNvSpPr>
            <a:spLocks noGrp="1" noRot="1" noChangeAspect="1" noTextEdit="1"/>
          </p:cNvSpPr>
          <p:nvPr>
            <p:ph type="sldImg"/>
          </p:nvPr>
        </p:nvSpPr>
        <p:spPr bwMode="auto">
          <a:xfrm>
            <a:off x="1258888" y="720725"/>
            <a:ext cx="4800600" cy="36004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2948"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6653" tIns="48326" rIns="96653" bIns="48326" numCol="1" anchor="t" anchorCtr="0" compatLnSpc="1">
            <a:prstTxWarp prst="textNoShape">
              <a:avLst/>
            </a:prstTxWarp>
          </a:bodyPr>
          <a:lstStyle/>
          <a:p>
            <a:pPr eaLnBrk="1" hangingPunct="1">
              <a:spcBef>
                <a:spcPct val="0"/>
              </a:spcBef>
            </a:pPr>
            <a:endParaRPr lang="en-US" altLang="en-US" smtClean="0"/>
          </a:p>
        </p:txBody>
      </p:sp>
      <p:sp>
        <p:nvSpPr>
          <p:cNvPr id="82949" name="Footer Placeholder 3"/>
          <p:cNvSpPr txBox="1">
            <a:spLocks noGrp="1"/>
          </p:cNvSpPr>
          <p:nvPr/>
        </p:nvSpPr>
        <p:spPr bwMode="auto">
          <a:xfrm>
            <a:off x="0" y="9119474"/>
            <a:ext cx="3169920" cy="4800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653" tIns="48326" rIns="96653" bIns="48326" anchor="b"/>
          <a:lstStyle>
            <a:lvl1pPr defTabSz="865188" eaLnBrk="0" hangingPunct="0">
              <a:defRPr>
                <a:solidFill>
                  <a:schemeClr val="tx1"/>
                </a:solidFill>
                <a:latin typeface="Arial" panose="020B0604020202020204" pitchFamily="34" charset="0"/>
              </a:defRPr>
            </a:lvl1pPr>
            <a:lvl2pPr marL="742950" indent="-285750" defTabSz="865188" eaLnBrk="0" hangingPunct="0">
              <a:defRPr>
                <a:solidFill>
                  <a:schemeClr val="tx1"/>
                </a:solidFill>
                <a:latin typeface="Arial" panose="020B0604020202020204" pitchFamily="34" charset="0"/>
              </a:defRPr>
            </a:lvl2pPr>
            <a:lvl3pPr marL="1143000" indent="-228600" defTabSz="865188" eaLnBrk="0" hangingPunct="0">
              <a:defRPr>
                <a:solidFill>
                  <a:schemeClr val="tx1"/>
                </a:solidFill>
                <a:latin typeface="Arial" panose="020B0604020202020204" pitchFamily="34" charset="0"/>
              </a:defRPr>
            </a:lvl3pPr>
            <a:lvl4pPr marL="1600200" indent="-228600" defTabSz="865188" eaLnBrk="0" hangingPunct="0">
              <a:defRPr>
                <a:solidFill>
                  <a:schemeClr val="tx1"/>
                </a:solidFill>
                <a:latin typeface="Arial" panose="020B0604020202020204" pitchFamily="34" charset="0"/>
              </a:defRPr>
            </a:lvl4pPr>
            <a:lvl5pPr marL="2057400" indent="-228600" defTabSz="865188" eaLnBrk="0" hangingPunct="0">
              <a:defRPr>
                <a:solidFill>
                  <a:schemeClr val="tx1"/>
                </a:solidFill>
                <a:latin typeface="Arial" panose="020B0604020202020204" pitchFamily="34" charset="0"/>
              </a:defRPr>
            </a:lvl5pPr>
            <a:lvl6pPr marL="2514600" indent="-228600" defTabSz="865188" eaLnBrk="0" fontAlgn="base" hangingPunct="0">
              <a:spcBef>
                <a:spcPct val="0"/>
              </a:spcBef>
              <a:spcAft>
                <a:spcPct val="0"/>
              </a:spcAft>
              <a:defRPr>
                <a:solidFill>
                  <a:schemeClr val="tx1"/>
                </a:solidFill>
                <a:latin typeface="Arial" panose="020B0604020202020204" pitchFamily="34" charset="0"/>
              </a:defRPr>
            </a:lvl6pPr>
            <a:lvl7pPr marL="2971800" indent="-228600" defTabSz="865188" eaLnBrk="0" fontAlgn="base" hangingPunct="0">
              <a:spcBef>
                <a:spcPct val="0"/>
              </a:spcBef>
              <a:spcAft>
                <a:spcPct val="0"/>
              </a:spcAft>
              <a:defRPr>
                <a:solidFill>
                  <a:schemeClr val="tx1"/>
                </a:solidFill>
                <a:latin typeface="Arial" panose="020B0604020202020204" pitchFamily="34" charset="0"/>
              </a:defRPr>
            </a:lvl7pPr>
            <a:lvl8pPr marL="3429000" indent="-228600" defTabSz="865188" eaLnBrk="0" fontAlgn="base" hangingPunct="0">
              <a:spcBef>
                <a:spcPct val="0"/>
              </a:spcBef>
              <a:spcAft>
                <a:spcPct val="0"/>
              </a:spcAft>
              <a:defRPr>
                <a:solidFill>
                  <a:schemeClr val="tx1"/>
                </a:solidFill>
                <a:latin typeface="Arial" panose="020B0604020202020204" pitchFamily="34" charset="0"/>
              </a:defRPr>
            </a:lvl8pPr>
            <a:lvl9pPr marL="3886200" indent="-228600" defTabSz="865188"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1300">
              <a:solidFill>
                <a:srgbClr val="000000"/>
              </a:solidFill>
              <a:latin typeface="Calibri" panose="020F0502020204030204" pitchFamily="34" charset="0"/>
              <a:cs typeface="Arial" panose="020B0604020202020204" pitchFamily="34" charset="0"/>
            </a:endParaRPr>
          </a:p>
        </p:txBody>
      </p:sp>
      <p:sp>
        <p:nvSpPr>
          <p:cNvPr id="82950" name="Slide Number Placeholder 4"/>
          <p:cNvSpPr txBox="1">
            <a:spLocks noGrp="1"/>
          </p:cNvSpPr>
          <p:nvPr/>
        </p:nvSpPr>
        <p:spPr bwMode="auto">
          <a:xfrm>
            <a:off x="4143587" y="9119474"/>
            <a:ext cx="3169920" cy="4800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653" tIns="48326" rIns="96653" bIns="48326" anchor="b"/>
          <a:lstStyle>
            <a:lvl1pPr defTabSz="865188" eaLnBrk="0" hangingPunct="0">
              <a:defRPr>
                <a:solidFill>
                  <a:schemeClr val="tx1"/>
                </a:solidFill>
                <a:latin typeface="Arial" panose="020B0604020202020204" pitchFamily="34" charset="0"/>
              </a:defRPr>
            </a:lvl1pPr>
            <a:lvl2pPr marL="742950" indent="-285750" defTabSz="865188" eaLnBrk="0" hangingPunct="0">
              <a:defRPr>
                <a:solidFill>
                  <a:schemeClr val="tx1"/>
                </a:solidFill>
                <a:latin typeface="Arial" panose="020B0604020202020204" pitchFamily="34" charset="0"/>
              </a:defRPr>
            </a:lvl2pPr>
            <a:lvl3pPr marL="1143000" indent="-228600" defTabSz="865188" eaLnBrk="0" hangingPunct="0">
              <a:defRPr>
                <a:solidFill>
                  <a:schemeClr val="tx1"/>
                </a:solidFill>
                <a:latin typeface="Arial" panose="020B0604020202020204" pitchFamily="34" charset="0"/>
              </a:defRPr>
            </a:lvl3pPr>
            <a:lvl4pPr marL="1600200" indent="-228600" defTabSz="865188" eaLnBrk="0" hangingPunct="0">
              <a:defRPr>
                <a:solidFill>
                  <a:schemeClr val="tx1"/>
                </a:solidFill>
                <a:latin typeface="Arial" panose="020B0604020202020204" pitchFamily="34" charset="0"/>
              </a:defRPr>
            </a:lvl4pPr>
            <a:lvl5pPr marL="2057400" indent="-228600" defTabSz="865188" eaLnBrk="0" hangingPunct="0">
              <a:defRPr>
                <a:solidFill>
                  <a:schemeClr val="tx1"/>
                </a:solidFill>
                <a:latin typeface="Arial" panose="020B0604020202020204" pitchFamily="34" charset="0"/>
              </a:defRPr>
            </a:lvl5pPr>
            <a:lvl6pPr marL="2514600" indent="-228600" defTabSz="865188" eaLnBrk="0" fontAlgn="base" hangingPunct="0">
              <a:spcBef>
                <a:spcPct val="0"/>
              </a:spcBef>
              <a:spcAft>
                <a:spcPct val="0"/>
              </a:spcAft>
              <a:defRPr>
                <a:solidFill>
                  <a:schemeClr val="tx1"/>
                </a:solidFill>
                <a:latin typeface="Arial" panose="020B0604020202020204" pitchFamily="34" charset="0"/>
              </a:defRPr>
            </a:lvl6pPr>
            <a:lvl7pPr marL="2971800" indent="-228600" defTabSz="865188" eaLnBrk="0" fontAlgn="base" hangingPunct="0">
              <a:spcBef>
                <a:spcPct val="0"/>
              </a:spcBef>
              <a:spcAft>
                <a:spcPct val="0"/>
              </a:spcAft>
              <a:defRPr>
                <a:solidFill>
                  <a:schemeClr val="tx1"/>
                </a:solidFill>
                <a:latin typeface="Arial" panose="020B0604020202020204" pitchFamily="34" charset="0"/>
              </a:defRPr>
            </a:lvl7pPr>
            <a:lvl8pPr marL="3429000" indent="-228600" defTabSz="865188" eaLnBrk="0" fontAlgn="base" hangingPunct="0">
              <a:spcBef>
                <a:spcPct val="0"/>
              </a:spcBef>
              <a:spcAft>
                <a:spcPct val="0"/>
              </a:spcAft>
              <a:defRPr>
                <a:solidFill>
                  <a:schemeClr val="tx1"/>
                </a:solidFill>
                <a:latin typeface="Arial" panose="020B0604020202020204" pitchFamily="34" charset="0"/>
              </a:defRPr>
            </a:lvl8pPr>
            <a:lvl9pPr marL="3886200" indent="-228600" defTabSz="865188" eaLnBrk="0" fontAlgn="base" hangingPunct="0">
              <a:spcBef>
                <a:spcPct val="0"/>
              </a:spcBef>
              <a:spcAft>
                <a:spcPct val="0"/>
              </a:spcAft>
              <a:defRPr>
                <a:solidFill>
                  <a:schemeClr val="tx1"/>
                </a:solidFill>
                <a:latin typeface="Arial" panose="020B0604020202020204" pitchFamily="34" charset="0"/>
              </a:defRPr>
            </a:lvl9pPr>
          </a:lstStyle>
          <a:p>
            <a:pPr algn="r" eaLnBrk="1" hangingPunct="1"/>
            <a:fld id="{5F402E05-B7BC-46CA-9E2E-94175F45B757}" type="slidenum">
              <a:rPr lang="en-US" altLang="en-US" sz="1300">
                <a:solidFill>
                  <a:srgbClr val="000000"/>
                </a:solidFill>
                <a:latin typeface="Calibri" panose="020F0502020204030204" pitchFamily="34" charset="0"/>
                <a:cs typeface="Arial" panose="020B0604020202020204" pitchFamily="34" charset="0"/>
              </a:rPr>
              <a:pPr algn="r" eaLnBrk="1" hangingPunct="1"/>
              <a:t>41</a:t>
            </a:fld>
            <a:endParaRPr lang="en-US" altLang="en-US" sz="1300">
              <a:solidFill>
                <a:srgbClr val="000000"/>
              </a:solidFill>
              <a:latin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18398065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F69737D9-D4DC-4FFD-A102-7F8DA90EC827}" type="datetimeFigureOut">
              <a:rPr lang="en-US" smtClean="0"/>
              <a:t>10/22/2017</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8810D874-8CBC-4A80-B447-7C5D3EBEC858}"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F69737D9-D4DC-4FFD-A102-7F8DA90EC827}" type="datetimeFigureOut">
              <a:rPr lang="en-US" smtClean="0"/>
              <a:t>10/22/2017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810D874-8CBC-4A80-B447-7C5D3EBEC858}"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F69737D9-D4DC-4FFD-A102-7F8DA90EC827}" type="datetimeFigureOut">
              <a:rPr lang="en-US" smtClean="0"/>
              <a:t>10/22/2017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810D874-8CBC-4A80-B447-7C5D3EBEC858}"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F69737D9-D4DC-4FFD-A102-7F8DA90EC827}" type="datetimeFigureOut">
              <a:rPr lang="en-US" smtClean="0"/>
              <a:t>10/22/2017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810D874-8CBC-4A80-B447-7C5D3EBEC858}"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F69737D9-D4DC-4FFD-A102-7F8DA90EC827}" type="datetimeFigureOut">
              <a:rPr lang="en-US" smtClean="0"/>
              <a:t>10/22/2017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810D874-8CBC-4A80-B447-7C5D3EBEC858}"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F69737D9-D4DC-4FFD-A102-7F8DA90EC827}" type="datetimeFigureOut">
              <a:rPr lang="en-US" smtClean="0"/>
              <a:t>10/22/2017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810D874-8CBC-4A80-B447-7C5D3EBEC858}"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69737D9-D4DC-4FFD-A102-7F8DA90EC827}" type="datetimeFigureOut">
              <a:rPr lang="en-US" smtClean="0"/>
              <a:t>10/22/2017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810D874-8CBC-4A80-B447-7C5D3EBEC858}"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F69737D9-D4DC-4FFD-A102-7F8DA90EC827}" type="datetimeFigureOut">
              <a:rPr lang="en-US" smtClean="0"/>
              <a:t>10/22/2017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810D874-8CBC-4A80-B447-7C5D3EBEC858}"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F69737D9-D4DC-4FFD-A102-7F8DA90EC827}" type="datetimeFigureOut">
              <a:rPr lang="en-US" smtClean="0"/>
              <a:t>10/22/2017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077200" y="6356350"/>
            <a:ext cx="609600" cy="365125"/>
          </a:xfrm>
        </p:spPr>
        <p:txBody>
          <a:bodyPr/>
          <a:lstStyle/>
          <a:p>
            <a:fld id="{8810D874-8CBC-4A80-B447-7C5D3EBEC858}" type="slidenum">
              <a:rPr lang="en-US" smtClean="0"/>
              <a:t>‹#›</a:t>
            </a:fld>
            <a:endParaRPr lang="en-US"/>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F69737D9-D4DC-4FFD-A102-7F8DA90EC827}" type="datetimeFigureOut">
              <a:rPr lang="en-US" smtClean="0"/>
              <a:t>10/22/2017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810D874-8CBC-4A80-B447-7C5D3EBEC858}"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F69737D9-D4DC-4FFD-A102-7F8DA90EC827}" type="datetimeFigureOut">
              <a:rPr lang="en-US" smtClean="0"/>
              <a:t>10/22/2017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810D874-8CBC-4A80-B447-7C5D3EBEC858}" type="slidenum">
              <a:rPr lang="en-US" smtClean="0"/>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3938588"/>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4"/>
          <p:cNvSpPr>
            <a:spLocks noGrp="1" noChangeArrowheads="1"/>
          </p:cNvSpPr>
          <p:nvPr>
            <p:ph type="dt" sz="half" idx="10"/>
          </p:nvPr>
        </p:nvSpPr>
        <p:spPr>
          <a:ln/>
        </p:spPr>
        <p:txBody>
          <a:bodyPr/>
          <a:lstStyle>
            <a:lvl1pPr>
              <a:defRPr/>
            </a:lvl1pPr>
          </a:lstStyle>
          <a:p>
            <a:pPr>
              <a:defRPr/>
            </a:pPr>
            <a:endParaRPr lang="en-US"/>
          </a:p>
        </p:txBody>
      </p:sp>
      <p:sp>
        <p:nvSpPr>
          <p:cNvPr id="7" name="Rectangle 5"/>
          <p:cNvSpPr>
            <a:spLocks noGrp="1" noChangeArrowheads="1"/>
          </p:cNvSpPr>
          <p:nvPr>
            <p:ph type="ftr" sz="quarter" idx="11"/>
          </p:nvPr>
        </p:nvSpPr>
        <p:spPr>
          <a:ln/>
        </p:spPr>
        <p:txBody>
          <a:bodyPr/>
          <a:lstStyle>
            <a:lvl1pPr>
              <a:defRPr/>
            </a:lvl1pPr>
          </a:lstStyle>
          <a:p>
            <a:pPr>
              <a:defRPr/>
            </a:pPr>
            <a:endParaRPr lang="en-US"/>
          </a:p>
        </p:txBody>
      </p:sp>
      <p:sp>
        <p:nvSpPr>
          <p:cNvPr id="8" name="Rectangle 6"/>
          <p:cNvSpPr>
            <a:spLocks noGrp="1" noChangeArrowheads="1"/>
          </p:cNvSpPr>
          <p:nvPr>
            <p:ph type="sldNum" sz="quarter" idx="12"/>
          </p:nvPr>
        </p:nvSpPr>
        <p:spPr>
          <a:ln/>
        </p:spPr>
        <p:txBody>
          <a:bodyPr/>
          <a:lstStyle>
            <a:lvl1pPr>
              <a:defRPr/>
            </a:lvl1pPr>
          </a:lstStyle>
          <a:p>
            <a:fld id="{2EC79249-92D2-493D-86D9-79FBD522F863}" type="slidenum">
              <a:rPr lang="en-US" altLang="en-US"/>
              <a:pPr/>
              <a:t>‹#›</a:t>
            </a:fld>
            <a:endParaRPr lang="en-US" altLang="en-US"/>
          </a:p>
        </p:txBody>
      </p:sp>
    </p:spTree>
    <p:extLst>
      <p:ext uri="{BB962C8B-B14F-4D97-AF65-F5344CB8AC3E}">
        <p14:creationId xmlns:p14="http://schemas.microsoft.com/office/powerpoint/2010/main" val="26275263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F69737D9-D4DC-4FFD-A102-7F8DA90EC827}" type="datetimeFigureOut">
              <a:rPr lang="en-US" smtClean="0"/>
              <a:t>10/22/2017</a:t>
            </a:fld>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8810D874-8CBC-4A80-B447-7C5D3EBEC858}" type="slidenum">
              <a:rPr lang="en-US" smtClean="0"/>
              <a:t>‹#›</a:t>
            </a:fld>
            <a:endParaRPr lang="en-US"/>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 id="2147483780" r:id="rId12"/>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wmf"/></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2.xml"/><Relationship Id="rId4" Type="http://schemas.openxmlformats.org/officeDocument/2006/relationships/image" Target="../media/image14.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image" Target="../media/image20.png"/><Relationship Id="rId5" Type="http://schemas.openxmlformats.org/officeDocument/2006/relationships/oleObject" Target="../embeddings/oleObject3.bin"/><Relationship Id="rId4" Type="http://schemas.openxmlformats.org/officeDocument/2006/relationships/image" Target="../media/image19.png"/></Relationships>
</file>

<file path=ppt/slides/_rels/slide15.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8" Type="http://schemas.openxmlformats.org/officeDocument/2006/relationships/image" Target="../media/image29.png"/><Relationship Id="rId13" Type="http://schemas.openxmlformats.org/officeDocument/2006/relationships/oleObject" Target="../embeddings/oleObject9.bin"/><Relationship Id="rId3" Type="http://schemas.openxmlformats.org/officeDocument/2006/relationships/oleObject" Target="../embeddings/oleObject4.bin"/><Relationship Id="rId7" Type="http://schemas.openxmlformats.org/officeDocument/2006/relationships/oleObject" Target="../embeddings/oleObject6.bin"/><Relationship Id="rId12" Type="http://schemas.openxmlformats.org/officeDocument/2006/relationships/image" Target="../media/image31.png"/><Relationship Id="rId2" Type="http://schemas.openxmlformats.org/officeDocument/2006/relationships/slideLayout" Target="../slideLayouts/slideLayout12.xml"/><Relationship Id="rId16" Type="http://schemas.openxmlformats.org/officeDocument/2006/relationships/image" Target="../media/image33.png"/><Relationship Id="rId1" Type="http://schemas.openxmlformats.org/officeDocument/2006/relationships/vmlDrawing" Target="../drawings/vmlDrawing3.vml"/><Relationship Id="rId6" Type="http://schemas.openxmlformats.org/officeDocument/2006/relationships/image" Target="../media/image28.png"/><Relationship Id="rId11" Type="http://schemas.openxmlformats.org/officeDocument/2006/relationships/oleObject" Target="../embeddings/oleObject8.bin"/><Relationship Id="rId5" Type="http://schemas.openxmlformats.org/officeDocument/2006/relationships/oleObject" Target="../embeddings/oleObject5.bin"/><Relationship Id="rId15" Type="http://schemas.openxmlformats.org/officeDocument/2006/relationships/oleObject" Target="../embeddings/oleObject10.bin"/><Relationship Id="rId10" Type="http://schemas.openxmlformats.org/officeDocument/2006/relationships/image" Target="../media/image30.png"/><Relationship Id="rId4" Type="http://schemas.openxmlformats.org/officeDocument/2006/relationships/image" Target="../media/image27.png"/><Relationship Id="rId9" Type="http://schemas.openxmlformats.org/officeDocument/2006/relationships/oleObject" Target="../embeddings/oleObject7.bin"/><Relationship Id="rId14" Type="http://schemas.openxmlformats.org/officeDocument/2006/relationships/image" Target="../media/image32.png"/></Relationships>
</file>

<file path=ppt/slides/_rels/slide22.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2.xml"/><Relationship Id="rId1" Type="http://schemas.openxmlformats.org/officeDocument/2006/relationships/slideLayout" Target="../slideLayouts/slideLayout6.xml"/><Relationship Id="rId5" Type="http://schemas.openxmlformats.org/officeDocument/2006/relationships/image" Target="../media/image48.png"/><Relationship Id="rId4" Type="http://schemas.openxmlformats.org/officeDocument/2006/relationships/image" Target="../media/image47.png"/></Relationships>
</file>

<file path=ppt/slides/_rels/slide34.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3.xml"/><Relationship Id="rId1" Type="http://schemas.openxmlformats.org/officeDocument/2006/relationships/slideLayout" Target="../slideLayouts/slideLayout6.xml"/><Relationship Id="rId5" Type="http://schemas.openxmlformats.org/officeDocument/2006/relationships/image" Target="../media/image51.png"/><Relationship Id="rId4" Type="http://schemas.openxmlformats.org/officeDocument/2006/relationships/image" Target="../media/image50.png"/></Relationships>
</file>

<file path=ppt/slides/_rels/slide35.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image" Target="../media/image52.png"/><Relationship Id="rId1" Type="http://schemas.openxmlformats.org/officeDocument/2006/relationships/slideLayout" Target="../slideLayouts/slideLayout7.xml"/><Relationship Id="rId5" Type="http://schemas.openxmlformats.org/officeDocument/2006/relationships/image" Target="../media/image55.png"/><Relationship Id="rId4" Type="http://schemas.openxmlformats.org/officeDocument/2006/relationships/image" Target="../media/image54.png"/></Relationships>
</file>

<file path=ppt/slides/_rels/slide36.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57.jpeg"/></Relationships>
</file>

<file path=ppt/slides/_rels/slide37.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atrain.nasa.gov/images/A-TrainTime_Web.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196483"/>
            <a:ext cx="8708960" cy="4375517"/>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ctrTitle"/>
          </p:nvPr>
        </p:nvSpPr>
        <p:spPr>
          <a:xfrm>
            <a:off x="112134" y="4038600"/>
            <a:ext cx="9108066" cy="1267857"/>
          </a:xfrm>
        </p:spPr>
        <p:txBody>
          <a:bodyPr>
            <a:normAutofit/>
          </a:bodyPr>
          <a:lstStyle/>
          <a:p>
            <a:pPr marL="182880" indent="0" algn="ctr">
              <a:buNone/>
            </a:pPr>
            <a:r>
              <a:rPr lang="en-US" sz="4000" dirty="0" smtClean="0">
                <a:solidFill>
                  <a:schemeClr val="tx2">
                    <a:lumMod val="90000"/>
                  </a:schemeClr>
                </a:solidFill>
              </a:rPr>
              <a:t>MODIS Land Overview</a:t>
            </a:r>
            <a:endParaRPr lang="en-US" sz="4000" dirty="0">
              <a:solidFill>
                <a:schemeClr val="tx2">
                  <a:lumMod val="90000"/>
                </a:schemeClr>
              </a:solidFill>
            </a:endParaRPr>
          </a:p>
        </p:txBody>
      </p:sp>
      <p:sp>
        <p:nvSpPr>
          <p:cNvPr id="3" name="Subtitle 2"/>
          <p:cNvSpPr>
            <a:spLocks noGrp="1"/>
          </p:cNvSpPr>
          <p:nvPr>
            <p:ph type="subTitle" idx="1"/>
          </p:nvPr>
        </p:nvSpPr>
        <p:spPr>
          <a:xfrm>
            <a:off x="2590800" y="6019800"/>
            <a:ext cx="6400800" cy="762000"/>
          </a:xfrm>
        </p:spPr>
        <p:txBody>
          <a:bodyPr>
            <a:normAutofit/>
          </a:bodyPr>
          <a:lstStyle/>
          <a:p>
            <a:r>
              <a:rPr lang="en-US" dirty="0" smtClean="0"/>
              <a:t>Jennifer D. S. Griswold</a:t>
            </a:r>
          </a:p>
          <a:p>
            <a:endParaRPr lang="en-US" dirty="0"/>
          </a:p>
        </p:txBody>
      </p:sp>
      <p:sp>
        <p:nvSpPr>
          <p:cNvPr id="5" name="Title 1"/>
          <p:cNvSpPr txBox="1">
            <a:spLocks/>
          </p:cNvSpPr>
          <p:nvPr/>
        </p:nvSpPr>
        <p:spPr>
          <a:xfrm>
            <a:off x="152401" y="76200"/>
            <a:ext cx="9067799" cy="734457"/>
          </a:xfrm>
          <a:prstGeom prst="rect">
            <a:avLst/>
          </a:prstGeom>
          <a:ln>
            <a:noFill/>
          </a:ln>
        </p:spPr>
        <p:txBody>
          <a:bodyPr vert="horz" lIns="0"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eaLnBrk="1" latinLnBrk="0" hangingPunct="1">
              <a:spcBef>
                <a:spcPct val="0"/>
              </a:spcBef>
              <a:buNone/>
              <a:defRPr kumimoji="0" sz="5600" b="1" kern="1200">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pPr marL="182880" algn="ctr"/>
            <a:r>
              <a:rPr lang="en-US" sz="4000" dirty="0" smtClean="0"/>
              <a:t>MET 611 – Satellite Data Applications</a:t>
            </a:r>
            <a:endParaRPr lang="en-US" sz="4000" dirty="0"/>
          </a:p>
        </p:txBody>
      </p:sp>
    </p:spTree>
    <p:extLst>
      <p:ext uri="{BB962C8B-B14F-4D97-AF65-F5344CB8AC3E}">
        <p14:creationId xmlns:p14="http://schemas.microsoft.com/office/powerpoint/2010/main" val="43680558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Footer Placeholder 3"/>
          <p:cNvSpPr>
            <a:spLocks noGrp="1"/>
          </p:cNvSpPr>
          <p:nvPr>
            <p:ph type="ftr" sz="quarter" idx="11"/>
          </p:nvPr>
        </p:nvSpPr>
        <p:spPr>
          <a:xfrm>
            <a:off x="457200" y="6245225"/>
            <a:ext cx="2133600" cy="47625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l" eaLnBrk="1" hangingPunct="1"/>
            <a:r>
              <a:rPr lang="en-US" altLang="en-US" dirty="0" smtClean="0"/>
              <a:t>david.roy@sdstate.edu (GSE/GEOG-741-S01)</a:t>
            </a:r>
          </a:p>
        </p:txBody>
      </p:sp>
      <p:sp>
        <p:nvSpPr>
          <p:cNvPr id="39939" name="Rectangle 2"/>
          <p:cNvSpPr>
            <a:spLocks noChangeArrowheads="1"/>
          </p:cNvSpPr>
          <p:nvPr/>
        </p:nvSpPr>
        <p:spPr bwMode="auto">
          <a:xfrm>
            <a:off x="4457700" y="371475"/>
            <a:ext cx="45339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900" dirty="0">
                <a:solidFill>
                  <a:srgbClr val="FF0000"/>
                </a:solidFill>
                <a:latin typeface="Comic Sans MS" panose="030F0702030302020204" pitchFamily="66" charset="0"/>
                <a:cs typeface="Arial" panose="020B0604020202020204" pitchFamily="34" charset="0"/>
              </a:rPr>
              <a:t>MODIS Granule over Southern Africa  </a:t>
            </a:r>
            <a:br>
              <a:rPr lang="en-US" altLang="en-US" sz="1900" dirty="0">
                <a:solidFill>
                  <a:srgbClr val="FF0000"/>
                </a:solidFill>
                <a:latin typeface="Comic Sans MS" panose="030F0702030302020204" pitchFamily="66" charset="0"/>
                <a:cs typeface="Arial" panose="020B0604020202020204" pitchFamily="34" charset="0"/>
              </a:rPr>
            </a:br>
            <a:r>
              <a:rPr lang="en-US" altLang="en-US" sz="1900" dirty="0">
                <a:solidFill>
                  <a:srgbClr val="FF0000"/>
                </a:solidFill>
                <a:latin typeface="Comic Sans MS" panose="030F0702030302020204" pitchFamily="66" charset="0"/>
                <a:cs typeface="Arial" panose="020B0604020202020204" pitchFamily="34" charset="0"/>
              </a:rPr>
              <a:t>(Sept 13,2001, 8:45 to 8:50 GMT)</a:t>
            </a:r>
            <a:endParaRPr lang="en-US" altLang="en-US" sz="4600" dirty="0">
              <a:solidFill>
                <a:srgbClr val="FF0000"/>
              </a:solidFill>
              <a:latin typeface="Comic Sans MS" panose="030F0702030302020204" pitchFamily="66" charset="0"/>
              <a:cs typeface="Arial" panose="020B0604020202020204" pitchFamily="34" charset="0"/>
            </a:endParaRPr>
          </a:p>
        </p:txBody>
      </p:sp>
      <p:pic>
        <p:nvPicPr>
          <p:cNvPr id="39940" name="Picture 3" descr="rgb-naco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815" y="0"/>
            <a:ext cx="4349750" cy="6551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941" name="Text Box 4"/>
          <p:cNvSpPr txBox="1">
            <a:spLocks noChangeArrowheads="1"/>
          </p:cNvSpPr>
          <p:nvPr/>
        </p:nvSpPr>
        <p:spPr bwMode="auto">
          <a:xfrm>
            <a:off x="4752975" y="1520825"/>
            <a:ext cx="4391025" cy="1311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2000">
                <a:latin typeface="Times New Roman" panose="02020603050405020304" pitchFamily="18" charset="0"/>
              </a:rPr>
              <a:t>Red, Green, Blue MODIS top of atmosphere reflectance</a:t>
            </a:r>
          </a:p>
          <a:p>
            <a:endParaRPr lang="en-US" altLang="en-US" sz="2000">
              <a:latin typeface="Times New Roman" panose="02020603050405020304" pitchFamily="18" charset="0"/>
            </a:endParaRPr>
          </a:p>
          <a:p>
            <a:r>
              <a:rPr lang="en-US" altLang="en-US" sz="2000" b="1">
                <a:latin typeface="Times New Roman" panose="02020603050405020304" pitchFamily="18" charset="0"/>
              </a:rPr>
              <a:t>No atmospheric correction</a:t>
            </a:r>
          </a:p>
        </p:txBody>
      </p:sp>
      <p:sp>
        <p:nvSpPr>
          <p:cNvPr id="39942" name="Rectangle 5"/>
          <p:cNvSpPr>
            <a:spLocks noChangeArrowheads="1"/>
          </p:cNvSpPr>
          <p:nvPr/>
        </p:nvSpPr>
        <p:spPr bwMode="auto">
          <a:xfrm>
            <a:off x="4648200" y="4418013"/>
            <a:ext cx="4114800" cy="1754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b="1" dirty="0">
                <a:solidFill>
                  <a:schemeClr val="tx2"/>
                </a:solidFill>
              </a:rPr>
              <a:t>Surface Reflectance: Atmospheric effect has a strong impact on remotely sensed data </a:t>
            </a:r>
          </a:p>
          <a:p>
            <a:pPr eaLnBrk="1" hangingPunct="1"/>
            <a:endParaRPr lang="en-US" altLang="en-US" b="1" dirty="0">
              <a:solidFill>
                <a:schemeClr val="tx2"/>
              </a:solidFill>
            </a:endParaRPr>
          </a:p>
          <a:p>
            <a:pPr eaLnBrk="1" hangingPunct="1"/>
            <a:endParaRPr lang="en-US" altLang="en-US" b="1" dirty="0">
              <a:solidFill>
                <a:schemeClr val="tx2"/>
              </a:solidFill>
            </a:endParaRPr>
          </a:p>
          <a:p>
            <a:pPr eaLnBrk="1" hangingPunct="1"/>
            <a:endParaRPr lang="en-US" altLang="en-US" b="1" dirty="0">
              <a:solidFill>
                <a:schemeClr val="tx2"/>
              </a:solidFill>
            </a:endParaRPr>
          </a:p>
        </p:txBody>
      </p:sp>
    </p:spTree>
    <p:extLst>
      <p:ext uri="{BB962C8B-B14F-4D97-AF65-F5344CB8AC3E}">
        <p14:creationId xmlns:p14="http://schemas.microsoft.com/office/powerpoint/2010/main" val="121702797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Footer Placeholder 3"/>
          <p:cNvSpPr>
            <a:spLocks noGrp="1"/>
          </p:cNvSpPr>
          <p:nvPr>
            <p:ph type="ftr" sz="quarter" idx="11"/>
          </p:nvPr>
        </p:nvSpPr>
        <p:spPr>
          <a:xfrm>
            <a:off x="457200" y="6245225"/>
            <a:ext cx="2133600" cy="47625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l" eaLnBrk="1" hangingPunct="1"/>
            <a:r>
              <a:rPr lang="en-US" altLang="en-US" smtClean="0"/>
              <a:t>david.roy@sdstate.edu (GSE/GEOG-741-S01)</a:t>
            </a:r>
          </a:p>
        </p:txBody>
      </p:sp>
      <p:sp>
        <p:nvSpPr>
          <p:cNvPr id="40963" name="Rectangle 2"/>
          <p:cNvSpPr>
            <a:spLocks noChangeArrowheads="1"/>
          </p:cNvSpPr>
          <p:nvPr/>
        </p:nvSpPr>
        <p:spPr bwMode="auto">
          <a:xfrm>
            <a:off x="4457700" y="371475"/>
            <a:ext cx="77724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900">
                <a:solidFill>
                  <a:srgbClr val="FF0000"/>
                </a:solidFill>
                <a:latin typeface="Comic Sans MS" panose="030F0702030302020204" pitchFamily="66" charset="0"/>
                <a:cs typeface="Arial" panose="020B0604020202020204" pitchFamily="34" charset="0"/>
              </a:rPr>
              <a:t>MODIS Granule over Southern Africa  </a:t>
            </a:r>
            <a:br>
              <a:rPr lang="en-US" altLang="en-US" sz="1900">
                <a:solidFill>
                  <a:srgbClr val="FF0000"/>
                </a:solidFill>
                <a:latin typeface="Comic Sans MS" panose="030F0702030302020204" pitchFamily="66" charset="0"/>
                <a:cs typeface="Arial" panose="020B0604020202020204" pitchFamily="34" charset="0"/>
              </a:rPr>
            </a:br>
            <a:r>
              <a:rPr lang="en-US" altLang="en-US" sz="1900">
                <a:solidFill>
                  <a:srgbClr val="FF0000"/>
                </a:solidFill>
                <a:latin typeface="Comic Sans MS" panose="030F0702030302020204" pitchFamily="66" charset="0"/>
                <a:cs typeface="Arial" panose="020B0604020202020204" pitchFamily="34" charset="0"/>
              </a:rPr>
              <a:t>(Sept 13,2001, 8:45 to 8:50 GMT)</a:t>
            </a:r>
            <a:endParaRPr lang="en-US" altLang="en-US" sz="4600">
              <a:solidFill>
                <a:srgbClr val="FF0000"/>
              </a:solidFill>
              <a:latin typeface="Comic Sans MS" panose="030F0702030302020204" pitchFamily="66" charset="0"/>
              <a:cs typeface="Arial" panose="020B0604020202020204" pitchFamily="34" charset="0"/>
            </a:endParaRPr>
          </a:p>
        </p:txBody>
      </p:sp>
      <p:pic>
        <p:nvPicPr>
          <p:cNvPr id="40964" name="Picture 3" descr="rgb-aco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4360863" cy="6548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65" name="Text Box 5"/>
          <p:cNvSpPr txBox="1">
            <a:spLocks noChangeArrowheads="1"/>
          </p:cNvSpPr>
          <p:nvPr/>
        </p:nvSpPr>
        <p:spPr bwMode="auto">
          <a:xfrm>
            <a:off x="4752975" y="1520825"/>
            <a:ext cx="4391025" cy="1311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2000">
                <a:latin typeface="Times New Roman" panose="02020603050405020304" pitchFamily="18" charset="0"/>
              </a:rPr>
              <a:t>Red, Green, Blue MODIS surface reflectance </a:t>
            </a:r>
          </a:p>
          <a:p>
            <a:endParaRPr lang="en-US" altLang="en-US" sz="2000">
              <a:latin typeface="Times New Roman" panose="02020603050405020304" pitchFamily="18" charset="0"/>
            </a:endParaRPr>
          </a:p>
          <a:p>
            <a:r>
              <a:rPr lang="en-US" altLang="en-US" sz="2000" b="1">
                <a:latin typeface="Times New Roman" panose="02020603050405020304" pitchFamily="18" charset="0"/>
              </a:rPr>
              <a:t>With atmospheric correction</a:t>
            </a:r>
          </a:p>
        </p:txBody>
      </p:sp>
    </p:spTree>
    <p:extLst>
      <p:ext uri="{BB962C8B-B14F-4D97-AF65-F5344CB8AC3E}">
        <p14:creationId xmlns:p14="http://schemas.microsoft.com/office/powerpoint/2010/main" val="325877199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1026" descr="D:\SWISS_WSL\FparTalk\mwo0001Oganogram.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3000" y="285750"/>
            <a:ext cx="7010400" cy="6426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3518983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Rectangle 3"/>
          <p:cNvSpPr>
            <a:spLocks noChangeArrowheads="1"/>
          </p:cNvSpPr>
          <p:nvPr/>
        </p:nvSpPr>
        <p:spPr bwMode="auto">
          <a:xfrm>
            <a:off x="352822" y="1524000"/>
            <a:ext cx="4981178" cy="396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a:solidFill>
                  <a:schemeClr val="tx1"/>
                </a:solidFill>
                <a:latin typeface="Calibri" panose="020F0502020204030204" pitchFamily="34" charset="0"/>
              </a:defRPr>
            </a:lvl1pPr>
            <a:lvl2pPr marL="742950" indent="-285750" eaLnBrk="0" hangingPunct="0">
              <a:defRPr>
                <a:solidFill>
                  <a:schemeClr val="tx1"/>
                </a:solidFill>
                <a:latin typeface="Calibri" panose="020F0502020204030204" pitchFamily="34" charset="0"/>
              </a:defRPr>
            </a:lvl2pPr>
            <a:lvl3pPr marL="1143000" indent="-228600" eaLnBrk="0" hangingPunct="0">
              <a:defRPr>
                <a:solidFill>
                  <a:schemeClr val="tx1"/>
                </a:solidFill>
                <a:latin typeface="Calibri" panose="020F0502020204030204" pitchFamily="34" charset="0"/>
              </a:defRPr>
            </a:lvl3pPr>
            <a:lvl4pPr marL="1600200" indent="-228600" eaLnBrk="0" hangingPunct="0">
              <a:defRPr>
                <a:solidFill>
                  <a:schemeClr val="tx1"/>
                </a:solidFill>
                <a:latin typeface="Calibri" panose="020F0502020204030204" pitchFamily="34" charset="0"/>
              </a:defRPr>
            </a:lvl4pPr>
            <a:lvl5pPr marL="2057400" indent="-228600" eaLnBrk="0" hangingPunct="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lnSpc>
                <a:spcPct val="90000"/>
              </a:lnSpc>
              <a:spcBef>
                <a:spcPct val="20000"/>
              </a:spcBef>
            </a:pPr>
            <a:r>
              <a:rPr lang="en-US" altLang="en-US" sz="2800" b="1" dirty="0">
                <a:solidFill>
                  <a:srgbClr val="CC04B4"/>
                </a:solidFill>
                <a:effectLst>
                  <a:outerShdw blurRad="38100" dist="38100" dir="2700000" algn="tl">
                    <a:srgbClr val="000000">
                      <a:alpha val="43137"/>
                    </a:srgbClr>
                  </a:outerShdw>
                </a:effectLst>
                <a:latin typeface="Constantia" panose="02030602050306030303" pitchFamily="18" charset="0"/>
                <a:cs typeface="Arial" panose="020B0604020202020204" pitchFamily="34" charset="0"/>
              </a:rPr>
              <a:t>Radiation </a:t>
            </a:r>
            <a:r>
              <a:rPr lang="en-US" altLang="en-US" sz="2800" b="1" dirty="0" smtClean="0">
                <a:solidFill>
                  <a:srgbClr val="CC04B4"/>
                </a:solidFill>
                <a:effectLst>
                  <a:outerShdw blurRad="38100" dist="38100" dir="2700000" algn="tl">
                    <a:srgbClr val="000000">
                      <a:alpha val="43137"/>
                    </a:srgbClr>
                  </a:outerShdw>
                </a:effectLst>
                <a:latin typeface="Constantia" panose="02030602050306030303" pitchFamily="18" charset="0"/>
                <a:cs typeface="Arial" panose="020B0604020202020204" pitchFamily="34" charset="0"/>
              </a:rPr>
              <a:t>Budget Variables</a:t>
            </a:r>
            <a:endParaRPr lang="en-US" altLang="en-US" sz="2800" b="1" dirty="0">
              <a:solidFill>
                <a:srgbClr val="CC04B4"/>
              </a:solidFill>
              <a:effectLst>
                <a:outerShdw blurRad="38100" dist="38100" dir="2700000" algn="tl">
                  <a:srgbClr val="000000">
                    <a:alpha val="43137"/>
                  </a:srgbClr>
                </a:outerShdw>
              </a:effectLst>
              <a:latin typeface="Constantia" panose="02030602050306030303" pitchFamily="18" charset="0"/>
              <a:cs typeface="Times New Roman" panose="02020603050405020304" pitchFamily="18" charset="0"/>
            </a:endParaRPr>
          </a:p>
          <a:p>
            <a:pPr lvl="1" eaLnBrk="1" hangingPunct="1">
              <a:lnSpc>
                <a:spcPct val="90000"/>
              </a:lnSpc>
              <a:spcBef>
                <a:spcPct val="20000"/>
              </a:spcBef>
              <a:buFontTx/>
              <a:buChar char="–"/>
            </a:pPr>
            <a:r>
              <a:rPr lang="en-US" altLang="en-US" sz="2400" dirty="0">
                <a:latin typeface="Constantia" panose="02030602050306030303" pitchFamily="18" charset="0"/>
                <a:cs typeface="Arial" panose="020B0604020202020204" pitchFamily="34" charset="0"/>
              </a:rPr>
              <a:t>Surface Reflectance</a:t>
            </a:r>
          </a:p>
          <a:p>
            <a:pPr lvl="1" eaLnBrk="1" hangingPunct="1">
              <a:lnSpc>
                <a:spcPct val="90000"/>
              </a:lnSpc>
              <a:spcBef>
                <a:spcPct val="20000"/>
              </a:spcBef>
              <a:buFontTx/>
              <a:buChar char="–"/>
            </a:pPr>
            <a:r>
              <a:rPr lang="en-US" altLang="en-US" sz="2400" dirty="0">
                <a:latin typeface="Constantia" panose="02030602050306030303" pitchFamily="18" charset="0"/>
                <a:cs typeface="Arial" panose="020B0604020202020204" pitchFamily="34" charset="0"/>
              </a:rPr>
              <a:t>Surface Temperature and Emissivity</a:t>
            </a:r>
          </a:p>
          <a:p>
            <a:pPr lvl="1" eaLnBrk="1" hangingPunct="1">
              <a:lnSpc>
                <a:spcPct val="90000"/>
              </a:lnSpc>
              <a:spcBef>
                <a:spcPct val="20000"/>
              </a:spcBef>
              <a:buFontTx/>
              <a:buChar char="–"/>
            </a:pPr>
            <a:r>
              <a:rPr lang="en-US" altLang="en-US" sz="2400" dirty="0">
                <a:latin typeface="Constantia" panose="02030602050306030303" pitchFamily="18" charset="0"/>
                <a:cs typeface="Arial" panose="020B0604020202020204" pitchFamily="34" charset="0"/>
              </a:rPr>
              <a:t>Snow and Ice Cover</a:t>
            </a:r>
          </a:p>
          <a:p>
            <a:pPr lvl="1" eaLnBrk="1" hangingPunct="1">
              <a:lnSpc>
                <a:spcPct val="90000"/>
              </a:lnSpc>
              <a:spcBef>
                <a:spcPct val="20000"/>
              </a:spcBef>
              <a:buFontTx/>
              <a:buChar char="–"/>
            </a:pPr>
            <a:r>
              <a:rPr lang="en-US" altLang="en-US" sz="2400" dirty="0">
                <a:latin typeface="Constantia" panose="02030602050306030303" pitchFamily="18" charset="0"/>
                <a:cs typeface="Arial" panose="020B0604020202020204" pitchFamily="34" charset="0"/>
              </a:rPr>
              <a:t>BRDF and Albedo</a:t>
            </a:r>
            <a:endParaRPr lang="en-US" altLang="en-US" sz="1600" dirty="0">
              <a:latin typeface="Constantia" panose="02030602050306030303" pitchFamily="18" charset="0"/>
              <a:cs typeface="Arial" panose="020B0604020202020204" pitchFamily="34" charset="0"/>
            </a:endParaRPr>
          </a:p>
        </p:txBody>
      </p:sp>
      <p:graphicFrame>
        <p:nvGraphicFramePr>
          <p:cNvPr id="2050" name="Object 2"/>
          <p:cNvGraphicFramePr>
            <a:graphicFrameLocks noChangeAspect="1"/>
          </p:cNvGraphicFramePr>
          <p:nvPr>
            <p:extLst>
              <p:ext uri="{D42A27DB-BD31-4B8C-83A1-F6EECF244321}">
                <p14:modId xmlns:p14="http://schemas.microsoft.com/office/powerpoint/2010/main" val="657638867"/>
              </p:ext>
            </p:extLst>
          </p:nvPr>
        </p:nvGraphicFramePr>
        <p:xfrm>
          <a:off x="5115614" y="1066800"/>
          <a:ext cx="3657600" cy="3121045"/>
        </p:xfrm>
        <a:graphic>
          <a:graphicData uri="http://schemas.openxmlformats.org/presentationml/2006/ole">
            <mc:AlternateContent xmlns:mc="http://schemas.openxmlformats.org/markup-compatibility/2006">
              <mc:Choice xmlns:v="urn:schemas-microsoft-com:vml" Requires="v">
                <p:oleObj spid="_x0000_s1065" name="Picture" r:id="rId3" imgW="3952800" imgH="4152960" progId="Word.Picture.8">
                  <p:embed/>
                </p:oleObj>
              </mc:Choice>
              <mc:Fallback>
                <p:oleObj name="Picture" r:id="rId3" imgW="3952800" imgH="4152960" progId="Word.Picture.8">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15614" y="1066800"/>
                        <a:ext cx="3657600" cy="3121045"/>
                      </a:xfrm>
                      <a:prstGeom prst="rect">
                        <a:avLst/>
                      </a:prstGeom>
                      <a:noFill/>
                      <a:ln>
                        <a:noFill/>
                      </a:ln>
                      <a:effectLst/>
                      <a:extLst/>
                    </p:spPr>
                  </p:pic>
                </p:oleObj>
              </mc:Fallback>
            </mc:AlternateContent>
          </a:graphicData>
        </a:graphic>
      </p:graphicFrame>
      <p:sp>
        <p:nvSpPr>
          <p:cNvPr id="9" name="Title 1"/>
          <p:cNvSpPr txBox="1">
            <a:spLocks/>
          </p:cNvSpPr>
          <p:nvPr/>
        </p:nvSpPr>
        <p:spPr>
          <a:xfrm>
            <a:off x="152400" y="152400"/>
            <a:ext cx="8305800" cy="1008888"/>
          </a:xfrm>
          <a:prstGeom prst="rect">
            <a:avLst/>
          </a:prstGeom>
        </p:spPr>
        <p:txBody>
          <a:bodyPr vert="horz" lIns="0" rIns="0" bIns="0" anchor="b">
            <a:normAutofit/>
          </a:bodyPr>
          <a:lstStyle>
            <a:lvl1pPr algn="l" rtl="0" eaLnBrk="1" latinLnBrk="0" hangingPunct="1">
              <a:spcBef>
                <a:spcPct val="0"/>
              </a:spcBef>
              <a:buNone/>
              <a:defRPr kumimoji="0" sz="5000" b="0" kern="1200">
                <a:ln>
                  <a:noFill/>
                </a:ln>
                <a:solidFill>
                  <a:schemeClr val="tx2"/>
                </a:solidFill>
                <a:effectLst/>
                <a:latin typeface="+mj-lt"/>
                <a:ea typeface="+mj-ea"/>
                <a:cs typeface="+mj-cs"/>
              </a:defRPr>
            </a:lvl1pPr>
          </a:lstStyle>
          <a:p>
            <a:r>
              <a:rPr lang="en-US" dirty="0" smtClean="0"/>
              <a:t>MODIS Land Product Overview</a:t>
            </a:r>
            <a:endParaRPr lang="en-US" dirty="0"/>
          </a:p>
        </p:txBody>
      </p:sp>
      <p:pic>
        <p:nvPicPr>
          <p:cNvPr id="1032" name="Picture 8" descr="http://svs.gsfc.nasa.gov/vis/a000000/a003100/a003180/ModisSnowIceBG.03080.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15614" y="4267200"/>
            <a:ext cx="3657600" cy="2438400"/>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http://modis-atmos.gsfc.nasa.gov/_images/albedo_sample.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53838" y="4343400"/>
            <a:ext cx="4863827" cy="2286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2501462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052">
                                            <p:txEl>
                                              <p:pRg st="1" end="1"/>
                                            </p:txEl>
                                          </p:spTgt>
                                        </p:tgtEl>
                                        <p:attrNameLst>
                                          <p:attrName>style.visibility</p:attrName>
                                        </p:attrNameLst>
                                      </p:cBhvr>
                                      <p:to>
                                        <p:strVal val="visible"/>
                                      </p:to>
                                    </p:set>
                                    <p:animEffect transition="in" filter="fade">
                                      <p:cBhvr>
                                        <p:cTn id="7" dur="500"/>
                                        <p:tgtEl>
                                          <p:spTgt spid="2052">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052">
                                            <p:txEl>
                                              <p:pRg st="2" end="2"/>
                                            </p:txEl>
                                          </p:spTgt>
                                        </p:tgtEl>
                                        <p:attrNameLst>
                                          <p:attrName>style.visibility</p:attrName>
                                        </p:attrNameLst>
                                      </p:cBhvr>
                                      <p:to>
                                        <p:strVal val="visible"/>
                                      </p:to>
                                    </p:set>
                                    <p:animEffect transition="in" filter="fade">
                                      <p:cBhvr>
                                        <p:cTn id="12" dur="500"/>
                                        <p:tgtEl>
                                          <p:spTgt spid="2052">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052">
                                            <p:txEl>
                                              <p:pRg st="3" end="3"/>
                                            </p:txEl>
                                          </p:spTgt>
                                        </p:tgtEl>
                                        <p:attrNameLst>
                                          <p:attrName>style.visibility</p:attrName>
                                        </p:attrNameLst>
                                      </p:cBhvr>
                                      <p:to>
                                        <p:strVal val="visible"/>
                                      </p:to>
                                    </p:set>
                                    <p:animEffect transition="in" filter="fade">
                                      <p:cBhvr>
                                        <p:cTn id="17" dur="500"/>
                                        <p:tgtEl>
                                          <p:spTgt spid="2052">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052">
                                            <p:txEl>
                                              <p:pRg st="4" end="4"/>
                                            </p:txEl>
                                          </p:spTgt>
                                        </p:tgtEl>
                                        <p:attrNameLst>
                                          <p:attrName>style.visibility</p:attrName>
                                        </p:attrNameLst>
                                      </p:cBhvr>
                                      <p:to>
                                        <p:strVal val="visible"/>
                                      </p:to>
                                    </p:set>
                                    <p:animEffect transition="in" filter="fade">
                                      <p:cBhvr>
                                        <p:cTn id="22" dur="500"/>
                                        <p:tgtEl>
                                          <p:spTgt spid="205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6" name="Rectangle 3"/>
          <p:cNvSpPr>
            <a:spLocks noChangeArrowheads="1"/>
          </p:cNvSpPr>
          <p:nvPr/>
        </p:nvSpPr>
        <p:spPr bwMode="auto">
          <a:xfrm>
            <a:off x="156712" y="1295400"/>
            <a:ext cx="4872488"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a:solidFill>
                  <a:schemeClr val="tx1"/>
                </a:solidFill>
                <a:latin typeface="Calibri" panose="020F0502020204030204" pitchFamily="34" charset="0"/>
              </a:defRPr>
            </a:lvl1pPr>
            <a:lvl2pPr marL="742950" indent="-285750" eaLnBrk="0" hangingPunct="0">
              <a:defRPr>
                <a:solidFill>
                  <a:schemeClr val="tx1"/>
                </a:solidFill>
                <a:latin typeface="Calibri" panose="020F0502020204030204" pitchFamily="34" charset="0"/>
              </a:defRPr>
            </a:lvl2pPr>
            <a:lvl3pPr marL="1143000" indent="-228600" eaLnBrk="0" hangingPunct="0">
              <a:defRPr>
                <a:solidFill>
                  <a:schemeClr val="tx1"/>
                </a:solidFill>
                <a:latin typeface="Calibri" panose="020F0502020204030204" pitchFamily="34" charset="0"/>
              </a:defRPr>
            </a:lvl3pPr>
            <a:lvl4pPr marL="1600200" indent="-228600" eaLnBrk="0" hangingPunct="0">
              <a:defRPr>
                <a:solidFill>
                  <a:schemeClr val="tx1"/>
                </a:solidFill>
                <a:latin typeface="Calibri" panose="020F0502020204030204" pitchFamily="34" charset="0"/>
              </a:defRPr>
            </a:lvl4pPr>
            <a:lvl5pPr marL="2057400" indent="-228600" eaLnBrk="0" hangingPunct="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spcBef>
                <a:spcPct val="20000"/>
              </a:spcBef>
            </a:pPr>
            <a:r>
              <a:rPr lang="en-US" altLang="en-US" sz="2600" b="1" dirty="0">
                <a:solidFill>
                  <a:srgbClr val="CC04B4"/>
                </a:solidFill>
                <a:effectLst>
                  <a:outerShdw blurRad="38100" dist="38100" dir="2700000" algn="tl">
                    <a:srgbClr val="000000">
                      <a:alpha val="43137"/>
                    </a:srgbClr>
                  </a:outerShdw>
                </a:effectLst>
                <a:latin typeface="+mn-lt"/>
                <a:cs typeface="Arial" panose="020B0604020202020204" pitchFamily="34" charset="0"/>
              </a:rPr>
              <a:t>Ecosystem Variables</a:t>
            </a:r>
            <a:endParaRPr lang="en-US" altLang="en-US" sz="2600" b="1" dirty="0">
              <a:solidFill>
                <a:srgbClr val="CC04B4"/>
              </a:solidFill>
              <a:effectLst>
                <a:outerShdw blurRad="38100" dist="38100" dir="2700000" algn="tl">
                  <a:srgbClr val="000000">
                    <a:alpha val="43137"/>
                  </a:srgbClr>
                </a:outerShdw>
              </a:effectLst>
              <a:latin typeface="+mn-lt"/>
              <a:cs typeface="Times New Roman" panose="02020603050405020304" pitchFamily="18" charset="0"/>
            </a:endParaRPr>
          </a:p>
          <a:p>
            <a:pPr lvl="1" eaLnBrk="1" hangingPunct="1">
              <a:spcBef>
                <a:spcPct val="20000"/>
              </a:spcBef>
              <a:buFontTx/>
              <a:buChar char="–"/>
            </a:pPr>
            <a:r>
              <a:rPr lang="en-US" altLang="en-US" sz="2200" dirty="0">
                <a:latin typeface="+mn-lt"/>
                <a:cs typeface="Arial" panose="020B0604020202020204" pitchFamily="34" charset="0"/>
              </a:rPr>
              <a:t>Vegetation Indices</a:t>
            </a:r>
          </a:p>
          <a:p>
            <a:pPr lvl="1" eaLnBrk="1" hangingPunct="1">
              <a:spcBef>
                <a:spcPct val="20000"/>
              </a:spcBef>
              <a:buFontTx/>
              <a:buChar char="–"/>
            </a:pPr>
            <a:r>
              <a:rPr lang="en-US" altLang="en-US" sz="2200" dirty="0">
                <a:latin typeface="+mn-lt"/>
                <a:cs typeface="Arial" panose="020B0604020202020204" pitchFamily="34" charset="0"/>
              </a:rPr>
              <a:t>Leaf Area Index (LAI) and Fractional </a:t>
            </a:r>
            <a:br>
              <a:rPr lang="en-US" altLang="en-US" sz="2200" dirty="0">
                <a:latin typeface="+mn-lt"/>
                <a:cs typeface="Arial" panose="020B0604020202020204" pitchFamily="34" charset="0"/>
              </a:rPr>
            </a:br>
            <a:r>
              <a:rPr lang="en-US" altLang="en-US" sz="2200" dirty="0" err="1">
                <a:latin typeface="+mn-lt"/>
                <a:cs typeface="Arial" panose="020B0604020202020204" pitchFamily="34" charset="0"/>
              </a:rPr>
              <a:t>Photosynthetically</a:t>
            </a:r>
            <a:r>
              <a:rPr lang="en-US" altLang="en-US" sz="2200" dirty="0">
                <a:latin typeface="+mn-lt"/>
                <a:cs typeface="Arial" panose="020B0604020202020204" pitchFamily="34" charset="0"/>
              </a:rPr>
              <a:t> Active Radiation (FPAR)</a:t>
            </a:r>
          </a:p>
          <a:p>
            <a:pPr lvl="1" eaLnBrk="1" hangingPunct="1">
              <a:spcBef>
                <a:spcPct val="20000"/>
              </a:spcBef>
              <a:buFontTx/>
              <a:buChar char="–"/>
            </a:pPr>
            <a:r>
              <a:rPr lang="en-US" altLang="en-US" sz="2200" dirty="0">
                <a:latin typeface="+mn-lt"/>
                <a:cs typeface="Arial" panose="020B0604020202020204" pitchFamily="34" charset="0"/>
              </a:rPr>
              <a:t>Vegetation Production</a:t>
            </a:r>
          </a:p>
          <a:p>
            <a:pPr lvl="1" eaLnBrk="1" hangingPunct="1">
              <a:spcBef>
                <a:spcPct val="20000"/>
              </a:spcBef>
              <a:buFontTx/>
              <a:buChar char="–"/>
            </a:pPr>
            <a:r>
              <a:rPr lang="en-US" altLang="en-US" sz="2200" dirty="0">
                <a:latin typeface="+mn-lt"/>
                <a:cs typeface="Arial" panose="020B0604020202020204" pitchFamily="34" charset="0"/>
              </a:rPr>
              <a:t>Net Primary Productivity (NPP)</a:t>
            </a:r>
          </a:p>
        </p:txBody>
      </p:sp>
      <p:sp>
        <p:nvSpPr>
          <p:cNvPr id="7" name="Title 1"/>
          <p:cNvSpPr txBox="1">
            <a:spLocks/>
          </p:cNvSpPr>
          <p:nvPr/>
        </p:nvSpPr>
        <p:spPr>
          <a:xfrm>
            <a:off x="152400" y="152400"/>
            <a:ext cx="8305800" cy="1008888"/>
          </a:xfrm>
          <a:prstGeom prst="rect">
            <a:avLst/>
          </a:prstGeom>
        </p:spPr>
        <p:txBody>
          <a:bodyPr vert="horz" lIns="0" rIns="0" bIns="0" anchor="b">
            <a:normAutofit/>
          </a:bodyPr>
          <a:lstStyle>
            <a:lvl1pPr algn="l" rtl="0" eaLnBrk="1" latinLnBrk="0" hangingPunct="1">
              <a:spcBef>
                <a:spcPct val="0"/>
              </a:spcBef>
              <a:buNone/>
              <a:defRPr kumimoji="0" sz="5000" b="0" kern="1200">
                <a:ln>
                  <a:noFill/>
                </a:ln>
                <a:solidFill>
                  <a:schemeClr val="tx2"/>
                </a:solidFill>
                <a:effectLst/>
                <a:latin typeface="+mj-lt"/>
                <a:ea typeface="+mj-ea"/>
                <a:cs typeface="+mj-cs"/>
              </a:defRPr>
            </a:lvl1pPr>
          </a:lstStyle>
          <a:p>
            <a:r>
              <a:rPr lang="en-US" dirty="0" smtClean="0"/>
              <a:t>MODIS Land Product Overview</a:t>
            </a:r>
            <a:endParaRPr lang="en-US" dirty="0"/>
          </a:p>
        </p:txBody>
      </p:sp>
      <p:pic>
        <p:nvPicPr>
          <p:cNvPr id="2057" name="Picture 9" descr="http://svs.gsfc.nasa.gov/vis/a030000/a030300/a030379/mod15a2_m_lai_2013-09.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62000" y="4478786"/>
            <a:ext cx="3943605" cy="2214252"/>
          </a:xfrm>
          <a:prstGeom prst="rect">
            <a:avLst/>
          </a:prstGeom>
          <a:noFill/>
          <a:extLst>
            <a:ext uri="{909E8E84-426E-40DD-AFC4-6F175D3DCCD1}">
              <a14:hiddenFill xmlns:a14="http://schemas.microsoft.com/office/drawing/2010/main">
                <a:solidFill>
                  <a:srgbClr val="FFFFFF"/>
                </a:solidFill>
              </a14:hiddenFill>
            </a:ext>
          </a:extLst>
        </p:spPr>
      </p:pic>
      <p:pic>
        <p:nvPicPr>
          <p:cNvPr id="2059" name="Picture 11" descr="http://snr.unl.edu/images/faculty/wardlow_modis_crop_map_201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0574" y="1263770"/>
            <a:ext cx="3900857" cy="2959100"/>
          </a:xfrm>
          <a:prstGeom prst="rect">
            <a:avLst/>
          </a:prstGeom>
          <a:noFill/>
          <a:extLst>
            <a:ext uri="{909E8E84-426E-40DD-AFC4-6F175D3DCCD1}">
              <a14:hiddenFill xmlns:a14="http://schemas.microsoft.com/office/drawing/2010/main">
                <a:solidFill>
                  <a:srgbClr val="FFFFFF"/>
                </a:solidFill>
              </a14:hiddenFill>
            </a:ext>
          </a:extLst>
        </p:spPr>
      </p:pic>
      <p:pic>
        <p:nvPicPr>
          <p:cNvPr id="2061" name="Picture 13" descr="http://www.ntsg.umt.edu/sites/ntsg.umt.edu/files/imce/mean_npp_2000_2005.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20574" y="4478786"/>
            <a:ext cx="3886200" cy="23749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0922060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076">
                                            <p:txEl>
                                              <p:pRg st="1" end="1"/>
                                            </p:txEl>
                                          </p:spTgt>
                                        </p:tgtEl>
                                        <p:attrNameLst>
                                          <p:attrName>style.visibility</p:attrName>
                                        </p:attrNameLst>
                                      </p:cBhvr>
                                      <p:to>
                                        <p:strVal val="visible"/>
                                      </p:to>
                                    </p:set>
                                    <p:animEffect transition="in" filter="fade">
                                      <p:cBhvr>
                                        <p:cTn id="7" dur="500"/>
                                        <p:tgtEl>
                                          <p:spTgt spid="3076">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076">
                                            <p:txEl>
                                              <p:pRg st="2" end="2"/>
                                            </p:txEl>
                                          </p:spTgt>
                                        </p:tgtEl>
                                        <p:attrNameLst>
                                          <p:attrName>style.visibility</p:attrName>
                                        </p:attrNameLst>
                                      </p:cBhvr>
                                      <p:to>
                                        <p:strVal val="visible"/>
                                      </p:to>
                                    </p:set>
                                    <p:animEffect transition="in" filter="fade">
                                      <p:cBhvr>
                                        <p:cTn id="12" dur="500"/>
                                        <p:tgtEl>
                                          <p:spTgt spid="3076">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076">
                                            <p:txEl>
                                              <p:pRg st="3" end="3"/>
                                            </p:txEl>
                                          </p:spTgt>
                                        </p:tgtEl>
                                        <p:attrNameLst>
                                          <p:attrName>style.visibility</p:attrName>
                                        </p:attrNameLst>
                                      </p:cBhvr>
                                      <p:to>
                                        <p:strVal val="visible"/>
                                      </p:to>
                                    </p:set>
                                    <p:animEffect transition="in" filter="fade">
                                      <p:cBhvr>
                                        <p:cTn id="17" dur="500"/>
                                        <p:tgtEl>
                                          <p:spTgt spid="3076">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076">
                                            <p:txEl>
                                              <p:pRg st="4" end="4"/>
                                            </p:txEl>
                                          </p:spTgt>
                                        </p:tgtEl>
                                        <p:attrNameLst>
                                          <p:attrName>style.visibility</p:attrName>
                                        </p:attrNameLst>
                                      </p:cBhvr>
                                      <p:to>
                                        <p:strVal val="visible"/>
                                      </p:to>
                                    </p:set>
                                    <p:animEffect transition="in" filter="fade">
                                      <p:cBhvr>
                                        <p:cTn id="22" dur="500"/>
                                        <p:tgtEl>
                                          <p:spTgt spid="3076">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0" name="Rectangle 3"/>
          <p:cNvSpPr>
            <a:spLocks noGrp="1" noChangeArrowheads="1"/>
          </p:cNvSpPr>
          <p:nvPr>
            <p:ph type="body" idx="1"/>
          </p:nvPr>
        </p:nvSpPr>
        <p:spPr>
          <a:xfrm>
            <a:off x="115362" y="1134173"/>
            <a:ext cx="4685582" cy="1913828"/>
          </a:xfrm>
        </p:spPr>
        <p:txBody>
          <a:bodyPr>
            <a:normAutofit/>
          </a:bodyPr>
          <a:lstStyle/>
          <a:p>
            <a:pPr eaLnBrk="1" hangingPunct="1">
              <a:buFontTx/>
              <a:buNone/>
            </a:pPr>
            <a:r>
              <a:rPr lang="en-US" altLang="en-US" sz="2800" b="1" dirty="0" smtClean="0">
                <a:solidFill>
                  <a:srgbClr val="CC04B4"/>
                </a:solidFill>
                <a:effectLst>
                  <a:outerShdw blurRad="38100" dist="38100" dir="2700000" algn="tl">
                    <a:srgbClr val="000000">
                      <a:alpha val="43137"/>
                    </a:srgbClr>
                  </a:outerShdw>
                </a:effectLst>
                <a:cs typeface="Arial" panose="020B0604020202020204" pitchFamily="34" charset="0"/>
              </a:rPr>
              <a:t>Land Cover Characteristic</a:t>
            </a:r>
          </a:p>
          <a:p>
            <a:pPr lvl="1" eaLnBrk="1" hangingPunct="1"/>
            <a:r>
              <a:rPr lang="en-US" altLang="en-US" sz="2400" dirty="0" smtClean="0">
                <a:cs typeface="Arial" panose="020B0604020202020204" pitchFamily="34" charset="0"/>
              </a:rPr>
              <a:t>Fire and Thermal Anomalies</a:t>
            </a:r>
          </a:p>
          <a:p>
            <a:pPr lvl="1" eaLnBrk="1" hangingPunct="1"/>
            <a:r>
              <a:rPr lang="en-US" altLang="en-US" sz="2400" dirty="0" smtClean="0">
                <a:cs typeface="Arial" panose="020B0604020202020204" pitchFamily="34" charset="0"/>
              </a:rPr>
              <a:t>Land Cover</a:t>
            </a:r>
          </a:p>
          <a:p>
            <a:pPr lvl="1" eaLnBrk="1" hangingPunct="1"/>
            <a:r>
              <a:rPr lang="en-US" altLang="en-US" sz="2400" dirty="0" smtClean="0">
                <a:cs typeface="Arial" panose="020B0604020202020204" pitchFamily="34" charset="0"/>
              </a:rPr>
              <a:t>Vegetation Cover Conversion</a:t>
            </a:r>
            <a:endParaRPr lang="en-US" altLang="en-US" sz="3600" dirty="0" smtClean="0"/>
          </a:p>
        </p:txBody>
      </p:sp>
      <p:sp>
        <p:nvSpPr>
          <p:cNvPr id="6" name="Title 1"/>
          <p:cNvSpPr txBox="1">
            <a:spLocks/>
          </p:cNvSpPr>
          <p:nvPr/>
        </p:nvSpPr>
        <p:spPr>
          <a:xfrm>
            <a:off x="128302" y="0"/>
            <a:ext cx="8305800" cy="856488"/>
          </a:xfrm>
          <a:prstGeom prst="rect">
            <a:avLst/>
          </a:prstGeom>
        </p:spPr>
        <p:txBody>
          <a:bodyPr vert="horz" lIns="0" rIns="0" bIns="0" anchor="b">
            <a:normAutofit/>
          </a:bodyPr>
          <a:lstStyle>
            <a:lvl1pPr algn="l" rtl="0" eaLnBrk="1" latinLnBrk="0" hangingPunct="1">
              <a:spcBef>
                <a:spcPct val="0"/>
              </a:spcBef>
              <a:buNone/>
              <a:defRPr kumimoji="0" sz="5000" b="0" kern="1200">
                <a:ln>
                  <a:noFill/>
                </a:ln>
                <a:solidFill>
                  <a:schemeClr val="tx2"/>
                </a:solidFill>
                <a:effectLst/>
                <a:latin typeface="+mj-lt"/>
                <a:ea typeface="+mj-ea"/>
                <a:cs typeface="+mj-cs"/>
              </a:defRPr>
            </a:lvl1pPr>
          </a:lstStyle>
          <a:p>
            <a:r>
              <a:rPr lang="en-US" dirty="0" smtClean="0"/>
              <a:t>MODIS Land Product Overview</a:t>
            </a:r>
            <a:endParaRPr lang="en-US" dirty="0"/>
          </a:p>
        </p:txBody>
      </p:sp>
      <p:pic>
        <p:nvPicPr>
          <p:cNvPr id="3082" name="Picture 10" descr="http://www.beg.utexas.edu/cswr/images/glob_dist.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8302" y="3068129"/>
            <a:ext cx="5510497" cy="1676400"/>
          </a:xfrm>
          <a:prstGeom prst="rect">
            <a:avLst/>
          </a:prstGeom>
          <a:noFill/>
          <a:extLst>
            <a:ext uri="{909E8E84-426E-40DD-AFC4-6F175D3DCCD1}">
              <a14:hiddenFill xmlns:a14="http://schemas.microsoft.com/office/drawing/2010/main">
                <a:solidFill>
                  <a:srgbClr val="FFFFFF"/>
                </a:solidFill>
              </a14:hiddenFill>
            </a:ext>
          </a:extLst>
        </p:spPr>
      </p:pic>
      <p:pic>
        <p:nvPicPr>
          <p:cNvPr id="3084" name="Picture 12" descr="http://modis.gsfc.nasa.gov/data/images/vcc_imag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91200" y="1447800"/>
            <a:ext cx="3055293" cy="5050902"/>
          </a:xfrm>
          <a:prstGeom prst="rect">
            <a:avLst/>
          </a:prstGeom>
          <a:noFill/>
          <a:extLst>
            <a:ext uri="{909E8E84-426E-40DD-AFC4-6F175D3DCCD1}">
              <a14:hiddenFill xmlns:a14="http://schemas.microsoft.com/office/drawing/2010/main">
                <a:solidFill>
                  <a:srgbClr val="FFFFFF"/>
                </a:solidFill>
              </a14:hiddenFill>
            </a:ext>
          </a:extLst>
        </p:spPr>
      </p:pic>
      <p:pic>
        <p:nvPicPr>
          <p:cNvPr id="3086" name="Picture 14" descr="http://4.bp.blogspot.com/-0Hf0lw9aIuE/Uc4ICKC1ksI/AAAAAAAAHr8/Yd7-HYo1hYU/s1600/firemap.2013161-2013170.2048x1024.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8303" y="4876801"/>
            <a:ext cx="5523780" cy="18559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9280056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100">
                                            <p:txEl>
                                              <p:pRg st="1" end="1"/>
                                            </p:txEl>
                                          </p:spTgt>
                                        </p:tgtEl>
                                        <p:attrNameLst>
                                          <p:attrName>style.visibility</p:attrName>
                                        </p:attrNameLst>
                                      </p:cBhvr>
                                      <p:to>
                                        <p:strVal val="visible"/>
                                      </p:to>
                                    </p:set>
                                    <p:animEffect transition="in" filter="fade">
                                      <p:cBhvr>
                                        <p:cTn id="7" dur="500"/>
                                        <p:tgtEl>
                                          <p:spTgt spid="4100">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100">
                                            <p:txEl>
                                              <p:pRg st="2" end="2"/>
                                            </p:txEl>
                                          </p:spTgt>
                                        </p:tgtEl>
                                        <p:attrNameLst>
                                          <p:attrName>style.visibility</p:attrName>
                                        </p:attrNameLst>
                                      </p:cBhvr>
                                      <p:to>
                                        <p:strVal val="visible"/>
                                      </p:to>
                                    </p:set>
                                    <p:animEffect transition="in" filter="fade">
                                      <p:cBhvr>
                                        <p:cTn id="12" dur="500"/>
                                        <p:tgtEl>
                                          <p:spTgt spid="4100">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100">
                                            <p:txEl>
                                              <p:pRg st="3" end="3"/>
                                            </p:txEl>
                                          </p:spTgt>
                                        </p:tgtEl>
                                        <p:attrNameLst>
                                          <p:attrName>style.visibility</p:attrName>
                                        </p:attrNameLst>
                                      </p:cBhvr>
                                      <p:to>
                                        <p:strVal val="visible"/>
                                      </p:to>
                                    </p:set>
                                    <p:animEffect transition="in" filter="fade">
                                      <p:cBhvr>
                                        <p:cTn id="17" dur="500"/>
                                        <p:tgtEl>
                                          <p:spTgt spid="4100">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Text Box 3"/>
          <p:cNvSpPr txBox="1">
            <a:spLocks noChangeArrowheads="1"/>
          </p:cNvSpPr>
          <p:nvPr/>
        </p:nvSpPr>
        <p:spPr bwMode="auto">
          <a:xfrm>
            <a:off x="0" y="1387475"/>
            <a:ext cx="5029200" cy="56938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defRPr>
            </a:lvl1pPr>
            <a:lvl2pPr marL="742950" indent="-285750" eaLnBrk="0" hangingPunct="0">
              <a:defRPr>
                <a:solidFill>
                  <a:schemeClr val="tx1"/>
                </a:solidFill>
                <a:latin typeface="Calibri" panose="020F0502020204030204" pitchFamily="34" charset="0"/>
              </a:defRPr>
            </a:lvl2pPr>
            <a:lvl3pPr marL="1143000" indent="-228600" eaLnBrk="0" hangingPunct="0">
              <a:defRPr>
                <a:solidFill>
                  <a:schemeClr val="tx1"/>
                </a:solidFill>
                <a:latin typeface="Calibri" panose="020F0502020204030204" pitchFamily="34" charset="0"/>
              </a:defRPr>
            </a:lvl3pPr>
            <a:lvl4pPr marL="1600200" indent="-228600" eaLnBrk="0" hangingPunct="0">
              <a:defRPr>
                <a:solidFill>
                  <a:schemeClr val="tx1"/>
                </a:solidFill>
                <a:latin typeface="Calibri" panose="020F0502020204030204" pitchFamily="34" charset="0"/>
              </a:defRPr>
            </a:lvl4pPr>
            <a:lvl5pPr marL="2057400" indent="-228600" eaLnBrk="0" hangingPunct="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US" altLang="en-US" sz="1400" dirty="0">
                <a:latin typeface="Helv"/>
              </a:rPr>
              <a:t>  </a:t>
            </a:r>
            <a:r>
              <a:rPr lang="en-US" altLang="en-US" sz="1400" b="1" dirty="0">
                <a:latin typeface="Helv"/>
              </a:rPr>
              <a:t>MOD01	Level-1A Radiance Counts	</a:t>
            </a:r>
          </a:p>
          <a:p>
            <a:r>
              <a:rPr lang="en-US" altLang="en-US" sz="1400" b="1" dirty="0">
                <a:latin typeface="Helv"/>
              </a:rPr>
              <a:t>  MOD02	Level-1B Calibrated Relocated Radiances	</a:t>
            </a:r>
          </a:p>
          <a:p>
            <a:r>
              <a:rPr lang="en-US" altLang="en-US" sz="1400" b="1" dirty="0">
                <a:latin typeface="Helv"/>
              </a:rPr>
              <a:t>  MOD03	Relocation Data Set	</a:t>
            </a:r>
          </a:p>
          <a:p>
            <a:r>
              <a:rPr lang="en-US" altLang="en-US" sz="1400" b="1" dirty="0">
                <a:latin typeface="Helv"/>
              </a:rPr>
              <a:t>  </a:t>
            </a:r>
            <a:r>
              <a:rPr lang="en-US" altLang="en-US" sz="1400" b="1" dirty="0">
                <a:solidFill>
                  <a:srgbClr val="3366FF"/>
                </a:solidFill>
                <a:latin typeface="Helv"/>
              </a:rPr>
              <a:t>MOD04	Aerosol Product	</a:t>
            </a:r>
          </a:p>
          <a:p>
            <a:r>
              <a:rPr lang="en-US" altLang="en-US" sz="1400" b="1" dirty="0">
                <a:solidFill>
                  <a:srgbClr val="3366FF"/>
                </a:solidFill>
                <a:latin typeface="Helv"/>
              </a:rPr>
              <a:t>  MOD05	Total </a:t>
            </a:r>
            <a:r>
              <a:rPr lang="en-US" altLang="en-US" sz="1400" b="1" dirty="0" err="1">
                <a:solidFill>
                  <a:srgbClr val="3366FF"/>
                </a:solidFill>
                <a:latin typeface="Helv"/>
              </a:rPr>
              <a:t>Precipitable</a:t>
            </a:r>
            <a:r>
              <a:rPr lang="en-US" altLang="en-US" sz="1400" b="1" dirty="0">
                <a:solidFill>
                  <a:srgbClr val="3366FF"/>
                </a:solidFill>
                <a:latin typeface="Helv"/>
              </a:rPr>
              <a:t> Water	</a:t>
            </a:r>
          </a:p>
          <a:p>
            <a:r>
              <a:rPr lang="en-US" altLang="en-US" sz="1400" b="1" dirty="0">
                <a:solidFill>
                  <a:srgbClr val="3366FF"/>
                </a:solidFill>
                <a:latin typeface="Helv"/>
              </a:rPr>
              <a:t>  MOD06	Cloud Product	</a:t>
            </a:r>
          </a:p>
          <a:p>
            <a:r>
              <a:rPr lang="en-US" altLang="en-US" sz="1400" b="1" dirty="0">
                <a:solidFill>
                  <a:srgbClr val="3366FF"/>
                </a:solidFill>
                <a:latin typeface="Helv"/>
              </a:rPr>
              <a:t>  MOD07	Atmospheric profiles	</a:t>
            </a:r>
          </a:p>
          <a:p>
            <a:r>
              <a:rPr lang="en-US" altLang="en-US" sz="1400" b="1" dirty="0">
                <a:solidFill>
                  <a:srgbClr val="3366FF"/>
                </a:solidFill>
                <a:latin typeface="Helv"/>
              </a:rPr>
              <a:t>  MOD08	Gridded Atmospheric Product  (Level-3)</a:t>
            </a:r>
            <a:r>
              <a:rPr lang="en-US" altLang="en-US" sz="1400" b="1" dirty="0">
                <a:latin typeface="Helv"/>
              </a:rPr>
              <a:t>	</a:t>
            </a:r>
          </a:p>
          <a:p>
            <a:r>
              <a:rPr lang="en-US" altLang="en-US" sz="1400" b="1" dirty="0">
                <a:latin typeface="Helv"/>
              </a:rPr>
              <a:t>  </a:t>
            </a:r>
            <a:r>
              <a:rPr lang="en-US" altLang="en-US" sz="1400" b="1" dirty="0">
                <a:solidFill>
                  <a:srgbClr val="996633"/>
                </a:solidFill>
                <a:latin typeface="Helv"/>
              </a:rPr>
              <a:t>MOD09	Atmospherically-corrected Surface Reflectance</a:t>
            </a:r>
          </a:p>
          <a:p>
            <a:r>
              <a:rPr lang="en-US" altLang="en-US" sz="1400" b="1" dirty="0">
                <a:solidFill>
                  <a:srgbClr val="996633"/>
                </a:solidFill>
                <a:latin typeface="Helv"/>
              </a:rPr>
              <a:t>  MOD10     Snow Cover	</a:t>
            </a:r>
          </a:p>
          <a:p>
            <a:r>
              <a:rPr lang="en-US" altLang="en-US" sz="1400" b="1" dirty="0">
                <a:solidFill>
                  <a:srgbClr val="996633"/>
                </a:solidFill>
                <a:latin typeface="Helv"/>
              </a:rPr>
              <a:t>  MOD11	Land Surface Temperature &amp; Emissivity	</a:t>
            </a:r>
          </a:p>
          <a:p>
            <a:r>
              <a:rPr lang="en-US" altLang="en-US" sz="1400" b="1" dirty="0">
                <a:solidFill>
                  <a:srgbClr val="996633"/>
                </a:solidFill>
                <a:latin typeface="Helv"/>
              </a:rPr>
              <a:t>  MOD12	Land Cover/Land Cover Change	</a:t>
            </a:r>
          </a:p>
          <a:p>
            <a:r>
              <a:rPr lang="en-US" altLang="en-US" sz="1400" b="1" dirty="0">
                <a:solidFill>
                  <a:srgbClr val="996633"/>
                </a:solidFill>
                <a:latin typeface="Helv"/>
              </a:rPr>
              <a:t>  MOD13	Vegetation Indices	</a:t>
            </a:r>
          </a:p>
          <a:p>
            <a:r>
              <a:rPr lang="en-US" altLang="en-US" sz="1400" b="1" dirty="0">
                <a:solidFill>
                  <a:srgbClr val="996633"/>
                </a:solidFill>
                <a:latin typeface="Helv"/>
              </a:rPr>
              <a:t>  MOD14	Thermal Anomalies, Fires &amp;  Biomass Burning	</a:t>
            </a:r>
          </a:p>
          <a:p>
            <a:r>
              <a:rPr lang="en-US" altLang="en-US" sz="1400" b="1" dirty="0">
                <a:solidFill>
                  <a:srgbClr val="996633"/>
                </a:solidFill>
                <a:latin typeface="Helv"/>
              </a:rPr>
              <a:t>  MOD15	Leaf Area Index &amp; FPAR	</a:t>
            </a:r>
          </a:p>
          <a:p>
            <a:r>
              <a:rPr lang="en-US" altLang="en-US" sz="1400" b="1" dirty="0">
                <a:solidFill>
                  <a:srgbClr val="996633"/>
                </a:solidFill>
                <a:latin typeface="Helv"/>
              </a:rPr>
              <a:t>  MOD16	Surface Resistance &amp; Evapotranspiration	</a:t>
            </a:r>
          </a:p>
          <a:p>
            <a:r>
              <a:rPr lang="en-US" altLang="en-US" sz="1400" b="1" dirty="0">
                <a:solidFill>
                  <a:srgbClr val="996633"/>
                </a:solidFill>
                <a:latin typeface="Helv"/>
              </a:rPr>
              <a:t>  MOD17	Vegetation Production, Net  Primary Productivity</a:t>
            </a:r>
          </a:p>
          <a:p>
            <a:r>
              <a:rPr lang="en-US" altLang="en-US" sz="1400" b="1" dirty="0">
                <a:latin typeface="Helv"/>
              </a:rPr>
              <a:t>  </a:t>
            </a:r>
            <a:r>
              <a:rPr lang="en-US" altLang="en-US" sz="1400" b="1" dirty="0">
                <a:solidFill>
                  <a:schemeClr val="accent1"/>
                </a:solidFill>
                <a:latin typeface="Helv"/>
              </a:rPr>
              <a:t>MOD18	Normalized Water-leaving  Radiance	</a:t>
            </a:r>
          </a:p>
          <a:p>
            <a:r>
              <a:rPr lang="en-US" altLang="en-US" sz="1400" b="1" dirty="0">
                <a:solidFill>
                  <a:schemeClr val="accent1"/>
                </a:solidFill>
                <a:latin typeface="Helv"/>
              </a:rPr>
              <a:t>  MOD19	Pigment Concentration	</a:t>
            </a:r>
          </a:p>
          <a:p>
            <a:r>
              <a:rPr lang="en-US" altLang="en-US" sz="1400" b="1" dirty="0">
                <a:solidFill>
                  <a:schemeClr val="accent1"/>
                </a:solidFill>
                <a:latin typeface="Helv"/>
              </a:rPr>
              <a:t>  MOD20	Chlorophyll Fluorescence	</a:t>
            </a:r>
          </a:p>
          <a:p>
            <a:r>
              <a:rPr lang="en-US" altLang="en-US" sz="1400" b="1" dirty="0">
                <a:solidFill>
                  <a:schemeClr val="accent1"/>
                </a:solidFill>
                <a:latin typeface="Helv"/>
              </a:rPr>
              <a:t>  MOD21	</a:t>
            </a:r>
            <a:r>
              <a:rPr lang="en-US" altLang="en-US" sz="1400" b="1" dirty="0" err="1">
                <a:solidFill>
                  <a:schemeClr val="accent1"/>
                </a:solidFill>
                <a:latin typeface="Helv"/>
              </a:rPr>
              <a:t>Chlorophyll_a</a:t>
            </a:r>
            <a:r>
              <a:rPr lang="en-US" altLang="en-US" sz="1400" b="1" dirty="0">
                <a:solidFill>
                  <a:schemeClr val="accent1"/>
                </a:solidFill>
                <a:latin typeface="Helv"/>
              </a:rPr>
              <a:t> Pigment Concentration	</a:t>
            </a:r>
          </a:p>
          <a:p>
            <a:r>
              <a:rPr lang="en-US" altLang="en-US" sz="1400" b="1" dirty="0">
                <a:solidFill>
                  <a:schemeClr val="accent1"/>
                </a:solidFill>
                <a:latin typeface="Helv"/>
              </a:rPr>
              <a:t>  MOD22	</a:t>
            </a:r>
            <a:r>
              <a:rPr lang="en-US" altLang="en-US" sz="1400" b="1" dirty="0" err="1">
                <a:solidFill>
                  <a:schemeClr val="accent1"/>
                </a:solidFill>
                <a:latin typeface="Helv"/>
              </a:rPr>
              <a:t>Photosynthetically</a:t>
            </a:r>
            <a:r>
              <a:rPr lang="en-US" altLang="en-US" sz="1400" b="1" dirty="0">
                <a:solidFill>
                  <a:schemeClr val="accent1"/>
                </a:solidFill>
                <a:latin typeface="Helv"/>
              </a:rPr>
              <a:t> Active Radiation (PAR)	</a:t>
            </a:r>
          </a:p>
          <a:p>
            <a:endParaRPr lang="en-US" altLang="en-US" sz="1400" b="1" i="1" dirty="0">
              <a:solidFill>
                <a:schemeClr val="accent1"/>
              </a:solidFill>
              <a:latin typeface="Times New Roman" panose="02020603050405020304" pitchFamily="18" charset="0"/>
            </a:endParaRPr>
          </a:p>
        </p:txBody>
      </p:sp>
      <p:sp>
        <p:nvSpPr>
          <p:cNvPr id="10244" name="Text Box 4"/>
          <p:cNvSpPr txBox="1">
            <a:spLocks noChangeArrowheads="1"/>
          </p:cNvSpPr>
          <p:nvPr/>
        </p:nvSpPr>
        <p:spPr bwMode="auto">
          <a:xfrm>
            <a:off x="4876800" y="1336675"/>
            <a:ext cx="4572000" cy="3921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defRPr>
            </a:lvl1pPr>
            <a:lvl2pPr marL="742950" indent="-285750" eaLnBrk="0" hangingPunct="0">
              <a:defRPr>
                <a:solidFill>
                  <a:schemeClr val="tx1"/>
                </a:solidFill>
                <a:latin typeface="Calibri" panose="020F0502020204030204" pitchFamily="34" charset="0"/>
              </a:defRPr>
            </a:lvl2pPr>
            <a:lvl3pPr marL="1143000" indent="-228600" eaLnBrk="0" hangingPunct="0">
              <a:defRPr>
                <a:solidFill>
                  <a:schemeClr val="tx1"/>
                </a:solidFill>
                <a:latin typeface="Calibri" panose="020F0502020204030204" pitchFamily="34" charset="0"/>
              </a:defRPr>
            </a:lvl3pPr>
            <a:lvl4pPr marL="1600200" indent="-228600" eaLnBrk="0" hangingPunct="0">
              <a:defRPr>
                <a:solidFill>
                  <a:schemeClr val="tx1"/>
                </a:solidFill>
                <a:latin typeface="Calibri" panose="020F0502020204030204" pitchFamily="34" charset="0"/>
              </a:defRPr>
            </a:lvl4pPr>
            <a:lvl5pPr marL="2057400" indent="-228600" eaLnBrk="0" hangingPunct="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US" altLang="en-US" sz="1400" b="1">
                <a:solidFill>
                  <a:srgbClr val="0000FF"/>
                </a:solidFill>
                <a:latin typeface="Helv"/>
              </a:rPr>
              <a:t>  </a:t>
            </a:r>
            <a:r>
              <a:rPr lang="en-US" altLang="en-US" sz="1400" b="1">
                <a:solidFill>
                  <a:schemeClr val="accent1"/>
                </a:solidFill>
                <a:latin typeface="Helv"/>
              </a:rPr>
              <a:t>MOD23	Suspended-Solids Conc, Ocean Water</a:t>
            </a:r>
          </a:p>
          <a:p>
            <a:r>
              <a:rPr lang="en-US" altLang="en-US" sz="1400" b="1">
                <a:solidFill>
                  <a:schemeClr val="accent1"/>
                </a:solidFill>
                <a:latin typeface="Helv"/>
              </a:rPr>
              <a:t>  MOD24	Organic Matter Concentration	</a:t>
            </a:r>
          </a:p>
          <a:p>
            <a:r>
              <a:rPr lang="en-US" altLang="en-US" sz="1400" b="1">
                <a:solidFill>
                  <a:schemeClr val="accent1"/>
                </a:solidFill>
                <a:latin typeface="Helv"/>
              </a:rPr>
              <a:t>  MOD25	Coccolith Concentration	</a:t>
            </a:r>
          </a:p>
          <a:p>
            <a:r>
              <a:rPr lang="en-US" altLang="en-US" sz="1400" b="1">
                <a:solidFill>
                  <a:schemeClr val="accent1"/>
                </a:solidFill>
                <a:latin typeface="Helv"/>
              </a:rPr>
              <a:t>  MOD26	Ocean Water Attenuation Coefficient</a:t>
            </a:r>
          </a:p>
          <a:p>
            <a:r>
              <a:rPr lang="en-US" altLang="en-US" sz="1400" b="1">
                <a:solidFill>
                  <a:schemeClr val="accent1"/>
                </a:solidFill>
                <a:latin typeface="Helv"/>
              </a:rPr>
              <a:t>  MOD27	Ocean Primary Productivity	</a:t>
            </a:r>
          </a:p>
          <a:p>
            <a:r>
              <a:rPr lang="en-US" altLang="en-US" sz="1400" b="1">
                <a:solidFill>
                  <a:schemeClr val="accent1"/>
                </a:solidFill>
                <a:latin typeface="Helv"/>
              </a:rPr>
              <a:t>  MOD28	Sea Surface Temperature	</a:t>
            </a:r>
          </a:p>
          <a:p>
            <a:r>
              <a:rPr lang="en-US" altLang="en-US" sz="1400" b="1">
                <a:solidFill>
                  <a:schemeClr val="accent1"/>
                </a:solidFill>
                <a:latin typeface="Helv"/>
              </a:rPr>
              <a:t>  MOD29	Sea Ice Cover	</a:t>
            </a:r>
          </a:p>
          <a:p>
            <a:r>
              <a:rPr lang="en-US" altLang="en-US" sz="1400" b="1">
                <a:solidFill>
                  <a:schemeClr val="accent1"/>
                </a:solidFill>
                <a:latin typeface="Helv"/>
              </a:rPr>
              <a:t>  MOD31	Phycoerythrin Concentration	</a:t>
            </a:r>
          </a:p>
          <a:p>
            <a:r>
              <a:rPr lang="en-US" altLang="en-US" sz="1400" b="1">
                <a:latin typeface="Helv"/>
              </a:rPr>
              <a:t>  </a:t>
            </a:r>
            <a:r>
              <a:rPr lang="en-US" altLang="en-US" sz="1400" b="1">
                <a:solidFill>
                  <a:schemeClr val="bg1"/>
                </a:solidFill>
                <a:latin typeface="Helv"/>
              </a:rPr>
              <a:t>MOD32	Processing Framework &amp; Match-up</a:t>
            </a:r>
          </a:p>
          <a:p>
            <a:r>
              <a:rPr lang="en-US" altLang="en-US" sz="1400" b="1">
                <a:solidFill>
                  <a:schemeClr val="bg1"/>
                </a:solidFill>
                <a:latin typeface="Helv"/>
              </a:rPr>
              <a:t>                     Database</a:t>
            </a:r>
          </a:p>
          <a:p>
            <a:r>
              <a:rPr lang="en-US" altLang="en-US" sz="1400" b="1">
                <a:latin typeface="Helv"/>
              </a:rPr>
              <a:t>  </a:t>
            </a:r>
            <a:r>
              <a:rPr lang="en-US" altLang="en-US" sz="1400" b="1">
                <a:solidFill>
                  <a:srgbClr val="3333CC"/>
                </a:solidFill>
                <a:latin typeface="Helv"/>
              </a:rPr>
              <a:t>MOD35	Cloud Mask</a:t>
            </a:r>
            <a:r>
              <a:rPr lang="en-US" altLang="en-US" sz="1400" b="1">
                <a:latin typeface="Helv"/>
              </a:rPr>
              <a:t>	</a:t>
            </a:r>
          </a:p>
          <a:p>
            <a:r>
              <a:rPr lang="en-US" altLang="en-US" sz="1400" b="1">
                <a:latin typeface="Helv"/>
              </a:rPr>
              <a:t>  </a:t>
            </a:r>
            <a:r>
              <a:rPr lang="en-US" altLang="en-US" sz="1400" b="1">
                <a:solidFill>
                  <a:schemeClr val="accent1"/>
                </a:solidFill>
                <a:latin typeface="Helv"/>
              </a:rPr>
              <a:t>MOD36	Total Absorption Coefficient	</a:t>
            </a:r>
          </a:p>
          <a:p>
            <a:r>
              <a:rPr lang="en-US" altLang="en-US" sz="1400" b="1">
                <a:solidFill>
                  <a:schemeClr val="accent1"/>
                </a:solidFill>
                <a:latin typeface="Helv"/>
              </a:rPr>
              <a:t>  MOD37	Ocean Aerosol Properties	</a:t>
            </a:r>
          </a:p>
          <a:p>
            <a:r>
              <a:rPr lang="en-US" altLang="en-US" sz="1400" b="1">
                <a:solidFill>
                  <a:schemeClr val="accent1"/>
                </a:solidFill>
                <a:latin typeface="Helv"/>
              </a:rPr>
              <a:t>  MOD39	Clear Water Epsilon</a:t>
            </a:r>
            <a:r>
              <a:rPr lang="en-US" altLang="en-US" sz="1400" b="1">
                <a:latin typeface="Helv"/>
              </a:rPr>
              <a:t>	</a:t>
            </a:r>
          </a:p>
          <a:p>
            <a:r>
              <a:rPr lang="en-US" altLang="en-US" sz="1400" b="1">
                <a:latin typeface="Helv"/>
              </a:rPr>
              <a:t>  </a:t>
            </a:r>
            <a:r>
              <a:rPr lang="en-US" altLang="en-US" sz="1400" b="1">
                <a:solidFill>
                  <a:schemeClr val="accent1"/>
                </a:solidFill>
                <a:latin typeface="Helv"/>
              </a:rPr>
              <a:t>MOD43	Albedo 16-day L3</a:t>
            </a:r>
            <a:r>
              <a:rPr lang="en-US" altLang="en-US" sz="1400" b="1">
                <a:latin typeface="Helv"/>
              </a:rPr>
              <a:t>	</a:t>
            </a:r>
          </a:p>
          <a:p>
            <a:r>
              <a:rPr lang="en-US" altLang="en-US" sz="1400" b="1">
                <a:latin typeface="Helv"/>
              </a:rPr>
              <a:t>  </a:t>
            </a:r>
            <a:r>
              <a:rPr lang="en-US" altLang="en-US" sz="1400" b="1">
                <a:solidFill>
                  <a:srgbClr val="996633"/>
                </a:solidFill>
                <a:latin typeface="Helv"/>
              </a:rPr>
              <a:t>MOD44	Vegetation Cover Conversion	</a:t>
            </a:r>
          </a:p>
          <a:p>
            <a:r>
              <a:rPr lang="en-US" altLang="en-US" sz="1400" b="1">
                <a:solidFill>
                  <a:srgbClr val="996633"/>
                </a:solidFill>
                <a:latin typeface="Helv"/>
              </a:rPr>
              <a:t>  MODISALB Snow and Sea Ice Albedo</a:t>
            </a:r>
            <a:r>
              <a:rPr lang="en-US" altLang="en-US" sz="1400">
                <a:solidFill>
                  <a:srgbClr val="996633"/>
                </a:solidFill>
                <a:latin typeface="Helv"/>
              </a:rPr>
              <a:t>	</a:t>
            </a:r>
          </a:p>
          <a:p>
            <a:endParaRPr lang="en-US" altLang="en-US" sz="1400" b="1" i="1">
              <a:solidFill>
                <a:srgbClr val="996633"/>
              </a:solidFill>
              <a:latin typeface="Times New Roman" panose="02020603050405020304" pitchFamily="18" charset="0"/>
            </a:endParaRPr>
          </a:p>
        </p:txBody>
      </p:sp>
      <p:sp>
        <p:nvSpPr>
          <p:cNvPr id="2" name="Title 1"/>
          <p:cNvSpPr>
            <a:spLocks noGrp="1"/>
          </p:cNvSpPr>
          <p:nvPr>
            <p:ph type="title"/>
          </p:nvPr>
        </p:nvSpPr>
        <p:spPr>
          <a:xfrm>
            <a:off x="152400" y="0"/>
            <a:ext cx="8305800" cy="856488"/>
          </a:xfrm>
        </p:spPr>
        <p:txBody>
          <a:bodyPr/>
          <a:lstStyle/>
          <a:p>
            <a:r>
              <a:rPr lang="en-US" dirty="0" smtClean="0"/>
              <a:t>List of </a:t>
            </a:r>
            <a:r>
              <a:rPr lang="en-US" dirty="0" smtClean="0"/>
              <a:t>MODIS </a:t>
            </a:r>
            <a:r>
              <a:rPr lang="en-US" dirty="0" smtClean="0"/>
              <a:t>Land Products</a:t>
            </a:r>
            <a:endParaRPr lang="en-US" dirty="0"/>
          </a:p>
        </p:txBody>
      </p:sp>
      <p:sp>
        <p:nvSpPr>
          <p:cNvPr id="3" name="Rectangle 2"/>
          <p:cNvSpPr/>
          <p:nvPr/>
        </p:nvSpPr>
        <p:spPr>
          <a:xfrm>
            <a:off x="129540" y="856488"/>
            <a:ext cx="8785860" cy="369332"/>
          </a:xfrm>
          <a:prstGeom prst="rect">
            <a:avLst/>
          </a:prstGeom>
        </p:spPr>
        <p:txBody>
          <a:bodyPr wrap="square">
            <a:spAutoFit/>
          </a:bodyPr>
          <a:lstStyle/>
          <a:p>
            <a:r>
              <a:rPr lang="en-US" dirty="0">
                <a:solidFill>
                  <a:srgbClr val="FF0000"/>
                </a:solidFill>
                <a:latin typeface="+mj-lt"/>
              </a:rPr>
              <a:t>https://lpdaac.usgs.gov/dataset_discovery/modis/modis_products_table</a:t>
            </a:r>
          </a:p>
        </p:txBody>
      </p:sp>
    </p:spTree>
    <p:extLst>
      <p:ext uri="{BB962C8B-B14F-4D97-AF65-F5344CB8AC3E}">
        <p14:creationId xmlns:p14="http://schemas.microsoft.com/office/powerpoint/2010/main" val="416543744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4780" y="-184666"/>
            <a:ext cx="8305800" cy="856488"/>
          </a:xfrm>
        </p:spPr>
        <p:txBody>
          <a:bodyPr/>
          <a:lstStyle/>
          <a:p>
            <a:r>
              <a:rPr lang="en-US" dirty="0" smtClean="0"/>
              <a:t>Current MODIS </a:t>
            </a:r>
            <a:r>
              <a:rPr lang="en-US" dirty="0" smtClean="0"/>
              <a:t>Land Products</a:t>
            </a:r>
            <a:endParaRPr lang="en-US" dirty="0"/>
          </a:p>
        </p:txBody>
      </p:sp>
      <p:pic>
        <p:nvPicPr>
          <p:cNvPr id="4" name="Picture 3"/>
          <p:cNvPicPr>
            <a:picLocks noChangeAspect="1"/>
          </p:cNvPicPr>
          <p:nvPr/>
        </p:nvPicPr>
        <p:blipFill>
          <a:blip r:embed="rId2"/>
          <a:stretch>
            <a:fillRect/>
          </a:stretch>
        </p:blipFill>
        <p:spPr>
          <a:xfrm>
            <a:off x="129540" y="2595055"/>
            <a:ext cx="8915400" cy="4262945"/>
          </a:xfrm>
          <a:prstGeom prst="rect">
            <a:avLst/>
          </a:prstGeom>
        </p:spPr>
      </p:pic>
      <p:pic>
        <p:nvPicPr>
          <p:cNvPr id="6" name="Picture 5"/>
          <p:cNvPicPr>
            <a:picLocks noChangeAspect="1"/>
          </p:cNvPicPr>
          <p:nvPr/>
        </p:nvPicPr>
        <p:blipFill>
          <a:blip r:embed="rId3"/>
          <a:stretch>
            <a:fillRect/>
          </a:stretch>
        </p:blipFill>
        <p:spPr>
          <a:xfrm>
            <a:off x="129540" y="667694"/>
            <a:ext cx="7086600" cy="1763293"/>
          </a:xfrm>
          <a:prstGeom prst="rect">
            <a:avLst/>
          </a:prstGeom>
        </p:spPr>
      </p:pic>
      <p:sp>
        <p:nvSpPr>
          <p:cNvPr id="3" name="Rectangle 2"/>
          <p:cNvSpPr/>
          <p:nvPr/>
        </p:nvSpPr>
        <p:spPr>
          <a:xfrm>
            <a:off x="762000" y="6324600"/>
            <a:ext cx="8785860" cy="369332"/>
          </a:xfrm>
          <a:prstGeom prst="rect">
            <a:avLst/>
          </a:prstGeom>
        </p:spPr>
        <p:txBody>
          <a:bodyPr wrap="square">
            <a:spAutoFit/>
          </a:bodyPr>
          <a:lstStyle/>
          <a:p>
            <a:r>
              <a:rPr lang="en-US" dirty="0">
                <a:solidFill>
                  <a:srgbClr val="FF0000"/>
                </a:solidFill>
                <a:latin typeface="+mj-lt"/>
              </a:rPr>
              <a:t>https://lpdaac.usgs.gov/dataset_discovery/modis/modis_products_table</a:t>
            </a:r>
          </a:p>
        </p:txBody>
      </p:sp>
    </p:spTree>
    <p:extLst>
      <p:ext uri="{BB962C8B-B14F-4D97-AF65-F5344CB8AC3E}">
        <p14:creationId xmlns:p14="http://schemas.microsoft.com/office/powerpoint/2010/main" val="133609755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a:xfrm>
            <a:off x="119062" y="92667"/>
            <a:ext cx="8796337" cy="905339"/>
          </a:xfrm>
        </p:spPr>
        <p:txBody>
          <a:bodyPr>
            <a:normAutofit fontScale="90000"/>
          </a:bodyPr>
          <a:lstStyle/>
          <a:p>
            <a:pPr eaLnBrk="1" hangingPunct="1"/>
            <a:r>
              <a:rPr lang="en-US" altLang="en-US" sz="2700" dirty="0" smtClean="0">
                <a:solidFill>
                  <a:srgbClr val="3333FF"/>
                </a:solidFill>
              </a:rPr>
              <a:t>MODIS Land Production Processing Chart</a:t>
            </a:r>
            <a:r>
              <a:rPr lang="en-US" altLang="en-US" sz="2700" dirty="0" smtClean="0"/>
              <a:t> Atmospheric Correction Product (MOD09) crucial input to the MODIS land products</a:t>
            </a:r>
          </a:p>
        </p:txBody>
      </p:sp>
      <p:sp>
        <p:nvSpPr>
          <p:cNvPr id="41987" name="Rectangle 3"/>
          <p:cNvSpPr>
            <a:spLocks noChangeArrowheads="1"/>
          </p:cNvSpPr>
          <p:nvPr/>
        </p:nvSpPr>
        <p:spPr bwMode="auto">
          <a:xfrm>
            <a:off x="336550" y="1176338"/>
            <a:ext cx="41275" cy="198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300">
                <a:solidFill>
                  <a:srgbClr val="000000"/>
                </a:solidFill>
                <a:latin typeface="Times New Roman" panose="02020603050405020304" pitchFamily="18" charset="0"/>
              </a:rPr>
              <a:t> </a:t>
            </a:r>
            <a:endParaRPr lang="en-US" altLang="en-US" sz="2800">
              <a:latin typeface="Times New Roman" panose="02020603050405020304" pitchFamily="18" charset="0"/>
            </a:endParaRPr>
          </a:p>
        </p:txBody>
      </p:sp>
      <p:sp>
        <p:nvSpPr>
          <p:cNvPr id="41988" name="Rectangle 4"/>
          <p:cNvSpPr>
            <a:spLocks noChangeArrowheads="1"/>
          </p:cNvSpPr>
          <p:nvPr/>
        </p:nvSpPr>
        <p:spPr bwMode="auto">
          <a:xfrm>
            <a:off x="347663" y="1185863"/>
            <a:ext cx="1247775" cy="927100"/>
          </a:xfrm>
          <a:prstGeom prst="rect">
            <a:avLst/>
          </a:prstGeom>
          <a:noFill/>
          <a:ln w="7938">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p>
        </p:txBody>
      </p:sp>
      <p:sp>
        <p:nvSpPr>
          <p:cNvPr id="41989" name="Rectangle 5"/>
          <p:cNvSpPr>
            <a:spLocks noChangeArrowheads="1"/>
          </p:cNvSpPr>
          <p:nvPr/>
        </p:nvSpPr>
        <p:spPr bwMode="auto">
          <a:xfrm>
            <a:off x="365125" y="1214438"/>
            <a:ext cx="1219200" cy="868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p>
        </p:txBody>
      </p:sp>
      <p:sp>
        <p:nvSpPr>
          <p:cNvPr id="41990" name="Rectangle 6"/>
          <p:cNvSpPr>
            <a:spLocks noChangeArrowheads="1"/>
          </p:cNvSpPr>
          <p:nvPr/>
        </p:nvSpPr>
        <p:spPr bwMode="auto">
          <a:xfrm>
            <a:off x="1328738" y="1227138"/>
            <a:ext cx="39687" cy="196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300" b="1">
                <a:solidFill>
                  <a:srgbClr val="000000"/>
                </a:solidFill>
                <a:latin typeface="Times New Roman" panose="02020603050405020304" pitchFamily="18" charset="0"/>
              </a:rPr>
              <a:t> </a:t>
            </a:r>
            <a:endParaRPr lang="en-US" altLang="en-US" sz="2800">
              <a:latin typeface="Times New Roman" panose="02020603050405020304" pitchFamily="18" charset="0"/>
            </a:endParaRPr>
          </a:p>
        </p:txBody>
      </p:sp>
      <p:sp>
        <p:nvSpPr>
          <p:cNvPr id="41991" name="Rectangle 7"/>
          <p:cNvSpPr>
            <a:spLocks noChangeArrowheads="1"/>
          </p:cNvSpPr>
          <p:nvPr/>
        </p:nvSpPr>
        <p:spPr bwMode="auto">
          <a:xfrm>
            <a:off x="511175" y="1312863"/>
            <a:ext cx="939800" cy="198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300">
                <a:solidFill>
                  <a:srgbClr val="000000"/>
                </a:solidFill>
                <a:latin typeface="Times New Roman" panose="02020603050405020304" pitchFamily="18" charset="0"/>
              </a:rPr>
              <a:t>Level 1 Geo., </a:t>
            </a:r>
            <a:endParaRPr lang="en-US" altLang="en-US" sz="2800">
              <a:latin typeface="Times New Roman" panose="02020603050405020304" pitchFamily="18" charset="0"/>
            </a:endParaRPr>
          </a:p>
        </p:txBody>
      </p:sp>
      <p:sp>
        <p:nvSpPr>
          <p:cNvPr id="41992" name="Rectangle 8"/>
          <p:cNvSpPr>
            <a:spLocks noChangeArrowheads="1"/>
          </p:cNvSpPr>
          <p:nvPr/>
        </p:nvSpPr>
        <p:spPr bwMode="auto">
          <a:xfrm>
            <a:off x="414338" y="1544638"/>
            <a:ext cx="11445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300">
                <a:solidFill>
                  <a:srgbClr val="000000"/>
                </a:solidFill>
                <a:latin typeface="Times New Roman" panose="02020603050405020304" pitchFamily="18" charset="0"/>
              </a:rPr>
              <a:t>L1B, Cld. Mask, </a:t>
            </a:r>
            <a:endParaRPr lang="en-US" altLang="en-US" sz="2800">
              <a:latin typeface="Times New Roman" panose="02020603050405020304" pitchFamily="18" charset="0"/>
            </a:endParaRPr>
          </a:p>
        </p:txBody>
      </p:sp>
      <p:sp>
        <p:nvSpPr>
          <p:cNvPr id="41993" name="Rectangle 9"/>
          <p:cNvSpPr>
            <a:spLocks noChangeArrowheads="1"/>
          </p:cNvSpPr>
          <p:nvPr/>
        </p:nvSpPr>
        <p:spPr bwMode="auto">
          <a:xfrm>
            <a:off x="525463" y="1763713"/>
            <a:ext cx="849312" cy="198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300">
                <a:solidFill>
                  <a:srgbClr val="000000"/>
                </a:solidFill>
                <a:latin typeface="Times New Roman" panose="02020603050405020304" pitchFamily="18" charset="0"/>
              </a:rPr>
              <a:t>Atmos. Prof.</a:t>
            </a:r>
            <a:endParaRPr lang="en-US" altLang="en-US" sz="2800">
              <a:latin typeface="Times New Roman" panose="02020603050405020304" pitchFamily="18" charset="0"/>
            </a:endParaRPr>
          </a:p>
        </p:txBody>
      </p:sp>
      <p:sp>
        <p:nvSpPr>
          <p:cNvPr id="41994" name="Rectangle 10"/>
          <p:cNvSpPr>
            <a:spLocks noChangeArrowheads="1"/>
          </p:cNvSpPr>
          <p:nvPr/>
        </p:nvSpPr>
        <p:spPr bwMode="auto">
          <a:xfrm>
            <a:off x="1308100" y="1763713"/>
            <a:ext cx="41275" cy="198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300">
                <a:solidFill>
                  <a:srgbClr val="000000"/>
                </a:solidFill>
                <a:latin typeface="Times New Roman" panose="02020603050405020304" pitchFamily="18" charset="0"/>
              </a:rPr>
              <a:t> </a:t>
            </a:r>
            <a:endParaRPr lang="en-US" altLang="en-US" sz="2800">
              <a:latin typeface="Times New Roman" panose="02020603050405020304" pitchFamily="18" charset="0"/>
            </a:endParaRPr>
          </a:p>
        </p:txBody>
      </p:sp>
      <p:sp>
        <p:nvSpPr>
          <p:cNvPr id="41995" name="Rectangle 11"/>
          <p:cNvSpPr>
            <a:spLocks noChangeArrowheads="1"/>
          </p:cNvSpPr>
          <p:nvPr/>
        </p:nvSpPr>
        <p:spPr bwMode="auto">
          <a:xfrm>
            <a:off x="1355725" y="2246313"/>
            <a:ext cx="1247775" cy="695325"/>
          </a:xfrm>
          <a:prstGeom prst="rect">
            <a:avLst/>
          </a:prstGeom>
          <a:noFill/>
          <a:ln w="7938">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p>
        </p:txBody>
      </p:sp>
      <p:sp>
        <p:nvSpPr>
          <p:cNvPr id="41996" name="Rectangle 12"/>
          <p:cNvSpPr>
            <a:spLocks noChangeArrowheads="1"/>
          </p:cNvSpPr>
          <p:nvPr/>
        </p:nvSpPr>
        <p:spPr bwMode="auto">
          <a:xfrm>
            <a:off x="1392238" y="2274888"/>
            <a:ext cx="1220787" cy="655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p>
        </p:txBody>
      </p:sp>
      <p:sp>
        <p:nvSpPr>
          <p:cNvPr id="41997" name="Rectangle 13"/>
          <p:cNvSpPr>
            <a:spLocks noChangeArrowheads="1"/>
          </p:cNvSpPr>
          <p:nvPr/>
        </p:nvSpPr>
        <p:spPr bwMode="auto">
          <a:xfrm>
            <a:off x="2089150" y="2224088"/>
            <a:ext cx="41275" cy="198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300" b="1">
                <a:solidFill>
                  <a:srgbClr val="000000"/>
                </a:solidFill>
                <a:latin typeface="Times New Roman" panose="02020603050405020304" pitchFamily="18" charset="0"/>
              </a:rPr>
              <a:t> </a:t>
            </a:r>
            <a:endParaRPr lang="en-US" altLang="en-US" sz="2800">
              <a:latin typeface="Times New Roman" panose="02020603050405020304" pitchFamily="18" charset="0"/>
            </a:endParaRPr>
          </a:p>
        </p:txBody>
      </p:sp>
      <p:sp>
        <p:nvSpPr>
          <p:cNvPr id="41998" name="Rectangle 14"/>
          <p:cNvSpPr>
            <a:spLocks noChangeArrowheads="1"/>
          </p:cNvSpPr>
          <p:nvPr/>
        </p:nvSpPr>
        <p:spPr bwMode="auto">
          <a:xfrm>
            <a:off x="1560513" y="2401888"/>
            <a:ext cx="1000125" cy="198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300">
                <a:solidFill>
                  <a:srgbClr val="000000"/>
                </a:solidFill>
                <a:latin typeface="Times New Roman" panose="02020603050405020304" pitchFamily="18" charset="0"/>
              </a:rPr>
              <a:t>Level 2 Snow, </a:t>
            </a:r>
            <a:endParaRPr lang="en-US" altLang="en-US" sz="2800">
              <a:latin typeface="Times New Roman" panose="02020603050405020304" pitchFamily="18" charset="0"/>
            </a:endParaRPr>
          </a:p>
        </p:txBody>
      </p:sp>
      <p:sp>
        <p:nvSpPr>
          <p:cNvPr id="41999" name="Rectangle 15"/>
          <p:cNvSpPr>
            <a:spLocks noChangeArrowheads="1"/>
          </p:cNvSpPr>
          <p:nvPr/>
        </p:nvSpPr>
        <p:spPr bwMode="auto">
          <a:xfrm>
            <a:off x="1619250" y="2587625"/>
            <a:ext cx="830263" cy="198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300">
                <a:solidFill>
                  <a:srgbClr val="000000"/>
                </a:solidFill>
                <a:latin typeface="Times New Roman" panose="02020603050405020304" pitchFamily="18" charset="0"/>
              </a:rPr>
              <a:t>Sea Ice, Fire</a:t>
            </a:r>
            <a:endParaRPr lang="en-US" altLang="en-US" sz="2800">
              <a:latin typeface="Times New Roman" panose="02020603050405020304" pitchFamily="18" charset="0"/>
            </a:endParaRPr>
          </a:p>
        </p:txBody>
      </p:sp>
      <p:sp>
        <p:nvSpPr>
          <p:cNvPr id="42000" name="Rectangle 16"/>
          <p:cNvSpPr>
            <a:spLocks noChangeArrowheads="1"/>
          </p:cNvSpPr>
          <p:nvPr/>
        </p:nvSpPr>
        <p:spPr bwMode="auto">
          <a:xfrm>
            <a:off x="2382838" y="2587625"/>
            <a:ext cx="39687" cy="198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300">
                <a:solidFill>
                  <a:srgbClr val="000000"/>
                </a:solidFill>
                <a:latin typeface="Times New Roman" panose="02020603050405020304" pitchFamily="18" charset="0"/>
              </a:rPr>
              <a:t> </a:t>
            </a:r>
            <a:endParaRPr lang="en-US" altLang="en-US" sz="2800">
              <a:latin typeface="Times New Roman" panose="02020603050405020304" pitchFamily="18" charset="0"/>
            </a:endParaRPr>
          </a:p>
        </p:txBody>
      </p:sp>
      <p:sp>
        <p:nvSpPr>
          <p:cNvPr id="42001" name="Rectangle 17"/>
          <p:cNvSpPr>
            <a:spLocks noChangeArrowheads="1"/>
          </p:cNvSpPr>
          <p:nvPr/>
        </p:nvSpPr>
        <p:spPr bwMode="auto">
          <a:xfrm>
            <a:off x="1374775" y="3441700"/>
            <a:ext cx="1247775" cy="695325"/>
          </a:xfrm>
          <a:prstGeom prst="rect">
            <a:avLst/>
          </a:prstGeom>
          <a:noFill/>
          <a:ln w="8001">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p>
        </p:txBody>
      </p:sp>
      <p:sp>
        <p:nvSpPr>
          <p:cNvPr id="42002" name="Rectangle 18"/>
          <p:cNvSpPr>
            <a:spLocks noChangeArrowheads="1"/>
          </p:cNvSpPr>
          <p:nvPr/>
        </p:nvSpPr>
        <p:spPr bwMode="auto">
          <a:xfrm>
            <a:off x="1317625" y="3430588"/>
            <a:ext cx="1360488" cy="655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p>
        </p:txBody>
      </p:sp>
      <p:sp>
        <p:nvSpPr>
          <p:cNvPr id="42003" name="Rectangle 19"/>
          <p:cNvSpPr>
            <a:spLocks noChangeArrowheads="1"/>
          </p:cNvSpPr>
          <p:nvPr/>
        </p:nvSpPr>
        <p:spPr bwMode="auto">
          <a:xfrm>
            <a:off x="2085975" y="3433763"/>
            <a:ext cx="41275" cy="196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300" b="1">
                <a:solidFill>
                  <a:srgbClr val="000000"/>
                </a:solidFill>
                <a:latin typeface="Times New Roman" panose="02020603050405020304" pitchFamily="18" charset="0"/>
              </a:rPr>
              <a:t> </a:t>
            </a:r>
            <a:endParaRPr lang="en-US" altLang="en-US" sz="2800">
              <a:latin typeface="Times New Roman" panose="02020603050405020304" pitchFamily="18" charset="0"/>
            </a:endParaRPr>
          </a:p>
        </p:txBody>
      </p:sp>
      <p:sp>
        <p:nvSpPr>
          <p:cNvPr id="42004" name="Rectangle 20"/>
          <p:cNvSpPr>
            <a:spLocks noChangeArrowheads="1"/>
          </p:cNvSpPr>
          <p:nvPr/>
        </p:nvSpPr>
        <p:spPr bwMode="auto">
          <a:xfrm>
            <a:off x="1468438" y="3602038"/>
            <a:ext cx="1079500" cy="198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300" b="1">
                <a:solidFill>
                  <a:srgbClr val="FF0000"/>
                </a:solidFill>
                <a:latin typeface="Comic Sans MS" panose="030F0702030302020204" pitchFamily="66" charset="0"/>
              </a:rPr>
              <a:t>Level 2 Land </a:t>
            </a:r>
            <a:endParaRPr lang="en-US" altLang="en-US" sz="2800" b="1">
              <a:solidFill>
                <a:srgbClr val="FF0000"/>
              </a:solidFill>
              <a:latin typeface="Comic Sans MS" panose="030F0702030302020204" pitchFamily="66" charset="0"/>
            </a:endParaRPr>
          </a:p>
        </p:txBody>
      </p:sp>
      <p:sp>
        <p:nvSpPr>
          <p:cNvPr id="42005" name="Rectangle 21"/>
          <p:cNvSpPr>
            <a:spLocks noChangeArrowheads="1"/>
          </p:cNvSpPr>
          <p:nvPr/>
        </p:nvSpPr>
        <p:spPr bwMode="auto">
          <a:xfrm>
            <a:off x="2439988" y="3611563"/>
            <a:ext cx="42862" cy="198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300">
                <a:solidFill>
                  <a:srgbClr val="000000"/>
                </a:solidFill>
                <a:latin typeface="Times New Roman" panose="02020603050405020304" pitchFamily="18" charset="0"/>
              </a:rPr>
              <a:t> </a:t>
            </a:r>
            <a:endParaRPr lang="en-US" altLang="en-US" sz="2800">
              <a:latin typeface="Times New Roman" panose="02020603050405020304" pitchFamily="18" charset="0"/>
            </a:endParaRPr>
          </a:p>
        </p:txBody>
      </p:sp>
      <p:sp>
        <p:nvSpPr>
          <p:cNvPr id="42006" name="Rectangle 22"/>
          <p:cNvSpPr>
            <a:spLocks noChangeArrowheads="1"/>
          </p:cNvSpPr>
          <p:nvPr/>
        </p:nvSpPr>
        <p:spPr bwMode="auto">
          <a:xfrm>
            <a:off x="1554163" y="3787775"/>
            <a:ext cx="904875" cy="198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300" b="1">
                <a:solidFill>
                  <a:srgbClr val="FF0000"/>
                </a:solidFill>
                <a:latin typeface="Comic Sans MS" panose="030F0702030302020204" pitchFamily="66" charset="0"/>
              </a:rPr>
              <a:t>Surf. Refl.</a:t>
            </a:r>
            <a:endParaRPr lang="en-US" altLang="en-US" sz="2800" b="1">
              <a:solidFill>
                <a:srgbClr val="FF0000"/>
              </a:solidFill>
              <a:latin typeface="Comic Sans MS" panose="030F0702030302020204" pitchFamily="66" charset="0"/>
            </a:endParaRPr>
          </a:p>
        </p:txBody>
      </p:sp>
      <p:sp>
        <p:nvSpPr>
          <p:cNvPr id="42007" name="Rectangle 23"/>
          <p:cNvSpPr>
            <a:spLocks noChangeArrowheads="1"/>
          </p:cNvSpPr>
          <p:nvPr/>
        </p:nvSpPr>
        <p:spPr bwMode="auto">
          <a:xfrm>
            <a:off x="2314575" y="3797300"/>
            <a:ext cx="49213" cy="198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300">
                <a:solidFill>
                  <a:srgbClr val="000000"/>
                </a:solidFill>
                <a:latin typeface="Comic Sans MS" panose="030F0702030302020204" pitchFamily="66" charset="0"/>
              </a:rPr>
              <a:t> </a:t>
            </a:r>
            <a:endParaRPr lang="en-US" altLang="en-US" sz="2800">
              <a:latin typeface="Comic Sans MS" panose="030F0702030302020204" pitchFamily="66" charset="0"/>
            </a:endParaRPr>
          </a:p>
        </p:txBody>
      </p:sp>
      <p:sp>
        <p:nvSpPr>
          <p:cNvPr id="42008" name="Rectangle 24"/>
          <p:cNvSpPr>
            <a:spLocks noChangeArrowheads="1"/>
          </p:cNvSpPr>
          <p:nvPr/>
        </p:nvSpPr>
        <p:spPr bwMode="auto">
          <a:xfrm>
            <a:off x="1365250" y="4303713"/>
            <a:ext cx="1247775" cy="963612"/>
          </a:xfrm>
          <a:prstGeom prst="rect">
            <a:avLst/>
          </a:prstGeom>
          <a:noFill/>
          <a:ln w="7938">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p>
        </p:txBody>
      </p:sp>
      <p:sp>
        <p:nvSpPr>
          <p:cNvPr id="42009" name="Rectangle 25"/>
          <p:cNvSpPr>
            <a:spLocks noChangeArrowheads="1"/>
          </p:cNvSpPr>
          <p:nvPr/>
        </p:nvSpPr>
        <p:spPr bwMode="auto">
          <a:xfrm>
            <a:off x="1392238" y="4257675"/>
            <a:ext cx="1220787" cy="908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p>
        </p:txBody>
      </p:sp>
      <p:sp>
        <p:nvSpPr>
          <p:cNvPr id="42010" name="Rectangle 26"/>
          <p:cNvSpPr>
            <a:spLocks noChangeArrowheads="1"/>
          </p:cNvSpPr>
          <p:nvPr/>
        </p:nvSpPr>
        <p:spPr bwMode="auto">
          <a:xfrm>
            <a:off x="2190750" y="4325938"/>
            <a:ext cx="41275" cy="196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300" b="1">
                <a:solidFill>
                  <a:srgbClr val="000000"/>
                </a:solidFill>
                <a:latin typeface="Times New Roman" panose="02020603050405020304" pitchFamily="18" charset="0"/>
              </a:rPr>
              <a:t> </a:t>
            </a:r>
            <a:endParaRPr lang="en-US" altLang="en-US" sz="2800">
              <a:latin typeface="Times New Roman" panose="02020603050405020304" pitchFamily="18" charset="0"/>
            </a:endParaRPr>
          </a:p>
        </p:txBody>
      </p:sp>
      <p:sp>
        <p:nvSpPr>
          <p:cNvPr id="42011" name="Rectangle 27"/>
          <p:cNvSpPr>
            <a:spLocks noChangeArrowheads="1"/>
          </p:cNvSpPr>
          <p:nvPr/>
        </p:nvSpPr>
        <p:spPr bwMode="auto">
          <a:xfrm>
            <a:off x="1524000" y="4471988"/>
            <a:ext cx="1077913" cy="198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300">
                <a:solidFill>
                  <a:srgbClr val="000000"/>
                </a:solidFill>
                <a:latin typeface="Times New Roman" panose="02020603050405020304" pitchFamily="18" charset="0"/>
              </a:rPr>
              <a:t>Level 2/3 Daily </a:t>
            </a:r>
            <a:endParaRPr lang="en-US" altLang="en-US" sz="2800">
              <a:latin typeface="Times New Roman" panose="02020603050405020304" pitchFamily="18" charset="0"/>
            </a:endParaRPr>
          </a:p>
        </p:txBody>
      </p:sp>
      <p:sp>
        <p:nvSpPr>
          <p:cNvPr id="42012" name="Rectangle 28"/>
          <p:cNvSpPr>
            <a:spLocks noChangeArrowheads="1"/>
          </p:cNvSpPr>
          <p:nvPr/>
        </p:nvSpPr>
        <p:spPr bwMode="auto">
          <a:xfrm>
            <a:off x="1676400" y="4679950"/>
            <a:ext cx="749300" cy="196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300">
                <a:solidFill>
                  <a:srgbClr val="000000"/>
                </a:solidFill>
                <a:latin typeface="Times New Roman" panose="02020603050405020304" pitchFamily="18" charset="0"/>
              </a:rPr>
              <a:t>Land Surf. </a:t>
            </a:r>
            <a:endParaRPr lang="en-US" altLang="en-US" sz="2800">
              <a:latin typeface="Times New Roman" panose="02020603050405020304" pitchFamily="18" charset="0"/>
            </a:endParaRPr>
          </a:p>
        </p:txBody>
      </p:sp>
      <p:sp>
        <p:nvSpPr>
          <p:cNvPr id="42013" name="Rectangle 29"/>
          <p:cNvSpPr>
            <a:spLocks noChangeArrowheads="1"/>
          </p:cNvSpPr>
          <p:nvPr/>
        </p:nvSpPr>
        <p:spPr bwMode="auto">
          <a:xfrm>
            <a:off x="1577975" y="4881563"/>
            <a:ext cx="919163" cy="198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300">
                <a:solidFill>
                  <a:srgbClr val="000000"/>
                </a:solidFill>
                <a:latin typeface="Times New Roman" panose="02020603050405020304" pitchFamily="18" charset="0"/>
              </a:rPr>
              <a:t>Temp./Emiss.</a:t>
            </a:r>
            <a:endParaRPr lang="en-US" altLang="en-US" sz="2800">
              <a:latin typeface="Times New Roman" panose="02020603050405020304" pitchFamily="18" charset="0"/>
            </a:endParaRPr>
          </a:p>
        </p:txBody>
      </p:sp>
      <p:sp>
        <p:nvSpPr>
          <p:cNvPr id="42014" name="Rectangle 30"/>
          <p:cNvSpPr>
            <a:spLocks noChangeArrowheads="1"/>
          </p:cNvSpPr>
          <p:nvPr/>
        </p:nvSpPr>
        <p:spPr bwMode="auto">
          <a:xfrm>
            <a:off x="2425700" y="4881563"/>
            <a:ext cx="39688" cy="198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300">
                <a:solidFill>
                  <a:srgbClr val="000000"/>
                </a:solidFill>
                <a:latin typeface="Times New Roman" panose="02020603050405020304" pitchFamily="18" charset="0"/>
              </a:rPr>
              <a:t> </a:t>
            </a:r>
            <a:endParaRPr lang="en-US" altLang="en-US" sz="2800">
              <a:latin typeface="Times New Roman" panose="02020603050405020304" pitchFamily="18" charset="0"/>
            </a:endParaRPr>
          </a:p>
        </p:txBody>
      </p:sp>
      <p:sp>
        <p:nvSpPr>
          <p:cNvPr id="42015" name="Rectangle 31"/>
          <p:cNvSpPr>
            <a:spLocks noChangeArrowheads="1"/>
          </p:cNvSpPr>
          <p:nvPr/>
        </p:nvSpPr>
        <p:spPr bwMode="auto">
          <a:xfrm>
            <a:off x="338138" y="5592763"/>
            <a:ext cx="1246187" cy="695325"/>
          </a:xfrm>
          <a:prstGeom prst="rect">
            <a:avLst/>
          </a:prstGeom>
          <a:noFill/>
          <a:ln w="7938">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p>
        </p:txBody>
      </p:sp>
      <p:sp>
        <p:nvSpPr>
          <p:cNvPr id="42016" name="Rectangle 32"/>
          <p:cNvSpPr>
            <a:spLocks noChangeArrowheads="1"/>
          </p:cNvSpPr>
          <p:nvPr/>
        </p:nvSpPr>
        <p:spPr bwMode="auto">
          <a:xfrm>
            <a:off x="365125" y="5518150"/>
            <a:ext cx="1219200" cy="658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p>
        </p:txBody>
      </p:sp>
      <p:sp>
        <p:nvSpPr>
          <p:cNvPr id="42017" name="Rectangle 33"/>
          <p:cNvSpPr>
            <a:spLocks noChangeArrowheads="1"/>
          </p:cNvSpPr>
          <p:nvPr/>
        </p:nvSpPr>
        <p:spPr bwMode="auto">
          <a:xfrm>
            <a:off x="1068388" y="5564188"/>
            <a:ext cx="39687" cy="198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300" b="1">
                <a:solidFill>
                  <a:srgbClr val="000000"/>
                </a:solidFill>
                <a:latin typeface="Times New Roman" panose="02020603050405020304" pitchFamily="18" charset="0"/>
              </a:rPr>
              <a:t> </a:t>
            </a:r>
            <a:endParaRPr lang="en-US" altLang="en-US" sz="2800">
              <a:latin typeface="Times New Roman" panose="02020603050405020304" pitchFamily="18" charset="0"/>
            </a:endParaRPr>
          </a:p>
        </p:txBody>
      </p:sp>
      <p:sp>
        <p:nvSpPr>
          <p:cNvPr id="42018" name="Rectangle 34"/>
          <p:cNvSpPr>
            <a:spLocks noChangeArrowheads="1"/>
          </p:cNvSpPr>
          <p:nvPr/>
        </p:nvSpPr>
        <p:spPr bwMode="auto">
          <a:xfrm>
            <a:off x="525463" y="5738813"/>
            <a:ext cx="1016000" cy="198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300">
                <a:solidFill>
                  <a:srgbClr val="000000"/>
                </a:solidFill>
                <a:latin typeface="Times New Roman" panose="02020603050405020304" pitchFamily="18" charset="0"/>
              </a:rPr>
              <a:t>Ancillary Data </a:t>
            </a:r>
            <a:endParaRPr lang="en-US" altLang="en-US" sz="2800">
              <a:latin typeface="Times New Roman" panose="02020603050405020304" pitchFamily="18" charset="0"/>
            </a:endParaRPr>
          </a:p>
        </p:txBody>
      </p:sp>
      <p:sp>
        <p:nvSpPr>
          <p:cNvPr id="42019" name="Rectangle 35"/>
          <p:cNvSpPr>
            <a:spLocks noChangeArrowheads="1"/>
          </p:cNvSpPr>
          <p:nvPr/>
        </p:nvSpPr>
        <p:spPr bwMode="auto">
          <a:xfrm>
            <a:off x="454025" y="5962650"/>
            <a:ext cx="1071563" cy="198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300">
                <a:solidFill>
                  <a:srgbClr val="000000"/>
                </a:solidFill>
                <a:latin typeface="Times New Roman" panose="02020603050405020304" pitchFamily="18" charset="0"/>
              </a:rPr>
              <a:t>(GMAO, NMC)</a:t>
            </a:r>
            <a:endParaRPr lang="en-US" altLang="en-US" sz="2800">
              <a:latin typeface="Times New Roman" panose="02020603050405020304" pitchFamily="18" charset="0"/>
            </a:endParaRPr>
          </a:p>
        </p:txBody>
      </p:sp>
      <p:sp>
        <p:nvSpPr>
          <p:cNvPr id="42020" name="Rectangle 36"/>
          <p:cNvSpPr>
            <a:spLocks noChangeArrowheads="1"/>
          </p:cNvSpPr>
          <p:nvPr/>
        </p:nvSpPr>
        <p:spPr bwMode="auto">
          <a:xfrm>
            <a:off x="1401763" y="5962650"/>
            <a:ext cx="41275" cy="198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300">
                <a:solidFill>
                  <a:srgbClr val="000000"/>
                </a:solidFill>
                <a:latin typeface="Times New Roman" panose="02020603050405020304" pitchFamily="18" charset="0"/>
              </a:rPr>
              <a:t> </a:t>
            </a:r>
            <a:endParaRPr lang="en-US" altLang="en-US" sz="2800">
              <a:latin typeface="Times New Roman" panose="02020603050405020304" pitchFamily="18" charset="0"/>
            </a:endParaRPr>
          </a:p>
        </p:txBody>
      </p:sp>
      <p:sp>
        <p:nvSpPr>
          <p:cNvPr id="42021" name="Rectangle 37"/>
          <p:cNvSpPr>
            <a:spLocks noChangeArrowheads="1"/>
          </p:cNvSpPr>
          <p:nvPr/>
        </p:nvSpPr>
        <p:spPr bwMode="auto">
          <a:xfrm>
            <a:off x="3400425" y="2235200"/>
            <a:ext cx="1246188" cy="695325"/>
          </a:xfrm>
          <a:prstGeom prst="rect">
            <a:avLst/>
          </a:prstGeom>
          <a:noFill/>
          <a:ln w="7938">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p>
        </p:txBody>
      </p:sp>
      <p:sp>
        <p:nvSpPr>
          <p:cNvPr id="42022" name="Rectangle 38"/>
          <p:cNvSpPr>
            <a:spLocks noChangeArrowheads="1"/>
          </p:cNvSpPr>
          <p:nvPr/>
        </p:nvSpPr>
        <p:spPr bwMode="auto">
          <a:xfrm>
            <a:off x="3343275" y="2246313"/>
            <a:ext cx="1360488" cy="657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p>
        </p:txBody>
      </p:sp>
      <p:sp>
        <p:nvSpPr>
          <p:cNvPr id="42023" name="Rectangle 39"/>
          <p:cNvSpPr>
            <a:spLocks noChangeArrowheads="1"/>
          </p:cNvSpPr>
          <p:nvPr/>
        </p:nvSpPr>
        <p:spPr bwMode="auto">
          <a:xfrm>
            <a:off x="4159250" y="2224088"/>
            <a:ext cx="39688" cy="198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300" b="1">
                <a:solidFill>
                  <a:srgbClr val="000000"/>
                </a:solidFill>
                <a:latin typeface="Times New Roman" panose="02020603050405020304" pitchFamily="18" charset="0"/>
              </a:rPr>
              <a:t> </a:t>
            </a:r>
            <a:endParaRPr lang="en-US" altLang="en-US" sz="2800">
              <a:latin typeface="Times New Roman" panose="02020603050405020304" pitchFamily="18" charset="0"/>
            </a:endParaRPr>
          </a:p>
        </p:txBody>
      </p:sp>
      <p:sp>
        <p:nvSpPr>
          <p:cNvPr id="42024" name="Rectangle 40"/>
          <p:cNvSpPr>
            <a:spLocks noChangeArrowheads="1"/>
          </p:cNvSpPr>
          <p:nvPr/>
        </p:nvSpPr>
        <p:spPr bwMode="auto">
          <a:xfrm>
            <a:off x="3489325" y="2454275"/>
            <a:ext cx="619125" cy="198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300">
                <a:solidFill>
                  <a:srgbClr val="000000"/>
                </a:solidFill>
                <a:latin typeface="Times New Roman" panose="02020603050405020304" pitchFamily="18" charset="0"/>
              </a:rPr>
              <a:t>Level 2G</a:t>
            </a:r>
            <a:endParaRPr lang="en-US" altLang="en-US" sz="2800">
              <a:latin typeface="Times New Roman" panose="02020603050405020304" pitchFamily="18" charset="0"/>
            </a:endParaRPr>
          </a:p>
        </p:txBody>
      </p:sp>
      <p:sp>
        <p:nvSpPr>
          <p:cNvPr id="42025" name="Rectangle 41"/>
          <p:cNvSpPr>
            <a:spLocks noChangeArrowheads="1"/>
          </p:cNvSpPr>
          <p:nvPr/>
        </p:nvSpPr>
        <p:spPr bwMode="auto">
          <a:xfrm>
            <a:off x="4106863" y="2454275"/>
            <a:ext cx="577850" cy="198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300">
                <a:solidFill>
                  <a:srgbClr val="000000"/>
                </a:solidFill>
                <a:latin typeface="Times New Roman" panose="02020603050405020304" pitchFamily="18" charset="0"/>
              </a:rPr>
              <a:t>/3 Daily </a:t>
            </a:r>
            <a:endParaRPr lang="en-US" altLang="en-US" sz="2800">
              <a:latin typeface="Times New Roman" panose="02020603050405020304" pitchFamily="18" charset="0"/>
            </a:endParaRPr>
          </a:p>
        </p:txBody>
      </p:sp>
      <p:sp>
        <p:nvSpPr>
          <p:cNvPr id="42026" name="Rectangle 42"/>
          <p:cNvSpPr>
            <a:spLocks noChangeArrowheads="1"/>
          </p:cNvSpPr>
          <p:nvPr/>
        </p:nvSpPr>
        <p:spPr bwMode="auto">
          <a:xfrm>
            <a:off x="3598863" y="2655888"/>
            <a:ext cx="357187" cy="198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300">
                <a:solidFill>
                  <a:srgbClr val="000000"/>
                </a:solidFill>
                <a:latin typeface="Times New Roman" panose="02020603050405020304" pitchFamily="18" charset="0"/>
              </a:rPr>
              <a:t>Snow</a:t>
            </a:r>
            <a:endParaRPr lang="en-US" altLang="en-US" sz="2800">
              <a:latin typeface="Times New Roman" panose="02020603050405020304" pitchFamily="18" charset="0"/>
            </a:endParaRPr>
          </a:p>
        </p:txBody>
      </p:sp>
      <p:sp>
        <p:nvSpPr>
          <p:cNvPr id="42027" name="Rectangle 43"/>
          <p:cNvSpPr>
            <a:spLocks noChangeArrowheads="1"/>
          </p:cNvSpPr>
          <p:nvPr/>
        </p:nvSpPr>
        <p:spPr bwMode="auto">
          <a:xfrm>
            <a:off x="3952875" y="2655888"/>
            <a:ext cx="563563" cy="198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300">
                <a:solidFill>
                  <a:srgbClr val="000000"/>
                </a:solidFill>
                <a:latin typeface="Times New Roman" panose="02020603050405020304" pitchFamily="18" charset="0"/>
              </a:rPr>
              <a:t>, Sea Ice</a:t>
            </a:r>
            <a:endParaRPr lang="en-US" altLang="en-US" sz="2800">
              <a:latin typeface="Times New Roman" panose="02020603050405020304" pitchFamily="18" charset="0"/>
            </a:endParaRPr>
          </a:p>
        </p:txBody>
      </p:sp>
      <p:sp>
        <p:nvSpPr>
          <p:cNvPr id="42028" name="Rectangle 44"/>
          <p:cNvSpPr>
            <a:spLocks noChangeArrowheads="1"/>
          </p:cNvSpPr>
          <p:nvPr/>
        </p:nvSpPr>
        <p:spPr bwMode="auto">
          <a:xfrm>
            <a:off x="4446588" y="2655888"/>
            <a:ext cx="41275" cy="198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300">
                <a:solidFill>
                  <a:srgbClr val="000000"/>
                </a:solidFill>
                <a:latin typeface="Times New Roman" panose="02020603050405020304" pitchFamily="18" charset="0"/>
              </a:rPr>
              <a:t> </a:t>
            </a:r>
            <a:endParaRPr lang="en-US" altLang="en-US" sz="2800">
              <a:latin typeface="Times New Roman" panose="02020603050405020304" pitchFamily="18" charset="0"/>
            </a:endParaRPr>
          </a:p>
        </p:txBody>
      </p:sp>
      <p:sp>
        <p:nvSpPr>
          <p:cNvPr id="42029" name="Rectangle 45"/>
          <p:cNvSpPr>
            <a:spLocks noChangeArrowheads="1"/>
          </p:cNvSpPr>
          <p:nvPr/>
        </p:nvSpPr>
        <p:spPr bwMode="auto">
          <a:xfrm>
            <a:off x="3409950" y="3255963"/>
            <a:ext cx="1247775" cy="1208087"/>
          </a:xfrm>
          <a:prstGeom prst="rect">
            <a:avLst/>
          </a:prstGeom>
          <a:noFill/>
          <a:ln w="8001">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p>
        </p:txBody>
      </p:sp>
      <p:sp>
        <p:nvSpPr>
          <p:cNvPr id="42030" name="Rectangle 46"/>
          <p:cNvSpPr>
            <a:spLocks noChangeArrowheads="1"/>
          </p:cNvSpPr>
          <p:nvPr/>
        </p:nvSpPr>
        <p:spPr bwMode="auto">
          <a:xfrm>
            <a:off x="4121150" y="3189288"/>
            <a:ext cx="41275" cy="198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300" b="1">
                <a:solidFill>
                  <a:srgbClr val="000000"/>
                </a:solidFill>
                <a:latin typeface="Times New Roman" panose="02020603050405020304" pitchFamily="18" charset="0"/>
              </a:rPr>
              <a:t> </a:t>
            </a:r>
            <a:endParaRPr lang="en-US" altLang="en-US" sz="2800">
              <a:latin typeface="Times New Roman" panose="02020603050405020304" pitchFamily="18" charset="0"/>
            </a:endParaRPr>
          </a:p>
        </p:txBody>
      </p:sp>
      <p:sp>
        <p:nvSpPr>
          <p:cNvPr id="42031" name="Rectangle 47"/>
          <p:cNvSpPr>
            <a:spLocks noChangeArrowheads="1"/>
          </p:cNvSpPr>
          <p:nvPr/>
        </p:nvSpPr>
        <p:spPr bwMode="auto">
          <a:xfrm>
            <a:off x="3500438" y="3382963"/>
            <a:ext cx="1196975" cy="198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300">
                <a:solidFill>
                  <a:srgbClr val="000000"/>
                </a:solidFill>
                <a:latin typeface="Times New Roman" panose="02020603050405020304" pitchFamily="18" charset="0"/>
              </a:rPr>
              <a:t>Level 2G/3 Daily </a:t>
            </a:r>
            <a:endParaRPr lang="en-US" altLang="en-US" sz="2800">
              <a:latin typeface="Times New Roman" panose="02020603050405020304" pitchFamily="18" charset="0"/>
            </a:endParaRPr>
          </a:p>
        </p:txBody>
      </p:sp>
      <p:sp>
        <p:nvSpPr>
          <p:cNvPr id="42032" name="Rectangle 48"/>
          <p:cNvSpPr>
            <a:spLocks noChangeArrowheads="1"/>
          </p:cNvSpPr>
          <p:nvPr/>
        </p:nvSpPr>
        <p:spPr bwMode="auto">
          <a:xfrm>
            <a:off x="3489325" y="3598863"/>
            <a:ext cx="1219200" cy="198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300">
                <a:solidFill>
                  <a:srgbClr val="000000"/>
                </a:solidFill>
                <a:latin typeface="Times New Roman" panose="02020603050405020304" pitchFamily="18" charset="0"/>
              </a:rPr>
              <a:t>Geoang, Pointers, </a:t>
            </a:r>
            <a:endParaRPr lang="en-US" altLang="en-US" sz="2800">
              <a:latin typeface="Times New Roman" panose="02020603050405020304" pitchFamily="18" charset="0"/>
            </a:endParaRPr>
          </a:p>
        </p:txBody>
      </p:sp>
      <p:sp>
        <p:nvSpPr>
          <p:cNvPr id="42033" name="Rectangle 49"/>
          <p:cNvSpPr>
            <a:spLocks noChangeArrowheads="1"/>
          </p:cNvSpPr>
          <p:nvPr/>
        </p:nvSpPr>
        <p:spPr bwMode="auto">
          <a:xfrm>
            <a:off x="3684588" y="3800475"/>
            <a:ext cx="798512" cy="198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300">
                <a:solidFill>
                  <a:srgbClr val="000000"/>
                </a:solidFill>
                <a:latin typeface="Times New Roman" panose="02020603050405020304" pitchFamily="18" charset="0"/>
              </a:rPr>
              <a:t>Agg./Text., </a:t>
            </a:r>
            <a:endParaRPr lang="en-US" altLang="en-US" sz="2800">
              <a:latin typeface="Times New Roman" panose="02020603050405020304" pitchFamily="18" charset="0"/>
            </a:endParaRPr>
          </a:p>
        </p:txBody>
      </p:sp>
      <p:sp>
        <p:nvSpPr>
          <p:cNvPr id="42034" name="Rectangle 50"/>
          <p:cNvSpPr>
            <a:spLocks noChangeArrowheads="1"/>
          </p:cNvSpPr>
          <p:nvPr/>
        </p:nvSpPr>
        <p:spPr bwMode="auto">
          <a:xfrm>
            <a:off x="4419600" y="3800475"/>
            <a:ext cx="39688" cy="198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300">
                <a:solidFill>
                  <a:srgbClr val="000000"/>
                </a:solidFill>
                <a:latin typeface="Times New Roman" panose="02020603050405020304" pitchFamily="18" charset="0"/>
              </a:rPr>
              <a:t> </a:t>
            </a:r>
            <a:endParaRPr lang="en-US" altLang="en-US" sz="2800">
              <a:latin typeface="Times New Roman" panose="02020603050405020304" pitchFamily="18" charset="0"/>
            </a:endParaRPr>
          </a:p>
        </p:txBody>
      </p:sp>
      <p:sp>
        <p:nvSpPr>
          <p:cNvPr id="42035" name="Rectangle 51"/>
          <p:cNvSpPr>
            <a:spLocks noChangeArrowheads="1"/>
          </p:cNvSpPr>
          <p:nvPr/>
        </p:nvSpPr>
        <p:spPr bwMode="auto">
          <a:xfrm>
            <a:off x="3519488" y="3992563"/>
            <a:ext cx="1155700" cy="198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300">
                <a:solidFill>
                  <a:srgbClr val="000000"/>
                </a:solidFill>
                <a:latin typeface="Times New Roman" panose="02020603050405020304" pitchFamily="18" charset="0"/>
              </a:rPr>
              <a:t>Land Surf. Refl., </a:t>
            </a:r>
            <a:endParaRPr lang="en-US" altLang="en-US" sz="2800">
              <a:latin typeface="Times New Roman" panose="02020603050405020304" pitchFamily="18" charset="0"/>
            </a:endParaRPr>
          </a:p>
        </p:txBody>
      </p:sp>
      <p:sp>
        <p:nvSpPr>
          <p:cNvPr id="42036" name="Rectangle 52"/>
          <p:cNvSpPr>
            <a:spLocks noChangeArrowheads="1"/>
          </p:cNvSpPr>
          <p:nvPr/>
        </p:nvSpPr>
        <p:spPr bwMode="auto">
          <a:xfrm>
            <a:off x="3698875" y="4186238"/>
            <a:ext cx="7254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300">
                <a:solidFill>
                  <a:srgbClr val="000000"/>
                </a:solidFill>
                <a:latin typeface="Times New Roman" panose="02020603050405020304" pitchFamily="18" charset="0"/>
              </a:rPr>
              <a:t>Fire, Snow</a:t>
            </a:r>
            <a:endParaRPr lang="en-US" altLang="en-US" sz="2800">
              <a:latin typeface="Times New Roman" panose="02020603050405020304" pitchFamily="18" charset="0"/>
            </a:endParaRPr>
          </a:p>
        </p:txBody>
      </p:sp>
      <p:sp>
        <p:nvSpPr>
          <p:cNvPr id="42037" name="Rectangle 53"/>
          <p:cNvSpPr>
            <a:spLocks noChangeArrowheads="1"/>
          </p:cNvSpPr>
          <p:nvPr/>
        </p:nvSpPr>
        <p:spPr bwMode="auto">
          <a:xfrm>
            <a:off x="4367213" y="4186238"/>
            <a:ext cx="41275"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300">
                <a:solidFill>
                  <a:srgbClr val="000000"/>
                </a:solidFill>
                <a:latin typeface="Times New Roman" panose="02020603050405020304" pitchFamily="18" charset="0"/>
              </a:rPr>
              <a:t> </a:t>
            </a:r>
            <a:endParaRPr lang="en-US" altLang="en-US" sz="2800">
              <a:latin typeface="Times New Roman" panose="02020603050405020304" pitchFamily="18" charset="0"/>
            </a:endParaRPr>
          </a:p>
        </p:txBody>
      </p:sp>
      <p:grpSp>
        <p:nvGrpSpPr>
          <p:cNvPr id="42038" name="Group 54"/>
          <p:cNvGrpSpPr>
            <a:grpSpLocks/>
          </p:cNvGrpSpPr>
          <p:nvPr/>
        </p:nvGrpSpPr>
        <p:grpSpPr bwMode="auto">
          <a:xfrm>
            <a:off x="2601913" y="2484438"/>
            <a:ext cx="790575" cy="139700"/>
            <a:chOff x="1797" y="1817"/>
            <a:chExt cx="443" cy="77"/>
          </a:xfrm>
        </p:grpSpPr>
        <p:sp>
          <p:nvSpPr>
            <p:cNvPr id="42157" name="Rectangle 55"/>
            <p:cNvSpPr>
              <a:spLocks noChangeArrowheads="1"/>
            </p:cNvSpPr>
            <p:nvPr/>
          </p:nvSpPr>
          <p:spPr bwMode="auto">
            <a:xfrm>
              <a:off x="1797" y="1848"/>
              <a:ext cx="367" cy="15"/>
            </a:xfrm>
            <a:prstGeom prst="rect">
              <a:avLst/>
            </a:prstGeom>
            <a:solidFill>
              <a:srgbClr val="0000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p>
          </p:txBody>
        </p:sp>
        <p:sp>
          <p:nvSpPr>
            <p:cNvPr id="42158" name="Freeform 56"/>
            <p:cNvSpPr>
              <a:spLocks/>
            </p:cNvSpPr>
            <p:nvPr/>
          </p:nvSpPr>
          <p:spPr bwMode="auto">
            <a:xfrm>
              <a:off x="2162" y="1817"/>
              <a:ext cx="78" cy="77"/>
            </a:xfrm>
            <a:custGeom>
              <a:avLst/>
              <a:gdLst>
                <a:gd name="T0" fmla="*/ 0 w 155"/>
                <a:gd name="T1" fmla="*/ 9 h 156"/>
                <a:gd name="T2" fmla="*/ 10 w 155"/>
                <a:gd name="T3" fmla="*/ 4 h 156"/>
                <a:gd name="T4" fmla="*/ 0 w 155"/>
                <a:gd name="T5" fmla="*/ 0 h 156"/>
                <a:gd name="T6" fmla="*/ 0 w 155"/>
                <a:gd name="T7" fmla="*/ 9 h 156"/>
                <a:gd name="T8" fmla="*/ 0 60000 65536"/>
                <a:gd name="T9" fmla="*/ 0 60000 65536"/>
                <a:gd name="T10" fmla="*/ 0 60000 65536"/>
                <a:gd name="T11" fmla="*/ 0 60000 65536"/>
                <a:gd name="T12" fmla="*/ 0 w 155"/>
                <a:gd name="T13" fmla="*/ 0 h 156"/>
                <a:gd name="T14" fmla="*/ 155 w 155"/>
                <a:gd name="T15" fmla="*/ 156 h 156"/>
              </a:gdLst>
              <a:ahLst/>
              <a:cxnLst>
                <a:cxn ang="T8">
                  <a:pos x="T0" y="T1"/>
                </a:cxn>
                <a:cxn ang="T9">
                  <a:pos x="T2" y="T3"/>
                </a:cxn>
                <a:cxn ang="T10">
                  <a:pos x="T4" y="T5"/>
                </a:cxn>
                <a:cxn ang="T11">
                  <a:pos x="T6" y="T7"/>
                </a:cxn>
              </a:cxnLst>
              <a:rect l="T12" t="T13" r="T14" b="T15"/>
              <a:pathLst>
                <a:path w="155" h="156">
                  <a:moveTo>
                    <a:pt x="0" y="156"/>
                  </a:moveTo>
                  <a:lnTo>
                    <a:pt x="155" y="79"/>
                  </a:lnTo>
                  <a:lnTo>
                    <a:pt x="0" y="0"/>
                  </a:lnTo>
                  <a:lnTo>
                    <a:pt x="0" y="156"/>
                  </a:lnTo>
                  <a:close/>
                </a:path>
              </a:pathLst>
            </a:custGeom>
            <a:solidFill>
              <a:srgbClr val="0000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grpSp>
        <p:nvGrpSpPr>
          <p:cNvPr id="42039" name="Group 57"/>
          <p:cNvGrpSpPr>
            <a:grpSpLocks/>
          </p:cNvGrpSpPr>
          <p:nvPr/>
        </p:nvGrpSpPr>
        <p:grpSpPr bwMode="auto">
          <a:xfrm>
            <a:off x="2894013" y="2563813"/>
            <a:ext cx="506412" cy="1593850"/>
            <a:chOff x="1961" y="1861"/>
            <a:chExt cx="284" cy="882"/>
          </a:xfrm>
        </p:grpSpPr>
        <p:sp>
          <p:nvSpPr>
            <p:cNvPr id="42155" name="Freeform 58"/>
            <p:cNvSpPr>
              <a:spLocks/>
            </p:cNvSpPr>
            <p:nvPr/>
          </p:nvSpPr>
          <p:spPr bwMode="auto">
            <a:xfrm>
              <a:off x="1961" y="1861"/>
              <a:ext cx="208" cy="850"/>
            </a:xfrm>
            <a:custGeom>
              <a:avLst/>
              <a:gdLst>
                <a:gd name="T0" fmla="*/ 1 w 417"/>
                <a:gd name="T1" fmla="*/ 0 h 1700"/>
                <a:gd name="T2" fmla="*/ 0 w 417"/>
                <a:gd name="T3" fmla="*/ 0 h 1700"/>
                <a:gd name="T4" fmla="*/ 0 w 417"/>
                <a:gd name="T5" fmla="*/ 106 h 1700"/>
                <a:gd name="T6" fmla="*/ 0 w 417"/>
                <a:gd name="T7" fmla="*/ 106 h 1700"/>
                <a:gd name="T8" fmla="*/ 0 w 417"/>
                <a:gd name="T9" fmla="*/ 106 h 1700"/>
                <a:gd name="T10" fmla="*/ 0 w 417"/>
                <a:gd name="T11" fmla="*/ 106 h 1700"/>
                <a:gd name="T12" fmla="*/ 0 w 417"/>
                <a:gd name="T13" fmla="*/ 106 h 1700"/>
                <a:gd name="T14" fmla="*/ 0 w 417"/>
                <a:gd name="T15" fmla="*/ 106 h 1700"/>
                <a:gd name="T16" fmla="*/ 26 w 417"/>
                <a:gd name="T17" fmla="*/ 106 h 1700"/>
                <a:gd name="T18" fmla="*/ 26 w 417"/>
                <a:gd name="T19" fmla="*/ 105 h 1700"/>
                <a:gd name="T20" fmla="*/ 0 w 417"/>
                <a:gd name="T21" fmla="*/ 105 h 1700"/>
                <a:gd name="T22" fmla="*/ 1 w 417"/>
                <a:gd name="T23" fmla="*/ 106 h 1700"/>
                <a:gd name="T24" fmla="*/ 1 w 417"/>
                <a:gd name="T25" fmla="*/ 105 h 1700"/>
                <a:gd name="T26" fmla="*/ 1 w 417"/>
                <a:gd name="T27" fmla="*/ 105 h 1700"/>
                <a:gd name="T28" fmla="*/ 1 w 417"/>
                <a:gd name="T29" fmla="*/ 105 h 1700"/>
                <a:gd name="T30" fmla="*/ 0 w 417"/>
                <a:gd name="T31" fmla="*/ 106 h 1700"/>
                <a:gd name="T32" fmla="*/ 1 w 417"/>
                <a:gd name="T33" fmla="*/ 106 h 1700"/>
                <a:gd name="T34" fmla="*/ 1 w 417"/>
                <a:gd name="T35" fmla="*/ 0 h 170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417"/>
                <a:gd name="T55" fmla="*/ 0 h 1700"/>
                <a:gd name="T56" fmla="*/ 417 w 417"/>
                <a:gd name="T57" fmla="*/ 1700 h 1700"/>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417" h="1700">
                  <a:moveTo>
                    <a:pt x="29" y="0"/>
                  </a:moveTo>
                  <a:lnTo>
                    <a:pt x="0" y="0"/>
                  </a:lnTo>
                  <a:lnTo>
                    <a:pt x="0" y="1685"/>
                  </a:lnTo>
                  <a:lnTo>
                    <a:pt x="0" y="1690"/>
                  </a:lnTo>
                  <a:lnTo>
                    <a:pt x="4" y="1695"/>
                  </a:lnTo>
                  <a:lnTo>
                    <a:pt x="9" y="1699"/>
                  </a:lnTo>
                  <a:lnTo>
                    <a:pt x="14" y="1700"/>
                  </a:lnTo>
                  <a:lnTo>
                    <a:pt x="417" y="1700"/>
                  </a:lnTo>
                  <a:lnTo>
                    <a:pt x="417" y="1671"/>
                  </a:lnTo>
                  <a:lnTo>
                    <a:pt x="14" y="1671"/>
                  </a:lnTo>
                  <a:lnTo>
                    <a:pt x="28" y="1685"/>
                  </a:lnTo>
                  <a:lnTo>
                    <a:pt x="28" y="1680"/>
                  </a:lnTo>
                  <a:lnTo>
                    <a:pt x="24" y="1675"/>
                  </a:lnTo>
                  <a:lnTo>
                    <a:pt x="19" y="1671"/>
                  </a:lnTo>
                  <a:lnTo>
                    <a:pt x="14" y="1685"/>
                  </a:lnTo>
                  <a:lnTo>
                    <a:pt x="29" y="1685"/>
                  </a:lnTo>
                  <a:lnTo>
                    <a:pt x="29" y="0"/>
                  </a:lnTo>
                  <a:close/>
                </a:path>
              </a:pathLst>
            </a:custGeom>
            <a:solidFill>
              <a:srgbClr val="0000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2156" name="Freeform 59"/>
            <p:cNvSpPr>
              <a:spLocks/>
            </p:cNvSpPr>
            <p:nvPr/>
          </p:nvSpPr>
          <p:spPr bwMode="auto">
            <a:xfrm>
              <a:off x="2167" y="2665"/>
              <a:ext cx="78" cy="78"/>
            </a:xfrm>
            <a:custGeom>
              <a:avLst/>
              <a:gdLst>
                <a:gd name="T0" fmla="*/ 0 w 156"/>
                <a:gd name="T1" fmla="*/ 10 h 156"/>
                <a:gd name="T2" fmla="*/ 10 w 156"/>
                <a:gd name="T3" fmla="*/ 5 h 156"/>
                <a:gd name="T4" fmla="*/ 0 w 156"/>
                <a:gd name="T5" fmla="*/ 0 h 156"/>
                <a:gd name="T6" fmla="*/ 0 w 156"/>
                <a:gd name="T7" fmla="*/ 10 h 156"/>
                <a:gd name="T8" fmla="*/ 0 60000 65536"/>
                <a:gd name="T9" fmla="*/ 0 60000 65536"/>
                <a:gd name="T10" fmla="*/ 0 60000 65536"/>
                <a:gd name="T11" fmla="*/ 0 60000 65536"/>
                <a:gd name="T12" fmla="*/ 0 w 156"/>
                <a:gd name="T13" fmla="*/ 0 h 156"/>
                <a:gd name="T14" fmla="*/ 156 w 156"/>
                <a:gd name="T15" fmla="*/ 156 h 156"/>
              </a:gdLst>
              <a:ahLst/>
              <a:cxnLst>
                <a:cxn ang="T8">
                  <a:pos x="T0" y="T1"/>
                </a:cxn>
                <a:cxn ang="T9">
                  <a:pos x="T2" y="T3"/>
                </a:cxn>
                <a:cxn ang="T10">
                  <a:pos x="T4" y="T5"/>
                </a:cxn>
                <a:cxn ang="T11">
                  <a:pos x="T6" y="T7"/>
                </a:cxn>
              </a:cxnLst>
              <a:rect l="T12" t="T13" r="T14" b="T15"/>
              <a:pathLst>
                <a:path w="156" h="156">
                  <a:moveTo>
                    <a:pt x="0" y="156"/>
                  </a:moveTo>
                  <a:lnTo>
                    <a:pt x="156" y="79"/>
                  </a:lnTo>
                  <a:lnTo>
                    <a:pt x="0" y="0"/>
                  </a:lnTo>
                  <a:lnTo>
                    <a:pt x="0" y="156"/>
                  </a:lnTo>
                  <a:close/>
                </a:path>
              </a:pathLst>
            </a:custGeom>
            <a:solidFill>
              <a:srgbClr val="0000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grpSp>
        <p:nvGrpSpPr>
          <p:cNvPr id="42040" name="Group 60"/>
          <p:cNvGrpSpPr>
            <a:grpSpLocks/>
          </p:cNvGrpSpPr>
          <p:nvPr/>
        </p:nvGrpSpPr>
        <p:grpSpPr bwMode="auto">
          <a:xfrm>
            <a:off x="2630488" y="3679825"/>
            <a:ext cx="779462" cy="141288"/>
            <a:chOff x="1813" y="2479"/>
            <a:chExt cx="437" cy="78"/>
          </a:xfrm>
        </p:grpSpPr>
        <p:sp>
          <p:nvSpPr>
            <p:cNvPr id="42153" name="Freeform 61"/>
            <p:cNvSpPr>
              <a:spLocks/>
            </p:cNvSpPr>
            <p:nvPr/>
          </p:nvSpPr>
          <p:spPr bwMode="auto">
            <a:xfrm>
              <a:off x="1813" y="2511"/>
              <a:ext cx="361" cy="19"/>
            </a:xfrm>
            <a:custGeom>
              <a:avLst/>
              <a:gdLst>
                <a:gd name="T0" fmla="*/ 0 w 722"/>
                <a:gd name="T1" fmla="*/ 0 h 39"/>
                <a:gd name="T2" fmla="*/ 0 w 722"/>
                <a:gd name="T3" fmla="*/ 2 h 39"/>
                <a:gd name="T4" fmla="*/ 45 w 722"/>
                <a:gd name="T5" fmla="*/ 1 h 39"/>
                <a:gd name="T6" fmla="*/ 45 w 722"/>
                <a:gd name="T7" fmla="*/ 0 h 39"/>
                <a:gd name="T8" fmla="*/ 0 w 722"/>
                <a:gd name="T9" fmla="*/ 0 h 39"/>
                <a:gd name="T10" fmla="*/ 0 60000 65536"/>
                <a:gd name="T11" fmla="*/ 0 60000 65536"/>
                <a:gd name="T12" fmla="*/ 0 60000 65536"/>
                <a:gd name="T13" fmla="*/ 0 60000 65536"/>
                <a:gd name="T14" fmla="*/ 0 60000 65536"/>
                <a:gd name="T15" fmla="*/ 0 w 722"/>
                <a:gd name="T16" fmla="*/ 0 h 39"/>
                <a:gd name="T17" fmla="*/ 722 w 722"/>
                <a:gd name="T18" fmla="*/ 39 h 39"/>
              </a:gdLst>
              <a:ahLst/>
              <a:cxnLst>
                <a:cxn ang="T10">
                  <a:pos x="T0" y="T1"/>
                </a:cxn>
                <a:cxn ang="T11">
                  <a:pos x="T2" y="T3"/>
                </a:cxn>
                <a:cxn ang="T12">
                  <a:pos x="T4" y="T5"/>
                </a:cxn>
                <a:cxn ang="T13">
                  <a:pos x="T6" y="T7"/>
                </a:cxn>
                <a:cxn ang="T14">
                  <a:pos x="T8" y="T9"/>
                </a:cxn>
              </a:cxnLst>
              <a:rect l="T15" t="T16" r="T17" b="T18"/>
              <a:pathLst>
                <a:path w="722" h="39">
                  <a:moveTo>
                    <a:pt x="0" y="10"/>
                  </a:moveTo>
                  <a:lnTo>
                    <a:pt x="0" y="39"/>
                  </a:lnTo>
                  <a:lnTo>
                    <a:pt x="722" y="29"/>
                  </a:lnTo>
                  <a:lnTo>
                    <a:pt x="722" y="0"/>
                  </a:lnTo>
                  <a:lnTo>
                    <a:pt x="0" y="10"/>
                  </a:lnTo>
                  <a:close/>
                </a:path>
              </a:pathLst>
            </a:custGeom>
            <a:solidFill>
              <a:srgbClr val="00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2154" name="Freeform 62"/>
            <p:cNvSpPr>
              <a:spLocks/>
            </p:cNvSpPr>
            <p:nvPr/>
          </p:nvSpPr>
          <p:spPr bwMode="auto">
            <a:xfrm>
              <a:off x="2171" y="2479"/>
              <a:ext cx="79" cy="78"/>
            </a:xfrm>
            <a:custGeom>
              <a:avLst/>
              <a:gdLst>
                <a:gd name="T0" fmla="*/ 1 w 157"/>
                <a:gd name="T1" fmla="*/ 10 h 155"/>
                <a:gd name="T2" fmla="*/ 10 w 157"/>
                <a:gd name="T3" fmla="*/ 5 h 155"/>
                <a:gd name="T4" fmla="*/ 0 w 157"/>
                <a:gd name="T5" fmla="*/ 0 h 155"/>
                <a:gd name="T6" fmla="*/ 1 w 157"/>
                <a:gd name="T7" fmla="*/ 10 h 155"/>
                <a:gd name="T8" fmla="*/ 0 60000 65536"/>
                <a:gd name="T9" fmla="*/ 0 60000 65536"/>
                <a:gd name="T10" fmla="*/ 0 60000 65536"/>
                <a:gd name="T11" fmla="*/ 0 60000 65536"/>
                <a:gd name="T12" fmla="*/ 0 w 157"/>
                <a:gd name="T13" fmla="*/ 0 h 155"/>
                <a:gd name="T14" fmla="*/ 157 w 157"/>
                <a:gd name="T15" fmla="*/ 155 h 155"/>
              </a:gdLst>
              <a:ahLst/>
              <a:cxnLst>
                <a:cxn ang="T8">
                  <a:pos x="T0" y="T1"/>
                </a:cxn>
                <a:cxn ang="T9">
                  <a:pos x="T2" y="T3"/>
                </a:cxn>
                <a:cxn ang="T10">
                  <a:pos x="T4" y="T5"/>
                </a:cxn>
                <a:cxn ang="T11">
                  <a:pos x="T6" y="T7"/>
                </a:cxn>
              </a:cxnLst>
              <a:rect l="T12" t="T13" r="T14" b="T15"/>
              <a:pathLst>
                <a:path w="157" h="155">
                  <a:moveTo>
                    <a:pt x="1" y="155"/>
                  </a:moveTo>
                  <a:lnTo>
                    <a:pt x="157" y="75"/>
                  </a:lnTo>
                  <a:lnTo>
                    <a:pt x="0" y="0"/>
                  </a:lnTo>
                  <a:lnTo>
                    <a:pt x="1" y="155"/>
                  </a:lnTo>
                  <a:close/>
                </a:path>
              </a:pathLst>
            </a:custGeom>
            <a:solidFill>
              <a:srgbClr val="00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grpSp>
        <p:nvGrpSpPr>
          <p:cNvPr id="42041" name="Group 63"/>
          <p:cNvGrpSpPr>
            <a:grpSpLocks/>
          </p:cNvGrpSpPr>
          <p:nvPr/>
        </p:nvGrpSpPr>
        <p:grpSpPr bwMode="auto">
          <a:xfrm>
            <a:off x="2609850" y="2889250"/>
            <a:ext cx="2816225" cy="2078038"/>
            <a:chOff x="1802" y="2041"/>
            <a:chExt cx="1579" cy="1151"/>
          </a:xfrm>
        </p:grpSpPr>
        <p:sp>
          <p:nvSpPr>
            <p:cNvPr id="42151" name="Freeform 64"/>
            <p:cNvSpPr>
              <a:spLocks/>
            </p:cNvSpPr>
            <p:nvPr/>
          </p:nvSpPr>
          <p:spPr bwMode="auto">
            <a:xfrm>
              <a:off x="1802" y="2073"/>
              <a:ext cx="1502" cy="1119"/>
            </a:xfrm>
            <a:custGeom>
              <a:avLst/>
              <a:gdLst>
                <a:gd name="T0" fmla="*/ 0 w 3005"/>
                <a:gd name="T1" fmla="*/ 139 h 2238"/>
                <a:gd name="T2" fmla="*/ 0 w 3005"/>
                <a:gd name="T3" fmla="*/ 140 h 2238"/>
                <a:gd name="T4" fmla="*/ 152 w 3005"/>
                <a:gd name="T5" fmla="*/ 140 h 2238"/>
                <a:gd name="T6" fmla="*/ 152 w 3005"/>
                <a:gd name="T7" fmla="*/ 140 h 2238"/>
                <a:gd name="T8" fmla="*/ 153 w 3005"/>
                <a:gd name="T9" fmla="*/ 140 h 2238"/>
                <a:gd name="T10" fmla="*/ 153 w 3005"/>
                <a:gd name="T11" fmla="*/ 140 h 2238"/>
                <a:gd name="T12" fmla="*/ 153 w 3005"/>
                <a:gd name="T13" fmla="*/ 140 h 2238"/>
                <a:gd name="T14" fmla="*/ 153 w 3005"/>
                <a:gd name="T15" fmla="*/ 139 h 2238"/>
                <a:gd name="T16" fmla="*/ 153 w 3005"/>
                <a:gd name="T17" fmla="*/ 1 h 2238"/>
                <a:gd name="T18" fmla="*/ 152 w 3005"/>
                <a:gd name="T19" fmla="*/ 1 h 2238"/>
                <a:gd name="T20" fmla="*/ 152 w 3005"/>
                <a:gd name="T21" fmla="*/ 1 h 2238"/>
                <a:gd name="T22" fmla="*/ 153 w 3005"/>
                <a:gd name="T23" fmla="*/ 1 h 2238"/>
                <a:gd name="T24" fmla="*/ 153 w 3005"/>
                <a:gd name="T25" fmla="*/ 1 h 2238"/>
                <a:gd name="T26" fmla="*/ 153 w 3005"/>
                <a:gd name="T27" fmla="*/ 1 h 2238"/>
                <a:gd name="T28" fmla="*/ 152 w 3005"/>
                <a:gd name="T29" fmla="*/ 1 h 2238"/>
                <a:gd name="T30" fmla="*/ 187 w 3005"/>
                <a:gd name="T31" fmla="*/ 1 h 2238"/>
                <a:gd name="T32" fmla="*/ 187 w 3005"/>
                <a:gd name="T33" fmla="*/ 0 h 2238"/>
                <a:gd name="T34" fmla="*/ 152 w 3005"/>
                <a:gd name="T35" fmla="*/ 0 h 2238"/>
                <a:gd name="T36" fmla="*/ 152 w 3005"/>
                <a:gd name="T37" fmla="*/ 0 h 2238"/>
                <a:gd name="T38" fmla="*/ 152 w 3005"/>
                <a:gd name="T39" fmla="*/ 0 h 2238"/>
                <a:gd name="T40" fmla="*/ 152 w 3005"/>
                <a:gd name="T41" fmla="*/ 1 h 2238"/>
                <a:gd name="T42" fmla="*/ 151 w 3005"/>
                <a:gd name="T43" fmla="*/ 1 h 2238"/>
                <a:gd name="T44" fmla="*/ 151 w 3005"/>
                <a:gd name="T45" fmla="*/ 1 h 2238"/>
                <a:gd name="T46" fmla="*/ 151 w 3005"/>
                <a:gd name="T47" fmla="*/ 1 h 2238"/>
                <a:gd name="T48" fmla="*/ 151 w 3005"/>
                <a:gd name="T49" fmla="*/ 139 h 2238"/>
                <a:gd name="T50" fmla="*/ 152 w 3005"/>
                <a:gd name="T51" fmla="*/ 139 h 2238"/>
                <a:gd name="T52" fmla="*/ 152 w 3005"/>
                <a:gd name="T53" fmla="*/ 139 h 2238"/>
                <a:gd name="T54" fmla="*/ 152 w 3005"/>
                <a:gd name="T55" fmla="*/ 139 h 2238"/>
                <a:gd name="T56" fmla="*/ 151 w 3005"/>
                <a:gd name="T57" fmla="*/ 139 h 2238"/>
                <a:gd name="T58" fmla="*/ 151 w 3005"/>
                <a:gd name="T59" fmla="*/ 139 h 2238"/>
                <a:gd name="T60" fmla="*/ 152 w 3005"/>
                <a:gd name="T61" fmla="*/ 139 h 2238"/>
                <a:gd name="T62" fmla="*/ 152 w 3005"/>
                <a:gd name="T63" fmla="*/ 139 h 2238"/>
                <a:gd name="T64" fmla="*/ 0 w 3005"/>
                <a:gd name="T65" fmla="*/ 139 h 2238"/>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3005"/>
                <a:gd name="T100" fmla="*/ 0 h 2238"/>
                <a:gd name="T101" fmla="*/ 3005 w 3005"/>
                <a:gd name="T102" fmla="*/ 2238 h 2238"/>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3005" h="2238">
                  <a:moveTo>
                    <a:pt x="0" y="2209"/>
                  </a:moveTo>
                  <a:lnTo>
                    <a:pt x="0" y="2238"/>
                  </a:lnTo>
                  <a:lnTo>
                    <a:pt x="2444" y="2238"/>
                  </a:lnTo>
                  <a:lnTo>
                    <a:pt x="2444" y="2237"/>
                  </a:lnTo>
                  <a:lnTo>
                    <a:pt x="2449" y="2237"/>
                  </a:lnTo>
                  <a:lnTo>
                    <a:pt x="2454" y="2233"/>
                  </a:lnTo>
                  <a:lnTo>
                    <a:pt x="2457" y="2228"/>
                  </a:lnTo>
                  <a:lnTo>
                    <a:pt x="2459" y="2223"/>
                  </a:lnTo>
                  <a:lnTo>
                    <a:pt x="2459" y="14"/>
                  </a:lnTo>
                  <a:lnTo>
                    <a:pt x="2444" y="14"/>
                  </a:lnTo>
                  <a:lnTo>
                    <a:pt x="2444" y="28"/>
                  </a:lnTo>
                  <a:lnTo>
                    <a:pt x="2449" y="28"/>
                  </a:lnTo>
                  <a:lnTo>
                    <a:pt x="2454" y="24"/>
                  </a:lnTo>
                  <a:lnTo>
                    <a:pt x="2457" y="19"/>
                  </a:lnTo>
                  <a:lnTo>
                    <a:pt x="2444" y="29"/>
                  </a:lnTo>
                  <a:lnTo>
                    <a:pt x="3005" y="29"/>
                  </a:lnTo>
                  <a:lnTo>
                    <a:pt x="3005" y="0"/>
                  </a:lnTo>
                  <a:lnTo>
                    <a:pt x="2444" y="0"/>
                  </a:lnTo>
                  <a:lnTo>
                    <a:pt x="2438" y="0"/>
                  </a:lnTo>
                  <a:lnTo>
                    <a:pt x="2433" y="4"/>
                  </a:lnTo>
                  <a:lnTo>
                    <a:pt x="2430" y="9"/>
                  </a:lnTo>
                  <a:lnTo>
                    <a:pt x="2430" y="14"/>
                  </a:lnTo>
                  <a:lnTo>
                    <a:pt x="2430" y="2223"/>
                  </a:lnTo>
                  <a:lnTo>
                    <a:pt x="2444" y="2209"/>
                  </a:lnTo>
                  <a:lnTo>
                    <a:pt x="2438" y="2209"/>
                  </a:lnTo>
                  <a:lnTo>
                    <a:pt x="2433" y="2213"/>
                  </a:lnTo>
                  <a:lnTo>
                    <a:pt x="2430" y="2218"/>
                  </a:lnTo>
                  <a:lnTo>
                    <a:pt x="2430" y="2223"/>
                  </a:lnTo>
                  <a:lnTo>
                    <a:pt x="2444" y="2223"/>
                  </a:lnTo>
                  <a:lnTo>
                    <a:pt x="2444" y="2209"/>
                  </a:lnTo>
                  <a:lnTo>
                    <a:pt x="0" y="2209"/>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2152" name="Freeform 65"/>
            <p:cNvSpPr>
              <a:spLocks/>
            </p:cNvSpPr>
            <p:nvPr/>
          </p:nvSpPr>
          <p:spPr bwMode="auto">
            <a:xfrm>
              <a:off x="3303" y="2041"/>
              <a:ext cx="78" cy="78"/>
            </a:xfrm>
            <a:custGeom>
              <a:avLst/>
              <a:gdLst>
                <a:gd name="T0" fmla="*/ 0 w 157"/>
                <a:gd name="T1" fmla="*/ 10 h 156"/>
                <a:gd name="T2" fmla="*/ 9 w 157"/>
                <a:gd name="T3" fmla="*/ 5 h 156"/>
                <a:gd name="T4" fmla="*/ 0 w 157"/>
                <a:gd name="T5" fmla="*/ 0 h 156"/>
                <a:gd name="T6" fmla="*/ 0 w 157"/>
                <a:gd name="T7" fmla="*/ 10 h 156"/>
                <a:gd name="T8" fmla="*/ 0 60000 65536"/>
                <a:gd name="T9" fmla="*/ 0 60000 65536"/>
                <a:gd name="T10" fmla="*/ 0 60000 65536"/>
                <a:gd name="T11" fmla="*/ 0 60000 65536"/>
                <a:gd name="T12" fmla="*/ 0 w 157"/>
                <a:gd name="T13" fmla="*/ 0 h 156"/>
                <a:gd name="T14" fmla="*/ 157 w 157"/>
                <a:gd name="T15" fmla="*/ 156 h 156"/>
              </a:gdLst>
              <a:ahLst/>
              <a:cxnLst>
                <a:cxn ang="T8">
                  <a:pos x="T0" y="T1"/>
                </a:cxn>
                <a:cxn ang="T9">
                  <a:pos x="T2" y="T3"/>
                </a:cxn>
                <a:cxn ang="T10">
                  <a:pos x="T4" y="T5"/>
                </a:cxn>
                <a:cxn ang="T11">
                  <a:pos x="T6" y="T7"/>
                </a:cxn>
              </a:cxnLst>
              <a:rect l="T12" t="T13" r="T14" b="T15"/>
              <a:pathLst>
                <a:path w="157" h="156">
                  <a:moveTo>
                    <a:pt x="0" y="156"/>
                  </a:moveTo>
                  <a:lnTo>
                    <a:pt x="157" y="77"/>
                  </a:lnTo>
                  <a:lnTo>
                    <a:pt x="0" y="0"/>
                  </a:lnTo>
                  <a:lnTo>
                    <a:pt x="0" y="156"/>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grpSp>
        <p:nvGrpSpPr>
          <p:cNvPr id="42042" name="Group 66"/>
          <p:cNvGrpSpPr>
            <a:grpSpLocks/>
          </p:cNvGrpSpPr>
          <p:nvPr/>
        </p:nvGrpSpPr>
        <p:grpSpPr bwMode="auto">
          <a:xfrm>
            <a:off x="754063" y="2119313"/>
            <a:ext cx="601662" cy="534987"/>
            <a:chOff x="761" y="1615"/>
            <a:chExt cx="337" cy="296"/>
          </a:xfrm>
        </p:grpSpPr>
        <p:sp>
          <p:nvSpPr>
            <p:cNvPr id="42149" name="Freeform 67"/>
            <p:cNvSpPr>
              <a:spLocks/>
            </p:cNvSpPr>
            <p:nvPr/>
          </p:nvSpPr>
          <p:spPr bwMode="auto">
            <a:xfrm>
              <a:off x="761" y="1615"/>
              <a:ext cx="261" cy="264"/>
            </a:xfrm>
            <a:custGeom>
              <a:avLst/>
              <a:gdLst>
                <a:gd name="T0" fmla="*/ 1 w 522"/>
                <a:gd name="T1" fmla="*/ 0 h 528"/>
                <a:gd name="T2" fmla="*/ 0 w 522"/>
                <a:gd name="T3" fmla="*/ 0 h 528"/>
                <a:gd name="T4" fmla="*/ 0 w 522"/>
                <a:gd name="T5" fmla="*/ 33 h 528"/>
                <a:gd name="T6" fmla="*/ 0 w 522"/>
                <a:gd name="T7" fmla="*/ 33 h 528"/>
                <a:gd name="T8" fmla="*/ 0 w 522"/>
                <a:gd name="T9" fmla="*/ 33 h 528"/>
                <a:gd name="T10" fmla="*/ 1 w 522"/>
                <a:gd name="T11" fmla="*/ 33 h 528"/>
                <a:gd name="T12" fmla="*/ 1 w 522"/>
                <a:gd name="T13" fmla="*/ 33 h 528"/>
                <a:gd name="T14" fmla="*/ 1 w 522"/>
                <a:gd name="T15" fmla="*/ 33 h 528"/>
                <a:gd name="T16" fmla="*/ 33 w 522"/>
                <a:gd name="T17" fmla="*/ 33 h 528"/>
                <a:gd name="T18" fmla="*/ 33 w 522"/>
                <a:gd name="T19" fmla="*/ 31 h 528"/>
                <a:gd name="T20" fmla="*/ 1 w 522"/>
                <a:gd name="T21" fmla="*/ 31 h 528"/>
                <a:gd name="T22" fmla="*/ 1 w 522"/>
                <a:gd name="T23" fmla="*/ 33 h 528"/>
                <a:gd name="T24" fmla="*/ 1 w 522"/>
                <a:gd name="T25" fmla="*/ 31 h 528"/>
                <a:gd name="T26" fmla="*/ 1 w 522"/>
                <a:gd name="T27" fmla="*/ 31 h 528"/>
                <a:gd name="T28" fmla="*/ 1 w 522"/>
                <a:gd name="T29" fmla="*/ 31 h 528"/>
                <a:gd name="T30" fmla="*/ 1 w 522"/>
                <a:gd name="T31" fmla="*/ 33 h 528"/>
                <a:gd name="T32" fmla="*/ 1 w 522"/>
                <a:gd name="T33" fmla="*/ 33 h 528"/>
                <a:gd name="T34" fmla="*/ 1 w 522"/>
                <a:gd name="T35" fmla="*/ 0 h 52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522"/>
                <a:gd name="T55" fmla="*/ 0 h 528"/>
                <a:gd name="T56" fmla="*/ 522 w 522"/>
                <a:gd name="T57" fmla="*/ 528 h 528"/>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522" h="528">
                  <a:moveTo>
                    <a:pt x="29" y="0"/>
                  </a:moveTo>
                  <a:lnTo>
                    <a:pt x="0" y="0"/>
                  </a:lnTo>
                  <a:lnTo>
                    <a:pt x="0" y="513"/>
                  </a:lnTo>
                  <a:lnTo>
                    <a:pt x="0" y="518"/>
                  </a:lnTo>
                  <a:lnTo>
                    <a:pt x="3" y="523"/>
                  </a:lnTo>
                  <a:lnTo>
                    <a:pt x="8" y="526"/>
                  </a:lnTo>
                  <a:lnTo>
                    <a:pt x="14" y="528"/>
                  </a:lnTo>
                  <a:lnTo>
                    <a:pt x="522" y="528"/>
                  </a:lnTo>
                  <a:lnTo>
                    <a:pt x="522" y="499"/>
                  </a:lnTo>
                  <a:lnTo>
                    <a:pt x="14" y="499"/>
                  </a:lnTo>
                  <a:lnTo>
                    <a:pt x="27" y="513"/>
                  </a:lnTo>
                  <a:lnTo>
                    <a:pt x="27" y="507"/>
                  </a:lnTo>
                  <a:lnTo>
                    <a:pt x="24" y="502"/>
                  </a:lnTo>
                  <a:lnTo>
                    <a:pt x="19" y="499"/>
                  </a:lnTo>
                  <a:lnTo>
                    <a:pt x="14" y="513"/>
                  </a:lnTo>
                  <a:lnTo>
                    <a:pt x="29" y="513"/>
                  </a:lnTo>
                  <a:lnTo>
                    <a:pt x="29" y="0"/>
                  </a:lnTo>
                  <a:close/>
                </a:path>
              </a:pathLst>
            </a:custGeom>
            <a:solidFill>
              <a:srgbClr val="FFCC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2150" name="Freeform 68"/>
            <p:cNvSpPr>
              <a:spLocks/>
            </p:cNvSpPr>
            <p:nvPr/>
          </p:nvSpPr>
          <p:spPr bwMode="auto">
            <a:xfrm>
              <a:off x="1020" y="1833"/>
              <a:ext cx="78" cy="78"/>
            </a:xfrm>
            <a:custGeom>
              <a:avLst/>
              <a:gdLst>
                <a:gd name="T0" fmla="*/ 0 w 155"/>
                <a:gd name="T1" fmla="*/ 10 h 155"/>
                <a:gd name="T2" fmla="*/ 10 w 155"/>
                <a:gd name="T3" fmla="*/ 5 h 155"/>
                <a:gd name="T4" fmla="*/ 0 w 155"/>
                <a:gd name="T5" fmla="*/ 0 h 155"/>
                <a:gd name="T6" fmla="*/ 0 w 155"/>
                <a:gd name="T7" fmla="*/ 10 h 155"/>
                <a:gd name="T8" fmla="*/ 0 60000 65536"/>
                <a:gd name="T9" fmla="*/ 0 60000 65536"/>
                <a:gd name="T10" fmla="*/ 0 60000 65536"/>
                <a:gd name="T11" fmla="*/ 0 60000 65536"/>
                <a:gd name="T12" fmla="*/ 0 w 155"/>
                <a:gd name="T13" fmla="*/ 0 h 155"/>
                <a:gd name="T14" fmla="*/ 155 w 155"/>
                <a:gd name="T15" fmla="*/ 155 h 155"/>
              </a:gdLst>
              <a:ahLst/>
              <a:cxnLst>
                <a:cxn ang="T8">
                  <a:pos x="T0" y="T1"/>
                </a:cxn>
                <a:cxn ang="T9">
                  <a:pos x="T2" y="T3"/>
                </a:cxn>
                <a:cxn ang="T10">
                  <a:pos x="T4" y="T5"/>
                </a:cxn>
                <a:cxn ang="T11">
                  <a:pos x="T6" y="T7"/>
                </a:cxn>
              </a:cxnLst>
              <a:rect l="T12" t="T13" r="T14" b="T15"/>
              <a:pathLst>
                <a:path w="155" h="155">
                  <a:moveTo>
                    <a:pt x="0" y="155"/>
                  </a:moveTo>
                  <a:lnTo>
                    <a:pt x="155" y="77"/>
                  </a:lnTo>
                  <a:lnTo>
                    <a:pt x="0" y="0"/>
                  </a:lnTo>
                  <a:lnTo>
                    <a:pt x="0" y="155"/>
                  </a:lnTo>
                  <a:close/>
                </a:path>
              </a:pathLst>
            </a:custGeom>
            <a:solidFill>
              <a:srgbClr val="FFCC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grpSp>
        <p:nvGrpSpPr>
          <p:cNvPr id="42043" name="Group 69"/>
          <p:cNvGrpSpPr>
            <a:grpSpLocks/>
          </p:cNvGrpSpPr>
          <p:nvPr/>
        </p:nvGrpSpPr>
        <p:grpSpPr bwMode="auto">
          <a:xfrm>
            <a:off x="754063" y="2573338"/>
            <a:ext cx="612775" cy="1166812"/>
            <a:chOff x="761" y="1866"/>
            <a:chExt cx="344" cy="646"/>
          </a:xfrm>
        </p:grpSpPr>
        <p:sp>
          <p:nvSpPr>
            <p:cNvPr id="42147" name="Freeform 70"/>
            <p:cNvSpPr>
              <a:spLocks/>
            </p:cNvSpPr>
            <p:nvPr/>
          </p:nvSpPr>
          <p:spPr bwMode="auto">
            <a:xfrm>
              <a:off x="761" y="1866"/>
              <a:ext cx="267" cy="615"/>
            </a:xfrm>
            <a:custGeom>
              <a:avLst/>
              <a:gdLst>
                <a:gd name="T0" fmla="*/ 1 w 534"/>
                <a:gd name="T1" fmla="*/ 0 h 1229"/>
                <a:gd name="T2" fmla="*/ 0 w 534"/>
                <a:gd name="T3" fmla="*/ 0 h 1229"/>
                <a:gd name="T4" fmla="*/ 0 w 534"/>
                <a:gd name="T5" fmla="*/ 76 h 1229"/>
                <a:gd name="T6" fmla="*/ 0 w 534"/>
                <a:gd name="T7" fmla="*/ 76 h 1229"/>
                <a:gd name="T8" fmla="*/ 0 w 534"/>
                <a:gd name="T9" fmla="*/ 76 h 1229"/>
                <a:gd name="T10" fmla="*/ 1 w 534"/>
                <a:gd name="T11" fmla="*/ 76 h 1229"/>
                <a:gd name="T12" fmla="*/ 1 w 534"/>
                <a:gd name="T13" fmla="*/ 77 h 1229"/>
                <a:gd name="T14" fmla="*/ 1 w 534"/>
                <a:gd name="T15" fmla="*/ 77 h 1229"/>
                <a:gd name="T16" fmla="*/ 33 w 534"/>
                <a:gd name="T17" fmla="*/ 77 h 1229"/>
                <a:gd name="T18" fmla="*/ 33 w 534"/>
                <a:gd name="T19" fmla="*/ 75 h 1229"/>
                <a:gd name="T20" fmla="*/ 1 w 534"/>
                <a:gd name="T21" fmla="*/ 75 h 1229"/>
                <a:gd name="T22" fmla="*/ 1 w 534"/>
                <a:gd name="T23" fmla="*/ 76 h 1229"/>
                <a:gd name="T24" fmla="*/ 1 w 534"/>
                <a:gd name="T25" fmla="*/ 75 h 1229"/>
                <a:gd name="T26" fmla="*/ 1 w 534"/>
                <a:gd name="T27" fmla="*/ 75 h 1229"/>
                <a:gd name="T28" fmla="*/ 1 w 534"/>
                <a:gd name="T29" fmla="*/ 75 h 1229"/>
                <a:gd name="T30" fmla="*/ 1 w 534"/>
                <a:gd name="T31" fmla="*/ 76 h 1229"/>
                <a:gd name="T32" fmla="*/ 1 w 534"/>
                <a:gd name="T33" fmla="*/ 76 h 1229"/>
                <a:gd name="T34" fmla="*/ 1 w 534"/>
                <a:gd name="T35" fmla="*/ 0 h 1229"/>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534"/>
                <a:gd name="T55" fmla="*/ 0 h 1229"/>
                <a:gd name="T56" fmla="*/ 534 w 534"/>
                <a:gd name="T57" fmla="*/ 1229 h 1229"/>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534" h="1229">
                  <a:moveTo>
                    <a:pt x="29" y="0"/>
                  </a:moveTo>
                  <a:lnTo>
                    <a:pt x="0" y="0"/>
                  </a:lnTo>
                  <a:lnTo>
                    <a:pt x="0" y="1206"/>
                  </a:lnTo>
                  <a:lnTo>
                    <a:pt x="0" y="1211"/>
                  </a:lnTo>
                  <a:lnTo>
                    <a:pt x="3" y="1216"/>
                  </a:lnTo>
                  <a:lnTo>
                    <a:pt x="8" y="1219"/>
                  </a:lnTo>
                  <a:lnTo>
                    <a:pt x="14" y="1221"/>
                  </a:lnTo>
                  <a:lnTo>
                    <a:pt x="534" y="1229"/>
                  </a:lnTo>
                  <a:lnTo>
                    <a:pt x="534" y="1200"/>
                  </a:lnTo>
                  <a:lnTo>
                    <a:pt x="14" y="1192"/>
                  </a:lnTo>
                  <a:lnTo>
                    <a:pt x="27" y="1206"/>
                  </a:lnTo>
                  <a:lnTo>
                    <a:pt x="27" y="1200"/>
                  </a:lnTo>
                  <a:lnTo>
                    <a:pt x="24" y="1195"/>
                  </a:lnTo>
                  <a:lnTo>
                    <a:pt x="19" y="1192"/>
                  </a:lnTo>
                  <a:lnTo>
                    <a:pt x="14" y="1206"/>
                  </a:lnTo>
                  <a:lnTo>
                    <a:pt x="29" y="1206"/>
                  </a:lnTo>
                  <a:lnTo>
                    <a:pt x="29" y="0"/>
                  </a:lnTo>
                  <a:close/>
                </a:path>
              </a:pathLst>
            </a:custGeom>
            <a:solidFill>
              <a:srgbClr val="FFCC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2148" name="Freeform 71"/>
            <p:cNvSpPr>
              <a:spLocks/>
            </p:cNvSpPr>
            <p:nvPr/>
          </p:nvSpPr>
          <p:spPr bwMode="auto">
            <a:xfrm>
              <a:off x="1025" y="2435"/>
              <a:ext cx="80" cy="77"/>
            </a:xfrm>
            <a:custGeom>
              <a:avLst/>
              <a:gdLst>
                <a:gd name="T0" fmla="*/ 0 w 159"/>
                <a:gd name="T1" fmla="*/ 9 h 156"/>
                <a:gd name="T2" fmla="*/ 10 w 159"/>
                <a:gd name="T3" fmla="*/ 4 h 156"/>
                <a:gd name="T4" fmla="*/ 1 w 159"/>
                <a:gd name="T5" fmla="*/ 0 h 156"/>
                <a:gd name="T6" fmla="*/ 0 w 159"/>
                <a:gd name="T7" fmla="*/ 9 h 156"/>
                <a:gd name="T8" fmla="*/ 0 60000 65536"/>
                <a:gd name="T9" fmla="*/ 0 60000 65536"/>
                <a:gd name="T10" fmla="*/ 0 60000 65536"/>
                <a:gd name="T11" fmla="*/ 0 60000 65536"/>
                <a:gd name="T12" fmla="*/ 0 w 159"/>
                <a:gd name="T13" fmla="*/ 0 h 156"/>
                <a:gd name="T14" fmla="*/ 159 w 159"/>
                <a:gd name="T15" fmla="*/ 156 h 156"/>
              </a:gdLst>
              <a:ahLst/>
              <a:cxnLst>
                <a:cxn ang="T8">
                  <a:pos x="T0" y="T1"/>
                </a:cxn>
                <a:cxn ang="T9">
                  <a:pos x="T2" y="T3"/>
                </a:cxn>
                <a:cxn ang="T10">
                  <a:pos x="T4" y="T5"/>
                </a:cxn>
                <a:cxn ang="T11">
                  <a:pos x="T6" y="T7"/>
                </a:cxn>
              </a:cxnLst>
              <a:rect l="T12" t="T13" r="T14" b="T15"/>
              <a:pathLst>
                <a:path w="159" h="156">
                  <a:moveTo>
                    <a:pt x="0" y="156"/>
                  </a:moveTo>
                  <a:lnTo>
                    <a:pt x="159" y="79"/>
                  </a:lnTo>
                  <a:lnTo>
                    <a:pt x="2" y="0"/>
                  </a:lnTo>
                  <a:lnTo>
                    <a:pt x="0" y="156"/>
                  </a:lnTo>
                  <a:close/>
                </a:path>
              </a:pathLst>
            </a:custGeom>
            <a:solidFill>
              <a:srgbClr val="FFCC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grpSp>
        <p:nvGrpSpPr>
          <p:cNvPr id="42044" name="Group 72"/>
          <p:cNvGrpSpPr>
            <a:grpSpLocks/>
          </p:cNvGrpSpPr>
          <p:nvPr/>
        </p:nvGrpSpPr>
        <p:grpSpPr bwMode="auto">
          <a:xfrm>
            <a:off x="2620963" y="4095750"/>
            <a:ext cx="298450" cy="673100"/>
            <a:chOff x="1808" y="2709"/>
            <a:chExt cx="167" cy="373"/>
          </a:xfrm>
        </p:grpSpPr>
        <p:sp>
          <p:nvSpPr>
            <p:cNvPr id="42145" name="Freeform 73"/>
            <p:cNvSpPr>
              <a:spLocks/>
            </p:cNvSpPr>
            <p:nvPr/>
          </p:nvSpPr>
          <p:spPr bwMode="auto">
            <a:xfrm>
              <a:off x="1884" y="2709"/>
              <a:ext cx="91" cy="344"/>
            </a:xfrm>
            <a:custGeom>
              <a:avLst/>
              <a:gdLst>
                <a:gd name="T0" fmla="*/ 11 w 182"/>
                <a:gd name="T1" fmla="*/ 0 h 688"/>
                <a:gd name="T2" fmla="*/ 10 w 182"/>
                <a:gd name="T3" fmla="*/ 0 h 688"/>
                <a:gd name="T4" fmla="*/ 10 w 182"/>
                <a:gd name="T5" fmla="*/ 43 h 688"/>
                <a:gd name="T6" fmla="*/ 11 w 182"/>
                <a:gd name="T7" fmla="*/ 43 h 688"/>
                <a:gd name="T8" fmla="*/ 11 w 182"/>
                <a:gd name="T9" fmla="*/ 42 h 688"/>
                <a:gd name="T10" fmla="*/ 11 w 182"/>
                <a:gd name="T11" fmla="*/ 42 h 688"/>
                <a:gd name="T12" fmla="*/ 10 w 182"/>
                <a:gd name="T13" fmla="*/ 42 h 688"/>
                <a:gd name="T14" fmla="*/ 10 w 182"/>
                <a:gd name="T15" fmla="*/ 42 h 688"/>
                <a:gd name="T16" fmla="*/ 11 w 182"/>
                <a:gd name="T17" fmla="*/ 42 h 688"/>
                <a:gd name="T18" fmla="*/ 0 w 182"/>
                <a:gd name="T19" fmla="*/ 41 h 688"/>
                <a:gd name="T20" fmla="*/ 0 w 182"/>
                <a:gd name="T21" fmla="*/ 43 h 688"/>
                <a:gd name="T22" fmla="*/ 11 w 182"/>
                <a:gd name="T23" fmla="*/ 43 h 688"/>
                <a:gd name="T24" fmla="*/ 11 w 182"/>
                <a:gd name="T25" fmla="*/ 43 h 688"/>
                <a:gd name="T26" fmla="*/ 11 w 182"/>
                <a:gd name="T27" fmla="*/ 43 h 688"/>
                <a:gd name="T28" fmla="*/ 11 w 182"/>
                <a:gd name="T29" fmla="*/ 43 h 688"/>
                <a:gd name="T30" fmla="*/ 11 w 182"/>
                <a:gd name="T31" fmla="*/ 43 h 688"/>
                <a:gd name="T32" fmla="*/ 11 w 182"/>
                <a:gd name="T33" fmla="*/ 43 h 688"/>
                <a:gd name="T34" fmla="*/ 11 w 182"/>
                <a:gd name="T35" fmla="*/ 43 h 688"/>
                <a:gd name="T36" fmla="*/ 11 w 182"/>
                <a:gd name="T37" fmla="*/ 0 h 68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82"/>
                <a:gd name="T58" fmla="*/ 0 h 688"/>
                <a:gd name="T59" fmla="*/ 182 w 182"/>
                <a:gd name="T60" fmla="*/ 688 h 688"/>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82" h="688">
                  <a:moveTo>
                    <a:pt x="182" y="0"/>
                  </a:moveTo>
                  <a:lnTo>
                    <a:pt x="153" y="0"/>
                  </a:lnTo>
                  <a:lnTo>
                    <a:pt x="153" y="673"/>
                  </a:lnTo>
                  <a:lnTo>
                    <a:pt x="167" y="673"/>
                  </a:lnTo>
                  <a:lnTo>
                    <a:pt x="167" y="659"/>
                  </a:lnTo>
                  <a:lnTo>
                    <a:pt x="162" y="659"/>
                  </a:lnTo>
                  <a:lnTo>
                    <a:pt x="157" y="663"/>
                  </a:lnTo>
                  <a:lnTo>
                    <a:pt x="153" y="668"/>
                  </a:lnTo>
                  <a:lnTo>
                    <a:pt x="167" y="659"/>
                  </a:lnTo>
                  <a:lnTo>
                    <a:pt x="0" y="654"/>
                  </a:lnTo>
                  <a:lnTo>
                    <a:pt x="0" y="683"/>
                  </a:lnTo>
                  <a:lnTo>
                    <a:pt x="167" y="688"/>
                  </a:lnTo>
                  <a:lnTo>
                    <a:pt x="167" y="686"/>
                  </a:lnTo>
                  <a:lnTo>
                    <a:pt x="172" y="686"/>
                  </a:lnTo>
                  <a:lnTo>
                    <a:pt x="177" y="683"/>
                  </a:lnTo>
                  <a:lnTo>
                    <a:pt x="181" y="678"/>
                  </a:lnTo>
                  <a:lnTo>
                    <a:pt x="181" y="673"/>
                  </a:lnTo>
                  <a:lnTo>
                    <a:pt x="182" y="673"/>
                  </a:lnTo>
                  <a:lnTo>
                    <a:pt x="182" y="0"/>
                  </a:lnTo>
                  <a:close/>
                </a:path>
              </a:pathLst>
            </a:custGeom>
            <a:solidFill>
              <a:srgbClr val="0000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2146" name="Freeform 74"/>
            <p:cNvSpPr>
              <a:spLocks/>
            </p:cNvSpPr>
            <p:nvPr/>
          </p:nvSpPr>
          <p:spPr bwMode="auto">
            <a:xfrm>
              <a:off x="1808" y="3004"/>
              <a:ext cx="80" cy="78"/>
            </a:xfrm>
            <a:custGeom>
              <a:avLst/>
              <a:gdLst>
                <a:gd name="T0" fmla="*/ 10 w 160"/>
                <a:gd name="T1" fmla="*/ 0 h 155"/>
                <a:gd name="T2" fmla="*/ 0 w 160"/>
                <a:gd name="T3" fmla="*/ 5 h 155"/>
                <a:gd name="T4" fmla="*/ 10 w 160"/>
                <a:gd name="T5" fmla="*/ 10 h 155"/>
                <a:gd name="T6" fmla="*/ 10 w 160"/>
                <a:gd name="T7" fmla="*/ 0 h 155"/>
                <a:gd name="T8" fmla="*/ 0 60000 65536"/>
                <a:gd name="T9" fmla="*/ 0 60000 65536"/>
                <a:gd name="T10" fmla="*/ 0 60000 65536"/>
                <a:gd name="T11" fmla="*/ 0 60000 65536"/>
                <a:gd name="T12" fmla="*/ 0 w 160"/>
                <a:gd name="T13" fmla="*/ 0 h 155"/>
                <a:gd name="T14" fmla="*/ 160 w 160"/>
                <a:gd name="T15" fmla="*/ 155 h 155"/>
              </a:gdLst>
              <a:ahLst/>
              <a:cxnLst>
                <a:cxn ang="T8">
                  <a:pos x="T0" y="T1"/>
                </a:cxn>
                <a:cxn ang="T9">
                  <a:pos x="T2" y="T3"/>
                </a:cxn>
                <a:cxn ang="T10">
                  <a:pos x="T4" y="T5"/>
                </a:cxn>
                <a:cxn ang="T11">
                  <a:pos x="T6" y="T7"/>
                </a:cxn>
              </a:cxnLst>
              <a:rect l="T12" t="T13" r="T14" b="T15"/>
              <a:pathLst>
                <a:path w="160" h="155">
                  <a:moveTo>
                    <a:pt x="160" y="0"/>
                  </a:moveTo>
                  <a:lnTo>
                    <a:pt x="0" y="73"/>
                  </a:lnTo>
                  <a:lnTo>
                    <a:pt x="155" y="155"/>
                  </a:lnTo>
                  <a:lnTo>
                    <a:pt x="160" y="0"/>
                  </a:lnTo>
                  <a:close/>
                </a:path>
              </a:pathLst>
            </a:custGeom>
            <a:solidFill>
              <a:srgbClr val="0000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grpSp>
        <p:nvGrpSpPr>
          <p:cNvPr id="42045" name="Group 75"/>
          <p:cNvGrpSpPr>
            <a:grpSpLocks/>
          </p:cNvGrpSpPr>
          <p:nvPr/>
        </p:nvGrpSpPr>
        <p:grpSpPr bwMode="auto">
          <a:xfrm>
            <a:off x="754063" y="3529013"/>
            <a:ext cx="612775" cy="1419225"/>
            <a:chOff x="761" y="2395"/>
            <a:chExt cx="344" cy="786"/>
          </a:xfrm>
        </p:grpSpPr>
        <p:sp>
          <p:nvSpPr>
            <p:cNvPr id="42143" name="Freeform 76"/>
            <p:cNvSpPr>
              <a:spLocks/>
            </p:cNvSpPr>
            <p:nvPr/>
          </p:nvSpPr>
          <p:spPr bwMode="auto">
            <a:xfrm>
              <a:off x="761" y="2395"/>
              <a:ext cx="267" cy="754"/>
            </a:xfrm>
            <a:custGeom>
              <a:avLst/>
              <a:gdLst>
                <a:gd name="T0" fmla="*/ 1 w 534"/>
                <a:gd name="T1" fmla="*/ 0 h 1509"/>
                <a:gd name="T2" fmla="*/ 0 w 534"/>
                <a:gd name="T3" fmla="*/ 0 h 1509"/>
                <a:gd name="T4" fmla="*/ 0 w 534"/>
                <a:gd name="T5" fmla="*/ 93 h 1509"/>
                <a:gd name="T6" fmla="*/ 0 w 534"/>
                <a:gd name="T7" fmla="*/ 93 h 1509"/>
                <a:gd name="T8" fmla="*/ 0 w 534"/>
                <a:gd name="T9" fmla="*/ 93 h 1509"/>
                <a:gd name="T10" fmla="*/ 1 w 534"/>
                <a:gd name="T11" fmla="*/ 94 h 1509"/>
                <a:gd name="T12" fmla="*/ 1 w 534"/>
                <a:gd name="T13" fmla="*/ 94 h 1509"/>
                <a:gd name="T14" fmla="*/ 1 w 534"/>
                <a:gd name="T15" fmla="*/ 94 h 1509"/>
                <a:gd name="T16" fmla="*/ 33 w 534"/>
                <a:gd name="T17" fmla="*/ 94 h 1509"/>
                <a:gd name="T18" fmla="*/ 33 w 534"/>
                <a:gd name="T19" fmla="*/ 92 h 1509"/>
                <a:gd name="T20" fmla="*/ 1 w 534"/>
                <a:gd name="T21" fmla="*/ 92 h 1509"/>
                <a:gd name="T22" fmla="*/ 1 w 534"/>
                <a:gd name="T23" fmla="*/ 93 h 1509"/>
                <a:gd name="T24" fmla="*/ 1 w 534"/>
                <a:gd name="T25" fmla="*/ 93 h 1509"/>
                <a:gd name="T26" fmla="*/ 1 w 534"/>
                <a:gd name="T27" fmla="*/ 92 h 1509"/>
                <a:gd name="T28" fmla="*/ 1 w 534"/>
                <a:gd name="T29" fmla="*/ 92 h 1509"/>
                <a:gd name="T30" fmla="*/ 1 w 534"/>
                <a:gd name="T31" fmla="*/ 93 h 1509"/>
                <a:gd name="T32" fmla="*/ 1 w 534"/>
                <a:gd name="T33" fmla="*/ 93 h 1509"/>
                <a:gd name="T34" fmla="*/ 1 w 534"/>
                <a:gd name="T35" fmla="*/ 0 h 1509"/>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534"/>
                <a:gd name="T55" fmla="*/ 0 h 1509"/>
                <a:gd name="T56" fmla="*/ 534 w 534"/>
                <a:gd name="T57" fmla="*/ 1509 h 1509"/>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534" h="1509">
                  <a:moveTo>
                    <a:pt x="29" y="0"/>
                  </a:moveTo>
                  <a:lnTo>
                    <a:pt x="0" y="0"/>
                  </a:lnTo>
                  <a:lnTo>
                    <a:pt x="0" y="1494"/>
                  </a:lnTo>
                  <a:lnTo>
                    <a:pt x="0" y="1499"/>
                  </a:lnTo>
                  <a:lnTo>
                    <a:pt x="3" y="1504"/>
                  </a:lnTo>
                  <a:lnTo>
                    <a:pt x="8" y="1507"/>
                  </a:lnTo>
                  <a:lnTo>
                    <a:pt x="14" y="1509"/>
                  </a:lnTo>
                  <a:lnTo>
                    <a:pt x="534" y="1509"/>
                  </a:lnTo>
                  <a:lnTo>
                    <a:pt x="534" y="1480"/>
                  </a:lnTo>
                  <a:lnTo>
                    <a:pt x="14" y="1480"/>
                  </a:lnTo>
                  <a:lnTo>
                    <a:pt x="27" y="1494"/>
                  </a:lnTo>
                  <a:lnTo>
                    <a:pt x="27" y="1489"/>
                  </a:lnTo>
                  <a:lnTo>
                    <a:pt x="24" y="1483"/>
                  </a:lnTo>
                  <a:lnTo>
                    <a:pt x="19" y="1480"/>
                  </a:lnTo>
                  <a:lnTo>
                    <a:pt x="14" y="1494"/>
                  </a:lnTo>
                  <a:lnTo>
                    <a:pt x="29" y="1494"/>
                  </a:lnTo>
                  <a:lnTo>
                    <a:pt x="29" y="0"/>
                  </a:lnTo>
                  <a:close/>
                </a:path>
              </a:pathLst>
            </a:custGeom>
            <a:solidFill>
              <a:srgbClr val="FFCC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2144" name="Freeform 77"/>
            <p:cNvSpPr>
              <a:spLocks/>
            </p:cNvSpPr>
            <p:nvPr/>
          </p:nvSpPr>
          <p:spPr bwMode="auto">
            <a:xfrm>
              <a:off x="1026" y="3103"/>
              <a:ext cx="79" cy="78"/>
            </a:xfrm>
            <a:custGeom>
              <a:avLst/>
              <a:gdLst>
                <a:gd name="T0" fmla="*/ 0 w 157"/>
                <a:gd name="T1" fmla="*/ 10 h 155"/>
                <a:gd name="T2" fmla="*/ 10 w 157"/>
                <a:gd name="T3" fmla="*/ 5 h 155"/>
                <a:gd name="T4" fmla="*/ 0 w 157"/>
                <a:gd name="T5" fmla="*/ 0 h 155"/>
                <a:gd name="T6" fmla="*/ 0 w 157"/>
                <a:gd name="T7" fmla="*/ 10 h 155"/>
                <a:gd name="T8" fmla="*/ 0 60000 65536"/>
                <a:gd name="T9" fmla="*/ 0 60000 65536"/>
                <a:gd name="T10" fmla="*/ 0 60000 65536"/>
                <a:gd name="T11" fmla="*/ 0 60000 65536"/>
                <a:gd name="T12" fmla="*/ 0 w 157"/>
                <a:gd name="T13" fmla="*/ 0 h 155"/>
                <a:gd name="T14" fmla="*/ 157 w 157"/>
                <a:gd name="T15" fmla="*/ 155 h 155"/>
              </a:gdLst>
              <a:ahLst/>
              <a:cxnLst>
                <a:cxn ang="T8">
                  <a:pos x="T0" y="T1"/>
                </a:cxn>
                <a:cxn ang="T9">
                  <a:pos x="T2" y="T3"/>
                </a:cxn>
                <a:cxn ang="T10">
                  <a:pos x="T4" y="T5"/>
                </a:cxn>
                <a:cxn ang="T11">
                  <a:pos x="T6" y="T7"/>
                </a:cxn>
              </a:cxnLst>
              <a:rect l="T12" t="T13" r="T14" b="T15"/>
              <a:pathLst>
                <a:path w="157" h="155">
                  <a:moveTo>
                    <a:pt x="0" y="155"/>
                  </a:moveTo>
                  <a:lnTo>
                    <a:pt x="157" y="77"/>
                  </a:lnTo>
                  <a:lnTo>
                    <a:pt x="0" y="0"/>
                  </a:lnTo>
                  <a:lnTo>
                    <a:pt x="0" y="155"/>
                  </a:lnTo>
                  <a:close/>
                </a:path>
              </a:pathLst>
            </a:custGeom>
            <a:solidFill>
              <a:srgbClr val="FFCC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grpSp>
        <p:nvGrpSpPr>
          <p:cNvPr id="42046" name="Group 78"/>
          <p:cNvGrpSpPr>
            <a:grpSpLocks/>
          </p:cNvGrpSpPr>
          <p:nvPr/>
        </p:nvGrpSpPr>
        <p:grpSpPr bwMode="auto">
          <a:xfrm>
            <a:off x="935038" y="2455863"/>
            <a:ext cx="6451600" cy="2992437"/>
            <a:chOff x="863" y="1801"/>
            <a:chExt cx="3617" cy="1657"/>
          </a:xfrm>
        </p:grpSpPr>
        <p:sp>
          <p:nvSpPr>
            <p:cNvPr id="42141" name="Freeform 79"/>
            <p:cNvSpPr>
              <a:spLocks/>
            </p:cNvSpPr>
            <p:nvPr/>
          </p:nvSpPr>
          <p:spPr bwMode="auto">
            <a:xfrm>
              <a:off x="863" y="1833"/>
              <a:ext cx="3540" cy="1625"/>
            </a:xfrm>
            <a:custGeom>
              <a:avLst/>
              <a:gdLst>
                <a:gd name="T0" fmla="*/ 0 w 7080"/>
                <a:gd name="T1" fmla="*/ 202 h 3250"/>
                <a:gd name="T2" fmla="*/ 0 w 7080"/>
                <a:gd name="T3" fmla="*/ 203 h 3250"/>
                <a:gd name="T4" fmla="*/ 415 w 7080"/>
                <a:gd name="T5" fmla="*/ 203 h 3250"/>
                <a:gd name="T6" fmla="*/ 415 w 7080"/>
                <a:gd name="T7" fmla="*/ 203 h 3250"/>
                <a:gd name="T8" fmla="*/ 415 w 7080"/>
                <a:gd name="T9" fmla="*/ 203 h 3250"/>
                <a:gd name="T10" fmla="*/ 416 w 7080"/>
                <a:gd name="T11" fmla="*/ 203 h 3250"/>
                <a:gd name="T12" fmla="*/ 416 w 7080"/>
                <a:gd name="T13" fmla="*/ 203 h 3250"/>
                <a:gd name="T14" fmla="*/ 416 w 7080"/>
                <a:gd name="T15" fmla="*/ 203 h 3250"/>
                <a:gd name="T16" fmla="*/ 416 w 7080"/>
                <a:gd name="T17" fmla="*/ 203 h 3250"/>
                <a:gd name="T18" fmla="*/ 415 w 7080"/>
                <a:gd name="T19" fmla="*/ 1 h 3250"/>
                <a:gd name="T20" fmla="*/ 414 w 7080"/>
                <a:gd name="T21" fmla="*/ 1 h 3250"/>
                <a:gd name="T22" fmla="*/ 414 w 7080"/>
                <a:gd name="T23" fmla="*/ 2 h 3250"/>
                <a:gd name="T24" fmla="*/ 415 w 7080"/>
                <a:gd name="T25" fmla="*/ 2 h 3250"/>
                <a:gd name="T26" fmla="*/ 415 w 7080"/>
                <a:gd name="T27" fmla="*/ 2 h 3250"/>
                <a:gd name="T28" fmla="*/ 415 w 7080"/>
                <a:gd name="T29" fmla="*/ 2 h 3250"/>
                <a:gd name="T30" fmla="*/ 415 w 7080"/>
                <a:gd name="T31" fmla="*/ 1 h 3250"/>
                <a:gd name="T32" fmla="*/ 414 w 7080"/>
                <a:gd name="T33" fmla="*/ 2 h 3250"/>
                <a:gd name="T34" fmla="*/ 443 w 7080"/>
                <a:gd name="T35" fmla="*/ 2 h 3250"/>
                <a:gd name="T36" fmla="*/ 443 w 7080"/>
                <a:gd name="T37" fmla="*/ 0 h 3250"/>
                <a:gd name="T38" fmla="*/ 414 w 7080"/>
                <a:gd name="T39" fmla="*/ 0 h 3250"/>
                <a:gd name="T40" fmla="*/ 414 w 7080"/>
                <a:gd name="T41" fmla="*/ 0 h 3250"/>
                <a:gd name="T42" fmla="*/ 414 w 7080"/>
                <a:gd name="T43" fmla="*/ 0 h 3250"/>
                <a:gd name="T44" fmla="*/ 414 w 7080"/>
                <a:gd name="T45" fmla="*/ 1 h 3250"/>
                <a:gd name="T46" fmla="*/ 414 w 7080"/>
                <a:gd name="T47" fmla="*/ 1 h 3250"/>
                <a:gd name="T48" fmla="*/ 414 w 7080"/>
                <a:gd name="T49" fmla="*/ 1 h 3250"/>
                <a:gd name="T50" fmla="*/ 414 w 7080"/>
                <a:gd name="T51" fmla="*/ 1 h 3250"/>
                <a:gd name="T52" fmla="*/ 414 w 7080"/>
                <a:gd name="T53" fmla="*/ 1 h 3250"/>
                <a:gd name="T54" fmla="*/ 414 w 7080"/>
                <a:gd name="T55" fmla="*/ 203 h 3250"/>
                <a:gd name="T56" fmla="*/ 415 w 7080"/>
                <a:gd name="T57" fmla="*/ 202 h 3250"/>
                <a:gd name="T58" fmla="*/ 415 w 7080"/>
                <a:gd name="T59" fmla="*/ 202 h 3250"/>
                <a:gd name="T60" fmla="*/ 414 w 7080"/>
                <a:gd name="T61" fmla="*/ 202 h 3250"/>
                <a:gd name="T62" fmla="*/ 414 w 7080"/>
                <a:gd name="T63" fmla="*/ 202 h 3250"/>
                <a:gd name="T64" fmla="*/ 414 w 7080"/>
                <a:gd name="T65" fmla="*/ 203 h 3250"/>
                <a:gd name="T66" fmla="*/ 414 w 7080"/>
                <a:gd name="T67" fmla="*/ 203 h 3250"/>
                <a:gd name="T68" fmla="*/ 415 w 7080"/>
                <a:gd name="T69" fmla="*/ 203 h 3250"/>
                <a:gd name="T70" fmla="*/ 415 w 7080"/>
                <a:gd name="T71" fmla="*/ 202 h 3250"/>
                <a:gd name="T72" fmla="*/ 0 w 7080"/>
                <a:gd name="T73" fmla="*/ 202 h 3250"/>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7080"/>
                <a:gd name="T112" fmla="*/ 0 h 3250"/>
                <a:gd name="T113" fmla="*/ 7080 w 7080"/>
                <a:gd name="T114" fmla="*/ 3250 h 3250"/>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7080" h="3250">
                  <a:moveTo>
                    <a:pt x="0" y="3221"/>
                  </a:moveTo>
                  <a:lnTo>
                    <a:pt x="0" y="3250"/>
                  </a:lnTo>
                  <a:lnTo>
                    <a:pt x="6635" y="3250"/>
                  </a:lnTo>
                  <a:lnTo>
                    <a:pt x="6635" y="3248"/>
                  </a:lnTo>
                  <a:lnTo>
                    <a:pt x="6640" y="3248"/>
                  </a:lnTo>
                  <a:lnTo>
                    <a:pt x="6645" y="3245"/>
                  </a:lnTo>
                  <a:lnTo>
                    <a:pt x="6648" y="3240"/>
                  </a:lnTo>
                  <a:lnTo>
                    <a:pt x="6648" y="3235"/>
                  </a:lnTo>
                  <a:lnTo>
                    <a:pt x="6650" y="3235"/>
                  </a:lnTo>
                  <a:lnTo>
                    <a:pt x="6640" y="13"/>
                  </a:lnTo>
                  <a:lnTo>
                    <a:pt x="6624" y="13"/>
                  </a:lnTo>
                  <a:lnTo>
                    <a:pt x="6624" y="27"/>
                  </a:lnTo>
                  <a:lnTo>
                    <a:pt x="6629" y="27"/>
                  </a:lnTo>
                  <a:lnTo>
                    <a:pt x="6635" y="24"/>
                  </a:lnTo>
                  <a:lnTo>
                    <a:pt x="6638" y="19"/>
                  </a:lnTo>
                  <a:lnTo>
                    <a:pt x="6638" y="13"/>
                  </a:lnTo>
                  <a:lnTo>
                    <a:pt x="6624" y="29"/>
                  </a:lnTo>
                  <a:lnTo>
                    <a:pt x="7080" y="29"/>
                  </a:lnTo>
                  <a:lnTo>
                    <a:pt x="7080" y="0"/>
                  </a:lnTo>
                  <a:lnTo>
                    <a:pt x="6624" y="0"/>
                  </a:lnTo>
                  <a:lnTo>
                    <a:pt x="6619" y="0"/>
                  </a:lnTo>
                  <a:lnTo>
                    <a:pt x="6614" y="3"/>
                  </a:lnTo>
                  <a:lnTo>
                    <a:pt x="6611" y="8"/>
                  </a:lnTo>
                  <a:lnTo>
                    <a:pt x="6611" y="13"/>
                  </a:lnTo>
                  <a:lnTo>
                    <a:pt x="6621" y="3235"/>
                  </a:lnTo>
                  <a:lnTo>
                    <a:pt x="6635" y="3221"/>
                  </a:lnTo>
                  <a:lnTo>
                    <a:pt x="6629" y="3221"/>
                  </a:lnTo>
                  <a:lnTo>
                    <a:pt x="6624" y="3224"/>
                  </a:lnTo>
                  <a:lnTo>
                    <a:pt x="6621" y="3230"/>
                  </a:lnTo>
                  <a:lnTo>
                    <a:pt x="6621" y="3235"/>
                  </a:lnTo>
                  <a:lnTo>
                    <a:pt x="6635" y="3235"/>
                  </a:lnTo>
                  <a:lnTo>
                    <a:pt x="6635" y="3221"/>
                  </a:lnTo>
                  <a:lnTo>
                    <a:pt x="0" y="3221"/>
                  </a:lnTo>
                  <a:close/>
                </a:path>
              </a:pathLst>
            </a:custGeom>
            <a:solidFill>
              <a:srgbClr val="FF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2142" name="Freeform 80"/>
            <p:cNvSpPr>
              <a:spLocks/>
            </p:cNvSpPr>
            <p:nvPr/>
          </p:nvSpPr>
          <p:spPr bwMode="auto">
            <a:xfrm>
              <a:off x="4402" y="1801"/>
              <a:ext cx="78" cy="78"/>
            </a:xfrm>
            <a:custGeom>
              <a:avLst/>
              <a:gdLst>
                <a:gd name="T0" fmla="*/ 0 w 157"/>
                <a:gd name="T1" fmla="*/ 10 h 155"/>
                <a:gd name="T2" fmla="*/ 9 w 157"/>
                <a:gd name="T3" fmla="*/ 5 h 155"/>
                <a:gd name="T4" fmla="*/ 0 w 157"/>
                <a:gd name="T5" fmla="*/ 0 h 155"/>
                <a:gd name="T6" fmla="*/ 0 w 157"/>
                <a:gd name="T7" fmla="*/ 10 h 155"/>
                <a:gd name="T8" fmla="*/ 0 60000 65536"/>
                <a:gd name="T9" fmla="*/ 0 60000 65536"/>
                <a:gd name="T10" fmla="*/ 0 60000 65536"/>
                <a:gd name="T11" fmla="*/ 0 60000 65536"/>
                <a:gd name="T12" fmla="*/ 0 w 157"/>
                <a:gd name="T13" fmla="*/ 0 h 155"/>
                <a:gd name="T14" fmla="*/ 157 w 157"/>
                <a:gd name="T15" fmla="*/ 155 h 155"/>
              </a:gdLst>
              <a:ahLst/>
              <a:cxnLst>
                <a:cxn ang="T8">
                  <a:pos x="T0" y="T1"/>
                </a:cxn>
                <a:cxn ang="T9">
                  <a:pos x="T2" y="T3"/>
                </a:cxn>
                <a:cxn ang="T10">
                  <a:pos x="T4" y="T5"/>
                </a:cxn>
                <a:cxn ang="T11">
                  <a:pos x="T6" y="T7"/>
                </a:cxn>
              </a:cxnLst>
              <a:rect l="T12" t="T13" r="T14" b="T15"/>
              <a:pathLst>
                <a:path w="157" h="155">
                  <a:moveTo>
                    <a:pt x="0" y="155"/>
                  </a:moveTo>
                  <a:lnTo>
                    <a:pt x="157" y="78"/>
                  </a:lnTo>
                  <a:lnTo>
                    <a:pt x="0" y="0"/>
                  </a:lnTo>
                  <a:lnTo>
                    <a:pt x="0" y="155"/>
                  </a:lnTo>
                  <a:close/>
                </a:path>
              </a:pathLst>
            </a:custGeom>
            <a:solidFill>
              <a:srgbClr val="FF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grpSp>
        <p:nvGrpSpPr>
          <p:cNvPr id="42047" name="Group 81"/>
          <p:cNvGrpSpPr>
            <a:grpSpLocks/>
          </p:cNvGrpSpPr>
          <p:nvPr/>
        </p:nvGrpSpPr>
        <p:grpSpPr bwMode="auto">
          <a:xfrm>
            <a:off x="933450" y="3803650"/>
            <a:ext cx="422275" cy="1804988"/>
            <a:chOff x="862" y="2547"/>
            <a:chExt cx="236" cy="1000"/>
          </a:xfrm>
        </p:grpSpPr>
        <p:sp>
          <p:nvSpPr>
            <p:cNvPr id="42139" name="Freeform 82"/>
            <p:cNvSpPr>
              <a:spLocks/>
            </p:cNvSpPr>
            <p:nvPr/>
          </p:nvSpPr>
          <p:spPr bwMode="auto">
            <a:xfrm>
              <a:off x="862" y="2569"/>
              <a:ext cx="161" cy="978"/>
            </a:xfrm>
            <a:custGeom>
              <a:avLst/>
              <a:gdLst>
                <a:gd name="T0" fmla="*/ 0 w 321"/>
                <a:gd name="T1" fmla="*/ 122 h 1957"/>
                <a:gd name="T2" fmla="*/ 2 w 321"/>
                <a:gd name="T3" fmla="*/ 122 h 1957"/>
                <a:gd name="T4" fmla="*/ 2 w 321"/>
                <a:gd name="T5" fmla="*/ 0 h 1957"/>
                <a:gd name="T6" fmla="*/ 1 w 321"/>
                <a:gd name="T7" fmla="*/ 0 h 1957"/>
                <a:gd name="T8" fmla="*/ 1 w 321"/>
                <a:gd name="T9" fmla="*/ 1 h 1957"/>
                <a:gd name="T10" fmla="*/ 2 w 321"/>
                <a:gd name="T11" fmla="*/ 1 h 1957"/>
                <a:gd name="T12" fmla="*/ 2 w 321"/>
                <a:gd name="T13" fmla="*/ 1 h 1957"/>
                <a:gd name="T14" fmla="*/ 2 w 321"/>
                <a:gd name="T15" fmla="*/ 1 h 1957"/>
                <a:gd name="T16" fmla="*/ 1 w 321"/>
                <a:gd name="T17" fmla="*/ 1 h 1957"/>
                <a:gd name="T18" fmla="*/ 20 w 321"/>
                <a:gd name="T19" fmla="*/ 3 h 1957"/>
                <a:gd name="T20" fmla="*/ 21 w 321"/>
                <a:gd name="T21" fmla="*/ 1 h 1957"/>
                <a:gd name="T22" fmla="*/ 1 w 321"/>
                <a:gd name="T23" fmla="*/ 0 h 1957"/>
                <a:gd name="T24" fmla="*/ 1 w 321"/>
                <a:gd name="T25" fmla="*/ 0 h 1957"/>
                <a:gd name="T26" fmla="*/ 1 w 321"/>
                <a:gd name="T27" fmla="*/ 0 h 1957"/>
                <a:gd name="T28" fmla="*/ 1 w 321"/>
                <a:gd name="T29" fmla="*/ 0 h 1957"/>
                <a:gd name="T30" fmla="*/ 0 w 321"/>
                <a:gd name="T31" fmla="*/ 0 h 1957"/>
                <a:gd name="T32" fmla="*/ 0 w 321"/>
                <a:gd name="T33" fmla="*/ 0 h 1957"/>
                <a:gd name="T34" fmla="*/ 0 w 321"/>
                <a:gd name="T35" fmla="*/ 0 h 1957"/>
                <a:gd name="T36" fmla="*/ 0 w 321"/>
                <a:gd name="T37" fmla="*/ 122 h 195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321"/>
                <a:gd name="T58" fmla="*/ 0 h 1957"/>
                <a:gd name="T59" fmla="*/ 321 w 321"/>
                <a:gd name="T60" fmla="*/ 1957 h 1957"/>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321" h="1957">
                  <a:moveTo>
                    <a:pt x="0" y="1957"/>
                  </a:moveTo>
                  <a:lnTo>
                    <a:pt x="29" y="1957"/>
                  </a:lnTo>
                  <a:lnTo>
                    <a:pt x="29" y="14"/>
                  </a:lnTo>
                  <a:lnTo>
                    <a:pt x="14" y="14"/>
                  </a:lnTo>
                  <a:lnTo>
                    <a:pt x="14" y="28"/>
                  </a:lnTo>
                  <a:lnTo>
                    <a:pt x="19" y="28"/>
                  </a:lnTo>
                  <a:lnTo>
                    <a:pt x="24" y="24"/>
                  </a:lnTo>
                  <a:lnTo>
                    <a:pt x="27" y="19"/>
                  </a:lnTo>
                  <a:lnTo>
                    <a:pt x="14" y="29"/>
                  </a:lnTo>
                  <a:lnTo>
                    <a:pt x="319" y="50"/>
                  </a:lnTo>
                  <a:lnTo>
                    <a:pt x="321" y="21"/>
                  </a:lnTo>
                  <a:lnTo>
                    <a:pt x="15" y="0"/>
                  </a:lnTo>
                  <a:lnTo>
                    <a:pt x="14" y="0"/>
                  </a:lnTo>
                  <a:lnTo>
                    <a:pt x="8" y="0"/>
                  </a:lnTo>
                  <a:lnTo>
                    <a:pt x="3" y="4"/>
                  </a:lnTo>
                  <a:lnTo>
                    <a:pt x="0" y="9"/>
                  </a:lnTo>
                  <a:lnTo>
                    <a:pt x="0" y="14"/>
                  </a:lnTo>
                  <a:lnTo>
                    <a:pt x="0" y="1957"/>
                  </a:lnTo>
                  <a:close/>
                </a:path>
              </a:pathLst>
            </a:custGeom>
            <a:solidFill>
              <a:srgbClr val="FF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2140" name="Freeform 83"/>
            <p:cNvSpPr>
              <a:spLocks/>
            </p:cNvSpPr>
            <p:nvPr/>
          </p:nvSpPr>
          <p:spPr bwMode="auto">
            <a:xfrm>
              <a:off x="1018" y="2547"/>
              <a:ext cx="80" cy="78"/>
            </a:xfrm>
            <a:custGeom>
              <a:avLst/>
              <a:gdLst>
                <a:gd name="T0" fmla="*/ 0 w 160"/>
                <a:gd name="T1" fmla="*/ 10 h 155"/>
                <a:gd name="T2" fmla="*/ 10 w 160"/>
                <a:gd name="T3" fmla="*/ 6 h 155"/>
                <a:gd name="T4" fmla="*/ 1 w 160"/>
                <a:gd name="T5" fmla="*/ 0 h 155"/>
                <a:gd name="T6" fmla="*/ 0 w 160"/>
                <a:gd name="T7" fmla="*/ 10 h 155"/>
                <a:gd name="T8" fmla="*/ 0 60000 65536"/>
                <a:gd name="T9" fmla="*/ 0 60000 65536"/>
                <a:gd name="T10" fmla="*/ 0 60000 65536"/>
                <a:gd name="T11" fmla="*/ 0 60000 65536"/>
                <a:gd name="T12" fmla="*/ 0 w 160"/>
                <a:gd name="T13" fmla="*/ 0 h 155"/>
                <a:gd name="T14" fmla="*/ 160 w 160"/>
                <a:gd name="T15" fmla="*/ 155 h 155"/>
              </a:gdLst>
              <a:ahLst/>
              <a:cxnLst>
                <a:cxn ang="T8">
                  <a:pos x="T0" y="T1"/>
                </a:cxn>
                <a:cxn ang="T9">
                  <a:pos x="T2" y="T3"/>
                </a:cxn>
                <a:cxn ang="T10">
                  <a:pos x="T4" y="T5"/>
                </a:cxn>
                <a:cxn ang="T11">
                  <a:pos x="T6" y="T7"/>
                </a:cxn>
              </a:cxnLst>
              <a:rect l="T12" t="T13" r="T14" b="T15"/>
              <a:pathLst>
                <a:path w="160" h="155">
                  <a:moveTo>
                    <a:pt x="0" y="155"/>
                  </a:moveTo>
                  <a:lnTo>
                    <a:pt x="160" y="88"/>
                  </a:lnTo>
                  <a:lnTo>
                    <a:pt x="10" y="0"/>
                  </a:lnTo>
                  <a:lnTo>
                    <a:pt x="0" y="155"/>
                  </a:lnTo>
                  <a:close/>
                </a:path>
              </a:pathLst>
            </a:custGeom>
            <a:solidFill>
              <a:srgbClr val="FF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sp>
        <p:nvSpPr>
          <p:cNvPr id="42048" name="Rectangle 84"/>
          <p:cNvSpPr>
            <a:spLocks noChangeArrowheads="1"/>
          </p:cNvSpPr>
          <p:nvPr/>
        </p:nvSpPr>
        <p:spPr bwMode="auto">
          <a:xfrm>
            <a:off x="5446713" y="1957388"/>
            <a:ext cx="1246187" cy="1541462"/>
          </a:xfrm>
          <a:prstGeom prst="rect">
            <a:avLst/>
          </a:prstGeom>
          <a:noFill/>
          <a:ln w="7938">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p>
        </p:txBody>
      </p:sp>
      <p:sp>
        <p:nvSpPr>
          <p:cNvPr id="42049" name="Rectangle 85"/>
          <p:cNvSpPr>
            <a:spLocks noChangeArrowheads="1"/>
          </p:cNvSpPr>
          <p:nvPr/>
        </p:nvSpPr>
        <p:spPr bwMode="auto">
          <a:xfrm>
            <a:off x="5387975" y="1957388"/>
            <a:ext cx="1362075"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p>
        </p:txBody>
      </p:sp>
      <p:sp>
        <p:nvSpPr>
          <p:cNvPr id="42050" name="Rectangle 86"/>
          <p:cNvSpPr>
            <a:spLocks noChangeArrowheads="1"/>
          </p:cNvSpPr>
          <p:nvPr/>
        </p:nvSpPr>
        <p:spPr bwMode="auto">
          <a:xfrm>
            <a:off x="6242050" y="1884363"/>
            <a:ext cx="41275" cy="198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300" b="1">
                <a:solidFill>
                  <a:srgbClr val="000000"/>
                </a:solidFill>
                <a:latin typeface="Times New Roman" panose="02020603050405020304" pitchFamily="18" charset="0"/>
              </a:rPr>
              <a:t> </a:t>
            </a:r>
            <a:endParaRPr lang="en-US" altLang="en-US" sz="2800">
              <a:latin typeface="Times New Roman" panose="02020603050405020304" pitchFamily="18" charset="0"/>
            </a:endParaRPr>
          </a:p>
        </p:txBody>
      </p:sp>
      <p:sp>
        <p:nvSpPr>
          <p:cNvPr id="42051" name="Rectangle 87"/>
          <p:cNvSpPr>
            <a:spLocks noChangeArrowheads="1"/>
          </p:cNvSpPr>
          <p:nvPr/>
        </p:nvSpPr>
        <p:spPr bwMode="auto">
          <a:xfrm>
            <a:off x="5646738" y="2062163"/>
            <a:ext cx="623887" cy="198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300">
                <a:solidFill>
                  <a:srgbClr val="000000"/>
                </a:solidFill>
                <a:latin typeface="Times New Roman" panose="02020603050405020304" pitchFamily="18" charset="0"/>
              </a:rPr>
              <a:t>Level 3 8</a:t>
            </a:r>
            <a:endParaRPr lang="en-US" altLang="en-US" sz="2800">
              <a:latin typeface="Times New Roman" panose="02020603050405020304" pitchFamily="18" charset="0"/>
            </a:endParaRPr>
          </a:p>
        </p:txBody>
      </p:sp>
      <p:sp>
        <p:nvSpPr>
          <p:cNvPr id="42052" name="Rectangle 88"/>
          <p:cNvSpPr>
            <a:spLocks noChangeArrowheads="1"/>
          </p:cNvSpPr>
          <p:nvPr/>
        </p:nvSpPr>
        <p:spPr bwMode="auto">
          <a:xfrm>
            <a:off x="6267450" y="2062163"/>
            <a:ext cx="55563" cy="198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300">
                <a:solidFill>
                  <a:srgbClr val="000000"/>
                </a:solidFill>
                <a:latin typeface="Times New Roman" panose="02020603050405020304" pitchFamily="18" charset="0"/>
              </a:rPr>
              <a:t>-</a:t>
            </a:r>
            <a:endParaRPr lang="en-US" altLang="en-US" sz="2800">
              <a:latin typeface="Times New Roman" panose="02020603050405020304" pitchFamily="18" charset="0"/>
            </a:endParaRPr>
          </a:p>
        </p:txBody>
      </p:sp>
      <p:sp>
        <p:nvSpPr>
          <p:cNvPr id="42053" name="Rectangle 89"/>
          <p:cNvSpPr>
            <a:spLocks noChangeArrowheads="1"/>
          </p:cNvSpPr>
          <p:nvPr/>
        </p:nvSpPr>
        <p:spPr bwMode="auto">
          <a:xfrm>
            <a:off x="6334125" y="2062163"/>
            <a:ext cx="279400" cy="198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300">
                <a:solidFill>
                  <a:srgbClr val="000000"/>
                </a:solidFill>
                <a:latin typeface="Times New Roman" panose="02020603050405020304" pitchFamily="18" charset="0"/>
              </a:rPr>
              <a:t>day </a:t>
            </a:r>
            <a:endParaRPr lang="en-US" altLang="en-US" sz="2800">
              <a:latin typeface="Times New Roman" panose="02020603050405020304" pitchFamily="18" charset="0"/>
            </a:endParaRPr>
          </a:p>
        </p:txBody>
      </p:sp>
      <p:sp>
        <p:nvSpPr>
          <p:cNvPr id="42054" name="Rectangle 90"/>
          <p:cNvSpPr>
            <a:spLocks noChangeArrowheads="1"/>
          </p:cNvSpPr>
          <p:nvPr/>
        </p:nvSpPr>
        <p:spPr bwMode="auto">
          <a:xfrm>
            <a:off x="5554663" y="2279650"/>
            <a:ext cx="1157287" cy="196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300">
                <a:solidFill>
                  <a:srgbClr val="000000"/>
                </a:solidFill>
                <a:latin typeface="Times New Roman" panose="02020603050405020304" pitchFamily="18" charset="0"/>
              </a:rPr>
              <a:t>Land Surf. Refl., </a:t>
            </a:r>
            <a:endParaRPr lang="en-US" altLang="en-US" sz="2800">
              <a:latin typeface="Times New Roman" panose="02020603050405020304" pitchFamily="18" charset="0"/>
            </a:endParaRPr>
          </a:p>
        </p:txBody>
      </p:sp>
      <p:sp>
        <p:nvSpPr>
          <p:cNvPr id="42055" name="Rectangle 91"/>
          <p:cNvSpPr>
            <a:spLocks noChangeArrowheads="1"/>
          </p:cNvSpPr>
          <p:nvPr/>
        </p:nvSpPr>
        <p:spPr bwMode="auto">
          <a:xfrm>
            <a:off x="6618288" y="2355850"/>
            <a:ext cx="41275" cy="198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300">
                <a:solidFill>
                  <a:srgbClr val="000000"/>
                </a:solidFill>
                <a:latin typeface="Times New Roman" panose="02020603050405020304" pitchFamily="18" charset="0"/>
              </a:rPr>
              <a:t> </a:t>
            </a:r>
            <a:endParaRPr lang="en-US" altLang="en-US" sz="2800">
              <a:latin typeface="Times New Roman" panose="02020603050405020304" pitchFamily="18" charset="0"/>
            </a:endParaRPr>
          </a:p>
        </p:txBody>
      </p:sp>
      <p:sp>
        <p:nvSpPr>
          <p:cNvPr id="42056" name="Rectangle 92"/>
          <p:cNvSpPr>
            <a:spLocks noChangeArrowheads="1"/>
          </p:cNvSpPr>
          <p:nvPr/>
        </p:nvSpPr>
        <p:spPr bwMode="auto">
          <a:xfrm>
            <a:off x="5662613" y="2473325"/>
            <a:ext cx="884237" cy="198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300">
                <a:solidFill>
                  <a:srgbClr val="000000"/>
                </a:solidFill>
                <a:latin typeface="Times New Roman" panose="02020603050405020304" pitchFamily="18" charset="0"/>
              </a:rPr>
              <a:t>Fire (+daily),</a:t>
            </a:r>
            <a:endParaRPr lang="en-US" altLang="en-US" sz="2800">
              <a:latin typeface="Times New Roman" panose="02020603050405020304" pitchFamily="18" charset="0"/>
            </a:endParaRPr>
          </a:p>
        </p:txBody>
      </p:sp>
      <p:sp>
        <p:nvSpPr>
          <p:cNvPr id="42057" name="Rectangle 93"/>
          <p:cNvSpPr>
            <a:spLocks noChangeArrowheads="1"/>
          </p:cNvSpPr>
          <p:nvPr/>
        </p:nvSpPr>
        <p:spPr bwMode="auto">
          <a:xfrm>
            <a:off x="6472238" y="2473325"/>
            <a:ext cx="41275" cy="198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300">
                <a:solidFill>
                  <a:srgbClr val="000000"/>
                </a:solidFill>
                <a:latin typeface="Times New Roman" panose="02020603050405020304" pitchFamily="18" charset="0"/>
              </a:rPr>
              <a:t> </a:t>
            </a:r>
            <a:endParaRPr lang="en-US" altLang="en-US" sz="2800">
              <a:latin typeface="Times New Roman" panose="02020603050405020304" pitchFamily="18" charset="0"/>
            </a:endParaRPr>
          </a:p>
        </p:txBody>
      </p:sp>
      <p:sp>
        <p:nvSpPr>
          <p:cNvPr id="42058" name="Rectangle 94"/>
          <p:cNvSpPr>
            <a:spLocks noChangeArrowheads="1"/>
          </p:cNvSpPr>
          <p:nvPr/>
        </p:nvSpPr>
        <p:spPr bwMode="auto">
          <a:xfrm>
            <a:off x="5741988" y="2673350"/>
            <a:ext cx="749300" cy="196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300">
                <a:solidFill>
                  <a:srgbClr val="000000"/>
                </a:solidFill>
                <a:latin typeface="Times New Roman" panose="02020603050405020304" pitchFamily="18" charset="0"/>
              </a:rPr>
              <a:t>Land Surf. </a:t>
            </a:r>
            <a:endParaRPr lang="en-US" altLang="en-US" sz="2800">
              <a:latin typeface="Times New Roman" panose="02020603050405020304" pitchFamily="18" charset="0"/>
            </a:endParaRPr>
          </a:p>
        </p:txBody>
      </p:sp>
      <p:sp>
        <p:nvSpPr>
          <p:cNvPr id="42059" name="Rectangle 95"/>
          <p:cNvSpPr>
            <a:spLocks noChangeArrowheads="1"/>
          </p:cNvSpPr>
          <p:nvPr/>
        </p:nvSpPr>
        <p:spPr bwMode="auto">
          <a:xfrm>
            <a:off x="5643563" y="2867025"/>
            <a:ext cx="958850" cy="198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300">
                <a:solidFill>
                  <a:srgbClr val="000000"/>
                </a:solidFill>
                <a:latin typeface="Times New Roman" panose="02020603050405020304" pitchFamily="18" charset="0"/>
              </a:rPr>
              <a:t>Temp./Emiss. </a:t>
            </a:r>
            <a:endParaRPr lang="en-US" altLang="en-US" sz="2800">
              <a:latin typeface="Times New Roman" panose="02020603050405020304" pitchFamily="18" charset="0"/>
            </a:endParaRPr>
          </a:p>
        </p:txBody>
      </p:sp>
      <p:sp>
        <p:nvSpPr>
          <p:cNvPr id="42060" name="Rectangle 96"/>
          <p:cNvSpPr>
            <a:spLocks noChangeArrowheads="1"/>
          </p:cNvSpPr>
          <p:nvPr/>
        </p:nvSpPr>
        <p:spPr bwMode="auto">
          <a:xfrm>
            <a:off x="5616575" y="3059113"/>
            <a:ext cx="458788" cy="196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300">
                <a:solidFill>
                  <a:srgbClr val="000000"/>
                </a:solidFill>
                <a:latin typeface="Times New Roman" panose="02020603050405020304" pitchFamily="18" charset="0"/>
              </a:rPr>
              <a:t>Snow, </a:t>
            </a:r>
            <a:endParaRPr lang="en-US" altLang="en-US" sz="2800">
              <a:latin typeface="Times New Roman" panose="02020603050405020304" pitchFamily="18" charset="0"/>
            </a:endParaRPr>
          </a:p>
        </p:txBody>
      </p:sp>
      <p:sp>
        <p:nvSpPr>
          <p:cNvPr id="42061" name="Rectangle 97"/>
          <p:cNvSpPr>
            <a:spLocks noChangeArrowheads="1"/>
          </p:cNvSpPr>
          <p:nvPr/>
        </p:nvSpPr>
        <p:spPr bwMode="auto">
          <a:xfrm>
            <a:off x="6038850" y="3059113"/>
            <a:ext cx="522288" cy="196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300">
                <a:solidFill>
                  <a:srgbClr val="000000"/>
                </a:solidFill>
                <a:latin typeface="Times New Roman" panose="02020603050405020304" pitchFamily="18" charset="0"/>
              </a:rPr>
              <a:t>Sea Ice,</a:t>
            </a:r>
            <a:endParaRPr lang="en-US" altLang="en-US" sz="2800">
              <a:latin typeface="Times New Roman" panose="02020603050405020304" pitchFamily="18" charset="0"/>
            </a:endParaRPr>
          </a:p>
        </p:txBody>
      </p:sp>
      <p:sp>
        <p:nvSpPr>
          <p:cNvPr id="42062" name="Rectangle 98"/>
          <p:cNvSpPr>
            <a:spLocks noChangeArrowheads="1"/>
          </p:cNvSpPr>
          <p:nvPr/>
        </p:nvSpPr>
        <p:spPr bwMode="auto">
          <a:xfrm>
            <a:off x="6518275" y="3059113"/>
            <a:ext cx="41275" cy="196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300">
                <a:solidFill>
                  <a:srgbClr val="000000"/>
                </a:solidFill>
                <a:latin typeface="Times New Roman" panose="02020603050405020304" pitchFamily="18" charset="0"/>
              </a:rPr>
              <a:t> </a:t>
            </a:r>
            <a:endParaRPr lang="en-US" altLang="en-US" sz="2800">
              <a:latin typeface="Times New Roman" panose="02020603050405020304" pitchFamily="18" charset="0"/>
            </a:endParaRPr>
          </a:p>
        </p:txBody>
      </p:sp>
      <p:sp>
        <p:nvSpPr>
          <p:cNvPr id="42063" name="Rectangle 99"/>
          <p:cNvSpPr>
            <a:spLocks noChangeArrowheads="1"/>
          </p:cNvSpPr>
          <p:nvPr/>
        </p:nvSpPr>
        <p:spPr bwMode="auto">
          <a:xfrm>
            <a:off x="5727700" y="3254375"/>
            <a:ext cx="735013" cy="198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300">
                <a:solidFill>
                  <a:srgbClr val="000000"/>
                </a:solidFill>
                <a:latin typeface="Times New Roman" panose="02020603050405020304" pitchFamily="18" charset="0"/>
              </a:rPr>
              <a:t>LAI/FPAR</a:t>
            </a:r>
            <a:endParaRPr lang="en-US" altLang="en-US" sz="2800">
              <a:latin typeface="Times New Roman" panose="02020603050405020304" pitchFamily="18" charset="0"/>
            </a:endParaRPr>
          </a:p>
        </p:txBody>
      </p:sp>
      <p:sp>
        <p:nvSpPr>
          <p:cNvPr id="42064" name="Rectangle 100"/>
          <p:cNvSpPr>
            <a:spLocks noChangeArrowheads="1"/>
          </p:cNvSpPr>
          <p:nvPr/>
        </p:nvSpPr>
        <p:spPr bwMode="auto">
          <a:xfrm>
            <a:off x="6405563" y="3254375"/>
            <a:ext cx="41275" cy="198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300">
                <a:solidFill>
                  <a:srgbClr val="000000"/>
                </a:solidFill>
                <a:latin typeface="Times New Roman" panose="02020603050405020304" pitchFamily="18" charset="0"/>
              </a:rPr>
              <a:t> </a:t>
            </a:r>
            <a:endParaRPr lang="en-US" altLang="en-US" sz="2800">
              <a:latin typeface="Times New Roman" panose="02020603050405020304" pitchFamily="18" charset="0"/>
            </a:endParaRPr>
          </a:p>
        </p:txBody>
      </p:sp>
      <p:grpSp>
        <p:nvGrpSpPr>
          <p:cNvPr id="42065" name="Group 101"/>
          <p:cNvGrpSpPr>
            <a:grpSpLocks/>
          </p:cNvGrpSpPr>
          <p:nvPr/>
        </p:nvGrpSpPr>
        <p:grpSpPr bwMode="auto">
          <a:xfrm>
            <a:off x="4948238" y="4286250"/>
            <a:ext cx="2430462" cy="671513"/>
            <a:chOff x="3113" y="2815"/>
            <a:chExt cx="1362" cy="371"/>
          </a:xfrm>
        </p:grpSpPr>
        <p:sp>
          <p:nvSpPr>
            <p:cNvPr id="42137" name="Freeform 102"/>
            <p:cNvSpPr>
              <a:spLocks/>
            </p:cNvSpPr>
            <p:nvPr/>
          </p:nvSpPr>
          <p:spPr bwMode="auto">
            <a:xfrm>
              <a:off x="3113" y="2815"/>
              <a:ext cx="1285" cy="344"/>
            </a:xfrm>
            <a:custGeom>
              <a:avLst/>
              <a:gdLst>
                <a:gd name="T0" fmla="*/ 1 w 2572"/>
                <a:gd name="T1" fmla="*/ 0 h 688"/>
                <a:gd name="T2" fmla="*/ 0 w 2572"/>
                <a:gd name="T3" fmla="*/ 0 h 688"/>
                <a:gd name="T4" fmla="*/ 0 w 2572"/>
                <a:gd name="T5" fmla="*/ 42 h 688"/>
                <a:gd name="T6" fmla="*/ 0 w 2572"/>
                <a:gd name="T7" fmla="*/ 42 h 688"/>
                <a:gd name="T8" fmla="*/ 0 w 2572"/>
                <a:gd name="T9" fmla="*/ 43 h 688"/>
                <a:gd name="T10" fmla="*/ 0 w 2572"/>
                <a:gd name="T11" fmla="*/ 43 h 688"/>
                <a:gd name="T12" fmla="*/ 0 w 2572"/>
                <a:gd name="T13" fmla="*/ 43 h 688"/>
                <a:gd name="T14" fmla="*/ 0 w 2572"/>
                <a:gd name="T15" fmla="*/ 43 h 688"/>
                <a:gd name="T16" fmla="*/ 0 w 2572"/>
                <a:gd name="T17" fmla="*/ 43 h 688"/>
                <a:gd name="T18" fmla="*/ 160 w 2572"/>
                <a:gd name="T19" fmla="*/ 43 h 688"/>
                <a:gd name="T20" fmla="*/ 160 w 2572"/>
                <a:gd name="T21" fmla="*/ 41 h 688"/>
                <a:gd name="T22" fmla="*/ 0 w 2572"/>
                <a:gd name="T23" fmla="*/ 42 h 688"/>
                <a:gd name="T24" fmla="*/ 1 w 2572"/>
                <a:gd name="T25" fmla="*/ 42 h 688"/>
                <a:gd name="T26" fmla="*/ 1 w 2572"/>
                <a:gd name="T27" fmla="*/ 42 h 688"/>
                <a:gd name="T28" fmla="*/ 1 w 2572"/>
                <a:gd name="T29" fmla="*/ 42 h 688"/>
                <a:gd name="T30" fmla="*/ 1 w 2572"/>
                <a:gd name="T31" fmla="*/ 42 h 688"/>
                <a:gd name="T32" fmla="*/ 0 w 2572"/>
                <a:gd name="T33" fmla="*/ 42 h 688"/>
                <a:gd name="T34" fmla="*/ 0 w 2572"/>
                <a:gd name="T35" fmla="*/ 42 h 688"/>
                <a:gd name="T36" fmla="*/ 1 w 2572"/>
                <a:gd name="T37" fmla="*/ 42 h 688"/>
                <a:gd name="T38" fmla="*/ 1 w 2572"/>
                <a:gd name="T39" fmla="*/ 0 h 688"/>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2572"/>
                <a:gd name="T61" fmla="*/ 0 h 688"/>
                <a:gd name="T62" fmla="*/ 2572 w 2572"/>
                <a:gd name="T63" fmla="*/ 688 h 688"/>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2572" h="688">
                  <a:moveTo>
                    <a:pt x="29" y="0"/>
                  </a:moveTo>
                  <a:lnTo>
                    <a:pt x="0" y="0"/>
                  </a:lnTo>
                  <a:lnTo>
                    <a:pt x="0" y="672"/>
                  </a:lnTo>
                  <a:lnTo>
                    <a:pt x="0" y="677"/>
                  </a:lnTo>
                  <a:lnTo>
                    <a:pt x="3" y="682"/>
                  </a:lnTo>
                  <a:lnTo>
                    <a:pt x="9" y="686"/>
                  </a:lnTo>
                  <a:lnTo>
                    <a:pt x="14" y="686"/>
                  </a:lnTo>
                  <a:lnTo>
                    <a:pt x="14" y="688"/>
                  </a:lnTo>
                  <a:lnTo>
                    <a:pt x="2572" y="677"/>
                  </a:lnTo>
                  <a:lnTo>
                    <a:pt x="2572" y="648"/>
                  </a:lnTo>
                  <a:lnTo>
                    <a:pt x="14" y="659"/>
                  </a:lnTo>
                  <a:lnTo>
                    <a:pt x="27" y="672"/>
                  </a:lnTo>
                  <a:lnTo>
                    <a:pt x="27" y="667"/>
                  </a:lnTo>
                  <a:lnTo>
                    <a:pt x="24" y="662"/>
                  </a:lnTo>
                  <a:lnTo>
                    <a:pt x="19" y="659"/>
                  </a:lnTo>
                  <a:lnTo>
                    <a:pt x="14" y="659"/>
                  </a:lnTo>
                  <a:lnTo>
                    <a:pt x="14" y="672"/>
                  </a:lnTo>
                  <a:lnTo>
                    <a:pt x="29" y="672"/>
                  </a:lnTo>
                  <a:lnTo>
                    <a:pt x="29" y="0"/>
                  </a:lnTo>
                  <a:close/>
                </a:path>
              </a:pathLst>
            </a:custGeom>
            <a:solidFill>
              <a:srgbClr val="00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2138" name="Freeform 103"/>
            <p:cNvSpPr>
              <a:spLocks/>
            </p:cNvSpPr>
            <p:nvPr/>
          </p:nvSpPr>
          <p:spPr bwMode="auto">
            <a:xfrm>
              <a:off x="4397" y="3108"/>
              <a:ext cx="78" cy="78"/>
            </a:xfrm>
            <a:custGeom>
              <a:avLst/>
              <a:gdLst>
                <a:gd name="T0" fmla="*/ 0 w 157"/>
                <a:gd name="T1" fmla="*/ 10 h 155"/>
                <a:gd name="T2" fmla="*/ 9 w 157"/>
                <a:gd name="T3" fmla="*/ 5 h 155"/>
                <a:gd name="T4" fmla="*/ 0 w 157"/>
                <a:gd name="T5" fmla="*/ 0 h 155"/>
                <a:gd name="T6" fmla="*/ 0 w 157"/>
                <a:gd name="T7" fmla="*/ 10 h 155"/>
                <a:gd name="T8" fmla="*/ 0 60000 65536"/>
                <a:gd name="T9" fmla="*/ 0 60000 65536"/>
                <a:gd name="T10" fmla="*/ 0 60000 65536"/>
                <a:gd name="T11" fmla="*/ 0 60000 65536"/>
                <a:gd name="T12" fmla="*/ 0 w 157"/>
                <a:gd name="T13" fmla="*/ 0 h 155"/>
                <a:gd name="T14" fmla="*/ 157 w 157"/>
                <a:gd name="T15" fmla="*/ 155 h 155"/>
              </a:gdLst>
              <a:ahLst/>
              <a:cxnLst>
                <a:cxn ang="T8">
                  <a:pos x="T0" y="T1"/>
                </a:cxn>
                <a:cxn ang="T9">
                  <a:pos x="T2" y="T3"/>
                </a:cxn>
                <a:cxn ang="T10">
                  <a:pos x="T4" y="T5"/>
                </a:cxn>
                <a:cxn ang="T11">
                  <a:pos x="T6" y="T7"/>
                </a:cxn>
              </a:cxnLst>
              <a:rect l="T12" t="T13" r="T14" b="T15"/>
              <a:pathLst>
                <a:path w="157" h="155">
                  <a:moveTo>
                    <a:pt x="0" y="155"/>
                  </a:moveTo>
                  <a:lnTo>
                    <a:pt x="157" y="77"/>
                  </a:lnTo>
                  <a:lnTo>
                    <a:pt x="0" y="0"/>
                  </a:lnTo>
                  <a:lnTo>
                    <a:pt x="0" y="155"/>
                  </a:lnTo>
                  <a:close/>
                </a:path>
              </a:pathLst>
            </a:custGeom>
            <a:solidFill>
              <a:srgbClr val="00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grpSp>
        <p:nvGrpSpPr>
          <p:cNvPr id="42066" name="Group 104"/>
          <p:cNvGrpSpPr>
            <a:grpSpLocks/>
          </p:cNvGrpSpPr>
          <p:nvPr/>
        </p:nvGrpSpPr>
        <p:grpSpPr bwMode="auto">
          <a:xfrm>
            <a:off x="4948238" y="2657475"/>
            <a:ext cx="487362" cy="1333500"/>
            <a:chOff x="3113" y="1913"/>
            <a:chExt cx="273" cy="738"/>
          </a:xfrm>
        </p:grpSpPr>
        <p:sp>
          <p:nvSpPr>
            <p:cNvPr id="42135" name="Freeform 105"/>
            <p:cNvSpPr>
              <a:spLocks/>
            </p:cNvSpPr>
            <p:nvPr/>
          </p:nvSpPr>
          <p:spPr bwMode="auto">
            <a:xfrm>
              <a:off x="3113" y="1945"/>
              <a:ext cx="197" cy="706"/>
            </a:xfrm>
            <a:custGeom>
              <a:avLst/>
              <a:gdLst>
                <a:gd name="T0" fmla="*/ 0 w 396"/>
                <a:gd name="T1" fmla="*/ 88 h 1412"/>
                <a:gd name="T2" fmla="*/ 1 w 396"/>
                <a:gd name="T3" fmla="*/ 88 h 1412"/>
                <a:gd name="T4" fmla="*/ 1 w 396"/>
                <a:gd name="T5" fmla="*/ 1 h 1412"/>
                <a:gd name="T6" fmla="*/ 0 w 396"/>
                <a:gd name="T7" fmla="*/ 1 h 1412"/>
                <a:gd name="T8" fmla="*/ 0 w 396"/>
                <a:gd name="T9" fmla="*/ 1 h 1412"/>
                <a:gd name="T10" fmla="*/ 1 w 396"/>
                <a:gd name="T11" fmla="*/ 1 h 1412"/>
                <a:gd name="T12" fmla="*/ 1 w 396"/>
                <a:gd name="T13" fmla="*/ 1 h 1412"/>
                <a:gd name="T14" fmla="*/ 1 w 396"/>
                <a:gd name="T15" fmla="*/ 1 h 1412"/>
                <a:gd name="T16" fmla="*/ 0 w 396"/>
                <a:gd name="T17" fmla="*/ 1 h 1412"/>
                <a:gd name="T18" fmla="*/ 24 w 396"/>
                <a:gd name="T19" fmla="*/ 1 h 1412"/>
                <a:gd name="T20" fmla="*/ 24 w 396"/>
                <a:gd name="T21" fmla="*/ 0 h 1412"/>
                <a:gd name="T22" fmla="*/ 0 w 396"/>
                <a:gd name="T23" fmla="*/ 0 h 1412"/>
                <a:gd name="T24" fmla="*/ 0 w 396"/>
                <a:gd name="T25" fmla="*/ 0 h 1412"/>
                <a:gd name="T26" fmla="*/ 0 w 396"/>
                <a:gd name="T27" fmla="*/ 0 h 1412"/>
                <a:gd name="T28" fmla="*/ 0 w 396"/>
                <a:gd name="T29" fmla="*/ 1 h 1412"/>
                <a:gd name="T30" fmla="*/ 0 w 396"/>
                <a:gd name="T31" fmla="*/ 1 h 1412"/>
                <a:gd name="T32" fmla="*/ 0 w 396"/>
                <a:gd name="T33" fmla="*/ 1 h 1412"/>
                <a:gd name="T34" fmla="*/ 0 w 396"/>
                <a:gd name="T35" fmla="*/ 1 h 1412"/>
                <a:gd name="T36" fmla="*/ 0 w 396"/>
                <a:gd name="T37" fmla="*/ 88 h 141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396"/>
                <a:gd name="T58" fmla="*/ 0 h 1412"/>
                <a:gd name="T59" fmla="*/ 396 w 396"/>
                <a:gd name="T60" fmla="*/ 1412 h 1412"/>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396" h="1412">
                  <a:moveTo>
                    <a:pt x="0" y="1412"/>
                  </a:moveTo>
                  <a:lnTo>
                    <a:pt x="29" y="1412"/>
                  </a:lnTo>
                  <a:lnTo>
                    <a:pt x="29" y="14"/>
                  </a:lnTo>
                  <a:lnTo>
                    <a:pt x="14" y="14"/>
                  </a:lnTo>
                  <a:lnTo>
                    <a:pt x="14" y="28"/>
                  </a:lnTo>
                  <a:lnTo>
                    <a:pt x="19" y="28"/>
                  </a:lnTo>
                  <a:lnTo>
                    <a:pt x="24" y="24"/>
                  </a:lnTo>
                  <a:lnTo>
                    <a:pt x="27" y="19"/>
                  </a:lnTo>
                  <a:lnTo>
                    <a:pt x="14" y="29"/>
                  </a:lnTo>
                  <a:lnTo>
                    <a:pt x="396" y="29"/>
                  </a:lnTo>
                  <a:lnTo>
                    <a:pt x="396" y="0"/>
                  </a:lnTo>
                  <a:lnTo>
                    <a:pt x="14" y="0"/>
                  </a:lnTo>
                  <a:lnTo>
                    <a:pt x="9" y="0"/>
                  </a:lnTo>
                  <a:lnTo>
                    <a:pt x="3" y="4"/>
                  </a:lnTo>
                  <a:lnTo>
                    <a:pt x="0" y="9"/>
                  </a:lnTo>
                  <a:lnTo>
                    <a:pt x="0" y="14"/>
                  </a:lnTo>
                  <a:lnTo>
                    <a:pt x="0" y="1412"/>
                  </a:lnTo>
                  <a:close/>
                </a:path>
              </a:pathLst>
            </a:custGeom>
            <a:solidFill>
              <a:srgbClr val="00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2136" name="Freeform 106"/>
            <p:cNvSpPr>
              <a:spLocks/>
            </p:cNvSpPr>
            <p:nvPr/>
          </p:nvSpPr>
          <p:spPr bwMode="auto">
            <a:xfrm>
              <a:off x="3309" y="1913"/>
              <a:ext cx="77" cy="78"/>
            </a:xfrm>
            <a:custGeom>
              <a:avLst/>
              <a:gdLst>
                <a:gd name="T0" fmla="*/ 0 w 155"/>
                <a:gd name="T1" fmla="*/ 10 h 156"/>
                <a:gd name="T2" fmla="*/ 9 w 155"/>
                <a:gd name="T3" fmla="*/ 5 h 156"/>
                <a:gd name="T4" fmla="*/ 0 w 155"/>
                <a:gd name="T5" fmla="*/ 0 h 156"/>
                <a:gd name="T6" fmla="*/ 0 w 155"/>
                <a:gd name="T7" fmla="*/ 10 h 156"/>
                <a:gd name="T8" fmla="*/ 0 60000 65536"/>
                <a:gd name="T9" fmla="*/ 0 60000 65536"/>
                <a:gd name="T10" fmla="*/ 0 60000 65536"/>
                <a:gd name="T11" fmla="*/ 0 60000 65536"/>
                <a:gd name="T12" fmla="*/ 0 w 155"/>
                <a:gd name="T13" fmla="*/ 0 h 156"/>
                <a:gd name="T14" fmla="*/ 155 w 155"/>
                <a:gd name="T15" fmla="*/ 156 h 156"/>
              </a:gdLst>
              <a:ahLst/>
              <a:cxnLst>
                <a:cxn ang="T8">
                  <a:pos x="T0" y="T1"/>
                </a:cxn>
                <a:cxn ang="T9">
                  <a:pos x="T2" y="T3"/>
                </a:cxn>
                <a:cxn ang="T10">
                  <a:pos x="T4" y="T5"/>
                </a:cxn>
                <a:cxn ang="T11">
                  <a:pos x="T6" y="T7"/>
                </a:cxn>
              </a:cxnLst>
              <a:rect l="T12" t="T13" r="T14" b="T15"/>
              <a:pathLst>
                <a:path w="155" h="156">
                  <a:moveTo>
                    <a:pt x="0" y="156"/>
                  </a:moveTo>
                  <a:lnTo>
                    <a:pt x="155" y="77"/>
                  </a:lnTo>
                  <a:lnTo>
                    <a:pt x="0" y="0"/>
                  </a:lnTo>
                  <a:lnTo>
                    <a:pt x="0" y="156"/>
                  </a:lnTo>
                  <a:close/>
                </a:path>
              </a:pathLst>
            </a:custGeom>
            <a:solidFill>
              <a:srgbClr val="00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grpSp>
        <p:nvGrpSpPr>
          <p:cNvPr id="42067" name="Group 107"/>
          <p:cNvGrpSpPr>
            <a:grpSpLocks/>
          </p:cNvGrpSpPr>
          <p:nvPr/>
        </p:nvGrpSpPr>
        <p:grpSpPr bwMode="auto">
          <a:xfrm>
            <a:off x="4656138" y="3978275"/>
            <a:ext cx="790575" cy="387350"/>
            <a:chOff x="2949" y="2644"/>
            <a:chExt cx="443" cy="215"/>
          </a:xfrm>
        </p:grpSpPr>
        <p:sp>
          <p:nvSpPr>
            <p:cNvPr id="42133" name="Freeform 108"/>
            <p:cNvSpPr>
              <a:spLocks/>
            </p:cNvSpPr>
            <p:nvPr/>
          </p:nvSpPr>
          <p:spPr bwMode="auto">
            <a:xfrm>
              <a:off x="2949" y="2644"/>
              <a:ext cx="367" cy="183"/>
            </a:xfrm>
            <a:custGeom>
              <a:avLst/>
              <a:gdLst>
                <a:gd name="T0" fmla="*/ 0 w 734"/>
                <a:gd name="T1" fmla="*/ 0 h 368"/>
                <a:gd name="T2" fmla="*/ 0 w 734"/>
                <a:gd name="T3" fmla="*/ 2 h 368"/>
                <a:gd name="T4" fmla="*/ 22 w 734"/>
                <a:gd name="T5" fmla="*/ 1 h 368"/>
                <a:gd name="T6" fmla="*/ 22 w 734"/>
                <a:gd name="T7" fmla="*/ 0 h 368"/>
                <a:gd name="T8" fmla="*/ 21 w 734"/>
                <a:gd name="T9" fmla="*/ 0 h 368"/>
                <a:gd name="T10" fmla="*/ 21 w 734"/>
                <a:gd name="T11" fmla="*/ 1 h 368"/>
                <a:gd name="T12" fmla="*/ 21 w 734"/>
                <a:gd name="T13" fmla="*/ 1 h 368"/>
                <a:gd name="T14" fmla="*/ 22 w 734"/>
                <a:gd name="T15" fmla="*/ 1 h 368"/>
                <a:gd name="T16" fmla="*/ 22 w 734"/>
                <a:gd name="T17" fmla="*/ 1 h 368"/>
                <a:gd name="T18" fmla="*/ 21 w 734"/>
                <a:gd name="T19" fmla="*/ 0 h 368"/>
                <a:gd name="T20" fmla="*/ 21 w 734"/>
                <a:gd name="T21" fmla="*/ 21 h 368"/>
                <a:gd name="T22" fmla="*/ 21 w 734"/>
                <a:gd name="T23" fmla="*/ 21 h 368"/>
                <a:gd name="T24" fmla="*/ 21 w 734"/>
                <a:gd name="T25" fmla="*/ 21 h 368"/>
                <a:gd name="T26" fmla="*/ 21 w 734"/>
                <a:gd name="T27" fmla="*/ 22 h 368"/>
                <a:gd name="T28" fmla="*/ 22 w 734"/>
                <a:gd name="T29" fmla="*/ 22 h 368"/>
                <a:gd name="T30" fmla="*/ 22 w 734"/>
                <a:gd name="T31" fmla="*/ 22 h 368"/>
                <a:gd name="T32" fmla="*/ 46 w 734"/>
                <a:gd name="T33" fmla="*/ 22 h 368"/>
                <a:gd name="T34" fmla="*/ 46 w 734"/>
                <a:gd name="T35" fmla="*/ 21 h 368"/>
                <a:gd name="T36" fmla="*/ 22 w 734"/>
                <a:gd name="T37" fmla="*/ 20 h 368"/>
                <a:gd name="T38" fmla="*/ 23 w 734"/>
                <a:gd name="T39" fmla="*/ 21 h 368"/>
                <a:gd name="T40" fmla="*/ 23 w 734"/>
                <a:gd name="T41" fmla="*/ 21 h 368"/>
                <a:gd name="T42" fmla="*/ 22 w 734"/>
                <a:gd name="T43" fmla="*/ 20 h 368"/>
                <a:gd name="T44" fmla="*/ 22 w 734"/>
                <a:gd name="T45" fmla="*/ 20 h 368"/>
                <a:gd name="T46" fmla="*/ 22 w 734"/>
                <a:gd name="T47" fmla="*/ 21 h 368"/>
                <a:gd name="T48" fmla="*/ 23 w 734"/>
                <a:gd name="T49" fmla="*/ 21 h 368"/>
                <a:gd name="T50" fmla="*/ 23 w 734"/>
                <a:gd name="T51" fmla="*/ 0 h 368"/>
                <a:gd name="T52" fmla="*/ 23 w 734"/>
                <a:gd name="T53" fmla="*/ 0 h 368"/>
                <a:gd name="T54" fmla="*/ 23 w 734"/>
                <a:gd name="T55" fmla="*/ 0 h 368"/>
                <a:gd name="T56" fmla="*/ 22 w 734"/>
                <a:gd name="T57" fmla="*/ 0 h 368"/>
                <a:gd name="T58" fmla="*/ 22 w 734"/>
                <a:gd name="T59" fmla="*/ 0 h 368"/>
                <a:gd name="T60" fmla="*/ 22 w 734"/>
                <a:gd name="T61" fmla="*/ 0 h 368"/>
                <a:gd name="T62" fmla="*/ 22 w 734"/>
                <a:gd name="T63" fmla="*/ 0 h 368"/>
                <a:gd name="T64" fmla="*/ 0 w 734"/>
                <a:gd name="T65" fmla="*/ 0 h 368"/>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734"/>
                <a:gd name="T100" fmla="*/ 0 h 368"/>
                <a:gd name="T101" fmla="*/ 734 w 734"/>
                <a:gd name="T102" fmla="*/ 368 h 368"/>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734" h="368">
                  <a:moveTo>
                    <a:pt x="0" y="11"/>
                  </a:moveTo>
                  <a:lnTo>
                    <a:pt x="0" y="40"/>
                  </a:lnTo>
                  <a:lnTo>
                    <a:pt x="342" y="30"/>
                  </a:lnTo>
                  <a:lnTo>
                    <a:pt x="342" y="14"/>
                  </a:lnTo>
                  <a:lnTo>
                    <a:pt x="328" y="14"/>
                  </a:lnTo>
                  <a:lnTo>
                    <a:pt x="328" y="19"/>
                  </a:lnTo>
                  <a:lnTo>
                    <a:pt x="331" y="24"/>
                  </a:lnTo>
                  <a:lnTo>
                    <a:pt x="337" y="28"/>
                  </a:lnTo>
                  <a:lnTo>
                    <a:pt x="342" y="28"/>
                  </a:lnTo>
                  <a:lnTo>
                    <a:pt x="328" y="14"/>
                  </a:lnTo>
                  <a:lnTo>
                    <a:pt x="328" y="344"/>
                  </a:lnTo>
                  <a:lnTo>
                    <a:pt x="328" y="349"/>
                  </a:lnTo>
                  <a:lnTo>
                    <a:pt x="331" y="354"/>
                  </a:lnTo>
                  <a:lnTo>
                    <a:pt x="337" y="357"/>
                  </a:lnTo>
                  <a:lnTo>
                    <a:pt x="342" y="359"/>
                  </a:lnTo>
                  <a:lnTo>
                    <a:pt x="734" y="368"/>
                  </a:lnTo>
                  <a:lnTo>
                    <a:pt x="734" y="338"/>
                  </a:lnTo>
                  <a:lnTo>
                    <a:pt x="342" y="330"/>
                  </a:lnTo>
                  <a:lnTo>
                    <a:pt x="355" y="344"/>
                  </a:lnTo>
                  <a:lnTo>
                    <a:pt x="355" y="338"/>
                  </a:lnTo>
                  <a:lnTo>
                    <a:pt x="352" y="333"/>
                  </a:lnTo>
                  <a:lnTo>
                    <a:pt x="347" y="330"/>
                  </a:lnTo>
                  <a:lnTo>
                    <a:pt x="342" y="344"/>
                  </a:lnTo>
                  <a:lnTo>
                    <a:pt x="357" y="344"/>
                  </a:lnTo>
                  <a:lnTo>
                    <a:pt x="357" y="14"/>
                  </a:lnTo>
                  <a:lnTo>
                    <a:pt x="355" y="14"/>
                  </a:lnTo>
                  <a:lnTo>
                    <a:pt x="355" y="9"/>
                  </a:lnTo>
                  <a:lnTo>
                    <a:pt x="352" y="4"/>
                  </a:lnTo>
                  <a:lnTo>
                    <a:pt x="347" y="0"/>
                  </a:lnTo>
                  <a:lnTo>
                    <a:pt x="342" y="0"/>
                  </a:lnTo>
                  <a:lnTo>
                    <a:pt x="0" y="11"/>
                  </a:lnTo>
                  <a:close/>
                </a:path>
              </a:pathLst>
            </a:custGeom>
            <a:solidFill>
              <a:srgbClr val="00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2134" name="Freeform 109"/>
            <p:cNvSpPr>
              <a:spLocks/>
            </p:cNvSpPr>
            <p:nvPr/>
          </p:nvSpPr>
          <p:spPr bwMode="auto">
            <a:xfrm>
              <a:off x="3313" y="2781"/>
              <a:ext cx="79" cy="78"/>
            </a:xfrm>
            <a:custGeom>
              <a:avLst/>
              <a:gdLst>
                <a:gd name="T0" fmla="*/ 0 w 157"/>
                <a:gd name="T1" fmla="*/ 10 h 156"/>
                <a:gd name="T2" fmla="*/ 10 w 157"/>
                <a:gd name="T3" fmla="*/ 5 h 156"/>
                <a:gd name="T4" fmla="*/ 1 w 157"/>
                <a:gd name="T5" fmla="*/ 0 h 156"/>
                <a:gd name="T6" fmla="*/ 0 w 157"/>
                <a:gd name="T7" fmla="*/ 10 h 156"/>
                <a:gd name="T8" fmla="*/ 0 60000 65536"/>
                <a:gd name="T9" fmla="*/ 0 60000 65536"/>
                <a:gd name="T10" fmla="*/ 0 60000 65536"/>
                <a:gd name="T11" fmla="*/ 0 60000 65536"/>
                <a:gd name="T12" fmla="*/ 0 w 157"/>
                <a:gd name="T13" fmla="*/ 0 h 156"/>
                <a:gd name="T14" fmla="*/ 157 w 157"/>
                <a:gd name="T15" fmla="*/ 156 h 156"/>
              </a:gdLst>
              <a:ahLst/>
              <a:cxnLst>
                <a:cxn ang="T8">
                  <a:pos x="T0" y="T1"/>
                </a:cxn>
                <a:cxn ang="T9">
                  <a:pos x="T2" y="T3"/>
                </a:cxn>
                <a:cxn ang="T10">
                  <a:pos x="T4" y="T5"/>
                </a:cxn>
                <a:cxn ang="T11">
                  <a:pos x="T6" y="T7"/>
                </a:cxn>
              </a:cxnLst>
              <a:rect l="T12" t="T13" r="T14" b="T15"/>
              <a:pathLst>
                <a:path w="157" h="156">
                  <a:moveTo>
                    <a:pt x="0" y="156"/>
                  </a:moveTo>
                  <a:lnTo>
                    <a:pt x="157" y="82"/>
                  </a:lnTo>
                  <a:lnTo>
                    <a:pt x="3" y="0"/>
                  </a:lnTo>
                  <a:lnTo>
                    <a:pt x="0" y="156"/>
                  </a:lnTo>
                  <a:close/>
                </a:path>
              </a:pathLst>
            </a:custGeom>
            <a:solidFill>
              <a:srgbClr val="00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sp>
        <p:nvSpPr>
          <p:cNvPr id="42068" name="Rectangle 110"/>
          <p:cNvSpPr>
            <a:spLocks noChangeArrowheads="1"/>
          </p:cNvSpPr>
          <p:nvPr/>
        </p:nvSpPr>
        <p:spPr bwMode="auto">
          <a:xfrm>
            <a:off x="5454650" y="3814763"/>
            <a:ext cx="1247775" cy="900112"/>
          </a:xfrm>
          <a:prstGeom prst="rect">
            <a:avLst/>
          </a:prstGeom>
          <a:noFill/>
          <a:ln w="7938">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p>
        </p:txBody>
      </p:sp>
      <p:sp>
        <p:nvSpPr>
          <p:cNvPr id="42069" name="Rectangle 111"/>
          <p:cNvSpPr>
            <a:spLocks noChangeArrowheads="1"/>
          </p:cNvSpPr>
          <p:nvPr/>
        </p:nvSpPr>
        <p:spPr bwMode="auto">
          <a:xfrm>
            <a:off x="5407025" y="3814763"/>
            <a:ext cx="1362075" cy="88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p>
        </p:txBody>
      </p:sp>
      <p:sp>
        <p:nvSpPr>
          <p:cNvPr id="42070" name="Rectangle 112"/>
          <p:cNvSpPr>
            <a:spLocks noChangeArrowheads="1"/>
          </p:cNvSpPr>
          <p:nvPr/>
        </p:nvSpPr>
        <p:spPr bwMode="auto">
          <a:xfrm>
            <a:off x="6203950" y="3794125"/>
            <a:ext cx="41275" cy="198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300" b="1">
                <a:solidFill>
                  <a:srgbClr val="000000"/>
                </a:solidFill>
                <a:latin typeface="Times New Roman" panose="02020603050405020304" pitchFamily="18" charset="0"/>
              </a:rPr>
              <a:t> </a:t>
            </a:r>
            <a:endParaRPr lang="en-US" altLang="en-US" sz="2800">
              <a:latin typeface="Times New Roman" panose="02020603050405020304" pitchFamily="18" charset="0"/>
            </a:endParaRPr>
          </a:p>
        </p:txBody>
      </p:sp>
      <p:sp>
        <p:nvSpPr>
          <p:cNvPr id="42071" name="Rectangle 113"/>
          <p:cNvSpPr>
            <a:spLocks noChangeArrowheads="1"/>
          </p:cNvSpPr>
          <p:nvPr/>
        </p:nvSpPr>
        <p:spPr bwMode="auto">
          <a:xfrm>
            <a:off x="5619750" y="3970338"/>
            <a:ext cx="706438" cy="198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300">
                <a:solidFill>
                  <a:srgbClr val="000000"/>
                </a:solidFill>
                <a:latin typeface="Times New Roman" panose="02020603050405020304" pitchFamily="18" charset="0"/>
              </a:rPr>
              <a:t>Level 3 16</a:t>
            </a:r>
            <a:endParaRPr lang="en-US" altLang="en-US" sz="2800">
              <a:latin typeface="Times New Roman" panose="02020603050405020304" pitchFamily="18" charset="0"/>
            </a:endParaRPr>
          </a:p>
        </p:txBody>
      </p:sp>
      <p:sp>
        <p:nvSpPr>
          <p:cNvPr id="42072" name="Rectangle 114"/>
          <p:cNvSpPr>
            <a:spLocks noChangeArrowheads="1"/>
          </p:cNvSpPr>
          <p:nvPr/>
        </p:nvSpPr>
        <p:spPr bwMode="auto">
          <a:xfrm>
            <a:off x="6340475" y="3970338"/>
            <a:ext cx="55563" cy="198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300">
                <a:solidFill>
                  <a:srgbClr val="000000"/>
                </a:solidFill>
                <a:latin typeface="Times New Roman" panose="02020603050405020304" pitchFamily="18" charset="0"/>
              </a:rPr>
              <a:t>-</a:t>
            </a:r>
            <a:endParaRPr lang="en-US" altLang="en-US" sz="2800">
              <a:latin typeface="Times New Roman" panose="02020603050405020304" pitchFamily="18" charset="0"/>
            </a:endParaRPr>
          </a:p>
        </p:txBody>
      </p:sp>
      <p:sp>
        <p:nvSpPr>
          <p:cNvPr id="42073" name="Rectangle 115"/>
          <p:cNvSpPr>
            <a:spLocks noChangeArrowheads="1"/>
          </p:cNvSpPr>
          <p:nvPr/>
        </p:nvSpPr>
        <p:spPr bwMode="auto">
          <a:xfrm>
            <a:off x="6389688" y="3970338"/>
            <a:ext cx="280987" cy="198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300">
                <a:solidFill>
                  <a:srgbClr val="000000"/>
                </a:solidFill>
                <a:latin typeface="Times New Roman" panose="02020603050405020304" pitchFamily="18" charset="0"/>
              </a:rPr>
              <a:t>day </a:t>
            </a:r>
            <a:endParaRPr lang="en-US" altLang="en-US" sz="2800">
              <a:latin typeface="Times New Roman" panose="02020603050405020304" pitchFamily="18" charset="0"/>
            </a:endParaRPr>
          </a:p>
        </p:txBody>
      </p:sp>
      <p:sp>
        <p:nvSpPr>
          <p:cNvPr id="42074" name="Rectangle 116"/>
          <p:cNvSpPr>
            <a:spLocks noChangeArrowheads="1"/>
          </p:cNvSpPr>
          <p:nvPr/>
        </p:nvSpPr>
        <p:spPr bwMode="auto">
          <a:xfrm>
            <a:off x="6648450" y="3970338"/>
            <a:ext cx="41275" cy="198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300">
                <a:solidFill>
                  <a:srgbClr val="000000"/>
                </a:solidFill>
                <a:latin typeface="Times New Roman" panose="02020603050405020304" pitchFamily="18" charset="0"/>
              </a:rPr>
              <a:t> </a:t>
            </a:r>
            <a:endParaRPr lang="en-US" altLang="en-US" sz="2800">
              <a:latin typeface="Times New Roman" panose="02020603050405020304" pitchFamily="18" charset="0"/>
            </a:endParaRPr>
          </a:p>
        </p:txBody>
      </p:sp>
      <p:sp>
        <p:nvSpPr>
          <p:cNvPr id="42075" name="Rectangle 117"/>
          <p:cNvSpPr>
            <a:spLocks noChangeArrowheads="1"/>
          </p:cNvSpPr>
          <p:nvPr/>
        </p:nvSpPr>
        <p:spPr bwMode="auto">
          <a:xfrm>
            <a:off x="5741988" y="4148138"/>
            <a:ext cx="769937" cy="198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300">
                <a:solidFill>
                  <a:srgbClr val="000000"/>
                </a:solidFill>
                <a:latin typeface="Times New Roman" panose="02020603050405020304" pitchFamily="18" charset="0"/>
              </a:rPr>
              <a:t>VI, BRDF, </a:t>
            </a:r>
            <a:endParaRPr lang="en-US" altLang="en-US" sz="2800">
              <a:latin typeface="Times New Roman" panose="02020603050405020304" pitchFamily="18" charset="0"/>
            </a:endParaRPr>
          </a:p>
        </p:txBody>
      </p:sp>
      <p:sp>
        <p:nvSpPr>
          <p:cNvPr id="42076" name="Rectangle 118"/>
          <p:cNvSpPr>
            <a:spLocks noChangeArrowheads="1"/>
          </p:cNvSpPr>
          <p:nvPr/>
        </p:nvSpPr>
        <p:spPr bwMode="auto">
          <a:xfrm>
            <a:off x="6454775" y="4148138"/>
            <a:ext cx="42863" cy="198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300">
                <a:solidFill>
                  <a:srgbClr val="000000"/>
                </a:solidFill>
                <a:latin typeface="Times New Roman" panose="02020603050405020304" pitchFamily="18" charset="0"/>
              </a:rPr>
              <a:t> </a:t>
            </a:r>
            <a:endParaRPr lang="en-US" altLang="en-US" sz="2800">
              <a:latin typeface="Times New Roman" panose="02020603050405020304" pitchFamily="18" charset="0"/>
            </a:endParaRPr>
          </a:p>
        </p:txBody>
      </p:sp>
      <p:sp>
        <p:nvSpPr>
          <p:cNvPr id="42077" name="Rectangle 120"/>
          <p:cNvSpPr>
            <a:spLocks noChangeArrowheads="1"/>
          </p:cNvSpPr>
          <p:nvPr/>
        </p:nvSpPr>
        <p:spPr bwMode="auto">
          <a:xfrm>
            <a:off x="6415088" y="4332288"/>
            <a:ext cx="219075" cy="198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300">
                <a:solidFill>
                  <a:srgbClr val="000000"/>
                </a:solidFill>
                <a:latin typeface="Times New Roman" panose="02020603050405020304" pitchFamily="18" charset="0"/>
              </a:rPr>
              <a:t>CC</a:t>
            </a:r>
            <a:endParaRPr lang="en-US" altLang="en-US" sz="2800">
              <a:latin typeface="Times New Roman" panose="02020603050405020304" pitchFamily="18" charset="0"/>
            </a:endParaRPr>
          </a:p>
        </p:txBody>
      </p:sp>
      <p:sp>
        <p:nvSpPr>
          <p:cNvPr id="42078" name="Rectangle 121"/>
          <p:cNvSpPr>
            <a:spLocks noChangeArrowheads="1"/>
          </p:cNvSpPr>
          <p:nvPr/>
        </p:nvSpPr>
        <p:spPr bwMode="auto">
          <a:xfrm>
            <a:off x="6546850" y="4332288"/>
            <a:ext cx="41275" cy="198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300">
                <a:solidFill>
                  <a:srgbClr val="000000"/>
                </a:solidFill>
                <a:latin typeface="Times New Roman" panose="02020603050405020304" pitchFamily="18" charset="0"/>
              </a:rPr>
              <a:t> </a:t>
            </a:r>
            <a:endParaRPr lang="en-US" altLang="en-US" sz="2800">
              <a:latin typeface="Times New Roman" panose="02020603050405020304" pitchFamily="18" charset="0"/>
            </a:endParaRPr>
          </a:p>
        </p:txBody>
      </p:sp>
      <p:sp>
        <p:nvSpPr>
          <p:cNvPr id="42079" name="Rectangle 122"/>
          <p:cNvSpPr>
            <a:spLocks noChangeArrowheads="1"/>
          </p:cNvSpPr>
          <p:nvPr/>
        </p:nvSpPr>
        <p:spPr bwMode="auto">
          <a:xfrm>
            <a:off x="7396163" y="2101850"/>
            <a:ext cx="1246187" cy="685800"/>
          </a:xfrm>
          <a:prstGeom prst="rect">
            <a:avLst/>
          </a:prstGeom>
          <a:noFill/>
          <a:ln w="7938">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p>
        </p:txBody>
      </p:sp>
      <p:sp>
        <p:nvSpPr>
          <p:cNvPr id="42080" name="Rectangle 123"/>
          <p:cNvSpPr>
            <a:spLocks noChangeArrowheads="1"/>
          </p:cNvSpPr>
          <p:nvPr/>
        </p:nvSpPr>
        <p:spPr bwMode="auto">
          <a:xfrm>
            <a:off x="7346950" y="2101850"/>
            <a:ext cx="1363663" cy="674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p>
        </p:txBody>
      </p:sp>
      <p:sp>
        <p:nvSpPr>
          <p:cNvPr id="42081" name="Rectangle 124"/>
          <p:cNvSpPr>
            <a:spLocks noChangeArrowheads="1"/>
          </p:cNvSpPr>
          <p:nvPr/>
        </p:nvSpPr>
        <p:spPr bwMode="auto">
          <a:xfrm>
            <a:off x="8255000" y="2092325"/>
            <a:ext cx="41275" cy="198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300" b="1">
                <a:solidFill>
                  <a:srgbClr val="000000"/>
                </a:solidFill>
                <a:latin typeface="Times New Roman" panose="02020603050405020304" pitchFamily="18" charset="0"/>
              </a:rPr>
              <a:t> </a:t>
            </a:r>
            <a:endParaRPr lang="en-US" altLang="en-US" sz="2800">
              <a:latin typeface="Times New Roman" panose="02020603050405020304" pitchFamily="18" charset="0"/>
            </a:endParaRPr>
          </a:p>
        </p:txBody>
      </p:sp>
      <p:sp>
        <p:nvSpPr>
          <p:cNvPr id="42082" name="Rectangle 125"/>
          <p:cNvSpPr>
            <a:spLocks noChangeArrowheads="1"/>
          </p:cNvSpPr>
          <p:nvPr/>
        </p:nvSpPr>
        <p:spPr bwMode="auto">
          <a:xfrm>
            <a:off x="7607300" y="2268538"/>
            <a:ext cx="955675"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300">
                <a:solidFill>
                  <a:srgbClr val="000000"/>
                </a:solidFill>
                <a:latin typeface="Times New Roman" panose="02020603050405020304" pitchFamily="18" charset="0"/>
              </a:rPr>
              <a:t>Level 3 daily, </a:t>
            </a:r>
            <a:endParaRPr lang="en-US" altLang="en-US" sz="2800">
              <a:latin typeface="Times New Roman" panose="02020603050405020304" pitchFamily="18" charset="0"/>
            </a:endParaRPr>
          </a:p>
        </p:txBody>
      </p:sp>
      <p:sp>
        <p:nvSpPr>
          <p:cNvPr id="42083" name="Rectangle 126"/>
          <p:cNvSpPr>
            <a:spLocks noChangeArrowheads="1"/>
          </p:cNvSpPr>
          <p:nvPr/>
        </p:nvSpPr>
        <p:spPr bwMode="auto">
          <a:xfrm>
            <a:off x="8485188" y="2268538"/>
            <a:ext cx="41275"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300">
                <a:solidFill>
                  <a:srgbClr val="000000"/>
                </a:solidFill>
                <a:latin typeface="Times New Roman" panose="02020603050405020304" pitchFamily="18" charset="0"/>
              </a:rPr>
              <a:t> </a:t>
            </a:r>
            <a:endParaRPr lang="en-US" altLang="en-US" sz="2800">
              <a:latin typeface="Times New Roman" panose="02020603050405020304" pitchFamily="18" charset="0"/>
            </a:endParaRPr>
          </a:p>
        </p:txBody>
      </p:sp>
      <p:sp>
        <p:nvSpPr>
          <p:cNvPr id="42084" name="Rectangle 127"/>
          <p:cNvSpPr>
            <a:spLocks noChangeArrowheads="1"/>
          </p:cNvSpPr>
          <p:nvPr/>
        </p:nvSpPr>
        <p:spPr bwMode="auto">
          <a:xfrm>
            <a:off x="7696200" y="2492375"/>
            <a:ext cx="82550" cy="196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300">
                <a:solidFill>
                  <a:srgbClr val="000000"/>
                </a:solidFill>
                <a:latin typeface="Times New Roman" panose="02020603050405020304" pitchFamily="18" charset="0"/>
              </a:rPr>
              <a:t>8</a:t>
            </a:r>
            <a:endParaRPr lang="en-US" altLang="en-US" sz="2800">
              <a:latin typeface="Times New Roman" panose="02020603050405020304" pitchFamily="18" charset="0"/>
            </a:endParaRPr>
          </a:p>
        </p:txBody>
      </p:sp>
      <p:sp>
        <p:nvSpPr>
          <p:cNvPr id="42085" name="Rectangle 128"/>
          <p:cNvSpPr>
            <a:spLocks noChangeArrowheads="1"/>
          </p:cNvSpPr>
          <p:nvPr/>
        </p:nvSpPr>
        <p:spPr bwMode="auto">
          <a:xfrm>
            <a:off x="7772400" y="2492375"/>
            <a:ext cx="55563" cy="196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300">
                <a:solidFill>
                  <a:srgbClr val="000000"/>
                </a:solidFill>
                <a:latin typeface="Times New Roman" panose="02020603050405020304" pitchFamily="18" charset="0"/>
              </a:rPr>
              <a:t>-</a:t>
            </a:r>
            <a:endParaRPr lang="en-US" altLang="en-US" sz="2800">
              <a:latin typeface="Times New Roman" panose="02020603050405020304" pitchFamily="18" charset="0"/>
            </a:endParaRPr>
          </a:p>
        </p:txBody>
      </p:sp>
      <p:sp>
        <p:nvSpPr>
          <p:cNvPr id="42086" name="Rectangle 129"/>
          <p:cNvSpPr>
            <a:spLocks noChangeArrowheads="1"/>
          </p:cNvSpPr>
          <p:nvPr/>
        </p:nvSpPr>
        <p:spPr bwMode="auto">
          <a:xfrm>
            <a:off x="7821613" y="2492375"/>
            <a:ext cx="582612" cy="198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300">
                <a:solidFill>
                  <a:srgbClr val="000000"/>
                </a:solidFill>
                <a:latin typeface="Times New Roman" panose="02020603050405020304" pitchFamily="18" charset="0"/>
              </a:rPr>
              <a:t>day GPP</a:t>
            </a:r>
            <a:endParaRPr lang="en-US" altLang="en-US" sz="2800">
              <a:latin typeface="Times New Roman" panose="02020603050405020304" pitchFamily="18" charset="0"/>
            </a:endParaRPr>
          </a:p>
        </p:txBody>
      </p:sp>
      <p:sp>
        <p:nvSpPr>
          <p:cNvPr id="42087" name="Rectangle 130"/>
          <p:cNvSpPr>
            <a:spLocks noChangeArrowheads="1"/>
          </p:cNvSpPr>
          <p:nvPr/>
        </p:nvSpPr>
        <p:spPr bwMode="auto">
          <a:xfrm>
            <a:off x="8361363" y="2492375"/>
            <a:ext cx="42862" cy="196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300">
                <a:solidFill>
                  <a:srgbClr val="000000"/>
                </a:solidFill>
                <a:latin typeface="Times New Roman" panose="02020603050405020304" pitchFamily="18" charset="0"/>
              </a:rPr>
              <a:t> </a:t>
            </a:r>
            <a:endParaRPr lang="en-US" altLang="en-US" sz="2800">
              <a:latin typeface="Times New Roman" panose="02020603050405020304" pitchFamily="18" charset="0"/>
            </a:endParaRPr>
          </a:p>
        </p:txBody>
      </p:sp>
      <p:grpSp>
        <p:nvGrpSpPr>
          <p:cNvPr id="42088" name="Group 131"/>
          <p:cNvGrpSpPr>
            <a:grpSpLocks/>
          </p:cNvGrpSpPr>
          <p:nvPr/>
        </p:nvGrpSpPr>
        <p:grpSpPr bwMode="auto">
          <a:xfrm>
            <a:off x="6700838" y="2273300"/>
            <a:ext cx="704850" cy="139700"/>
            <a:chOff x="4095" y="1700"/>
            <a:chExt cx="396" cy="77"/>
          </a:xfrm>
        </p:grpSpPr>
        <p:sp>
          <p:nvSpPr>
            <p:cNvPr id="42131" name="Rectangle 132"/>
            <p:cNvSpPr>
              <a:spLocks noChangeArrowheads="1"/>
            </p:cNvSpPr>
            <p:nvPr/>
          </p:nvSpPr>
          <p:spPr bwMode="auto">
            <a:xfrm>
              <a:off x="4095" y="1731"/>
              <a:ext cx="319" cy="15"/>
            </a:xfrm>
            <a:prstGeom prst="rect">
              <a:avLst/>
            </a:prstGeom>
            <a:solidFill>
              <a:srgbClr val="33996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p>
          </p:txBody>
        </p:sp>
        <p:sp>
          <p:nvSpPr>
            <p:cNvPr id="42132" name="Freeform 133"/>
            <p:cNvSpPr>
              <a:spLocks/>
            </p:cNvSpPr>
            <p:nvPr/>
          </p:nvSpPr>
          <p:spPr bwMode="auto">
            <a:xfrm>
              <a:off x="4412" y="1700"/>
              <a:ext cx="79" cy="77"/>
            </a:xfrm>
            <a:custGeom>
              <a:avLst/>
              <a:gdLst>
                <a:gd name="T0" fmla="*/ 0 w 157"/>
                <a:gd name="T1" fmla="*/ 9 h 156"/>
                <a:gd name="T2" fmla="*/ 10 w 157"/>
                <a:gd name="T3" fmla="*/ 4 h 156"/>
                <a:gd name="T4" fmla="*/ 0 w 157"/>
                <a:gd name="T5" fmla="*/ 0 h 156"/>
                <a:gd name="T6" fmla="*/ 0 w 157"/>
                <a:gd name="T7" fmla="*/ 9 h 156"/>
                <a:gd name="T8" fmla="*/ 0 60000 65536"/>
                <a:gd name="T9" fmla="*/ 0 60000 65536"/>
                <a:gd name="T10" fmla="*/ 0 60000 65536"/>
                <a:gd name="T11" fmla="*/ 0 60000 65536"/>
                <a:gd name="T12" fmla="*/ 0 w 157"/>
                <a:gd name="T13" fmla="*/ 0 h 156"/>
                <a:gd name="T14" fmla="*/ 157 w 157"/>
                <a:gd name="T15" fmla="*/ 156 h 156"/>
              </a:gdLst>
              <a:ahLst/>
              <a:cxnLst>
                <a:cxn ang="T8">
                  <a:pos x="T0" y="T1"/>
                </a:cxn>
                <a:cxn ang="T9">
                  <a:pos x="T2" y="T3"/>
                </a:cxn>
                <a:cxn ang="T10">
                  <a:pos x="T4" y="T5"/>
                </a:cxn>
                <a:cxn ang="T11">
                  <a:pos x="T6" y="T7"/>
                </a:cxn>
              </a:cxnLst>
              <a:rect l="T12" t="T13" r="T14" b="T15"/>
              <a:pathLst>
                <a:path w="157" h="156">
                  <a:moveTo>
                    <a:pt x="0" y="156"/>
                  </a:moveTo>
                  <a:lnTo>
                    <a:pt x="157" y="77"/>
                  </a:lnTo>
                  <a:lnTo>
                    <a:pt x="0" y="0"/>
                  </a:lnTo>
                  <a:lnTo>
                    <a:pt x="0" y="156"/>
                  </a:lnTo>
                  <a:close/>
                </a:path>
              </a:pathLst>
            </a:custGeom>
            <a:solidFill>
              <a:srgbClr val="3399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sp>
        <p:nvSpPr>
          <p:cNvPr id="42089" name="Rectangle 134"/>
          <p:cNvSpPr>
            <a:spLocks noChangeArrowheads="1"/>
          </p:cNvSpPr>
          <p:nvPr/>
        </p:nvSpPr>
        <p:spPr bwMode="auto">
          <a:xfrm>
            <a:off x="7404100" y="4268788"/>
            <a:ext cx="1247775" cy="820737"/>
          </a:xfrm>
          <a:prstGeom prst="rect">
            <a:avLst/>
          </a:prstGeom>
          <a:noFill/>
          <a:ln w="7938">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p>
        </p:txBody>
      </p:sp>
      <p:sp>
        <p:nvSpPr>
          <p:cNvPr id="42090" name="Rectangle 135"/>
          <p:cNvSpPr>
            <a:spLocks noChangeArrowheads="1"/>
          </p:cNvSpPr>
          <p:nvPr/>
        </p:nvSpPr>
        <p:spPr bwMode="auto">
          <a:xfrm>
            <a:off x="7356475" y="4259263"/>
            <a:ext cx="1362075" cy="820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p>
        </p:txBody>
      </p:sp>
      <p:sp>
        <p:nvSpPr>
          <p:cNvPr id="42091" name="Rectangle 136"/>
          <p:cNvSpPr>
            <a:spLocks noChangeArrowheads="1"/>
          </p:cNvSpPr>
          <p:nvPr/>
        </p:nvSpPr>
        <p:spPr bwMode="auto">
          <a:xfrm>
            <a:off x="8210550" y="4238625"/>
            <a:ext cx="41275" cy="198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300" b="1">
                <a:solidFill>
                  <a:srgbClr val="000000"/>
                </a:solidFill>
                <a:latin typeface="Times New Roman" panose="02020603050405020304" pitchFamily="18" charset="0"/>
              </a:rPr>
              <a:t> </a:t>
            </a:r>
            <a:endParaRPr lang="en-US" altLang="en-US" sz="2800">
              <a:latin typeface="Times New Roman" panose="02020603050405020304" pitchFamily="18" charset="0"/>
            </a:endParaRPr>
          </a:p>
        </p:txBody>
      </p:sp>
      <p:sp>
        <p:nvSpPr>
          <p:cNvPr id="42092" name="Rectangle 137"/>
          <p:cNvSpPr>
            <a:spLocks noChangeArrowheads="1"/>
          </p:cNvSpPr>
          <p:nvPr/>
        </p:nvSpPr>
        <p:spPr bwMode="auto">
          <a:xfrm>
            <a:off x="7577138" y="4391025"/>
            <a:ext cx="706437" cy="198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300">
                <a:solidFill>
                  <a:srgbClr val="000000"/>
                </a:solidFill>
                <a:latin typeface="Times New Roman" panose="02020603050405020304" pitchFamily="18" charset="0"/>
              </a:rPr>
              <a:t>Level 3 32</a:t>
            </a:r>
            <a:endParaRPr lang="en-US" altLang="en-US" sz="2800">
              <a:latin typeface="Times New Roman" panose="02020603050405020304" pitchFamily="18" charset="0"/>
            </a:endParaRPr>
          </a:p>
        </p:txBody>
      </p:sp>
      <p:sp>
        <p:nvSpPr>
          <p:cNvPr id="42093" name="Rectangle 138"/>
          <p:cNvSpPr>
            <a:spLocks noChangeArrowheads="1"/>
          </p:cNvSpPr>
          <p:nvPr/>
        </p:nvSpPr>
        <p:spPr bwMode="auto">
          <a:xfrm>
            <a:off x="8274050" y="4391025"/>
            <a:ext cx="55563" cy="198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300">
                <a:solidFill>
                  <a:srgbClr val="000000"/>
                </a:solidFill>
                <a:latin typeface="Times New Roman" panose="02020603050405020304" pitchFamily="18" charset="0"/>
              </a:rPr>
              <a:t>-</a:t>
            </a:r>
            <a:endParaRPr lang="en-US" altLang="en-US" sz="2800">
              <a:latin typeface="Times New Roman" panose="02020603050405020304" pitchFamily="18" charset="0"/>
            </a:endParaRPr>
          </a:p>
        </p:txBody>
      </p:sp>
      <p:sp>
        <p:nvSpPr>
          <p:cNvPr id="42094" name="Rectangle 139"/>
          <p:cNvSpPr>
            <a:spLocks noChangeArrowheads="1"/>
          </p:cNvSpPr>
          <p:nvPr/>
        </p:nvSpPr>
        <p:spPr bwMode="auto">
          <a:xfrm>
            <a:off x="8324850" y="4391025"/>
            <a:ext cx="238125" cy="198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300">
                <a:solidFill>
                  <a:srgbClr val="000000"/>
                </a:solidFill>
                <a:latin typeface="Times New Roman" panose="02020603050405020304" pitchFamily="18" charset="0"/>
              </a:rPr>
              <a:t>day</a:t>
            </a:r>
            <a:endParaRPr lang="en-US" altLang="en-US" sz="2800">
              <a:latin typeface="Times New Roman" panose="02020603050405020304" pitchFamily="18" charset="0"/>
            </a:endParaRPr>
          </a:p>
        </p:txBody>
      </p:sp>
      <p:sp>
        <p:nvSpPr>
          <p:cNvPr id="42095" name="Rectangle 140"/>
          <p:cNvSpPr>
            <a:spLocks noChangeArrowheads="1"/>
          </p:cNvSpPr>
          <p:nvPr/>
        </p:nvSpPr>
        <p:spPr bwMode="auto">
          <a:xfrm>
            <a:off x="8496300" y="4391025"/>
            <a:ext cx="41275" cy="198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300">
                <a:solidFill>
                  <a:srgbClr val="000000"/>
                </a:solidFill>
                <a:latin typeface="Times New Roman" panose="02020603050405020304" pitchFamily="18" charset="0"/>
              </a:rPr>
              <a:t> </a:t>
            </a:r>
            <a:endParaRPr lang="en-US" altLang="en-US" sz="2800">
              <a:latin typeface="Times New Roman" panose="02020603050405020304" pitchFamily="18" charset="0"/>
            </a:endParaRPr>
          </a:p>
        </p:txBody>
      </p:sp>
      <p:sp>
        <p:nvSpPr>
          <p:cNvPr id="42096" name="Rectangle 141"/>
          <p:cNvSpPr>
            <a:spLocks noChangeArrowheads="1"/>
          </p:cNvSpPr>
          <p:nvPr/>
        </p:nvSpPr>
        <p:spPr bwMode="auto">
          <a:xfrm>
            <a:off x="7572375" y="4592638"/>
            <a:ext cx="1049338" cy="198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300">
                <a:solidFill>
                  <a:srgbClr val="000000"/>
                </a:solidFill>
                <a:latin typeface="Times New Roman" panose="02020603050405020304" pitchFamily="18" charset="0"/>
              </a:rPr>
              <a:t>Land Cov. DB, </a:t>
            </a:r>
            <a:endParaRPr lang="en-US" altLang="en-US" sz="2800">
              <a:latin typeface="Times New Roman" panose="02020603050405020304" pitchFamily="18" charset="0"/>
            </a:endParaRPr>
          </a:p>
        </p:txBody>
      </p:sp>
      <p:sp>
        <p:nvSpPr>
          <p:cNvPr id="42097" name="Rectangle 142"/>
          <p:cNvSpPr>
            <a:spLocks noChangeArrowheads="1"/>
          </p:cNvSpPr>
          <p:nvPr/>
        </p:nvSpPr>
        <p:spPr bwMode="auto">
          <a:xfrm>
            <a:off x="7705725" y="4800600"/>
            <a:ext cx="404813"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300">
                <a:solidFill>
                  <a:srgbClr val="000000"/>
                </a:solidFill>
                <a:latin typeface="Times New Roman" panose="02020603050405020304" pitchFamily="18" charset="0"/>
              </a:rPr>
              <a:t>, VCF</a:t>
            </a:r>
            <a:endParaRPr lang="en-US" altLang="en-US" sz="2800">
              <a:latin typeface="Times New Roman" panose="02020603050405020304" pitchFamily="18" charset="0"/>
            </a:endParaRPr>
          </a:p>
        </p:txBody>
      </p:sp>
      <p:sp>
        <p:nvSpPr>
          <p:cNvPr id="42098" name="Rectangle 143"/>
          <p:cNvSpPr>
            <a:spLocks noChangeArrowheads="1"/>
          </p:cNvSpPr>
          <p:nvPr/>
        </p:nvSpPr>
        <p:spPr bwMode="auto">
          <a:xfrm>
            <a:off x="8367713" y="4800600"/>
            <a:ext cx="41275" cy="198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300">
                <a:solidFill>
                  <a:srgbClr val="000000"/>
                </a:solidFill>
                <a:latin typeface="Times New Roman" panose="02020603050405020304" pitchFamily="18" charset="0"/>
              </a:rPr>
              <a:t> </a:t>
            </a:r>
            <a:endParaRPr lang="en-US" altLang="en-US" sz="2800">
              <a:latin typeface="Times New Roman" panose="02020603050405020304" pitchFamily="18" charset="0"/>
            </a:endParaRPr>
          </a:p>
        </p:txBody>
      </p:sp>
      <p:grpSp>
        <p:nvGrpSpPr>
          <p:cNvPr id="42099" name="Group 144"/>
          <p:cNvGrpSpPr>
            <a:grpSpLocks/>
          </p:cNvGrpSpPr>
          <p:nvPr/>
        </p:nvGrpSpPr>
        <p:grpSpPr bwMode="auto">
          <a:xfrm>
            <a:off x="6700838" y="4043363"/>
            <a:ext cx="685800" cy="692150"/>
            <a:chOff x="4095" y="2680"/>
            <a:chExt cx="385" cy="383"/>
          </a:xfrm>
        </p:grpSpPr>
        <p:sp>
          <p:nvSpPr>
            <p:cNvPr id="42129" name="Freeform 145"/>
            <p:cNvSpPr>
              <a:spLocks/>
            </p:cNvSpPr>
            <p:nvPr/>
          </p:nvSpPr>
          <p:spPr bwMode="auto">
            <a:xfrm>
              <a:off x="4095" y="2680"/>
              <a:ext cx="308" cy="351"/>
            </a:xfrm>
            <a:custGeom>
              <a:avLst/>
              <a:gdLst>
                <a:gd name="T0" fmla="*/ 0 w 616"/>
                <a:gd name="T1" fmla="*/ 0 h 702"/>
                <a:gd name="T2" fmla="*/ 0 w 616"/>
                <a:gd name="T3" fmla="*/ 1 h 702"/>
                <a:gd name="T4" fmla="*/ 19 w 616"/>
                <a:gd name="T5" fmla="*/ 1 h 702"/>
                <a:gd name="T6" fmla="*/ 19 w 616"/>
                <a:gd name="T7" fmla="*/ 1 h 702"/>
                <a:gd name="T8" fmla="*/ 18 w 616"/>
                <a:gd name="T9" fmla="*/ 1 h 702"/>
                <a:gd name="T10" fmla="*/ 18 w 616"/>
                <a:gd name="T11" fmla="*/ 1 h 702"/>
                <a:gd name="T12" fmla="*/ 18 w 616"/>
                <a:gd name="T13" fmla="*/ 1 h 702"/>
                <a:gd name="T14" fmla="*/ 19 w 616"/>
                <a:gd name="T15" fmla="*/ 1 h 702"/>
                <a:gd name="T16" fmla="*/ 18 w 616"/>
                <a:gd name="T17" fmla="*/ 1 h 702"/>
                <a:gd name="T18" fmla="*/ 18 w 616"/>
                <a:gd name="T19" fmla="*/ 43 h 702"/>
                <a:gd name="T20" fmla="*/ 18 w 616"/>
                <a:gd name="T21" fmla="*/ 43 h 702"/>
                <a:gd name="T22" fmla="*/ 18 w 616"/>
                <a:gd name="T23" fmla="*/ 44 h 702"/>
                <a:gd name="T24" fmla="*/ 18 w 616"/>
                <a:gd name="T25" fmla="*/ 44 h 702"/>
                <a:gd name="T26" fmla="*/ 19 w 616"/>
                <a:gd name="T27" fmla="*/ 44 h 702"/>
                <a:gd name="T28" fmla="*/ 19 w 616"/>
                <a:gd name="T29" fmla="*/ 44 h 702"/>
                <a:gd name="T30" fmla="*/ 39 w 616"/>
                <a:gd name="T31" fmla="*/ 44 h 702"/>
                <a:gd name="T32" fmla="*/ 39 w 616"/>
                <a:gd name="T33" fmla="*/ 42 h 702"/>
                <a:gd name="T34" fmla="*/ 19 w 616"/>
                <a:gd name="T35" fmla="*/ 42 h 702"/>
                <a:gd name="T36" fmla="*/ 19 w 616"/>
                <a:gd name="T37" fmla="*/ 43 h 702"/>
                <a:gd name="T38" fmla="*/ 19 w 616"/>
                <a:gd name="T39" fmla="*/ 43 h 702"/>
                <a:gd name="T40" fmla="*/ 19 w 616"/>
                <a:gd name="T41" fmla="*/ 43 h 702"/>
                <a:gd name="T42" fmla="*/ 19 w 616"/>
                <a:gd name="T43" fmla="*/ 42 h 702"/>
                <a:gd name="T44" fmla="*/ 19 w 616"/>
                <a:gd name="T45" fmla="*/ 43 h 702"/>
                <a:gd name="T46" fmla="*/ 19 w 616"/>
                <a:gd name="T47" fmla="*/ 43 h 702"/>
                <a:gd name="T48" fmla="*/ 19 w 616"/>
                <a:gd name="T49" fmla="*/ 1 h 702"/>
                <a:gd name="T50" fmla="*/ 19 w 616"/>
                <a:gd name="T51" fmla="*/ 1 h 702"/>
                <a:gd name="T52" fmla="*/ 19 w 616"/>
                <a:gd name="T53" fmla="*/ 1 h 702"/>
                <a:gd name="T54" fmla="*/ 19 w 616"/>
                <a:gd name="T55" fmla="*/ 1 h 702"/>
                <a:gd name="T56" fmla="*/ 19 w 616"/>
                <a:gd name="T57" fmla="*/ 0 h 702"/>
                <a:gd name="T58" fmla="*/ 19 w 616"/>
                <a:gd name="T59" fmla="*/ 0 h 702"/>
                <a:gd name="T60" fmla="*/ 0 w 616"/>
                <a:gd name="T61" fmla="*/ 0 h 702"/>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616"/>
                <a:gd name="T94" fmla="*/ 0 h 702"/>
                <a:gd name="T95" fmla="*/ 616 w 616"/>
                <a:gd name="T96" fmla="*/ 702 h 702"/>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616" h="702">
                  <a:moveTo>
                    <a:pt x="0" y="0"/>
                  </a:moveTo>
                  <a:lnTo>
                    <a:pt x="0" y="29"/>
                  </a:lnTo>
                  <a:lnTo>
                    <a:pt x="299" y="29"/>
                  </a:lnTo>
                  <a:lnTo>
                    <a:pt x="299" y="14"/>
                  </a:lnTo>
                  <a:lnTo>
                    <a:pt x="285" y="14"/>
                  </a:lnTo>
                  <a:lnTo>
                    <a:pt x="285" y="19"/>
                  </a:lnTo>
                  <a:lnTo>
                    <a:pt x="288" y="24"/>
                  </a:lnTo>
                  <a:lnTo>
                    <a:pt x="293" y="27"/>
                  </a:lnTo>
                  <a:lnTo>
                    <a:pt x="285" y="14"/>
                  </a:lnTo>
                  <a:lnTo>
                    <a:pt x="285" y="686"/>
                  </a:lnTo>
                  <a:lnTo>
                    <a:pt x="285" y="691"/>
                  </a:lnTo>
                  <a:lnTo>
                    <a:pt x="288" y="696"/>
                  </a:lnTo>
                  <a:lnTo>
                    <a:pt x="293" y="700"/>
                  </a:lnTo>
                  <a:lnTo>
                    <a:pt x="299" y="702"/>
                  </a:lnTo>
                  <a:lnTo>
                    <a:pt x="616" y="702"/>
                  </a:lnTo>
                  <a:lnTo>
                    <a:pt x="616" y="672"/>
                  </a:lnTo>
                  <a:lnTo>
                    <a:pt x="299" y="672"/>
                  </a:lnTo>
                  <a:lnTo>
                    <a:pt x="312" y="686"/>
                  </a:lnTo>
                  <a:lnTo>
                    <a:pt x="312" y="681"/>
                  </a:lnTo>
                  <a:lnTo>
                    <a:pt x="309" y="676"/>
                  </a:lnTo>
                  <a:lnTo>
                    <a:pt x="304" y="672"/>
                  </a:lnTo>
                  <a:lnTo>
                    <a:pt x="299" y="686"/>
                  </a:lnTo>
                  <a:lnTo>
                    <a:pt x="314" y="686"/>
                  </a:lnTo>
                  <a:lnTo>
                    <a:pt x="314" y="14"/>
                  </a:lnTo>
                  <a:lnTo>
                    <a:pt x="312" y="14"/>
                  </a:lnTo>
                  <a:lnTo>
                    <a:pt x="312" y="8"/>
                  </a:lnTo>
                  <a:lnTo>
                    <a:pt x="309" y="3"/>
                  </a:lnTo>
                  <a:lnTo>
                    <a:pt x="304" y="0"/>
                  </a:lnTo>
                  <a:lnTo>
                    <a:pt x="299" y="0"/>
                  </a:lnTo>
                  <a:lnTo>
                    <a:pt x="0" y="0"/>
                  </a:lnTo>
                  <a:close/>
                </a:path>
              </a:pathLst>
            </a:custGeom>
            <a:solidFill>
              <a:srgbClr val="3399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2130" name="Freeform 146"/>
            <p:cNvSpPr>
              <a:spLocks/>
            </p:cNvSpPr>
            <p:nvPr/>
          </p:nvSpPr>
          <p:spPr bwMode="auto">
            <a:xfrm>
              <a:off x="4402" y="2985"/>
              <a:ext cx="78" cy="78"/>
            </a:xfrm>
            <a:custGeom>
              <a:avLst/>
              <a:gdLst>
                <a:gd name="T0" fmla="*/ 0 w 157"/>
                <a:gd name="T1" fmla="*/ 10 h 156"/>
                <a:gd name="T2" fmla="*/ 9 w 157"/>
                <a:gd name="T3" fmla="*/ 5 h 156"/>
                <a:gd name="T4" fmla="*/ 0 w 157"/>
                <a:gd name="T5" fmla="*/ 0 h 156"/>
                <a:gd name="T6" fmla="*/ 0 w 157"/>
                <a:gd name="T7" fmla="*/ 10 h 156"/>
                <a:gd name="T8" fmla="*/ 0 60000 65536"/>
                <a:gd name="T9" fmla="*/ 0 60000 65536"/>
                <a:gd name="T10" fmla="*/ 0 60000 65536"/>
                <a:gd name="T11" fmla="*/ 0 60000 65536"/>
                <a:gd name="T12" fmla="*/ 0 w 157"/>
                <a:gd name="T13" fmla="*/ 0 h 156"/>
                <a:gd name="T14" fmla="*/ 157 w 157"/>
                <a:gd name="T15" fmla="*/ 156 h 156"/>
              </a:gdLst>
              <a:ahLst/>
              <a:cxnLst>
                <a:cxn ang="T8">
                  <a:pos x="T0" y="T1"/>
                </a:cxn>
                <a:cxn ang="T9">
                  <a:pos x="T2" y="T3"/>
                </a:cxn>
                <a:cxn ang="T10">
                  <a:pos x="T4" y="T5"/>
                </a:cxn>
                <a:cxn ang="T11">
                  <a:pos x="T6" y="T7"/>
                </a:cxn>
              </a:cxnLst>
              <a:rect l="T12" t="T13" r="T14" b="T15"/>
              <a:pathLst>
                <a:path w="157" h="156">
                  <a:moveTo>
                    <a:pt x="0" y="156"/>
                  </a:moveTo>
                  <a:lnTo>
                    <a:pt x="157" y="77"/>
                  </a:lnTo>
                  <a:lnTo>
                    <a:pt x="0" y="0"/>
                  </a:lnTo>
                  <a:lnTo>
                    <a:pt x="0" y="156"/>
                  </a:lnTo>
                  <a:close/>
                </a:path>
              </a:pathLst>
            </a:custGeom>
            <a:solidFill>
              <a:srgbClr val="3399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grpSp>
        <p:nvGrpSpPr>
          <p:cNvPr id="42100" name="Group 147"/>
          <p:cNvGrpSpPr>
            <a:grpSpLocks/>
          </p:cNvGrpSpPr>
          <p:nvPr/>
        </p:nvGrpSpPr>
        <p:grpSpPr bwMode="auto">
          <a:xfrm>
            <a:off x="7078663" y="2332038"/>
            <a:ext cx="307975" cy="2190750"/>
            <a:chOff x="4307" y="1733"/>
            <a:chExt cx="173" cy="1213"/>
          </a:xfrm>
        </p:grpSpPr>
        <p:sp>
          <p:nvSpPr>
            <p:cNvPr id="42127" name="Freeform 148"/>
            <p:cNvSpPr>
              <a:spLocks/>
            </p:cNvSpPr>
            <p:nvPr/>
          </p:nvSpPr>
          <p:spPr bwMode="auto">
            <a:xfrm>
              <a:off x="4307" y="1733"/>
              <a:ext cx="96" cy="1181"/>
            </a:xfrm>
            <a:custGeom>
              <a:avLst/>
              <a:gdLst>
                <a:gd name="T0" fmla="*/ 1 w 193"/>
                <a:gd name="T1" fmla="*/ 0 h 2363"/>
                <a:gd name="T2" fmla="*/ 0 w 193"/>
                <a:gd name="T3" fmla="*/ 0 h 2363"/>
                <a:gd name="T4" fmla="*/ 0 w 193"/>
                <a:gd name="T5" fmla="*/ 146 h 2363"/>
                <a:gd name="T6" fmla="*/ 0 w 193"/>
                <a:gd name="T7" fmla="*/ 146 h 2363"/>
                <a:gd name="T8" fmla="*/ 0 w 193"/>
                <a:gd name="T9" fmla="*/ 147 h 2363"/>
                <a:gd name="T10" fmla="*/ 0 w 193"/>
                <a:gd name="T11" fmla="*/ 147 h 2363"/>
                <a:gd name="T12" fmla="*/ 0 w 193"/>
                <a:gd name="T13" fmla="*/ 147 h 2363"/>
                <a:gd name="T14" fmla="*/ 0 w 193"/>
                <a:gd name="T15" fmla="*/ 147 h 2363"/>
                <a:gd name="T16" fmla="*/ 12 w 193"/>
                <a:gd name="T17" fmla="*/ 147 h 2363"/>
                <a:gd name="T18" fmla="*/ 12 w 193"/>
                <a:gd name="T19" fmla="*/ 145 h 2363"/>
                <a:gd name="T20" fmla="*/ 0 w 193"/>
                <a:gd name="T21" fmla="*/ 145 h 2363"/>
                <a:gd name="T22" fmla="*/ 1 w 193"/>
                <a:gd name="T23" fmla="*/ 146 h 2363"/>
                <a:gd name="T24" fmla="*/ 1 w 193"/>
                <a:gd name="T25" fmla="*/ 146 h 2363"/>
                <a:gd name="T26" fmla="*/ 1 w 193"/>
                <a:gd name="T27" fmla="*/ 146 h 2363"/>
                <a:gd name="T28" fmla="*/ 1 w 193"/>
                <a:gd name="T29" fmla="*/ 145 h 2363"/>
                <a:gd name="T30" fmla="*/ 0 w 193"/>
                <a:gd name="T31" fmla="*/ 146 h 2363"/>
                <a:gd name="T32" fmla="*/ 1 w 193"/>
                <a:gd name="T33" fmla="*/ 146 h 2363"/>
                <a:gd name="T34" fmla="*/ 1 w 193"/>
                <a:gd name="T35" fmla="*/ 0 h 2363"/>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93"/>
                <a:gd name="T55" fmla="*/ 0 h 2363"/>
                <a:gd name="T56" fmla="*/ 193 w 193"/>
                <a:gd name="T57" fmla="*/ 2363 h 2363"/>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93" h="2363">
                  <a:moveTo>
                    <a:pt x="29" y="0"/>
                  </a:moveTo>
                  <a:lnTo>
                    <a:pt x="0" y="0"/>
                  </a:lnTo>
                  <a:lnTo>
                    <a:pt x="0" y="2347"/>
                  </a:lnTo>
                  <a:lnTo>
                    <a:pt x="0" y="2352"/>
                  </a:lnTo>
                  <a:lnTo>
                    <a:pt x="4" y="2358"/>
                  </a:lnTo>
                  <a:lnTo>
                    <a:pt x="9" y="2361"/>
                  </a:lnTo>
                  <a:lnTo>
                    <a:pt x="14" y="2363"/>
                  </a:lnTo>
                  <a:lnTo>
                    <a:pt x="193" y="2363"/>
                  </a:lnTo>
                  <a:lnTo>
                    <a:pt x="193" y="2334"/>
                  </a:lnTo>
                  <a:lnTo>
                    <a:pt x="14" y="2334"/>
                  </a:lnTo>
                  <a:lnTo>
                    <a:pt x="27" y="2347"/>
                  </a:lnTo>
                  <a:lnTo>
                    <a:pt x="27" y="2342"/>
                  </a:lnTo>
                  <a:lnTo>
                    <a:pt x="24" y="2337"/>
                  </a:lnTo>
                  <a:lnTo>
                    <a:pt x="19" y="2334"/>
                  </a:lnTo>
                  <a:lnTo>
                    <a:pt x="14" y="2347"/>
                  </a:lnTo>
                  <a:lnTo>
                    <a:pt x="29" y="2347"/>
                  </a:lnTo>
                  <a:lnTo>
                    <a:pt x="29" y="0"/>
                  </a:lnTo>
                  <a:close/>
                </a:path>
              </a:pathLst>
            </a:custGeom>
            <a:solidFill>
              <a:srgbClr val="3399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2128" name="Freeform 149"/>
            <p:cNvSpPr>
              <a:spLocks/>
            </p:cNvSpPr>
            <p:nvPr/>
          </p:nvSpPr>
          <p:spPr bwMode="auto">
            <a:xfrm>
              <a:off x="4402" y="2868"/>
              <a:ext cx="78" cy="78"/>
            </a:xfrm>
            <a:custGeom>
              <a:avLst/>
              <a:gdLst>
                <a:gd name="T0" fmla="*/ 0 w 157"/>
                <a:gd name="T1" fmla="*/ 10 h 156"/>
                <a:gd name="T2" fmla="*/ 9 w 157"/>
                <a:gd name="T3" fmla="*/ 5 h 156"/>
                <a:gd name="T4" fmla="*/ 0 w 157"/>
                <a:gd name="T5" fmla="*/ 0 h 156"/>
                <a:gd name="T6" fmla="*/ 0 w 157"/>
                <a:gd name="T7" fmla="*/ 10 h 156"/>
                <a:gd name="T8" fmla="*/ 0 60000 65536"/>
                <a:gd name="T9" fmla="*/ 0 60000 65536"/>
                <a:gd name="T10" fmla="*/ 0 60000 65536"/>
                <a:gd name="T11" fmla="*/ 0 60000 65536"/>
                <a:gd name="T12" fmla="*/ 0 w 157"/>
                <a:gd name="T13" fmla="*/ 0 h 156"/>
                <a:gd name="T14" fmla="*/ 157 w 157"/>
                <a:gd name="T15" fmla="*/ 156 h 156"/>
              </a:gdLst>
              <a:ahLst/>
              <a:cxnLst>
                <a:cxn ang="T8">
                  <a:pos x="T0" y="T1"/>
                </a:cxn>
                <a:cxn ang="T9">
                  <a:pos x="T2" y="T3"/>
                </a:cxn>
                <a:cxn ang="T10">
                  <a:pos x="T4" y="T5"/>
                </a:cxn>
                <a:cxn ang="T11">
                  <a:pos x="T6" y="T7"/>
                </a:cxn>
              </a:cxnLst>
              <a:rect l="T12" t="T13" r="T14" b="T15"/>
              <a:pathLst>
                <a:path w="157" h="156">
                  <a:moveTo>
                    <a:pt x="0" y="156"/>
                  </a:moveTo>
                  <a:lnTo>
                    <a:pt x="157" y="79"/>
                  </a:lnTo>
                  <a:lnTo>
                    <a:pt x="0" y="0"/>
                  </a:lnTo>
                  <a:lnTo>
                    <a:pt x="0" y="156"/>
                  </a:lnTo>
                  <a:close/>
                </a:path>
              </a:pathLst>
            </a:custGeom>
            <a:solidFill>
              <a:srgbClr val="3399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sp>
        <p:nvSpPr>
          <p:cNvPr id="42101" name="Rectangle 150"/>
          <p:cNvSpPr>
            <a:spLocks noChangeArrowheads="1"/>
          </p:cNvSpPr>
          <p:nvPr/>
        </p:nvSpPr>
        <p:spPr bwMode="auto">
          <a:xfrm>
            <a:off x="8150225" y="5368925"/>
            <a:ext cx="41275" cy="198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300" b="1">
                <a:solidFill>
                  <a:srgbClr val="000000"/>
                </a:solidFill>
                <a:latin typeface="Times New Roman" panose="02020603050405020304" pitchFamily="18" charset="0"/>
              </a:rPr>
              <a:t> </a:t>
            </a:r>
            <a:endParaRPr lang="en-US" altLang="en-US" sz="2800">
              <a:latin typeface="Times New Roman" panose="02020603050405020304" pitchFamily="18" charset="0"/>
            </a:endParaRPr>
          </a:p>
        </p:txBody>
      </p:sp>
      <p:sp>
        <p:nvSpPr>
          <p:cNvPr id="42102" name="Rectangle 151"/>
          <p:cNvSpPr>
            <a:spLocks noChangeArrowheads="1"/>
          </p:cNvSpPr>
          <p:nvPr/>
        </p:nvSpPr>
        <p:spPr bwMode="auto">
          <a:xfrm>
            <a:off x="7575550" y="5546725"/>
            <a:ext cx="706438" cy="198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300">
                <a:solidFill>
                  <a:srgbClr val="000000"/>
                </a:solidFill>
                <a:latin typeface="Times New Roman" panose="02020603050405020304" pitchFamily="18" charset="0"/>
              </a:rPr>
              <a:t>Level 3 96</a:t>
            </a:r>
            <a:endParaRPr lang="en-US" altLang="en-US" sz="2800">
              <a:latin typeface="Times New Roman" panose="02020603050405020304" pitchFamily="18" charset="0"/>
            </a:endParaRPr>
          </a:p>
        </p:txBody>
      </p:sp>
      <p:sp>
        <p:nvSpPr>
          <p:cNvPr id="42103" name="Rectangle 152"/>
          <p:cNvSpPr>
            <a:spLocks noChangeArrowheads="1"/>
          </p:cNvSpPr>
          <p:nvPr/>
        </p:nvSpPr>
        <p:spPr bwMode="auto">
          <a:xfrm>
            <a:off x="8275638" y="5546725"/>
            <a:ext cx="55562" cy="198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300">
                <a:solidFill>
                  <a:srgbClr val="000000"/>
                </a:solidFill>
                <a:latin typeface="Times New Roman" panose="02020603050405020304" pitchFamily="18" charset="0"/>
              </a:rPr>
              <a:t>-</a:t>
            </a:r>
            <a:endParaRPr lang="en-US" altLang="en-US" sz="2800">
              <a:latin typeface="Times New Roman" panose="02020603050405020304" pitchFamily="18" charset="0"/>
            </a:endParaRPr>
          </a:p>
        </p:txBody>
      </p:sp>
      <p:sp>
        <p:nvSpPr>
          <p:cNvPr id="42104" name="Rectangle 153"/>
          <p:cNvSpPr>
            <a:spLocks noChangeArrowheads="1"/>
          </p:cNvSpPr>
          <p:nvPr/>
        </p:nvSpPr>
        <p:spPr bwMode="auto">
          <a:xfrm>
            <a:off x="8343900" y="5546725"/>
            <a:ext cx="238125" cy="198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300">
                <a:solidFill>
                  <a:srgbClr val="000000"/>
                </a:solidFill>
                <a:latin typeface="Times New Roman" panose="02020603050405020304" pitchFamily="18" charset="0"/>
              </a:rPr>
              <a:t>day</a:t>
            </a:r>
            <a:endParaRPr lang="en-US" altLang="en-US" sz="2800">
              <a:latin typeface="Times New Roman" panose="02020603050405020304" pitchFamily="18" charset="0"/>
            </a:endParaRPr>
          </a:p>
        </p:txBody>
      </p:sp>
      <p:sp>
        <p:nvSpPr>
          <p:cNvPr id="42105" name="Rectangle 154"/>
          <p:cNvSpPr>
            <a:spLocks noChangeArrowheads="1"/>
          </p:cNvSpPr>
          <p:nvPr/>
        </p:nvSpPr>
        <p:spPr bwMode="auto">
          <a:xfrm>
            <a:off x="8545513" y="5546725"/>
            <a:ext cx="42862" cy="198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300">
                <a:solidFill>
                  <a:srgbClr val="000000"/>
                </a:solidFill>
                <a:latin typeface="Times New Roman" panose="02020603050405020304" pitchFamily="18" charset="0"/>
              </a:rPr>
              <a:t> </a:t>
            </a:r>
            <a:endParaRPr lang="en-US" altLang="en-US" sz="2800">
              <a:latin typeface="Times New Roman" panose="02020603050405020304" pitchFamily="18" charset="0"/>
            </a:endParaRPr>
          </a:p>
        </p:txBody>
      </p:sp>
      <p:sp>
        <p:nvSpPr>
          <p:cNvPr id="42106" name="Rectangle 155"/>
          <p:cNvSpPr>
            <a:spLocks noChangeArrowheads="1"/>
          </p:cNvSpPr>
          <p:nvPr/>
        </p:nvSpPr>
        <p:spPr bwMode="auto">
          <a:xfrm>
            <a:off x="7872413" y="5738813"/>
            <a:ext cx="381000" cy="198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300">
                <a:solidFill>
                  <a:srgbClr val="000000"/>
                </a:solidFill>
                <a:latin typeface="Times New Roman" panose="02020603050405020304" pitchFamily="18" charset="0"/>
              </a:rPr>
              <a:t>Land </a:t>
            </a:r>
            <a:endParaRPr lang="en-US" altLang="en-US" sz="2800">
              <a:latin typeface="Times New Roman" panose="02020603050405020304" pitchFamily="18" charset="0"/>
            </a:endParaRPr>
          </a:p>
        </p:txBody>
      </p:sp>
      <p:sp>
        <p:nvSpPr>
          <p:cNvPr id="42107" name="Rectangle 156"/>
          <p:cNvSpPr>
            <a:spLocks noChangeArrowheads="1"/>
          </p:cNvSpPr>
          <p:nvPr/>
        </p:nvSpPr>
        <p:spPr bwMode="auto">
          <a:xfrm>
            <a:off x="7485063" y="5940425"/>
            <a:ext cx="1117600" cy="198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300">
                <a:solidFill>
                  <a:srgbClr val="000000"/>
                </a:solidFill>
                <a:latin typeface="Times New Roman" panose="02020603050405020304" pitchFamily="18" charset="0"/>
              </a:rPr>
              <a:t>Cover/Dynamics</a:t>
            </a:r>
            <a:endParaRPr lang="en-US" altLang="en-US" sz="2800">
              <a:latin typeface="Times New Roman" panose="02020603050405020304" pitchFamily="18" charset="0"/>
            </a:endParaRPr>
          </a:p>
        </p:txBody>
      </p:sp>
      <p:sp>
        <p:nvSpPr>
          <p:cNvPr id="42108" name="Rectangle 157"/>
          <p:cNvSpPr>
            <a:spLocks noChangeArrowheads="1"/>
          </p:cNvSpPr>
          <p:nvPr/>
        </p:nvSpPr>
        <p:spPr bwMode="auto">
          <a:xfrm>
            <a:off x="8470900" y="5940425"/>
            <a:ext cx="41275" cy="198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300">
                <a:solidFill>
                  <a:srgbClr val="000000"/>
                </a:solidFill>
                <a:latin typeface="Times New Roman" panose="02020603050405020304" pitchFamily="18" charset="0"/>
              </a:rPr>
              <a:t> </a:t>
            </a:r>
            <a:endParaRPr lang="en-US" altLang="en-US" sz="2800">
              <a:latin typeface="Times New Roman" panose="02020603050405020304" pitchFamily="18" charset="0"/>
            </a:endParaRPr>
          </a:p>
        </p:txBody>
      </p:sp>
      <p:grpSp>
        <p:nvGrpSpPr>
          <p:cNvPr id="42109" name="Group 158"/>
          <p:cNvGrpSpPr>
            <a:grpSpLocks/>
          </p:cNvGrpSpPr>
          <p:nvPr/>
        </p:nvGrpSpPr>
        <p:grpSpPr bwMode="auto">
          <a:xfrm>
            <a:off x="7916863" y="5086350"/>
            <a:ext cx="138112" cy="330200"/>
            <a:chOff x="4777" y="3258"/>
            <a:chExt cx="78" cy="182"/>
          </a:xfrm>
        </p:grpSpPr>
        <p:sp>
          <p:nvSpPr>
            <p:cNvPr id="42125" name="Rectangle 159"/>
            <p:cNvSpPr>
              <a:spLocks noChangeArrowheads="1"/>
            </p:cNvSpPr>
            <p:nvPr/>
          </p:nvSpPr>
          <p:spPr bwMode="auto">
            <a:xfrm>
              <a:off x="4809" y="3258"/>
              <a:ext cx="14" cy="106"/>
            </a:xfrm>
            <a:prstGeom prst="rect">
              <a:avLst/>
            </a:prstGeom>
            <a:solidFill>
              <a:srgbClr val="33996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p>
          </p:txBody>
        </p:sp>
        <p:sp>
          <p:nvSpPr>
            <p:cNvPr id="42126" name="Freeform 160"/>
            <p:cNvSpPr>
              <a:spLocks/>
            </p:cNvSpPr>
            <p:nvPr/>
          </p:nvSpPr>
          <p:spPr bwMode="auto">
            <a:xfrm>
              <a:off x="4777" y="3362"/>
              <a:ext cx="78" cy="78"/>
            </a:xfrm>
            <a:custGeom>
              <a:avLst/>
              <a:gdLst>
                <a:gd name="T0" fmla="*/ 0 w 156"/>
                <a:gd name="T1" fmla="*/ 0 h 155"/>
                <a:gd name="T2" fmla="*/ 5 w 156"/>
                <a:gd name="T3" fmla="*/ 10 h 155"/>
                <a:gd name="T4" fmla="*/ 10 w 156"/>
                <a:gd name="T5" fmla="*/ 0 h 155"/>
                <a:gd name="T6" fmla="*/ 0 w 156"/>
                <a:gd name="T7" fmla="*/ 0 h 155"/>
                <a:gd name="T8" fmla="*/ 0 60000 65536"/>
                <a:gd name="T9" fmla="*/ 0 60000 65536"/>
                <a:gd name="T10" fmla="*/ 0 60000 65536"/>
                <a:gd name="T11" fmla="*/ 0 60000 65536"/>
                <a:gd name="T12" fmla="*/ 0 w 156"/>
                <a:gd name="T13" fmla="*/ 0 h 155"/>
                <a:gd name="T14" fmla="*/ 156 w 156"/>
                <a:gd name="T15" fmla="*/ 155 h 155"/>
              </a:gdLst>
              <a:ahLst/>
              <a:cxnLst>
                <a:cxn ang="T8">
                  <a:pos x="T0" y="T1"/>
                </a:cxn>
                <a:cxn ang="T9">
                  <a:pos x="T2" y="T3"/>
                </a:cxn>
                <a:cxn ang="T10">
                  <a:pos x="T4" y="T5"/>
                </a:cxn>
                <a:cxn ang="T11">
                  <a:pos x="T6" y="T7"/>
                </a:cxn>
              </a:cxnLst>
              <a:rect l="T12" t="T13" r="T14" b="T15"/>
              <a:pathLst>
                <a:path w="156" h="155">
                  <a:moveTo>
                    <a:pt x="0" y="0"/>
                  </a:moveTo>
                  <a:lnTo>
                    <a:pt x="79" y="155"/>
                  </a:lnTo>
                  <a:lnTo>
                    <a:pt x="156" y="0"/>
                  </a:lnTo>
                  <a:lnTo>
                    <a:pt x="0" y="0"/>
                  </a:lnTo>
                  <a:close/>
                </a:path>
              </a:pathLst>
            </a:custGeom>
            <a:solidFill>
              <a:srgbClr val="3399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sp>
        <p:nvSpPr>
          <p:cNvPr id="42110" name="Rectangle 161"/>
          <p:cNvSpPr>
            <a:spLocks noChangeArrowheads="1"/>
          </p:cNvSpPr>
          <p:nvPr/>
        </p:nvSpPr>
        <p:spPr bwMode="auto">
          <a:xfrm>
            <a:off x="7415213" y="3113088"/>
            <a:ext cx="1244600" cy="685800"/>
          </a:xfrm>
          <a:prstGeom prst="rect">
            <a:avLst/>
          </a:prstGeom>
          <a:noFill/>
          <a:ln w="7938">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p>
        </p:txBody>
      </p:sp>
      <p:sp>
        <p:nvSpPr>
          <p:cNvPr id="42111" name="Rectangle 162"/>
          <p:cNvSpPr>
            <a:spLocks noChangeArrowheads="1"/>
          </p:cNvSpPr>
          <p:nvPr/>
        </p:nvSpPr>
        <p:spPr bwMode="auto">
          <a:xfrm>
            <a:off x="7366000" y="3113088"/>
            <a:ext cx="1362075" cy="677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p>
        </p:txBody>
      </p:sp>
      <p:sp>
        <p:nvSpPr>
          <p:cNvPr id="42112" name="Rectangle 163"/>
          <p:cNvSpPr>
            <a:spLocks noChangeArrowheads="1"/>
          </p:cNvSpPr>
          <p:nvPr/>
        </p:nvSpPr>
        <p:spPr bwMode="auto">
          <a:xfrm>
            <a:off x="8202613" y="3135313"/>
            <a:ext cx="42862" cy="198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300" b="1">
                <a:solidFill>
                  <a:srgbClr val="000000"/>
                </a:solidFill>
                <a:latin typeface="Times New Roman" panose="02020603050405020304" pitchFamily="18" charset="0"/>
              </a:rPr>
              <a:t> </a:t>
            </a:r>
            <a:endParaRPr lang="en-US" altLang="en-US" sz="2800">
              <a:latin typeface="Times New Roman" panose="02020603050405020304" pitchFamily="18" charset="0"/>
            </a:endParaRPr>
          </a:p>
        </p:txBody>
      </p:sp>
      <p:sp>
        <p:nvSpPr>
          <p:cNvPr id="42113" name="Rectangle 164"/>
          <p:cNvSpPr>
            <a:spLocks noChangeArrowheads="1"/>
          </p:cNvSpPr>
          <p:nvPr/>
        </p:nvSpPr>
        <p:spPr bwMode="auto">
          <a:xfrm>
            <a:off x="7607300" y="3313113"/>
            <a:ext cx="995363" cy="198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300">
                <a:solidFill>
                  <a:srgbClr val="000000"/>
                </a:solidFill>
                <a:latin typeface="Times New Roman" panose="02020603050405020304" pitchFamily="18" charset="0"/>
              </a:rPr>
              <a:t>Level 3 yearly </a:t>
            </a:r>
            <a:endParaRPr lang="en-US" altLang="en-US" sz="2800">
              <a:latin typeface="Times New Roman" panose="02020603050405020304" pitchFamily="18" charset="0"/>
            </a:endParaRPr>
          </a:p>
        </p:txBody>
      </p:sp>
      <p:sp>
        <p:nvSpPr>
          <p:cNvPr id="42114" name="Rectangle 165"/>
          <p:cNvSpPr>
            <a:spLocks noChangeArrowheads="1"/>
          </p:cNvSpPr>
          <p:nvPr/>
        </p:nvSpPr>
        <p:spPr bwMode="auto">
          <a:xfrm>
            <a:off x="7905750" y="3497263"/>
            <a:ext cx="303213" cy="198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300">
                <a:solidFill>
                  <a:srgbClr val="000000"/>
                </a:solidFill>
                <a:latin typeface="Times New Roman" panose="02020603050405020304" pitchFamily="18" charset="0"/>
              </a:rPr>
              <a:t>NPP</a:t>
            </a:r>
            <a:endParaRPr lang="en-US" altLang="en-US" sz="2800">
              <a:latin typeface="Times New Roman" panose="02020603050405020304" pitchFamily="18" charset="0"/>
            </a:endParaRPr>
          </a:p>
        </p:txBody>
      </p:sp>
      <p:sp>
        <p:nvSpPr>
          <p:cNvPr id="42115" name="Rectangle 166"/>
          <p:cNvSpPr>
            <a:spLocks noChangeArrowheads="1"/>
          </p:cNvSpPr>
          <p:nvPr/>
        </p:nvSpPr>
        <p:spPr bwMode="auto">
          <a:xfrm>
            <a:off x="8185150" y="3497263"/>
            <a:ext cx="41275" cy="198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300">
                <a:solidFill>
                  <a:srgbClr val="000000"/>
                </a:solidFill>
                <a:latin typeface="Times New Roman" panose="02020603050405020304" pitchFamily="18" charset="0"/>
              </a:rPr>
              <a:t> </a:t>
            </a:r>
            <a:endParaRPr lang="en-US" altLang="en-US" sz="2800">
              <a:latin typeface="Times New Roman" panose="02020603050405020304" pitchFamily="18" charset="0"/>
            </a:endParaRPr>
          </a:p>
        </p:txBody>
      </p:sp>
      <p:grpSp>
        <p:nvGrpSpPr>
          <p:cNvPr id="42116" name="Group 167"/>
          <p:cNvGrpSpPr>
            <a:grpSpLocks/>
          </p:cNvGrpSpPr>
          <p:nvPr/>
        </p:nvGrpSpPr>
        <p:grpSpPr bwMode="auto">
          <a:xfrm>
            <a:off x="7956550" y="2795588"/>
            <a:ext cx="136525" cy="317500"/>
            <a:chOff x="4799" y="1989"/>
            <a:chExt cx="77" cy="176"/>
          </a:xfrm>
        </p:grpSpPr>
        <p:sp>
          <p:nvSpPr>
            <p:cNvPr id="42123" name="Rectangle 168"/>
            <p:cNvSpPr>
              <a:spLocks noChangeArrowheads="1"/>
            </p:cNvSpPr>
            <p:nvPr/>
          </p:nvSpPr>
          <p:spPr bwMode="auto">
            <a:xfrm>
              <a:off x="4830" y="1989"/>
              <a:ext cx="15" cy="100"/>
            </a:xfrm>
            <a:prstGeom prst="rect">
              <a:avLst/>
            </a:prstGeom>
            <a:solidFill>
              <a:srgbClr val="33996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p>
          </p:txBody>
        </p:sp>
        <p:sp>
          <p:nvSpPr>
            <p:cNvPr id="42124" name="Freeform 169"/>
            <p:cNvSpPr>
              <a:spLocks/>
            </p:cNvSpPr>
            <p:nvPr/>
          </p:nvSpPr>
          <p:spPr bwMode="auto">
            <a:xfrm>
              <a:off x="4799" y="2087"/>
              <a:ext cx="77" cy="78"/>
            </a:xfrm>
            <a:custGeom>
              <a:avLst/>
              <a:gdLst>
                <a:gd name="T0" fmla="*/ 0 w 155"/>
                <a:gd name="T1" fmla="*/ 0 h 156"/>
                <a:gd name="T2" fmla="*/ 4 w 155"/>
                <a:gd name="T3" fmla="*/ 10 h 156"/>
                <a:gd name="T4" fmla="*/ 9 w 155"/>
                <a:gd name="T5" fmla="*/ 0 h 156"/>
                <a:gd name="T6" fmla="*/ 0 w 155"/>
                <a:gd name="T7" fmla="*/ 0 h 156"/>
                <a:gd name="T8" fmla="*/ 0 60000 65536"/>
                <a:gd name="T9" fmla="*/ 0 60000 65536"/>
                <a:gd name="T10" fmla="*/ 0 60000 65536"/>
                <a:gd name="T11" fmla="*/ 0 60000 65536"/>
                <a:gd name="T12" fmla="*/ 0 w 155"/>
                <a:gd name="T13" fmla="*/ 0 h 156"/>
                <a:gd name="T14" fmla="*/ 155 w 155"/>
                <a:gd name="T15" fmla="*/ 156 h 156"/>
              </a:gdLst>
              <a:ahLst/>
              <a:cxnLst>
                <a:cxn ang="T8">
                  <a:pos x="T0" y="T1"/>
                </a:cxn>
                <a:cxn ang="T9">
                  <a:pos x="T2" y="T3"/>
                </a:cxn>
                <a:cxn ang="T10">
                  <a:pos x="T4" y="T5"/>
                </a:cxn>
                <a:cxn ang="T11">
                  <a:pos x="T6" y="T7"/>
                </a:cxn>
              </a:cxnLst>
              <a:rect l="T12" t="T13" r="T14" b="T15"/>
              <a:pathLst>
                <a:path w="155" h="156">
                  <a:moveTo>
                    <a:pt x="0" y="0"/>
                  </a:moveTo>
                  <a:lnTo>
                    <a:pt x="77" y="156"/>
                  </a:lnTo>
                  <a:lnTo>
                    <a:pt x="155" y="0"/>
                  </a:lnTo>
                  <a:lnTo>
                    <a:pt x="0" y="0"/>
                  </a:lnTo>
                  <a:close/>
                </a:path>
              </a:pathLst>
            </a:custGeom>
            <a:solidFill>
              <a:srgbClr val="3399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grpSp>
        <p:nvGrpSpPr>
          <p:cNvPr id="42117" name="Group 170"/>
          <p:cNvGrpSpPr>
            <a:grpSpLocks/>
          </p:cNvGrpSpPr>
          <p:nvPr/>
        </p:nvGrpSpPr>
        <p:grpSpPr bwMode="auto">
          <a:xfrm>
            <a:off x="6003925" y="3489325"/>
            <a:ext cx="138113" cy="317500"/>
            <a:chOff x="3705" y="2373"/>
            <a:chExt cx="77" cy="176"/>
          </a:xfrm>
        </p:grpSpPr>
        <p:sp>
          <p:nvSpPr>
            <p:cNvPr id="42121" name="Rectangle 171"/>
            <p:cNvSpPr>
              <a:spLocks noChangeArrowheads="1"/>
            </p:cNvSpPr>
            <p:nvPr/>
          </p:nvSpPr>
          <p:spPr bwMode="auto">
            <a:xfrm>
              <a:off x="3736" y="2373"/>
              <a:ext cx="15" cy="100"/>
            </a:xfrm>
            <a:prstGeom prst="rect">
              <a:avLst/>
            </a:prstGeom>
            <a:solidFill>
              <a:srgbClr val="33996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p>
          </p:txBody>
        </p:sp>
        <p:sp>
          <p:nvSpPr>
            <p:cNvPr id="42122" name="Freeform 172"/>
            <p:cNvSpPr>
              <a:spLocks/>
            </p:cNvSpPr>
            <p:nvPr/>
          </p:nvSpPr>
          <p:spPr bwMode="auto">
            <a:xfrm>
              <a:off x="3705" y="2471"/>
              <a:ext cx="77" cy="78"/>
            </a:xfrm>
            <a:custGeom>
              <a:avLst/>
              <a:gdLst>
                <a:gd name="T0" fmla="*/ 0 w 156"/>
                <a:gd name="T1" fmla="*/ 0 h 155"/>
                <a:gd name="T2" fmla="*/ 4 w 156"/>
                <a:gd name="T3" fmla="*/ 10 h 155"/>
                <a:gd name="T4" fmla="*/ 9 w 156"/>
                <a:gd name="T5" fmla="*/ 0 h 155"/>
                <a:gd name="T6" fmla="*/ 0 w 156"/>
                <a:gd name="T7" fmla="*/ 0 h 155"/>
                <a:gd name="T8" fmla="*/ 0 60000 65536"/>
                <a:gd name="T9" fmla="*/ 0 60000 65536"/>
                <a:gd name="T10" fmla="*/ 0 60000 65536"/>
                <a:gd name="T11" fmla="*/ 0 60000 65536"/>
                <a:gd name="T12" fmla="*/ 0 w 156"/>
                <a:gd name="T13" fmla="*/ 0 h 155"/>
                <a:gd name="T14" fmla="*/ 156 w 156"/>
                <a:gd name="T15" fmla="*/ 155 h 155"/>
              </a:gdLst>
              <a:ahLst/>
              <a:cxnLst>
                <a:cxn ang="T8">
                  <a:pos x="T0" y="T1"/>
                </a:cxn>
                <a:cxn ang="T9">
                  <a:pos x="T2" y="T3"/>
                </a:cxn>
                <a:cxn ang="T10">
                  <a:pos x="T4" y="T5"/>
                </a:cxn>
                <a:cxn ang="T11">
                  <a:pos x="T6" y="T7"/>
                </a:cxn>
              </a:cxnLst>
              <a:rect l="T12" t="T13" r="T14" b="T15"/>
              <a:pathLst>
                <a:path w="156" h="155">
                  <a:moveTo>
                    <a:pt x="0" y="0"/>
                  </a:moveTo>
                  <a:lnTo>
                    <a:pt x="77" y="155"/>
                  </a:lnTo>
                  <a:lnTo>
                    <a:pt x="156" y="0"/>
                  </a:lnTo>
                  <a:lnTo>
                    <a:pt x="0" y="0"/>
                  </a:lnTo>
                  <a:close/>
                </a:path>
              </a:pathLst>
            </a:custGeom>
            <a:solidFill>
              <a:srgbClr val="3399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sp>
        <p:nvSpPr>
          <p:cNvPr id="42118" name="Rectangle 173"/>
          <p:cNvSpPr>
            <a:spLocks noChangeArrowheads="1"/>
          </p:cNvSpPr>
          <p:nvPr/>
        </p:nvSpPr>
        <p:spPr bwMode="auto">
          <a:xfrm>
            <a:off x="3844925" y="2257425"/>
            <a:ext cx="349250" cy="198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300">
                <a:latin typeface="Times New Roman" panose="02020603050405020304" pitchFamily="18" charset="0"/>
              </a:rPr>
              <a:t>Polar</a:t>
            </a:r>
          </a:p>
        </p:txBody>
      </p:sp>
      <p:sp>
        <p:nvSpPr>
          <p:cNvPr id="42119" name="Rectangle 174"/>
          <p:cNvSpPr>
            <a:spLocks noChangeArrowheads="1"/>
          </p:cNvSpPr>
          <p:nvPr/>
        </p:nvSpPr>
        <p:spPr bwMode="auto">
          <a:xfrm>
            <a:off x="7392988" y="5430838"/>
            <a:ext cx="1246187" cy="819150"/>
          </a:xfrm>
          <a:prstGeom prst="rect">
            <a:avLst/>
          </a:prstGeom>
          <a:noFill/>
          <a:ln w="7938">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p>
        </p:txBody>
      </p:sp>
    </p:spTree>
    <p:extLst>
      <p:ext uri="{BB962C8B-B14F-4D97-AF65-F5344CB8AC3E}">
        <p14:creationId xmlns:p14="http://schemas.microsoft.com/office/powerpoint/2010/main" val="329968159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Picture 2" descr="D:\Swiss_Workshop\PowerPointShows\modislandprocessing.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28800" y="0"/>
            <a:ext cx="53848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9004298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descr="C:\Workshops\LTER\modlanddataprocoverview.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95450" y="228600"/>
            <a:ext cx="5999163" cy="61483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9486083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5" name="Text Box 3"/>
          <p:cNvSpPr txBox="1">
            <a:spLocks noChangeArrowheads="1"/>
          </p:cNvSpPr>
          <p:nvPr/>
        </p:nvSpPr>
        <p:spPr bwMode="auto">
          <a:xfrm>
            <a:off x="228600" y="762000"/>
            <a:ext cx="6648038"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u="sng" dirty="0"/>
              <a:t>Level 1B</a:t>
            </a:r>
            <a:r>
              <a:rPr lang="en-US" altLang="en-US" dirty="0"/>
              <a:t> </a:t>
            </a:r>
          </a:p>
          <a:p>
            <a:r>
              <a:rPr lang="en-US" altLang="en-US" dirty="0"/>
              <a:t>	= Raw, Un-calibrated Swath Data (Scene), Not projected</a:t>
            </a:r>
          </a:p>
          <a:p>
            <a:r>
              <a:rPr lang="en-US" altLang="en-US" dirty="0"/>
              <a:t>	= Includes radiometric and calibration coefficients and </a:t>
            </a:r>
          </a:p>
          <a:p>
            <a:r>
              <a:rPr lang="en-US" altLang="en-US" dirty="0"/>
              <a:t>	    parameters, but not applied</a:t>
            </a:r>
          </a:p>
        </p:txBody>
      </p:sp>
      <p:sp>
        <p:nvSpPr>
          <p:cNvPr id="38916" name="Text Box 4"/>
          <p:cNvSpPr txBox="1">
            <a:spLocks noChangeArrowheads="1"/>
          </p:cNvSpPr>
          <p:nvPr/>
        </p:nvSpPr>
        <p:spPr bwMode="auto">
          <a:xfrm>
            <a:off x="127841" y="1980961"/>
            <a:ext cx="6881949" cy="923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u="sng" dirty="0"/>
              <a:t>Level 2</a:t>
            </a:r>
            <a:endParaRPr lang="en-US" altLang="en-US" dirty="0"/>
          </a:p>
          <a:p>
            <a:r>
              <a:rPr lang="en-US" altLang="en-US" dirty="0"/>
              <a:t>	= Derived geophysical variables at the same resolution and</a:t>
            </a:r>
          </a:p>
          <a:p>
            <a:r>
              <a:rPr lang="en-US" altLang="en-US" dirty="0"/>
              <a:t>	    location as the Level 1 source data</a:t>
            </a:r>
          </a:p>
        </p:txBody>
      </p:sp>
      <p:sp>
        <p:nvSpPr>
          <p:cNvPr id="38917" name="Text Box 5"/>
          <p:cNvSpPr txBox="1">
            <a:spLocks noChangeArrowheads="1"/>
          </p:cNvSpPr>
          <p:nvPr/>
        </p:nvSpPr>
        <p:spPr bwMode="auto">
          <a:xfrm>
            <a:off x="127841" y="3129021"/>
            <a:ext cx="7970387"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u="sng" dirty="0"/>
              <a:t>Level 2G</a:t>
            </a:r>
            <a:endParaRPr lang="en-US" altLang="en-US" dirty="0"/>
          </a:p>
          <a:p>
            <a:r>
              <a:rPr lang="en-US" altLang="en-US" dirty="0"/>
              <a:t>	= Calibrated, IS Map Projection*, Tiled</a:t>
            </a:r>
          </a:p>
          <a:p>
            <a:r>
              <a:rPr lang="en-US" altLang="en-US" dirty="0"/>
              <a:t>	= Multiple Coincident Swaths (e.g. overlapping pixels)</a:t>
            </a:r>
          </a:p>
          <a:p>
            <a:r>
              <a:rPr lang="en-US" altLang="en-US" dirty="0"/>
              <a:t>						</a:t>
            </a:r>
            <a:r>
              <a:rPr lang="en-US" altLang="en-US" sz="1600" b="1" i="1" dirty="0"/>
              <a:t>*</a:t>
            </a:r>
            <a:r>
              <a:rPr lang="en-US" altLang="en-US" sz="1600" b="1" i="1" dirty="0" err="1"/>
              <a:t>Integerized</a:t>
            </a:r>
            <a:r>
              <a:rPr lang="en-US" altLang="en-US" sz="1600" b="1" i="1" dirty="0"/>
              <a:t> Sinusoidal</a:t>
            </a:r>
            <a:endParaRPr lang="en-US" altLang="en-US" dirty="0"/>
          </a:p>
        </p:txBody>
      </p:sp>
      <p:sp>
        <p:nvSpPr>
          <p:cNvPr id="38918" name="Text Box 6"/>
          <p:cNvSpPr txBox="1">
            <a:spLocks noChangeArrowheads="1"/>
          </p:cNvSpPr>
          <p:nvPr/>
        </p:nvSpPr>
        <p:spPr bwMode="auto">
          <a:xfrm>
            <a:off x="2895600" y="152400"/>
            <a:ext cx="3648756"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a:t>Level 1 - Level 4 Data</a:t>
            </a:r>
          </a:p>
        </p:txBody>
      </p:sp>
      <p:sp>
        <p:nvSpPr>
          <p:cNvPr id="7" name="Text Box 2"/>
          <p:cNvSpPr txBox="1">
            <a:spLocks noChangeArrowheads="1"/>
          </p:cNvSpPr>
          <p:nvPr/>
        </p:nvSpPr>
        <p:spPr bwMode="auto">
          <a:xfrm>
            <a:off x="97361" y="4246305"/>
            <a:ext cx="7738978" cy="15081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u="sng" dirty="0"/>
              <a:t>Level 3 Data</a:t>
            </a:r>
            <a:r>
              <a:rPr lang="en-US" altLang="en-US" dirty="0"/>
              <a:t> </a:t>
            </a:r>
          </a:p>
          <a:p>
            <a:r>
              <a:rPr lang="en-US" altLang="en-US" dirty="0"/>
              <a:t>	= Variables mapped on uniform space-time grid scales</a:t>
            </a:r>
          </a:p>
          <a:p>
            <a:r>
              <a:rPr lang="en-US" altLang="en-US" dirty="0"/>
              <a:t>	= “MODIS Land End User”</a:t>
            </a:r>
          </a:p>
          <a:p>
            <a:r>
              <a:rPr lang="en-US" altLang="en-US" dirty="0"/>
              <a:t>	= Usually composite data</a:t>
            </a:r>
          </a:p>
          <a:p>
            <a:r>
              <a:rPr lang="en-US" altLang="en-US" dirty="0"/>
              <a:t>	= Tiled, IS Projection, “Best” pixel selection </a:t>
            </a:r>
            <a:r>
              <a:rPr lang="en-US" altLang="en-US" sz="2000" dirty="0"/>
              <a:t>(e.g. one value/pixel)</a:t>
            </a:r>
            <a:endParaRPr lang="en-US" altLang="en-US" dirty="0"/>
          </a:p>
        </p:txBody>
      </p:sp>
      <p:sp>
        <p:nvSpPr>
          <p:cNvPr id="8" name="Text Box 3"/>
          <p:cNvSpPr txBox="1">
            <a:spLocks noChangeArrowheads="1"/>
          </p:cNvSpPr>
          <p:nvPr/>
        </p:nvSpPr>
        <p:spPr bwMode="auto">
          <a:xfrm>
            <a:off x="152400" y="5754410"/>
            <a:ext cx="6832833" cy="923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u="sng"/>
              <a:t>Level 4 Data</a:t>
            </a:r>
            <a:r>
              <a:rPr lang="en-US" altLang="en-US"/>
              <a:t> </a:t>
            </a:r>
          </a:p>
          <a:p>
            <a:r>
              <a:rPr lang="en-US" altLang="en-US"/>
              <a:t>	= Model output or results from analysis of lower level data</a:t>
            </a:r>
          </a:p>
          <a:p>
            <a:r>
              <a:rPr lang="en-US" altLang="en-US"/>
              <a:t>	= LAI/FPAR, PSN/NPP</a:t>
            </a:r>
          </a:p>
        </p:txBody>
      </p:sp>
    </p:spTree>
    <p:extLst>
      <p:ext uri="{BB962C8B-B14F-4D97-AF65-F5344CB8AC3E}">
        <p14:creationId xmlns:p14="http://schemas.microsoft.com/office/powerpoint/2010/main" val="124935440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Rectangle 2"/>
          <p:cNvSpPr>
            <a:spLocks noChangeArrowheads="1"/>
          </p:cNvSpPr>
          <p:nvPr/>
        </p:nvSpPr>
        <p:spPr bwMode="auto">
          <a:xfrm>
            <a:off x="247650" y="6362700"/>
            <a:ext cx="2354262" cy="403225"/>
          </a:xfrm>
          <a:prstGeom prst="rect">
            <a:avLst/>
          </a:prstGeom>
          <a:solidFill>
            <a:schemeClr val="bg1"/>
          </a:solidFill>
          <a:ln>
            <a:noFill/>
          </a:ln>
          <a:extLst>
            <a:ext uri="{91240B29-F687-4F45-9708-019B960494DF}">
              <a14:hiddenLine xmlns:a14="http://schemas.microsoft.com/office/drawing/2010/main" w="3175">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p>
        </p:txBody>
      </p:sp>
      <p:graphicFrame>
        <p:nvGraphicFramePr>
          <p:cNvPr id="2050" name="Object 3"/>
          <p:cNvGraphicFramePr>
            <a:graphicFrameLocks noChangeAspect="1"/>
          </p:cNvGraphicFramePr>
          <p:nvPr>
            <p:extLst>
              <p:ext uri="{D42A27DB-BD31-4B8C-83A1-F6EECF244321}">
                <p14:modId xmlns:p14="http://schemas.microsoft.com/office/powerpoint/2010/main" val="1220222008"/>
              </p:ext>
            </p:extLst>
          </p:nvPr>
        </p:nvGraphicFramePr>
        <p:xfrm>
          <a:off x="76200" y="4230688"/>
          <a:ext cx="5030787" cy="2565400"/>
        </p:xfrm>
        <a:graphic>
          <a:graphicData uri="http://schemas.openxmlformats.org/presentationml/2006/ole">
            <mc:AlternateContent xmlns:mc="http://schemas.openxmlformats.org/markup-compatibility/2006">
              <mc:Choice xmlns:v="urn:schemas-microsoft-com:vml" Requires="v">
                <p:oleObj spid="_x0000_s5192" name="Bitmap Image" r:id="rId3" imgW="7041490" imgH="3589331" progId="Paint.Picture">
                  <p:embed/>
                </p:oleObj>
              </mc:Choice>
              <mc:Fallback>
                <p:oleObj name="Bitmap Image" r:id="rId3" imgW="7041490" imgH="3589331" progId="Paint.Picture">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200" y="4230688"/>
                        <a:ext cx="5030787" cy="2565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053" name="Rectangle 4"/>
          <p:cNvSpPr>
            <a:spLocks noGrp="1" noChangeArrowheads="1"/>
          </p:cNvSpPr>
          <p:nvPr>
            <p:ph type="title"/>
          </p:nvPr>
        </p:nvSpPr>
        <p:spPr>
          <a:xfrm>
            <a:off x="215434" y="164324"/>
            <a:ext cx="8395166" cy="601663"/>
          </a:xfrm>
        </p:spPr>
        <p:txBody>
          <a:bodyPr>
            <a:noAutofit/>
          </a:bodyPr>
          <a:lstStyle/>
          <a:p>
            <a:r>
              <a:rPr lang="en-US" altLang="en-US" sz="3600" dirty="0" smtClean="0"/>
              <a:t>Level 2G, 3 and 4 Products (fine resolution)</a:t>
            </a:r>
          </a:p>
        </p:txBody>
      </p:sp>
      <p:sp>
        <p:nvSpPr>
          <p:cNvPr id="2054" name="Rectangle 5"/>
          <p:cNvSpPr>
            <a:spLocks noGrp="1" noChangeArrowheads="1"/>
          </p:cNvSpPr>
          <p:nvPr>
            <p:ph type="body" idx="1"/>
          </p:nvPr>
        </p:nvSpPr>
        <p:spPr>
          <a:xfrm>
            <a:off x="5414963" y="917575"/>
            <a:ext cx="3621087" cy="4524375"/>
          </a:xfrm>
        </p:spPr>
        <p:txBody>
          <a:bodyPr>
            <a:normAutofit fontScale="92500" lnSpcReduction="10000"/>
          </a:bodyPr>
          <a:lstStyle/>
          <a:p>
            <a:pPr marL="228600" indent="-228600">
              <a:lnSpc>
                <a:spcPct val="80000"/>
              </a:lnSpc>
            </a:pPr>
            <a:r>
              <a:rPr lang="en-US" altLang="en-US" sz="2000" dirty="0" smtClean="0"/>
              <a:t>Level 2G/3: earth-gridded geophysical parameters</a:t>
            </a:r>
          </a:p>
          <a:p>
            <a:pPr marL="228600" indent="-228600">
              <a:lnSpc>
                <a:spcPct val="80000"/>
              </a:lnSpc>
            </a:pPr>
            <a:endParaRPr lang="en-US" altLang="en-US" sz="2000" dirty="0" smtClean="0"/>
          </a:p>
          <a:p>
            <a:pPr marL="228600" indent="-228600">
              <a:lnSpc>
                <a:spcPct val="80000"/>
              </a:lnSpc>
            </a:pPr>
            <a:r>
              <a:rPr lang="en-US" altLang="en-US" sz="2000" dirty="0" smtClean="0"/>
              <a:t>Level 4: earth-gridded model outputs </a:t>
            </a:r>
          </a:p>
          <a:p>
            <a:pPr marL="228600" indent="-228600">
              <a:lnSpc>
                <a:spcPct val="80000"/>
              </a:lnSpc>
            </a:pPr>
            <a:endParaRPr lang="en-US" altLang="en-US" sz="2000" dirty="0" smtClean="0"/>
          </a:p>
          <a:p>
            <a:pPr marL="228600" indent="-228600">
              <a:lnSpc>
                <a:spcPct val="80000"/>
              </a:lnSpc>
            </a:pPr>
            <a:r>
              <a:rPr lang="en-US" altLang="en-US" sz="2000" dirty="0" smtClean="0"/>
              <a:t>Daily, 8-day, 16-day, 32-day, monthly and yearly products</a:t>
            </a:r>
          </a:p>
          <a:p>
            <a:pPr marL="228600" indent="-228600">
              <a:lnSpc>
                <a:spcPct val="80000"/>
              </a:lnSpc>
            </a:pPr>
            <a:endParaRPr lang="en-US" altLang="en-US" sz="2000" dirty="0" smtClean="0"/>
          </a:p>
          <a:p>
            <a:pPr marL="228600" indent="-228600">
              <a:lnSpc>
                <a:spcPct val="80000"/>
              </a:lnSpc>
            </a:pPr>
            <a:r>
              <a:rPr lang="en-US" altLang="en-US" sz="2000" dirty="0" smtClean="0"/>
              <a:t>10º x 10º Tiles (    ) </a:t>
            </a:r>
          </a:p>
          <a:p>
            <a:pPr marL="228600" indent="-228600">
              <a:lnSpc>
                <a:spcPct val="80000"/>
              </a:lnSpc>
            </a:pPr>
            <a:endParaRPr lang="en-US" altLang="en-US" sz="2000" dirty="0" smtClean="0"/>
          </a:p>
          <a:p>
            <a:pPr marL="228600" indent="-228600">
              <a:lnSpc>
                <a:spcPct val="80000"/>
              </a:lnSpc>
            </a:pPr>
            <a:r>
              <a:rPr lang="en-US" altLang="en-US" sz="2000" dirty="0" smtClean="0"/>
              <a:t>Sinusoidal (equatorial); </a:t>
            </a:r>
            <a:br>
              <a:rPr lang="en-US" altLang="en-US" sz="2000" dirty="0" smtClean="0"/>
            </a:br>
            <a:r>
              <a:rPr lang="en-US" altLang="en-US" sz="2000" dirty="0" smtClean="0"/>
              <a:t>7.5, 15 and 30 </a:t>
            </a:r>
            <a:r>
              <a:rPr lang="en-US" altLang="en-US" sz="2000" dirty="0" err="1" smtClean="0"/>
              <a:t>arcsec</a:t>
            </a:r>
            <a:r>
              <a:rPr lang="en-US" altLang="en-US" sz="2000" dirty="0" smtClean="0"/>
              <a:t>. resolution (roughly 250m, 500m and 1 km)</a:t>
            </a:r>
          </a:p>
          <a:p>
            <a:pPr marL="228600" indent="-228600">
              <a:lnSpc>
                <a:spcPct val="80000"/>
              </a:lnSpc>
            </a:pPr>
            <a:endParaRPr lang="en-US" altLang="en-US" sz="2000" dirty="0" smtClean="0"/>
          </a:p>
          <a:p>
            <a:pPr marL="228600" indent="-228600">
              <a:lnSpc>
                <a:spcPct val="80000"/>
              </a:lnSpc>
            </a:pPr>
            <a:r>
              <a:rPr lang="en-US" altLang="en-US" sz="2000" dirty="0" smtClean="0"/>
              <a:t>LAEA (sea-ice products, polar projection)</a:t>
            </a:r>
          </a:p>
        </p:txBody>
      </p:sp>
      <p:sp>
        <p:nvSpPr>
          <p:cNvPr id="2055" name="Text Box 6"/>
          <p:cNvSpPr txBox="1">
            <a:spLocks noChangeArrowheads="1"/>
          </p:cNvSpPr>
          <p:nvPr/>
        </p:nvSpPr>
        <p:spPr bwMode="auto">
          <a:xfrm>
            <a:off x="-24407" y="3120057"/>
            <a:ext cx="1295400" cy="1069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sz="1600" dirty="0">
                <a:solidFill>
                  <a:schemeClr val="accent2"/>
                </a:solidFill>
                <a:latin typeface="Comic Sans MS" panose="030F0702030302020204" pitchFamily="66" charset="0"/>
              </a:rPr>
              <a:t>Lambert Azimuthal Equal Area (LAEA)</a:t>
            </a:r>
          </a:p>
        </p:txBody>
      </p:sp>
      <p:graphicFrame>
        <p:nvGraphicFramePr>
          <p:cNvPr id="2051" name="Object 7"/>
          <p:cNvGraphicFramePr>
            <a:graphicFrameLocks noChangeAspect="1"/>
          </p:cNvGraphicFramePr>
          <p:nvPr>
            <p:extLst>
              <p:ext uri="{D42A27DB-BD31-4B8C-83A1-F6EECF244321}">
                <p14:modId xmlns:p14="http://schemas.microsoft.com/office/powerpoint/2010/main" val="472974443"/>
              </p:ext>
            </p:extLst>
          </p:nvPr>
        </p:nvGraphicFramePr>
        <p:xfrm>
          <a:off x="1105794" y="779302"/>
          <a:ext cx="4332288" cy="3425825"/>
        </p:xfrm>
        <a:graphic>
          <a:graphicData uri="http://schemas.openxmlformats.org/presentationml/2006/ole">
            <mc:AlternateContent xmlns:mc="http://schemas.openxmlformats.org/markup-compatibility/2006">
              <mc:Choice xmlns:v="urn:schemas-microsoft-com:vml" Requires="v">
                <p:oleObj spid="_x0000_s5193" name="Bitmap Image" r:id="rId5" imgW="4403810" imgH="3482642" progId="Paint.Picture">
                  <p:embed/>
                </p:oleObj>
              </mc:Choice>
              <mc:Fallback>
                <p:oleObj name="Bitmap Image" r:id="rId5" imgW="4403810" imgH="3482642" progId="Paint.Picture">
                  <p:embed/>
                  <p:pic>
                    <p:nvPicPr>
                      <p:cNvPr id="0" name=""/>
                      <p:cNvPicPr>
                        <a:picLocks noChangeAspect="1" noChangeArrowheads="1"/>
                      </p:cNvPicPr>
                      <p:nvPr/>
                    </p:nvPicPr>
                    <p:blipFill>
                      <a:blip r:embed="rId6">
                        <a:lum bright="12000"/>
                        <a:extLst>
                          <a:ext uri="{28A0092B-C50C-407E-A947-70E740481C1C}">
                            <a14:useLocalDpi xmlns:a14="http://schemas.microsoft.com/office/drawing/2010/main" val="0"/>
                          </a:ext>
                        </a:extLst>
                      </a:blip>
                      <a:srcRect/>
                      <a:stretch>
                        <a:fillRect/>
                      </a:stretch>
                    </p:blipFill>
                    <p:spPr bwMode="auto">
                      <a:xfrm>
                        <a:off x="1105794" y="779302"/>
                        <a:ext cx="4332288" cy="3425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nvGrpSpPr>
          <p:cNvPr id="2056" name="Group 8"/>
          <p:cNvGrpSpPr>
            <a:grpSpLocks/>
          </p:cNvGrpSpPr>
          <p:nvPr/>
        </p:nvGrpSpPr>
        <p:grpSpPr bwMode="auto">
          <a:xfrm>
            <a:off x="1161357" y="836452"/>
            <a:ext cx="4279900" cy="3351212"/>
            <a:chOff x="1383" y="596"/>
            <a:chExt cx="2696" cy="2111"/>
          </a:xfrm>
        </p:grpSpPr>
        <p:grpSp>
          <p:nvGrpSpPr>
            <p:cNvPr id="2147" name="Group 9"/>
            <p:cNvGrpSpPr>
              <a:grpSpLocks/>
            </p:cNvGrpSpPr>
            <p:nvPr/>
          </p:nvGrpSpPr>
          <p:grpSpPr bwMode="auto">
            <a:xfrm>
              <a:off x="1384" y="597"/>
              <a:ext cx="2695" cy="2108"/>
              <a:chOff x="1379" y="597"/>
              <a:chExt cx="2695" cy="2108"/>
            </a:xfrm>
          </p:grpSpPr>
          <p:sp>
            <p:nvSpPr>
              <p:cNvPr id="2173" name="Line 10"/>
              <p:cNvSpPr>
                <a:spLocks noChangeShapeType="1"/>
              </p:cNvSpPr>
              <p:nvPr/>
            </p:nvSpPr>
            <p:spPr bwMode="auto">
              <a:xfrm flipH="1">
                <a:off x="1379" y="597"/>
                <a:ext cx="2695" cy="0"/>
              </a:xfrm>
              <a:prstGeom prst="line">
                <a:avLst/>
              </a:prstGeom>
              <a:noFill/>
              <a:ln w="3175">
                <a:solidFill>
                  <a:srgbClr val="C0C0C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74" name="Line 11"/>
              <p:cNvSpPr>
                <a:spLocks noChangeShapeType="1"/>
              </p:cNvSpPr>
              <p:nvPr/>
            </p:nvSpPr>
            <p:spPr bwMode="auto">
              <a:xfrm flipH="1">
                <a:off x="1379" y="714"/>
                <a:ext cx="2695" cy="0"/>
              </a:xfrm>
              <a:prstGeom prst="line">
                <a:avLst/>
              </a:prstGeom>
              <a:noFill/>
              <a:ln w="3175">
                <a:solidFill>
                  <a:srgbClr val="C0C0C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75" name="Line 12"/>
              <p:cNvSpPr>
                <a:spLocks noChangeShapeType="1"/>
              </p:cNvSpPr>
              <p:nvPr/>
            </p:nvSpPr>
            <p:spPr bwMode="auto">
              <a:xfrm flipH="1">
                <a:off x="1379" y="948"/>
                <a:ext cx="2695" cy="0"/>
              </a:xfrm>
              <a:prstGeom prst="line">
                <a:avLst/>
              </a:prstGeom>
              <a:noFill/>
              <a:ln w="3175">
                <a:solidFill>
                  <a:srgbClr val="C0C0C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76" name="Line 13"/>
              <p:cNvSpPr>
                <a:spLocks noChangeShapeType="1"/>
              </p:cNvSpPr>
              <p:nvPr/>
            </p:nvSpPr>
            <p:spPr bwMode="auto">
              <a:xfrm flipH="1">
                <a:off x="1379" y="1182"/>
                <a:ext cx="2695" cy="0"/>
              </a:xfrm>
              <a:prstGeom prst="line">
                <a:avLst/>
              </a:prstGeom>
              <a:noFill/>
              <a:ln w="3175">
                <a:solidFill>
                  <a:srgbClr val="C0C0C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77" name="Line 14"/>
              <p:cNvSpPr>
                <a:spLocks noChangeShapeType="1"/>
              </p:cNvSpPr>
              <p:nvPr/>
            </p:nvSpPr>
            <p:spPr bwMode="auto">
              <a:xfrm flipH="1">
                <a:off x="1379" y="1416"/>
                <a:ext cx="2695" cy="0"/>
              </a:xfrm>
              <a:prstGeom prst="line">
                <a:avLst/>
              </a:prstGeom>
              <a:noFill/>
              <a:ln w="3175">
                <a:solidFill>
                  <a:srgbClr val="C0C0C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78" name="Line 15"/>
              <p:cNvSpPr>
                <a:spLocks noChangeShapeType="1"/>
              </p:cNvSpPr>
              <p:nvPr/>
            </p:nvSpPr>
            <p:spPr bwMode="auto">
              <a:xfrm flipH="1">
                <a:off x="1379" y="1651"/>
                <a:ext cx="2695" cy="0"/>
              </a:xfrm>
              <a:prstGeom prst="line">
                <a:avLst/>
              </a:prstGeom>
              <a:noFill/>
              <a:ln w="3175">
                <a:solidFill>
                  <a:srgbClr val="C0C0C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79" name="Line 16"/>
              <p:cNvSpPr>
                <a:spLocks noChangeShapeType="1"/>
              </p:cNvSpPr>
              <p:nvPr/>
            </p:nvSpPr>
            <p:spPr bwMode="auto">
              <a:xfrm flipH="1">
                <a:off x="1379" y="1885"/>
                <a:ext cx="2695" cy="0"/>
              </a:xfrm>
              <a:prstGeom prst="line">
                <a:avLst/>
              </a:prstGeom>
              <a:noFill/>
              <a:ln w="3175">
                <a:solidFill>
                  <a:srgbClr val="C0C0C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80" name="Line 17"/>
              <p:cNvSpPr>
                <a:spLocks noChangeShapeType="1"/>
              </p:cNvSpPr>
              <p:nvPr/>
            </p:nvSpPr>
            <p:spPr bwMode="auto">
              <a:xfrm flipH="1">
                <a:off x="1379" y="2119"/>
                <a:ext cx="2695" cy="0"/>
              </a:xfrm>
              <a:prstGeom prst="line">
                <a:avLst/>
              </a:prstGeom>
              <a:noFill/>
              <a:ln w="3175">
                <a:solidFill>
                  <a:srgbClr val="C0C0C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81" name="Line 18"/>
              <p:cNvSpPr>
                <a:spLocks noChangeShapeType="1"/>
              </p:cNvSpPr>
              <p:nvPr/>
            </p:nvSpPr>
            <p:spPr bwMode="auto">
              <a:xfrm flipH="1">
                <a:off x="1379" y="2353"/>
                <a:ext cx="2695" cy="0"/>
              </a:xfrm>
              <a:prstGeom prst="line">
                <a:avLst/>
              </a:prstGeom>
              <a:noFill/>
              <a:ln w="3175">
                <a:solidFill>
                  <a:srgbClr val="C0C0C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82" name="Line 19"/>
              <p:cNvSpPr>
                <a:spLocks noChangeShapeType="1"/>
              </p:cNvSpPr>
              <p:nvPr/>
            </p:nvSpPr>
            <p:spPr bwMode="auto">
              <a:xfrm flipH="1">
                <a:off x="1379" y="2587"/>
                <a:ext cx="2695" cy="0"/>
              </a:xfrm>
              <a:prstGeom prst="line">
                <a:avLst/>
              </a:prstGeom>
              <a:noFill/>
              <a:ln w="3175">
                <a:solidFill>
                  <a:srgbClr val="C0C0C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83" name="Line 20"/>
              <p:cNvSpPr>
                <a:spLocks noChangeShapeType="1"/>
              </p:cNvSpPr>
              <p:nvPr/>
            </p:nvSpPr>
            <p:spPr bwMode="auto">
              <a:xfrm flipH="1">
                <a:off x="1379" y="831"/>
                <a:ext cx="2695" cy="0"/>
              </a:xfrm>
              <a:prstGeom prst="line">
                <a:avLst/>
              </a:prstGeom>
              <a:noFill/>
              <a:ln w="3175">
                <a:solidFill>
                  <a:srgbClr val="C0C0C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84" name="Line 21"/>
              <p:cNvSpPr>
                <a:spLocks noChangeShapeType="1"/>
              </p:cNvSpPr>
              <p:nvPr/>
            </p:nvSpPr>
            <p:spPr bwMode="auto">
              <a:xfrm flipH="1">
                <a:off x="1379" y="1065"/>
                <a:ext cx="2695" cy="0"/>
              </a:xfrm>
              <a:prstGeom prst="line">
                <a:avLst/>
              </a:prstGeom>
              <a:noFill/>
              <a:ln w="3175">
                <a:solidFill>
                  <a:srgbClr val="C0C0C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85" name="Line 22"/>
              <p:cNvSpPr>
                <a:spLocks noChangeShapeType="1"/>
              </p:cNvSpPr>
              <p:nvPr/>
            </p:nvSpPr>
            <p:spPr bwMode="auto">
              <a:xfrm flipH="1">
                <a:off x="1379" y="1299"/>
                <a:ext cx="2695" cy="0"/>
              </a:xfrm>
              <a:prstGeom prst="line">
                <a:avLst/>
              </a:prstGeom>
              <a:noFill/>
              <a:ln w="3175">
                <a:solidFill>
                  <a:srgbClr val="C0C0C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86" name="Line 23"/>
              <p:cNvSpPr>
                <a:spLocks noChangeShapeType="1"/>
              </p:cNvSpPr>
              <p:nvPr/>
            </p:nvSpPr>
            <p:spPr bwMode="auto">
              <a:xfrm flipH="1">
                <a:off x="1379" y="1533"/>
                <a:ext cx="2695" cy="0"/>
              </a:xfrm>
              <a:prstGeom prst="line">
                <a:avLst/>
              </a:prstGeom>
              <a:noFill/>
              <a:ln w="3175">
                <a:solidFill>
                  <a:srgbClr val="C0C0C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87" name="Line 24"/>
              <p:cNvSpPr>
                <a:spLocks noChangeShapeType="1"/>
              </p:cNvSpPr>
              <p:nvPr/>
            </p:nvSpPr>
            <p:spPr bwMode="auto">
              <a:xfrm flipH="1">
                <a:off x="1379" y="1768"/>
                <a:ext cx="2695" cy="0"/>
              </a:xfrm>
              <a:prstGeom prst="line">
                <a:avLst/>
              </a:prstGeom>
              <a:noFill/>
              <a:ln w="3175">
                <a:solidFill>
                  <a:srgbClr val="C0C0C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88" name="Line 25"/>
              <p:cNvSpPr>
                <a:spLocks noChangeShapeType="1"/>
              </p:cNvSpPr>
              <p:nvPr/>
            </p:nvSpPr>
            <p:spPr bwMode="auto">
              <a:xfrm flipH="1">
                <a:off x="1379" y="2002"/>
                <a:ext cx="2695" cy="0"/>
              </a:xfrm>
              <a:prstGeom prst="line">
                <a:avLst/>
              </a:prstGeom>
              <a:noFill/>
              <a:ln w="3175">
                <a:solidFill>
                  <a:srgbClr val="C0C0C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89" name="Line 26"/>
              <p:cNvSpPr>
                <a:spLocks noChangeShapeType="1"/>
              </p:cNvSpPr>
              <p:nvPr/>
            </p:nvSpPr>
            <p:spPr bwMode="auto">
              <a:xfrm flipH="1">
                <a:off x="1379" y="2236"/>
                <a:ext cx="2695" cy="0"/>
              </a:xfrm>
              <a:prstGeom prst="line">
                <a:avLst/>
              </a:prstGeom>
              <a:noFill/>
              <a:ln w="3175">
                <a:solidFill>
                  <a:srgbClr val="C0C0C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90" name="Line 27"/>
              <p:cNvSpPr>
                <a:spLocks noChangeShapeType="1"/>
              </p:cNvSpPr>
              <p:nvPr/>
            </p:nvSpPr>
            <p:spPr bwMode="auto">
              <a:xfrm flipH="1">
                <a:off x="1379" y="2470"/>
                <a:ext cx="2695" cy="0"/>
              </a:xfrm>
              <a:prstGeom prst="line">
                <a:avLst/>
              </a:prstGeom>
              <a:noFill/>
              <a:ln w="3175">
                <a:solidFill>
                  <a:srgbClr val="C0C0C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91" name="Line 28"/>
              <p:cNvSpPr>
                <a:spLocks noChangeShapeType="1"/>
              </p:cNvSpPr>
              <p:nvPr/>
            </p:nvSpPr>
            <p:spPr bwMode="auto">
              <a:xfrm flipH="1">
                <a:off x="1379" y="2705"/>
                <a:ext cx="2695" cy="0"/>
              </a:xfrm>
              <a:prstGeom prst="line">
                <a:avLst/>
              </a:prstGeom>
              <a:noFill/>
              <a:ln w="3175">
                <a:solidFill>
                  <a:srgbClr val="C0C0C0"/>
                </a:solidFill>
                <a:round/>
                <a:headEnd/>
                <a:tailEnd/>
              </a:ln>
              <a:extLst>
                <a:ext uri="{909E8E84-426E-40DD-AFC4-6F175D3DCCD1}">
                  <a14:hiddenFill xmlns:a14="http://schemas.microsoft.com/office/drawing/2010/main">
                    <a:noFill/>
                  </a14:hiddenFill>
                </a:ext>
              </a:extLst>
            </p:spPr>
            <p:txBody>
              <a:bodyPr/>
              <a:lstStyle/>
              <a:p>
                <a:endParaRPr lang="en-US"/>
              </a:p>
            </p:txBody>
          </p:sp>
        </p:grpSp>
        <p:grpSp>
          <p:nvGrpSpPr>
            <p:cNvPr id="2148" name="Group 29"/>
            <p:cNvGrpSpPr>
              <a:grpSpLocks/>
            </p:cNvGrpSpPr>
            <p:nvPr/>
          </p:nvGrpSpPr>
          <p:grpSpPr bwMode="auto">
            <a:xfrm>
              <a:off x="1383" y="596"/>
              <a:ext cx="2694" cy="2111"/>
              <a:chOff x="1383" y="596"/>
              <a:chExt cx="2694" cy="2111"/>
            </a:xfrm>
          </p:grpSpPr>
          <p:sp>
            <p:nvSpPr>
              <p:cNvPr id="2149" name="Line 30"/>
              <p:cNvSpPr>
                <a:spLocks noChangeShapeType="1"/>
              </p:cNvSpPr>
              <p:nvPr/>
            </p:nvSpPr>
            <p:spPr bwMode="auto">
              <a:xfrm rot="16200000" flipH="1">
                <a:off x="328" y="1653"/>
                <a:ext cx="2109" cy="0"/>
              </a:xfrm>
              <a:prstGeom prst="line">
                <a:avLst/>
              </a:prstGeom>
              <a:noFill/>
              <a:ln w="3175">
                <a:solidFill>
                  <a:srgbClr val="C0C0C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50" name="Line 31"/>
              <p:cNvSpPr>
                <a:spLocks noChangeShapeType="1"/>
              </p:cNvSpPr>
              <p:nvPr/>
            </p:nvSpPr>
            <p:spPr bwMode="auto">
              <a:xfrm rot="16200000" flipH="1">
                <a:off x="445" y="1653"/>
                <a:ext cx="2109" cy="0"/>
              </a:xfrm>
              <a:prstGeom prst="line">
                <a:avLst/>
              </a:prstGeom>
              <a:noFill/>
              <a:ln w="3175">
                <a:solidFill>
                  <a:srgbClr val="C0C0C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51" name="Line 32"/>
              <p:cNvSpPr>
                <a:spLocks noChangeShapeType="1"/>
              </p:cNvSpPr>
              <p:nvPr/>
            </p:nvSpPr>
            <p:spPr bwMode="auto">
              <a:xfrm rot="16200000" flipH="1">
                <a:off x="679" y="1653"/>
                <a:ext cx="2109" cy="0"/>
              </a:xfrm>
              <a:prstGeom prst="line">
                <a:avLst/>
              </a:prstGeom>
              <a:noFill/>
              <a:ln w="3175">
                <a:solidFill>
                  <a:srgbClr val="C0C0C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52" name="Line 33"/>
              <p:cNvSpPr>
                <a:spLocks noChangeShapeType="1"/>
              </p:cNvSpPr>
              <p:nvPr/>
            </p:nvSpPr>
            <p:spPr bwMode="auto">
              <a:xfrm rot="16200000" flipH="1">
                <a:off x="913" y="1653"/>
                <a:ext cx="2109" cy="0"/>
              </a:xfrm>
              <a:prstGeom prst="line">
                <a:avLst/>
              </a:prstGeom>
              <a:noFill/>
              <a:ln w="3175">
                <a:solidFill>
                  <a:srgbClr val="C0C0C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53" name="Line 34"/>
              <p:cNvSpPr>
                <a:spLocks noChangeShapeType="1"/>
              </p:cNvSpPr>
              <p:nvPr/>
            </p:nvSpPr>
            <p:spPr bwMode="auto">
              <a:xfrm rot="16200000" flipH="1">
                <a:off x="1147" y="1653"/>
                <a:ext cx="2109" cy="0"/>
              </a:xfrm>
              <a:prstGeom prst="line">
                <a:avLst/>
              </a:prstGeom>
              <a:noFill/>
              <a:ln w="3175">
                <a:solidFill>
                  <a:srgbClr val="C0C0C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54" name="Line 35"/>
              <p:cNvSpPr>
                <a:spLocks noChangeShapeType="1"/>
              </p:cNvSpPr>
              <p:nvPr/>
            </p:nvSpPr>
            <p:spPr bwMode="auto">
              <a:xfrm rot="16200000" flipH="1">
                <a:off x="1382" y="1653"/>
                <a:ext cx="2109" cy="0"/>
              </a:xfrm>
              <a:prstGeom prst="line">
                <a:avLst/>
              </a:prstGeom>
              <a:noFill/>
              <a:ln w="3175">
                <a:solidFill>
                  <a:srgbClr val="C0C0C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55" name="Line 36"/>
              <p:cNvSpPr>
                <a:spLocks noChangeShapeType="1"/>
              </p:cNvSpPr>
              <p:nvPr/>
            </p:nvSpPr>
            <p:spPr bwMode="auto">
              <a:xfrm rot="16200000" flipH="1">
                <a:off x="1616" y="1653"/>
                <a:ext cx="2109" cy="0"/>
              </a:xfrm>
              <a:prstGeom prst="line">
                <a:avLst/>
              </a:prstGeom>
              <a:noFill/>
              <a:ln w="3175">
                <a:solidFill>
                  <a:srgbClr val="C0C0C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56" name="Line 37"/>
              <p:cNvSpPr>
                <a:spLocks noChangeShapeType="1"/>
              </p:cNvSpPr>
              <p:nvPr/>
            </p:nvSpPr>
            <p:spPr bwMode="auto">
              <a:xfrm rot="16200000" flipH="1">
                <a:off x="1850" y="1653"/>
                <a:ext cx="2109" cy="0"/>
              </a:xfrm>
              <a:prstGeom prst="line">
                <a:avLst/>
              </a:prstGeom>
              <a:noFill/>
              <a:ln w="3175">
                <a:solidFill>
                  <a:srgbClr val="C0C0C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57" name="Line 38"/>
              <p:cNvSpPr>
                <a:spLocks noChangeShapeType="1"/>
              </p:cNvSpPr>
              <p:nvPr/>
            </p:nvSpPr>
            <p:spPr bwMode="auto">
              <a:xfrm rot="16200000" flipH="1">
                <a:off x="2084" y="1653"/>
                <a:ext cx="2109" cy="0"/>
              </a:xfrm>
              <a:prstGeom prst="line">
                <a:avLst/>
              </a:prstGeom>
              <a:noFill/>
              <a:ln w="3175">
                <a:solidFill>
                  <a:srgbClr val="C0C0C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58" name="Line 39"/>
              <p:cNvSpPr>
                <a:spLocks noChangeShapeType="1"/>
              </p:cNvSpPr>
              <p:nvPr/>
            </p:nvSpPr>
            <p:spPr bwMode="auto">
              <a:xfrm rot="16200000" flipH="1">
                <a:off x="2318" y="1653"/>
                <a:ext cx="2109" cy="0"/>
              </a:xfrm>
              <a:prstGeom prst="line">
                <a:avLst/>
              </a:prstGeom>
              <a:noFill/>
              <a:ln w="3175">
                <a:solidFill>
                  <a:srgbClr val="C0C0C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59" name="Line 40"/>
              <p:cNvSpPr>
                <a:spLocks noChangeShapeType="1"/>
              </p:cNvSpPr>
              <p:nvPr/>
            </p:nvSpPr>
            <p:spPr bwMode="auto">
              <a:xfrm rot="16200000" flipH="1">
                <a:off x="562" y="1653"/>
                <a:ext cx="2109" cy="0"/>
              </a:xfrm>
              <a:prstGeom prst="line">
                <a:avLst/>
              </a:prstGeom>
              <a:noFill/>
              <a:ln w="3175">
                <a:solidFill>
                  <a:srgbClr val="C0C0C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60" name="Line 41"/>
              <p:cNvSpPr>
                <a:spLocks noChangeShapeType="1"/>
              </p:cNvSpPr>
              <p:nvPr/>
            </p:nvSpPr>
            <p:spPr bwMode="auto">
              <a:xfrm rot="16200000" flipH="1">
                <a:off x="796" y="1653"/>
                <a:ext cx="2109" cy="0"/>
              </a:xfrm>
              <a:prstGeom prst="line">
                <a:avLst/>
              </a:prstGeom>
              <a:noFill/>
              <a:ln w="3175">
                <a:solidFill>
                  <a:srgbClr val="C0C0C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61" name="Line 42"/>
              <p:cNvSpPr>
                <a:spLocks noChangeShapeType="1"/>
              </p:cNvSpPr>
              <p:nvPr/>
            </p:nvSpPr>
            <p:spPr bwMode="auto">
              <a:xfrm rot="16200000" flipH="1">
                <a:off x="1030" y="1653"/>
                <a:ext cx="2109" cy="0"/>
              </a:xfrm>
              <a:prstGeom prst="line">
                <a:avLst/>
              </a:prstGeom>
              <a:noFill/>
              <a:ln w="3175">
                <a:solidFill>
                  <a:srgbClr val="C0C0C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62" name="Line 43"/>
              <p:cNvSpPr>
                <a:spLocks noChangeShapeType="1"/>
              </p:cNvSpPr>
              <p:nvPr/>
            </p:nvSpPr>
            <p:spPr bwMode="auto">
              <a:xfrm rot="16200000" flipH="1">
                <a:off x="1264" y="1653"/>
                <a:ext cx="2109" cy="0"/>
              </a:xfrm>
              <a:prstGeom prst="line">
                <a:avLst/>
              </a:prstGeom>
              <a:noFill/>
              <a:ln w="3175">
                <a:solidFill>
                  <a:srgbClr val="C0C0C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63" name="Line 44"/>
              <p:cNvSpPr>
                <a:spLocks noChangeShapeType="1"/>
              </p:cNvSpPr>
              <p:nvPr/>
            </p:nvSpPr>
            <p:spPr bwMode="auto">
              <a:xfrm rot="16200000" flipH="1">
                <a:off x="1499" y="1653"/>
                <a:ext cx="2109" cy="0"/>
              </a:xfrm>
              <a:prstGeom prst="line">
                <a:avLst/>
              </a:prstGeom>
              <a:noFill/>
              <a:ln w="3175">
                <a:solidFill>
                  <a:srgbClr val="C0C0C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64" name="Line 45"/>
              <p:cNvSpPr>
                <a:spLocks noChangeShapeType="1"/>
              </p:cNvSpPr>
              <p:nvPr/>
            </p:nvSpPr>
            <p:spPr bwMode="auto">
              <a:xfrm rot="16200000" flipH="1">
                <a:off x="1733" y="1653"/>
                <a:ext cx="2109" cy="0"/>
              </a:xfrm>
              <a:prstGeom prst="line">
                <a:avLst/>
              </a:prstGeom>
              <a:noFill/>
              <a:ln w="3175">
                <a:solidFill>
                  <a:srgbClr val="C0C0C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65" name="Line 46"/>
              <p:cNvSpPr>
                <a:spLocks noChangeShapeType="1"/>
              </p:cNvSpPr>
              <p:nvPr/>
            </p:nvSpPr>
            <p:spPr bwMode="auto">
              <a:xfrm rot="16200000" flipH="1">
                <a:off x="1967" y="1653"/>
                <a:ext cx="2109" cy="0"/>
              </a:xfrm>
              <a:prstGeom prst="line">
                <a:avLst/>
              </a:prstGeom>
              <a:noFill/>
              <a:ln w="3175">
                <a:solidFill>
                  <a:srgbClr val="C0C0C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66" name="Line 47"/>
              <p:cNvSpPr>
                <a:spLocks noChangeShapeType="1"/>
              </p:cNvSpPr>
              <p:nvPr/>
            </p:nvSpPr>
            <p:spPr bwMode="auto">
              <a:xfrm rot="16200000" flipH="1">
                <a:off x="2201" y="1653"/>
                <a:ext cx="2109" cy="0"/>
              </a:xfrm>
              <a:prstGeom prst="line">
                <a:avLst/>
              </a:prstGeom>
              <a:noFill/>
              <a:ln w="3175">
                <a:solidFill>
                  <a:srgbClr val="C0C0C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67" name="Line 48"/>
              <p:cNvSpPr>
                <a:spLocks noChangeShapeType="1"/>
              </p:cNvSpPr>
              <p:nvPr/>
            </p:nvSpPr>
            <p:spPr bwMode="auto">
              <a:xfrm rot="16200000" flipH="1">
                <a:off x="2436" y="1653"/>
                <a:ext cx="2109" cy="0"/>
              </a:xfrm>
              <a:prstGeom prst="line">
                <a:avLst/>
              </a:prstGeom>
              <a:noFill/>
              <a:ln w="3175">
                <a:solidFill>
                  <a:srgbClr val="C0C0C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68" name="Line 49"/>
              <p:cNvSpPr>
                <a:spLocks noChangeShapeType="1"/>
              </p:cNvSpPr>
              <p:nvPr/>
            </p:nvSpPr>
            <p:spPr bwMode="auto">
              <a:xfrm rot="16200000" flipH="1">
                <a:off x="2554" y="1651"/>
                <a:ext cx="2109" cy="0"/>
              </a:xfrm>
              <a:prstGeom prst="line">
                <a:avLst/>
              </a:prstGeom>
              <a:noFill/>
              <a:ln w="3175">
                <a:solidFill>
                  <a:srgbClr val="C0C0C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69" name="Line 50"/>
              <p:cNvSpPr>
                <a:spLocks noChangeShapeType="1"/>
              </p:cNvSpPr>
              <p:nvPr/>
            </p:nvSpPr>
            <p:spPr bwMode="auto">
              <a:xfrm rot="16200000" flipH="1">
                <a:off x="2788" y="1651"/>
                <a:ext cx="2109" cy="0"/>
              </a:xfrm>
              <a:prstGeom prst="line">
                <a:avLst/>
              </a:prstGeom>
              <a:noFill/>
              <a:ln w="3175">
                <a:solidFill>
                  <a:srgbClr val="C0C0C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70" name="Line 51"/>
              <p:cNvSpPr>
                <a:spLocks noChangeShapeType="1"/>
              </p:cNvSpPr>
              <p:nvPr/>
            </p:nvSpPr>
            <p:spPr bwMode="auto">
              <a:xfrm rot="16200000" flipH="1">
                <a:off x="3022" y="1651"/>
                <a:ext cx="2109" cy="0"/>
              </a:xfrm>
              <a:prstGeom prst="line">
                <a:avLst/>
              </a:prstGeom>
              <a:noFill/>
              <a:ln w="3175">
                <a:solidFill>
                  <a:srgbClr val="C0C0C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71" name="Line 52"/>
              <p:cNvSpPr>
                <a:spLocks noChangeShapeType="1"/>
              </p:cNvSpPr>
              <p:nvPr/>
            </p:nvSpPr>
            <p:spPr bwMode="auto">
              <a:xfrm rot="16200000" flipH="1">
                <a:off x="2671" y="1651"/>
                <a:ext cx="2109" cy="0"/>
              </a:xfrm>
              <a:prstGeom prst="line">
                <a:avLst/>
              </a:prstGeom>
              <a:noFill/>
              <a:ln w="3175">
                <a:solidFill>
                  <a:srgbClr val="C0C0C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72" name="Line 53"/>
              <p:cNvSpPr>
                <a:spLocks noChangeShapeType="1"/>
              </p:cNvSpPr>
              <p:nvPr/>
            </p:nvSpPr>
            <p:spPr bwMode="auto">
              <a:xfrm rot="16200000" flipH="1">
                <a:off x="2905" y="1651"/>
                <a:ext cx="2109" cy="0"/>
              </a:xfrm>
              <a:prstGeom prst="line">
                <a:avLst/>
              </a:prstGeom>
              <a:noFill/>
              <a:ln w="3175">
                <a:solidFill>
                  <a:srgbClr val="C0C0C0"/>
                </a:solidFill>
                <a:round/>
                <a:headEnd/>
                <a:tailEnd/>
              </a:ln>
              <a:extLst>
                <a:ext uri="{909E8E84-426E-40DD-AFC4-6F175D3DCCD1}">
                  <a14:hiddenFill xmlns:a14="http://schemas.microsoft.com/office/drawing/2010/main">
                    <a:noFill/>
                  </a14:hiddenFill>
                </a:ext>
              </a:extLst>
            </p:spPr>
            <p:txBody>
              <a:bodyPr/>
              <a:lstStyle/>
              <a:p>
                <a:endParaRPr lang="en-US"/>
              </a:p>
            </p:txBody>
          </p:sp>
        </p:grpSp>
      </p:grpSp>
      <p:sp>
        <p:nvSpPr>
          <p:cNvPr id="2057" name="Text Box 54"/>
          <p:cNvSpPr txBox="1">
            <a:spLocks noChangeArrowheads="1"/>
          </p:cNvSpPr>
          <p:nvPr/>
        </p:nvSpPr>
        <p:spPr bwMode="auto">
          <a:xfrm>
            <a:off x="1342332" y="1071402"/>
            <a:ext cx="1220787" cy="336550"/>
          </a:xfrm>
          <a:prstGeom prst="rect">
            <a:avLst/>
          </a:prstGeom>
          <a:solidFill>
            <a:schemeClr val="bg1"/>
          </a:solidFill>
          <a:ln>
            <a:noFill/>
          </a:ln>
          <a:extLst>
            <a:ext uri="{91240B29-F687-4F45-9708-019B960494DF}">
              <a14:hiddenLine xmlns:a14="http://schemas.microsoft.com/office/drawing/2010/main" w="317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50000"/>
              </a:spcBef>
            </a:pPr>
            <a:r>
              <a:rPr lang="en-US" altLang="en-US" sz="1600">
                <a:solidFill>
                  <a:schemeClr val="accent2"/>
                </a:solidFill>
                <a:latin typeface="Comic Sans MS" panose="030F0702030302020204" pitchFamily="66" charset="0"/>
              </a:rPr>
              <a:t>Sinusoidal</a:t>
            </a:r>
          </a:p>
        </p:txBody>
      </p:sp>
      <p:sp>
        <p:nvSpPr>
          <p:cNvPr id="2058" name="Rectangle 55"/>
          <p:cNvSpPr>
            <a:spLocks noChangeArrowheads="1"/>
          </p:cNvSpPr>
          <p:nvPr/>
        </p:nvSpPr>
        <p:spPr bwMode="auto">
          <a:xfrm>
            <a:off x="3007619" y="1749264"/>
            <a:ext cx="193675" cy="201613"/>
          </a:xfrm>
          <a:prstGeom prst="rect">
            <a:avLst/>
          </a:prstGeom>
          <a:noFill/>
          <a:ln w="22225">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p>
        </p:txBody>
      </p:sp>
      <p:grpSp>
        <p:nvGrpSpPr>
          <p:cNvPr id="2059" name="Group 56"/>
          <p:cNvGrpSpPr>
            <a:grpSpLocks noChangeAspect="1"/>
          </p:cNvGrpSpPr>
          <p:nvPr/>
        </p:nvGrpSpPr>
        <p:grpSpPr bwMode="auto">
          <a:xfrm>
            <a:off x="2616200" y="4271963"/>
            <a:ext cx="2468562" cy="2455862"/>
            <a:chOff x="4006" y="260"/>
            <a:chExt cx="1423" cy="1415"/>
          </a:xfrm>
        </p:grpSpPr>
        <p:sp>
          <p:nvSpPr>
            <p:cNvPr id="2105" name="Line 57"/>
            <p:cNvSpPr>
              <a:spLocks noChangeAspect="1" noChangeShapeType="1"/>
            </p:cNvSpPr>
            <p:nvPr/>
          </p:nvSpPr>
          <p:spPr bwMode="auto">
            <a:xfrm flipH="1">
              <a:off x="4008" y="558"/>
              <a:ext cx="1421" cy="0"/>
            </a:xfrm>
            <a:prstGeom prst="line">
              <a:avLst/>
            </a:prstGeom>
            <a:noFill/>
            <a:ln w="3175">
              <a:solidFill>
                <a:srgbClr val="C0C0C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06" name="Line 58"/>
            <p:cNvSpPr>
              <a:spLocks noChangeAspect="1" noChangeShapeType="1"/>
            </p:cNvSpPr>
            <p:nvPr/>
          </p:nvSpPr>
          <p:spPr bwMode="auto">
            <a:xfrm rot="5400000">
              <a:off x="4422" y="967"/>
              <a:ext cx="1415" cy="1"/>
            </a:xfrm>
            <a:prstGeom prst="line">
              <a:avLst/>
            </a:prstGeom>
            <a:noFill/>
            <a:ln w="3175">
              <a:solidFill>
                <a:srgbClr val="C0C0C0"/>
              </a:solidFill>
              <a:round/>
              <a:headEnd/>
              <a:tailEnd/>
            </a:ln>
            <a:extLst>
              <a:ext uri="{909E8E84-426E-40DD-AFC4-6F175D3DCCD1}">
                <a14:hiddenFill xmlns:a14="http://schemas.microsoft.com/office/drawing/2010/main">
                  <a:noFill/>
                </a14:hiddenFill>
              </a:ext>
            </a:extLst>
          </p:spPr>
          <p:txBody>
            <a:bodyPr/>
            <a:lstStyle/>
            <a:p>
              <a:endParaRPr lang="en-US"/>
            </a:p>
          </p:txBody>
        </p:sp>
        <p:grpSp>
          <p:nvGrpSpPr>
            <p:cNvPr id="2107" name="Group 59"/>
            <p:cNvGrpSpPr>
              <a:grpSpLocks noChangeAspect="1"/>
            </p:cNvGrpSpPr>
            <p:nvPr/>
          </p:nvGrpSpPr>
          <p:grpSpPr bwMode="auto">
            <a:xfrm>
              <a:off x="4011" y="260"/>
              <a:ext cx="1417" cy="1414"/>
              <a:chOff x="4011" y="260"/>
              <a:chExt cx="1417" cy="1339"/>
            </a:xfrm>
          </p:grpSpPr>
          <p:sp>
            <p:nvSpPr>
              <p:cNvPr id="2128" name="Line 60"/>
              <p:cNvSpPr>
                <a:spLocks noChangeAspect="1" noChangeShapeType="1"/>
              </p:cNvSpPr>
              <p:nvPr/>
            </p:nvSpPr>
            <p:spPr bwMode="auto">
              <a:xfrm rot="16200000" flipH="1">
                <a:off x="3416" y="930"/>
                <a:ext cx="1338" cy="0"/>
              </a:xfrm>
              <a:prstGeom prst="line">
                <a:avLst/>
              </a:prstGeom>
              <a:noFill/>
              <a:ln w="3175">
                <a:solidFill>
                  <a:srgbClr val="C0C0C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29" name="Line 61"/>
              <p:cNvSpPr>
                <a:spLocks noChangeAspect="1" noChangeShapeType="1"/>
              </p:cNvSpPr>
              <p:nvPr/>
            </p:nvSpPr>
            <p:spPr bwMode="auto">
              <a:xfrm rot="16200000" flipH="1">
                <a:off x="3565" y="930"/>
                <a:ext cx="1338" cy="0"/>
              </a:xfrm>
              <a:prstGeom prst="line">
                <a:avLst/>
              </a:prstGeom>
              <a:noFill/>
              <a:ln w="3175">
                <a:solidFill>
                  <a:srgbClr val="C0C0C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30" name="Line 62"/>
              <p:cNvSpPr>
                <a:spLocks noChangeAspect="1" noChangeShapeType="1"/>
              </p:cNvSpPr>
              <p:nvPr/>
            </p:nvSpPr>
            <p:spPr bwMode="auto">
              <a:xfrm rot="16200000" flipH="1">
                <a:off x="3715" y="930"/>
                <a:ext cx="1338" cy="0"/>
              </a:xfrm>
              <a:prstGeom prst="line">
                <a:avLst/>
              </a:prstGeom>
              <a:noFill/>
              <a:ln w="3175">
                <a:solidFill>
                  <a:srgbClr val="C0C0C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31" name="Line 63"/>
              <p:cNvSpPr>
                <a:spLocks noChangeAspect="1" noChangeShapeType="1"/>
              </p:cNvSpPr>
              <p:nvPr/>
            </p:nvSpPr>
            <p:spPr bwMode="auto">
              <a:xfrm rot="16200000" flipH="1">
                <a:off x="3864" y="930"/>
                <a:ext cx="1338" cy="0"/>
              </a:xfrm>
              <a:prstGeom prst="line">
                <a:avLst/>
              </a:prstGeom>
              <a:noFill/>
              <a:ln w="3175">
                <a:solidFill>
                  <a:srgbClr val="C0C0C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32" name="Line 64"/>
              <p:cNvSpPr>
                <a:spLocks noChangeAspect="1" noChangeShapeType="1"/>
              </p:cNvSpPr>
              <p:nvPr/>
            </p:nvSpPr>
            <p:spPr bwMode="auto">
              <a:xfrm rot="16200000" flipH="1">
                <a:off x="4013" y="930"/>
                <a:ext cx="1338" cy="0"/>
              </a:xfrm>
              <a:prstGeom prst="line">
                <a:avLst/>
              </a:prstGeom>
              <a:noFill/>
              <a:ln w="3175">
                <a:solidFill>
                  <a:srgbClr val="C0C0C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33" name="Line 65"/>
              <p:cNvSpPr>
                <a:spLocks noChangeAspect="1" noChangeShapeType="1"/>
              </p:cNvSpPr>
              <p:nvPr/>
            </p:nvSpPr>
            <p:spPr bwMode="auto">
              <a:xfrm rot="16200000" flipH="1">
                <a:off x="4162" y="930"/>
                <a:ext cx="1338" cy="0"/>
              </a:xfrm>
              <a:prstGeom prst="line">
                <a:avLst/>
              </a:prstGeom>
              <a:noFill/>
              <a:ln w="3175">
                <a:solidFill>
                  <a:srgbClr val="C0C0C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34" name="Line 66"/>
              <p:cNvSpPr>
                <a:spLocks noChangeAspect="1" noChangeShapeType="1"/>
              </p:cNvSpPr>
              <p:nvPr/>
            </p:nvSpPr>
            <p:spPr bwMode="auto">
              <a:xfrm rot="16200000" flipH="1">
                <a:off x="4311" y="930"/>
                <a:ext cx="1338" cy="0"/>
              </a:xfrm>
              <a:prstGeom prst="line">
                <a:avLst/>
              </a:prstGeom>
              <a:noFill/>
              <a:ln w="3175">
                <a:solidFill>
                  <a:srgbClr val="C0C0C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35" name="Line 67"/>
              <p:cNvSpPr>
                <a:spLocks noChangeAspect="1" noChangeShapeType="1"/>
              </p:cNvSpPr>
              <p:nvPr/>
            </p:nvSpPr>
            <p:spPr bwMode="auto">
              <a:xfrm rot="16200000" flipH="1">
                <a:off x="3342" y="930"/>
                <a:ext cx="1338" cy="0"/>
              </a:xfrm>
              <a:prstGeom prst="line">
                <a:avLst/>
              </a:prstGeom>
              <a:noFill/>
              <a:ln w="3175">
                <a:solidFill>
                  <a:srgbClr val="C0C0C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36" name="Line 68"/>
              <p:cNvSpPr>
                <a:spLocks noChangeAspect="1" noChangeShapeType="1"/>
              </p:cNvSpPr>
              <p:nvPr/>
            </p:nvSpPr>
            <p:spPr bwMode="auto">
              <a:xfrm rot="16200000" flipH="1">
                <a:off x="3491" y="930"/>
                <a:ext cx="1338" cy="0"/>
              </a:xfrm>
              <a:prstGeom prst="line">
                <a:avLst/>
              </a:prstGeom>
              <a:noFill/>
              <a:ln w="3175">
                <a:solidFill>
                  <a:srgbClr val="C0C0C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37" name="Line 69"/>
              <p:cNvSpPr>
                <a:spLocks noChangeAspect="1" noChangeShapeType="1"/>
              </p:cNvSpPr>
              <p:nvPr/>
            </p:nvSpPr>
            <p:spPr bwMode="auto">
              <a:xfrm rot="16200000" flipH="1">
                <a:off x="3640" y="930"/>
                <a:ext cx="1338" cy="0"/>
              </a:xfrm>
              <a:prstGeom prst="line">
                <a:avLst/>
              </a:prstGeom>
              <a:noFill/>
              <a:ln w="3175">
                <a:solidFill>
                  <a:srgbClr val="C0C0C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38" name="Line 70"/>
              <p:cNvSpPr>
                <a:spLocks noChangeAspect="1" noChangeShapeType="1"/>
              </p:cNvSpPr>
              <p:nvPr/>
            </p:nvSpPr>
            <p:spPr bwMode="auto">
              <a:xfrm rot="16200000" flipH="1">
                <a:off x="3789" y="930"/>
                <a:ext cx="1338" cy="0"/>
              </a:xfrm>
              <a:prstGeom prst="line">
                <a:avLst/>
              </a:prstGeom>
              <a:noFill/>
              <a:ln w="3175">
                <a:solidFill>
                  <a:srgbClr val="C0C0C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39" name="Line 71"/>
              <p:cNvSpPr>
                <a:spLocks noChangeAspect="1" noChangeShapeType="1"/>
              </p:cNvSpPr>
              <p:nvPr/>
            </p:nvSpPr>
            <p:spPr bwMode="auto">
              <a:xfrm rot="16200000" flipH="1">
                <a:off x="3938" y="930"/>
                <a:ext cx="1338" cy="0"/>
              </a:xfrm>
              <a:prstGeom prst="line">
                <a:avLst/>
              </a:prstGeom>
              <a:noFill/>
              <a:ln w="3175">
                <a:solidFill>
                  <a:srgbClr val="C0C0C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40" name="Line 72"/>
              <p:cNvSpPr>
                <a:spLocks noChangeAspect="1" noChangeShapeType="1"/>
              </p:cNvSpPr>
              <p:nvPr/>
            </p:nvSpPr>
            <p:spPr bwMode="auto">
              <a:xfrm rot="16200000" flipH="1">
                <a:off x="4087" y="930"/>
                <a:ext cx="1338" cy="0"/>
              </a:xfrm>
              <a:prstGeom prst="line">
                <a:avLst/>
              </a:prstGeom>
              <a:noFill/>
              <a:ln w="3175">
                <a:solidFill>
                  <a:srgbClr val="C0C0C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41" name="Line 73"/>
              <p:cNvSpPr>
                <a:spLocks noChangeAspect="1" noChangeShapeType="1"/>
              </p:cNvSpPr>
              <p:nvPr/>
            </p:nvSpPr>
            <p:spPr bwMode="auto">
              <a:xfrm rot="16200000" flipH="1">
                <a:off x="4236" y="930"/>
                <a:ext cx="1338" cy="0"/>
              </a:xfrm>
              <a:prstGeom prst="line">
                <a:avLst/>
              </a:prstGeom>
              <a:noFill/>
              <a:ln w="3175">
                <a:solidFill>
                  <a:srgbClr val="C0C0C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42" name="Line 74"/>
              <p:cNvSpPr>
                <a:spLocks noChangeAspect="1" noChangeShapeType="1"/>
              </p:cNvSpPr>
              <p:nvPr/>
            </p:nvSpPr>
            <p:spPr bwMode="auto">
              <a:xfrm rot="16200000" flipH="1">
                <a:off x="4386" y="930"/>
                <a:ext cx="1338" cy="0"/>
              </a:xfrm>
              <a:prstGeom prst="line">
                <a:avLst/>
              </a:prstGeom>
              <a:noFill/>
              <a:ln w="3175">
                <a:solidFill>
                  <a:srgbClr val="C0C0C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43" name="Line 75"/>
              <p:cNvSpPr>
                <a:spLocks noChangeAspect="1" noChangeShapeType="1"/>
              </p:cNvSpPr>
              <p:nvPr/>
            </p:nvSpPr>
            <p:spPr bwMode="auto">
              <a:xfrm rot="16200000" flipH="1">
                <a:off x="4610" y="929"/>
                <a:ext cx="1338" cy="0"/>
              </a:xfrm>
              <a:prstGeom prst="line">
                <a:avLst/>
              </a:prstGeom>
              <a:noFill/>
              <a:ln w="3175">
                <a:solidFill>
                  <a:srgbClr val="C0C0C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44" name="Line 76"/>
              <p:cNvSpPr>
                <a:spLocks noChangeAspect="1" noChangeShapeType="1"/>
              </p:cNvSpPr>
              <p:nvPr/>
            </p:nvSpPr>
            <p:spPr bwMode="auto">
              <a:xfrm rot="16200000" flipH="1">
                <a:off x="4759" y="929"/>
                <a:ext cx="1338" cy="0"/>
              </a:xfrm>
              <a:prstGeom prst="line">
                <a:avLst/>
              </a:prstGeom>
              <a:noFill/>
              <a:ln w="3175">
                <a:solidFill>
                  <a:srgbClr val="C0C0C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45" name="Line 77"/>
              <p:cNvSpPr>
                <a:spLocks noChangeAspect="1" noChangeShapeType="1"/>
              </p:cNvSpPr>
              <p:nvPr/>
            </p:nvSpPr>
            <p:spPr bwMode="auto">
              <a:xfrm rot="16200000" flipH="1">
                <a:off x="4536" y="929"/>
                <a:ext cx="1338" cy="0"/>
              </a:xfrm>
              <a:prstGeom prst="line">
                <a:avLst/>
              </a:prstGeom>
              <a:noFill/>
              <a:ln w="3175">
                <a:solidFill>
                  <a:srgbClr val="C0C0C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46" name="Line 78"/>
              <p:cNvSpPr>
                <a:spLocks noChangeAspect="1" noChangeShapeType="1"/>
              </p:cNvSpPr>
              <p:nvPr/>
            </p:nvSpPr>
            <p:spPr bwMode="auto">
              <a:xfrm rot="16200000" flipH="1">
                <a:off x="4685" y="929"/>
                <a:ext cx="1338" cy="0"/>
              </a:xfrm>
              <a:prstGeom prst="line">
                <a:avLst/>
              </a:prstGeom>
              <a:noFill/>
              <a:ln w="3175">
                <a:solidFill>
                  <a:srgbClr val="C0C0C0"/>
                </a:solidFill>
                <a:round/>
                <a:headEnd/>
                <a:tailEnd/>
              </a:ln>
              <a:extLst>
                <a:ext uri="{909E8E84-426E-40DD-AFC4-6F175D3DCCD1}">
                  <a14:hiddenFill xmlns:a14="http://schemas.microsoft.com/office/drawing/2010/main">
                    <a:noFill/>
                  </a14:hiddenFill>
                </a:ext>
              </a:extLst>
            </p:spPr>
            <p:txBody>
              <a:bodyPr/>
              <a:lstStyle/>
              <a:p>
                <a:endParaRPr lang="en-US"/>
              </a:p>
            </p:txBody>
          </p:sp>
        </p:grpSp>
        <p:grpSp>
          <p:nvGrpSpPr>
            <p:cNvPr id="2108" name="Group 79"/>
            <p:cNvGrpSpPr>
              <a:grpSpLocks noChangeAspect="1"/>
            </p:cNvGrpSpPr>
            <p:nvPr/>
          </p:nvGrpSpPr>
          <p:grpSpPr bwMode="auto">
            <a:xfrm>
              <a:off x="4006" y="261"/>
              <a:ext cx="1423" cy="1411"/>
              <a:chOff x="4006" y="261"/>
              <a:chExt cx="1423" cy="1411"/>
            </a:xfrm>
          </p:grpSpPr>
          <p:sp>
            <p:nvSpPr>
              <p:cNvPr id="2109" name="Line 80"/>
              <p:cNvSpPr>
                <a:spLocks noChangeAspect="1" noChangeShapeType="1"/>
              </p:cNvSpPr>
              <p:nvPr/>
            </p:nvSpPr>
            <p:spPr bwMode="auto">
              <a:xfrm flipH="1">
                <a:off x="4008" y="261"/>
                <a:ext cx="1421" cy="0"/>
              </a:xfrm>
              <a:prstGeom prst="line">
                <a:avLst/>
              </a:prstGeom>
              <a:noFill/>
              <a:ln w="3175">
                <a:solidFill>
                  <a:srgbClr val="C0C0C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10" name="Line 81"/>
              <p:cNvSpPr>
                <a:spLocks noChangeAspect="1" noChangeShapeType="1"/>
              </p:cNvSpPr>
              <p:nvPr/>
            </p:nvSpPr>
            <p:spPr bwMode="auto">
              <a:xfrm flipH="1">
                <a:off x="4008" y="335"/>
                <a:ext cx="1421" cy="0"/>
              </a:xfrm>
              <a:prstGeom prst="line">
                <a:avLst/>
              </a:prstGeom>
              <a:noFill/>
              <a:ln w="3175">
                <a:solidFill>
                  <a:srgbClr val="C0C0C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11" name="Line 82"/>
              <p:cNvSpPr>
                <a:spLocks noChangeAspect="1" noChangeShapeType="1"/>
              </p:cNvSpPr>
              <p:nvPr/>
            </p:nvSpPr>
            <p:spPr bwMode="auto">
              <a:xfrm flipH="1">
                <a:off x="4008" y="484"/>
                <a:ext cx="1421" cy="0"/>
              </a:xfrm>
              <a:prstGeom prst="line">
                <a:avLst/>
              </a:prstGeom>
              <a:noFill/>
              <a:ln w="3175">
                <a:solidFill>
                  <a:srgbClr val="C0C0C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12" name="Line 83"/>
              <p:cNvSpPr>
                <a:spLocks noChangeAspect="1" noChangeShapeType="1"/>
              </p:cNvSpPr>
              <p:nvPr/>
            </p:nvSpPr>
            <p:spPr bwMode="auto">
              <a:xfrm flipH="1">
                <a:off x="4008" y="632"/>
                <a:ext cx="1421" cy="0"/>
              </a:xfrm>
              <a:prstGeom prst="line">
                <a:avLst/>
              </a:prstGeom>
              <a:noFill/>
              <a:ln w="3175">
                <a:solidFill>
                  <a:srgbClr val="C0C0C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13" name="Line 84"/>
              <p:cNvSpPr>
                <a:spLocks noChangeAspect="1" noChangeShapeType="1"/>
              </p:cNvSpPr>
              <p:nvPr/>
            </p:nvSpPr>
            <p:spPr bwMode="auto">
              <a:xfrm flipH="1">
                <a:off x="4008" y="780"/>
                <a:ext cx="1421" cy="0"/>
              </a:xfrm>
              <a:prstGeom prst="line">
                <a:avLst/>
              </a:prstGeom>
              <a:noFill/>
              <a:ln w="3175">
                <a:solidFill>
                  <a:srgbClr val="C0C0C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14" name="Line 85"/>
              <p:cNvSpPr>
                <a:spLocks noChangeAspect="1" noChangeShapeType="1"/>
              </p:cNvSpPr>
              <p:nvPr/>
            </p:nvSpPr>
            <p:spPr bwMode="auto">
              <a:xfrm flipH="1">
                <a:off x="4008" y="930"/>
                <a:ext cx="1421" cy="0"/>
              </a:xfrm>
              <a:prstGeom prst="line">
                <a:avLst/>
              </a:prstGeom>
              <a:noFill/>
              <a:ln w="3175">
                <a:solidFill>
                  <a:srgbClr val="C0C0C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15" name="Line 86"/>
              <p:cNvSpPr>
                <a:spLocks noChangeAspect="1" noChangeShapeType="1"/>
              </p:cNvSpPr>
              <p:nvPr/>
            </p:nvSpPr>
            <p:spPr bwMode="auto">
              <a:xfrm flipH="1">
                <a:off x="4008" y="1078"/>
                <a:ext cx="1421" cy="0"/>
              </a:xfrm>
              <a:prstGeom prst="line">
                <a:avLst/>
              </a:prstGeom>
              <a:noFill/>
              <a:ln w="3175">
                <a:solidFill>
                  <a:srgbClr val="C0C0C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16" name="Line 87"/>
              <p:cNvSpPr>
                <a:spLocks noChangeAspect="1" noChangeShapeType="1"/>
              </p:cNvSpPr>
              <p:nvPr/>
            </p:nvSpPr>
            <p:spPr bwMode="auto">
              <a:xfrm flipH="1">
                <a:off x="4008" y="1226"/>
                <a:ext cx="1421" cy="0"/>
              </a:xfrm>
              <a:prstGeom prst="line">
                <a:avLst/>
              </a:prstGeom>
              <a:noFill/>
              <a:ln w="3175">
                <a:solidFill>
                  <a:srgbClr val="C0C0C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17" name="Line 88"/>
              <p:cNvSpPr>
                <a:spLocks noChangeAspect="1" noChangeShapeType="1"/>
              </p:cNvSpPr>
              <p:nvPr/>
            </p:nvSpPr>
            <p:spPr bwMode="auto">
              <a:xfrm flipH="1">
                <a:off x="4008" y="1375"/>
                <a:ext cx="1421" cy="0"/>
              </a:xfrm>
              <a:prstGeom prst="line">
                <a:avLst/>
              </a:prstGeom>
              <a:noFill/>
              <a:ln w="3175">
                <a:solidFill>
                  <a:srgbClr val="C0C0C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18" name="Line 89"/>
              <p:cNvSpPr>
                <a:spLocks noChangeAspect="1" noChangeShapeType="1"/>
              </p:cNvSpPr>
              <p:nvPr/>
            </p:nvSpPr>
            <p:spPr bwMode="auto">
              <a:xfrm flipH="1">
                <a:off x="4008" y="1523"/>
                <a:ext cx="1421" cy="0"/>
              </a:xfrm>
              <a:prstGeom prst="line">
                <a:avLst/>
              </a:prstGeom>
              <a:noFill/>
              <a:ln w="3175">
                <a:solidFill>
                  <a:srgbClr val="C0C0C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19" name="Line 90"/>
              <p:cNvSpPr>
                <a:spLocks noChangeAspect="1" noChangeShapeType="1"/>
              </p:cNvSpPr>
              <p:nvPr/>
            </p:nvSpPr>
            <p:spPr bwMode="auto">
              <a:xfrm flipH="1">
                <a:off x="4008" y="409"/>
                <a:ext cx="1421" cy="0"/>
              </a:xfrm>
              <a:prstGeom prst="line">
                <a:avLst/>
              </a:prstGeom>
              <a:noFill/>
              <a:ln w="3175">
                <a:solidFill>
                  <a:srgbClr val="C0C0C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20" name="Line 91"/>
              <p:cNvSpPr>
                <a:spLocks noChangeAspect="1" noChangeShapeType="1"/>
              </p:cNvSpPr>
              <p:nvPr/>
            </p:nvSpPr>
            <p:spPr bwMode="auto">
              <a:xfrm flipH="1">
                <a:off x="4008" y="706"/>
                <a:ext cx="1421" cy="0"/>
              </a:xfrm>
              <a:prstGeom prst="line">
                <a:avLst/>
              </a:prstGeom>
              <a:noFill/>
              <a:ln w="3175">
                <a:solidFill>
                  <a:srgbClr val="C0C0C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21" name="Line 92"/>
              <p:cNvSpPr>
                <a:spLocks noChangeAspect="1" noChangeShapeType="1"/>
              </p:cNvSpPr>
              <p:nvPr/>
            </p:nvSpPr>
            <p:spPr bwMode="auto">
              <a:xfrm flipH="1">
                <a:off x="4008" y="855"/>
                <a:ext cx="1421" cy="0"/>
              </a:xfrm>
              <a:prstGeom prst="line">
                <a:avLst/>
              </a:prstGeom>
              <a:noFill/>
              <a:ln w="3175">
                <a:solidFill>
                  <a:srgbClr val="C0C0C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22" name="Line 93"/>
              <p:cNvSpPr>
                <a:spLocks noChangeAspect="1" noChangeShapeType="1"/>
              </p:cNvSpPr>
              <p:nvPr/>
            </p:nvSpPr>
            <p:spPr bwMode="auto">
              <a:xfrm flipH="1">
                <a:off x="4008" y="1004"/>
                <a:ext cx="1421" cy="0"/>
              </a:xfrm>
              <a:prstGeom prst="line">
                <a:avLst/>
              </a:prstGeom>
              <a:noFill/>
              <a:ln w="3175">
                <a:solidFill>
                  <a:srgbClr val="C0C0C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23" name="Line 94"/>
              <p:cNvSpPr>
                <a:spLocks noChangeAspect="1" noChangeShapeType="1"/>
              </p:cNvSpPr>
              <p:nvPr/>
            </p:nvSpPr>
            <p:spPr bwMode="auto">
              <a:xfrm flipH="1">
                <a:off x="4008" y="1152"/>
                <a:ext cx="1421" cy="0"/>
              </a:xfrm>
              <a:prstGeom prst="line">
                <a:avLst/>
              </a:prstGeom>
              <a:noFill/>
              <a:ln w="3175">
                <a:solidFill>
                  <a:srgbClr val="C0C0C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24" name="Line 95"/>
              <p:cNvSpPr>
                <a:spLocks noChangeAspect="1" noChangeShapeType="1"/>
              </p:cNvSpPr>
              <p:nvPr/>
            </p:nvSpPr>
            <p:spPr bwMode="auto">
              <a:xfrm flipH="1">
                <a:off x="4008" y="1301"/>
                <a:ext cx="1421" cy="0"/>
              </a:xfrm>
              <a:prstGeom prst="line">
                <a:avLst/>
              </a:prstGeom>
              <a:noFill/>
              <a:ln w="3175">
                <a:solidFill>
                  <a:srgbClr val="C0C0C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25" name="Line 96"/>
              <p:cNvSpPr>
                <a:spLocks noChangeAspect="1" noChangeShapeType="1"/>
              </p:cNvSpPr>
              <p:nvPr/>
            </p:nvSpPr>
            <p:spPr bwMode="auto">
              <a:xfrm flipH="1">
                <a:off x="4008" y="1449"/>
                <a:ext cx="1421" cy="0"/>
              </a:xfrm>
              <a:prstGeom prst="line">
                <a:avLst/>
              </a:prstGeom>
              <a:noFill/>
              <a:ln w="3175">
                <a:solidFill>
                  <a:srgbClr val="C0C0C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26" name="Line 97"/>
              <p:cNvSpPr>
                <a:spLocks noChangeAspect="1" noChangeShapeType="1"/>
              </p:cNvSpPr>
              <p:nvPr/>
            </p:nvSpPr>
            <p:spPr bwMode="auto">
              <a:xfrm flipH="1">
                <a:off x="4008" y="1598"/>
                <a:ext cx="1421" cy="0"/>
              </a:xfrm>
              <a:prstGeom prst="line">
                <a:avLst/>
              </a:prstGeom>
              <a:noFill/>
              <a:ln w="3175">
                <a:solidFill>
                  <a:srgbClr val="C0C0C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27" name="Line 98"/>
              <p:cNvSpPr>
                <a:spLocks noChangeAspect="1" noChangeShapeType="1"/>
              </p:cNvSpPr>
              <p:nvPr/>
            </p:nvSpPr>
            <p:spPr bwMode="auto">
              <a:xfrm flipH="1">
                <a:off x="4006" y="1672"/>
                <a:ext cx="1421" cy="0"/>
              </a:xfrm>
              <a:prstGeom prst="line">
                <a:avLst/>
              </a:prstGeom>
              <a:noFill/>
              <a:ln w="3175">
                <a:solidFill>
                  <a:srgbClr val="C0C0C0"/>
                </a:solidFill>
                <a:round/>
                <a:headEnd/>
                <a:tailEnd/>
              </a:ln>
              <a:extLst>
                <a:ext uri="{909E8E84-426E-40DD-AFC4-6F175D3DCCD1}">
                  <a14:hiddenFill xmlns:a14="http://schemas.microsoft.com/office/drawing/2010/main">
                    <a:noFill/>
                  </a14:hiddenFill>
                </a:ext>
              </a:extLst>
            </p:spPr>
            <p:txBody>
              <a:bodyPr/>
              <a:lstStyle/>
              <a:p>
                <a:endParaRPr lang="en-US"/>
              </a:p>
            </p:txBody>
          </p:sp>
        </p:grpSp>
      </p:grpSp>
      <p:sp>
        <p:nvSpPr>
          <p:cNvPr id="2060" name="Rectangle 99"/>
          <p:cNvSpPr>
            <a:spLocks noChangeArrowheads="1"/>
          </p:cNvSpPr>
          <p:nvPr/>
        </p:nvSpPr>
        <p:spPr bwMode="auto">
          <a:xfrm>
            <a:off x="7273925" y="3105943"/>
            <a:ext cx="193675" cy="201613"/>
          </a:xfrm>
          <a:prstGeom prst="rect">
            <a:avLst/>
          </a:prstGeom>
          <a:noFill/>
          <a:ln w="22225">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p>
        </p:txBody>
      </p:sp>
      <p:grpSp>
        <p:nvGrpSpPr>
          <p:cNvPr id="2061" name="Group 100"/>
          <p:cNvGrpSpPr>
            <a:grpSpLocks noChangeAspect="1"/>
          </p:cNvGrpSpPr>
          <p:nvPr/>
        </p:nvGrpSpPr>
        <p:grpSpPr bwMode="auto">
          <a:xfrm>
            <a:off x="85725" y="4271963"/>
            <a:ext cx="2474912" cy="2462212"/>
            <a:chOff x="4006" y="260"/>
            <a:chExt cx="1423" cy="1415"/>
          </a:xfrm>
        </p:grpSpPr>
        <p:sp>
          <p:nvSpPr>
            <p:cNvPr id="2063" name="Line 101"/>
            <p:cNvSpPr>
              <a:spLocks noChangeAspect="1" noChangeShapeType="1"/>
            </p:cNvSpPr>
            <p:nvPr/>
          </p:nvSpPr>
          <p:spPr bwMode="auto">
            <a:xfrm flipH="1">
              <a:off x="4008" y="558"/>
              <a:ext cx="1421" cy="0"/>
            </a:xfrm>
            <a:prstGeom prst="line">
              <a:avLst/>
            </a:prstGeom>
            <a:noFill/>
            <a:ln w="3175">
              <a:solidFill>
                <a:srgbClr val="C0C0C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64" name="Line 102"/>
            <p:cNvSpPr>
              <a:spLocks noChangeAspect="1" noChangeShapeType="1"/>
            </p:cNvSpPr>
            <p:nvPr/>
          </p:nvSpPr>
          <p:spPr bwMode="auto">
            <a:xfrm rot="5400000">
              <a:off x="4422" y="967"/>
              <a:ext cx="1415" cy="1"/>
            </a:xfrm>
            <a:prstGeom prst="line">
              <a:avLst/>
            </a:prstGeom>
            <a:noFill/>
            <a:ln w="3175">
              <a:solidFill>
                <a:srgbClr val="C0C0C0"/>
              </a:solidFill>
              <a:round/>
              <a:headEnd/>
              <a:tailEnd/>
            </a:ln>
            <a:extLst>
              <a:ext uri="{909E8E84-426E-40DD-AFC4-6F175D3DCCD1}">
                <a14:hiddenFill xmlns:a14="http://schemas.microsoft.com/office/drawing/2010/main">
                  <a:noFill/>
                </a14:hiddenFill>
              </a:ext>
            </a:extLst>
          </p:spPr>
          <p:txBody>
            <a:bodyPr/>
            <a:lstStyle/>
            <a:p>
              <a:endParaRPr lang="en-US"/>
            </a:p>
          </p:txBody>
        </p:sp>
        <p:grpSp>
          <p:nvGrpSpPr>
            <p:cNvPr id="2065" name="Group 103"/>
            <p:cNvGrpSpPr>
              <a:grpSpLocks noChangeAspect="1"/>
            </p:cNvGrpSpPr>
            <p:nvPr/>
          </p:nvGrpSpPr>
          <p:grpSpPr bwMode="auto">
            <a:xfrm>
              <a:off x="4011" y="260"/>
              <a:ext cx="1417" cy="1414"/>
              <a:chOff x="4011" y="260"/>
              <a:chExt cx="1417" cy="1339"/>
            </a:xfrm>
          </p:grpSpPr>
          <p:sp>
            <p:nvSpPr>
              <p:cNvPr id="2086" name="Line 104"/>
              <p:cNvSpPr>
                <a:spLocks noChangeAspect="1" noChangeShapeType="1"/>
              </p:cNvSpPr>
              <p:nvPr/>
            </p:nvSpPr>
            <p:spPr bwMode="auto">
              <a:xfrm rot="16200000" flipH="1">
                <a:off x="3416" y="930"/>
                <a:ext cx="1338" cy="0"/>
              </a:xfrm>
              <a:prstGeom prst="line">
                <a:avLst/>
              </a:prstGeom>
              <a:noFill/>
              <a:ln w="3175">
                <a:solidFill>
                  <a:srgbClr val="C0C0C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87" name="Line 105"/>
              <p:cNvSpPr>
                <a:spLocks noChangeAspect="1" noChangeShapeType="1"/>
              </p:cNvSpPr>
              <p:nvPr/>
            </p:nvSpPr>
            <p:spPr bwMode="auto">
              <a:xfrm rot="16200000" flipH="1">
                <a:off x="3565" y="930"/>
                <a:ext cx="1338" cy="0"/>
              </a:xfrm>
              <a:prstGeom prst="line">
                <a:avLst/>
              </a:prstGeom>
              <a:noFill/>
              <a:ln w="3175">
                <a:solidFill>
                  <a:srgbClr val="C0C0C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88" name="Line 106"/>
              <p:cNvSpPr>
                <a:spLocks noChangeAspect="1" noChangeShapeType="1"/>
              </p:cNvSpPr>
              <p:nvPr/>
            </p:nvSpPr>
            <p:spPr bwMode="auto">
              <a:xfrm rot="16200000" flipH="1">
                <a:off x="3715" y="930"/>
                <a:ext cx="1338" cy="0"/>
              </a:xfrm>
              <a:prstGeom prst="line">
                <a:avLst/>
              </a:prstGeom>
              <a:noFill/>
              <a:ln w="3175">
                <a:solidFill>
                  <a:srgbClr val="C0C0C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89" name="Line 107"/>
              <p:cNvSpPr>
                <a:spLocks noChangeAspect="1" noChangeShapeType="1"/>
              </p:cNvSpPr>
              <p:nvPr/>
            </p:nvSpPr>
            <p:spPr bwMode="auto">
              <a:xfrm rot="16200000" flipH="1">
                <a:off x="3864" y="930"/>
                <a:ext cx="1338" cy="0"/>
              </a:xfrm>
              <a:prstGeom prst="line">
                <a:avLst/>
              </a:prstGeom>
              <a:noFill/>
              <a:ln w="3175">
                <a:solidFill>
                  <a:srgbClr val="C0C0C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90" name="Line 108"/>
              <p:cNvSpPr>
                <a:spLocks noChangeAspect="1" noChangeShapeType="1"/>
              </p:cNvSpPr>
              <p:nvPr/>
            </p:nvSpPr>
            <p:spPr bwMode="auto">
              <a:xfrm rot="16200000" flipH="1">
                <a:off x="4013" y="930"/>
                <a:ext cx="1338" cy="0"/>
              </a:xfrm>
              <a:prstGeom prst="line">
                <a:avLst/>
              </a:prstGeom>
              <a:noFill/>
              <a:ln w="3175">
                <a:solidFill>
                  <a:srgbClr val="C0C0C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91" name="Line 109"/>
              <p:cNvSpPr>
                <a:spLocks noChangeAspect="1" noChangeShapeType="1"/>
              </p:cNvSpPr>
              <p:nvPr/>
            </p:nvSpPr>
            <p:spPr bwMode="auto">
              <a:xfrm rot="16200000" flipH="1">
                <a:off x="4162" y="930"/>
                <a:ext cx="1338" cy="0"/>
              </a:xfrm>
              <a:prstGeom prst="line">
                <a:avLst/>
              </a:prstGeom>
              <a:noFill/>
              <a:ln w="3175">
                <a:solidFill>
                  <a:srgbClr val="C0C0C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92" name="Line 110"/>
              <p:cNvSpPr>
                <a:spLocks noChangeAspect="1" noChangeShapeType="1"/>
              </p:cNvSpPr>
              <p:nvPr/>
            </p:nvSpPr>
            <p:spPr bwMode="auto">
              <a:xfrm rot="16200000" flipH="1">
                <a:off x="4311" y="930"/>
                <a:ext cx="1338" cy="0"/>
              </a:xfrm>
              <a:prstGeom prst="line">
                <a:avLst/>
              </a:prstGeom>
              <a:noFill/>
              <a:ln w="3175">
                <a:solidFill>
                  <a:srgbClr val="C0C0C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93" name="Line 111"/>
              <p:cNvSpPr>
                <a:spLocks noChangeAspect="1" noChangeShapeType="1"/>
              </p:cNvSpPr>
              <p:nvPr/>
            </p:nvSpPr>
            <p:spPr bwMode="auto">
              <a:xfrm rot="16200000" flipH="1">
                <a:off x="3342" y="930"/>
                <a:ext cx="1338" cy="0"/>
              </a:xfrm>
              <a:prstGeom prst="line">
                <a:avLst/>
              </a:prstGeom>
              <a:noFill/>
              <a:ln w="3175">
                <a:solidFill>
                  <a:srgbClr val="C0C0C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94" name="Line 112"/>
              <p:cNvSpPr>
                <a:spLocks noChangeAspect="1" noChangeShapeType="1"/>
              </p:cNvSpPr>
              <p:nvPr/>
            </p:nvSpPr>
            <p:spPr bwMode="auto">
              <a:xfrm rot="16200000" flipH="1">
                <a:off x="3491" y="930"/>
                <a:ext cx="1338" cy="0"/>
              </a:xfrm>
              <a:prstGeom prst="line">
                <a:avLst/>
              </a:prstGeom>
              <a:noFill/>
              <a:ln w="3175">
                <a:solidFill>
                  <a:srgbClr val="C0C0C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95" name="Line 113"/>
              <p:cNvSpPr>
                <a:spLocks noChangeAspect="1" noChangeShapeType="1"/>
              </p:cNvSpPr>
              <p:nvPr/>
            </p:nvSpPr>
            <p:spPr bwMode="auto">
              <a:xfrm rot="16200000" flipH="1">
                <a:off x="3640" y="930"/>
                <a:ext cx="1338" cy="0"/>
              </a:xfrm>
              <a:prstGeom prst="line">
                <a:avLst/>
              </a:prstGeom>
              <a:noFill/>
              <a:ln w="3175">
                <a:solidFill>
                  <a:srgbClr val="C0C0C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96" name="Line 114"/>
              <p:cNvSpPr>
                <a:spLocks noChangeAspect="1" noChangeShapeType="1"/>
              </p:cNvSpPr>
              <p:nvPr/>
            </p:nvSpPr>
            <p:spPr bwMode="auto">
              <a:xfrm rot="16200000" flipH="1">
                <a:off x="3789" y="930"/>
                <a:ext cx="1338" cy="0"/>
              </a:xfrm>
              <a:prstGeom prst="line">
                <a:avLst/>
              </a:prstGeom>
              <a:noFill/>
              <a:ln w="3175">
                <a:solidFill>
                  <a:srgbClr val="C0C0C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97" name="Line 115"/>
              <p:cNvSpPr>
                <a:spLocks noChangeAspect="1" noChangeShapeType="1"/>
              </p:cNvSpPr>
              <p:nvPr/>
            </p:nvSpPr>
            <p:spPr bwMode="auto">
              <a:xfrm rot="16200000" flipH="1">
                <a:off x="3938" y="930"/>
                <a:ext cx="1338" cy="0"/>
              </a:xfrm>
              <a:prstGeom prst="line">
                <a:avLst/>
              </a:prstGeom>
              <a:noFill/>
              <a:ln w="3175">
                <a:solidFill>
                  <a:srgbClr val="C0C0C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98" name="Line 116"/>
              <p:cNvSpPr>
                <a:spLocks noChangeAspect="1" noChangeShapeType="1"/>
              </p:cNvSpPr>
              <p:nvPr/>
            </p:nvSpPr>
            <p:spPr bwMode="auto">
              <a:xfrm rot="16200000" flipH="1">
                <a:off x="4087" y="930"/>
                <a:ext cx="1338" cy="0"/>
              </a:xfrm>
              <a:prstGeom prst="line">
                <a:avLst/>
              </a:prstGeom>
              <a:noFill/>
              <a:ln w="3175">
                <a:solidFill>
                  <a:srgbClr val="C0C0C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99" name="Line 117"/>
              <p:cNvSpPr>
                <a:spLocks noChangeAspect="1" noChangeShapeType="1"/>
              </p:cNvSpPr>
              <p:nvPr/>
            </p:nvSpPr>
            <p:spPr bwMode="auto">
              <a:xfrm rot="16200000" flipH="1">
                <a:off x="4236" y="930"/>
                <a:ext cx="1338" cy="0"/>
              </a:xfrm>
              <a:prstGeom prst="line">
                <a:avLst/>
              </a:prstGeom>
              <a:noFill/>
              <a:ln w="3175">
                <a:solidFill>
                  <a:srgbClr val="C0C0C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00" name="Line 118"/>
              <p:cNvSpPr>
                <a:spLocks noChangeAspect="1" noChangeShapeType="1"/>
              </p:cNvSpPr>
              <p:nvPr/>
            </p:nvSpPr>
            <p:spPr bwMode="auto">
              <a:xfrm rot="16200000" flipH="1">
                <a:off x="4386" y="930"/>
                <a:ext cx="1338" cy="0"/>
              </a:xfrm>
              <a:prstGeom prst="line">
                <a:avLst/>
              </a:prstGeom>
              <a:noFill/>
              <a:ln w="3175">
                <a:solidFill>
                  <a:srgbClr val="C0C0C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01" name="Line 119"/>
              <p:cNvSpPr>
                <a:spLocks noChangeAspect="1" noChangeShapeType="1"/>
              </p:cNvSpPr>
              <p:nvPr/>
            </p:nvSpPr>
            <p:spPr bwMode="auto">
              <a:xfrm rot="16200000" flipH="1">
                <a:off x="4610" y="929"/>
                <a:ext cx="1338" cy="0"/>
              </a:xfrm>
              <a:prstGeom prst="line">
                <a:avLst/>
              </a:prstGeom>
              <a:noFill/>
              <a:ln w="3175">
                <a:solidFill>
                  <a:srgbClr val="C0C0C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02" name="Line 120"/>
              <p:cNvSpPr>
                <a:spLocks noChangeAspect="1" noChangeShapeType="1"/>
              </p:cNvSpPr>
              <p:nvPr/>
            </p:nvSpPr>
            <p:spPr bwMode="auto">
              <a:xfrm rot="16200000" flipH="1">
                <a:off x="4759" y="929"/>
                <a:ext cx="1338" cy="0"/>
              </a:xfrm>
              <a:prstGeom prst="line">
                <a:avLst/>
              </a:prstGeom>
              <a:noFill/>
              <a:ln w="3175">
                <a:solidFill>
                  <a:srgbClr val="C0C0C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03" name="Line 121"/>
              <p:cNvSpPr>
                <a:spLocks noChangeAspect="1" noChangeShapeType="1"/>
              </p:cNvSpPr>
              <p:nvPr/>
            </p:nvSpPr>
            <p:spPr bwMode="auto">
              <a:xfrm rot="16200000" flipH="1">
                <a:off x="4536" y="929"/>
                <a:ext cx="1338" cy="0"/>
              </a:xfrm>
              <a:prstGeom prst="line">
                <a:avLst/>
              </a:prstGeom>
              <a:noFill/>
              <a:ln w="3175">
                <a:solidFill>
                  <a:srgbClr val="C0C0C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04" name="Line 122"/>
              <p:cNvSpPr>
                <a:spLocks noChangeAspect="1" noChangeShapeType="1"/>
              </p:cNvSpPr>
              <p:nvPr/>
            </p:nvSpPr>
            <p:spPr bwMode="auto">
              <a:xfrm rot="16200000" flipH="1">
                <a:off x="4685" y="929"/>
                <a:ext cx="1338" cy="0"/>
              </a:xfrm>
              <a:prstGeom prst="line">
                <a:avLst/>
              </a:prstGeom>
              <a:noFill/>
              <a:ln w="3175">
                <a:solidFill>
                  <a:srgbClr val="C0C0C0"/>
                </a:solidFill>
                <a:round/>
                <a:headEnd/>
                <a:tailEnd/>
              </a:ln>
              <a:extLst>
                <a:ext uri="{909E8E84-426E-40DD-AFC4-6F175D3DCCD1}">
                  <a14:hiddenFill xmlns:a14="http://schemas.microsoft.com/office/drawing/2010/main">
                    <a:noFill/>
                  </a14:hiddenFill>
                </a:ext>
              </a:extLst>
            </p:spPr>
            <p:txBody>
              <a:bodyPr/>
              <a:lstStyle/>
              <a:p>
                <a:endParaRPr lang="en-US"/>
              </a:p>
            </p:txBody>
          </p:sp>
        </p:grpSp>
        <p:grpSp>
          <p:nvGrpSpPr>
            <p:cNvPr id="2066" name="Group 123"/>
            <p:cNvGrpSpPr>
              <a:grpSpLocks noChangeAspect="1"/>
            </p:cNvGrpSpPr>
            <p:nvPr/>
          </p:nvGrpSpPr>
          <p:grpSpPr bwMode="auto">
            <a:xfrm>
              <a:off x="4006" y="261"/>
              <a:ext cx="1423" cy="1411"/>
              <a:chOff x="4006" y="261"/>
              <a:chExt cx="1423" cy="1411"/>
            </a:xfrm>
          </p:grpSpPr>
          <p:sp>
            <p:nvSpPr>
              <p:cNvPr id="2067" name="Line 124"/>
              <p:cNvSpPr>
                <a:spLocks noChangeAspect="1" noChangeShapeType="1"/>
              </p:cNvSpPr>
              <p:nvPr/>
            </p:nvSpPr>
            <p:spPr bwMode="auto">
              <a:xfrm flipH="1">
                <a:off x="4008" y="261"/>
                <a:ext cx="1421" cy="0"/>
              </a:xfrm>
              <a:prstGeom prst="line">
                <a:avLst/>
              </a:prstGeom>
              <a:noFill/>
              <a:ln w="3175">
                <a:solidFill>
                  <a:srgbClr val="C0C0C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68" name="Line 125"/>
              <p:cNvSpPr>
                <a:spLocks noChangeAspect="1" noChangeShapeType="1"/>
              </p:cNvSpPr>
              <p:nvPr/>
            </p:nvSpPr>
            <p:spPr bwMode="auto">
              <a:xfrm flipH="1">
                <a:off x="4008" y="335"/>
                <a:ext cx="1421" cy="0"/>
              </a:xfrm>
              <a:prstGeom prst="line">
                <a:avLst/>
              </a:prstGeom>
              <a:noFill/>
              <a:ln w="3175">
                <a:solidFill>
                  <a:srgbClr val="C0C0C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69" name="Line 126"/>
              <p:cNvSpPr>
                <a:spLocks noChangeAspect="1" noChangeShapeType="1"/>
              </p:cNvSpPr>
              <p:nvPr/>
            </p:nvSpPr>
            <p:spPr bwMode="auto">
              <a:xfrm flipH="1">
                <a:off x="4008" y="484"/>
                <a:ext cx="1421" cy="0"/>
              </a:xfrm>
              <a:prstGeom prst="line">
                <a:avLst/>
              </a:prstGeom>
              <a:noFill/>
              <a:ln w="3175">
                <a:solidFill>
                  <a:srgbClr val="C0C0C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70" name="Line 127"/>
              <p:cNvSpPr>
                <a:spLocks noChangeAspect="1" noChangeShapeType="1"/>
              </p:cNvSpPr>
              <p:nvPr/>
            </p:nvSpPr>
            <p:spPr bwMode="auto">
              <a:xfrm flipH="1">
                <a:off x="4008" y="632"/>
                <a:ext cx="1421" cy="0"/>
              </a:xfrm>
              <a:prstGeom prst="line">
                <a:avLst/>
              </a:prstGeom>
              <a:noFill/>
              <a:ln w="3175">
                <a:solidFill>
                  <a:srgbClr val="C0C0C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71" name="Line 128"/>
              <p:cNvSpPr>
                <a:spLocks noChangeAspect="1" noChangeShapeType="1"/>
              </p:cNvSpPr>
              <p:nvPr/>
            </p:nvSpPr>
            <p:spPr bwMode="auto">
              <a:xfrm flipH="1">
                <a:off x="4008" y="780"/>
                <a:ext cx="1421" cy="0"/>
              </a:xfrm>
              <a:prstGeom prst="line">
                <a:avLst/>
              </a:prstGeom>
              <a:noFill/>
              <a:ln w="3175">
                <a:solidFill>
                  <a:srgbClr val="C0C0C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72" name="Line 129"/>
              <p:cNvSpPr>
                <a:spLocks noChangeAspect="1" noChangeShapeType="1"/>
              </p:cNvSpPr>
              <p:nvPr/>
            </p:nvSpPr>
            <p:spPr bwMode="auto">
              <a:xfrm flipH="1">
                <a:off x="4008" y="930"/>
                <a:ext cx="1421" cy="0"/>
              </a:xfrm>
              <a:prstGeom prst="line">
                <a:avLst/>
              </a:prstGeom>
              <a:noFill/>
              <a:ln w="3175">
                <a:solidFill>
                  <a:srgbClr val="C0C0C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73" name="Line 130"/>
              <p:cNvSpPr>
                <a:spLocks noChangeAspect="1" noChangeShapeType="1"/>
              </p:cNvSpPr>
              <p:nvPr/>
            </p:nvSpPr>
            <p:spPr bwMode="auto">
              <a:xfrm flipH="1">
                <a:off x="4008" y="1078"/>
                <a:ext cx="1421" cy="0"/>
              </a:xfrm>
              <a:prstGeom prst="line">
                <a:avLst/>
              </a:prstGeom>
              <a:noFill/>
              <a:ln w="3175">
                <a:solidFill>
                  <a:srgbClr val="C0C0C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74" name="Line 131"/>
              <p:cNvSpPr>
                <a:spLocks noChangeAspect="1" noChangeShapeType="1"/>
              </p:cNvSpPr>
              <p:nvPr/>
            </p:nvSpPr>
            <p:spPr bwMode="auto">
              <a:xfrm flipH="1">
                <a:off x="4008" y="1226"/>
                <a:ext cx="1421" cy="0"/>
              </a:xfrm>
              <a:prstGeom prst="line">
                <a:avLst/>
              </a:prstGeom>
              <a:noFill/>
              <a:ln w="3175">
                <a:solidFill>
                  <a:srgbClr val="C0C0C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75" name="Line 132"/>
              <p:cNvSpPr>
                <a:spLocks noChangeAspect="1" noChangeShapeType="1"/>
              </p:cNvSpPr>
              <p:nvPr/>
            </p:nvSpPr>
            <p:spPr bwMode="auto">
              <a:xfrm flipH="1">
                <a:off x="4008" y="1375"/>
                <a:ext cx="1421" cy="0"/>
              </a:xfrm>
              <a:prstGeom prst="line">
                <a:avLst/>
              </a:prstGeom>
              <a:noFill/>
              <a:ln w="3175">
                <a:solidFill>
                  <a:srgbClr val="C0C0C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76" name="Line 133"/>
              <p:cNvSpPr>
                <a:spLocks noChangeAspect="1" noChangeShapeType="1"/>
              </p:cNvSpPr>
              <p:nvPr/>
            </p:nvSpPr>
            <p:spPr bwMode="auto">
              <a:xfrm flipH="1">
                <a:off x="4008" y="1523"/>
                <a:ext cx="1421" cy="0"/>
              </a:xfrm>
              <a:prstGeom prst="line">
                <a:avLst/>
              </a:prstGeom>
              <a:noFill/>
              <a:ln w="3175">
                <a:solidFill>
                  <a:srgbClr val="C0C0C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77" name="Line 134"/>
              <p:cNvSpPr>
                <a:spLocks noChangeAspect="1" noChangeShapeType="1"/>
              </p:cNvSpPr>
              <p:nvPr/>
            </p:nvSpPr>
            <p:spPr bwMode="auto">
              <a:xfrm flipH="1">
                <a:off x="4008" y="409"/>
                <a:ext cx="1421" cy="0"/>
              </a:xfrm>
              <a:prstGeom prst="line">
                <a:avLst/>
              </a:prstGeom>
              <a:noFill/>
              <a:ln w="3175">
                <a:solidFill>
                  <a:srgbClr val="C0C0C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78" name="Line 135"/>
              <p:cNvSpPr>
                <a:spLocks noChangeAspect="1" noChangeShapeType="1"/>
              </p:cNvSpPr>
              <p:nvPr/>
            </p:nvSpPr>
            <p:spPr bwMode="auto">
              <a:xfrm flipH="1">
                <a:off x="4008" y="706"/>
                <a:ext cx="1421" cy="0"/>
              </a:xfrm>
              <a:prstGeom prst="line">
                <a:avLst/>
              </a:prstGeom>
              <a:noFill/>
              <a:ln w="3175">
                <a:solidFill>
                  <a:srgbClr val="C0C0C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79" name="Line 136"/>
              <p:cNvSpPr>
                <a:spLocks noChangeAspect="1" noChangeShapeType="1"/>
              </p:cNvSpPr>
              <p:nvPr/>
            </p:nvSpPr>
            <p:spPr bwMode="auto">
              <a:xfrm flipH="1">
                <a:off x="4008" y="855"/>
                <a:ext cx="1421" cy="0"/>
              </a:xfrm>
              <a:prstGeom prst="line">
                <a:avLst/>
              </a:prstGeom>
              <a:noFill/>
              <a:ln w="3175">
                <a:solidFill>
                  <a:srgbClr val="C0C0C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80" name="Line 137"/>
              <p:cNvSpPr>
                <a:spLocks noChangeAspect="1" noChangeShapeType="1"/>
              </p:cNvSpPr>
              <p:nvPr/>
            </p:nvSpPr>
            <p:spPr bwMode="auto">
              <a:xfrm flipH="1">
                <a:off x="4008" y="1004"/>
                <a:ext cx="1421" cy="0"/>
              </a:xfrm>
              <a:prstGeom prst="line">
                <a:avLst/>
              </a:prstGeom>
              <a:noFill/>
              <a:ln w="3175">
                <a:solidFill>
                  <a:srgbClr val="C0C0C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81" name="Line 138"/>
              <p:cNvSpPr>
                <a:spLocks noChangeAspect="1" noChangeShapeType="1"/>
              </p:cNvSpPr>
              <p:nvPr/>
            </p:nvSpPr>
            <p:spPr bwMode="auto">
              <a:xfrm flipH="1">
                <a:off x="4008" y="1152"/>
                <a:ext cx="1421" cy="0"/>
              </a:xfrm>
              <a:prstGeom prst="line">
                <a:avLst/>
              </a:prstGeom>
              <a:noFill/>
              <a:ln w="3175">
                <a:solidFill>
                  <a:srgbClr val="C0C0C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82" name="Line 139"/>
              <p:cNvSpPr>
                <a:spLocks noChangeAspect="1" noChangeShapeType="1"/>
              </p:cNvSpPr>
              <p:nvPr/>
            </p:nvSpPr>
            <p:spPr bwMode="auto">
              <a:xfrm flipH="1">
                <a:off x="4008" y="1301"/>
                <a:ext cx="1421" cy="0"/>
              </a:xfrm>
              <a:prstGeom prst="line">
                <a:avLst/>
              </a:prstGeom>
              <a:noFill/>
              <a:ln w="3175">
                <a:solidFill>
                  <a:srgbClr val="C0C0C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83" name="Line 140"/>
              <p:cNvSpPr>
                <a:spLocks noChangeAspect="1" noChangeShapeType="1"/>
              </p:cNvSpPr>
              <p:nvPr/>
            </p:nvSpPr>
            <p:spPr bwMode="auto">
              <a:xfrm flipH="1">
                <a:off x="4008" y="1449"/>
                <a:ext cx="1421" cy="0"/>
              </a:xfrm>
              <a:prstGeom prst="line">
                <a:avLst/>
              </a:prstGeom>
              <a:noFill/>
              <a:ln w="3175">
                <a:solidFill>
                  <a:srgbClr val="C0C0C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84" name="Line 141"/>
              <p:cNvSpPr>
                <a:spLocks noChangeAspect="1" noChangeShapeType="1"/>
              </p:cNvSpPr>
              <p:nvPr/>
            </p:nvSpPr>
            <p:spPr bwMode="auto">
              <a:xfrm flipH="1">
                <a:off x="4008" y="1598"/>
                <a:ext cx="1421" cy="0"/>
              </a:xfrm>
              <a:prstGeom prst="line">
                <a:avLst/>
              </a:prstGeom>
              <a:noFill/>
              <a:ln w="3175">
                <a:solidFill>
                  <a:srgbClr val="C0C0C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85" name="Line 142"/>
              <p:cNvSpPr>
                <a:spLocks noChangeAspect="1" noChangeShapeType="1"/>
              </p:cNvSpPr>
              <p:nvPr/>
            </p:nvSpPr>
            <p:spPr bwMode="auto">
              <a:xfrm flipH="1">
                <a:off x="4006" y="1672"/>
                <a:ext cx="1421" cy="0"/>
              </a:xfrm>
              <a:prstGeom prst="line">
                <a:avLst/>
              </a:prstGeom>
              <a:noFill/>
              <a:ln w="3175">
                <a:solidFill>
                  <a:srgbClr val="C0C0C0"/>
                </a:solidFill>
                <a:round/>
                <a:headEnd/>
                <a:tailEnd/>
              </a:ln>
              <a:extLst>
                <a:ext uri="{909E8E84-426E-40DD-AFC4-6F175D3DCCD1}">
                  <a14:hiddenFill xmlns:a14="http://schemas.microsoft.com/office/drawing/2010/main">
                    <a:noFill/>
                  </a14:hiddenFill>
                </a:ext>
              </a:extLst>
            </p:spPr>
            <p:txBody>
              <a:bodyPr/>
              <a:lstStyle/>
              <a:p>
                <a:endParaRPr lang="en-US"/>
              </a:p>
            </p:txBody>
          </p:sp>
        </p:grpSp>
      </p:grpSp>
      <p:sp>
        <p:nvSpPr>
          <p:cNvPr id="2062" name="Rectangle 143"/>
          <p:cNvSpPr>
            <a:spLocks noChangeArrowheads="1"/>
          </p:cNvSpPr>
          <p:nvPr/>
        </p:nvSpPr>
        <p:spPr bwMode="auto">
          <a:xfrm>
            <a:off x="995362" y="4786313"/>
            <a:ext cx="136525" cy="141287"/>
          </a:xfrm>
          <a:prstGeom prst="rect">
            <a:avLst/>
          </a:prstGeom>
          <a:noFill/>
          <a:ln w="22225">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p>
        </p:txBody>
      </p:sp>
      <p:sp>
        <p:nvSpPr>
          <p:cNvPr id="144" name="Text Box 7"/>
          <p:cNvSpPr txBox="1">
            <a:spLocks noChangeArrowheads="1"/>
          </p:cNvSpPr>
          <p:nvPr/>
        </p:nvSpPr>
        <p:spPr bwMode="auto">
          <a:xfrm>
            <a:off x="5707334" y="5593538"/>
            <a:ext cx="2695574" cy="1077218"/>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r>
              <a:rPr lang="en-US" altLang="en-US" sz="1600" u="sng" dirty="0">
                <a:solidFill>
                  <a:schemeClr val="bg1"/>
                </a:solidFill>
              </a:rPr>
              <a:t>IS Projection</a:t>
            </a:r>
          </a:p>
          <a:p>
            <a:pPr algn="ctr"/>
            <a:r>
              <a:rPr lang="en-US" altLang="en-US" sz="1600" dirty="0">
                <a:solidFill>
                  <a:schemeClr val="bg1"/>
                </a:solidFill>
              </a:rPr>
              <a:t>1 km tile = 1200 x 1200</a:t>
            </a:r>
          </a:p>
          <a:p>
            <a:pPr algn="ctr"/>
            <a:r>
              <a:rPr lang="en-US" altLang="en-US" sz="1600" dirty="0">
                <a:solidFill>
                  <a:schemeClr val="bg1"/>
                </a:solidFill>
              </a:rPr>
              <a:t>500 m tile = 2400 x 2400</a:t>
            </a:r>
          </a:p>
          <a:p>
            <a:pPr algn="ctr"/>
            <a:r>
              <a:rPr lang="en-US" altLang="en-US" sz="1600" dirty="0">
                <a:solidFill>
                  <a:schemeClr val="bg1"/>
                </a:solidFill>
              </a:rPr>
              <a:t>250 m tile = 4800 x 4800</a:t>
            </a:r>
          </a:p>
        </p:txBody>
      </p:sp>
    </p:spTree>
    <p:extLst>
      <p:ext uri="{BB962C8B-B14F-4D97-AF65-F5344CB8AC3E}">
        <p14:creationId xmlns:p14="http://schemas.microsoft.com/office/powerpoint/2010/main" val="30155245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054">
                                            <p:txEl>
                                              <p:pRg st="0" end="0"/>
                                            </p:txEl>
                                          </p:spTgt>
                                        </p:tgtEl>
                                        <p:attrNameLst>
                                          <p:attrName>style.visibility</p:attrName>
                                        </p:attrNameLst>
                                      </p:cBhvr>
                                      <p:to>
                                        <p:strVal val="visible"/>
                                      </p:to>
                                    </p:set>
                                    <p:animEffect transition="in" filter="fade">
                                      <p:cBhvr>
                                        <p:cTn id="7" dur="500"/>
                                        <p:tgtEl>
                                          <p:spTgt spid="205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054">
                                            <p:txEl>
                                              <p:pRg st="2" end="2"/>
                                            </p:txEl>
                                          </p:spTgt>
                                        </p:tgtEl>
                                        <p:attrNameLst>
                                          <p:attrName>style.visibility</p:attrName>
                                        </p:attrNameLst>
                                      </p:cBhvr>
                                      <p:to>
                                        <p:strVal val="visible"/>
                                      </p:to>
                                    </p:set>
                                    <p:animEffect transition="in" filter="fade">
                                      <p:cBhvr>
                                        <p:cTn id="12" dur="500"/>
                                        <p:tgtEl>
                                          <p:spTgt spid="205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054">
                                            <p:txEl>
                                              <p:pRg st="4" end="4"/>
                                            </p:txEl>
                                          </p:spTgt>
                                        </p:tgtEl>
                                        <p:attrNameLst>
                                          <p:attrName>style.visibility</p:attrName>
                                        </p:attrNameLst>
                                      </p:cBhvr>
                                      <p:to>
                                        <p:strVal val="visible"/>
                                      </p:to>
                                    </p:set>
                                    <p:animEffect transition="in" filter="fade">
                                      <p:cBhvr>
                                        <p:cTn id="17" dur="500"/>
                                        <p:tgtEl>
                                          <p:spTgt spid="2054">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054">
                                            <p:txEl>
                                              <p:pRg st="6" end="6"/>
                                            </p:txEl>
                                          </p:spTgt>
                                        </p:tgtEl>
                                        <p:attrNameLst>
                                          <p:attrName>style.visibility</p:attrName>
                                        </p:attrNameLst>
                                      </p:cBhvr>
                                      <p:to>
                                        <p:strVal val="visible"/>
                                      </p:to>
                                    </p:set>
                                    <p:animEffect transition="in" filter="fade">
                                      <p:cBhvr>
                                        <p:cTn id="22" dur="500"/>
                                        <p:tgtEl>
                                          <p:spTgt spid="2054">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054">
                                            <p:txEl>
                                              <p:pRg st="8" end="8"/>
                                            </p:txEl>
                                          </p:spTgt>
                                        </p:tgtEl>
                                        <p:attrNameLst>
                                          <p:attrName>style.visibility</p:attrName>
                                        </p:attrNameLst>
                                      </p:cBhvr>
                                      <p:to>
                                        <p:strVal val="visible"/>
                                      </p:to>
                                    </p:set>
                                    <p:animEffect transition="in" filter="fade">
                                      <p:cBhvr>
                                        <p:cTn id="27" dur="500"/>
                                        <p:tgtEl>
                                          <p:spTgt spid="2054">
                                            <p:txEl>
                                              <p:pRg st="8" end="8"/>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054">
                                            <p:txEl>
                                              <p:pRg st="10" end="10"/>
                                            </p:txEl>
                                          </p:spTgt>
                                        </p:tgtEl>
                                        <p:attrNameLst>
                                          <p:attrName>style.visibility</p:attrName>
                                        </p:attrNameLst>
                                      </p:cBhvr>
                                      <p:to>
                                        <p:strVal val="visible"/>
                                      </p:to>
                                    </p:set>
                                    <p:animEffect transition="in" filter="fade">
                                      <p:cBhvr>
                                        <p:cTn id="32" dur="500"/>
                                        <p:tgtEl>
                                          <p:spTgt spid="2054">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bwMode="auto">
          <a:xfrm>
            <a:off x="228600" y="152400"/>
            <a:ext cx="7772400" cy="1143000"/>
          </a:xfr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r>
              <a:rPr lang="en-US" altLang="en-US" sz="4000" dirty="0">
                <a:solidFill>
                  <a:schemeClr val="tx1"/>
                </a:solidFill>
              </a:rPr>
              <a:t>MODIS Land Tiles for U.S.</a:t>
            </a:r>
            <a:br>
              <a:rPr lang="en-US" altLang="en-US" sz="4000" dirty="0">
                <a:solidFill>
                  <a:schemeClr val="tx1"/>
                </a:solidFill>
              </a:rPr>
            </a:br>
            <a:r>
              <a:rPr lang="en-US" altLang="en-US" sz="3200" dirty="0">
                <a:solidFill>
                  <a:schemeClr val="tx1"/>
                </a:solidFill>
              </a:rPr>
              <a:t>Lambert Azimuthal Equal Area</a:t>
            </a:r>
          </a:p>
        </p:txBody>
      </p:sp>
      <p:pic>
        <p:nvPicPr>
          <p:cNvPr id="16387" name="Picture 3" descr="C:\apps\MyDocuments\modis\modtiles_usa_lazea.jpg"/>
          <p:cNvPicPr>
            <a:picLocks noChangeAspect="1" noChangeArrowheads="1"/>
          </p:cNvPicPr>
          <p:nvPr/>
        </p:nvPicPr>
        <p:blipFill>
          <a:blip r:embed="rId2">
            <a:extLst>
              <a:ext uri="{28A0092B-C50C-407E-A947-70E740481C1C}">
                <a14:useLocalDpi xmlns:a14="http://schemas.microsoft.com/office/drawing/2010/main" val="0"/>
              </a:ext>
            </a:extLst>
          </a:blip>
          <a:srcRect l="28453" t="36867" r="8536"/>
          <a:stretch>
            <a:fillRect/>
          </a:stretch>
        </p:blipFill>
        <p:spPr bwMode="auto">
          <a:xfrm>
            <a:off x="1447800" y="1981200"/>
            <a:ext cx="6019800" cy="4657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3823282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ChangeArrowheads="1"/>
          </p:cNvSpPr>
          <p:nvPr>
            <p:ph type="title"/>
          </p:nvPr>
        </p:nvSpPr>
        <p:spPr bwMode="auto">
          <a:xfrm>
            <a:off x="152400" y="228600"/>
            <a:ext cx="8229600" cy="609600"/>
          </a:xfr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r>
              <a:rPr lang="en-US" altLang="en-US" sz="3600" dirty="0">
                <a:solidFill>
                  <a:schemeClr val="tx1"/>
                </a:solidFill>
              </a:rPr>
              <a:t>Relationship of MODIS tiles to TM scenes</a:t>
            </a:r>
            <a:endParaRPr lang="en-US" altLang="en-US" sz="5400" dirty="0">
              <a:solidFill>
                <a:schemeClr val="tx1"/>
              </a:solidFill>
            </a:endParaRPr>
          </a:p>
        </p:txBody>
      </p:sp>
      <p:pic>
        <p:nvPicPr>
          <p:cNvPr id="66563" name="Picture 3" descr="C:\apps\MyDocuments\modis\modis-tm-tiles.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43000" y="850900"/>
            <a:ext cx="6705600" cy="51768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6564418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8229600" cy="932688"/>
          </a:xfrm>
        </p:spPr>
        <p:txBody>
          <a:bodyPr/>
          <a:lstStyle/>
          <a:p>
            <a:r>
              <a:rPr lang="en-US" dirty="0" smtClean="0"/>
              <a:t>MODIS Land Bands</a:t>
            </a:r>
            <a:endParaRPr lang="en-US" dirty="0"/>
          </a:p>
        </p:txBody>
      </p:sp>
      <p:pic>
        <p:nvPicPr>
          <p:cNvPr id="4" name="Picture 3"/>
          <p:cNvPicPr>
            <a:picLocks noChangeAspect="1"/>
          </p:cNvPicPr>
          <p:nvPr/>
        </p:nvPicPr>
        <p:blipFill>
          <a:blip r:embed="rId2"/>
          <a:stretch>
            <a:fillRect/>
          </a:stretch>
        </p:blipFill>
        <p:spPr>
          <a:xfrm>
            <a:off x="685800" y="1371600"/>
            <a:ext cx="7978268" cy="5226789"/>
          </a:xfrm>
          <a:prstGeom prst="rect">
            <a:avLst/>
          </a:prstGeom>
        </p:spPr>
      </p:pic>
    </p:spTree>
    <p:extLst>
      <p:ext uri="{BB962C8B-B14F-4D97-AF65-F5344CB8AC3E}">
        <p14:creationId xmlns:p14="http://schemas.microsoft.com/office/powerpoint/2010/main" val="298529731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0173" y="228600"/>
            <a:ext cx="8305800" cy="1008888"/>
          </a:xfrm>
        </p:spPr>
        <p:txBody>
          <a:bodyPr/>
          <a:lstStyle/>
          <a:p>
            <a:r>
              <a:rPr lang="en-US" dirty="0" smtClean="0"/>
              <a:t>MODIS Geolocation</a:t>
            </a:r>
            <a:endParaRPr lang="en-US" dirty="0"/>
          </a:p>
        </p:txBody>
      </p:sp>
      <p:pic>
        <p:nvPicPr>
          <p:cNvPr id="3" name="Picture 2"/>
          <p:cNvPicPr>
            <a:picLocks noChangeAspect="1"/>
          </p:cNvPicPr>
          <p:nvPr/>
        </p:nvPicPr>
        <p:blipFill>
          <a:blip r:embed="rId3"/>
          <a:stretch>
            <a:fillRect/>
          </a:stretch>
        </p:blipFill>
        <p:spPr>
          <a:xfrm>
            <a:off x="685800" y="1447800"/>
            <a:ext cx="7620001" cy="5187704"/>
          </a:xfrm>
          <a:prstGeom prst="rect">
            <a:avLst/>
          </a:prstGeom>
        </p:spPr>
      </p:pic>
    </p:spTree>
    <p:extLst>
      <p:ext uri="{BB962C8B-B14F-4D97-AF65-F5344CB8AC3E}">
        <p14:creationId xmlns:p14="http://schemas.microsoft.com/office/powerpoint/2010/main" val="124925501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5680" y="24063"/>
            <a:ext cx="8305800" cy="1042977"/>
          </a:xfrm>
        </p:spPr>
        <p:txBody>
          <a:bodyPr/>
          <a:lstStyle/>
          <a:p>
            <a:r>
              <a:rPr lang="en-US" dirty="0" smtClean="0"/>
              <a:t>IGBP Land Cover Units (17)</a:t>
            </a:r>
            <a:endParaRPr lang="en-US" dirty="0"/>
          </a:p>
        </p:txBody>
      </p:sp>
      <p:pic>
        <p:nvPicPr>
          <p:cNvPr id="4" name="Picture 3"/>
          <p:cNvPicPr>
            <a:picLocks noChangeAspect="1"/>
          </p:cNvPicPr>
          <p:nvPr/>
        </p:nvPicPr>
        <p:blipFill>
          <a:blip r:embed="rId2"/>
          <a:stretch>
            <a:fillRect/>
          </a:stretch>
        </p:blipFill>
        <p:spPr>
          <a:xfrm>
            <a:off x="576636" y="1275588"/>
            <a:ext cx="8066928" cy="5576661"/>
          </a:xfrm>
          <a:prstGeom prst="rect">
            <a:avLst/>
          </a:prstGeom>
        </p:spPr>
      </p:pic>
      <p:sp>
        <p:nvSpPr>
          <p:cNvPr id="6" name="Rectangle 5"/>
          <p:cNvSpPr/>
          <p:nvPr/>
        </p:nvSpPr>
        <p:spPr>
          <a:xfrm>
            <a:off x="5715000" y="5898439"/>
            <a:ext cx="3429000" cy="923330"/>
          </a:xfrm>
          <a:prstGeom prst="rect">
            <a:avLst/>
          </a:prstGeom>
        </p:spPr>
        <p:txBody>
          <a:bodyPr wrap="square">
            <a:spAutoFit/>
          </a:bodyPr>
          <a:lstStyle/>
          <a:p>
            <a:r>
              <a:rPr lang="en-US" dirty="0" smtClean="0"/>
              <a:t>International </a:t>
            </a:r>
            <a:r>
              <a:rPr lang="en-US" dirty="0"/>
              <a:t>Geosphere‑Biosphere </a:t>
            </a:r>
            <a:r>
              <a:rPr lang="en-US" dirty="0" err="1"/>
              <a:t>Programme</a:t>
            </a:r>
            <a:endParaRPr lang="en-US" dirty="0"/>
          </a:p>
        </p:txBody>
      </p:sp>
    </p:spTree>
    <p:extLst>
      <p:ext uri="{BB962C8B-B14F-4D97-AF65-F5344CB8AC3E}">
        <p14:creationId xmlns:p14="http://schemas.microsoft.com/office/powerpoint/2010/main" val="145122073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381000"/>
            <a:ext cx="8686801" cy="914400"/>
          </a:xfrm>
        </p:spPr>
        <p:txBody>
          <a:bodyPr>
            <a:normAutofit/>
          </a:bodyPr>
          <a:lstStyle/>
          <a:p>
            <a:r>
              <a:rPr lang="en-US" dirty="0" smtClean="0"/>
              <a:t>Land Cover Input Database</a:t>
            </a:r>
            <a:endParaRPr lang="en-US" dirty="0"/>
          </a:p>
        </p:txBody>
      </p:sp>
      <p:pic>
        <p:nvPicPr>
          <p:cNvPr id="3" name="Picture 2"/>
          <p:cNvPicPr>
            <a:picLocks noChangeAspect="1"/>
          </p:cNvPicPr>
          <p:nvPr/>
        </p:nvPicPr>
        <p:blipFill>
          <a:blip r:embed="rId2"/>
          <a:stretch>
            <a:fillRect/>
          </a:stretch>
        </p:blipFill>
        <p:spPr>
          <a:xfrm>
            <a:off x="153024" y="1379236"/>
            <a:ext cx="8914151" cy="5442669"/>
          </a:xfrm>
          <a:prstGeom prst="rect">
            <a:avLst/>
          </a:prstGeom>
        </p:spPr>
      </p:pic>
    </p:spTree>
    <p:extLst>
      <p:ext uri="{BB962C8B-B14F-4D97-AF65-F5344CB8AC3E}">
        <p14:creationId xmlns:p14="http://schemas.microsoft.com/office/powerpoint/2010/main" val="383330992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26" name="Object 2"/>
          <p:cNvGraphicFramePr>
            <a:graphicFrameLocks noGrp="1" noChangeAspect="1"/>
          </p:cNvGraphicFramePr>
          <p:nvPr>
            <p:ph sz="quarter" idx="2"/>
            <p:extLst>
              <p:ext uri="{D42A27DB-BD31-4B8C-83A1-F6EECF244321}">
                <p14:modId xmlns:p14="http://schemas.microsoft.com/office/powerpoint/2010/main" val="2940724148"/>
              </p:ext>
            </p:extLst>
          </p:nvPr>
        </p:nvGraphicFramePr>
        <p:xfrm>
          <a:off x="4154488" y="872332"/>
          <a:ext cx="2368550" cy="2078038"/>
        </p:xfrm>
        <a:graphic>
          <a:graphicData uri="http://schemas.openxmlformats.org/presentationml/2006/ole">
            <mc:AlternateContent xmlns:mc="http://schemas.openxmlformats.org/markup-compatibility/2006">
              <mc:Choice xmlns:v="urn:schemas-microsoft-com:vml" Requires="v">
                <p:oleObj spid="_x0000_s4393" name="Bitmap Image" r:id="rId3" imgW="2762636" imgH="2762636" progId="Paint.Picture">
                  <p:embed/>
                </p:oleObj>
              </mc:Choice>
              <mc:Fallback>
                <p:oleObj name="Bitmap Image" r:id="rId3" imgW="2762636" imgH="2762636" progId="Paint.Picture">
                  <p:embed/>
                  <p:pic>
                    <p:nvPicPr>
                      <p:cNvPr id="0" name=""/>
                      <p:cNvPicPr>
                        <a:picLocks noChangeAspect="1" noChangeArrowheads="1"/>
                      </p:cNvPicPr>
                      <p:nvPr/>
                    </p:nvPicPr>
                    <p:blipFill>
                      <a:blip r:embed="rId4">
                        <a:lum bright="18000" contrast="18000"/>
                        <a:extLst>
                          <a:ext uri="{28A0092B-C50C-407E-A947-70E740481C1C}">
                            <a14:useLocalDpi xmlns:a14="http://schemas.microsoft.com/office/drawing/2010/main" val="0"/>
                          </a:ext>
                        </a:extLst>
                      </a:blip>
                      <a:srcRect/>
                      <a:stretch>
                        <a:fillRect/>
                      </a:stretch>
                    </p:blipFill>
                    <p:spPr bwMode="auto">
                      <a:xfrm>
                        <a:off x="4154488" y="872332"/>
                        <a:ext cx="2368550" cy="2078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 cap="flat" cmpd="sng">
                            <a:solidFill>
                              <a:schemeClr val="tx1"/>
                            </a:solidFill>
                            <a:prstDash val="solid"/>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027" name="Object 4"/>
          <p:cNvGraphicFramePr>
            <a:graphicFrameLocks noChangeAspect="1"/>
          </p:cNvGraphicFramePr>
          <p:nvPr>
            <p:extLst>
              <p:ext uri="{D42A27DB-BD31-4B8C-83A1-F6EECF244321}">
                <p14:modId xmlns:p14="http://schemas.microsoft.com/office/powerpoint/2010/main" val="293988115"/>
              </p:ext>
            </p:extLst>
          </p:nvPr>
        </p:nvGraphicFramePr>
        <p:xfrm>
          <a:off x="4154488" y="3037721"/>
          <a:ext cx="3232944" cy="1483611"/>
        </p:xfrm>
        <a:graphic>
          <a:graphicData uri="http://schemas.openxmlformats.org/presentationml/2006/ole">
            <mc:AlternateContent xmlns:mc="http://schemas.openxmlformats.org/markup-compatibility/2006">
              <mc:Choice xmlns:v="urn:schemas-microsoft-com:vml" Requires="v">
                <p:oleObj spid="_x0000_s4394" name="Bitmap Image" r:id="rId5" imgW="2781688" imgH="1276190" progId="Paint.Picture">
                  <p:embed/>
                </p:oleObj>
              </mc:Choice>
              <mc:Fallback>
                <p:oleObj name="Bitmap Image" r:id="rId5" imgW="2781688" imgH="1276190" progId="Paint.Picture">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154488" y="3037721"/>
                        <a:ext cx="3232944" cy="1483611"/>
                      </a:xfrm>
                      <a:prstGeom prst="rect">
                        <a:avLst/>
                      </a:prstGeom>
                      <a:noFill/>
                      <a:ln>
                        <a:noFill/>
                      </a:ln>
                      <a:effectLst/>
                      <a:extLst/>
                    </p:spPr>
                  </p:pic>
                </p:oleObj>
              </mc:Fallback>
            </mc:AlternateContent>
          </a:graphicData>
        </a:graphic>
      </p:graphicFrame>
      <p:graphicFrame>
        <p:nvGraphicFramePr>
          <p:cNvPr id="1028" name="Object 5"/>
          <p:cNvGraphicFramePr>
            <a:graphicFrameLocks noChangeAspect="1"/>
          </p:cNvGraphicFramePr>
          <p:nvPr>
            <p:extLst>
              <p:ext uri="{D42A27DB-BD31-4B8C-83A1-F6EECF244321}">
                <p14:modId xmlns:p14="http://schemas.microsoft.com/office/powerpoint/2010/main" val="3283240120"/>
              </p:ext>
            </p:extLst>
          </p:nvPr>
        </p:nvGraphicFramePr>
        <p:xfrm>
          <a:off x="6564949" y="1524000"/>
          <a:ext cx="2481263" cy="1403350"/>
        </p:xfrm>
        <a:graphic>
          <a:graphicData uri="http://schemas.openxmlformats.org/presentationml/2006/ole">
            <mc:AlternateContent xmlns:mc="http://schemas.openxmlformats.org/markup-compatibility/2006">
              <mc:Choice xmlns:v="urn:schemas-microsoft-com:vml" Requires="v">
                <p:oleObj spid="_x0000_s4395" name="Bitmap Image" r:id="rId7" imgW="2886478" imgH="1580952" progId="Paint.Picture">
                  <p:embed/>
                </p:oleObj>
              </mc:Choice>
              <mc:Fallback>
                <p:oleObj name="Bitmap Image" r:id="rId7" imgW="2886478" imgH="1580952" progId="Paint.Picture">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564949" y="1524000"/>
                        <a:ext cx="2481263" cy="1403350"/>
                      </a:xfrm>
                      <a:prstGeom prst="rect">
                        <a:avLst/>
                      </a:prstGeom>
                      <a:noFill/>
                      <a:ln>
                        <a:noFill/>
                      </a:ln>
                      <a:effectLst/>
                      <a:extLst/>
                    </p:spPr>
                  </p:pic>
                </p:oleObj>
              </mc:Fallback>
            </mc:AlternateContent>
          </a:graphicData>
        </a:graphic>
      </p:graphicFrame>
      <p:sp>
        <p:nvSpPr>
          <p:cNvPr id="293895" name="Rectangle 7"/>
          <p:cNvSpPr>
            <a:spLocks noGrp="1" noChangeArrowheads="1"/>
          </p:cNvSpPr>
          <p:nvPr>
            <p:ph type="body" sz="half" idx="1"/>
          </p:nvPr>
        </p:nvSpPr>
        <p:spPr>
          <a:xfrm>
            <a:off x="228600" y="1143000"/>
            <a:ext cx="4054475" cy="5562600"/>
          </a:xfrm>
        </p:spPr>
        <p:txBody>
          <a:bodyPr/>
          <a:lstStyle/>
          <a:p>
            <a:pPr marL="228600" indent="-228600" eaLnBrk="1" hangingPunct="1">
              <a:lnSpc>
                <a:spcPct val="80000"/>
              </a:lnSpc>
              <a:buFontTx/>
              <a:buNone/>
            </a:pPr>
            <a:r>
              <a:rPr lang="en-US" altLang="en-US" sz="2000" b="1" u="sng" dirty="0" smtClean="0">
                <a:solidFill>
                  <a:srgbClr val="CC04B4"/>
                </a:solidFill>
              </a:rPr>
              <a:t>Energy Balance Product Suite</a:t>
            </a:r>
          </a:p>
          <a:p>
            <a:pPr marL="515938" lvl="1" indent="-173038" eaLnBrk="1" hangingPunct="1">
              <a:lnSpc>
                <a:spcPct val="80000"/>
              </a:lnSpc>
            </a:pPr>
            <a:r>
              <a:rPr lang="en-US" altLang="en-US" sz="1800" dirty="0" smtClean="0">
                <a:solidFill>
                  <a:srgbClr val="FF0000"/>
                </a:solidFill>
              </a:rPr>
              <a:t>Surface Reflectance</a:t>
            </a:r>
          </a:p>
          <a:p>
            <a:pPr marL="515938" lvl="1" indent="-173038" eaLnBrk="1" hangingPunct="1">
              <a:lnSpc>
                <a:spcPct val="80000"/>
              </a:lnSpc>
            </a:pPr>
            <a:r>
              <a:rPr lang="en-US" altLang="en-US" sz="1800" dirty="0" smtClean="0"/>
              <a:t>Land Surface Temperature, </a:t>
            </a:r>
            <a:r>
              <a:rPr lang="en-US" altLang="en-US" sz="1800" dirty="0" err="1" smtClean="0"/>
              <a:t>Emmisivity</a:t>
            </a:r>
            <a:r>
              <a:rPr lang="en-US" altLang="en-US" sz="1800" dirty="0" smtClean="0"/>
              <a:t> </a:t>
            </a:r>
          </a:p>
          <a:p>
            <a:pPr marL="515938" lvl="1" indent="-173038" eaLnBrk="1" hangingPunct="1">
              <a:lnSpc>
                <a:spcPct val="80000"/>
              </a:lnSpc>
            </a:pPr>
            <a:r>
              <a:rPr lang="en-US" altLang="en-US" sz="1800" dirty="0" smtClean="0"/>
              <a:t>BRDF/Albedo</a:t>
            </a:r>
          </a:p>
          <a:p>
            <a:pPr marL="515938" lvl="1" indent="-173038" eaLnBrk="1" hangingPunct="1">
              <a:lnSpc>
                <a:spcPct val="80000"/>
              </a:lnSpc>
              <a:spcAft>
                <a:spcPct val="30000"/>
              </a:spcAft>
            </a:pPr>
            <a:r>
              <a:rPr lang="en-US" altLang="en-US" sz="1800" dirty="0" smtClean="0"/>
              <a:t>Snow/Sea-ice Cover</a:t>
            </a:r>
          </a:p>
          <a:p>
            <a:pPr marL="515938" lvl="1" indent="-173038" eaLnBrk="1" hangingPunct="1">
              <a:lnSpc>
                <a:spcPct val="80000"/>
              </a:lnSpc>
              <a:spcAft>
                <a:spcPct val="30000"/>
              </a:spcAft>
              <a:buFontTx/>
              <a:buNone/>
            </a:pPr>
            <a:endParaRPr lang="en-US" altLang="en-US" sz="1800" dirty="0" smtClean="0">
              <a:solidFill>
                <a:srgbClr val="CC04B4"/>
              </a:solidFill>
            </a:endParaRPr>
          </a:p>
          <a:p>
            <a:pPr marL="228600" indent="-228600" eaLnBrk="1" hangingPunct="1">
              <a:lnSpc>
                <a:spcPct val="80000"/>
              </a:lnSpc>
              <a:buFontTx/>
              <a:buNone/>
            </a:pPr>
            <a:r>
              <a:rPr lang="en-US" altLang="en-US" sz="2000" b="1" u="sng" dirty="0" smtClean="0">
                <a:solidFill>
                  <a:srgbClr val="CC04B4"/>
                </a:solidFill>
              </a:rPr>
              <a:t>Vegetation Parameters Suite</a:t>
            </a:r>
          </a:p>
          <a:p>
            <a:pPr marL="515938" lvl="1" indent="-173038" eaLnBrk="1" hangingPunct="1">
              <a:lnSpc>
                <a:spcPct val="80000"/>
              </a:lnSpc>
            </a:pPr>
            <a:r>
              <a:rPr lang="en-US" altLang="en-US" sz="1800" dirty="0" smtClean="0"/>
              <a:t>Vegetation Indices</a:t>
            </a:r>
          </a:p>
          <a:p>
            <a:pPr marL="515938" lvl="1" indent="-173038" eaLnBrk="1" hangingPunct="1">
              <a:lnSpc>
                <a:spcPct val="80000"/>
              </a:lnSpc>
            </a:pPr>
            <a:r>
              <a:rPr lang="en-US" altLang="en-US" sz="1800" dirty="0" smtClean="0">
                <a:solidFill>
                  <a:srgbClr val="FF0000"/>
                </a:solidFill>
              </a:rPr>
              <a:t>LAI/FPAR</a:t>
            </a:r>
          </a:p>
          <a:p>
            <a:pPr marL="515938" lvl="1" indent="-173038" eaLnBrk="1" hangingPunct="1">
              <a:lnSpc>
                <a:spcPct val="80000"/>
              </a:lnSpc>
              <a:spcAft>
                <a:spcPct val="30000"/>
              </a:spcAft>
            </a:pPr>
            <a:r>
              <a:rPr lang="en-US" altLang="en-US" sz="1800" dirty="0" smtClean="0">
                <a:solidFill>
                  <a:srgbClr val="FF0000"/>
                </a:solidFill>
              </a:rPr>
              <a:t>GPP/NPP</a:t>
            </a:r>
          </a:p>
          <a:p>
            <a:pPr marL="515938" lvl="1" indent="-173038" eaLnBrk="1" hangingPunct="1">
              <a:lnSpc>
                <a:spcPct val="80000"/>
              </a:lnSpc>
              <a:spcAft>
                <a:spcPct val="30000"/>
              </a:spcAft>
            </a:pPr>
            <a:endParaRPr lang="en-US" altLang="en-US" sz="1800" dirty="0" smtClean="0"/>
          </a:p>
          <a:p>
            <a:pPr marL="228600" indent="-228600" eaLnBrk="1" hangingPunct="1">
              <a:lnSpc>
                <a:spcPct val="80000"/>
              </a:lnSpc>
              <a:buFontTx/>
              <a:buNone/>
            </a:pPr>
            <a:r>
              <a:rPr lang="en-US" altLang="en-US" sz="2000" b="1" u="sng" dirty="0" smtClean="0">
                <a:solidFill>
                  <a:srgbClr val="CC04B4"/>
                </a:solidFill>
              </a:rPr>
              <a:t>Land Cover/Land Use Suite</a:t>
            </a:r>
          </a:p>
          <a:p>
            <a:pPr marL="515938" lvl="1" indent="-173038" eaLnBrk="1" hangingPunct="1">
              <a:lnSpc>
                <a:spcPct val="80000"/>
              </a:lnSpc>
            </a:pPr>
            <a:r>
              <a:rPr lang="en-US" altLang="en-US" sz="1800" dirty="0" smtClean="0"/>
              <a:t>Land Cover</a:t>
            </a:r>
            <a:r>
              <a:rPr lang="en-US" altLang="en-US" sz="1800" dirty="0" smtClean="0">
                <a:solidFill>
                  <a:srgbClr val="FF0000"/>
                </a:solidFill>
              </a:rPr>
              <a:t>/Vegetation Dynamics</a:t>
            </a:r>
          </a:p>
          <a:p>
            <a:pPr marL="515938" lvl="1" indent="-173038" eaLnBrk="1" hangingPunct="1">
              <a:lnSpc>
                <a:spcPct val="80000"/>
              </a:lnSpc>
            </a:pPr>
            <a:r>
              <a:rPr lang="en-US" altLang="en-US" sz="1800" dirty="0" smtClean="0">
                <a:solidFill>
                  <a:srgbClr val="FF0000"/>
                </a:solidFill>
              </a:rPr>
              <a:t>Vegetation Continuous Fields</a:t>
            </a:r>
          </a:p>
          <a:p>
            <a:pPr marL="515938" lvl="1" indent="-173038" eaLnBrk="1" hangingPunct="1">
              <a:lnSpc>
                <a:spcPct val="80000"/>
              </a:lnSpc>
            </a:pPr>
            <a:r>
              <a:rPr lang="en-US" altLang="en-US" sz="1800" dirty="0" smtClean="0">
                <a:solidFill>
                  <a:srgbClr val="FF0000"/>
                </a:solidFill>
              </a:rPr>
              <a:t>Fire and Burned Area </a:t>
            </a:r>
          </a:p>
        </p:txBody>
      </p:sp>
      <p:graphicFrame>
        <p:nvGraphicFramePr>
          <p:cNvPr id="1029" name="Object 8"/>
          <p:cNvGraphicFramePr>
            <a:graphicFrameLocks noGrp="1" noChangeAspect="1"/>
          </p:cNvGraphicFramePr>
          <p:nvPr>
            <p:ph sz="quarter" idx="3"/>
            <p:extLst>
              <p:ext uri="{D42A27DB-BD31-4B8C-83A1-F6EECF244321}">
                <p14:modId xmlns:p14="http://schemas.microsoft.com/office/powerpoint/2010/main" val="3866989060"/>
              </p:ext>
            </p:extLst>
          </p:nvPr>
        </p:nvGraphicFramePr>
        <p:xfrm>
          <a:off x="6564949" y="324247"/>
          <a:ext cx="2481262" cy="1181100"/>
        </p:xfrm>
        <a:graphic>
          <a:graphicData uri="http://schemas.openxmlformats.org/presentationml/2006/ole">
            <mc:AlternateContent xmlns:mc="http://schemas.openxmlformats.org/markup-compatibility/2006">
              <mc:Choice xmlns:v="urn:schemas-microsoft-com:vml" Requires="v">
                <p:oleObj spid="_x0000_s4396" name="Bitmap Image" r:id="rId9" imgW="2610214" imgH="1409897" progId="Paint.Picture">
                  <p:embed/>
                </p:oleObj>
              </mc:Choice>
              <mc:Fallback>
                <p:oleObj name="Bitmap Image" r:id="rId9" imgW="2610214" imgH="1409897" progId="Paint.Picture">
                  <p:embed/>
                  <p:pic>
                    <p:nvPicPr>
                      <p:cNvPr id="0" name=""/>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564949" y="324247"/>
                        <a:ext cx="2481262" cy="1181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 cap="flat" cmpd="sng">
                            <a:solidFill>
                              <a:schemeClr val="tx1"/>
                            </a:solidFill>
                            <a:prstDash val="solid"/>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031" name="Object 10"/>
          <p:cNvGraphicFramePr>
            <a:graphicFrameLocks noChangeAspect="1"/>
          </p:cNvGraphicFramePr>
          <p:nvPr>
            <p:extLst>
              <p:ext uri="{D42A27DB-BD31-4B8C-83A1-F6EECF244321}">
                <p14:modId xmlns:p14="http://schemas.microsoft.com/office/powerpoint/2010/main" val="3992064469"/>
              </p:ext>
            </p:extLst>
          </p:nvPr>
        </p:nvGraphicFramePr>
        <p:xfrm>
          <a:off x="7465061" y="3013870"/>
          <a:ext cx="1581150" cy="1504950"/>
        </p:xfrm>
        <a:graphic>
          <a:graphicData uri="http://schemas.openxmlformats.org/presentationml/2006/ole">
            <mc:AlternateContent xmlns:mc="http://schemas.openxmlformats.org/markup-compatibility/2006">
              <mc:Choice xmlns:v="urn:schemas-microsoft-com:vml" Requires="v">
                <p:oleObj spid="_x0000_s4397" name="Bitmap Image" r:id="rId11" imgW="1580952" imgH="1504762" progId="Paint.Picture">
                  <p:embed/>
                </p:oleObj>
              </mc:Choice>
              <mc:Fallback>
                <p:oleObj name="Bitmap Image" r:id="rId11" imgW="1580952" imgH="1504762" progId="Paint.Picture">
                  <p:embed/>
                  <p:pic>
                    <p:nvPicPr>
                      <p:cNvPr id="0" name=""/>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7465061" y="3013870"/>
                        <a:ext cx="1581150" cy="1504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033" name="Object 12"/>
          <p:cNvGraphicFramePr>
            <a:graphicFrameLocks noChangeAspect="1"/>
          </p:cNvGraphicFramePr>
          <p:nvPr>
            <p:extLst>
              <p:ext uri="{D42A27DB-BD31-4B8C-83A1-F6EECF244321}">
                <p14:modId xmlns:p14="http://schemas.microsoft.com/office/powerpoint/2010/main" val="2155827875"/>
              </p:ext>
            </p:extLst>
          </p:nvPr>
        </p:nvGraphicFramePr>
        <p:xfrm>
          <a:off x="4476750" y="4660107"/>
          <a:ext cx="1938337" cy="1463675"/>
        </p:xfrm>
        <a:graphic>
          <a:graphicData uri="http://schemas.openxmlformats.org/presentationml/2006/ole">
            <mc:AlternateContent xmlns:mc="http://schemas.openxmlformats.org/markup-compatibility/2006">
              <mc:Choice xmlns:v="urn:schemas-microsoft-com:vml" Requires="v">
                <p:oleObj spid="_x0000_s4398" name="Bitmap Image" r:id="rId13" imgW="2333333" imgH="1762371" progId="Paint.Picture">
                  <p:embed/>
                </p:oleObj>
              </mc:Choice>
              <mc:Fallback>
                <p:oleObj name="Bitmap Image" r:id="rId13" imgW="2333333" imgH="1762371" progId="Paint.Picture">
                  <p:embed/>
                  <p:pic>
                    <p:nvPicPr>
                      <p:cNvPr id="0" name=""/>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4476750" y="4660107"/>
                        <a:ext cx="1938337" cy="1463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034" name="Object 13"/>
          <p:cNvGraphicFramePr>
            <a:graphicFrameLocks noChangeAspect="1"/>
          </p:cNvGraphicFramePr>
          <p:nvPr>
            <p:extLst>
              <p:ext uri="{D42A27DB-BD31-4B8C-83A1-F6EECF244321}">
                <p14:modId xmlns:p14="http://schemas.microsoft.com/office/powerpoint/2010/main" val="2609503574"/>
              </p:ext>
            </p:extLst>
          </p:nvPr>
        </p:nvGraphicFramePr>
        <p:xfrm>
          <a:off x="6523037" y="4660107"/>
          <a:ext cx="2523174" cy="1463675"/>
        </p:xfrm>
        <a:graphic>
          <a:graphicData uri="http://schemas.openxmlformats.org/presentationml/2006/ole">
            <mc:AlternateContent xmlns:mc="http://schemas.openxmlformats.org/markup-compatibility/2006">
              <mc:Choice xmlns:v="urn:schemas-microsoft-com:vml" Requires="v">
                <p:oleObj spid="_x0000_s4399" name="Bitmap Image" r:id="rId15" imgW="1961905" imgH="1228571" progId="Paint.Picture">
                  <p:embed/>
                </p:oleObj>
              </mc:Choice>
              <mc:Fallback>
                <p:oleObj name="Bitmap Image" r:id="rId15" imgW="1961905" imgH="1228571" progId="Paint.Picture">
                  <p:embed/>
                  <p:pic>
                    <p:nvPicPr>
                      <p:cNvPr id="0" name=""/>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6523037" y="4660107"/>
                        <a:ext cx="2523174" cy="1463675"/>
                      </a:xfrm>
                      <a:prstGeom prst="rect">
                        <a:avLst/>
                      </a:prstGeom>
                      <a:noFill/>
                      <a:ln>
                        <a:noFill/>
                      </a:ln>
                      <a:effectLst/>
                      <a:extLst/>
                    </p:spPr>
                  </p:pic>
                </p:oleObj>
              </mc:Fallback>
            </mc:AlternateContent>
          </a:graphicData>
        </a:graphic>
      </p:graphicFrame>
      <p:sp>
        <p:nvSpPr>
          <p:cNvPr id="2" name="Title 1"/>
          <p:cNvSpPr>
            <a:spLocks noGrp="1"/>
          </p:cNvSpPr>
          <p:nvPr>
            <p:ph type="title"/>
          </p:nvPr>
        </p:nvSpPr>
        <p:spPr>
          <a:xfrm>
            <a:off x="168275" y="89379"/>
            <a:ext cx="8229600" cy="808906"/>
          </a:xfrm>
        </p:spPr>
        <p:txBody>
          <a:bodyPr/>
          <a:lstStyle/>
          <a:p>
            <a:r>
              <a:rPr lang="en-US" dirty="0" smtClean="0"/>
              <a:t>MODIS Land Products</a:t>
            </a:r>
            <a:endParaRPr lang="en-US" dirty="0"/>
          </a:p>
        </p:txBody>
      </p:sp>
    </p:spTree>
    <p:extLst>
      <p:ext uri="{BB962C8B-B14F-4D97-AF65-F5344CB8AC3E}">
        <p14:creationId xmlns:p14="http://schemas.microsoft.com/office/powerpoint/2010/main" val="260847976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93895">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93895">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93895">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93895">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93895">
                                            <p:txEl>
                                              <p:pRg st="4" end="4"/>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293895">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93895">
                                            <p:txEl>
                                              <p:pRg st="7" end="7"/>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93895">
                                            <p:txEl>
                                              <p:pRg st="8" end="8"/>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93895">
                                            <p:txEl>
                                              <p:pRg st="9" end="9"/>
                                            </p:txEl>
                                          </p:spTgt>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nodeType="clickEffect">
                                  <p:stCondLst>
                                    <p:cond delay="0"/>
                                  </p:stCondLst>
                                  <p:childTnLst>
                                    <p:set>
                                      <p:cBhvr>
                                        <p:cTn id="28" dur="1" fill="hold">
                                          <p:stCondLst>
                                            <p:cond delay="0"/>
                                          </p:stCondLst>
                                        </p:cTn>
                                        <p:tgtEl>
                                          <p:spTgt spid="293895">
                                            <p:txEl>
                                              <p:pRg st="11" end="11"/>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293895">
                                            <p:txEl>
                                              <p:pRg st="12" end="12"/>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293895">
                                            <p:txEl>
                                              <p:pRg st="13" end="13"/>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293895">
                                            <p:txEl>
                                              <p:pRg st="14" end="1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a:xfrm>
            <a:off x="76200" y="152400"/>
            <a:ext cx="8229600" cy="838200"/>
          </a:xfrm>
        </p:spPr>
        <p:txBody>
          <a:bodyPr/>
          <a:lstStyle/>
          <a:p>
            <a:r>
              <a:rPr lang="en-US" altLang="en-US" dirty="0" smtClean="0"/>
              <a:t>Climate modeling grid products</a:t>
            </a:r>
          </a:p>
        </p:txBody>
      </p:sp>
      <p:grpSp>
        <p:nvGrpSpPr>
          <p:cNvPr id="43011" name="Group 3"/>
          <p:cNvGrpSpPr>
            <a:grpSpLocks/>
          </p:cNvGrpSpPr>
          <p:nvPr/>
        </p:nvGrpSpPr>
        <p:grpSpPr bwMode="auto">
          <a:xfrm>
            <a:off x="1219200" y="3429000"/>
            <a:ext cx="6716713" cy="3352800"/>
            <a:chOff x="504" y="1504"/>
            <a:chExt cx="4807" cy="2394"/>
          </a:xfrm>
        </p:grpSpPr>
        <p:pic>
          <p:nvPicPr>
            <p:cNvPr id="43014" name="Picture 4" descr="MOD43C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11" y="1504"/>
              <a:ext cx="4787" cy="23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015" name="Rectangle 5"/>
            <p:cNvSpPr>
              <a:spLocks noChangeArrowheads="1"/>
            </p:cNvSpPr>
            <p:nvPr/>
          </p:nvSpPr>
          <p:spPr bwMode="auto">
            <a:xfrm>
              <a:off x="504" y="1514"/>
              <a:ext cx="4807" cy="2377"/>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p>
          </p:txBody>
        </p:sp>
      </p:grpSp>
      <p:sp>
        <p:nvSpPr>
          <p:cNvPr id="349190" name="Rectangle 6"/>
          <p:cNvSpPr>
            <a:spLocks noGrp="1" noChangeArrowheads="1"/>
          </p:cNvSpPr>
          <p:nvPr>
            <p:ph type="body" idx="1"/>
          </p:nvPr>
        </p:nvSpPr>
        <p:spPr>
          <a:xfrm>
            <a:off x="261938" y="990600"/>
            <a:ext cx="8293100" cy="2428596"/>
          </a:xfrm>
        </p:spPr>
        <p:txBody>
          <a:bodyPr>
            <a:normAutofit lnSpcReduction="10000"/>
          </a:bodyPr>
          <a:lstStyle/>
          <a:p>
            <a:pPr marL="228600" indent="-228600">
              <a:lnSpc>
                <a:spcPct val="90000"/>
              </a:lnSpc>
              <a:defRPr/>
            </a:pPr>
            <a:r>
              <a:rPr lang="en-US" sz="2000" dirty="0" smtClean="0"/>
              <a:t>The land products were driven in large part by the modeling community through ATBD (</a:t>
            </a:r>
            <a:r>
              <a:rPr lang="en-US" sz="2000" dirty="0"/>
              <a:t>Algorithm Theoretical Basis </a:t>
            </a:r>
            <a:r>
              <a:rPr lang="en-US" sz="2000" dirty="0" smtClean="0"/>
              <a:t>Documents) review</a:t>
            </a:r>
          </a:p>
          <a:p>
            <a:pPr marL="628650" lvl="1" indent="-228600">
              <a:lnSpc>
                <a:spcPct val="90000"/>
              </a:lnSpc>
              <a:defRPr/>
            </a:pPr>
            <a:r>
              <a:rPr lang="en-US" sz="1800" dirty="0" smtClean="0"/>
              <a:t>At the outset most ‘land’ models were not using satellite data </a:t>
            </a:r>
          </a:p>
          <a:p>
            <a:pPr marL="628650" lvl="1" indent="-228600">
              <a:lnSpc>
                <a:spcPct val="90000"/>
              </a:lnSpc>
              <a:defRPr/>
            </a:pPr>
            <a:endParaRPr lang="en-US" sz="1800" dirty="0" smtClean="0"/>
          </a:p>
          <a:p>
            <a:pPr marL="228600" indent="-228600">
              <a:lnSpc>
                <a:spcPct val="90000"/>
              </a:lnSpc>
              <a:defRPr/>
            </a:pPr>
            <a:r>
              <a:rPr lang="en-US" sz="2000" dirty="0" smtClean="0"/>
              <a:t>Resolution</a:t>
            </a:r>
            <a:r>
              <a:rPr lang="en-US" sz="2000" dirty="0"/>
              <a:t>: 0.05º and 0.25º </a:t>
            </a:r>
            <a:r>
              <a:rPr lang="en-US" sz="2000" dirty="0" smtClean="0"/>
              <a:t>degrees</a:t>
            </a:r>
          </a:p>
          <a:p>
            <a:pPr marL="228600" indent="-228600">
              <a:lnSpc>
                <a:spcPct val="90000"/>
              </a:lnSpc>
              <a:defRPr/>
            </a:pPr>
            <a:endParaRPr lang="en-US" sz="2000" dirty="0"/>
          </a:p>
          <a:p>
            <a:pPr marL="228600" indent="-228600">
              <a:lnSpc>
                <a:spcPct val="90000"/>
              </a:lnSpc>
              <a:defRPr/>
            </a:pPr>
            <a:r>
              <a:rPr lang="en-US" sz="2000" dirty="0"/>
              <a:t>Almost all products are lat/long</a:t>
            </a:r>
          </a:p>
          <a:p>
            <a:pPr marL="571500" lvl="1" indent="-228600">
              <a:lnSpc>
                <a:spcPct val="90000"/>
              </a:lnSpc>
              <a:defRPr/>
            </a:pPr>
            <a:r>
              <a:rPr lang="en-US" sz="1800" dirty="0"/>
              <a:t>sea-ice is current exception – in polar grid (snow in C5)</a:t>
            </a:r>
          </a:p>
        </p:txBody>
      </p:sp>
      <p:sp>
        <p:nvSpPr>
          <p:cNvPr id="43013" name="Text Box 7"/>
          <p:cNvSpPr txBox="1">
            <a:spLocks noChangeArrowheads="1"/>
          </p:cNvSpPr>
          <p:nvPr/>
        </p:nvSpPr>
        <p:spPr bwMode="auto">
          <a:xfrm>
            <a:off x="1905000" y="6248400"/>
            <a:ext cx="413702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r" eaLnBrk="1" hangingPunct="1">
              <a:spcBef>
                <a:spcPct val="50000"/>
              </a:spcBef>
            </a:pPr>
            <a:r>
              <a:rPr lang="en-US" altLang="en-US" sz="1400">
                <a:solidFill>
                  <a:schemeClr val="accent2"/>
                </a:solidFill>
                <a:latin typeface="Comic Sans MS" panose="030F0702030302020204" pitchFamily="66" charset="0"/>
              </a:rPr>
              <a:t>(from BU – NBAR CMG – days 193-208, 2001)</a:t>
            </a:r>
          </a:p>
        </p:txBody>
      </p:sp>
    </p:spTree>
    <p:extLst>
      <p:ext uri="{BB962C8B-B14F-4D97-AF65-F5344CB8AC3E}">
        <p14:creationId xmlns:p14="http://schemas.microsoft.com/office/powerpoint/2010/main" val="187163135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053293" y="1447800"/>
            <a:ext cx="7266013" cy="5209036"/>
          </a:xfrm>
          <a:prstGeom prst="rect">
            <a:avLst/>
          </a:prstGeom>
        </p:spPr>
      </p:pic>
      <p:sp>
        <p:nvSpPr>
          <p:cNvPr id="5" name="Title 1"/>
          <p:cNvSpPr txBox="1">
            <a:spLocks/>
          </p:cNvSpPr>
          <p:nvPr/>
        </p:nvSpPr>
        <p:spPr>
          <a:xfrm>
            <a:off x="228600" y="164311"/>
            <a:ext cx="8915400" cy="1042977"/>
          </a:xfrm>
          <a:prstGeom prst="rect">
            <a:avLst/>
          </a:prstGeom>
        </p:spPr>
        <p:txBody>
          <a:bodyPr vert="horz" lIns="0" tIns="45720" rIns="0" bIns="0" anchor="b">
            <a:normAutofit fontScale="77500" lnSpcReduction="20000"/>
            <a:scene3d>
              <a:camera prst="orthographicFront"/>
              <a:lightRig rig="freezing" dir="t">
                <a:rot lat="0" lon="0" rev="5640000"/>
              </a:lightRig>
            </a:scene3d>
            <a:sp3d prstMaterial="flat">
              <a:contourClr>
                <a:schemeClr val="tx2"/>
              </a:contourClr>
            </a:sp3d>
          </a:bodyPr>
          <a:lstStyle>
            <a:lvl1pPr algn="l" rtl="0" eaLnBrk="1" latinLnBrk="0" hangingPunct="1">
              <a:spcBef>
                <a:spcPct val="0"/>
              </a:spcBef>
              <a:buNone/>
              <a:defRPr kumimoji="0" sz="5000" b="0" kern="1200">
                <a:ln>
                  <a:noFill/>
                </a:ln>
                <a:solidFill>
                  <a:schemeClr val="tx2"/>
                </a:solidFill>
                <a:effectLst/>
                <a:latin typeface="+mj-lt"/>
                <a:ea typeface="+mj-ea"/>
                <a:cs typeface="+mj-cs"/>
              </a:defRPr>
            </a:lvl1pPr>
          </a:lstStyle>
          <a:p>
            <a:r>
              <a:rPr lang="en-US" dirty="0" smtClean="0"/>
              <a:t>Nadir Bidirectional Reflectance Distribution Function</a:t>
            </a:r>
            <a:endParaRPr lang="en-US" dirty="0"/>
          </a:p>
        </p:txBody>
      </p:sp>
    </p:spTree>
    <p:extLst>
      <p:ext uri="{BB962C8B-B14F-4D97-AF65-F5344CB8AC3E}">
        <p14:creationId xmlns:p14="http://schemas.microsoft.com/office/powerpoint/2010/main" val="46261737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2842" y="304800"/>
            <a:ext cx="8666357" cy="1143000"/>
          </a:xfrm>
        </p:spPr>
        <p:txBody>
          <a:bodyPr>
            <a:normAutofit fontScale="90000"/>
          </a:bodyPr>
          <a:lstStyle/>
          <a:p>
            <a:r>
              <a:rPr lang="en-US" dirty="0" smtClean="0"/>
              <a:t>MODIS Nadir BDRF-Adjusted Reflectance</a:t>
            </a:r>
            <a:endParaRPr lang="en-US" dirty="0"/>
          </a:p>
        </p:txBody>
      </p:sp>
      <p:pic>
        <p:nvPicPr>
          <p:cNvPr id="3" name="Picture 2"/>
          <p:cNvPicPr>
            <a:picLocks noChangeAspect="1"/>
          </p:cNvPicPr>
          <p:nvPr/>
        </p:nvPicPr>
        <p:blipFill>
          <a:blip r:embed="rId2"/>
          <a:stretch>
            <a:fillRect/>
          </a:stretch>
        </p:blipFill>
        <p:spPr>
          <a:xfrm>
            <a:off x="528269" y="1600200"/>
            <a:ext cx="7955502" cy="5105400"/>
          </a:xfrm>
          <a:prstGeom prst="rect">
            <a:avLst/>
          </a:prstGeom>
        </p:spPr>
      </p:pic>
    </p:spTree>
    <p:extLst>
      <p:ext uri="{BB962C8B-B14F-4D97-AF65-F5344CB8AC3E}">
        <p14:creationId xmlns:p14="http://schemas.microsoft.com/office/powerpoint/2010/main" val="72333834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152400"/>
            <a:ext cx="8305800" cy="990600"/>
          </a:xfrm>
        </p:spPr>
        <p:txBody>
          <a:bodyPr>
            <a:normAutofit fontScale="90000"/>
          </a:bodyPr>
          <a:lstStyle/>
          <a:p>
            <a:r>
              <a:rPr lang="en-US" dirty="0" smtClean="0"/>
              <a:t>MODIS 500 m Vegetation </a:t>
            </a:r>
            <a:r>
              <a:rPr lang="en-US" dirty="0" err="1" smtClean="0"/>
              <a:t>Indicies</a:t>
            </a:r>
            <a:endParaRPr lang="en-US" dirty="0"/>
          </a:p>
        </p:txBody>
      </p:sp>
      <p:pic>
        <p:nvPicPr>
          <p:cNvPr id="3" name="Picture 2"/>
          <p:cNvPicPr>
            <a:picLocks noChangeAspect="1"/>
          </p:cNvPicPr>
          <p:nvPr/>
        </p:nvPicPr>
        <p:blipFill>
          <a:blip r:embed="rId2"/>
          <a:stretch>
            <a:fillRect/>
          </a:stretch>
        </p:blipFill>
        <p:spPr>
          <a:xfrm>
            <a:off x="381000" y="1306068"/>
            <a:ext cx="5323259" cy="5307533"/>
          </a:xfrm>
          <a:prstGeom prst="rect">
            <a:avLst/>
          </a:prstGeom>
        </p:spPr>
      </p:pic>
      <p:pic>
        <p:nvPicPr>
          <p:cNvPr id="5" name="Picture 4"/>
          <p:cNvPicPr>
            <a:picLocks noChangeAspect="1"/>
          </p:cNvPicPr>
          <p:nvPr/>
        </p:nvPicPr>
        <p:blipFill>
          <a:blip r:embed="rId3"/>
          <a:stretch>
            <a:fillRect/>
          </a:stretch>
        </p:blipFill>
        <p:spPr>
          <a:xfrm>
            <a:off x="6332561" y="1306068"/>
            <a:ext cx="2356842" cy="5307533"/>
          </a:xfrm>
          <a:prstGeom prst="rect">
            <a:avLst/>
          </a:prstGeom>
        </p:spPr>
      </p:pic>
    </p:spTree>
    <p:extLst>
      <p:ext uri="{BB962C8B-B14F-4D97-AF65-F5344CB8AC3E}">
        <p14:creationId xmlns:p14="http://schemas.microsoft.com/office/powerpoint/2010/main" val="418663732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228600" y="533400"/>
            <a:ext cx="8682996" cy="5867400"/>
          </a:xfrm>
          <a:prstGeom prst="rect">
            <a:avLst/>
          </a:prstGeom>
        </p:spPr>
      </p:pic>
    </p:spTree>
    <p:extLst>
      <p:ext uri="{BB962C8B-B14F-4D97-AF65-F5344CB8AC3E}">
        <p14:creationId xmlns:p14="http://schemas.microsoft.com/office/powerpoint/2010/main" val="352678469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274320"/>
            <a:ext cx="8305800" cy="1066800"/>
          </a:xfrm>
        </p:spPr>
        <p:txBody>
          <a:bodyPr/>
          <a:lstStyle/>
          <a:p>
            <a:r>
              <a:rPr lang="en-US" dirty="0" smtClean="0"/>
              <a:t>Provisional Land Cover Product</a:t>
            </a:r>
            <a:endParaRPr lang="en-US" dirty="0"/>
          </a:p>
        </p:txBody>
      </p:sp>
      <p:pic>
        <p:nvPicPr>
          <p:cNvPr id="3" name="Picture 2"/>
          <p:cNvPicPr>
            <a:picLocks noChangeAspect="1"/>
          </p:cNvPicPr>
          <p:nvPr/>
        </p:nvPicPr>
        <p:blipFill>
          <a:blip r:embed="rId2"/>
          <a:stretch>
            <a:fillRect/>
          </a:stretch>
        </p:blipFill>
        <p:spPr>
          <a:xfrm>
            <a:off x="457200" y="1341120"/>
            <a:ext cx="8305800" cy="5366156"/>
          </a:xfrm>
          <a:prstGeom prst="rect">
            <a:avLst/>
          </a:prstGeom>
        </p:spPr>
      </p:pic>
    </p:spTree>
    <p:extLst>
      <p:ext uri="{BB962C8B-B14F-4D97-AF65-F5344CB8AC3E}">
        <p14:creationId xmlns:p14="http://schemas.microsoft.com/office/powerpoint/2010/main" val="37219239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28600"/>
            <a:ext cx="8305800" cy="1143000"/>
          </a:xfrm>
        </p:spPr>
        <p:txBody>
          <a:bodyPr>
            <a:normAutofit fontScale="90000"/>
          </a:bodyPr>
          <a:lstStyle/>
          <a:p>
            <a:r>
              <a:rPr lang="en-US" dirty="0" smtClean="0"/>
              <a:t>Consistent Year Land Cover Product</a:t>
            </a:r>
            <a:endParaRPr lang="en-US" dirty="0"/>
          </a:p>
        </p:txBody>
      </p:sp>
      <p:pic>
        <p:nvPicPr>
          <p:cNvPr id="3" name="Picture 2"/>
          <p:cNvPicPr>
            <a:picLocks noChangeAspect="1"/>
          </p:cNvPicPr>
          <p:nvPr/>
        </p:nvPicPr>
        <p:blipFill>
          <a:blip r:embed="rId2"/>
          <a:stretch>
            <a:fillRect/>
          </a:stretch>
        </p:blipFill>
        <p:spPr>
          <a:xfrm>
            <a:off x="304800" y="1600200"/>
            <a:ext cx="8610600" cy="5069877"/>
          </a:xfrm>
          <a:prstGeom prst="rect">
            <a:avLst/>
          </a:prstGeom>
        </p:spPr>
      </p:pic>
    </p:spTree>
    <p:extLst>
      <p:ext uri="{BB962C8B-B14F-4D97-AF65-F5344CB8AC3E}">
        <p14:creationId xmlns:p14="http://schemas.microsoft.com/office/powerpoint/2010/main" val="162053208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9492" y="268705"/>
            <a:ext cx="8679708" cy="1143000"/>
          </a:xfrm>
        </p:spPr>
        <p:txBody>
          <a:bodyPr>
            <a:normAutofit fontScale="90000"/>
          </a:bodyPr>
          <a:lstStyle/>
          <a:p>
            <a:r>
              <a:rPr lang="en-US" dirty="0"/>
              <a:t>Consistent Year Land Cover Product</a:t>
            </a:r>
          </a:p>
        </p:txBody>
      </p:sp>
      <p:pic>
        <p:nvPicPr>
          <p:cNvPr id="3" name="Picture 2"/>
          <p:cNvPicPr>
            <a:picLocks noChangeAspect="1"/>
          </p:cNvPicPr>
          <p:nvPr/>
        </p:nvPicPr>
        <p:blipFill>
          <a:blip r:embed="rId2"/>
          <a:stretch>
            <a:fillRect/>
          </a:stretch>
        </p:blipFill>
        <p:spPr>
          <a:xfrm>
            <a:off x="734855" y="1447800"/>
            <a:ext cx="7750490" cy="5277792"/>
          </a:xfrm>
          <a:prstGeom prst="rect">
            <a:avLst/>
          </a:prstGeom>
        </p:spPr>
      </p:pic>
    </p:spTree>
    <p:extLst>
      <p:ext uri="{BB962C8B-B14F-4D97-AF65-F5344CB8AC3E}">
        <p14:creationId xmlns:p14="http://schemas.microsoft.com/office/powerpoint/2010/main" val="100249128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381000"/>
            <a:ext cx="3962400" cy="1143000"/>
          </a:xfrm>
        </p:spPr>
        <p:txBody>
          <a:bodyPr>
            <a:noAutofit/>
          </a:bodyPr>
          <a:lstStyle/>
          <a:p>
            <a:r>
              <a:rPr lang="en-US" sz="4400" dirty="0" smtClean="0"/>
              <a:t>Classification Confidence Mask</a:t>
            </a:r>
            <a:endParaRPr lang="en-US" sz="4400" dirty="0"/>
          </a:p>
        </p:txBody>
      </p:sp>
      <p:pic>
        <p:nvPicPr>
          <p:cNvPr id="3" name="Picture 2"/>
          <p:cNvPicPr>
            <a:picLocks noChangeAspect="1"/>
          </p:cNvPicPr>
          <p:nvPr/>
        </p:nvPicPr>
        <p:blipFill>
          <a:blip r:embed="rId2"/>
          <a:stretch>
            <a:fillRect/>
          </a:stretch>
        </p:blipFill>
        <p:spPr>
          <a:xfrm>
            <a:off x="236620" y="1755634"/>
            <a:ext cx="8678779" cy="4849906"/>
          </a:xfrm>
          <a:prstGeom prst="rect">
            <a:avLst/>
          </a:prstGeom>
        </p:spPr>
      </p:pic>
      <p:sp>
        <p:nvSpPr>
          <p:cNvPr id="4" name="Title 1"/>
          <p:cNvSpPr txBox="1">
            <a:spLocks/>
          </p:cNvSpPr>
          <p:nvPr/>
        </p:nvSpPr>
        <p:spPr>
          <a:xfrm>
            <a:off x="4724400" y="385011"/>
            <a:ext cx="3962400" cy="1143000"/>
          </a:xfrm>
          <a:prstGeom prst="rect">
            <a:avLst/>
          </a:prstGeom>
        </p:spPr>
        <p:txBody>
          <a:bodyPr vert="horz" lIns="0" tIns="45720" rIns="0" bIns="0" anchor="b">
            <a:noAutofit/>
            <a:scene3d>
              <a:camera prst="orthographicFront"/>
              <a:lightRig rig="freezing" dir="t">
                <a:rot lat="0" lon="0" rev="5640000"/>
              </a:lightRig>
            </a:scene3d>
            <a:sp3d prstMaterial="flat">
              <a:contourClr>
                <a:schemeClr val="tx2"/>
              </a:contourClr>
            </a:sp3d>
          </a:bodyPr>
          <a:lstStyle>
            <a:lvl1pPr algn="l" rtl="0" eaLnBrk="1" latinLnBrk="0" hangingPunct="1">
              <a:spcBef>
                <a:spcPct val="0"/>
              </a:spcBef>
              <a:buNone/>
              <a:defRPr kumimoji="0" sz="5000" b="0" kern="1200">
                <a:ln>
                  <a:noFill/>
                </a:ln>
                <a:solidFill>
                  <a:schemeClr val="tx2"/>
                </a:solidFill>
                <a:effectLst/>
                <a:latin typeface="+mj-lt"/>
                <a:ea typeface="+mj-ea"/>
                <a:cs typeface="+mj-cs"/>
              </a:defRPr>
            </a:lvl1pPr>
          </a:lstStyle>
          <a:p>
            <a:r>
              <a:rPr lang="en-US" sz="4400" dirty="0" smtClean="0"/>
              <a:t>Second Most-Likely Class</a:t>
            </a:r>
            <a:endParaRPr lang="en-US" sz="4400" dirty="0"/>
          </a:p>
        </p:txBody>
      </p:sp>
    </p:spTree>
    <p:extLst>
      <p:ext uri="{BB962C8B-B14F-4D97-AF65-F5344CB8AC3E}">
        <p14:creationId xmlns:p14="http://schemas.microsoft.com/office/powerpoint/2010/main" val="880525230"/>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6" name="Picture 4" descr="D:\Slide Shows\LTER\images\MOD17a2\psn-u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 y="228600"/>
            <a:ext cx="8153400" cy="62357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92156767"/>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a:xfrm>
            <a:off x="228600" y="454617"/>
            <a:ext cx="8686800" cy="1066800"/>
          </a:xfrm>
          <a:noFill/>
        </p:spPr>
        <p:txBody>
          <a:bodyPr>
            <a:noAutofit/>
          </a:bodyPr>
          <a:lstStyle/>
          <a:p>
            <a:pPr eaLnBrk="1" hangingPunct="1"/>
            <a:r>
              <a:rPr lang="en-US" altLang="en-US" dirty="0" smtClean="0"/>
              <a:t>Nadir BRDF-adjusted Reflectance (NBAR) North Africa</a:t>
            </a:r>
          </a:p>
        </p:txBody>
      </p:sp>
      <p:pic>
        <p:nvPicPr>
          <p:cNvPr id="44035" name="Picture 3" descr="WS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524000"/>
            <a:ext cx="9144000" cy="3638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4036" name="Text Box 4"/>
          <p:cNvSpPr txBox="1">
            <a:spLocks noChangeArrowheads="1"/>
          </p:cNvSpPr>
          <p:nvPr/>
        </p:nvSpPr>
        <p:spPr bwMode="auto">
          <a:xfrm>
            <a:off x="3429000" y="5943600"/>
            <a:ext cx="22002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2400"/>
              <a:t>RGB true color</a:t>
            </a:r>
          </a:p>
        </p:txBody>
      </p:sp>
    </p:spTree>
    <p:extLst>
      <p:ext uri="{BB962C8B-B14F-4D97-AF65-F5344CB8AC3E}">
        <p14:creationId xmlns:p14="http://schemas.microsoft.com/office/powerpoint/2010/main" val="2119838684"/>
      </p:ext>
    </p:extLst>
  </p:cSld>
  <p:clrMapOvr>
    <a:masterClrMapping/>
  </p:clrMapOv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Text Box 2"/>
          <p:cNvSpPr txBox="1">
            <a:spLocks noChangeArrowheads="1"/>
          </p:cNvSpPr>
          <p:nvPr/>
        </p:nvSpPr>
        <p:spPr bwMode="auto">
          <a:xfrm>
            <a:off x="6858000" y="2908300"/>
            <a:ext cx="1676400" cy="457200"/>
          </a:xfrm>
          <a:prstGeom prst="rect">
            <a:avLst/>
          </a:prstGeom>
          <a:noFill/>
          <a:ln w="9525">
            <a:noFill/>
            <a:miter lim="800000"/>
            <a:headEnd/>
            <a:tailEnd/>
          </a:ln>
          <a:effectLst>
            <a:outerShdw dist="35921" dir="2700000" algn="ctr" rotWithShape="0">
              <a:schemeClr val="tx1"/>
            </a:outerShdw>
          </a:effectLst>
        </p:spPr>
        <p:txBody>
          <a:bodyPr>
            <a:spAutoFit/>
          </a:bodyPr>
          <a:lstStyle/>
          <a:p>
            <a:pPr>
              <a:spcBef>
                <a:spcPct val="50000"/>
              </a:spcBef>
              <a:defRPr/>
            </a:pPr>
            <a:r>
              <a:rPr lang="en-US" sz="2400" b="1">
                <a:solidFill>
                  <a:srgbClr val="FFFF00"/>
                </a:solidFill>
                <a:latin typeface="Arial" charset="0"/>
              </a:rPr>
              <a:t>April 2001</a:t>
            </a:r>
          </a:p>
        </p:txBody>
      </p:sp>
      <p:sp>
        <p:nvSpPr>
          <p:cNvPr id="236547" name="Text Box 3"/>
          <p:cNvSpPr txBox="1">
            <a:spLocks noChangeArrowheads="1"/>
          </p:cNvSpPr>
          <p:nvPr/>
        </p:nvSpPr>
        <p:spPr bwMode="auto">
          <a:xfrm>
            <a:off x="304800" y="127000"/>
            <a:ext cx="2590800" cy="457200"/>
          </a:xfrm>
          <a:prstGeom prst="rect">
            <a:avLst/>
          </a:prstGeom>
          <a:noFill/>
          <a:ln w="9525">
            <a:noFill/>
            <a:miter lim="800000"/>
            <a:headEnd/>
            <a:tailEnd/>
          </a:ln>
          <a:effectLst>
            <a:outerShdw dist="35921" dir="2700000" algn="ctr" rotWithShape="0">
              <a:schemeClr val="tx1"/>
            </a:outerShdw>
          </a:effectLst>
        </p:spPr>
        <p:txBody>
          <a:bodyPr>
            <a:spAutoFit/>
          </a:bodyPr>
          <a:lstStyle/>
          <a:p>
            <a:pPr>
              <a:spcBef>
                <a:spcPct val="50000"/>
              </a:spcBef>
              <a:defRPr/>
            </a:pPr>
            <a:r>
              <a:rPr lang="en-US" sz="2400" b="1">
                <a:solidFill>
                  <a:srgbClr val="FFFF00"/>
                </a:solidFill>
                <a:latin typeface="Arial" charset="0"/>
              </a:rPr>
              <a:t>September 2000</a:t>
            </a:r>
          </a:p>
        </p:txBody>
      </p:sp>
      <p:sp>
        <p:nvSpPr>
          <p:cNvPr id="236548" name="Text Box 4"/>
          <p:cNvSpPr txBox="1">
            <a:spLocks noChangeArrowheads="1"/>
          </p:cNvSpPr>
          <p:nvPr/>
        </p:nvSpPr>
        <p:spPr bwMode="auto">
          <a:xfrm>
            <a:off x="3886200" y="1371600"/>
            <a:ext cx="2667000" cy="457200"/>
          </a:xfrm>
          <a:prstGeom prst="rect">
            <a:avLst/>
          </a:prstGeom>
          <a:noFill/>
          <a:ln w="9525">
            <a:noFill/>
            <a:miter lim="800000"/>
            <a:headEnd/>
            <a:tailEnd/>
          </a:ln>
          <a:effectLst>
            <a:outerShdw dist="35921" dir="2700000" algn="ctr" rotWithShape="0">
              <a:schemeClr val="tx1"/>
            </a:outerShdw>
          </a:effectLst>
        </p:spPr>
        <p:txBody>
          <a:bodyPr>
            <a:spAutoFit/>
          </a:bodyPr>
          <a:lstStyle/>
          <a:p>
            <a:pPr>
              <a:spcBef>
                <a:spcPct val="50000"/>
              </a:spcBef>
              <a:defRPr/>
            </a:pPr>
            <a:r>
              <a:rPr lang="en-US" sz="2400" b="1">
                <a:solidFill>
                  <a:srgbClr val="FFFF00"/>
                </a:solidFill>
                <a:latin typeface="Arial" charset="0"/>
              </a:rPr>
              <a:t>December 2000</a:t>
            </a:r>
          </a:p>
        </p:txBody>
      </p:sp>
      <p:sp>
        <p:nvSpPr>
          <p:cNvPr id="46085" name="Rectangle 5"/>
          <p:cNvSpPr>
            <a:spLocks noChangeArrowheads="1"/>
          </p:cNvSpPr>
          <p:nvPr/>
        </p:nvSpPr>
        <p:spPr bwMode="auto">
          <a:xfrm rot="5400000">
            <a:off x="222250" y="4505325"/>
            <a:ext cx="342900" cy="171450"/>
          </a:xfrm>
          <a:prstGeom prst="rect">
            <a:avLst/>
          </a:prstGeom>
          <a:solidFill>
            <a:srgbClr val="FFFF00"/>
          </a:solidFill>
          <a:ln w="9525">
            <a:solidFill>
              <a:srgbClr val="FFFF00"/>
            </a:solidFill>
            <a:miter lim="800000"/>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p>
        </p:txBody>
      </p:sp>
      <p:sp>
        <p:nvSpPr>
          <p:cNvPr id="46086" name="Rectangle 6"/>
          <p:cNvSpPr>
            <a:spLocks noChangeArrowheads="1"/>
          </p:cNvSpPr>
          <p:nvPr/>
        </p:nvSpPr>
        <p:spPr bwMode="auto">
          <a:xfrm rot="5400000">
            <a:off x="374650" y="4524375"/>
            <a:ext cx="342900" cy="133350"/>
          </a:xfrm>
          <a:prstGeom prst="rect">
            <a:avLst/>
          </a:prstGeom>
          <a:solidFill>
            <a:srgbClr val="7DEC7A"/>
          </a:solidFill>
          <a:ln w="9525">
            <a:solidFill>
              <a:srgbClr val="00FF00"/>
            </a:solidFill>
            <a:miter lim="800000"/>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p>
        </p:txBody>
      </p:sp>
      <p:sp>
        <p:nvSpPr>
          <p:cNvPr id="46087" name="Rectangle 7"/>
          <p:cNvSpPr>
            <a:spLocks noChangeArrowheads="1"/>
          </p:cNvSpPr>
          <p:nvPr/>
        </p:nvSpPr>
        <p:spPr bwMode="auto">
          <a:xfrm rot="5400000">
            <a:off x="515938" y="4513262"/>
            <a:ext cx="342900" cy="155575"/>
          </a:xfrm>
          <a:prstGeom prst="rect">
            <a:avLst/>
          </a:prstGeom>
          <a:solidFill>
            <a:srgbClr val="23D51F"/>
          </a:solidFill>
          <a:ln w="9525">
            <a:solidFill>
              <a:srgbClr val="18E408"/>
            </a:solidFill>
            <a:miter lim="800000"/>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p>
        </p:txBody>
      </p:sp>
      <p:sp>
        <p:nvSpPr>
          <p:cNvPr id="46088" name="Rectangle 8"/>
          <p:cNvSpPr>
            <a:spLocks noChangeArrowheads="1"/>
          </p:cNvSpPr>
          <p:nvPr/>
        </p:nvSpPr>
        <p:spPr bwMode="auto">
          <a:xfrm rot="5400000">
            <a:off x="665163" y="4525962"/>
            <a:ext cx="342900" cy="130175"/>
          </a:xfrm>
          <a:prstGeom prst="rect">
            <a:avLst/>
          </a:prstGeom>
          <a:solidFill>
            <a:srgbClr val="16AC2F"/>
          </a:solidFill>
          <a:ln w="9525">
            <a:solidFill>
              <a:srgbClr val="0DAD15"/>
            </a:solidFill>
            <a:miter lim="800000"/>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p>
        </p:txBody>
      </p:sp>
      <p:sp>
        <p:nvSpPr>
          <p:cNvPr id="46089" name="Rectangle 9"/>
          <p:cNvSpPr>
            <a:spLocks noChangeArrowheads="1"/>
          </p:cNvSpPr>
          <p:nvPr/>
        </p:nvSpPr>
        <p:spPr bwMode="auto">
          <a:xfrm rot="5400000">
            <a:off x="822325" y="4518025"/>
            <a:ext cx="342900" cy="146050"/>
          </a:xfrm>
          <a:prstGeom prst="rect">
            <a:avLst/>
          </a:prstGeom>
          <a:solidFill>
            <a:srgbClr val="00FFFF"/>
          </a:solidFill>
          <a:ln w="9525">
            <a:solidFill>
              <a:srgbClr val="00FFFF"/>
            </a:solidFill>
            <a:miter lim="800000"/>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p>
        </p:txBody>
      </p:sp>
      <p:sp>
        <p:nvSpPr>
          <p:cNvPr id="46090" name="Rectangle 10"/>
          <p:cNvSpPr>
            <a:spLocks noChangeArrowheads="1"/>
          </p:cNvSpPr>
          <p:nvPr/>
        </p:nvSpPr>
        <p:spPr bwMode="auto">
          <a:xfrm rot="5400000">
            <a:off x="1069975" y="4419600"/>
            <a:ext cx="342900" cy="342900"/>
          </a:xfrm>
          <a:prstGeom prst="rect">
            <a:avLst/>
          </a:prstGeom>
          <a:solidFill>
            <a:srgbClr val="FF0000"/>
          </a:solidFill>
          <a:ln w="9525">
            <a:solidFill>
              <a:srgbClr val="FF0000"/>
            </a:solidFill>
            <a:miter lim="800000"/>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p>
        </p:txBody>
      </p:sp>
      <p:sp>
        <p:nvSpPr>
          <p:cNvPr id="46091" name="Rectangle 11"/>
          <p:cNvSpPr>
            <a:spLocks noChangeArrowheads="1"/>
          </p:cNvSpPr>
          <p:nvPr/>
        </p:nvSpPr>
        <p:spPr bwMode="auto">
          <a:xfrm rot="5400000">
            <a:off x="1406525" y="4419600"/>
            <a:ext cx="342900" cy="342900"/>
          </a:xfrm>
          <a:prstGeom prst="rect">
            <a:avLst/>
          </a:prstGeom>
          <a:solidFill>
            <a:srgbClr val="993366"/>
          </a:solidFill>
          <a:ln w="9525">
            <a:solidFill>
              <a:srgbClr val="993366"/>
            </a:solidFill>
            <a:miter lim="800000"/>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p>
        </p:txBody>
      </p:sp>
      <p:sp>
        <p:nvSpPr>
          <p:cNvPr id="46092" name="Rectangle 12"/>
          <p:cNvSpPr>
            <a:spLocks noChangeArrowheads="1"/>
          </p:cNvSpPr>
          <p:nvPr/>
        </p:nvSpPr>
        <p:spPr bwMode="auto">
          <a:xfrm rot="5400000">
            <a:off x="1743075" y="4419600"/>
            <a:ext cx="342900" cy="342900"/>
          </a:xfrm>
          <a:prstGeom prst="rect">
            <a:avLst/>
          </a:prstGeom>
          <a:solidFill>
            <a:srgbClr val="9933FF"/>
          </a:solidFill>
          <a:ln w="9525">
            <a:solidFill>
              <a:srgbClr val="9933FF"/>
            </a:solidFill>
            <a:miter lim="800000"/>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p>
        </p:txBody>
      </p:sp>
      <p:sp>
        <p:nvSpPr>
          <p:cNvPr id="46093" name="Rectangle 13"/>
          <p:cNvSpPr>
            <a:spLocks noChangeArrowheads="1"/>
          </p:cNvSpPr>
          <p:nvPr/>
        </p:nvSpPr>
        <p:spPr bwMode="auto">
          <a:xfrm rot="5400000">
            <a:off x="2079625" y="4419600"/>
            <a:ext cx="342900" cy="342900"/>
          </a:xfrm>
          <a:prstGeom prst="rect">
            <a:avLst/>
          </a:prstGeom>
          <a:solidFill>
            <a:srgbClr val="F18FEF"/>
          </a:solidFill>
          <a:ln w="9525">
            <a:solidFill>
              <a:srgbClr val="E59AF2"/>
            </a:solidFill>
            <a:miter lim="800000"/>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p>
        </p:txBody>
      </p:sp>
      <p:sp>
        <p:nvSpPr>
          <p:cNvPr id="46094" name="Text Box 14"/>
          <p:cNvSpPr txBox="1">
            <a:spLocks noChangeArrowheads="1"/>
          </p:cNvSpPr>
          <p:nvPr/>
        </p:nvSpPr>
        <p:spPr bwMode="auto">
          <a:xfrm>
            <a:off x="203200" y="4848225"/>
            <a:ext cx="304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sz="2400">
                <a:latin typeface="Times New Roman" panose="02020603050405020304" pitchFamily="18" charset="0"/>
              </a:rPr>
              <a:t>0</a:t>
            </a:r>
          </a:p>
        </p:txBody>
      </p:sp>
      <p:sp>
        <p:nvSpPr>
          <p:cNvPr id="46095" name="Text Box 15"/>
          <p:cNvSpPr txBox="1">
            <a:spLocks noChangeArrowheads="1"/>
          </p:cNvSpPr>
          <p:nvPr/>
        </p:nvSpPr>
        <p:spPr bwMode="auto">
          <a:xfrm>
            <a:off x="2266950" y="4860925"/>
            <a:ext cx="304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sz="2400">
                <a:latin typeface="Times New Roman" panose="02020603050405020304" pitchFamily="18" charset="0"/>
              </a:rPr>
              <a:t>6</a:t>
            </a:r>
          </a:p>
        </p:txBody>
      </p:sp>
      <p:sp>
        <p:nvSpPr>
          <p:cNvPr id="46096" name="Text Box 16"/>
          <p:cNvSpPr txBox="1">
            <a:spLocks noChangeArrowheads="1"/>
          </p:cNvSpPr>
          <p:nvPr/>
        </p:nvSpPr>
        <p:spPr bwMode="auto">
          <a:xfrm>
            <a:off x="1273175" y="4848225"/>
            <a:ext cx="304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sz="2400">
                <a:latin typeface="Times New Roman" panose="02020603050405020304" pitchFamily="18" charset="0"/>
              </a:rPr>
              <a:t>3</a:t>
            </a:r>
          </a:p>
        </p:txBody>
      </p:sp>
      <p:pic>
        <p:nvPicPr>
          <p:cNvPr id="46097" name="Picture 17" descr="LAI_sep_2000X"/>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609600"/>
            <a:ext cx="3290888" cy="3314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098" name="Picture 18" descr="LAI_Dec_2000X"/>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60675" y="2138363"/>
            <a:ext cx="3354388" cy="3348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099" name="Picture 19" descr="LAI_Apr_2001X"/>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807075" y="3533775"/>
            <a:ext cx="3336925" cy="3324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6101" name="TextBox 20"/>
          <p:cNvSpPr txBox="1">
            <a:spLocks noChangeArrowheads="1"/>
          </p:cNvSpPr>
          <p:nvPr/>
        </p:nvSpPr>
        <p:spPr bwMode="auto">
          <a:xfrm>
            <a:off x="6989763" y="2311400"/>
            <a:ext cx="155733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dirty="0" err="1"/>
              <a:t>Myneni</a:t>
            </a:r>
            <a:r>
              <a:rPr lang="en-US" altLang="en-US" dirty="0"/>
              <a:t> et  al </a:t>
            </a:r>
          </a:p>
        </p:txBody>
      </p:sp>
      <p:sp>
        <p:nvSpPr>
          <p:cNvPr id="22" name="Rectangle 2"/>
          <p:cNvSpPr txBox="1">
            <a:spLocks noChangeArrowheads="1"/>
          </p:cNvSpPr>
          <p:nvPr/>
        </p:nvSpPr>
        <p:spPr>
          <a:xfrm>
            <a:off x="3290888" y="-164306"/>
            <a:ext cx="6231731" cy="838200"/>
          </a:xfrm>
          <a:prstGeom prst="rect">
            <a:avLst/>
          </a:prstGeom>
        </p:spPr>
        <p:txBody>
          <a:bodyPr vert="horz" lIns="0" tIns="45720" rIns="0" bIns="0" anchor="b">
            <a:normAutofit/>
            <a:scene3d>
              <a:camera prst="orthographicFront"/>
              <a:lightRig rig="freezing" dir="t">
                <a:rot lat="0" lon="0" rev="5640000"/>
              </a:lightRig>
            </a:scene3d>
            <a:sp3d prstMaterial="flat">
              <a:contourClr>
                <a:schemeClr val="tx2"/>
              </a:contourClr>
            </a:sp3d>
          </a:bodyPr>
          <a:lstStyle>
            <a:lvl1pPr algn="l" rtl="0" eaLnBrk="1" latinLnBrk="0" hangingPunct="1">
              <a:spcBef>
                <a:spcPct val="0"/>
              </a:spcBef>
              <a:buNone/>
              <a:defRPr kumimoji="0" sz="5000" b="0" kern="1200">
                <a:ln>
                  <a:noFill/>
                </a:ln>
                <a:solidFill>
                  <a:schemeClr val="tx2"/>
                </a:solidFill>
                <a:effectLst/>
                <a:latin typeface="+mj-lt"/>
                <a:ea typeface="+mj-ea"/>
                <a:cs typeface="+mj-cs"/>
              </a:defRPr>
            </a:lvl1pPr>
          </a:lstStyle>
          <a:p>
            <a:r>
              <a:rPr lang="en-US" altLang="en-US" sz="4800" dirty="0" smtClean="0"/>
              <a:t>MODIS Leaf Area Index</a:t>
            </a:r>
          </a:p>
        </p:txBody>
      </p:sp>
      <p:sp>
        <p:nvSpPr>
          <p:cNvPr id="3" name="Rectangle 2"/>
          <p:cNvSpPr/>
          <p:nvPr/>
        </p:nvSpPr>
        <p:spPr>
          <a:xfrm>
            <a:off x="609600" y="5584825"/>
            <a:ext cx="4572000" cy="1200329"/>
          </a:xfrm>
          <a:prstGeom prst="rect">
            <a:avLst/>
          </a:prstGeom>
        </p:spPr>
        <p:txBody>
          <a:bodyPr>
            <a:spAutoFit/>
          </a:bodyPr>
          <a:lstStyle/>
          <a:p>
            <a:r>
              <a:rPr lang="en-US" dirty="0"/>
              <a:t>Leaf area index is the biomass equivalent of FPAR, and is also a dimensionless ratio (m</a:t>
            </a:r>
            <a:r>
              <a:rPr lang="en-US" baseline="30000" dirty="0"/>
              <a:t>2</a:t>
            </a:r>
            <a:r>
              <a:rPr lang="en-US" dirty="0"/>
              <a:t>/m</a:t>
            </a:r>
            <a:r>
              <a:rPr lang="en-US" baseline="30000" dirty="0"/>
              <a:t>2</a:t>
            </a:r>
            <a:r>
              <a:rPr lang="en-US" dirty="0"/>
              <a:t>) of leaf area covering a unit of ground area. </a:t>
            </a:r>
          </a:p>
        </p:txBody>
      </p:sp>
    </p:spTree>
    <p:extLst>
      <p:ext uri="{BB962C8B-B14F-4D97-AF65-F5344CB8AC3E}">
        <p14:creationId xmlns:p14="http://schemas.microsoft.com/office/powerpoint/2010/main" val="1749946345"/>
      </p:ext>
    </p:extLst>
  </p:cSld>
  <p:clrMapOvr>
    <a:masterClrMapping/>
  </p:clrMapOvr>
  <p:transition>
    <p:zoom/>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Text Box 2"/>
          <p:cNvSpPr txBox="1">
            <a:spLocks noChangeArrowheads="1"/>
          </p:cNvSpPr>
          <p:nvPr/>
        </p:nvSpPr>
        <p:spPr bwMode="auto">
          <a:xfrm>
            <a:off x="6858000" y="2908300"/>
            <a:ext cx="1676400" cy="457200"/>
          </a:xfrm>
          <a:prstGeom prst="rect">
            <a:avLst/>
          </a:prstGeom>
          <a:noFill/>
          <a:ln w="9525">
            <a:noFill/>
            <a:miter lim="800000"/>
            <a:headEnd/>
            <a:tailEnd/>
          </a:ln>
          <a:effectLst>
            <a:outerShdw dist="35921" dir="2700000" algn="ctr" rotWithShape="0">
              <a:schemeClr val="tx1"/>
            </a:outerShdw>
          </a:effectLst>
        </p:spPr>
        <p:txBody>
          <a:bodyPr>
            <a:spAutoFit/>
          </a:bodyPr>
          <a:lstStyle/>
          <a:p>
            <a:pPr>
              <a:spcBef>
                <a:spcPct val="50000"/>
              </a:spcBef>
              <a:defRPr/>
            </a:pPr>
            <a:r>
              <a:rPr lang="en-US" sz="2400" b="1">
                <a:solidFill>
                  <a:srgbClr val="FFFF00"/>
                </a:solidFill>
                <a:latin typeface="Arial" charset="0"/>
              </a:rPr>
              <a:t>April 2001</a:t>
            </a:r>
          </a:p>
        </p:txBody>
      </p:sp>
      <p:sp>
        <p:nvSpPr>
          <p:cNvPr id="238595" name="Text Box 3"/>
          <p:cNvSpPr txBox="1">
            <a:spLocks noChangeArrowheads="1"/>
          </p:cNvSpPr>
          <p:nvPr/>
        </p:nvSpPr>
        <p:spPr bwMode="auto">
          <a:xfrm>
            <a:off x="304800" y="127000"/>
            <a:ext cx="2590800" cy="457200"/>
          </a:xfrm>
          <a:prstGeom prst="rect">
            <a:avLst/>
          </a:prstGeom>
          <a:noFill/>
          <a:ln w="9525">
            <a:noFill/>
            <a:miter lim="800000"/>
            <a:headEnd/>
            <a:tailEnd/>
          </a:ln>
          <a:effectLst>
            <a:outerShdw dist="35921" dir="2700000" algn="ctr" rotWithShape="0">
              <a:schemeClr val="tx1"/>
            </a:outerShdw>
          </a:effectLst>
        </p:spPr>
        <p:txBody>
          <a:bodyPr>
            <a:spAutoFit/>
          </a:bodyPr>
          <a:lstStyle/>
          <a:p>
            <a:pPr>
              <a:spcBef>
                <a:spcPct val="50000"/>
              </a:spcBef>
              <a:defRPr/>
            </a:pPr>
            <a:r>
              <a:rPr lang="en-US" sz="2400" b="1">
                <a:solidFill>
                  <a:srgbClr val="FFFF00"/>
                </a:solidFill>
                <a:latin typeface="Arial" charset="0"/>
              </a:rPr>
              <a:t>September 2000</a:t>
            </a:r>
          </a:p>
        </p:txBody>
      </p:sp>
      <p:sp>
        <p:nvSpPr>
          <p:cNvPr id="238596" name="Text Box 4"/>
          <p:cNvSpPr txBox="1">
            <a:spLocks noChangeArrowheads="1"/>
          </p:cNvSpPr>
          <p:nvPr/>
        </p:nvSpPr>
        <p:spPr bwMode="auto">
          <a:xfrm>
            <a:off x="3352800" y="1524000"/>
            <a:ext cx="2667000" cy="457200"/>
          </a:xfrm>
          <a:prstGeom prst="rect">
            <a:avLst/>
          </a:prstGeom>
          <a:noFill/>
          <a:ln w="9525">
            <a:noFill/>
            <a:miter lim="800000"/>
            <a:headEnd/>
            <a:tailEnd/>
          </a:ln>
          <a:effectLst>
            <a:outerShdw dist="35921" dir="2700000" algn="ctr" rotWithShape="0">
              <a:schemeClr val="tx1"/>
            </a:outerShdw>
          </a:effectLst>
        </p:spPr>
        <p:txBody>
          <a:bodyPr>
            <a:spAutoFit/>
          </a:bodyPr>
          <a:lstStyle/>
          <a:p>
            <a:pPr>
              <a:spcBef>
                <a:spcPct val="50000"/>
              </a:spcBef>
              <a:defRPr/>
            </a:pPr>
            <a:r>
              <a:rPr lang="en-US" sz="2400" b="1">
                <a:solidFill>
                  <a:srgbClr val="FFFF00"/>
                </a:solidFill>
                <a:latin typeface="Arial" charset="0"/>
              </a:rPr>
              <a:t>December 2000</a:t>
            </a:r>
          </a:p>
        </p:txBody>
      </p:sp>
      <p:sp>
        <p:nvSpPr>
          <p:cNvPr id="47109" name="Rectangle 5"/>
          <p:cNvSpPr>
            <a:spLocks noChangeArrowheads="1"/>
          </p:cNvSpPr>
          <p:nvPr/>
        </p:nvSpPr>
        <p:spPr bwMode="auto">
          <a:xfrm rot="5400000">
            <a:off x="222250" y="4405313"/>
            <a:ext cx="342900" cy="171450"/>
          </a:xfrm>
          <a:prstGeom prst="rect">
            <a:avLst/>
          </a:prstGeom>
          <a:solidFill>
            <a:srgbClr val="FFFF00"/>
          </a:solidFill>
          <a:ln w="9525">
            <a:solidFill>
              <a:srgbClr val="FFFF00"/>
            </a:solidFill>
            <a:miter lim="800000"/>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p>
        </p:txBody>
      </p:sp>
      <p:sp>
        <p:nvSpPr>
          <p:cNvPr id="47110" name="Rectangle 6"/>
          <p:cNvSpPr>
            <a:spLocks noChangeArrowheads="1"/>
          </p:cNvSpPr>
          <p:nvPr/>
        </p:nvSpPr>
        <p:spPr bwMode="auto">
          <a:xfrm rot="5400000">
            <a:off x="374650" y="4424363"/>
            <a:ext cx="342900" cy="133350"/>
          </a:xfrm>
          <a:prstGeom prst="rect">
            <a:avLst/>
          </a:prstGeom>
          <a:solidFill>
            <a:srgbClr val="7DEC7A"/>
          </a:solidFill>
          <a:ln w="9525">
            <a:solidFill>
              <a:srgbClr val="00FF00"/>
            </a:solidFill>
            <a:miter lim="800000"/>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p>
        </p:txBody>
      </p:sp>
      <p:sp>
        <p:nvSpPr>
          <p:cNvPr id="47111" name="Rectangle 7"/>
          <p:cNvSpPr>
            <a:spLocks noChangeArrowheads="1"/>
          </p:cNvSpPr>
          <p:nvPr/>
        </p:nvSpPr>
        <p:spPr bwMode="auto">
          <a:xfrm rot="5400000">
            <a:off x="515938" y="4413250"/>
            <a:ext cx="342900" cy="155575"/>
          </a:xfrm>
          <a:prstGeom prst="rect">
            <a:avLst/>
          </a:prstGeom>
          <a:solidFill>
            <a:srgbClr val="23D51F"/>
          </a:solidFill>
          <a:ln w="9525">
            <a:solidFill>
              <a:srgbClr val="18E408"/>
            </a:solidFill>
            <a:miter lim="800000"/>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p>
        </p:txBody>
      </p:sp>
      <p:sp>
        <p:nvSpPr>
          <p:cNvPr id="47112" name="Rectangle 8"/>
          <p:cNvSpPr>
            <a:spLocks noChangeArrowheads="1"/>
          </p:cNvSpPr>
          <p:nvPr/>
        </p:nvSpPr>
        <p:spPr bwMode="auto">
          <a:xfrm rot="5400000">
            <a:off x="665163" y="4425950"/>
            <a:ext cx="342900" cy="130175"/>
          </a:xfrm>
          <a:prstGeom prst="rect">
            <a:avLst/>
          </a:prstGeom>
          <a:solidFill>
            <a:srgbClr val="16AC2F"/>
          </a:solidFill>
          <a:ln w="9525">
            <a:solidFill>
              <a:srgbClr val="0DAD15"/>
            </a:solidFill>
            <a:miter lim="800000"/>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p>
        </p:txBody>
      </p:sp>
      <p:sp>
        <p:nvSpPr>
          <p:cNvPr id="47113" name="Rectangle 9"/>
          <p:cNvSpPr>
            <a:spLocks noChangeArrowheads="1"/>
          </p:cNvSpPr>
          <p:nvPr/>
        </p:nvSpPr>
        <p:spPr bwMode="auto">
          <a:xfrm rot="5400000">
            <a:off x="822325" y="4418013"/>
            <a:ext cx="342900" cy="146050"/>
          </a:xfrm>
          <a:prstGeom prst="rect">
            <a:avLst/>
          </a:prstGeom>
          <a:solidFill>
            <a:srgbClr val="00FFFF"/>
          </a:solidFill>
          <a:ln w="9525">
            <a:solidFill>
              <a:srgbClr val="00FFFF"/>
            </a:solidFill>
            <a:miter lim="800000"/>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p>
        </p:txBody>
      </p:sp>
      <p:sp>
        <p:nvSpPr>
          <p:cNvPr id="47114" name="Rectangle 10"/>
          <p:cNvSpPr>
            <a:spLocks noChangeArrowheads="1"/>
          </p:cNvSpPr>
          <p:nvPr/>
        </p:nvSpPr>
        <p:spPr bwMode="auto">
          <a:xfrm rot="5400000">
            <a:off x="1069975" y="4319588"/>
            <a:ext cx="342900" cy="342900"/>
          </a:xfrm>
          <a:prstGeom prst="rect">
            <a:avLst/>
          </a:prstGeom>
          <a:solidFill>
            <a:srgbClr val="FF0000"/>
          </a:solidFill>
          <a:ln w="9525">
            <a:solidFill>
              <a:srgbClr val="FF0000"/>
            </a:solidFill>
            <a:miter lim="800000"/>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p>
        </p:txBody>
      </p:sp>
      <p:sp>
        <p:nvSpPr>
          <p:cNvPr id="47115" name="Rectangle 11"/>
          <p:cNvSpPr>
            <a:spLocks noChangeArrowheads="1"/>
          </p:cNvSpPr>
          <p:nvPr/>
        </p:nvSpPr>
        <p:spPr bwMode="auto">
          <a:xfrm rot="5400000">
            <a:off x="1406525" y="4319588"/>
            <a:ext cx="342900" cy="342900"/>
          </a:xfrm>
          <a:prstGeom prst="rect">
            <a:avLst/>
          </a:prstGeom>
          <a:solidFill>
            <a:srgbClr val="993366"/>
          </a:solidFill>
          <a:ln w="9525">
            <a:solidFill>
              <a:srgbClr val="993366"/>
            </a:solidFill>
            <a:miter lim="800000"/>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p>
        </p:txBody>
      </p:sp>
      <p:sp>
        <p:nvSpPr>
          <p:cNvPr id="47116" name="Rectangle 12"/>
          <p:cNvSpPr>
            <a:spLocks noChangeArrowheads="1"/>
          </p:cNvSpPr>
          <p:nvPr/>
        </p:nvSpPr>
        <p:spPr bwMode="auto">
          <a:xfrm rot="5400000">
            <a:off x="1743075" y="4319588"/>
            <a:ext cx="342900" cy="342900"/>
          </a:xfrm>
          <a:prstGeom prst="rect">
            <a:avLst/>
          </a:prstGeom>
          <a:solidFill>
            <a:srgbClr val="9933FF"/>
          </a:solidFill>
          <a:ln w="9525">
            <a:solidFill>
              <a:srgbClr val="9933FF"/>
            </a:solidFill>
            <a:miter lim="800000"/>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p>
        </p:txBody>
      </p:sp>
      <p:sp>
        <p:nvSpPr>
          <p:cNvPr id="47117" name="Rectangle 13"/>
          <p:cNvSpPr>
            <a:spLocks noChangeArrowheads="1"/>
          </p:cNvSpPr>
          <p:nvPr/>
        </p:nvSpPr>
        <p:spPr bwMode="auto">
          <a:xfrm rot="5400000">
            <a:off x="2079625" y="4319588"/>
            <a:ext cx="342900" cy="342900"/>
          </a:xfrm>
          <a:prstGeom prst="rect">
            <a:avLst/>
          </a:prstGeom>
          <a:solidFill>
            <a:srgbClr val="F18FEF"/>
          </a:solidFill>
          <a:ln w="9525">
            <a:solidFill>
              <a:srgbClr val="E59AF2"/>
            </a:solidFill>
            <a:miter lim="800000"/>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p>
        </p:txBody>
      </p:sp>
      <p:sp>
        <p:nvSpPr>
          <p:cNvPr id="47118" name="Text Box 14"/>
          <p:cNvSpPr txBox="1">
            <a:spLocks noChangeArrowheads="1"/>
          </p:cNvSpPr>
          <p:nvPr/>
        </p:nvSpPr>
        <p:spPr bwMode="auto">
          <a:xfrm>
            <a:off x="203200" y="4748213"/>
            <a:ext cx="304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sz="2400">
                <a:latin typeface="Times New Roman" panose="02020603050405020304" pitchFamily="18" charset="0"/>
              </a:rPr>
              <a:t>0</a:t>
            </a:r>
          </a:p>
        </p:txBody>
      </p:sp>
      <p:sp>
        <p:nvSpPr>
          <p:cNvPr id="47119" name="Text Box 15"/>
          <p:cNvSpPr txBox="1">
            <a:spLocks noChangeArrowheads="1"/>
          </p:cNvSpPr>
          <p:nvPr/>
        </p:nvSpPr>
        <p:spPr bwMode="auto">
          <a:xfrm>
            <a:off x="1981200" y="4760913"/>
            <a:ext cx="7048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sz="2400">
                <a:latin typeface="Times New Roman" panose="02020603050405020304" pitchFamily="18" charset="0"/>
              </a:rPr>
              <a:t>0.9</a:t>
            </a:r>
          </a:p>
        </p:txBody>
      </p:sp>
      <p:sp>
        <p:nvSpPr>
          <p:cNvPr id="47120" name="Text Box 16"/>
          <p:cNvSpPr txBox="1">
            <a:spLocks noChangeArrowheads="1"/>
          </p:cNvSpPr>
          <p:nvPr/>
        </p:nvSpPr>
        <p:spPr bwMode="auto">
          <a:xfrm>
            <a:off x="1143000" y="4760913"/>
            <a:ext cx="685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sz="2400">
                <a:latin typeface="Times New Roman" panose="02020603050405020304" pitchFamily="18" charset="0"/>
              </a:rPr>
              <a:t>0.5</a:t>
            </a:r>
          </a:p>
        </p:txBody>
      </p:sp>
      <p:pic>
        <p:nvPicPr>
          <p:cNvPr id="47121" name="Picture 17" descr="FPAR_Sep_200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685800"/>
            <a:ext cx="3227388" cy="3246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122" name="Picture 18" descr="FPAR_December_200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81325" y="1981200"/>
            <a:ext cx="3317875" cy="3305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123" name="Picture 19" descr="Picture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880100" y="3581400"/>
            <a:ext cx="3263900" cy="327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7125" name="Rectangle 20"/>
          <p:cNvSpPr>
            <a:spLocks noChangeArrowheads="1"/>
          </p:cNvSpPr>
          <p:nvPr/>
        </p:nvSpPr>
        <p:spPr bwMode="auto">
          <a:xfrm>
            <a:off x="508000" y="5653385"/>
            <a:ext cx="4007644"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t>is expressed as a unitless fraction of the incoming radiation received by the land surface</a:t>
            </a:r>
            <a:endParaRPr lang="en-US" altLang="en-US" dirty="0"/>
          </a:p>
        </p:txBody>
      </p:sp>
      <p:sp>
        <p:nvSpPr>
          <p:cNvPr id="22" name="Rectangle 2"/>
          <p:cNvSpPr txBox="1">
            <a:spLocks noChangeArrowheads="1"/>
          </p:cNvSpPr>
          <p:nvPr/>
        </p:nvSpPr>
        <p:spPr>
          <a:xfrm>
            <a:off x="4515644" y="-131763"/>
            <a:ext cx="3567111" cy="838200"/>
          </a:xfrm>
          <a:prstGeom prst="rect">
            <a:avLst/>
          </a:prstGeom>
        </p:spPr>
        <p:txBody>
          <a:bodyPr vert="horz" lIns="0" tIns="45720" rIns="0" bIns="0" anchor="b">
            <a:normAutofit/>
            <a:scene3d>
              <a:camera prst="orthographicFront"/>
              <a:lightRig rig="freezing" dir="t">
                <a:rot lat="0" lon="0" rev="5640000"/>
              </a:lightRig>
            </a:scene3d>
            <a:sp3d prstMaterial="flat">
              <a:contourClr>
                <a:schemeClr val="tx2"/>
              </a:contourClr>
            </a:sp3d>
          </a:bodyPr>
          <a:lstStyle>
            <a:lvl1pPr algn="l" rtl="0" eaLnBrk="1" latinLnBrk="0" hangingPunct="1">
              <a:spcBef>
                <a:spcPct val="0"/>
              </a:spcBef>
              <a:buNone/>
              <a:defRPr kumimoji="0" sz="5000" b="0" kern="1200">
                <a:ln>
                  <a:noFill/>
                </a:ln>
                <a:solidFill>
                  <a:schemeClr val="tx2"/>
                </a:solidFill>
                <a:effectLst/>
                <a:latin typeface="+mj-lt"/>
                <a:ea typeface="+mj-ea"/>
                <a:cs typeface="+mj-cs"/>
              </a:defRPr>
            </a:lvl1pPr>
          </a:lstStyle>
          <a:p>
            <a:r>
              <a:rPr lang="en-US" altLang="en-US" sz="4800" dirty="0" smtClean="0"/>
              <a:t>MODIS FPAR</a:t>
            </a:r>
          </a:p>
        </p:txBody>
      </p:sp>
      <p:sp>
        <p:nvSpPr>
          <p:cNvPr id="23" name="Rectangle 2"/>
          <p:cNvSpPr txBox="1">
            <a:spLocks noChangeArrowheads="1"/>
          </p:cNvSpPr>
          <p:nvPr/>
        </p:nvSpPr>
        <p:spPr>
          <a:xfrm>
            <a:off x="3555999" y="263337"/>
            <a:ext cx="5486400" cy="1297781"/>
          </a:xfrm>
          <a:prstGeom prst="rect">
            <a:avLst/>
          </a:prstGeom>
        </p:spPr>
        <p:txBody>
          <a:bodyPr vert="horz" lIns="0" tIns="45720" rIns="0" bIns="0" anchor="b">
            <a:noAutofit/>
            <a:scene3d>
              <a:camera prst="orthographicFront"/>
              <a:lightRig rig="freezing" dir="t">
                <a:rot lat="0" lon="0" rev="5640000"/>
              </a:lightRig>
            </a:scene3d>
            <a:sp3d prstMaterial="flat">
              <a:contourClr>
                <a:schemeClr val="tx2"/>
              </a:contourClr>
            </a:sp3d>
          </a:bodyPr>
          <a:lstStyle>
            <a:lvl1pPr algn="l" rtl="0" eaLnBrk="1" latinLnBrk="0" hangingPunct="1">
              <a:spcBef>
                <a:spcPct val="0"/>
              </a:spcBef>
              <a:buNone/>
              <a:defRPr kumimoji="0" sz="5000" b="0" kern="1200">
                <a:ln>
                  <a:noFill/>
                </a:ln>
                <a:solidFill>
                  <a:schemeClr val="tx2"/>
                </a:solidFill>
                <a:effectLst/>
                <a:latin typeface="+mj-lt"/>
                <a:ea typeface="+mj-ea"/>
                <a:cs typeface="+mj-cs"/>
              </a:defRPr>
            </a:lvl1pPr>
          </a:lstStyle>
          <a:p>
            <a:pPr algn="r"/>
            <a:r>
              <a:rPr lang="en-US" altLang="en-US" sz="2800" dirty="0" smtClean="0"/>
              <a:t>(Fraction of absorbed </a:t>
            </a:r>
            <a:r>
              <a:rPr lang="en-US" altLang="en-US" sz="2800" dirty="0" err="1" smtClean="0"/>
              <a:t>Photosynthetically</a:t>
            </a:r>
            <a:r>
              <a:rPr lang="en-US" altLang="en-US" sz="2800" dirty="0" smtClean="0"/>
              <a:t> Active Radiation)</a:t>
            </a:r>
          </a:p>
        </p:txBody>
      </p:sp>
    </p:spTree>
    <p:extLst>
      <p:ext uri="{BB962C8B-B14F-4D97-AF65-F5344CB8AC3E}">
        <p14:creationId xmlns:p14="http://schemas.microsoft.com/office/powerpoint/2010/main" val="2337874126"/>
      </p:ext>
    </p:extLst>
  </p:cSld>
  <p:clrMapOvr>
    <a:masterClrMapping/>
  </p:clrMapOvr>
  <p:transition>
    <p:zoom/>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Line 2"/>
          <p:cNvSpPr>
            <a:spLocks noChangeShapeType="1"/>
          </p:cNvSpPr>
          <p:nvPr/>
        </p:nvSpPr>
        <p:spPr bwMode="auto">
          <a:xfrm>
            <a:off x="6400800" y="1531938"/>
            <a:ext cx="1371600" cy="3552825"/>
          </a:xfrm>
          <a:prstGeom prst="line">
            <a:avLst/>
          </a:prstGeom>
          <a:noFill/>
          <a:ln w="63500">
            <a:solidFill>
              <a:srgbClr val="660033"/>
            </a:solidFill>
            <a:round/>
            <a:headEnd type="triangle" w="med" len="med"/>
            <a:tailEnd/>
          </a:ln>
          <a:extLst>
            <a:ext uri="{909E8E84-426E-40DD-AFC4-6F175D3DCCD1}">
              <a14:hiddenFill xmlns:a14="http://schemas.microsoft.com/office/drawing/2010/main">
                <a:noFill/>
              </a14:hiddenFill>
            </a:ext>
          </a:extLst>
        </p:spPr>
        <p:txBody>
          <a:bodyPr/>
          <a:lstStyle/>
          <a:p>
            <a:endParaRPr lang="en-US"/>
          </a:p>
        </p:txBody>
      </p:sp>
      <p:grpSp>
        <p:nvGrpSpPr>
          <p:cNvPr id="48131" name="Group 3"/>
          <p:cNvGrpSpPr>
            <a:grpSpLocks/>
          </p:cNvGrpSpPr>
          <p:nvPr/>
        </p:nvGrpSpPr>
        <p:grpSpPr bwMode="auto">
          <a:xfrm>
            <a:off x="5734050" y="4738688"/>
            <a:ext cx="3276600" cy="2062162"/>
            <a:chOff x="3612" y="2985"/>
            <a:chExt cx="2064" cy="1299"/>
          </a:xfrm>
        </p:grpSpPr>
        <p:sp>
          <p:nvSpPr>
            <p:cNvPr id="48160" name="Text Box 4"/>
            <p:cNvSpPr txBox="1">
              <a:spLocks noChangeArrowheads="1"/>
            </p:cNvSpPr>
            <p:nvPr/>
          </p:nvSpPr>
          <p:spPr bwMode="auto">
            <a:xfrm>
              <a:off x="3612" y="3996"/>
              <a:ext cx="1203"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2400" b="1">
                  <a:solidFill>
                    <a:srgbClr val="660033"/>
                  </a:solidFill>
                  <a:latin typeface="Times New Roman" panose="02020603050405020304" pitchFamily="18" charset="0"/>
                </a:rPr>
                <a:t>Temperature</a:t>
              </a:r>
            </a:p>
          </p:txBody>
        </p:sp>
        <p:pic>
          <p:nvPicPr>
            <p:cNvPr id="48161" name="Picture 5" descr="Tavg_DAO2002_D168_outline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12" y="2993"/>
              <a:ext cx="2064" cy="1038"/>
            </a:xfrm>
            <a:prstGeom prst="rect">
              <a:avLst/>
            </a:prstGeom>
            <a:noFill/>
            <a:ln w="9525">
              <a:solidFill>
                <a:srgbClr val="00FF00"/>
              </a:solidFill>
              <a:miter lim="800000"/>
              <a:headEnd/>
              <a:tailEnd/>
            </a:ln>
            <a:extLst>
              <a:ext uri="{909E8E84-426E-40DD-AFC4-6F175D3DCCD1}">
                <a14:hiddenFill xmlns:a14="http://schemas.microsoft.com/office/drawing/2010/main">
                  <a:solidFill>
                    <a:srgbClr val="FFFFFF"/>
                  </a:solidFill>
                </a14:hiddenFill>
              </a:ext>
            </a:extLst>
          </p:spPr>
        </p:pic>
        <p:sp>
          <p:nvSpPr>
            <p:cNvPr id="48162" name="Rectangle 6"/>
            <p:cNvSpPr>
              <a:spLocks noChangeArrowheads="1"/>
            </p:cNvSpPr>
            <p:nvPr/>
          </p:nvSpPr>
          <p:spPr bwMode="auto">
            <a:xfrm>
              <a:off x="3612" y="2985"/>
              <a:ext cx="2064" cy="1056"/>
            </a:xfrm>
            <a:prstGeom prst="rect">
              <a:avLst/>
            </a:prstGeom>
            <a:noFill/>
            <a:ln w="38100">
              <a:solidFill>
                <a:srgbClr val="660033"/>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i="1">
                <a:solidFill>
                  <a:srgbClr val="000000"/>
                </a:solidFill>
              </a:endParaRPr>
            </a:p>
          </p:txBody>
        </p:sp>
      </p:grpSp>
      <p:grpSp>
        <p:nvGrpSpPr>
          <p:cNvPr id="48132" name="Group 7"/>
          <p:cNvGrpSpPr>
            <a:grpSpLocks/>
          </p:cNvGrpSpPr>
          <p:nvPr/>
        </p:nvGrpSpPr>
        <p:grpSpPr bwMode="auto">
          <a:xfrm>
            <a:off x="3743325" y="4013200"/>
            <a:ext cx="3200400" cy="2092325"/>
            <a:chOff x="2358" y="2528"/>
            <a:chExt cx="2016" cy="1318"/>
          </a:xfrm>
        </p:grpSpPr>
        <p:pic>
          <p:nvPicPr>
            <p:cNvPr id="48157" name="Picture 8" descr="mod15_BU_v4_4km_2003_apr_lai"/>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58" y="2531"/>
              <a:ext cx="2015" cy="1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8158" name="Text Box 9"/>
            <p:cNvSpPr txBox="1">
              <a:spLocks noChangeArrowheads="1"/>
            </p:cNvSpPr>
            <p:nvPr/>
          </p:nvSpPr>
          <p:spPr bwMode="auto">
            <a:xfrm>
              <a:off x="2358" y="3558"/>
              <a:ext cx="458"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2400" b="1">
                  <a:solidFill>
                    <a:srgbClr val="660033"/>
                  </a:solidFill>
                  <a:latin typeface="Times New Roman" panose="02020603050405020304" pitchFamily="18" charset="0"/>
                </a:rPr>
                <a:t>LAI</a:t>
              </a:r>
            </a:p>
          </p:txBody>
        </p:sp>
        <p:sp>
          <p:nvSpPr>
            <p:cNvPr id="48159" name="Rectangle 10"/>
            <p:cNvSpPr>
              <a:spLocks noChangeArrowheads="1"/>
            </p:cNvSpPr>
            <p:nvPr/>
          </p:nvSpPr>
          <p:spPr bwMode="auto">
            <a:xfrm>
              <a:off x="2358" y="2528"/>
              <a:ext cx="2016" cy="1056"/>
            </a:xfrm>
            <a:prstGeom prst="rect">
              <a:avLst/>
            </a:prstGeom>
            <a:noFill/>
            <a:ln w="38100">
              <a:solidFill>
                <a:srgbClr val="660033"/>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i="1">
                <a:solidFill>
                  <a:srgbClr val="000000"/>
                </a:solidFill>
              </a:endParaRPr>
            </a:p>
          </p:txBody>
        </p:sp>
      </p:grpSp>
      <p:grpSp>
        <p:nvGrpSpPr>
          <p:cNvPr id="48133" name="Group 11"/>
          <p:cNvGrpSpPr>
            <a:grpSpLocks/>
          </p:cNvGrpSpPr>
          <p:nvPr/>
        </p:nvGrpSpPr>
        <p:grpSpPr bwMode="auto">
          <a:xfrm>
            <a:off x="1654970" y="3113575"/>
            <a:ext cx="3132137" cy="2109788"/>
            <a:chOff x="1099" y="2078"/>
            <a:chExt cx="1973" cy="1329"/>
          </a:xfrm>
        </p:grpSpPr>
        <p:pic>
          <p:nvPicPr>
            <p:cNvPr id="48154" name="Picture 12" descr="MOD17A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14" y="2081"/>
              <a:ext cx="1952" cy="1037"/>
            </a:xfrm>
            <a:prstGeom prst="rect">
              <a:avLst/>
            </a:prstGeom>
            <a:noFill/>
            <a:ln w="9525">
              <a:solidFill>
                <a:srgbClr val="00FF00"/>
              </a:solidFill>
              <a:miter lim="800000"/>
              <a:headEnd/>
              <a:tailEnd/>
            </a:ln>
            <a:extLst>
              <a:ext uri="{909E8E84-426E-40DD-AFC4-6F175D3DCCD1}">
                <a14:hiddenFill xmlns:a14="http://schemas.microsoft.com/office/drawing/2010/main">
                  <a:solidFill>
                    <a:srgbClr val="FFFFFF"/>
                  </a:solidFill>
                </a14:hiddenFill>
              </a:ext>
            </a:extLst>
          </p:spPr>
        </p:pic>
        <p:sp>
          <p:nvSpPr>
            <p:cNvPr id="48155" name="Rectangle 13"/>
            <p:cNvSpPr>
              <a:spLocks noChangeArrowheads="1"/>
            </p:cNvSpPr>
            <p:nvPr/>
          </p:nvSpPr>
          <p:spPr bwMode="auto">
            <a:xfrm>
              <a:off x="1104" y="2078"/>
              <a:ext cx="1968" cy="1051"/>
            </a:xfrm>
            <a:prstGeom prst="rect">
              <a:avLst/>
            </a:prstGeom>
            <a:noFill/>
            <a:ln w="38100">
              <a:solidFill>
                <a:srgbClr val="660033"/>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i="1">
                <a:solidFill>
                  <a:srgbClr val="000000"/>
                </a:solidFill>
              </a:endParaRPr>
            </a:p>
          </p:txBody>
        </p:sp>
        <p:sp>
          <p:nvSpPr>
            <p:cNvPr id="48156" name="Text Box 14"/>
            <p:cNvSpPr txBox="1">
              <a:spLocks noChangeArrowheads="1"/>
            </p:cNvSpPr>
            <p:nvPr/>
          </p:nvSpPr>
          <p:spPr bwMode="auto">
            <a:xfrm>
              <a:off x="1099" y="3119"/>
              <a:ext cx="499"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2400" b="1">
                  <a:solidFill>
                    <a:srgbClr val="660033"/>
                  </a:solidFill>
                  <a:latin typeface="Times New Roman" panose="02020603050405020304" pitchFamily="18" charset="0"/>
                </a:rPr>
                <a:t>GPP</a:t>
              </a:r>
            </a:p>
          </p:txBody>
        </p:sp>
      </p:grpSp>
      <p:sp>
        <p:nvSpPr>
          <p:cNvPr id="48134" name="Rectangle 15"/>
          <p:cNvSpPr>
            <a:spLocks noChangeArrowheads="1"/>
          </p:cNvSpPr>
          <p:nvPr/>
        </p:nvSpPr>
        <p:spPr bwMode="auto">
          <a:xfrm>
            <a:off x="381000" y="76200"/>
            <a:ext cx="8763000" cy="144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tabLst>
                <a:tab pos="3544888" algn="l"/>
              </a:tabLst>
              <a:defRPr>
                <a:solidFill>
                  <a:schemeClr val="tx1"/>
                </a:solidFill>
                <a:latin typeface="Arial" panose="020B0604020202020204" pitchFamily="34" charset="0"/>
              </a:defRPr>
            </a:lvl1pPr>
            <a:lvl2pPr marL="742950" indent="-285750" eaLnBrk="0" hangingPunct="0">
              <a:tabLst>
                <a:tab pos="3544888" algn="l"/>
              </a:tabLst>
              <a:defRPr>
                <a:solidFill>
                  <a:schemeClr val="tx1"/>
                </a:solidFill>
                <a:latin typeface="Arial" panose="020B0604020202020204" pitchFamily="34" charset="0"/>
              </a:defRPr>
            </a:lvl2pPr>
            <a:lvl3pPr marL="1143000" indent="-228600" eaLnBrk="0" hangingPunct="0">
              <a:tabLst>
                <a:tab pos="3544888" algn="l"/>
              </a:tabLst>
              <a:defRPr>
                <a:solidFill>
                  <a:schemeClr val="tx1"/>
                </a:solidFill>
                <a:latin typeface="Arial" panose="020B0604020202020204" pitchFamily="34" charset="0"/>
              </a:defRPr>
            </a:lvl3pPr>
            <a:lvl4pPr marL="1600200" indent="-228600" eaLnBrk="0" hangingPunct="0">
              <a:tabLst>
                <a:tab pos="3544888" algn="l"/>
              </a:tabLst>
              <a:defRPr>
                <a:solidFill>
                  <a:schemeClr val="tx1"/>
                </a:solidFill>
                <a:latin typeface="Arial" panose="020B0604020202020204" pitchFamily="34" charset="0"/>
              </a:defRPr>
            </a:lvl4pPr>
            <a:lvl5pPr marL="2057400" indent="-228600" eaLnBrk="0" hangingPunct="0">
              <a:tabLst>
                <a:tab pos="3544888" algn="l"/>
              </a:tabLst>
              <a:defRPr>
                <a:solidFill>
                  <a:schemeClr val="tx1"/>
                </a:solidFill>
                <a:latin typeface="Arial" panose="020B0604020202020204" pitchFamily="34" charset="0"/>
              </a:defRPr>
            </a:lvl5pPr>
            <a:lvl6pPr marL="2514600" indent="-228600" eaLnBrk="0" fontAlgn="base" hangingPunct="0">
              <a:spcBef>
                <a:spcPct val="0"/>
              </a:spcBef>
              <a:spcAft>
                <a:spcPct val="0"/>
              </a:spcAft>
              <a:tabLst>
                <a:tab pos="3544888" algn="l"/>
              </a:tabLst>
              <a:defRPr>
                <a:solidFill>
                  <a:schemeClr val="tx1"/>
                </a:solidFill>
                <a:latin typeface="Arial" panose="020B0604020202020204" pitchFamily="34" charset="0"/>
              </a:defRPr>
            </a:lvl6pPr>
            <a:lvl7pPr marL="2971800" indent="-228600" eaLnBrk="0" fontAlgn="base" hangingPunct="0">
              <a:spcBef>
                <a:spcPct val="0"/>
              </a:spcBef>
              <a:spcAft>
                <a:spcPct val="0"/>
              </a:spcAft>
              <a:tabLst>
                <a:tab pos="3544888" algn="l"/>
              </a:tabLst>
              <a:defRPr>
                <a:solidFill>
                  <a:schemeClr val="tx1"/>
                </a:solidFill>
                <a:latin typeface="Arial" panose="020B0604020202020204" pitchFamily="34" charset="0"/>
              </a:defRPr>
            </a:lvl7pPr>
            <a:lvl8pPr marL="3429000" indent="-228600" eaLnBrk="0" fontAlgn="base" hangingPunct="0">
              <a:spcBef>
                <a:spcPct val="0"/>
              </a:spcBef>
              <a:spcAft>
                <a:spcPct val="0"/>
              </a:spcAft>
              <a:tabLst>
                <a:tab pos="3544888" algn="l"/>
              </a:tabLst>
              <a:defRPr>
                <a:solidFill>
                  <a:schemeClr val="tx1"/>
                </a:solidFill>
                <a:latin typeface="Arial" panose="020B0604020202020204" pitchFamily="34" charset="0"/>
              </a:defRPr>
            </a:lvl8pPr>
            <a:lvl9pPr marL="3886200" indent="-228600" eaLnBrk="0" fontAlgn="base" hangingPunct="0">
              <a:spcBef>
                <a:spcPct val="0"/>
              </a:spcBef>
              <a:spcAft>
                <a:spcPct val="0"/>
              </a:spcAft>
              <a:tabLst>
                <a:tab pos="3544888" algn="l"/>
              </a:tabLst>
              <a:defRPr>
                <a:solidFill>
                  <a:schemeClr val="tx1"/>
                </a:solidFill>
                <a:latin typeface="Arial" panose="020B0604020202020204" pitchFamily="34" charset="0"/>
              </a:defRPr>
            </a:lvl9pPr>
          </a:lstStyle>
          <a:p>
            <a:pPr algn="ctr" eaLnBrk="1" hangingPunct="1">
              <a:lnSpc>
                <a:spcPct val="90000"/>
              </a:lnSpc>
              <a:spcBef>
                <a:spcPct val="20000"/>
              </a:spcBef>
            </a:pPr>
            <a:r>
              <a:rPr lang="en-US" altLang="en-US" sz="2400" b="1" dirty="0">
                <a:solidFill>
                  <a:srgbClr val="000000"/>
                </a:solidFill>
              </a:rPr>
              <a:t>MODIS NPP = Annual GPP  -  Autotrophic Respiration</a:t>
            </a:r>
          </a:p>
          <a:p>
            <a:pPr algn="ctr" eaLnBrk="1" hangingPunct="1">
              <a:lnSpc>
                <a:spcPct val="90000"/>
              </a:lnSpc>
              <a:spcBef>
                <a:spcPct val="20000"/>
              </a:spcBef>
            </a:pPr>
            <a:endParaRPr lang="en-US" altLang="en-US" b="1" dirty="0">
              <a:solidFill>
                <a:srgbClr val="FFFFFF"/>
              </a:solidFill>
            </a:endParaRPr>
          </a:p>
          <a:p>
            <a:pPr algn="ctr" eaLnBrk="1" hangingPunct="1">
              <a:lnSpc>
                <a:spcPct val="90000"/>
              </a:lnSpc>
              <a:spcBef>
                <a:spcPct val="20000"/>
              </a:spcBef>
            </a:pPr>
            <a:r>
              <a:rPr lang="en-US" altLang="en-US" sz="3600" b="1" dirty="0">
                <a:solidFill>
                  <a:srgbClr val="000000"/>
                </a:solidFill>
              </a:rPr>
              <a:t>NPP = </a:t>
            </a:r>
            <a:r>
              <a:rPr lang="en-US" altLang="en-US" sz="3200" b="1" i="1" dirty="0" smtClean="0">
                <a:solidFill>
                  <a:srgbClr val="FF3300"/>
                </a:solidFill>
                <a:sym typeface="SymbolMono BT"/>
              </a:rPr>
              <a:t> </a:t>
            </a:r>
            <a:r>
              <a:rPr lang="en-US" altLang="en-US" sz="3200" b="1" i="1" dirty="0">
                <a:solidFill>
                  <a:srgbClr val="FF3300"/>
                </a:solidFill>
                <a:sym typeface="SymbolMono BT"/>
              </a:rPr>
              <a:t>GPP </a:t>
            </a:r>
            <a:r>
              <a:rPr lang="en-US" altLang="en-US" sz="3200" b="1" i="1" dirty="0">
                <a:solidFill>
                  <a:srgbClr val="99CC00"/>
                </a:solidFill>
                <a:sym typeface="SymbolMono BT"/>
              </a:rPr>
              <a:t> </a:t>
            </a:r>
            <a:r>
              <a:rPr lang="en-US" altLang="en-US" sz="3200" b="1" i="1" dirty="0">
                <a:solidFill>
                  <a:srgbClr val="000000"/>
                </a:solidFill>
                <a:sym typeface="SymbolMono BT"/>
              </a:rPr>
              <a:t>–</a:t>
            </a:r>
            <a:r>
              <a:rPr lang="en-US" altLang="en-US" sz="3200" b="1" i="1" dirty="0">
                <a:solidFill>
                  <a:srgbClr val="99CC00"/>
                </a:solidFill>
                <a:sym typeface="SymbolMono BT"/>
              </a:rPr>
              <a:t>  </a:t>
            </a:r>
            <a:r>
              <a:rPr lang="en-US" altLang="en-US" sz="3200" b="1" i="1" dirty="0">
                <a:solidFill>
                  <a:srgbClr val="333300"/>
                </a:solidFill>
                <a:sym typeface="SymbolMono BT"/>
              </a:rPr>
              <a:t>(R</a:t>
            </a:r>
            <a:r>
              <a:rPr lang="en-US" altLang="en-US" sz="3200" b="1" i="1" baseline="-25000" dirty="0">
                <a:solidFill>
                  <a:srgbClr val="333300"/>
                </a:solidFill>
                <a:sym typeface="SymbolMono BT"/>
              </a:rPr>
              <a:t>m</a:t>
            </a:r>
            <a:r>
              <a:rPr lang="en-US" altLang="en-US" sz="3200" b="1" i="1" dirty="0">
                <a:solidFill>
                  <a:srgbClr val="333300"/>
                </a:solidFill>
                <a:sym typeface="SymbolMono BT"/>
              </a:rPr>
              <a:t>+ </a:t>
            </a:r>
            <a:r>
              <a:rPr lang="en-US" altLang="en-US" sz="3200" b="1" i="1" dirty="0" err="1">
                <a:solidFill>
                  <a:srgbClr val="333300"/>
                </a:solidFill>
                <a:sym typeface="SymbolMono BT"/>
              </a:rPr>
              <a:t>R</a:t>
            </a:r>
            <a:r>
              <a:rPr lang="en-US" altLang="en-US" sz="3200" b="1" i="1" baseline="-25000" dirty="0" err="1">
                <a:solidFill>
                  <a:srgbClr val="333300"/>
                </a:solidFill>
                <a:sym typeface="SymbolMono BT"/>
              </a:rPr>
              <a:t>g</a:t>
            </a:r>
            <a:r>
              <a:rPr lang="en-US" altLang="en-US" sz="3200" b="1" i="1" dirty="0">
                <a:solidFill>
                  <a:srgbClr val="333300"/>
                </a:solidFill>
                <a:sym typeface="SymbolMono BT"/>
              </a:rPr>
              <a:t>)</a:t>
            </a:r>
          </a:p>
        </p:txBody>
      </p:sp>
      <p:sp>
        <p:nvSpPr>
          <p:cNvPr id="48135" name="Line 16"/>
          <p:cNvSpPr>
            <a:spLocks noChangeShapeType="1"/>
          </p:cNvSpPr>
          <p:nvPr/>
        </p:nvSpPr>
        <p:spPr bwMode="auto">
          <a:xfrm>
            <a:off x="3381375" y="379413"/>
            <a:ext cx="1066800" cy="457200"/>
          </a:xfrm>
          <a:prstGeom prst="line">
            <a:avLst/>
          </a:prstGeom>
          <a:noFill/>
          <a:ln w="50800">
            <a:solidFill>
              <a:srgbClr val="3333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48136" name="Line 17"/>
          <p:cNvSpPr>
            <a:spLocks noChangeShapeType="1"/>
          </p:cNvSpPr>
          <p:nvPr/>
        </p:nvSpPr>
        <p:spPr bwMode="auto">
          <a:xfrm>
            <a:off x="6153150" y="374650"/>
            <a:ext cx="266700" cy="466725"/>
          </a:xfrm>
          <a:prstGeom prst="line">
            <a:avLst/>
          </a:prstGeom>
          <a:noFill/>
          <a:ln w="50800">
            <a:solidFill>
              <a:srgbClr val="3333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48137" name="Line 18"/>
          <p:cNvSpPr>
            <a:spLocks noChangeShapeType="1"/>
          </p:cNvSpPr>
          <p:nvPr/>
        </p:nvSpPr>
        <p:spPr bwMode="auto">
          <a:xfrm flipV="1">
            <a:off x="3429000" y="1703388"/>
            <a:ext cx="838200" cy="1600200"/>
          </a:xfrm>
          <a:prstGeom prst="line">
            <a:avLst/>
          </a:prstGeom>
          <a:noFill/>
          <a:ln w="63500">
            <a:solidFill>
              <a:srgbClr val="660033"/>
            </a:solidFill>
            <a:round/>
            <a:headEnd/>
            <a:tailEnd type="stealth" w="med" len="med"/>
          </a:ln>
          <a:extLst>
            <a:ext uri="{909E8E84-426E-40DD-AFC4-6F175D3DCCD1}">
              <a14:hiddenFill xmlns:a14="http://schemas.microsoft.com/office/drawing/2010/main">
                <a:noFill/>
              </a14:hiddenFill>
            </a:ext>
          </a:extLst>
        </p:spPr>
        <p:txBody>
          <a:bodyPr/>
          <a:lstStyle/>
          <a:p>
            <a:endParaRPr lang="en-US"/>
          </a:p>
        </p:txBody>
      </p:sp>
      <p:sp>
        <p:nvSpPr>
          <p:cNvPr id="48138" name="Line 19"/>
          <p:cNvSpPr>
            <a:spLocks noChangeShapeType="1"/>
          </p:cNvSpPr>
          <p:nvPr/>
        </p:nvSpPr>
        <p:spPr bwMode="auto">
          <a:xfrm flipH="1">
            <a:off x="5334000" y="1531938"/>
            <a:ext cx="990600" cy="2457450"/>
          </a:xfrm>
          <a:prstGeom prst="line">
            <a:avLst/>
          </a:prstGeom>
          <a:noFill/>
          <a:ln w="63500">
            <a:solidFill>
              <a:srgbClr val="660033"/>
            </a:solidFill>
            <a:round/>
            <a:headEnd type="triangle" w="med" len="med"/>
            <a:tailEnd/>
          </a:ln>
          <a:extLst>
            <a:ext uri="{909E8E84-426E-40DD-AFC4-6F175D3DCCD1}">
              <a14:hiddenFill xmlns:a14="http://schemas.microsoft.com/office/drawing/2010/main">
                <a:noFill/>
              </a14:hiddenFill>
            </a:ext>
          </a:extLst>
        </p:spPr>
        <p:txBody>
          <a:bodyPr/>
          <a:lstStyle/>
          <a:p>
            <a:endParaRPr lang="en-US"/>
          </a:p>
        </p:txBody>
      </p:sp>
      <p:grpSp>
        <p:nvGrpSpPr>
          <p:cNvPr id="48139" name="Group 20"/>
          <p:cNvGrpSpPr>
            <a:grpSpLocks/>
          </p:cNvGrpSpPr>
          <p:nvPr/>
        </p:nvGrpSpPr>
        <p:grpSpPr bwMode="auto">
          <a:xfrm>
            <a:off x="1600200" y="1074738"/>
            <a:ext cx="685800" cy="609600"/>
            <a:chOff x="1200" y="1056"/>
            <a:chExt cx="432" cy="240"/>
          </a:xfrm>
        </p:grpSpPr>
        <p:sp>
          <p:nvSpPr>
            <p:cNvPr id="48152" name="Line 21"/>
            <p:cNvSpPr>
              <a:spLocks noChangeShapeType="1"/>
            </p:cNvSpPr>
            <p:nvPr/>
          </p:nvSpPr>
          <p:spPr bwMode="auto">
            <a:xfrm flipH="1">
              <a:off x="1200" y="1056"/>
              <a:ext cx="432" cy="0"/>
            </a:xfrm>
            <a:prstGeom prst="line">
              <a:avLst/>
            </a:prstGeom>
            <a:noFill/>
            <a:ln w="38100">
              <a:solidFill>
                <a:srgbClr val="3333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8153" name="Line 22"/>
            <p:cNvSpPr>
              <a:spLocks noChangeShapeType="1"/>
            </p:cNvSpPr>
            <p:nvPr/>
          </p:nvSpPr>
          <p:spPr bwMode="auto">
            <a:xfrm>
              <a:off x="1200" y="1056"/>
              <a:ext cx="0" cy="240"/>
            </a:xfrm>
            <a:prstGeom prst="line">
              <a:avLst/>
            </a:prstGeom>
            <a:noFill/>
            <a:ln w="38100">
              <a:solidFill>
                <a:srgbClr val="3333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grpSp>
      <p:grpSp>
        <p:nvGrpSpPr>
          <p:cNvPr id="48140" name="Group 23"/>
          <p:cNvGrpSpPr>
            <a:grpSpLocks/>
          </p:cNvGrpSpPr>
          <p:nvPr/>
        </p:nvGrpSpPr>
        <p:grpSpPr bwMode="auto">
          <a:xfrm>
            <a:off x="163513" y="1728788"/>
            <a:ext cx="3132137" cy="2120900"/>
            <a:chOff x="103" y="1089"/>
            <a:chExt cx="1973" cy="1336"/>
          </a:xfrm>
        </p:grpSpPr>
        <p:pic>
          <p:nvPicPr>
            <p:cNvPr id="48149" name="Picture 24" descr="MOD17A3"/>
            <p:cNvPicPr>
              <a:picLocks noChangeAspect="1" noChangeArrowheads="1"/>
            </p:cNvPicPr>
            <p:nvPr/>
          </p:nvPicPr>
          <p:blipFill>
            <a:blip r:embed="rId5">
              <a:extLst>
                <a:ext uri="{28A0092B-C50C-407E-A947-70E740481C1C}">
                  <a14:useLocalDpi xmlns:a14="http://schemas.microsoft.com/office/drawing/2010/main" val="0"/>
                </a:ext>
              </a:extLst>
            </a:blip>
            <a:srcRect l="4736"/>
            <a:stretch>
              <a:fillRect/>
            </a:stretch>
          </p:blipFill>
          <p:spPr bwMode="auto">
            <a:xfrm>
              <a:off x="114" y="1103"/>
              <a:ext cx="1950" cy="10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8150" name="Rectangle 25"/>
            <p:cNvSpPr>
              <a:spLocks noChangeArrowheads="1"/>
            </p:cNvSpPr>
            <p:nvPr/>
          </p:nvSpPr>
          <p:spPr bwMode="auto">
            <a:xfrm>
              <a:off x="108" y="1089"/>
              <a:ext cx="1968" cy="1051"/>
            </a:xfrm>
            <a:prstGeom prst="rect">
              <a:avLst/>
            </a:prstGeom>
            <a:noFill/>
            <a:ln w="38100">
              <a:solidFill>
                <a:srgbClr val="660033"/>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i="1">
                <a:solidFill>
                  <a:srgbClr val="000000"/>
                </a:solidFill>
              </a:endParaRPr>
            </a:p>
          </p:txBody>
        </p:sp>
        <p:sp>
          <p:nvSpPr>
            <p:cNvPr id="48151" name="Text Box 26"/>
            <p:cNvSpPr txBox="1">
              <a:spLocks noChangeArrowheads="1"/>
            </p:cNvSpPr>
            <p:nvPr/>
          </p:nvSpPr>
          <p:spPr bwMode="auto">
            <a:xfrm>
              <a:off x="103" y="2098"/>
              <a:ext cx="552"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2800" b="1" i="1">
                  <a:solidFill>
                    <a:srgbClr val="660033"/>
                  </a:solidFill>
                  <a:latin typeface="Times New Roman" panose="02020603050405020304" pitchFamily="18" charset="0"/>
                </a:rPr>
                <a:t>NPP</a:t>
              </a:r>
            </a:p>
          </p:txBody>
        </p:sp>
      </p:grpSp>
      <p:sp>
        <p:nvSpPr>
          <p:cNvPr id="48141" name="Rectangle 27"/>
          <p:cNvSpPr>
            <a:spLocks noChangeArrowheads="1"/>
          </p:cNvSpPr>
          <p:nvPr/>
        </p:nvSpPr>
        <p:spPr bwMode="auto">
          <a:xfrm>
            <a:off x="95250" y="74613"/>
            <a:ext cx="8991600" cy="6705600"/>
          </a:xfrm>
          <a:prstGeom prst="rect">
            <a:avLst/>
          </a:prstGeom>
          <a:noFill/>
          <a:ln w="635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i="1">
              <a:solidFill>
                <a:srgbClr val="000000"/>
              </a:solidFill>
            </a:endParaRPr>
          </a:p>
        </p:txBody>
      </p:sp>
      <p:sp>
        <p:nvSpPr>
          <p:cNvPr id="48142" name="AutoShape 28" descr="mod15_BU_v4_4km_2003_apr_lai"/>
          <p:cNvSpPr>
            <a:spLocks noChangeAspect="1" noChangeArrowheads="1"/>
          </p:cNvSpPr>
          <p:nvPr/>
        </p:nvSpPr>
        <p:spPr bwMode="auto">
          <a:xfrm>
            <a:off x="-2514600" y="482600"/>
            <a:ext cx="14173200" cy="5908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i="1">
              <a:solidFill>
                <a:srgbClr val="000000"/>
              </a:solidFill>
            </a:endParaRPr>
          </a:p>
        </p:txBody>
      </p:sp>
      <p:sp>
        <p:nvSpPr>
          <p:cNvPr id="48143" name="AutoShape 29" descr="mod15_BU_v4_4km_2003_apr_lai"/>
          <p:cNvSpPr>
            <a:spLocks noChangeAspect="1" noChangeArrowheads="1"/>
          </p:cNvSpPr>
          <p:nvPr/>
        </p:nvSpPr>
        <p:spPr bwMode="auto">
          <a:xfrm>
            <a:off x="-2514600" y="482600"/>
            <a:ext cx="14173200" cy="5908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i="1">
              <a:solidFill>
                <a:srgbClr val="000000"/>
              </a:solidFill>
            </a:endParaRPr>
          </a:p>
        </p:txBody>
      </p:sp>
      <p:sp>
        <p:nvSpPr>
          <p:cNvPr id="48144" name="AutoShape 30" descr="mod15_BU_v4_4km_2003_apr_lai"/>
          <p:cNvSpPr>
            <a:spLocks noChangeAspect="1" noChangeArrowheads="1"/>
          </p:cNvSpPr>
          <p:nvPr/>
        </p:nvSpPr>
        <p:spPr bwMode="auto">
          <a:xfrm>
            <a:off x="-2514600" y="482600"/>
            <a:ext cx="14173200" cy="5908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i="1">
              <a:solidFill>
                <a:srgbClr val="000000"/>
              </a:solidFill>
            </a:endParaRPr>
          </a:p>
        </p:txBody>
      </p:sp>
      <p:sp>
        <p:nvSpPr>
          <p:cNvPr id="48145" name="AutoShape 31" descr="mod15_BU_v4_4km_2003_apr_lai"/>
          <p:cNvSpPr>
            <a:spLocks noChangeAspect="1" noChangeArrowheads="1"/>
          </p:cNvSpPr>
          <p:nvPr/>
        </p:nvSpPr>
        <p:spPr bwMode="auto">
          <a:xfrm>
            <a:off x="-2514600" y="482600"/>
            <a:ext cx="14173200" cy="5908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i="1">
              <a:solidFill>
                <a:srgbClr val="000000"/>
              </a:solidFill>
            </a:endParaRPr>
          </a:p>
        </p:txBody>
      </p:sp>
      <p:sp>
        <p:nvSpPr>
          <p:cNvPr id="48146" name="Line 32"/>
          <p:cNvSpPr>
            <a:spLocks noChangeShapeType="1"/>
          </p:cNvSpPr>
          <p:nvPr/>
        </p:nvSpPr>
        <p:spPr bwMode="auto">
          <a:xfrm>
            <a:off x="6553200" y="1493838"/>
            <a:ext cx="1295400" cy="1143000"/>
          </a:xfrm>
          <a:prstGeom prst="line">
            <a:avLst/>
          </a:prstGeom>
          <a:noFill/>
          <a:ln w="63500">
            <a:solidFill>
              <a:srgbClr val="660033"/>
            </a:solidFill>
            <a:round/>
            <a:headEnd type="triangle" w="med" len="med"/>
            <a:tailEnd/>
          </a:ln>
          <a:extLst>
            <a:ext uri="{909E8E84-426E-40DD-AFC4-6F175D3DCCD1}">
              <a14:hiddenFill xmlns:a14="http://schemas.microsoft.com/office/drawing/2010/main">
                <a:noFill/>
              </a14:hiddenFill>
            </a:ext>
          </a:extLst>
        </p:spPr>
        <p:txBody>
          <a:bodyPr/>
          <a:lstStyle/>
          <a:p>
            <a:endParaRPr lang="en-US"/>
          </a:p>
        </p:txBody>
      </p:sp>
      <p:sp>
        <p:nvSpPr>
          <p:cNvPr id="48147" name="Rectangle 33"/>
          <p:cNvSpPr>
            <a:spLocks noChangeArrowheads="1"/>
          </p:cNvSpPr>
          <p:nvPr/>
        </p:nvSpPr>
        <p:spPr bwMode="auto">
          <a:xfrm>
            <a:off x="7715250" y="2600325"/>
            <a:ext cx="1200150" cy="1190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b="1">
                <a:solidFill>
                  <a:srgbClr val="333300"/>
                </a:solidFill>
                <a:latin typeface="Times New Roman" panose="02020603050405020304" pitchFamily="18" charset="0"/>
              </a:rPr>
              <a:t>Biome</a:t>
            </a:r>
          </a:p>
          <a:p>
            <a:pPr eaLnBrk="1" hangingPunct="1"/>
            <a:r>
              <a:rPr lang="en-US" altLang="en-US" b="1">
                <a:solidFill>
                  <a:srgbClr val="333300"/>
                </a:solidFill>
                <a:latin typeface="Times New Roman" panose="02020603050405020304" pitchFamily="18" charset="0"/>
              </a:rPr>
              <a:t>Properties</a:t>
            </a:r>
          </a:p>
          <a:p>
            <a:pPr eaLnBrk="1" hangingPunct="1"/>
            <a:r>
              <a:rPr lang="en-US" altLang="en-US" b="1">
                <a:solidFill>
                  <a:srgbClr val="333300"/>
                </a:solidFill>
                <a:latin typeface="Times New Roman" panose="02020603050405020304" pitchFamily="18" charset="0"/>
              </a:rPr>
              <a:t>Look-Up</a:t>
            </a:r>
          </a:p>
          <a:p>
            <a:pPr eaLnBrk="1" hangingPunct="1"/>
            <a:r>
              <a:rPr lang="en-US" altLang="en-US" b="1">
                <a:solidFill>
                  <a:srgbClr val="333300"/>
                </a:solidFill>
                <a:latin typeface="Times New Roman" panose="02020603050405020304" pitchFamily="18" charset="0"/>
              </a:rPr>
              <a:t>Table</a:t>
            </a:r>
          </a:p>
        </p:txBody>
      </p:sp>
      <p:sp>
        <p:nvSpPr>
          <p:cNvPr id="48148" name="TextBox 28"/>
          <p:cNvSpPr txBox="1">
            <a:spLocks noChangeArrowheads="1"/>
          </p:cNvSpPr>
          <p:nvPr/>
        </p:nvSpPr>
        <p:spPr bwMode="auto">
          <a:xfrm>
            <a:off x="228600" y="6248400"/>
            <a:ext cx="35052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b="1">
                <a:solidFill>
                  <a:srgbClr val="000000"/>
                </a:solidFill>
                <a:ea typeface="ＭＳ Ｐゴシック" panose="020B0600070205080204" pitchFamily="34" charset="-128"/>
              </a:rPr>
              <a:t>S. Running Univ. Montana</a:t>
            </a:r>
          </a:p>
        </p:txBody>
      </p:sp>
    </p:spTree>
    <p:extLst>
      <p:ext uri="{BB962C8B-B14F-4D97-AF65-F5344CB8AC3E}">
        <p14:creationId xmlns:p14="http://schemas.microsoft.com/office/powerpoint/2010/main" val="3158036411"/>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idx="4294967295"/>
          </p:nvPr>
        </p:nvSpPr>
        <p:spPr>
          <a:xfrm>
            <a:off x="125413" y="80963"/>
            <a:ext cx="8915400" cy="990600"/>
          </a:xfrm>
        </p:spPr>
        <p:txBody>
          <a:bodyPr>
            <a:normAutofit fontScale="90000"/>
          </a:bodyPr>
          <a:lstStyle/>
          <a:p>
            <a:pPr eaLnBrk="1" hangingPunct="1"/>
            <a:r>
              <a:rPr lang="en-US" altLang="en-US" sz="3600" dirty="0" smtClean="0"/>
              <a:t>Vegetation Continuous Fields produced by year from MODIS at 250 m</a:t>
            </a:r>
            <a:r>
              <a:rPr lang="en-US" altLang="en-US" sz="4000" dirty="0" smtClean="0"/>
              <a:t> </a:t>
            </a:r>
          </a:p>
        </p:txBody>
      </p:sp>
      <p:pic>
        <p:nvPicPr>
          <p:cNvPr id="49155" name="Picture 3" descr="treecoverpaper_25pc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9713" y="1854200"/>
            <a:ext cx="8686800" cy="376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9156" name="Text Box 4"/>
          <p:cNvSpPr txBox="1">
            <a:spLocks noChangeArrowheads="1"/>
          </p:cNvSpPr>
          <p:nvPr/>
        </p:nvSpPr>
        <p:spPr bwMode="auto">
          <a:xfrm>
            <a:off x="228600" y="5705475"/>
            <a:ext cx="805973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b="1">
                <a:ea typeface="ＭＳ Ｐゴシック" panose="020B0600070205080204" pitchFamily="34" charset="-128"/>
              </a:rPr>
              <a:t>Vegetation Continuous Fields Percent tree cover from MODIS year 2001.</a:t>
            </a:r>
          </a:p>
        </p:txBody>
      </p:sp>
      <p:sp>
        <p:nvSpPr>
          <p:cNvPr id="49157" name="Rectangle 5"/>
          <p:cNvSpPr>
            <a:spLocks noChangeArrowheads="1"/>
          </p:cNvSpPr>
          <p:nvPr/>
        </p:nvSpPr>
        <p:spPr bwMode="auto">
          <a:xfrm>
            <a:off x="5576888" y="6221413"/>
            <a:ext cx="2433637" cy="3048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GB" altLang="ja-JP" sz="1400" b="1">
                <a:solidFill>
                  <a:srgbClr val="008080"/>
                </a:solidFill>
                <a:latin typeface="Calibri" panose="020F0502020204030204" pitchFamily="34" charset="0"/>
                <a:ea typeface="ＭＳ Ｐゴシック" panose="020B0600070205080204" pitchFamily="34" charset="-128"/>
                <a:cs typeface="Times New Roman" panose="02020603050405020304" pitchFamily="18" charset="0"/>
              </a:rPr>
              <a:t>Slide from J. Townshend, UMd</a:t>
            </a:r>
            <a:endParaRPr lang="fr-BE" altLang="en-US" sz="1400" b="1">
              <a:solidFill>
                <a:srgbClr val="008080"/>
              </a:solidFill>
              <a:latin typeface="Calibri" panose="020F0502020204030204" pitchFamily="34" charset="0"/>
              <a:ea typeface="ＭＳ Ｐゴシック" panose="020B0600070205080204" pitchFamily="34" charset="-128"/>
              <a:cs typeface="Times New Roman" panose="02020603050405020304" pitchFamily="18" charset="0"/>
            </a:endParaRPr>
          </a:p>
        </p:txBody>
      </p:sp>
      <p:pic>
        <p:nvPicPr>
          <p:cNvPr id="49158" name="Picture 6" descr="um-seal"/>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8153400" y="5881688"/>
            <a:ext cx="990600" cy="97631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6554994"/>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Picture 2" descr="World_even_smalle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 y="-152400"/>
            <a:ext cx="8077200" cy="4613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0179" name="Rectangle 3"/>
          <p:cNvSpPr>
            <a:spLocks noChangeArrowheads="1"/>
          </p:cNvSpPr>
          <p:nvPr/>
        </p:nvSpPr>
        <p:spPr bwMode="auto">
          <a:xfrm>
            <a:off x="408781" y="4278577"/>
            <a:ext cx="8675688" cy="1279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90000"/>
              </a:lnSpc>
              <a:spcBef>
                <a:spcPct val="20000"/>
              </a:spcBef>
              <a:buFontTx/>
              <a:buChar char="•"/>
            </a:pPr>
            <a:r>
              <a:rPr lang="en-US" altLang="en-US" dirty="0">
                <a:solidFill>
                  <a:srgbClr val="000000"/>
                </a:solidFill>
                <a:latin typeface="+mj-lt"/>
              </a:rPr>
              <a:t>Burned Area algorithm run </a:t>
            </a:r>
            <a:r>
              <a:rPr lang="en-US" altLang="en-US" dirty="0">
                <a:solidFill>
                  <a:srgbClr val="FF3300"/>
                </a:solidFill>
                <a:latin typeface="+mj-lt"/>
              </a:rPr>
              <a:t>globally</a:t>
            </a:r>
            <a:r>
              <a:rPr lang="en-US" altLang="en-US" dirty="0">
                <a:solidFill>
                  <a:srgbClr val="000000"/>
                </a:solidFill>
                <a:latin typeface="+mj-lt"/>
              </a:rPr>
              <a:t> for first time in MODIS C5 - purposefully running to map burned areas </a:t>
            </a:r>
            <a:r>
              <a:rPr lang="en-US" altLang="en-US" dirty="0" smtClean="0">
                <a:solidFill>
                  <a:srgbClr val="000000"/>
                </a:solidFill>
                <a:latin typeface="+mj-lt"/>
              </a:rPr>
              <a:t>conservatively</a:t>
            </a:r>
          </a:p>
          <a:p>
            <a:pPr eaLnBrk="1" hangingPunct="1">
              <a:lnSpc>
                <a:spcPct val="90000"/>
              </a:lnSpc>
              <a:spcBef>
                <a:spcPct val="20000"/>
              </a:spcBef>
              <a:buFontTx/>
              <a:buChar char="•"/>
            </a:pPr>
            <a:r>
              <a:rPr lang="en-US" dirty="0">
                <a:latin typeface="+mj-lt"/>
              </a:rPr>
              <a:t>Burned areas are characterized by deposits of charcoal and ash, removal of vegetation, and alteration of the vegetation structure (Pereira et al. 1997, Roy et al. 1999). </a:t>
            </a:r>
            <a:endParaRPr lang="en-US" dirty="0" smtClean="0">
              <a:latin typeface="+mj-lt"/>
            </a:endParaRPr>
          </a:p>
          <a:p>
            <a:pPr eaLnBrk="1" hangingPunct="1">
              <a:lnSpc>
                <a:spcPct val="90000"/>
              </a:lnSpc>
              <a:spcBef>
                <a:spcPct val="20000"/>
              </a:spcBef>
              <a:buFontTx/>
              <a:buChar char="•"/>
            </a:pPr>
            <a:r>
              <a:rPr lang="en-US" dirty="0" smtClean="0">
                <a:latin typeface="+mj-lt"/>
              </a:rPr>
              <a:t>The </a:t>
            </a:r>
            <a:r>
              <a:rPr lang="en-US" dirty="0">
                <a:latin typeface="+mj-lt"/>
              </a:rPr>
              <a:t>MODIS algorithm used to map burned areas takes advantage of these spectral, temporal, and structural changes (Roy et al. 2005a). </a:t>
            </a:r>
            <a:endParaRPr lang="en-US" dirty="0" smtClean="0">
              <a:latin typeface="+mj-lt"/>
            </a:endParaRPr>
          </a:p>
          <a:p>
            <a:pPr eaLnBrk="1" hangingPunct="1">
              <a:lnSpc>
                <a:spcPct val="90000"/>
              </a:lnSpc>
              <a:spcBef>
                <a:spcPct val="20000"/>
              </a:spcBef>
              <a:buFontTx/>
              <a:buChar char="•"/>
            </a:pPr>
            <a:r>
              <a:rPr lang="en-US" dirty="0" smtClean="0">
                <a:latin typeface="+mj-lt"/>
              </a:rPr>
              <a:t>It </a:t>
            </a:r>
            <a:r>
              <a:rPr lang="en-US" dirty="0">
                <a:latin typeface="+mj-lt"/>
              </a:rPr>
              <a:t>detects the approximate date of burning at 500 m by locating the occurrence of rapid changes in daily surface reflectance time series data. The algorithm maps the spatial extent of recent fires and not of fires that occurred in previous seasons or years.</a:t>
            </a:r>
            <a:endParaRPr lang="en-US" altLang="en-US" dirty="0">
              <a:solidFill>
                <a:srgbClr val="000000"/>
              </a:solidFill>
              <a:latin typeface="+mj-lt"/>
            </a:endParaRPr>
          </a:p>
        </p:txBody>
      </p:sp>
      <p:sp>
        <p:nvSpPr>
          <p:cNvPr id="50180" name="Text Box 5"/>
          <p:cNvSpPr txBox="1">
            <a:spLocks noChangeArrowheads="1"/>
          </p:cNvSpPr>
          <p:nvPr/>
        </p:nvSpPr>
        <p:spPr bwMode="auto">
          <a:xfrm>
            <a:off x="2286000" y="304800"/>
            <a:ext cx="492125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2800" b="1">
                <a:solidFill>
                  <a:srgbClr val="000000"/>
                </a:solidFill>
              </a:rPr>
              <a:t>MODIS Global Burned Area </a:t>
            </a:r>
          </a:p>
        </p:txBody>
      </p:sp>
    </p:spTree>
    <p:extLst>
      <p:ext uri="{BB962C8B-B14F-4D97-AF65-F5344CB8AC3E}">
        <p14:creationId xmlns:p14="http://schemas.microsoft.com/office/powerpoint/2010/main" val="14188267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0179">
                                            <p:txEl>
                                              <p:pRg st="0" end="0"/>
                                            </p:txEl>
                                          </p:spTgt>
                                        </p:tgtEl>
                                        <p:attrNameLst>
                                          <p:attrName>style.visibility</p:attrName>
                                        </p:attrNameLst>
                                      </p:cBhvr>
                                      <p:to>
                                        <p:strVal val="visible"/>
                                      </p:to>
                                    </p:set>
                                    <p:animEffect transition="in" filter="fade">
                                      <p:cBhvr>
                                        <p:cTn id="7" dur="500"/>
                                        <p:tgtEl>
                                          <p:spTgt spid="5017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0179">
                                            <p:txEl>
                                              <p:pRg st="1" end="1"/>
                                            </p:txEl>
                                          </p:spTgt>
                                        </p:tgtEl>
                                        <p:attrNameLst>
                                          <p:attrName>style.visibility</p:attrName>
                                        </p:attrNameLst>
                                      </p:cBhvr>
                                      <p:to>
                                        <p:strVal val="visible"/>
                                      </p:to>
                                    </p:set>
                                    <p:animEffect transition="in" filter="fade">
                                      <p:cBhvr>
                                        <p:cTn id="12" dur="500"/>
                                        <p:tgtEl>
                                          <p:spTgt spid="5017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0179">
                                            <p:txEl>
                                              <p:pRg st="2" end="2"/>
                                            </p:txEl>
                                          </p:spTgt>
                                        </p:tgtEl>
                                        <p:attrNameLst>
                                          <p:attrName>style.visibility</p:attrName>
                                        </p:attrNameLst>
                                      </p:cBhvr>
                                      <p:to>
                                        <p:strVal val="visible"/>
                                      </p:to>
                                    </p:set>
                                    <p:animEffect transition="in" filter="fade">
                                      <p:cBhvr>
                                        <p:cTn id="17" dur="500"/>
                                        <p:tgtEl>
                                          <p:spTgt spid="50179">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50179">
                                            <p:txEl>
                                              <p:pRg st="3" end="3"/>
                                            </p:txEl>
                                          </p:spTgt>
                                        </p:tgtEl>
                                        <p:attrNameLst>
                                          <p:attrName>style.visibility</p:attrName>
                                        </p:attrNameLst>
                                      </p:cBhvr>
                                      <p:to>
                                        <p:strVal val="visible"/>
                                      </p:to>
                                    </p:set>
                                    <p:animEffect transition="in" filter="fade">
                                      <p:cBhvr>
                                        <p:cTn id="22" dur="500"/>
                                        <p:tgtEl>
                                          <p:spTgt spid="5017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Picture 2" descr="Figure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1423988"/>
            <a:ext cx="8763000" cy="4754562"/>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4" name="Rectangle 2"/>
          <p:cNvSpPr txBox="1">
            <a:spLocks noChangeArrowheads="1"/>
          </p:cNvSpPr>
          <p:nvPr/>
        </p:nvSpPr>
        <p:spPr>
          <a:xfrm>
            <a:off x="125412" y="80963"/>
            <a:ext cx="9247187" cy="990600"/>
          </a:xfrm>
          <a:prstGeom prst="rect">
            <a:avLst/>
          </a:prstGeom>
        </p:spPr>
        <p:txBody>
          <a:bodyPr vert="horz" lIns="0" rIns="0" bIns="0" anchor="b">
            <a:normAutofit fontScale="97500"/>
          </a:bodyPr>
          <a:lstStyle>
            <a:lvl1pPr algn="l" rtl="0" eaLnBrk="1" latinLnBrk="0" hangingPunct="1">
              <a:spcBef>
                <a:spcPct val="0"/>
              </a:spcBef>
              <a:buNone/>
              <a:defRPr kumimoji="0" sz="5000" b="0" kern="1200">
                <a:ln>
                  <a:noFill/>
                </a:ln>
                <a:solidFill>
                  <a:schemeClr val="tx2"/>
                </a:solidFill>
                <a:effectLst/>
                <a:latin typeface="+mj-lt"/>
                <a:ea typeface="+mj-ea"/>
                <a:cs typeface="+mj-cs"/>
              </a:defRPr>
            </a:lvl1pPr>
          </a:lstStyle>
          <a:p>
            <a:r>
              <a:rPr lang="en-US" altLang="en-US" sz="4000" dirty="0" smtClean="0"/>
              <a:t>Snow Cover Cloud-Gap Filled (CGF) Product</a:t>
            </a:r>
          </a:p>
        </p:txBody>
      </p:sp>
    </p:spTree>
    <p:extLst>
      <p:ext uri="{BB962C8B-B14F-4D97-AF65-F5344CB8AC3E}">
        <p14:creationId xmlns:p14="http://schemas.microsoft.com/office/powerpoint/2010/main" val="4208708329"/>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 name="Picture 2"/>
          <p:cNvPicPr>
            <a:picLocks noChangeAspect="1" noChangeArrowheads="1"/>
          </p:cNvPicPr>
          <p:nvPr/>
        </p:nvPicPr>
        <p:blipFill>
          <a:blip r:embed="rId3" cstate="print">
            <a:lum bright="-20000"/>
          </a:blip>
          <a:srcRect/>
          <a:stretch>
            <a:fillRect/>
          </a:stretch>
        </p:blipFill>
        <p:spPr bwMode="auto">
          <a:xfrm>
            <a:off x="304800" y="990600"/>
            <a:ext cx="8839200" cy="4419600"/>
          </a:xfrm>
          <a:prstGeom prst="rect">
            <a:avLst/>
          </a:prstGeom>
          <a:solidFill>
            <a:srgbClr val="FFFFFF">
              <a:shade val="85000"/>
            </a:srgbClr>
          </a:solidFill>
          <a:ln w="190500" cap="rnd">
            <a:no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64516" name="Line 4"/>
          <p:cNvSpPr>
            <a:spLocks noChangeShapeType="1"/>
          </p:cNvSpPr>
          <p:nvPr/>
        </p:nvSpPr>
        <p:spPr bwMode="auto">
          <a:xfrm>
            <a:off x="457200" y="1719263"/>
            <a:ext cx="1588" cy="2808287"/>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64517" name="Line 5"/>
          <p:cNvSpPr>
            <a:spLocks noChangeShapeType="1"/>
          </p:cNvSpPr>
          <p:nvPr/>
        </p:nvSpPr>
        <p:spPr bwMode="auto">
          <a:xfrm>
            <a:off x="457200" y="1905000"/>
            <a:ext cx="72390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4518" name="Line 6"/>
          <p:cNvSpPr>
            <a:spLocks noChangeShapeType="1"/>
          </p:cNvSpPr>
          <p:nvPr/>
        </p:nvSpPr>
        <p:spPr bwMode="auto">
          <a:xfrm>
            <a:off x="685800" y="1719263"/>
            <a:ext cx="1588" cy="2808287"/>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64519" name="Line 7"/>
          <p:cNvSpPr>
            <a:spLocks noChangeShapeType="1"/>
          </p:cNvSpPr>
          <p:nvPr/>
        </p:nvSpPr>
        <p:spPr bwMode="auto">
          <a:xfrm>
            <a:off x="914400" y="1719263"/>
            <a:ext cx="1588" cy="2808287"/>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64520" name="Line 8"/>
          <p:cNvSpPr>
            <a:spLocks noChangeShapeType="1"/>
          </p:cNvSpPr>
          <p:nvPr/>
        </p:nvSpPr>
        <p:spPr bwMode="auto">
          <a:xfrm>
            <a:off x="1143000" y="1719263"/>
            <a:ext cx="1588" cy="2808287"/>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64521" name="Line 9"/>
          <p:cNvSpPr>
            <a:spLocks noChangeShapeType="1"/>
          </p:cNvSpPr>
          <p:nvPr/>
        </p:nvSpPr>
        <p:spPr bwMode="auto">
          <a:xfrm>
            <a:off x="1371600" y="1719263"/>
            <a:ext cx="1588" cy="2808287"/>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64522" name="Line 10"/>
          <p:cNvSpPr>
            <a:spLocks noChangeShapeType="1"/>
          </p:cNvSpPr>
          <p:nvPr/>
        </p:nvSpPr>
        <p:spPr bwMode="auto">
          <a:xfrm>
            <a:off x="1600200" y="1719263"/>
            <a:ext cx="1588" cy="2808287"/>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64523" name="Text Box 11"/>
          <p:cNvSpPr txBox="1">
            <a:spLocks noChangeArrowheads="1"/>
          </p:cNvSpPr>
          <p:nvPr/>
        </p:nvSpPr>
        <p:spPr bwMode="auto">
          <a:xfrm>
            <a:off x="381000" y="1676400"/>
            <a:ext cx="33655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200">
                <a:solidFill>
                  <a:srgbClr val="FFFFFF"/>
                </a:solidFill>
                <a:latin typeface="Times New Roman" panose="02020603050405020304" pitchFamily="18" charset="0"/>
              </a:rPr>
              <a:t>81</a:t>
            </a:r>
          </a:p>
        </p:txBody>
      </p:sp>
      <p:sp>
        <p:nvSpPr>
          <p:cNvPr id="64524" name="Text Box 12"/>
          <p:cNvSpPr txBox="1">
            <a:spLocks noChangeArrowheads="1"/>
          </p:cNvSpPr>
          <p:nvPr/>
        </p:nvSpPr>
        <p:spPr bwMode="auto">
          <a:xfrm>
            <a:off x="609600" y="1676400"/>
            <a:ext cx="33655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200">
                <a:solidFill>
                  <a:srgbClr val="FFFFFF"/>
                </a:solidFill>
                <a:latin typeface="Times New Roman" panose="02020603050405020304" pitchFamily="18" charset="0"/>
              </a:rPr>
              <a:t>82</a:t>
            </a:r>
          </a:p>
        </p:txBody>
      </p:sp>
      <p:sp>
        <p:nvSpPr>
          <p:cNvPr id="64525" name="Text Box 13"/>
          <p:cNvSpPr txBox="1">
            <a:spLocks noChangeArrowheads="1"/>
          </p:cNvSpPr>
          <p:nvPr/>
        </p:nvSpPr>
        <p:spPr bwMode="auto">
          <a:xfrm>
            <a:off x="838200" y="1676400"/>
            <a:ext cx="33655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200">
                <a:solidFill>
                  <a:srgbClr val="FFFFFF"/>
                </a:solidFill>
                <a:latin typeface="Times New Roman" panose="02020603050405020304" pitchFamily="18" charset="0"/>
              </a:rPr>
              <a:t>83</a:t>
            </a:r>
          </a:p>
        </p:txBody>
      </p:sp>
      <p:sp>
        <p:nvSpPr>
          <p:cNvPr id="64526" name="Text Box 14"/>
          <p:cNvSpPr txBox="1">
            <a:spLocks noChangeArrowheads="1"/>
          </p:cNvSpPr>
          <p:nvPr/>
        </p:nvSpPr>
        <p:spPr bwMode="auto">
          <a:xfrm>
            <a:off x="1066800" y="1676400"/>
            <a:ext cx="33655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200">
                <a:solidFill>
                  <a:srgbClr val="FFFFFF"/>
                </a:solidFill>
                <a:latin typeface="Times New Roman" panose="02020603050405020304" pitchFamily="18" charset="0"/>
              </a:rPr>
              <a:t>84</a:t>
            </a:r>
          </a:p>
        </p:txBody>
      </p:sp>
      <p:sp>
        <p:nvSpPr>
          <p:cNvPr id="64527" name="Text Box 15"/>
          <p:cNvSpPr txBox="1">
            <a:spLocks noChangeArrowheads="1"/>
          </p:cNvSpPr>
          <p:nvPr/>
        </p:nvSpPr>
        <p:spPr bwMode="auto">
          <a:xfrm>
            <a:off x="1295400" y="1676400"/>
            <a:ext cx="33655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200">
                <a:solidFill>
                  <a:srgbClr val="FFFFFF"/>
                </a:solidFill>
                <a:latin typeface="Times New Roman" panose="02020603050405020304" pitchFamily="18" charset="0"/>
              </a:rPr>
              <a:t>85</a:t>
            </a:r>
          </a:p>
        </p:txBody>
      </p:sp>
      <p:sp>
        <p:nvSpPr>
          <p:cNvPr id="64528" name="Line 16"/>
          <p:cNvSpPr>
            <a:spLocks noChangeShapeType="1"/>
          </p:cNvSpPr>
          <p:nvPr/>
        </p:nvSpPr>
        <p:spPr bwMode="auto">
          <a:xfrm>
            <a:off x="1828800" y="1719263"/>
            <a:ext cx="1588" cy="2808287"/>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64529" name="Line 17"/>
          <p:cNvSpPr>
            <a:spLocks noChangeShapeType="1"/>
          </p:cNvSpPr>
          <p:nvPr/>
        </p:nvSpPr>
        <p:spPr bwMode="auto">
          <a:xfrm>
            <a:off x="2057400" y="1719263"/>
            <a:ext cx="1588" cy="2808287"/>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64530" name="Line 18"/>
          <p:cNvSpPr>
            <a:spLocks noChangeShapeType="1"/>
          </p:cNvSpPr>
          <p:nvPr/>
        </p:nvSpPr>
        <p:spPr bwMode="auto">
          <a:xfrm>
            <a:off x="2286000" y="1719263"/>
            <a:ext cx="1588" cy="2808287"/>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64531" name="Line 19"/>
          <p:cNvSpPr>
            <a:spLocks noChangeShapeType="1"/>
          </p:cNvSpPr>
          <p:nvPr/>
        </p:nvSpPr>
        <p:spPr bwMode="auto">
          <a:xfrm>
            <a:off x="2514600" y="1719263"/>
            <a:ext cx="1588" cy="2808287"/>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64532" name="Line 20"/>
          <p:cNvSpPr>
            <a:spLocks noChangeShapeType="1"/>
          </p:cNvSpPr>
          <p:nvPr/>
        </p:nvSpPr>
        <p:spPr bwMode="auto">
          <a:xfrm>
            <a:off x="2743200" y="1719263"/>
            <a:ext cx="1588" cy="2808287"/>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64533" name="Text Box 21"/>
          <p:cNvSpPr txBox="1">
            <a:spLocks noChangeArrowheads="1"/>
          </p:cNvSpPr>
          <p:nvPr/>
        </p:nvSpPr>
        <p:spPr bwMode="auto">
          <a:xfrm>
            <a:off x="1752600" y="1676400"/>
            <a:ext cx="33655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200">
                <a:solidFill>
                  <a:srgbClr val="FFFFFF"/>
                </a:solidFill>
                <a:latin typeface="Times New Roman" panose="02020603050405020304" pitchFamily="18" charset="0"/>
              </a:rPr>
              <a:t>87</a:t>
            </a:r>
          </a:p>
        </p:txBody>
      </p:sp>
      <p:sp>
        <p:nvSpPr>
          <p:cNvPr id="64534" name="Text Box 22"/>
          <p:cNvSpPr txBox="1">
            <a:spLocks noChangeArrowheads="1"/>
          </p:cNvSpPr>
          <p:nvPr/>
        </p:nvSpPr>
        <p:spPr bwMode="auto">
          <a:xfrm>
            <a:off x="1981200" y="1676400"/>
            <a:ext cx="33655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200">
                <a:solidFill>
                  <a:srgbClr val="FFFFFF"/>
                </a:solidFill>
                <a:latin typeface="Times New Roman" panose="02020603050405020304" pitchFamily="18" charset="0"/>
              </a:rPr>
              <a:t>88</a:t>
            </a:r>
          </a:p>
        </p:txBody>
      </p:sp>
      <p:sp>
        <p:nvSpPr>
          <p:cNvPr id="64535" name="Text Box 23"/>
          <p:cNvSpPr txBox="1">
            <a:spLocks noChangeArrowheads="1"/>
          </p:cNvSpPr>
          <p:nvPr/>
        </p:nvSpPr>
        <p:spPr bwMode="auto">
          <a:xfrm>
            <a:off x="2209800" y="1676400"/>
            <a:ext cx="33655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200">
                <a:solidFill>
                  <a:srgbClr val="FFFFFF"/>
                </a:solidFill>
                <a:latin typeface="Times New Roman" panose="02020603050405020304" pitchFamily="18" charset="0"/>
              </a:rPr>
              <a:t>89</a:t>
            </a:r>
          </a:p>
        </p:txBody>
      </p:sp>
      <p:sp>
        <p:nvSpPr>
          <p:cNvPr id="64536" name="Text Box 24"/>
          <p:cNvSpPr txBox="1">
            <a:spLocks noChangeArrowheads="1"/>
          </p:cNvSpPr>
          <p:nvPr/>
        </p:nvSpPr>
        <p:spPr bwMode="auto">
          <a:xfrm>
            <a:off x="2438400" y="1676400"/>
            <a:ext cx="33655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200">
                <a:solidFill>
                  <a:srgbClr val="FFFFFF"/>
                </a:solidFill>
                <a:latin typeface="Times New Roman" panose="02020603050405020304" pitchFamily="18" charset="0"/>
              </a:rPr>
              <a:t>90</a:t>
            </a:r>
          </a:p>
        </p:txBody>
      </p:sp>
      <p:sp>
        <p:nvSpPr>
          <p:cNvPr id="64537" name="Text Box 25"/>
          <p:cNvSpPr txBox="1">
            <a:spLocks noChangeArrowheads="1"/>
          </p:cNvSpPr>
          <p:nvPr/>
        </p:nvSpPr>
        <p:spPr bwMode="auto">
          <a:xfrm>
            <a:off x="2667000" y="1676400"/>
            <a:ext cx="33655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200">
                <a:solidFill>
                  <a:srgbClr val="FFFFFF"/>
                </a:solidFill>
                <a:latin typeface="Times New Roman" panose="02020603050405020304" pitchFamily="18" charset="0"/>
              </a:rPr>
              <a:t>91</a:t>
            </a:r>
          </a:p>
        </p:txBody>
      </p:sp>
      <p:sp>
        <p:nvSpPr>
          <p:cNvPr id="64538" name="Text Box 26"/>
          <p:cNvSpPr txBox="1">
            <a:spLocks noChangeArrowheads="1"/>
          </p:cNvSpPr>
          <p:nvPr/>
        </p:nvSpPr>
        <p:spPr bwMode="auto">
          <a:xfrm>
            <a:off x="1524000" y="1676400"/>
            <a:ext cx="33655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200">
                <a:solidFill>
                  <a:srgbClr val="FFFFFF"/>
                </a:solidFill>
                <a:latin typeface="Times New Roman" panose="02020603050405020304" pitchFamily="18" charset="0"/>
              </a:rPr>
              <a:t>86</a:t>
            </a:r>
          </a:p>
        </p:txBody>
      </p:sp>
      <p:sp>
        <p:nvSpPr>
          <p:cNvPr id="64539" name="Line 27"/>
          <p:cNvSpPr>
            <a:spLocks noChangeShapeType="1"/>
          </p:cNvSpPr>
          <p:nvPr/>
        </p:nvSpPr>
        <p:spPr bwMode="auto">
          <a:xfrm>
            <a:off x="2971800" y="1719263"/>
            <a:ext cx="1588" cy="2808287"/>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64540" name="Line 28"/>
          <p:cNvSpPr>
            <a:spLocks noChangeShapeType="1"/>
          </p:cNvSpPr>
          <p:nvPr/>
        </p:nvSpPr>
        <p:spPr bwMode="auto">
          <a:xfrm>
            <a:off x="3200400" y="1719263"/>
            <a:ext cx="1588" cy="2808287"/>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64541" name="Line 29"/>
          <p:cNvSpPr>
            <a:spLocks noChangeShapeType="1"/>
          </p:cNvSpPr>
          <p:nvPr/>
        </p:nvSpPr>
        <p:spPr bwMode="auto">
          <a:xfrm>
            <a:off x="3429000" y="1719263"/>
            <a:ext cx="1588" cy="2808287"/>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64542" name="Line 30"/>
          <p:cNvSpPr>
            <a:spLocks noChangeShapeType="1"/>
          </p:cNvSpPr>
          <p:nvPr/>
        </p:nvSpPr>
        <p:spPr bwMode="auto">
          <a:xfrm>
            <a:off x="3657600" y="1719263"/>
            <a:ext cx="1588" cy="2808287"/>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64543" name="Line 31"/>
          <p:cNvSpPr>
            <a:spLocks noChangeShapeType="1"/>
          </p:cNvSpPr>
          <p:nvPr/>
        </p:nvSpPr>
        <p:spPr bwMode="auto">
          <a:xfrm>
            <a:off x="3886200" y="1719263"/>
            <a:ext cx="1588" cy="2808287"/>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64544" name="Line 32"/>
          <p:cNvSpPr>
            <a:spLocks noChangeShapeType="1"/>
          </p:cNvSpPr>
          <p:nvPr/>
        </p:nvSpPr>
        <p:spPr bwMode="auto">
          <a:xfrm>
            <a:off x="4114800" y="1719263"/>
            <a:ext cx="1588" cy="2808287"/>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64545" name="Text Box 33"/>
          <p:cNvSpPr txBox="1">
            <a:spLocks noChangeArrowheads="1"/>
          </p:cNvSpPr>
          <p:nvPr/>
        </p:nvSpPr>
        <p:spPr bwMode="auto">
          <a:xfrm>
            <a:off x="2895600" y="1676400"/>
            <a:ext cx="33655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200">
                <a:solidFill>
                  <a:srgbClr val="FFFFFF"/>
                </a:solidFill>
                <a:latin typeface="Times New Roman" panose="02020603050405020304" pitchFamily="18" charset="0"/>
              </a:rPr>
              <a:t>92</a:t>
            </a:r>
          </a:p>
        </p:txBody>
      </p:sp>
      <p:sp>
        <p:nvSpPr>
          <p:cNvPr id="64546" name="Text Box 34"/>
          <p:cNvSpPr txBox="1">
            <a:spLocks noChangeArrowheads="1"/>
          </p:cNvSpPr>
          <p:nvPr/>
        </p:nvSpPr>
        <p:spPr bwMode="auto">
          <a:xfrm>
            <a:off x="3124200" y="1676400"/>
            <a:ext cx="33655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200">
                <a:solidFill>
                  <a:srgbClr val="FFFFFF"/>
                </a:solidFill>
                <a:latin typeface="Times New Roman" panose="02020603050405020304" pitchFamily="18" charset="0"/>
              </a:rPr>
              <a:t>93</a:t>
            </a:r>
          </a:p>
        </p:txBody>
      </p:sp>
      <p:sp>
        <p:nvSpPr>
          <p:cNvPr id="64547" name="Text Box 35"/>
          <p:cNvSpPr txBox="1">
            <a:spLocks noChangeArrowheads="1"/>
          </p:cNvSpPr>
          <p:nvPr/>
        </p:nvSpPr>
        <p:spPr bwMode="auto">
          <a:xfrm>
            <a:off x="3352800" y="1676400"/>
            <a:ext cx="33655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200">
                <a:solidFill>
                  <a:srgbClr val="FFFFFF"/>
                </a:solidFill>
                <a:latin typeface="Times New Roman" panose="02020603050405020304" pitchFamily="18" charset="0"/>
              </a:rPr>
              <a:t>94</a:t>
            </a:r>
          </a:p>
        </p:txBody>
      </p:sp>
      <p:sp>
        <p:nvSpPr>
          <p:cNvPr id="64548" name="Text Box 36"/>
          <p:cNvSpPr txBox="1">
            <a:spLocks noChangeArrowheads="1"/>
          </p:cNvSpPr>
          <p:nvPr/>
        </p:nvSpPr>
        <p:spPr bwMode="auto">
          <a:xfrm>
            <a:off x="3581400" y="1676400"/>
            <a:ext cx="33655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200">
                <a:solidFill>
                  <a:srgbClr val="FFFFFF"/>
                </a:solidFill>
                <a:latin typeface="Times New Roman" panose="02020603050405020304" pitchFamily="18" charset="0"/>
              </a:rPr>
              <a:t>95</a:t>
            </a:r>
          </a:p>
        </p:txBody>
      </p:sp>
      <p:sp>
        <p:nvSpPr>
          <p:cNvPr id="64549" name="Text Box 37"/>
          <p:cNvSpPr txBox="1">
            <a:spLocks noChangeArrowheads="1"/>
          </p:cNvSpPr>
          <p:nvPr/>
        </p:nvSpPr>
        <p:spPr bwMode="auto">
          <a:xfrm>
            <a:off x="3810000" y="1676400"/>
            <a:ext cx="33655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200">
                <a:solidFill>
                  <a:srgbClr val="FFFFFF"/>
                </a:solidFill>
                <a:latin typeface="Times New Roman" panose="02020603050405020304" pitchFamily="18" charset="0"/>
              </a:rPr>
              <a:t>96</a:t>
            </a:r>
          </a:p>
        </p:txBody>
      </p:sp>
      <p:sp>
        <p:nvSpPr>
          <p:cNvPr id="64550" name="Line 38"/>
          <p:cNvSpPr>
            <a:spLocks noChangeShapeType="1"/>
          </p:cNvSpPr>
          <p:nvPr/>
        </p:nvSpPr>
        <p:spPr bwMode="auto">
          <a:xfrm>
            <a:off x="4343400" y="1719263"/>
            <a:ext cx="1588" cy="2808287"/>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64551" name="Line 39"/>
          <p:cNvSpPr>
            <a:spLocks noChangeShapeType="1"/>
          </p:cNvSpPr>
          <p:nvPr/>
        </p:nvSpPr>
        <p:spPr bwMode="auto">
          <a:xfrm>
            <a:off x="4572000" y="1719263"/>
            <a:ext cx="1588" cy="2808287"/>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64552" name="Line 40"/>
          <p:cNvSpPr>
            <a:spLocks noChangeShapeType="1"/>
          </p:cNvSpPr>
          <p:nvPr/>
        </p:nvSpPr>
        <p:spPr bwMode="auto">
          <a:xfrm>
            <a:off x="4800600" y="1719263"/>
            <a:ext cx="1588" cy="2808287"/>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64553" name="Line 41"/>
          <p:cNvSpPr>
            <a:spLocks noChangeShapeType="1"/>
          </p:cNvSpPr>
          <p:nvPr/>
        </p:nvSpPr>
        <p:spPr bwMode="auto">
          <a:xfrm>
            <a:off x="5029200" y="1719263"/>
            <a:ext cx="1588" cy="2808287"/>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64554" name="Line 42"/>
          <p:cNvSpPr>
            <a:spLocks noChangeShapeType="1"/>
          </p:cNvSpPr>
          <p:nvPr/>
        </p:nvSpPr>
        <p:spPr bwMode="auto">
          <a:xfrm>
            <a:off x="5257800" y="1719263"/>
            <a:ext cx="1588" cy="2808287"/>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64555" name="Text Box 43"/>
          <p:cNvSpPr txBox="1">
            <a:spLocks noChangeArrowheads="1"/>
          </p:cNvSpPr>
          <p:nvPr/>
        </p:nvSpPr>
        <p:spPr bwMode="auto">
          <a:xfrm>
            <a:off x="4267200" y="1676400"/>
            <a:ext cx="33655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200">
                <a:solidFill>
                  <a:srgbClr val="FFFFFF"/>
                </a:solidFill>
                <a:latin typeface="Times New Roman" panose="02020603050405020304" pitchFamily="18" charset="0"/>
              </a:rPr>
              <a:t>98</a:t>
            </a:r>
          </a:p>
        </p:txBody>
      </p:sp>
      <p:sp>
        <p:nvSpPr>
          <p:cNvPr id="64556" name="Text Box 44"/>
          <p:cNvSpPr txBox="1">
            <a:spLocks noChangeArrowheads="1"/>
          </p:cNvSpPr>
          <p:nvPr/>
        </p:nvSpPr>
        <p:spPr bwMode="auto">
          <a:xfrm>
            <a:off x="4495800" y="1676400"/>
            <a:ext cx="33655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200">
                <a:solidFill>
                  <a:srgbClr val="FFFFFF"/>
                </a:solidFill>
                <a:latin typeface="Times New Roman" panose="02020603050405020304" pitchFamily="18" charset="0"/>
              </a:rPr>
              <a:t>99</a:t>
            </a:r>
          </a:p>
        </p:txBody>
      </p:sp>
      <p:sp>
        <p:nvSpPr>
          <p:cNvPr id="64557" name="Text Box 45"/>
          <p:cNvSpPr txBox="1">
            <a:spLocks noChangeArrowheads="1"/>
          </p:cNvSpPr>
          <p:nvPr/>
        </p:nvSpPr>
        <p:spPr bwMode="auto">
          <a:xfrm>
            <a:off x="4724400" y="1676400"/>
            <a:ext cx="33655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200">
                <a:solidFill>
                  <a:srgbClr val="FFFFFF"/>
                </a:solidFill>
                <a:latin typeface="Times New Roman" panose="02020603050405020304" pitchFamily="18" charset="0"/>
              </a:rPr>
              <a:t>00</a:t>
            </a:r>
          </a:p>
        </p:txBody>
      </p:sp>
      <p:sp>
        <p:nvSpPr>
          <p:cNvPr id="64558" name="Text Box 46"/>
          <p:cNvSpPr txBox="1">
            <a:spLocks noChangeArrowheads="1"/>
          </p:cNvSpPr>
          <p:nvPr/>
        </p:nvSpPr>
        <p:spPr bwMode="auto">
          <a:xfrm>
            <a:off x="4953000" y="1676400"/>
            <a:ext cx="33655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200">
                <a:solidFill>
                  <a:srgbClr val="FFFFFF"/>
                </a:solidFill>
                <a:latin typeface="Times New Roman" panose="02020603050405020304" pitchFamily="18" charset="0"/>
              </a:rPr>
              <a:t>01</a:t>
            </a:r>
          </a:p>
        </p:txBody>
      </p:sp>
      <p:sp>
        <p:nvSpPr>
          <p:cNvPr id="64559" name="Text Box 47"/>
          <p:cNvSpPr txBox="1">
            <a:spLocks noChangeArrowheads="1"/>
          </p:cNvSpPr>
          <p:nvPr/>
        </p:nvSpPr>
        <p:spPr bwMode="auto">
          <a:xfrm>
            <a:off x="5181600" y="1676400"/>
            <a:ext cx="33655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200">
                <a:solidFill>
                  <a:srgbClr val="FFFFFF"/>
                </a:solidFill>
                <a:latin typeface="Times New Roman" panose="02020603050405020304" pitchFamily="18" charset="0"/>
              </a:rPr>
              <a:t>02</a:t>
            </a:r>
          </a:p>
        </p:txBody>
      </p:sp>
      <p:sp>
        <p:nvSpPr>
          <p:cNvPr id="64560" name="Text Box 48"/>
          <p:cNvSpPr txBox="1">
            <a:spLocks noChangeArrowheads="1"/>
          </p:cNvSpPr>
          <p:nvPr/>
        </p:nvSpPr>
        <p:spPr bwMode="auto">
          <a:xfrm>
            <a:off x="4038600" y="1676400"/>
            <a:ext cx="33655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200">
                <a:solidFill>
                  <a:srgbClr val="FFFFFF"/>
                </a:solidFill>
                <a:latin typeface="Times New Roman" panose="02020603050405020304" pitchFamily="18" charset="0"/>
              </a:rPr>
              <a:t>97</a:t>
            </a:r>
          </a:p>
        </p:txBody>
      </p:sp>
      <p:sp>
        <p:nvSpPr>
          <p:cNvPr id="64561" name="Line 49"/>
          <p:cNvSpPr>
            <a:spLocks noChangeShapeType="1"/>
          </p:cNvSpPr>
          <p:nvPr/>
        </p:nvSpPr>
        <p:spPr bwMode="auto">
          <a:xfrm>
            <a:off x="5486400" y="1719263"/>
            <a:ext cx="1588" cy="2808287"/>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64562" name="Line 50"/>
          <p:cNvSpPr>
            <a:spLocks noChangeShapeType="1"/>
          </p:cNvSpPr>
          <p:nvPr/>
        </p:nvSpPr>
        <p:spPr bwMode="auto">
          <a:xfrm>
            <a:off x="5715000" y="1719263"/>
            <a:ext cx="1588" cy="2808287"/>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64563" name="Line 51"/>
          <p:cNvSpPr>
            <a:spLocks noChangeShapeType="1"/>
          </p:cNvSpPr>
          <p:nvPr/>
        </p:nvSpPr>
        <p:spPr bwMode="auto">
          <a:xfrm>
            <a:off x="5943600" y="1719263"/>
            <a:ext cx="1588" cy="2808287"/>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64564" name="Text Box 52"/>
          <p:cNvSpPr txBox="1">
            <a:spLocks noChangeArrowheads="1"/>
          </p:cNvSpPr>
          <p:nvPr/>
        </p:nvSpPr>
        <p:spPr bwMode="auto">
          <a:xfrm>
            <a:off x="5638800" y="1676400"/>
            <a:ext cx="33655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200">
                <a:solidFill>
                  <a:srgbClr val="FFFFFF"/>
                </a:solidFill>
                <a:latin typeface="Times New Roman" panose="02020603050405020304" pitchFamily="18" charset="0"/>
              </a:rPr>
              <a:t>04</a:t>
            </a:r>
          </a:p>
        </p:txBody>
      </p:sp>
      <p:sp>
        <p:nvSpPr>
          <p:cNvPr id="64565" name="Text Box 53"/>
          <p:cNvSpPr txBox="1">
            <a:spLocks noChangeArrowheads="1"/>
          </p:cNvSpPr>
          <p:nvPr/>
        </p:nvSpPr>
        <p:spPr bwMode="auto">
          <a:xfrm>
            <a:off x="5867400" y="1676400"/>
            <a:ext cx="33655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200">
                <a:solidFill>
                  <a:srgbClr val="FFFFFF"/>
                </a:solidFill>
                <a:latin typeface="Times New Roman" panose="02020603050405020304" pitchFamily="18" charset="0"/>
              </a:rPr>
              <a:t>05</a:t>
            </a:r>
          </a:p>
        </p:txBody>
      </p:sp>
      <p:sp>
        <p:nvSpPr>
          <p:cNvPr id="64566" name="Rectangle 54"/>
          <p:cNvSpPr>
            <a:spLocks noChangeArrowheads="1"/>
          </p:cNvSpPr>
          <p:nvPr/>
        </p:nvSpPr>
        <p:spPr bwMode="auto">
          <a:xfrm>
            <a:off x="5410200" y="1676400"/>
            <a:ext cx="33655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200">
                <a:solidFill>
                  <a:srgbClr val="FFFFFF"/>
                </a:solidFill>
                <a:latin typeface="Times New Roman" panose="02020603050405020304" pitchFamily="18" charset="0"/>
              </a:rPr>
              <a:t>03</a:t>
            </a:r>
          </a:p>
        </p:txBody>
      </p:sp>
      <p:sp>
        <p:nvSpPr>
          <p:cNvPr id="64567" name="Line 55"/>
          <p:cNvSpPr>
            <a:spLocks noChangeShapeType="1"/>
          </p:cNvSpPr>
          <p:nvPr/>
        </p:nvSpPr>
        <p:spPr bwMode="auto">
          <a:xfrm>
            <a:off x="6172200" y="1719263"/>
            <a:ext cx="1588" cy="2808287"/>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64568" name="Line 56"/>
          <p:cNvSpPr>
            <a:spLocks noChangeShapeType="1"/>
          </p:cNvSpPr>
          <p:nvPr/>
        </p:nvSpPr>
        <p:spPr bwMode="auto">
          <a:xfrm>
            <a:off x="6400800" y="1719263"/>
            <a:ext cx="1588" cy="2808287"/>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64569" name="Text Box 57"/>
          <p:cNvSpPr txBox="1">
            <a:spLocks noChangeArrowheads="1"/>
          </p:cNvSpPr>
          <p:nvPr/>
        </p:nvSpPr>
        <p:spPr bwMode="auto">
          <a:xfrm>
            <a:off x="6324600" y="1676400"/>
            <a:ext cx="33655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200">
                <a:solidFill>
                  <a:srgbClr val="FFFFFF"/>
                </a:solidFill>
                <a:latin typeface="Times New Roman" panose="02020603050405020304" pitchFamily="18" charset="0"/>
              </a:rPr>
              <a:t>07</a:t>
            </a:r>
          </a:p>
        </p:txBody>
      </p:sp>
      <p:sp>
        <p:nvSpPr>
          <p:cNvPr id="64570" name="Line 58"/>
          <p:cNvSpPr>
            <a:spLocks noChangeShapeType="1"/>
          </p:cNvSpPr>
          <p:nvPr/>
        </p:nvSpPr>
        <p:spPr bwMode="auto">
          <a:xfrm>
            <a:off x="6629400" y="1719263"/>
            <a:ext cx="1588" cy="2808287"/>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64571" name="Line 59"/>
          <p:cNvSpPr>
            <a:spLocks noChangeShapeType="1"/>
          </p:cNvSpPr>
          <p:nvPr/>
        </p:nvSpPr>
        <p:spPr bwMode="auto">
          <a:xfrm>
            <a:off x="6858000" y="1719263"/>
            <a:ext cx="1588" cy="2808287"/>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64572" name="Line 60"/>
          <p:cNvSpPr>
            <a:spLocks noChangeShapeType="1"/>
          </p:cNvSpPr>
          <p:nvPr/>
        </p:nvSpPr>
        <p:spPr bwMode="auto">
          <a:xfrm>
            <a:off x="7086600" y="1719263"/>
            <a:ext cx="1588" cy="2808287"/>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64573" name="Text Box 61"/>
          <p:cNvSpPr txBox="1">
            <a:spLocks noChangeArrowheads="1"/>
          </p:cNvSpPr>
          <p:nvPr/>
        </p:nvSpPr>
        <p:spPr bwMode="auto">
          <a:xfrm>
            <a:off x="6781800" y="1676400"/>
            <a:ext cx="33655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200">
                <a:solidFill>
                  <a:srgbClr val="FFFFFF"/>
                </a:solidFill>
                <a:latin typeface="Times New Roman" panose="02020603050405020304" pitchFamily="18" charset="0"/>
              </a:rPr>
              <a:t>09</a:t>
            </a:r>
          </a:p>
        </p:txBody>
      </p:sp>
      <p:sp>
        <p:nvSpPr>
          <p:cNvPr id="64574" name="Text Box 62"/>
          <p:cNvSpPr txBox="1">
            <a:spLocks noChangeArrowheads="1"/>
          </p:cNvSpPr>
          <p:nvPr/>
        </p:nvSpPr>
        <p:spPr bwMode="auto">
          <a:xfrm>
            <a:off x="7010400" y="1676400"/>
            <a:ext cx="33655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200">
                <a:solidFill>
                  <a:srgbClr val="FFFFFF"/>
                </a:solidFill>
                <a:latin typeface="Times New Roman" panose="02020603050405020304" pitchFamily="18" charset="0"/>
              </a:rPr>
              <a:t>10</a:t>
            </a:r>
          </a:p>
        </p:txBody>
      </p:sp>
      <p:sp>
        <p:nvSpPr>
          <p:cNvPr id="64575" name="Rectangle 63"/>
          <p:cNvSpPr>
            <a:spLocks noChangeArrowheads="1"/>
          </p:cNvSpPr>
          <p:nvPr/>
        </p:nvSpPr>
        <p:spPr bwMode="auto">
          <a:xfrm>
            <a:off x="6553200" y="1676400"/>
            <a:ext cx="33655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200">
                <a:solidFill>
                  <a:srgbClr val="FFFFFF"/>
                </a:solidFill>
                <a:latin typeface="Times New Roman" panose="02020603050405020304" pitchFamily="18" charset="0"/>
              </a:rPr>
              <a:t>08</a:t>
            </a:r>
          </a:p>
        </p:txBody>
      </p:sp>
      <p:sp>
        <p:nvSpPr>
          <p:cNvPr id="64576" name="Text Box 64"/>
          <p:cNvSpPr txBox="1">
            <a:spLocks noChangeArrowheads="1"/>
          </p:cNvSpPr>
          <p:nvPr/>
        </p:nvSpPr>
        <p:spPr bwMode="auto">
          <a:xfrm>
            <a:off x="6096000" y="1676400"/>
            <a:ext cx="33655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200">
                <a:solidFill>
                  <a:srgbClr val="FFFFFF"/>
                </a:solidFill>
                <a:latin typeface="Times New Roman" panose="02020603050405020304" pitchFamily="18" charset="0"/>
              </a:rPr>
              <a:t>06</a:t>
            </a:r>
          </a:p>
        </p:txBody>
      </p:sp>
      <p:sp>
        <p:nvSpPr>
          <p:cNvPr id="64577" name="Rectangle 65"/>
          <p:cNvSpPr>
            <a:spLocks noChangeArrowheads="1"/>
          </p:cNvSpPr>
          <p:nvPr/>
        </p:nvSpPr>
        <p:spPr bwMode="auto">
          <a:xfrm>
            <a:off x="533400" y="2590800"/>
            <a:ext cx="3048000" cy="228600"/>
          </a:xfrm>
          <a:prstGeom prst="rect">
            <a:avLst/>
          </a:prstGeom>
          <a:solidFill>
            <a:srgbClr val="00FF00"/>
          </a:solidFill>
          <a:ln w="9525">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solidFill>
                <a:srgbClr val="000000"/>
              </a:solidFill>
              <a:latin typeface="Calibri" panose="020F0502020204030204" pitchFamily="34" charset="0"/>
            </a:endParaRPr>
          </a:p>
        </p:txBody>
      </p:sp>
      <p:sp>
        <p:nvSpPr>
          <p:cNvPr id="64578" name="Rectangle 66"/>
          <p:cNvSpPr>
            <a:spLocks noChangeArrowheads="1"/>
          </p:cNvSpPr>
          <p:nvPr/>
        </p:nvSpPr>
        <p:spPr bwMode="auto">
          <a:xfrm>
            <a:off x="3657600" y="2590800"/>
            <a:ext cx="1219200" cy="228600"/>
          </a:xfrm>
          <a:prstGeom prst="rect">
            <a:avLst/>
          </a:prstGeom>
          <a:solidFill>
            <a:srgbClr val="00FF00"/>
          </a:solidFill>
          <a:ln w="9525">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solidFill>
                <a:srgbClr val="000000"/>
              </a:solidFill>
              <a:latin typeface="Calibri" panose="020F0502020204030204" pitchFamily="34" charset="0"/>
            </a:endParaRPr>
          </a:p>
        </p:txBody>
      </p:sp>
      <p:sp>
        <p:nvSpPr>
          <p:cNvPr id="64579" name="Rectangle 67"/>
          <p:cNvSpPr>
            <a:spLocks noChangeArrowheads="1"/>
          </p:cNvSpPr>
          <p:nvPr/>
        </p:nvSpPr>
        <p:spPr bwMode="auto">
          <a:xfrm>
            <a:off x="3581400" y="2590800"/>
            <a:ext cx="76200" cy="228600"/>
          </a:xfrm>
          <a:prstGeom prst="rect">
            <a:avLst/>
          </a:prstGeom>
          <a:solidFill>
            <a:srgbClr val="FF0000"/>
          </a:solidFill>
          <a:ln w="9525">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solidFill>
                <a:srgbClr val="000000"/>
              </a:solidFill>
              <a:latin typeface="Calibri" panose="020F0502020204030204" pitchFamily="34" charset="0"/>
            </a:endParaRPr>
          </a:p>
        </p:txBody>
      </p:sp>
      <p:sp>
        <p:nvSpPr>
          <p:cNvPr id="64580" name="Line 70"/>
          <p:cNvSpPr>
            <a:spLocks noChangeShapeType="1"/>
          </p:cNvSpPr>
          <p:nvPr/>
        </p:nvSpPr>
        <p:spPr bwMode="auto">
          <a:xfrm>
            <a:off x="7315200" y="1719263"/>
            <a:ext cx="1588" cy="2808287"/>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64581" name="Rectangle 71"/>
          <p:cNvSpPr>
            <a:spLocks noChangeArrowheads="1"/>
          </p:cNvSpPr>
          <p:nvPr/>
        </p:nvSpPr>
        <p:spPr bwMode="auto">
          <a:xfrm>
            <a:off x="7543800" y="4038600"/>
            <a:ext cx="1066800" cy="228600"/>
          </a:xfrm>
          <a:prstGeom prst="rect">
            <a:avLst/>
          </a:prstGeom>
          <a:solidFill>
            <a:srgbClr val="F5A9E1"/>
          </a:solidFill>
          <a:ln w="9525">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1400">
                <a:solidFill>
                  <a:srgbClr val="000000"/>
                </a:solidFill>
                <a:latin typeface="Times New Roman" panose="02020603050405020304" pitchFamily="18" charset="0"/>
              </a:rPr>
              <a:t>NPP</a:t>
            </a:r>
          </a:p>
        </p:txBody>
      </p:sp>
      <p:sp>
        <p:nvSpPr>
          <p:cNvPr id="64582" name="Rectangle 72"/>
          <p:cNvSpPr>
            <a:spLocks noChangeArrowheads="1"/>
          </p:cNvSpPr>
          <p:nvPr/>
        </p:nvSpPr>
        <p:spPr bwMode="auto">
          <a:xfrm>
            <a:off x="8077200" y="4343400"/>
            <a:ext cx="838200" cy="228600"/>
          </a:xfrm>
          <a:prstGeom prst="rect">
            <a:avLst/>
          </a:prstGeom>
          <a:solidFill>
            <a:srgbClr val="F5A9E1"/>
          </a:solidFill>
          <a:ln w="9525">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1400">
                <a:solidFill>
                  <a:srgbClr val="000000"/>
                </a:solidFill>
                <a:latin typeface="Times New Roman" panose="02020603050405020304" pitchFamily="18" charset="0"/>
              </a:rPr>
              <a:t>NPOESS</a:t>
            </a:r>
          </a:p>
        </p:txBody>
      </p:sp>
      <p:sp>
        <p:nvSpPr>
          <p:cNvPr id="64583" name="Text Box 73"/>
          <p:cNvSpPr txBox="1">
            <a:spLocks noChangeArrowheads="1"/>
          </p:cNvSpPr>
          <p:nvPr/>
        </p:nvSpPr>
        <p:spPr bwMode="auto">
          <a:xfrm>
            <a:off x="7239000" y="1676400"/>
            <a:ext cx="33655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200">
                <a:solidFill>
                  <a:srgbClr val="FFFFFF"/>
                </a:solidFill>
                <a:latin typeface="Times New Roman" panose="02020603050405020304" pitchFamily="18" charset="0"/>
              </a:rPr>
              <a:t>11</a:t>
            </a:r>
          </a:p>
        </p:txBody>
      </p:sp>
      <p:sp>
        <p:nvSpPr>
          <p:cNvPr id="64584" name="Rectangle 74"/>
          <p:cNvSpPr>
            <a:spLocks noChangeArrowheads="1"/>
          </p:cNvSpPr>
          <p:nvPr/>
        </p:nvSpPr>
        <p:spPr bwMode="auto">
          <a:xfrm>
            <a:off x="4724400" y="2590800"/>
            <a:ext cx="152400" cy="228600"/>
          </a:xfrm>
          <a:prstGeom prst="rect">
            <a:avLst/>
          </a:prstGeom>
          <a:solidFill>
            <a:srgbClr val="FF0000"/>
          </a:solidFill>
          <a:ln w="9525">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solidFill>
                <a:srgbClr val="000000"/>
              </a:solidFill>
              <a:latin typeface="Calibri" panose="020F0502020204030204" pitchFamily="34" charset="0"/>
            </a:endParaRPr>
          </a:p>
        </p:txBody>
      </p:sp>
      <p:sp>
        <p:nvSpPr>
          <p:cNvPr id="64585" name="Text Box 75"/>
          <p:cNvSpPr txBox="1">
            <a:spLocks noChangeArrowheads="1"/>
          </p:cNvSpPr>
          <p:nvPr/>
        </p:nvSpPr>
        <p:spPr bwMode="auto">
          <a:xfrm>
            <a:off x="7086600" y="2362200"/>
            <a:ext cx="892175"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600">
                <a:solidFill>
                  <a:srgbClr val="FFFFFF"/>
                </a:solidFill>
                <a:latin typeface="Times New Roman" panose="02020603050405020304" pitchFamily="18" charset="0"/>
              </a:rPr>
              <a:t>AVHRR</a:t>
            </a:r>
          </a:p>
        </p:txBody>
      </p:sp>
      <p:sp>
        <p:nvSpPr>
          <p:cNvPr id="64586" name="Text Box 77"/>
          <p:cNvSpPr txBox="1">
            <a:spLocks noChangeArrowheads="1"/>
          </p:cNvSpPr>
          <p:nvPr/>
        </p:nvSpPr>
        <p:spPr bwMode="auto">
          <a:xfrm>
            <a:off x="6553200" y="4267200"/>
            <a:ext cx="714375"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600" dirty="0">
                <a:solidFill>
                  <a:srgbClr val="FFFFFF"/>
                </a:solidFill>
                <a:latin typeface="Times New Roman" panose="02020603050405020304" pitchFamily="18" charset="0"/>
              </a:rPr>
              <a:t>VIIRS</a:t>
            </a:r>
          </a:p>
        </p:txBody>
      </p:sp>
      <p:sp>
        <p:nvSpPr>
          <p:cNvPr id="64587" name="Rectangle 78"/>
          <p:cNvSpPr>
            <a:spLocks noChangeArrowheads="1"/>
          </p:cNvSpPr>
          <p:nvPr/>
        </p:nvSpPr>
        <p:spPr bwMode="auto">
          <a:xfrm>
            <a:off x="304800" y="0"/>
            <a:ext cx="83820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2400" b="1">
                <a:solidFill>
                  <a:srgbClr val="1F497D"/>
                </a:solidFill>
                <a:latin typeface="Calibri" panose="020F0502020204030204" pitchFamily="34" charset="0"/>
              </a:rPr>
              <a:t>Land Climate Data Record</a:t>
            </a:r>
          </a:p>
          <a:p>
            <a:pPr algn="ctr" eaLnBrk="1" hangingPunct="1"/>
            <a:r>
              <a:rPr lang="en-US" altLang="en-US" sz="2000">
                <a:solidFill>
                  <a:srgbClr val="000000"/>
                </a:solidFill>
                <a:latin typeface="Calibri" panose="020F0502020204030204" pitchFamily="34" charset="0"/>
              </a:rPr>
              <a:t>Multi instrument/Multi sensor Science Quality Data Records used to quantify trends and changes</a:t>
            </a:r>
            <a:r>
              <a:rPr lang="en-US" altLang="en-US" sz="2000">
                <a:solidFill>
                  <a:srgbClr val="1F497D"/>
                </a:solidFill>
                <a:latin typeface="Calibri" panose="020F0502020204030204" pitchFamily="34" charset="0"/>
              </a:rPr>
              <a:t> </a:t>
            </a:r>
          </a:p>
        </p:txBody>
      </p:sp>
      <p:sp>
        <p:nvSpPr>
          <p:cNvPr id="64588" name="Line 79"/>
          <p:cNvSpPr>
            <a:spLocks noChangeShapeType="1"/>
          </p:cNvSpPr>
          <p:nvPr/>
        </p:nvSpPr>
        <p:spPr bwMode="auto">
          <a:xfrm>
            <a:off x="533400" y="2514600"/>
            <a:ext cx="838200" cy="0"/>
          </a:xfrm>
          <a:prstGeom prst="line">
            <a:avLst/>
          </a:prstGeom>
          <a:noFill/>
          <a:ln w="9525">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64589" name="Line 80"/>
          <p:cNvSpPr>
            <a:spLocks noChangeShapeType="1"/>
          </p:cNvSpPr>
          <p:nvPr/>
        </p:nvSpPr>
        <p:spPr bwMode="auto">
          <a:xfrm>
            <a:off x="1371600" y="2514600"/>
            <a:ext cx="914400" cy="0"/>
          </a:xfrm>
          <a:prstGeom prst="line">
            <a:avLst/>
          </a:prstGeom>
          <a:noFill/>
          <a:ln w="9525">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64590" name="Line 81"/>
          <p:cNvSpPr>
            <a:spLocks noChangeShapeType="1"/>
          </p:cNvSpPr>
          <p:nvPr/>
        </p:nvSpPr>
        <p:spPr bwMode="auto">
          <a:xfrm>
            <a:off x="2286000" y="2514600"/>
            <a:ext cx="1295400" cy="0"/>
          </a:xfrm>
          <a:prstGeom prst="line">
            <a:avLst/>
          </a:prstGeom>
          <a:noFill/>
          <a:ln w="9525">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64591" name="Line 82"/>
          <p:cNvSpPr>
            <a:spLocks noChangeShapeType="1"/>
          </p:cNvSpPr>
          <p:nvPr/>
        </p:nvSpPr>
        <p:spPr bwMode="auto">
          <a:xfrm>
            <a:off x="3657600" y="2514600"/>
            <a:ext cx="1066800" cy="0"/>
          </a:xfrm>
          <a:prstGeom prst="line">
            <a:avLst/>
          </a:prstGeom>
          <a:noFill/>
          <a:ln w="9525">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64592" name="Line 83"/>
          <p:cNvSpPr>
            <a:spLocks noChangeShapeType="1"/>
          </p:cNvSpPr>
          <p:nvPr/>
        </p:nvSpPr>
        <p:spPr bwMode="auto">
          <a:xfrm>
            <a:off x="4876800" y="1981200"/>
            <a:ext cx="762000" cy="0"/>
          </a:xfrm>
          <a:prstGeom prst="line">
            <a:avLst/>
          </a:prstGeom>
          <a:noFill/>
          <a:ln w="9525">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64593" name="Line 84"/>
          <p:cNvSpPr>
            <a:spLocks noChangeShapeType="1"/>
          </p:cNvSpPr>
          <p:nvPr/>
        </p:nvSpPr>
        <p:spPr bwMode="auto">
          <a:xfrm>
            <a:off x="5562600" y="1981200"/>
            <a:ext cx="914400" cy="0"/>
          </a:xfrm>
          <a:prstGeom prst="line">
            <a:avLst/>
          </a:prstGeom>
          <a:noFill/>
          <a:ln w="9525">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64594" name="Text Box 85"/>
          <p:cNvSpPr txBox="1">
            <a:spLocks noChangeArrowheads="1"/>
          </p:cNvSpPr>
          <p:nvPr/>
        </p:nvSpPr>
        <p:spPr bwMode="auto">
          <a:xfrm>
            <a:off x="609600" y="2209800"/>
            <a:ext cx="446088"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200" b="1">
                <a:solidFill>
                  <a:srgbClr val="FFFFFF"/>
                </a:solidFill>
                <a:latin typeface="Times New Roman" panose="02020603050405020304" pitchFamily="18" charset="0"/>
              </a:rPr>
              <a:t>N07</a:t>
            </a:r>
          </a:p>
        </p:txBody>
      </p:sp>
      <p:sp>
        <p:nvSpPr>
          <p:cNvPr id="64595" name="Text Box 86"/>
          <p:cNvSpPr txBox="1">
            <a:spLocks noChangeArrowheads="1"/>
          </p:cNvSpPr>
          <p:nvPr/>
        </p:nvSpPr>
        <p:spPr bwMode="auto">
          <a:xfrm>
            <a:off x="1676400" y="2209800"/>
            <a:ext cx="446088"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200" b="1">
                <a:solidFill>
                  <a:srgbClr val="FFFFFF"/>
                </a:solidFill>
                <a:latin typeface="Times New Roman" panose="02020603050405020304" pitchFamily="18" charset="0"/>
              </a:rPr>
              <a:t>N09</a:t>
            </a:r>
          </a:p>
        </p:txBody>
      </p:sp>
      <p:sp>
        <p:nvSpPr>
          <p:cNvPr id="64596" name="Text Box 87"/>
          <p:cNvSpPr txBox="1">
            <a:spLocks noChangeArrowheads="1"/>
          </p:cNvSpPr>
          <p:nvPr/>
        </p:nvSpPr>
        <p:spPr bwMode="auto">
          <a:xfrm>
            <a:off x="2590800" y="2209800"/>
            <a:ext cx="446088"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200" b="1">
                <a:solidFill>
                  <a:srgbClr val="FFFFFF"/>
                </a:solidFill>
                <a:latin typeface="Times New Roman" panose="02020603050405020304" pitchFamily="18" charset="0"/>
              </a:rPr>
              <a:t>N11</a:t>
            </a:r>
          </a:p>
        </p:txBody>
      </p:sp>
      <p:sp>
        <p:nvSpPr>
          <p:cNvPr id="64597" name="Text Box 88"/>
          <p:cNvSpPr txBox="1">
            <a:spLocks noChangeArrowheads="1"/>
          </p:cNvSpPr>
          <p:nvPr/>
        </p:nvSpPr>
        <p:spPr bwMode="auto">
          <a:xfrm>
            <a:off x="4038600" y="2209800"/>
            <a:ext cx="446088"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200" b="1">
                <a:solidFill>
                  <a:srgbClr val="FFFFFF"/>
                </a:solidFill>
                <a:latin typeface="Times New Roman" panose="02020603050405020304" pitchFamily="18" charset="0"/>
              </a:rPr>
              <a:t>N14</a:t>
            </a:r>
          </a:p>
        </p:txBody>
      </p:sp>
      <p:sp>
        <p:nvSpPr>
          <p:cNvPr id="64598" name="Text Box 89"/>
          <p:cNvSpPr txBox="1">
            <a:spLocks noChangeArrowheads="1"/>
          </p:cNvSpPr>
          <p:nvPr/>
        </p:nvSpPr>
        <p:spPr bwMode="auto">
          <a:xfrm>
            <a:off x="5029200" y="1905000"/>
            <a:ext cx="446088"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200" b="1">
                <a:solidFill>
                  <a:srgbClr val="FFFFFF"/>
                </a:solidFill>
                <a:latin typeface="Times New Roman" panose="02020603050405020304" pitchFamily="18" charset="0"/>
              </a:rPr>
              <a:t>N16</a:t>
            </a:r>
          </a:p>
        </p:txBody>
      </p:sp>
      <p:sp>
        <p:nvSpPr>
          <p:cNvPr id="64599" name="Text Box 90"/>
          <p:cNvSpPr txBox="1">
            <a:spLocks noChangeArrowheads="1"/>
          </p:cNvSpPr>
          <p:nvPr/>
        </p:nvSpPr>
        <p:spPr bwMode="auto">
          <a:xfrm>
            <a:off x="6019800" y="1905000"/>
            <a:ext cx="446088"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200" b="1">
                <a:solidFill>
                  <a:srgbClr val="FFFFFF"/>
                </a:solidFill>
                <a:latin typeface="Times New Roman" panose="02020603050405020304" pitchFamily="18" charset="0"/>
              </a:rPr>
              <a:t>N17</a:t>
            </a:r>
          </a:p>
        </p:txBody>
      </p:sp>
      <p:sp>
        <p:nvSpPr>
          <p:cNvPr id="64600" name="Text Box 91"/>
          <p:cNvSpPr txBox="1">
            <a:spLocks noChangeArrowheads="1"/>
          </p:cNvSpPr>
          <p:nvPr/>
        </p:nvSpPr>
        <p:spPr bwMode="auto">
          <a:xfrm>
            <a:off x="3429000" y="2209800"/>
            <a:ext cx="446088"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200" b="1">
                <a:solidFill>
                  <a:srgbClr val="FFFFFF"/>
                </a:solidFill>
                <a:latin typeface="Times New Roman" panose="02020603050405020304" pitchFamily="18" charset="0"/>
              </a:rPr>
              <a:t>N09</a:t>
            </a:r>
          </a:p>
        </p:txBody>
      </p:sp>
      <p:sp>
        <p:nvSpPr>
          <p:cNvPr id="64601" name="Text Box 76"/>
          <p:cNvSpPr txBox="1">
            <a:spLocks noChangeArrowheads="1"/>
          </p:cNvSpPr>
          <p:nvPr/>
        </p:nvSpPr>
        <p:spPr bwMode="auto">
          <a:xfrm>
            <a:off x="3886200" y="3352800"/>
            <a:ext cx="8382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600">
                <a:solidFill>
                  <a:srgbClr val="FFFFFF"/>
                </a:solidFill>
                <a:latin typeface="Times New Roman" panose="02020603050405020304" pitchFamily="18" charset="0"/>
              </a:rPr>
              <a:t>MODIS</a:t>
            </a:r>
          </a:p>
        </p:txBody>
      </p:sp>
      <p:sp>
        <p:nvSpPr>
          <p:cNvPr id="64602" name="Rectangle 94" descr="Wide upward diagonal"/>
          <p:cNvSpPr>
            <a:spLocks noChangeArrowheads="1"/>
          </p:cNvSpPr>
          <p:nvPr/>
        </p:nvSpPr>
        <p:spPr bwMode="auto">
          <a:xfrm>
            <a:off x="6858000" y="3505200"/>
            <a:ext cx="1447800" cy="228600"/>
          </a:xfrm>
          <a:prstGeom prst="rect">
            <a:avLst/>
          </a:prstGeom>
          <a:pattFill prst="wdUpDiag">
            <a:fgClr>
              <a:schemeClr val="accent1"/>
            </a:fgClr>
            <a:bgClr>
              <a:schemeClr val="bg1"/>
            </a:bgClr>
          </a:pattFill>
          <a:ln w="9525">
            <a:solidFill>
              <a:schemeClr val="tx1"/>
            </a:solidFill>
            <a:prstDash val="dash"/>
            <a:miter lim="800000"/>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endParaRPr lang="en-US" altLang="en-US" sz="1400">
              <a:solidFill>
                <a:srgbClr val="000000"/>
              </a:solidFill>
              <a:latin typeface="Times New Roman" panose="02020603050405020304" pitchFamily="18" charset="0"/>
            </a:endParaRPr>
          </a:p>
        </p:txBody>
      </p:sp>
      <p:grpSp>
        <p:nvGrpSpPr>
          <p:cNvPr id="64603" name="Group 107"/>
          <p:cNvGrpSpPr>
            <a:grpSpLocks/>
          </p:cNvGrpSpPr>
          <p:nvPr/>
        </p:nvGrpSpPr>
        <p:grpSpPr bwMode="auto">
          <a:xfrm>
            <a:off x="5029200" y="3200400"/>
            <a:ext cx="3352800" cy="228600"/>
            <a:chOff x="3072" y="2448"/>
            <a:chExt cx="1906" cy="144"/>
          </a:xfrm>
        </p:grpSpPr>
        <p:sp>
          <p:nvSpPr>
            <p:cNvPr id="64616" name="Rectangle 93" descr="Wide upward diagonal"/>
            <p:cNvSpPr>
              <a:spLocks noChangeArrowheads="1"/>
            </p:cNvSpPr>
            <p:nvPr/>
          </p:nvSpPr>
          <p:spPr bwMode="auto">
            <a:xfrm>
              <a:off x="4285" y="2448"/>
              <a:ext cx="693" cy="144"/>
            </a:xfrm>
            <a:prstGeom prst="rect">
              <a:avLst/>
            </a:prstGeom>
            <a:pattFill prst="wdUpDiag">
              <a:fgClr>
                <a:schemeClr val="accent1"/>
              </a:fgClr>
              <a:bgClr>
                <a:schemeClr val="bg1"/>
              </a:bgClr>
            </a:pattFill>
            <a:ln w="9525">
              <a:solidFill>
                <a:schemeClr val="tx1"/>
              </a:solidFill>
              <a:prstDash val="dash"/>
              <a:miter lim="800000"/>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endParaRPr lang="en-US" altLang="en-US" sz="1400">
                <a:solidFill>
                  <a:srgbClr val="000000"/>
                </a:solidFill>
                <a:latin typeface="Times New Roman" panose="02020603050405020304" pitchFamily="18" charset="0"/>
              </a:endParaRPr>
            </a:p>
          </p:txBody>
        </p:sp>
        <p:sp>
          <p:nvSpPr>
            <p:cNvPr id="64617" name="Rectangle 68"/>
            <p:cNvSpPr>
              <a:spLocks noChangeArrowheads="1"/>
            </p:cNvSpPr>
            <p:nvPr/>
          </p:nvSpPr>
          <p:spPr bwMode="auto">
            <a:xfrm>
              <a:off x="3072" y="2448"/>
              <a:ext cx="1300" cy="144"/>
            </a:xfrm>
            <a:prstGeom prst="rect">
              <a:avLst/>
            </a:prstGeom>
            <a:solidFill>
              <a:schemeClr val="accent1"/>
            </a:solidFill>
            <a:ln w="9525">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1400">
                  <a:solidFill>
                    <a:srgbClr val="000000"/>
                  </a:solidFill>
                  <a:latin typeface="Times New Roman" panose="02020603050405020304" pitchFamily="18" charset="0"/>
                </a:rPr>
                <a:t>Terra</a:t>
              </a:r>
            </a:p>
          </p:txBody>
        </p:sp>
      </p:grpSp>
      <p:sp>
        <p:nvSpPr>
          <p:cNvPr id="64604" name="Rectangle 69"/>
          <p:cNvSpPr>
            <a:spLocks noChangeArrowheads="1"/>
          </p:cNvSpPr>
          <p:nvPr/>
        </p:nvSpPr>
        <p:spPr bwMode="auto">
          <a:xfrm>
            <a:off x="5257800" y="3505200"/>
            <a:ext cx="1981200" cy="228600"/>
          </a:xfrm>
          <a:prstGeom prst="rect">
            <a:avLst/>
          </a:prstGeom>
          <a:solidFill>
            <a:schemeClr val="accent1"/>
          </a:solidFill>
          <a:ln w="9525">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1400">
                <a:solidFill>
                  <a:srgbClr val="000000"/>
                </a:solidFill>
                <a:latin typeface="Times New Roman" panose="02020603050405020304" pitchFamily="18" charset="0"/>
              </a:rPr>
              <a:t>Aqua</a:t>
            </a:r>
          </a:p>
        </p:txBody>
      </p:sp>
      <p:sp>
        <p:nvSpPr>
          <p:cNvPr id="64605" name="Rectangle 96"/>
          <p:cNvSpPr>
            <a:spLocks noChangeArrowheads="1"/>
          </p:cNvSpPr>
          <p:nvPr/>
        </p:nvSpPr>
        <p:spPr bwMode="auto">
          <a:xfrm>
            <a:off x="4724400" y="2895600"/>
            <a:ext cx="304800" cy="228600"/>
          </a:xfrm>
          <a:prstGeom prst="rect">
            <a:avLst/>
          </a:prstGeom>
          <a:solidFill>
            <a:srgbClr val="00B050"/>
          </a:solidFill>
          <a:ln w="9525">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solidFill>
                <a:srgbClr val="FFFFFF"/>
              </a:solidFill>
              <a:latin typeface="Calibri" panose="020F0502020204030204" pitchFamily="34" charset="0"/>
            </a:endParaRPr>
          </a:p>
        </p:txBody>
      </p:sp>
      <p:sp>
        <p:nvSpPr>
          <p:cNvPr id="64606" name="Rectangle 98"/>
          <p:cNvSpPr>
            <a:spLocks noChangeArrowheads="1"/>
          </p:cNvSpPr>
          <p:nvPr/>
        </p:nvSpPr>
        <p:spPr bwMode="auto">
          <a:xfrm>
            <a:off x="5638800" y="2590800"/>
            <a:ext cx="304800" cy="228600"/>
          </a:xfrm>
          <a:prstGeom prst="rect">
            <a:avLst/>
          </a:prstGeom>
          <a:solidFill>
            <a:srgbClr val="00FF00"/>
          </a:solidFill>
          <a:ln w="9525">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solidFill>
                <a:srgbClr val="000000"/>
              </a:solidFill>
              <a:latin typeface="Calibri" panose="020F0502020204030204" pitchFamily="34" charset="0"/>
            </a:endParaRPr>
          </a:p>
        </p:txBody>
      </p:sp>
      <p:sp>
        <p:nvSpPr>
          <p:cNvPr id="64607" name="Line 99"/>
          <p:cNvSpPr>
            <a:spLocks noChangeShapeType="1"/>
          </p:cNvSpPr>
          <p:nvPr/>
        </p:nvSpPr>
        <p:spPr bwMode="auto">
          <a:xfrm>
            <a:off x="5638800" y="2514600"/>
            <a:ext cx="838200" cy="0"/>
          </a:xfrm>
          <a:prstGeom prst="line">
            <a:avLst/>
          </a:prstGeom>
          <a:noFill/>
          <a:ln w="9525">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64608" name="Rectangle 100"/>
          <p:cNvSpPr>
            <a:spLocks noChangeArrowheads="1"/>
          </p:cNvSpPr>
          <p:nvPr/>
        </p:nvSpPr>
        <p:spPr bwMode="auto">
          <a:xfrm>
            <a:off x="5867400" y="2362200"/>
            <a:ext cx="446088"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200" b="1">
                <a:solidFill>
                  <a:srgbClr val="000000"/>
                </a:solidFill>
                <a:latin typeface="Times New Roman" panose="02020603050405020304" pitchFamily="18" charset="0"/>
              </a:rPr>
              <a:t>N16</a:t>
            </a:r>
          </a:p>
        </p:txBody>
      </p:sp>
      <p:sp>
        <p:nvSpPr>
          <p:cNvPr id="64609" name="Rectangle 101" descr="Wide upward diagonal"/>
          <p:cNvSpPr>
            <a:spLocks noChangeArrowheads="1"/>
          </p:cNvSpPr>
          <p:nvPr/>
        </p:nvSpPr>
        <p:spPr bwMode="auto">
          <a:xfrm>
            <a:off x="5943600" y="2590800"/>
            <a:ext cx="457200" cy="228600"/>
          </a:xfrm>
          <a:prstGeom prst="rect">
            <a:avLst/>
          </a:prstGeom>
          <a:pattFill prst="wdUpDiag">
            <a:fgClr>
              <a:srgbClr val="009900"/>
            </a:fgClr>
            <a:bgClr>
              <a:srgbClr val="FFFFFF"/>
            </a:bgClr>
          </a:pattFill>
          <a:ln w="9525">
            <a:solidFill>
              <a:schemeClr val="tx1"/>
            </a:solidFill>
            <a:prstDash val="dash"/>
            <a:miter lim="800000"/>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endParaRPr lang="en-US" altLang="en-US" sz="1400">
              <a:solidFill>
                <a:srgbClr val="000000"/>
              </a:solidFill>
              <a:latin typeface="Times New Roman" panose="02020603050405020304" pitchFamily="18" charset="0"/>
            </a:endParaRPr>
          </a:p>
        </p:txBody>
      </p:sp>
      <p:sp>
        <p:nvSpPr>
          <p:cNvPr id="64610" name="AutoShape 105"/>
          <p:cNvSpPr>
            <a:spLocks noChangeArrowheads="1"/>
          </p:cNvSpPr>
          <p:nvPr/>
        </p:nvSpPr>
        <p:spPr bwMode="auto">
          <a:xfrm>
            <a:off x="5715000" y="2819400"/>
            <a:ext cx="152400" cy="685800"/>
          </a:xfrm>
          <a:prstGeom prst="upDownArrow">
            <a:avLst>
              <a:gd name="adj1" fmla="val 50000"/>
              <a:gd name="adj2" fmla="val 40000"/>
            </a:avLst>
          </a:prstGeom>
          <a:solidFill>
            <a:schemeClr val="accent1"/>
          </a:solidFill>
          <a:ln w="9525">
            <a:solidFill>
              <a:schemeClr val="tx1"/>
            </a:solidFill>
            <a:miter lim="800000"/>
            <a:headEnd/>
            <a:tailEnd/>
          </a:ln>
        </p:spPr>
        <p:txBody>
          <a:bodyPr vert="eaVert"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solidFill>
                <a:srgbClr val="000000"/>
              </a:solidFill>
              <a:latin typeface="Calibri" panose="020F0502020204030204" pitchFamily="34" charset="0"/>
            </a:endParaRPr>
          </a:p>
        </p:txBody>
      </p:sp>
      <p:sp>
        <p:nvSpPr>
          <p:cNvPr id="64611" name="AutoShape 106"/>
          <p:cNvSpPr>
            <a:spLocks noChangeArrowheads="1"/>
          </p:cNvSpPr>
          <p:nvPr/>
        </p:nvSpPr>
        <p:spPr bwMode="auto">
          <a:xfrm>
            <a:off x="7772400" y="3733800"/>
            <a:ext cx="152400" cy="304800"/>
          </a:xfrm>
          <a:prstGeom prst="upDownArrow">
            <a:avLst>
              <a:gd name="adj1" fmla="val 50000"/>
              <a:gd name="adj2" fmla="val 40000"/>
            </a:avLst>
          </a:prstGeom>
          <a:solidFill>
            <a:schemeClr val="accent1"/>
          </a:solidFill>
          <a:ln w="9525">
            <a:solidFill>
              <a:schemeClr val="tx1"/>
            </a:solidFill>
            <a:miter lim="800000"/>
            <a:headEnd/>
            <a:tailEnd/>
          </a:ln>
        </p:spPr>
        <p:txBody>
          <a:bodyPr vert="eaVert"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solidFill>
                <a:srgbClr val="000000"/>
              </a:solidFill>
              <a:latin typeface="Calibri" panose="020F0502020204030204" pitchFamily="34" charset="0"/>
            </a:endParaRPr>
          </a:p>
        </p:txBody>
      </p:sp>
      <p:sp>
        <p:nvSpPr>
          <p:cNvPr id="64612" name="Rectangle 101"/>
          <p:cNvSpPr>
            <a:spLocks noChangeArrowheads="1"/>
          </p:cNvSpPr>
          <p:nvPr/>
        </p:nvSpPr>
        <p:spPr bwMode="auto">
          <a:xfrm>
            <a:off x="457200" y="4038600"/>
            <a:ext cx="47244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defRPr>
                <a:solidFill>
                  <a:schemeClr val="tx1"/>
                </a:solidFill>
                <a:latin typeface="Arial" panose="020B0604020202020204" pitchFamily="34" charset="0"/>
              </a:defRPr>
            </a:lvl1pPr>
            <a:lvl2pPr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lvl="1" eaLnBrk="1" hangingPunct="1"/>
            <a:r>
              <a:rPr lang="en-US" altLang="en-US">
                <a:solidFill>
                  <a:srgbClr val="FFFFFF"/>
                </a:solidFill>
                <a:latin typeface="Calibri" panose="020F0502020204030204" pitchFamily="34" charset="0"/>
              </a:rPr>
              <a:t>AVHRR (GAC) 1982-1999 + 2003-2006</a:t>
            </a:r>
          </a:p>
          <a:p>
            <a:pPr lvl="1" eaLnBrk="1" hangingPunct="1"/>
            <a:r>
              <a:rPr lang="en-US" altLang="en-US">
                <a:solidFill>
                  <a:srgbClr val="FFFFFF"/>
                </a:solidFill>
                <a:latin typeface="Calibri" panose="020F0502020204030204" pitchFamily="34" charset="0"/>
              </a:rPr>
              <a:t>MODIS (MO(Y)D09 CMG) 2000-present</a:t>
            </a:r>
          </a:p>
          <a:p>
            <a:pPr lvl="1" eaLnBrk="1" hangingPunct="1"/>
            <a:r>
              <a:rPr lang="en-US" altLang="en-US">
                <a:solidFill>
                  <a:srgbClr val="FFFFFF"/>
                </a:solidFill>
                <a:latin typeface="Calibri" panose="020F0502020204030204" pitchFamily="34" charset="0"/>
              </a:rPr>
              <a:t>VIIRS 2011 – 2025</a:t>
            </a:r>
          </a:p>
          <a:p>
            <a:pPr lvl="1" eaLnBrk="1" hangingPunct="1"/>
            <a:r>
              <a:rPr lang="en-US" altLang="en-US">
                <a:solidFill>
                  <a:srgbClr val="FFFFFF"/>
                </a:solidFill>
                <a:latin typeface="Calibri" panose="020F0502020204030204" pitchFamily="34" charset="0"/>
              </a:rPr>
              <a:t>SPOT VEGETATION 1999-2000</a:t>
            </a:r>
          </a:p>
        </p:txBody>
      </p:sp>
      <p:sp>
        <p:nvSpPr>
          <p:cNvPr id="64613" name="Rectangle 102"/>
          <p:cNvSpPr>
            <a:spLocks noChangeArrowheads="1"/>
          </p:cNvSpPr>
          <p:nvPr/>
        </p:nvSpPr>
        <p:spPr bwMode="auto">
          <a:xfrm>
            <a:off x="1447800" y="5791200"/>
            <a:ext cx="63246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defRPr>
                <a:solidFill>
                  <a:schemeClr val="tx1"/>
                </a:solidFill>
                <a:latin typeface="Arial" panose="020B0604020202020204" pitchFamily="34" charset="0"/>
              </a:defRPr>
            </a:lvl1pPr>
            <a:lvl2pPr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lvl="1" eaLnBrk="1" hangingPunct="1"/>
            <a:r>
              <a:rPr lang="en-US" altLang="en-US" sz="2000" i="1">
                <a:solidFill>
                  <a:srgbClr val="000000"/>
                </a:solidFill>
                <a:latin typeface="Calibri" panose="020F0502020204030204" pitchFamily="34" charset="0"/>
              </a:rPr>
              <a:t>Emphasis on data consistency – characterization  rather than degrading/smoothing the data </a:t>
            </a:r>
          </a:p>
        </p:txBody>
      </p:sp>
      <p:sp>
        <p:nvSpPr>
          <p:cNvPr id="64614" name="Text Box 75"/>
          <p:cNvSpPr txBox="1">
            <a:spLocks noChangeArrowheads="1"/>
          </p:cNvSpPr>
          <p:nvPr/>
        </p:nvSpPr>
        <p:spPr bwMode="auto">
          <a:xfrm>
            <a:off x="3200400" y="2895600"/>
            <a:ext cx="1452563"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600">
                <a:solidFill>
                  <a:srgbClr val="FFFFFF"/>
                </a:solidFill>
                <a:latin typeface="Times New Roman" panose="02020603050405020304" pitchFamily="18" charset="0"/>
              </a:rPr>
              <a:t>VEGETATION</a:t>
            </a:r>
          </a:p>
        </p:txBody>
      </p:sp>
      <p:sp>
        <p:nvSpPr>
          <p:cNvPr id="64615" name="TextBox 105"/>
          <p:cNvSpPr txBox="1">
            <a:spLocks noChangeArrowheads="1"/>
          </p:cNvSpPr>
          <p:nvPr/>
        </p:nvSpPr>
        <p:spPr bwMode="auto">
          <a:xfrm>
            <a:off x="6705600" y="6324600"/>
            <a:ext cx="21336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a:t>Eric Vermote et al. </a:t>
            </a:r>
          </a:p>
        </p:txBody>
      </p:sp>
    </p:spTree>
    <p:extLst>
      <p:ext uri="{BB962C8B-B14F-4D97-AF65-F5344CB8AC3E}">
        <p14:creationId xmlns:p14="http://schemas.microsoft.com/office/powerpoint/2010/main" val="2650150462"/>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 Box 4"/>
          <p:cNvSpPr txBox="1">
            <a:spLocks noChangeArrowheads="1"/>
          </p:cNvSpPr>
          <p:nvPr/>
        </p:nvSpPr>
        <p:spPr bwMode="auto">
          <a:xfrm>
            <a:off x="-152400" y="5839824"/>
            <a:ext cx="911352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spcBef>
                <a:spcPct val="50000"/>
              </a:spcBef>
            </a:pPr>
            <a:r>
              <a:rPr lang="en-US" altLang="en-US" sz="2000" dirty="0">
                <a:solidFill>
                  <a:srgbClr val="FF0000"/>
                </a:solidFill>
                <a:latin typeface="+mn-lt"/>
                <a:cs typeface="Arial" panose="020B0604020202020204" pitchFamily="34" charset="0"/>
              </a:rPr>
              <a:t>https://earthdata.nasa.gov/earth-observation-data/near-real-time/firms</a:t>
            </a:r>
            <a:endParaRPr lang="en-US" altLang="en-US" sz="2000" dirty="0">
              <a:solidFill>
                <a:srgbClr val="FF0000"/>
              </a:solidFill>
              <a:latin typeface="+mn-lt"/>
              <a:cs typeface="Arial" panose="020B0604020202020204" pitchFamily="34" charset="0"/>
            </a:endParaRPr>
          </a:p>
        </p:txBody>
      </p:sp>
      <p:sp>
        <p:nvSpPr>
          <p:cNvPr id="3078" name="Rectangle 10"/>
          <p:cNvSpPr>
            <a:spLocks noChangeArrowheads="1"/>
          </p:cNvSpPr>
          <p:nvPr/>
        </p:nvSpPr>
        <p:spPr bwMode="auto">
          <a:xfrm>
            <a:off x="6213475" y="1416050"/>
            <a:ext cx="2343150" cy="1130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lstStyle>
            <a:lvl1pPr marL="171450" indent="-171450"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20000"/>
              </a:spcBef>
              <a:buFontTx/>
              <a:buChar char="•"/>
            </a:pPr>
            <a:r>
              <a:rPr lang="en-US" altLang="en-US">
                <a:solidFill>
                  <a:srgbClr val="FFFFFF"/>
                </a:solidFill>
                <a:latin typeface="Comic Sans MS" panose="030F0702030302020204" pitchFamily="66" charset="0"/>
                <a:cs typeface="Arial" panose="020B0604020202020204" pitchFamily="34" charset="0"/>
              </a:rPr>
              <a:t>Active fires</a:t>
            </a:r>
          </a:p>
          <a:p>
            <a:pPr eaLnBrk="1" hangingPunct="1">
              <a:spcBef>
                <a:spcPct val="20000"/>
              </a:spcBef>
              <a:buFontTx/>
              <a:buChar char="•"/>
            </a:pPr>
            <a:r>
              <a:rPr lang="en-US" altLang="en-US">
                <a:solidFill>
                  <a:srgbClr val="FFFFFF"/>
                </a:solidFill>
                <a:latin typeface="Comic Sans MS" panose="030F0702030302020204" pitchFamily="66" charset="0"/>
                <a:cs typeface="Arial" panose="020B0604020202020204" pitchFamily="34" charset="0"/>
              </a:rPr>
              <a:t>Email alerts</a:t>
            </a:r>
          </a:p>
          <a:p>
            <a:pPr eaLnBrk="1" hangingPunct="1">
              <a:spcBef>
                <a:spcPct val="20000"/>
              </a:spcBef>
              <a:buFontTx/>
              <a:buChar char="•"/>
            </a:pPr>
            <a:r>
              <a:rPr lang="en-US" altLang="en-US">
                <a:solidFill>
                  <a:srgbClr val="FFFFFF"/>
                </a:solidFill>
                <a:latin typeface="Comic Sans MS" panose="030F0702030302020204" pitchFamily="66" charset="0"/>
                <a:cs typeface="Arial" panose="020B0604020202020204" pitchFamily="34" charset="0"/>
              </a:rPr>
              <a:t>Subsets</a:t>
            </a:r>
          </a:p>
        </p:txBody>
      </p:sp>
      <p:sp>
        <p:nvSpPr>
          <p:cNvPr id="3079" name="TextBox 6"/>
          <p:cNvSpPr txBox="1">
            <a:spLocks noChangeArrowheads="1"/>
          </p:cNvSpPr>
          <p:nvPr/>
        </p:nvSpPr>
        <p:spPr bwMode="auto">
          <a:xfrm>
            <a:off x="990600" y="152400"/>
            <a:ext cx="744696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3200"/>
              <a:t>Fire Information for Research Managers</a:t>
            </a:r>
          </a:p>
        </p:txBody>
      </p:sp>
      <p:pic>
        <p:nvPicPr>
          <p:cNvPr id="2" name="Picture 1"/>
          <p:cNvPicPr>
            <a:picLocks noChangeAspect="1"/>
          </p:cNvPicPr>
          <p:nvPr/>
        </p:nvPicPr>
        <p:blipFill>
          <a:blip r:embed="rId3"/>
          <a:stretch>
            <a:fillRect/>
          </a:stretch>
        </p:blipFill>
        <p:spPr>
          <a:xfrm>
            <a:off x="304800" y="914400"/>
            <a:ext cx="8656320" cy="4423774"/>
          </a:xfrm>
          <a:prstGeom prst="rect">
            <a:avLst/>
          </a:prstGeom>
        </p:spPr>
      </p:pic>
      <p:sp>
        <p:nvSpPr>
          <p:cNvPr id="3" name="Rectangle 2"/>
          <p:cNvSpPr/>
          <p:nvPr/>
        </p:nvSpPr>
        <p:spPr>
          <a:xfrm>
            <a:off x="457200" y="6333976"/>
            <a:ext cx="8839200" cy="400110"/>
          </a:xfrm>
          <a:prstGeom prst="rect">
            <a:avLst/>
          </a:prstGeom>
        </p:spPr>
        <p:txBody>
          <a:bodyPr wrap="square">
            <a:spAutoFit/>
          </a:bodyPr>
          <a:lstStyle/>
          <a:p>
            <a:r>
              <a:rPr lang="en-US" sz="2000" dirty="0">
                <a:solidFill>
                  <a:srgbClr val="FF0000"/>
                </a:solidFill>
              </a:rPr>
              <a:t>http://modis-fire.umd.edu/pages/ActiveFire.php?target=GetData</a:t>
            </a:r>
          </a:p>
        </p:txBody>
      </p:sp>
    </p:spTree>
    <p:extLst>
      <p:ext uri="{BB962C8B-B14F-4D97-AF65-F5344CB8AC3E}">
        <p14:creationId xmlns:p14="http://schemas.microsoft.com/office/powerpoint/2010/main" val="68998043"/>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 Box 4"/>
          <p:cNvSpPr txBox="1">
            <a:spLocks noChangeArrowheads="1"/>
          </p:cNvSpPr>
          <p:nvPr/>
        </p:nvSpPr>
        <p:spPr bwMode="auto">
          <a:xfrm>
            <a:off x="-30480" y="729844"/>
            <a:ext cx="574548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spcBef>
                <a:spcPct val="50000"/>
              </a:spcBef>
            </a:pPr>
            <a:r>
              <a:rPr lang="en-US" altLang="en-US" sz="2000" dirty="0">
                <a:solidFill>
                  <a:srgbClr val="FF0000"/>
                </a:solidFill>
                <a:latin typeface="+mn-lt"/>
                <a:cs typeface="Arial" panose="020B0604020202020204" pitchFamily="34" charset="0"/>
              </a:rPr>
              <a:t>https://earthdata.nasa.gov/earth-observation-data/near-real-time/firms/active-fire-data</a:t>
            </a:r>
            <a:endParaRPr lang="en-US" altLang="en-US" sz="2000" dirty="0">
              <a:solidFill>
                <a:srgbClr val="FF0000"/>
              </a:solidFill>
              <a:latin typeface="+mn-lt"/>
              <a:cs typeface="Arial" panose="020B0604020202020204" pitchFamily="34" charset="0"/>
            </a:endParaRPr>
          </a:p>
        </p:txBody>
      </p:sp>
      <p:pic>
        <p:nvPicPr>
          <p:cNvPr id="4" name="Picture 3"/>
          <p:cNvPicPr>
            <a:picLocks noChangeAspect="1"/>
          </p:cNvPicPr>
          <p:nvPr/>
        </p:nvPicPr>
        <p:blipFill>
          <a:blip r:embed="rId3"/>
          <a:stretch>
            <a:fillRect/>
          </a:stretch>
        </p:blipFill>
        <p:spPr>
          <a:xfrm>
            <a:off x="137160" y="1600200"/>
            <a:ext cx="5292457" cy="4953000"/>
          </a:xfrm>
          <a:prstGeom prst="rect">
            <a:avLst/>
          </a:prstGeom>
        </p:spPr>
      </p:pic>
      <p:sp>
        <p:nvSpPr>
          <p:cNvPr id="8" name="Rectangle 2"/>
          <p:cNvSpPr txBox="1">
            <a:spLocks noChangeArrowheads="1"/>
          </p:cNvSpPr>
          <p:nvPr/>
        </p:nvSpPr>
        <p:spPr>
          <a:xfrm>
            <a:off x="152400" y="30480"/>
            <a:ext cx="9247187" cy="690563"/>
          </a:xfrm>
          <a:prstGeom prst="rect">
            <a:avLst/>
          </a:prstGeom>
        </p:spPr>
        <p:txBody>
          <a:bodyPr vert="horz" lIns="0" rIns="0" bIns="0" anchor="b">
            <a:normAutofit fontScale="97500"/>
          </a:bodyPr>
          <a:lstStyle>
            <a:lvl1pPr algn="l" rtl="0" eaLnBrk="1" latinLnBrk="0" hangingPunct="1">
              <a:spcBef>
                <a:spcPct val="0"/>
              </a:spcBef>
              <a:buNone/>
              <a:defRPr kumimoji="0" sz="5000" b="0" kern="1200">
                <a:ln>
                  <a:noFill/>
                </a:ln>
                <a:solidFill>
                  <a:schemeClr val="tx2"/>
                </a:solidFill>
                <a:effectLst/>
                <a:latin typeface="+mj-lt"/>
                <a:ea typeface="+mj-ea"/>
                <a:cs typeface="+mj-cs"/>
              </a:defRPr>
            </a:lvl1pPr>
          </a:lstStyle>
          <a:p>
            <a:r>
              <a:rPr lang="en-US" altLang="en-US" sz="4000" dirty="0" smtClean="0"/>
              <a:t>Active Fire Data Products:</a:t>
            </a:r>
            <a:endParaRPr lang="en-US" altLang="en-US" sz="4000" dirty="0" smtClean="0"/>
          </a:p>
        </p:txBody>
      </p:sp>
      <p:sp>
        <p:nvSpPr>
          <p:cNvPr id="5" name="Rectangle 4"/>
          <p:cNvSpPr/>
          <p:nvPr/>
        </p:nvSpPr>
        <p:spPr>
          <a:xfrm>
            <a:off x="4267200" y="1981200"/>
            <a:ext cx="4953000" cy="369332"/>
          </a:xfrm>
          <a:prstGeom prst="rect">
            <a:avLst/>
          </a:prstGeom>
        </p:spPr>
        <p:txBody>
          <a:bodyPr wrap="square">
            <a:spAutoFit/>
          </a:bodyPr>
          <a:lstStyle/>
          <a:p>
            <a:r>
              <a:rPr lang="en-US" dirty="0">
                <a:solidFill>
                  <a:srgbClr val="FF0000"/>
                </a:solidFill>
              </a:rPr>
              <a:t>https://firms.modaps.eosdis.nasa.gov/firemap/</a:t>
            </a:r>
          </a:p>
        </p:txBody>
      </p:sp>
      <p:sp>
        <p:nvSpPr>
          <p:cNvPr id="6" name="Rectangle 5"/>
          <p:cNvSpPr/>
          <p:nvPr/>
        </p:nvSpPr>
        <p:spPr>
          <a:xfrm>
            <a:off x="4267200" y="3552111"/>
            <a:ext cx="3933962" cy="369332"/>
          </a:xfrm>
          <a:prstGeom prst="rect">
            <a:avLst/>
          </a:prstGeom>
        </p:spPr>
        <p:txBody>
          <a:bodyPr wrap="none">
            <a:spAutoFit/>
          </a:bodyPr>
          <a:lstStyle/>
          <a:p>
            <a:r>
              <a:rPr lang="en-US" dirty="0">
                <a:solidFill>
                  <a:srgbClr val="FF0000"/>
                </a:solidFill>
              </a:rPr>
              <a:t>https://earthdata.nasa.gov/worldview</a:t>
            </a:r>
          </a:p>
        </p:txBody>
      </p:sp>
      <p:sp>
        <p:nvSpPr>
          <p:cNvPr id="7" name="Rectangle 6"/>
          <p:cNvSpPr/>
          <p:nvPr/>
        </p:nvSpPr>
        <p:spPr>
          <a:xfrm>
            <a:off x="4236720" y="4914156"/>
            <a:ext cx="4572000" cy="646331"/>
          </a:xfrm>
          <a:prstGeom prst="rect">
            <a:avLst/>
          </a:prstGeom>
        </p:spPr>
        <p:txBody>
          <a:bodyPr>
            <a:spAutoFit/>
          </a:bodyPr>
          <a:lstStyle/>
          <a:p>
            <a:r>
              <a:rPr lang="en-US" dirty="0">
                <a:solidFill>
                  <a:srgbClr val="FF0000"/>
                </a:solidFill>
              </a:rPr>
              <a:t>https://lance-modis.eosdis.nasa.gov/cgi-bin/imagery/firemaps.cgi</a:t>
            </a:r>
          </a:p>
        </p:txBody>
      </p:sp>
    </p:spTree>
    <p:extLst>
      <p:ext uri="{BB962C8B-B14F-4D97-AF65-F5344CB8AC3E}">
        <p14:creationId xmlns:p14="http://schemas.microsoft.com/office/powerpoint/2010/main" val="1208763035"/>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6094</TotalTime>
  <Words>1058</Words>
  <Application>Microsoft Office PowerPoint</Application>
  <PresentationFormat>On-screen Show (4:3)</PresentationFormat>
  <Paragraphs>364</Paragraphs>
  <Slides>41</Slides>
  <Notes>8</Notes>
  <HiddenSlides>0</HiddenSlides>
  <MMClips>0</MMClips>
  <ScaleCrop>false</ScaleCrop>
  <HeadingPairs>
    <vt:vector size="8" baseType="variant">
      <vt:variant>
        <vt:lpstr>Fonts Used</vt:lpstr>
      </vt:variant>
      <vt:variant>
        <vt:i4>9</vt:i4>
      </vt:variant>
      <vt:variant>
        <vt:lpstr>Theme</vt:lpstr>
      </vt:variant>
      <vt:variant>
        <vt:i4>1</vt:i4>
      </vt:variant>
      <vt:variant>
        <vt:lpstr>Embedded OLE Servers</vt:lpstr>
      </vt:variant>
      <vt:variant>
        <vt:i4>2</vt:i4>
      </vt:variant>
      <vt:variant>
        <vt:lpstr>Slide Titles</vt:lpstr>
      </vt:variant>
      <vt:variant>
        <vt:i4>41</vt:i4>
      </vt:variant>
    </vt:vector>
  </HeadingPairs>
  <TitlesOfParts>
    <vt:vector size="53" baseType="lpstr">
      <vt:lpstr>ＭＳ Ｐゴシック</vt:lpstr>
      <vt:lpstr>Arial</vt:lpstr>
      <vt:lpstr>Calibri</vt:lpstr>
      <vt:lpstr>Comic Sans MS</vt:lpstr>
      <vt:lpstr>Constantia</vt:lpstr>
      <vt:lpstr>Helv</vt:lpstr>
      <vt:lpstr>SymbolMono BT</vt:lpstr>
      <vt:lpstr>Times New Roman</vt:lpstr>
      <vt:lpstr>Wingdings 2</vt:lpstr>
      <vt:lpstr>Flow</vt:lpstr>
      <vt:lpstr>Picture</vt:lpstr>
      <vt:lpstr>Bitmap Image</vt:lpstr>
      <vt:lpstr>MODIS Land Overview</vt:lpstr>
      <vt:lpstr>PowerPoint Presentation</vt:lpstr>
      <vt:lpstr>PowerPoint Presentation</vt:lpstr>
      <vt:lpstr>PowerPoint Presentation</vt:lpstr>
      <vt:lpstr>PowerPoint Presentation</vt:lpstr>
      <vt:lpstr>PowerPoint Presentation</vt:lpstr>
      <vt:lpstr>PowerPoint Presentation</vt:lpstr>
      <vt:lpstr>List of MODIS Land Products</vt:lpstr>
      <vt:lpstr>Current MODIS Land Products</vt:lpstr>
      <vt:lpstr>MODIS Land Production Processing Chart Atmospheric Correction Product (MOD09) crucial input to the MODIS land products</vt:lpstr>
      <vt:lpstr>PowerPoint Presentation</vt:lpstr>
      <vt:lpstr>PowerPoint Presentation</vt:lpstr>
      <vt:lpstr>PowerPoint Presentation</vt:lpstr>
      <vt:lpstr>Level 2G, 3 and 4 Products (fine resolution)</vt:lpstr>
      <vt:lpstr>MODIS Land Tiles for U.S. Lambert Azimuthal Equal Area</vt:lpstr>
      <vt:lpstr>Relationship of MODIS tiles to TM scenes</vt:lpstr>
      <vt:lpstr>MODIS Land Bands</vt:lpstr>
      <vt:lpstr>MODIS Geolocation</vt:lpstr>
      <vt:lpstr>IGBP Land Cover Units (17)</vt:lpstr>
      <vt:lpstr>Land Cover Input Database</vt:lpstr>
      <vt:lpstr>MODIS Land Products</vt:lpstr>
      <vt:lpstr>Climate modeling grid products</vt:lpstr>
      <vt:lpstr>PowerPoint Presentation</vt:lpstr>
      <vt:lpstr>MODIS Nadir BDRF-Adjusted Reflectance</vt:lpstr>
      <vt:lpstr>MODIS 500 m Vegetation Indicies</vt:lpstr>
      <vt:lpstr>PowerPoint Presentation</vt:lpstr>
      <vt:lpstr>Provisional Land Cover Product</vt:lpstr>
      <vt:lpstr>Consistent Year Land Cover Product</vt:lpstr>
      <vt:lpstr>Consistent Year Land Cover Product</vt:lpstr>
      <vt:lpstr>Classification Confidence Mask</vt:lpstr>
      <vt:lpstr>PowerPoint Presentation</vt:lpstr>
      <vt:lpstr>Nadir BRDF-adjusted Reflectance (NBAR) North Africa</vt:lpstr>
      <vt:lpstr>PowerPoint Presentation</vt:lpstr>
      <vt:lpstr>PowerPoint Presentation</vt:lpstr>
      <vt:lpstr>PowerPoint Presentation</vt:lpstr>
      <vt:lpstr>Vegetation Continuous Fields produced by year from MODIS at 250 m </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Course Introduction Lecture 1: History of Remote Sensing</dc:title>
  <dc:creator>Jennifer</dc:creator>
  <cp:lastModifiedBy>Windows User</cp:lastModifiedBy>
  <cp:revision>448</cp:revision>
  <cp:lastPrinted>2017-10-24T06:14:48Z</cp:lastPrinted>
  <dcterms:created xsi:type="dcterms:W3CDTF">2015-01-12T21:16:19Z</dcterms:created>
  <dcterms:modified xsi:type="dcterms:W3CDTF">2017-10-24T06:18:30Z</dcterms:modified>
</cp:coreProperties>
</file>