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6"/>
  </p:notesMasterIdLst>
  <p:sldIdLst>
    <p:sldId id="256" r:id="rId2"/>
    <p:sldId id="257" r:id="rId3"/>
    <p:sldId id="258" r:id="rId4"/>
    <p:sldId id="284" r:id="rId5"/>
    <p:sldId id="259" r:id="rId6"/>
    <p:sldId id="283" r:id="rId7"/>
    <p:sldId id="272" r:id="rId8"/>
    <p:sldId id="265" r:id="rId9"/>
    <p:sldId id="266" r:id="rId10"/>
    <p:sldId id="294" r:id="rId11"/>
    <p:sldId id="279" r:id="rId12"/>
    <p:sldId id="274" r:id="rId13"/>
    <p:sldId id="275" r:id="rId14"/>
    <p:sldId id="280" r:id="rId15"/>
    <p:sldId id="281" r:id="rId16"/>
    <p:sldId id="282" r:id="rId17"/>
    <p:sldId id="285" r:id="rId18"/>
    <p:sldId id="286" r:id="rId19"/>
    <p:sldId id="287" r:id="rId20"/>
    <p:sldId id="288" r:id="rId21"/>
    <p:sldId id="289" r:id="rId22"/>
    <p:sldId id="291" r:id="rId23"/>
    <p:sldId id="292" r:id="rId24"/>
    <p:sldId id="293" r:id="rId25"/>
    <p:sldId id="295" r:id="rId26"/>
    <p:sldId id="296" r:id="rId27"/>
    <p:sldId id="297" r:id="rId28"/>
    <p:sldId id="298" r:id="rId29"/>
    <p:sldId id="299" r:id="rId30"/>
    <p:sldId id="300" r:id="rId31"/>
    <p:sldId id="301" r:id="rId32"/>
    <p:sldId id="303" r:id="rId33"/>
    <p:sldId id="304" r:id="rId34"/>
    <p:sldId id="305" r:id="rId35"/>
    <p:sldId id="306" r:id="rId36"/>
    <p:sldId id="308" r:id="rId37"/>
    <p:sldId id="314" r:id="rId38"/>
    <p:sldId id="315" r:id="rId39"/>
    <p:sldId id="316" r:id="rId40"/>
    <p:sldId id="317" r:id="rId41"/>
    <p:sldId id="318" r:id="rId42"/>
    <p:sldId id="309" r:id="rId43"/>
    <p:sldId id="311" r:id="rId44"/>
    <p:sldId id="319" r:id="rId4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4B4"/>
    <a:srgbClr val="FF3300"/>
    <a:srgbClr val="CC6600"/>
    <a:srgbClr val="FF6699"/>
    <a:srgbClr val="333300"/>
    <a:srgbClr val="CC0066"/>
    <a:srgbClr val="663300"/>
    <a:srgbClr val="993300"/>
    <a:srgbClr val="84D2E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94" autoAdjust="0"/>
    <p:restoredTop sz="79174" autoAdjust="0"/>
  </p:normalViewPr>
  <p:slideViewPr>
    <p:cSldViewPr>
      <p:cViewPr varScale="1">
        <p:scale>
          <a:sx n="59" d="100"/>
          <a:sy n="59" d="100"/>
        </p:scale>
        <p:origin x="1626" y="54"/>
      </p:cViewPr>
      <p:guideLst>
        <p:guide orient="horz" pos="2160"/>
        <p:guide pos="2880"/>
      </p:guideLst>
    </p:cSldViewPr>
  </p:slideViewPr>
  <p:notesTextViewPr>
    <p:cViewPr>
      <p:scale>
        <a:sx n="3" d="2"/>
        <a:sy n="3" d="2"/>
      </p:scale>
      <p:origin x="0" y="0"/>
    </p:cViewPr>
  </p:notesTextViewPr>
  <p:sorterViewPr>
    <p:cViewPr>
      <p:scale>
        <a:sx n="100" d="100"/>
        <a:sy n="100" d="100"/>
      </p:scale>
      <p:origin x="0" y="13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10/25/2017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26337" eaLnBrk="0" hangingPunct="0">
              <a:defRPr>
                <a:solidFill>
                  <a:schemeClr val="tx1"/>
                </a:solidFill>
                <a:latin typeface="Verdana" panose="020B0604030504040204" pitchFamily="34" charset="0"/>
                <a:cs typeface="Arial" panose="020B0604020202020204" pitchFamily="34" charset="0"/>
              </a:defRPr>
            </a:lvl1pPr>
            <a:lvl2pPr marL="785372" indent="-302066" defTabSz="926337" eaLnBrk="0" hangingPunct="0">
              <a:defRPr>
                <a:solidFill>
                  <a:schemeClr val="tx1"/>
                </a:solidFill>
                <a:latin typeface="Verdana" panose="020B0604030504040204" pitchFamily="34" charset="0"/>
                <a:cs typeface="Arial" panose="020B0604020202020204" pitchFamily="34" charset="0"/>
              </a:defRPr>
            </a:lvl2pPr>
            <a:lvl3pPr marL="1208265" indent="-241653" defTabSz="926337" eaLnBrk="0" hangingPunct="0">
              <a:defRPr>
                <a:solidFill>
                  <a:schemeClr val="tx1"/>
                </a:solidFill>
                <a:latin typeface="Verdana" panose="020B0604030504040204" pitchFamily="34" charset="0"/>
                <a:cs typeface="Arial" panose="020B0604020202020204" pitchFamily="34" charset="0"/>
              </a:defRPr>
            </a:lvl3pPr>
            <a:lvl4pPr marL="1691571" indent="-241653" defTabSz="926337" eaLnBrk="0" hangingPunct="0">
              <a:defRPr>
                <a:solidFill>
                  <a:schemeClr val="tx1"/>
                </a:solidFill>
                <a:latin typeface="Verdana" panose="020B0604030504040204" pitchFamily="34" charset="0"/>
                <a:cs typeface="Arial" panose="020B0604020202020204" pitchFamily="34" charset="0"/>
              </a:defRPr>
            </a:lvl4pPr>
            <a:lvl5pPr marL="2174878" indent="-241653" defTabSz="926337" eaLnBrk="0" hangingPunct="0">
              <a:defRPr>
                <a:solidFill>
                  <a:schemeClr val="tx1"/>
                </a:solidFill>
                <a:latin typeface="Verdana" panose="020B0604030504040204" pitchFamily="34" charset="0"/>
                <a:cs typeface="Arial" panose="020B0604020202020204" pitchFamily="34" charset="0"/>
              </a:defRPr>
            </a:lvl5pPr>
            <a:lvl6pPr marL="2658184"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90599CBC-74C1-45A1-AAD6-91F543331626}" type="slidenum">
              <a:rPr lang="en-US" altLang="en-US" sz="1200">
                <a:latin typeface="Arial" panose="020B0604020202020204" pitchFamily="34" charset="0"/>
              </a:rPr>
              <a:pPr eaLnBrk="1" hangingPunct="1"/>
              <a:t>25</a:t>
            </a:fld>
            <a:endParaRPr lang="en-US" altLang="en-US" sz="1200">
              <a:latin typeface="Arial" panose="020B0604020202020204"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522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26337" eaLnBrk="0" hangingPunct="0">
              <a:defRPr>
                <a:solidFill>
                  <a:schemeClr val="tx1"/>
                </a:solidFill>
                <a:latin typeface="Verdana" panose="020B0604030504040204" pitchFamily="34" charset="0"/>
                <a:cs typeface="Arial" panose="020B0604020202020204" pitchFamily="34" charset="0"/>
              </a:defRPr>
            </a:lvl1pPr>
            <a:lvl2pPr marL="785372" indent="-302066" defTabSz="926337" eaLnBrk="0" hangingPunct="0">
              <a:defRPr>
                <a:solidFill>
                  <a:schemeClr val="tx1"/>
                </a:solidFill>
                <a:latin typeface="Verdana" panose="020B0604030504040204" pitchFamily="34" charset="0"/>
                <a:cs typeface="Arial" panose="020B0604020202020204" pitchFamily="34" charset="0"/>
              </a:defRPr>
            </a:lvl2pPr>
            <a:lvl3pPr marL="1208265" indent="-241653" defTabSz="926337" eaLnBrk="0" hangingPunct="0">
              <a:defRPr>
                <a:solidFill>
                  <a:schemeClr val="tx1"/>
                </a:solidFill>
                <a:latin typeface="Verdana" panose="020B0604030504040204" pitchFamily="34" charset="0"/>
                <a:cs typeface="Arial" panose="020B0604020202020204" pitchFamily="34" charset="0"/>
              </a:defRPr>
            </a:lvl3pPr>
            <a:lvl4pPr marL="1691571" indent="-241653" defTabSz="926337" eaLnBrk="0" hangingPunct="0">
              <a:defRPr>
                <a:solidFill>
                  <a:schemeClr val="tx1"/>
                </a:solidFill>
                <a:latin typeface="Verdana" panose="020B0604030504040204" pitchFamily="34" charset="0"/>
                <a:cs typeface="Arial" panose="020B0604020202020204" pitchFamily="34" charset="0"/>
              </a:defRPr>
            </a:lvl4pPr>
            <a:lvl5pPr marL="2174878" indent="-241653" defTabSz="926337" eaLnBrk="0" hangingPunct="0">
              <a:defRPr>
                <a:solidFill>
                  <a:schemeClr val="tx1"/>
                </a:solidFill>
                <a:latin typeface="Verdana" panose="020B0604030504040204" pitchFamily="34" charset="0"/>
                <a:cs typeface="Arial" panose="020B0604020202020204" pitchFamily="34" charset="0"/>
              </a:defRPr>
            </a:lvl5pPr>
            <a:lvl6pPr marL="2658184"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42E2A4F7-0B6A-42A1-895B-76AB377E58BF}" type="slidenum">
              <a:rPr lang="en-US" altLang="en-US" sz="1200">
                <a:latin typeface="Arial" panose="020B0604020202020204" pitchFamily="34" charset="0"/>
              </a:rPr>
              <a:pPr eaLnBrk="1" hangingPunct="1"/>
              <a:t>29</a:t>
            </a:fld>
            <a:endParaRPr lang="en-US" altLang="en-US" sz="1200">
              <a:latin typeface="Arial" panose="020B0604020202020204"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529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26337" eaLnBrk="0" hangingPunct="0">
              <a:defRPr>
                <a:solidFill>
                  <a:schemeClr val="tx1"/>
                </a:solidFill>
                <a:latin typeface="Verdana" panose="020B0604030504040204" pitchFamily="34" charset="0"/>
                <a:cs typeface="Arial" panose="020B0604020202020204" pitchFamily="34" charset="0"/>
              </a:defRPr>
            </a:lvl1pPr>
            <a:lvl2pPr marL="785372" indent="-302066" defTabSz="926337" eaLnBrk="0" hangingPunct="0">
              <a:defRPr>
                <a:solidFill>
                  <a:schemeClr val="tx1"/>
                </a:solidFill>
                <a:latin typeface="Verdana" panose="020B0604030504040204" pitchFamily="34" charset="0"/>
                <a:cs typeface="Arial" panose="020B0604020202020204" pitchFamily="34" charset="0"/>
              </a:defRPr>
            </a:lvl2pPr>
            <a:lvl3pPr marL="1208265" indent="-241653" defTabSz="926337" eaLnBrk="0" hangingPunct="0">
              <a:defRPr>
                <a:solidFill>
                  <a:schemeClr val="tx1"/>
                </a:solidFill>
                <a:latin typeface="Verdana" panose="020B0604030504040204" pitchFamily="34" charset="0"/>
                <a:cs typeface="Arial" panose="020B0604020202020204" pitchFamily="34" charset="0"/>
              </a:defRPr>
            </a:lvl3pPr>
            <a:lvl4pPr marL="1691571" indent="-241653" defTabSz="926337" eaLnBrk="0" hangingPunct="0">
              <a:defRPr>
                <a:solidFill>
                  <a:schemeClr val="tx1"/>
                </a:solidFill>
                <a:latin typeface="Verdana" panose="020B0604030504040204" pitchFamily="34" charset="0"/>
                <a:cs typeface="Arial" panose="020B0604020202020204" pitchFamily="34" charset="0"/>
              </a:defRPr>
            </a:lvl4pPr>
            <a:lvl5pPr marL="2174878" indent="-241653" defTabSz="926337" eaLnBrk="0" hangingPunct="0">
              <a:defRPr>
                <a:solidFill>
                  <a:schemeClr val="tx1"/>
                </a:solidFill>
                <a:latin typeface="Verdana" panose="020B0604030504040204" pitchFamily="34" charset="0"/>
                <a:cs typeface="Arial" panose="020B0604020202020204" pitchFamily="34" charset="0"/>
              </a:defRPr>
            </a:lvl5pPr>
            <a:lvl6pPr marL="2658184"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defTabSz="926337"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1E8D116A-DC09-429B-9F42-F677571882F3}" type="slidenum">
              <a:rPr lang="en-US" altLang="en-US" sz="1200">
                <a:latin typeface="Arial" panose="020B0604020202020204" pitchFamily="34" charset="0"/>
              </a:rPr>
              <a:pPr eaLnBrk="1" hangingPunct="1"/>
              <a:t>30</a:t>
            </a:fld>
            <a:endParaRPr lang="en-US" altLang="en-US" sz="1200">
              <a:latin typeface="Arial" panose="020B0604020202020204"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3020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85372" indent="-302066" eaLnBrk="0" hangingPunct="0">
              <a:defRPr>
                <a:solidFill>
                  <a:schemeClr val="tx1"/>
                </a:solidFill>
                <a:latin typeface="Verdana" panose="020B0604030504040204" pitchFamily="34" charset="0"/>
                <a:cs typeface="Arial" panose="020B0604020202020204" pitchFamily="34" charset="0"/>
              </a:defRPr>
            </a:lvl2pPr>
            <a:lvl3pPr marL="1208265" indent="-241653" eaLnBrk="0" hangingPunct="0">
              <a:defRPr>
                <a:solidFill>
                  <a:schemeClr val="tx1"/>
                </a:solidFill>
                <a:latin typeface="Verdana" panose="020B0604030504040204" pitchFamily="34" charset="0"/>
                <a:cs typeface="Arial" panose="020B0604020202020204" pitchFamily="34" charset="0"/>
              </a:defRPr>
            </a:lvl3pPr>
            <a:lvl4pPr marL="1691571" indent="-241653" eaLnBrk="0" hangingPunct="0">
              <a:defRPr>
                <a:solidFill>
                  <a:schemeClr val="tx1"/>
                </a:solidFill>
                <a:latin typeface="Verdana" panose="020B0604030504040204" pitchFamily="34" charset="0"/>
                <a:cs typeface="Arial" panose="020B0604020202020204" pitchFamily="34" charset="0"/>
              </a:defRPr>
            </a:lvl4pPr>
            <a:lvl5pPr marL="2174878" indent="-241653" eaLnBrk="0" hangingPunct="0">
              <a:defRPr>
                <a:solidFill>
                  <a:schemeClr val="tx1"/>
                </a:solidFill>
                <a:latin typeface="Verdana" panose="020B060403050404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D3C2B564-B422-4C23-B265-DAA27D927A18}" type="slidenum">
              <a:rPr lang="en-US" altLang="en-US">
                <a:latin typeface="Arial" panose="020B0604020202020204" pitchFamily="34" charset="0"/>
              </a:rPr>
              <a:pPr eaLnBrk="1" hangingPunct="1"/>
              <a:t>31</a:t>
            </a:fld>
            <a:endParaRPr lang="en-US" altLang="en-US">
              <a:latin typeface="Arial" panose="020B0604020202020204"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6438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85372" indent="-302066" eaLnBrk="0" hangingPunct="0">
              <a:defRPr>
                <a:solidFill>
                  <a:schemeClr val="tx1"/>
                </a:solidFill>
                <a:latin typeface="Verdana" panose="020B0604030504040204" pitchFamily="34" charset="0"/>
                <a:cs typeface="Arial" panose="020B0604020202020204" pitchFamily="34" charset="0"/>
              </a:defRPr>
            </a:lvl2pPr>
            <a:lvl3pPr marL="1208265" indent="-241653" eaLnBrk="0" hangingPunct="0">
              <a:defRPr>
                <a:solidFill>
                  <a:schemeClr val="tx1"/>
                </a:solidFill>
                <a:latin typeface="Verdana" panose="020B0604030504040204" pitchFamily="34" charset="0"/>
                <a:cs typeface="Arial" panose="020B0604020202020204" pitchFamily="34" charset="0"/>
              </a:defRPr>
            </a:lvl3pPr>
            <a:lvl4pPr marL="1691571" indent="-241653" eaLnBrk="0" hangingPunct="0">
              <a:defRPr>
                <a:solidFill>
                  <a:schemeClr val="tx1"/>
                </a:solidFill>
                <a:latin typeface="Verdana" panose="020B0604030504040204" pitchFamily="34" charset="0"/>
                <a:cs typeface="Arial" panose="020B0604020202020204" pitchFamily="34" charset="0"/>
              </a:defRPr>
            </a:lvl4pPr>
            <a:lvl5pPr marL="2174878" indent="-241653" eaLnBrk="0" hangingPunct="0">
              <a:defRPr>
                <a:solidFill>
                  <a:schemeClr val="tx1"/>
                </a:solidFill>
                <a:latin typeface="Verdana" panose="020B060403050404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EF708B43-1D85-4578-9714-195123AD2E24}" type="slidenum">
              <a:rPr lang="en-US" altLang="en-US">
                <a:latin typeface="Arial" panose="020B0604020202020204" pitchFamily="34" charset="0"/>
              </a:rPr>
              <a:pPr eaLnBrk="1" hangingPunct="1"/>
              <a:t>32</a:t>
            </a:fld>
            <a:endParaRPr lang="en-US" altLang="en-US">
              <a:latin typeface="Arial" panose="020B0604020202020204" pitchFamily="34"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455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85372" indent="-302066" eaLnBrk="0" hangingPunct="0">
              <a:defRPr>
                <a:solidFill>
                  <a:schemeClr val="tx1"/>
                </a:solidFill>
                <a:latin typeface="Verdana" panose="020B0604030504040204" pitchFamily="34" charset="0"/>
                <a:cs typeface="Arial" panose="020B0604020202020204" pitchFamily="34" charset="0"/>
              </a:defRPr>
            </a:lvl2pPr>
            <a:lvl3pPr marL="1208265" indent="-241653" eaLnBrk="0" hangingPunct="0">
              <a:defRPr>
                <a:solidFill>
                  <a:schemeClr val="tx1"/>
                </a:solidFill>
                <a:latin typeface="Verdana" panose="020B0604030504040204" pitchFamily="34" charset="0"/>
                <a:cs typeface="Arial" panose="020B0604020202020204" pitchFamily="34" charset="0"/>
              </a:defRPr>
            </a:lvl3pPr>
            <a:lvl4pPr marL="1691571" indent="-241653" eaLnBrk="0" hangingPunct="0">
              <a:defRPr>
                <a:solidFill>
                  <a:schemeClr val="tx1"/>
                </a:solidFill>
                <a:latin typeface="Verdana" panose="020B0604030504040204" pitchFamily="34" charset="0"/>
                <a:cs typeface="Arial" panose="020B0604020202020204" pitchFamily="34" charset="0"/>
              </a:defRPr>
            </a:lvl4pPr>
            <a:lvl5pPr marL="2174878" indent="-241653" eaLnBrk="0" hangingPunct="0">
              <a:defRPr>
                <a:solidFill>
                  <a:schemeClr val="tx1"/>
                </a:solidFill>
                <a:latin typeface="Verdana" panose="020B060403050404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EB9443C8-9CE1-49A0-84F8-755D81227A91}" type="slidenum">
              <a:rPr lang="en-US" altLang="en-US">
                <a:latin typeface="Arial" panose="020B0604020202020204" pitchFamily="34" charset="0"/>
              </a:rPr>
              <a:pPr eaLnBrk="1" hangingPunct="1"/>
              <a:t>33</a:t>
            </a:fld>
            <a:endParaRPr lang="en-US" altLang="en-US">
              <a:latin typeface="Arial"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5656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85372" indent="-302066" eaLnBrk="0" hangingPunct="0">
              <a:defRPr>
                <a:solidFill>
                  <a:schemeClr val="tx1"/>
                </a:solidFill>
                <a:latin typeface="Verdana" panose="020B0604030504040204" pitchFamily="34" charset="0"/>
                <a:cs typeface="Arial" panose="020B0604020202020204" pitchFamily="34" charset="0"/>
              </a:defRPr>
            </a:lvl2pPr>
            <a:lvl3pPr marL="1208265" indent="-241653" eaLnBrk="0" hangingPunct="0">
              <a:defRPr>
                <a:solidFill>
                  <a:schemeClr val="tx1"/>
                </a:solidFill>
                <a:latin typeface="Verdana" panose="020B0604030504040204" pitchFamily="34" charset="0"/>
                <a:cs typeface="Arial" panose="020B0604020202020204" pitchFamily="34" charset="0"/>
              </a:defRPr>
            </a:lvl3pPr>
            <a:lvl4pPr marL="1691571" indent="-241653" eaLnBrk="0" hangingPunct="0">
              <a:defRPr>
                <a:solidFill>
                  <a:schemeClr val="tx1"/>
                </a:solidFill>
                <a:latin typeface="Verdana" panose="020B0604030504040204" pitchFamily="34" charset="0"/>
                <a:cs typeface="Arial" panose="020B0604020202020204" pitchFamily="34" charset="0"/>
              </a:defRPr>
            </a:lvl4pPr>
            <a:lvl5pPr marL="2174878" indent="-241653" eaLnBrk="0" hangingPunct="0">
              <a:defRPr>
                <a:solidFill>
                  <a:schemeClr val="tx1"/>
                </a:solidFill>
                <a:latin typeface="Verdana" panose="020B060403050404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F300CC6A-FBFC-4282-9321-22C56F7B71B3}" type="slidenum">
              <a:rPr lang="en-US" altLang="en-US">
                <a:latin typeface="Arial" panose="020B0604020202020204" pitchFamily="34" charset="0"/>
              </a:rPr>
              <a:pPr eaLnBrk="1" hangingPunct="1"/>
              <a:t>34</a:t>
            </a:fld>
            <a:endParaRPr lang="en-US" altLang="en-US">
              <a:latin typeface="Arial" panose="020B0604020202020204"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5415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85372" indent="-302066" eaLnBrk="0" hangingPunct="0">
              <a:defRPr>
                <a:solidFill>
                  <a:schemeClr val="tx1"/>
                </a:solidFill>
                <a:latin typeface="Verdana" panose="020B0604030504040204" pitchFamily="34" charset="0"/>
                <a:cs typeface="Arial" panose="020B0604020202020204" pitchFamily="34" charset="0"/>
              </a:defRPr>
            </a:lvl2pPr>
            <a:lvl3pPr marL="1208265" indent="-241653" eaLnBrk="0" hangingPunct="0">
              <a:defRPr>
                <a:solidFill>
                  <a:schemeClr val="tx1"/>
                </a:solidFill>
                <a:latin typeface="Verdana" panose="020B0604030504040204" pitchFamily="34" charset="0"/>
                <a:cs typeface="Arial" panose="020B0604020202020204" pitchFamily="34" charset="0"/>
              </a:defRPr>
            </a:lvl3pPr>
            <a:lvl4pPr marL="1691571" indent="-241653" eaLnBrk="0" hangingPunct="0">
              <a:defRPr>
                <a:solidFill>
                  <a:schemeClr val="tx1"/>
                </a:solidFill>
                <a:latin typeface="Verdana" panose="020B0604030504040204" pitchFamily="34" charset="0"/>
                <a:cs typeface="Arial" panose="020B0604020202020204" pitchFamily="34" charset="0"/>
              </a:defRPr>
            </a:lvl4pPr>
            <a:lvl5pPr marL="2174878" indent="-241653" eaLnBrk="0" hangingPunct="0">
              <a:defRPr>
                <a:solidFill>
                  <a:schemeClr val="tx1"/>
                </a:solidFill>
                <a:latin typeface="Verdana" panose="020B060403050404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7F550741-18A7-4B35-AE4E-A7CA29CFD0AE}" type="slidenum">
              <a:rPr lang="en-US" altLang="en-US">
                <a:latin typeface="Arial" panose="020B0604020202020204" pitchFamily="34" charset="0"/>
              </a:rPr>
              <a:pPr eaLnBrk="1" hangingPunct="1"/>
              <a:t>35</a:t>
            </a:fld>
            <a:endParaRPr lang="en-US" altLang="en-US">
              <a:latin typeface="Arial" panose="020B0604020202020204"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9668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85372" indent="-302066" eaLnBrk="0" hangingPunct="0">
              <a:defRPr>
                <a:solidFill>
                  <a:schemeClr val="tx1"/>
                </a:solidFill>
                <a:latin typeface="Verdana" panose="020B0604030504040204" pitchFamily="34" charset="0"/>
                <a:cs typeface="Arial" panose="020B0604020202020204" pitchFamily="34" charset="0"/>
              </a:defRPr>
            </a:lvl2pPr>
            <a:lvl3pPr marL="1208265" indent="-241653" eaLnBrk="0" hangingPunct="0">
              <a:defRPr>
                <a:solidFill>
                  <a:schemeClr val="tx1"/>
                </a:solidFill>
                <a:latin typeface="Verdana" panose="020B0604030504040204" pitchFamily="34" charset="0"/>
                <a:cs typeface="Arial" panose="020B0604020202020204" pitchFamily="34" charset="0"/>
              </a:defRPr>
            </a:lvl3pPr>
            <a:lvl4pPr marL="1691571" indent="-241653" eaLnBrk="0" hangingPunct="0">
              <a:defRPr>
                <a:solidFill>
                  <a:schemeClr val="tx1"/>
                </a:solidFill>
                <a:latin typeface="Verdana" panose="020B0604030504040204" pitchFamily="34" charset="0"/>
                <a:cs typeface="Arial" panose="020B0604020202020204" pitchFamily="34" charset="0"/>
              </a:defRPr>
            </a:lvl4pPr>
            <a:lvl5pPr marL="2174878" indent="-241653" eaLnBrk="0" hangingPunct="0">
              <a:defRPr>
                <a:solidFill>
                  <a:schemeClr val="tx1"/>
                </a:solidFill>
                <a:latin typeface="Verdana" panose="020B060403050404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86BC0AE1-7536-4F17-9BA0-56081BA819B8}" type="slidenum">
              <a:rPr lang="en-US" altLang="en-US">
                <a:latin typeface="Arial" panose="020B0604020202020204" pitchFamily="34" charset="0"/>
              </a:rPr>
              <a:pPr eaLnBrk="1" hangingPunct="1"/>
              <a:t>43</a:t>
            </a:fld>
            <a:endParaRPr lang="en-US" altLang="en-US">
              <a:latin typeface="Arial" panose="020B0604020202020204"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400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10/25/2017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10/25/2017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10/25/2017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10/25/2017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10/25/2017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10/25/2017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ítulo e 4 partes de conteúdo">
    <p:spTree>
      <p:nvGrpSpPr>
        <p:cNvPr id="1" name=""/>
        <p:cNvGrpSpPr/>
        <p:nvPr/>
      </p:nvGrpSpPr>
      <p:grpSpPr>
        <a:xfrm>
          <a:off x="0" y="0"/>
          <a:ext cx="0" cy="0"/>
          <a:chOff x="0" y="0"/>
          <a:chExt cx="0" cy="0"/>
        </a:xfrm>
      </p:grpSpPr>
      <p:sp>
        <p:nvSpPr>
          <p:cNvPr id="2" name="Título 1"/>
          <p:cNvSpPr>
            <a:spLocks noGrp="1"/>
          </p:cNvSpPr>
          <p:nvPr>
            <p:ph type="title" sz="quarter"/>
          </p:nvPr>
        </p:nvSpPr>
        <p:spPr>
          <a:xfrm>
            <a:off x="457200" y="457200"/>
            <a:ext cx="8229600" cy="1371600"/>
          </a:xfrm>
        </p:spPr>
        <p:txBody>
          <a:bodyPr/>
          <a:lstStyle/>
          <a:p>
            <a:r>
              <a:rPr lang="pt-BR" dirty="0" smtClean="0"/>
              <a:t>Clique para editar o título mestre</a:t>
            </a:r>
            <a:endParaRPr lang="en-US" dirty="0"/>
          </a:p>
        </p:txBody>
      </p:sp>
      <p:sp>
        <p:nvSpPr>
          <p:cNvPr id="3" name="Espaço Reservado para Conteúdo 2"/>
          <p:cNvSpPr>
            <a:spLocks noGrp="1"/>
          </p:cNvSpPr>
          <p:nvPr>
            <p:ph sz="quarter" idx="1"/>
          </p:nvPr>
        </p:nvSpPr>
        <p:spPr>
          <a:xfrm>
            <a:off x="457200" y="1981200"/>
            <a:ext cx="4038600" cy="18669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quarter" idx="2"/>
          </p:nvPr>
        </p:nvSpPr>
        <p:spPr>
          <a:xfrm>
            <a:off x="4648200" y="1981200"/>
            <a:ext cx="4038600" cy="18669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Conteúdo 4"/>
          <p:cNvSpPr>
            <a:spLocks noGrp="1"/>
          </p:cNvSpPr>
          <p:nvPr>
            <p:ph sz="quarter" idx="3"/>
          </p:nvPr>
        </p:nvSpPr>
        <p:spPr>
          <a:xfrm>
            <a:off x="457200" y="4000500"/>
            <a:ext cx="4038600" cy="18669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Conteúdo 5"/>
          <p:cNvSpPr>
            <a:spLocks noGrp="1"/>
          </p:cNvSpPr>
          <p:nvPr>
            <p:ph sz="quarter" idx="4"/>
          </p:nvPr>
        </p:nvSpPr>
        <p:spPr>
          <a:xfrm>
            <a:off x="4648200" y="4000500"/>
            <a:ext cx="4038600" cy="18669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fld id="{F939C01F-EDBC-4E7F-875A-0BEBBDDA655D}" type="slidenum">
              <a:rPr lang="en-US" altLang="en-US"/>
              <a:pPr/>
              <a:t>‹#›</a:t>
            </a:fld>
            <a:endParaRPr lang="en-US" altLang="en-US"/>
          </a:p>
        </p:txBody>
      </p:sp>
    </p:spTree>
    <p:extLst>
      <p:ext uri="{BB962C8B-B14F-4D97-AF65-F5344CB8AC3E}">
        <p14:creationId xmlns:p14="http://schemas.microsoft.com/office/powerpoint/2010/main" val="1912731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Título, 2 partes de conteúdo e texto">
    <p:spTree>
      <p:nvGrpSpPr>
        <p:cNvPr id="1" name=""/>
        <p:cNvGrpSpPr/>
        <p:nvPr/>
      </p:nvGrpSpPr>
      <p:grpSpPr>
        <a:xfrm>
          <a:off x="0" y="0"/>
          <a:ext cx="0" cy="0"/>
          <a:chOff x="0" y="0"/>
          <a:chExt cx="0" cy="0"/>
        </a:xfrm>
      </p:grpSpPr>
      <p:sp>
        <p:nvSpPr>
          <p:cNvPr id="2" name="Título 1"/>
          <p:cNvSpPr>
            <a:spLocks noGrp="1"/>
          </p:cNvSpPr>
          <p:nvPr>
            <p:ph type="title"/>
          </p:nvPr>
        </p:nvSpPr>
        <p:spPr>
          <a:xfrm>
            <a:off x="611188" y="-26988"/>
            <a:ext cx="8001000" cy="1216026"/>
          </a:xfrm>
        </p:spPr>
        <p:txBody>
          <a:bodyPr/>
          <a:lstStyle/>
          <a:p>
            <a:r>
              <a:rPr lang="pt-BR" smtClean="0"/>
              <a:t>Clique para editar o título mestre</a:t>
            </a:r>
            <a:endParaRPr lang="en-US"/>
          </a:p>
        </p:txBody>
      </p:sp>
      <p:sp>
        <p:nvSpPr>
          <p:cNvPr id="3" name="Espaço Reservado para Conteúdo 2"/>
          <p:cNvSpPr>
            <a:spLocks noGrp="1"/>
          </p:cNvSpPr>
          <p:nvPr>
            <p:ph sz="quarter" idx="1"/>
          </p:nvPr>
        </p:nvSpPr>
        <p:spPr>
          <a:xfrm>
            <a:off x="566738" y="1752600"/>
            <a:ext cx="3924300" cy="20574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quarter" idx="2"/>
          </p:nvPr>
        </p:nvSpPr>
        <p:spPr>
          <a:xfrm>
            <a:off x="566738" y="3962400"/>
            <a:ext cx="3924300" cy="20574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Texto 4"/>
          <p:cNvSpPr>
            <a:spLocks noGrp="1"/>
          </p:cNvSpPr>
          <p:nvPr>
            <p:ph type="body" sz="half" idx="3"/>
          </p:nvPr>
        </p:nvSpPr>
        <p:spPr>
          <a:xfrm>
            <a:off x="4643438" y="1752600"/>
            <a:ext cx="3924300" cy="42672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Rectangle 6"/>
          <p:cNvSpPr>
            <a:spLocks noGrp="1" noChangeArrowheads="1"/>
          </p:cNvSpPr>
          <p:nvPr>
            <p:ph type="dt" sz="half" idx="10"/>
          </p:nvPr>
        </p:nvSpPr>
        <p:spPr>
          <a:ln/>
        </p:spPr>
        <p:txBody>
          <a:bodyPr/>
          <a:lstStyle>
            <a:lvl1pPr>
              <a:defRPr/>
            </a:lvl1pPr>
          </a:lstStyle>
          <a:p>
            <a:pPr>
              <a:defRPr/>
            </a:pPr>
            <a:endParaRPr lang="en-US"/>
          </a:p>
        </p:txBody>
      </p:sp>
      <p:sp>
        <p:nvSpPr>
          <p:cNvPr id="7" name="Rectangle 7"/>
          <p:cNvSpPr>
            <a:spLocks noGrp="1" noChangeArrowheads="1"/>
          </p:cNvSpPr>
          <p:nvPr>
            <p:ph type="ftr" sz="quarter" idx="11"/>
          </p:nvPr>
        </p:nvSpPr>
        <p:spPr>
          <a:ln/>
        </p:spPr>
        <p:txBody>
          <a:bodyPr/>
          <a:lstStyle>
            <a:lvl1pPr>
              <a:defRPr/>
            </a:lvl1pPr>
          </a:lstStyle>
          <a:p>
            <a:pPr>
              <a:defRPr/>
            </a:pPr>
            <a:endParaRPr lang="en-US"/>
          </a:p>
        </p:txBody>
      </p:sp>
      <p:sp>
        <p:nvSpPr>
          <p:cNvPr id="8" name="Rectangle 8"/>
          <p:cNvSpPr>
            <a:spLocks noGrp="1" noChangeArrowheads="1"/>
          </p:cNvSpPr>
          <p:nvPr>
            <p:ph type="sldNum" sz="quarter" idx="12"/>
          </p:nvPr>
        </p:nvSpPr>
        <p:spPr>
          <a:ln/>
        </p:spPr>
        <p:txBody>
          <a:bodyPr/>
          <a:lstStyle>
            <a:lvl1pPr>
              <a:defRPr/>
            </a:lvl1pPr>
          </a:lstStyle>
          <a:p>
            <a:fld id="{C729FA84-CAD1-4825-836B-BCD5C28E93FE}" type="slidenum">
              <a:rPr lang="en-US" altLang="en-US"/>
              <a:pPr/>
              <a:t>‹#›</a:t>
            </a:fld>
            <a:endParaRPr lang="en-US" altLang="en-US"/>
          </a:p>
        </p:txBody>
      </p:sp>
    </p:spTree>
    <p:extLst>
      <p:ext uri="{BB962C8B-B14F-4D97-AF65-F5344CB8AC3E}">
        <p14:creationId xmlns:p14="http://schemas.microsoft.com/office/powerpoint/2010/main" val="523343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10/25/2017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hyperlink" Target="http://journals.ohiolink.edu/ejc/article.cgi?issn=00344257&amp;issue=v114i0004&amp;article=831_rmrfbamiteum" TargetMode="External"/><Relationship Id="rId3" Type="http://schemas.openxmlformats.org/officeDocument/2006/relationships/notesSlide" Target="../notesSlides/notesSlide3.xml"/><Relationship Id="rId7" Type="http://schemas.openxmlformats.org/officeDocument/2006/relationships/image" Target="../media/image27.wmf"/><Relationship Id="rId12"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28.wmf"/><Relationship Id="rId5" Type="http://schemas.openxmlformats.org/officeDocument/2006/relationships/image" Target="../media/image26.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hyperlink" Target="http://journals.ohiolink.edu/ejc/article.cgi?issn=00344257&amp;issue=v114i0004&amp;article=831_rmrfbamiteum" TargetMode="Externa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hyperlink" Target="http://journals.ohiolink.edu/ejc/article.cgi?issn=00344257&amp;issue=v115i0006&amp;article=1464_oancsfabaumi"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6.xml"/><Relationship Id="rId7" Type="http://schemas.openxmlformats.org/officeDocument/2006/relationships/image" Target="../media/image39.png"/><Relationship Id="rId12" Type="http://schemas.openxmlformats.org/officeDocument/2006/relationships/hyperlink" Target="http://journals.ohiolink.edu/ejc/article.cgi?issn=00344257&amp;issue=v115i0006&amp;article=1464_oancsfabaumi"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8.png"/><Relationship Id="rId11" Type="http://schemas.openxmlformats.org/officeDocument/2006/relationships/image" Target="../media/image36.wmf"/><Relationship Id="rId5" Type="http://schemas.openxmlformats.org/officeDocument/2006/relationships/image" Target="../media/image34.png"/><Relationship Id="rId10" Type="http://schemas.openxmlformats.org/officeDocument/2006/relationships/oleObject" Target="../embeddings/oleObject12.bin"/><Relationship Id="rId4" Type="http://schemas.openxmlformats.org/officeDocument/2006/relationships/image" Target="../media/image37.png"/><Relationship Id="rId9" Type="http://schemas.openxmlformats.org/officeDocument/2006/relationships/image" Target="../media/image35.wmf"/></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journals.ohiolink.edu/ejc/article.cgi?issn=00344257&amp;issue=v115i0006&amp;article=1464_oancsfabaumi" TargetMode="Externa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12134" y="4038600"/>
            <a:ext cx="9108066" cy="1267857"/>
          </a:xfrm>
        </p:spPr>
        <p:txBody>
          <a:bodyPr>
            <a:normAutofit/>
          </a:bodyPr>
          <a:lstStyle/>
          <a:p>
            <a:pPr marL="182880" indent="0" algn="ctr">
              <a:buNone/>
            </a:pPr>
            <a:r>
              <a:rPr lang="en-US" sz="4000" dirty="0" smtClean="0">
                <a:solidFill>
                  <a:schemeClr val="tx2">
                    <a:lumMod val="90000"/>
                  </a:schemeClr>
                </a:solidFill>
              </a:rPr>
              <a:t>MODIS Fire and Burned Area </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normAutofit fontScale="90000"/>
          </a:bodyPr>
          <a:lstStyle/>
          <a:p>
            <a:r>
              <a:rPr lang="en-US" dirty="0"/>
              <a:t>Level 2 Fire Products: MOD14 (Terra) and MYD14 (Aqua)</a:t>
            </a:r>
          </a:p>
        </p:txBody>
      </p:sp>
      <p:sp>
        <p:nvSpPr>
          <p:cNvPr id="3" name="Content Placeholder 2"/>
          <p:cNvSpPr>
            <a:spLocks noGrp="1"/>
          </p:cNvSpPr>
          <p:nvPr>
            <p:ph idx="1"/>
          </p:nvPr>
        </p:nvSpPr>
        <p:spPr>
          <a:xfrm>
            <a:off x="182880" y="1752600"/>
            <a:ext cx="8229600" cy="4389120"/>
          </a:xfrm>
        </p:spPr>
        <p:txBody>
          <a:bodyPr>
            <a:normAutofit lnSpcReduction="10000"/>
          </a:bodyPr>
          <a:lstStyle/>
          <a:p>
            <a:r>
              <a:rPr lang="en-US" dirty="0"/>
              <a:t>This is the most basic fire product in which active fires and other thermal anomalies, such as volcanoes, are identified</a:t>
            </a:r>
            <a:r>
              <a:rPr lang="en-US" dirty="0" smtClean="0"/>
              <a:t>.</a:t>
            </a:r>
          </a:p>
          <a:p>
            <a:endParaRPr lang="en-US" dirty="0" smtClean="0"/>
          </a:p>
          <a:p>
            <a:r>
              <a:rPr lang="en-US" dirty="0" smtClean="0"/>
              <a:t>The </a:t>
            </a:r>
            <a:r>
              <a:rPr lang="en-US" dirty="0"/>
              <a:t>Level 2 product is defined in the MODIS orbit geometry covering an area of approximately 2340 × 2030 km in the along-scan and along-track directions, respectively. </a:t>
            </a:r>
            <a:endParaRPr lang="en-US" dirty="0" smtClean="0"/>
          </a:p>
          <a:p>
            <a:endParaRPr lang="en-US" dirty="0"/>
          </a:p>
          <a:p>
            <a:r>
              <a:rPr lang="en-US" dirty="0" smtClean="0"/>
              <a:t>It </a:t>
            </a:r>
            <a:r>
              <a:rPr lang="en-US" dirty="0"/>
              <a:t>is used to generate all of the higher-level fire products, and contains the following </a:t>
            </a:r>
            <a:r>
              <a:rPr lang="en-US" dirty="0" smtClean="0"/>
              <a:t>components:</a:t>
            </a:r>
            <a:endParaRPr lang="en-US" dirty="0"/>
          </a:p>
        </p:txBody>
      </p:sp>
    </p:spTree>
    <p:extLst>
      <p:ext uri="{BB962C8B-B14F-4D97-AF65-F5344CB8AC3E}">
        <p14:creationId xmlns:p14="http://schemas.microsoft.com/office/powerpoint/2010/main" val="327535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smtClean="0"/>
              <a:t>Level 2 Product</a:t>
            </a:r>
            <a:endParaRPr lang="en-US" dirty="0"/>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r>
              <a:rPr lang="en-US" dirty="0"/>
              <a:t>An active fire mask that flags fires and other relevant pixels (e.g. </a:t>
            </a:r>
            <a:r>
              <a:rPr lang="en-US" dirty="0" smtClean="0"/>
              <a:t>cloud)</a:t>
            </a:r>
          </a:p>
          <a:p>
            <a:endParaRPr lang="en-US" dirty="0" smtClean="0"/>
          </a:p>
          <a:p>
            <a:r>
              <a:rPr lang="en-US" dirty="0" smtClean="0"/>
              <a:t>A </a:t>
            </a:r>
            <a:r>
              <a:rPr lang="en-US" dirty="0"/>
              <a:t>pixel-level quality assurance (QA) image that includes 19 bits of QA information about each </a:t>
            </a:r>
            <a:r>
              <a:rPr lang="en-US" dirty="0" smtClean="0"/>
              <a:t>pixel</a:t>
            </a:r>
          </a:p>
          <a:p>
            <a:endParaRPr lang="en-US" dirty="0" smtClean="0"/>
          </a:p>
          <a:p>
            <a:r>
              <a:rPr lang="en-US" dirty="0" smtClean="0"/>
              <a:t>A </a:t>
            </a:r>
            <a:r>
              <a:rPr lang="en-US" dirty="0"/>
              <a:t>fire-pixel table which provides 19 separate pieces of radiometric and internal-algorithm information about each fire pixel detected within a </a:t>
            </a:r>
            <a:r>
              <a:rPr lang="en-US" dirty="0" smtClean="0"/>
              <a:t>granule</a:t>
            </a:r>
          </a:p>
          <a:p>
            <a:endParaRPr lang="en-US" dirty="0" smtClean="0"/>
          </a:p>
          <a:p>
            <a:r>
              <a:rPr lang="en-US" dirty="0" smtClean="0"/>
              <a:t>Extensive </a:t>
            </a:r>
            <a:r>
              <a:rPr lang="en-US" dirty="0"/>
              <a:t>mandatory and product-specific </a:t>
            </a:r>
            <a:r>
              <a:rPr lang="en-US" dirty="0" smtClean="0"/>
              <a:t>metadata</a:t>
            </a:r>
          </a:p>
          <a:p>
            <a:endParaRPr lang="en-US" dirty="0" smtClean="0"/>
          </a:p>
          <a:p>
            <a:r>
              <a:rPr lang="en-US" dirty="0" smtClean="0"/>
              <a:t>A </a:t>
            </a:r>
            <a:r>
              <a:rPr lang="en-US" dirty="0"/>
              <a:t>grid-related data layer to simplify production of the Climate Modeling Grid (CMG) fire product </a:t>
            </a:r>
            <a:r>
              <a:rPr lang="en-US" dirty="0" smtClean="0"/>
              <a:t>(later)</a:t>
            </a:r>
            <a:endParaRPr lang="en-US" dirty="0"/>
          </a:p>
        </p:txBody>
      </p:sp>
    </p:spTree>
    <p:extLst>
      <p:ext uri="{BB962C8B-B14F-4D97-AF65-F5344CB8AC3E}">
        <p14:creationId xmlns:p14="http://schemas.microsoft.com/office/powerpoint/2010/main" val="3429193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932688"/>
          </a:xfrm>
        </p:spPr>
        <p:txBody>
          <a:bodyPr>
            <a:normAutofit/>
          </a:bodyPr>
          <a:lstStyle/>
          <a:p>
            <a:r>
              <a:rPr lang="en-US" dirty="0" smtClean="0"/>
              <a:t>Level 2 MOD14 Input</a:t>
            </a:r>
            <a:endParaRPr lang="en-US" dirty="0"/>
          </a:p>
        </p:txBody>
      </p:sp>
      <p:sp>
        <p:nvSpPr>
          <p:cNvPr id="3" name="Content Placeholder 2"/>
          <p:cNvSpPr>
            <a:spLocks noGrp="1"/>
          </p:cNvSpPr>
          <p:nvPr>
            <p:ph idx="1"/>
          </p:nvPr>
        </p:nvSpPr>
        <p:spPr>
          <a:xfrm>
            <a:off x="304800" y="1330344"/>
            <a:ext cx="8229600" cy="5299055"/>
          </a:xfrm>
        </p:spPr>
        <p:txBody>
          <a:bodyPr>
            <a:normAutofit fontScale="92500" lnSpcReduction="10000"/>
          </a:bodyPr>
          <a:lstStyle/>
          <a:p>
            <a:r>
              <a:rPr lang="en-US" dirty="0" smtClean="0"/>
              <a:t>MOD021KM</a:t>
            </a:r>
          </a:p>
          <a:p>
            <a:pPr lvl="1"/>
            <a:r>
              <a:rPr lang="en-US" dirty="0" smtClean="0"/>
              <a:t>Bands 1,2,7,21,22,31,32</a:t>
            </a:r>
          </a:p>
          <a:p>
            <a:pPr lvl="1"/>
            <a:endParaRPr lang="en-US" dirty="0" smtClean="0"/>
          </a:p>
          <a:p>
            <a:r>
              <a:rPr lang="en-US" dirty="0" smtClean="0"/>
              <a:t>MOD03</a:t>
            </a:r>
          </a:p>
          <a:p>
            <a:endParaRPr lang="en-US" dirty="0" smtClean="0"/>
          </a:p>
          <a:p>
            <a:pPr>
              <a:lnSpc>
                <a:spcPct val="90000"/>
              </a:lnSpc>
            </a:pPr>
            <a:r>
              <a:rPr lang="en-US" altLang="en-US" dirty="0"/>
              <a:t>Based upon the Temperature Sensitivity difference between  4 and 11 microns </a:t>
            </a:r>
            <a:endParaRPr lang="en-US" altLang="en-US" dirty="0" smtClean="0"/>
          </a:p>
          <a:p>
            <a:pPr>
              <a:lnSpc>
                <a:spcPct val="90000"/>
              </a:lnSpc>
            </a:pPr>
            <a:endParaRPr lang="en-US" altLang="en-US" dirty="0"/>
          </a:p>
          <a:p>
            <a:pPr>
              <a:lnSpc>
                <a:spcPct val="90000"/>
              </a:lnSpc>
            </a:pPr>
            <a:r>
              <a:rPr lang="en-US" altLang="en-US" dirty="0"/>
              <a:t>Contextual Fire Detection Algorithm</a:t>
            </a:r>
          </a:p>
          <a:p>
            <a:pPr lvl="1">
              <a:lnSpc>
                <a:spcPct val="90000"/>
              </a:lnSpc>
            </a:pPr>
            <a:r>
              <a:rPr lang="en-US" altLang="en-US" dirty="0"/>
              <a:t>Infrared static Brightness Temperature thresholds</a:t>
            </a:r>
          </a:p>
          <a:p>
            <a:pPr lvl="1">
              <a:lnSpc>
                <a:spcPct val="90000"/>
              </a:lnSpc>
            </a:pPr>
            <a:r>
              <a:rPr lang="en-US" altLang="en-US" dirty="0"/>
              <a:t>Dynamic thresholds compare pixel to surrounding </a:t>
            </a:r>
            <a:r>
              <a:rPr lang="en-US" altLang="en-US" dirty="0" smtClean="0"/>
              <a:t>background</a:t>
            </a:r>
          </a:p>
          <a:p>
            <a:pPr lvl="1">
              <a:lnSpc>
                <a:spcPct val="90000"/>
              </a:lnSpc>
            </a:pPr>
            <a:endParaRPr lang="en-US" altLang="en-US" dirty="0"/>
          </a:p>
          <a:p>
            <a:pPr>
              <a:lnSpc>
                <a:spcPct val="90000"/>
              </a:lnSpc>
            </a:pPr>
            <a:r>
              <a:rPr lang="en-US" altLang="en-US" dirty="0"/>
              <a:t>Variety of output product temporal and spatial resolutions </a:t>
            </a:r>
          </a:p>
          <a:p>
            <a:endParaRPr lang="en-US" dirty="0"/>
          </a:p>
          <a:p>
            <a:endParaRPr lang="en-US" dirty="0"/>
          </a:p>
        </p:txBody>
      </p:sp>
    </p:spTree>
    <p:extLst>
      <p:ext uri="{BB962C8B-B14F-4D97-AF65-F5344CB8AC3E}">
        <p14:creationId xmlns:p14="http://schemas.microsoft.com/office/powerpoint/2010/main" val="379317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500"/>
                                        <p:tgtEl>
                                          <p:spTgt spid="3">
                                            <p:txEl>
                                              <p:pRg st="8" end="8"/>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animEffect transition="in" filter="fade">
                                      <p:cBhvr>
                                        <p:cTn id="18" dur="500"/>
                                        <p:tgtEl>
                                          <p:spTgt spid="3">
                                            <p:txEl>
                                              <p:pRg st="9" end="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animEffect transition="in" filter="fade">
                                      <p:cBhvr>
                                        <p:cTn id="2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932688"/>
          </a:xfrm>
        </p:spPr>
        <p:txBody>
          <a:bodyPr>
            <a:normAutofit/>
          </a:bodyPr>
          <a:lstStyle/>
          <a:p>
            <a:r>
              <a:rPr lang="en-US" dirty="0" smtClean="0"/>
              <a:t>Level 2 Product</a:t>
            </a:r>
            <a:endParaRPr lang="en-US" dirty="0"/>
          </a:p>
        </p:txBody>
      </p:sp>
      <p:sp>
        <p:nvSpPr>
          <p:cNvPr id="3" name="Content Placeholder 2"/>
          <p:cNvSpPr>
            <a:spLocks noGrp="1"/>
          </p:cNvSpPr>
          <p:nvPr>
            <p:ph idx="1"/>
          </p:nvPr>
        </p:nvSpPr>
        <p:spPr>
          <a:xfrm>
            <a:off x="304800" y="1330344"/>
            <a:ext cx="8229600" cy="5299055"/>
          </a:xfrm>
        </p:spPr>
        <p:txBody>
          <a:bodyPr>
            <a:normAutofit fontScale="85000" lnSpcReduction="20000"/>
          </a:bodyPr>
          <a:lstStyle/>
          <a:p>
            <a:r>
              <a:rPr lang="en-US" dirty="0" smtClean="0"/>
              <a:t>Product-specific </a:t>
            </a:r>
            <a:r>
              <a:rPr lang="en-US" dirty="0"/>
              <a:t>metadata within the Level 2 fire </a:t>
            </a:r>
            <a:r>
              <a:rPr lang="en-US" dirty="0" smtClean="0"/>
              <a:t>product includes the following, occurring </a:t>
            </a:r>
            <a:r>
              <a:rPr lang="en-US" dirty="0"/>
              <a:t>within a granule to simplify identification of granules containing fire </a:t>
            </a:r>
            <a:r>
              <a:rPr lang="en-US" dirty="0" smtClean="0"/>
              <a:t>activity:</a:t>
            </a:r>
          </a:p>
          <a:p>
            <a:pPr>
              <a:lnSpc>
                <a:spcPct val="90000"/>
              </a:lnSpc>
            </a:pPr>
            <a:endParaRPr lang="en-US" altLang="en-US" sz="2800" dirty="0" smtClean="0">
              <a:solidFill>
                <a:srgbClr val="FF0000"/>
              </a:solidFill>
            </a:endParaRPr>
          </a:p>
          <a:p>
            <a:pPr>
              <a:lnSpc>
                <a:spcPct val="90000"/>
              </a:lnSpc>
            </a:pPr>
            <a:r>
              <a:rPr lang="en-US" altLang="en-US" sz="2800" dirty="0" err="1" smtClean="0">
                <a:solidFill>
                  <a:srgbClr val="FF0000"/>
                </a:solidFill>
              </a:rPr>
              <a:t>fire_mask</a:t>
            </a:r>
            <a:r>
              <a:rPr lang="en-US" altLang="en-US" sz="2800" dirty="0" smtClean="0"/>
              <a:t>     (8 </a:t>
            </a:r>
            <a:r>
              <a:rPr lang="en-US" altLang="en-US" sz="2800" dirty="0"/>
              <a:t>bit unsigned </a:t>
            </a:r>
            <a:r>
              <a:rPr lang="en-US" altLang="en-US" sz="2800" dirty="0" smtClean="0"/>
              <a:t>integer)</a:t>
            </a:r>
            <a:endParaRPr lang="en-US" altLang="en-US" sz="2800" dirty="0"/>
          </a:p>
          <a:p>
            <a:pPr lvl="1">
              <a:lnSpc>
                <a:spcPct val="90000"/>
              </a:lnSpc>
            </a:pPr>
            <a:r>
              <a:rPr lang="en-US" altLang="en-US" dirty="0"/>
              <a:t>0 missing input data</a:t>
            </a:r>
          </a:p>
          <a:p>
            <a:pPr lvl="1">
              <a:lnSpc>
                <a:spcPct val="90000"/>
              </a:lnSpc>
            </a:pPr>
            <a:r>
              <a:rPr lang="en-US" altLang="en-US" dirty="0"/>
              <a:t>3 water</a:t>
            </a:r>
          </a:p>
          <a:p>
            <a:pPr lvl="1">
              <a:lnSpc>
                <a:spcPct val="90000"/>
              </a:lnSpc>
            </a:pPr>
            <a:r>
              <a:rPr lang="en-US" altLang="en-US" dirty="0"/>
              <a:t>4 cloud</a:t>
            </a:r>
          </a:p>
          <a:p>
            <a:pPr lvl="1">
              <a:lnSpc>
                <a:spcPct val="90000"/>
              </a:lnSpc>
            </a:pPr>
            <a:r>
              <a:rPr lang="en-US" altLang="en-US" dirty="0"/>
              <a:t>5 non-fire</a:t>
            </a:r>
          </a:p>
          <a:p>
            <a:pPr lvl="1">
              <a:lnSpc>
                <a:spcPct val="90000"/>
              </a:lnSpc>
            </a:pPr>
            <a:r>
              <a:rPr lang="en-US" altLang="en-US" dirty="0"/>
              <a:t>6 unknown</a:t>
            </a:r>
          </a:p>
          <a:p>
            <a:pPr lvl="1">
              <a:lnSpc>
                <a:spcPct val="90000"/>
              </a:lnSpc>
            </a:pPr>
            <a:r>
              <a:rPr lang="en-US" altLang="en-US" dirty="0"/>
              <a:t>7 fire (low confidence)</a:t>
            </a:r>
          </a:p>
          <a:p>
            <a:pPr lvl="1">
              <a:lnSpc>
                <a:spcPct val="90000"/>
              </a:lnSpc>
            </a:pPr>
            <a:r>
              <a:rPr lang="en-US" altLang="en-US" dirty="0"/>
              <a:t>8 fire (nominal confidence)</a:t>
            </a:r>
          </a:p>
          <a:p>
            <a:pPr lvl="1">
              <a:lnSpc>
                <a:spcPct val="90000"/>
              </a:lnSpc>
            </a:pPr>
            <a:r>
              <a:rPr lang="en-US" altLang="en-US" dirty="0"/>
              <a:t>9 fire (high confidence)</a:t>
            </a:r>
          </a:p>
          <a:p>
            <a:endParaRPr lang="en-US" dirty="0" smtClean="0"/>
          </a:p>
          <a:p>
            <a:pPr>
              <a:lnSpc>
                <a:spcPct val="90000"/>
              </a:lnSpc>
            </a:pPr>
            <a:r>
              <a:rPr lang="en-US" altLang="en-US" sz="2400" dirty="0"/>
              <a:t>Line and element of fire pixel</a:t>
            </a:r>
          </a:p>
          <a:p>
            <a:pPr>
              <a:lnSpc>
                <a:spcPct val="90000"/>
              </a:lnSpc>
            </a:pPr>
            <a:r>
              <a:rPr lang="en-US" altLang="en-US" sz="2400" dirty="0"/>
              <a:t>Latitude and longitude of fire pixel</a:t>
            </a:r>
          </a:p>
          <a:p>
            <a:pPr>
              <a:lnSpc>
                <a:spcPct val="90000"/>
              </a:lnSpc>
            </a:pPr>
            <a:r>
              <a:rPr lang="en-US" altLang="en-US" sz="2400" dirty="0"/>
              <a:t>Fire pixel confidence (one value for each fire detected per scene)</a:t>
            </a:r>
          </a:p>
          <a:p>
            <a:endParaRPr lang="en-US" dirty="0"/>
          </a:p>
        </p:txBody>
      </p:sp>
    </p:spTree>
    <p:extLst>
      <p:ext uri="{BB962C8B-B14F-4D97-AF65-F5344CB8AC3E}">
        <p14:creationId xmlns:p14="http://schemas.microsoft.com/office/powerpoint/2010/main" val="393834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12" end="12"/>
                                            </p:txEl>
                                          </p:spTgt>
                                        </p:tgtEl>
                                        <p:attrNameLst>
                                          <p:attrName>style.visibility</p:attrName>
                                        </p:attrNameLst>
                                      </p:cBhvr>
                                      <p:to>
                                        <p:strVal val="visible"/>
                                      </p:to>
                                    </p:set>
                                    <p:animEffect transition="in" filter="fade">
                                      <p:cBhvr>
                                        <p:cTn id="36" dur="500"/>
                                        <p:tgtEl>
                                          <p:spTgt spid="3">
                                            <p:txEl>
                                              <p:pRg st="12" end="1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Effect transition="in" filter="fade">
                                      <p:cBhvr>
                                        <p:cTn id="41" dur="500"/>
                                        <p:tgtEl>
                                          <p:spTgt spid="3">
                                            <p:txEl>
                                              <p:pRg st="13" end="1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14" end="14"/>
                                            </p:txEl>
                                          </p:spTgt>
                                        </p:tgtEl>
                                        <p:attrNameLst>
                                          <p:attrName>style.visibility</p:attrName>
                                        </p:attrNameLst>
                                      </p:cBhvr>
                                      <p:to>
                                        <p:strVal val="visible"/>
                                      </p:to>
                                    </p:set>
                                    <p:animEffect transition="in" filter="fade">
                                      <p:cBhvr>
                                        <p:cTn id="46"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932688"/>
          </a:xfrm>
        </p:spPr>
        <p:txBody>
          <a:bodyPr/>
          <a:lstStyle/>
          <a:p>
            <a:r>
              <a:rPr lang="en-US" dirty="0"/>
              <a:t>Detection Confidence</a:t>
            </a:r>
          </a:p>
        </p:txBody>
      </p:sp>
      <p:sp>
        <p:nvSpPr>
          <p:cNvPr id="3" name="Content Placeholder 2"/>
          <p:cNvSpPr>
            <a:spLocks noGrp="1"/>
          </p:cNvSpPr>
          <p:nvPr>
            <p:ph idx="1"/>
          </p:nvPr>
        </p:nvSpPr>
        <p:spPr/>
        <p:txBody>
          <a:bodyPr>
            <a:normAutofit/>
          </a:bodyPr>
          <a:lstStyle/>
          <a:p>
            <a:r>
              <a:rPr lang="en-US" dirty="0"/>
              <a:t>A detection confidence intended to help users gauge the quality of individual fire pixels is included in the Level 2 fire product. </a:t>
            </a:r>
            <a:endParaRPr lang="en-US" dirty="0" smtClean="0"/>
          </a:p>
          <a:p>
            <a:endParaRPr lang="en-US" dirty="0"/>
          </a:p>
          <a:p>
            <a:pPr marL="274320" lvl="1" indent="-274320">
              <a:buClr>
                <a:schemeClr val="accent3"/>
              </a:buClr>
              <a:buSzPct val="95000"/>
            </a:pPr>
            <a:r>
              <a:rPr lang="en-US" dirty="0" smtClean="0"/>
              <a:t>This </a:t>
            </a:r>
            <a:r>
              <a:rPr lang="en-US" dirty="0"/>
              <a:t>confidence estimate, which ranges </a:t>
            </a:r>
            <a:r>
              <a:rPr lang="en-US" dirty="0" smtClean="0"/>
              <a:t>between </a:t>
            </a:r>
            <a:r>
              <a:rPr lang="en-US" dirty="0"/>
              <a:t>0% and 100%, is used to assign one of the three fire classes </a:t>
            </a:r>
            <a:r>
              <a:rPr lang="en-US" dirty="0" smtClean="0"/>
              <a:t>to all </a:t>
            </a:r>
            <a:r>
              <a:rPr lang="en-US" dirty="0"/>
              <a:t>fire pixels within the fire </a:t>
            </a:r>
            <a:r>
              <a:rPr lang="en-US" dirty="0" smtClean="0"/>
              <a:t>mask:</a:t>
            </a:r>
          </a:p>
          <a:p>
            <a:pPr lvl="1"/>
            <a:r>
              <a:rPr lang="en-US" dirty="0" smtClean="0"/>
              <a:t>low-confidence fire</a:t>
            </a:r>
          </a:p>
          <a:p>
            <a:pPr lvl="1"/>
            <a:r>
              <a:rPr lang="en-US" dirty="0" smtClean="0"/>
              <a:t>nominal-confidence fire</a:t>
            </a:r>
          </a:p>
          <a:p>
            <a:pPr lvl="1"/>
            <a:r>
              <a:rPr lang="en-US" dirty="0" smtClean="0"/>
              <a:t>high-confidence fire</a:t>
            </a:r>
            <a:endParaRPr lang="en-US" dirty="0"/>
          </a:p>
        </p:txBody>
      </p:sp>
    </p:spTree>
    <p:extLst>
      <p:ext uri="{BB962C8B-B14F-4D97-AF65-F5344CB8AC3E}">
        <p14:creationId xmlns:p14="http://schemas.microsoft.com/office/powerpoint/2010/main" val="64194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15" name="Group 95"/>
          <p:cNvGraphicFramePr>
            <a:graphicFrameLocks noGrp="1"/>
          </p:cNvGraphicFramePr>
          <p:nvPr>
            <p:extLst>
              <p:ext uri="{D42A27DB-BD31-4B8C-83A1-F6EECF244321}">
                <p14:modId xmlns:p14="http://schemas.microsoft.com/office/powerpoint/2010/main" val="866898022"/>
              </p:ext>
            </p:extLst>
          </p:nvPr>
        </p:nvGraphicFramePr>
        <p:xfrm>
          <a:off x="457200" y="1296987"/>
          <a:ext cx="8382000" cy="4189159"/>
        </p:xfrm>
        <a:graphic>
          <a:graphicData uri="http://schemas.openxmlformats.org/drawingml/2006/table">
            <a:tbl>
              <a:tblPr/>
              <a:tblGrid>
                <a:gridCol w="1828800"/>
                <a:gridCol w="1371600"/>
                <a:gridCol w="2362200"/>
                <a:gridCol w="2819400"/>
              </a:tblGrid>
              <a:tr h="677863">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dirty="0" smtClean="0">
                          <a:ln>
                            <a:noFill/>
                          </a:ln>
                          <a:solidFill>
                            <a:srgbClr val="FF0000"/>
                          </a:solidFill>
                          <a:effectLst/>
                          <a:latin typeface="Times New Roman" panose="02020603050405020304" pitchFamily="18" charset="0"/>
                        </a:rPr>
                        <a:t>Product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smtClean="0">
                          <a:ln>
                            <a:noFill/>
                          </a:ln>
                          <a:solidFill>
                            <a:srgbClr val="FF0000"/>
                          </a:solidFill>
                          <a:effectLst/>
                          <a:latin typeface="Times New Roman" panose="02020603050405020304" pitchFamily="18" charset="0"/>
                        </a:rPr>
                        <a:t>Level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smtClean="0">
                          <a:ln>
                            <a:noFill/>
                          </a:ln>
                          <a:solidFill>
                            <a:srgbClr val="FF0000"/>
                          </a:solidFill>
                          <a:effectLst/>
                          <a:latin typeface="Times New Roman" panose="02020603050405020304" pitchFamily="18" charset="0"/>
                        </a:rPr>
                        <a:t>Temporal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smtClean="0">
                          <a:ln>
                            <a:noFill/>
                          </a:ln>
                          <a:solidFill>
                            <a:srgbClr val="FF0000"/>
                          </a:solidFill>
                          <a:effectLst/>
                          <a:latin typeface="Times New Roman" panose="02020603050405020304" pitchFamily="18" charset="0"/>
                        </a:rPr>
                        <a:t>Resolution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1" i="0" u="none" strike="noStrike" cap="none" normalizeH="0" baseline="0" smtClean="0">
                          <a:ln>
                            <a:noFill/>
                          </a:ln>
                          <a:solidFill>
                            <a:srgbClr val="FF0000"/>
                          </a:solidFill>
                          <a:effectLst/>
                          <a:latin typeface="Times New Roman" panose="02020603050405020304" pitchFamily="18" charset="0"/>
                        </a:rPr>
                        <a:t>Spatial Resolution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MOD14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5 minute granules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1 km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MOD14GD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MOD14GN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2G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5 minute tiles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1 km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MOD14A1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Daily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1 km Sinusoidal Grid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MOD14A2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Times New Roman" panose="02020603050405020304" pitchFamily="18" charset="0"/>
                        </a:rPr>
                        <a:t>8 Day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Times New Roman" panose="02020603050405020304" pitchFamily="18" charset="0"/>
                        </a:rPr>
                        <a:t>1 km Sinusoidal Grid</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216" name="Text Box 96"/>
          <p:cNvSpPr txBox="1">
            <a:spLocks noChangeArrowheads="1"/>
          </p:cNvSpPr>
          <p:nvPr/>
        </p:nvSpPr>
        <p:spPr bwMode="auto">
          <a:xfrm>
            <a:off x="533400" y="5640387"/>
            <a:ext cx="792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endParaRPr lang="en-US" altLang="en-US"/>
          </a:p>
        </p:txBody>
      </p:sp>
      <p:sp>
        <p:nvSpPr>
          <p:cNvPr id="5217" name="Text Box 97"/>
          <p:cNvSpPr txBox="1">
            <a:spLocks noChangeArrowheads="1"/>
          </p:cNvSpPr>
          <p:nvPr/>
        </p:nvSpPr>
        <p:spPr bwMode="auto">
          <a:xfrm>
            <a:off x="533400" y="5564187"/>
            <a:ext cx="80772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a:t>Global Daily Browse Product </a:t>
            </a:r>
          </a:p>
          <a:p>
            <a:pPr eaLnBrk="1" hangingPunct="1">
              <a:spcBef>
                <a:spcPct val="50000"/>
              </a:spcBef>
            </a:pPr>
            <a:r>
              <a:rPr lang="en-US" altLang="en-US"/>
              <a:t>Rapid Response Product  ~ 4 hours behind real time</a:t>
            </a:r>
          </a:p>
          <a:p>
            <a:pPr lvl="1" eaLnBrk="1" hangingPunct="1"/>
            <a:r>
              <a:rPr lang="en-US" altLang="en-US">
                <a:solidFill>
                  <a:srgbClr val="FF0000"/>
                </a:solidFill>
              </a:rPr>
              <a:t>Goal:</a:t>
            </a:r>
            <a:r>
              <a:rPr lang="en-US" altLang="en-US">
                <a:solidFill>
                  <a:schemeClr val="tx2"/>
                </a:solidFill>
              </a:rPr>
              <a:t>  To provide rapid access to MODIS data globally</a:t>
            </a:r>
            <a:endParaRPr lang="en-US" altLang="en-US"/>
          </a:p>
        </p:txBody>
      </p:sp>
      <p:sp>
        <p:nvSpPr>
          <p:cNvPr id="4" name="Title 3"/>
          <p:cNvSpPr>
            <a:spLocks noGrp="1"/>
          </p:cNvSpPr>
          <p:nvPr>
            <p:ph type="title"/>
          </p:nvPr>
        </p:nvSpPr>
        <p:spPr>
          <a:xfrm>
            <a:off x="152400" y="76200"/>
            <a:ext cx="8229600" cy="856488"/>
          </a:xfrm>
        </p:spPr>
        <p:txBody>
          <a:bodyPr/>
          <a:lstStyle/>
          <a:p>
            <a:r>
              <a:rPr lang="en-US" dirty="0" smtClean="0"/>
              <a:t>Output Products</a:t>
            </a:r>
            <a:endParaRPr lang="en-US" dirty="0"/>
          </a:p>
        </p:txBody>
      </p:sp>
    </p:spTree>
    <p:extLst>
      <p:ext uri="{BB962C8B-B14F-4D97-AF65-F5344CB8AC3E}">
        <p14:creationId xmlns:p14="http://schemas.microsoft.com/office/powerpoint/2010/main" val="4197411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1143000"/>
          </a:xfrm>
        </p:spPr>
        <p:txBody>
          <a:bodyPr>
            <a:normAutofit fontScale="90000"/>
          </a:bodyPr>
          <a:lstStyle/>
          <a:p>
            <a:r>
              <a:rPr lang="en-US" dirty="0"/>
              <a:t>Climate Modeling Grid Fire Products (MOD14CMH, MYD14CMH, etc.)</a:t>
            </a:r>
          </a:p>
        </p:txBody>
      </p:sp>
      <p:sp>
        <p:nvSpPr>
          <p:cNvPr id="3" name="Content Placeholder 2"/>
          <p:cNvSpPr>
            <a:spLocks noGrp="1"/>
          </p:cNvSpPr>
          <p:nvPr>
            <p:ph idx="1"/>
          </p:nvPr>
        </p:nvSpPr>
        <p:spPr>
          <a:xfrm>
            <a:off x="76200" y="5715000"/>
            <a:ext cx="8839200" cy="990600"/>
          </a:xfrm>
        </p:spPr>
        <p:txBody>
          <a:bodyPr>
            <a:normAutofit fontScale="85000" lnSpcReduction="20000"/>
          </a:bodyPr>
          <a:lstStyle/>
          <a:p>
            <a:r>
              <a:rPr lang="en-US" dirty="0" smtClean="0"/>
              <a:t>Higher </a:t>
            </a:r>
            <a:r>
              <a:rPr lang="en-US" dirty="0"/>
              <a:t>resolution 0.25◦ CMG fire products will eventually be produced as well. An example of the corrected fire pixel count layer of the product is shown </a:t>
            </a:r>
            <a:r>
              <a:rPr lang="en-US" dirty="0" smtClean="0"/>
              <a:t>above. </a:t>
            </a:r>
            <a:endParaRPr lang="en-US" dirty="0"/>
          </a:p>
        </p:txBody>
      </p:sp>
      <p:pic>
        <p:nvPicPr>
          <p:cNvPr id="4" name="Picture 3"/>
          <p:cNvPicPr>
            <a:picLocks noChangeAspect="1"/>
          </p:cNvPicPr>
          <p:nvPr/>
        </p:nvPicPr>
        <p:blipFill>
          <a:blip r:embed="rId2"/>
          <a:stretch>
            <a:fillRect/>
          </a:stretch>
        </p:blipFill>
        <p:spPr>
          <a:xfrm>
            <a:off x="3489960" y="1602950"/>
            <a:ext cx="5425440" cy="2737699"/>
          </a:xfrm>
          <a:prstGeom prst="rect">
            <a:avLst/>
          </a:prstGeom>
        </p:spPr>
      </p:pic>
      <p:sp>
        <p:nvSpPr>
          <p:cNvPr id="5" name="Content Placeholder 2"/>
          <p:cNvSpPr txBox="1">
            <a:spLocks/>
          </p:cNvSpPr>
          <p:nvPr/>
        </p:nvSpPr>
        <p:spPr>
          <a:xfrm>
            <a:off x="91440" y="1981200"/>
            <a:ext cx="3313644" cy="22098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200" dirty="0" smtClean="0"/>
              <a:t>The CMG fire products are gridded statistical summaries of fire pixel information intended for use in regional and global modeling.</a:t>
            </a:r>
          </a:p>
        </p:txBody>
      </p:sp>
      <p:sp>
        <p:nvSpPr>
          <p:cNvPr id="6" name="Content Placeholder 2"/>
          <p:cNvSpPr txBox="1">
            <a:spLocks/>
          </p:cNvSpPr>
          <p:nvPr/>
        </p:nvSpPr>
        <p:spPr>
          <a:xfrm>
            <a:off x="91440" y="4419600"/>
            <a:ext cx="8823960" cy="126492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200" dirty="0" smtClean="0"/>
              <a:t>The products are currently generated at 0.5◦ spatial resolution for time periods of one calendar month (MOD14CMH and MYD14CMH) and eight days (MOD14C8H and MYD14C8H).</a:t>
            </a:r>
            <a:endParaRPr lang="en-US" sz="2200" dirty="0"/>
          </a:p>
        </p:txBody>
      </p:sp>
    </p:spTree>
    <p:extLst>
      <p:ext uri="{BB962C8B-B14F-4D97-AF65-F5344CB8AC3E}">
        <p14:creationId xmlns:p14="http://schemas.microsoft.com/office/powerpoint/2010/main" val="386590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1143000"/>
          </a:xfrm>
        </p:spPr>
        <p:txBody>
          <a:bodyPr>
            <a:normAutofit fontScale="90000"/>
          </a:bodyPr>
          <a:lstStyle/>
          <a:p>
            <a:r>
              <a:rPr lang="en-US" dirty="0"/>
              <a:t>Global Monthly Fire Location Product (MCD14ML)</a:t>
            </a:r>
          </a:p>
        </p:txBody>
      </p:sp>
      <p:sp>
        <p:nvSpPr>
          <p:cNvPr id="3" name="Content Placeholder 2"/>
          <p:cNvSpPr>
            <a:spLocks noGrp="1"/>
          </p:cNvSpPr>
          <p:nvPr>
            <p:ph idx="1"/>
          </p:nvPr>
        </p:nvSpPr>
        <p:spPr>
          <a:xfrm>
            <a:off x="213360" y="1752600"/>
            <a:ext cx="4511040" cy="4572000"/>
          </a:xfrm>
        </p:spPr>
        <p:txBody>
          <a:bodyPr>
            <a:normAutofit fontScale="92500" lnSpcReduction="10000"/>
          </a:bodyPr>
          <a:lstStyle/>
          <a:p>
            <a:r>
              <a:rPr lang="en-US" dirty="0"/>
              <a:t>For some applications it is necessary to have the geographic coordinates of individual fire pixels. </a:t>
            </a:r>
            <a:endParaRPr lang="en-US" dirty="0" smtClean="0"/>
          </a:p>
          <a:p>
            <a:endParaRPr lang="en-US" dirty="0"/>
          </a:p>
          <a:p>
            <a:r>
              <a:rPr lang="en-US" dirty="0" smtClean="0"/>
              <a:t>Collection </a:t>
            </a:r>
            <a:r>
              <a:rPr lang="en-US" dirty="0"/>
              <a:t>5 </a:t>
            </a:r>
            <a:r>
              <a:rPr lang="en-US" dirty="0" smtClean="0"/>
              <a:t>includes </a:t>
            </a:r>
            <a:r>
              <a:rPr lang="en-US" dirty="0"/>
              <a:t>the global monthly fire location product (MCD14ML), which contains this information for all Terra and Aqua MODIS fire pixels in a single monthly ASCII file. </a:t>
            </a:r>
          </a:p>
        </p:txBody>
      </p:sp>
      <p:pic>
        <p:nvPicPr>
          <p:cNvPr id="4" name="Picture 3"/>
          <p:cNvPicPr>
            <a:picLocks noChangeAspect="1"/>
          </p:cNvPicPr>
          <p:nvPr/>
        </p:nvPicPr>
        <p:blipFill>
          <a:blip r:embed="rId2"/>
          <a:stretch>
            <a:fillRect/>
          </a:stretch>
        </p:blipFill>
        <p:spPr>
          <a:xfrm>
            <a:off x="4724400" y="3819651"/>
            <a:ext cx="3958783" cy="2809749"/>
          </a:xfrm>
          <a:prstGeom prst="rect">
            <a:avLst/>
          </a:prstGeom>
        </p:spPr>
      </p:pic>
      <p:pic>
        <p:nvPicPr>
          <p:cNvPr id="5" name="Picture 4"/>
          <p:cNvPicPr>
            <a:picLocks noChangeAspect="1"/>
          </p:cNvPicPr>
          <p:nvPr/>
        </p:nvPicPr>
        <p:blipFill>
          <a:blip r:embed="rId3"/>
          <a:stretch>
            <a:fillRect/>
          </a:stretch>
        </p:blipFill>
        <p:spPr>
          <a:xfrm>
            <a:off x="4615893" y="990600"/>
            <a:ext cx="4125926" cy="2448051"/>
          </a:xfrm>
          <a:prstGeom prst="rect">
            <a:avLst/>
          </a:prstGeom>
        </p:spPr>
      </p:pic>
    </p:spTree>
    <p:extLst>
      <p:ext uri="{BB962C8B-B14F-4D97-AF65-F5344CB8AC3E}">
        <p14:creationId xmlns:p14="http://schemas.microsoft.com/office/powerpoint/2010/main" val="50944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213360" y="1295400"/>
            <a:ext cx="8930640" cy="4953000"/>
          </a:xfrm>
        </p:spPr>
        <p:txBody>
          <a:bodyPr/>
          <a:lstStyle/>
          <a:p>
            <a:r>
              <a:rPr lang="en-US" altLang="en-US" b="1" dirty="0">
                <a:solidFill>
                  <a:srgbClr val="CC04B4"/>
                </a:solidFill>
              </a:rPr>
              <a:t>MODIS bands 21 and 22 (3.99 micron)</a:t>
            </a:r>
          </a:p>
          <a:p>
            <a:pPr lvl="1"/>
            <a:r>
              <a:rPr lang="en-US" altLang="en-US" dirty="0"/>
              <a:t>Band 22 saturates at 331 K</a:t>
            </a:r>
          </a:p>
          <a:p>
            <a:pPr lvl="1"/>
            <a:r>
              <a:rPr lang="en-US" altLang="en-US" dirty="0"/>
              <a:t>Band 21 “fire channel” saturates at ~ 500 K</a:t>
            </a:r>
          </a:p>
          <a:p>
            <a:pPr lvl="2"/>
            <a:r>
              <a:rPr lang="en-US" altLang="en-US" dirty="0"/>
              <a:t>12 bit range broader – less sensitive</a:t>
            </a:r>
          </a:p>
          <a:p>
            <a:pPr lvl="2"/>
            <a:r>
              <a:rPr lang="en-US" altLang="en-US" dirty="0"/>
              <a:t>The calibration of B21 uses fixed calibration coefficients and not using the scan-by-scan onboard black </a:t>
            </a:r>
            <a:r>
              <a:rPr lang="en-US" altLang="en-US" dirty="0" smtClean="0"/>
              <a:t>body</a:t>
            </a:r>
          </a:p>
          <a:p>
            <a:pPr lvl="2"/>
            <a:endParaRPr lang="en-US" altLang="en-US" dirty="0"/>
          </a:p>
          <a:p>
            <a:r>
              <a:rPr lang="en-US" altLang="en-US" b="1" dirty="0">
                <a:solidFill>
                  <a:srgbClr val="CC04B4"/>
                </a:solidFill>
              </a:rPr>
              <a:t>MODIS band 31 (11 micron)</a:t>
            </a:r>
          </a:p>
          <a:p>
            <a:pPr lvl="1"/>
            <a:r>
              <a:rPr lang="en-US" altLang="en-US" dirty="0"/>
              <a:t>Saturates at ~ 400 K for Terra </a:t>
            </a:r>
          </a:p>
          <a:p>
            <a:pPr lvl="1"/>
            <a:r>
              <a:rPr lang="en-US" altLang="en-US" dirty="0"/>
              <a:t>Saturates at ~ 340 K for Aqua</a:t>
            </a:r>
          </a:p>
        </p:txBody>
      </p:sp>
      <p:sp>
        <p:nvSpPr>
          <p:cNvPr id="2" name="Title 1"/>
          <p:cNvSpPr>
            <a:spLocks noGrp="1"/>
          </p:cNvSpPr>
          <p:nvPr>
            <p:ph type="title"/>
          </p:nvPr>
        </p:nvSpPr>
        <p:spPr>
          <a:xfrm>
            <a:off x="198120" y="152400"/>
            <a:ext cx="8229600" cy="932688"/>
          </a:xfrm>
        </p:spPr>
        <p:txBody>
          <a:bodyPr/>
          <a:lstStyle/>
          <a:p>
            <a:r>
              <a:rPr lang="en-US" dirty="0" smtClean="0"/>
              <a:t>Algorithm Description</a:t>
            </a:r>
            <a:endParaRPr lang="en-US" dirty="0"/>
          </a:p>
        </p:txBody>
      </p:sp>
      <p:sp>
        <p:nvSpPr>
          <p:cNvPr id="5" name="Rectangle 5"/>
          <p:cNvSpPr txBox="1">
            <a:spLocks noChangeArrowheads="1"/>
          </p:cNvSpPr>
          <p:nvPr/>
        </p:nvSpPr>
        <p:spPr>
          <a:xfrm>
            <a:off x="5090160" y="4081212"/>
            <a:ext cx="4038600" cy="239274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en-US" b="1" dirty="0" smtClean="0">
                <a:solidFill>
                  <a:srgbClr val="CC04B4"/>
                </a:solidFill>
              </a:rPr>
              <a:t>Potential Fire Pixel identified</a:t>
            </a:r>
          </a:p>
          <a:p>
            <a:pPr lvl="1"/>
            <a:r>
              <a:rPr lang="en-US" altLang="en-US" dirty="0" smtClean="0"/>
              <a:t>BT4 &gt; 310 K  </a:t>
            </a:r>
          </a:p>
          <a:p>
            <a:pPr lvl="1"/>
            <a:r>
              <a:rPr lang="en-US" altLang="en-US" dirty="0" smtClean="0"/>
              <a:t>BT4-11 &gt; 10 K</a:t>
            </a:r>
          </a:p>
          <a:p>
            <a:pPr lvl="1"/>
            <a:r>
              <a:rPr lang="en-US" altLang="en-US" dirty="0" smtClean="0"/>
              <a:t>.86 </a:t>
            </a:r>
            <a:r>
              <a:rPr lang="el-GR" altLang="en-US" dirty="0" smtClean="0"/>
              <a:t>μ</a:t>
            </a:r>
            <a:r>
              <a:rPr lang="en-US" altLang="en-US" dirty="0" smtClean="0"/>
              <a:t>m reflectance &lt; .3</a:t>
            </a:r>
          </a:p>
        </p:txBody>
      </p:sp>
    </p:spTree>
    <p:extLst>
      <p:ext uri="{BB962C8B-B14F-4D97-AF65-F5344CB8AC3E}">
        <p14:creationId xmlns:p14="http://schemas.microsoft.com/office/powerpoint/2010/main" val="168033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fade">
                                      <p:cBhvr>
                                        <p:cTn id="7" dur="500"/>
                                        <p:tgtEl>
                                          <p:spTgt spid="143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500"/>
                                        <p:tgtEl>
                                          <p:spTgt spid="1433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animEffect transition="in" filter="fade">
                                      <p:cBhvr>
                                        <p:cTn id="15" dur="500"/>
                                        <p:tgtEl>
                                          <p:spTgt spid="1433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339">
                                            <p:txEl>
                                              <p:pRg st="4" end="4"/>
                                            </p:txEl>
                                          </p:spTgt>
                                        </p:tgtEl>
                                        <p:attrNameLst>
                                          <p:attrName>style.visibility</p:attrName>
                                        </p:attrNameLst>
                                      </p:cBhvr>
                                      <p:to>
                                        <p:strVal val="visible"/>
                                      </p:to>
                                    </p:set>
                                    <p:animEffect transition="in" filter="fade">
                                      <p:cBhvr>
                                        <p:cTn id="18" dur="500"/>
                                        <p:tgtEl>
                                          <p:spTgt spid="1433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339">
                                            <p:txEl>
                                              <p:pRg st="7" end="7"/>
                                            </p:txEl>
                                          </p:spTgt>
                                        </p:tgtEl>
                                        <p:attrNameLst>
                                          <p:attrName>style.visibility</p:attrName>
                                        </p:attrNameLst>
                                      </p:cBhvr>
                                      <p:to>
                                        <p:strVal val="visible"/>
                                      </p:to>
                                    </p:set>
                                    <p:animEffect transition="in" filter="fade">
                                      <p:cBhvr>
                                        <p:cTn id="23" dur="500"/>
                                        <p:tgtEl>
                                          <p:spTgt spid="14339">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339">
                                            <p:txEl>
                                              <p:pRg st="8" end="8"/>
                                            </p:txEl>
                                          </p:spTgt>
                                        </p:tgtEl>
                                        <p:attrNameLst>
                                          <p:attrName>style.visibility</p:attrName>
                                        </p:attrNameLst>
                                      </p:cBhvr>
                                      <p:to>
                                        <p:strVal val="visible"/>
                                      </p:to>
                                    </p:set>
                                    <p:animEffect transition="in" filter="fade">
                                      <p:cBhvr>
                                        <p:cTn id="26" dur="500"/>
                                        <p:tgtEl>
                                          <p:spTgt spid="14339">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Effect transition="in" filter="fade">
                                      <p:cBhvr>
                                        <p:cTn id="31" dur="500"/>
                                        <p:tgtEl>
                                          <p:spTgt spid="5">
                                            <p:txEl>
                                              <p:pRg st="1" end="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2" end="2"/>
                                            </p:txEl>
                                          </p:spTgt>
                                        </p:tgtEl>
                                        <p:attrNameLst>
                                          <p:attrName>style.visibility</p:attrName>
                                        </p:attrNameLst>
                                      </p:cBhvr>
                                      <p:to>
                                        <p:strVal val="visible"/>
                                      </p:to>
                                    </p:set>
                                    <p:animEffect transition="in" filter="fade">
                                      <p:cBhvr>
                                        <p:cTn id="34" dur="500"/>
                                        <p:tgtEl>
                                          <p:spTgt spid="5">
                                            <p:txEl>
                                              <p:pRg st="2" end="2"/>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fade">
                                      <p:cBhvr>
                                        <p:cTn id="3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457200" y="1219200"/>
            <a:ext cx="7772400" cy="5181600"/>
          </a:xfrm>
        </p:spPr>
        <p:txBody>
          <a:bodyPr/>
          <a:lstStyle/>
          <a:p>
            <a:pPr marL="0" indent="0">
              <a:lnSpc>
                <a:spcPct val="90000"/>
              </a:lnSpc>
              <a:buNone/>
            </a:pPr>
            <a:r>
              <a:rPr lang="en-US" altLang="en-US" dirty="0" smtClean="0"/>
              <a:t>(1)    </a:t>
            </a:r>
            <a:r>
              <a:rPr lang="en-US" altLang="en-US" i="1" dirty="0" smtClean="0"/>
              <a:t>BT</a:t>
            </a:r>
            <a:r>
              <a:rPr lang="en-US" altLang="en-US" dirty="0" smtClean="0"/>
              <a:t>4 </a:t>
            </a:r>
            <a:r>
              <a:rPr lang="en-US" altLang="en-US" dirty="0"/>
              <a:t>&gt; 360 K</a:t>
            </a:r>
          </a:p>
          <a:p>
            <a:pPr marL="609600" indent="-609600">
              <a:lnSpc>
                <a:spcPct val="90000"/>
              </a:lnSpc>
              <a:buFontTx/>
              <a:buNone/>
            </a:pPr>
            <a:endParaRPr lang="en-US" altLang="en-US" sz="2800" dirty="0" smtClean="0">
              <a:solidFill>
                <a:srgbClr val="FF0000"/>
              </a:solidFill>
            </a:endParaRPr>
          </a:p>
          <a:p>
            <a:pPr marL="609600" indent="-609600">
              <a:lnSpc>
                <a:spcPct val="90000"/>
              </a:lnSpc>
              <a:buFontTx/>
              <a:buNone/>
            </a:pPr>
            <a:r>
              <a:rPr lang="en-US" altLang="en-US" sz="2800" dirty="0" smtClean="0">
                <a:solidFill>
                  <a:srgbClr val="FF0000"/>
                </a:solidFill>
              </a:rPr>
              <a:t>Contextual </a:t>
            </a:r>
            <a:r>
              <a:rPr lang="en-US" altLang="en-US" sz="2800" dirty="0">
                <a:solidFill>
                  <a:srgbClr val="FF0000"/>
                </a:solidFill>
              </a:rPr>
              <a:t>Tests: Performed on as many as 21 x 21 box surrounding potential fire pixel to separate out from background</a:t>
            </a:r>
          </a:p>
          <a:p>
            <a:pPr marL="609600" indent="-609600">
              <a:lnSpc>
                <a:spcPct val="90000"/>
              </a:lnSpc>
              <a:buFontTx/>
              <a:buNone/>
            </a:pPr>
            <a:endParaRPr lang="en-US" altLang="en-US" sz="2800" dirty="0">
              <a:solidFill>
                <a:srgbClr val="FF0000"/>
              </a:solidFill>
            </a:endParaRPr>
          </a:p>
          <a:p>
            <a:pPr marL="609600" indent="-609600">
              <a:lnSpc>
                <a:spcPct val="90000"/>
              </a:lnSpc>
              <a:buFontTx/>
              <a:buNone/>
            </a:pPr>
            <a:r>
              <a:rPr lang="en-US" altLang="en-US" dirty="0"/>
              <a:t>(2)</a:t>
            </a:r>
          </a:p>
          <a:p>
            <a:pPr marL="609600" indent="-609600">
              <a:lnSpc>
                <a:spcPct val="90000"/>
              </a:lnSpc>
              <a:buFontTx/>
              <a:buNone/>
            </a:pPr>
            <a:r>
              <a:rPr lang="en-US" altLang="en-US" dirty="0"/>
              <a:t>(3) </a:t>
            </a:r>
          </a:p>
          <a:p>
            <a:pPr marL="609600" indent="-609600">
              <a:lnSpc>
                <a:spcPct val="90000"/>
              </a:lnSpc>
              <a:buFontTx/>
              <a:buNone/>
            </a:pPr>
            <a:r>
              <a:rPr lang="en-US" altLang="en-US" dirty="0"/>
              <a:t>(4) </a:t>
            </a:r>
          </a:p>
          <a:p>
            <a:pPr marL="609600" indent="-609600">
              <a:lnSpc>
                <a:spcPct val="90000"/>
              </a:lnSpc>
              <a:buFontTx/>
              <a:buNone/>
            </a:pPr>
            <a:r>
              <a:rPr lang="en-US" altLang="en-US" dirty="0"/>
              <a:t>(5)</a:t>
            </a:r>
          </a:p>
          <a:p>
            <a:pPr marL="609600" indent="-609600">
              <a:lnSpc>
                <a:spcPct val="90000"/>
              </a:lnSpc>
              <a:buFontTx/>
              <a:buNone/>
            </a:pPr>
            <a:r>
              <a:rPr lang="en-US" altLang="en-US" dirty="0"/>
              <a:t>(6) </a:t>
            </a:r>
          </a:p>
        </p:txBody>
      </p:sp>
      <p:graphicFrame>
        <p:nvGraphicFramePr>
          <p:cNvPr id="24581" name="Object 5"/>
          <p:cNvGraphicFramePr>
            <a:graphicFrameLocks noChangeAspect="1"/>
          </p:cNvGraphicFramePr>
          <p:nvPr>
            <p:extLst>
              <p:ext uri="{D42A27DB-BD31-4B8C-83A1-F6EECF244321}">
                <p14:modId xmlns:p14="http://schemas.microsoft.com/office/powerpoint/2010/main" val="2192649443"/>
              </p:ext>
            </p:extLst>
          </p:nvPr>
        </p:nvGraphicFramePr>
        <p:xfrm>
          <a:off x="1143000" y="3581400"/>
          <a:ext cx="5943600" cy="723900"/>
        </p:xfrm>
        <a:graphic>
          <a:graphicData uri="http://schemas.openxmlformats.org/presentationml/2006/ole">
            <mc:AlternateContent xmlns:mc="http://schemas.openxmlformats.org/markup-compatibility/2006">
              <mc:Choice xmlns:v="urn:schemas-microsoft-com:vml" Requires="v">
                <p:oleObj spid="_x0000_s9368" name="Equation" r:id="rId3" imgW="1981080" imgH="241200" progId="Equation.3">
                  <p:embed/>
                </p:oleObj>
              </mc:Choice>
              <mc:Fallback>
                <p:oleObj name="Equation" r:id="rId3" imgW="198108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581400"/>
                        <a:ext cx="59436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2" name="Object 6"/>
          <p:cNvGraphicFramePr>
            <a:graphicFrameLocks noChangeAspect="1"/>
          </p:cNvGraphicFramePr>
          <p:nvPr>
            <p:extLst>
              <p:ext uri="{D42A27DB-BD31-4B8C-83A1-F6EECF244321}">
                <p14:modId xmlns:p14="http://schemas.microsoft.com/office/powerpoint/2010/main" val="3134599003"/>
              </p:ext>
            </p:extLst>
          </p:nvPr>
        </p:nvGraphicFramePr>
        <p:xfrm>
          <a:off x="1143000" y="4191000"/>
          <a:ext cx="4838700" cy="647700"/>
        </p:xfrm>
        <a:graphic>
          <a:graphicData uri="http://schemas.openxmlformats.org/presentationml/2006/ole">
            <mc:AlternateContent xmlns:mc="http://schemas.openxmlformats.org/markup-compatibility/2006">
              <mc:Choice xmlns:v="urn:schemas-microsoft-com:vml" Requires="v">
                <p:oleObj spid="_x0000_s9369" name="Equation" r:id="rId5" imgW="1612800" imgH="215640" progId="Equation.3">
                  <p:embed/>
                </p:oleObj>
              </mc:Choice>
              <mc:Fallback>
                <p:oleObj name="Equation" r:id="rId5" imgW="1612800" imgH="215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4191000"/>
                        <a:ext cx="48387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3" name="Object 7"/>
          <p:cNvGraphicFramePr>
            <a:graphicFrameLocks noChangeAspect="1"/>
          </p:cNvGraphicFramePr>
          <p:nvPr>
            <p:extLst>
              <p:ext uri="{D42A27DB-BD31-4B8C-83A1-F6EECF244321}">
                <p14:modId xmlns:p14="http://schemas.microsoft.com/office/powerpoint/2010/main" val="2621998389"/>
              </p:ext>
            </p:extLst>
          </p:nvPr>
        </p:nvGraphicFramePr>
        <p:xfrm>
          <a:off x="1143000" y="4762500"/>
          <a:ext cx="3657600" cy="723900"/>
        </p:xfrm>
        <a:graphic>
          <a:graphicData uri="http://schemas.openxmlformats.org/presentationml/2006/ole">
            <mc:AlternateContent xmlns:mc="http://schemas.openxmlformats.org/markup-compatibility/2006">
              <mc:Choice xmlns:v="urn:schemas-microsoft-com:vml" Requires="v">
                <p:oleObj spid="_x0000_s9370" name="Equation" r:id="rId7" imgW="1218960" imgH="241200" progId="Equation.3">
                  <p:embed/>
                </p:oleObj>
              </mc:Choice>
              <mc:Fallback>
                <p:oleObj name="Equation" r:id="rId7" imgW="1218960" imgH="241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4762500"/>
                        <a:ext cx="36576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4" name="Object 8"/>
          <p:cNvGraphicFramePr>
            <a:graphicFrameLocks noChangeAspect="1"/>
          </p:cNvGraphicFramePr>
          <p:nvPr>
            <p:extLst>
              <p:ext uri="{D42A27DB-BD31-4B8C-83A1-F6EECF244321}">
                <p14:modId xmlns:p14="http://schemas.microsoft.com/office/powerpoint/2010/main" val="895075932"/>
              </p:ext>
            </p:extLst>
          </p:nvPr>
        </p:nvGraphicFramePr>
        <p:xfrm>
          <a:off x="1066800" y="5257800"/>
          <a:ext cx="4876800" cy="723900"/>
        </p:xfrm>
        <a:graphic>
          <a:graphicData uri="http://schemas.openxmlformats.org/presentationml/2006/ole">
            <mc:AlternateContent xmlns:mc="http://schemas.openxmlformats.org/markup-compatibility/2006">
              <mc:Choice xmlns:v="urn:schemas-microsoft-com:vml" Requires="v">
                <p:oleObj spid="_x0000_s9371" name="Equation" r:id="rId9" imgW="1625400" imgH="241200" progId="Equation.3">
                  <p:embed/>
                </p:oleObj>
              </mc:Choice>
              <mc:Fallback>
                <p:oleObj name="Equation" r:id="rId9" imgW="1625400" imgH="241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6800" y="5257800"/>
                        <a:ext cx="48768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5" name="Object 9"/>
          <p:cNvGraphicFramePr>
            <a:graphicFrameLocks noChangeAspect="1"/>
          </p:cNvGraphicFramePr>
          <p:nvPr>
            <p:extLst>
              <p:ext uri="{D42A27DB-BD31-4B8C-83A1-F6EECF244321}">
                <p14:modId xmlns:p14="http://schemas.microsoft.com/office/powerpoint/2010/main" val="3266795649"/>
              </p:ext>
            </p:extLst>
          </p:nvPr>
        </p:nvGraphicFramePr>
        <p:xfrm>
          <a:off x="1219200" y="5867400"/>
          <a:ext cx="1638300" cy="647700"/>
        </p:xfrm>
        <a:graphic>
          <a:graphicData uri="http://schemas.openxmlformats.org/presentationml/2006/ole">
            <mc:AlternateContent xmlns:mc="http://schemas.openxmlformats.org/markup-compatibility/2006">
              <mc:Choice xmlns:v="urn:schemas-microsoft-com:vml" Requires="v">
                <p:oleObj spid="_x0000_s9372" name="Equation" r:id="rId11" imgW="545760" imgH="215640" progId="Equation.3">
                  <p:embed/>
                </p:oleObj>
              </mc:Choice>
              <mc:Fallback>
                <p:oleObj name="Equation" r:id="rId11" imgW="545760" imgH="2156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19200" y="5867400"/>
                        <a:ext cx="16383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itle 1"/>
          <p:cNvSpPr>
            <a:spLocks noGrp="1"/>
          </p:cNvSpPr>
          <p:nvPr>
            <p:ph type="title"/>
          </p:nvPr>
        </p:nvSpPr>
        <p:spPr>
          <a:xfrm>
            <a:off x="114300" y="96012"/>
            <a:ext cx="8229600" cy="894588"/>
          </a:xfrm>
        </p:spPr>
        <p:txBody>
          <a:bodyPr/>
          <a:lstStyle/>
          <a:p>
            <a:r>
              <a:rPr lang="en-US" dirty="0" smtClean="0"/>
              <a:t>Screening Potential Fire Pixels</a:t>
            </a:r>
            <a:endParaRPr lang="en-US" dirty="0"/>
          </a:p>
        </p:txBody>
      </p:sp>
    </p:spTree>
    <p:extLst>
      <p:ext uri="{BB962C8B-B14F-4D97-AF65-F5344CB8AC3E}">
        <p14:creationId xmlns:p14="http://schemas.microsoft.com/office/powerpoint/2010/main" val="3221664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152400"/>
            <a:ext cx="7772400" cy="1143000"/>
          </a:xfrm>
        </p:spPr>
        <p:txBody>
          <a:bodyPr/>
          <a:lstStyle/>
          <a:p>
            <a:r>
              <a:rPr lang="en-US" altLang="en-US"/>
              <a:t>Algorithm Description (cont.)</a:t>
            </a:r>
          </a:p>
        </p:txBody>
      </p:sp>
      <p:pic>
        <p:nvPicPr>
          <p:cNvPr id="15364" name="Picture 4" descr="C:\TEMP\capture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688" y="1219200"/>
            <a:ext cx="6538912" cy="5053013"/>
          </a:xfrm>
          <a:prstGeom prst="rect">
            <a:avLst/>
          </a:prstGeom>
          <a:noFill/>
          <a:extLst>
            <a:ext uri="{909E8E84-426E-40DD-AFC4-6F175D3DCCD1}">
              <a14:hiddenFill xmlns:a14="http://schemas.microsoft.com/office/drawing/2010/main">
                <a:solidFill>
                  <a:srgbClr val="FFFFFF"/>
                </a:solidFill>
              </a14:hiddenFill>
            </a:ext>
          </a:extLst>
        </p:spPr>
      </p:pic>
      <p:sp>
        <p:nvSpPr>
          <p:cNvPr id="15365" name="Text Box 5"/>
          <p:cNvSpPr txBox="1">
            <a:spLocks noChangeArrowheads="1"/>
          </p:cNvSpPr>
          <p:nvPr/>
        </p:nvSpPr>
        <p:spPr bwMode="auto">
          <a:xfrm>
            <a:off x="914400" y="6400800"/>
            <a:ext cx="769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Aqua MODIS true color image  18 April 2003  12:45 UTC</a:t>
            </a:r>
          </a:p>
        </p:txBody>
      </p:sp>
    </p:spTree>
    <p:extLst>
      <p:ext uri="{BB962C8B-B14F-4D97-AF65-F5344CB8AC3E}">
        <p14:creationId xmlns:p14="http://schemas.microsoft.com/office/powerpoint/2010/main" val="482890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04800" y="97971"/>
            <a:ext cx="7772400" cy="838200"/>
          </a:xfrm>
        </p:spPr>
        <p:txBody>
          <a:bodyPr/>
          <a:lstStyle/>
          <a:p>
            <a:r>
              <a:rPr lang="en-US" altLang="en-US" dirty="0"/>
              <a:t>Algorithm Description (cont.)</a:t>
            </a:r>
          </a:p>
        </p:txBody>
      </p:sp>
      <p:pic>
        <p:nvPicPr>
          <p:cNvPr id="17412" name="Picture 4" descr="C:\TEMP\fire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3263900" cy="3735388"/>
          </a:xfrm>
          <a:prstGeom prst="rect">
            <a:avLst/>
          </a:prstGeom>
          <a:noFill/>
          <a:extLst>
            <a:ext uri="{909E8E84-426E-40DD-AFC4-6F175D3DCCD1}">
              <a14:hiddenFill xmlns:a14="http://schemas.microsoft.com/office/drawing/2010/main">
                <a:solidFill>
                  <a:srgbClr val="FFFFFF"/>
                </a:solidFill>
              </a14:hiddenFill>
            </a:ext>
          </a:extLst>
        </p:spPr>
      </p:pic>
      <p:pic>
        <p:nvPicPr>
          <p:cNvPr id="17413" name="Picture 5" descr="C:\TEMP\fire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25" y="914400"/>
            <a:ext cx="5349875"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5125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152400"/>
            <a:ext cx="7772400" cy="990600"/>
          </a:xfrm>
        </p:spPr>
        <p:txBody>
          <a:bodyPr/>
          <a:lstStyle/>
          <a:p>
            <a:r>
              <a:rPr lang="en-US" altLang="en-US" dirty="0"/>
              <a:t>Problem Areas</a:t>
            </a:r>
          </a:p>
        </p:txBody>
      </p:sp>
      <p:sp>
        <p:nvSpPr>
          <p:cNvPr id="25603" name="Rectangle 3"/>
          <p:cNvSpPr>
            <a:spLocks noGrp="1" noChangeArrowheads="1"/>
          </p:cNvSpPr>
          <p:nvPr>
            <p:ph type="body" idx="1"/>
          </p:nvPr>
        </p:nvSpPr>
        <p:spPr>
          <a:xfrm>
            <a:off x="381000" y="1447800"/>
            <a:ext cx="8305800" cy="5029200"/>
          </a:xfrm>
        </p:spPr>
        <p:txBody>
          <a:bodyPr>
            <a:normAutofit fontScale="92500" lnSpcReduction="10000"/>
          </a:bodyPr>
          <a:lstStyle/>
          <a:p>
            <a:r>
              <a:rPr lang="en-US" altLang="en-US" sz="2800" b="1" dirty="0">
                <a:solidFill>
                  <a:srgbClr val="CC04B4"/>
                </a:solidFill>
              </a:rPr>
              <a:t>Lots of fires </a:t>
            </a:r>
            <a:r>
              <a:rPr lang="en-US" altLang="en-US" sz="2800" dirty="0"/>
              <a:t>– hard to get representative background </a:t>
            </a:r>
            <a:r>
              <a:rPr lang="en-US" altLang="en-US" sz="2800" dirty="0" smtClean="0"/>
              <a:t>temperature</a:t>
            </a:r>
          </a:p>
          <a:p>
            <a:endParaRPr lang="en-US" altLang="en-US" sz="2800" dirty="0"/>
          </a:p>
          <a:p>
            <a:r>
              <a:rPr lang="en-US" altLang="en-US" sz="2800" b="1" dirty="0" err="1">
                <a:solidFill>
                  <a:srgbClr val="CC04B4"/>
                </a:solidFill>
              </a:rPr>
              <a:t>Sunglint</a:t>
            </a:r>
            <a:r>
              <a:rPr lang="en-US" altLang="en-US" sz="2800" dirty="0"/>
              <a:t> – Affects 4 micron band </a:t>
            </a:r>
            <a:r>
              <a:rPr lang="en-US" altLang="en-US" sz="2800" dirty="0" smtClean="0"/>
              <a:t>radiance</a:t>
            </a:r>
          </a:p>
          <a:p>
            <a:endParaRPr lang="en-US" altLang="en-US" sz="2800" dirty="0"/>
          </a:p>
          <a:p>
            <a:r>
              <a:rPr lang="en-US" altLang="en-US" sz="2800" b="1" dirty="0">
                <a:solidFill>
                  <a:srgbClr val="CC04B4"/>
                </a:solidFill>
              </a:rPr>
              <a:t>Transition areas </a:t>
            </a:r>
            <a:r>
              <a:rPr lang="en-US" altLang="en-US" sz="2800" dirty="0"/>
              <a:t>– contextual tests pick up </a:t>
            </a:r>
            <a:r>
              <a:rPr lang="en-US" altLang="en-US" sz="2800" dirty="0" smtClean="0"/>
              <a:t>boundary</a:t>
            </a:r>
          </a:p>
          <a:p>
            <a:endParaRPr lang="en-US" altLang="en-US" sz="2800" dirty="0"/>
          </a:p>
          <a:p>
            <a:r>
              <a:rPr lang="en-US" altLang="en-US" sz="2800" b="1" dirty="0">
                <a:solidFill>
                  <a:srgbClr val="CC04B4"/>
                </a:solidFill>
              </a:rPr>
              <a:t>Coastal areas </a:t>
            </a:r>
            <a:r>
              <a:rPr lang="en-US" altLang="en-US" sz="2800" dirty="0"/>
              <a:t>– need really good geolocation so no mixed pixels are </a:t>
            </a:r>
            <a:r>
              <a:rPr lang="en-US" altLang="en-US" sz="2800" dirty="0" smtClean="0"/>
              <a:t>included</a:t>
            </a:r>
          </a:p>
          <a:p>
            <a:endParaRPr lang="en-US" altLang="en-US" sz="2800" dirty="0"/>
          </a:p>
          <a:p>
            <a:r>
              <a:rPr lang="en-US" altLang="en-US" sz="2800" b="1" dirty="0">
                <a:solidFill>
                  <a:srgbClr val="CC04B4"/>
                </a:solidFill>
              </a:rPr>
              <a:t>Clouds</a:t>
            </a:r>
            <a:r>
              <a:rPr lang="en-US" altLang="en-US" sz="2800" dirty="0"/>
              <a:t> – BT4-11 large over water and thick ice cloud</a:t>
            </a:r>
          </a:p>
        </p:txBody>
      </p:sp>
    </p:spTree>
    <p:extLst>
      <p:ext uri="{BB962C8B-B14F-4D97-AF65-F5344CB8AC3E}">
        <p14:creationId xmlns:p14="http://schemas.microsoft.com/office/powerpoint/2010/main" val="180320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2" end="2"/>
                                            </p:txEl>
                                          </p:spTgt>
                                        </p:tgtEl>
                                        <p:attrNameLst>
                                          <p:attrName>style.visibility</p:attrName>
                                        </p:attrNameLst>
                                      </p:cBhvr>
                                      <p:to>
                                        <p:strVal val="visible"/>
                                      </p:to>
                                    </p:set>
                                    <p:animEffect transition="in" filter="fade">
                                      <p:cBhvr>
                                        <p:cTn id="12" dur="500"/>
                                        <p:tgtEl>
                                          <p:spTgt spid="256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4" end="4"/>
                                            </p:txEl>
                                          </p:spTgt>
                                        </p:tgtEl>
                                        <p:attrNameLst>
                                          <p:attrName>style.visibility</p:attrName>
                                        </p:attrNameLst>
                                      </p:cBhvr>
                                      <p:to>
                                        <p:strVal val="visible"/>
                                      </p:to>
                                    </p:set>
                                    <p:animEffect transition="in" filter="fade">
                                      <p:cBhvr>
                                        <p:cTn id="17" dur="500"/>
                                        <p:tgtEl>
                                          <p:spTgt spid="2560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603">
                                            <p:txEl>
                                              <p:pRg st="6" end="6"/>
                                            </p:txEl>
                                          </p:spTgt>
                                        </p:tgtEl>
                                        <p:attrNameLst>
                                          <p:attrName>style.visibility</p:attrName>
                                        </p:attrNameLst>
                                      </p:cBhvr>
                                      <p:to>
                                        <p:strVal val="visible"/>
                                      </p:to>
                                    </p:set>
                                    <p:animEffect transition="in" filter="fade">
                                      <p:cBhvr>
                                        <p:cTn id="22" dur="500"/>
                                        <p:tgtEl>
                                          <p:spTgt spid="2560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603">
                                            <p:txEl>
                                              <p:pRg st="8" end="8"/>
                                            </p:txEl>
                                          </p:spTgt>
                                        </p:tgtEl>
                                        <p:attrNameLst>
                                          <p:attrName>style.visibility</p:attrName>
                                        </p:attrNameLst>
                                      </p:cBhvr>
                                      <p:to>
                                        <p:strVal val="visible"/>
                                      </p:to>
                                    </p:set>
                                    <p:animEffect transition="in" filter="fade">
                                      <p:cBhvr>
                                        <p:cTn id="27" dur="500"/>
                                        <p:tgtEl>
                                          <p:spTgt spid="256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endParaRPr lang="en-US" altLang="en-US"/>
          </a:p>
        </p:txBody>
      </p:sp>
      <p:pic>
        <p:nvPicPr>
          <p:cNvPr id="26627" name="Picture 3" descr="C:\TEMP\TEMP\Mozambique.A2003232.1110.1km.jpg"/>
          <p:cNvPicPr>
            <a:picLocks noChangeAspect="1" noChangeArrowheads="1"/>
          </p:cNvPicPr>
          <p:nvPr/>
        </p:nvPicPr>
        <p:blipFill>
          <a:blip r:embed="rId2">
            <a:extLst>
              <a:ext uri="{28A0092B-C50C-407E-A947-70E740481C1C}">
                <a14:useLocalDpi xmlns:a14="http://schemas.microsoft.com/office/drawing/2010/main" val="0"/>
              </a:ext>
            </a:extLst>
          </a:blip>
          <a:srcRect b="24001"/>
          <a:stretch>
            <a:fillRect/>
          </a:stretch>
        </p:blipFill>
        <p:spPr bwMode="auto">
          <a:xfrm>
            <a:off x="1447800" y="457200"/>
            <a:ext cx="5865813"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114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endParaRPr lang="en-US" altLang="en-US"/>
          </a:p>
        </p:txBody>
      </p:sp>
      <p:pic>
        <p:nvPicPr>
          <p:cNvPr id="29699" name="Picture 3" descr="C:\TEMP\fire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900" y="388938"/>
            <a:ext cx="7440613" cy="608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997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28600"/>
            <a:ext cx="8229600" cy="932688"/>
          </a:xfrm>
        </p:spPr>
        <p:txBody>
          <a:bodyPr/>
          <a:lstStyle/>
          <a:p>
            <a:r>
              <a:rPr lang="en-US" dirty="0"/>
              <a:t>Caveats and Known Problems</a:t>
            </a:r>
          </a:p>
        </p:txBody>
      </p:sp>
      <p:sp>
        <p:nvSpPr>
          <p:cNvPr id="4" name="Content Placeholder 3"/>
          <p:cNvSpPr>
            <a:spLocks noGrp="1"/>
          </p:cNvSpPr>
          <p:nvPr>
            <p:ph idx="1"/>
          </p:nvPr>
        </p:nvSpPr>
        <p:spPr>
          <a:xfrm>
            <a:off x="457200" y="1447800"/>
            <a:ext cx="8229600" cy="4876800"/>
          </a:xfrm>
        </p:spPr>
        <p:txBody>
          <a:bodyPr>
            <a:normAutofit/>
          </a:bodyPr>
          <a:lstStyle/>
          <a:p>
            <a:r>
              <a:rPr lang="en-US" b="1" dirty="0">
                <a:solidFill>
                  <a:srgbClr val="CC04B4"/>
                </a:solidFill>
              </a:rPr>
              <a:t>Fire Pixel Locations vs. Gridded Fire </a:t>
            </a:r>
            <a:r>
              <a:rPr lang="en-US" b="1" dirty="0" smtClean="0">
                <a:solidFill>
                  <a:srgbClr val="CC04B4"/>
                </a:solidFill>
              </a:rPr>
              <a:t>Product</a:t>
            </a:r>
          </a:p>
          <a:p>
            <a:pPr lvl="1"/>
            <a:endParaRPr lang="en-US" dirty="0" smtClean="0"/>
          </a:p>
          <a:p>
            <a:pPr lvl="1"/>
            <a:r>
              <a:rPr lang="en-US" dirty="0" smtClean="0"/>
              <a:t>Use caution </a:t>
            </a:r>
            <a:r>
              <a:rPr lang="en-US" dirty="0"/>
              <a:t>in using fire pixel locations in lieu of the 1-km gridded MODIS fire products. </a:t>
            </a:r>
            <a:endParaRPr lang="en-US" dirty="0" smtClean="0"/>
          </a:p>
          <a:p>
            <a:pPr lvl="2"/>
            <a:r>
              <a:rPr lang="en-US" dirty="0" smtClean="0"/>
              <a:t>The </a:t>
            </a:r>
            <a:r>
              <a:rPr lang="en-US" dirty="0"/>
              <a:t>former includes no information about cloud cover or missing data and, depending on the sort of analysis that is being performed, it is sometimes possible to derive misleading (or even incorrect) results by not accounting for these other types of pixels. </a:t>
            </a:r>
            <a:endParaRPr lang="en-US" dirty="0" smtClean="0"/>
          </a:p>
          <a:p>
            <a:pPr lvl="2"/>
            <a:endParaRPr lang="en-US" dirty="0" smtClean="0"/>
          </a:p>
          <a:p>
            <a:pPr lvl="2"/>
            <a:r>
              <a:rPr lang="en-US" dirty="0" smtClean="0"/>
              <a:t>It </a:t>
            </a:r>
            <a:r>
              <a:rPr lang="en-US" dirty="0"/>
              <a:t>is also possible to grossly misuse fire pixel locations, even for regions and time periods in which cloud cover and missing observations are negligible. </a:t>
            </a:r>
          </a:p>
        </p:txBody>
      </p:sp>
    </p:spTree>
    <p:extLst>
      <p:ext uri="{BB962C8B-B14F-4D97-AF65-F5344CB8AC3E}">
        <p14:creationId xmlns:p14="http://schemas.microsoft.com/office/powerpoint/2010/main" val="203920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856488"/>
          </a:xfrm>
        </p:spPr>
        <p:txBody>
          <a:bodyPr/>
          <a:lstStyle/>
          <a:p>
            <a:r>
              <a:rPr lang="en-US" dirty="0"/>
              <a:t>Caveats and Known Problems</a:t>
            </a:r>
          </a:p>
        </p:txBody>
      </p:sp>
      <p:sp>
        <p:nvSpPr>
          <p:cNvPr id="3" name="Content Placeholder 2"/>
          <p:cNvSpPr>
            <a:spLocks noGrp="1"/>
          </p:cNvSpPr>
          <p:nvPr>
            <p:ph idx="1"/>
          </p:nvPr>
        </p:nvSpPr>
        <p:spPr>
          <a:xfrm>
            <a:off x="457200" y="1371600"/>
            <a:ext cx="8229600" cy="5486400"/>
          </a:xfrm>
        </p:spPr>
        <p:txBody>
          <a:bodyPr>
            <a:normAutofit lnSpcReduction="10000"/>
          </a:bodyPr>
          <a:lstStyle/>
          <a:p>
            <a:pPr marL="274320" lvl="2" indent="-274320">
              <a:buClr>
                <a:schemeClr val="accent3"/>
              </a:buClr>
              <a:buSzPct val="95000"/>
            </a:pPr>
            <a:r>
              <a:rPr lang="en-US" sz="2600" b="1" dirty="0">
                <a:solidFill>
                  <a:srgbClr val="CC04B4"/>
                </a:solidFill>
              </a:rPr>
              <a:t>Some caveats to keep in mind when using MODIS fire pixel locations</a:t>
            </a:r>
            <a:r>
              <a:rPr lang="en-US" sz="2600" dirty="0"/>
              <a:t>: </a:t>
            </a:r>
          </a:p>
          <a:p>
            <a:pPr lvl="1"/>
            <a:r>
              <a:rPr lang="en-US" dirty="0"/>
              <a:t>The fire pixel location files allow users to temporally and spatially bin fire counts arbitrarily. </a:t>
            </a:r>
            <a:endParaRPr lang="en-US" dirty="0" smtClean="0"/>
          </a:p>
          <a:p>
            <a:pPr lvl="2"/>
            <a:r>
              <a:rPr lang="en-US" dirty="0" smtClean="0"/>
              <a:t>Severe </a:t>
            </a:r>
            <a:r>
              <a:rPr lang="en-US" dirty="0"/>
              <a:t>temporal and spatial biases may arise in any MODIS fire time series analysis employing time intervals shorter than about eight days. </a:t>
            </a:r>
            <a:endParaRPr lang="en-US" dirty="0" smtClean="0"/>
          </a:p>
          <a:p>
            <a:pPr lvl="2"/>
            <a:endParaRPr lang="en-US" dirty="0" smtClean="0"/>
          </a:p>
          <a:p>
            <a:pPr lvl="2"/>
            <a:r>
              <a:rPr lang="en-US" dirty="0" smtClean="0"/>
              <a:t>Known </a:t>
            </a:r>
            <a:r>
              <a:rPr lang="en-US" dirty="0"/>
              <a:t>fires for which no entries occur in the fire-pixel location files are not necessarily missed by the detection algorithm. </a:t>
            </a:r>
            <a:endParaRPr lang="en-US" dirty="0" smtClean="0"/>
          </a:p>
          <a:p>
            <a:pPr lvl="2"/>
            <a:endParaRPr lang="en-US" dirty="0" smtClean="0"/>
          </a:p>
          <a:p>
            <a:pPr lvl="2"/>
            <a:r>
              <a:rPr lang="en-US" dirty="0" smtClean="0"/>
              <a:t>Cloud </a:t>
            </a:r>
            <a:r>
              <a:rPr lang="en-US" dirty="0"/>
              <a:t>obscuration, a lack of coverage, or a misclassification in the land/sea mask may instead be responsible, but with only the information provided in the fire location files this will be impossible to determine. </a:t>
            </a:r>
          </a:p>
        </p:txBody>
      </p:sp>
    </p:spTree>
    <p:extLst>
      <p:ext uri="{BB962C8B-B14F-4D97-AF65-F5344CB8AC3E}">
        <p14:creationId xmlns:p14="http://schemas.microsoft.com/office/powerpoint/2010/main" val="185646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normAutofit/>
          </a:bodyPr>
          <a:lstStyle/>
          <a:p>
            <a:r>
              <a:rPr lang="en-US" dirty="0" smtClean="0"/>
              <a:t>Known </a:t>
            </a:r>
            <a:r>
              <a:rPr lang="en-US" dirty="0"/>
              <a:t>Problems</a:t>
            </a:r>
          </a:p>
        </p:txBody>
      </p:sp>
      <p:sp>
        <p:nvSpPr>
          <p:cNvPr id="3" name="Content Placeholder 2"/>
          <p:cNvSpPr>
            <a:spLocks noGrp="1"/>
          </p:cNvSpPr>
          <p:nvPr>
            <p:ph idx="1"/>
          </p:nvPr>
        </p:nvSpPr>
        <p:spPr>
          <a:xfrm>
            <a:off x="152400" y="1295400"/>
            <a:ext cx="8229600" cy="5334000"/>
          </a:xfrm>
        </p:spPr>
        <p:txBody>
          <a:bodyPr>
            <a:normAutofit fontScale="85000" lnSpcReduction="20000"/>
          </a:bodyPr>
          <a:lstStyle/>
          <a:p>
            <a:r>
              <a:rPr lang="en-US" b="1" dirty="0">
                <a:solidFill>
                  <a:srgbClr val="CC04B4"/>
                </a:solidFill>
              </a:rPr>
              <a:t>Pre-November 2000 Data </a:t>
            </a:r>
            <a:r>
              <a:rPr lang="en-US" b="1" dirty="0" smtClean="0">
                <a:solidFill>
                  <a:srgbClr val="CC04B4"/>
                </a:solidFill>
              </a:rPr>
              <a:t>Quality</a:t>
            </a:r>
          </a:p>
          <a:p>
            <a:pPr lvl="1"/>
            <a:r>
              <a:rPr lang="en-US" dirty="0"/>
              <a:t>Prior to November 2000, the </a:t>
            </a:r>
            <a:r>
              <a:rPr lang="en-US" b="1" dirty="0">
                <a:solidFill>
                  <a:srgbClr val="CC04B4"/>
                </a:solidFill>
              </a:rPr>
              <a:t>Terra MODIS </a:t>
            </a:r>
            <a:r>
              <a:rPr lang="en-US" dirty="0"/>
              <a:t>instrument suffered from several hardware problems that adversely affected all of the MODIS fire products. </a:t>
            </a:r>
            <a:endParaRPr lang="en-US" dirty="0" smtClean="0"/>
          </a:p>
          <a:p>
            <a:pPr lvl="1"/>
            <a:endParaRPr lang="en-US" dirty="0"/>
          </a:p>
          <a:p>
            <a:pPr lvl="1"/>
            <a:r>
              <a:rPr lang="en-US" dirty="0" smtClean="0"/>
              <a:t>Some </a:t>
            </a:r>
            <a:r>
              <a:rPr lang="en-US" dirty="0"/>
              <a:t>detectors were </a:t>
            </a:r>
            <a:r>
              <a:rPr lang="en-US" b="1" dirty="0">
                <a:solidFill>
                  <a:srgbClr val="CC04B4"/>
                </a:solidFill>
              </a:rPr>
              <a:t>rendered dead or otherwise unusable </a:t>
            </a:r>
            <a:r>
              <a:rPr lang="en-US" dirty="0"/>
              <a:t>in an effort to reduce unexpected crosstalk between many of the 500 m and 1 km bands. </a:t>
            </a:r>
            <a:endParaRPr lang="en-US" dirty="0" smtClean="0"/>
          </a:p>
          <a:p>
            <a:pPr lvl="1"/>
            <a:endParaRPr lang="en-US" dirty="0"/>
          </a:p>
          <a:p>
            <a:pPr lvl="1"/>
            <a:r>
              <a:rPr lang="en-US" dirty="0" smtClean="0"/>
              <a:t>The </a:t>
            </a:r>
            <a:r>
              <a:rPr lang="en-US" b="1" dirty="0">
                <a:solidFill>
                  <a:srgbClr val="CC04B4"/>
                </a:solidFill>
              </a:rPr>
              <a:t>dead detectors are known to introduce at least three specific artifacts</a:t>
            </a:r>
            <a:r>
              <a:rPr lang="en-US" dirty="0"/>
              <a:t> in the pre-November 2000 fire products: </a:t>
            </a:r>
            <a:endParaRPr lang="en-US" dirty="0" smtClean="0"/>
          </a:p>
          <a:p>
            <a:pPr lvl="2"/>
            <a:r>
              <a:rPr lang="en-US" dirty="0" smtClean="0"/>
              <a:t>striping</a:t>
            </a:r>
          </a:p>
          <a:p>
            <a:pPr lvl="2"/>
            <a:r>
              <a:rPr lang="en-US" dirty="0" smtClean="0"/>
              <a:t>undetected </a:t>
            </a:r>
            <a:r>
              <a:rPr lang="en-US" dirty="0"/>
              <a:t>small </a:t>
            </a:r>
            <a:r>
              <a:rPr lang="en-US" dirty="0" smtClean="0"/>
              <a:t>fires</a:t>
            </a:r>
          </a:p>
          <a:p>
            <a:pPr lvl="2"/>
            <a:r>
              <a:rPr lang="en-US" dirty="0" smtClean="0"/>
              <a:t>undetected </a:t>
            </a:r>
            <a:r>
              <a:rPr lang="en-US" dirty="0"/>
              <a:t>large fires. </a:t>
            </a:r>
            <a:endParaRPr lang="en-US" dirty="0" smtClean="0"/>
          </a:p>
          <a:p>
            <a:pPr lvl="2"/>
            <a:endParaRPr lang="en-US" dirty="0" smtClean="0"/>
          </a:p>
          <a:p>
            <a:pPr lvl="1"/>
            <a:r>
              <a:rPr lang="en-US" dirty="0" smtClean="0"/>
              <a:t>In </a:t>
            </a:r>
            <a:r>
              <a:rPr lang="en-US" dirty="0"/>
              <a:t>some very rare instances severe </a:t>
            </a:r>
            <a:r>
              <a:rPr lang="en-US" dirty="0" err="1"/>
              <a:t>miscalibration</a:t>
            </a:r>
            <a:r>
              <a:rPr lang="en-US" dirty="0"/>
              <a:t> of band-21 in the first weeks of the MODIS data archive (February and March 2000) will cause entire scan lines to be identified as </a:t>
            </a:r>
            <a:r>
              <a:rPr lang="en-US" dirty="0" smtClean="0"/>
              <a:t>fire.</a:t>
            </a:r>
            <a:endParaRPr lang="en-US" dirty="0"/>
          </a:p>
        </p:txBody>
      </p:sp>
    </p:spTree>
    <p:extLst>
      <p:ext uri="{BB962C8B-B14F-4D97-AF65-F5344CB8AC3E}">
        <p14:creationId xmlns:p14="http://schemas.microsoft.com/office/powerpoint/2010/main" val="386703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fade">
                                      <p:cBhvr>
                                        <p:cTn id="3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008888"/>
          </a:xfrm>
        </p:spPr>
        <p:txBody>
          <a:bodyPr/>
          <a:lstStyle/>
          <a:p>
            <a:r>
              <a:rPr lang="en-US" dirty="0" smtClean="0"/>
              <a:t>Known </a:t>
            </a:r>
            <a:r>
              <a:rPr lang="en-US" dirty="0"/>
              <a:t>Problems</a:t>
            </a:r>
          </a:p>
        </p:txBody>
      </p:sp>
      <p:sp>
        <p:nvSpPr>
          <p:cNvPr id="3" name="Content Placeholder 2"/>
          <p:cNvSpPr>
            <a:spLocks noGrp="1"/>
          </p:cNvSpPr>
          <p:nvPr>
            <p:ph idx="1"/>
          </p:nvPr>
        </p:nvSpPr>
        <p:spPr>
          <a:xfrm>
            <a:off x="381000" y="1295400"/>
            <a:ext cx="8229600" cy="5410200"/>
          </a:xfrm>
        </p:spPr>
        <p:txBody>
          <a:bodyPr>
            <a:normAutofit fontScale="85000" lnSpcReduction="20000"/>
          </a:bodyPr>
          <a:lstStyle/>
          <a:p>
            <a:r>
              <a:rPr lang="en-US" b="1" dirty="0">
                <a:solidFill>
                  <a:srgbClr val="CC04B4"/>
                </a:solidFill>
              </a:rPr>
              <a:t>Detection </a:t>
            </a:r>
            <a:r>
              <a:rPr lang="en-US" b="1" dirty="0" smtClean="0">
                <a:solidFill>
                  <a:srgbClr val="CC04B4"/>
                </a:solidFill>
              </a:rPr>
              <a:t>Confidence</a:t>
            </a:r>
          </a:p>
          <a:p>
            <a:pPr lvl="1"/>
            <a:r>
              <a:rPr lang="en-US" dirty="0" smtClean="0"/>
              <a:t>intended </a:t>
            </a:r>
            <a:r>
              <a:rPr lang="en-US" dirty="0"/>
              <a:t>to help users gauge the quality of individual fire pixels is included in the Level 2 fire product. </a:t>
            </a:r>
            <a:endParaRPr lang="en-US" dirty="0" smtClean="0"/>
          </a:p>
          <a:p>
            <a:pPr lvl="2"/>
            <a:r>
              <a:rPr lang="en-US" dirty="0" smtClean="0"/>
              <a:t>This </a:t>
            </a:r>
            <a:r>
              <a:rPr lang="en-US" dirty="0"/>
              <a:t>confidence estimate, which ranges between 0% and 100%, is used to assign one of the three fire </a:t>
            </a:r>
            <a:r>
              <a:rPr lang="en-US" dirty="0" smtClean="0"/>
              <a:t>classes to </a:t>
            </a:r>
            <a:r>
              <a:rPr lang="en-US" dirty="0"/>
              <a:t>all fire pixels within the fire </a:t>
            </a:r>
            <a:r>
              <a:rPr lang="en-US" dirty="0" smtClean="0"/>
              <a:t>mask:</a:t>
            </a:r>
          </a:p>
          <a:p>
            <a:pPr lvl="3"/>
            <a:r>
              <a:rPr lang="en-US" dirty="0" smtClean="0"/>
              <a:t>low-confidence fire</a:t>
            </a:r>
          </a:p>
          <a:p>
            <a:pPr lvl="3"/>
            <a:r>
              <a:rPr lang="en-US" dirty="0" smtClean="0"/>
              <a:t>nominal-confidence fire</a:t>
            </a:r>
          </a:p>
          <a:p>
            <a:pPr lvl="3"/>
            <a:r>
              <a:rPr lang="en-US" dirty="0" smtClean="0"/>
              <a:t>high-confidence fire</a:t>
            </a:r>
          </a:p>
          <a:p>
            <a:pPr lvl="1"/>
            <a:endParaRPr lang="en-US" dirty="0" smtClean="0"/>
          </a:p>
          <a:p>
            <a:pPr lvl="1"/>
            <a:r>
              <a:rPr lang="en-US" dirty="0" smtClean="0"/>
              <a:t>C4 </a:t>
            </a:r>
            <a:r>
              <a:rPr lang="en-US" dirty="0"/>
              <a:t>fire product this confidence estimate did not adequately identify highly questionable, low confidence fire pixels</a:t>
            </a:r>
            <a:r>
              <a:rPr lang="en-US" dirty="0" smtClean="0"/>
              <a:t>.</a:t>
            </a:r>
          </a:p>
          <a:p>
            <a:pPr lvl="2"/>
            <a:r>
              <a:rPr lang="en-US" dirty="0" smtClean="0"/>
              <a:t>Such </a:t>
            </a:r>
            <a:r>
              <a:rPr lang="en-US" dirty="0"/>
              <a:t>pixels, which by design should have a confidence close to 0%, were too often assigned much higher confidence estimates of 50% or higher. </a:t>
            </a:r>
            <a:endParaRPr lang="en-US" dirty="0" smtClean="0"/>
          </a:p>
          <a:p>
            <a:pPr lvl="1"/>
            <a:endParaRPr lang="en-US" dirty="0" smtClean="0"/>
          </a:p>
          <a:p>
            <a:pPr lvl="1"/>
            <a:r>
              <a:rPr lang="en-US" dirty="0" smtClean="0"/>
              <a:t>C5 </a:t>
            </a:r>
            <a:r>
              <a:rPr lang="en-US" dirty="0"/>
              <a:t>code partially mitigated this problem, some highly questionable fire pixels are still classified as nominal-confidence fires. </a:t>
            </a:r>
            <a:endParaRPr lang="en-US" dirty="0" smtClean="0"/>
          </a:p>
          <a:p>
            <a:pPr lvl="1"/>
            <a:endParaRPr lang="en-US" dirty="0"/>
          </a:p>
          <a:p>
            <a:pPr lvl="1"/>
            <a:r>
              <a:rPr lang="en-US" dirty="0" smtClean="0"/>
              <a:t>A </a:t>
            </a:r>
            <a:r>
              <a:rPr lang="en-US" dirty="0"/>
              <a:t>more substantial adjustment </a:t>
            </a:r>
            <a:r>
              <a:rPr lang="en-US" dirty="0" smtClean="0"/>
              <a:t>that </a:t>
            </a:r>
            <a:r>
              <a:rPr lang="en-US" dirty="0"/>
              <a:t>fully </a:t>
            </a:r>
            <a:r>
              <a:rPr lang="en-US" dirty="0" smtClean="0"/>
              <a:t>corrects </a:t>
            </a:r>
            <a:r>
              <a:rPr lang="en-US" dirty="0"/>
              <a:t>this problem </a:t>
            </a:r>
            <a:r>
              <a:rPr lang="en-US" dirty="0" smtClean="0"/>
              <a:t>has been implemented </a:t>
            </a:r>
            <a:r>
              <a:rPr lang="en-US" dirty="0"/>
              <a:t>in the </a:t>
            </a:r>
            <a:r>
              <a:rPr lang="en-US" dirty="0" smtClean="0"/>
              <a:t>C6 </a:t>
            </a:r>
            <a:r>
              <a:rPr lang="en-US" dirty="0"/>
              <a:t>algorithm.</a:t>
            </a:r>
          </a:p>
        </p:txBody>
      </p:sp>
    </p:spTree>
    <p:extLst>
      <p:ext uri="{BB962C8B-B14F-4D97-AF65-F5344CB8AC3E}">
        <p14:creationId xmlns:p14="http://schemas.microsoft.com/office/powerpoint/2010/main" val="1566371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fade">
                                      <p:cBhvr>
                                        <p:cTn id="3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4112"/>
            <a:ext cx="8229600" cy="1008888"/>
          </a:xfrm>
        </p:spPr>
        <p:txBody>
          <a:bodyPr>
            <a:normAutofit/>
          </a:bodyPr>
          <a:lstStyle/>
          <a:p>
            <a:r>
              <a:rPr lang="en-US" dirty="0" smtClean="0"/>
              <a:t>Known </a:t>
            </a:r>
            <a:r>
              <a:rPr lang="en-US" dirty="0"/>
              <a:t>Problems</a:t>
            </a:r>
          </a:p>
        </p:txBody>
      </p:sp>
      <p:sp>
        <p:nvSpPr>
          <p:cNvPr id="3" name="Content Placeholder 2"/>
          <p:cNvSpPr>
            <a:spLocks noGrp="1"/>
          </p:cNvSpPr>
          <p:nvPr>
            <p:ph idx="1"/>
          </p:nvPr>
        </p:nvSpPr>
        <p:spPr>
          <a:xfrm>
            <a:off x="152400" y="1447800"/>
            <a:ext cx="8229600" cy="609600"/>
          </a:xfrm>
        </p:spPr>
        <p:txBody>
          <a:bodyPr/>
          <a:lstStyle/>
          <a:p>
            <a:r>
              <a:rPr lang="en-US" b="1" dirty="0">
                <a:solidFill>
                  <a:srgbClr val="CC04B4"/>
                </a:solidFill>
              </a:rPr>
              <a:t>False Alarms in Small Forest Clearing</a:t>
            </a:r>
          </a:p>
        </p:txBody>
      </p:sp>
      <p:pic>
        <p:nvPicPr>
          <p:cNvPr id="4" name="Picture 3"/>
          <p:cNvPicPr>
            <a:picLocks noChangeAspect="1"/>
          </p:cNvPicPr>
          <p:nvPr/>
        </p:nvPicPr>
        <p:blipFill>
          <a:blip r:embed="rId2"/>
          <a:stretch>
            <a:fillRect/>
          </a:stretch>
        </p:blipFill>
        <p:spPr>
          <a:xfrm>
            <a:off x="4953000" y="2331720"/>
            <a:ext cx="4053863" cy="4032804"/>
          </a:xfrm>
          <a:prstGeom prst="rect">
            <a:avLst/>
          </a:prstGeom>
        </p:spPr>
      </p:pic>
      <p:sp>
        <p:nvSpPr>
          <p:cNvPr id="5" name="Content Placeholder 2"/>
          <p:cNvSpPr txBox="1">
            <a:spLocks/>
          </p:cNvSpPr>
          <p:nvPr/>
        </p:nvSpPr>
        <p:spPr>
          <a:xfrm>
            <a:off x="152400" y="2057400"/>
            <a:ext cx="4495800" cy="45720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smtClean="0"/>
              <a:t>Small </a:t>
            </a:r>
            <a:r>
              <a:rPr lang="en-US" dirty="0"/>
              <a:t>clearings within rainforest were a source of persistent false alarms in the Amazon. </a:t>
            </a:r>
            <a:endParaRPr lang="en-US" dirty="0" smtClean="0"/>
          </a:p>
          <a:p>
            <a:endParaRPr lang="en-US" dirty="0"/>
          </a:p>
          <a:p>
            <a:r>
              <a:rPr lang="en-US" dirty="0" smtClean="0"/>
              <a:t>Efforts </a:t>
            </a:r>
            <a:r>
              <a:rPr lang="en-US" dirty="0" smtClean="0"/>
              <a:t>were made </a:t>
            </a:r>
            <a:r>
              <a:rPr lang="en-US" dirty="0"/>
              <a:t>to reduce the frequency of this type of false alarm for Collection 6.</a:t>
            </a:r>
          </a:p>
        </p:txBody>
      </p:sp>
    </p:spTree>
    <p:extLst>
      <p:ext uri="{BB962C8B-B14F-4D97-AF65-F5344CB8AC3E}">
        <p14:creationId xmlns:p14="http://schemas.microsoft.com/office/powerpoint/2010/main" val="35789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008888"/>
          </a:xfrm>
        </p:spPr>
        <p:txBody>
          <a:bodyPr/>
          <a:lstStyle/>
          <a:p>
            <a:r>
              <a:rPr lang="en-US" dirty="0" smtClean="0"/>
              <a:t>Fire FAQ</a:t>
            </a:r>
            <a:endParaRPr lang="en-US" dirty="0"/>
          </a:p>
        </p:txBody>
      </p:sp>
      <p:sp>
        <p:nvSpPr>
          <p:cNvPr id="3" name="Content Placeholder 2"/>
          <p:cNvSpPr>
            <a:spLocks noGrp="1"/>
          </p:cNvSpPr>
          <p:nvPr>
            <p:ph idx="1"/>
          </p:nvPr>
        </p:nvSpPr>
        <p:spPr>
          <a:xfrm>
            <a:off x="457200" y="1371600"/>
            <a:ext cx="8229600" cy="5257800"/>
          </a:xfrm>
        </p:spPr>
        <p:txBody>
          <a:bodyPr>
            <a:normAutofit fontScale="85000" lnSpcReduction="20000"/>
          </a:bodyPr>
          <a:lstStyle/>
          <a:p>
            <a:r>
              <a:rPr lang="en-US" b="1" dirty="0">
                <a:solidFill>
                  <a:srgbClr val="CC04B4"/>
                </a:solidFill>
              </a:rPr>
              <a:t>What is the smallest fire size that can be detected with MODIS? What about the largest? </a:t>
            </a:r>
            <a:endParaRPr lang="en-US" b="1" dirty="0" smtClean="0">
              <a:solidFill>
                <a:srgbClr val="CC04B4"/>
              </a:solidFill>
            </a:endParaRPr>
          </a:p>
          <a:p>
            <a:endParaRPr lang="en-US" dirty="0" smtClean="0"/>
          </a:p>
          <a:p>
            <a:pPr lvl="1"/>
            <a:r>
              <a:rPr lang="en-US" dirty="0"/>
              <a:t>MODIS can routinely detect </a:t>
            </a:r>
            <a:r>
              <a:rPr lang="en-US" b="1" dirty="0">
                <a:solidFill>
                  <a:srgbClr val="CC04B4"/>
                </a:solidFill>
              </a:rPr>
              <a:t>both flaming and smoldering fires ∼1000 m</a:t>
            </a:r>
            <a:r>
              <a:rPr lang="en-US" b="1" baseline="30000" dirty="0">
                <a:solidFill>
                  <a:srgbClr val="CC04B4"/>
                </a:solidFill>
              </a:rPr>
              <a:t>2</a:t>
            </a:r>
            <a:r>
              <a:rPr lang="en-US" b="1" dirty="0">
                <a:solidFill>
                  <a:srgbClr val="CC04B4"/>
                </a:solidFill>
              </a:rPr>
              <a:t> in size</a:t>
            </a:r>
            <a:r>
              <a:rPr lang="en-US" dirty="0"/>
              <a:t>. </a:t>
            </a:r>
            <a:endParaRPr lang="en-US" dirty="0" smtClean="0"/>
          </a:p>
          <a:p>
            <a:pPr lvl="1"/>
            <a:endParaRPr lang="en-US" dirty="0" smtClean="0"/>
          </a:p>
          <a:p>
            <a:pPr lvl="1"/>
            <a:r>
              <a:rPr lang="en-US" dirty="0" smtClean="0"/>
              <a:t>Under </a:t>
            </a:r>
            <a:r>
              <a:rPr lang="en-US" b="1" dirty="0">
                <a:solidFill>
                  <a:srgbClr val="CC04B4"/>
                </a:solidFill>
              </a:rPr>
              <a:t>very good observing conditions</a:t>
            </a:r>
            <a:r>
              <a:rPr lang="en-US" dirty="0"/>
              <a:t> (e.g. near nadir, little or no smoke, relatively homogeneous land surface, etc.) </a:t>
            </a:r>
            <a:r>
              <a:rPr lang="en-US" b="1" dirty="0">
                <a:solidFill>
                  <a:srgbClr val="CC04B4"/>
                </a:solidFill>
              </a:rPr>
              <a:t>flaming fires one tenth this size</a:t>
            </a:r>
            <a:r>
              <a:rPr lang="en-US" dirty="0"/>
              <a:t> can be detected. </a:t>
            </a:r>
            <a:endParaRPr lang="en-US" dirty="0" smtClean="0"/>
          </a:p>
          <a:p>
            <a:pPr lvl="1"/>
            <a:endParaRPr lang="en-US" dirty="0" smtClean="0"/>
          </a:p>
          <a:p>
            <a:pPr lvl="1"/>
            <a:r>
              <a:rPr lang="en-US" dirty="0" smtClean="0"/>
              <a:t>Under </a:t>
            </a:r>
            <a:r>
              <a:rPr lang="en-US" b="1" dirty="0">
                <a:solidFill>
                  <a:srgbClr val="CC04B4"/>
                </a:solidFill>
              </a:rPr>
              <a:t>pristine (and extremely rare) observing conditions </a:t>
            </a:r>
            <a:r>
              <a:rPr lang="en-US" dirty="0"/>
              <a:t>even smaller flaming fires </a:t>
            </a:r>
            <a:r>
              <a:rPr lang="en-US" b="1" dirty="0">
                <a:solidFill>
                  <a:srgbClr val="CC04B4"/>
                </a:solidFill>
              </a:rPr>
              <a:t>∼50 m</a:t>
            </a:r>
            <a:r>
              <a:rPr lang="en-US" b="1" baseline="30000" dirty="0">
                <a:solidFill>
                  <a:srgbClr val="CC04B4"/>
                </a:solidFill>
              </a:rPr>
              <a:t>2</a:t>
            </a:r>
            <a:r>
              <a:rPr lang="en-US" b="1" dirty="0">
                <a:solidFill>
                  <a:srgbClr val="CC04B4"/>
                </a:solidFill>
              </a:rPr>
              <a:t> can be detected</a:t>
            </a:r>
            <a:r>
              <a:rPr lang="en-US" dirty="0"/>
              <a:t>. </a:t>
            </a:r>
            <a:endParaRPr lang="en-US" dirty="0" smtClean="0"/>
          </a:p>
          <a:p>
            <a:pPr lvl="1"/>
            <a:endParaRPr lang="en-US" dirty="0" smtClean="0"/>
          </a:p>
          <a:p>
            <a:pPr lvl="1"/>
            <a:r>
              <a:rPr lang="en-US" dirty="0" smtClean="0"/>
              <a:t>Unlike </a:t>
            </a:r>
            <a:r>
              <a:rPr lang="en-US" dirty="0"/>
              <a:t>most contextual fire detection algorithms designed for satellite sensors that were never intended for fire monitoring (e.g. AVHRR, VIRS, ATSR), </a:t>
            </a:r>
            <a:r>
              <a:rPr lang="en-US" b="1" dirty="0">
                <a:solidFill>
                  <a:srgbClr val="CC04B4"/>
                </a:solidFill>
              </a:rPr>
              <a:t>there is no upper limit to the largest and/or hottest fire </a:t>
            </a:r>
            <a:r>
              <a:rPr lang="en-US" dirty="0"/>
              <a:t>that can be detected with MODIS.</a:t>
            </a:r>
          </a:p>
        </p:txBody>
      </p:sp>
    </p:spTree>
    <p:extLst>
      <p:ext uri="{BB962C8B-B14F-4D97-AF65-F5344CB8AC3E}">
        <p14:creationId xmlns:p14="http://schemas.microsoft.com/office/powerpoint/2010/main" val="43411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932688"/>
          </a:xfrm>
        </p:spPr>
        <p:txBody>
          <a:bodyPr/>
          <a:lstStyle/>
          <a:p>
            <a:r>
              <a:rPr lang="en-US" dirty="0" smtClean="0"/>
              <a:t>Fire FAQ</a:t>
            </a:r>
            <a:endParaRPr lang="en-US" dirty="0"/>
          </a:p>
        </p:txBody>
      </p:sp>
      <p:sp>
        <p:nvSpPr>
          <p:cNvPr id="3" name="Content Placeholder 2"/>
          <p:cNvSpPr>
            <a:spLocks noGrp="1"/>
          </p:cNvSpPr>
          <p:nvPr>
            <p:ph idx="1"/>
          </p:nvPr>
        </p:nvSpPr>
        <p:spPr>
          <a:xfrm>
            <a:off x="457200" y="1085088"/>
            <a:ext cx="8229600" cy="5772912"/>
          </a:xfrm>
        </p:spPr>
        <p:txBody>
          <a:bodyPr>
            <a:normAutofit fontScale="92500"/>
          </a:bodyPr>
          <a:lstStyle/>
          <a:p>
            <a:r>
              <a:rPr lang="en-US" b="1" dirty="0">
                <a:solidFill>
                  <a:srgbClr val="CC04B4"/>
                </a:solidFill>
              </a:rPr>
              <a:t>Why didn’t MODIS detect a particular fire</a:t>
            </a:r>
            <a:r>
              <a:rPr lang="en-US" b="1" dirty="0" smtClean="0">
                <a:solidFill>
                  <a:srgbClr val="CC04B4"/>
                </a:solidFill>
              </a:rPr>
              <a:t>?</a:t>
            </a:r>
          </a:p>
          <a:p>
            <a:pPr lvl="1"/>
            <a:r>
              <a:rPr lang="en-US" dirty="0"/>
              <a:t>This can happen for any number of reasons. </a:t>
            </a:r>
            <a:endParaRPr lang="en-US" dirty="0" smtClean="0"/>
          </a:p>
          <a:p>
            <a:pPr lvl="1"/>
            <a:endParaRPr lang="en-US" dirty="0"/>
          </a:p>
          <a:p>
            <a:pPr lvl="1"/>
            <a:r>
              <a:rPr lang="en-US" dirty="0" smtClean="0"/>
              <a:t>The </a:t>
            </a:r>
            <a:r>
              <a:rPr lang="en-US" dirty="0"/>
              <a:t>fire may have started and ended </a:t>
            </a:r>
            <a:r>
              <a:rPr lang="en-US" b="1" dirty="0">
                <a:solidFill>
                  <a:srgbClr val="CC04B4"/>
                </a:solidFill>
              </a:rPr>
              <a:t>in between satellite overpasses</a:t>
            </a:r>
            <a:r>
              <a:rPr lang="en-US" dirty="0"/>
              <a:t>. </a:t>
            </a:r>
            <a:endParaRPr lang="en-US" dirty="0" smtClean="0"/>
          </a:p>
          <a:p>
            <a:pPr lvl="1"/>
            <a:endParaRPr lang="en-US" dirty="0" smtClean="0"/>
          </a:p>
          <a:p>
            <a:pPr lvl="1"/>
            <a:r>
              <a:rPr lang="en-US" dirty="0" smtClean="0"/>
              <a:t>The </a:t>
            </a:r>
            <a:r>
              <a:rPr lang="en-US" b="1" dirty="0">
                <a:solidFill>
                  <a:srgbClr val="CC04B4"/>
                </a:solidFill>
              </a:rPr>
              <a:t>fire may be too small or too cool </a:t>
            </a:r>
            <a:r>
              <a:rPr lang="en-US" dirty="0"/>
              <a:t>to be detected in the 1 km</a:t>
            </a:r>
            <a:r>
              <a:rPr lang="en-US" baseline="30000" dirty="0"/>
              <a:t>2</a:t>
            </a:r>
            <a:r>
              <a:rPr lang="en-US" dirty="0"/>
              <a:t> MODIS footprint</a:t>
            </a:r>
            <a:r>
              <a:rPr lang="en-US" dirty="0" smtClean="0"/>
              <a:t>.</a:t>
            </a:r>
          </a:p>
          <a:p>
            <a:pPr lvl="1"/>
            <a:endParaRPr lang="en-US" dirty="0" smtClean="0"/>
          </a:p>
          <a:p>
            <a:pPr lvl="1"/>
            <a:r>
              <a:rPr lang="en-US" dirty="0" smtClean="0"/>
              <a:t>Cloud </a:t>
            </a:r>
            <a:r>
              <a:rPr lang="en-US" dirty="0"/>
              <a:t>cover, heavy smoke, or tree canopy may completely obscure a fire. </a:t>
            </a:r>
            <a:endParaRPr lang="en-US" dirty="0" smtClean="0"/>
          </a:p>
          <a:p>
            <a:pPr lvl="1"/>
            <a:endParaRPr lang="en-US" dirty="0" smtClean="0"/>
          </a:p>
          <a:p>
            <a:pPr lvl="1"/>
            <a:r>
              <a:rPr lang="en-US" dirty="0" smtClean="0"/>
              <a:t>Occasionally </a:t>
            </a:r>
            <a:r>
              <a:rPr lang="en-US" dirty="0"/>
              <a:t>the MODIS instruments are inoperable for extended periods of time (e.g. the Terra MODIS in September 2000) and can of course observe nothing during these times. </a:t>
            </a:r>
          </a:p>
        </p:txBody>
      </p:sp>
    </p:spTree>
    <p:extLst>
      <p:ext uri="{BB962C8B-B14F-4D97-AF65-F5344CB8AC3E}">
        <p14:creationId xmlns:p14="http://schemas.microsoft.com/office/powerpoint/2010/main" val="2247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929640"/>
          </a:xfrm>
        </p:spPr>
        <p:txBody>
          <a:bodyPr>
            <a:normAutofit/>
          </a:bodyPr>
          <a:lstStyle/>
          <a:p>
            <a:r>
              <a:rPr lang="en-US" dirty="0" smtClean="0"/>
              <a:t>Fire FAQ</a:t>
            </a:r>
            <a:endParaRPr lang="en-US" dirty="0"/>
          </a:p>
        </p:txBody>
      </p:sp>
      <p:sp>
        <p:nvSpPr>
          <p:cNvPr id="3" name="Content Placeholder 2"/>
          <p:cNvSpPr>
            <a:spLocks noGrp="1"/>
          </p:cNvSpPr>
          <p:nvPr>
            <p:ph idx="1"/>
          </p:nvPr>
        </p:nvSpPr>
        <p:spPr>
          <a:xfrm>
            <a:off x="457200" y="1295400"/>
            <a:ext cx="8229600" cy="5562600"/>
          </a:xfrm>
        </p:spPr>
        <p:txBody>
          <a:bodyPr>
            <a:normAutofit fontScale="92500" lnSpcReduction="20000"/>
          </a:bodyPr>
          <a:lstStyle/>
          <a:p>
            <a:r>
              <a:rPr lang="en-US" b="1" dirty="0">
                <a:solidFill>
                  <a:srgbClr val="CC04B4"/>
                </a:solidFill>
              </a:rPr>
              <a:t>I don’t want to bother with strange file formats and/or an unfamiliar ordering interface and/or very large data files. Can’t you just give me the locations of fire pixels in plain ASCII files and I’ll bin them myself</a:t>
            </a:r>
            <a:r>
              <a:rPr lang="en-US" b="1" dirty="0" smtClean="0">
                <a:solidFill>
                  <a:srgbClr val="CC04B4"/>
                </a:solidFill>
              </a:rPr>
              <a:t>?</a:t>
            </a:r>
          </a:p>
          <a:p>
            <a:pPr lvl="1"/>
            <a:endParaRPr lang="en-US" dirty="0" smtClean="0"/>
          </a:p>
          <a:p>
            <a:pPr lvl="1"/>
            <a:r>
              <a:rPr lang="en-US" dirty="0" smtClean="0"/>
              <a:t>You </a:t>
            </a:r>
            <a:r>
              <a:rPr lang="en-US" dirty="0"/>
              <a:t>can use the </a:t>
            </a:r>
            <a:r>
              <a:rPr lang="en-US" b="1" dirty="0">
                <a:solidFill>
                  <a:srgbClr val="CC04B4"/>
                </a:solidFill>
              </a:rPr>
              <a:t>MCD14ML monthly fire location product</a:t>
            </a:r>
            <a:r>
              <a:rPr lang="en-US" dirty="0"/>
              <a:t>, or obtain MODIS fire pixel locations via the Web Fire Mapper, but this doesn’t necessarily mean that fire pixel </a:t>
            </a:r>
            <a:r>
              <a:rPr lang="en-US" dirty="0" smtClean="0"/>
              <a:t>locations </a:t>
            </a:r>
            <a:r>
              <a:rPr lang="en-US" dirty="0"/>
              <a:t>are the most appropriate source of fire-related information. </a:t>
            </a:r>
            <a:endParaRPr lang="en-US" dirty="0" smtClean="0"/>
          </a:p>
          <a:p>
            <a:pPr lvl="1"/>
            <a:endParaRPr lang="en-US" dirty="0"/>
          </a:p>
          <a:p>
            <a:pPr lvl="1"/>
            <a:r>
              <a:rPr lang="en-US" dirty="0" smtClean="0"/>
              <a:t>The </a:t>
            </a:r>
            <a:r>
              <a:rPr lang="en-US" dirty="0"/>
              <a:t>fire pixel location files include </a:t>
            </a:r>
            <a:r>
              <a:rPr lang="en-US" b="1" dirty="0">
                <a:solidFill>
                  <a:srgbClr val="CC04B4"/>
                </a:solidFill>
              </a:rPr>
              <a:t>no information about cloud cover or missing data</a:t>
            </a:r>
            <a:r>
              <a:rPr lang="en-US" dirty="0"/>
              <a:t>, and depending on the sort of analysis you are performing, it is sometimes possible to derive misleading (or even incorrect) results by effectively ignoring these other types of pixels. </a:t>
            </a:r>
            <a:endParaRPr lang="en-US" dirty="0" smtClean="0"/>
          </a:p>
          <a:p>
            <a:pPr lvl="1"/>
            <a:endParaRPr lang="en-US" dirty="0"/>
          </a:p>
          <a:p>
            <a:pPr lvl="1"/>
            <a:r>
              <a:rPr lang="en-US" dirty="0" smtClean="0"/>
              <a:t>In </a:t>
            </a:r>
            <a:r>
              <a:rPr lang="en-US" dirty="0"/>
              <a:t>many cases it is more appropriate to use one of the </a:t>
            </a:r>
            <a:r>
              <a:rPr lang="en-US" b="1" dirty="0">
                <a:solidFill>
                  <a:srgbClr val="CC04B4"/>
                </a:solidFill>
              </a:rPr>
              <a:t>1-km Level 3 or CMG fire products</a:t>
            </a:r>
            <a:r>
              <a:rPr lang="en-US" dirty="0"/>
              <a:t>. </a:t>
            </a:r>
          </a:p>
        </p:txBody>
      </p:sp>
    </p:spTree>
    <p:extLst>
      <p:ext uri="{BB962C8B-B14F-4D97-AF65-F5344CB8AC3E}">
        <p14:creationId xmlns:p14="http://schemas.microsoft.com/office/powerpoint/2010/main" val="23168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18" descr="fire_seasona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4122738"/>
            <a:ext cx="5459413"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19"/>
          <p:cNvSpPr txBox="1">
            <a:spLocks noChangeArrowheads="1"/>
          </p:cNvSpPr>
          <p:nvPr/>
        </p:nvSpPr>
        <p:spPr bwMode="auto">
          <a:xfrm>
            <a:off x="6221162" y="6536615"/>
            <a:ext cx="28987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r>
              <a:rPr lang="en-US" altLang="en-US" sz="1200" dirty="0">
                <a:latin typeface="Comic Sans MS" panose="030F0702030302020204" pitchFamily="66" charset="0"/>
              </a:rPr>
              <a:t>Dwyer </a:t>
            </a:r>
            <a:r>
              <a:rPr lang="en-US" altLang="en-US" sz="1200" i="1" dirty="0">
                <a:latin typeface="Comic Sans MS" panose="030F0702030302020204" pitchFamily="66" charset="0"/>
              </a:rPr>
              <a:t>et al</a:t>
            </a:r>
            <a:r>
              <a:rPr lang="en-US" altLang="en-US" sz="1200" dirty="0">
                <a:latin typeface="Comic Sans MS" panose="030F0702030302020204" pitchFamily="66" charset="0"/>
              </a:rPr>
              <a:t>., 1999, J. of Biogeography</a:t>
            </a:r>
            <a:endParaRPr lang="en-US" altLang="en-US" dirty="0">
              <a:latin typeface="Arial" panose="020B0604020202020204" pitchFamily="34" charset="0"/>
            </a:endParaRPr>
          </a:p>
        </p:txBody>
      </p:sp>
      <p:sp>
        <p:nvSpPr>
          <p:cNvPr id="2" name="Title 1"/>
          <p:cNvSpPr>
            <a:spLocks noGrp="1"/>
          </p:cNvSpPr>
          <p:nvPr>
            <p:ph type="title"/>
          </p:nvPr>
        </p:nvSpPr>
        <p:spPr>
          <a:xfrm>
            <a:off x="152400" y="168244"/>
            <a:ext cx="8229600" cy="856488"/>
          </a:xfrm>
        </p:spPr>
        <p:txBody>
          <a:bodyPr/>
          <a:lstStyle/>
          <a:p>
            <a:r>
              <a:rPr lang="en-US" dirty="0" smtClean="0"/>
              <a:t>Why Map Burned Area?</a:t>
            </a:r>
            <a:endParaRPr lang="en-US" dirty="0"/>
          </a:p>
        </p:txBody>
      </p:sp>
      <p:sp>
        <p:nvSpPr>
          <p:cNvPr id="3" name="Content Placeholder 2"/>
          <p:cNvSpPr>
            <a:spLocks noGrp="1"/>
          </p:cNvSpPr>
          <p:nvPr>
            <p:ph idx="1"/>
          </p:nvPr>
        </p:nvSpPr>
        <p:spPr>
          <a:xfrm>
            <a:off x="291306" y="1295400"/>
            <a:ext cx="8229600" cy="4675823"/>
          </a:xfrm>
        </p:spPr>
        <p:txBody>
          <a:bodyPr/>
          <a:lstStyle/>
          <a:p>
            <a:r>
              <a:rPr lang="en-US" dirty="0" smtClean="0"/>
              <a:t>Vegetation burning is a global scale phenomena</a:t>
            </a:r>
          </a:p>
          <a:p>
            <a:endParaRPr lang="en-US" sz="1200" dirty="0" smtClean="0"/>
          </a:p>
          <a:p>
            <a:r>
              <a:rPr lang="en-US" dirty="0" smtClean="0"/>
              <a:t>Global change research</a:t>
            </a:r>
          </a:p>
          <a:p>
            <a:pPr lvl="1"/>
            <a:r>
              <a:rPr lang="en-US" dirty="0" smtClean="0"/>
              <a:t>estimates of trace gas and particulate emissions for climate modeling:</a:t>
            </a:r>
          </a:p>
          <a:p>
            <a:pPr lvl="2"/>
            <a:r>
              <a:rPr lang="en-US" b="1" dirty="0" smtClean="0">
                <a:solidFill>
                  <a:srgbClr val="CC04B4"/>
                </a:solidFill>
              </a:rPr>
              <a:t>Biomass burned (g)  = burned are (m</a:t>
            </a:r>
            <a:r>
              <a:rPr lang="en-US" b="1" baseline="30000" dirty="0" smtClean="0">
                <a:solidFill>
                  <a:srgbClr val="CC04B4"/>
                </a:solidFill>
              </a:rPr>
              <a:t>2</a:t>
            </a:r>
            <a:r>
              <a:rPr lang="en-US" b="1" dirty="0" smtClean="0">
                <a:solidFill>
                  <a:srgbClr val="CC04B4"/>
                </a:solidFill>
              </a:rPr>
              <a:t>) * fuel load (g/m</a:t>
            </a:r>
            <a:r>
              <a:rPr lang="en-US" b="1" baseline="30000" dirty="0" smtClean="0">
                <a:solidFill>
                  <a:srgbClr val="CC04B4"/>
                </a:solidFill>
              </a:rPr>
              <a:t>2</a:t>
            </a:r>
            <a:r>
              <a:rPr lang="en-US" b="1" dirty="0" smtClean="0">
                <a:solidFill>
                  <a:srgbClr val="CC04B4"/>
                </a:solidFill>
              </a:rPr>
              <a:t>) * completeness of combustion.</a:t>
            </a:r>
            <a:endParaRPr lang="en-US" b="1" dirty="0">
              <a:solidFill>
                <a:srgbClr val="CC04B4"/>
              </a:solidFill>
            </a:endParaRPr>
          </a:p>
        </p:txBody>
      </p:sp>
    </p:spTree>
    <p:extLst>
      <p:ext uri="{BB962C8B-B14F-4D97-AF65-F5344CB8AC3E}">
        <p14:creationId xmlns:p14="http://schemas.microsoft.com/office/powerpoint/2010/main" val="269796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13" descr="Slide- 3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88" y="3500438"/>
            <a:ext cx="3614737"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613" y="3524250"/>
            <a:ext cx="3597275"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a:xfrm>
            <a:off x="152400" y="168244"/>
            <a:ext cx="8229600" cy="856488"/>
          </a:xfrm>
        </p:spPr>
        <p:txBody>
          <a:bodyPr/>
          <a:lstStyle/>
          <a:p>
            <a:r>
              <a:rPr lang="en-US" dirty="0" smtClean="0"/>
              <a:t>Burned Areas</a:t>
            </a:r>
            <a:endParaRPr lang="en-US" dirty="0"/>
          </a:p>
        </p:txBody>
      </p:sp>
      <p:sp>
        <p:nvSpPr>
          <p:cNvPr id="7" name="Content Placeholder 1"/>
          <p:cNvSpPr>
            <a:spLocks noGrp="1"/>
          </p:cNvSpPr>
          <p:nvPr>
            <p:ph idx="1"/>
          </p:nvPr>
        </p:nvSpPr>
        <p:spPr>
          <a:xfrm>
            <a:off x="326571" y="1329690"/>
            <a:ext cx="8839200" cy="4389120"/>
          </a:xfrm>
        </p:spPr>
        <p:txBody>
          <a:bodyPr/>
          <a:lstStyle/>
          <a:p>
            <a:r>
              <a:rPr lang="en-US" b="1" dirty="0" smtClean="0">
                <a:solidFill>
                  <a:srgbClr val="CC04B4"/>
                </a:solidFill>
              </a:rPr>
              <a:t>Characterized by</a:t>
            </a:r>
          </a:p>
          <a:p>
            <a:pPr lvl="1"/>
            <a:r>
              <a:rPr lang="en-US" dirty="0" smtClean="0"/>
              <a:t>The removal of vegetation and change of its structure</a:t>
            </a:r>
          </a:p>
          <a:p>
            <a:pPr lvl="1"/>
            <a:r>
              <a:rPr lang="en-US" dirty="0" smtClean="0"/>
              <a:t>deposits of charcoal and ash on surface</a:t>
            </a:r>
          </a:p>
          <a:p>
            <a:pPr lvl="1"/>
            <a:r>
              <a:rPr lang="en-US" dirty="0" smtClean="0"/>
              <a:t>exposure of the soil layer</a:t>
            </a:r>
          </a:p>
          <a:p>
            <a:pPr lvl="1"/>
            <a:endParaRPr lang="en-US" dirty="0"/>
          </a:p>
        </p:txBody>
      </p:sp>
    </p:spTree>
    <p:extLst>
      <p:ext uri="{BB962C8B-B14F-4D97-AF65-F5344CB8AC3E}">
        <p14:creationId xmlns:p14="http://schemas.microsoft.com/office/powerpoint/2010/main" val="344776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fade">
                                      <p:cBhvr>
                                        <p:cTn id="20"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8839200" cy="4389120"/>
          </a:xfrm>
        </p:spPr>
        <p:txBody>
          <a:bodyPr/>
          <a:lstStyle/>
          <a:p>
            <a:r>
              <a:rPr lang="en-US" b="1" dirty="0" smtClean="0">
                <a:solidFill>
                  <a:srgbClr val="CC04B4"/>
                </a:solidFill>
              </a:rPr>
              <a:t>Vary temporally and spatially due to</a:t>
            </a:r>
          </a:p>
          <a:p>
            <a:pPr lvl="1"/>
            <a:r>
              <a:rPr lang="en-US" dirty="0" smtClean="0"/>
              <a:t>The </a:t>
            </a:r>
            <a:r>
              <a:rPr lang="en-US" b="1" dirty="0" smtClean="0">
                <a:solidFill>
                  <a:srgbClr val="CC04B4"/>
                </a:solidFill>
              </a:rPr>
              <a:t>type</a:t>
            </a:r>
            <a:r>
              <a:rPr lang="en-US" dirty="0" smtClean="0"/>
              <a:t> of vegetation that burns( land=cover)</a:t>
            </a:r>
          </a:p>
          <a:p>
            <a:pPr lvl="1"/>
            <a:r>
              <a:rPr lang="en-US" dirty="0" smtClean="0"/>
              <a:t>The </a:t>
            </a:r>
            <a:r>
              <a:rPr lang="en-US" b="1" dirty="0" smtClean="0">
                <a:solidFill>
                  <a:srgbClr val="CC04B4"/>
                </a:solidFill>
              </a:rPr>
              <a:t>completeness</a:t>
            </a:r>
            <a:r>
              <a:rPr lang="en-US" dirty="0" smtClean="0"/>
              <a:t> of the combustion process</a:t>
            </a:r>
          </a:p>
          <a:p>
            <a:pPr lvl="1"/>
            <a:r>
              <a:rPr lang="en-US" dirty="0"/>
              <a:t>T</a:t>
            </a:r>
            <a:r>
              <a:rPr lang="en-US" dirty="0" smtClean="0"/>
              <a:t>he </a:t>
            </a:r>
            <a:r>
              <a:rPr lang="en-US" b="1" dirty="0" smtClean="0">
                <a:solidFill>
                  <a:srgbClr val="CC04B4"/>
                </a:solidFill>
              </a:rPr>
              <a:t>rate</a:t>
            </a:r>
            <a:r>
              <a:rPr lang="en-US" dirty="0" smtClean="0"/>
              <a:t> of charcoal and ash dissipation by wind/rain</a:t>
            </a:r>
          </a:p>
          <a:p>
            <a:pPr lvl="1"/>
            <a:r>
              <a:rPr lang="en-US" dirty="0" smtClean="0"/>
              <a:t>The </a:t>
            </a:r>
            <a:r>
              <a:rPr lang="en-US" b="1" dirty="0" smtClean="0">
                <a:solidFill>
                  <a:srgbClr val="CC04B4"/>
                </a:solidFill>
              </a:rPr>
              <a:t>post fire evolution </a:t>
            </a:r>
            <a:r>
              <a:rPr lang="en-US" dirty="0" smtClean="0"/>
              <a:t>and re-vegetation of the burned area</a:t>
            </a:r>
            <a:endParaRPr lang="en-US" dirty="0"/>
          </a:p>
        </p:txBody>
      </p:sp>
      <p:pic>
        <p:nvPicPr>
          <p:cNvPr id="7172" name="Picture 18" descr="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80791"/>
            <a:ext cx="4191000" cy="274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883629"/>
            <a:ext cx="3657600" cy="2739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152400" y="127844"/>
            <a:ext cx="8229600" cy="842201"/>
          </a:xfrm>
        </p:spPr>
        <p:txBody>
          <a:bodyPr/>
          <a:lstStyle/>
          <a:p>
            <a:r>
              <a:rPr lang="en-US" dirty="0" smtClean="0"/>
              <a:t>Burned Areas</a:t>
            </a:r>
            <a:endParaRPr lang="en-US" dirty="0"/>
          </a:p>
        </p:txBody>
      </p:sp>
    </p:spTree>
    <p:extLst>
      <p:ext uri="{BB962C8B-B14F-4D97-AF65-F5344CB8AC3E}">
        <p14:creationId xmlns:p14="http://schemas.microsoft.com/office/powerpoint/2010/main" val="207775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371600"/>
            <a:ext cx="8915400" cy="2057400"/>
          </a:xfrm>
        </p:spPr>
        <p:txBody>
          <a:bodyPr/>
          <a:lstStyle/>
          <a:p>
            <a:r>
              <a:rPr lang="en-US" b="1" dirty="0" smtClean="0">
                <a:solidFill>
                  <a:srgbClr val="CC04B4"/>
                </a:solidFill>
              </a:rPr>
              <a:t>Remote sensing (MODIS): Key monitoring tool due to:</a:t>
            </a:r>
          </a:p>
          <a:p>
            <a:pPr lvl="1"/>
            <a:r>
              <a:rPr lang="en-US" dirty="0" smtClean="0"/>
              <a:t>The usually large extent of the area affected by fire</a:t>
            </a:r>
          </a:p>
          <a:p>
            <a:pPr lvl="1"/>
            <a:r>
              <a:rPr lang="en-US" dirty="0" smtClean="0"/>
              <a:t>The very dynamic nature of the processes</a:t>
            </a:r>
          </a:p>
          <a:p>
            <a:pPr lvl="1"/>
            <a:r>
              <a:rPr lang="en-US" dirty="0" smtClean="0"/>
              <a:t>The low accessibility of many fire regions</a:t>
            </a:r>
            <a:endParaRPr lang="en-US" dirty="0"/>
          </a:p>
        </p:txBody>
      </p:sp>
      <p:pic>
        <p:nvPicPr>
          <p:cNvPr id="8196" name="Picture 25" descr="4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733800"/>
            <a:ext cx="4312534"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22" descr="20050928A_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1723" y="3733800"/>
            <a:ext cx="37198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87313" y="135699"/>
            <a:ext cx="8229600" cy="932688"/>
          </a:xfrm>
        </p:spPr>
        <p:txBody>
          <a:bodyPr/>
          <a:lstStyle/>
          <a:p>
            <a:r>
              <a:rPr lang="en-US" dirty="0" smtClean="0"/>
              <a:t>Burned Areas</a:t>
            </a:r>
            <a:endParaRPr lang="en-US" dirty="0"/>
          </a:p>
        </p:txBody>
      </p:sp>
    </p:spTree>
    <p:extLst>
      <p:ext uri="{BB962C8B-B14F-4D97-AF65-F5344CB8AC3E}">
        <p14:creationId xmlns:p14="http://schemas.microsoft.com/office/powerpoint/2010/main" val="980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0145" y="1916031"/>
            <a:ext cx="3452644" cy="4004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830" y="2382837"/>
            <a:ext cx="3436938" cy="241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1" name="Rectangle 15"/>
          <p:cNvSpPr>
            <a:spLocks noChangeArrowheads="1"/>
          </p:cNvSpPr>
          <p:nvPr/>
        </p:nvSpPr>
        <p:spPr bwMode="auto">
          <a:xfrm>
            <a:off x="5105399" y="6015237"/>
            <a:ext cx="429021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bg2"/>
              </a:buClr>
              <a:buSzPct val="75000"/>
              <a:buFont typeface="Wingdings" panose="05000000000000000000" pitchFamily="2" charset="2"/>
              <a:buNone/>
            </a:pPr>
            <a:r>
              <a:rPr lang="en-US" altLang="en-US" sz="2400" b="1" dirty="0">
                <a:solidFill>
                  <a:srgbClr val="CC04B4"/>
                </a:solidFill>
                <a:latin typeface="+mn-lt"/>
              </a:rPr>
              <a:t>Scars</a:t>
            </a:r>
            <a:r>
              <a:rPr lang="en-US" altLang="en-US" sz="2400" dirty="0">
                <a:latin typeface="+mn-lt"/>
              </a:rPr>
              <a:t> of variable ages in the Siberian boreal forest.</a:t>
            </a:r>
          </a:p>
        </p:txBody>
      </p:sp>
      <p:sp>
        <p:nvSpPr>
          <p:cNvPr id="9222" name="Rectangle 16"/>
          <p:cNvSpPr>
            <a:spLocks noChangeArrowheads="1"/>
          </p:cNvSpPr>
          <p:nvPr/>
        </p:nvSpPr>
        <p:spPr bwMode="auto">
          <a:xfrm>
            <a:off x="301993" y="5231012"/>
            <a:ext cx="4392613" cy="156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bg2"/>
              </a:buClr>
              <a:buSzPct val="75000"/>
              <a:buFont typeface="Wingdings" panose="05000000000000000000" pitchFamily="2" charset="2"/>
              <a:buNone/>
            </a:pPr>
            <a:r>
              <a:rPr lang="en-US" altLang="en-US" sz="2400" b="1" dirty="0">
                <a:solidFill>
                  <a:srgbClr val="CC04B4"/>
                </a:solidFill>
                <a:latin typeface="+mn-lt"/>
              </a:rPr>
              <a:t>Recently burned </a:t>
            </a:r>
            <a:r>
              <a:rPr lang="en-US" altLang="en-US" sz="2400" dirty="0">
                <a:latin typeface="+mn-lt"/>
              </a:rPr>
              <a:t>area and </a:t>
            </a:r>
            <a:r>
              <a:rPr lang="en-US" altLang="en-US" sz="2400" b="1" dirty="0">
                <a:solidFill>
                  <a:srgbClr val="CC04B4"/>
                </a:solidFill>
                <a:latin typeface="+mn-lt"/>
              </a:rPr>
              <a:t>attenuated signal</a:t>
            </a:r>
            <a:r>
              <a:rPr lang="en-US" altLang="en-US" sz="2400" dirty="0">
                <a:latin typeface="+mn-lt"/>
              </a:rPr>
              <a:t>, just a few days old, in the Colombian savanna.</a:t>
            </a:r>
          </a:p>
        </p:txBody>
      </p:sp>
      <p:sp>
        <p:nvSpPr>
          <p:cNvPr id="9223" name="Freeform 20"/>
          <p:cNvSpPr>
            <a:spLocks/>
          </p:cNvSpPr>
          <p:nvPr/>
        </p:nvSpPr>
        <p:spPr bwMode="auto">
          <a:xfrm rot="5553872">
            <a:off x="2699311" y="3689709"/>
            <a:ext cx="2935255" cy="1065116"/>
          </a:xfrm>
          <a:custGeom>
            <a:avLst/>
            <a:gdLst>
              <a:gd name="T0" fmla="*/ 2147483647 w 2925"/>
              <a:gd name="T1" fmla="*/ 2147483647 h 506"/>
              <a:gd name="T2" fmla="*/ 2147483647 w 2925"/>
              <a:gd name="T3" fmla="*/ 2147483647 h 506"/>
              <a:gd name="T4" fmla="*/ 2147483647 w 2925"/>
              <a:gd name="T5" fmla="*/ 2147483647 h 506"/>
              <a:gd name="T6" fmla="*/ 2147483647 w 2925"/>
              <a:gd name="T7" fmla="*/ 2147483647 h 5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5" h="506">
                <a:moveTo>
                  <a:pt x="2925" y="370"/>
                </a:moveTo>
                <a:cubicBezTo>
                  <a:pt x="2732" y="185"/>
                  <a:pt x="2540" y="0"/>
                  <a:pt x="2109" y="7"/>
                </a:cubicBezTo>
                <a:cubicBezTo>
                  <a:pt x="1678" y="14"/>
                  <a:pt x="680" y="332"/>
                  <a:pt x="340" y="415"/>
                </a:cubicBezTo>
                <a:cubicBezTo>
                  <a:pt x="0" y="498"/>
                  <a:pt x="33" y="502"/>
                  <a:pt x="67" y="506"/>
                </a:cubicBezTo>
              </a:path>
            </a:pathLst>
          </a:custGeom>
          <a:noFill/>
          <a:ln w="41275">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4" name="Freeform 21"/>
          <p:cNvSpPr>
            <a:spLocks/>
          </p:cNvSpPr>
          <p:nvPr/>
        </p:nvSpPr>
        <p:spPr bwMode="auto">
          <a:xfrm flipH="1" flipV="1">
            <a:off x="531273" y="3505200"/>
            <a:ext cx="1449927" cy="1725811"/>
          </a:xfrm>
          <a:custGeom>
            <a:avLst/>
            <a:gdLst>
              <a:gd name="T0" fmla="*/ 2147483647 w 862"/>
              <a:gd name="T1" fmla="*/ 0 h 726"/>
              <a:gd name="T2" fmla="*/ 0 w 862"/>
              <a:gd name="T3" fmla="*/ 2147483647 h 726"/>
              <a:gd name="T4" fmla="*/ 0 60000 65536"/>
              <a:gd name="T5" fmla="*/ 0 60000 65536"/>
            </a:gdLst>
            <a:ahLst/>
            <a:cxnLst>
              <a:cxn ang="T4">
                <a:pos x="T0" y="T1"/>
              </a:cxn>
              <a:cxn ang="T5">
                <a:pos x="T2" y="T3"/>
              </a:cxn>
            </a:cxnLst>
            <a:rect l="0" t="0" r="r" b="b"/>
            <a:pathLst>
              <a:path w="862" h="726">
                <a:moveTo>
                  <a:pt x="862" y="0"/>
                </a:moveTo>
                <a:cubicBezTo>
                  <a:pt x="503" y="302"/>
                  <a:pt x="144" y="605"/>
                  <a:pt x="0" y="726"/>
                </a:cubicBezTo>
              </a:path>
            </a:pathLst>
          </a:custGeom>
          <a:noFill/>
          <a:ln w="381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itle 2"/>
          <p:cNvSpPr txBox="1">
            <a:spLocks/>
          </p:cNvSpPr>
          <p:nvPr/>
        </p:nvSpPr>
        <p:spPr>
          <a:xfrm>
            <a:off x="87313" y="135699"/>
            <a:ext cx="8229600" cy="932688"/>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dirty="0" smtClean="0"/>
              <a:t>When to Detect Burned Areas</a:t>
            </a:r>
            <a:endParaRPr lang="en-US" dirty="0"/>
          </a:p>
        </p:txBody>
      </p:sp>
      <p:sp>
        <p:nvSpPr>
          <p:cNvPr id="10" name="Content Placeholder 1"/>
          <p:cNvSpPr>
            <a:spLocks noGrp="1"/>
          </p:cNvSpPr>
          <p:nvPr>
            <p:ph idx="1"/>
          </p:nvPr>
        </p:nvSpPr>
        <p:spPr>
          <a:xfrm>
            <a:off x="458447" y="1029346"/>
            <a:ext cx="8915400" cy="987426"/>
          </a:xfrm>
        </p:spPr>
        <p:txBody>
          <a:bodyPr/>
          <a:lstStyle/>
          <a:p>
            <a:r>
              <a:rPr lang="en-US" b="1" dirty="0" smtClean="0">
                <a:solidFill>
                  <a:srgbClr val="CC04B4"/>
                </a:solidFill>
              </a:rPr>
              <a:t>Remote sensing of burned areas in tropical regions should be performed during the fire season</a:t>
            </a:r>
            <a:endParaRPr lang="en-US" dirty="0"/>
          </a:p>
        </p:txBody>
      </p:sp>
    </p:spTree>
    <p:extLst>
      <p:ext uri="{BB962C8B-B14F-4D97-AF65-F5344CB8AC3E}">
        <p14:creationId xmlns:p14="http://schemas.microsoft.com/office/powerpoint/2010/main" val="29595316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Grp="1" noChangeAspect="1"/>
          </p:cNvGraphicFramePr>
          <p:nvPr>
            <p:ph sz="quarter" idx="1"/>
          </p:nvPr>
        </p:nvGraphicFramePr>
        <p:xfrm>
          <a:off x="2281238" y="2733675"/>
          <a:ext cx="101600" cy="190500"/>
        </p:xfrm>
        <a:graphic>
          <a:graphicData uri="http://schemas.openxmlformats.org/presentationml/2006/ole">
            <mc:AlternateContent xmlns:mc="http://schemas.openxmlformats.org/markup-compatibility/2006">
              <mc:Choice xmlns:v="urn:schemas-microsoft-com:vml" Requires="v">
                <p:oleObj spid="_x0000_s10357" name="Equation" r:id="rId4" imgW="101556" imgH="190417" progId="Equation.3">
                  <p:embed/>
                </p:oleObj>
              </mc:Choice>
              <mc:Fallback>
                <p:oleObj name="Equation" r:id="rId4" imgW="101556" imgH="19041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1238" y="2733675"/>
                        <a:ext cx="10160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3" name="Object 3"/>
          <p:cNvGraphicFramePr>
            <a:graphicFrameLocks noGrp="1" noChangeAspect="1"/>
          </p:cNvGraphicFramePr>
          <p:nvPr>
            <p:ph sz="quarter" idx="2"/>
          </p:nvPr>
        </p:nvGraphicFramePr>
        <p:xfrm>
          <a:off x="6453188" y="2765425"/>
          <a:ext cx="139700" cy="127000"/>
        </p:xfrm>
        <a:graphic>
          <a:graphicData uri="http://schemas.openxmlformats.org/presentationml/2006/ole">
            <mc:AlternateContent xmlns:mc="http://schemas.openxmlformats.org/markup-compatibility/2006">
              <mc:Choice xmlns:v="urn:schemas-microsoft-com:vml" Requires="v">
                <p:oleObj spid="_x0000_s10358" name="Equation" r:id="rId6" imgW="139518" imgH="126835" progId="Equation.3">
                  <p:embed/>
                </p:oleObj>
              </mc:Choice>
              <mc:Fallback>
                <p:oleObj name="Equation" r:id="rId6" imgW="139518" imgH="12683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53188" y="2765425"/>
                        <a:ext cx="139700" cy="12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4" name="Object 4"/>
          <p:cNvGraphicFramePr>
            <a:graphicFrameLocks noGrp="1" noChangeAspect="1"/>
          </p:cNvGraphicFramePr>
          <p:nvPr>
            <p:ph sz="quarter" idx="3"/>
          </p:nvPr>
        </p:nvGraphicFramePr>
        <p:xfrm>
          <a:off x="2262188" y="4868863"/>
          <a:ext cx="139700" cy="127000"/>
        </p:xfrm>
        <a:graphic>
          <a:graphicData uri="http://schemas.openxmlformats.org/presentationml/2006/ole">
            <mc:AlternateContent xmlns:mc="http://schemas.openxmlformats.org/markup-compatibility/2006">
              <mc:Choice xmlns:v="urn:schemas-microsoft-com:vml" Requires="v">
                <p:oleObj spid="_x0000_s10359" name="Equation" r:id="rId8" imgW="139518" imgH="126835" progId="Equation.3">
                  <p:embed/>
                </p:oleObj>
              </mc:Choice>
              <mc:Fallback>
                <p:oleObj name="Equation" r:id="rId8" imgW="139518" imgH="12683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2188" y="4868863"/>
                        <a:ext cx="139700" cy="12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245" name="Picture 5" descr="Abracos_Hill_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9250" y="1268413"/>
            <a:ext cx="5322888"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Oval 6"/>
          <p:cNvSpPr>
            <a:spLocks noChangeArrowheads="1"/>
          </p:cNvSpPr>
          <p:nvPr/>
        </p:nvSpPr>
        <p:spPr bwMode="auto">
          <a:xfrm>
            <a:off x="2444750" y="1530350"/>
            <a:ext cx="1008063" cy="3240088"/>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0247" name="Oval 7"/>
          <p:cNvSpPr>
            <a:spLocks noChangeArrowheads="1"/>
          </p:cNvSpPr>
          <p:nvPr/>
        </p:nvSpPr>
        <p:spPr bwMode="auto">
          <a:xfrm>
            <a:off x="3490913" y="2767013"/>
            <a:ext cx="1190625" cy="2447925"/>
          </a:xfrm>
          <a:prstGeom prst="ellipse">
            <a:avLst/>
          </a:prstGeom>
          <a:noFill/>
          <a:ln w="25400">
            <a:solidFill>
              <a:srgbClr val="FF00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0248" name="Rectangle 8"/>
          <p:cNvSpPr>
            <a:spLocks noChangeArrowheads="1"/>
          </p:cNvSpPr>
          <p:nvPr/>
        </p:nvSpPr>
        <p:spPr bwMode="auto">
          <a:xfrm>
            <a:off x="69850" y="1558925"/>
            <a:ext cx="17653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bg2"/>
              </a:buClr>
              <a:buSzPct val="75000"/>
              <a:buFont typeface="Wingdings" panose="05000000000000000000" pitchFamily="2" charset="2"/>
              <a:buNone/>
            </a:pPr>
            <a:r>
              <a:rPr lang="en-US" altLang="en-US" b="1" dirty="0">
                <a:latin typeface="+mn-lt"/>
              </a:rPr>
              <a:t>the VIS channels will be useless for Earth surface observation</a:t>
            </a:r>
          </a:p>
        </p:txBody>
      </p:sp>
      <p:sp>
        <p:nvSpPr>
          <p:cNvPr id="10249" name="Oval 9"/>
          <p:cNvSpPr>
            <a:spLocks noChangeArrowheads="1"/>
          </p:cNvSpPr>
          <p:nvPr/>
        </p:nvSpPr>
        <p:spPr bwMode="auto">
          <a:xfrm>
            <a:off x="6011863" y="4351338"/>
            <a:ext cx="469900" cy="649287"/>
          </a:xfrm>
          <a:prstGeom prst="ellipse">
            <a:avLst/>
          </a:prstGeom>
          <a:noFill/>
          <a:ln w="25400">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0250" name="Line 10"/>
          <p:cNvSpPr>
            <a:spLocks noChangeShapeType="1"/>
          </p:cNvSpPr>
          <p:nvPr/>
        </p:nvSpPr>
        <p:spPr bwMode="auto">
          <a:xfrm flipV="1">
            <a:off x="6443663" y="4206875"/>
            <a:ext cx="433387" cy="504825"/>
          </a:xfrm>
          <a:prstGeom prst="line">
            <a:avLst/>
          </a:prstGeom>
          <a:noFill/>
          <a:ln w="2540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1" name="Rectangle 11"/>
          <p:cNvSpPr>
            <a:spLocks noChangeArrowheads="1"/>
          </p:cNvSpPr>
          <p:nvPr/>
        </p:nvSpPr>
        <p:spPr bwMode="auto">
          <a:xfrm>
            <a:off x="6804025" y="3559175"/>
            <a:ext cx="2339975" cy="1809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bg2"/>
              </a:buClr>
              <a:buSzPct val="75000"/>
              <a:buFont typeface="Wingdings" panose="05000000000000000000" pitchFamily="2" charset="2"/>
              <a:buNone/>
            </a:pPr>
            <a:r>
              <a:rPr lang="en-US" altLang="en-US" b="1" dirty="0">
                <a:latin typeface="+mn-lt"/>
              </a:rPr>
              <a:t>the MIR domain is practically not</a:t>
            </a:r>
          </a:p>
          <a:p>
            <a:pPr eaLnBrk="1" hangingPunct="1">
              <a:spcBef>
                <a:spcPct val="20000"/>
              </a:spcBef>
              <a:buClr>
                <a:schemeClr val="bg2"/>
              </a:buClr>
              <a:buSzPct val="75000"/>
              <a:buFont typeface="Wingdings" panose="05000000000000000000" pitchFamily="2" charset="2"/>
              <a:buNone/>
            </a:pPr>
            <a:r>
              <a:rPr lang="en-US" altLang="en-US" b="1" dirty="0">
                <a:latin typeface="+mn-lt"/>
              </a:rPr>
              <a:t>affected by smoke, allowing for an unperturbed surface observation</a:t>
            </a:r>
          </a:p>
        </p:txBody>
      </p:sp>
      <p:sp>
        <p:nvSpPr>
          <p:cNvPr id="10252" name="Rectangle 12"/>
          <p:cNvSpPr>
            <a:spLocks noChangeArrowheads="1"/>
          </p:cNvSpPr>
          <p:nvPr/>
        </p:nvSpPr>
        <p:spPr bwMode="auto">
          <a:xfrm>
            <a:off x="6732588" y="1903413"/>
            <a:ext cx="205105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bg2"/>
              </a:buClr>
              <a:buSzPct val="75000"/>
              <a:buFont typeface="Wingdings" panose="05000000000000000000" pitchFamily="2" charset="2"/>
              <a:buNone/>
            </a:pPr>
            <a:r>
              <a:rPr lang="en-US" altLang="en-US" b="1" dirty="0">
                <a:latin typeface="+mn-lt"/>
              </a:rPr>
              <a:t>the SWIR region will also be very attenuated.</a:t>
            </a:r>
          </a:p>
        </p:txBody>
      </p:sp>
      <p:sp>
        <p:nvSpPr>
          <p:cNvPr id="10253" name="Line 13"/>
          <p:cNvSpPr>
            <a:spLocks noChangeShapeType="1"/>
          </p:cNvSpPr>
          <p:nvPr/>
        </p:nvSpPr>
        <p:spPr bwMode="auto">
          <a:xfrm flipV="1">
            <a:off x="4572000" y="2406650"/>
            <a:ext cx="2232025" cy="936625"/>
          </a:xfrm>
          <a:prstGeom prst="line">
            <a:avLst/>
          </a:prstGeom>
          <a:noFill/>
          <a:ln w="2540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4" name="Line 14"/>
          <p:cNvSpPr>
            <a:spLocks noChangeShapeType="1"/>
          </p:cNvSpPr>
          <p:nvPr/>
        </p:nvSpPr>
        <p:spPr bwMode="auto">
          <a:xfrm flipH="1" flipV="1">
            <a:off x="1403350" y="2119313"/>
            <a:ext cx="1152525"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5" name="Rectangle 15"/>
          <p:cNvSpPr>
            <a:spLocks noChangeArrowheads="1"/>
          </p:cNvSpPr>
          <p:nvPr/>
        </p:nvSpPr>
        <p:spPr bwMode="auto">
          <a:xfrm>
            <a:off x="1217612" y="5353050"/>
            <a:ext cx="63039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bg2"/>
              </a:buClr>
              <a:buSzPct val="75000"/>
              <a:buFont typeface="Wingdings" panose="05000000000000000000" pitchFamily="2" charset="2"/>
              <a:buNone/>
            </a:pPr>
            <a:r>
              <a:rPr lang="en-US" altLang="en-US" sz="1400" b="1" dirty="0">
                <a:latin typeface="+mn-lt"/>
              </a:rPr>
              <a:t>Angstrom parameter, characterizes aerosol particle size distribution.</a:t>
            </a:r>
          </a:p>
        </p:txBody>
      </p:sp>
      <p:sp>
        <p:nvSpPr>
          <p:cNvPr id="10256" name="Rectangle 16"/>
          <p:cNvSpPr>
            <a:spLocks noChangeArrowheads="1"/>
          </p:cNvSpPr>
          <p:nvPr/>
        </p:nvSpPr>
        <p:spPr bwMode="auto">
          <a:xfrm>
            <a:off x="1290637" y="5876925"/>
            <a:ext cx="6481763"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bg2"/>
              </a:buClr>
              <a:buSzPct val="75000"/>
              <a:buFont typeface="Wingdings" panose="05000000000000000000" pitchFamily="2" charset="2"/>
              <a:buNone/>
            </a:pPr>
            <a:r>
              <a:rPr lang="en-US" altLang="en-US" sz="1400" b="1" dirty="0">
                <a:latin typeface="+mn-lt"/>
              </a:rPr>
              <a:t>Aerosol optical depth at 0.44 </a:t>
            </a:r>
            <a:r>
              <a:rPr lang="en-US" altLang="en-US" sz="1400" b="1" dirty="0">
                <a:latin typeface="+mn-lt"/>
                <a:sym typeface="SymbolProp BT" pitchFamily="18" charset="2"/>
              </a:rPr>
              <a:t>m</a:t>
            </a:r>
            <a:r>
              <a:rPr lang="en-US" altLang="en-US" sz="1400" b="1" dirty="0">
                <a:latin typeface="+mn-lt"/>
              </a:rPr>
              <a:t>, measures the attenuation of radiation propagating through the atmosphere.</a:t>
            </a:r>
          </a:p>
        </p:txBody>
      </p:sp>
      <p:graphicFrame>
        <p:nvGraphicFramePr>
          <p:cNvPr id="10257" name="Object 17"/>
          <p:cNvGraphicFramePr>
            <a:graphicFrameLocks noGrp="1" noChangeAspect="1"/>
          </p:cNvGraphicFramePr>
          <p:nvPr>
            <p:ph sz="quarter" idx="4"/>
            <p:extLst>
              <p:ext uri="{D42A27DB-BD31-4B8C-83A1-F6EECF244321}">
                <p14:modId xmlns:p14="http://schemas.microsoft.com/office/powerpoint/2010/main" val="1050593502"/>
              </p:ext>
            </p:extLst>
          </p:nvPr>
        </p:nvGraphicFramePr>
        <p:xfrm>
          <a:off x="1003299" y="5969000"/>
          <a:ext cx="317501" cy="431800"/>
        </p:xfrm>
        <a:graphic>
          <a:graphicData uri="http://schemas.openxmlformats.org/presentationml/2006/ole">
            <mc:AlternateContent xmlns:mc="http://schemas.openxmlformats.org/markup-compatibility/2006">
              <mc:Choice xmlns:v="urn:schemas-microsoft-com:vml" Requires="v">
                <p:oleObj spid="_x0000_s10360" name="Equation" r:id="rId10" imgW="139639" imgH="190417" progId="Equation.3">
                  <p:embed/>
                </p:oleObj>
              </mc:Choice>
              <mc:Fallback>
                <p:oleObj name="Equation" r:id="rId10" imgW="139639" imgH="190417"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3299" y="5969000"/>
                        <a:ext cx="317501"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8" name="Object 18"/>
          <p:cNvGraphicFramePr>
            <a:graphicFrameLocks noChangeAspect="1"/>
          </p:cNvGraphicFramePr>
          <p:nvPr>
            <p:extLst>
              <p:ext uri="{D42A27DB-BD31-4B8C-83A1-F6EECF244321}">
                <p14:modId xmlns:p14="http://schemas.microsoft.com/office/powerpoint/2010/main" val="4121155158"/>
              </p:ext>
            </p:extLst>
          </p:nvPr>
        </p:nvGraphicFramePr>
        <p:xfrm>
          <a:off x="1020762" y="5384800"/>
          <a:ext cx="269875" cy="244475"/>
        </p:xfrm>
        <a:graphic>
          <a:graphicData uri="http://schemas.openxmlformats.org/presentationml/2006/ole">
            <mc:AlternateContent xmlns:mc="http://schemas.openxmlformats.org/markup-compatibility/2006">
              <mc:Choice xmlns:v="urn:schemas-microsoft-com:vml" Requires="v">
                <p:oleObj spid="_x0000_s10361" name="Equation" r:id="rId12" imgW="139518" imgH="126835" progId="Equation.3">
                  <p:embed/>
                </p:oleObj>
              </mc:Choice>
              <mc:Fallback>
                <p:oleObj name="Equation" r:id="rId12" imgW="139518" imgH="12683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762" y="5384800"/>
                        <a:ext cx="2698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60" name="Retângulo 19"/>
          <p:cNvSpPr>
            <a:spLocks noChangeArrowheads="1"/>
          </p:cNvSpPr>
          <p:nvPr/>
        </p:nvSpPr>
        <p:spPr bwMode="auto">
          <a:xfrm>
            <a:off x="476250" y="6453188"/>
            <a:ext cx="8128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sz="1000">
                <a:hlinkClick r:id="rId13"/>
              </a:rPr>
              <a:t>Retrieving middle-infrared reflectance for burned area mapping in tropical environments using MODIS. </a:t>
            </a:r>
            <a:r>
              <a:rPr lang="en-US" altLang="en-US" sz="1000"/>
              <a:t>Libonati, R.; DaCamara, C.C.; Pereira, J.M.C.; Peres, L.F. </a:t>
            </a:r>
            <a:r>
              <a:rPr lang="en-US" altLang="en-US" sz="1000" i="1"/>
              <a:t>Remote Sensing of Environment</a:t>
            </a:r>
            <a:r>
              <a:rPr lang="en-US" altLang="en-US" sz="1000"/>
              <a:t> vol. 114 issue 4 April 15, 2010. p. 831-843</a:t>
            </a:r>
          </a:p>
        </p:txBody>
      </p:sp>
      <p:sp>
        <p:nvSpPr>
          <p:cNvPr id="22" name="Title 2"/>
          <p:cNvSpPr>
            <a:spLocks noGrp="1"/>
          </p:cNvSpPr>
          <p:nvPr>
            <p:ph type="title"/>
          </p:nvPr>
        </p:nvSpPr>
        <p:spPr>
          <a:xfrm>
            <a:off x="87312" y="135698"/>
            <a:ext cx="8904287" cy="1131919"/>
          </a:xfrm>
        </p:spPr>
        <p:txBody>
          <a:bodyPr>
            <a:noAutofit/>
          </a:bodyPr>
          <a:lstStyle/>
          <a:p>
            <a:r>
              <a:rPr lang="en-US" sz="4000" dirty="0" smtClean="0"/>
              <a:t>During the dry season, in an atmosphere contaminated by smoke (*)….</a:t>
            </a:r>
            <a:endParaRPr lang="en-US" sz="4000" dirty="0"/>
          </a:p>
        </p:txBody>
      </p:sp>
    </p:spTree>
    <p:extLst>
      <p:ext uri="{BB962C8B-B14F-4D97-AF65-F5344CB8AC3E}">
        <p14:creationId xmlns:p14="http://schemas.microsoft.com/office/powerpoint/2010/main" val="241848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54"/>
                                        </p:tgtEl>
                                        <p:attrNameLst>
                                          <p:attrName>style.visibility</p:attrName>
                                        </p:attrNameLst>
                                      </p:cBhvr>
                                      <p:to>
                                        <p:strVal val="visible"/>
                                      </p:to>
                                    </p:set>
                                    <p:animEffect transition="in" filter="fade">
                                      <p:cBhvr>
                                        <p:cTn id="7" dur="500"/>
                                        <p:tgtEl>
                                          <p:spTgt spid="102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6"/>
                                        </p:tgtEl>
                                        <p:attrNameLst>
                                          <p:attrName>style.visibility</p:attrName>
                                        </p:attrNameLst>
                                      </p:cBhvr>
                                      <p:to>
                                        <p:strVal val="visible"/>
                                      </p:to>
                                    </p:set>
                                    <p:animEffect transition="in" filter="fade">
                                      <p:cBhvr>
                                        <p:cTn id="10" dur="500"/>
                                        <p:tgtEl>
                                          <p:spTgt spid="102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248"/>
                                        </p:tgtEl>
                                        <p:attrNameLst>
                                          <p:attrName>style.visibility</p:attrName>
                                        </p:attrNameLst>
                                      </p:cBhvr>
                                      <p:to>
                                        <p:strVal val="visible"/>
                                      </p:to>
                                    </p:set>
                                    <p:animEffect transition="in" filter="fade">
                                      <p:cBhvr>
                                        <p:cTn id="13" dur="500"/>
                                        <p:tgtEl>
                                          <p:spTgt spid="1024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253"/>
                                        </p:tgtEl>
                                        <p:attrNameLst>
                                          <p:attrName>style.visibility</p:attrName>
                                        </p:attrNameLst>
                                      </p:cBhvr>
                                      <p:to>
                                        <p:strVal val="visible"/>
                                      </p:to>
                                    </p:set>
                                    <p:animEffect transition="in" filter="fade">
                                      <p:cBhvr>
                                        <p:cTn id="18" dur="500"/>
                                        <p:tgtEl>
                                          <p:spTgt spid="102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47"/>
                                        </p:tgtEl>
                                        <p:attrNameLst>
                                          <p:attrName>style.visibility</p:attrName>
                                        </p:attrNameLst>
                                      </p:cBhvr>
                                      <p:to>
                                        <p:strVal val="visible"/>
                                      </p:to>
                                    </p:set>
                                    <p:animEffect transition="in" filter="fade">
                                      <p:cBhvr>
                                        <p:cTn id="21" dur="500"/>
                                        <p:tgtEl>
                                          <p:spTgt spid="1024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52"/>
                                        </p:tgtEl>
                                        <p:attrNameLst>
                                          <p:attrName>style.visibility</p:attrName>
                                        </p:attrNameLst>
                                      </p:cBhvr>
                                      <p:to>
                                        <p:strVal val="visible"/>
                                      </p:to>
                                    </p:set>
                                    <p:animEffect transition="in" filter="fade">
                                      <p:cBhvr>
                                        <p:cTn id="24" dur="500"/>
                                        <p:tgtEl>
                                          <p:spTgt spid="10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nimBg="1"/>
      <p:bldP spid="10247" grpId="0" animBg="1"/>
      <p:bldP spid="10248" grpId="0"/>
      <p:bldP spid="10252" grpId="0"/>
      <p:bldP spid="10253" grpId="0" animBg="1"/>
      <p:bldP spid="1025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228600" y="-150359"/>
            <a:ext cx="8001000" cy="1216026"/>
          </a:xfrm>
        </p:spPr>
        <p:txBody>
          <a:bodyPr/>
          <a:lstStyle/>
          <a:p>
            <a:pPr eaLnBrk="1" hangingPunct="1"/>
            <a:r>
              <a:rPr lang="en-US" altLang="en-US" dirty="0" smtClean="0"/>
              <a:t>Why MIR/NIR domain?</a:t>
            </a:r>
          </a:p>
        </p:txBody>
      </p:sp>
      <p:pic>
        <p:nvPicPr>
          <p:cNvPr id="11267"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539750" y="1130300"/>
            <a:ext cx="4268788" cy="29956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572000" y="1066800"/>
            <a:ext cx="4254500" cy="3057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9" name="Oval 11"/>
          <p:cNvSpPr>
            <a:spLocks noChangeArrowheads="1"/>
          </p:cNvSpPr>
          <p:nvPr/>
        </p:nvSpPr>
        <p:spPr bwMode="auto">
          <a:xfrm>
            <a:off x="7380288" y="1249362"/>
            <a:ext cx="1079500" cy="259238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1270" name="Oval 12"/>
          <p:cNvSpPr>
            <a:spLocks noChangeArrowheads="1"/>
          </p:cNvSpPr>
          <p:nvPr/>
        </p:nvSpPr>
        <p:spPr bwMode="auto">
          <a:xfrm>
            <a:off x="1611313" y="1211262"/>
            <a:ext cx="792162" cy="259238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1272" name="Retângulo 1"/>
          <p:cNvSpPr>
            <a:spLocks noChangeArrowheads="1"/>
          </p:cNvSpPr>
          <p:nvPr/>
        </p:nvSpPr>
        <p:spPr bwMode="auto">
          <a:xfrm>
            <a:off x="476250" y="6453188"/>
            <a:ext cx="8128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sz="1000">
                <a:hlinkClick r:id="rId5"/>
              </a:rPr>
              <a:t>Retrieving middle-infrared reflectance for burned area mapping in tropical environments using MODIS. </a:t>
            </a:r>
            <a:r>
              <a:rPr lang="en-US" altLang="en-US" sz="1000"/>
              <a:t>Libonati, R.; DaCamara, C.C.; Pereira, J.M.C.; Peres, L.F. </a:t>
            </a:r>
            <a:r>
              <a:rPr lang="en-US" altLang="en-US" sz="1000" i="1"/>
              <a:t>Remote Sensing of Environment</a:t>
            </a:r>
            <a:r>
              <a:rPr lang="en-US" altLang="en-US" sz="1000"/>
              <a:t> vol. 114 issue 4 April 15, 2010. p. 831-843</a:t>
            </a:r>
          </a:p>
        </p:txBody>
      </p:sp>
      <p:sp>
        <p:nvSpPr>
          <p:cNvPr id="9" name="Content Placeholder 1"/>
          <p:cNvSpPr txBox="1">
            <a:spLocks/>
          </p:cNvSpPr>
          <p:nvPr/>
        </p:nvSpPr>
        <p:spPr>
          <a:xfrm>
            <a:off x="82550" y="4306887"/>
            <a:ext cx="8915400" cy="1928813"/>
          </a:xfrm>
          <a:prstGeom prst="rect">
            <a:avLst/>
          </a:prstGeom>
        </p:spPr>
        <p:txBody>
          <a:bodyPr vert="horz">
            <a:normAutofit fontScale="70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smtClean="0"/>
              <a:t>In VIS, charcoal is mixed up with dense dark vegetation, water, dark soils, wetlands, cloud and terrain shadows.</a:t>
            </a:r>
          </a:p>
          <a:p>
            <a:endParaRPr lang="en-US" dirty="0" smtClean="0"/>
          </a:p>
          <a:p>
            <a:r>
              <a:rPr lang="en-US" dirty="0" smtClean="0"/>
              <a:t>Similar problems occur in the SWIR region, especially at 2.0-2.5 um.</a:t>
            </a:r>
          </a:p>
          <a:p>
            <a:endParaRPr lang="en-US" dirty="0"/>
          </a:p>
          <a:p>
            <a:r>
              <a:rPr lang="en-US" dirty="0" smtClean="0"/>
              <a:t>The MIR/NIR is, unquestionably, the best bi-spectral region to discriminate between burned areas and other types of surfaces</a:t>
            </a:r>
            <a:endParaRPr lang="en-US" dirty="0"/>
          </a:p>
        </p:txBody>
      </p:sp>
    </p:spTree>
    <p:extLst>
      <p:ext uri="{BB962C8B-B14F-4D97-AF65-F5344CB8AC3E}">
        <p14:creationId xmlns:p14="http://schemas.microsoft.com/office/powerpoint/2010/main" val="221615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23850" y="99187"/>
            <a:ext cx="8229600" cy="980313"/>
          </a:xfrm>
        </p:spPr>
        <p:txBody>
          <a:bodyPr/>
          <a:lstStyle/>
          <a:p>
            <a:pPr eaLnBrk="1" hangingPunct="1"/>
            <a:r>
              <a:rPr lang="en-US" altLang="en-US" dirty="0" smtClean="0"/>
              <a:t>Development of a new index</a:t>
            </a:r>
          </a:p>
        </p:txBody>
      </p:sp>
      <p:sp>
        <p:nvSpPr>
          <p:cNvPr id="13315" name="Rectangle 3"/>
          <p:cNvSpPr>
            <a:spLocks noGrp="1" noChangeArrowheads="1"/>
          </p:cNvSpPr>
          <p:nvPr>
            <p:ph type="body" idx="1"/>
          </p:nvPr>
        </p:nvSpPr>
        <p:spPr>
          <a:xfrm>
            <a:off x="180975" y="5077959"/>
            <a:ext cx="8515350" cy="719137"/>
          </a:xfrm>
        </p:spPr>
        <p:txBody>
          <a:bodyPr>
            <a:noAutofit/>
          </a:bodyPr>
          <a:lstStyle/>
          <a:p>
            <a:pPr algn="just" eaLnBrk="1" hangingPunct="1">
              <a:lnSpc>
                <a:spcPct val="80000"/>
              </a:lnSpc>
            </a:pPr>
            <a:r>
              <a:rPr lang="en-US" altLang="en-US" sz="2000" dirty="0" smtClean="0"/>
              <a:t>Different materials/surfaces tend to form clusters on the MIR/NIR space</a:t>
            </a:r>
          </a:p>
          <a:p>
            <a:pPr eaLnBrk="1" hangingPunct="1">
              <a:lnSpc>
                <a:spcPct val="80000"/>
              </a:lnSpc>
            </a:pPr>
            <a:endParaRPr lang="en-US" altLang="en-US" sz="2000" dirty="0" smtClean="0"/>
          </a:p>
          <a:p>
            <a:pPr algn="just" eaLnBrk="1" hangingPunct="1">
              <a:lnSpc>
                <a:spcPct val="80000"/>
              </a:lnSpc>
            </a:pPr>
            <a:r>
              <a:rPr lang="en-US" altLang="en-US" sz="2000" dirty="0" smtClean="0"/>
              <a:t>There is an overall displacement along the diagonal of the graph, from vegetation, down to burned materials across the soil surfaces. </a:t>
            </a:r>
          </a:p>
        </p:txBody>
      </p:sp>
      <p:sp>
        <p:nvSpPr>
          <p:cNvPr id="13316" name="Rectangle 4"/>
          <p:cNvSpPr>
            <a:spLocks noChangeArrowheads="1"/>
          </p:cNvSpPr>
          <p:nvPr/>
        </p:nvSpPr>
        <p:spPr bwMode="auto">
          <a:xfrm>
            <a:off x="323850" y="6456363"/>
            <a:ext cx="8856663"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lnSpc>
                <a:spcPct val="90000"/>
              </a:lnSpc>
              <a:spcBef>
                <a:spcPct val="50000"/>
              </a:spcBef>
              <a:buClr>
                <a:schemeClr val="accent2"/>
              </a:buClr>
              <a:buFont typeface="Wingdings" panose="05000000000000000000" pitchFamily="2" charset="2"/>
              <a:buNone/>
            </a:pPr>
            <a:r>
              <a:rPr lang="en-US" altLang="en-US" sz="1000">
                <a:hlinkClick r:id="rId3"/>
              </a:rPr>
              <a:t>On a new coordinate system for improved discrimination of vegetation and burned areas using MIR/NIR information. </a:t>
            </a:r>
            <a:r>
              <a:rPr lang="en-US" altLang="en-US" sz="1000"/>
              <a:t>Libonati, R.; DaCamara, C.C.; Pereira, J.M.C.; Peres, L.F. </a:t>
            </a:r>
            <a:r>
              <a:rPr lang="en-US" altLang="en-US" sz="1000" i="1"/>
              <a:t>Remote Sensing of Environment</a:t>
            </a:r>
            <a:r>
              <a:rPr lang="en-US" altLang="en-US" sz="1000"/>
              <a:t> vol. 115 issue 6 June 15, 2011. p. 1464-1477</a:t>
            </a:r>
          </a:p>
        </p:txBody>
      </p:sp>
      <p:pic>
        <p:nvPicPr>
          <p:cNvPr id="13317" name="Picture 6" descr="figura2_left"/>
          <p:cNvPicPr>
            <a:picLocks noChangeAspect="1" noChangeArrowheads="1"/>
          </p:cNvPicPr>
          <p:nvPr/>
        </p:nvPicPr>
        <p:blipFill>
          <a:blip r:embed="rId4">
            <a:extLst>
              <a:ext uri="{28A0092B-C50C-407E-A947-70E740481C1C}">
                <a14:useLocalDpi xmlns:a14="http://schemas.microsoft.com/office/drawing/2010/main" val="0"/>
              </a:ext>
            </a:extLst>
          </a:blip>
          <a:srcRect l="2362" r="4791"/>
          <a:stretch>
            <a:fillRect/>
          </a:stretch>
        </p:blipFill>
        <p:spPr bwMode="auto">
          <a:xfrm>
            <a:off x="539750" y="1557338"/>
            <a:ext cx="3970338"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Oval 7"/>
          <p:cNvSpPr>
            <a:spLocks noChangeArrowheads="1"/>
          </p:cNvSpPr>
          <p:nvPr/>
        </p:nvSpPr>
        <p:spPr bwMode="auto">
          <a:xfrm>
            <a:off x="1403350" y="4076700"/>
            <a:ext cx="1296988" cy="288925"/>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endParaRPr lang="en-US" altLang="en-US"/>
          </a:p>
        </p:txBody>
      </p:sp>
      <p:sp>
        <p:nvSpPr>
          <p:cNvPr id="13319" name="Oval 8"/>
          <p:cNvSpPr>
            <a:spLocks noChangeArrowheads="1"/>
          </p:cNvSpPr>
          <p:nvPr/>
        </p:nvSpPr>
        <p:spPr bwMode="auto">
          <a:xfrm rot="-5400000">
            <a:off x="838201" y="2312987"/>
            <a:ext cx="647700" cy="288925"/>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3320" name="Line 9"/>
          <p:cNvSpPr>
            <a:spLocks noChangeShapeType="1"/>
          </p:cNvSpPr>
          <p:nvPr/>
        </p:nvSpPr>
        <p:spPr bwMode="auto">
          <a:xfrm>
            <a:off x="1331913" y="2708275"/>
            <a:ext cx="719137" cy="1225550"/>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3321" name="Picture 10" descr="figure_nova4"/>
          <p:cNvPicPr>
            <a:picLocks noChangeAspect="1" noChangeArrowheads="1"/>
          </p:cNvPicPr>
          <p:nvPr/>
        </p:nvPicPr>
        <p:blipFill>
          <a:blip r:embed="rId5">
            <a:extLst>
              <a:ext uri="{28A0092B-C50C-407E-A947-70E740481C1C}">
                <a14:useLocalDpi xmlns:a14="http://schemas.microsoft.com/office/drawing/2010/main" val="0"/>
              </a:ext>
            </a:extLst>
          </a:blip>
          <a:srcRect l="11069" r="13094"/>
          <a:stretch>
            <a:fillRect/>
          </a:stretch>
        </p:blipFill>
        <p:spPr bwMode="auto">
          <a:xfrm>
            <a:off x="5148263" y="1700213"/>
            <a:ext cx="28606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Rectangle 11"/>
          <p:cNvSpPr>
            <a:spLocks noChangeArrowheads="1"/>
          </p:cNvSpPr>
          <p:nvPr/>
        </p:nvSpPr>
        <p:spPr bwMode="auto">
          <a:xfrm>
            <a:off x="1476375" y="1498600"/>
            <a:ext cx="2311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en-US" altLang="en-US" sz="1200"/>
              <a:t>Laboratory measurements  </a:t>
            </a:r>
            <a:endParaRPr lang="pt-PT" altLang="en-US" sz="1200"/>
          </a:p>
        </p:txBody>
      </p:sp>
      <p:sp>
        <p:nvSpPr>
          <p:cNvPr id="13323" name="Rectangle 12"/>
          <p:cNvSpPr>
            <a:spLocks noChangeArrowheads="1"/>
          </p:cNvSpPr>
          <p:nvPr/>
        </p:nvSpPr>
        <p:spPr bwMode="auto">
          <a:xfrm>
            <a:off x="6051550" y="1662113"/>
            <a:ext cx="12112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en-US" altLang="en-US" sz="1200"/>
              <a:t>MODIS pixels</a:t>
            </a:r>
            <a:endParaRPr lang="pt-PT" altLang="en-US" sz="1200"/>
          </a:p>
        </p:txBody>
      </p:sp>
      <p:sp>
        <p:nvSpPr>
          <p:cNvPr id="13324" name="Oval 13"/>
          <p:cNvSpPr>
            <a:spLocks noChangeArrowheads="1"/>
          </p:cNvSpPr>
          <p:nvPr/>
        </p:nvSpPr>
        <p:spPr bwMode="auto">
          <a:xfrm rot="-3889927">
            <a:off x="5261769" y="2321719"/>
            <a:ext cx="1511300" cy="849312"/>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3325" name="Rectangle 14"/>
          <p:cNvSpPr>
            <a:spLocks noChangeArrowheads="1"/>
          </p:cNvSpPr>
          <p:nvPr/>
        </p:nvSpPr>
        <p:spPr bwMode="auto">
          <a:xfrm>
            <a:off x="5397500" y="2511425"/>
            <a:ext cx="10668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en-US" altLang="en-US" sz="1600" b="1"/>
              <a:t>Pre-fire</a:t>
            </a:r>
            <a:endParaRPr lang="pt-PT" altLang="en-US" sz="1600" b="1"/>
          </a:p>
        </p:txBody>
      </p:sp>
      <p:sp>
        <p:nvSpPr>
          <p:cNvPr id="13326" name="Oval 15"/>
          <p:cNvSpPr>
            <a:spLocks noChangeArrowheads="1"/>
          </p:cNvSpPr>
          <p:nvPr/>
        </p:nvSpPr>
        <p:spPr bwMode="auto">
          <a:xfrm rot="-3889927">
            <a:off x="6589713" y="2925763"/>
            <a:ext cx="881062" cy="849312"/>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3327" name="Rectangle 16"/>
          <p:cNvSpPr>
            <a:spLocks noChangeArrowheads="1"/>
          </p:cNvSpPr>
          <p:nvPr/>
        </p:nvSpPr>
        <p:spPr bwMode="auto">
          <a:xfrm>
            <a:off x="6732588" y="3829050"/>
            <a:ext cx="11842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en-US" altLang="en-US" sz="1600" b="1"/>
              <a:t>Post-fire</a:t>
            </a:r>
            <a:endParaRPr lang="pt-PT" altLang="en-US" sz="1600" b="1"/>
          </a:p>
        </p:txBody>
      </p:sp>
      <p:pic>
        <p:nvPicPr>
          <p:cNvPr id="13328" name="Picture 3"/>
          <p:cNvPicPr>
            <a:picLocks noChangeAspect="1" noChangeArrowheads="1"/>
          </p:cNvPicPr>
          <p:nvPr/>
        </p:nvPicPr>
        <p:blipFill>
          <a:blip r:embed="rId6">
            <a:extLst>
              <a:ext uri="{28A0092B-C50C-407E-A947-70E740481C1C}">
                <a14:useLocalDpi xmlns:a14="http://schemas.microsoft.com/office/drawing/2010/main" val="0"/>
              </a:ext>
            </a:extLst>
          </a:blip>
          <a:srcRect l="58797" t="64836" r="9505" b="10704"/>
          <a:stretch>
            <a:fillRect/>
          </a:stretch>
        </p:blipFill>
        <p:spPr bwMode="auto">
          <a:xfrm>
            <a:off x="7331842" y="1957236"/>
            <a:ext cx="1893887" cy="100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367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fade">
                                      <p:cBhvr>
                                        <p:cTn id="12" dur="5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49196" y="257175"/>
            <a:ext cx="8229600" cy="812456"/>
          </a:xfrm>
        </p:spPr>
        <p:txBody>
          <a:bodyPr/>
          <a:lstStyle/>
          <a:p>
            <a:pPr eaLnBrk="1" hangingPunct="1"/>
            <a:r>
              <a:rPr lang="pt-PT" altLang="en-US" dirty="0" smtClean="0"/>
              <a:t>Towards an optimal index</a:t>
            </a:r>
            <a:endParaRPr lang="en-US" altLang="en-US" dirty="0" smtClean="0"/>
          </a:p>
        </p:txBody>
      </p:sp>
      <p:sp>
        <p:nvSpPr>
          <p:cNvPr id="14339" name="Rectangle 3"/>
          <p:cNvSpPr>
            <a:spLocks noGrp="1" noChangeArrowheads="1"/>
          </p:cNvSpPr>
          <p:nvPr>
            <p:ph type="body" idx="1"/>
          </p:nvPr>
        </p:nvSpPr>
        <p:spPr>
          <a:xfrm>
            <a:off x="490538" y="4659820"/>
            <a:ext cx="8001000" cy="574675"/>
          </a:xfrm>
        </p:spPr>
        <p:txBody>
          <a:bodyPr>
            <a:noAutofit/>
          </a:bodyPr>
          <a:lstStyle/>
          <a:p>
            <a:pPr algn="just" eaLnBrk="1" hangingPunct="1">
              <a:lnSpc>
                <a:spcPct val="80000"/>
              </a:lnSpc>
            </a:pPr>
            <a:r>
              <a:rPr lang="en-US" altLang="en-US" sz="2000" dirty="0" err="1" smtClean="0"/>
              <a:t>Verstraete</a:t>
            </a:r>
            <a:r>
              <a:rPr lang="en-US" altLang="en-US" sz="2000" dirty="0" smtClean="0"/>
              <a:t> and </a:t>
            </a:r>
            <a:r>
              <a:rPr lang="en-US" altLang="en-US" sz="2000" dirty="0" err="1" smtClean="0"/>
              <a:t>Pinty</a:t>
            </a:r>
            <a:r>
              <a:rPr lang="en-US" altLang="en-US" sz="2000" dirty="0" smtClean="0"/>
              <a:t> (1996): the more perpendicular a displacement vector is to the contour lines of a given index, the better the sensitivity of the index to the observed change at the surface. </a:t>
            </a:r>
          </a:p>
          <a:p>
            <a:pPr algn="just" eaLnBrk="1" hangingPunct="1">
              <a:lnSpc>
                <a:spcPct val="80000"/>
              </a:lnSpc>
            </a:pPr>
            <a:endParaRPr lang="en-US" altLang="en-US" sz="2000" dirty="0" smtClean="0"/>
          </a:p>
          <a:p>
            <a:pPr algn="just" eaLnBrk="1" hangingPunct="1">
              <a:lnSpc>
                <a:spcPct val="80000"/>
              </a:lnSpc>
            </a:pPr>
            <a:r>
              <a:rPr lang="en-US" altLang="en-US" sz="2000" dirty="0" smtClean="0"/>
              <a:t>It seems that </a:t>
            </a:r>
            <a:r>
              <a:rPr lang="el-GR" altLang="en-US" sz="2000" dirty="0" smtClean="0"/>
              <a:t>η</a:t>
            </a:r>
            <a:r>
              <a:rPr lang="pt-PT" altLang="en-US" sz="2000" dirty="0" smtClean="0"/>
              <a:t> </a:t>
            </a:r>
            <a:r>
              <a:rPr lang="en-US" altLang="en-US" sz="2000" dirty="0" smtClean="0"/>
              <a:t>is especially sensitive to burning events in the Amazon forest, whereas </a:t>
            </a:r>
            <a:r>
              <a:rPr lang="el-GR" altLang="en-US" sz="2000" dirty="0" smtClean="0"/>
              <a:t>ξ</a:t>
            </a:r>
            <a:r>
              <a:rPr lang="en-US" altLang="en-US" sz="2000" dirty="0" smtClean="0"/>
              <a:t> is more appropriated in </a:t>
            </a:r>
            <a:r>
              <a:rPr lang="en-US" altLang="en-US" sz="2000" dirty="0" err="1" smtClean="0"/>
              <a:t>Cerrado</a:t>
            </a:r>
            <a:r>
              <a:rPr lang="en-US" altLang="en-US" sz="2000" dirty="0" smtClean="0"/>
              <a:t>. </a:t>
            </a:r>
          </a:p>
        </p:txBody>
      </p:sp>
      <p:pic>
        <p:nvPicPr>
          <p:cNvPr id="14340" name="Picture 13"/>
          <p:cNvPicPr>
            <a:picLocks noChangeAspect="1" noChangeArrowheads="1"/>
          </p:cNvPicPr>
          <p:nvPr/>
        </p:nvPicPr>
        <p:blipFill>
          <a:blip r:embed="rId4">
            <a:extLst>
              <a:ext uri="{28A0092B-C50C-407E-A947-70E740481C1C}">
                <a14:useLocalDpi xmlns:a14="http://schemas.microsoft.com/office/drawing/2010/main" val="0"/>
              </a:ext>
            </a:extLst>
          </a:blip>
          <a:srcRect t="12688" b="12688"/>
          <a:stretch>
            <a:fillRect/>
          </a:stretch>
        </p:blipFill>
        <p:spPr bwMode="auto">
          <a:xfrm>
            <a:off x="1097322" y="1111417"/>
            <a:ext cx="6163200" cy="341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3"/>
          <p:cNvPicPr>
            <a:picLocks noChangeAspect="1" noChangeArrowheads="1"/>
          </p:cNvPicPr>
          <p:nvPr/>
        </p:nvPicPr>
        <p:blipFill>
          <a:blip r:embed="rId5">
            <a:extLst>
              <a:ext uri="{28A0092B-C50C-407E-A947-70E740481C1C}">
                <a14:useLocalDpi xmlns:a14="http://schemas.microsoft.com/office/drawing/2010/main" val="0"/>
              </a:ext>
            </a:extLst>
          </a:blip>
          <a:srcRect l="58797" t="64836" r="9505" b="10704"/>
          <a:stretch>
            <a:fillRect/>
          </a:stretch>
        </p:blipFill>
        <p:spPr bwMode="auto">
          <a:xfrm>
            <a:off x="6830931" y="2101687"/>
            <a:ext cx="2349154" cy="125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888" y="3730625"/>
            <a:ext cx="11049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2831" y="3949237"/>
            <a:ext cx="27051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 Box 18"/>
          <p:cNvSpPr txBox="1">
            <a:spLocks noChangeArrowheads="1"/>
          </p:cNvSpPr>
          <p:nvPr/>
        </p:nvSpPr>
        <p:spPr bwMode="auto">
          <a:xfrm>
            <a:off x="20638" y="1619876"/>
            <a:ext cx="1655762"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spcBef>
                <a:spcPct val="50000"/>
              </a:spcBef>
            </a:pPr>
            <a:r>
              <a:rPr lang="en-US" altLang="en-US" sz="1400" dirty="0"/>
              <a:t>(Pereira, 1999)</a:t>
            </a:r>
          </a:p>
        </p:txBody>
      </p:sp>
      <p:sp>
        <p:nvSpPr>
          <p:cNvPr id="14345" name="Rectangle 21"/>
          <p:cNvSpPr>
            <a:spLocks noChangeArrowheads="1"/>
          </p:cNvSpPr>
          <p:nvPr/>
        </p:nvSpPr>
        <p:spPr bwMode="auto">
          <a:xfrm>
            <a:off x="-152400" y="3378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4346" name="Rectangle 23"/>
          <p:cNvSpPr>
            <a:spLocks noChangeArrowheads="1"/>
          </p:cNvSpPr>
          <p:nvPr/>
        </p:nvSpPr>
        <p:spPr bwMode="auto">
          <a:xfrm>
            <a:off x="-152400" y="293528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4347" name="Rectangle 24"/>
          <p:cNvSpPr>
            <a:spLocks noChangeArrowheads="1"/>
          </p:cNvSpPr>
          <p:nvPr/>
        </p:nvSpPr>
        <p:spPr bwMode="auto">
          <a:xfrm>
            <a:off x="-152400" y="337343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graphicFrame>
        <p:nvGraphicFramePr>
          <p:cNvPr id="14348" name="Object 25"/>
          <p:cNvGraphicFramePr>
            <a:graphicFrameLocks noChangeAspect="1"/>
          </p:cNvGraphicFramePr>
          <p:nvPr>
            <p:extLst>
              <p:ext uri="{D42A27DB-BD31-4B8C-83A1-F6EECF244321}">
                <p14:modId xmlns:p14="http://schemas.microsoft.com/office/powerpoint/2010/main" val="158453315"/>
              </p:ext>
            </p:extLst>
          </p:nvPr>
        </p:nvGraphicFramePr>
        <p:xfrm>
          <a:off x="4419600" y="990600"/>
          <a:ext cx="4800600" cy="457200"/>
        </p:xfrm>
        <a:graphic>
          <a:graphicData uri="http://schemas.openxmlformats.org/presentationml/2006/ole">
            <mc:AlternateContent xmlns:mc="http://schemas.openxmlformats.org/markup-compatibility/2006">
              <mc:Choice xmlns:v="urn:schemas-microsoft-com:vml" Requires="v">
                <p:oleObj spid="_x0000_s11314" name="Equation" r:id="rId8" imgW="2603500" imgH="254000" progId="Equation.3">
                  <p:embed/>
                </p:oleObj>
              </mc:Choice>
              <mc:Fallback>
                <p:oleObj name="Equation" r:id="rId8" imgW="2603500" imgH="2540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990600"/>
                        <a:ext cx="4800600" cy="457200"/>
                      </a:xfrm>
                      <a:prstGeom prst="rect">
                        <a:avLst/>
                      </a:prstGeom>
                      <a:noFill/>
                      <a:ln>
                        <a:noFill/>
                      </a:ln>
                      <a:extLst/>
                    </p:spPr>
                  </p:pic>
                </p:oleObj>
              </mc:Fallback>
            </mc:AlternateContent>
          </a:graphicData>
        </a:graphic>
      </p:graphicFrame>
      <p:sp>
        <p:nvSpPr>
          <p:cNvPr id="14349" name="Rectangle 27"/>
          <p:cNvSpPr>
            <a:spLocks noChangeArrowheads="1"/>
          </p:cNvSpPr>
          <p:nvPr/>
        </p:nvSpPr>
        <p:spPr bwMode="auto">
          <a:xfrm>
            <a:off x="-152400" y="327818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graphicFrame>
        <p:nvGraphicFramePr>
          <p:cNvPr id="14350" name="Object 28"/>
          <p:cNvGraphicFramePr>
            <a:graphicFrameLocks noChangeAspect="1"/>
          </p:cNvGraphicFramePr>
          <p:nvPr>
            <p:extLst>
              <p:ext uri="{D42A27DB-BD31-4B8C-83A1-F6EECF244321}">
                <p14:modId xmlns:p14="http://schemas.microsoft.com/office/powerpoint/2010/main" val="2945785751"/>
              </p:ext>
            </p:extLst>
          </p:nvPr>
        </p:nvGraphicFramePr>
        <p:xfrm>
          <a:off x="151877" y="990600"/>
          <a:ext cx="3886723" cy="429868"/>
        </p:xfrm>
        <a:graphic>
          <a:graphicData uri="http://schemas.openxmlformats.org/presentationml/2006/ole">
            <mc:AlternateContent xmlns:mc="http://schemas.openxmlformats.org/markup-compatibility/2006">
              <mc:Choice xmlns:v="urn:schemas-microsoft-com:vml" Requires="v">
                <p:oleObj spid="_x0000_s11315" name="Equation" r:id="rId10" imgW="2070100" imgH="228600" progId="Equation.3">
                  <p:embed/>
                </p:oleObj>
              </mc:Choice>
              <mc:Fallback>
                <p:oleObj name="Equation" r:id="rId10" imgW="20701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1877" y="990600"/>
                        <a:ext cx="3886723" cy="429868"/>
                      </a:xfrm>
                      <a:prstGeom prst="rect">
                        <a:avLst/>
                      </a:prstGeom>
                      <a:noFill/>
                      <a:ln>
                        <a:noFill/>
                      </a:ln>
                      <a:extLst/>
                    </p:spPr>
                  </p:pic>
                </p:oleObj>
              </mc:Fallback>
            </mc:AlternateContent>
          </a:graphicData>
        </a:graphic>
      </p:graphicFrame>
      <p:sp>
        <p:nvSpPr>
          <p:cNvPr id="14351" name="Rectangle 30"/>
          <p:cNvSpPr>
            <a:spLocks noChangeArrowheads="1"/>
          </p:cNvSpPr>
          <p:nvPr/>
        </p:nvSpPr>
        <p:spPr bwMode="auto">
          <a:xfrm>
            <a:off x="-152400" y="32686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4352" name="Rectangle 31"/>
          <p:cNvSpPr>
            <a:spLocks noChangeArrowheads="1"/>
          </p:cNvSpPr>
          <p:nvPr/>
        </p:nvSpPr>
        <p:spPr bwMode="auto">
          <a:xfrm>
            <a:off x="7533407" y="104775"/>
            <a:ext cx="1549400"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sz="1400" dirty="0"/>
              <a:t>(Martín, 1998)</a:t>
            </a:r>
            <a:r>
              <a:rPr lang="pt-PT" altLang="en-US" sz="1400" dirty="0"/>
              <a:t> </a:t>
            </a:r>
          </a:p>
        </p:txBody>
      </p:sp>
      <p:sp>
        <p:nvSpPr>
          <p:cNvPr id="14353" name="Rectangle 4"/>
          <p:cNvSpPr>
            <a:spLocks noChangeArrowheads="1"/>
          </p:cNvSpPr>
          <p:nvPr/>
        </p:nvSpPr>
        <p:spPr bwMode="auto">
          <a:xfrm>
            <a:off x="323850" y="6456363"/>
            <a:ext cx="8856663"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lnSpc>
                <a:spcPct val="90000"/>
              </a:lnSpc>
              <a:spcBef>
                <a:spcPct val="50000"/>
              </a:spcBef>
              <a:buClr>
                <a:schemeClr val="accent2"/>
              </a:buClr>
              <a:buFont typeface="Wingdings" panose="05000000000000000000" pitchFamily="2" charset="2"/>
              <a:buNone/>
            </a:pPr>
            <a:r>
              <a:rPr lang="en-US" altLang="en-US" sz="1000">
                <a:hlinkClick r:id="rId12"/>
              </a:rPr>
              <a:t>On a new coordinate system for improved discrimination of vegetation and burned areas using MIR/NIR information. </a:t>
            </a:r>
            <a:r>
              <a:rPr lang="en-US" altLang="en-US" sz="1000"/>
              <a:t>Libonati, R.; DaCamara, C.C.; Pereira, J.M.C.; Peres, L.F. </a:t>
            </a:r>
            <a:r>
              <a:rPr lang="en-US" altLang="en-US" sz="1000" i="1"/>
              <a:t>Remote Sensing of Environment</a:t>
            </a:r>
            <a:r>
              <a:rPr lang="en-US" altLang="en-US" sz="1000"/>
              <a:t> vol. 115 issue 6 June 15, 2011. p. 1464-1477</a:t>
            </a:r>
          </a:p>
        </p:txBody>
      </p:sp>
    </p:spTree>
    <p:extLst>
      <p:ext uri="{BB962C8B-B14F-4D97-AF65-F5344CB8AC3E}">
        <p14:creationId xmlns:p14="http://schemas.microsoft.com/office/powerpoint/2010/main" val="428348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fade">
                                      <p:cBhvr>
                                        <p:cTn id="12"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196849"/>
            <a:ext cx="8229600" cy="1143000"/>
          </a:xfrm>
        </p:spPr>
        <p:txBody>
          <a:bodyPr/>
          <a:lstStyle/>
          <a:p>
            <a:pPr eaLnBrk="1" hangingPunct="1"/>
            <a:r>
              <a:rPr lang="en-US" altLang="en-US" dirty="0" smtClean="0"/>
              <a:t>Development of a new space</a:t>
            </a:r>
          </a:p>
        </p:txBody>
      </p:sp>
      <p:sp>
        <p:nvSpPr>
          <p:cNvPr id="15363" name="Rectangle 3"/>
          <p:cNvSpPr>
            <a:spLocks noGrp="1" noChangeArrowheads="1"/>
          </p:cNvSpPr>
          <p:nvPr>
            <p:ph type="body" idx="1"/>
          </p:nvPr>
        </p:nvSpPr>
        <p:spPr>
          <a:xfrm>
            <a:off x="392413" y="4467104"/>
            <a:ext cx="8001000" cy="503238"/>
          </a:xfrm>
        </p:spPr>
        <p:txBody>
          <a:bodyPr>
            <a:noAutofit/>
          </a:bodyPr>
          <a:lstStyle/>
          <a:p>
            <a:pPr eaLnBrk="1" hangingPunct="1">
              <a:lnSpc>
                <a:spcPct val="80000"/>
              </a:lnSpc>
            </a:pPr>
            <a:r>
              <a:rPr lang="en-US" altLang="en-US" sz="1600" dirty="0" smtClean="0"/>
              <a:t>Natural constrain in </a:t>
            </a:r>
            <a:r>
              <a:rPr lang="el-GR" altLang="en-US" sz="1600" dirty="0" smtClean="0"/>
              <a:t>η</a:t>
            </a:r>
            <a:r>
              <a:rPr lang="en-US" altLang="en-US" sz="1600" dirty="0" smtClean="0"/>
              <a:t>/</a:t>
            </a:r>
            <a:r>
              <a:rPr lang="el-GR" altLang="en-US" sz="1600" dirty="0" smtClean="0"/>
              <a:t>ξ</a:t>
            </a:r>
            <a:r>
              <a:rPr lang="pt-PT" altLang="en-US" sz="1600" dirty="0" smtClean="0"/>
              <a:t> </a:t>
            </a:r>
            <a:r>
              <a:rPr lang="en-US" altLang="en-US" sz="1600" dirty="0" smtClean="0"/>
              <a:t>space</a:t>
            </a:r>
          </a:p>
          <a:p>
            <a:pPr eaLnBrk="1" hangingPunct="1">
              <a:lnSpc>
                <a:spcPct val="80000"/>
              </a:lnSpc>
            </a:pPr>
            <a:endParaRPr lang="en-US" altLang="en-US" sz="1600" dirty="0" smtClean="0"/>
          </a:p>
          <a:p>
            <a:pPr eaLnBrk="1" hangingPunct="1">
              <a:lnSpc>
                <a:spcPct val="80000"/>
              </a:lnSpc>
            </a:pPr>
            <a:r>
              <a:rPr lang="en-US" altLang="en-US" sz="1600" dirty="0" smtClean="0"/>
              <a:t>Surfaces related to vegetation (green, dry, mixture, burned) tend to align</a:t>
            </a:r>
          </a:p>
          <a:p>
            <a:pPr eaLnBrk="1" hangingPunct="1">
              <a:lnSpc>
                <a:spcPct val="80000"/>
              </a:lnSpc>
            </a:pPr>
            <a:endParaRPr lang="en-US" altLang="en-US" sz="1600" dirty="0" smtClean="0"/>
          </a:p>
          <a:p>
            <a:pPr eaLnBrk="1" hangingPunct="1">
              <a:lnSpc>
                <a:spcPct val="80000"/>
              </a:lnSpc>
            </a:pPr>
            <a:r>
              <a:rPr lang="en-US" altLang="en-US" sz="1600" dirty="0" smtClean="0"/>
              <a:t>Other kind surfaces are dispersed inside this limits</a:t>
            </a:r>
          </a:p>
          <a:p>
            <a:pPr eaLnBrk="1" hangingPunct="1">
              <a:lnSpc>
                <a:spcPct val="80000"/>
              </a:lnSpc>
            </a:pPr>
            <a:endParaRPr lang="en-US" altLang="en-US" sz="1600" dirty="0" smtClean="0"/>
          </a:p>
          <a:p>
            <a:pPr eaLnBrk="1" hangingPunct="1">
              <a:lnSpc>
                <a:spcPct val="80000"/>
              </a:lnSpc>
            </a:pPr>
            <a:r>
              <a:rPr lang="en-US" altLang="en-US" sz="1600" dirty="0" smtClean="0"/>
              <a:t>On the order hand, the surfaces related to vegetation seems to be aligned accordingly to water content. </a:t>
            </a:r>
          </a:p>
        </p:txBody>
      </p:sp>
      <p:pic>
        <p:nvPicPr>
          <p:cNvPr id="15364" name="Picture 5" descr="fig6_left"/>
          <p:cNvPicPr>
            <a:picLocks noChangeAspect="1" noChangeArrowheads="1"/>
          </p:cNvPicPr>
          <p:nvPr/>
        </p:nvPicPr>
        <p:blipFill>
          <a:blip r:embed="rId3">
            <a:extLst>
              <a:ext uri="{28A0092B-C50C-407E-A947-70E740481C1C}">
                <a14:useLocalDpi xmlns:a14="http://schemas.microsoft.com/office/drawing/2010/main" val="0"/>
              </a:ext>
            </a:extLst>
          </a:blip>
          <a:srcRect l="3375" r="6749"/>
          <a:stretch>
            <a:fillRect/>
          </a:stretch>
        </p:blipFill>
        <p:spPr bwMode="auto">
          <a:xfrm>
            <a:off x="395288" y="990600"/>
            <a:ext cx="4075112"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6"/>
          <p:cNvPicPr>
            <a:picLocks noChangeAspect="1" noChangeArrowheads="1"/>
          </p:cNvPicPr>
          <p:nvPr/>
        </p:nvPicPr>
        <p:blipFill>
          <a:blip r:embed="rId4">
            <a:extLst>
              <a:ext uri="{28A0092B-C50C-407E-A947-70E740481C1C}">
                <a14:useLocalDpi xmlns:a14="http://schemas.microsoft.com/office/drawing/2010/main" val="0"/>
              </a:ext>
            </a:extLst>
          </a:blip>
          <a:srcRect l="3375" r="6749"/>
          <a:stretch>
            <a:fillRect/>
          </a:stretch>
        </p:blipFill>
        <p:spPr bwMode="auto">
          <a:xfrm>
            <a:off x="4727575" y="990600"/>
            <a:ext cx="4075113"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4"/>
          <p:cNvSpPr>
            <a:spLocks noChangeArrowheads="1"/>
          </p:cNvSpPr>
          <p:nvPr/>
        </p:nvSpPr>
        <p:spPr bwMode="auto">
          <a:xfrm>
            <a:off x="323850" y="6456363"/>
            <a:ext cx="8856663"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lnSpc>
                <a:spcPct val="90000"/>
              </a:lnSpc>
              <a:spcBef>
                <a:spcPct val="50000"/>
              </a:spcBef>
              <a:buClr>
                <a:schemeClr val="accent2"/>
              </a:buClr>
              <a:buFont typeface="Wingdings" panose="05000000000000000000" pitchFamily="2" charset="2"/>
              <a:buNone/>
            </a:pPr>
            <a:r>
              <a:rPr lang="en-US" altLang="en-US" sz="1000">
                <a:hlinkClick r:id="rId5"/>
              </a:rPr>
              <a:t>On a new coordinate system for improved discrimination of vegetation and burned areas using MIR/NIR information. </a:t>
            </a:r>
            <a:r>
              <a:rPr lang="en-US" altLang="en-US" sz="1000"/>
              <a:t>Libonati, R.; DaCamara, C.C.; Pereira, J.M.C.; Peres, L.F. </a:t>
            </a:r>
            <a:r>
              <a:rPr lang="en-US" altLang="en-US" sz="1000" i="1"/>
              <a:t>Remote Sensing of Environment</a:t>
            </a:r>
            <a:r>
              <a:rPr lang="en-US" altLang="en-US" sz="1000"/>
              <a:t> vol. 115 issue 6 June 15, 2011. p. 1464-1477</a:t>
            </a:r>
          </a:p>
        </p:txBody>
      </p:sp>
    </p:spTree>
    <p:extLst>
      <p:ext uri="{BB962C8B-B14F-4D97-AF65-F5344CB8AC3E}">
        <p14:creationId xmlns:p14="http://schemas.microsoft.com/office/powerpoint/2010/main" val="60308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63">
                                            <p:txEl>
                                              <p:pRg st="2" end="2"/>
                                            </p:txEl>
                                          </p:spTgt>
                                        </p:tgtEl>
                                        <p:attrNameLst>
                                          <p:attrName>style.visibility</p:attrName>
                                        </p:attrNameLst>
                                      </p:cBhvr>
                                      <p:to>
                                        <p:strVal val="visible"/>
                                      </p:to>
                                    </p:set>
                                    <p:animEffect transition="in" filter="fade">
                                      <p:cBhvr>
                                        <p:cTn id="12" dur="500"/>
                                        <p:tgtEl>
                                          <p:spTgt spid="153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63">
                                            <p:txEl>
                                              <p:pRg st="4" end="4"/>
                                            </p:txEl>
                                          </p:spTgt>
                                        </p:tgtEl>
                                        <p:attrNameLst>
                                          <p:attrName>style.visibility</p:attrName>
                                        </p:attrNameLst>
                                      </p:cBhvr>
                                      <p:to>
                                        <p:strVal val="visible"/>
                                      </p:to>
                                    </p:set>
                                    <p:animEffect transition="in" filter="fade">
                                      <p:cBhvr>
                                        <p:cTn id="17" dur="500"/>
                                        <p:tgtEl>
                                          <p:spTgt spid="1536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363">
                                            <p:txEl>
                                              <p:pRg st="6" end="6"/>
                                            </p:txEl>
                                          </p:spTgt>
                                        </p:tgtEl>
                                        <p:attrNameLst>
                                          <p:attrName>style.visibility</p:attrName>
                                        </p:attrNameLst>
                                      </p:cBhvr>
                                      <p:to>
                                        <p:strVal val="visible"/>
                                      </p:to>
                                    </p:set>
                                    <p:animEffect transition="in" filter="fade">
                                      <p:cBhvr>
                                        <p:cTn id="22" dur="500"/>
                                        <p:tgtEl>
                                          <p:spTgt spid="153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8" descr="fig_13"/>
          <p:cNvPicPr>
            <a:picLocks noChangeAspect="1" noChangeArrowheads="1"/>
          </p:cNvPicPr>
          <p:nvPr/>
        </p:nvPicPr>
        <p:blipFill>
          <a:blip r:embed="rId3">
            <a:extLst>
              <a:ext uri="{28A0092B-C50C-407E-A947-70E740481C1C}">
                <a14:useLocalDpi xmlns:a14="http://schemas.microsoft.com/office/drawing/2010/main" val="0"/>
              </a:ext>
            </a:extLst>
          </a:blip>
          <a:srcRect l="8226" t="14822" r="8226" b="14822"/>
          <a:stretch>
            <a:fillRect/>
          </a:stretch>
        </p:blipFill>
        <p:spPr bwMode="auto">
          <a:xfrm>
            <a:off x="107950" y="1628775"/>
            <a:ext cx="8318500" cy="38877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387" name="AutoShape 13"/>
          <p:cNvSpPr>
            <a:spLocks noChangeArrowheads="1"/>
          </p:cNvSpPr>
          <p:nvPr/>
        </p:nvSpPr>
        <p:spPr bwMode="auto">
          <a:xfrm rot="3185671">
            <a:off x="5872163" y="3940175"/>
            <a:ext cx="2360612" cy="306388"/>
          </a:xfrm>
          <a:prstGeom prst="rightArrow">
            <a:avLst>
              <a:gd name="adj1" fmla="val 50000"/>
              <a:gd name="adj2" fmla="val 237417"/>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6388" name="Text Box 14"/>
          <p:cNvSpPr txBox="1">
            <a:spLocks noChangeArrowheads="1"/>
          </p:cNvSpPr>
          <p:nvPr/>
        </p:nvSpPr>
        <p:spPr bwMode="auto">
          <a:xfrm>
            <a:off x="6443663" y="3860800"/>
            <a:ext cx="4333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50000"/>
              </a:spcBef>
            </a:pPr>
            <a:r>
              <a:rPr lang="en-US" altLang="en-US"/>
              <a:t>W</a:t>
            </a:r>
          </a:p>
        </p:txBody>
      </p:sp>
      <p:sp>
        <p:nvSpPr>
          <p:cNvPr id="16389" name="AutoShape 20"/>
          <p:cNvSpPr>
            <a:spLocks noChangeArrowheads="1"/>
          </p:cNvSpPr>
          <p:nvPr/>
        </p:nvSpPr>
        <p:spPr bwMode="auto">
          <a:xfrm rot="-5400000">
            <a:off x="7508081" y="3123407"/>
            <a:ext cx="2147887" cy="311150"/>
          </a:xfrm>
          <a:prstGeom prst="rightArrow">
            <a:avLst>
              <a:gd name="adj1" fmla="val 50000"/>
              <a:gd name="adj2" fmla="val 112175"/>
            </a:avLst>
          </a:prstGeom>
          <a:solidFill>
            <a:srgbClr val="0000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6390" name="Text Box 21"/>
          <p:cNvSpPr txBox="1">
            <a:spLocks noChangeArrowheads="1"/>
          </p:cNvSpPr>
          <p:nvPr/>
        </p:nvSpPr>
        <p:spPr bwMode="auto">
          <a:xfrm>
            <a:off x="8737600" y="3278188"/>
            <a:ext cx="4333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50000"/>
              </a:spcBef>
            </a:pPr>
            <a:r>
              <a:rPr lang="en-US" altLang="en-US"/>
              <a:t>V</a:t>
            </a:r>
          </a:p>
        </p:txBody>
      </p:sp>
      <p:sp>
        <p:nvSpPr>
          <p:cNvPr id="16391" name="Text Box 15"/>
          <p:cNvSpPr txBox="1">
            <a:spLocks noChangeArrowheads="1"/>
          </p:cNvSpPr>
          <p:nvPr/>
        </p:nvSpPr>
        <p:spPr bwMode="auto">
          <a:xfrm>
            <a:off x="3460750" y="5676900"/>
            <a:ext cx="370363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en-US" altLang="en-US"/>
              <a:t>V – WATER AND CLOUD MASK</a:t>
            </a:r>
            <a:endParaRPr lang="el-GR" altLang="en-US"/>
          </a:p>
        </p:txBody>
      </p:sp>
      <p:sp>
        <p:nvSpPr>
          <p:cNvPr id="16392" name="Rectangle 16"/>
          <p:cNvSpPr>
            <a:spLocks noChangeArrowheads="1"/>
          </p:cNvSpPr>
          <p:nvPr/>
        </p:nvSpPr>
        <p:spPr bwMode="auto">
          <a:xfrm>
            <a:off x="3662363" y="6015038"/>
            <a:ext cx="321945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a:t>W – BURNED/UNBURNED </a:t>
            </a:r>
          </a:p>
        </p:txBody>
      </p:sp>
      <p:sp>
        <p:nvSpPr>
          <p:cNvPr id="16393" name="Rectangle 2"/>
          <p:cNvSpPr txBox="1">
            <a:spLocks noChangeArrowheads="1"/>
          </p:cNvSpPr>
          <p:nvPr/>
        </p:nvSpPr>
        <p:spPr bwMode="auto">
          <a:xfrm>
            <a:off x="684213" y="-26988"/>
            <a:ext cx="8001000" cy="1216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sz="3800">
                <a:solidFill>
                  <a:schemeClr val="tx2"/>
                </a:solidFill>
              </a:rPr>
              <a:t>Development of a new index</a:t>
            </a:r>
          </a:p>
        </p:txBody>
      </p:sp>
    </p:spTree>
    <p:extLst>
      <p:ext uri="{BB962C8B-B14F-4D97-AF65-F5344CB8AC3E}">
        <p14:creationId xmlns:p14="http://schemas.microsoft.com/office/powerpoint/2010/main" val="12932461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lide- 4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0" y="-5381625"/>
            <a:ext cx="10969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Imagem 5"/>
          <p:cNvPicPr>
            <a:picLocks noChangeAspect="1"/>
          </p:cNvPicPr>
          <p:nvPr/>
        </p:nvPicPr>
        <p:blipFill>
          <a:blip r:embed="rId3">
            <a:extLst>
              <a:ext uri="{28A0092B-C50C-407E-A947-70E740481C1C}">
                <a14:useLocalDpi xmlns:a14="http://schemas.microsoft.com/office/drawing/2010/main" val="0"/>
              </a:ext>
            </a:extLst>
          </a:blip>
          <a:srcRect l="1279" t="13429" r="67761" b="5135"/>
          <a:stretch>
            <a:fillRect/>
          </a:stretch>
        </p:blipFill>
        <p:spPr bwMode="auto">
          <a:xfrm>
            <a:off x="6397775" y="1981200"/>
            <a:ext cx="2744787"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152400" y="0"/>
            <a:ext cx="8001000" cy="90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sz="3800" dirty="0" smtClean="0">
                <a:solidFill>
                  <a:schemeClr val="tx2"/>
                </a:solidFill>
              </a:rPr>
              <a:t>Algorithm – Burned Area</a:t>
            </a:r>
            <a:endParaRPr lang="en-US" altLang="en-US" sz="3800" dirty="0">
              <a:solidFill>
                <a:schemeClr val="tx2"/>
              </a:solidFill>
            </a:endParaRPr>
          </a:p>
        </p:txBody>
      </p:sp>
      <p:sp>
        <p:nvSpPr>
          <p:cNvPr id="7" name="Rectangle 3"/>
          <p:cNvSpPr txBox="1">
            <a:spLocks noChangeArrowheads="1"/>
          </p:cNvSpPr>
          <p:nvPr/>
        </p:nvSpPr>
        <p:spPr>
          <a:xfrm>
            <a:off x="205312" y="1524000"/>
            <a:ext cx="5966888" cy="4343400"/>
          </a:xfrm>
          <a:prstGeom prst="rect">
            <a:avLst/>
          </a:prstGeom>
        </p:spPr>
        <p:txBody>
          <a:bodyP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just">
              <a:lnSpc>
                <a:spcPct val="80000"/>
              </a:lnSpc>
            </a:pPr>
            <a:r>
              <a:rPr lang="en-US" sz="2800" b="1" dirty="0" smtClean="0">
                <a:solidFill>
                  <a:srgbClr val="CC04B4"/>
                </a:solidFill>
              </a:rPr>
              <a:t>MCD45A1</a:t>
            </a:r>
          </a:p>
          <a:p>
            <a:pPr lvl="1" algn="just">
              <a:lnSpc>
                <a:spcPct val="80000"/>
              </a:lnSpc>
            </a:pPr>
            <a:r>
              <a:rPr lang="en-US" dirty="0" smtClean="0"/>
              <a:t>monthly </a:t>
            </a:r>
            <a:r>
              <a:rPr lang="en-US" dirty="0"/>
              <a:t>Level-3 gridded </a:t>
            </a:r>
            <a:r>
              <a:rPr lang="en-US" dirty="0" smtClean="0"/>
              <a:t>500m </a:t>
            </a:r>
          </a:p>
          <a:p>
            <a:pPr lvl="1" algn="just">
              <a:lnSpc>
                <a:spcPct val="80000"/>
              </a:lnSpc>
            </a:pPr>
            <a:r>
              <a:rPr lang="en-US" dirty="0" smtClean="0"/>
              <a:t>burning </a:t>
            </a:r>
            <a:r>
              <a:rPr lang="en-US" dirty="0"/>
              <a:t>and quality information on a per-pixel basis. </a:t>
            </a:r>
            <a:endParaRPr lang="en-US" dirty="0" smtClean="0"/>
          </a:p>
          <a:p>
            <a:pPr lvl="1" algn="just">
              <a:lnSpc>
                <a:spcPct val="80000"/>
              </a:lnSpc>
            </a:pPr>
            <a:r>
              <a:rPr lang="en-US" dirty="0" smtClean="0"/>
              <a:t>Available for Terra </a:t>
            </a:r>
            <a:r>
              <a:rPr lang="en-US" dirty="0"/>
              <a:t>and Aqua </a:t>
            </a:r>
            <a:r>
              <a:rPr lang="en-US" dirty="0" smtClean="0"/>
              <a:t>MODIS</a:t>
            </a:r>
          </a:p>
          <a:p>
            <a:pPr lvl="2" algn="just">
              <a:lnSpc>
                <a:spcPct val="80000"/>
              </a:lnSpc>
            </a:pPr>
            <a:r>
              <a:rPr lang="en-US" dirty="0" smtClean="0"/>
              <a:t>Based on derived </a:t>
            </a:r>
            <a:r>
              <a:rPr lang="en-US" dirty="0"/>
              <a:t>daily surface reflectance </a:t>
            </a:r>
            <a:r>
              <a:rPr lang="en-US" dirty="0" smtClean="0"/>
              <a:t>inputs</a:t>
            </a:r>
          </a:p>
          <a:p>
            <a:pPr lvl="2" algn="just">
              <a:lnSpc>
                <a:spcPct val="80000"/>
              </a:lnSpc>
            </a:pPr>
            <a:endParaRPr lang="en-US" dirty="0"/>
          </a:p>
          <a:p>
            <a:pPr algn="just">
              <a:lnSpc>
                <a:spcPct val="80000"/>
              </a:lnSpc>
            </a:pPr>
            <a:r>
              <a:rPr lang="en-US" b="1" dirty="0" smtClean="0">
                <a:solidFill>
                  <a:srgbClr val="CC04B4"/>
                </a:solidFill>
              </a:rPr>
              <a:t>Algorithm analyzes:</a:t>
            </a:r>
          </a:p>
          <a:p>
            <a:pPr lvl="1" algn="just">
              <a:lnSpc>
                <a:spcPct val="80000"/>
              </a:lnSpc>
            </a:pPr>
            <a:r>
              <a:rPr lang="en-US" dirty="0" smtClean="0"/>
              <a:t>daily </a:t>
            </a:r>
            <a:r>
              <a:rPr lang="en-US" dirty="0"/>
              <a:t>surface reflectance dynamics to locate rapid </a:t>
            </a:r>
            <a:r>
              <a:rPr lang="en-US" dirty="0" smtClean="0"/>
              <a:t>changes</a:t>
            </a:r>
          </a:p>
          <a:p>
            <a:pPr lvl="1" algn="just">
              <a:lnSpc>
                <a:spcPct val="80000"/>
              </a:lnSpc>
            </a:pPr>
            <a:r>
              <a:rPr lang="en-US" dirty="0" smtClean="0"/>
              <a:t>uses </a:t>
            </a:r>
            <a:r>
              <a:rPr lang="en-US" dirty="0"/>
              <a:t>that information to detect the approximate date of </a:t>
            </a:r>
            <a:r>
              <a:rPr lang="en-US" dirty="0" smtClean="0"/>
              <a:t>burning</a:t>
            </a:r>
          </a:p>
          <a:p>
            <a:pPr lvl="1" algn="just">
              <a:lnSpc>
                <a:spcPct val="80000"/>
              </a:lnSpc>
            </a:pPr>
            <a:r>
              <a:rPr lang="en-US" dirty="0" smtClean="0"/>
              <a:t>maps </a:t>
            </a:r>
            <a:r>
              <a:rPr lang="en-US" dirty="0"/>
              <a:t>only the spatial extent of recent </a:t>
            </a:r>
            <a:r>
              <a:rPr lang="en-US" dirty="0" smtClean="0"/>
              <a:t>fires</a:t>
            </a:r>
            <a:endParaRPr lang="en-US" altLang="en-US" sz="2200" dirty="0"/>
          </a:p>
        </p:txBody>
      </p:sp>
      <p:sp>
        <p:nvSpPr>
          <p:cNvPr id="2" name="Rectangle 1"/>
          <p:cNvSpPr/>
          <p:nvPr/>
        </p:nvSpPr>
        <p:spPr>
          <a:xfrm>
            <a:off x="205312" y="914400"/>
            <a:ext cx="8329088" cy="400110"/>
          </a:xfrm>
          <a:prstGeom prst="rect">
            <a:avLst/>
          </a:prstGeom>
        </p:spPr>
        <p:txBody>
          <a:bodyPr wrap="square">
            <a:spAutoFit/>
          </a:bodyPr>
          <a:lstStyle/>
          <a:p>
            <a:r>
              <a:rPr lang="en-US" sz="2000" b="1" dirty="0">
                <a:solidFill>
                  <a:srgbClr val="FF3300"/>
                </a:solidFill>
              </a:rPr>
              <a:t>https://lpdaac.usgs.gov/products/modis_products_table/mcd45a1</a:t>
            </a:r>
          </a:p>
        </p:txBody>
      </p:sp>
    </p:spTree>
    <p:extLst>
      <p:ext uri="{BB962C8B-B14F-4D97-AF65-F5344CB8AC3E}">
        <p14:creationId xmlns:p14="http://schemas.microsoft.com/office/powerpoint/2010/main" val="105557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fade">
                                      <p:cBhvr>
                                        <p:cTn id="13" dur="500"/>
                                        <p:tgtEl>
                                          <p:spTgt spid="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4" end="4"/>
                                            </p:txEl>
                                          </p:spTgt>
                                        </p:tgtEl>
                                        <p:attrNameLst>
                                          <p:attrName>style.visibility</p:attrName>
                                        </p:attrNameLst>
                                      </p:cBhvr>
                                      <p:to>
                                        <p:strVal val="visible"/>
                                      </p:to>
                                    </p:set>
                                    <p:animEffect transition="in" filter="fade">
                                      <p:cBhvr>
                                        <p:cTn id="16" dur="500"/>
                                        <p:tgtEl>
                                          <p:spTgt spid="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fade">
                                      <p:cBhvr>
                                        <p:cTn id="21" dur="500"/>
                                        <p:tgtEl>
                                          <p:spTgt spid="7">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xEl>
                                              <p:pRg st="8" end="8"/>
                                            </p:txEl>
                                          </p:spTgt>
                                        </p:tgtEl>
                                        <p:attrNameLst>
                                          <p:attrName>style.visibility</p:attrName>
                                        </p:attrNameLst>
                                      </p:cBhvr>
                                      <p:to>
                                        <p:strVal val="visible"/>
                                      </p:to>
                                    </p:set>
                                    <p:animEffect transition="in" filter="fade">
                                      <p:cBhvr>
                                        <p:cTn id="24" dur="500"/>
                                        <p:tgtEl>
                                          <p:spTgt spid="7">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animEffect transition="in" filter="fade">
                                      <p:cBhvr>
                                        <p:cTn id="27"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lide- 4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0" y="-5381625"/>
            <a:ext cx="10969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Imagem 5"/>
          <p:cNvPicPr>
            <a:picLocks noChangeAspect="1"/>
          </p:cNvPicPr>
          <p:nvPr/>
        </p:nvPicPr>
        <p:blipFill>
          <a:blip r:embed="rId3">
            <a:extLst>
              <a:ext uri="{28A0092B-C50C-407E-A947-70E740481C1C}">
                <a14:useLocalDpi xmlns:a14="http://schemas.microsoft.com/office/drawing/2010/main" val="0"/>
              </a:ext>
            </a:extLst>
          </a:blip>
          <a:srcRect l="1279" t="13429" r="67761" b="5135"/>
          <a:stretch>
            <a:fillRect/>
          </a:stretch>
        </p:blipFill>
        <p:spPr bwMode="auto">
          <a:xfrm>
            <a:off x="6399213" y="1985167"/>
            <a:ext cx="2744787"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152400" y="0"/>
            <a:ext cx="8001000" cy="90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sz="3800" dirty="0" smtClean="0">
                <a:solidFill>
                  <a:schemeClr val="tx2"/>
                </a:solidFill>
              </a:rPr>
              <a:t>Algorithm – Burned Area</a:t>
            </a:r>
            <a:endParaRPr lang="en-US" altLang="en-US" sz="3800" dirty="0">
              <a:solidFill>
                <a:schemeClr val="tx2"/>
              </a:solidFill>
            </a:endParaRPr>
          </a:p>
        </p:txBody>
      </p:sp>
      <p:sp>
        <p:nvSpPr>
          <p:cNvPr id="7" name="Rectangle 3"/>
          <p:cNvSpPr txBox="1">
            <a:spLocks noChangeArrowheads="1"/>
          </p:cNvSpPr>
          <p:nvPr/>
        </p:nvSpPr>
        <p:spPr>
          <a:xfrm>
            <a:off x="152401" y="1600198"/>
            <a:ext cx="5562600" cy="4572001"/>
          </a:xfrm>
          <a:prstGeom prst="rect">
            <a:avLst/>
          </a:prstGeom>
        </p:spPr>
        <p:txBody>
          <a:bodyP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just">
              <a:lnSpc>
                <a:spcPct val="80000"/>
              </a:lnSpc>
            </a:pPr>
            <a:r>
              <a:rPr lang="en-US" sz="2800" b="1" dirty="0" smtClean="0">
                <a:solidFill>
                  <a:srgbClr val="CC04B4"/>
                </a:solidFill>
              </a:rPr>
              <a:t>MCD45A1 - Algorithm</a:t>
            </a:r>
          </a:p>
          <a:p>
            <a:pPr lvl="1" algn="just">
              <a:lnSpc>
                <a:spcPct val="80000"/>
              </a:lnSpc>
            </a:pPr>
            <a:r>
              <a:rPr lang="en-US" dirty="0" smtClean="0"/>
              <a:t>Varied quality </a:t>
            </a:r>
            <a:r>
              <a:rPr lang="en-US" dirty="0"/>
              <a:t>assessment information and a single summary quality assessment score for each pixel</a:t>
            </a:r>
            <a:r>
              <a:rPr lang="en-US" dirty="0" smtClean="0"/>
              <a:t>.</a:t>
            </a:r>
          </a:p>
          <a:p>
            <a:pPr lvl="1" algn="just">
              <a:lnSpc>
                <a:spcPct val="80000"/>
              </a:lnSpc>
            </a:pPr>
            <a:endParaRPr lang="en-US" dirty="0" smtClean="0"/>
          </a:p>
          <a:p>
            <a:pPr lvl="1" algn="just">
              <a:lnSpc>
                <a:spcPct val="80000"/>
              </a:lnSpc>
            </a:pPr>
            <a:r>
              <a:rPr lang="en-US" dirty="0" smtClean="0"/>
              <a:t>Improves </a:t>
            </a:r>
            <a:r>
              <a:rPr lang="en-US" dirty="0"/>
              <a:t>on previous methods by using a bidirectional reflectance distribution function (BRDF) model-based change detection approach to handle angular variations in the data. </a:t>
            </a:r>
            <a:endParaRPr lang="en-US" dirty="0" smtClean="0"/>
          </a:p>
          <a:p>
            <a:pPr lvl="1" algn="just">
              <a:lnSpc>
                <a:spcPct val="80000"/>
              </a:lnSpc>
            </a:pPr>
            <a:endParaRPr lang="en-US" dirty="0" smtClean="0"/>
          </a:p>
          <a:p>
            <a:pPr lvl="1" algn="just">
              <a:lnSpc>
                <a:spcPct val="80000"/>
              </a:lnSpc>
            </a:pPr>
            <a:r>
              <a:rPr lang="en-US" dirty="0" smtClean="0"/>
              <a:t>Uses </a:t>
            </a:r>
            <a:r>
              <a:rPr lang="en-US" dirty="0"/>
              <a:t>a statistical measure to identify change probability from a previously observed state. </a:t>
            </a:r>
            <a:endParaRPr lang="en-US" altLang="en-US" sz="2400" dirty="0"/>
          </a:p>
        </p:txBody>
      </p:sp>
    </p:spTree>
    <p:extLst>
      <p:ext uri="{BB962C8B-B14F-4D97-AF65-F5344CB8AC3E}">
        <p14:creationId xmlns:p14="http://schemas.microsoft.com/office/powerpoint/2010/main" val="308554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fade">
                                      <p:cBhvr>
                                        <p:cTn id="1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lide- 4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0" y="-5381625"/>
            <a:ext cx="10969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Imagem 5"/>
          <p:cNvPicPr>
            <a:picLocks noChangeAspect="1"/>
          </p:cNvPicPr>
          <p:nvPr/>
        </p:nvPicPr>
        <p:blipFill>
          <a:blip r:embed="rId3">
            <a:extLst>
              <a:ext uri="{28A0092B-C50C-407E-A947-70E740481C1C}">
                <a14:useLocalDpi xmlns:a14="http://schemas.microsoft.com/office/drawing/2010/main" val="0"/>
              </a:ext>
            </a:extLst>
          </a:blip>
          <a:srcRect l="1279" t="13429" r="67761" b="5135"/>
          <a:stretch>
            <a:fillRect/>
          </a:stretch>
        </p:blipFill>
        <p:spPr bwMode="auto">
          <a:xfrm>
            <a:off x="6399213" y="1985167"/>
            <a:ext cx="2744787"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152400" y="0"/>
            <a:ext cx="8001000" cy="90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en-US" sz="3800" dirty="0" smtClean="0">
                <a:solidFill>
                  <a:schemeClr val="tx2"/>
                </a:solidFill>
              </a:rPr>
              <a:t>Algorithm – Burned Area</a:t>
            </a:r>
            <a:endParaRPr lang="en-US" altLang="en-US" sz="3800" dirty="0">
              <a:solidFill>
                <a:schemeClr val="tx2"/>
              </a:solidFill>
            </a:endParaRPr>
          </a:p>
        </p:txBody>
      </p:sp>
      <p:sp>
        <p:nvSpPr>
          <p:cNvPr id="7" name="Rectangle 3"/>
          <p:cNvSpPr txBox="1">
            <a:spLocks noChangeArrowheads="1"/>
          </p:cNvSpPr>
          <p:nvPr/>
        </p:nvSpPr>
        <p:spPr>
          <a:xfrm>
            <a:off x="152401" y="1600198"/>
            <a:ext cx="5638800" cy="4724401"/>
          </a:xfrm>
          <a:prstGeom prst="rect">
            <a:avLst/>
          </a:prstGeom>
        </p:spPr>
        <p:txBody>
          <a:bodyP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just">
              <a:lnSpc>
                <a:spcPct val="80000"/>
              </a:lnSpc>
            </a:pPr>
            <a:r>
              <a:rPr lang="en-US" sz="2800" b="1" dirty="0" smtClean="0">
                <a:solidFill>
                  <a:srgbClr val="CC04B4"/>
                </a:solidFill>
              </a:rPr>
              <a:t>MCD45A1 - Algorithm</a:t>
            </a:r>
          </a:p>
          <a:p>
            <a:pPr lvl="1" algn="just">
              <a:lnSpc>
                <a:spcPct val="80000"/>
              </a:lnSpc>
            </a:pPr>
            <a:r>
              <a:rPr lang="en-US" dirty="0" smtClean="0"/>
              <a:t>The </a:t>
            </a:r>
            <a:r>
              <a:rPr lang="en-US" dirty="0"/>
              <a:t>monthly MCD45A1 product is based on </a:t>
            </a:r>
            <a:r>
              <a:rPr lang="en-US" b="1" dirty="0">
                <a:solidFill>
                  <a:srgbClr val="CC04B4"/>
                </a:solidFill>
              </a:rPr>
              <a:t>three months </a:t>
            </a:r>
            <a:r>
              <a:rPr lang="en-US" dirty="0"/>
              <a:t>of atmospherically- and geometrically-corrected, cloud-screened daily reflectance data.</a:t>
            </a:r>
          </a:p>
          <a:p>
            <a:pPr algn="just">
              <a:lnSpc>
                <a:spcPct val="80000"/>
              </a:lnSpc>
            </a:pPr>
            <a:endParaRPr lang="en-US" altLang="en-US" dirty="0" smtClean="0"/>
          </a:p>
          <a:p>
            <a:pPr lvl="1" algn="just">
              <a:lnSpc>
                <a:spcPct val="80000"/>
              </a:lnSpc>
            </a:pPr>
            <a:r>
              <a:rPr lang="en-US" altLang="en-US" sz="2200" dirty="0" smtClean="0"/>
              <a:t>Based on Multi-temporal thresholds applied to a spectral index specifically designed to burnt area identification, namely, V, W index (</a:t>
            </a:r>
            <a:r>
              <a:rPr lang="en-US" altLang="en-US" sz="2200" dirty="0" err="1" smtClean="0"/>
              <a:t>Libonati</a:t>
            </a:r>
            <a:r>
              <a:rPr lang="en-US" altLang="en-US" sz="2200" dirty="0" smtClean="0"/>
              <a:t> et al. 2011)</a:t>
            </a:r>
          </a:p>
          <a:p>
            <a:pPr algn="just">
              <a:lnSpc>
                <a:spcPct val="80000"/>
              </a:lnSpc>
            </a:pPr>
            <a:endParaRPr lang="en-US" altLang="en-US" sz="2400" dirty="0"/>
          </a:p>
          <a:p>
            <a:pPr lvl="1" algn="just">
              <a:lnSpc>
                <a:spcPct val="80000"/>
              </a:lnSpc>
            </a:pPr>
            <a:r>
              <a:rPr lang="en-US" altLang="en-US" sz="2200" dirty="0" smtClean="0"/>
              <a:t>Based on MIR (3.9 um) and NIR (0.8 um) </a:t>
            </a:r>
            <a:r>
              <a:rPr lang="en-US" altLang="en-US" sz="2200" dirty="0" err="1" smtClean="0"/>
              <a:t>reflectances</a:t>
            </a:r>
            <a:r>
              <a:rPr lang="en-US" altLang="en-US" sz="2200" dirty="0" smtClean="0"/>
              <a:t> – (V,W burned index)</a:t>
            </a:r>
          </a:p>
          <a:p>
            <a:pPr algn="just">
              <a:lnSpc>
                <a:spcPct val="80000"/>
              </a:lnSpc>
            </a:pPr>
            <a:endParaRPr lang="en-US" altLang="en-US" sz="2400" dirty="0"/>
          </a:p>
        </p:txBody>
      </p:sp>
    </p:spTree>
    <p:extLst>
      <p:ext uri="{BB962C8B-B14F-4D97-AF65-F5344CB8AC3E}">
        <p14:creationId xmlns:p14="http://schemas.microsoft.com/office/powerpoint/2010/main" val="167994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fade">
                                      <p:cBhvr>
                                        <p:cTn id="1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932688"/>
          </a:xfrm>
        </p:spPr>
        <p:txBody>
          <a:bodyPr/>
          <a:lstStyle/>
          <a:p>
            <a:r>
              <a:rPr lang="en-US" dirty="0"/>
              <a:t>Product Format </a:t>
            </a:r>
          </a:p>
        </p:txBody>
      </p:sp>
      <p:sp>
        <p:nvSpPr>
          <p:cNvPr id="3" name="Content Placeholder 2"/>
          <p:cNvSpPr>
            <a:spLocks noGrp="1"/>
          </p:cNvSpPr>
          <p:nvPr>
            <p:ph idx="1"/>
          </p:nvPr>
        </p:nvSpPr>
        <p:spPr>
          <a:xfrm>
            <a:off x="224287" y="1295400"/>
            <a:ext cx="8229600" cy="4389120"/>
          </a:xfrm>
        </p:spPr>
        <p:txBody>
          <a:bodyPr/>
          <a:lstStyle/>
          <a:p>
            <a:r>
              <a:rPr lang="en-US" dirty="0" smtClean="0"/>
              <a:t>The </a:t>
            </a:r>
            <a:r>
              <a:rPr lang="en-US" dirty="0"/>
              <a:t>product is produced in the standard MODIS Land tile format in the sinusoidal projection (Wolfe et al. 1998). </a:t>
            </a:r>
            <a:endParaRPr lang="en-US" dirty="0" smtClean="0"/>
          </a:p>
          <a:p>
            <a:endParaRPr lang="en-US" dirty="0"/>
          </a:p>
          <a:p>
            <a:r>
              <a:rPr lang="en-US" dirty="0" smtClean="0"/>
              <a:t>Each </a:t>
            </a:r>
            <a:r>
              <a:rPr lang="en-US" dirty="0"/>
              <a:t>tile has fixed earth-location, covering approximately 1200 x 1200 km (10° x 10° at the equator</a:t>
            </a:r>
            <a:r>
              <a:rPr lang="en-US" dirty="0" smtClean="0"/>
              <a:t>).</a:t>
            </a:r>
          </a:p>
          <a:p>
            <a:endParaRPr lang="en-US" dirty="0"/>
          </a:p>
          <a:p>
            <a:r>
              <a:rPr lang="en-US" dirty="0" smtClean="0"/>
              <a:t>The </a:t>
            </a:r>
            <a:r>
              <a:rPr lang="en-US" dirty="0"/>
              <a:t>product is distributed in the standard Hierarchical Data Format, and includes the following data layers, defining for each 500m pixel: </a:t>
            </a:r>
          </a:p>
        </p:txBody>
      </p:sp>
    </p:spTree>
    <p:extLst>
      <p:ext uri="{BB962C8B-B14F-4D97-AF65-F5344CB8AC3E}">
        <p14:creationId xmlns:p14="http://schemas.microsoft.com/office/powerpoint/2010/main" val="398818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856488"/>
          </a:xfrm>
        </p:spPr>
        <p:txBody>
          <a:bodyPr/>
          <a:lstStyle/>
          <a:p>
            <a:r>
              <a:rPr lang="en-US" dirty="0"/>
              <a:t>Product Format </a:t>
            </a:r>
          </a:p>
        </p:txBody>
      </p:sp>
      <p:sp>
        <p:nvSpPr>
          <p:cNvPr id="3" name="Content Placeholder 2"/>
          <p:cNvSpPr>
            <a:spLocks noGrp="1"/>
          </p:cNvSpPr>
          <p:nvPr>
            <p:ph idx="1"/>
          </p:nvPr>
        </p:nvSpPr>
        <p:spPr>
          <a:xfrm>
            <a:off x="381000" y="1447800"/>
            <a:ext cx="8229600" cy="5029200"/>
          </a:xfrm>
        </p:spPr>
        <p:txBody>
          <a:bodyPr>
            <a:normAutofit fontScale="92500" lnSpcReduction="10000"/>
          </a:bodyPr>
          <a:lstStyle/>
          <a:p>
            <a:r>
              <a:rPr lang="en-US" b="1" dirty="0" err="1">
                <a:solidFill>
                  <a:srgbClr val="CC04B4"/>
                </a:solidFill>
              </a:rPr>
              <a:t>Burndate</a:t>
            </a:r>
            <a:r>
              <a:rPr lang="en-US" b="1" dirty="0">
                <a:solidFill>
                  <a:srgbClr val="CC04B4"/>
                </a:solidFill>
              </a:rPr>
              <a:t>: </a:t>
            </a:r>
            <a:r>
              <a:rPr lang="en-US" dirty="0"/>
              <a:t>Approximate Julian day of burning from eight days before the beginning of the month to eight days after the end of the month, or a code indicating unburned, snow, water, or insufficient data to make a decision. </a:t>
            </a:r>
          </a:p>
          <a:p>
            <a:endParaRPr lang="en-US" dirty="0" smtClean="0"/>
          </a:p>
          <a:p>
            <a:r>
              <a:rPr lang="en-US" b="1" dirty="0" smtClean="0">
                <a:solidFill>
                  <a:srgbClr val="CC04B4"/>
                </a:solidFill>
              </a:rPr>
              <a:t>Burn </a:t>
            </a:r>
            <a:r>
              <a:rPr lang="en-US" b="1" dirty="0">
                <a:solidFill>
                  <a:srgbClr val="CC04B4"/>
                </a:solidFill>
              </a:rPr>
              <a:t>quality assessment: </a:t>
            </a:r>
            <a:r>
              <a:rPr lang="en-US" dirty="0"/>
              <a:t>Confidence of the detection; 1 (most confident) to 4 (least confident). </a:t>
            </a:r>
          </a:p>
          <a:p>
            <a:endParaRPr lang="en-US" dirty="0" smtClean="0"/>
          </a:p>
          <a:p>
            <a:r>
              <a:rPr lang="en-US" b="1" dirty="0" smtClean="0">
                <a:solidFill>
                  <a:srgbClr val="CC04B4"/>
                </a:solidFill>
              </a:rPr>
              <a:t>Number </a:t>
            </a:r>
            <a:r>
              <a:rPr lang="en-US" b="1" dirty="0">
                <a:solidFill>
                  <a:srgbClr val="CC04B4"/>
                </a:solidFill>
              </a:rPr>
              <a:t>of Passes: </a:t>
            </a:r>
            <a:r>
              <a:rPr lang="en-US" dirty="0"/>
              <a:t>Number of MODIS observations where the temporal consistency test is passed. </a:t>
            </a:r>
          </a:p>
          <a:p>
            <a:endParaRPr lang="en-US" dirty="0" smtClean="0"/>
          </a:p>
          <a:p>
            <a:r>
              <a:rPr lang="en-US" b="1" dirty="0" smtClean="0">
                <a:solidFill>
                  <a:srgbClr val="CC04B4"/>
                </a:solidFill>
              </a:rPr>
              <a:t>Number </a:t>
            </a:r>
            <a:r>
              <a:rPr lang="en-US" b="1" dirty="0">
                <a:solidFill>
                  <a:srgbClr val="CC04B4"/>
                </a:solidFill>
              </a:rPr>
              <a:t>Used: </a:t>
            </a:r>
            <a:r>
              <a:rPr lang="en-US" dirty="0"/>
              <a:t>Number of MODIS observations used in the temporal consistency test.</a:t>
            </a:r>
          </a:p>
        </p:txBody>
      </p:sp>
    </p:spTree>
    <p:extLst>
      <p:ext uri="{BB962C8B-B14F-4D97-AF65-F5344CB8AC3E}">
        <p14:creationId xmlns:p14="http://schemas.microsoft.com/office/powerpoint/2010/main" val="338922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856488"/>
          </a:xfrm>
        </p:spPr>
        <p:txBody>
          <a:bodyPr/>
          <a:lstStyle/>
          <a:p>
            <a:r>
              <a:rPr lang="en-US" dirty="0"/>
              <a:t>Product Format </a:t>
            </a:r>
          </a:p>
        </p:txBody>
      </p:sp>
      <p:sp>
        <p:nvSpPr>
          <p:cNvPr id="3" name="Content Placeholder 2"/>
          <p:cNvSpPr>
            <a:spLocks noGrp="1"/>
          </p:cNvSpPr>
          <p:nvPr>
            <p:ph idx="1"/>
          </p:nvPr>
        </p:nvSpPr>
        <p:spPr>
          <a:xfrm>
            <a:off x="381000" y="1447800"/>
            <a:ext cx="8229600" cy="5029200"/>
          </a:xfrm>
        </p:spPr>
        <p:txBody>
          <a:bodyPr>
            <a:normAutofit/>
          </a:bodyPr>
          <a:lstStyle/>
          <a:p>
            <a:r>
              <a:rPr lang="en-US" b="1" dirty="0">
                <a:solidFill>
                  <a:srgbClr val="CC04B4"/>
                </a:solidFill>
              </a:rPr>
              <a:t>Direction: </a:t>
            </a:r>
            <a:r>
              <a:rPr lang="en-US" dirty="0"/>
              <a:t>Direction in time in which burning was detected (forward, backward or both). </a:t>
            </a:r>
            <a:endParaRPr lang="en-US" dirty="0" smtClean="0"/>
          </a:p>
          <a:p>
            <a:endParaRPr lang="en-US" dirty="0"/>
          </a:p>
          <a:p>
            <a:r>
              <a:rPr lang="en-US" b="1" dirty="0">
                <a:solidFill>
                  <a:srgbClr val="CC04B4"/>
                </a:solidFill>
              </a:rPr>
              <a:t>Surface Type: </a:t>
            </a:r>
            <a:r>
              <a:rPr lang="en-US" dirty="0"/>
              <a:t>Information describing the land and atmospheric properties (e.g. water, snow, high aerosol, high view and solar zenith angles). </a:t>
            </a:r>
          </a:p>
          <a:p>
            <a:endParaRPr lang="en-US" dirty="0" smtClean="0"/>
          </a:p>
          <a:p>
            <a:r>
              <a:rPr lang="en-US" b="1" dirty="0" smtClean="0">
                <a:solidFill>
                  <a:srgbClr val="CC04B4"/>
                </a:solidFill>
              </a:rPr>
              <a:t>Gap </a:t>
            </a:r>
            <a:r>
              <a:rPr lang="en-US" b="1" dirty="0">
                <a:solidFill>
                  <a:srgbClr val="CC04B4"/>
                </a:solidFill>
              </a:rPr>
              <a:t>Range 1 and 2: </a:t>
            </a:r>
            <a:r>
              <a:rPr lang="en-US" dirty="0"/>
              <a:t>Information describing the two largest numbers of consecutive missing/cloudy days (if any) in the time series and their start day. </a:t>
            </a:r>
          </a:p>
        </p:txBody>
      </p:sp>
    </p:spTree>
    <p:extLst>
      <p:ext uri="{BB962C8B-B14F-4D97-AF65-F5344CB8AC3E}">
        <p14:creationId xmlns:p14="http://schemas.microsoft.com/office/powerpoint/2010/main" val="267143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7586" y="267495"/>
            <a:ext cx="8153400" cy="722312"/>
          </a:xfrm>
        </p:spPr>
        <p:txBody>
          <a:bodyPr>
            <a:noAutofit/>
          </a:bodyPr>
          <a:lstStyle/>
          <a:p>
            <a:pPr eaLnBrk="1" hangingPunct="1"/>
            <a:r>
              <a:rPr lang="en-US" altLang="en-US" dirty="0" smtClean="0"/>
              <a:t>Detection Algorithm</a:t>
            </a:r>
          </a:p>
        </p:txBody>
      </p:sp>
      <p:sp>
        <p:nvSpPr>
          <p:cNvPr id="18" name="Fluxograma: Vários documentos 17"/>
          <p:cNvSpPr/>
          <p:nvPr/>
        </p:nvSpPr>
        <p:spPr>
          <a:xfrm>
            <a:off x="468313" y="1371600"/>
            <a:ext cx="2232025" cy="1033463"/>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9460" name="CaixaDeTexto 20"/>
          <p:cNvSpPr txBox="1">
            <a:spLocks noChangeArrowheads="1"/>
          </p:cNvSpPr>
          <p:nvPr/>
        </p:nvSpPr>
        <p:spPr bwMode="auto">
          <a:xfrm>
            <a:off x="323850" y="1530350"/>
            <a:ext cx="2232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a:latin typeface="Arial" panose="020B0604020202020204" pitchFamily="34" charset="0"/>
              </a:rPr>
              <a:t>Daily Reflectances (MIR/NIR)</a:t>
            </a:r>
          </a:p>
        </p:txBody>
      </p:sp>
      <p:sp>
        <p:nvSpPr>
          <p:cNvPr id="22" name="Fluxograma: Vários documentos 21"/>
          <p:cNvSpPr/>
          <p:nvPr/>
        </p:nvSpPr>
        <p:spPr>
          <a:xfrm>
            <a:off x="3535363" y="1341438"/>
            <a:ext cx="1973262" cy="1033462"/>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9462" name="Retângulo 22"/>
          <p:cNvSpPr>
            <a:spLocks noChangeArrowheads="1"/>
          </p:cNvSpPr>
          <p:nvPr/>
        </p:nvSpPr>
        <p:spPr bwMode="auto">
          <a:xfrm>
            <a:off x="3473450" y="1547813"/>
            <a:ext cx="1793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a:t>Daily </a:t>
            </a:r>
          </a:p>
          <a:p>
            <a:pPr algn="ctr" eaLnBrk="1" hangingPunct="1"/>
            <a:r>
              <a:rPr lang="pt-BR" altLang="en-US"/>
              <a:t>(V,W) indexes</a:t>
            </a:r>
          </a:p>
        </p:txBody>
      </p:sp>
      <p:sp>
        <p:nvSpPr>
          <p:cNvPr id="19" name="Fluxograma: Processo 18"/>
          <p:cNvSpPr/>
          <p:nvPr/>
        </p:nvSpPr>
        <p:spPr>
          <a:xfrm>
            <a:off x="3348038" y="2940050"/>
            <a:ext cx="2519362" cy="57626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9464" name="Retângulo 24"/>
          <p:cNvSpPr>
            <a:spLocks noChangeArrowheads="1"/>
          </p:cNvSpPr>
          <p:nvPr/>
        </p:nvSpPr>
        <p:spPr bwMode="auto">
          <a:xfrm>
            <a:off x="3203575" y="3074988"/>
            <a:ext cx="2808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a:t>Temporal composities</a:t>
            </a:r>
          </a:p>
        </p:txBody>
      </p:sp>
      <p:sp>
        <p:nvSpPr>
          <p:cNvPr id="1946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pt-BR" altLang="en-US"/>
          </a:p>
        </p:txBody>
      </p:sp>
      <p:sp>
        <p:nvSpPr>
          <p:cNvPr id="19466"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pt-BR" altLang="en-US"/>
          </a:p>
        </p:txBody>
      </p:sp>
      <p:sp>
        <p:nvSpPr>
          <p:cNvPr id="19467"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pt-BR" altLang="en-US"/>
          </a:p>
        </p:txBody>
      </p:sp>
      <p:sp>
        <p:nvSpPr>
          <p:cNvPr id="19468"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pt-BR" altLang="en-US"/>
          </a:p>
        </p:txBody>
      </p:sp>
      <p:sp>
        <p:nvSpPr>
          <p:cNvPr id="39" name="Fluxograma: Processo 38"/>
          <p:cNvSpPr/>
          <p:nvPr/>
        </p:nvSpPr>
        <p:spPr>
          <a:xfrm>
            <a:off x="3348038" y="4011613"/>
            <a:ext cx="2519362" cy="58578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sp>
        <p:nvSpPr>
          <p:cNvPr id="19470" name="Retângulo 39"/>
          <p:cNvSpPr>
            <a:spLocks noChangeArrowheads="1"/>
          </p:cNvSpPr>
          <p:nvPr/>
        </p:nvSpPr>
        <p:spPr bwMode="auto">
          <a:xfrm>
            <a:off x="3348038" y="4083050"/>
            <a:ext cx="2519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a:t>Fixed thresholds</a:t>
            </a:r>
          </a:p>
        </p:txBody>
      </p:sp>
      <p:sp>
        <p:nvSpPr>
          <p:cNvPr id="41" name="Fluxograma: Processo 40"/>
          <p:cNvSpPr/>
          <p:nvPr/>
        </p:nvSpPr>
        <p:spPr>
          <a:xfrm>
            <a:off x="3348038" y="5060950"/>
            <a:ext cx="2519362" cy="40005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sp>
        <p:nvSpPr>
          <p:cNvPr id="19472" name="Retângulo 41"/>
          <p:cNvSpPr>
            <a:spLocks noChangeArrowheads="1"/>
          </p:cNvSpPr>
          <p:nvPr/>
        </p:nvSpPr>
        <p:spPr bwMode="auto">
          <a:xfrm>
            <a:off x="3132138" y="5051425"/>
            <a:ext cx="2952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a:t>Contextual thresholds</a:t>
            </a:r>
          </a:p>
        </p:txBody>
      </p:sp>
      <p:sp>
        <p:nvSpPr>
          <p:cNvPr id="2" name="Fluxograma: Fita perfurada 26631"/>
          <p:cNvSpPr/>
          <p:nvPr/>
        </p:nvSpPr>
        <p:spPr>
          <a:xfrm>
            <a:off x="3163888" y="5864225"/>
            <a:ext cx="2663825" cy="6477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9474" name="Retângulo 46"/>
          <p:cNvSpPr>
            <a:spLocks noChangeArrowheads="1"/>
          </p:cNvSpPr>
          <p:nvPr/>
        </p:nvSpPr>
        <p:spPr bwMode="auto">
          <a:xfrm>
            <a:off x="3276600" y="6037263"/>
            <a:ext cx="2519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a:t>Burned area  map</a:t>
            </a:r>
          </a:p>
        </p:txBody>
      </p:sp>
      <p:sp>
        <p:nvSpPr>
          <p:cNvPr id="3" name="Seta para baixo 26632"/>
          <p:cNvSpPr/>
          <p:nvPr/>
        </p:nvSpPr>
        <p:spPr>
          <a:xfrm>
            <a:off x="4356100" y="2492375"/>
            <a:ext cx="323850" cy="447675"/>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9" name="Seta para baixo 48"/>
          <p:cNvSpPr/>
          <p:nvPr/>
        </p:nvSpPr>
        <p:spPr>
          <a:xfrm>
            <a:off x="4319588" y="3516313"/>
            <a:ext cx="323850" cy="447675"/>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0" name="Seta para baixo 49"/>
          <p:cNvSpPr/>
          <p:nvPr/>
        </p:nvSpPr>
        <p:spPr>
          <a:xfrm>
            <a:off x="4356100" y="4597400"/>
            <a:ext cx="323850" cy="447675"/>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 name="Seta para a direita listrada 26633"/>
          <p:cNvSpPr/>
          <p:nvPr/>
        </p:nvSpPr>
        <p:spPr>
          <a:xfrm>
            <a:off x="2800350" y="1700213"/>
            <a:ext cx="692150" cy="360362"/>
          </a:xfrm>
          <a:prstGeom prst="striped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2" name="Seta para baixo 51"/>
          <p:cNvSpPr/>
          <p:nvPr/>
        </p:nvSpPr>
        <p:spPr>
          <a:xfrm>
            <a:off x="4356100" y="5461000"/>
            <a:ext cx="323850" cy="447675"/>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 name="Fluxograma: Entrada manual 26634"/>
          <p:cNvSpPr/>
          <p:nvPr/>
        </p:nvSpPr>
        <p:spPr>
          <a:xfrm>
            <a:off x="6383338" y="1350963"/>
            <a:ext cx="2498725" cy="925512"/>
          </a:xfrm>
          <a:prstGeom prst="flowChartManualIn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sp>
        <p:nvSpPr>
          <p:cNvPr id="19481" name="Retângulo 53"/>
          <p:cNvSpPr>
            <a:spLocks noChangeArrowheads="1"/>
          </p:cNvSpPr>
          <p:nvPr/>
        </p:nvSpPr>
        <p:spPr bwMode="auto">
          <a:xfrm>
            <a:off x="6300788" y="1485900"/>
            <a:ext cx="2581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sz="1600"/>
              <a:t>Cloud Mask, Solar/view</a:t>
            </a:r>
          </a:p>
          <a:p>
            <a:pPr algn="ctr" eaLnBrk="1" hangingPunct="1"/>
            <a:r>
              <a:rPr lang="pt-BR" altLang="en-US" sz="1600"/>
              <a:t>angles masks</a:t>
            </a:r>
          </a:p>
        </p:txBody>
      </p:sp>
      <p:sp>
        <p:nvSpPr>
          <p:cNvPr id="56" name="Seta para a direita listrada 55"/>
          <p:cNvSpPr/>
          <p:nvPr/>
        </p:nvSpPr>
        <p:spPr>
          <a:xfrm rot="10800000">
            <a:off x="5580063" y="1690688"/>
            <a:ext cx="692150" cy="360362"/>
          </a:xfrm>
          <a:prstGeom prst="striped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0" name="Fluxograma: Entrada manual 26634"/>
          <p:cNvSpPr/>
          <p:nvPr/>
        </p:nvSpPr>
        <p:spPr>
          <a:xfrm>
            <a:off x="6610350" y="4941888"/>
            <a:ext cx="2498725" cy="503237"/>
          </a:xfrm>
          <a:prstGeom prst="flowChartManualIn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sp>
        <p:nvSpPr>
          <p:cNvPr id="19484" name="Retângulo 53"/>
          <p:cNvSpPr>
            <a:spLocks noChangeArrowheads="1"/>
          </p:cNvSpPr>
          <p:nvPr/>
        </p:nvSpPr>
        <p:spPr bwMode="auto">
          <a:xfrm>
            <a:off x="6527800" y="5003800"/>
            <a:ext cx="2581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r>
              <a:rPr lang="pt-BR" altLang="en-US"/>
              <a:t>Hotspot information</a:t>
            </a:r>
          </a:p>
        </p:txBody>
      </p:sp>
      <p:sp>
        <p:nvSpPr>
          <p:cNvPr id="32" name="Seta para a direita listrada 31"/>
          <p:cNvSpPr/>
          <p:nvPr/>
        </p:nvSpPr>
        <p:spPr>
          <a:xfrm rot="10800000">
            <a:off x="5940425" y="5075238"/>
            <a:ext cx="484188" cy="360362"/>
          </a:xfrm>
          <a:prstGeom prst="striped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extLst>
      <p:ext uri="{BB962C8B-B14F-4D97-AF65-F5344CB8AC3E}">
        <p14:creationId xmlns:p14="http://schemas.microsoft.com/office/powerpoint/2010/main" val="15353059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11188" y="-26988"/>
            <a:ext cx="8208962" cy="1216026"/>
          </a:xfrm>
        </p:spPr>
        <p:txBody>
          <a:bodyPr>
            <a:normAutofit fontScale="90000"/>
          </a:bodyPr>
          <a:lstStyle/>
          <a:p>
            <a:pPr eaLnBrk="1" hangingPunct="1"/>
            <a:r>
              <a:rPr lang="en-US" altLang="en-US" smtClean="0"/>
              <a:t>Comparison – hotspots locations</a:t>
            </a:r>
          </a:p>
        </p:txBody>
      </p:sp>
      <p:sp>
        <p:nvSpPr>
          <p:cNvPr id="22531" name="Text Box 3"/>
          <p:cNvSpPr txBox="1">
            <a:spLocks noChangeArrowheads="1"/>
          </p:cNvSpPr>
          <p:nvPr/>
        </p:nvSpPr>
        <p:spPr bwMode="auto">
          <a:xfrm>
            <a:off x="5776913" y="5726113"/>
            <a:ext cx="261143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GB" altLang="en-US" sz="2000" u="sng">
                <a:solidFill>
                  <a:schemeClr val="bg1"/>
                </a:solidFill>
                <a:latin typeface="Arial" panose="020B0604020202020204" pitchFamily="34" charset="0"/>
              </a:rPr>
              <a:t>MODIS hotspots</a:t>
            </a:r>
            <a:endParaRPr lang="en-GB" altLang="en-US" sz="2000">
              <a:solidFill>
                <a:schemeClr val="bg1"/>
              </a:solidFill>
              <a:latin typeface="Arial" panose="020B0604020202020204" pitchFamily="34" charset="0"/>
            </a:endParaRPr>
          </a:p>
        </p:txBody>
      </p:sp>
      <p:pic>
        <p:nvPicPr>
          <p:cNvPr id="22532" name="Imagem 1"/>
          <p:cNvPicPr>
            <a:picLocks noChangeAspect="1"/>
          </p:cNvPicPr>
          <p:nvPr/>
        </p:nvPicPr>
        <p:blipFill>
          <a:blip r:embed="rId3">
            <a:extLst>
              <a:ext uri="{28A0092B-C50C-407E-A947-70E740481C1C}">
                <a14:useLocalDpi xmlns:a14="http://schemas.microsoft.com/office/drawing/2010/main" val="0"/>
              </a:ext>
            </a:extLst>
          </a:blip>
          <a:srcRect l="33849" t="8377" r="31519" b="12190"/>
          <a:stretch>
            <a:fillRect/>
          </a:stretch>
        </p:blipFill>
        <p:spPr bwMode="auto">
          <a:xfrm>
            <a:off x="179388" y="1557338"/>
            <a:ext cx="4497387" cy="461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3"/>
          <p:cNvSpPr txBox="1">
            <a:spLocks noChangeArrowheads="1"/>
          </p:cNvSpPr>
          <p:nvPr/>
        </p:nvSpPr>
        <p:spPr bwMode="auto">
          <a:xfrm>
            <a:off x="971550" y="5445125"/>
            <a:ext cx="26114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GB" altLang="en-US" sz="2000" u="sng">
                <a:solidFill>
                  <a:schemeClr val="bg1"/>
                </a:solidFill>
                <a:latin typeface="Arial" panose="020B0604020202020204" pitchFamily="34" charset="0"/>
              </a:rPr>
              <a:t>Burned area map</a:t>
            </a:r>
            <a:endParaRPr lang="en-GB" altLang="en-US" sz="2000">
              <a:solidFill>
                <a:schemeClr val="bg1"/>
              </a:solidFill>
              <a:latin typeface="Arial" panose="020B0604020202020204" pitchFamily="34" charset="0"/>
            </a:endParaRPr>
          </a:p>
        </p:txBody>
      </p:sp>
      <p:pic>
        <p:nvPicPr>
          <p:cNvPr id="22534" name="Imagem 4"/>
          <p:cNvPicPr>
            <a:picLocks noChangeAspect="1"/>
          </p:cNvPicPr>
          <p:nvPr/>
        </p:nvPicPr>
        <p:blipFill>
          <a:blip r:embed="rId4">
            <a:extLst>
              <a:ext uri="{28A0092B-C50C-407E-A947-70E740481C1C}">
                <a14:useLocalDpi xmlns:a14="http://schemas.microsoft.com/office/drawing/2010/main" val="0"/>
              </a:ext>
            </a:extLst>
          </a:blip>
          <a:srcRect l="33498" t="7440" r="30287" b="15009"/>
          <a:stretch>
            <a:fillRect/>
          </a:stretch>
        </p:blipFill>
        <p:spPr bwMode="auto">
          <a:xfrm>
            <a:off x="4500563" y="1557338"/>
            <a:ext cx="4752975"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Text Box 3"/>
          <p:cNvSpPr txBox="1">
            <a:spLocks noChangeArrowheads="1"/>
          </p:cNvSpPr>
          <p:nvPr/>
        </p:nvSpPr>
        <p:spPr bwMode="auto">
          <a:xfrm>
            <a:off x="5929313" y="5589588"/>
            <a:ext cx="261143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GB" altLang="en-US" sz="2000" u="sng">
                <a:solidFill>
                  <a:schemeClr val="bg1"/>
                </a:solidFill>
                <a:latin typeface="Arial" panose="020B0604020202020204" pitchFamily="34" charset="0"/>
              </a:rPr>
              <a:t>MODIS hotspots</a:t>
            </a:r>
            <a:endParaRPr lang="en-GB" altLang="en-US" sz="2000">
              <a:solidFill>
                <a:schemeClr val="bg1"/>
              </a:solidFill>
              <a:latin typeface="Arial" panose="020B0604020202020204" pitchFamily="34" charset="0"/>
            </a:endParaRPr>
          </a:p>
        </p:txBody>
      </p:sp>
    </p:spTree>
    <p:extLst>
      <p:ext uri="{BB962C8B-B14F-4D97-AF65-F5344CB8AC3E}">
        <p14:creationId xmlns:p14="http://schemas.microsoft.com/office/powerpoint/2010/main" val="15899247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856488"/>
          </a:xfrm>
        </p:spPr>
        <p:txBody>
          <a:bodyPr/>
          <a:lstStyle/>
          <a:p>
            <a:r>
              <a:rPr lang="en-US" dirty="0" smtClean="0"/>
              <a:t>Example Product</a:t>
            </a:r>
            <a:endParaRPr lang="en-US" dirty="0"/>
          </a:p>
        </p:txBody>
      </p:sp>
      <p:sp>
        <p:nvSpPr>
          <p:cNvPr id="3" name="Content Placeholder 2"/>
          <p:cNvSpPr>
            <a:spLocks noGrp="1"/>
          </p:cNvSpPr>
          <p:nvPr>
            <p:ph idx="1"/>
          </p:nvPr>
        </p:nvSpPr>
        <p:spPr>
          <a:xfrm>
            <a:off x="255814" y="5067300"/>
            <a:ext cx="8229600" cy="1790700"/>
          </a:xfrm>
        </p:spPr>
        <p:txBody>
          <a:bodyPr>
            <a:normAutofit fontScale="85000" lnSpcReduction="20000"/>
          </a:bodyPr>
          <a:lstStyle/>
          <a:p>
            <a:r>
              <a:rPr lang="en-US" dirty="0" smtClean="0"/>
              <a:t>Comparison </a:t>
            </a:r>
            <a:r>
              <a:rPr lang="en-US" dirty="0"/>
              <a:t>between MODIS 500m Burned Areas </a:t>
            </a:r>
            <a:r>
              <a:rPr lang="en-US" dirty="0" smtClean="0"/>
              <a:t>(left) </a:t>
            </a:r>
            <a:r>
              <a:rPr lang="en-US" dirty="0"/>
              <a:t>and cumulative 1km day and night MODIS active fires </a:t>
            </a:r>
            <a:r>
              <a:rPr lang="en-US" dirty="0" smtClean="0"/>
              <a:t>(right) </a:t>
            </a:r>
            <a:r>
              <a:rPr lang="en-US" dirty="0"/>
              <a:t>for August 2001 over the 1200x1220km MODIS land tile h20v11 (Southern Africa). </a:t>
            </a:r>
            <a:endParaRPr lang="en-US" dirty="0" smtClean="0"/>
          </a:p>
          <a:p>
            <a:r>
              <a:rPr lang="en-US" dirty="0" smtClean="0"/>
              <a:t>The </a:t>
            </a:r>
            <a:r>
              <a:rPr lang="en-US" dirty="0"/>
              <a:t>approximate </a:t>
            </a:r>
            <a:r>
              <a:rPr lang="en-US" b="1" dirty="0">
                <a:solidFill>
                  <a:srgbClr val="CC04B4"/>
                </a:solidFill>
              </a:rPr>
              <a:t>day of burning </a:t>
            </a:r>
            <a:r>
              <a:rPr lang="en-US" dirty="0"/>
              <a:t>is overlain on MODIS surface reflectance to provide geographic context. </a:t>
            </a:r>
          </a:p>
        </p:txBody>
      </p:sp>
      <p:pic>
        <p:nvPicPr>
          <p:cNvPr id="5" name="Picture 4"/>
          <p:cNvPicPr>
            <a:picLocks noChangeAspect="1"/>
          </p:cNvPicPr>
          <p:nvPr/>
        </p:nvPicPr>
        <p:blipFill>
          <a:blip r:embed="rId2"/>
          <a:stretch>
            <a:fillRect/>
          </a:stretch>
        </p:blipFill>
        <p:spPr>
          <a:xfrm>
            <a:off x="142325" y="1123188"/>
            <a:ext cx="4407904" cy="3906012"/>
          </a:xfrm>
          <a:prstGeom prst="rect">
            <a:avLst/>
          </a:prstGeom>
        </p:spPr>
      </p:pic>
      <p:pic>
        <p:nvPicPr>
          <p:cNvPr id="7" name="Picture 6"/>
          <p:cNvPicPr>
            <a:picLocks noChangeAspect="1"/>
          </p:cNvPicPr>
          <p:nvPr/>
        </p:nvPicPr>
        <p:blipFill>
          <a:blip r:embed="rId3"/>
          <a:stretch>
            <a:fillRect/>
          </a:stretch>
        </p:blipFill>
        <p:spPr>
          <a:xfrm>
            <a:off x="4572000" y="1101417"/>
            <a:ext cx="4395201" cy="3927783"/>
          </a:xfrm>
          <a:prstGeom prst="rect">
            <a:avLst/>
          </a:prstGeom>
        </p:spPr>
      </p:pic>
      <p:pic>
        <p:nvPicPr>
          <p:cNvPr id="8" name="Picture 7"/>
          <p:cNvPicPr>
            <a:picLocks noChangeAspect="1"/>
          </p:cNvPicPr>
          <p:nvPr/>
        </p:nvPicPr>
        <p:blipFill>
          <a:blip r:embed="rId4"/>
          <a:stretch>
            <a:fillRect/>
          </a:stretch>
        </p:blipFill>
        <p:spPr>
          <a:xfrm>
            <a:off x="4826054" y="465135"/>
            <a:ext cx="4285289" cy="619953"/>
          </a:xfrm>
          <a:prstGeom prst="rect">
            <a:avLst/>
          </a:prstGeom>
        </p:spPr>
      </p:pic>
    </p:spTree>
    <p:extLst>
      <p:ext uri="{BB962C8B-B14F-4D97-AF65-F5344CB8AC3E}">
        <p14:creationId xmlns:p14="http://schemas.microsoft.com/office/powerpoint/2010/main" val="11098392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5030</TotalTime>
  <Words>3014</Words>
  <Application>Microsoft Office PowerPoint</Application>
  <PresentationFormat>On-screen Show (4:3)</PresentationFormat>
  <Paragraphs>346</Paragraphs>
  <Slides>44</Slides>
  <Notes>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5" baseType="lpstr">
      <vt:lpstr>Arial</vt:lpstr>
      <vt:lpstr>Calibri</vt:lpstr>
      <vt:lpstr>Comic Sans MS</vt:lpstr>
      <vt:lpstr>Constantia</vt:lpstr>
      <vt:lpstr>SymbolProp BT</vt:lpstr>
      <vt:lpstr>Times New Roman</vt:lpstr>
      <vt:lpstr>Verdana</vt:lpstr>
      <vt:lpstr>Wingdings</vt:lpstr>
      <vt:lpstr>Wingdings 2</vt:lpstr>
      <vt:lpstr>Flow</vt:lpstr>
      <vt:lpstr>Equation</vt:lpstr>
      <vt:lpstr>MODIS Fire and Burned Area </vt:lpstr>
      <vt:lpstr>Level 2 Fire Products: MOD14 (Terra) and MYD14 (Aqua)</vt:lpstr>
      <vt:lpstr>Level 2 Product</vt:lpstr>
      <vt:lpstr>Level 2 MOD14 Input</vt:lpstr>
      <vt:lpstr>Level 2 Product</vt:lpstr>
      <vt:lpstr>Detection Confidence</vt:lpstr>
      <vt:lpstr>Output Products</vt:lpstr>
      <vt:lpstr>Climate Modeling Grid Fire Products (MOD14CMH, MYD14CMH, etc.)</vt:lpstr>
      <vt:lpstr>Global Monthly Fire Location Product (MCD14ML)</vt:lpstr>
      <vt:lpstr>Algorithm Description</vt:lpstr>
      <vt:lpstr>Screening Potential Fire Pixels</vt:lpstr>
      <vt:lpstr>Algorithm Description (cont.)</vt:lpstr>
      <vt:lpstr>Algorithm Description (cont.)</vt:lpstr>
      <vt:lpstr>Problem Areas</vt:lpstr>
      <vt:lpstr>PowerPoint Presentation</vt:lpstr>
      <vt:lpstr>PowerPoint Presentation</vt:lpstr>
      <vt:lpstr>Caveats and Known Problems</vt:lpstr>
      <vt:lpstr>Caveats and Known Problems</vt:lpstr>
      <vt:lpstr>Known Problems</vt:lpstr>
      <vt:lpstr>Known Problems</vt:lpstr>
      <vt:lpstr>Known Problems</vt:lpstr>
      <vt:lpstr>Fire FAQ</vt:lpstr>
      <vt:lpstr>Fire FAQ</vt:lpstr>
      <vt:lpstr>Fire FAQ</vt:lpstr>
      <vt:lpstr>Why Map Burned Area?</vt:lpstr>
      <vt:lpstr>Burned Areas</vt:lpstr>
      <vt:lpstr>Burned Areas</vt:lpstr>
      <vt:lpstr>Burned Areas</vt:lpstr>
      <vt:lpstr>PowerPoint Presentation</vt:lpstr>
      <vt:lpstr>During the dry season, in an atmosphere contaminated by smoke (*)….</vt:lpstr>
      <vt:lpstr>Why MIR/NIR domain?</vt:lpstr>
      <vt:lpstr>Development of a new index</vt:lpstr>
      <vt:lpstr>Towards an optimal index</vt:lpstr>
      <vt:lpstr>Development of a new space</vt:lpstr>
      <vt:lpstr>PowerPoint Presentation</vt:lpstr>
      <vt:lpstr>PowerPoint Presentation</vt:lpstr>
      <vt:lpstr>PowerPoint Presentation</vt:lpstr>
      <vt:lpstr>PowerPoint Presentation</vt:lpstr>
      <vt:lpstr>Product Format </vt:lpstr>
      <vt:lpstr>Product Format </vt:lpstr>
      <vt:lpstr>Product Format </vt:lpstr>
      <vt:lpstr>Detection Algorithm</vt:lpstr>
      <vt:lpstr>Comparison – hotspots locations</vt:lpstr>
      <vt:lpstr>Example Product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Windows User</cp:lastModifiedBy>
  <cp:revision>479</cp:revision>
  <cp:lastPrinted>2017-10-26T07:20:46Z</cp:lastPrinted>
  <dcterms:created xsi:type="dcterms:W3CDTF">2015-01-12T21:16:19Z</dcterms:created>
  <dcterms:modified xsi:type="dcterms:W3CDTF">2017-10-26T07:22:26Z</dcterms:modified>
</cp:coreProperties>
</file>