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64"/>
  </p:notesMasterIdLst>
  <p:sldIdLst>
    <p:sldId id="256" r:id="rId2"/>
    <p:sldId id="300" r:id="rId3"/>
    <p:sldId id="301" r:id="rId4"/>
    <p:sldId id="280" r:id="rId5"/>
    <p:sldId id="281" r:id="rId6"/>
    <p:sldId id="342" r:id="rId7"/>
    <p:sldId id="343" r:id="rId8"/>
    <p:sldId id="282" r:id="rId9"/>
    <p:sldId id="283" r:id="rId10"/>
    <p:sldId id="284" r:id="rId11"/>
    <p:sldId id="285" r:id="rId12"/>
    <p:sldId id="344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349" r:id="rId27"/>
    <p:sldId id="348" r:id="rId28"/>
    <p:sldId id="259" r:id="rId29"/>
    <p:sldId id="260" r:id="rId30"/>
    <p:sldId id="263" r:id="rId31"/>
    <p:sldId id="265" r:id="rId32"/>
    <p:sldId id="266" r:id="rId33"/>
    <p:sldId id="267" r:id="rId34"/>
    <p:sldId id="270" r:id="rId35"/>
    <p:sldId id="272" r:id="rId36"/>
    <p:sldId id="274" r:id="rId37"/>
    <p:sldId id="350" r:id="rId38"/>
    <p:sldId id="351" r:id="rId39"/>
    <p:sldId id="275" r:id="rId40"/>
    <p:sldId id="279" r:id="rId41"/>
    <p:sldId id="337" r:id="rId42"/>
    <p:sldId id="299" r:id="rId43"/>
    <p:sldId id="352" r:id="rId44"/>
    <p:sldId id="353" r:id="rId45"/>
    <p:sldId id="354" r:id="rId46"/>
    <p:sldId id="269" r:id="rId47"/>
    <p:sldId id="308" r:id="rId48"/>
    <p:sldId id="310" r:id="rId49"/>
    <p:sldId id="311" r:id="rId50"/>
    <p:sldId id="312" r:id="rId51"/>
    <p:sldId id="313" r:id="rId52"/>
    <p:sldId id="320" r:id="rId53"/>
    <p:sldId id="325" r:id="rId54"/>
    <p:sldId id="326" r:id="rId55"/>
    <p:sldId id="327" r:id="rId56"/>
    <p:sldId id="328" r:id="rId57"/>
    <p:sldId id="331" r:id="rId58"/>
    <p:sldId id="332" r:id="rId59"/>
    <p:sldId id="338" r:id="rId60"/>
    <p:sldId id="345" r:id="rId61"/>
    <p:sldId id="346" r:id="rId62"/>
    <p:sldId id="347" r:id="rId6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4B4"/>
    <a:srgbClr val="FF3300"/>
    <a:srgbClr val="CC6600"/>
    <a:srgbClr val="FF6699"/>
    <a:srgbClr val="333300"/>
    <a:srgbClr val="CC0066"/>
    <a:srgbClr val="663300"/>
    <a:srgbClr val="993300"/>
    <a:srgbClr val="84D2E4"/>
    <a:srgbClr val="FDA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94" autoAdjust="0"/>
    <p:restoredTop sz="79174" autoAdjust="0"/>
  </p:normalViewPr>
  <p:slideViewPr>
    <p:cSldViewPr>
      <p:cViewPr varScale="1">
        <p:scale>
          <a:sx n="92" d="100"/>
          <a:sy n="92" d="100"/>
        </p:scale>
        <p:origin x="3696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3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9B1B6FE-4084-492D-8D79-B774F0F30E03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CB94533-8ECB-43F2-B809-AA1E260CB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70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B94533-8ECB-43F2-B809-AA1E260CB6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47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E512CE-800B-423A-A323-D085E95ED5FA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496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92225" y="730250"/>
            <a:ext cx="4865688" cy="3649663"/>
          </a:xfrm>
          <a:ln/>
        </p:spPr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988" y="4623911"/>
            <a:ext cx="5462693" cy="4380548"/>
          </a:xfrm>
        </p:spPr>
        <p:txBody>
          <a:bodyPr/>
          <a:lstStyle/>
          <a:p>
            <a:r>
              <a:rPr lang="en-US" altLang="en-US"/>
              <a:t>Sources and destinations of data in the binning and mapping process.</a:t>
            </a:r>
          </a:p>
        </p:txBody>
      </p:sp>
    </p:spTree>
    <p:extLst>
      <p:ext uri="{BB962C8B-B14F-4D97-AF65-F5344CB8AC3E}">
        <p14:creationId xmlns:p14="http://schemas.microsoft.com/office/powerpoint/2010/main" val="544058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B94533-8ECB-43F2-B809-AA1E260CB6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47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8E00C4-26AC-4B75-B0F7-D163F055608E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33794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4049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7AFEBF-CAD1-4BAD-82CF-879AC74637EE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2313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3668" y="4560570"/>
            <a:ext cx="5367867" cy="431887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207510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3F209C-80D9-4760-BF7B-243CF6310165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5000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5F4263-E375-4957-A9CA-3C510745EE28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2636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86C58BE-9951-4ADA-B81B-B43E5F1AF0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0402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train.nasa.gov/images/A-TrainTime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6483"/>
            <a:ext cx="8708960" cy="437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640200"/>
            <a:ext cx="9108066" cy="1267857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MODIS Ocean Products Introduction</a:t>
            </a:r>
            <a:b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</a:b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(SST, Ocean Color and Chlorophyll)</a:t>
            </a:r>
            <a:endParaRPr lang="en-US" sz="40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6019800"/>
            <a:ext cx="64008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Jennifer D. S. Griswold</a:t>
            </a: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1" y="76200"/>
            <a:ext cx="9067799" cy="73445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182880" algn="ctr"/>
            <a:r>
              <a:rPr lang="en-US" sz="4000" dirty="0" smtClean="0"/>
              <a:t>MET 611 – Satellite Data Applications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3680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7843" y="-388028"/>
            <a:ext cx="9144000" cy="1066800"/>
          </a:xfrm>
        </p:spPr>
        <p:txBody>
          <a:bodyPr/>
          <a:lstStyle/>
          <a:p>
            <a:r>
              <a:rPr lang="en-US" altLang="en-US" dirty="0"/>
              <a:t>MODIS Instrument Considerations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4172" y="800100"/>
            <a:ext cx="8229600" cy="1196975"/>
          </a:xfrm>
        </p:spPr>
        <p:txBody>
          <a:bodyPr/>
          <a:lstStyle/>
          <a:p>
            <a:r>
              <a:rPr lang="en-US" altLang="en-US" dirty="0"/>
              <a:t>MODIS </a:t>
            </a:r>
            <a:r>
              <a:rPr lang="en-US" altLang="en-US" dirty="0" smtClean="0"/>
              <a:t>Ocean Product algorithms </a:t>
            </a:r>
            <a:r>
              <a:rPr lang="en-US" altLang="en-US" dirty="0"/>
              <a:t>are based on heritage instruments</a:t>
            </a:r>
            <a:r>
              <a:rPr lang="en-US" altLang="en-US" dirty="0" smtClean="0"/>
              <a:t>.</a:t>
            </a:r>
            <a:endParaRPr lang="en-US" altLang="en-US" dirty="0"/>
          </a:p>
        </p:txBody>
      </p:sp>
      <p:pic>
        <p:nvPicPr>
          <p:cNvPr id="4" name="Picture 3" descr="avglobal-2000306-sst.gif                                       0003C9C8x                              B87460F7: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43" y="2362200"/>
            <a:ext cx="3810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gsst-2000306.gif                                              00002EEFportable                       B8F87DBA: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886" y="2364921"/>
            <a:ext cx="3804557" cy="1902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81643" y="1905000"/>
            <a:ext cx="959575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b="1" i="1" dirty="0"/>
              <a:t> AVHRR</a:t>
            </a:r>
            <a:r>
              <a:rPr lang="en-US" altLang="en-US" sz="2000" dirty="0"/>
              <a:t> Pathfinder SST    </a:t>
            </a:r>
            <a:r>
              <a:rPr lang="en-US" altLang="en-US" dirty="0"/>
              <a:t>Nov 1, 2000-306  Night (24 hours)    </a:t>
            </a:r>
            <a:r>
              <a:rPr lang="en-US" altLang="en-US" sz="2000" b="1" i="1" dirty="0"/>
              <a:t>MODIS</a:t>
            </a:r>
            <a:r>
              <a:rPr lang="en-US" altLang="en-US" sz="2000" dirty="0"/>
              <a:t> Thermal SST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43" y="4953000"/>
            <a:ext cx="3810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886" y="5006974"/>
            <a:ext cx="3831771" cy="1853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28600" y="4572000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i="1" dirty="0"/>
              <a:t>     </a:t>
            </a:r>
            <a:r>
              <a:rPr lang="en-US" altLang="en-US" sz="2000" b="1" i="1" dirty="0" err="1"/>
              <a:t>SeaWiFS</a:t>
            </a:r>
            <a:r>
              <a:rPr lang="en-US" altLang="en-US" sz="2000" dirty="0"/>
              <a:t> Chl-Oc4v4     </a:t>
            </a:r>
            <a:r>
              <a:rPr lang="en-US" altLang="en-US" dirty="0"/>
              <a:t>Nov 1, 2000 Weekly Composite      </a:t>
            </a:r>
            <a:r>
              <a:rPr lang="en-US" altLang="en-US" sz="2000" b="1" i="1" dirty="0"/>
              <a:t>MODIS</a:t>
            </a:r>
            <a:r>
              <a:rPr lang="en-US" altLang="en-US" sz="2000" dirty="0"/>
              <a:t> </a:t>
            </a:r>
            <a:r>
              <a:rPr lang="en-US" altLang="en-US" sz="2000" dirty="0" err="1"/>
              <a:t>Chl</a:t>
            </a:r>
            <a:r>
              <a:rPr lang="en-US" altLang="en-US" sz="2000" dirty="0"/>
              <a:t>-MODIS</a:t>
            </a:r>
          </a:p>
          <a:p>
            <a:r>
              <a:rPr lang="en-US" altLang="en-US" sz="2000" dirty="0"/>
              <a:t>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31319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762000"/>
          </a:xfrm>
        </p:spPr>
        <p:txBody>
          <a:bodyPr>
            <a:noAutofit/>
          </a:bodyPr>
          <a:lstStyle/>
          <a:p>
            <a:r>
              <a:rPr lang="en-US" altLang="en-US" sz="4400" dirty="0"/>
              <a:t>MODIS Comparison to AVHRR, </a:t>
            </a:r>
            <a:r>
              <a:rPr lang="en-US" altLang="en-US" sz="4400" dirty="0" err="1"/>
              <a:t>SeaWiFS</a:t>
            </a:r>
            <a:endParaRPr lang="en-US" altLang="en-US" sz="44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86800" cy="51816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12 bit digitization vs 10 bit </a:t>
            </a:r>
            <a:r>
              <a:rPr lang="en-US" altLang="en-US" sz="2800" dirty="0" smtClean="0">
                <a:sym typeface="Wingdings" panose="05000000000000000000" pitchFamily="2" charset="2"/>
              </a:rPr>
              <a:t> </a:t>
            </a:r>
            <a:r>
              <a:rPr lang="en-US" altLang="en-US" sz="2800" dirty="0" smtClean="0"/>
              <a:t>improved precision</a:t>
            </a:r>
          </a:p>
          <a:p>
            <a:pPr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Lower noise detectors </a:t>
            </a:r>
            <a:r>
              <a:rPr lang="en-US" altLang="en-US" sz="2800" dirty="0" smtClean="0">
                <a:sym typeface="Wingdings" panose="05000000000000000000" pitchFamily="2" charset="2"/>
              </a:rPr>
              <a:t> </a:t>
            </a:r>
            <a:r>
              <a:rPr lang="en-US" altLang="en-US" sz="2800" dirty="0" smtClean="0"/>
              <a:t>subtle </a:t>
            </a:r>
            <a:r>
              <a:rPr lang="en-US" altLang="en-US" sz="2800" dirty="0"/>
              <a:t>features better </a:t>
            </a:r>
            <a:r>
              <a:rPr lang="en-US" altLang="en-US" sz="2800" dirty="0" smtClean="0"/>
              <a:t>resolved</a:t>
            </a:r>
          </a:p>
          <a:p>
            <a:pPr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Global 1 km data stream vs 4km </a:t>
            </a:r>
            <a:r>
              <a:rPr lang="en-US" altLang="en-US" sz="2800" dirty="0" smtClean="0">
                <a:sym typeface="Wingdings" panose="05000000000000000000" pitchFamily="2" charset="2"/>
              </a:rPr>
              <a:t>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larger data sets but spatial features </a:t>
            </a:r>
            <a:r>
              <a:rPr lang="en-US" altLang="en-US" sz="2800" dirty="0" smtClean="0"/>
              <a:t>better resolved</a:t>
            </a:r>
          </a:p>
          <a:p>
            <a:pPr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Additional spectral channels </a:t>
            </a:r>
            <a:r>
              <a:rPr lang="en-US" altLang="en-US" sz="2800" dirty="0" smtClean="0">
                <a:sym typeface="Wingdings" panose="05000000000000000000" pitchFamily="2" charset="2"/>
              </a:rPr>
              <a:t> </a:t>
            </a:r>
            <a:r>
              <a:rPr lang="en-US" altLang="en-US" sz="2800" dirty="0" smtClean="0"/>
              <a:t>improved </a:t>
            </a:r>
            <a:r>
              <a:rPr lang="en-US" altLang="en-US" sz="2800" dirty="0"/>
              <a:t>and additional product algorithms, better quality </a:t>
            </a:r>
            <a:r>
              <a:rPr lang="en-US" altLang="en-US" sz="2800" dirty="0" smtClean="0"/>
              <a:t>determination</a:t>
            </a:r>
          </a:p>
          <a:p>
            <a:pPr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Equatorial crossing time </a:t>
            </a:r>
            <a:r>
              <a:rPr lang="en-US" altLang="en-US" sz="2800" dirty="0" smtClean="0">
                <a:sym typeface="Wingdings" panose="05000000000000000000" pitchFamily="2" charset="2"/>
              </a:rPr>
              <a:t>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significant impact on atmospheric </a:t>
            </a:r>
            <a:r>
              <a:rPr lang="en-US" altLang="en-US" sz="2800" dirty="0" smtClean="0"/>
              <a:t>correction</a:t>
            </a:r>
          </a:p>
          <a:p>
            <a:pPr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b="1" dirty="0">
                <a:solidFill>
                  <a:srgbClr val="CC04B4"/>
                </a:solidFill>
              </a:rPr>
              <a:t>Shared calibration sources: </a:t>
            </a:r>
            <a:endParaRPr lang="en-US" altLang="en-US" sz="2800" b="1" dirty="0" smtClean="0">
              <a:solidFill>
                <a:srgbClr val="CC04B4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b="1" u="sng" dirty="0" smtClean="0"/>
              <a:t>Optical</a:t>
            </a:r>
            <a:r>
              <a:rPr lang="en-US" altLang="en-US" dirty="0" smtClean="0"/>
              <a:t> </a:t>
            </a:r>
            <a:r>
              <a:rPr lang="en-US" altLang="en-US" dirty="0"/>
              <a:t>- MOBY </a:t>
            </a:r>
            <a:r>
              <a:rPr lang="en-US" altLang="en-US" dirty="0" smtClean="0"/>
              <a:t>buoy</a:t>
            </a:r>
          </a:p>
          <a:p>
            <a:pPr lvl="1">
              <a:lnSpc>
                <a:spcPct val="90000"/>
              </a:lnSpc>
            </a:pPr>
            <a:r>
              <a:rPr lang="en-US" altLang="en-US" b="1" u="sng" dirty="0" smtClean="0"/>
              <a:t>Infrared</a:t>
            </a:r>
            <a:r>
              <a:rPr lang="en-US" altLang="en-US" dirty="0" smtClean="0"/>
              <a:t> </a:t>
            </a:r>
            <a:r>
              <a:rPr lang="en-US" altLang="en-US" dirty="0"/>
              <a:t>- MAERI interferometer, buoys</a:t>
            </a:r>
          </a:p>
        </p:txBody>
      </p:sp>
    </p:spTree>
    <p:extLst>
      <p:ext uri="{BB962C8B-B14F-4D97-AF65-F5344CB8AC3E}">
        <p14:creationId xmlns:p14="http://schemas.microsoft.com/office/powerpoint/2010/main" val="129940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26" descr="Fish fossil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458200" cy="1066800"/>
          </a:xfrm>
          <a:noFill/>
        </p:spPr>
        <p:txBody>
          <a:bodyPr>
            <a:noAutofit/>
          </a:bodyPr>
          <a:lstStyle/>
          <a:p>
            <a:r>
              <a:rPr lang="en-US" altLang="en-US" sz="3600" dirty="0" smtClean="0"/>
              <a:t>Why </a:t>
            </a:r>
            <a:r>
              <a:rPr lang="en-US" altLang="en-US" sz="3600" dirty="0"/>
              <a:t>does MODIS oceans have so many files and why is everything so BIG!</a:t>
            </a:r>
            <a:endParaRPr lang="en-US" altLang="en-US" sz="6000" dirty="0"/>
          </a:p>
        </p:txBody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8100" y="1676400"/>
            <a:ext cx="8686800" cy="50292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1 km </a:t>
            </a:r>
            <a:r>
              <a:rPr lang="en-US" altLang="en-US" dirty="0"/>
              <a:t>global resolution every day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Many more products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Meeting the needs of a diverse user community (pleasing all the people all the time)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Pretty pictures/quick </a:t>
            </a:r>
            <a:r>
              <a:rPr lang="en-US" altLang="en-US" sz="2600" dirty="0" smtClean="0"/>
              <a:t>looks; </a:t>
            </a:r>
            <a:r>
              <a:rPr lang="en-US" altLang="en-US" sz="2600" dirty="0"/>
              <a:t>Medium quality, low resolution</a:t>
            </a:r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Tracking fronts and </a:t>
            </a:r>
            <a:r>
              <a:rPr lang="en-US" altLang="en-US" sz="2600" dirty="0" smtClean="0"/>
              <a:t>features; </a:t>
            </a:r>
            <a:r>
              <a:rPr lang="en-US" altLang="en-US" sz="2600" dirty="0"/>
              <a:t>all pixels, high resolution </a:t>
            </a:r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High quality climate data; High quality, medium resolution </a:t>
            </a:r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Modelers; high quality, various projections not maps </a:t>
            </a:r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Algorithm developers; underlying raw values</a:t>
            </a:r>
          </a:p>
          <a:p>
            <a:pPr lvl="1">
              <a:lnSpc>
                <a:spcPct val="90000"/>
              </a:lnSpc>
            </a:pPr>
            <a:endParaRPr lang="en-US" altLang="en-US" sz="2400" dirty="0"/>
          </a:p>
        </p:txBody>
      </p:sp>
      <p:pic>
        <p:nvPicPr>
          <p:cNvPr id="74754" name="Picture 2" descr="http://eosweb.ssec.wisc.edu/browse_images/terra/2007/147/2007-05-27_0246-0257_GSTR_31_1K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973" y="914400"/>
            <a:ext cx="2531370" cy="195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65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2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8599" y="228600"/>
            <a:ext cx="8610600" cy="533400"/>
          </a:xfrm>
        </p:spPr>
        <p:txBody>
          <a:bodyPr>
            <a:noAutofit/>
          </a:bodyPr>
          <a:lstStyle/>
          <a:p>
            <a:r>
              <a:rPr lang="en-US" altLang="en-US" sz="4000" dirty="0"/>
              <a:t>Where to get </a:t>
            </a:r>
            <a:r>
              <a:rPr lang="en-US" altLang="en-US" sz="4000" b="1" dirty="0">
                <a:solidFill>
                  <a:srgbClr val="CC04B4"/>
                </a:solidFill>
              </a:rPr>
              <a:t>data</a:t>
            </a:r>
            <a:r>
              <a:rPr lang="en-US" altLang="en-US" sz="4000" dirty="0"/>
              <a:t> and more </a:t>
            </a:r>
            <a:r>
              <a:rPr lang="en-US" altLang="en-US" sz="4000" b="1" dirty="0">
                <a:solidFill>
                  <a:srgbClr val="CC04B4"/>
                </a:solidFill>
              </a:rPr>
              <a:t>information</a:t>
            </a:r>
            <a:endParaRPr lang="en-US" altLang="en-US" sz="6000" dirty="0">
              <a:solidFill>
                <a:srgbClr val="CC04B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7800" y="1059795"/>
            <a:ext cx="60145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3300"/>
                </a:solidFill>
              </a:rPr>
              <a:t>https://oceancolor.gsfc.nasa.gov/</a:t>
            </a:r>
            <a:endParaRPr lang="en-US" sz="3200" dirty="0">
              <a:solidFill>
                <a:srgbClr val="FF33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942365"/>
            <a:ext cx="6629400" cy="45038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2487570"/>
            <a:ext cx="6629400" cy="21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08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932688"/>
          </a:xfrm>
        </p:spPr>
        <p:txBody>
          <a:bodyPr/>
          <a:lstStyle/>
          <a:p>
            <a:r>
              <a:rPr lang="en-US" dirty="0" smtClean="0"/>
              <a:t>L1 and L2 Browser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371600"/>
            <a:ext cx="8422662" cy="532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44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/>
          <a:lstStyle/>
          <a:p>
            <a:r>
              <a:rPr lang="en-US" dirty="0" smtClean="0"/>
              <a:t>L3 Browser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324600"/>
            <a:ext cx="8229600" cy="381000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21" y="1175832"/>
            <a:ext cx="8596422" cy="552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27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77586" y="228600"/>
            <a:ext cx="7772400" cy="685800"/>
          </a:xfrm>
          <a:noFill/>
        </p:spPr>
        <p:txBody>
          <a:bodyPr>
            <a:normAutofit fontScale="90000"/>
          </a:bodyPr>
          <a:lstStyle/>
          <a:p>
            <a:r>
              <a:rPr lang="en-US" altLang="en-US"/>
              <a:t>MODIS Ocean Products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429" y="1143000"/>
            <a:ext cx="8556171" cy="5791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800" b="1" dirty="0">
                <a:solidFill>
                  <a:srgbClr val="CC04B4"/>
                </a:solidFill>
              </a:rPr>
              <a:t>MODIS Instruments: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 Terra (1030 morning), MO*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 Aqua (1330 afternoon) MY</a:t>
            </a:r>
            <a:r>
              <a:rPr lang="en-US" altLang="en-US" sz="2400" dirty="0" smtClean="0"/>
              <a:t>*</a:t>
            </a:r>
          </a:p>
          <a:p>
            <a:pPr lvl="1"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800" b="1" dirty="0">
                <a:solidFill>
                  <a:srgbClr val="CC04B4"/>
                </a:solidFill>
              </a:rPr>
              <a:t>Resolution: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 u="sng" dirty="0"/>
              <a:t>Spatial: </a:t>
            </a:r>
          </a:p>
          <a:p>
            <a:pPr lvl="2">
              <a:lnSpc>
                <a:spcPct val="90000"/>
              </a:lnSpc>
            </a:pPr>
            <a:r>
              <a:rPr lang="en-US" altLang="en-US" sz="2000" dirty="0"/>
              <a:t>Level 2 </a:t>
            </a:r>
            <a:r>
              <a:rPr lang="en-US" altLang="en-US" sz="2000" dirty="0" smtClean="0"/>
              <a:t>– 1 km </a:t>
            </a:r>
            <a:r>
              <a:rPr lang="en-US" altLang="en-US" sz="2000" dirty="0"/>
              <a:t>swath , ~</a:t>
            </a:r>
            <a:r>
              <a:rPr lang="en-US" altLang="en-US" sz="2000" dirty="0" smtClean="0"/>
              <a:t>2030 km </a:t>
            </a:r>
            <a:r>
              <a:rPr lang="en-US" altLang="en-US" sz="2000" dirty="0"/>
              <a:t>x </a:t>
            </a:r>
            <a:r>
              <a:rPr lang="en-US" altLang="en-US" sz="2000" dirty="0" smtClean="0"/>
              <a:t>1354 km </a:t>
            </a:r>
            <a:endParaRPr lang="en-US" altLang="en-US" sz="2000" dirty="0"/>
          </a:p>
          <a:p>
            <a:pPr lvl="2">
              <a:lnSpc>
                <a:spcPct val="90000"/>
              </a:lnSpc>
            </a:pPr>
            <a:r>
              <a:rPr lang="en-US" altLang="en-US" sz="2000" dirty="0"/>
              <a:t>Level 3 </a:t>
            </a:r>
            <a:r>
              <a:rPr lang="en-US" altLang="en-US" sz="2000" dirty="0" smtClean="0"/>
              <a:t>– 4 km</a:t>
            </a:r>
            <a:r>
              <a:rPr lang="en-US" altLang="en-US" sz="2000" dirty="0"/>
              <a:t>, 36km, 1 </a:t>
            </a:r>
            <a:r>
              <a:rPr lang="en-US" altLang="en-US" sz="2000" dirty="0" err="1"/>
              <a:t>deg</a:t>
            </a:r>
            <a:r>
              <a:rPr lang="en-US" altLang="en-US" sz="2000" dirty="0"/>
              <a:t> [all products are global]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 u="sng" dirty="0"/>
              <a:t>Temporal Resolution:</a:t>
            </a:r>
          </a:p>
          <a:p>
            <a:pPr lvl="2">
              <a:lnSpc>
                <a:spcPct val="90000"/>
              </a:lnSpc>
            </a:pPr>
            <a:r>
              <a:rPr lang="en-US" altLang="en-US" sz="2000" dirty="0"/>
              <a:t>Level 2 - 5 minute granule; </a:t>
            </a:r>
          </a:p>
          <a:p>
            <a:pPr lvl="2">
              <a:lnSpc>
                <a:spcPct val="90000"/>
              </a:lnSpc>
            </a:pPr>
            <a:r>
              <a:rPr lang="en-US" altLang="en-US" sz="2000" dirty="0"/>
              <a:t>Level 3 - daily, 8 day week, monthly, yearly </a:t>
            </a:r>
            <a:endParaRPr lang="en-US" altLang="en-US" sz="2000" dirty="0" smtClean="0"/>
          </a:p>
          <a:p>
            <a:pPr lvl="2">
              <a:lnSpc>
                <a:spcPct val="90000"/>
              </a:lnSpc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800" b="1" dirty="0">
                <a:solidFill>
                  <a:srgbClr val="CC04B4"/>
                </a:solidFill>
              </a:rPr>
              <a:t>Other data sets: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dirty="0"/>
              <a:t>	</a:t>
            </a:r>
            <a:r>
              <a:rPr lang="en-US" altLang="en-US" sz="2400" dirty="0"/>
              <a:t>- SST matchups </a:t>
            </a:r>
            <a:r>
              <a:rPr lang="en-US" altLang="en-US" sz="2400" dirty="0" smtClean="0"/>
              <a:t>database (kkilpatrick@rsmas.miami.edu</a:t>
            </a:r>
            <a:r>
              <a:rPr lang="en-US" altLang="en-US" sz="2400" dirty="0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dirty="0"/>
              <a:t>	- ocean color diagnostic data sites</a:t>
            </a:r>
          </a:p>
        </p:txBody>
      </p:sp>
      <p:pic>
        <p:nvPicPr>
          <p:cNvPr id="72706" name="Picture 2" descr="http://spg.ucsd.edu/satellite_projects/modis_250m_data/MODIS_250m_data_files/image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116" y="0"/>
            <a:ext cx="3058884" cy="357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46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772400" cy="762000"/>
          </a:xfrm>
          <a:noFill/>
        </p:spPr>
        <p:txBody>
          <a:bodyPr/>
          <a:lstStyle/>
          <a:p>
            <a:r>
              <a:rPr lang="en-US" altLang="en-US" sz="4000"/>
              <a:t>MODIS Ocean data products</a:t>
            </a: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843" y="1219200"/>
            <a:ext cx="4642757" cy="541020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There are </a:t>
            </a:r>
            <a:r>
              <a:rPr lang="en-US" altLang="en-US" sz="2400" b="1" dirty="0">
                <a:solidFill>
                  <a:srgbClr val="CC04B4"/>
                </a:solidFill>
              </a:rPr>
              <a:t>86 ocean parameters available in over 100 categories of MODIS Ocean data types </a:t>
            </a:r>
            <a:r>
              <a:rPr lang="en-US" altLang="en-US" sz="2400" dirty="0"/>
              <a:t> archived by (and may be obtained from) the NASA Goddard Distributed Active Archive Center.</a:t>
            </a:r>
          </a:p>
          <a:p>
            <a:endParaRPr lang="en-US" altLang="en-US" sz="2000" dirty="0"/>
          </a:p>
          <a:p>
            <a:r>
              <a:rPr lang="en-US" altLang="en-US" sz="2400" b="1" dirty="0">
                <a:solidFill>
                  <a:srgbClr val="CC04B4"/>
                </a:solidFill>
              </a:rPr>
              <a:t>The three basic groupings of MODIS ocean data parameters are:</a:t>
            </a:r>
          </a:p>
          <a:p>
            <a:pPr lvl="1"/>
            <a:r>
              <a:rPr lang="en-US" altLang="en-US" sz="2400" dirty="0"/>
              <a:t>ocean color</a:t>
            </a:r>
          </a:p>
          <a:p>
            <a:pPr lvl="1"/>
            <a:r>
              <a:rPr lang="en-US" altLang="en-US" sz="2400" dirty="0"/>
              <a:t>sea surface temperature</a:t>
            </a:r>
          </a:p>
          <a:p>
            <a:pPr lvl="1"/>
            <a:r>
              <a:rPr lang="en-US" altLang="en-US" sz="2400" dirty="0"/>
              <a:t>ocean primary production</a:t>
            </a:r>
            <a:br>
              <a:rPr lang="en-US" altLang="en-US" sz="2400" dirty="0"/>
            </a:br>
            <a:endParaRPr lang="en-US" altLang="en-US" sz="2400" dirty="0"/>
          </a:p>
          <a:p>
            <a:endParaRPr lang="en-US" altLang="en-US" sz="2800" dirty="0"/>
          </a:p>
          <a:p>
            <a:pPr lvl="1"/>
            <a:endParaRPr lang="en-US" altLang="en-US" sz="2000" dirty="0"/>
          </a:p>
        </p:txBody>
      </p:sp>
      <p:pic>
        <p:nvPicPr>
          <p:cNvPr id="71686" name="Picture 6" descr="https://www.eeb.ucla.edu/test/faculty/nezlin/Lecture7/Figure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027161"/>
            <a:ext cx="3576994" cy="1782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88" name="Picture 8" descr="http://eddy.colorado.edu/pserver/ccar/public/viewers/modis_global_ss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92" y="2895600"/>
            <a:ext cx="3806408" cy="194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0" name="Picture 10" descr="http://eddy.colorado.edu/pserver/ccar/public/viewers/modis_global_colo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92" y="838200"/>
            <a:ext cx="3793550" cy="193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00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229600" cy="856488"/>
          </a:xfrm>
          <a:noFill/>
        </p:spPr>
        <p:txBody>
          <a:bodyPr/>
          <a:lstStyle/>
          <a:p>
            <a:r>
              <a:rPr lang="en-US" altLang="en-US"/>
              <a:t>Parameters</a:t>
            </a:r>
          </a:p>
        </p:txBody>
      </p:sp>
      <p:sp>
        <p:nvSpPr>
          <p:cNvPr id="5632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491218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sz="3600" b="1" dirty="0">
                <a:solidFill>
                  <a:srgbClr val="CC04B4"/>
                </a:solidFill>
              </a:rPr>
              <a:t>36 Ocean Color </a:t>
            </a:r>
            <a:r>
              <a:rPr lang="en-US" altLang="en-US" sz="3600" dirty="0" smtClean="0"/>
              <a:t>parameters</a:t>
            </a:r>
          </a:p>
          <a:p>
            <a:endParaRPr lang="en-US" altLang="en-US" sz="3600" dirty="0"/>
          </a:p>
          <a:p>
            <a:r>
              <a:rPr lang="en-US" altLang="en-US" sz="3600" b="1" dirty="0">
                <a:solidFill>
                  <a:srgbClr val="CC04B4"/>
                </a:solidFill>
              </a:rPr>
              <a:t>3 Sea Surface Temperature </a:t>
            </a:r>
            <a:r>
              <a:rPr lang="en-US" altLang="en-US" sz="3600" dirty="0" smtClean="0"/>
              <a:t>parameters</a:t>
            </a:r>
          </a:p>
          <a:p>
            <a:endParaRPr lang="en-US" altLang="en-US" sz="3600" dirty="0"/>
          </a:p>
          <a:p>
            <a:r>
              <a:rPr lang="en-US" altLang="en-US" sz="3600" b="1" dirty="0">
                <a:solidFill>
                  <a:srgbClr val="CC04B4"/>
                </a:solidFill>
              </a:rPr>
              <a:t>8 Primary Productivity </a:t>
            </a:r>
            <a:r>
              <a:rPr lang="en-US" altLang="en-US" sz="3600" dirty="0"/>
              <a:t>parameters</a:t>
            </a:r>
          </a:p>
          <a:p>
            <a:pPr lvl="3"/>
            <a:r>
              <a:rPr lang="en-US" altLang="en-US" sz="2800" dirty="0" smtClean="0"/>
              <a:t>(</a:t>
            </a:r>
            <a:r>
              <a:rPr lang="en-US" altLang="en-US" sz="2800" dirty="0"/>
              <a:t>including 2 Primary Production indices</a:t>
            </a:r>
            <a:r>
              <a:rPr lang="en-US" altLang="en-US" sz="2800" dirty="0" smtClean="0"/>
              <a:t>)</a:t>
            </a:r>
          </a:p>
          <a:p>
            <a:pPr lvl="3"/>
            <a:endParaRPr lang="en-US" altLang="en-US" sz="2800" dirty="0"/>
          </a:p>
          <a:p>
            <a:r>
              <a:rPr lang="en-US" altLang="en-US" sz="3600" b="1" dirty="0">
                <a:solidFill>
                  <a:srgbClr val="CC04B4"/>
                </a:solidFill>
              </a:rPr>
              <a:t> 38 Quality Control </a:t>
            </a:r>
            <a:r>
              <a:rPr lang="en-US" altLang="en-US" sz="3600" dirty="0" smtClean="0"/>
              <a:t>parameters</a:t>
            </a:r>
            <a:endParaRPr lang="en-US" altLang="en-US" dirty="0"/>
          </a:p>
        </p:txBody>
      </p:sp>
      <p:pic>
        <p:nvPicPr>
          <p:cNvPr id="70658" name="Picture 2" descr="http://www.ospo.noaa.gov/data/ocean/okeanos/images/MODSCW_P2015087_C13_0000-0015_0140-0150_2135_2140_2305-2320_PB05_closest_chlor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505200"/>
            <a:ext cx="3497035" cy="308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60" name="Picture 4" descr="http://www.com.univ-mrs.fr/%7Enencioli/Research_figs/eddy_SS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1" y="656844"/>
            <a:ext cx="3943349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60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 descr="Bouquet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772400" cy="762000"/>
          </a:xfrm>
          <a:noFill/>
        </p:spPr>
        <p:txBody>
          <a:bodyPr>
            <a:normAutofit fontScale="90000"/>
          </a:bodyPr>
          <a:lstStyle/>
          <a:p>
            <a:r>
              <a:rPr lang="en-US" altLang="en-US" sz="5600" dirty="0"/>
              <a:t>Processing</a:t>
            </a:r>
            <a:r>
              <a:rPr lang="en-US" altLang="en-US" dirty="0"/>
              <a:t> </a:t>
            </a:r>
            <a:r>
              <a:rPr lang="en-US" altLang="en-US" sz="5600" dirty="0" smtClean="0"/>
              <a:t>Levels</a:t>
            </a:r>
            <a:endParaRPr lang="en-US" altLang="en-US" sz="56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686800" cy="56388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sz="2000" b="1" dirty="0">
              <a:solidFill>
                <a:srgbClr val="CC04B4"/>
              </a:solidFill>
            </a:endParaRP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altLang="en-US" b="1" dirty="0">
                <a:solidFill>
                  <a:srgbClr val="CC04B4"/>
                </a:solidFill>
              </a:rPr>
              <a:t>Level 1  - Unprocessed top of the atmosphere radiance/reflectance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At 1-km spatial resolution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5 minute granule time </a:t>
            </a:r>
            <a:r>
              <a:rPr lang="en-US" altLang="en-US" sz="2400" dirty="0" smtClean="0"/>
              <a:t>resolution; </a:t>
            </a:r>
            <a:r>
              <a:rPr lang="en-US" altLang="en-US" sz="2000" dirty="0"/>
              <a:t>288 granules/day</a:t>
            </a:r>
          </a:p>
          <a:p>
            <a:pPr lvl="1">
              <a:lnSpc>
                <a:spcPct val="90000"/>
              </a:lnSpc>
            </a:pPr>
            <a:endParaRPr lang="en-US" altLang="en-US" sz="2000" dirty="0"/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altLang="en-US" b="1" dirty="0">
                <a:solidFill>
                  <a:srgbClr val="CC04B4"/>
                </a:solidFill>
              </a:rPr>
              <a:t>Level 2  swath data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At 1-km spatial resolution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5 minute granule time resolution; color</a:t>
            </a:r>
            <a:r>
              <a:rPr lang="en-US" altLang="en-US" sz="2000" dirty="0"/>
              <a:t> 144/day, SST 288/day</a:t>
            </a:r>
          </a:p>
          <a:p>
            <a:pPr lvl="1">
              <a:lnSpc>
                <a:spcPct val="90000"/>
              </a:lnSpc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CC04B4"/>
                </a:solidFill>
              </a:rPr>
              <a:t>Level 3 global  binned or mapped data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S</a:t>
            </a:r>
            <a:r>
              <a:rPr lang="en-US" altLang="en-US" sz="2400" dirty="0" smtClean="0"/>
              <a:t>patial </a:t>
            </a:r>
            <a:r>
              <a:rPr lang="en-US" altLang="en-US" sz="2400" dirty="0"/>
              <a:t>resolutions of 4.63km, 36km, or 1 degree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Time resolutions of one day, 8 days, a month or a year. 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 Binned data use the </a:t>
            </a:r>
            <a:r>
              <a:rPr lang="en-US" dirty="0" err="1" smtClean="0"/>
              <a:t>integerized</a:t>
            </a:r>
            <a:r>
              <a:rPr lang="en-US" dirty="0" smtClean="0"/>
              <a:t> </a:t>
            </a:r>
            <a:r>
              <a:rPr lang="en-US" dirty="0"/>
              <a:t>sinusoidal equal area </a:t>
            </a:r>
            <a:r>
              <a:rPr lang="en-US" i="1" dirty="0"/>
              <a:t>grid</a:t>
            </a:r>
            <a:r>
              <a:rPr lang="en-US" dirty="0"/>
              <a:t> </a:t>
            </a:r>
            <a:endParaRPr lang="en-US" altLang="en-US" sz="2400" dirty="0"/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The </a:t>
            </a:r>
            <a:r>
              <a:rPr lang="en-US" altLang="en-US" sz="2400" dirty="0" smtClean="0"/>
              <a:t>Standard Mapped </a:t>
            </a:r>
            <a:r>
              <a:rPr lang="en-US" altLang="en-US" dirty="0" smtClean="0"/>
              <a:t>Images are in </a:t>
            </a:r>
            <a:r>
              <a:rPr lang="en-US" altLang="en-US" sz="2400" dirty="0" smtClean="0"/>
              <a:t>a cylindrical </a:t>
            </a:r>
            <a:r>
              <a:rPr lang="en-US" altLang="en-US" sz="2400" dirty="0"/>
              <a:t>Equidistant </a:t>
            </a:r>
            <a:r>
              <a:rPr lang="en-US" altLang="en-US" sz="2400" dirty="0" smtClean="0"/>
              <a:t>Projection </a:t>
            </a:r>
            <a:r>
              <a:rPr lang="en-US" altLang="en-US" sz="2400" dirty="0"/>
              <a:t>Centered at 0,0.</a:t>
            </a:r>
            <a:r>
              <a:rPr lang="en-US" altLang="en-US" sz="1800" dirty="0"/>
              <a:t> </a:t>
            </a:r>
          </a:p>
          <a:p>
            <a:pPr lvl="2">
              <a:lnSpc>
                <a:spcPct val="90000"/>
              </a:lnSpc>
              <a:buFontTx/>
              <a:buNone/>
            </a:pPr>
            <a:endParaRPr lang="en-US" altLang="en-US" sz="1600" dirty="0"/>
          </a:p>
        </p:txBody>
      </p:sp>
      <p:sp>
        <p:nvSpPr>
          <p:cNvPr id="2" name="AutoShape 2" descr="data:image/jpeg;base64,/9j/4AAQSkZJRgABAQAAAQABAAD/2wCEAAkGBxQSEhMUExIVFRQVFxoYFBcUGBwcFRYUFBkhFxgUFBQYHSggGBwlHBcXITEhJSkrLi4uFx8zODMsNygtLisBCgoKDg0OGxAQGy8kICQrLCwsLCssLSwsLCwsLCwsLCwsLCwwLCwsLCwsLCwsLCwsLCwsLCwsLCwsLCwsLCwsLP/AABEIAJ8BPgMBIgACEQEDEQH/xAAbAAACAwEBAQAAAAAAAAAAAAAABAIDBQEGB//EAEEQAAIAAwUHAwIEBQEHBAMAAAECAxESAAQhIjEFMkFCUVJhEyNicXIGgdHSFDORkrHwFUOhorLBwgckY+FTgvH/xAAZAQADAQEBAAAAAAAAAAAAAAAAAgMBBAX/xAAqEQACAgEDAwQCAgMBAAAAAAAAAQIRIQMSMQRBURMyYXEigRQzI5HwQv/aAAwDAQACEQMRAD8A+jXW6oUSaJujlHT6W7AusOX8tNW5R3Hxbt0gihN7dXmbp9bdgQRLjq3M3cfNuqPtPK1JPc89yMC6pI+2m83KO4+LEO6pN/bTXtHaPFpQIIkdd5uZu4+bEOCJvvb3c3aPNm8i7n5IrdYdTe2m6vKOreLDXWHWPbTdblHVfFpLBFba7q8zdW82Ggisa7rczdV82A3PyRiXWHNPbTe7R2t4sRbpDy+2m8OUfpbK2ve4qhXgwlZK6Q0SJFUFsyMAKJSmMDOR6gY2wjte9M0NnlCKsK4SxEENsKpNFitWDIg5RORHWqy71jJVaeo1Z7KPdUpPtp/aOv0tC/QYSoxZYaik4sFA06m3kNrXq8FyyuyK7rDSG0cKS5Mmhw4ZhszvLNMMBiJASJOXFu8R4seMCIgiIYaM5arAyMOLSCrqrClkKKZgFjgs83rA0dKT5Z75r1dRPPAwkSAUJkxkDIY4nAWjcosFkWmEzClTNbvEIIOGDCHI/lwx0xt8+uWw1hXqK5QeoVDvBkBDRAaw8KUNWCiTTdMJlmEpCW/+Frit4QxUj+g7oSINziusNahlixgrziRJkkkGmbSmxAayqbZSWlGKtyZvC+3ZJq4VSCxNcJlwqPErKY4jUcbTgXm6kvJ4HdKaTC0jEjgMD/Q2Q2RsH02ESJCgRnUvnDRIZZi0yzDOBjVMGokyYmeFvR3baEJGpiKYQLqqNWTCqcBQlUxSSZATABLAAkmVtcmrMUISdKRif7UuYWJEqhMisAzItYGUHkB/+p2tul5gxGmkGIwKiRF2iBdWxqaGBwt62DAE3xbe7m7V82FgCtt7dXmbq3my+qyn8deWeIvu27nCYGKBCyt/NhFDgV1DqD//AEdbM3W+3WMEaGYTKc06QBSVbHEDof6G3qryiKQXJChGLFnaQE11mbfNfxFtCDfr3d4VzaFHg794MMMxmZzWJEVlCzUGQLZjqCAZatRmT0Elds9UUgsQFEJiCJhQpIBnKYGmn/C1ke6Q6T7af2jr9LcFyRAoRaRMABSQJfQG07xBFJ1/ubr9bVXY4nJ+QiXSHI+2mh5R+luw7okh7aaDlH6W7EgiR10PM362wn/Dr1KUvcf0Sr+pDaJEZjWDKiKHDLTPADHTHCVlbwbF3y6Nm73RKF9tN0co6fSxAusOR9tN5uUdx8Wxtjfhr0gJ3iNEXArU7eoksQocNmWUhSRIy422brdgBq5M2EyzTMmOJkZT/K23yDdcMIV0Sb+2m92jtHi3RdEqb203V5R1bxYW7qawZkE4gsZHKNRO2ZE2dc7vMmFDhiSgUqZsQHakKuLSUMZCeAJ0FtbBNvux4JBqbCFgFBwXAsTIHoThaxrqlS+2mjco6r4t5zZuzrs+MDZ6enThWFQYkzKYEMrT1UkGWttmC1LosX00JBCKkRjoRhmC+NBbExpJruNRLok09tN7tHafFi8XWGBuJvLyjuHiyV5vMAFCIiu5ZqF9UlmYAoRDBYyzSXLxPm0mUXj1IIgxiF9L1PWSIiMsQzCqYsqjhjIYcZGxuWMhGM3xY3HusOk+2nDlHX6WlEukOR9tNDyj9LZd5/CsVEPoqElTRK8xCy1OPUGdGEqVUyBxMxMa2ujbKiXbF72YilSWRldnBAMynpiplmVEpYS8ysnqIr6GpWGPQrpDkPbTQco/S0btdUoX203Ryjp9LJ7Mvof1FZIiekwU1CKJikEOVYAoCZgTmDSZE27/ALQu8NFLxlUBASzRCFAlxachof6Wfcq5IuM06yNwLrDkfbTeblHcfFiHdUm/tpvdo7R4tVBiKYXqJVEViSnpsTWrtlKmqREiDOcpY2y4e2lF4aCYbVauRFEkNK5SWKzMjPCeh8TG1byC3vg2VusOtvbTdXlHVvFg3WHUPbTdblHVfFl9nRDEaIWhugEgs4gYMAWEwUdulmmgisa7rczdV8220K3JdyLXVKl9tN1uUdV8WW2vd0CCSKMw0AHA9LNtBFa67rczdV82U2zBFA13hzN0Pm09T2l+lk/WjnuIbLYw7tCYQmWagxIZDoUwzMDDLq8yJgCRkwniDK7+IZlUoHANTNnw35UiKC6qwxMqSDhiMbaV2hEw09xhlXQL0HVbI326LKG7XloISIzCXpUsxaWYOhDGRI65uthXt5CU4vUdruauxtmwLxBWIViCpmMvXimkq5XKaxLTx5xs7B2LCm4HqDHA+rEJGUY5mM/ztgXHb15aHE9NWiFVYKzJ6QaMGOqxQDThoPGMjMc2dAvU64l8iq5abonpskyoISbwzOnSahAZTlZalbydEtTSSyav+xw0aMqxoqgIlOYGVVWOYEn8zbsD8OhYk2vN4iAqZBmVQsqdPTRSZnHEn+mFs+/RL0rRYl3iq0T01lDiqtLMKpZ1AKn+oxx6jn4P/FBvjmHFWJd71CVvWgsAQMUzJEppYSZT1FQ4SJx7lyzYelPhIR2tslWdbv8Awl8iqWkYlUIIAQxqhsSAKSEbCk4iU2UgaED8OR7sjJBjhxpDF4eM0hLKre5SMdWCzNvR3iCSUHqNix7Z7jaGm2en4dgoUbMzB5qYhD0s05stQIDGeLDE6TstvGS1JcGNH/DF5dYbRb2JqF9RIalIbEYhTmaaq2kqTICdVlR+FngpeHvF5hzYH02hKsMsBDAPqeo2K1GIShYjNPA6e1vMI0nO3DgvX7bZW3ri7gMGMRQpy5cpIJ9THKdAOomZam2xbxkWSSTdWeLaKIbxG9VoYpWELyXQIq1hlhRzEd3JNRWazTiNTLv8Khiw0rWOMC4jQzKEHQklb1BVf4epHVQxLTpkBvS9RHgCpfVDBgwK+oi4NOSlWpKzxlgePm1f4b2XDiozMpImKHKrUtKemQr01AikmYPPrZmqjyQhOUpVVHnYSxbrEYJ/ExkfFIMSIrrDbPJEvKxCwmEWQdTMuMZVMNu8bPEeDESIrAuBNfUJKtQpkH0mDhUPqLEH8KRAWYGEWhvEMBioDEBjRDchMAJyLZjhMAE4W3CPWWBZ0iYF4T0eok1AzKBpMEVCYMsCbPF8qyWvFp7kqEf/AEggOLnESKzB4cdkMMRHYQaUT2qieGupGbAylb0F42pCWO8JRFiugT1BDb+XXUyl2d1GI4Ak4jC2ctzNcRkjRYbEgFodGMlUgsrIVJEpTI0MtLFxuXpzURHM8zMwSp3dmZnalQJkknAAWX088jvqltxyQ2zc/wCLAhxgBDJqCVxah6bKyziJFXNMA4aaYyqtlXD0oUeJCWHeA0MQxXFcBYkMI9CwokSIC4XMubEYYkStvmGaxnbdbt6r8bERDNM7b3x7T4s6jXDIPWlL3cf6KFpiLzSqA3yQZic0dWkwx1B4G18eCKTi39zdfraF9cItbxaUUzZmKhVA1JJEgLYWyNtteC4miIrMq0uGZqWADyMID02qwIJmdNDbbqsiKLlbXBv3qhEZnelQMSzkAfUkytkXeFeb3EX+GjCDdlUF4rKXeJOUvSnEkARVJmHCciCCTbd09OMt8YmIIUMoqNTSrxGAEYKy01AEic1Mic3C1UPb4vNyhiDeUaI71RDSPTAQ+qcHppnJBif95ORFpyk+LOjR047dzyX7L2DDjN6T3m9RVCgiIsV0kwBBUmDEVQJMJZBOnVjjad3uZu0EF3vcVFMRHZXERw6O82ZSlUiAJZuYCXErbM2heGSJ/DxyYMyIbL6bOYwE2h0emTi9RxwpAIbGVvQbM2PCiAn1ozlY1ZrwKxkJIcqVDAlWEwcJUiVlbabydSipRyjPuMKPGDmFDIFYk0atAV9MNuBywE6RVjrpayJ+FokV5vGUMpRkwdjDWZrRIixEbGWv9ZjC3obhCiSPqPnmKqAKZ0LOmazlaxYRrbO26vBerfGw5y8mLRgs0ZF0/DgVyPXi0hFAUMcDNsZuWP5T/wC0qL9sJlESGlUURgcXeRQzXMx5lGBAAw4azG4wpZi0UgBVmTSBq3Eraj+Lhl0leAZhgDNJE4GQMpEyFl3N9xlCK4RkQvwhDBdYqw4kOOtMQKGUs5Rg5eTScSChWIrWRzGeG89zVEVVqAUoAK2wAYAYk27EWZSUQmTkGVOBobDd1t28wjIZ23l4L3D42PGRwvMAUnFuHO3X62nFu4kcW0PO362jeYRpOduHBev22jfDRDd2isFVSSSFwAH22z9gWQruKRi2g52/W1UC6K0NA0yKVMizETEiDKfUA2thQjIZ20HBf22hdIRoTO26OC9PtsfsBO67Bu9P8oHM0pkkKKiKVBOVfAkLTg7HgUxIXpL6ZYTTkOVTiuhxA16WlFjrBhPEiRiiKXLM1IAFR+NsyDtRohZoMUUsZqWCsWFK5hSQAMR/XhZqbbyJKcYK2PvsSA0V2oIYqlRVmUtKoAOVYVCUhIzGAtVF2EnqqUaIgpapVckNisjmJlqdNcJ6WQa8Xmp//cQxk1EHEZjSRNyDIT+pkcNChti4xKFqixC0WSrDZy1QLqS7pICQBLMqyEhqcBbaku5P1IT7X5NttgD1VP8AER5UHLUspg6zCz5hxlkXzPzX44u6CGohmNEcRJURFeVNJJdZqKpGkTBIxlbWRXJVVvLhVBFMMQlVQtOQUpUo0wBngLK7YugoBmSahiQpY4HViJn87ZOMtuWN0+tp+tHau4xdbs1KNWdFIGYKJKBoGEx4Mxay73eRLySslgWozSq0nVOWAw8WldC1CYLurzHp9tuwC0tF1bmPcfja0faedqP8n9hADSOZd5uU9x+ViGGm+Zde09o+ViAWkcF3m5j3H42IZab4LqOY9o+Nm8iAoatsV3V5T1b5Wy9q7E9Rg0N1gxp+osVFNQdCgM82IZVCN1EuglqKWrbKu6vMerfGwS1YwXdbmPVfjYaGUnF2g2Jfr7FUetDghkisodSwSIAGFSriR0M+OnjVjG8ZcsHeHM37bKbLvRmIUlrRi7CZlTGMQoQaZHdYeKfpbRj+pUpklMxhMzqnrVLSXCVuZ4Z6sHcUxe+rHZGVkgFSJEEsQQcCCKcRZMpGu13daPUQBqRDm7gOSQgDU5VmAMdB4tr3lnpOVeHMev225e2eh8q7p5j0+2whjzUX8TQIpe73plgFpqREwGBwFYcUPTJwNaSGB4229j3YwYENRFDCVVTiZJclyZhgNWMgOErK7U/D3rQ3QMYZaIIlaFagQ1RAqhESM2BmDgxGIMrY93HoOLvBhForQVitHvLPFSRNNKqSMcDNEpVZrhKQtit4Fk0lbDaP4ojwlq9mFDaKUVoqsxNbsqRGhq6kIzKQtJc5hMLjLMe+xoiveIcNXoLOFgQwojxwhR0JJLgTUCskhukgDbXu1wmq+oqxWDMS7nMzVk1MAktQDphIS0Fm4RabZV3u49o+NrKDVnHPqb4I3UuQTgpMiQVMxNFMjm1FpANWcV3V5T1b5WIZab5V3u49o+NgFqzgu6vMerfG1DkBg1a4rutynqvysRQ00zLvdp7T8rRiO4ZcgOB0byuOIFuuzEplXXqe08CuFgCF+u7OFBYDOjAgGYZGqUjNwIFsy83GN6zgRUCR0EMVwwwBzOxBNTFiRPMQh6EynpbRL0HADyrGY+Qy8NfytyLFQQFeamKACAIzzVmwzrwkCQSQBgd3gkux1dOnzeCm97JN3dHiv/EzDBVZMVKqDOGtUmIpMlxYlpzMiQNt1kimloSsKVZXQoRCCl1MUlpQ95pEsMWlTM4LX1ojQSWYNFLZS0QuMzSAVAoQGklQACdMWOtcYNEeGECsxUD1JkMITLmiepTnqyAEYTGIYrhPazoWtFdjXucaK6etRurQphEaIcxNTAzBDArSRlwnZW5bXu4nEW+BYrzJaKjEOquy00qwRwDVjD4yMzPHzh2leQpQ0rKHCF5iuppQNNa1cST2kX1JvDJKlSJSnb1F0u6empiXi7VKSs0KiHMtiAr1MATLAN0+tsa5sdzf/nJtbHvLxUMTAByCs0ZSVKrSSpaazEjI4iyNyvrxHk0eiI0lCrC9upQxKo7T9QCRzA/0OAzYrRYXq+hFhvELJKGGcQ1qAVZAkpDqbKJyBKn5WslGVlICwYyNChmQqaJdg7CkKFapRWSCDNZYyzC2Drgdhw1a9pVeFixIamgGGCEYzDEsuCtToMGkzai2veIZJAYoVKNMFJgiazmC1sK73UoxJOKIJrEZoZCJNSYTKAAAFWZxBkJka2Vvm07yIqhQBCWqZieosYhpSQTh0tI4A1TMhg2pO5ppPeUPptDiiEoz1+gywmh0tLO+RhxEjOWIwNpXi9XkAk+mIQZPdZWD7wM2gEiQxlOqcxuyty7I0UwIlWUOWWGWMwaGWTllJmAZYS8zBtrXkvTurvLzHuHxseAFL7dozQyP4gLrmSGA2OAImxXAyOkjTIggkGu87Misaniw4gUZFZGABGjGUSktjrT9JWvvV1MiVUJOU6HIBx1IplPz+lpRIEWR9xpSPMv+fSnbAFo17jIFxhkkSoRCziQ3peoCw0wl+dpXC4EQYZUqHKg1mGQxYiecVTkTqp+mFr4YaDCmkENhUVRs7EmZM2AmZknE2wYP4ji+mJQ0GYQ1YMxm5UBFkyACpyEqnKZxAtuTHJLk2LteHJMN1TEvVgCtNRxIrnLhiONvNNDAvYMJVUU0CSUosKEoChAJ0g1sQMARDWei2ZuStQ7O5et3dqnMiajSKFQDKAqyljSJzNloN1aJFvHqCqG5hkI2FIVAAAaaxM1NLDBuIMhRRpnLqa25NLg0BEYs4R0JCjlJUMC2DSbqNNbcgXdlKzcMaJVFeC0gACrADp5OpJNrIdQYgKoAVZAEyGLaZbdJasZV3W5j1X42r3OK+yB1YsBNd1uU9V+VlNsq1ANQ3tJGWhx3v9Ts2xatcq7rcx6r8bKbZLUDBd4cx6H42nq+w6Ok/uj9jV0iGhMjbq9vT7rdgRDLcbVu3uPyty6RMiZW3V6dPrbsCJhutq3TuPmzR9vBHU9z+wgRDI5G3m7e4/KxDiGb5G3vj2j5WqS8kSHpsQXYTAnI1GVQ4DXHhha2HExfK2vjtHmzecCgsQ1tkbdXt6t8rBiGsZG3W7eq/KwsTO2Vt1enVvNgxM4ytut06r5sfowjGY1IQrqwJkQVBE1PykRgMDhhaFy/EEV4phMorDZZikEjeFYYgkaywJDDSWNsWJimVt7x2t5srtK6CIYbEOrKwxWQJWc6SQZjEAgggggEWWULrBfR1nDD4N68311U1wmkJTdaAkpjEgvNZcdcBOy9/wBuCiKFgxXpVhNfTkWEwVFTiZBH0x11lO7X+tGRwS4MpECbpMSaU8cDI+QdNLY94jCCjoylSK5LgJ1EkFcdDMfScuFpQjmmdepqNRThmzVbbj0E/wAO6uRkBZCKiMoaTTxMhhPE9MbZtxIYLFoLO0NAYmWooBUq64KKiQvyPU2ovUaLFUiEIe+VdmqdSqmTenSVM5hhOYkVnjbPuu0lgTaKKZUCKQ4ZQWVVSas1SzAmNZ558LOklmjmnOc1T5N2BEMtxt5u3uPysQohm+Rt749o+Vl7htKG4kpmSXkMJkBsSBPEZlxGGYdbMQYuLZW18do82p5OdprkIUQzfI298e0fKwIhrORt1e3q3ysQ4mL5W3vHaPNgRM5ytur06t5sfowGiGsZG3W7eq/K3I0UgrkbU9va2gqt1omdcrbrdOq+bESJimVt7x2nzY/QCUXaiGQmykFWYsApCas0m4yDSEt4SlgRbWe47rC7hApDZghisxnMsweQ1Bnjj0laFxgl1htEhAghTIZqnfFiwIAEgFA6ZrXwlZYblA2+81YzXfMguJowlphrhaEpW0enpaSghnbEVhBdhDYmGpcAlQCUBIDSbT/BkeFkYGzIkNECVvJQJOUGgwpZcfGMz56tx76IiOnouSVKurrJQCMQzYhsO2c59MbchRYymGswwKE4pmNNOpr0zdJ6a42VNoecIyVMzYez29k0gv6c5uqEiQE1RgwIBnxn+ds2/wB3ierBBhyZogIdaagqRCzQwzMBvrCxmCfUkAbegg3lyYMoJqEMzDMAspKJqwBnjwIB+lqb8sWJCI9FcGdt8zkCZgSTU4j8+sra5PIvpRWUjhSKsOMHhxIvqTVzDoEQBkAAVXakgVHp9DM2lsfbZiMViQ2SIAAQaRMgtpMjGWMpaEHQ2Y2Nf6w8wxYNjgMQQKWwMsQOHGdkNqQEiR2ZJmJ6QRkFJDBWZgHxy0knGY39RhbK8oe7Voavt6lFhxPSaIsgBIwyKnJocMzgAzFI6168DKNHb1EaJDbAP6cJSpYmaippPImR+i1a8bYdygKDSoi+mipRKKaapMGooYAqJyBImTUehN5vMSHFRwIkRFRpKzCaszComIxLFaScuOKroNG2Pkl68d21jES5eg93jGDU6ApFfLWxoNMRnLYhR6munqNIiZBdjbehUidS5lwanlYFpENJgBqVJAxxtoRouKZW3j07W828z+JZRmUwoK1qQPWYCpamExDkJsRSMZgfXGSpNtYKykoq2bcbaqk0UsGYTSdIrAOJXNjp+k7OxYpkfbbQ8V/dbzV3vjm6w3NZvFQaIkgxMRJLFhDTALNQ/wBrYzket+KHkTQj4TIUyUKQCHWMSQ+8FlSsjOZAE7ZXwbaqz0kKKaR7baDivT7reR2cGaEUdGpSJJCKQCiMGSU3JwlTPjTPCz3+0I0VR/uobKuCD3ZSmfcJAWeAwWYkZGZBC2yiPSAxYaEDFRIAUAEmWEsPJ4WrGLV2jj6jVjJVHsZtw2KDmcxmAd/TAcKoWZAygiRAJXpgG3s1te6qFMSmGRU82lTMtSomTVicBjayBEw3W3m6dx82IcTF8rb3jtHm1aq8HNKcpcgsQ1tkbdXt6t8rBiGsZG3W7eq/KwsTO2Vt1enVvNgxM4ytut06r5sfoQGiGtcjbrdvVflZXbLmgZG3h29D5s00TOuVt1unVfNlNsxMgytvDp0Pm09VfhwdHSf3R+xq6RhQmu6vA9PpbsCMJcdW4HuPi3LpHWhM67q8R0t2BeFlvrq3Edxs0V+PBLU97+wgRhI67zcD3HxYhxhN9deh7R4tyBeFlvLq3Edx827DjrN8673Udos1c4EBYwrbXdXgereLDRhWNd1uB6r4sLHWts67q8R1awY61jOu63EdVsV8AEWMJprvdD2t4sRowy67w4H9LEW8LNM673UdrWI14XLnXeHEWK4wBG9OpUzx05TgZ6jDA+bRvj5Hk77pwYxGUyEwCpPWRmCDgMZTBsjx1pOdeHEdbcvd6QI5LqBSdWHT62zanWBoylHgyoV7WA0NIjFAGlXNhCiBw0hKIxlEqC5VkBVqZys2m1oYhKyTiyX/AHYnpISLEgDMQuJ1P1s5FaGwkxUjyRr1HQ27+GfQ9OIJovrSLDBXdRDWHUdCQQuDdLI/xReEVqyyLQ77KHNoMbEnBYTRJqzHH2wwI6jXDTSdWxLwph4E01GmaOCAABSVYAgiUsRwtpXLaoBiLDLMA1KFzkLLGdIsmxYUgAzbA4SnZNrvS8SgtMlpmGyhWLBXUn1SRgS6zGgCzEgBbN+XaKz6VV+LLoUYTfXe6HtHiwIwrOu6vA9W8Wput8WuKhiJWjiYDqSAUUrUAcDIyPkGWErXCOtZzrurxHVrV5OOUXF0wMYVrrutwPVfFoVAFZM2LGWG7lOCgLKQ/wBTtNo61jOu63EdVsRI6zTOu91HabFfApm7Fv0b00EZQjQ5q8KFEabU7rw6pmllWIRmUnCYFJNtK97RAhxPS9ZEpd5mE5iErTOIBG5BMYAEtqPK20YUKIBNlnMDe1AnIGRx3mxwIqMiDjay93hmWTR4cvTMM0KBNWpmRNiAcvSUjpxtH0nawehHqY1nk0LheGKO4pzE1TqapgoUn1FFOEpSCyBBtO43/wB5kYhisMGpUYBNKkYGciZq054j7Z2yL1fzd4ET04qFVUsViNjSpqeh1xBKz4HGWmNmv41DSFhTpWQ9dhlMQ4OZli1TLLrgNASbI4tcorDUU1aNDZV8RyTMmlECkBqaGE5rwOYGZHQDgbSvN5HplACWiM6gSIwJYsZy7QfzkJic7VopZYR9eGGUAgqomcBNWm5ynQjwDMWRXaJeIgV4COsaItbYs8ITMShKgQpYKpNRxTQyFhooLX+GIccFIRZGL4yb2ncQ2HpUiqcwTSAOOIE7EeMXiUREMlRGVCoWGAS6TpWo6TwY9dJYaUTaWMVXaGBUBJTUzEoDJapAYSxOA/KZSgxEDNmQYLIBhJQJgKvgD+uJ42pCN9jl6iSiqTJiMKzrurwPVvFoxXUkAzkVYHA6GQ6WkI61nOu6vEdWsvtK8gI5VxV6USmTKDVISkWMgZ9cLVr4OFcjG0NpJEhwEd85iUxAKlLFIbE4LiAxoMtCGAM52I0VZDXeXge4eLV3goSmZZ1YkETMlbCdrI8dZDOu8vEdwssY12KaupvpmTtKOYfox0VvUMRalJcr7yemwIO6AaGNMv5fHQy2ntARIqghhGhh2VURwgWllh1OAKlJfHlymcmCi0ttEOrQw4zghJkYRCDutOanHCZljLATK2XfaqNDiEVAoaWWLIRRICpWpwZgxYArMGQMzOZVxV8FozkoeR43tFWpjIACZIP6W8nsTbsWHexdYwUw4sMPBYI6sskFMN6srGlGEhIzUmWNtu83l3hCIjiGoVTKIjhwS6gGRkWaRYiGAZlVBIqwVa+3ZQY3qGcNK4pAOZIInQcuYKZFQDiZHHGevPAig4qpLn/kbcCMJHXebge4+LEOMJvrvDge1fFqrjf4brMRF1JlUKhMk5hPA4i1sOOs3zrvdR2iz1zggCxhW2u6vA9W8WDGFY13W4Hqviwt4Wts67q8R1awbwtYzrutxHVbFfBgNGFa67rcD1XxZXbMUUDXeHA9D4s00da1zrutxHVbKbZjrQMy7w4jobT1V+HB0dJ/dH7Hrp/LT7V/xaUDT82/6jZeBAX00kqA0CU1BE5cRxtOBd1luLq3Adxtsa2ktT3P7LIGh+5v+o2Ier/cP+kWrgQFkci7zcB3G3IUFKnFK6jgOKj/AO7PjIhau+32r/lrDb6/a3+VtWsBa2yLurwHVrBgLWMi7rcB1W2YAsi6p93/AItYjcv3C1cWAs0yLvdB2tYjXdcuRd4cBbVWALLxun8v825fEBRwRMUnA4jTpaEeAtJyL/QdbF5u60NkXdPAdLYqwBbHQlWAAMwQAdDhIA+LW3CEP4aCzMYj0oivIrSZhJ0qcpBGMjiQRMAgCn+HXsX+gtzZlEMZkBRlWckBKsFkSRqQRSJAYS84TnG0dPTaii6fc19kXf04dJYsa4hJPEtEZj/nqdONmYOr/d/4rbB2FcoMVHZEChY0RYTAKaVQlJQyahQc0hwqOAItoXBFLREeGtYaeCSVlkACs5zwAmJ4THUWk6yegUXf8O3YPHYQVnEbMcSKmAYuqsSEYmRJABNKznSJdi7MpZijkSVcHM1lNtWOYfWZ+hs9BuyTfIu92jtW2XtiApiKlK0sk2EhmpbAHxmxHHQ4TB2POCert2tyRQjzKGRE0JkeE6TK0ouqfd/4m1bQFrGRd1uA6rYi3dZpkXe6DtNujB5RbG5fuFi8bp/1xtVGu65ci7w4CxeLutJyL/QdbCrAFt4SpWB0IP8AqfA+bVbGSLU0SKfUUMFJFbPhNkYoMsh6gwRRLAmdOEol3WRyLoeAtdsT0ghYoZsxH8pqQIZKTqCyxpnOfHxaeolR1dK3uaNXZscPDUgESVQQwkQaQZEfQi2F+FdnwSpcj3w0UOajXmiGUQYkgOFDA8aj1NoQXurMwMdFYIskhPnIZFzGECQ7TVlApnhLGdqDs8s12dkkIDvUTSjGE4dS7lMABIGmfLjrhJ0d4zdai8Zn3/UZJ9UhmlDLQTADGXEn6C0Tqb7V/wAtZNLqnqRSqlg0YGGOZpQUBBr1E1Y4nhPpacC7SiRA6rUAkxJZKWBNCkDEAFcTqSeErXVcfB5mrFtyl2sZSdR+1f8ALWHGYfa3+VtWsBazkXdXgOrWGu61LkXRuA6rZ8ESyLqn3f8Ai1iPoPuX/qFq4t3WaZF3ug7TYjwFkMi7y8B3CwqwAX+CHhsraH+ox1FkdowS0Ql4bOGhFIpUzWLwCxIG7VTMFpCoYTElWz0e7rSci/0HW0ol3WRyLoeAsrSdDxm4qjPibTWlRGvDoqkGUVUXEqQsnVZGRM8CSCoxwthbMu0H0qYsSEDGENB6Cb2WTwWSko6ZmAFMgrnQmdvWwoCyGVdBwFk7ldQWVYN3Ut6YMRytKAAZYdUsWJOg0EyeAKtRSKxnKbpWZ67EqYTeJEHqOIjOQuhJDUQ1QMcEWtZESGOXDQu9+hGshokNmYBYZSI2Ihgma0FlSY3sB+eFrk/DjelFZWPru5IFQMNAsQ5Yasst2eoxJ1AlKuDdamixAklhGRVlKzEvcykYkUw2B6ab07Y3FttMrtmsNWKwosYxJqEULDAMMxK2iGTFVqIHpmYnXNpgHDiHbvfleIq5lelzQ4k0lZQSODAGWKkjEdRYh7PhCI7CEgYqlRCgE0lpBiBMgebSiXKGYiMYakqrUmkYTkMPyJH52pRytpl7b6/a3+Vsptn+WPuH+DbsJFMQqYQWkNIyWTAkSYSx+swMeutk9vxIaqFom0wZIkyBIiZkMLT1K2FukX+eJoXWAKEOO6OJ6D/X52lAgiXHVuJ7j5ty6Q8iZm3V6dPpbsCFhvNq3Edx8WeL/Hkjqe5/YQIIkdd5uJ7j5sQ4Im+u91PaPNiBDwOZt5uI7j4sQ4eL5m3hxHaPFmvnIgLBFba7q8T1bzYMEVjXdbieq+bCw87Zm3V4jq3iw0POMzbrcR1XxYv5AIsETTXe6ntbzYjQRl13hxP62IsPFMzb3jtbxYjQ93M28OI/SwnxkAjwRSdeHE9frYvMEUNrunien1sR4eU5m4cR1+li8w8jZm3TxHT6WE+MgWeiPP8AU/rau7QRQmu6OJ6fW1vp/Jv6j9LLKkoQzNugDETJIkAMNSSAPJtl45Dka2FALoWR6QZFhiT6jAMebsKAeZnG1LendmYmlWQCoAn3UNIqUA1h8CQJGZwmdRp7Cu8oKio7z7pFJnEY1L4OoHmyW0XpimZiTXNCktStEpAZXAEgQKJEkbxxwNue8s9jhDl6jCGzAKWZiSJsQslVJknE8w0BtmekWiMzmbUqBKoKBUxygsZE4TM8aR0FoXaE5aI8SIWdmwlIKiUiUNcMZcWOJOOAkBYIec5m3V4jq3i1oxrJ5+trOTpcAYIrGu63E9V82IsETTXe6ntPmw0POuZt1uI6r4sRYeKZm3uo7T4s9/JzhGgjLrvDif1sR4IpOv8AU9frYjQ93M28OI/SxeIWU5m/qOv0sJ8ZAlEgiR10PE/rZnYqAMy4yKqyiZ3hlc66So/r5stEh4HM2h4j9LVxLvNVOLFSpAMsZSmMR0n/AMPrZJZjyV0Z7ZpjdwVXgIqhyx5psAjtNmNXCmeHWYGOMkopVneESXiIysdQqoXbeBOJMnIlPGnSU7OLfAYSoqxpFAAQUUDLgcTMD/8AU/Q2Vu0EyJLNOZGs5AMQFBOMh/kk8bJGLvJ162tFRpPJ2DDUPUQxCvMgHE5BLU9Zf6FuQ4M2cmYLSJxMxMtITnjISE/FpQoeL5m3vHaPFhYeZszaL06t4tXu3Zxb3t2nId3UMRjujVjPEt5t1oIrXXRuJ6r5sLDznM26vEdW8WGh51zNo3EdV8W288iBFgiaa73U9p82I8ESGu8vE9w82IsPFMzb3Udp8WI8PAZm3l4juHiwnxkAjwRSdf6nr9bSiQRI66Hif1tGPCynM39R1+lpxIeBzNoeI/SxfyBzZdzSK7qxeUNYeUF1BLAmqsEVjCUgZCRnwls3G6IsNABIUg4E6ka62x7m/puhJekoQSonmBUoCAD88TgMcccbYG0GKIFRxlEzEZenAJOf5y4flGdtvJ6GlqQjBN4NW7QFkdd5uJ7j5sQrus313up7V82xE2lEhqWcl0BefpqQ4zHEAk1Drp1to7Fj+tD9QFlqkSpOKtQs1M1GhmNLI003ZaE4zWDPvWz1gxDSPbagKoJ9s5sBjuYYAaHwcK4l3UsBjirDBmBxI0IMx9RZvauMX0wzbqOxPQF6QMJE1CfinyLKmHnGZt1uI6r4taDdcnB1CSngpgXIKwmzOZNmY4gTXLllhh/W1W2YK0AyxqHE9D5szGFJmWcgKxwxOEjgAJk+BZLaLrEgo6OWViCCDgRI+P8AhbNR/hyN0t+tF/I7dENCZ23V4LLEdabSgQzLfbVu3uPxty6BqEzLurynp91uwA0t5dW5T3H5WaPtI6nvf2ECGZHO283b3H42IcMzfO2vx7R8bEANI5l3m5T3H5WIYab4rr2ntHys3kQFhmts7bq9vVvjYMM1jO263b1X42FDVtmXdXlPVvlYIasZl3W5T1X5WACLDM0ztvfHtb42I0M5c7bw7f22IoaaZl3u09rfKxGDZcy7w5T+6x4AI8M0nO3Dt6/bYvMM0NnbdPb0+2xHDUnMv9p6/dYvIahsy7p5T0+6wuwFnpnvb/l/bbG23fzd4EJwamLwlQOyqC5IljQxJnwAJPjUbMm7l/tP7reT/F5iwkul4CPFSAx9VIKn1CkWGYdQk08J/wDfhgsvayml71Z7GJHMKDDWDEmxMlDU/wAuZzkSBwA/7a2UgQWmxMWIxBlNiDyrOQlIT8WzNifiKHfQIsN0VSzLCDLS7rOdQFcyJtKXDpOz10iRS8UFAihsrGRryjEBXJH59bLBcst1E25bVwXw4Zm+dt749o+NgQzWc7bq9vVvjYhhpvmXe7T2j5WhEiFWJZ0USUTYSEySAJlutqHKTaGaxnbdbt6r8bESGZpnbe+PafjYYNWMV3W5T1X5WIgaaZl3u09p+VgAiwzlztvDt/bYvEM0nO3/AC9ftsRg2XFd4cp/dYvAak4r/aev3WF2AlEhmRztoe39tiHDMhnbQdv7bEQNI5l0PKf3WIYaQzLoOU/utnYCN2hmhc7bo7en22IEMyOdt5u3uPxsXYNQuZd0cp6fdYgBpby7zcp7j8ra+4BChmb523vj2j42Fhmps7aL29W+NiEGm+K73ae0fKwoapsy6Lynq3ysAAhms523V7erfGw0M1Lnbdbt6r8bADVnMu6vKerfK1URIgiBqxSEbKEnMzUzBqnphKx3NLYsMzTO298e1vjYjwzIZ23l7e4fGxEDTTMu92ntPysRw0hmXeXlPcPlYXYwLxDNJzt/y9fttKJDMjnbQ9v7bRjhqTmX+09futKIGkcy6HlP7rHYAhQzIZ20Hb+20btDNC523R29PttKEGkMy6DlP7rRuwahcV3Rynp91gAgQzI523m7e4/G1EW6sS5WLEU1qTS0gaQuoUrM/mJyAJla+AGkcy7zcp7j8rEMNN8V3u09o+Vh5sZScXaKLjBcTqdqiATgsyKmpq3pmmUzUfra8wzWM7brdvVfjYUNW2Zd1eU9W+VghqxmXdblPVflYMbt2KX6OyslJiNMlKlVWCmQbSQqwBwBw4yspeNnelCXEVTANIUDQkk4ZmJmSxxJNtIQCIgaUMMQ0yExImspmfS1G2Q1AxXeHKeh+Vpai/HJ1dLL/LFLyNXQtQmC7q8x6fbbsAtLdXVuY9x+NuXSIaEyNur29Put2BEMtxtW4r3H5WePtOfU97+wgFpHKu83Me4/GxDLTfKuvce0fGxAiGRyNvNxXuPysQ4hm+Rtfj2j5WbyIClq2yrurzHq3xsMWrGVd1uY9V+NhYhrbI26vFerfKwXNYyNut29V+VgAilpplXe7j2t8bEYtlyrvDmP7bESIZpkbe6r2t8rdjOcuRt4dv62PAHI5ak5V/uPX7bF5LUNlXdPMen22her0ACCpnKcspMgRNpAzkJiZ0Fq71f1oeUp0mQLKMSMJiqfThxsI3a/A3Nu1f7j+21d2LULgu6OY9Pttz+OWcpif3J+62c+21T0EChjEy1F1CIVWfuMCaZ6DzbLVGqEm6SHrrBlURDhgszVEYEyY6mnG0IN9BiREFBcEEqGzBZBapFdJ/60tbddjPEL/wAQpeFU1MIFaGk0/cExUJg5TMf9+QMHiyhyIiMuFAkqyCqADgKacPz42zdbaRWei4x3SJKz55KpNQwqI5V4026C1ZyrurzHq3xsQ4hm+Rt7qvaPlYEQ1nI26vFerfKzEAJasZV3W5j1X42IhaaZV3u49p+NgxDWMjbrcV6r8rRvEemgspAq1JUDdPEtYAlFLZcq7w5j+2xeC1Jyr/cev22i8ZmlRBiPmG6FCn6OzBT+RtOKkYqf/buum+8MCU8ZUOxn+X52zcsFFpTfY7ELSOVdDzH9tiGWkMq6DmP7bXxbvEkfabQ8U/daKXeNhKEKZDVxVw0XTrxtm5Ub6Op4KLsWoXKu6OY9PtsQC0jlXebmPcfja67QIlK+026Maklp91owLteJH2klNv8AeYzqOG7YclkPQ1PBXCLTfKu93HtHxsKWqbKui8x6t8bX3W5RSXqFObRZMZSEjUWABl4Mj142QNmZmr9VzJeYIBi2AENh/wASdLY5oddNNigLVnKu6vMerfGwxapcq6NzHqvxs0uzWDmTRd1d4QzhNuksbRiXGLUJSJpbVQOK/wDyGdjerB9NMXiFpplXe7j2n42I5aQwXeXmPcPjaf8AAxnoERRDmcfSao7pnS5pl/Q62avGzhIGUadS41rpUMKSafzlPzY3q0C6abQlHLUnKv8Acev22lELSOVdDzH9tno2z0pM4cQnDEuAZdJqww8W7G2asiVSIuGMnGMuJDMRPzrp0Fs9ReBv4kvIhCLSGVdBzH9to3YtQuVd0cx6fbbQh7NWlaRGXAY1hv8ArY2queyxQp98kqJGtcOpCzp/qCMMJWPUXgP4svKFIBaRyrvNzHuPxsQy03yrvdx7R8bOQNlIVxSMSHYz9UjEOcaQ4X8pS8WF2bMvIxhm/wDiPKNZix6izgP4svgTUtW2Vd1eY9W+NglqxlXdbmPVfja9bjGrbEHAYUAcWkJ+qZfWVqo0GMrD2C01b+W6GWIxNZXx1s29E3oai7EWLVrlXdbmPVfjZTbJagYLvDmPQ/G173giKiNCdHKOwVqd0FQTUrFdSOPG1G2YhoGQ7w4r0Pmy6mYD9MnHXin5GtmCI8GEwRZNDRhMxJyKgicoUrW3eDFluLvNxidx/wDitP8AD+2YIut2BfEQYYOVtQg8Wbu+24Ev5nM3K3cfFppyo659Pp7ngUu10cgzcLmbD0ojcx5pr/i3U2bUTVGjCTgkQ0pVgFGU1IzSPgj8rNXfbcCR9zmblbuPixC23Am/uc3a3aPFtblnkFo6a7EYdyg1thEOVdTFPFuFpG5wK1nCqytvozHVeLAmwu24Fbe5yryt1bxYbbcCtfc5W5W6r4tlP5HUUiV4u0Ask4KnNxhfFvjaMe5QMsoIXMMUhsp/IqAbEbbcCae5zdrdreLEbbcDL7nMOVv0tlPwbSKzs27oa1hsGBBBlE1kEnI4Ey49cdcbaF7vAofBt08jdPpZO87bgUn3OnK3X6WL1tqBQ/ucp5W6fSwk/AGgY46N/Y36WousRfTUUmVIwoaU5Dxav/bcD/8AJ/yt+lqrrtuBQnuco5W6fS2U64NG7tHEjg283I3cfFs5NnpOJQ0VJuScGYEkAkmtSdSdCLXXfbcCR9zmblbuPixB23Am/uc3a3aPFtpq8CySlhia3SIC8nDZhIGFEUypWc2BOOvCwLtErOhyrhTEEsWwnSavrIWchbbgTf3ObtbtHiwu24Fbe5yryt1bxZrkT9DT8C38DN1qiPut/LhFeK9wb/hKziwISMhVGqmRUVcvKlsKiJy8Wg224Fa+5ytyt1XxYi7bgTT3ObtbtbxbMseMIx4Q5HjjLg28ORv0sXmOKTg39jdfpZONtuBl9zmHK36WLztuBSfc/wCVuv0tii/A49FvApODaHkb9LEK8CQwbQcjfpZOLtuBI+5wPK36W7D23AkPc4Dlb9LZTrgBm6XgUJg26ORun0sXa8CRwbebkbuPiyd123AoT3OUcrdPpYu+24Ej7nM3K3cfFtafgBuDHE3wbe7G7V8WFjitsG3V5G6t4spC23Am/uc3a3aviwu24Fbe5yryt1bxYp+AG1jitsG3V5G6t4t1o4rXBt1uRuq+LJrtuBW3ucq8rdW8WG23ArX3OVuVuq+LFPwA3GvAmmDb3Y3a3i3bzeBIYNvLyN3DxZONtuBNPc5u1u1vFi8bbgSHucy8rdw8WNrxgwcvMcUnBuHI3X6WlFvAkcG0PI36WRvG24FJ9z/lbr9LTi7bgSPucDyt+ls2vwaNwrwKRg2g5G/S0LpHFCYNujkbp9LLwttwJD3OA5W/S0LrtuBQnuco5W6fS20/ADd2jiRwbebkbuPixBjib4NvDkbtXxZS77bgSPuczcrdx8WIW24E39zm7W7V8WNrzgBtY4rbBt1eRureLLbUBiChHeGxU5gjzADKSBKREwCJggicxaK7bgVt7nKvK3VvFg7bgVr7nK3K3VfFin4MEU2cysJMomGnKA/VdTVjwxtlfi68Nd4Ksy1AxAswGUzKsZ0suGnU29G224Fa+5ytyt1Xxby3/qZtSE91QK8z6ynRux+otk3LaN0+jp+rF13P/9k="/>
          <p:cNvSpPr>
            <a:spLocks noChangeAspect="1" noChangeArrowheads="1"/>
          </p:cNvSpPr>
          <p:nvPr/>
        </p:nvSpPr>
        <p:spPr bwMode="auto">
          <a:xfrm>
            <a:off x="155575" y="-1195388"/>
            <a:ext cx="5000625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ata:image/jpeg;base64,/9j/4AAQSkZJRgABAQAAAQABAAD/2wCEAAkGBxQSEhMUExIVFRQVFxoYFBcUGBwcFRYUFBkhFxgUFBQYHSggGBwlHBcXITEhJSkrLi4uFx8zODMsNygtLisBCgoKDg0OGxAQGy8kICQrLCwsLCssLSwsLCwsLCwsLCwsLCwwLCwsLCwsLCwsLCwsLCwsLCwsLCwsLCwsLCwsLP/AABEIAJ8BPgMBIgACEQEDEQH/xAAbAAACAwEBAQAAAAAAAAAAAAAABAIDBQEGB//EAEEQAAIAAwUHAwIEBQEHBAMAAAECAxESAAQhIjEFMkFCUVJhEyNicXIGgdHSFDORkrHwFUOhorLBwgckY+FTgvH/xAAZAQADAQEBAAAAAAAAAAAAAAAAAgMBBAX/xAAqEQACAgEDAwQCAgMBAAAAAAAAAQIRIQMSMQRBURMyYXEigRQzI5HwQv/aAAwDAQACEQMRAD8A+jXW6oUSaJujlHT6W7AusOX8tNW5R3Hxbt0gihN7dXmbp9bdgQRLjq3M3cfNuqPtPK1JPc89yMC6pI+2m83KO4+LEO6pN/bTXtHaPFpQIIkdd5uZu4+bEOCJvvb3c3aPNm8i7n5IrdYdTe2m6vKOreLDXWHWPbTdblHVfFpLBFba7q8zdW82Ggisa7rczdV82A3PyRiXWHNPbTe7R2t4sRbpDy+2m8OUfpbK2ve4qhXgwlZK6Q0SJFUFsyMAKJSmMDOR6gY2wjte9M0NnlCKsK4SxEENsKpNFitWDIg5RORHWqy71jJVaeo1Z7KPdUpPtp/aOv0tC/QYSoxZYaik4sFA06m3kNrXq8FyyuyK7rDSG0cKS5Mmhw4ZhszvLNMMBiJASJOXFu8R4seMCIgiIYaM5arAyMOLSCrqrClkKKZgFjgs83rA0dKT5Z75r1dRPPAwkSAUJkxkDIY4nAWjcosFkWmEzClTNbvEIIOGDCHI/lwx0xt8+uWw1hXqK5QeoVDvBkBDRAaw8KUNWCiTTdMJlmEpCW/+Frit4QxUj+g7oSINziusNahlixgrziRJkkkGmbSmxAayqbZSWlGKtyZvC+3ZJq4VSCxNcJlwqPErKY4jUcbTgXm6kvJ4HdKaTC0jEjgMD/Q2Q2RsH02ESJCgRnUvnDRIZZi0yzDOBjVMGokyYmeFvR3baEJGpiKYQLqqNWTCqcBQlUxSSZATABLAAkmVtcmrMUISdKRif7UuYWJEqhMisAzItYGUHkB/+p2tul5gxGmkGIwKiRF2iBdWxqaGBwt62DAE3xbe7m7V82FgCtt7dXmbq3my+qyn8deWeIvu27nCYGKBCyt/NhFDgV1DqD//AEdbM3W+3WMEaGYTKc06QBSVbHEDof6G3qryiKQXJChGLFnaQE11mbfNfxFtCDfr3d4VzaFHg794MMMxmZzWJEVlCzUGQLZjqCAZatRmT0Elds9UUgsQFEJiCJhQpIBnKYGmn/C1ke6Q6T7af2jr9LcFyRAoRaRMABSQJfQG07xBFJ1/ubr9bVXY4nJ+QiXSHI+2mh5R+luw7okh7aaDlH6W7EgiR10PM362wn/Dr1KUvcf0Sr+pDaJEZjWDKiKHDLTPADHTHCVlbwbF3y6Nm73RKF9tN0co6fSxAusOR9tN5uUdx8Wxtjfhr0gJ3iNEXArU7eoksQocNmWUhSRIy422brdgBq5M2EyzTMmOJkZT/K23yDdcMIV0Sb+2m92jtHi3RdEqb203V5R1bxYW7qawZkE4gsZHKNRO2ZE2dc7vMmFDhiSgUqZsQHakKuLSUMZCeAJ0FtbBNvux4JBqbCFgFBwXAsTIHoThaxrqlS+2mjco6r4t5zZuzrs+MDZ6enThWFQYkzKYEMrT1UkGWttmC1LosX00JBCKkRjoRhmC+NBbExpJruNRLok09tN7tHafFi8XWGBuJvLyjuHiyV5vMAFCIiu5ZqF9UlmYAoRDBYyzSXLxPm0mUXj1IIgxiF9L1PWSIiMsQzCqYsqjhjIYcZGxuWMhGM3xY3HusOk+2nDlHX6WlEukOR9tNDyj9LZd5/CsVEPoqElTRK8xCy1OPUGdGEqVUyBxMxMa2ujbKiXbF72YilSWRldnBAMynpiplmVEpYS8ysnqIr6GpWGPQrpDkPbTQco/S0btdUoX203Ryjp9LJ7Mvof1FZIiekwU1CKJikEOVYAoCZgTmDSZE27/ALQu8NFLxlUBASzRCFAlxachof6Wfcq5IuM06yNwLrDkfbTeblHcfFiHdUm/tpvdo7R4tVBiKYXqJVEViSnpsTWrtlKmqREiDOcpY2y4e2lF4aCYbVauRFEkNK5SWKzMjPCeh8TG1byC3vg2VusOtvbTdXlHVvFg3WHUPbTdblHVfFl9nRDEaIWhugEgs4gYMAWEwUdulmmgisa7rczdV8220K3JdyLXVKl9tN1uUdV8WW2vd0CCSKMw0AHA9LNtBFa67rczdV82U2zBFA13hzN0Pm09T2l+lk/WjnuIbLYw7tCYQmWagxIZDoUwzMDDLq8yJgCRkwniDK7+IZlUoHANTNnw35UiKC6qwxMqSDhiMbaV2hEw09xhlXQL0HVbI326LKG7XloISIzCXpUsxaWYOhDGRI65uthXt5CU4vUdruauxtmwLxBWIViCpmMvXimkq5XKaxLTx5xs7B2LCm4HqDHA+rEJGUY5mM/ztgXHb15aHE9NWiFVYKzJ6QaMGOqxQDThoPGMjMc2dAvU64l8iq5abonpskyoISbwzOnSahAZTlZalbydEtTSSyav+xw0aMqxoqgIlOYGVVWOYEn8zbsD8OhYk2vN4iAqZBmVQsqdPTRSZnHEn+mFs+/RL0rRYl3iq0T01lDiqtLMKpZ1AKn+oxx6jn4P/FBvjmHFWJd71CVvWgsAQMUzJEppYSZT1FQ4SJx7lyzYelPhIR2tslWdbv8Awl8iqWkYlUIIAQxqhsSAKSEbCk4iU2UgaED8OR7sjJBjhxpDF4eM0hLKre5SMdWCzNvR3iCSUHqNix7Z7jaGm2en4dgoUbMzB5qYhD0s05stQIDGeLDE6TstvGS1JcGNH/DF5dYbRb2JqF9RIalIbEYhTmaaq2kqTICdVlR+FngpeHvF5hzYH02hKsMsBDAPqeo2K1GIShYjNPA6e1vMI0nO3DgvX7bZW3ri7gMGMRQpy5cpIJ9THKdAOomZam2xbxkWSSTdWeLaKIbxG9VoYpWELyXQIq1hlhRzEd3JNRWazTiNTLv8Khiw0rWOMC4jQzKEHQklb1BVf4epHVQxLTpkBvS9RHgCpfVDBgwK+oi4NOSlWpKzxlgePm1f4b2XDiozMpImKHKrUtKemQr01AikmYPPrZmqjyQhOUpVVHnYSxbrEYJ/ExkfFIMSIrrDbPJEvKxCwmEWQdTMuMZVMNu8bPEeDESIrAuBNfUJKtQpkH0mDhUPqLEH8KRAWYGEWhvEMBioDEBjRDchMAJyLZjhMAE4W3CPWWBZ0iYF4T0eok1AzKBpMEVCYMsCbPF8qyWvFp7kqEf/AEggOLnESKzB4cdkMMRHYQaUT2qieGupGbAylb0F42pCWO8JRFiugT1BDb+XXUyl2d1GI4Ak4jC2ctzNcRkjRYbEgFodGMlUgsrIVJEpTI0MtLFxuXpzURHM8zMwSp3dmZnalQJkknAAWX088jvqltxyQ2zc/wCLAhxgBDJqCVxah6bKyziJFXNMA4aaYyqtlXD0oUeJCWHeA0MQxXFcBYkMI9CwokSIC4XMubEYYkStvmGaxnbdbt6r8bERDNM7b3x7T4s6jXDIPWlL3cf6KFpiLzSqA3yQZic0dWkwx1B4G18eCKTi39zdfraF9cItbxaUUzZmKhVA1JJEgLYWyNtteC4miIrMq0uGZqWADyMID02qwIJmdNDbbqsiKLlbXBv3qhEZnelQMSzkAfUkytkXeFeb3EX+GjCDdlUF4rKXeJOUvSnEkARVJmHCciCCTbd09OMt8YmIIUMoqNTSrxGAEYKy01AEic1Mic3C1UPb4vNyhiDeUaI71RDSPTAQ+qcHppnJBif95ORFpyk+LOjR047dzyX7L2DDjN6T3m9RVCgiIsV0kwBBUmDEVQJMJZBOnVjjad3uZu0EF3vcVFMRHZXERw6O82ZSlUiAJZuYCXErbM2heGSJ/DxyYMyIbL6bOYwE2h0emTi9RxwpAIbGVvQbM2PCiAn1ozlY1ZrwKxkJIcqVDAlWEwcJUiVlbabydSipRyjPuMKPGDmFDIFYk0atAV9MNuBywE6RVjrpayJ+FokV5vGUMpRkwdjDWZrRIixEbGWv9ZjC3obhCiSPqPnmKqAKZ0LOmazlaxYRrbO26vBerfGw5y8mLRgs0ZF0/DgVyPXi0hFAUMcDNsZuWP5T/wC0qL9sJlESGlUURgcXeRQzXMx5lGBAAw4azG4wpZi0UgBVmTSBq3Eraj+Lhl0leAZhgDNJE4GQMpEyFl3N9xlCK4RkQvwhDBdYqw4kOOtMQKGUs5Rg5eTScSChWIrWRzGeG89zVEVVqAUoAK2wAYAYk27EWZSUQmTkGVOBobDd1t28wjIZ23l4L3D42PGRwvMAUnFuHO3X62nFu4kcW0PO362jeYRpOduHBev22jfDRDd2isFVSSSFwAH22z9gWQruKRi2g52/W1UC6K0NA0yKVMizETEiDKfUA2thQjIZ20HBf22hdIRoTO26OC9PtsfsBO67Bu9P8oHM0pkkKKiKVBOVfAkLTg7HgUxIXpL6ZYTTkOVTiuhxA16WlFjrBhPEiRiiKXLM1IAFR+NsyDtRohZoMUUsZqWCsWFK5hSQAMR/XhZqbbyJKcYK2PvsSA0V2oIYqlRVmUtKoAOVYVCUhIzGAtVF2EnqqUaIgpapVckNisjmJlqdNcJ6WQa8Xmp//cQxk1EHEZjSRNyDIT+pkcNChti4xKFqixC0WSrDZy1QLqS7pICQBLMqyEhqcBbaku5P1IT7X5NttgD1VP8AER5UHLUspg6zCz5hxlkXzPzX44u6CGohmNEcRJURFeVNJJdZqKpGkTBIxlbWRXJVVvLhVBFMMQlVQtOQUpUo0wBngLK7YugoBmSahiQpY4HViJn87ZOMtuWN0+tp+tHau4xdbs1KNWdFIGYKJKBoGEx4Mxay73eRLySslgWozSq0nVOWAw8WldC1CYLurzHp9tuwC0tF1bmPcfja0faedqP8n9hADSOZd5uU9x+ViGGm+Zde09o+ViAWkcF3m5j3H42IZab4LqOY9o+Nm8iAoatsV3V5T1b5Wy9q7E9Rg0N1gxp+osVFNQdCgM82IZVCN1EuglqKWrbKu6vMerfGwS1YwXdbmPVfjYaGUnF2g2Jfr7FUetDghkisodSwSIAGFSriR0M+OnjVjG8ZcsHeHM37bKbLvRmIUlrRi7CZlTGMQoQaZHdYeKfpbRj+pUpklMxhMzqnrVLSXCVuZ4Z6sHcUxe+rHZGVkgFSJEEsQQcCCKcRZMpGu13daPUQBqRDm7gOSQgDU5VmAMdB4tr3lnpOVeHMev225e2eh8q7p5j0+2whjzUX8TQIpe73plgFpqREwGBwFYcUPTJwNaSGB4229j3YwYENRFDCVVTiZJclyZhgNWMgOErK7U/D3rQ3QMYZaIIlaFagQ1RAqhESM2BmDgxGIMrY93HoOLvBhForQVitHvLPFSRNNKqSMcDNEpVZrhKQtit4Fk0lbDaP4ojwlq9mFDaKUVoqsxNbsqRGhq6kIzKQtJc5hMLjLMe+xoiveIcNXoLOFgQwojxwhR0JJLgTUCskhukgDbXu1wmq+oqxWDMS7nMzVk1MAktQDphIS0Fm4RabZV3u49o+NrKDVnHPqb4I3UuQTgpMiQVMxNFMjm1FpANWcV3V5T1b5WIZab5V3u49o+NgFqzgu6vMerfG1DkBg1a4rutynqvysRQ00zLvdp7T8rRiO4ZcgOB0byuOIFuuzEplXXqe08CuFgCF+u7OFBYDOjAgGYZGqUjNwIFsy83GN6zgRUCR0EMVwwwBzOxBNTFiRPMQh6EynpbRL0HADyrGY+Qy8NfytyLFQQFeamKACAIzzVmwzrwkCQSQBgd3gkux1dOnzeCm97JN3dHiv/EzDBVZMVKqDOGtUmIpMlxYlpzMiQNt1kimloSsKVZXQoRCCl1MUlpQ95pEsMWlTM4LX1ojQSWYNFLZS0QuMzSAVAoQGklQACdMWOtcYNEeGECsxUD1JkMITLmiepTnqyAEYTGIYrhPazoWtFdjXucaK6etRurQphEaIcxNTAzBDArSRlwnZW5bXu4nEW+BYrzJaKjEOquy00qwRwDVjD4yMzPHzh2leQpQ0rKHCF5iuppQNNa1cST2kX1JvDJKlSJSnb1F0u6empiXi7VKSs0KiHMtiAr1MATLAN0+tsa5sdzf/nJtbHvLxUMTAByCs0ZSVKrSSpaazEjI4iyNyvrxHk0eiI0lCrC9upQxKo7T9QCRzA/0OAzYrRYXq+hFhvELJKGGcQ1qAVZAkpDqbKJyBKn5WslGVlICwYyNChmQqaJdg7CkKFapRWSCDNZYyzC2Drgdhw1a9pVeFixIamgGGCEYzDEsuCtToMGkzai2veIZJAYoVKNMFJgiazmC1sK73UoxJOKIJrEZoZCJNSYTKAAAFWZxBkJka2Vvm07yIqhQBCWqZieosYhpSQTh0tI4A1TMhg2pO5ppPeUPptDiiEoz1+gywmh0tLO+RhxEjOWIwNpXi9XkAk+mIQZPdZWD7wM2gEiQxlOqcxuyty7I0UwIlWUOWWGWMwaGWTllJmAZYS8zBtrXkvTurvLzHuHxseAFL7dozQyP4gLrmSGA2OAImxXAyOkjTIggkGu87Misaniw4gUZFZGABGjGUSktjrT9JWvvV1MiVUJOU6HIBx1IplPz+lpRIEWR9xpSPMv+fSnbAFo17jIFxhkkSoRCziQ3peoCw0wl+dpXC4EQYZUqHKg1mGQxYiecVTkTqp+mFr4YaDCmkENhUVRs7EmZM2AmZknE2wYP4ji+mJQ0GYQ1YMxm5UBFkyACpyEqnKZxAtuTHJLk2LteHJMN1TEvVgCtNRxIrnLhiONvNNDAvYMJVUU0CSUosKEoChAJ0g1sQMARDWei2ZuStQ7O5et3dqnMiajSKFQDKAqyljSJzNloN1aJFvHqCqG5hkI2FIVAAAaaxM1NLDBuIMhRRpnLqa25NLg0BEYs4R0JCjlJUMC2DSbqNNbcgXdlKzcMaJVFeC0gACrADp5OpJNrIdQYgKoAVZAEyGLaZbdJasZV3W5j1X42r3OK+yB1YsBNd1uU9V+VlNsq1ANQ3tJGWhx3v9Ts2xatcq7rcx6r8bKbZLUDBd4cx6H42nq+w6Ok/uj9jV0iGhMjbq9vT7rdgRDLcbVu3uPyty6RMiZW3V6dPrbsCJhutq3TuPmzR9vBHU9z+wgRDI5G3m7e4/KxDiGb5G3vj2j5WqS8kSHpsQXYTAnI1GVQ4DXHhha2HExfK2vjtHmzecCgsQ1tkbdXt6t8rBiGsZG3W7eq/KwsTO2Vt1enVvNgxM4ytut06r5sfowjGY1IQrqwJkQVBE1PykRgMDhhaFy/EEV4phMorDZZikEjeFYYgkaywJDDSWNsWJimVt7x2t5srtK6CIYbEOrKwxWQJWc6SQZjEAgggggEWWULrBfR1nDD4N68311U1wmkJTdaAkpjEgvNZcdcBOy9/wBuCiKFgxXpVhNfTkWEwVFTiZBH0x11lO7X+tGRwS4MpECbpMSaU8cDI+QdNLY94jCCjoylSK5LgJ1EkFcdDMfScuFpQjmmdepqNRThmzVbbj0E/wAO6uRkBZCKiMoaTTxMhhPE9MbZtxIYLFoLO0NAYmWooBUq64KKiQvyPU2ovUaLFUiEIe+VdmqdSqmTenSVM5hhOYkVnjbPuu0lgTaKKZUCKQ4ZQWVVSas1SzAmNZ558LOklmjmnOc1T5N2BEMtxt5u3uPysQohm+Rt749o+Vl7htKG4kpmSXkMJkBsSBPEZlxGGYdbMQYuLZW18do82p5OdprkIUQzfI298e0fKwIhrORt1e3q3ysQ4mL5W3vHaPNgRM5ytur06t5sfowGiGsZG3W7eq/K3I0UgrkbU9va2gqt1omdcrbrdOq+bESJimVt7x2nzY/QCUXaiGQmykFWYsApCas0m4yDSEt4SlgRbWe47rC7hApDZghisxnMsweQ1Bnjj0laFxgl1htEhAghTIZqnfFiwIAEgFA6ZrXwlZYblA2+81YzXfMguJowlphrhaEpW0enpaSghnbEVhBdhDYmGpcAlQCUBIDSbT/BkeFkYGzIkNECVvJQJOUGgwpZcfGMz56tx76IiOnouSVKurrJQCMQzYhsO2c59MbchRYymGswwKE4pmNNOpr0zdJ6a42VNoecIyVMzYez29k0gv6c5uqEiQE1RgwIBnxn+ds2/wB3ierBBhyZogIdaagqRCzQwzMBvrCxmCfUkAbegg3lyYMoJqEMzDMAspKJqwBnjwIB+lqb8sWJCI9FcGdt8zkCZgSTU4j8+sra5PIvpRWUjhSKsOMHhxIvqTVzDoEQBkAAVXakgVHp9DM2lsfbZiMViQ2SIAAQaRMgtpMjGWMpaEHQ2Y2Nf6w8wxYNjgMQQKWwMsQOHGdkNqQEiR2ZJmJ6QRkFJDBWZgHxy0knGY39RhbK8oe7Voavt6lFhxPSaIsgBIwyKnJocMzgAzFI6168DKNHb1EaJDbAP6cJSpYmaippPImR+i1a8bYdygKDSoi+mipRKKaapMGooYAqJyBImTUehN5vMSHFRwIkRFRpKzCaszComIxLFaScuOKroNG2Pkl68d21jES5eg93jGDU6ApFfLWxoNMRnLYhR6munqNIiZBdjbehUidS5lwanlYFpENJgBqVJAxxtoRouKZW3j07W828z+JZRmUwoK1qQPWYCpamExDkJsRSMZgfXGSpNtYKykoq2bcbaqk0UsGYTSdIrAOJXNjp+k7OxYpkfbbQ8V/dbzV3vjm6w3NZvFQaIkgxMRJLFhDTALNQ/wBrYzket+KHkTQj4TIUyUKQCHWMSQ+8FlSsjOZAE7ZXwbaqz0kKKaR7baDivT7reR2cGaEUdGpSJJCKQCiMGSU3JwlTPjTPCz3+0I0VR/uobKuCD3ZSmfcJAWeAwWYkZGZBC2yiPSAxYaEDFRIAUAEmWEsPJ4WrGLV2jj6jVjJVHsZtw2KDmcxmAd/TAcKoWZAygiRAJXpgG3s1te6qFMSmGRU82lTMtSomTVicBjayBEw3W3m6dx82IcTF8rb3jtHm1aq8HNKcpcgsQ1tkbdXt6t8rBiGsZG3W7eq/KwsTO2Vt1enVvNgxM4ytut06r5sfoQGiGtcjbrdvVflZXbLmgZG3h29D5s00TOuVt1unVfNlNsxMgytvDp0Pm09VfhwdHSf3R+xq6RhQmu6vA9PpbsCMJcdW4HuPi3LpHWhM67q8R0t2BeFlvrq3Edxs0V+PBLU97+wgRhI67zcD3HxYhxhN9deh7R4tyBeFlvLq3Edx827DjrN8673Udos1c4EBYwrbXdXgereLDRhWNd1uB6r4sLHWts67q8R1awY61jOu63EdVsV8AEWMJprvdD2t4sRowy67w4H9LEW8LNM673UdrWI14XLnXeHEWK4wBG9OpUzx05TgZ6jDA+bRvj5Hk77pwYxGUyEwCpPWRmCDgMZTBsjx1pOdeHEdbcvd6QI5LqBSdWHT62zanWBoylHgyoV7WA0NIjFAGlXNhCiBw0hKIxlEqC5VkBVqZys2m1oYhKyTiyX/AHYnpISLEgDMQuJ1P1s5FaGwkxUjyRr1HQ27+GfQ9OIJovrSLDBXdRDWHUdCQQuDdLI/xReEVqyyLQ77KHNoMbEnBYTRJqzHH2wwI6jXDTSdWxLwph4E01GmaOCAABSVYAgiUsRwtpXLaoBiLDLMA1KFzkLLGdIsmxYUgAzbA4SnZNrvS8SgtMlpmGyhWLBXUn1SRgS6zGgCzEgBbN+XaKz6VV+LLoUYTfXe6HtHiwIwrOu6vA9W8Wput8WuKhiJWjiYDqSAUUrUAcDIyPkGWErXCOtZzrurxHVrV5OOUXF0wMYVrrutwPVfFoVAFZM2LGWG7lOCgLKQ/wBTtNo61jOu63EdVsRI6zTOu91HabFfApm7Fv0b00EZQjQ5q8KFEabU7rw6pmllWIRmUnCYFJNtK97RAhxPS9ZEpd5mE5iErTOIBG5BMYAEtqPK20YUKIBNlnMDe1AnIGRx3mxwIqMiDjay93hmWTR4cvTMM0KBNWpmRNiAcvSUjpxtH0nawehHqY1nk0LheGKO4pzE1TqapgoUn1FFOEpSCyBBtO43/wB5kYhisMGpUYBNKkYGciZq054j7Z2yL1fzd4ET04qFVUsViNjSpqeh1xBKz4HGWmNmv41DSFhTpWQ9dhlMQ4OZli1TLLrgNASbI4tcorDUU1aNDZV8RyTMmlECkBqaGE5rwOYGZHQDgbSvN5HplACWiM6gSIwJYsZy7QfzkJic7VopZYR9eGGUAgqomcBNWm5ynQjwDMWRXaJeIgV4COsaItbYs8ITMShKgQpYKpNRxTQyFhooLX+GIccFIRZGL4yb2ncQ2HpUiqcwTSAOOIE7EeMXiUREMlRGVCoWGAS6TpWo6TwY9dJYaUTaWMVXaGBUBJTUzEoDJapAYSxOA/KZSgxEDNmQYLIBhJQJgKvgD+uJ42pCN9jl6iSiqTJiMKzrurwPVvFoxXUkAzkVYHA6GQ6WkI61nOu6vEdWsvtK8gI5VxV6USmTKDVISkWMgZ9cLVr4OFcjG0NpJEhwEd85iUxAKlLFIbE4LiAxoMtCGAM52I0VZDXeXge4eLV3goSmZZ1YkETMlbCdrI8dZDOu8vEdwssY12KaupvpmTtKOYfox0VvUMRalJcr7yemwIO6AaGNMv5fHQy2ntARIqghhGhh2VURwgWllh1OAKlJfHlymcmCi0ttEOrQw4zghJkYRCDutOanHCZljLATK2XfaqNDiEVAoaWWLIRRICpWpwZgxYArMGQMzOZVxV8FozkoeR43tFWpjIACZIP6W8nsTbsWHexdYwUw4sMPBYI6sskFMN6srGlGEhIzUmWNtu83l3hCIjiGoVTKIjhwS6gGRkWaRYiGAZlVBIqwVa+3ZQY3qGcNK4pAOZIInQcuYKZFQDiZHHGevPAig4qpLn/kbcCMJHXebge4+LEOMJvrvDge1fFqrjf4brMRF1JlUKhMk5hPA4i1sOOs3zrvdR2iz1zggCxhW2u6vA9W8WDGFY13W4Hqviwt4Wts67q8R1awbwtYzrutxHVbFfBgNGFa67rcD1XxZXbMUUDXeHA9D4s00da1zrutxHVbKbZjrQMy7w4jobT1V+HB0dJ/dH7Hrp/LT7V/xaUDT82/6jZeBAX00kqA0CU1BE5cRxtOBd1luLq3Adxtsa2ktT3P7LIGh+5v+o2Ier/cP+kWrgQFkci7zcB3G3IUFKnFK6jgOKj/AO7PjIhau+32r/lrDb6/a3+VtWsBa2yLurwHVrBgLWMi7rcB1W2YAsi6p93/AItYjcv3C1cWAs0yLvdB2tYjXdcuRd4cBbVWALLxun8v825fEBRwRMUnA4jTpaEeAtJyL/QdbF5u60NkXdPAdLYqwBbHQlWAAMwQAdDhIA+LW3CEP4aCzMYj0oivIrSZhJ0qcpBGMjiQRMAgCn+HXsX+gtzZlEMZkBRlWckBKsFkSRqQRSJAYS84TnG0dPTaii6fc19kXf04dJYsa4hJPEtEZj/nqdONmYOr/d/4rbB2FcoMVHZEChY0RYTAKaVQlJQyahQc0hwqOAItoXBFLREeGtYaeCSVlkACs5zwAmJ4THUWk6yegUXf8O3YPHYQVnEbMcSKmAYuqsSEYmRJABNKznSJdi7MpZijkSVcHM1lNtWOYfWZ+hs9BuyTfIu92jtW2XtiApiKlK0sk2EhmpbAHxmxHHQ4TB2POCert2tyRQjzKGRE0JkeE6TK0ouqfd/4m1bQFrGRd1uA6rYi3dZpkXe6DtNujB5RbG5fuFi8bp/1xtVGu65ci7w4CxeLutJyL/QdbCrAFt4SpWB0IP8AqfA+bVbGSLU0SKfUUMFJFbPhNkYoMsh6gwRRLAmdOEol3WRyLoeAtdsT0ghYoZsxH8pqQIZKTqCyxpnOfHxaeolR1dK3uaNXZscPDUgESVQQwkQaQZEfQi2F+FdnwSpcj3w0UOajXmiGUQYkgOFDA8aj1NoQXurMwMdFYIskhPnIZFzGECQ7TVlApnhLGdqDs8s12dkkIDvUTSjGE4dS7lMABIGmfLjrhJ0d4zdai8Zn3/UZJ9UhmlDLQTADGXEn6C0Tqb7V/wAtZNLqnqRSqlg0YGGOZpQUBBr1E1Y4nhPpacC7SiRA6rUAkxJZKWBNCkDEAFcTqSeErXVcfB5mrFtyl2sZSdR+1f8ALWHGYfa3+VtWsBazkXdXgOrWGu61LkXRuA6rZ8ESyLqn3f8Ai1iPoPuX/qFq4t3WaZF3ug7TYjwFkMi7y8B3CwqwAX+CHhsraH+ox1FkdowS0Ql4bOGhFIpUzWLwCxIG7VTMFpCoYTElWz0e7rSci/0HW0ol3WRyLoeAsrSdDxm4qjPibTWlRGvDoqkGUVUXEqQsnVZGRM8CSCoxwthbMu0H0qYsSEDGENB6Cb2WTwWSko6ZmAFMgrnQmdvWwoCyGVdBwFk7ldQWVYN3Ut6YMRytKAAZYdUsWJOg0EyeAKtRSKxnKbpWZ67EqYTeJEHqOIjOQuhJDUQ1QMcEWtZESGOXDQu9+hGshokNmYBYZSI2Ihgma0FlSY3sB+eFrk/DjelFZWPru5IFQMNAsQ5Yasst2eoxJ1AlKuDdamixAklhGRVlKzEvcykYkUw2B6ab07Y3FttMrtmsNWKwosYxJqEULDAMMxK2iGTFVqIHpmYnXNpgHDiHbvfleIq5lelzQ4k0lZQSODAGWKkjEdRYh7PhCI7CEgYqlRCgE0lpBiBMgebSiXKGYiMYakqrUmkYTkMPyJH52pRytpl7b6/a3+Vsptn+WPuH+DbsJFMQqYQWkNIyWTAkSYSx+swMeutk9vxIaqFom0wZIkyBIiZkMLT1K2FukX+eJoXWAKEOO6OJ6D/X52lAgiXHVuJ7j5ty6Q8iZm3V6dPpbsCFhvNq3Edx8WeL/Hkjqe5/YQIIkdd5uJ7j5sQ4Im+u91PaPNiBDwOZt5uI7j4sQ4eL5m3hxHaPFmvnIgLBFba7q8T1bzYMEVjXdbieq+bCw87Zm3V4jq3iw0POMzbrcR1XxYv5AIsETTXe6ntbzYjQRl13hxP62IsPFMzb3jtbxYjQ93M28OI/SwnxkAjwRSdeHE9frYvMEUNrunien1sR4eU5m4cR1+li8w8jZm3TxHT6WE+MgWeiPP8AU/rau7QRQmu6OJ6fW1vp/Jv6j9LLKkoQzNugDETJIkAMNSSAPJtl45Dka2FALoWR6QZFhiT6jAMebsKAeZnG1LendmYmlWQCoAn3UNIqUA1h8CQJGZwmdRp7Cu8oKio7z7pFJnEY1L4OoHmyW0XpimZiTXNCktStEpAZXAEgQKJEkbxxwNue8s9jhDl6jCGzAKWZiSJsQslVJknE8w0BtmekWiMzmbUqBKoKBUxygsZE4TM8aR0FoXaE5aI8SIWdmwlIKiUiUNcMZcWOJOOAkBYIec5m3V4jq3i1oxrJ5+trOTpcAYIrGu63E9V82IsETTXe6ntPmw0POuZt1uI6r4sRYeKZm3uo7T4s9/JzhGgjLrvDif1sR4IpOv8AU9frYjQ93M28OI/SxeIWU5m/qOv0sJ8ZAlEgiR10PE/rZnYqAMy4yKqyiZ3hlc66So/r5stEh4HM2h4j9LVxLvNVOLFSpAMsZSmMR0n/AMPrZJZjyV0Z7ZpjdwVXgIqhyx5psAjtNmNXCmeHWYGOMkopVneESXiIysdQqoXbeBOJMnIlPGnSU7OLfAYSoqxpFAAQUUDLgcTMD/8AU/Q2Vu0EyJLNOZGs5AMQFBOMh/kk8bJGLvJ162tFRpPJ2DDUPUQxCvMgHE5BLU9Zf6FuQ4M2cmYLSJxMxMtITnjISE/FpQoeL5m3vHaPFhYeZszaL06t4tXu3Zxb3t2nId3UMRjujVjPEt5t1oIrXXRuJ6r5sLDznM26vEdW8WGh51zNo3EdV8W288iBFgiaa73U9p82I8ESGu8vE9w82IsPFMzb3Udp8WI8PAZm3l4juHiwnxkAjwRSdf6nr9bSiQRI66Hif1tGPCynM39R1+lpxIeBzNoeI/SxfyBzZdzSK7qxeUNYeUF1BLAmqsEVjCUgZCRnwls3G6IsNABIUg4E6ka62x7m/puhJekoQSonmBUoCAD88TgMcccbYG0GKIFRxlEzEZenAJOf5y4flGdtvJ6GlqQjBN4NW7QFkdd5uJ7j5sQrus313up7V82xE2lEhqWcl0BefpqQ4zHEAk1Drp1to7Fj+tD9QFlqkSpOKtQs1M1GhmNLI003ZaE4zWDPvWz1gxDSPbagKoJ9s5sBjuYYAaHwcK4l3UsBjirDBmBxI0IMx9RZvauMX0wzbqOxPQF6QMJE1CfinyLKmHnGZt1uI6r4taDdcnB1CSngpgXIKwmzOZNmY4gTXLllhh/W1W2YK0AyxqHE9D5szGFJmWcgKxwxOEjgAJk+BZLaLrEgo6OWViCCDgRI+P8AhbNR/hyN0t+tF/I7dENCZ23V4LLEdabSgQzLfbVu3uPxty6BqEzLurynp91uwA0t5dW5T3H5WaPtI6nvf2ECGZHO283b3H42IcMzfO2vx7R8bEANI5l3m5T3H5WIYab4rr2ntHys3kQFhmts7bq9vVvjYMM1jO263b1X42FDVtmXdXlPVvlYIasZl3W5T1X5WACLDM0ztvfHtb42I0M5c7bw7f22IoaaZl3u09rfKxGDZcy7w5T+6x4AI8M0nO3Dt6/bYvMM0NnbdPb0+2xHDUnMv9p6/dYvIahsy7p5T0+6wuwFnpnvb/l/bbG23fzd4EJwamLwlQOyqC5IljQxJnwAJPjUbMm7l/tP7reT/F5iwkul4CPFSAx9VIKn1CkWGYdQk08J/wDfhgsvayml71Z7GJHMKDDWDEmxMlDU/wAuZzkSBwA/7a2UgQWmxMWIxBlNiDyrOQlIT8WzNifiKHfQIsN0VSzLCDLS7rOdQFcyJtKXDpOz10iRS8UFAihsrGRryjEBXJH59bLBcst1E25bVwXw4Zm+dt749o+NgQzWc7bq9vVvjYhhpvmXe7T2j5WhEiFWJZ0USUTYSEySAJlutqHKTaGaxnbdbt6r8bESGZpnbe+PafjYYNWMV3W5T1X5WIgaaZl3u09p+VgAiwzlztvDt/bYvEM0nO3/AC9ftsRg2XFd4cp/dYvAak4r/aev3WF2AlEhmRztoe39tiHDMhnbQdv7bEQNI5l0PKf3WIYaQzLoOU/utnYCN2hmhc7bo7en22IEMyOdt5u3uPxsXYNQuZd0cp6fdYgBpby7zcp7j8ra+4BChmb523vj2j42Fhmps7aL29W+NiEGm+K73ae0fKwoapsy6Lynq3ysAAhms523V7erfGw0M1Lnbdbt6r8bADVnMu6vKerfK1URIgiBqxSEbKEnMzUzBqnphKx3NLYsMzTO298e1vjYjwzIZ23l7e4fGxEDTTMu92ntPysRw0hmXeXlPcPlYXYwLxDNJzt/y9fttKJDMjnbQ9v7bRjhqTmX+09futKIGkcy6HlP7rHYAhQzIZ20Hb+20btDNC523R29PttKEGkMy6DlP7rRuwahcV3Rynp91gAgQzI523m7e4/G1EW6sS5WLEU1qTS0gaQuoUrM/mJyAJla+AGkcy7zcp7j8rEMNN8V3u09o+Vh5sZScXaKLjBcTqdqiATgsyKmpq3pmmUzUfra8wzWM7brdvVfjYUNW2Zd1eU9W+VghqxmXdblPVflYMbt2KX6OyslJiNMlKlVWCmQbSQqwBwBw4yspeNnelCXEVTANIUDQkk4ZmJmSxxJNtIQCIgaUMMQ0yExImspmfS1G2Q1AxXeHKeh+Vpai/HJ1dLL/LFLyNXQtQmC7q8x6fbbsAtLdXVuY9x+NuXSIaEyNur29Put2BEMtxtW4r3H5WePtOfU97+wgFpHKu83Me4/GxDLTfKuvce0fGxAiGRyNvNxXuPysQ4hm+Rtfj2j5WbyIClq2yrurzHq3xsMWrGVd1uY9V+NhYhrbI26vFerfKwXNYyNut29V+VgAilpplXe7j2t8bEYtlyrvDmP7bESIZpkbe6r2t8rdjOcuRt4dv62PAHI5ak5V/uPX7bF5LUNlXdPMen22her0ACCpnKcspMgRNpAzkJiZ0Fq71f1oeUp0mQLKMSMJiqfThxsI3a/A3Nu1f7j+21d2LULgu6OY9Pttz+OWcpif3J+62c+21T0EChjEy1F1CIVWfuMCaZ6DzbLVGqEm6SHrrBlURDhgszVEYEyY6mnG0IN9BiREFBcEEqGzBZBapFdJ/60tbddjPEL/wAQpeFU1MIFaGk0/cExUJg5TMf9+QMHiyhyIiMuFAkqyCqADgKacPz42zdbaRWei4x3SJKz55KpNQwqI5V4026C1ZyrurzHq3xsQ4hm+Rt7qvaPlYEQ1nI26vFerfKzEAJasZV3W5j1X42IhaaZV3u49p+NgxDWMjbrcV6r8rRvEemgspAq1JUDdPEtYAlFLZcq7w5j+2xeC1Jyr/cev22i8ZmlRBiPmG6FCn6OzBT+RtOKkYqf/buum+8MCU8ZUOxn+X52zcsFFpTfY7ELSOVdDzH9tiGWkMq6DmP7bXxbvEkfabQ8U/daKXeNhKEKZDVxVw0XTrxtm5Ub6Op4KLsWoXKu6OY9PtsQC0jlXebmPcfja67QIlK+026Maklp91owLteJH2klNv8AeYzqOG7YclkPQ1PBXCLTfKu93HtHxsKWqbKui8x6t8bX3W5RSXqFObRZMZSEjUWABl4Mj142QNmZmr9VzJeYIBi2AENh/wASdLY5oddNNigLVnKu6vMerfGwxapcq6NzHqvxs0uzWDmTRd1d4QzhNuksbRiXGLUJSJpbVQOK/wDyGdjerB9NMXiFpplXe7j2n42I5aQwXeXmPcPjaf8AAxnoERRDmcfSao7pnS5pl/Q62avGzhIGUadS41rpUMKSafzlPzY3q0C6abQlHLUnKv8Acev22lELSOVdDzH9tno2z0pM4cQnDEuAZdJqww8W7G2asiVSIuGMnGMuJDMRPzrp0Fs9ReBv4kvIhCLSGVdBzH9to3YtQuVd0cx6fbbQh7NWlaRGXAY1hv8ArY2queyxQp98kqJGtcOpCzp/qCMMJWPUXgP4svKFIBaRyrvNzHuPxsQy03yrvdx7R8bOQNlIVxSMSHYz9UjEOcaQ4X8pS8WF2bMvIxhm/wDiPKNZix6izgP4svgTUtW2Vd1eY9W+NglqxlXdbmPVfja9bjGrbEHAYUAcWkJ+qZfWVqo0GMrD2C01b+W6GWIxNZXx1s29E3oai7EWLVrlXdbmPVfjZTbJagYLvDmPQ/G173giKiNCdHKOwVqd0FQTUrFdSOPG1G2YhoGQ7w4r0Pmy6mYD9MnHXin5GtmCI8GEwRZNDRhMxJyKgicoUrW3eDFluLvNxidx/wDitP8AD+2YIut2BfEQYYOVtQg8Wbu+24Ev5nM3K3cfFppyo659Pp7ngUu10cgzcLmbD0ojcx5pr/i3U2bUTVGjCTgkQ0pVgFGU1IzSPgj8rNXfbcCR9zmblbuPixC23Am/uc3a3aPFtblnkFo6a7EYdyg1thEOVdTFPFuFpG5wK1nCqytvozHVeLAmwu24Fbe5yryt1bxYbbcCtfc5W5W6r4tlP5HUUiV4u0Ask4KnNxhfFvjaMe5QMsoIXMMUhsp/IqAbEbbcCae5zdrdreLEbbcDL7nMOVv0tlPwbSKzs27oa1hsGBBBlE1kEnI4Ey49cdcbaF7vAofBt08jdPpZO87bgUn3OnK3X6WL1tqBQ/ucp5W6fSwk/AGgY46N/Y36WousRfTUUmVIwoaU5Dxav/bcD/8AJ/yt+lqrrtuBQnuco5W6fS2U64NG7tHEjg283I3cfFs5NnpOJQ0VJuScGYEkAkmtSdSdCLXXfbcCR9zmblbuPixB23Am/uc3a3aPFtpq8CySlhia3SIC8nDZhIGFEUypWc2BOOvCwLtErOhyrhTEEsWwnSavrIWchbbgTf3ObtbtHiwu24Fbe5yryt1bxZrkT9DT8C38DN1qiPut/LhFeK9wb/hKziwISMhVGqmRUVcvKlsKiJy8Wg224Fa+5ytyt1XxYi7bgTT3ObtbtbxbMseMIx4Q5HjjLg28ORv0sXmOKTg39jdfpZONtuBl9zmHK36WLztuBSfc/wCVuv0tii/A49FvApODaHkb9LEK8CQwbQcjfpZOLtuBI+5wPK36W7D23AkPc4Dlb9LZTrgBm6XgUJg26ORun0sXa8CRwbebkbuPiyd123AoT3OUcrdPpYu+24Ej7nM3K3cfFtafgBuDHE3wbe7G7V8WFjitsG3V5G6t4spC23Am/uc3a3aviwu24Fbe5yryt1bxYp+AG1jitsG3V5G6t4t1o4rXBt1uRuq+LJrtuBW3ucq8rdW8WG23ArX3OVuVuq+LFPwA3GvAmmDb3Y3a3i3bzeBIYNvLyN3DxZONtuBNPc5u1u1vFi8bbgSHucy8rdw8WNrxgwcvMcUnBuHI3X6WlFvAkcG0PI36WRvG24FJ9z/lbr9LTi7bgSPucDyt+ls2vwaNwrwKRg2g5G/S0LpHFCYNujkbp9LLwttwJD3OA5W/S0LrtuBQnuco5W6fS20/ADd2jiRwbebkbuPixBjib4NvDkbtXxZS77bgSPuczcrdx8WIW24E39zm7W7V8WNrzgBtY4rbBt1eRureLLbUBiChHeGxU5gjzADKSBKREwCJggicxaK7bgVt7nKvK3VvFg7bgVr7nK3K3VfFin4MEU2cysJMomGnKA/VdTVjwxtlfi68Nd4Ksy1AxAswGUzKsZ0suGnU29G224Fa+5ytyt1Xxby3/qZtSE91QK8z6ynRux+otk3LaN0+jp+rF13P/9k="/>
          <p:cNvSpPr>
            <a:spLocks noChangeAspect="1" noChangeArrowheads="1"/>
          </p:cNvSpPr>
          <p:nvPr/>
        </p:nvSpPr>
        <p:spPr bwMode="auto">
          <a:xfrm>
            <a:off x="307975" y="-1042988"/>
            <a:ext cx="5000625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5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Text Box 2"/>
          <p:cNvSpPr txBox="1">
            <a:spLocks noChangeArrowheads="1"/>
          </p:cNvSpPr>
          <p:nvPr/>
        </p:nvSpPr>
        <p:spPr bwMode="auto">
          <a:xfrm>
            <a:off x="1344613" y="4392613"/>
            <a:ext cx="97631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" panose="02020603050405020304" pitchFamily="18" charset="0"/>
              </a:rPr>
              <a:t>DAILY</a:t>
            </a:r>
            <a:endParaRPr lang="en-US" altLang="en-US">
              <a:latin typeface="Times" panose="02020603050405020304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 panose="02020603050405020304" pitchFamily="18" charset="0"/>
              </a:rPr>
              <a:t>PGE20</a:t>
            </a:r>
          </a:p>
        </p:txBody>
      </p:sp>
      <p:sp>
        <p:nvSpPr>
          <p:cNvPr id="495619" name="Text Box 3"/>
          <p:cNvSpPr txBox="1">
            <a:spLocks noChangeArrowheads="1"/>
          </p:cNvSpPr>
          <p:nvPr/>
        </p:nvSpPr>
        <p:spPr bwMode="auto">
          <a:xfrm>
            <a:off x="1384300" y="3262313"/>
            <a:ext cx="9477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" panose="02020603050405020304" pitchFamily="18" charset="0"/>
              </a:rPr>
              <a:t>8-DAY</a:t>
            </a:r>
            <a:endParaRPr lang="en-US" altLang="en-US">
              <a:latin typeface="Times" panose="02020603050405020304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 panose="02020603050405020304" pitchFamily="18" charset="0"/>
              </a:rPr>
              <a:t>PGE54</a:t>
            </a:r>
          </a:p>
        </p:txBody>
      </p:sp>
      <p:sp>
        <p:nvSpPr>
          <p:cNvPr id="495620" name="Text Box 4"/>
          <p:cNvSpPr txBox="1">
            <a:spLocks noChangeArrowheads="1"/>
          </p:cNvSpPr>
          <p:nvPr/>
        </p:nvSpPr>
        <p:spPr bwMode="auto">
          <a:xfrm>
            <a:off x="1344613" y="2116138"/>
            <a:ext cx="14573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" panose="02020603050405020304" pitchFamily="18" charset="0"/>
              </a:rPr>
              <a:t>MONTHLY</a:t>
            </a:r>
            <a:endParaRPr lang="en-US" altLang="en-US">
              <a:latin typeface="Times" panose="02020603050405020304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 panose="02020603050405020304" pitchFamily="18" charset="0"/>
              </a:rPr>
              <a:t>PGE73</a:t>
            </a:r>
          </a:p>
        </p:txBody>
      </p:sp>
      <p:sp>
        <p:nvSpPr>
          <p:cNvPr id="495621" name="Text Box 5"/>
          <p:cNvSpPr txBox="1">
            <a:spLocks noChangeArrowheads="1"/>
          </p:cNvSpPr>
          <p:nvPr/>
        </p:nvSpPr>
        <p:spPr bwMode="auto">
          <a:xfrm>
            <a:off x="1384300" y="1006475"/>
            <a:ext cx="121761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" panose="02020603050405020304" pitchFamily="18" charset="0"/>
              </a:rPr>
              <a:t>YEARLY</a:t>
            </a:r>
            <a:endParaRPr lang="en-US" altLang="en-US">
              <a:latin typeface="Times" panose="02020603050405020304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 panose="02020603050405020304" pitchFamily="18" charset="0"/>
              </a:rPr>
              <a:t>PGE74</a:t>
            </a:r>
          </a:p>
        </p:txBody>
      </p:sp>
      <p:sp>
        <p:nvSpPr>
          <p:cNvPr id="495622" name="Text Box 6"/>
          <p:cNvSpPr txBox="1">
            <a:spLocks noChangeArrowheads="1"/>
          </p:cNvSpPr>
          <p:nvPr/>
        </p:nvSpPr>
        <p:spPr bwMode="auto">
          <a:xfrm>
            <a:off x="4919663" y="4189413"/>
            <a:ext cx="6969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 panose="02020603050405020304" pitchFamily="18" charset="0"/>
              </a:rPr>
              <a:t>PGE51</a:t>
            </a:r>
          </a:p>
        </p:txBody>
      </p:sp>
      <p:sp>
        <p:nvSpPr>
          <p:cNvPr id="495623" name="Oval 7"/>
          <p:cNvSpPr>
            <a:spLocks noChangeAspect="1" noChangeArrowheads="1"/>
          </p:cNvSpPr>
          <p:nvPr/>
        </p:nvSpPr>
        <p:spPr bwMode="auto">
          <a:xfrm>
            <a:off x="407988" y="5254625"/>
            <a:ext cx="593725" cy="333375"/>
          </a:xfrm>
          <a:prstGeom prst="ellipse">
            <a:avLst/>
          </a:prstGeom>
          <a:solidFill>
            <a:srgbClr val="009C6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L2</a:t>
            </a:r>
          </a:p>
        </p:txBody>
      </p:sp>
      <p:sp>
        <p:nvSpPr>
          <p:cNvPr id="495624" name="Line 8"/>
          <p:cNvSpPr>
            <a:spLocks noChangeShapeType="1"/>
          </p:cNvSpPr>
          <p:nvPr/>
        </p:nvSpPr>
        <p:spPr bwMode="auto">
          <a:xfrm flipV="1">
            <a:off x="4700588" y="4013200"/>
            <a:ext cx="234950" cy="1571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25" name="Line 9"/>
          <p:cNvSpPr>
            <a:spLocks noChangeShapeType="1"/>
          </p:cNvSpPr>
          <p:nvPr/>
        </p:nvSpPr>
        <p:spPr bwMode="auto">
          <a:xfrm flipV="1">
            <a:off x="1344613" y="4052888"/>
            <a:ext cx="0" cy="79375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26" name="Oval 10"/>
          <p:cNvSpPr>
            <a:spLocks noChangeAspect="1" noChangeArrowheads="1"/>
          </p:cNvSpPr>
          <p:nvPr/>
        </p:nvSpPr>
        <p:spPr bwMode="auto">
          <a:xfrm>
            <a:off x="1816100" y="4849813"/>
            <a:ext cx="592138" cy="33337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27" name="Oval 11"/>
          <p:cNvSpPr>
            <a:spLocks noChangeAspect="1" noChangeArrowheads="1"/>
          </p:cNvSpPr>
          <p:nvPr/>
        </p:nvSpPr>
        <p:spPr bwMode="auto">
          <a:xfrm>
            <a:off x="2687638" y="4849813"/>
            <a:ext cx="593725" cy="3333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28" name="Oval 12"/>
          <p:cNvSpPr>
            <a:spLocks noChangeAspect="1" noChangeArrowheads="1"/>
          </p:cNvSpPr>
          <p:nvPr/>
        </p:nvSpPr>
        <p:spPr bwMode="auto">
          <a:xfrm>
            <a:off x="3814763" y="4849813"/>
            <a:ext cx="592137" cy="333375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29" name="Line 13"/>
          <p:cNvSpPr>
            <a:spLocks noChangeShapeType="1"/>
          </p:cNvSpPr>
          <p:nvPr/>
        </p:nvSpPr>
        <p:spPr bwMode="auto">
          <a:xfrm rot="5400000">
            <a:off x="2052637" y="4792663"/>
            <a:ext cx="111125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30" name="Line 14"/>
          <p:cNvSpPr>
            <a:spLocks noChangeShapeType="1"/>
          </p:cNvSpPr>
          <p:nvPr/>
        </p:nvSpPr>
        <p:spPr bwMode="auto">
          <a:xfrm rot="5400000">
            <a:off x="2931319" y="4791869"/>
            <a:ext cx="109538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31" name="Line 15"/>
          <p:cNvSpPr>
            <a:spLocks noChangeShapeType="1"/>
          </p:cNvSpPr>
          <p:nvPr/>
        </p:nvSpPr>
        <p:spPr bwMode="auto">
          <a:xfrm rot="5400000">
            <a:off x="4058444" y="4791869"/>
            <a:ext cx="109538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32" name="Line 16"/>
          <p:cNvSpPr>
            <a:spLocks noChangeShapeType="1"/>
          </p:cNvSpPr>
          <p:nvPr/>
        </p:nvSpPr>
        <p:spPr bwMode="auto">
          <a:xfrm flipV="1">
            <a:off x="1547813" y="4737100"/>
            <a:ext cx="234950" cy="153988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33" name="Line 17"/>
          <p:cNvSpPr>
            <a:spLocks noChangeShapeType="1"/>
          </p:cNvSpPr>
          <p:nvPr/>
        </p:nvSpPr>
        <p:spPr bwMode="auto">
          <a:xfrm>
            <a:off x="1782763" y="4735513"/>
            <a:ext cx="233045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34" name="Oval 18"/>
          <p:cNvSpPr>
            <a:spLocks noChangeAspect="1" noChangeArrowheads="1"/>
          </p:cNvSpPr>
          <p:nvPr/>
        </p:nvSpPr>
        <p:spPr bwMode="auto">
          <a:xfrm>
            <a:off x="1054100" y="4849813"/>
            <a:ext cx="592138" cy="333375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35" name="Oval 19"/>
          <p:cNvSpPr>
            <a:spLocks noChangeAspect="1" noChangeArrowheads="1"/>
          </p:cNvSpPr>
          <p:nvPr/>
        </p:nvSpPr>
        <p:spPr bwMode="auto">
          <a:xfrm>
            <a:off x="1816100" y="2589213"/>
            <a:ext cx="592138" cy="33337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36" name="Oval 20"/>
          <p:cNvSpPr>
            <a:spLocks noChangeAspect="1" noChangeArrowheads="1"/>
          </p:cNvSpPr>
          <p:nvPr/>
        </p:nvSpPr>
        <p:spPr bwMode="auto">
          <a:xfrm>
            <a:off x="2687638" y="2589213"/>
            <a:ext cx="593725" cy="3333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37" name="Oval 21"/>
          <p:cNvSpPr>
            <a:spLocks noChangeAspect="1" noChangeArrowheads="1"/>
          </p:cNvSpPr>
          <p:nvPr/>
        </p:nvSpPr>
        <p:spPr bwMode="auto">
          <a:xfrm>
            <a:off x="3814763" y="2589213"/>
            <a:ext cx="592137" cy="333375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38" name="Line 22"/>
          <p:cNvSpPr>
            <a:spLocks noChangeShapeType="1"/>
          </p:cNvSpPr>
          <p:nvPr/>
        </p:nvSpPr>
        <p:spPr bwMode="auto">
          <a:xfrm rot="5400000">
            <a:off x="2052637" y="2533651"/>
            <a:ext cx="111125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39" name="Line 23"/>
          <p:cNvSpPr>
            <a:spLocks noChangeShapeType="1"/>
          </p:cNvSpPr>
          <p:nvPr/>
        </p:nvSpPr>
        <p:spPr bwMode="auto">
          <a:xfrm rot="5400000">
            <a:off x="2930525" y="2532063"/>
            <a:ext cx="111125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40" name="Line 24"/>
          <p:cNvSpPr>
            <a:spLocks noChangeShapeType="1"/>
          </p:cNvSpPr>
          <p:nvPr/>
        </p:nvSpPr>
        <p:spPr bwMode="auto">
          <a:xfrm rot="5400000">
            <a:off x="4057650" y="2532063"/>
            <a:ext cx="111125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41" name="Line 25"/>
          <p:cNvSpPr>
            <a:spLocks noChangeShapeType="1"/>
          </p:cNvSpPr>
          <p:nvPr/>
        </p:nvSpPr>
        <p:spPr bwMode="auto">
          <a:xfrm flipV="1">
            <a:off x="1547813" y="2478088"/>
            <a:ext cx="234950" cy="153987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42" name="Line 26"/>
          <p:cNvSpPr>
            <a:spLocks noChangeShapeType="1"/>
          </p:cNvSpPr>
          <p:nvPr/>
        </p:nvSpPr>
        <p:spPr bwMode="auto">
          <a:xfrm>
            <a:off x="1782763" y="2474913"/>
            <a:ext cx="233045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43" name="Oval 27"/>
          <p:cNvSpPr>
            <a:spLocks noChangeAspect="1" noChangeArrowheads="1"/>
          </p:cNvSpPr>
          <p:nvPr/>
        </p:nvSpPr>
        <p:spPr bwMode="auto">
          <a:xfrm>
            <a:off x="1054100" y="2589213"/>
            <a:ext cx="592138" cy="333375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44" name="Oval 28"/>
          <p:cNvSpPr>
            <a:spLocks noChangeAspect="1" noChangeArrowheads="1"/>
          </p:cNvSpPr>
          <p:nvPr/>
        </p:nvSpPr>
        <p:spPr bwMode="auto">
          <a:xfrm>
            <a:off x="1816100" y="1462088"/>
            <a:ext cx="592138" cy="33337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45" name="Oval 29"/>
          <p:cNvSpPr>
            <a:spLocks noChangeAspect="1" noChangeArrowheads="1"/>
          </p:cNvSpPr>
          <p:nvPr/>
        </p:nvSpPr>
        <p:spPr bwMode="auto">
          <a:xfrm>
            <a:off x="2687638" y="1462088"/>
            <a:ext cx="593725" cy="3333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46" name="Oval 30"/>
          <p:cNvSpPr>
            <a:spLocks noChangeAspect="1" noChangeArrowheads="1"/>
          </p:cNvSpPr>
          <p:nvPr/>
        </p:nvSpPr>
        <p:spPr bwMode="auto">
          <a:xfrm>
            <a:off x="3814763" y="1462088"/>
            <a:ext cx="592137" cy="333375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47" name="Line 31"/>
          <p:cNvSpPr>
            <a:spLocks noChangeShapeType="1"/>
          </p:cNvSpPr>
          <p:nvPr/>
        </p:nvSpPr>
        <p:spPr bwMode="auto">
          <a:xfrm rot="5400000">
            <a:off x="2053431" y="1405732"/>
            <a:ext cx="109537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48" name="Line 32"/>
          <p:cNvSpPr>
            <a:spLocks noChangeShapeType="1"/>
          </p:cNvSpPr>
          <p:nvPr/>
        </p:nvSpPr>
        <p:spPr bwMode="auto">
          <a:xfrm rot="5400000">
            <a:off x="2930525" y="1404938"/>
            <a:ext cx="111125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49" name="Line 33"/>
          <p:cNvSpPr>
            <a:spLocks noChangeShapeType="1"/>
          </p:cNvSpPr>
          <p:nvPr/>
        </p:nvSpPr>
        <p:spPr bwMode="auto">
          <a:xfrm rot="5400000">
            <a:off x="4057650" y="1404938"/>
            <a:ext cx="111125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50" name="Line 34"/>
          <p:cNvSpPr>
            <a:spLocks noChangeShapeType="1"/>
          </p:cNvSpPr>
          <p:nvPr/>
        </p:nvSpPr>
        <p:spPr bwMode="auto">
          <a:xfrm flipV="1">
            <a:off x="1547813" y="1350963"/>
            <a:ext cx="234950" cy="1524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51" name="Line 35"/>
          <p:cNvSpPr>
            <a:spLocks noChangeShapeType="1"/>
          </p:cNvSpPr>
          <p:nvPr/>
        </p:nvSpPr>
        <p:spPr bwMode="auto">
          <a:xfrm>
            <a:off x="1782763" y="1347788"/>
            <a:ext cx="233045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52" name="Oval 36"/>
          <p:cNvSpPr>
            <a:spLocks noChangeAspect="1" noChangeArrowheads="1"/>
          </p:cNvSpPr>
          <p:nvPr/>
        </p:nvSpPr>
        <p:spPr bwMode="auto">
          <a:xfrm>
            <a:off x="1054100" y="1462088"/>
            <a:ext cx="592138" cy="333375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53" name="Line 37"/>
          <p:cNvSpPr>
            <a:spLocks noChangeShapeType="1"/>
          </p:cNvSpPr>
          <p:nvPr/>
        </p:nvSpPr>
        <p:spPr bwMode="auto">
          <a:xfrm flipV="1">
            <a:off x="1344613" y="2922588"/>
            <a:ext cx="0" cy="795337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54" name="Line 38"/>
          <p:cNvSpPr>
            <a:spLocks noChangeShapeType="1"/>
          </p:cNvSpPr>
          <p:nvPr/>
        </p:nvSpPr>
        <p:spPr bwMode="auto">
          <a:xfrm flipV="1">
            <a:off x="1344613" y="1795463"/>
            <a:ext cx="0" cy="79375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55" name="Oval 39"/>
          <p:cNvSpPr>
            <a:spLocks noChangeAspect="1" noChangeArrowheads="1"/>
          </p:cNvSpPr>
          <p:nvPr/>
        </p:nvSpPr>
        <p:spPr bwMode="auto">
          <a:xfrm>
            <a:off x="5581650" y="3722688"/>
            <a:ext cx="592138" cy="33337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L4</a:t>
            </a:r>
          </a:p>
        </p:txBody>
      </p:sp>
      <p:sp>
        <p:nvSpPr>
          <p:cNvPr id="495656" name="Oval 40"/>
          <p:cNvSpPr>
            <a:spLocks noChangeAspect="1" noChangeArrowheads="1"/>
          </p:cNvSpPr>
          <p:nvPr/>
        </p:nvSpPr>
        <p:spPr bwMode="auto">
          <a:xfrm>
            <a:off x="6453188" y="3722688"/>
            <a:ext cx="593725" cy="3333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L4</a:t>
            </a:r>
          </a:p>
        </p:txBody>
      </p:sp>
      <p:sp>
        <p:nvSpPr>
          <p:cNvPr id="495657" name="Oval 41"/>
          <p:cNvSpPr>
            <a:spLocks noChangeAspect="1" noChangeArrowheads="1"/>
          </p:cNvSpPr>
          <p:nvPr/>
        </p:nvSpPr>
        <p:spPr bwMode="auto">
          <a:xfrm>
            <a:off x="7580313" y="3722688"/>
            <a:ext cx="592137" cy="333375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L4</a:t>
            </a:r>
          </a:p>
        </p:txBody>
      </p:sp>
      <p:sp>
        <p:nvSpPr>
          <p:cNvPr id="495658" name="Line 42"/>
          <p:cNvSpPr>
            <a:spLocks noChangeShapeType="1"/>
          </p:cNvSpPr>
          <p:nvPr/>
        </p:nvSpPr>
        <p:spPr bwMode="auto">
          <a:xfrm rot="5400000">
            <a:off x="5818187" y="3665538"/>
            <a:ext cx="11112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59" name="Line 43"/>
          <p:cNvSpPr>
            <a:spLocks noChangeShapeType="1"/>
          </p:cNvSpPr>
          <p:nvPr/>
        </p:nvSpPr>
        <p:spPr bwMode="auto">
          <a:xfrm rot="5400000">
            <a:off x="6696075" y="3663951"/>
            <a:ext cx="11112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60" name="Line 44"/>
          <p:cNvSpPr>
            <a:spLocks noChangeShapeType="1"/>
          </p:cNvSpPr>
          <p:nvPr/>
        </p:nvSpPr>
        <p:spPr bwMode="auto">
          <a:xfrm rot="5400000">
            <a:off x="7823200" y="3663951"/>
            <a:ext cx="11112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61" name="Line 45"/>
          <p:cNvSpPr>
            <a:spLocks noChangeShapeType="1"/>
          </p:cNvSpPr>
          <p:nvPr/>
        </p:nvSpPr>
        <p:spPr bwMode="auto">
          <a:xfrm flipV="1">
            <a:off x="5313363" y="3609975"/>
            <a:ext cx="234950" cy="15398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62" name="Line 46"/>
          <p:cNvSpPr>
            <a:spLocks noChangeShapeType="1"/>
          </p:cNvSpPr>
          <p:nvPr/>
        </p:nvSpPr>
        <p:spPr bwMode="auto">
          <a:xfrm>
            <a:off x="5548313" y="3608388"/>
            <a:ext cx="233045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63" name="Oval 47"/>
          <p:cNvSpPr>
            <a:spLocks noChangeAspect="1" noChangeArrowheads="1"/>
          </p:cNvSpPr>
          <p:nvPr/>
        </p:nvSpPr>
        <p:spPr bwMode="auto">
          <a:xfrm>
            <a:off x="4819650" y="3722688"/>
            <a:ext cx="592138" cy="333375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L4</a:t>
            </a:r>
          </a:p>
        </p:txBody>
      </p:sp>
      <p:sp>
        <p:nvSpPr>
          <p:cNvPr id="495664" name="Line 48"/>
          <p:cNvSpPr>
            <a:spLocks noChangeShapeType="1"/>
          </p:cNvSpPr>
          <p:nvPr/>
        </p:nvSpPr>
        <p:spPr bwMode="auto">
          <a:xfrm flipH="1">
            <a:off x="1782763" y="4170363"/>
            <a:ext cx="2917825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65" name="Line 49"/>
          <p:cNvSpPr>
            <a:spLocks noChangeShapeType="1"/>
          </p:cNvSpPr>
          <p:nvPr/>
        </p:nvSpPr>
        <p:spPr bwMode="auto">
          <a:xfrm>
            <a:off x="1547813" y="4013200"/>
            <a:ext cx="23495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66" name="Oval 50"/>
          <p:cNvSpPr>
            <a:spLocks noChangeAspect="1" noChangeArrowheads="1"/>
          </p:cNvSpPr>
          <p:nvPr/>
        </p:nvSpPr>
        <p:spPr bwMode="auto">
          <a:xfrm>
            <a:off x="1816100" y="3722688"/>
            <a:ext cx="592138" cy="33337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67" name="Oval 51"/>
          <p:cNvSpPr>
            <a:spLocks noChangeAspect="1" noChangeArrowheads="1"/>
          </p:cNvSpPr>
          <p:nvPr/>
        </p:nvSpPr>
        <p:spPr bwMode="auto">
          <a:xfrm>
            <a:off x="2687638" y="3722688"/>
            <a:ext cx="593725" cy="3333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68" name="Oval 52"/>
          <p:cNvSpPr>
            <a:spLocks noChangeAspect="1" noChangeArrowheads="1"/>
          </p:cNvSpPr>
          <p:nvPr/>
        </p:nvSpPr>
        <p:spPr bwMode="auto">
          <a:xfrm>
            <a:off x="3814763" y="3722688"/>
            <a:ext cx="592137" cy="333375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69" name="Line 53"/>
          <p:cNvSpPr>
            <a:spLocks noChangeShapeType="1"/>
          </p:cNvSpPr>
          <p:nvPr/>
        </p:nvSpPr>
        <p:spPr bwMode="auto">
          <a:xfrm rot="5400000">
            <a:off x="2052637" y="3665538"/>
            <a:ext cx="111125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70" name="Line 54"/>
          <p:cNvSpPr>
            <a:spLocks noChangeShapeType="1"/>
          </p:cNvSpPr>
          <p:nvPr/>
        </p:nvSpPr>
        <p:spPr bwMode="auto">
          <a:xfrm rot="5400000">
            <a:off x="2930525" y="3663951"/>
            <a:ext cx="111125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71" name="Line 55"/>
          <p:cNvSpPr>
            <a:spLocks noChangeShapeType="1"/>
          </p:cNvSpPr>
          <p:nvPr/>
        </p:nvSpPr>
        <p:spPr bwMode="auto">
          <a:xfrm rot="5400000">
            <a:off x="4057650" y="3663951"/>
            <a:ext cx="111125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72" name="Line 56"/>
          <p:cNvSpPr>
            <a:spLocks noChangeShapeType="1"/>
          </p:cNvSpPr>
          <p:nvPr/>
        </p:nvSpPr>
        <p:spPr bwMode="auto">
          <a:xfrm flipV="1">
            <a:off x="1547813" y="3609975"/>
            <a:ext cx="234950" cy="153988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73" name="Line 57"/>
          <p:cNvSpPr>
            <a:spLocks noChangeShapeType="1"/>
          </p:cNvSpPr>
          <p:nvPr/>
        </p:nvSpPr>
        <p:spPr bwMode="auto">
          <a:xfrm>
            <a:off x="1782763" y="3608388"/>
            <a:ext cx="233045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74" name="Oval 58"/>
          <p:cNvSpPr>
            <a:spLocks noChangeAspect="1" noChangeArrowheads="1"/>
          </p:cNvSpPr>
          <p:nvPr/>
        </p:nvSpPr>
        <p:spPr bwMode="auto">
          <a:xfrm>
            <a:off x="1054100" y="3722688"/>
            <a:ext cx="592138" cy="333375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L3</a:t>
            </a:r>
          </a:p>
        </p:txBody>
      </p:sp>
      <p:sp>
        <p:nvSpPr>
          <p:cNvPr id="495675" name="Line 59"/>
          <p:cNvSpPr>
            <a:spLocks noChangeShapeType="1"/>
          </p:cNvSpPr>
          <p:nvPr/>
        </p:nvSpPr>
        <p:spPr bwMode="auto">
          <a:xfrm flipV="1">
            <a:off x="919163" y="5146675"/>
            <a:ext cx="23495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95676" name="Group 60"/>
          <p:cNvGrpSpPr>
            <a:grpSpLocks/>
          </p:cNvGrpSpPr>
          <p:nvPr/>
        </p:nvGrpSpPr>
        <p:grpSpPr bwMode="auto">
          <a:xfrm>
            <a:off x="4743450" y="5365750"/>
            <a:ext cx="1479550" cy="1165225"/>
            <a:chOff x="2241" y="4507"/>
            <a:chExt cx="699" cy="979"/>
          </a:xfrm>
        </p:grpSpPr>
        <p:grpSp>
          <p:nvGrpSpPr>
            <p:cNvPr id="495677" name="Group 61"/>
            <p:cNvGrpSpPr>
              <a:grpSpLocks/>
            </p:cNvGrpSpPr>
            <p:nvPr/>
          </p:nvGrpSpPr>
          <p:grpSpPr bwMode="auto">
            <a:xfrm>
              <a:off x="2241" y="4544"/>
              <a:ext cx="94" cy="806"/>
              <a:chOff x="2241" y="4544"/>
              <a:chExt cx="94" cy="806"/>
            </a:xfrm>
          </p:grpSpPr>
          <p:sp>
            <p:nvSpPr>
              <p:cNvPr id="495678" name="Oval 62"/>
              <p:cNvSpPr>
                <a:spLocks noChangeAspect="1" noChangeArrowheads="1"/>
              </p:cNvSpPr>
              <p:nvPr/>
            </p:nvSpPr>
            <p:spPr bwMode="auto">
              <a:xfrm>
                <a:off x="2241" y="4544"/>
                <a:ext cx="94" cy="94"/>
              </a:xfrm>
              <a:prstGeom prst="ellipse">
                <a:avLst/>
              </a:prstGeom>
              <a:solidFill>
                <a:srgbClr val="009C6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>
                  <a:spcBef>
                    <a:spcPct val="0"/>
                  </a:spcBef>
                  <a:buFontTx/>
                  <a:buNone/>
                </a:pPr>
                <a:endParaRPr lang="en-US" altLang="en-US" sz="1400">
                  <a:latin typeface="Times" panose="02020603050405020304" pitchFamily="18" charset="0"/>
                </a:endParaRPr>
              </a:p>
            </p:txBody>
          </p:sp>
          <p:sp>
            <p:nvSpPr>
              <p:cNvPr id="495679" name="Oval 63"/>
              <p:cNvSpPr>
                <a:spLocks noChangeAspect="1" noChangeArrowheads="1"/>
              </p:cNvSpPr>
              <p:nvPr/>
            </p:nvSpPr>
            <p:spPr bwMode="auto">
              <a:xfrm>
                <a:off x="2241" y="4722"/>
                <a:ext cx="94" cy="94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>
                  <a:spcBef>
                    <a:spcPct val="0"/>
                  </a:spcBef>
                  <a:buFontTx/>
                  <a:buNone/>
                </a:pPr>
                <a:endParaRPr lang="en-US" altLang="en-US" sz="1400">
                  <a:latin typeface="Times" panose="02020603050405020304" pitchFamily="18" charset="0"/>
                </a:endParaRPr>
              </a:p>
            </p:txBody>
          </p:sp>
          <p:sp>
            <p:nvSpPr>
              <p:cNvPr id="495680" name="Oval 64"/>
              <p:cNvSpPr>
                <a:spLocks noChangeAspect="1" noChangeArrowheads="1"/>
              </p:cNvSpPr>
              <p:nvPr/>
            </p:nvSpPr>
            <p:spPr bwMode="auto">
              <a:xfrm>
                <a:off x="2241" y="4900"/>
                <a:ext cx="94" cy="9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>
                  <a:spcBef>
                    <a:spcPct val="0"/>
                  </a:spcBef>
                  <a:buFontTx/>
                  <a:buNone/>
                </a:pPr>
                <a:endParaRPr lang="en-US" altLang="en-US" sz="1400">
                  <a:latin typeface="Times" panose="02020603050405020304" pitchFamily="18" charset="0"/>
                </a:endParaRPr>
              </a:p>
            </p:txBody>
          </p:sp>
          <p:sp>
            <p:nvSpPr>
              <p:cNvPr id="495681" name="Oval 65"/>
              <p:cNvSpPr>
                <a:spLocks noChangeAspect="1" noChangeArrowheads="1"/>
              </p:cNvSpPr>
              <p:nvPr/>
            </p:nvSpPr>
            <p:spPr bwMode="auto">
              <a:xfrm>
                <a:off x="2241" y="5078"/>
                <a:ext cx="94" cy="94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>
                  <a:spcBef>
                    <a:spcPct val="0"/>
                  </a:spcBef>
                  <a:buFontTx/>
                  <a:buNone/>
                </a:pPr>
                <a:endParaRPr lang="en-US" altLang="en-US" sz="1400">
                  <a:latin typeface="Times" panose="02020603050405020304" pitchFamily="18" charset="0"/>
                </a:endParaRPr>
              </a:p>
            </p:txBody>
          </p:sp>
          <p:sp>
            <p:nvSpPr>
              <p:cNvPr id="495682" name="Oval 66"/>
              <p:cNvSpPr>
                <a:spLocks noChangeAspect="1" noChangeArrowheads="1"/>
              </p:cNvSpPr>
              <p:nvPr/>
            </p:nvSpPr>
            <p:spPr bwMode="auto">
              <a:xfrm>
                <a:off x="2241" y="5256"/>
                <a:ext cx="94" cy="94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>
                  <a:spcBef>
                    <a:spcPct val="0"/>
                  </a:spcBef>
                  <a:buFontTx/>
                  <a:buNone/>
                </a:pPr>
                <a:endParaRPr lang="en-US" altLang="en-US" sz="1400">
                  <a:latin typeface="Times" panose="02020603050405020304" pitchFamily="18" charset="0"/>
                </a:endParaRPr>
              </a:p>
            </p:txBody>
          </p:sp>
        </p:grpSp>
        <p:grpSp>
          <p:nvGrpSpPr>
            <p:cNvPr id="495683" name="Group 67"/>
            <p:cNvGrpSpPr>
              <a:grpSpLocks/>
            </p:cNvGrpSpPr>
            <p:nvPr/>
          </p:nvGrpSpPr>
          <p:grpSpPr bwMode="auto">
            <a:xfrm>
              <a:off x="2310" y="4507"/>
              <a:ext cx="630" cy="979"/>
              <a:chOff x="2852" y="4702"/>
              <a:chExt cx="630" cy="979"/>
            </a:xfrm>
          </p:grpSpPr>
          <p:sp>
            <p:nvSpPr>
              <p:cNvPr id="495684" name="Text Box 68"/>
              <p:cNvSpPr txBox="1">
                <a:spLocks noChangeArrowheads="1"/>
              </p:cNvSpPr>
              <p:nvPr/>
            </p:nvSpPr>
            <p:spPr bwMode="auto">
              <a:xfrm>
                <a:off x="2852" y="4702"/>
                <a:ext cx="500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" panose="02020603050405020304" pitchFamily="18" charset="0"/>
                  </a:rPr>
                  <a:t>L2 Sat 1 km</a:t>
                </a:r>
              </a:p>
            </p:txBody>
          </p:sp>
          <p:sp>
            <p:nvSpPr>
              <p:cNvPr id="495685" name="Text Box 69"/>
              <p:cNvSpPr txBox="1">
                <a:spLocks noChangeArrowheads="1"/>
              </p:cNvSpPr>
              <p:nvPr/>
            </p:nvSpPr>
            <p:spPr bwMode="auto">
              <a:xfrm>
                <a:off x="2852" y="4882"/>
                <a:ext cx="630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" panose="02020603050405020304" pitchFamily="18" charset="0"/>
                  </a:rPr>
                  <a:t>ISEAG 4.63 km</a:t>
                </a:r>
              </a:p>
            </p:txBody>
          </p:sp>
          <p:sp>
            <p:nvSpPr>
              <p:cNvPr id="495686" name="Text Box 70"/>
              <p:cNvSpPr txBox="1">
                <a:spLocks noChangeArrowheads="1"/>
              </p:cNvSpPr>
              <p:nvPr/>
            </p:nvSpPr>
            <p:spPr bwMode="auto">
              <a:xfrm>
                <a:off x="2852" y="5063"/>
                <a:ext cx="551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" panose="02020603050405020304" pitchFamily="18" charset="0"/>
                  </a:rPr>
                  <a:t>CED 4.88 km</a:t>
                </a:r>
              </a:p>
            </p:txBody>
          </p:sp>
          <p:sp>
            <p:nvSpPr>
              <p:cNvPr id="495687" name="Text Box 71"/>
              <p:cNvSpPr txBox="1">
                <a:spLocks noChangeArrowheads="1"/>
              </p:cNvSpPr>
              <p:nvPr/>
            </p:nvSpPr>
            <p:spPr bwMode="auto">
              <a:xfrm>
                <a:off x="2852" y="5244"/>
                <a:ext cx="488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" panose="02020603050405020304" pitchFamily="18" charset="0"/>
                  </a:rPr>
                  <a:t>CED 39 km</a:t>
                </a:r>
              </a:p>
            </p:txBody>
          </p:sp>
          <p:sp>
            <p:nvSpPr>
              <p:cNvPr id="495688" name="Text Box 72"/>
              <p:cNvSpPr txBox="1">
                <a:spLocks noChangeArrowheads="1"/>
              </p:cNvSpPr>
              <p:nvPr/>
            </p:nvSpPr>
            <p:spPr bwMode="auto">
              <a:xfrm>
                <a:off x="2852" y="5425"/>
                <a:ext cx="345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" panose="02020603050405020304" pitchFamily="18" charset="0"/>
                  </a:rPr>
                  <a:t>CED 1</a:t>
                </a:r>
                <a:r>
                  <a:rPr lang="en-US" altLang="en-US" sz="1400" baseline="30000">
                    <a:latin typeface="Times" panose="02020603050405020304" pitchFamily="18" charset="0"/>
                  </a:rPr>
                  <a:t>o</a:t>
                </a:r>
              </a:p>
            </p:txBody>
          </p:sp>
        </p:grpSp>
      </p:grpSp>
      <p:sp>
        <p:nvSpPr>
          <p:cNvPr id="495689" name="Oval 73"/>
          <p:cNvSpPr>
            <a:spLocks noChangeAspect="1" noChangeArrowheads="1"/>
          </p:cNvSpPr>
          <p:nvPr/>
        </p:nvSpPr>
        <p:spPr bwMode="auto">
          <a:xfrm>
            <a:off x="6224588" y="1462088"/>
            <a:ext cx="593725" cy="33337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L4</a:t>
            </a:r>
          </a:p>
        </p:txBody>
      </p:sp>
      <p:sp>
        <p:nvSpPr>
          <p:cNvPr id="495690" name="Oval 74"/>
          <p:cNvSpPr>
            <a:spLocks noChangeAspect="1" noChangeArrowheads="1"/>
          </p:cNvSpPr>
          <p:nvPr/>
        </p:nvSpPr>
        <p:spPr bwMode="auto">
          <a:xfrm>
            <a:off x="7097713" y="1462088"/>
            <a:ext cx="592137" cy="3333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L4</a:t>
            </a:r>
          </a:p>
        </p:txBody>
      </p:sp>
      <p:sp>
        <p:nvSpPr>
          <p:cNvPr id="495691" name="Oval 75"/>
          <p:cNvSpPr>
            <a:spLocks noChangeAspect="1" noChangeArrowheads="1"/>
          </p:cNvSpPr>
          <p:nvPr/>
        </p:nvSpPr>
        <p:spPr bwMode="auto">
          <a:xfrm>
            <a:off x="8223250" y="1462088"/>
            <a:ext cx="592138" cy="333375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L4</a:t>
            </a:r>
          </a:p>
        </p:txBody>
      </p:sp>
      <p:sp>
        <p:nvSpPr>
          <p:cNvPr id="495692" name="Line 76"/>
          <p:cNvSpPr>
            <a:spLocks noChangeShapeType="1"/>
          </p:cNvSpPr>
          <p:nvPr/>
        </p:nvSpPr>
        <p:spPr bwMode="auto">
          <a:xfrm rot="5400000">
            <a:off x="6461919" y="1405732"/>
            <a:ext cx="109537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93" name="Line 77"/>
          <p:cNvSpPr>
            <a:spLocks noChangeShapeType="1"/>
          </p:cNvSpPr>
          <p:nvPr/>
        </p:nvSpPr>
        <p:spPr bwMode="auto">
          <a:xfrm rot="5400000">
            <a:off x="7340600" y="1404938"/>
            <a:ext cx="11112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94" name="Line 78"/>
          <p:cNvSpPr>
            <a:spLocks noChangeShapeType="1"/>
          </p:cNvSpPr>
          <p:nvPr/>
        </p:nvSpPr>
        <p:spPr bwMode="auto">
          <a:xfrm rot="5400000">
            <a:off x="8466137" y="1404938"/>
            <a:ext cx="11112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95" name="Line 79"/>
          <p:cNvSpPr>
            <a:spLocks noChangeShapeType="1"/>
          </p:cNvSpPr>
          <p:nvPr/>
        </p:nvSpPr>
        <p:spPr bwMode="auto">
          <a:xfrm flipV="1">
            <a:off x="5956300" y="1350963"/>
            <a:ext cx="234950" cy="152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96" name="Line 80"/>
          <p:cNvSpPr>
            <a:spLocks noChangeShapeType="1"/>
          </p:cNvSpPr>
          <p:nvPr/>
        </p:nvSpPr>
        <p:spPr bwMode="auto">
          <a:xfrm>
            <a:off x="6191250" y="1347788"/>
            <a:ext cx="233045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97" name="Oval 81"/>
          <p:cNvSpPr>
            <a:spLocks noChangeAspect="1" noChangeArrowheads="1"/>
          </p:cNvSpPr>
          <p:nvPr/>
        </p:nvSpPr>
        <p:spPr bwMode="auto">
          <a:xfrm>
            <a:off x="5462588" y="1462088"/>
            <a:ext cx="593725" cy="333375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L4</a:t>
            </a:r>
          </a:p>
        </p:txBody>
      </p:sp>
      <p:sp>
        <p:nvSpPr>
          <p:cNvPr id="495698" name="Line 82"/>
          <p:cNvSpPr>
            <a:spLocks noChangeShapeType="1"/>
          </p:cNvSpPr>
          <p:nvPr/>
        </p:nvSpPr>
        <p:spPr bwMode="auto">
          <a:xfrm flipH="1">
            <a:off x="1785938" y="3036888"/>
            <a:ext cx="2978150" cy="0"/>
          </a:xfrm>
          <a:prstGeom prst="line">
            <a:avLst/>
          </a:prstGeom>
          <a:noFill/>
          <a:ln w="9525">
            <a:solidFill>
              <a:srgbClr val="00CC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99" name="Line 83"/>
          <p:cNvSpPr>
            <a:spLocks noChangeShapeType="1"/>
          </p:cNvSpPr>
          <p:nvPr/>
        </p:nvSpPr>
        <p:spPr bwMode="auto">
          <a:xfrm>
            <a:off x="1550988" y="2884488"/>
            <a:ext cx="234950" cy="152400"/>
          </a:xfrm>
          <a:prstGeom prst="line">
            <a:avLst/>
          </a:prstGeom>
          <a:noFill/>
          <a:ln w="9525">
            <a:solidFill>
              <a:srgbClr val="00CC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700" name="Line 84"/>
          <p:cNvSpPr>
            <a:spLocks noChangeShapeType="1"/>
          </p:cNvSpPr>
          <p:nvPr/>
        </p:nvSpPr>
        <p:spPr bwMode="auto">
          <a:xfrm flipV="1">
            <a:off x="4999038" y="1795463"/>
            <a:ext cx="0" cy="1089025"/>
          </a:xfrm>
          <a:prstGeom prst="line">
            <a:avLst/>
          </a:prstGeom>
          <a:noFill/>
          <a:ln w="9525">
            <a:solidFill>
              <a:srgbClr val="00CC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701" name="Text Box 85"/>
          <p:cNvSpPr txBox="1">
            <a:spLocks noChangeArrowheads="1"/>
          </p:cNvSpPr>
          <p:nvPr/>
        </p:nvSpPr>
        <p:spPr bwMode="auto">
          <a:xfrm>
            <a:off x="5130800" y="1885950"/>
            <a:ext cx="696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 panose="02020603050405020304" pitchFamily="18" charset="0"/>
              </a:rPr>
              <a:t>PGE52</a:t>
            </a:r>
          </a:p>
        </p:txBody>
      </p:sp>
      <p:sp>
        <p:nvSpPr>
          <p:cNvPr id="495702" name="Line 86"/>
          <p:cNvSpPr>
            <a:spLocks noChangeShapeType="1"/>
          </p:cNvSpPr>
          <p:nvPr/>
        </p:nvSpPr>
        <p:spPr bwMode="auto">
          <a:xfrm>
            <a:off x="5294313" y="1628775"/>
            <a:ext cx="168275" cy="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703" name="Oval 87"/>
          <p:cNvSpPr>
            <a:spLocks noChangeAspect="1" noChangeArrowheads="1"/>
          </p:cNvSpPr>
          <p:nvPr/>
        </p:nvSpPr>
        <p:spPr bwMode="auto">
          <a:xfrm>
            <a:off x="4700588" y="1462088"/>
            <a:ext cx="593725" cy="333375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" panose="02020603050405020304" pitchFamily="18" charset="0"/>
              </a:rPr>
              <a:t>L4</a:t>
            </a:r>
          </a:p>
        </p:txBody>
      </p:sp>
      <p:grpSp>
        <p:nvGrpSpPr>
          <p:cNvPr id="495704" name="Group 88"/>
          <p:cNvGrpSpPr>
            <a:grpSpLocks/>
          </p:cNvGrpSpPr>
          <p:nvPr/>
        </p:nvGrpSpPr>
        <p:grpSpPr bwMode="auto">
          <a:xfrm>
            <a:off x="6324600" y="5334000"/>
            <a:ext cx="2386013" cy="1389063"/>
            <a:chOff x="2972" y="4500"/>
            <a:chExt cx="1128" cy="1167"/>
          </a:xfrm>
        </p:grpSpPr>
        <p:grpSp>
          <p:nvGrpSpPr>
            <p:cNvPr id="495705" name="Group 89"/>
            <p:cNvGrpSpPr>
              <a:grpSpLocks/>
            </p:cNvGrpSpPr>
            <p:nvPr/>
          </p:nvGrpSpPr>
          <p:grpSpPr bwMode="auto">
            <a:xfrm>
              <a:off x="2972" y="4577"/>
              <a:ext cx="218" cy="908"/>
              <a:chOff x="2972" y="4577"/>
              <a:chExt cx="218" cy="908"/>
            </a:xfrm>
          </p:grpSpPr>
          <p:sp>
            <p:nvSpPr>
              <p:cNvPr id="495706" name="Line 90"/>
              <p:cNvSpPr>
                <a:spLocks noChangeShapeType="1"/>
              </p:cNvSpPr>
              <p:nvPr/>
            </p:nvSpPr>
            <p:spPr bwMode="auto">
              <a:xfrm>
                <a:off x="2972" y="5304"/>
                <a:ext cx="218" cy="0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07" name="Line 91"/>
              <p:cNvSpPr>
                <a:spLocks noChangeShapeType="1"/>
              </p:cNvSpPr>
              <p:nvPr/>
            </p:nvSpPr>
            <p:spPr bwMode="auto">
              <a:xfrm>
                <a:off x="2972" y="4941"/>
                <a:ext cx="21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08" name="Line 92"/>
              <p:cNvSpPr>
                <a:spLocks noChangeShapeType="1"/>
              </p:cNvSpPr>
              <p:nvPr/>
            </p:nvSpPr>
            <p:spPr bwMode="auto">
              <a:xfrm>
                <a:off x="2972" y="5122"/>
                <a:ext cx="218" cy="0"/>
              </a:xfrm>
              <a:prstGeom prst="line">
                <a:avLst/>
              </a:prstGeom>
              <a:noFill/>
              <a:ln w="9525">
                <a:solidFill>
                  <a:srgbClr val="00CC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09" name="Line 93"/>
              <p:cNvSpPr>
                <a:spLocks noChangeShapeType="1"/>
              </p:cNvSpPr>
              <p:nvPr/>
            </p:nvSpPr>
            <p:spPr bwMode="auto">
              <a:xfrm>
                <a:off x="2972" y="5485"/>
                <a:ext cx="218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10" name="Line 94"/>
              <p:cNvSpPr>
                <a:spLocks noChangeShapeType="1"/>
              </p:cNvSpPr>
              <p:nvPr/>
            </p:nvSpPr>
            <p:spPr bwMode="auto">
              <a:xfrm rot="5400000" flipV="1">
                <a:off x="3081" y="4650"/>
                <a:ext cx="0" cy="21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11" name="Line 95"/>
              <p:cNvSpPr>
                <a:spLocks noChangeShapeType="1"/>
              </p:cNvSpPr>
              <p:nvPr/>
            </p:nvSpPr>
            <p:spPr bwMode="auto">
              <a:xfrm flipV="1">
                <a:off x="2972" y="4577"/>
                <a:ext cx="216" cy="0"/>
              </a:xfrm>
              <a:prstGeom prst="line">
                <a:avLst/>
              </a:prstGeom>
              <a:noFill/>
              <a:ln w="9525">
                <a:solidFill>
                  <a:srgbClr val="FF0066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95712" name="Group 96"/>
            <p:cNvGrpSpPr>
              <a:grpSpLocks/>
            </p:cNvGrpSpPr>
            <p:nvPr/>
          </p:nvGrpSpPr>
          <p:grpSpPr bwMode="auto">
            <a:xfrm>
              <a:off x="3147" y="4500"/>
              <a:ext cx="953" cy="1167"/>
              <a:chOff x="3147" y="4500"/>
              <a:chExt cx="953" cy="1167"/>
            </a:xfrm>
          </p:grpSpPr>
          <p:sp>
            <p:nvSpPr>
              <p:cNvPr id="495713" name="Text Box 97"/>
              <p:cNvSpPr txBox="1">
                <a:spLocks noChangeArrowheads="1"/>
              </p:cNvSpPr>
              <p:nvPr/>
            </p:nvSpPr>
            <p:spPr bwMode="auto">
              <a:xfrm>
                <a:off x="3147" y="4688"/>
                <a:ext cx="953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" panose="02020603050405020304" pitchFamily="18" charset="0"/>
                  </a:rPr>
                  <a:t>OPP s.a. model (opp_wk)</a:t>
                </a:r>
              </a:p>
            </p:txBody>
          </p:sp>
          <p:sp>
            <p:nvSpPr>
              <p:cNvPr id="495714" name="Text Box 98"/>
              <p:cNvSpPr txBox="1">
                <a:spLocks noChangeArrowheads="1"/>
              </p:cNvSpPr>
              <p:nvPr/>
            </p:nvSpPr>
            <p:spPr bwMode="auto">
              <a:xfrm>
                <a:off x="3147" y="4868"/>
                <a:ext cx="945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" panose="02020603050405020304" pitchFamily="18" charset="0"/>
                  </a:rPr>
                  <a:t>OPP mapping (opp_map)</a:t>
                </a:r>
              </a:p>
            </p:txBody>
          </p:sp>
          <p:sp>
            <p:nvSpPr>
              <p:cNvPr id="495715" name="Text Box 99"/>
              <p:cNvSpPr txBox="1">
                <a:spLocks noChangeArrowheads="1"/>
              </p:cNvSpPr>
              <p:nvPr/>
            </p:nvSpPr>
            <p:spPr bwMode="auto">
              <a:xfrm>
                <a:off x="3147" y="5049"/>
                <a:ext cx="814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" panose="02020603050405020304" pitchFamily="18" charset="0"/>
                  </a:rPr>
                  <a:t>Time binning (mtbin)</a:t>
                </a:r>
              </a:p>
            </p:txBody>
          </p:sp>
          <p:sp>
            <p:nvSpPr>
              <p:cNvPr id="495716" name="Text Box 100"/>
              <p:cNvSpPr txBox="1">
                <a:spLocks noChangeArrowheads="1"/>
              </p:cNvSpPr>
              <p:nvPr/>
            </p:nvSpPr>
            <p:spPr bwMode="auto">
              <a:xfrm>
                <a:off x="3147" y="5230"/>
                <a:ext cx="945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" panose="02020603050405020304" pitchFamily="18" charset="0"/>
                  </a:rPr>
                  <a:t>L3 binning (mspc/mmap)</a:t>
                </a:r>
              </a:p>
            </p:txBody>
          </p:sp>
          <p:sp>
            <p:nvSpPr>
              <p:cNvPr id="495717" name="Text Box 101"/>
              <p:cNvSpPr txBox="1">
                <a:spLocks noChangeArrowheads="1"/>
              </p:cNvSpPr>
              <p:nvPr/>
            </p:nvSpPr>
            <p:spPr bwMode="auto">
              <a:xfrm>
                <a:off x="3147" y="5411"/>
                <a:ext cx="879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" panose="02020603050405020304" pitchFamily="18" charset="0"/>
                  </a:rPr>
                  <a:t>L2</a:t>
                </a:r>
                <a:r>
                  <a:rPr lang="en-US" altLang="en-US" sz="1400">
                    <a:latin typeface="Times" panose="02020603050405020304" pitchFamily="18" charset="0"/>
                    <a:cs typeface="Arial" panose="020B0604020202020204" pitchFamily="34" charset="0"/>
                  </a:rPr>
                  <a:t>→</a:t>
                </a:r>
                <a:r>
                  <a:rPr lang="en-US" altLang="en-US" sz="1400">
                    <a:latin typeface="Times" panose="02020603050405020304" pitchFamily="18" charset="0"/>
                  </a:rPr>
                  <a:t>L3 binning (msbin)</a:t>
                </a:r>
              </a:p>
            </p:txBody>
          </p:sp>
          <p:sp>
            <p:nvSpPr>
              <p:cNvPr id="495718" name="Text Box 102"/>
              <p:cNvSpPr txBox="1">
                <a:spLocks noChangeArrowheads="1"/>
              </p:cNvSpPr>
              <p:nvPr/>
            </p:nvSpPr>
            <p:spPr bwMode="auto">
              <a:xfrm>
                <a:off x="3147" y="4500"/>
                <a:ext cx="939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" panose="02020603050405020304" pitchFamily="18" charset="0"/>
                  </a:rPr>
                  <a:t>OPP stat model (opp_hv)</a:t>
                </a:r>
              </a:p>
            </p:txBody>
          </p:sp>
        </p:grpSp>
      </p:grpSp>
      <p:sp>
        <p:nvSpPr>
          <p:cNvPr id="495719" name="Rectangle 103"/>
          <p:cNvSpPr>
            <a:spLocks noChangeArrowheads="1"/>
          </p:cNvSpPr>
          <p:nvPr/>
        </p:nvSpPr>
        <p:spPr bwMode="auto">
          <a:xfrm>
            <a:off x="4572000" y="5334000"/>
            <a:ext cx="4343400" cy="1316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5720" name="Text Box 104"/>
          <p:cNvSpPr txBox="1">
            <a:spLocks noChangeArrowheads="1"/>
          </p:cNvSpPr>
          <p:nvPr/>
        </p:nvSpPr>
        <p:spPr bwMode="auto">
          <a:xfrm>
            <a:off x="4075113" y="160338"/>
            <a:ext cx="49863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" panose="02020603050405020304" pitchFamily="18" charset="0"/>
              </a:rPr>
              <a:t>DATA BINNING PATHWAYS</a:t>
            </a:r>
          </a:p>
        </p:txBody>
      </p:sp>
      <p:sp>
        <p:nvSpPr>
          <p:cNvPr id="495721" name="Line 105"/>
          <p:cNvSpPr>
            <a:spLocks noChangeShapeType="1"/>
          </p:cNvSpPr>
          <p:nvPr/>
        </p:nvSpPr>
        <p:spPr bwMode="auto">
          <a:xfrm flipH="1">
            <a:off x="4557713" y="652463"/>
            <a:ext cx="0" cy="469265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722" name="Text Box 106"/>
          <p:cNvSpPr txBox="1">
            <a:spLocks noChangeArrowheads="1"/>
          </p:cNvSpPr>
          <p:nvPr/>
        </p:nvSpPr>
        <p:spPr bwMode="auto">
          <a:xfrm>
            <a:off x="1009650" y="514350"/>
            <a:ext cx="2646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" panose="02020603050405020304" pitchFamily="18" charset="0"/>
              </a:rPr>
              <a:t>Ocean Color &amp; SST</a:t>
            </a:r>
          </a:p>
        </p:txBody>
      </p:sp>
      <p:sp>
        <p:nvSpPr>
          <p:cNvPr id="495723" name="Text Box 107"/>
          <p:cNvSpPr txBox="1">
            <a:spLocks noChangeArrowheads="1"/>
          </p:cNvSpPr>
          <p:nvPr/>
        </p:nvSpPr>
        <p:spPr bwMode="auto">
          <a:xfrm>
            <a:off x="4783138" y="514350"/>
            <a:ext cx="360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>
                <a:latin typeface="Times" panose="02020603050405020304" pitchFamily="18" charset="0"/>
              </a:rPr>
              <a:t>Ocean Primary Productivity</a:t>
            </a:r>
          </a:p>
        </p:txBody>
      </p:sp>
      <p:sp>
        <p:nvSpPr>
          <p:cNvPr id="495724" name="Line 108"/>
          <p:cNvSpPr>
            <a:spLocks noChangeShapeType="1"/>
          </p:cNvSpPr>
          <p:nvPr/>
        </p:nvSpPr>
        <p:spPr bwMode="auto">
          <a:xfrm flipV="1">
            <a:off x="4764088" y="2884488"/>
            <a:ext cx="234950" cy="152400"/>
          </a:xfrm>
          <a:prstGeom prst="line">
            <a:avLst/>
          </a:prstGeom>
          <a:noFill/>
          <a:ln w="9525">
            <a:solidFill>
              <a:srgbClr val="00CC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725" name="Text Box 109"/>
          <p:cNvSpPr txBox="1">
            <a:spLocks noChangeArrowheads="1"/>
          </p:cNvSpPr>
          <p:nvPr/>
        </p:nvSpPr>
        <p:spPr bwMode="auto">
          <a:xfrm>
            <a:off x="468313" y="5902325"/>
            <a:ext cx="44497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" panose="02020603050405020304" pitchFamily="18" charset="0"/>
              </a:rPr>
              <a:t>1 km  4.6 km  4.9km     39km	     1° =111 km      </a:t>
            </a:r>
          </a:p>
        </p:txBody>
      </p:sp>
      <p:sp>
        <p:nvSpPr>
          <p:cNvPr id="495726" name="Text Box 110"/>
          <p:cNvSpPr txBox="1">
            <a:spLocks noChangeArrowheads="1"/>
          </p:cNvSpPr>
          <p:nvPr/>
        </p:nvSpPr>
        <p:spPr bwMode="auto">
          <a:xfrm>
            <a:off x="331788" y="6140450"/>
            <a:ext cx="39512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" panose="02020603050405020304" pitchFamily="18" charset="0"/>
              </a:rPr>
              <a:t>  Swath   ISEAG    Linear     Linear       Linear</a:t>
            </a:r>
          </a:p>
        </p:txBody>
      </p:sp>
      <p:sp>
        <p:nvSpPr>
          <p:cNvPr id="495727" name="Text Box 111"/>
          <p:cNvSpPr txBox="1">
            <a:spLocks noChangeArrowheads="1"/>
          </p:cNvSpPr>
          <p:nvPr/>
        </p:nvSpPr>
        <p:spPr bwMode="auto">
          <a:xfrm>
            <a:off x="257175" y="5653088"/>
            <a:ext cx="21383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" panose="02020603050405020304" pitchFamily="18" charset="0"/>
              </a:rPr>
              <a:t>              Binned    Maps</a:t>
            </a:r>
          </a:p>
        </p:txBody>
      </p:sp>
    </p:spTree>
    <p:extLst>
      <p:ext uri="{BB962C8B-B14F-4D97-AF65-F5344CB8AC3E}">
        <p14:creationId xmlns:p14="http://schemas.microsoft.com/office/powerpoint/2010/main" val="156936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229600" cy="914400"/>
          </a:xfrm>
          <a:noFill/>
        </p:spPr>
        <p:txBody>
          <a:bodyPr/>
          <a:lstStyle/>
          <a:p>
            <a:r>
              <a:rPr lang="en-US" altLang="en-US"/>
              <a:t>Level 4 Productivity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5791200" cy="55626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en-US" sz="2400" dirty="0"/>
              <a:t>Ocean primary production data is available only as binned or mapped Level 4 (i.e. L4) data.</a:t>
            </a:r>
          </a:p>
          <a:p>
            <a:pPr>
              <a:lnSpc>
                <a:spcPct val="120000"/>
              </a:lnSpc>
            </a:pPr>
            <a:endParaRPr lang="en-US" altLang="en-US" sz="2400" dirty="0"/>
          </a:p>
          <a:p>
            <a:pPr>
              <a:lnSpc>
                <a:spcPct val="120000"/>
              </a:lnSpc>
            </a:pPr>
            <a:r>
              <a:rPr lang="en-US" altLang="en-US" sz="2400" dirty="0"/>
              <a:t>Ocean Productivity outputs are averaged weekly or yearly. </a:t>
            </a:r>
            <a:endParaRPr lang="en-US" altLang="en-US" sz="2400" dirty="0" smtClean="0"/>
          </a:p>
          <a:p>
            <a:pPr>
              <a:lnSpc>
                <a:spcPct val="120000"/>
              </a:lnSpc>
            </a:pPr>
            <a:endParaRPr lang="en-US" altLang="en-US" sz="2400" dirty="0"/>
          </a:p>
          <a:p>
            <a:pPr>
              <a:lnSpc>
                <a:spcPct val="120000"/>
              </a:lnSpc>
            </a:pPr>
            <a:r>
              <a:rPr lang="en-US" altLang="en-US" sz="2400" dirty="0" smtClean="0"/>
              <a:t>Like </a:t>
            </a:r>
            <a:r>
              <a:rPr lang="en-US" altLang="en-US" sz="2400" dirty="0"/>
              <a:t>the L3 data, the L4 data is organized spatially as either 4km ISEAG gridded bins or as maps using a Cylindrical Equidistant Projection. </a:t>
            </a:r>
            <a:endParaRPr lang="en-US" altLang="en-US" sz="2400" dirty="0" smtClean="0"/>
          </a:p>
          <a:p>
            <a:pPr>
              <a:lnSpc>
                <a:spcPct val="120000"/>
              </a:lnSpc>
            </a:pPr>
            <a:endParaRPr lang="en-US" altLang="en-US" sz="2400" dirty="0"/>
          </a:p>
          <a:p>
            <a:pPr>
              <a:lnSpc>
                <a:spcPct val="120000"/>
              </a:lnSpc>
            </a:pPr>
            <a:r>
              <a:rPr lang="en-US" altLang="en-US" sz="2400" dirty="0" smtClean="0"/>
              <a:t>The </a:t>
            </a:r>
            <a:r>
              <a:rPr lang="en-US" altLang="en-US" sz="2400" dirty="0"/>
              <a:t>mapped data products are available in a choice of </a:t>
            </a:r>
            <a:r>
              <a:rPr lang="en-US" altLang="en-US" sz="2400" dirty="0" smtClean="0"/>
              <a:t>4km, </a:t>
            </a:r>
            <a:r>
              <a:rPr lang="en-US" altLang="en-US" sz="2400" dirty="0"/>
              <a:t>36km, or 1 degree  spatial resolutions. </a:t>
            </a:r>
            <a:endParaRPr lang="en-US" altLang="en-US" sz="2400" dirty="0" smtClean="0"/>
          </a:p>
          <a:p>
            <a:pPr>
              <a:lnSpc>
                <a:spcPct val="120000"/>
              </a:lnSpc>
            </a:pPr>
            <a:endParaRPr lang="en-US" altLang="en-US" sz="2400" dirty="0"/>
          </a:p>
          <a:p>
            <a:pPr>
              <a:lnSpc>
                <a:spcPct val="120000"/>
              </a:lnSpc>
            </a:pPr>
            <a:r>
              <a:rPr lang="en-US" altLang="en-US" sz="2400" dirty="0" smtClean="0"/>
              <a:t>More </a:t>
            </a:r>
            <a:r>
              <a:rPr lang="en-US" altLang="en-US" sz="2400" dirty="0"/>
              <a:t>than one model is used for deriving these data products and some quality statistics are available.</a:t>
            </a:r>
            <a:br>
              <a:rPr lang="en-US" altLang="en-US" sz="2400" dirty="0"/>
            </a:b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1800" dirty="0"/>
          </a:p>
        </p:txBody>
      </p:sp>
      <p:pic>
        <p:nvPicPr>
          <p:cNvPr id="68610" name="Picture 2" descr="http://oceancolour.jrc.ec.europa.eu/OC/images/S20020012002365.L3m1_YR.EUR.chl_oc4.i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371600"/>
            <a:ext cx="308610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2" name="Picture 4" descr="http://www.science.oregonstate.edu/ocean.productivity/images/npp.2002213.thumb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724400"/>
            <a:ext cx="3072083" cy="153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08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229600" cy="1143000"/>
          </a:xfrm>
          <a:noFill/>
        </p:spPr>
        <p:txBody>
          <a:bodyPr>
            <a:normAutofit fontScale="90000"/>
          </a:bodyPr>
          <a:lstStyle/>
          <a:p>
            <a:r>
              <a:rPr lang="en-US" altLang="en-US" sz="6000" dirty="0"/>
              <a:t>L2 filenames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sz="3100" dirty="0">
                <a:solidFill>
                  <a:srgbClr val="CC04B4"/>
                </a:solidFill>
              </a:rPr>
              <a:t>2 night and 6 day ocean files for each </a:t>
            </a:r>
            <a:r>
              <a:rPr lang="en-US" altLang="en-US" sz="3100" dirty="0" smtClean="0">
                <a:solidFill>
                  <a:srgbClr val="CC04B4"/>
                </a:solidFill>
              </a:rPr>
              <a:t>5 minutes</a:t>
            </a:r>
            <a:r>
              <a:rPr lang="en-US" altLang="en-US" sz="6000" dirty="0" smtClean="0">
                <a:solidFill>
                  <a:srgbClr val="CC04B4"/>
                </a:solidFill>
              </a:rPr>
              <a:t> </a:t>
            </a:r>
            <a:endParaRPr lang="en-US" altLang="en-US" dirty="0">
              <a:solidFill>
                <a:srgbClr val="CC04B4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724400"/>
          </a:xfrm>
        </p:spPr>
        <p:txBody>
          <a:bodyPr/>
          <a:lstStyle/>
          <a:p>
            <a:r>
              <a:rPr lang="en-US" altLang="en-US" sz="2800" dirty="0"/>
              <a:t>M*DCL2 - water leaving radiance products</a:t>
            </a:r>
          </a:p>
          <a:p>
            <a:r>
              <a:rPr lang="en-US" altLang="en-US" sz="2800" dirty="0"/>
              <a:t>M*DCL2A - derived products group 1</a:t>
            </a:r>
          </a:p>
          <a:p>
            <a:r>
              <a:rPr lang="en-US" altLang="en-US" sz="2800" dirty="0"/>
              <a:t>M*DCL2B- derived products group 2</a:t>
            </a:r>
          </a:p>
          <a:p>
            <a:r>
              <a:rPr lang="en-US" altLang="en-US" sz="2800" dirty="0"/>
              <a:t>M*DOCQC - ocean color QC parameters</a:t>
            </a:r>
          </a:p>
          <a:p>
            <a:r>
              <a:rPr lang="en-US" altLang="en-US" sz="2800" dirty="0"/>
              <a:t>M*D28L2 -SST products</a:t>
            </a:r>
          </a:p>
          <a:p>
            <a:r>
              <a:rPr lang="en-US" altLang="en-US" sz="2800" dirty="0"/>
              <a:t>M*D28QC- SST QC parameters</a:t>
            </a:r>
          </a:p>
          <a:p>
            <a:r>
              <a:rPr lang="en-US" altLang="en-US" sz="2800" dirty="0"/>
              <a:t>File size ~80-100MB/file</a:t>
            </a:r>
          </a:p>
          <a:p>
            <a:pPr lvl="1"/>
            <a:r>
              <a:rPr lang="en-US" altLang="en-US" dirty="0"/>
              <a:t>* = “Y” for AQUA or “O” for Terra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1206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 descr="Water droplets"/>
          <p:cNvSpPr>
            <a:spLocks noGrp="1" noChangeArrowheads="1"/>
          </p:cNvSpPr>
          <p:nvPr>
            <p:ph type="title"/>
          </p:nvPr>
        </p:nvSpPr>
        <p:spPr>
          <a:xfrm>
            <a:off x="125186" y="152400"/>
            <a:ext cx="8686800" cy="780288"/>
          </a:xfrm>
          <a:noFill/>
        </p:spPr>
        <p:txBody>
          <a:bodyPr>
            <a:noAutofit/>
          </a:bodyPr>
          <a:lstStyle/>
          <a:p>
            <a:r>
              <a:rPr lang="en-US" altLang="en-US" dirty="0"/>
              <a:t>Water leaving radiance products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186" y="1143000"/>
            <a:ext cx="8610600" cy="54864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M*DOCL2 water leaving radiance (parameters 1-12)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7 </a:t>
            </a:r>
            <a:r>
              <a:rPr lang="en-US" altLang="en-US" dirty="0" smtClean="0"/>
              <a:t>bands: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nLw412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nLw443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nLw488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nLw531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nLw551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nLw667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nLw678</a:t>
            </a:r>
          </a:p>
          <a:p>
            <a:pPr lvl="2">
              <a:lnSpc>
                <a:spcPct val="90000"/>
              </a:lnSpc>
            </a:pPr>
            <a:endParaRPr lang="en-US" altLang="en-US" dirty="0"/>
          </a:p>
          <a:p>
            <a:pPr lvl="1">
              <a:lnSpc>
                <a:spcPct val="90000"/>
              </a:lnSpc>
            </a:pPr>
            <a:r>
              <a:rPr lang="en-US" altLang="en-US" dirty="0"/>
              <a:t>Tau 865 Aerosol Optical thickness </a:t>
            </a:r>
            <a:r>
              <a:rPr lang="en-US" altLang="en-US" dirty="0" smtClean="0"/>
              <a:t>865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 lvl="1">
              <a:lnSpc>
                <a:spcPct val="90000"/>
              </a:lnSpc>
            </a:pPr>
            <a:r>
              <a:rPr lang="en-US" altLang="en-US" dirty="0"/>
              <a:t>Epsilon </a:t>
            </a:r>
            <a:r>
              <a:rPr lang="en-US" altLang="en-US" dirty="0" smtClean="0"/>
              <a:t>765/865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 lvl="1">
              <a:lnSpc>
                <a:spcPct val="90000"/>
              </a:lnSpc>
            </a:pPr>
            <a:r>
              <a:rPr lang="en-US" altLang="en-US" dirty="0"/>
              <a:t>Aerosol model </a:t>
            </a:r>
            <a:r>
              <a:rPr lang="en-US" altLang="en-US" dirty="0" smtClean="0"/>
              <a:t>1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 lvl="1">
              <a:lnSpc>
                <a:spcPct val="90000"/>
              </a:lnSpc>
            </a:pPr>
            <a:r>
              <a:rPr lang="en-US" altLang="en-US" dirty="0"/>
              <a:t>Aerosol model </a:t>
            </a:r>
            <a:r>
              <a:rPr lang="en-US" altLang="en-US" dirty="0" smtClean="0"/>
              <a:t>2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 lvl="1">
              <a:lnSpc>
                <a:spcPct val="90000"/>
              </a:lnSpc>
            </a:pPr>
            <a:r>
              <a:rPr lang="en-US" altLang="en-US" dirty="0"/>
              <a:t>Epsilon of clear water</a:t>
            </a:r>
            <a:endParaRPr lang="en-US" altLang="en-US" sz="2400" dirty="0"/>
          </a:p>
          <a:p>
            <a:pPr lvl="1">
              <a:lnSpc>
                <a:spcPct val="90000"/>
              </a:lnSpc>
            </a:pPr>
            <a:endParaRPr lang="en-US" altLang="en-US" sz="2400" dirty="0"/>
          </a:p>
        </p:txBody>
      </p:sp>
      <p:pic>
        <p:nvPicPr>
          <p:cNvPr id="66562" name="Picture 2" descr="https://www.eeb.ucla.edu/test/faculty/nezlin/Lecture6/MODIS_L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977" y="1524000"/>
            <a:ext cx="4030823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609827" y="4077831"/>
            <a:ext cx="238177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b="1" dirty="0" err="1" smtClean="0">
                <a:solidFill>
                  <a:srgbClr val="FF3300"/>
                </a:solidFill>
              </a:rPr>
              <a:t>nLw</a:t>
            </a:r>
            <a:r>
              <a:rPr lang="en-US" altLang="en-US" sz="2000" b="1" dirty="0" smtClean="0">
                <a:solidFill>
                  <a:srgbClr val="FF3300"/>
                </a:solidFill>
              </a:rPr>
              <a:t> = water leaving radiance</a:t>
            </a:r>
          </a:p>
          <a:p>
            <a:r>
              <a:rPr lang="en-US" sz="2000" dirty="0"/>
              <a:t>The water-leaving radiance is defined as the upwelling radiance just above the sea-surface</a:t>
            </a:r>
            <a:r>
              <a:rPr lang="en-US" sz="2000" dirty="0" smtClean="0"/>
              <a:t>.</a:t>
            </a:r>
            <a:endParaRPr lang="en-US" sz="2000" b="1" dirty="0">
              <a:solidFill>
                <a:srgbClr val="FF3300"/>
              </a:solidFill>
            </a:endParaRPr>
          </a:p>
        </p:txBody>
      </p:sp>
      <p:pic>
        <p:nvPicPr>
          <p:cNvPr id="66564" name="Picture 4" descr="https://www.ec.gc.ca/inre-nwri/37A22BD5-9ACA-4028-B3F0-10C875C3F555/nLw551_l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267200"/>
            <a:ext cx="2848813" cy="202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30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0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0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505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 descr="Bouquet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772400" cy="990600"/>
          </a:xfrm>
          <a:noFill/>
        </p:spPr>
        <p:txBody>
          <a:bodyPr/>
          <a:lstStyle/>
          <a:p>
            <a:r>
              <a:rPr lang="en-US" altLang="en-US" dirty="0"/>
              <a:t>Derived products group 1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839200" cy="5257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800" b="1"/>
              <a:t>M*DOCL2A- 13 products (parameters 13-25)</a:t>
            </a:r>
            <a:endParaRPr lang="en-US" altLang="en-US" sz="2800"/>
          </a:p>
          <a:p>
            <a:pPr lvl="1">
              <a:lnSpc>
                <a:spcPct val="90000"/>
              </a:lnSpc>
            </a:pPr>
            <a:r>
              <a:rPr lang="en-US" altLang="en-US" sz="2000" b="1">
                <a:solidFill>
                  <a:srgbClr val="000000"/>
                </a:solidFill>
              </a:rPr>
              <a:t>CZCS_pigment	Chlorophyll-a + pheopigment (fluorometric,empirical) 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>
                <a:solidFill>
                  <a:srgbClr val="000000"/>
                </a:solidFill>
              </a:rPr>
              <a:t>Chlor_MODIS 	Chlorophyll-a concentration (HPLC, empirical)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>
                <a:solidFill>
                  <a:srgbClr val="000000"/>
                </a:solidFill>
              </a:rPr>
              <a:t>Pigment_c1_total 	Total pigment concentration (HPLC, empirical)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>
                <a:solidFill>
                  <a:srgbClr val="000000"/>
                </a:solidFill>
              </a:rPr>
              <a:t>Chlor_flur_ht 	Chlorophyll fluorescence line height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>
                <a:solidFill>
                  <a:srgbClr val="000000"/>
                </a:solidFill>
              </a:rPr>
              <a:t>Chlor_fl_base 	Chlorophyll fluorescence baseline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>
                <a:solidFill>
                  <a:srgbClr val="000000"/>
                </a:solidFill>
              </a:rPr>
              <a:t>Chlor_fluor_effic 	Chlorophyll fluorescence efficiency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>
                <a:solidFill>
                  <a:srgbClr val="000000"/>
                </a:solidFill>
              </a:rPr>
              <a:t>Susp-solids-conc 	Total suspended matter concentration in ocean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>
                <a:solidFill>
                  <a:srgbClr val="000000"/>
                </a:solidFill>
              </a:rPr>
              <a:t>Cocco_pigment_conc Pigment concentration in coccolithophore blooms 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>
                <a:solidFill>
                  <a:srgbClr val="000000"/>
                </a:solidFill>
              </a:rPr>
              <a:t>Cocco_conc_detached Detached coccolithophore concentration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>
                <a:solidFill>
                  <a:srgbClr val="000000"/>
                </a:solidFill>
              </a:rPr>
              <a:t>Calcite_conc 	Calcite concentration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>
                <a:solidFill>
                  <a:srgbClr val="000000"/>
                </a:solidFill>
              </a:rPr>
              <a:t>K_490 		Diffuse attenuation coefficient at 490 nm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>
                <a:solidFill>
                  <a:srgbClr val="000000"/>
                </a:solidFill>
              </a:rPr>
              <a:t>Phycoeryth_conc	Phycoerythrobilin concentration 	 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>
                <a:solidFill>
                  <a:srgbClr val="000000"/>
                </a:solidFill>
              </a:rPr>
              <a:t>Phycou_conc 	Phycourobilin concentration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</a:rPr>
              <a:t>	</a:t>
            </a:r>
            <a:endParaRPr lang="en-US" altLang="en-US" sz="20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6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 descr="Bouquet"/>
          <p:cNvSpPr>
            <a:spLocks noGrp="1" noChangeArrowheads="1"/>
          </p:cNvSpPr>
          <p:nvPr>
            <p:ph type="title"/>
          </p:nvPr>
        </p:nvSpPr>
        <p:spPr>
          <a:xfrm>
            <a:off x="185057" y="228600"/>
            <a:ext cx="7772400" cy="990600"/>
          </a:xfrm>
          <a:noFill/>
        </p:spPr>
        <p:txBody>
          <a:bodyPr/>
          <a:lstStyle/>
          <a:p>
            <a:r>
              <a:rPr lang="en-US" altLang="en-US" dirty="0"/>
              <a:t>Derived products group 2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057" y="1447800"/>
            <a:ext cx="8763000" cy="48768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M*DOCL2A -11 products (parameters 26-36)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>
                <a:solidFill>
                  <a:srgbClr val="000000"/>
                </a:solidFill>
              </a:rPr>
              <a:t>chlor_a2 		Chlorophyll-a concentration (</a:t>
            </a:r>
            <a:r>
              <a:rPr lang="en-US" altLang="en-US" sz="2000" b="1" dirty="0" err="1">
                <a:solidFill>
                  <a:srgbClr val="000000"/>
                </a:solidFill>
              </a:rPr>
              <a:t>SeaWiFS</a:t>
            </a:r>
            <a:r>
              <a:rPr lang="en-US" altLang="en-US" sz="2000" b="1" dirty="0">
                <a:solidFill>
                  <a:srgbClr val="000000"/>
                </a:solidFill>
              </a:rPr>
              <a:t> analog)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>
                <a:solidFill>
                  <a:srgbClr val="000000"/>
                </a:solidFill>
              </a:rPr>
              <a:t>chlor_a3  		Chlorophyll-a concentration (</a:t>
            </a:r>
            <a:r>
              <a:rPr lang="en-US" altLang="en-US" sz="2000" b="1" dirty="0" err="1">
                <a:solidFill>
                  <a:srgbClr val="000000"/>
                </a:solidFill>
              </a:rPr>
              <a:t>semianalytic</a:t>
            </a:r>
            <a:r>
              <a:rPr lang="en-US" altLang="en-US" sz="2000" b="1" dirty="0">
                <a:solidFill>
                  <a:srgbClr val="000000"/>
                </a:solidFill>
              </a:rPr>
              <a:t>)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 err="1">
                <a:solidFill>
                  <a:srgbClr val="000000"/>
                </a:solidFill>
              </a:rPr>
              <a:t>ipar</a:t>
            </a:r>
            <a:r>
              <a:rPr lang="en-US" altLang="en-US" sz="2000" b="1" dirty="0">
                <a:solidFill>
                  <a:srgbClr val="000000"/>
                </a:solidFill>
              </a:rPr>
              <a:t> 		Instantaneous </a:t>
            </a:r>
            <a:r>
              <a:rPr lang="en-US" altLang="en-US" sz="2000" b="1" dirty="0" err="1">
                <a:solidFill>
                  <a:srgbClr val="000000"/>
                </a:solidFill>
              </a:rPr>
              <a:t>photosynthetically</a:t>
            </a:r>
            <a:r>
              <a:rPr lang="en-US" altLang="en-US" sz="2000" b="1" dirty="0">
                <a:solidFill>
                  <a:srgbClr val="000000"/>
                </a:solidFill>
              </a:rPr>
              <a:t> available radiation 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 err="1">
                <a:solidFill>
                  <a:srgbClr val="000000"/>
                </a:solidFill>
              </a:rPr>
              <a:t>arp</a:t>
            </a:r>
            <a:r>
              <a:rPr lang="en-US" altLang="en-US" sz="2000" b="1" dirty="0">
                <a:solidFill>
                  <a:srgbClr val="000000"/>
                </a:solidFill>
              </a:rPr>
              <a:t>		 Instantaneous absorbed radiation by phytoplankton 			 	for fluorescence 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 err="1">
                <a:solidFill>
                  <a:srgbClr val="000000"/>
                </a:solidFill>
              </a:rPr>
              <a:t>absorp_coef_gelb</a:t>
            </a:r>
            <a:r>
              <a:rPr lang="en-US" altLang="en-US" sz="2000" b="1" dirty="0">
                <a:solidFill>
                  <a:srgbClr val="000000"/>
                </a:solidFill>
              </a:rPr>
              <a:t> 	</a:t>
            </a:r>
            <a:r>
              <a:rPr lang="en-US" altLang="en-US" sz="2000" b="1" dirty="0" err="1">
                <a:solidFill>
                  <a:srgbClr val="000000"/>
                </a:solidFill>
              </a:rPr>
              <a:t>Gelbstoff</a:t>
            </a:r>
            <a:r>
              <a:rPr lang="en-US" altLang="en-US" sz="2000" b="1" dirty="0">
                <a:solidFill>
                  <a:srgbClr val="000000"/>
                </a:solidFill>
              </a:rPr>
              <a:t> absorption coefficient at 400 nm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 err="1">
                <a:solidFill>
                  <a:srgbClr val="000000"/>
                </a:solidFill>
              </a:rPr>
              <a:t>chlor_absorb</a:t>
            </a:r>
            <a:r>
              <a:rPr lang="en-US" altLang="en-US" sz="2000" b="1" dirty="0">
                <a:solidFill>
                  <a:srgbClr val="000000"/>
                </a:solidFill>
              </a:rPr>
              <a:t> 	Phytoplankton absorption coefficient at 675 nm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>
                <a:solidFill>
                  <a:srgbClr val="000000"/>
                </a:solidFill>
              </a:rPr>
              <a:t>tot_absorb_412 	Total absorption coefficient at 412 nm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>
                <a:solidFill>
                  <a:srgbClr val="000000"/>
                </a:solidFill>
              </a:rPr>
              <a:t>tot_absorp_443 	Total absorption coefficient at 443 nm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>
                <a:solidFill>
                  <a:srgbClr val="000000"/>
                </a:solidFill>
              </a:rPr>
              <a:t>tot_absorb_488 	Total absorption coefficient at 488 nm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>
                <a:solidFill>
                  <a:srgbClr val="000000"/>
                </a:solidFill>
              </a:rPr>
              <a:t>tot_absorb_531 	Total absorption coefficient at 531 nm 	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>
                <a:solidFill>
                  <a:srgbClr val="000000"/>
                </a:solidFill>
              </a:rPr>
              <a:t>tot_absorb_551 	Total absorption coefficient at 551 nm</a:t>
            </a:r>
            <a:r>
              <a:rPr lang="en-US" altLang="en-US" sz="2000" dirty="0">
                <a:solidFill>
                  <a:srgbClr val="000000"/>
                </a:solidFill>
              </a:rPr>
              <a:t> 	</a:t>
            </a:r>
            <a:endParaRPr lang="en-US" altLang="en-US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51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229600" cy="1008888"/>
          </a:xfrm>
          <a:noFill/>
        </p:spPr>
        <p:txBody>
          <a:bodyPr/>
          <a:lstStyle/>
          <a:p>
            <a:r>
              <a:rPr lang="en-US" altLang="en-US" dirty="0"/>
              <a:t>SST L2 products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6329" y="1447800"/>
            <a:ext cx="9372600" cy="4038600"/>
          </a:xfrm>
        </p:spPr>
        <p:txBody>
          <a:bodyPr/>
          <a:lstStyle/>
          <a:p>
            <a:r>
              <a:rPr lang="en-US" altLang="en-US" dirty="0"/>
              <a:t>M*28L2 - 3 products (parameters 36 to 40)</a:t>
            </a:r>
          </a:p>
          <a:p>
            <a:endParaRPr lang="en-US" altLang="en-US" sz="1600" dirty="0"/>
          </a:p>
          <a:p>
            <a:pPr lvl="1"/>
            <a:r>
              <a:rPr lang="en-US" altLang="en-US" sz="2400" dirty="0"/>
              <a:t>SST_D1 - </a:t>
            </a:r>
            <a:r>
              <a:rPr lang="en-US" altLang="en-US" sz="2400" dirty="0">
                <a:solidFill>
                  <a:srgbClr val="000000"/>
                </a:solidFill>
              </a:rPr>
              <a:t>Sea surface temperature (daytime), </a:t>
            </a:r>
            <a:r>
              <a:rPr lang="en-US" altLang="en-US" sz="2400" dirty="0" smtClean="0">
                <a:solidFill>
                  <a:srgbClr val="000000"/>
                </a:solidFill>
              </a:rPr>
              <a:t>11 um</a:t>
            </a:r>
            <a:endParaRPr lang="en-US" altLang="en-US" sz="2400" dirty="0">
              <a:solidFill>
                <a:srgbClr val="000000"/>
              </a:solidFill>
            </a:endParaRP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SST_D2 - </a:t>
            </a:r>
            <a:r>
              <a:rPr lang="en-US" altLang="en-US" sz="2400" u="sng" dirty="0">
                <a:solidFill>
                  <a:srgbClr val="FF0000"/>
                </a:solidFill>
              </a:rPr>
              <a:t>Do not use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000000"/>
                </a:solidFill>
              </a:rPr>
              <a:t>Sea surface temperature (daytime), 4 um</a:t>
            </a: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SST_N1 - Sea surface temperature (nighttime), 11um</a:t>
            </a: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SST_N2 -Sea surface temperature (nighttime), 4um</a:t>
            </a:r>
            <a:endParaRPr lang="en-US" alt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63490" name="Picture 2" descr="https://encrypted-tbn0.gstatic.com/images?q=tbn:ANd9GcRwPjwlY9Sk4GN9zjEfpgiNqXVWL591PqbTrirtfqJBj-upVmb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214" y="4338720"/>
            <a:ext cx="3018312" cy="232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2" name="Picture 4" descr="http://eddy.colorado.edu/pserver/ccar/public/viewers/modis_gom_ss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9" y="4338720"/>
            <a:ext cx="2668203" cy="232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4" name="Picture 6" descr="http://cawcr.gov.au/projects/SST/SST_Data_Streams_Summary-BLII_files/image004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417" y="4316949"/>
            <a:ext cx="2908526" cy="2326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772400" cy="762000"/>
          </a:xfrm>
          <a:noFill/>
        </p:spPr>
        <p:txBody>
          <a:bodyPr>
            <a:noAutofit/>
          </a:bodyPr>
          <a:lstStyle/>
          <a:p>
            <a:r>
              <a:rPr lang="en-US" altLang="en-US" dirty="0"/>
              <a:t>L2 Ocean color QC file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486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M*DOCQC -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U_Wind 			m/s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V_Wind 			m/s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Pressure 			mBar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Humidity 			kg/m2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Ozone 			dobson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Latitude 			degree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Longitude 			degree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SolarZenith 		angle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SolarAzimuth 		angle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SatelliteZenith		 angle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SatelliteAzimuth 		angle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nLw670  			W/m2/um/sr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Aerosol radiance 765 	W/m2/um/sr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Rayleigh radiance 443 	W/m2/um/sr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Glint radiance 		 W/m2/um/sr </a:t>
            </a:r>
          </a:p>
          <a:p>
            <a:pPr lvl="1">
              <a:lnSpc>
                <a:spcPct val="90000"/>
              </a:lnSpc>
            </a:pPr>
            <a:r>
              <a:rPr lang="en-US" altLang="en-US" sz="1800" b="1">
                <a:solidFill>
                  <a:srgbClr val="000000"/>
                </a:solidFill>
              </a:rPr>
              <a:t>Whitecap radiance 		 W/m2/um/sr </a:t>
            </a:r>
          </a:p>
        </p:txBody>
      </p:sp>
    </p:spTree>
    <p:extLst>
      <p:ext uri="{BB962C8B-B14F-4D97-AF65-F5344CB8AC3E}">
        <p14:creationId xmlns:p14="http://schemas.microsoft.com/office/powerpoint/2010/main" val="155215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229600" cy="1143000"/>
          </a:xfrm>
          <a:noFill/>
        </p:spPr>
        <p:txBody>
          <a:bodyPr/>
          <a:lstStyle/>
          <a:p>
            <a:r>
              <a:rPr lang="en-US" altLang="en-US" dirty="0"/>
              <a:t>L2 SST QC file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148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M*D28QC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D1,N1 	Channel 20 brightness temperature  </a:t>
            </a:r>
            <a:r>
              <a:rPr lang="en-US" altLang="en-US" sz="2400" dirty="0" smtClean="0">
                <a:solidFill>
                  <a:srgbClr val="000000"/>
                </a:solidFill>
              </a:rPr>
              <a:t>   degrees </a:t>
            </a:r>
            <a:r>
              <a:rPr lang="en-US" altLang="en-US" sz="2400" dirty="0">
                <a:solidFill>
                  <a:srgbClr val="000000"/>
                </a:solidFill>
              </a:rPr>
              <a:t>C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D2.N2 	Channel 22 brightness temperature 	degrees C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D3,N3 	Channel 23 brightness temperature 	degrees C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D4,N4 	Channel 31 brightness temperature 	degrees C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D5,N5 	Channel 32 brightness temperature 	degrees C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D6,N6	Channel 20 radiance 	W/m2/um/</a:t>
            </a:r>
            <a:r>
              <a:rPr lang="en-US" altLang="en-US" sz="2400" dirty="0" err="1">
                <a:solidFill>
                  <a:srgbClr val="000000"/>
                </a:solidFill>
              </a:rPr>
              <a:t>sr</a:t>
            </a:r>
            <a:r>
              <a:rPr lang="en-US" altLang="en-US" sz="2400" dirty="0">
                <a:solidFill>
                  <a:srgbClr val="000000"/>
                </a:solidFill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D7,N7 	Channel 22 radiance 	W/m2/um/</a:t>
            </a:r>
            <a:r>
              <a:rPr lang="en-US" altLang="en-US" sz="2400" dirty="0" err="1">
                <a:solidFill>
                  <a:srgbClr val="000000"/>
                </a:solidFill>
              </a:rPr>
              <a:t>sr</a:t>
            </a:r>
            <a:r>
              <a:rPr lang="en-US" altLang="en-US" sz="2400" dirty="0">
                <a:solidFill>
                  <a:srgbClr val="000000"/>
                </a:solidFill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D8,N8 	Channel 23 radiance 	W/m2/um/</a:t>
            </a:r>
            <a:r>
              <a:rPr lang="en-US" altLang="en-US" sz="2400" dirty="0" err="1">
                <a:solidFill>
                  <a:srgbClr val="000000"/>
                </a:solidFill>
              </a:rPr>
              <a:t>sr</a:t>
            </a:r>
            <a:r>
              <a:rPr lang="en-US" altLang="en-US" sz="2400" dirty="0">
                <a:solidFill>
                  <a:srgbClr val="000000"/>
                </a:solidFill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D9,N9 	Channel 31 radiance 	W/m2/um/</a:t>
            </a:r>
            <a:r>
              <a:rPr lang="en-US" altLang="en-US" sz="2400" dirty="0" err="1">
                <a:solidFill>
                  <a:srgbClr val="000000"/>
                </a:solidFill>
              </a:rPr>
              <a:t>sr</a:t>
            </a:r>
            <a:r>
              <a:rPr lang="en-US" altLang="en-US" sz="2400" dirty="0">
                <a:solidFill>
                  <a:srgbClr val="000000"/>
                </a:solidFill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D10,N10 Channel 32 radiance 	W/m2/um/</a:t>
            </a:r>
            <a:r>
              <a:rPr lang="en-US" altLang="en-US" sz="2400" dirty="0" err="1">
                <a:solidFill>
                  <a:srgbClr val="000000"/>
                </a:solidFill>
              </a:rPr>
              <a:t>sr</a:t>
            </a:r>
            <a:r>
              <a:rPr lang="en-US" altLang="en-US" sz="2400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467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26" descr="Small grid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772400" cy="1143000"/>
          </a:xfrm>
          <a:noFill/>
        </p:spPr>
        <p:txBody>
          <a:bodyPr/>
          <a:lstStyle/>
          <a:p>
            <a:r>
              <a:rPr lang="en-US" altLang="en-US" dirty="0"/>
              <a:t>L3 Binned global files</a:t>
            </a:r>
          </a:p>
        </p:txBody>
      </p:sp>
      <p:sp>
        <p:nvSpPr>
          <p:cNvPr id="5222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93914" y="1524000"/>
            <a:ext cx="8621486" cy="5105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Binned files M*DOC{D,W,M,Y}{prod#}.parameter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dirty="0"/>
              <a:t>	M*D28{D,W,M,Y}{prod#}.</a:t>
            </a:r>
            <a:r>
              <a:rPr lang="en-US" altLang="en-US" sz="2800" dirty="0" smtClean="0"/>
              <a:t>parameter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Only available at </a:t>
            </a:r>
            <a:r>
              <a:rPr lang="en-US" altLang="en-US" sz="2800" b="1" dirty="0">
                <a:solidFill>
                  <a:srgbClr val="CC04B4"/>
                </a:solidFill>
              </a:rPr>
              <a:t>4km</a:t>
            </a:r>
            <a:r>
              <a:rPr lang="en-US" altLang="en-US" sz="2800" dirty="0"/>
              <a:t> </a:t>
            </a:r>
            <a:r>
              <a:rPr lang="en-US" altLang="en-US" sz="2800" dirty="0" smtClean="0"/>
              <a:t>resolution</a:t>
            </a:r>
          </a:p>
          <a:p>
            <a:pPr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400" b="1" dirty="0" err="1" smtClean="0">
                <a:solidFill>
                  <a:srgbClr val="6633FF"/>
                </a:solidFill>
              </a:rPr>
              <a:t>Intergerized</a:t>
            </a:r>
            <a:r>
              <a:rPr lang="en-US" altLang="en-US" sz="2400" b="1" dirty="0" smtClean="0">
                <a:solidFill>
                  <a:srgbClr val="6633FF"/>
                </a:solidFill>
              </a:rPr>
              <a:t> Sinusoidal Equal Area Grid </a:t>
            </a:r>
            <a:r>
              <a:rPr lang="en-US" altLang="en-US" sz="2400" b="1" dirty="0">
                <a:solidFill>
                  <a:srgbClr val="6633FF"/>
                </a:solidFill>
              </a:rPr>
              <a:t>(ISEAG</a:t>
            </a:r>
            <a:r>
              <a:rPr lang="en-US" altLang="en-US" sz="2400" b="1" dirty="0" smtClean="0">
                <a:solidFill>
                  <a:srgbClr val="6633FF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endParaRPr lang="en-US" altLang="en-US" sz="2400" dirty="0">
              <a:solidFill>
                <a:srgbClr val="6633FF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CC04B4"/>
                </a:solidFill>
              </a:rPr>
              <a:t>Only bins with data values are </a:t>
            </a:r>
            <a:r>
              <a:rPr lang="en-US" altLang="en-US" sz="2400" b="1" dirty="0" smtClean="0">
                <a:solidFill>
                  <a:srgbClr val="CC04B4"/>
                </a:solidFill>
              </a:rPr>
              <a:t>present</a:t>
            </a:r>
            <a:endParaRPr lang="en-US" altLang="en-US" sz="2400" b="1" dirty="0">
              <a:solidFill>
                <a:srgbClr val="CC04B4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land bins and bins with no data are not in the files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Each </a:t>
            </a:r>
            <a:r>
              <a:rPr lang="en-US" altLang="en-US" sz="2400" dirty="0" smtClean="0">
                <a:solidFill>
                  <a:srgbClr val="000000"/>
                </a:solidFill>
              </a:rPr>
              <a:t>file </a:t>
            </a:r>
            <a:r>
              <a:rPr lang="en-US" altLang="en-US" sz="2400" dirty="0">
                <a:solidFill>
                  <a:srgbClr val="000000"/>
                </a:solidFill>
              </a:rPr>
              <a:t>is self contained with </a:t>
            </a:r>
            <a:r>
              <a:rPr lang="en-US" altLang="en-US" sz="2400" dirty="0" smtClean="0">
                <a:solidFill>
                  <a:srgbClr val="000000"/>
                </a:solidFill>
              </a:rPr>
              <a:t>sums</a:t>
            </a:r>
            <a:r>
              <a:rPr lang="en-US" altLang="en-US" sz="2400" dirty="0">
                <a:solidFill>
                  <a:srgbClr val="000000"/>
                </a:solidFill>
              </a:rPr>
              <a:t>, weights and quality levels</a:t>
            </a:r>
            <a:r>
              <a:rPr lang="en-US" altLang="en-US" sz="2400" dirty="0" smtClean="0">
                <a:solidFill>
                  <a:srgbClr val="000000"/>
                </a:solidFill>
              </a:rPr>
              <a:t>, and </a:t>
            </a:r>
            <a:r>
              <a:rPr lang="en-US" altLang="en-US" sz="2400" dirty="0">
                <a:solidFill>
                  <a:srgbClr val="000000"/>
                </a:solidFill>
              </a:rPr>
              <a:t>all flags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Useful if you need to do </a:t>
            </a:r>
            <a:r>
              <a:rPr lang="en-US" altLang="en-US" sz="2400" dirty="0" smtClean="0">
                <a:solidFill>
                  <a:srgbClr val="000000"/>
                </a:solidFill>
              </a:rPr>
              <a:t>statistics </a:t>
            </a:r>
            <a:r>
              <a:rPr lang="en-US" altLang="en-US" sz="2400" dirty="0">
                <a:solidFill>
                  <a:srgbClr val="000000"/>
                </a:solidFill>
              </a:rPr>
              <a:t>or your own averaging/compositing algorithms.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File size ~640MB</a:t>
            </a:r>
          </a:p>
        </p:txBody>
      </p:sp>
      <p:pic>
        <p:nvPicPr>
          <p:cNvPr id="60422" name="Picture 6" descr="http://upload.wikimedia.org/wikipedia/commons/b/b9/Sinusoidal_projection_S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230" y="2133600"/>
            <a:ext cx="2379170" cy="119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93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2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 descr="Bouquet"/>
          <p:cNvSpPr>
            <a:spLocks noGrp="1" noChangeArrowheads="1"/>
          </p:cNvSpPr>
          <p:nvPr>
            <p:ph type="title"/>
          </p:nvPr>
        </p:nvSpPr>
        <p:spPr>
          <a:xfrm>
            <a:off x="152400" y="155883"/>
            <a:ext cx="8229600" cy="1085088"/>
          </a:xfrm>
          <a:noFill/>
        </p:spPr>
        <p:txBody>
          <a:bodyPr>
            <a:normAutofit/>
          </a:bodyPr>
          <a:lstStyle/>
          <a:p>
            <a:r>
              <a:rPr lang="en-US" altLang="en-US" dirty="0" smtClean="0"/>
              <a:t>L3 Mapped Files</a:t>
            </a:r>
            <a:endParaRPr lang="en-US" altLang="en-US" dirty="0"/>
          </a:p>
        </p:txBody>
      </p:sp>
      <p:sp>
        <p:nvSpPr>
          <p:cNvPr id="5325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79614" y="1905000"/>
            <a:ext cx="41529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Various time and space </a:t>
            </a:r>
            <a:r>
              <a:rPr lang="en-US" altLang="en-US" sz="2800" dirty="0" smtClean="0"/>
              <a:t>resolutions</a:t>
            </a:r>
          </a:p>
          <a:p>
            <a:pPr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Cylindrical equidistant </a:t>
            </a:r>
            <a:r>
              <a:rPr lang="en-US" altLang="en-US" sz="2800" dirty="0" smtClean="0"/>
              <a:t>projection</a:t>
            </a:r>
          </a:p>
          <a:p>
            <a:pPr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All bins present, including fill values (255) for land and missing data</a:t>
            </a:r>
          </a:p>
          <a:p>
            <a:pPr marL="393192" lvl="1" indent="0">
              <a:lnSpc>
                <a:spcPct val="90000"/>
              </a:lnSpc>
              <a:buNone/>
            </a:pPr>
            <a:endParaRPr lang="en-US" altLang="en-US" sz="2400" dirty="0"/>
          </a:p>
          <a:p>
            <a:pPr lvl="1">
              <a:lnSpc>
                <a:spcPct val="90000"/>
              </a:lnSpc>
            </a:pPr>
            <a:endParaRPr lang="en-US" altLang="en-US" sz="2400" dirty="0"/>
          </a:p>
        </p:txBody>
      </p:sp>
      <p:pic>
        <p:nvPicPr>
          <p:cNvPr id="4" name="Picture 2" descr="http://eddy.colorado.edu/pserver/ccar/public/viewers/modis_global_ss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843" y="1320654"/>
            <a:ext cx="4437289" cy="226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027"/>
          <p:cNvSpPr txBox="1">
            <a:spLocks noChangeArrowheads="1"/>
          </p:cNvSpPr>
          <p:nvPr/>
        </p:nvSpPr>
        <p:spPr>
          <a:xfrm>
            <a:off x="4066494" y="4223657"/>
            <a:ext cx="5600700" cy="24003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dirty="0" smtClean="0"/>
              <a:t>8 map files for each product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Mean, </a:t>
            </a:r>
            <a:r>
              <a:rPr lang="en-US" altLang="en-US" dirty="0" err="1" smtClean="0"/>
              <a:t>Count,Stdev</a:t>
            </a:r>
            <a:r>
              <a:rPr lang="en-US" altLang="en-US" dirty="0" smtClean="0"/>
              <a:t>, Common </a:t>
            </a:r>
            <a:r>
              <a:rPr lang="en-US" altLang="en-US" dirty="0" err="1" smtClean="0"/>
              <a:t>flags,Quality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flags,Flag</a:t>
            </a:r>
            <a:r>
              <a:rPr lang="en-US" altLang="en-US" dirty="0" smtClean="0"/>
              <a:t> byte 1,      Flag byte 2, Flag byte 3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Files sizes : 4km =67MB, 36km=1MB,1deg= .2MB</a:t>
            </a:r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258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 descr="Bouquet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229600" cy="932688"/>
          </a:xfrm>
          <a:noFill/>
        </p:spPr>
        <p:txBody>
          <a:bodyPr/>
          <a:lstStyle/>
          <a:p>
            <a:r>
              <a:rPr lang="en-US" altLang="en-US" dirty="0"/>
              <a:t>File F</a:t>
            </a:r>
            <a:r>
              <a:rPr lang="en-US" altLang="en-US" dirty="0" smtClean="0"/>
              <a:t>ormats</a:t>
            </a:r>
            <a:endParaRPr lang="en-US" altLang="en-US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279777"/>
            <a:ext cx="8229600" cy="438912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All Ocean products are in EOS HDF </a:t>
            </a:r>
            <a:r>
              <a:rPr lang="en-US" altLang="en-US" dirty="0" smtClean="0"/>
              <a:t>format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Values are stored as </a:t>
            </a:r>
            <a:r>
              <a:rPr lang="en-US" altLang="en-US" dirty="0" smtClean="0"/>
              <a:t>counts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Scaling information to convert from counts to real numbers is located in the file metadata for each parameter (SDS) </a:t>
            </a:r>
          </a:p>
          <a:p>
            <a:pPr lvl="1">
              <a:lnSpc>
                <a:spcPct val="90000"/>
              </a:lnSpc>
            </a:pPr>
            <a:r>
              <a:rPr lang="en-US" altLang="en-US" dirty="0" err="1"/>
              <a:t>Scale_type</a:t>
            </a:r>
            <a:endParaRPr lang="en-US" altLang="en-US" dirty="0"/>
          </a:p>
          <a:p>
            <a:pPr lvl="1">
              <a:lnSpc>
                <a:spcPct val="90000"/>
              </a:lnSpc>
            </a:pPr>
            <a:r>
              <a:rPr lang="en-US" altLang="en-US" dirty="0"/>
              <a:t>Slope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Intercept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2057400"/>
            <a:ext cx="4953000" cy="685800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370" name="Picture 2" descr="http://eddy.colorado.edu/pserver/ccar/public/viewers/modis_gom_colo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114" y="3873460"/>
            <a:ext cx="3251461" cy="283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28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11138"/>
            <a:ext cx="7772400" cy="609600"/>
          </a:xfrm>
        </p:spPr>
        <p:txBody>
          <a:bodyPr>
            <a:noAutofit/>
          </a:bodyPr>
          <a:lstStyle/>
          <a:p>
            <a:r>
              <a:rPr lang="en-US" altLang="en-US" dirty="0"/>
              <a:t>Pixel Quality Flags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4114800"/>
            <a:ext cx="8382000" cy="2895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Each product contains all values at all levels of quality you must filter the data for your application using the quality flag.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Each pixel is associated with a quality level stored as a 2 bit value (0,1,2,3) in the “quality” SDS.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/>
              <a:t>The position of the quality level within the byte is given in the metadata attributes for each parameter (“</a:t>
            </a:r>
            <a:r>
              <a:rPr lang="en-US" altLang="en-US" sz="2000" b="1" dirty="0" err="1"/>
              <a:t>Quality_Bits</a:t>
            </a:r>
            <a:r>
              <a:rPr lang="en-US" altLang="en-US" sz="2000" b="1" dirty="0"/>
              <a:t>”). </a:t>
            </a:r>
            <a:endParaRPr lang="en-US" altLang="en-US" sz="2000" dirty="0"/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Example: MODCL2A: </a:t>
            </a:r>
            <a:r>
              <a:rPr lang="en-US" altLang="en-US" sz="1800" dirty="0" err="1"/>
              <a:t>Chlor_MODIS</a:t>
            </a:r>
            <a:r>
              <a:rPr lang="en-US" altLang="en-US" sz="1800" dirty="0"/>
              <a:t> quality is in bit position 11-12, while </a:t>
            </a:r>
            <a:r>
              <a:rPr lang="en-US" altLang="en-US" sz="1800" dirty="0" err="1"/>
              <a:t>Chlor_Fluor_ht</a:t>
            </a:r>
            <a:r>
              <a:rPr lang="en-US" altLang="en-US" sz="1800" dirty="0"/>
              <a:t> is in position 19-20. (note: 1-based numbering convention)</a:t>
            </a:r>
          </a:p>
        </p:txBody>
      </p:sp>
      <p:pic>
        <p:nvPicPr>
          <p:cNvPr id="13323" name="Picture 11" descr="idl_450187.gif                                                 00000002kay 1                          7C256ACF: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0" t="27000" r="31500" b="9000"/>
          <a:stretch>
            <a:fillRect/>
          </a:stretch>
        </p:blipFill>
        <p:spPr>
          <a:xfrm>
            <a:off x="4724400" y="1298575"/>
            <a:ext cx="2971800" cy="2663825"/>
          </a:xfrm>
        </p:spPr>
      </p:pic>
      <p:pic>
        <p:nvPicPr>
          <p:cNvPr id="13324" name="Picture 12" descr="idl_450322.gif                                                 0000A6E9kay 1                          7C256ACF: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0" t="31500" r="27000" b="9000"/>
          <a:stretch>
            <a:fillRect/>
          </a:stretch>
        </p:blipFill>
        <p:spPr>
          <a:xfrm>
            <a:off x="1439863" y="1298575"/>
            <a:ext cx="3132137" cy="2643188"/>
          </a:xfrm>
        </p:spPr>
      </p:pic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2211388" y="762000"/>
            <a:ext cx="14318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/>
              <a:t>QL=&lt;=3</a:t>
            </a: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5488485" y="772180"/>
            <a:ext cx="10647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/>
              <a:t>QL=0</a:t>
            </a:r>
          </a:p>
        </p:txBody>
      </p:sp>
    </p:spTree>
    <p:extLst>
      <p:ext uri="{BB962C8B-B14F-4D97-AF65-F5344CB8AC3E}">
        <p14:creationId xmlns:p14="http://schemas.microsoft.com/office/powerpoint/2010/main" val="20596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 descr="Bouquet"/>
          <p:cNvSpPr>
            <a:spLocks noGrp="1" noChangeArrowheads="1"/>
          </p:cNvSpPr>
          <p:nvPr>
            <p:ph type="title"/>
          </p:nvPr>
        </p:nvSpPr>
        <p:spPr>
          <a:xfrm>
            <a:off x="152400" y="152399"/>
            <a:ext cx="8305800" cy="1006929"/>
          </a:xfrm>
          <a:noFill/>
        </p:spPr>
        <p:txBody>
          <a:bodyPr/>
          <a:lstStyle/>
          <a:p>
            <a:r>
              <a:rPr lang="en-US" altLang="en-US" dirty="0"/>
              <a:t>Quality level definitions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04800" y="1600200"/>
            <a:ext cx="8534400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dirty="0"/>
              <a:t>There are four quality levels</a:t>
            </a:r>
            <a:endParaRPr lang="en-US" altLang="en-US" dirty="0"/>
          </a:p>
          <a:p>
            <a:endParaRPr lang="en-US" altLang="en-US" dirty="0"/>
          </a:p>
          <a:p>
            <a:pPr lvl="2"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rgbClr val="00FF00"/>
                </a:solidFill>
              </a:rPr>
              <a:t>0=good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rgbClr val="FF9900"/>
                </a:solidFill>
              </a:rPr>
              <a:t>1=questionable/suspect</a:t>
            </a:r>
            <a:endParaRPr lang="en-US" altLang="en-US" sz="2800" dirty="0">
              <a:solidFill>
                <a:srgbClr val="6633FF"/>
              </a:solidFill>
            </a:endParaRPr>
          </a:p>
          <a:p>
            <a:pPr lvl="2"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rgbClr val="FF0000"/>
                </a:solidFill>
              </a:rPr>
              <a:t>2= sun glint or possible cloud contaminated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rgbClr val="FF0000"/>
                </a:solidFill>
              </a:rPr>
              <a:t>3=bad, thick cloud or other failure</a:t>
            </a:r>
            <a:endParaRPr lang="en-US" altLang="en-US" dirty="0">
              <a:solidFill>
                <a:srgbClr val="6633FF"/>
              </a:solidFill>
            </a:endParaRPr>
          </a:p>
          <a:p>
            <a:pPr lvl="2">
              <a:buFont typeface="Wingdings" panose="05000000000000000000" pitchFamily="2" charset="2"/>
              <a:buChar char="v"/>
            </a:pPr>
            <a:endParaRPr lang="en-US" altLang="en-US" sz="2400" dirty="0">
              <a:solidFill>
                <a:srgbClr val="6633FF"/>
              </a:solidFill>
            </a:endParaRPr>
          </a:p>
          <a:p>
            <a:r>
              <a:rPr lang="en-US" altLang="en-US" sz="2400" dirty="0"/>
              <a:t>These levels are derived by evaluating various combinations of threshold tests common to all products and specific to individual products. Other sets of flags</a:t>
            </a:r>
            <a:r>
              <a:rPr lang="en-US" altLang="en-US" sz="2400" dirty="0" smtClean="0"/>
              <a:t>, known </a:t>
            </a:r>
            <a:r>
              <a:rPr lang="en-US" altLang="en-US" sz="2400" dirty="0"/>
              <a:t>as common and product specific flags, are used to store the results of these threshold tests.</a:t>
            </a:r>
          </a:p>
        </p:txBody>
      </p:sp>
    </p:spTree>
    <p:extLst>
      <p:ext uri="{BB962C8B-B14F-4D97-AF65-F5344CB8AC3E}">
        <p14:creationId xmlns:p14="http://schemas.microsoft.com/office/powerpoint/2010/main" val="68750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MODIS Ocean SST</a:t>
            </a:r>
            <a:endParaRPr lang="en-US" dirty="0"/>
          </a:p>
        </p:txBody>
      </p:sp>
      <p:pic>
        <p:nvPicPr>
          <p:cNvPr id="111618" name="Picture 2" descr="http://eoimages.gsfc.nasa.gov/images/imagerecords/1000/1869/modis_sst_200105_lr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2286000"/>
            <a:ext cx="781050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26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58238" cy="861332"/>
          </a:xfrm>
        </p:spPr>
        <p:txBody>
          <a:bodyPr>
            <a:noAutofit/>
          </a:bodyPr>
          <a:lstStyle/>
          <a:p>
            <a:r>
              <a:rPr lang="en-US" dirty="0" smtClean="0"/>
              <a:t>SST: What wavelengths are used?</a:t>
            </a:r>
            <a:endParaRPr lang="en-US" dirty="0"/>
          </a:p>
        </p:txBody>
      </p:sp>
      <p:pic>
        <p:nvPicPr>
          <p:cNvPr id="4" name="Picture 5" descr="&#10;img004.jpg                                                     000BB127Macintosh HD                   C361C625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7019925" cy="445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3200400" y="1447800"/>
            <a:ext cx="0" cy="30480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V="1">
            <a:off x="3352800" y="1447800"/>
            <a:ext cx="0" cy="30480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flipV="1">
            <a:off x="4876800" y="1371600"/>
            <a:ext cx="0" cy="3124200"/>
          </a:xfrm>
          <a:prstGeom prst="line">
            <a:avLst/>
          </a:prstGeom>
          <a:noFill/>
          <a:ln w="3175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V="1">
            <a:off x="5181600" y="1371600"/>
            <a:ext cx="0" cy="3124200"/>
          </a:xfrm>
          <a:prstGeom prst="line">
            <a:avLst/>
          </a:prstGeom>
          <a:noFill/>
          <a:ln w="3175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971800" y="914400"/>
            <a:ext cx="83869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rgbClr val="FF3300"/>
                </a:solidFill>
              </a:rPr>
              <a:t>sst4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690131" y="838200"/>
            <a:ext cx="72006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dirty="0" err="1">
                <a:solidFill>
                  <a:srgbClr val="00B050"/>
                </a:solidFill>
              </a:rPr>
              <a:t>sst</a:t>
            </a:r>
            <a:endParaRPr lang="en-US" altLang="en-US" sz="3200" b="1" dirty="0">
              <a:solidFill>
                <a:srgbClr val="00B050"/>
              </a:solidFill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531449" y="5626560"/>
            <a:ext cx="8000139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3200" b="1" dirty="0" smtClean="0">
                <a:solidFill>
                  <a:srgbClr val="FF0000"/>
                </a:solidFill>
              </a:rPr>
              <a:t>sst4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usable only at night (solar contributions)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3200" b="1" dirty="0" err="1" smtClean="0">
                <a:solidFill>
                  <a:srgbClr val="00B050"/>
                </a:solidFill>
              </a:rPr>
              <a:t>sst</a:t>
            </a:r>
            <a:r>
              <a:rPr lang="en-US" altLang="en-US" sz="3200" b="1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 smtClean="0"/>
              <a:t>usable </a:t>
            </a:r>
            <a:r>
              <a:rPr lang="en-US" altLang="en-US" sz="2400" dirty="0"/>
              <a:t>day and night (negligible solar contributions)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6946319" y="2002304"/>
            <a:ext cx="204132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 dirty="0" smtClean="0">
                <a:solidFill>
                  <a:srgbClr val="CC04B4"/>
                </a:solidFill>
              </a:rPr>
              <a:t>Plank’s Law</a:t>
            </a:r>
          </a:p>
          <a:p>
            <a:endParaRPr lang="en-US" altLang="en-US" sz="2400" b="1" dirty="0">
              <a:solidFill>
                <a:srgbClr val="CC04B4"/>
              </a:solidFill>
            </a:endParaRPr>
          </a:p>
          <a:p>
            <a:r>
              <a:rPr lang="en-US" altLang="en-US" sz="2400" b="1" dirty="0" smtClean="0">
                <a:solidFill>
                  <a:srgbClr val="CC04B4"/>
                </a:solidFill>
              </a:rPr>
              <a:t>2 </a:t>
            </a:r>
            <a:r>
              <a:rPr lang="en-US" altLang="en-US" sz="2400" b="1" dirty="0">
                <a:solidFill>
                  <a:srgbClr val="CC04B4"/>
                </a:solidFill>
              </a:rPr>
              <a:t>bands used</a:t>
            </a:r>
          </a:p>
          <a:p>
            <a:r>
              <a:rPr lang="en-US" altLang="en-US" sz="2400" b="1" dirty="0">
                <a:solidFill>
                  <a:srgbClr val="CC04B4"/>
                </a:solidFill>
              </a:rPr>
              <a:t>to estimate</a:t>
            </a:r>
          </a:p>
          <a:p>
            <a:r>
              <a:rPr lang="en-US" altLang="en-US" sz="2400" b="1" dirty="0" err="1">
                <a:solidFill>
                  <a:srgbClr val="CC04B4"/>
                </a:solidFill>
              </a:rPr>
              <a:t>sst</a:t>
            </a:r>
            <a:r>
              <a:rPr lang="en-US" altLang="en-US" sz="2400" b="1" dirty="0">
                <a:solidFill>
                  <a:srgbClr val="CC04B4"/>
                </a:solidFill>
              </a:rPr>
              <a:t> and sst4</a:t>
            </a:r>
          </a:p>
        </p:txBody>
      </p:sp>
    </p:spTree>
    <p:extLst>
      <p:ext uri="{BB962C8B-B14F-4D97-AF65-F5344CB8AC3E}">
        <p14:creationId xmlns:p14="http://schemas.microsoft.com/office/powerpoint/2010/main" val="46034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0" name="Group 8"/>
          <p:cNvGrpSpPr>
            <a:grpSpLocks/>
          </p:cNvGrpSpPr>
          <p:nvPr/>
        </p:nvGrpSpPr>
        <p:grpSpPr bwMode="auto">
          <a:xfrm>
            <a:off x="1524000" y="1516062"/>
            <a:ext cx="5988050" cy="4503738"/>
            <a:chOff x="960" y="768"/>
            <a:chExt cx="3772" cy="2837"/>
          </a:xfrm>
        </p:grpSpPr>
        <p:pic>
          <p:nvPicPr>
            <p:cNvPr id="3076" name="Picture 4" descr="&#10;img003.jpg                                                     000BB127Macintosh HD                   C361C625: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768"/>
              <a:ext cx="3772" cy="2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7" name="Rectangle 5"/>
            <p:cNvSpPr>
              <a:spLocks noChangeArrowheads="1"/>
            </p:cNvSpPr>
            <p:nvPr/>
          </p:nvSpPr>
          <p:spPr bwMode="auto">
            <a:xfrm>
              <a:off x="1200" y="2688"/>
              <a:ext cx="3360" cy="33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3078" name="Oval 6"/>
            <p:cNvSpPr>
              <a:spLocks noChangeArrowheads="1"/>
            </p:cNvSpPr>
            <p:nvPr/>
          </p:nvSpPr>
          <p:spPr bwMode="auto">
            <a:xfrm>
              <a:off x="1056" y="1344"/>
              <a:ext cx="576" cy="5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9" name="Oval 7"/>
            <p:cNvSpPr>
              <a:spLocks noChangeArrowheads="1"/>
            </p:cNvSpPr>
            <p:nvPr/>
          </p:nvSpPr>
          <p:spPr bwMode="auto">
            <a:xfrm>
              <a:off x="2832" y="1344"/>
              <a:ext cx="576" cy="5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7512050" y="3896380"/>
            <a:ext cx="83869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rgbClr val="FF0000"/>
                </a:solidFill>
              </a:rPr>
              <a:t>sst4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527925" y="4624387"/>
            <a:ext cx="6511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 dirty="0" err="1">
                <a:solidFill>
                  <a:srgbClr val="00B050"/>
                </a:solidFill>
              </a:rPr>
              <a:t>sst</a:t>
            </a:r>
            <a:endParaRPr lang="en-US" altLang="en-US" sz="2800" b="1" dirty="0">
              <a:solidFill>
                <a:srgbClr val="00B050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58238" cy="861332"/>
          </a:xfrm>
        </p:spPr>
        <p:txBody>
          <a:bodyPr>
            <a:noAutofit/>
          </a:bodyPr>
          <a:lstStyle/>
          <a:p>
            <a:r>
              <a:rPr lang="en-US" dirty="0" smtClean="0"/>
              <a:t>SST: What wavelengths are used?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87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&#10;img005.jpg                                                     000BB127Macintosh HD                   C361C625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1219200"/>
            <a:ext cx="9077325" cy="51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2209800" y="5257800"/>
            <a:ext cx="2667000" cy="762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323138" y="6553200"/>
            <a:ext cx="18176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dirty="0"/>
              <a:t>[from Robinson, 2004]</a:t>
            </a:r>
            <a:endParaRPr lang="en-US" alt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58238" cy="861332"/>
          </a:xfrm>
        </p:spPr>
        <p:txBody>
          <a:bodyPr>
            <a:noAutofit/>
          </a:bodyPr>
          <a:lstStyle/>
          <a:p>
            <a:r>
              <a:rPr lang="en-US" dirty="0" smtClean="0"/>
              <a:t>SST Determination from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08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&#10;img008.jpg                                                     000BB127Macintosh HD                   C361C625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01725"/>
            <a:ext cx="7112000" cy="5222875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803525" y="4895850"/>
            <a:ext cx="1000787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Night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156325" y="4895850"/>
            <a:ext cx="740587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</a:t>
            </a:r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3505200" y="2016125"/>
            <a:ext cx="1828800" cy="685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Oval 8"/>
          <p:cNvSpPr>
            <a:spLocks noChangeArrowheads="1"/>
          </p:cNvSpPr>
          <p:nvPr/>
        </p:nvSpPr>
        <p:spPr bwMode="auto">
          <a:xfrm>
            <a:off x="3505200" y="3082925"/>
            <a:ext cx="1752600" cy="838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7323138" y="6553200"/>
            <a:ext cx="18176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[from Robinson, 2004]</a:t>
            </a:r>
            <a:endParaRPr lang="en-US" alt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58238" cy="861332"/>
          </a:xfrm>
        </p:spPr>
        <p:txBody>
          <a:bodyPr>
            <a:noAutofit/>
          </a:bodyPr>
          <a:lstStyle/>
          <a:p>
            <a:r>
              <a:rPr lang="en-US" dirty="0" smtClean="0"/>
              <a:t>SST Determination from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02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&#10;img005.jpg                                                     000BB127Macintosh HD                   C361C625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1219200"/>
            <a:ext cx="9077325" cy="51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3" name="Oval 3"/>
          <p:cNvSpPr>
            <a:spLocks noChangeArrowheads="1"/>
          </p:cNvSpPr>
          <p:nvPr/>
        </p:nvSpPr>
        <p:spPr bwMode="auto">
          <a:xfrm>
            <a:off x="5181600" y="1828800"/>
            <a:ext cx="2286000" cy="533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7323138" y="6553200"/>
            <a:ext cx="18176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[from Robinson, 2004]</a:t>
            </a:r>
            <a:endParaRPr lang="en-US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58238" cy="861332"/>
          </a:xfrm>
        </p:spPr>
        <p:txBody>
          <a:bodyPr>
            <a:noAutofit/>
          </a:bodyPr>
          <a:lstStyle/>
          <a:p>
            <a:r>
              <a:rPr lang="en-US" dirty="0" smtClean="0"/>
              <a:t>SST Determination from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2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97130"/>
            <a:ext cx="7772400" cy="784226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Sensor Calibration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11579" y="1170268"/>
            <a:ext cx="881629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/>
              <a:t>Band-integrated radiance as a function of </a:t>
            </a:r>
            <a:r>
              <a:rPr lang="en-US" altLang="en-US" sz="2400" dirty="0" smtClean="0"/>
              <a:t>temperature (Planck’s </a:t>
            </a:r>
            <a:r>
              <a:rPr lang="en-US" altLang="en-US" sz="2400" dirty="0"/>
              <a:t>Law) at detector: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1548648" y="1868932"/>
            <a:ext cx="702455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 dirty="0">
                <a:solidFill>
                  <a:srgbClr val="CC04B4"/>
                </a:solidFill>
              </a:rPr>
              <a:t>	L(T</a:t>
            </a:r>
            <a:r>
              <a:rPr lang="en-US" altLang="en-US" sz="2400" b="1" baseline="-25000" dirty="0">
                <a:solidFill>
                  <a:srgbClr val="CC04B4"/>
                </a:solidFill>
              </a:rPr>
              <a:t>b</a:t>
            </a:r>
            <a:r>
              <a:rPr lang="en-US" altLang="en-US" sz="2400" b="1" dirty="0">
                <a:solidFill>
                  <a:srgbClr val="CC04B4"/>
                </a:solidFill>
              </a:rPr>
              <a:t>) = </a:t>
            </a:r>
            <a:r>
              <a:rPr lang="en-US" altLang="en-US" sz="4400" b="1" dirty="0">
                <a:solidFill>
                  <a:srgbClr val="CC04B4"/>
                </a:solidFill>
              </a:rPr>
              <a:t>∫</a:t>
            </a:r>
            <a:r>
              <a:rPr lang="en-US" altLang="en-US" sz="2400" b="1" dirty="0">
                <a:solidFill>
                  <a:srgbClr val="CC04B4"/>
                </a:solidFill>
              </a:rPr>
              <a:t>  C</a:t>
            </a:r>
            <a:r>
              <a:rPr lang="en-US" altLang="en-US" sz="2400" b="1" baseline="-25000" dirty="0">
                <a:solidFill>
                  <a:srgbClr val="CC04B4"/>
                </a:solidFill>
              </a:rPr>
              <a:t>1</a:t>
            </a:r>
            <a:r>
              <a:rPr lang="en-US" altLang="en-US" sz="2400" b="1" dirty="0">
                <a:solidFill>
                  <a:srgbClr val="CC04B4"/>
                </a:solidFill>
              </a:rPr>
              <a:t> </a:t>
            </a:r>
            <a:r>
              <a:rPr lang="en-US" altLang="en-US" sz="2400" b="1" dirty="0">
                <a:solidFill>
                  <a:srgbClr val="CC04B4"/>
                </a:solidFill>
                <a:sym typeface="Symbol" panose="05050102010706020507" pitchFamily="18" charset="2"/>
              </a:rPr>
              <a:t>() / [</a:t>
            </a:r>
            <a:r>
              <a:rPr lang="en-US" altLang="en-US" sz="2400" b="1" baseline="30000" dirty="0">
                <a:solidFill>
                  <a:srgbClr val="CC04B4"/>
                </a:solidFill>
                <a:sym typeface="Symbol" panose="05050102010706020507" pitchFamily="18" charset="2"/>
              </a:rPr>
              <a:t>5 </a:t>
            </a:r>
            <a:r>
              <a:rPr lang="en-US" altLang="en-US" sz="2400" b="1" dirty="0">
                <a:solidFill>
                  <a:srgbClr val="CC04B4"/>
                </a:solidFill>
                <a:sym typeface="Symbol" panose="05050102010706020507" pitchFamily="18" charset="2"/>
              </a:rPr>
              <a:t> </a:t>
            </a:r>
            <a:r>
              <a:rPr lang="en-US" altLang="en-US" sz="2400" b="1" dirty="0" err="1">
                <a:solidFill>
                  <a:srgbClr val="CC04B4"/>
                </a:solidFill>
                <a:sym typeface="Symbol" panose="05050102010706020507" pitchFamily="18" charset="2"/>
              </a:rPr>
              <a:t>exp</a:t>
            </a:r>
            <a:r>
              <a:rPr lang="en-US" altLang="en-US" sz="2400" b="1" dirty="0">
                <a:solidFill>
                  <a:srgbClr val="CC04B4"/>
                </a:solidFill>
                <a:sym typeface="Symbol" panose="05050102010706020507" pitchFamily="18" charset="2"/>
              </a:rPr>
              <a:t>(C</a:t>
            </a:r>
            <a:r>
              <a:rPr lang="en-US" altLang="en-US" sz="2400" b="1" baseline="-25000" dirty="0">
                <a:solidFill>
                  <a:srgbClr val="CC04B4"/>
                </a:solidFill>
                <a:sym typeface="Symbol" panose="05050102010706020507" pitchFamily="18" charset="2"/>
              </a:rPr>
              <a:t>2</a:t>
            </a:r>
            <a:r>
              <a:rPr lang="en-US" altLang="en-US" sz="2400" b="1" dirty="0">
                <a:solidFill>
                  <a:srgbClr val="CC04B4"/>
                </a:solidFill>
                <a:sym typeface="Symbol" panose="05050102010706020507" pitchFamily="18" charset="2"/>
              </a:rPr>
              <a:t>/ T</a:t>
            </a:r>
            <a:r>
              <a:rPr lang="en-US" altLang="en-US" sz="2400" b="1" baseline="-25000" dirty="0">
                <a:solidFill>
                  <a:srgbClr val="CC04B4"/>
                </a:solidFill>
                <a:sym typeface="Symbol" panose="05050102010706020507" pitchFamily="18" charset="2"/>
              </a:rPr>
              <a:t>b</a:t>
            </a:r>
            <a:r>
              <a:rPr lang="en-US" altLang="en-US" sz="2400" b="1" dirty="0">
                <a:solidFill>
                  <a:srgbClr val="CC04B4"/>
                </a:solidFill>
                <a:sym typeface="Symbol" panose="05050102010706020507" pitchFamily="18" charset="2"/>
              </a:rPr>
              <a:t>)-1] d  </a:t>
            </a: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274928" y="2543008"/>
            <a:ext cx="865294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i="1" dirty="0" smtClean="0"/>
              <a:t>where:</a:t>
            </a:r>
            <a:endParaRPr lang="en-US" altLang="en-US" sz="2400" i="1" dirty="0"/>
          </a:p>
          <a:p>
            <a:r>
              <a:rPr lang="en-US" altLang="en-US" sz="2400" dirty="0"/>
              <a:t>	T</a:t>
            </a:r>
            <a:r>
              <a:rPr lang="en-US" altLang="en-US" sz="2400" baseline="-25000" dirty="0"/>
              <a:t>b</a:t>
            </a:r>
            <a:r>
              <a:rPr lang="en-US" altLang="en-US" sz="2400" dirty="0"/>
              <a:t> blackbody temperature</a:t>
            </a:r>
          </a:p>
          <a:p>
            <a:r>
              <a:rPr lang="en-US" altLang="en-US" sz="2400" dirty="0">
                <a:sym typeface="Symbol" panose="05050102010706020507" pitchFamily="18" charset="2"/>
              </a:rPr>
              <a:t>	() detector response function (determined pre-launch)</a:t>
            </a:r>
          </a:p>
          <a:p>
            <a:r>
              <a:rPr lang="en-US" altLang="en-US" sz="2400" dirty="0">
                <a:sym typeface="Symbol" panose="05050102010706020507" pitchFamily="18" charset="2"/>
              </a:rPr>
              <a:t>	C</a:t>
            </a:r>
            <a:r>
              <a:rPr lang="en-US" altLang="en-US" sz="2400" baseline="-25000" dirty="0">
                <a:sym typeface="Symbol" panose="05050102010706020507" pitchFamily="18" charset="2"/>
              </a:rPr>
              <a:t>1</a:t>
            </a:r>
            <a:r>
              <a:rPr lang="en-US" altLang="en-US" sz="2400" dirty="0">
                <a:sym typeface="Symbol" panose="05050102010706020507" pitchFamily="18" charset="2"/>
              </a:rPr>
              <a:t>, C</a:t>
            </a:r>
            <a:r>
              <a:rPr lang="en-US" altLang="en-US" sz="2400" baseline="-25000" dirty="0">
                <a:sym typeface="Symbol" panose="05050102010706020507" pitchFamily="18" charset="2"/>
              </a:rPr>
              <a:t>2</a:t>
            </a:r>
            <a:r>
              <a:rPr lang="en-US" altLang="en-US" sz="2400" dirty="0">
                <a:sym typeface="Symbol" panose="05050102010706020507" pitchFamily="18" charset="2"/>
              </a:rPr>
              <a:t> constants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974725" y="5504613"/>
            <a:ext cx="69421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dirty="0"/>
              <a:t>	L = </a:t>
            </a:r>
            <a:r>
              <a:rPr lang="en-US" altLang="en-US" sz="2400" dirty="0">
                <a:solidFill>
                  <a:srgbClr val="FF0000"/>
                </a:solidFill>
              </a:rPr>
              <a:t>gain</a:t>
            </a:r>
            <a:r>
              <a:rPr lang="en-US" altLang="en-US" sz="2400" dirty="0"/>
              <a:t>*S + </a:t>
            </a:r>
            <a:r>
              <a:rPr lang="en-US" altLang="en-US" sz="2400" dirty="0">
                <a:solidFill>
                  <a:srgbClr val="FF0000"/>
                </a:solidFill>
              </a:rPr>
              <a:t>offset</a:t>
            </a:r>
            <a:r>
              <a:rPr lang="en-US" altLang="en-US" sz="2400" dirty="0"/>
              <a:t>	or	 T</a:t>
            </a:r>
            <a:r>
              <a:rPr lang="en-US" altLang="en-US" sz="2400" baseline="-25000" dirty="0"/>
              <a:t>b</a:t>
            </a:r>
            <a:r>
              <a:rPr lang="en-US" altLang="en-US" sz="2400" dirty="0"/>
              <a:t> = A + B ln(L)</a:t>
            </a:r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228600" y="4481685"/>
            <a:ext cx="85516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/>
              <a:t>Calibration finds </a:t>
            </a:r>
            <a:r>
              <a:rPr lang="en-US" altLang="en-US" sz="2400" dirty="0">
                <a:solidFill>
                  <a:srgbClr val="FF0000"/>
                </a:solidFill>
              </a:rPr>
              <a:t>gain</a:t>
            </a:r>
            <a:r>
              <a:rPr lang="en-US" altLang="en-US" sz="2400" dirty="0"/>
              <a:t> and </a:t>
            </a:r>
            <a:r>
              <a:rPr lang="en-US" altLang="en-US" sz="2400" dirty="0" smtClean="0">
                <a:solidFill>
                  <a:srgbClr val="FF0000"/>
                </a:solidFill>
              </a:rPr>
              <a:t>offset </a:t>
            </a:r>
            <a:r>
              <a:rPr lang="en-US" altLang="en-US" sz="2400" dirty="0" smtClean="0"/>
              <a:t>to </a:t>
            </a:r>
            <a:r>
              <a:rPr lang="en-US" altLang="en-US" sz="2400" dirty="0"/>
              <a:t>relate the digital output signal S to radiance at detector L:</a:t>
            </a:r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1226396" y="6324600"/>
            <a:ext cx="64388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 smtClean="0">
                <a:solidFill>
                  <a:srgbClr val="CC04B4"/>
                </a:solidFill>
              </a:rPr>
              <a:t>** Need </a:t>
            </a:r>
            <a:r>
              <a:rPr lang="en-US" altLang="en-US" dirty="0">
                <a:solidFill>
                  <a:srgbClr val="CC04B4"/>
                </a:solidFill>
              </a:rPr>
              <a:t>2 known points to find gain and offset for each </a:t>
            </a:r>
            <a:r>
              <a:rPr lang="en-US" altLang="en-US" dirty="0" smtClean="0">
                <a:solidFill>
                  <a:srgbClr val="CC04B4"/>
                </a:solidFill>
              </a:rPr>
              <a:t>detector</a:t>
            </a:r>
            <a:endParaRPr lang="en-US" altLang="en-US" dirty="0">
              <a:solidFill>
                <a:srgbClr val="CC0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19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2" name="Picture 4" descr="SeaDAS SST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004300" cy="595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2895600" y="3352800"/>
            <a:ext cx="914400" cy="914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3429000" y="4343400"/>
            <a:ext cx="914400" cy="914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6080125" y="3032125"/>
            <a:ext cx="18224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Striping due</a:t>
            </a:r>
          </a:p>
          <a:p>
            <a:r>
              <a:rPr lang="en-US" altLang="en-US">
                <a:solidFill>
                  <a:schemeClr val="bg1"/>
                </a:solidFill>
              </a:rPr>
              <a:t>to imperfect</a:t>
            </a:r>
          </a:p>
          <a:p>
            <a:r>
              <a:rPr lang="en-US" altLang="en-US">
                <a:solidFill>
                  <a:schemeClr val="bg1"/>
                </a:solidFill>
              </a:rPr>
              <a:t>inter-detector</a:t>
            </a:r>
          </a:p>
          <a:p>
            <a:r>
              <a:rPr lang="en-US" altLang="en-US">
                <a:solidFill>
                  <a:schemeClr val="bg1"/>
                </a:solidFill>
              </a:rPr>
              <a:t>calibrations</a:t>
            </a:r>
            <a:endParaRPr lang="en-US" altLang="en-US"/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5927725" y="1812925"/>
            <a:ext cx="709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SST</a:t>
            </a:r>
            <a:endParaRPr lang="en-US" altLang="en-US"/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288925" y="60325"/>
            <a:ext cx="8766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MODIS has 10 detectors scanned by 2 mirror-sides --&gt; 20 calibrations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7323138" y="6553200"/>
            <a:ext cx="1708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[from Gumley, 2006]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407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&#10;img005.jpg                                                     000BB127Macintosh HD                   C361C625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1219200"/>
            <a:ext cx="9077325" cy="51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59" name="Oval 3"/>
          <p:cNvSpPr>
            <a:spLocks noChangeArrowheads="1"/>
          </p:cNvSpPr>
          <p:nvPr/>
        </p:nvSpPr>
        <p:spPr bwMode="auto">
          <a:xfrm>
            <a:off x="5334000" y="3581400"/>
            <a:ext cx="1905000" cy="609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7323138" y="6553200"/>
            <a:ext cx="18176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[from Robinson, 2004]</a:t>
            </a:r>
            <a:endParaRPr lang="en-US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58238" cy="861332"/>
          </a:xfrm>
        </p:spPr>
        <p:txBody>
          <a:bodyPr>
            <a:noAutofit/>
          </a:bodyPr>
          <a:lstStyle/>
          <a:p>
            <a:r>
              <a:rPr lang="en-US" dirty="0" smtClean="0"/>
              <a:t>SST – Cloud Detection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51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&#10;img003.jpg                                                     000BB127Macintosh HD                   C361C625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6462713" cy="674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7323138" y="6553200"/>
            <a:ext cx="18176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[from Robinson, 2004]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542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&#10;img005.jpg                                                     000BB127Macintosh HD                   C361C625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1219200"/>
            <a:ext cx="9077325" cy="51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6" name="Oval 4"/>
          <p:cNvSpPr>
            <a:spLocks noChangeArrowheads="1"/>
          </p:cNvSpPr>
          <p:nvPr/>
        </p:nvSpPr>
        <p:spPr bwMode="auto">
          <a:xfrm>
            <a:off x="5562600" y="4419600"/>
            <a:ext cx="1447800" cy="838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7323138" y="6553200"/>
            <a:ext cx="18176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[from Robinson, 2004]</a:t>
            </a:r>
            <a:endParaRPr lang="en-US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58238" cy="861332"/>
          </a:xfrm>
        </p:spPr>
        <p:txBody>
          <a:bodyPr>
            <a:noAutofit/>
          </a:bodyPr>
          <a:lstStyle/>
          <a:p>
            <a:r>
              <a:rPr lang="en-US" dirty="0" smtClean="0"/>
              <a:t>SST - Atmospheric Correction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81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MODIS Atmospheric Correction for Ocean Bands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81600"/>
          </a:xfrm>
        </p:spPr>
        <p:txBody>
          <a:bodyPr>
            <a:normAutofit fontScale="92500"/>
          </a:bodyPr>
          <a:lstStyle/>
          <a:p>
            <a:r>
              <a:rPr lang="en-US" altLang="en-US" sz="2800" b="1" dirty="0" smtClean="0">
                <a:solidFill>
                  <a:srgbClr val="CC04B4"/>
                </a:solidFill>
              </a:rPr>
              <a:t>Statement </a:t>
            </a:r>
            <a:r>
              <a:rPr lang="en-US" altLang="en-US" sz="2800" b="1" dirty="0">
                <a:solidFill>
                  <a:srgbClr val="CC04B4"/>
                </a:solidFill>
              </a:rPr>
              <a:t>of the problem</a:t>
            </a:r>
            <a:r>
              <a:rPr lang="en-US" altLang="en-US" sz="2800" b="1" dirty="0" smtClean="0">
                <a:solidFill>
                  <a:srgbClr val="CC04B4"/>
                </a:solidFill>
              </a:rPr>
              <a:t>:</a:t>
            </a:r>
          </a:p>
          <a:p>
            <a:pPr lvl="1"/>
            <a:r>
              <a:rPr lang="en-US" altLang="en-US" sz="2900" dirty="0" smtClean="0"/>
              <a:t>Total </a:t>
            </a:r>
            <a:r>
              <a:rPr lang="en-US" altLang="en-US" sz="2900" dirty="0"/>
              <a:t>radiance observed by the satellite is composed of 5-10% ocean signal and </a:t>
            </a:r>
            <a:r>
              <a:rPr lang="en-US" altLang="en-US" sz="2900" dirty="0" smtClean="0"/>
              <a:t>90-95</a:t>
            </a:r>
            <a:r>
              <a:rPr lang="en-US" altLang="en-US" sz="2900" dirty="0"/>
              <a:t>% atmosphere signal</a:t>
            </a:r>
            <a:r>
              <a:rPr lang="en-US" altLang="en-US" sz="2900" dirty="0" smtClean="0"/>
              <a:t>.</a:t>
            </a:r>
          </a:p>
          <a:p>
            <a:pPr lvl="1"/>
            <a:endParaRPr lang="en-US" altLang="en-US" sz="2900" dirty="0" smtClean="0"/>
          </a:p>
          <a:p>
            <a:pPr lvl="1"/>
            <a:r>
              <a:rPr lang="en-US" altLang="en-US" sz="2800" dirty="0" smtClean="0"/>
              <a:t>The </a:t>
            </a:r>
            <a:r>
              <a:rPr lang="en-US" altLang="en-US" sz="2800" dirty="0"/>
              <a:t>atmospheric and ocean surface scattering effects must be accurately modelled and removed</a:t>
            </a:r>
            <a:r>
              <a:rPr lang="en-US" altLang="en-US" sz="2800" dirty="0" smtClean="0"/>
              <a:t>.</a:t>
            </a:r>
          </a:p>
          <a:p>
            <a:pPr lvl="1"/>
            <a:endParaRPr lang="en-US" altLang="en-US" sz="2800" dirty="0" smtClean="0"/>
          </a:p>
          <a:p>
            <a:pPr lvl="1"/>
            <a:r>
              <a:rPr lang="en-US" altLang="en-US" sz="2800" dirty="0" smtClean="0"/>
              <a:t>Desired </a:t>
            </a:r>
            <a:r>
              <a:rPr lang="en-US" altLang="en-US" sz="2800" dirty="0"/>
              <a:t>parameter is normalized water leaving radiance (</a:t>
            </a:r>
            <a:r>
              <a:rPr lang="en-US" altLang="en-US" sz="2800" dirty="0" err="1"/>
              <a:t>nLw</a:t>
            </a:r>
            <a:r>
              <a:rPr lang="en-US" altLang="en-US" sz="2800" dirty="0"/>
              <a:t>) for MODIS bands 8, 9, 10, 11, 12, 13 (0.412, 0.443, 0.488, 0.531, 0.551, 0.667 microns</a:t>
            </a:r>
            <a:r>
              <a:rPr lang="en-US" altLang="en-US" sz="2800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40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MODIS Atmospheric Correction for Ocean Bands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r>
              <a:rPr lang="en-US" altLang="en-US" sz="2800" b="1" dirty="0" smtClean="0">
                <a:solidFill>
                  <a:srgbClr val="CC04B4"/>
                </a:solidFill>
              </a:rPr>
              <a:t>Aerosol </a:t>
            </a:r>
            <a:r>
              <a:rPr lang="en-US" altLang="en-US" sz="2800" b="1" dirty="0">
                <a:solidFill>
                  <a:srgbClr val="CC04B4"/>
                </a:solidFill>
              </a:rPr>
              <a:t>model selection</a:t>
            </a:r>
            <a:r>
              <a:rPr lang="en-US" altLang="en-US" sz="2800" b="1" dirty="0" smtClean="0">
                <a:solidFill>
                  <a:srgbClr val="CC04B4"/>
                </a:solidFill>
              </a:rPr>
              <a:t>: </a:t>
            </a:r>
          </a:p>
          <a:p>
            <a:pPr lvl="1"/>
            <a:r>
              <a:rPr lang="en-US" altLang="en-US" dirty="0" smtClean="0"/>
              <a:t>Assume </a:t>
            </a:r>
            <a:r>
              <a:rPr lang="en-US" altLang="en-US" dirty="0"/>
              <a:t>zero (or negligible) water leaving radiance in the NIR bands (15 and 16; 0.750 and 0.865 </a:t>
            </a:r>
            <a:r>
              <a:rPr lang="en-US" altLang="en-US" dirty="0" smtClean="0"/>
              <a:t>microns); remainder </a:t>
            </a:r>
            <a:r>
              <a:rPr lang="en-US" altLang="en-US" dirty="0"/>
              <a:t>is from aerosols</a:t>
            </a:r>
            <a:r>
              <a:rPr lang="en-US" altLang="en-US" dirty="0" smtClean="0"/>
              <a:t>.  </a:t>
            </a:r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This </a:t>
            </a:r>
            <a:r>
              <a:rPr lang="en-US" altLang="en-US" dirty="0"/>
              <a:t>is extrapolated to visible wavelengths using aerosol models</a:t>
            </a:r>
            <a:r>
              <a:rPr lang="en-US" altLang="en-US" dirty="0" smtClean="0"/>
              <a:t>. </a:t>
            </a:r>
            <a:r>
              <a:rPr lang="en-US" altLang="en-US" dirty="0"/>
              <a:t>For case 1 waters, NIR bands are used to select aerosol model</a:t>
            </a:r>
            <a:r>
              <a:rPr lang="en-US" altLang="en-US" dirty="0" smtClean="0"/>
              <a:t>. </a:t>
            </a:r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Where </a:t>
            </a:r>
            <a:r>
              <a:rPr lang="en-US" altLang="en-US" dirty="0"/>
              <a:t>this assumption is not valid, water-leaving radiance in NIR bands is estimated and removed prior to aerosol model selection.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68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&#10;img006.jpg                                                     000BB127Macintosh HD                   C361C625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1828800"/>
            <a:ext cx="9123362" cy="405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948848" y="1214420"/>
            <a:ext cx="7366953" cy="5232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2800" dirty="0">
                <a:solidFill>
                  <a:srgbClr val="FF0000"/>
                </a:solidFill>
              </a:rPr>
              <a:t>SST = a + b*T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4</a:t>
            </a:r>
            <a:r>
              <a:rPr lang="en-US" altLang="en-US" sz="2800" dirty="0">
                <a:solidFill>
                  <a:srgbClr val="FF0000"/>
                </a:solidFill>
              </a:rPr>
              <a:t> + c*(T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4</a:t>
            </a:r>
            <a:r>
              <a:rPr lang="en-US" altLang="en-US" sz="2800" dirty="0">
                <a:solidFill>
                  <a:srgbClr val="FF0000"/>
                </a:solidFill>
              </a:rPr>
              <a:t>-T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5</a:t>
            </a:r>
            <a:r>
              <a:rPr lang="en-US" altLang="en-US" sz="2800" dirty="0">
                <a:solidFill>
                  <a:srgbClr val="FF0000"/>
                </a:solidFill>
              </a:rPr>
              <a:t>) + d* (T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4</a:t>
            </a:r>
            <a:r>
              <a:rPr lang="en-US" altLang="en-US" sz="2800" dirty="0">
                <a:solidFill>
                  <a:srgbClr val="FF0000"/>
                </a:solidFill>
              </a:rPr>
              <a:t>-T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5</a:t>
            </a:r>
            <a:r>
              <a:rPr lang="en-US" altLang="en-US" sz="2800" dirty="0">
                <a:solidFill>
                  <a:srgbClr val="FF0000"/>
                </a:solidFill>
              </a:rPr>
              <a:t>)*(sec</a:t>
            </a:r>
            <a:r>
              <a:rPr lang="en-US" altLang="en-US" sz="2800" dirty="0">
                <a:solidFill>
                  <a:srgbClr val="FF0000"/>
                </a:solidFill>
                <a:sym typeface="Symbol" panose="05050102010706020507" pitchFamily="18" charset="2"/>
              </a:rPr>
              <a:t>-1)</a:t>
            </a:r>
            <a:endParaRPr lang="en-US" altLang="en-US" sz="2800" dirty="0">
              <a:solidFill>
                <a:srgbClr val="FF0000"/>
              </a:solidFill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52400" y="5943600"/>
            <a:ext cx="89529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dirty="0" err="1"/>
              <a:t>T</a:t>
            </a:r>
            <a:r>
              <a:rPr lang="en-US" altLang="en-US" sz="2400" baseline="-25000" dirty="0" err="1"/>
              <a:t>bi</a:t>
            </a:r>
            <a:r>
              <a:rPr lang="en-US" altLang="en-US" sz="2400" dirty="0"/>
              <a:t> brightness temperature channel “</a:t>
            </a:r>
            <a:r>
              <a:rPr lang="en-US" altLang="en-US" sz="2400" dirty="0" err="1"/>
              <a:t>i</a:t>
            </a:r>
            <a:r>
              <a:rPr lang="en-US" altLang="en-US" sz="2400" dirty="0"/>
              <a:t>”, </a:t>
            </a:r>
            <a:r>
              <a:rPr lang="en-US" altLang="en-US" sz="2400" dirty="0" err="1"/>
              <a:t>e.g</a:t>
            </a:r>
            <a:r>
              <a:rPr lang="en-US" altLang="en-US" sz="2400" dirty="0"/>
              <a:t>, T</a:t>
            </a:r>
            <a:r>
              <a:rPr lang="en-US" altLang="en-US" sz="2400" baseline="-25000" dirty="0"/>
              <a:t>4 </a:t>
            </a:r>
            <a:r>
              <a:rPr lang="en-US" altLang="en-US" sz="2400" dirty="0"/>
              <a:t>(Band-31 in </a:t>
            </a:r>
            <a:r>
              <a:rPr lang="en-US" altLang="en-US" sz="2400" dirty="0" smtClean="0"/>
              <a:t>MODIS)</a:t>
            </a:r>
            <a:endParaRPr lang="en-US" altLang="en-US" sz="2400" baseline="-25000" dirty="0"/>
          </a:p>
          <a:p>
            <a:r>
              <a:rPr lang="en-US" altLang="en-US" sz="2400" dirty="0" err="1"/>
              <a:t>T</a:t>
            </a:r>
            <a:r>
              <a:rPr lang="en-US" altLang="en-US" sz="2400" baseline="-25000" dirty="0" err="1"/>
              <a:t>bj</a:t>
            </a:r>
            <a:r>
              <a:rPr lang="en-US" altLang="en-US" sz="2400" dirty="0"/>
              <a:t> brightness temperature channel “j”, </a:t>
            </a:r>
            <a:r>
              <a:rPr lang="en-US" altLang="en-US" sz="2400" dirty="0" err="1"/>
              <a:t>e.g</a:t>
            </a:r>
            <a:r>
              <a:rPr lang="en-US" altLang="en-US" sz="2400" dirty="0"/>
              <a:t>, T</a:t>
            </a:r>
            <a:r>
              <a:rPr lang="en-US" altLang="en-US" sz="2400" baseline="-25000" dirty="0"/>
              <a:t>5 </a:t>
            </a:r>
            <a:r>
              <a:rPr lang="en-US" altLang="en-US" sz="2400" dirty="0"/>
              <a:t>(Band-32 in </a:t>
            </a:r>
            <a:r>
              <a:rPr lang="en-US" altLang="en-US" sz="2400" dirty="0" smtClean="0"/>
              <a:t>MODIS)</a:t>
            </a:r>
            <a:endParaRPr lang="en-US" altLang="en-US" sz="2400" dirty="0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812925" y="1852394"/>
            <a:ext cx="2079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Atmosphere-A: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4632325" y="1852394"/>
            <a:ext cx="197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Atmosphere-B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7162800" y="2157194"/>
            <a:ext cx="18176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dirty="0"/>
              <a:t>[from Robinson, 2004]</a:t>
            </a:r>
            <a:endParaRPr lang="en-US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9296400" cy="861332"/>
          </a:xfrm>
        </p:spPr>
        <p:txBody>
          <a:bodyPr>
            <a:noAutofit/>
          </a:bodyPr>
          <a:lstStyle/>
          <a:p>
            <a:r>
              <a:rPr lang="en-US" sz="4900" dirty="0" smtClean="0"/>
              <a:t>Atmospheric Correction Algorithms</a:t>
            </a:r>
            <a:endParaRPr lang="en-US" sz="4900" dirty="0"/>
          </a:p>
        </p:txBody>
      </p:sp>
    </p:spTree>
    <p:extLst>
      <p:ext uri="{BB962C8B-B14F-4D97-AF65-F5344CB8AC3E}">
        <p14:creationId xmlns:p14="http://schemas.microsoft.com/office/powerpoint/2010/main" val="173457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893120" y="1700098"/>
            <a:ext cx="7523021" cy="5232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rgbClr val="CC04B4"/>
                </a:solidFill>
              </a:rPr>
              <a:t>SST = a + b*T</a:t>
            </a:r>
            <a:r>
              <a:rPr lang="en-US" altLang="en-US" sz="2800" b="1" baseline="-25000" dirty="0">
                <a:solidFill>
                  <a:srgbClr val="CC04B4"/>
                </a:solidFill>
              </a:rPr>
              <a:t>4</a:t>
            </a:r>
            <a:r>
              <a:rPr lang="en-US" altLang="en-US" sz="2800" b="1" dirty="0">
                <a:solidFill>
                  <a:srgbClr val="CC04B4"/>
                </a:solidFill>
              </a:rPr>
              <a:t> + c*(T</a:t>
            </a:r>
            <a:r>
              <a:rPr lang="en-US" altLang="en-US" sz="2800" b="1" baseline="-25000" dirty="0">
                <a:solidFill>
                  <a:srgbClr val="CC04B4"/>
                </a:solidFill>
              </a:rPr>
              <a:t>4</a:t>
            </a:r>
            <a:r>
              <a:rPr lang="en-US" altLang="en-US" sz="2800" b="1" dirty="0">
                <a:solidFill>
                  <a:srgbClr val="CC04B4"/>
                </a:solidFill>
              </a:rPr>
              <a:t>-T</a:t>
            </a:r>
            <a:r>
              <a:rPr lang="en-US" altLang="en-US" sz="2800" b="1" baseline="-25000" dirty="0">
                <a:solidFill>
                  <a:srgbClr val="CC04B4"/>
                </a:solidFill>
              </a:rPr>
              <a:t>5</a:t>
            </a:r>
            <a:r>
              <a:rPr lang="en-US" altLang="en-US" sz="2800" b="1" dirty="0">
                <a:solidFill>
                  <a:srgbClr val="CC04B4"/>
                </a:solidFill>
              </a:rPr>
              <a:t>) + d* (T</a:t>
            </a:r>
            <a:r>
              <a:rPr lang="en-US" altLang="en-US" sz="2800" b="1" baseline="-25000" dirty="0">
                <a:solidFill>
                  <a:srgbClr val="CC04B4"/>
                </a:solidFill>
              </a:rPr>
              <a:t>4</a:t>
            </a:r>
            <a:r>
              <a:rPr lang="en-US" altLang="en-US" sz="2800" b="1" dirty="0">
                <a:solidFill>
                  <a:srgbClr val="CC04B4"/>
                </a:solidFill>
              </a:rPr>
              <a:t>-T</a:t>
            </a:r>
            <a:r>
              <a:rPr lang="en-US" altLang="en-US" sz="2800" b="1" baseline="-25000" dirty="0">
                <a:solidFill>
                  <a:srgbClr val="CC04B4"/>
                </a:solidFill>
              </a:rPr>
              <a:t>5</a:t>
            </a:r>
            <a:r>
              <a:rPr lang="en-US" altLang="en-US" sz="2800" b="1" dirty="0">
                <a:solidFill>
                  <a:srgbClr val="CC04B4"/>
                </a:solidFill>
              </a:rPr>
              <a:t>)*(sec</a:t>
            </a:r>
            <a:r>
              <a:rPr lang="en-US" altLang="en-US" sz="2800" b="1" dirty="0">
                <a:solidFill>
                  <a:srgbClr val="CC04B4"/>
                </a:solidFill>
                <a:sym typeface="Symbol" panose="05050102010706020507" pitchFamily="18" charset="2"/>
              </a:rPr>
              <a:t>-1)</a:t>
            </a:r>
            <a:endParaRPr lang="en-US" altLang="en-US" sz="2800" b="1" dirty="0">
              <a:solidFill>
                <a:srgbClr val="CC04B4"/>
              </a:solidFill>
            </a:endParaRP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239488" y="2561872"/>
            <a:ext cx="83948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/>
              <a:t>Is anything lost by applying atmospheric corrections?</a:t>
            </a:r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1831714" y="3280549"/>
            <a:ext cx="518212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800" dirty="0"/>
              <a:t>Image noise may be </a:t>
            </a:r>
            <a:r>
              <a:rPr lang="en-US" altLang="en-US" sz="2800" dirty="0" smtClean="0"/>
              <a:t>enhanced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sz="2800" dirty="0"/>
              <a:t>Includes noise from </a:t>
            </a:r>
            <a:r>
              <a:rPr lang="en-US" altLang="en-US" sz="2800" dirty="0" smtClean="0"/>
              <a:t>2 channels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sz="2800" dirty="0"/>
              <a:t>Thermal gradients are modified</a:t>
            </a:r>
          </a:p>
        </p:txBody>
      </p:sp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228601" y="5507341"/>
            <a:ext cx="83883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FF0000"/>
                </a:solidFill>
              </a:rPr>
              <a:t>If spatial structures, patterns, fronts, eddies, plumes are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studied:</a:t>
            </a:r>
            <a:endParaRPr lang="en-US" altLang="en-US" sz="2400" b="1" dirty="0"/>
          </a:p>
        </p:txBody>
      </p:sp>
      <p:sp>
        <p:nvSpPr>
          <p:cNvPr id="54281" name="Text Box 9"/>
          <p:cNvSpPr txBox="1">
            <a:spLocks noChangeArrowheads="1"/>
          </p:cNvSpPr>
          <p:nvPr/>
        </p:nvSpPr>
        <p:spPr bwMode="auto">
          <a:xfrm>
            <a:off x="2057400" y="6107505"/>
            <a:ext cx="6092562" cy="461665"/>
          </a:xfrm>
          <a:prstGeom prst="rect">
            <a:avLst/>
          </a:prstGeom>
          <a:noFill/>
          <a:ln w="6667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FF0000"/>
                </a:solidFill>
              </a:rPr>
              <a:t>Use brightness temperatures </a:t>
            </a:r>
            <a:r>
              <a:rPr lang="en-US" altLang="en-US" sz="2400" b="1" dirty="0" err="1">
                <a:solidFill>
                  <a:srgbClr val="FF0000"/>
                </a:solidFill>
              </a:rPr>
              <a:t>T</a:t>
            </a:r>
            <a:r>
              <a:rPr lang="en-US" altLang="en-US" sz="2400" b="1" baseline="-25000" dirty="0" err="1">
                <a:solidFill>
                  <a:srgbClr val="FF0000"/>
                </a:solidFill>
              </a:rPr>
              <a:t>i</a:t>
            </a:r>
            <a:r>
              <a:rPr lang="en-US" altLang="en-US" sz="2400" b="1" dirty="0">
                <a:solidFill>
                  <a:srgbClr val="FF0000"/>
                </a:solidFill>
              </a:rPr>
              <a:t>, not SST</a:t>
            </a:r>
            <a:endParaRPr lang="en-US" altLang="en-US" sz="24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1" y="646280"/>
            <a:ext cx="9296400" cy="861332"/>
          </a:xfrm>
        </p:spPr>
        <p:txBody>
          <a:bodyPr>
            <a:noAutofit/>
          </a:bodyPr>
          <a:lstStyle/>
          <a:p>
            <a:r>
              <a:rPr lang="en-US" sz="4900" dirty="0" smtClean="0"/>
              <a:t>Is atmospheric correction always appropriate?</a:t>
            </a:r>
            <a:endParaRPr lang="en-US" sz="4900" dirty="0"/>
          </a:p>
        </p:txBody>
      </p:sp>
    </p:spTree>
    <p:extLst>
      <p:ext uri="{BB962C8B-B14F-4D97-AF65-F5344CB8AC3E}">
        <p14:creationId xmlns:p14="http://schemas.microsoft.com/office/powerpoint/2010/main" val="161911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8" grpId="0"/>
      <p:bldP spid="54279" grpId="0"/>
      <p:bldP spid="54280" grpId="0"/>
      <p:bldP spid="5428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 altLang="en-US"/>
              <a:t> MODIS Thermal SST - 25June02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76200" y="1828800"/>
            <a:ext cx="84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Terra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76200" y="4953000"/>
            <a:ext cx="84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Aqua</a:t>
            </a:r>
          </a:p>
        </p:txBody>
      </p:sp>
      <p:pic>
        <p:nvPicPr>
          <p:cNvPr id="43013" name="Picture 5" descr="a-25jun02-sstd.gif                                             00002EEFportable                       B8F87DB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88"/>
          <a:stretch>
            <a:fillRect/>
          </a:stretch>
        </p:blipFill>
        <p:spPr bwMode="auto">
          <a:xfrm>
            <a:off x="1295400" y="3844925"/>
            <a:ext cx="6858000" cy="301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4" name="Picture 6" descr="t-25jun02-sstd.gif                                             00002EEFportable                       B8F87DBA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59"/>
          <a:stretch>
            <a:fillRect/>
          </a:stretch>
        </p:blipFill>
        <p:spPr bwMode="auto">
          <a:xfrm>
            <a:off x="1295400" y="809625"/>
            <a:ext cx="6858000" cy="302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5" name="Picture 7" descr="tgsst-palette.gif                                              00002EEFportable                       B8F87DBA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2514600"/>
            <a:ext cx="739775" cy="261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0" y="2971800"/>
            <a:ext cx="12207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b="1"/>
              <a:t>Separate</a:t>
            </a:r>
          </a:p>
          <a:p>
            <a:r>
              <a:rPr lang="en-US" altLang="en-US" sz="2000" b="1"/>
              <a:t>image for</a:t>
            </a:r>
          </a:p>
          <a:p>
            <a:r>
              <a:rPr lang="en-US" altLang="en-US" sz="2000" b="1"/>
              <a:t>each</a:t>
            </a:r>
          </a:p>
          <a:p>
            <a:r>
              <a:rPr lang="en-US" altLang="en-US" sz="2000" b="1"/>
              <a:t>satellite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813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My Documents\Presentations\SST4_mean_hammer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" y="895350"/>
            <a:ext cx="89916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808038" y="104775"/>
            <a:ext cx="75263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-12950" tIns="45709" rIns="-12950" bIns="45709">
            <a:spAutoFit/>
          </a:bodyPr>
          <a:lstStyle/>
          <a:p>
            <a:pPr algn="ctr"/>
            <a:r>
              <a:rPr lang="en-US" altLang="en-US" sz="3200" b="1"/>
              <a:t>TERRA  MODIS  NIGHTTIME  4</a:t>
            </a:r>
            <a:r>
              <a:rPr lang="en-US" altLang="en-US" sz="3200" b="1">
                <a:latin typeface="Symbol" panose="05050102010706020507" pitchFamily="18" charset="2"/>
              </a:rPr>
              <a:t>m</a:t>
            </a:r>
            <a:r>
              <a:rPr lang="en-US" altLang="en-US" sz="3200" b="1"/>
              <a:t>m SST </a:t>
            </a:r>
          </a:p>
        </p:txBody>
      </p:sp>
      <p:pic>
        <p:nvPicPr>
          <p:cNvPr id="4100" name="Picture 4" descr="C:\My Documents\Presentations\NASAlogo.white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25" y="5827713"/>
            <a:ext cx="92075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04800" y="5889625"/>
            <a:ext cx="19907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-12950" tIns="45709" rIns="-12950" bIns="45709">
            <a:spAutoFit/>
          </a:bodyPr>
          <a:lstStyle/>
          <a:p>
            <a:r>
              <a:rPr lang="en-US" altLang="en-US" sz="1500"/>
              <a:t>MODIS/OCEAN GROUP</a:t>
            </a:r>
          </a:p>
          <a:p>
            <a:r>
              <a:rPr lang="en-US" altLang="en-US" sz="1500"/>
              <a:t>GSFC, RSMAS</a:t>
            </a:r>
          </a:p>
        </p:txBody>
      </p:sp>
      <p:pic>
        <p:nvPicPr>
          <p:cNvPr id="4102" name="Picture 6" descr="C:\My Documents\Presentations\bar_MOD27W_v0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675" y="5429250"/>
            <a:ext cx="2914650" cy="22860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3000375" y="5691188"/>
            <a:ext cx="317023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-12950" tIns="45709" rIns="-12950" bIns="45709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altLang="en-US" sz="2000"/>
              <a:t>-2      5    10  15   20  25  30  35</a:t>
            </a:r>
          </a:p>
          <a:p>
            <a:pPr algn="ctr">
              <a:lnSpc>
                <a:spcPct val="65000"/>
              </a:lnSpc>
            </a:pPr>
            <a:r>
              <a:rPr lang="en-US" altLang="en-US" sz="2000"/>
              <a:t>C</a:t>
            </a:r>
            <a:r>
              <a:rPr lang="en-US" altLang="en-US" sz="2000" baseline="30000">
                <a:latin typeface="Arial" panose="020B0604020202020204" pitchFamily="34" charset="0"/>
              </a:rPr>
              <a:t>o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423025" y="5353050"/>
            <a:ext cx="1447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-12950" tIns="45709" rIns="-12950" bIns="45709">
            <a:spAutoFit/>
          </a:bodyPr>
          <a:lstStyle/>
          <a:p>
            <a:r>
              <a:rPr lang="en-US" altLang="en-US"/>
              <a:t>MAY 2001 </a:t>
            </a:r>
          </a:p>
          <a:p>
            <a:r>
              <a:rPr lang="en-US" altLang="en-US" sz="2000"/>
              <a:t>V 3.3.1</a:t>
            </a:r>
          </a:p>
        </p:txBody>
      </p:sp>
    </p:spTree>
    <p:extLst>
      <p:ext uri="{BB962C8B-B14F-4D97-AF65-F5344CB8AC3E}">
        <p14:creationId xmlns:p14="http://schemas.microsoft.com/office/powerpoint/2010/main" val="395552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MODIS Ocean Color</a:t>
            </a:r>
            <a:endParaRPr lang="en-US" dirty="0"/>
          </a:p>
        </p:txBody>
      </p:sp>
      <p:pic>
        <p:nvPicPr>
          <p:cNvPr id="113666" name="Picture 2" descr="https://www.eeb.ucla.edu/test/faculty/nezlin/Lecture6/Glob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62200"/>
            <a:ext cx="80772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94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 descr="radiative_trns_wl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057275"/>
            <a:ext cx="4686300" cy="481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952500" y="6078538"/>
            <a:ext cx="720090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1800">
                <a:solidFill>
                  <a:srgbClr val="CC04B4"/>
                </a:solidFill>
              </a:rPr>
              <a:t> L</a:t>
            </a:r>
            <a:r>
              <a:rPr lang="en-GB" altLang="en-US" sz="1800" baseline="-25000">
                <a:solidFill>
                  <a:srgbClr val="CC04B4"/>
                </a:solidFill>
              </a:rPr>
              <a:t>w</a:t>
            </a:r>
            <a:r>
              <a:rPr lang="en-GB" altLang="en-US" sz="1800">
                <a:solidFill>
                  <a:srgbClr val="CC04B4"/>
                </a:solidFill>
              </a:rPr>
              <a:t> is only 5-10% of signal reaching satellite: rest due to L</a:t>
            </a:r>
            <a:r>
              <a:rPr lang="en-GB" altLang="en-US" sz="1800" baseline="-25000">
                <a:solidFill>
                  <a:srgbClr val="CC04B4"/>
                </a:solidFill>
              </a:rPr>
              <a:t>p</a:t>
            </a:r>
            <a:endParaRPr lang="en-GB" altLang="en-US" sz="1800">
              <a:solidFill>
                <a:srgbClr val="CC04B4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1800">
                <a:solidFill>
                  <a:srgbClr val="CC04B4"/>
                </a:solidFill>
              </a:rPr>
              <a:t> L</a:t>
            </a:r>
            <a:r>
              <a:rPr lang="en-GB" altLang="en-US" sz="1800" baseline="-25000">
                <a:solidFill>
                  <a:srgbClr val="CC04B4"/>
                </a:solidFill>
              </a:rPr>
              <a:t>p</a:t>
            </a:r>
            <a:r>
              <a:rPr lang="en-GB" altLang="en-US" sz="1800">
                <a:solidFill>
                  <a:srgbClr val="CC04B4"/>
                </a:solidFill>
              </a:rPr>
              <a:t> components: molecular (Rayleigh) &amp; aerosols </a:t>
            </a:r>
            <a:endParaRPr lang="en-GB" altLang="en-US" sz="1800" baseline="-25000">
              <a:solidFill>
                <a:srgbClr val="CC04B4"/>
              </a:solidFill>
            </a:endParaRPr>
          </a:p>
        </p:txBody>
      </p:sp>
      <p:grpSp>
        <p:nvGrpSpPr>
          <p:cNvPr id="30725" name="Group 5"/>
          <p:cNvGrpSpPr>
            <a:grpSpLocks/>
          </p:cNvGrpSpPr>
          <p:nvPr/>
        </p:nvGrpSpPr>
        <p:grpSpPr bwMode="auto">
          <a:xfrm>
            <a:off x="611188" y="1042988"/>
            <a:ext cx="3314700" cy="4824412"/>
            <a:chOff x="385" y="346"/>
            <a:chExt cx="2088" cy="3039"/>
          </a:xfrm>
        </p:grpSpPr>
        <p:pic>
          <p:nvPicPr>
            <p:cNvPr id="30726" name="Picture 6" descr="pre-atmospheric_corr"/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46"/>
              <a:ext cx="2088" cy="30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727" name="Text Box 7"/>
            <p:cNvSpPr txBox="1">
              <a:spLocks noChangeArrowheads="1"/>
            </p:cNvSpPr>
            <p:nvPr/>
          </p:nvSpPr>
          <p:spPr bwMode="auto">
            <a:xfrm>
              <a:off x="476" y="482"/>
              <a:ext cx="72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GB" altLang="en-US" sz="1800" b="1">
                  <a:solidFill>
                    <a:schemeClr val="bg1"/>
                  </a:solidFill>
                </a:rPr>
                <a:t>Clouds</a:t>
              </a:r>
            </a:p>
          </p:txBody>
        </p:sp>
        <p:sp>
          <p:nvSpPr>
            <p:cNvPr id="30728" name="Text Box 8"/>
            <p:cNvSpPr txBox="1">
              <a:spLocks noChangeArrowheads="1"/>
            </p:cNvSpPr>
            <p:nvPr/>
          </p:nvSpPr>
          <p:spPr bwMode="auto">
            <a:xfrm>
              <a:off x="431" y="1570"/>
              <a:ext cx="72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GB" altLang="en-US" sz="1800" b="1">
                  <a:solidFill>
                    <a:schemeClr val="bg1"/>
                  </a:solidFill>
                </a:rPr>
                <a:t>Clouds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59443"/>
            <a:ext cx="8305800" cy="571500"/>
          </a:xfrm>
        </p:spPr>
        <p:txBody>
          <a:bodyPr>
            <a:noAutofit/>
          </a:bodyPr>
          <a:lstStyle/>
          <a:p>
            <a:r>
              <a:rPr lang="en-US" sz="4000" dirty="0" smtClean="0"/>
              <a:t>Atmospheric correction for Ocean Color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5794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endParaRPr lang="en-US" altLang="en-US" sz="440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en-US" altLang="en-US" sz="3200"/>
          </a:p>
        </p:txBody>
      </p:sp>
      <p:pic>
        <p:nvPicPr>
          <p:cNvPr id="32772" name="Picture 4" descr="algor_nl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30"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AutoShape 5"/>
          <p:cNvSpPr>
            <a:spLocks noChangeArrowheads="1"/>
          </p:cNvSpPr>
          <p:nvPr/>
        </p:nvSpPr>
        <p:spPr bwMode="auto">
          <a:xfrm>
            <a:off x="2209800" y="5867400"/>
            <a:ext cx="2971800" cy="304800"/>
          </a:xfrm>
          <a:prstGeom prst="leftArrow">
            <a:avLst>
              <a:gd name="adj1" fmla="val 50000"/>
              <a:gd name="adj2" fmla="val 2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257800" y="5791200"/>
            <a:ext cx="342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Reflectance at water surface</a:t>
            </a:r>
          </a:p>
        </p:txBody>
      </p:sp>
    </p:spTree>
    <p:extLst>
      <p:ext uri="{BB962C8B-B14F-4D97-AF65-F5344CB8AC3E}">
        <p14:creationId xmlns:p14="http://schemas.microsoft.com/office/powerpoint/2010/main" val="171219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4112"/>
            <a:ext cx="8229600" cy="932688"/>
          </a:xfrm>
        </p:spPr>
        <p:txBody>
          <a:bodyPr/>
          <a:lstStyle/>
          <a:p>
            <a:r>
              <a:rPr lang="en-US" dirty="0" smtClean="0"/>
              <a:t>MODIS Chlorophyll Algorithm</a:t>
            </a:r>
            <a:endParaRPr lang="en-US" dirty="0"/>
          </a:p>
        </p:txBody>
      </p:sp>
      <p:sp>
        <p:nvSpPr>
          <p:cNvPr id="24578" name="Rectangle 2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229600" cy="3733800"/>
          </a:xfrm>
          <a:noFill/>
        </p:spPr>
        <p:txBody>
          <a:bodyPr>
            <a:normAutofit/>
          </a:bodyPr>
          <a:lstStyle/>
          <a:p>
            <a:pPr algn="l"/>
            <a:r>
              <a:rPr lang="en-US" altLang="en-US" sz="2200" dirty="0" smtClean="0"/>
              <a:t>Semi-analytical </a:t>
            </a:r>
            <a:r>
              <a:rPr lang="en-US" altLang="en-US" sz="2200" dirty="0"/>
              <a:t>algorithm</a:t>
            </a:r>
            <a:r>
              <a:rPr lang="en-US" altLang="en-US" sz="1700" baseline="30000" dirty="0"/>
              <a:t>(1)</a:t>
            </a:r>
            <a:endParaRPr lang="en-US" altLang="en-US" sz="2200" dirty="0"/>
          </a:p>
          <a:p>
            <a:pPr algn="l"/>
            <a:endParaRPr lang="en-US" altLang="en-US" sz="2200" dirty="0"/>
          </a:p>
          <a:p>
            <a:pPr algn="l"/>
            <a:r>
              <a:rPr lang="en-US" altLang="en-US" sz="2200" b="1" dirty="0" err="1">
                <a:solidFill>
                  <a:srgbClr val="CC04B4"/>
                </a:solidFill>
              </a:rPr>
              <a:t>Chl_a</a:t>
            </a:r>
            <a:r>
              <a:rPr lang="en-US" altLang="en-US" sz="2200" b="1" dirty="0">
                <a:solidFill>
                  <a:srgbClr val="CC04B4"/>
                </a:solidFill>
              </a:rPr>
              <a:t> = 10**(0.283 - 2.753*R + 1.457*R</a:t>
            </a:r>
            <a:r>
              <a:rPr lang="en-US" altLang="en-US" sz="2200" b="1" baseline="30000" dirty="0">
                <a:solidFill>
                  <a:srgbClr val="CC04B4"/>
                </a:solidFill>
              </a:rPr>
              <a:t>2</a:t>
            </a:r>
            <a:r>
              <a:rPr lang="en-US" altLang="en-US" sz="2200" b="1" dirty="0">
                <a:solidFill>
                  <a:srgbClr val="CC04B4"/>
                </a:solidFill>
              </a:rPr>
              <a:t> + 0.659*R</a:t>
            </a:r>
            <a:r>
              <a:rPr lang="en-US" altLang="en-US" sz="2200" b="1" baseline="30000" dirty="0">
                <a:solidFill>
                  <a:srgbClr val="CC04B4"/>
                </a:solidFill>
              </a:rPr>
              <a:t>3</a:t>
            </a:r>
            <a:r>
              <a:rPr lang="en-US" altLang="en-US" sz="2200" b="1" dirty="0">
                <a:solidFill>
                  <a:srgbClr val="CC04B4"/>
                </a:solidFill>
              </a:rPr>
              <a:t> - 1.403*R</a:t>
            </a:r>
            <a:r>
              <a:rPr lang="en-US" altLang="en-US" sz="2200" b="1" baseline="30000" dirty="0">
                <a:solidFill>
                  <a:srgbClr val="CC04B4"/>
                </a:solidFill>
              </a:rPr>
              <a:t>4</a:t>
            </a:r>
            <a:r>
              <a:rPr lang="en-US" altLang="en-US" sz="2200" b="1" dirty="0">
                <a:solidFill>
                  <a:srgbClr val="CC04B4"/>
                </a:solidFill>
              </a:rPr>
              <a:t>)</a:t>
            </a:r>
          </a:p>
          <a:p>
            <a:pPr algn="l"/>
            <a:endParaRPr lang="en-US" altLang="en-US" sz="2200" dirty="0"/>
          </a:p>
          <a:p>
            <a:pPr algn="l"/>
            <a:r>
              <a:rPr lang="en-US" altLang="en-US" sz="2200" dirty="0"/>
              <a:t>where</a:t>
            </a:r>
            <a:r>
              <a:rPr lang="en-US" altLang="en-US" sz="2200" dirty="0" smtClean="0"/>
              <a:t>:</a:t>
            </a:r>
            <a:endParaRPr lang="en-US" altLang="en-US" sz="2200" dirty="0"/>
          </a:p>
          <a:p>
            <a:pPr lvl="1"/>
            <a:r>
              <a:rPr lang="en-US" altLang="en-US" sz="2000" i="1" dirty="0"/>
              <a:t>R</a:t>
            </a:r>
            <a:r>
              <a:rPr lang="en-US" altLang="en-US" sz="2000" dirty="0"/>
              <a:t> = log</a:t>
            </a:r>
            <a:r>
              <a:rPr lang="en-US" altLang="en-US" sz="2000" baseline="-25000" dirty="0"/>
              <a:t>10</a:t>
            </a:r>
            <a:r>
              <a:rPr lang="en-US" altLang="en-US" sz="2000" dirty="0"/>
              <a:t>((</a:t>
            </a:r>
            <a:r>
              <a:rPr lang="en-US" altLang="en-US" sz="2000" i="1" dirty="0"/>
              <a:t>R</a:t>
            </a:r>
            <a:r>
              <a:rPr lang="en-US" altLang="en-US" sz="2000" i="1" baseline="-25000" dirty="0"/>
              <a:t>rs</a:t>
            </a:r>
            <a:r>
              <a:rPr lang="en-US" altLang="en-US" sz="2000" dirty="0"/>
              <a:t>443 &gt; </a:t>
            </a:r>
            <a:r>
              <a:rPr lang="en-US" altLang="en-US" sz="2000" i="1" dirty="0"/>
              <a:t>R</a:t>
            </a:r>
            <a:r>
              <a:rPr lang="en-US" altLang="en-US" sz="2000" i="1" baseline="-25000" dirty="0"/>
              <a:t>rs</a:t>
            </a:r>
            <a:r>
              <a:rPr lang="en-US" altLang="en-US" sz="2000" dirty="0"/>
              <a:t>488) / </a:t>
            </a:r>
            <a:r>
              <a:rPr lang="en-US" altLang="en-US" sz="2000" i="1" dirty="0"/>
              <a:t>R</a:t>
            </a:r>
            <a:r>
              <a:rPr lang="en-US" altLang="en-US" sz="2000" i="1" baseline="-25000" dirty="0"/>
              <a:t>rs</a:t>
            </a:r>
            <a:r>
              <a:rPr lang="en-US" altLang="en-US" sz="2000" dirty="0"/>
              <a:t>551)</a:t>
            </a:r>
            <a:endParaRPr lang="en-US" altLang="en-US" sz="2000" i="1" dirty="0"/>
          </a:p>
          <a:p>
            <a:pPr lvl="1"/>
            <a:r>
              <a:rPr lang="en-US" altLang="en-US" sz="2000" i="1" dirty="0" err="1"/>
              <a:t>R</a:t>
            </a:r>
            <a:r>
              <a:rPr lang="en-US" altLang="en-US" sz="2000" i="1" baseline="-25000" dirty="0" err="1"/>
              <a:t>rs</a:t>
            </a:r>
            <a:r>
              <a:rPr lang="en-US" altLang="en-US" sz="2000" dirty="0"/>
              <a:t> = </a:t>
            </a:r>
            <a:r>
              <a:rPr lang="en-US" altLang="en-US" sz="2000" dirty="0" err="1"/>
              <a:t>nLw</a:t>
            </a:r>
            <a:r>
              <a:rPr lang="en-US" altLang="en-US" sz="2000" dirty="0"/>
              <a:t> / </a:t>
            </a:r>
            <a:r>
              <a:rPr lang="en-US" altLang="en-US" sz="2000" i="1" dirty="0" smtClean="0"/>
              <a:t>F</a:t>
            </a:r>
            <a:r>
              <a:rPr lang="en-US" altLang="en-US" sz="2000" i="1" baseline="-25000" dirty="0" smtClean="0"/>
              <a:t>0</a:t>
            </a:r>
            <a:r>
              <a:rPr lang="en-US" altLang="en-US" sz="2000" dirty="0"/>
              <a:t> </a:t>
            </a:r>
            <a:r>
              <a:rPr lang="en-US" altLang="en-US" sz="2000" dirty="0" smtClean="0"/>
              <a:t> (</a:t>
            </a:r>
            <a:r>
              <a:rPr lang="en-US" altLang="en-US" sz="2000" i="1" dirty="0" smtClean="0"/>
              <a:t>remote </a:t>
            </a:r>
            <a:r>
              <a:rPr lang="en-US" altLang="en-US" sz="2000" i="1" dirty="0"/>
              <a:t>sensing </a:t>
            </a:r>
            <a:r>
              <a:rPr lang="en-US" altLang="en-US" sz="2000" i="1" dirty="0" smtClean="0"/>
              <a:t>reflectance</a:t>
            </a:r>
            <a:r>
              <a:rPr lang="en-US" altLang="en-US" sz="2000" dirty="0" smtClean="0"/>
              <a:t>)</a:t>
            </a:r>
            <a:endParaRPr lang="en-US" altLang="en-US" sz="2000" dirty="0"/>
          </a:p>
          <a:p>
            <a:pPr lvl="1"/>
            <a:r>
              <a:rPr lang="en-US" altLang="en-US" sz="2000" i="1" dirty="0"/>
              <a:t>F</a:t>
            </a:r>
            <a:r>
              <a:rPr lang="en-US" altLang="en-US" sz="2000" i="1" baseline="-25000" dirty="0"/>
              <a:t>0</a:t>
            </a:r>
            <a:r>
              <a:rPr lang="en-US" altLang="en-US" sz="2000" dirty="0"/>
              <a:t> = extraterrestrial solar irradiance</a:t>
            </a:r>
          </a:p>
          <a:p>
            <a:pPr lvl="1"/>
            <a:r>
              <a:rPr lang="en-US" altLang="en-US" sz="2000" dirty="0" err="1"/>
              <a:t>nLw</a:t>
            </a:r>
            <a:r>
              <a:rPr lang="en-US" altLang="en-US" sz="2000" dirty="0"/>
              <a:t> = water leaving radiance at 443, 488, 551</a:t>
            </a:r>
          </a:p>
          <a:p>
            <a:pPr algn="l"/>
            <a:endParaRPr lang="en-US" altLang="en-US" sz="2200" dirty="0"/>
          </a:p>
          <a:p>
            <a:pPr algn="l"/>
            <a:endParaRPr lang="en-US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09600" y="5562600"/>
            <a:ext cx="8229600" cy="990600"/>
          </a:xfrm>
          <a:prstGeom prst="rect">
            <a:avLst/>
          </a:prstGeom>
          <a:noFill/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700" i="1" baseline="30000" dirty="0" smtClean="0"/>
              <a:t>(1)</a:t>
            </a:r>
            <a:r>
              <a:rPr lang="en-US" altLang="en-US" sz="1700" i="1" dirty="0" smtClean="0"/>
              <a:t> Performance of the MODIS Semi-analytical Ocean Color Algorithm for Chlorophyll-a Carder, K.L.; Chen, F.R.; </a:t>
            </a:r>
            <a:r>
              <a:rPr lang="en-US" altLang="en-US" sz="1700" i="1" dirty="0" err="1" smtClean="0"/>
              <a:t>Cannizzaro</a:t>
            </a:r>
            <a:r>
              <a:rPr lang="en-US" altLang="en-US" sz="1700" i="1" dirty="0" smtClean="0"/>
              <a:t>, J.P.; Campbell, J.W.; Mitchell, B.G. Advances in Space Research. Vol. 33, no. 7, pp. 1152-1159. 2004</a:t>
            </a:r>
            <a:endParaRPr lang="en-US" altLang="en-US" sz="2200" i="1" dirty="0" smtClean="0"/>
          </a:p>
          <a:p>
            <a:endParaRPr lang="en-US" alt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28793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1407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3733800" y="1371600"/>
            <a:ext cx="0" cy="495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6629400" y="1371600"/>
            <a:ext cx="0" cy="495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8153400" y="1371600"/>
            <a:ext cx="0" cy="487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5638800" y="1295400"/>
            <a:ext cx="0" cy="495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1828800" y="5105400"/>
            <a:ext cx="6553200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 typeface="Times" panose="02020603050405020304" pitchFamily="18" charset="0"/>
              <a:buAutoNum type="arabicPlain" startAt="412"/>
            </a:pPr>
            <a:r>
              <a:rPr lang="en-US" altLang="en-US" sz="1600">
                <a:solidFill>
                  <a:schemeClr val="accent2"/>
                </a:solidFill>
              </a:rPr>
              <a:t> 443    488      531  551 </a:t>
            </a:r>
            <a:r>
              <a:rPr lang="en-US" altLang="en-US" sz="1400">
                <a:solidFill>
                  <a:schemeClr val="accent2"/>
                </a:solidFill>
              </a:rPr>
              <a:t>MODIS</a:t>
            </a:r>
            <a:r>
              <a:rPr lang="en-US" altLang="en-US" sz="1200">
                <a:solidFill>
                  <a:schemeClr val="accent2"/>
                </a:solidFill>
              </a:rPr>
              <a:t>         </a:t>
            </a:r>
            <a:r>
              <a:rPr lang="en-US" altLang="en-US" sz="1600">
                <a:solidFill>
                  <a:schemeClr val="accent2"/>
                </a:solidFill>
              </a:rPr>
              <a:t> 667  678            749                   869</a:t>
            </a:r>
          </a:p>
          <a:p>
            <a:pPr>
              <a:spcBef>
                <a:spcPct val="50000"/>
              </a:spcBef>
              <a:buFont typeface="Times" panose="02020603050405020304" pitchFamily="18" charset="0"/>
              <a:buNone/>
            </a:pPr>
            <a:r>
              <a:rPr lang="en-US" altLang="en-US" sz="1600">
                <a:solidFill>
                  <a:srgbClr val="00FF00"/>
                </a:solidFill>
              </a:rPr>
              <a:t>412    443    490  510      555 </a:t>
            </a:r>
            <a:r>
              <a:rPr lang="en-US" altLang="en-US" sz="1400">
                <a:solidFill>
                  <a:srgbClr val="00FF00"/>
                </a:solidFill>
              </a:rPr>
              <a:t>SeaWiFS</a:t>
            </a:r>
            <a:r>
              <a:rPr lang="en-US" altLang="en-US" sz="1200">
                <a:solidFill>
                  <a:srgbClr val="00FF00"/>
                </a:solidFill>
              </a:rPr>
              <a:t>        </a:t>
            </a:r>
            <a:r>
              <a:rPr lang="en-US" altLang="en-US" sz="1600">
                <a:solidFill>
                  <a:srgbClr val="00FF00"/>
                </a:solidFill>
              </a:rPr>
              <a:t>667                     765                 865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4022725" y="3992563"/>
            <a:ext cx="13684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MODIS</a:t>
            </a:r>
          </a:p>
          <a:p>
            <a:r>
              <a:rPr lang="en-US" altLang="en-US" sz="2000"/>
              <a:t>SeaWiFS</a:t>
            </a:r>
          </a:p>
          <a:p>
            <a:r>
              <a:rPr lang="en-US" altLang="en-US" sz="2000"/>
              <a:t>Wavebands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52400" y="38100"/>
            <a:ext cx="8229600" cy="1143000"/>
          </a:xfrm>
          <a:prstGeom prst="rect">
            <a:avLst/>
          </a:prstGeom>
        </p:spPr>
        <p:txBody>
          <a:bodyPr vert="horz" lIns="0" tIns="45720" rIns="0" bIns="0" anchor="b">
            <a:normAutofit fontScale="825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/>
              <a:t>Gaseous Absorption – Transparency Windows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250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MODIS - SeaWiFS  Atmospheric </a:t>
            </a:r>
            <a:br>
              <a:rPr lang="en-US" altLang="en-US"/>
            </a:br>
            <a:r>
              <a:rPr lang="en-US" altLang="en-US"/>
              <a:t>Correction Differences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229600" cy="461772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CC04B4"/>
                </a:solidFill>
              </a:rPr>
              <a:t>Glint</a:t>
            </a:r>
            <a:r>
              <a:rPr lang="en-US" altLang="en-US" sz="2400" dirty="0"/>
              <a:t> - Spectral diffuse glint term, modified Cox-</a:t>
            </a:r>
            <a:r>
              <a:rPr lang="en-US" altLang="en-US" sz="2400" dirty="0" err="1"/>
              <a:t>Munk</a:t>
            </a:r>
            <a:r>
              <a:rPr lang="en-US" altLang="en-US" sz="2400" dirty="0"/>
              <a:t> distribution with spectral weighting, must be removed for MODIS (non-tilting), </a:t>
            </a:r>
            <a:r>
              <a:rPr lang="en-US" altLang="en-US" sz="2400" dirty="0" err="1"/>
              <a:t>SeaWiFS</a:t>
            </a:r>
            <a:r>
              <a:rPr lang="en-US" altLang="en-US" sz="2400" dirty="0"/>
              <a:t> minimizes glint by </a:t>
            </a:r>
            <a:r>
              <a:rPr lang="en-US" altLang="en-US" sz="2400" dirty="0" smtClean="0"/>
              <a:t>tilting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CC04B4"/>
                </a:solidFill>
              </a:rPr>
              <a:t>Rayleigh </a:t>
            </a:r>
            <a:r>
              <a:rPr lang="en-US" altLang="en-US" sz="2400" dirty="0"/>
              <a:t>- Polarization varies with satellite and solar zenith angles, MODIS mirror angle of incidence (AOI) affects reflectivity, </a:t>
            </a:r>
            <a:r>
              <a:rPr lang="en-US" altLang="en-US" sz="2400" dirty="0" err="1"/>
              <a:t>SeaWiFS</a:t>
            </a:r>
            <a:r>
              <a:rPr lang="en-US" altLang="en-US" sz="2400" dirty="0"/>
              <a:t> has constant AOI </a:t>
            </a:r>
            <a:r>
              <a:rPr lang="en-US" altLang="en-US" sz="2400" dirty="0" smtClean="0"/>
              <a:t>mirror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CC04B4"/>
                </a:solidFill>
              </a:rPr>
              <a:t>Multiple (10) detectors per spectral band </a:t>
            </a:r>
            <a:r>
              <a:rPr lang="en-US" altLang="en-US" sz="2400" dirty="0"/>
              <a:t>- Affects Rayleigh, especially near nadir, </a:t>
            </a:r>
            <a:r>
              <a:rPr lang="en-US" altLang="en-US" sz="2400" dirty="0" err="1"/>
              <a:t>SeaWiFS</a:t>
            </a:r>
            <a:r>
              <a:rPr lang="en-US" altLang="en-US" sz="2400" dirty="0"/>
              <a:t> 1 </a:t>
            </a:r>
            <a:r>
              <a:rPr lang="en-US" altLang="en-US" sz="2400" dirty="0" smtClean="0"/>
              <a:t>detector/band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CC04B4"/>
                </a:solidFill>
              </a:rPr>
              <a:t>Equatorial crossing time </a:t>
            </a:r>
            <a:r>
              <a:rPr lang="en-US" altLang="en-US" sz="2400" dirty="0"/>
              <a:t>- </a:t>
            </a:r>
            <a:r>
              <a:rPr lang="en-US" altLang="en-US" sz="2400" dirty="0" err="1"/>
              <a:t>SeaWiFS</a:t>
            </a:r>
            <a:r>
              <a:rPr lang="en-US" altLang="en-US" sz="2400" dirty="0"/>
              <a:t> noon, MODIS Terra 1030, Aqua 1330.  Effects sun glint, bi-directional reflectance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4135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Atmospheric correction enhancements for MODIS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4389120"/>
          </a:xfrm>
        </p:spPr>
        <p:txBody>
          <a:bodyPr/>
          <a:lstStyle/>
          <a:p>
            <a:r>
              <a:rPr lang="en-US" altLang="en-US" dirty="0"/>
              <a:t>Instruments effects - detector and mirror side </a:t>
            </a:r>
            <a:r>
              <a:rPr lang="en-US" altLang="en-US" dirty="0" smtClean="0"/>
              <a:t>banding</a:t>
            </a:r>
          </a:p>
          <a:p>
            <a:endParaRPr lang="en-US" altLang="en-US" dirty="0"/>
          </a:p>
          <a:p>
            <a:r>
              <a:rPr lang="en-US" altLang="en-US" dirty="0" smtClean="0"/>
              <a:t>Polarization</a:t>
            </a:r>
          </a:p>
          <a:p>
            <a:endParaRPr lang="en-US" altLang="en-US" dirty="0"/>
          </a:p>
          <a:p>
            <a:r>
              <a:rPr lang="en-US" altLang="en-US" dirty="0" smtClean="0"/>
              <a:t>Sun-glint</a:t>
            </a:r>
          </a:p>
          <a:p>
            <a:endParaRPr lang="en-US" altLang="en-US" dirty="0"/>
          </a:p>
          <a:p>
            <a:r>
              <a:rPr lang="en-US" altLang="en-US" dirty="0"/>
              <a:t>Sun-satellite-observation point viewing geometry, overpass time and BRDF -bidirectional reflectance</a:t>
            </a:r>
          </a:p>
        </p:txBody>
      </p:sp>
    </p:spTree>
    <p:extLst>
      <p:ext uri="{BB962C8B-B14F-4D97-AF65-F5344CB8AC3E}">
        <p14:creationId xmlns:p14="http://schemas.microsoft.com/office/powerpoint/2010/main" val="312862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610600" cy="609600"/>
          </a:xfrm>
        </p:spPr>
        <p:txBody>
          <a:bodyPr>
            <a:noAutofit/>
          </a:bodyPr>
          <a:lstStyle/>
          <a:p>
            <a:r>
              <a:rPr lang="en-US" altLang="en-US" sz="4000" dirty="0"/>
              <a:t>Southeastern North America </a:t>
            </a:r>
            <a:r>
              <a:rPr lang="en-US" altLang="en-US" sz="4000" dirty="0" err="1"/>
              <a:t>nLw</a:t>
            </a:r>
            <a:r>
              <a:rPr lang="en-US" altLang="en-US" sz="4000" dirty="0"/>
              <a:t> 412nm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81000" y="76200"/>
            <a:ext cx="8686800" cy="838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CCFF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7413" name="Picture 5" descr="gom.low.tiff                                                   00000EE8Sys         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6" t="7225" r="7999" b="7379"/>
          <a:stretch>
            <a:fillRect/>
          </a:stretch>
        </p:blipFill>
        <p:spPr bwMode="auto">
          <a:xfrm>
            <a:off x="381000" y="1295400"/>
            <a:ext cx="70866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820738"/>
            <a:ext cx="91440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600" b="1" i="1">
                <a:solidFill>
                  <a:srgbClr val="000066"/>
                </a:solidFill>
                <a:latin typeface="Arial" panose="020B0604020202020204" pitchFamily="34" charset="0"/>
              </a:rPr>
              <a:t>November 1, 2000</a:t>
            </a:r>
            <a:endParaRPr lang="en-US" altLang="en-US" sz="2000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7391400" y="2057400"/>
            <a:ext cx="17526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/>
              <a:t>Examples</a:t>
            </a:r>
          </a:p>
          <a:p>
            <a:r>
              <a:rPr lang="en-US" altLang="en-US" sz="2000"/>
              <a:t>of detector</a:t>
            </a:r>
          </a:p>
          <a:p>
            <a:r>
              <a:rPr lang="en-US" altLang="en-US" sz="2000"/>
              <a:t>and mirror</a:t>
            </a:r>
          </a:p>
          <a:p>
            <a:r>
              <a:rPr lang="en-US" altLang="en-US" sz="2000"/>
              <a:t>side banding</a:t>
            </a:r>
          </a:p>
          <a:p>
            <a:r>
              <a:rPr lang="en-US" altLang="en-US" sz="2000"/>
              <a:t>before correction</a:t>
            </a:r>
          </a:p>
        </p:txBody>
      </p:sp>
    </p:spTree>
    <p:extLst>
      <p:ext uri="{BB962C8B-B14F-4D97-AF65-F5344CB8AC3E}">
        <p14:creationId xmlns:p14="http://schemas.microsoft.com/office/powerpoint/2010/main" val="68472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>
            <a:noAutofit/>
          </a:bodyPr>
          <a:lstStyle/>
          <a:p>
            <a:r>
              <a:rPr lang="en-US" altLang="en-US" sz="4000" dirty="0"/>
              <a:t>Northeastern Gulf of Mexico </a:t>
            </a:r>
            <a:r>
              <a:rPr lang="en-US" altLang="en-US" sz="4000" dirty="0" err="1"/>
              <a:t>nLw</a:t>
            </a:r>
            <a:r>
              <a:rPr lang="en-US" altLang="en-US" sz="4000" dirty="0"/>
              <a:t> 412 nm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81000" y="76200"/>
            <a:ext cx="8686800" cy="838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CCFF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8437" name="Picture 5" descr="&#10;gom.high.tiff                                                  00000EE8Sys         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t="5754" r="7997" b="7379"/>
          <a:stretch>
            <a:fillRect/>
          </a:stretch>
        </p:blipFill>
        <p:spPr bwMode="auto">
          <a:xfrm>
            <a:off x="152400" y="2632075"/>
            <a:ext cx="42672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&#10;gom.med2.tiff                                                  00000EE8Sys         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8" t="5853" r="7999" b="7381"/>
          <a:stretch>
            <a:fillRect/>
          </a:stretch>
        </p:blipFill>
        <p:spPr bwMode="auto">
          <a:xfrm>
            <a:off x="4724400" y="2632075"/>
            <a:ext cx="4343400" cy="338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0" y="990600"/>
            <a:ext cx="91440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600" b="1" i="1">
                <a:solidFill>
                  <a:srgbClr val="000066"/>
                </a:solidFill>
                <a:latin typeface="Arial" panose="020B0604020202020204" pitchFamily="34" charset="0"/>
              </a:rPr>
              <a:t>November 1, 2000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914400" y="1873250"/>
            <a:ext cx="31242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600" b="1">
                <a:solidFill>
                  <a:srgbClr val="000066"/>
                </a:solidFill>
                <a:latin typeface="Arial" panose="020B0604020202020204" pitchFamily="34" charset="0"/>
              </a:rPr>
              <a:t>Detector Striping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5105400" y="1828800"/>
            <a:ext cx="33401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600" b="1">
                <a:solidFill>
                  <a:srgbClr val="000066"/>
                </a:solidFill>
                <a:latin typeface="Arial" panose="020B0604020202020204" pitchFamily="34" charset="0"/>
              </a:rPr>
              <a:t>Mirror Side Banding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1295400" y="6019800"/>
            <a:ext cx="2132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rgbClr val="000066"/>
                </a:solidFill>
                <a:latin typeface="Arial" panose="020B0604020202020204" pitchFamily="34" charset="0"/>
              </a:rPr>
              <a:t>Pixel Number</a:t>
            </a:r>
            <a:endParaRPr lang="en-US" altLang="en-US"/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 rot="-5400000">
            <a:off x="3759993" y="3602832"/>
            <a:ext cx="162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rgbClr val="000066"/>
                </a:solidFill>
                <a:latin typeface="Arial" panose="020B0604020202020204" pitchFamily="34" charset="0"/>
              </a:rPr>
              <a:t>Scan Line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6019800" y="6019800"/>
            <a:ext cx="2132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rgbClr val="000066"/>
                </a:solidFill>
                <a:latin typeface="Arial" panose="020B0604020202020204" pitchFamily="34" charset="0"/>
              </a:rPr>
              <a:t>Pixel Number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93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229600" cy="609600"/>
          </a:xfrm>
        </p:spPr>
        <p:txBody>
          <a:bodyPr>
            <a:noAutofit/>
          </a:bodyPr>
          <a:lstStyle/>
          <a:p>
            <a:r>
              <a:rPr lang="en-US" altLang="en-US" dirty="0"/>
              <a:t>Sun glint correction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077200" cy="5334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Sun glint influences large portions of the image.  Several approaches to correcting the glint problem were investigated.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Shape of sun glint determined from Cox-</a:t>
            </a:r>
            <a:r>
              <a:rPr lang="en-US" altLang="en-US" sz="2400" dirty="0" err="1"/>
              <a:t>Munk</a:t>
            </a:r>
            <a:r>
              <a:rPr lang="en-US" altLang="en-US" sz="2400" dirty="0"/>
              <a:t> distribution, </a:t>
            </a:r>
            <a:r>
              <a:rPr lang="en-US" altLang="en-US" sz="2400" b="1" dirty="0">
                <a:solidFill>
                  <a:srgbClr val="CC04B4"/>
                </a:solidFill>
              </a:rPr>
              <a:t>wind speed </a:t>
            </a:r>
            <a:r>
              <a:rPr lang="en-US" altLang="en-US" sz="2400" b="1" dirty="0" smtClean="0">
                <a:solidFill>
                  <a:srgbClr val="CC04B4"/>
                </a:solidFill>
              </a:rPr>
              <a:t>dependent</a:t>
            </a:r>
            <a:r>
              <a:rPr lang="en-US" altLang="en-US" sz="2400" dirty="0" smtClean="0"/>
              <a:t>. 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We </a:t>
            </a:r>
            <a:r>
              <a:rPr lang="en-US" altLang="en-US" sz="2000" dirty="0"/>
              <a:t>assumed sun glint was direct, include only Rayleigh </a:t>
            </a:r>
            <a:r>
              <a:rPr lang="en-US" altLang="en-US" sz="2000" dirty="0" smtClean="0"/>
              <a:t>scattering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Added </a:t>
            </a:r>
            <a:r>
              <a:rPr lang="en-US" altLang="en-US" sz="2000" dirty="0"/>
              <a:t>an aerosol component to the sun glint. </a:t>
            </a:r>
            <a:endParaRPr lang="en-US" altLang="en-US" sz="2000" dirty="0" smtClean="0"/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Result</a:t>
            </a:r>
            <a:r>
              <a:rPr lang="en-US" altLang="en-US" sz="1600" dirty="0"/>
              <a:t>: improved </a:t>
            </a:r>
            <a:r>
              <a:rPr lang="en-US" altLang="en-US" sz="1600" dirty="0" err="1"/>
              <a:t>Lw</a:t>
            </a:r>
            <a:r>
              <a:rPr lang="en-US" altLang="en-US" sz="1600" dirty="0"/>
              <a:t> retrievals in regions of sun glint contamination with reasonable  spectral </a:t>
            </a:r>
            <a:r>
              <a:rPr lang="en-US" altLang="en-US" sz="1600" dirty="0" smtClean="0"/>
              <a:t>behavior.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Include </a:t>
            </a:r>
            <a:r>
              <a:rPr lang="en-US" altLang="en-US" sz="2000" dirty="0"/>
              <a:t>polarization.</a:t>
            </a:r>
          </a:p>
          <a:p>
            <a:pPr marL="609600" indent="-609600">
              <a:lnSpc>
                <a:spcPct val="90000"/>
              </a:lnSpc>
            </a:pPr>
            <a:endParaRPr lang="en-US" altLang="en-US" sz="2400" b="1" dirty="0">
              <a:solidFill>
                <a:srgbClr val="CC04B4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CC04B4"/>
                </a:solidFill>
              </a:rPr>
              <a:t>Sun glint correction </a:t>
            </a:r>
            <a:r>
              <a:rPr lang="en-US" altLang="en-US" sz="2400" dirty="0"/>
              <a:t>currently a workable approximation but is limited both by differences in shape between real sun glint spatial distribution and the shape provided by Cox-</a:t>
            </a:r>
            <a:r>
              <a:rPr lang="en-US" altLang="en-US" sz="2400" dirty="0" err="1"/>
              <a:t>Munk</a:t>
            </a:r>
            <a:r>
              <a:rPr lang="en-US" altLang="en-US" sz="2400" dirty="0"/>
              <a:t> and by the accuracy of the NCEP wind fields.</a:t>
            </a:r>
          </a:p>
        </p:txBody>
      </p:sp>
    </p:spTree>
    <p:extLst>
      <p:ext uri="{BB962C8B-B14F-4D97-AF65-F5344CB8AC3E}">
        <p14:creationId xmlns:p14="http://schemas.microsoft.com/office/powerpoint/2010/main" val="155994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914400"/>
          </a:xfrm>
        </p:spPr>
        <p:txBody>
          <a:bodyPr/>
          <a:lstStyle/>
          <a:p>
            <a:r>
              <a:rPr lang="en-US" altLang="en-US"/>
              <a:t>Calibration Approach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7772400" cy="5638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Use at </a:t>
            </a:r>
            <a:r>
              <a:rPr lang="en-US" altLang="en-US" sz="2400" b="1" dirty="0">
                <a:solidFill>
                  <a:srgbClr val="CC04B4"/>
                </a:solidFill>
              </a:rPr>
              <a:t>surface </a:t>
            </a:r>
            <a:r>
              <a:rPr lang="en-US" altLang="en-US" sz="2400" b="1" dirty="0" err="1">
                <a:solidFill>
                  <a:srgbClr val="CC04B4"/>
                </a:solidFill>
              </a:rPr>
              <a:t>nLw</a:t>
            </a:r>
            <a:r>
              <a:rPr lang="en-US" altLang="en-US" sz="2400" dirty="0"/>
              <a:t>, atmospheric and surface reflectance </a:t>
            </a:r>
            <a:r>
              <a:rPr lang="en-US" altLang="en-US" sz="2400" dirty="0" smtClean="0"/>
              <a:t>corrected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CC04B4"/>
                </a:solidFill>
              </a:rPr>
              <a:t>Validation site for in situ reference is MOBY @ Hawaii</a:t>
            </a:r>
            <a:r>
              <a:rPr lang="en-US" altLang="en-US" sz="2400" dirty="0"/>
              <a:t>, more extensive validation for other regions will require completion of </a:t>
            </a:r>
            <a:r>
              <a:rPr lang="en-US" altLang="en-US" sz="2400" dirty="0" smtClean="0"/>
              <a:t>reprocessing</a:t>
            </a:r>
          </a:p>
          <a:p>
            <a:pPr>
              <a:lnSpc>
                <a:spcPct val="90000"/>
              </a:lnSpc>
            </a:pPr>
            <a:endParaRPr lang="en-US" altLang="en-US" sz="2400" b="1" dirty="0"/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CC04B4"/>
                </a:solidFill>
              </a:rPr>
              <a:t>Cross-scan:</a:t>
            </a:r>
            <a:r>
              <a:rPr lang="en-US" altLang="en-US" sz="2400" dirty="0">
                <a:solidFill>
                  <a:srgbClr val="CC04B4"/>
                </a:solidFill>
              </a:rPr>
              <a:t> </a:t>
            </a:r>
            <a:r>
              <a:rPr lang="en-US" altLang="en-US" sz="2400" dirty="0"/>
              <a:t>Referenced to pixel 500, minimum of sun </a:t>
            </a:r>
            <a:r>
              <a:rPr lang="en-US" altLang="en-US" sz="2400" dirty="0" smtClean="0"/>
              <a:t>glint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CC04B4"/>
                </a:solidFill>
              </a:rPr>
              <a:t>Detector Balance: </a:t>
            </a:r>
            <a:r>
              <a:rPr lang="en-US" altLang="en-US" sz="2400" dirty="0" smtClean="0"/>
              <a:t>Referenced </a:t>
            </a:r>
            <a:r>
              <a:rPr lang="en-US" altLang="en-US" sz="2400" dirty="0"/>
              <a:t>to detector 5, low noise, center of detector </a:t>
            </a:r>
            <a:r>
              <a:rPr lang="en-US" altLang="en-US" sz="2400" dirty="0" smtClean="0"/>
              <a:t>array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CC04B4"/>
                </a:solidFill>
              </a:rPr>
              <a:t>Mirror side Balance: </a:t>
            </a:r>
            <a:r>
              <a:rPr lang="en-US" altLang="en-US" sz="2400" dirty="0"/>
              <a:t>reference to side </a:t>
            </a:r>
            <a:r>
              <a:rPr lang="en-US" altLang="en-US" sz="2400" dirty="0" smtClean="0"/>
              <a:t>1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CC04B4"/>
                </a:solidFill>
              </a:rPr>
              <a:t>Remove time trends: </a:t>
            </a:r>
            <a:r>
              <a:rPr lang="en-US" altLang="en-US" sz="2400" dirty="0"/>
              <a:t>Compare modal peak for area surrounding MOBY to MOBY, high temporal density, not dependent on cloud free </a:t>
            </a:r>
            <a:r>
              <a:rPr lang="en-US" altLang="en-US" sz="2400" dirty="0" smtClean="0"/>
              <a:t>conditions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CC04B4"/>
                </a:solidFill>
              </a:rPr>
              <a:t>Calibration: </a:t>
            </a:r>
            <a:r>
              <a:rPr lang="en-US" altLang="en-US" sz="2400" dirty="0"/>
              <a:t>Adjust MOBY-MODIS single pixel match-ups to remove bias</a:t>
            </a:r>
          </a:p>
        </p:txBody>
      </p:sp>
    </p:spTree>
    <p:extLst>
      <p:ext uri="{BB962C8B-B14F-4D97-AF65-F5344CB8AC3E}">
        <p14:creationId xmlns:p14="http://schemas.microsoft.com/office/powerpoint/2010/main" val="51115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MOBY Calibration Site  –  Hawaii</a:t>
            </a:r>
            <a:br>
              <a:rPr lang="en-US" altLang="en-US" dirty="0"/>
            </a:br>
            <a:r>
              <a:rPr lang="en-US" altLang="en-US" sz="3200" dirty="0"/>
              <a:t>(Dennis Clark)</a:t>
            </a:r>
            <a:endParaRPr lang="en-US" altLang="en-US" dirty="0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6629400" cy="5224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124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3200400" cy="4572000"/>
          </a:xfrm>
        </p:spPr>
        <p:txBody>
          <a:bodyPr/>
          <a:lstStyle/>
          <a:p>
            <a:r>
              <a:rPr lang="en-US" altLang="en-US"/>
              <a:t>MOBY Instrument</a:t>
            </a:r>
            <a:br>
              <a:rPr lang="en-US" altLang="en-US"/>
            </a:br>
            <a:r>
              <a:rPr lang="en-US" altLang="en-US" sz="3200"/>
              <a:t>and spectral</a:t>
            </a:r>
            <a:br>
              <a:rPr lang="en-US" altLang="en-US" sz="3200"/>
            </a:br>
            <a:r>
              <a:rPr lang="en-US" altLang="en-US" sz="3200"/>
              <a:t>Time Series of MODIS ocean color bands</a:t>
            </a:r>
            <a:endParaRPr lang="en-US" altLang="en-US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600" y="76200"/>
            <a:ext cx="508000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876800"/>
            <a:ext cx="8763000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652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699" y="250825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 err="1"/>
              <a:t>nLw</a:t>
            </a:r>
            <a:r>
              <a:rPr lang="en-US" altLang="en-US" dirty="0"/>
              <a:t> Modal Terra MODIS-Moby</a:t>
            </a:r>
            <a:br>
              <a:rPr lang="en-US" altLang="en-US" dirty="0"/>
            </a:br>
            <a:r>
              <a:rPr lang="en-US" altLang="en-US" dirty="0"/>
              <a:t> Time Series</a:t>
            </a:r>
          </a:p>
        </p:txBody>
      </p:sp>
      <p:pic>
        <p:nvPicPr>
          <p:cNvPr id="33795" name="Picture 3" descr="drift_412.terra_v13_12.tiff                                    00002F29portable                       B8F87DB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78"/>
          <a:stretch>
            <a:fillRect/>
          </a:stretch>
        </p:blipFill>
        <p:spPr bwMode="auto">
          <a:xfrm>
            <a:off x="1827213" y="4572000"/>
            <a:ext cx="7316787" cy="206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304800" y="24384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228600" y="5029200"/>
            <a:ext cx="19446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New Forward</a:t>
            </a:r>
          </a:p>
          <a:p>
            <a:r>
              <a:rPr lang="en-US" altLang="en-US"/>
              <a:t>Col 4, V4 L1b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04800" y="3581400"/>
            <a:ext cx="1905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FF00"/>
                </a:solidFill>
              </a:rPr>
              <a:t>Moby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accent2"/>
                </a:solidFill>
              </a:rPr>
              <a:t>Terra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1447800" y="4114800"/>
            <a:ext cx="731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Overall bias must be removed with MOBY matchups</a:t>
            </a:r>
          </a:p>
        </p:txBody>
      </p:sp>
      <p:pic>
        <p:nvPicPr>
          <p:cNvPr id="33800" name="Picture 8" descr="drift_551.terra_v13_12.tiff                                    00002F29portable                       B8F87DBA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73"/>
          <a:stretch>
            <a:fillRect/>
          </a:stretch>
        </p:blipFill>
        <p:spPr bwMode="auto">
          <a:xfrm>
            <a:off x="1827213" y="1981200"/>
            <a:ext cx="7316787" cy="198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3624263" y="2330450"/>
            <a:ext cx="2700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/>
              <a:t>Before removal of time trend</a:t>
            </a: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6403975" y="2711450"/>
            <a:ext cx="2587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/>
              <a:t>After removal of time trend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136525" y="1401763"/>
            <a:ext cx="2632075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b="1"/>
              <a:t>Modal time series</a:t>
            </a:r>
          </a:p>
          <a:p>
            <a:r>
              <a:rPr lang="en-US" altLang="en-US" sz="2000" b="1"/>
              <a:t>of area around Hawaii</a:t>
            </a:r>
          </a:p>
          <a:p>
            <a:r>
              <a:rPr lang="en-US" altLang="en-US" sz="2000" b="1"/>
              <a:t>used to remove time</a:t>
            </a:r>
          </a:p>
          <a:p>
            <a:r>
              <a:rPr lang="en-US" altLang="en-US" sz="2000" b="1"/>
              <a:t>trends in MODIS</a:t>
            </a:r>
          </a:p>
          <a:p>
            <a:r>
              <a:rPr lang="en-US" altLang="en-US" sz="2000" b="1"/>
              <a:t>calibration</a:t>
            </a:r>
          </a:p>
        </p:txBody>
      </p:sp>
    </p:spTree>
    <p:extLst>
      <p:ext uri="{BB962C8B-B14F-4D97-AF65-F5344CB8AC3E}">
        <p14:creationId xmlns:p14="http://schemas.microsoft.com/office/powerpoint/2010/main" val="232115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500743" y="1214803"/>
            <a:ext cx="86106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906463" indent="-44291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0207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lvl="1" eaLnBrk="1" hangingPunct="1">
              <a:buFontTx/>
              <a:buChar char="•"/>
            </a:pPr>
            <a:r>
              <a:rPr lang="en-US" altLang="en-US" b="1" dirty="0" smtClean="0">
                <a:solidFill>
                  <a:srgbClr val="CC04B4"/>
                </a:solidFill>
                <a:latin typeface="Times New Roman" panose="02020603050405020304" pitchFamily="18" charset="0"/>
              </a:rPr>
              <a:t>“</a:t>
            </a:r>
            <a:r>
              <a:rPr lang="en-US" altLang="en-US" b="1" dirty="0">
                <a:solidFill>
                  <a:srgbClr val="CC04B4"/>
                </a:solidFill>
                <a:latin typeface="Times New Roman" panose="02020603050405020304" pitchFamily="18" charset="0"/>
              </a:rPr>
              <a:t>Case 1” waters:	</a:t>
            </a:r>
            <a:r>
              <a:rPr lang="en-US" altLang="en-US" b="1" dirty="0" err="1">
                <a:solidFill>
                  <a:srgbClr val="CC04B4"/>
                </a:solidFill>
                <a:latin typeface="Times New Roman" panose="02020603050405020304" pitchFamily="18" charset="0"/>
              </a:rPr>
              <a:t>Chlor_MODIS</a:t>
            </a:r>
            <a:r>
              <a:rPr lang="en-US" altLang="en-US" b="1" dirty="0">
                <a:solidFill>
                  <a:srgbClr val="CC04B4"/>
                </a:solidFill>
                <a:latin typeface="Times New Roman" panose="02020603050405020304" pitchFamily="18" charset="0"/>
              </a:rPr>
              <a:t> (Clark)</a:t>
            </a:r>
            <a:r>
              <a:rPr lang="en-US" altLang="en-US" dirty="0">
                <a:solidFill>
                  <a:srgbClr val="CC04B4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</a:rPr>
              <a:t>		This is an empirical algorithm based on a statistical regression between chlorophyll and radiance ratios.</a:t>
            </a:r>
          </a:p>
          <a:p>
            <a:pPr lvl="1" eaLnBrk="1" hangingPunct="1"/>
            <a:endParaRPr lang="en-US" altLang="en-US" dirty="0">
              <a:latin typeface="Times New Roman" panose="02020603050405020304" pitchFamily="18" charset="0"/>
            </a:endParaRPr>
          </a:p>
          <a:p>
            <a:pPr lvl="1" eaLnBrk="1" hangingPunct="1">
              <a:buFontTx/>
              <a:buChar char="•"/>
            </a:pPr>
            <a:r>
              <a:rPr lang="en-US" altLang="en-US" b="1" dirty="0">
                <a:solidFill>
                  <a:srgbClr val="CC04B4"/>
                </a:solidFill>
                <a:latin typeface="Times New Roman" panose="02020603050405020304" pitchFamily="18" charset="0"/>
              </a:rPr>
              <a:t>“Case 2” waters:	Chlor_a_3 (Carder)</a:t>
            </a:r>
            <a:r>
              <a:rPr lang="en-US" altLang="en-US" dirty="0">
                <a:solidFill>
                  <a:srgbClr val="CC04B4"/>
                </a:solidFill>
                <a:latin typeface="Times New Roman" panose="02020603050405020304" pitchFamily="18" charset="0"/>
              </a:rPr>
              <a:t> 	</a:t>
            </a:r>
            <a:r>
              <a:rPr lang="en-US" altLang="en-US" dirty="0">
                <a:latin typeface="Times New Roman" panose="02020603050405020304" pitchFamily="18" charset="0"/>
              </a:rPr>
              <a:t>		This is a semi-analytic (model-based) inversion algorithm.  This approach is required in optically complex “case 2” (coastal) waters.</a:t>
            </a:r>
          </a:p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A 3</a:t>
            </a:r>
            <a:r>
              <a:rPr lang="en-US" altLang="en-US" baseline="30000" dirty="0">
                <a:latin typeface="Times New Roman" panose="02020603050405020304" pitchFamily="18" charset="0"/>
              </a:rPr>
              <a:t>rd</a:t>
            </a:r>
            <a:r>
              <a:rPr lang="en-US" altLang="en-US" dirty="0">
                <a:latin typeface="Times New Roman" panose="02020603050405020304" pitchFamily="18" charset="0"/>
              </a:rPr>
              <a:t> algorithm was added to provide a more direct linkage to the </a:t>
            </a:r>
            <a:r>
              <a:rPr lang="en-US" altLang="en-US" dirty="0" err="1">
                <a:latin typeface="Times New Roman" panose="02020603050405020304" pitchFamily="18" charset="0"/>
              </a:rPr>
              <a:t>SeaWiFS</a:t>
            </a:r>
            <a:r>
              <a:rPr lang="en-US" altLang="en-US" dirty="0">
                <a:latin typeface="Times New Roman" panose="02020603050405020304" pitchFamily="18" charset="0"/>
              </a:rPr>
              <a:t> chlorophyll:</a:t>
            </a:r>
          </a:p>
          <a:p>
            <a:pPr eaLnBrk="1" hangingPunct="1"/>
            <a:endParaRPr lang="en-US" altLang="en-US" dirty="0">
              <a:solidFill>
                <a:srgbClr val="CC04B4"/>
              </a:solidFill>
              <a:latin typeface="Times New Roman" panose="02020603050405020304" pitchFamily="18" charset="0"/>
            </a:endParaRPr>
          </a:p>
          <a:p>
            <a:pPr lvl="1" eaLnBrk="1" hangingPunct="1">
              <a:buFontTx/>
              <a:buChar char="•"/>
            </a:pPr>
            <a:r>
              <a:rPr lang="en-US" altLang="en-US" b="1" dirty="0">
                <a:solidFill>
                  <a:srgbClr val="CC04B4"/>
                </a:solidFill>
                <a:latin typeface="Times New Roman" panose="02020603050405020304" pitchFamily="18" charset="0"/>
              </a:rPr>
              <a:t>“</a:t>
            </a:r>
            <a:r>
              <a:rPr lang="en-US" altLang="en-US" b="1" dirty="0" err="1">
                <a:solidFill>
                  <a:srgbClr val="CC04B4"/>
                </a:solidFill>
                <a:latin typeface="Times New Roman" panose="02020603050405020304" pitchFamily="18" charset="0"/>
              </a:rPr>
              <a:t>SeaWiFS</a:t>
            </a:r>
            <a:r>
              <a:rPr lang="en-US" altLang="en-US" b="1" dirty="0">
                <a:solidFill>
                  <a:srgbClr val="CC04B4"/>
                </a:solidFill>
                <a:latin typeface="Times New Roman" panose="02020603050405020304" pitchFamily="18" charset="0"/>
              </a:rPr>
              <a:t>-analog”	 	Chlor_a_2 (Campbell)</a:t>
            </a:r>
          </a:p>
          <a:p>
            <a:pPr lvl="1" eaLnBrk="1" hangingPunct="1">
              <a:buFontTx/>
              <a:buChar char="•"/>
            </a:pPr>
            <a:endParaRPr lang="en-US" altLang="en-US" dirty="0">
              <a:latin typeface="Times New Roman" panose="02020603050405020304" pitchFamily="18" charset="0"/>
            </a:endParaRPr>
          </a:p>
          <a:p>
            <a:pPr lvl="1" eaLnBrk="1" hangingPunct="1">
              <a:buFontTx/>
              <a:buChar char="•"/>
            </a:pPr>
            <a:r>
              <a:rPr lang="en-US" altLang="en-US" dirty="0" err="1">
                <a:latin typeface="Times New Roman" panose="02020603050405020304" pitchFamily="18" charset="0"/>
              </a:rPr>
              <a:t>SeaWiFS</a:t>
            </a:r>
            <a:r>
              <a:rPr lang="en-US" altLang="en-US" dirty="0">
                <a:latin typeface="Times New Roman" panose="02020603050405020304" pitchFamily="18" charset="0"/>
              </a:rPr>
              <a:t> algorithm		OC4.v4 (O’Reilly) 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34043" y="392932"/>
            <a:ext cx="9144000" cy="8382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dirty="0" smtClean="0"/>
              <a:t>What’s the difference between MODIS Chlorophylls?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854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ec2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52"/>
          <a:stretch>
            <a:fillRect/>
          </a:stretch>
        </p:blipFill>
        <p:spPr bwMode="auto">
          <a:xfrm>
            <a:off x="0" y="838200"/>
            <a:ext cx="9150350" cy="579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52400" y="76200"/>
            <a:ext cx="8839200" cy="1066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sz="3200">
                <a:latin typeface="Times New Roman" panose="02020603050405020304" pitchFamily="18" charset="0"/>
              </a:rPr>
              <a:t>Comparison of MODIS Chlorophyll Products with SeaWifs Chlorophyll</a:t>
            </a:r>
          </a:p>
        </p:txBody>
      </p:sp>
    </p:spTree>
    <p:extLst>
      <p:ext uri="{BB962C8B-B14F-4D97-AF65-F5344CB8AC3E}">
        <p14:creationId xmlns:p14="http://schemas.microsoft.com/office/powerpoint/2010/main" val="416815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 altLang="en-US" dirty="0"/>
              <a:t> MODIS </a:t>
            </a:r>
            <a:r>
              <a:rPr lang="en-US" altLang="en-US" dirty="0" err="1"/>
              <a:t>Chl</a:t>
            </a:r>
            <a:r>
              <a:rPr lang="en-US" altLang="en-US" dirty="0"/>
              <a:t>-MODIS - 25June02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0" y="1828800"/>
            <a:ext cx="84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Terra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4953000"/>
            <a:ext cx="84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Aqua</a:t>
            </a:r>
          </a:p>
        </p:txBody>
      </p:sp>
      <p:pic>
        <p:nvPicPr>
          <p:cNvPr id="44037" name="Picture 5" descr="a-25jun02-chlm.gif                                             00002EEFportable                       B8F87DB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25"/>
          <a:stretch>
            <a:fillRect/>
          </a:stretch>
        </p:blipFill>
        <p:spPr bwMode="auto">
          <a:xfrm>
            <a:off x="914400" y="3810000"/>
            <a:ext cx="7467600" cy="298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8" name="Picture 6" descr="t-25jun02-chlm.gif                                             00002EEFportable                       B8F87DBA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85"/>
          <a:stretch>
            <a:fillRect/>
          </a:stretch>
        </p:blipFill>
        <p:spPr bwMode="auto">
          <a:xfrm>
            <a:off x="914400" y="838200"/>
            <a:ext cx="7467600" cy="292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9" name="Picture 7" descr="25jun02-chlmpal.gif                                            00002EEFportable                       B8F87DBA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"/>
          <a:stretch>
            <a:fillRect/>
          </a:stretch>
        </p:blipFill>
        <p:spPr bwMode="auto">
          <a:xfrm>
            <a:off x="8458200" y="2514600"/>
            <a:ext cx="609600" cy="261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-76200" y="3244850"/>
            <a:ext cx="101282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/>
              <a:t>Separate</a:t>
            </a:r>
          </a:p>
          <a:p>
            <a:r>
              <a:rPr lang="en-US" altLang="en-US" sz="1600" b="1"/>
              <a:t>image for</a:t>
            </a:r>
          </a:p>
          <a:p>
            <a:r>
              <a:rPr lang="en-US" altLang="en-US" sz="1600" b="1"/>
              <a:t>each</a:t>
            </a:r>
          </a:p>
          <a:p>
            <a:r>
              <a:rPr lang="en-US" altLang="en-US" sz="1600" b="1"/>
              <a:t>satellite</a:t>
            </a:r>
          </a:p>
        </p:txBody>
      </p:sp>
    </p:spTree>
    <p:extLst>
      <p:ext uri="{BB962C8B-B14F-4D97-AF65-F5344CB8AC3E}">
        <p14:creationId xmlns:p14="http://schemas.microsoft.com/office/powerpoint/2010/main" val="179786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133475"/>
            <a:ext cx="9182100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763" name="Text Box 3"/>
          <p:cNvSpPr txBox="1">
            <a:spLocks noChangeArrowheads="1"/>
          </p:cNvSpPr>
          <p:nvPr/>
        </p:nvSpPr>
        <p:spPr bwMode="auto">
          <a:xfrm>
            <a:off x="669925" y="288925"/>
            <a:ext cx="4573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>
                <a:latin typeface="Times" panose="02020603050405020304" pitchFamily="18" charset="0"/>
              </a:rPr>
              <a:t>Terra - Daytime  Descending Orbits</a:t>
            </a:r>
          </a:p>
        </p:txBody>
      </p:sp>
    </p:spTree>
    <p:extLst>
      <p:ext uri="{BB962C8B-B14F-4D97-AF65-F5344CB8AC3E}">
        <p14:creationId xmlns:p14="http://schemas.microsoft.com/office/powerpoint/2010/main" val="89323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7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133475"/>
            <a:ext cx="9182100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2787" name="Rectangle 3"/>
          <p:cNvSpPr>
            <a:spLocks noChangeArrowheads="1"/>
          </p:cNvSpPr>
          <p:nvPr/>
        </p:nvSpPr>
        <p:spPr bwMode="auto">
          <a:xfrm>
            <a:off x="457200" y="381000"/>
            <a:ext cx="4440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>
                <a:latin typeface="Times" panose="02020603050405020304" pitchFamily="18" charset="0"/>
              </a:rPr>
              <a:t>Aqua - Daytime  Ascending Orbits</a:t>
            </a:r>
          </a:p>
        </p:txBody>
      </p:sp>
    </p:spTree>
    <p:extLst>
      <p:ext uri="{BB962C8B-B14F-4D97-AF65-F5344CB8AC3E}">
        <p14:creationId xmlns:p14="http://schemas.microsoft.com/office/powerpoint/2010/main" val="382070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8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38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6858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3812" name="Text Box 4"/>
          <p:cNvSpPr txBox="1">
            <a:spLocks noChangeArrowheads="1"/>
          </p:cNvSpPr>
          <p:nvPr/>
        </p:nvSpPr>
        <p:spPr bwMode="auto">
          <a:xfrm>
            <a:off x="7375525" y="669925"/>
            <a:ext cx="162242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>
                <a:latin typeface="Times" panose="02020603050405020304" pitchFamily="18" charset="0"/>
              </a:rPr>
              <a:t>8 Day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>
                <a:latin typeface="Times" panose="02020603050405020304" pitchFamily="18" charset="0"/>
              </a:rPr>
              <a:t>(Weekly)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>
                <a:latin typeface="Times" panose="02020603050405020304" pitchFamily="18" charset="0"/>
              </a:rPr>
              <a:t>Composites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en-US">
              <a:latin typeface="Times" panose="02020603050405020304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>
                <a:latin typeface="Times" panose="02020603050405020304" pitchFamily="18" charset="0"/>
              </a:rPr>
              <a:t>Terra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en-US">
              <a:latin typeface="Times" panose="02020603050405020304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en-US">
              <a:latin typeface="Times" panose="02020603050405020304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en-US">
              <a:latin typeface="Times" panose="02020603050405020304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en-US">
              <a:latin typeface="Times" panose="02020603050405020304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>
                <a:latin typeface="Times" panose="02020603050405020304" pitchFamily="18" charset="0"/>
              </a:rPr>
              <a:t>Aqua</a:t>
            </a:r>
          </a:p>
        </p:txBody>
      </p:sp>
    </p:spTree>
    <p:extLst>
      <p:ext uri="{BB962C8B-B14F-4D97-AF65-F5344CB8AC3E}">
        <p14:creationId xmlns:p14="http://schemas.microsoft.com/office/powerpoint/2010/main" val="166548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5326</TotalTime>
  <Words>2377</Words>
  <Application>Microsoft Office PowerPoint</Application>
  <PresentationFormat>On-screen Show (4:3)</PresentationFormat>
  <Paragraphs>512</Paragraphs>
  <Slides>62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1" baseType="lpstr">
      <vt:lpstr>Arial</vt:lpstr>
      <vt:lpstr>Calibri</vt:lpstr>
      <vt:lpstr>Constantia</vt:lpstr>
      <vt:lpstr>Symbol</vt:lpstr>
      <vt:lpstr>Times</vt:lpstr>
      <vt:lpstr>Times New Roman</vt:lpstr>
      <vt:lpstr>Wingdings</vt:lpstr>
      <vt:lpstr>Wingdings 2</vt:lpstr>
      <vt:lpstr>Flow</vt:lpstr>
      <vt:lpstr>MODIS Ocean Products Introduction (SST, Ocean Color and Chlorophyll)</vt:lpstr>
      <vt:lpstr>MODIS Instrument Considerations</vt:lpstr>
      <vt:lpstr>MODIS Comparison to AVHRR, SeaWiFS</vt:lpstr>
      <vt:lpstr>Why does MODIS oceans have so many files and why is everything so BIG!</vt:lpstr>
      <vt:lpstr>Where to get data and more information</vt:lpstr>
      <vt:lpstr>L1 and L2 Browser</vt:lpstr>
      <vt:lpstr>L3 Browser</vt:lpstr>
      <vt:lpstr>MODIS Ocean Products</vt:lpstr>
      <vt:lpstr>MODIS Ocean data products</vt:lpstr>
      <vt:lpstr>Parameters</vt:lpstr>
      <vt:lpstr>Processing Levels</vt:lpstr>
      <vt:lpstr>PowerPoint Presentation</vt:lpstr>
      <vt:lpstr>Level 4 Productivity</vt:lpstr>
      <vt:lpstr>L2 filenames 2 night and 6 day ocean files for each 5 minutes </vt:lpstr>
      <vt:lpstr>Water leaving radiance products</vt:lpstr>
      <vt:lpstr>Derived products group 1</vt:lpstr>
      <vt:lpstr>Derived products group 2</vt:lpstr>
      <vt:lpstr>SST L2 products</vt:lpstr>
      <vt:lpstr>L2 Ocean color QC file</vt:lpstr>
      <vt:lpstr>L2 SST QC file</vt:lpstr>
      <vt:lpstr>L3 Binned global files</vt:lpstr>
      <vt:lpstr>L3 Mapped Files</vt:lpstr>
      <vt:lpstr>File Formats</vt:lpstr>
      <vt:lpstr>Pixel Quality Flags</vt:lpstr>
      <vt:lpstr>Quality level definitions</vt:lpstr>
      <vt:lpstr>MODIS Ocean SST</vt:lpstr>
      <vt:lpstr>SST: What wavelengths are used?</vt:lpstr>
      <vt:lpstr>SST: What wavelengths are used?</vt:lpstr>
      <vt:lpstr>SST Determination from Space</vt:lpstr>
      <vt:lpstr>SST Determination from Space</vt:lpstr>
      <vt:lpstr>SST Determination from Space</vt:lpstr>
      <vt:lpstr>Sensor Calibration</vt:lpstr>
      <vt:lpstr>PowerPoint Presentation</vt:lpstr>
      <vt:lpstr>SST – Cloud Detection</vt:lpstr>
      <vt:lpstr>PowerPoint Presentation</vt:lpstr>
      <vt:lpstr>SST - Atmospheric Correction</vt:lpstr>
      <vt:lpstr>MODIS Atmospheric Correction for Ocean Bands</vt:lpstr>
      <vt:lpstr>MODIS Atmospheric Correction for Ocean Bands</vt:lpstr>
      <vt:lpstr>Atmospheric Correction Algorithms</vt:lpstr>
      <vt:lpstr>Is atmospheric correction always appropriate?</vt:lpstr>
      <vt:lpstr> MODIS Thermal SST - 25June02</vt:lpstr>
      <vt:lpstr>PowerPoint Presentation</vt:lpstr>
      <vt:lpstr>MODIS Ocean Color</vt:lpstr>
      <vt:lpstr>Atmospheric correction for Ocean Color</vt:lpstr>
      <vt:lpstr>PowerPoint Presentation</vt:lpstr>
      <vt:lpstr>MODIS Chlorophyll Algorithm</vt:lpstr>
      <vt:lpstr>PowerPoint Presentation</vt:lpstr>
      <vt:lpstr>MODIS - SeaWiFS  Atmospheric  Correction Differences</vt:lpstr>
      <vt:lpstr>Atmospheric correction enhancements for MODIS</vt:lpstr>
      <vt:lpstr>Southeastern North America nLw 412nm</vt:lpstr>
      <vt:lpstr>Northeastern Gulf of Mexico nLw 412 nm</vt:lpstr>
      <vt:lpstr>Sun glint correction</vt:lpstr>
      <vt:lpstr>Calibration Approach</vt:lpstr>
      <vt:lpstr>MOBY Calibration Site  –  Hawaii (Dennis Clark)</vt:lpstr>
      <vt:lpstr>MOBY Instrument and spectral Time Series of MODIS ocean color bands</vt:lpstr>
      <vt:lpstr>nLw Modal Terra MODIS-Moby  Time Series</vt:lpstr>
      <vt:lpstr>PowerPoint Presentation</vt:lpstr>
      <vt:lpstr>PowerPoint Presentation</vt:lpstr>
      <vt:lpstr> MODIS Chl-MODIS - 25June02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Introduction Lecture 1: History of Remote Sensing</dc:title>
  <dc:creator>Jennifer</dc:creator>
  <cp:lastModifiedBy>Jennifer Griswold</cp:lastModifiedBy>
  <cp:revision>530</cp:revision>
  <cp:lastPrinted>2017-10-31T02:45:18Z</cp:lastPrinted>
  <dcterms:created xsi:type="dcterms:W3CDTF">2015-01-12T21:16:19Z</dcterms:created>
  <dcterms:modified xsi:type="dcterms:W3CDTF">2017-10-31T02:47:29Z</dcterms:modified>
</cp:coreProperties>
</file>