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92" r:id="rId34"/>
    <p:sldId id="295" r:id="rId35"/>
    <p:sldId id="291" r:id="rId36"/>
    <p:sldId id="296" r:id="rId37"/>
    <p:sldId id="297" r:id="rId3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4B4"/>
    <a:srgbClr val="FF3300"/>
    <a:srgbClr val="CC6600"/>
    <a:srgbClr val="FF6699"/>
    <a:srgbClr val="333300"/>
    <a:srgbClr val="CC0066"/>
    <a:srgbClr val="663300"/>
    <a:srgbClr val="993300"/>
    <a:srgbClr val="84D2E4"/>
    <a:srgbClr val="FDA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94" autoAdjust="0"/>
    <p:restoredTop sz="79174" autoAdjust="0"/>
  </p:normalViewPr>
  <p:slideViewPr>
    <p:cSldViewPr>
      <p:cViewPr varScale="1">
        <p:scale>
          <a:sx n="92" d="100"/>
          <a:sy n="92" d="100"/>
        </p:scale>
        <p:origin x="369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3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9B1B6FE-4084-492D-8D79-B774F0F30E03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CB94533-8ECB-43F2-B809-AA1E260CB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70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353ECD-8D75-4A49-A9B9-5EE84B446AE9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368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CFB0DB-A228-4F29-9F95-E3BF21607C8C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5526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5F2F53-8107-4584-83FD-3AA0FD79FAEB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8197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0619E9-051A-473C-B9ED-86FA795EFF2C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6098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16776E-E4F3-47D7-ABD5-2E0B759D4DD6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1440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EF4962-8232-48E6-9A8B-BC59CFA84A70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2508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DA53AB-4D96-4620-90DC-67CC5186A6DE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653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5B78BE-7857-4062-B0AA-E8455894E5D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383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94F301-66E0-4A0F-A300-A7AAE06916F6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793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EA91C8-AB43-4CE7-8EE6-46FA10E28093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991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3AE4B5-73C0-4F21-8035-B16D84D7B72C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788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B6C194-944D-422C-8CC5-9B3F96DF9480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8278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A9C196-5C1A-4F76-97CA-D48012ABECCA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77959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A139A1-7B34-44CD-BC81-DA1732D9D70B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9219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24D4A7-AA6E-4320-83D6-CB5B8A4EBE41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09854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9FF7FD-2EF5-4738-9ACB-BAFBE2C04EDC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17454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E3214C-208E-4A8F-A9F1-138A56AB6440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23925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849992-CDF9-4FC4-94E0-65EFF27379CE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30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19182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1D45CD-4B9C-444E-A140-A73D39754B78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30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82509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339482-F056-4287-BDC8-B171CFBBB909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6511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8EA08C-1E59-40D4-9795-B525BE279FD3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78019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E16C89-B51F-446E-8061-5CD68B657C52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5173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D65458-66EF-4041-9170-F945D3E751A9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1880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6A3859-973B-4137-B9A4-E6E5D964DD66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925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2ED468-9469-49E5-9ADD-6CB2D13CE9C4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30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32607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30AF6B-C97B-4BFD-96F7-66A32ED8CF16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8734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3FA1E-55FF-4197-BA43-5413BA9B7FD0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74493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6C6E59-1BB0-4265-A653-669D52212592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9530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6EAA11-EDE6-4F20-9B38-9362D6B7A558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31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2974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2ECD2B-43DD-461A-83B9-E23CA5047AC2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95234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17524B-0F14-4B54-976B-F6087C4DEEB5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54790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A2B1CD-7520-4212-9053-ABBBE976DEB1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44329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E3C8D-76ED-4492-ABE0-EB36DC37451B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1693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504F93-FD37-4F6F-BA59-A36E475B4D41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792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9737D9-D4DC-4FFD-A102-7F8DA90EC827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Nikolayn\ENV184\Lectures\ssh1.avi" TargetMode="Externa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hyperlink" Target="https://podaac.jpl.nasa.gov/TOPEX-POSEIDON" TargetMode="External"/><Relationship Id="rId4" Type="http://schemas.openxmlformats.org/officeDocument/2006/relationships/hyperlink" Target="http://podaac.jpl.nasa.gov/datasetlist?ids=Measurement&amp;values=Sea+Surface+Topography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train.nasa.gov/images/A-TrainTime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6483"/>
            <a:ext cx="8708960" cy="437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640200"/>
            <a:ext cx="9108066" cy="1267857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US" sz="4000" dirty="0" err="1" smtClean="0">
                <a:solidFill>
                  <a:schemeClr val="tx2">
                    <a:lumMod val="90000"/>
                  </a:schemeClr>
                </a:solidFill>
              </a:rPr>
              <a:t>Topex</a:t>
            </a: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/Poseidon – Sea Surface Height</a:t>
            </a:r>
            <a:endParaRPr lang="en-US" sz="40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6019800"/>
            <a:ext cx="6400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Jennifer D. S. Griswold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1" y="76200"/>
            <a:ext cx="9067799" cy="73445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en-US" sz="4000" dirty="0" smtClean="0"/>
              <a:t>MET 611 – Satellite Data Applications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368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MISSION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14600"/>
            <a:ext cx="4368799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49226"/>
            <a:ext cx="8229600" cy="865632"/>
          </a:xfrm>
        </p:spPr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229600" cy="525780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Basic principles of satellite </a:t>
            </a:r>
            <a:r>
              <a:rPr lang="en-US" altLang="en-US" sz="2800" dirty="0" smtClean="0"/>
              <a:t>altimetry</a:t>
            </a:r>
          </a:p>
          <a:p>
            <a:endParaRPr lang="en-US" altLang="en-US" sz="2800" dirty="0" smtClean="0"/>
          </a:p>
          <a:p>
            <a:r>
              <a:rPr lang="en-US" altLang="en-US" sz="2800" dirty="0"/>
              <a:t>TOPEX/Poseidon </a:t>
            </a:r>
            <a:r>
              <a:rPr lang="en-US" altLang="en-US" sz="2800" dirty="0" smtClean="0"/>
              <a:t>satellite</a:t>
            </a:r>
          </a:p>
          <a:p>
            <a:endParaRPr lang="en-US" altLang="en-US" sz="2800" dirty="0" smtClean="0"/>
          </a:p>
          <a:p>
            <a:r>
              <a:rPr lang="en-US" altLang="en-US" sz="2800" dirty="0"/>
              <a:t>Sea Surface Height: </a:t>
            </a:r>
            <a:endParaRPr lang="en-US" altLang="en-US" sz="2800" dirty="0" smtClean="0"/>
          </a:p>
          <a:p>
            <a:pPr lvl="1"/>
            <a:r>
              <a:rPr lang="en-US" altLang="en-US" dirty="0" smtClean="0"/>
              <a:t>Geoid</a:t>
            </a:r>
          </a:p>
          <a:p>
            <a:pPr lvl="1"/>
            <a:r>
              <a:rPr lang="en-US" altLang="en-US" dirty="0" smtClean="0"/>
              <a:t>T</a:t>
            </a:r>
            <a:r>
              <a:rPr lang="en-US" altLang="en-US" sz="2800" dirty="0" smtClean="0"/>
              <a:t>ides</a:t>
            </a:r>
          </a:p>
          <a:p>
            <a:pPr lvl="1"/>
            <a:r>
              <a:rPr lang="en-US" altLang="en-US" sz="2800" dirty="0" smtClean="0"/>
              <a:t>Geostrophic circulation</a:t>
            </a:r>
          </a:p>
          <a:p>
            <a:pPr lvl="1"/>
            <a:endParaRPr lang="en-US" altLang="en-US" sz="2800" dirty="0"/>
          </a:p>
          <a:p>
            <a:r>
              <a:rPr lang="en-US" altLang="en-US" sz="3000" dirty="0" smtClean="0"/>
              <a:t>TOPEX/Poseidon Data Access an Structure</a:t>
            </a:r>
          </a:p>
          <a:p>
            <a:pPr marL="0" indent="0">
              <a:buNone/>
            </a:pPr>
            <a:endParaRPr lang="en-US" altLang="en-US" dirty="0"/>
          </a:p>
          <a:p>
            <a:endParaRPr lang="en-US" altLang="en-US" sz="2400" dirty="0"/>
          </a:p>
          <a:p>
            <a:endParaRPr lang="en-US" alt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53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13" name="Picture 9" descr="methode_u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0424"/>
            <a:ext cx="4953000" cy="58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70914"/>
            <a:ext cx="8610600" cy="9319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Principles of Satellite Altimetry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1493961"/>
            <a:ext cx="3810000" cy="4903176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dirty="0">
                <a:cs typeface="Arial" panose="020B0604020202020204" pitchFamily="34" charset="0"/>
              </a:rPr>
              <a:t>Radar altimeters on board the satellite permanently transmit signals at high frequency (</a:t>
            </a:r>
            <a:r>
              <a:rPr lang="en-US" altLang="en-US" dirty="0" err="1" smtClean="0">
                <a:cs typeface="Arial" panose="020B0604020202020204" pitchFamily="34" charset="0"/>
              </a:rPr>
              <a:t>Topex</a:t>
            </a:r>
            <a:r>
              <a:rPr lang="en-US" altLang="en-US" dirty="0" smtClean="0">
                <a:cs typeface="Arial" panose="020B0604020202020204" pitchFamily="34" charset="0"/>
              </a:rPr>
              <a:t>/Poseidon </a:t>
            </a:r>
            <a:r>
              <a:rPr lang="en-US" altLang="en-US" dirty="0">
                <a:cs typeface="Arial" panose="020B0604020202020204" pitchFamily="34" charset="0"/>
              </a:rPr>
              <a:t>- over 1700 pulses per second) to Earth, and receive the echo from the sea surface. </a:t>
            </a:r>
          </a:p>
          <a:p>
            <a:endParaRPr lang="en-US" altLang="en-US" dirty="0">
              <a:cs typeface="Arial" panose="020B0604020202020204" pitchFamily="34" charset="0"/>
            </a:endParaRPr>
          </a:p>
          <a:p>
            <a:r>
              <a:rPr lang="en-US" altLang="en-US" dirty="0">
                <a:cs typeface="Arial" panose="020B0604020202020204" pitchFamily="34" charset="0"/>
              </a:rPr>
              <a:t>This is analyzed to derive a precise measurement of the round-trip time between the satellite and the sea surface. </a:t>
            </a:r>
          </a:p>
          <a:p>
            <a:endParaRPr lang="en-US" altLang="en-US" dirty="0">
              <a:cs typeface="Arial" panose="020B0604020202020204" pitchFamily="34" charset="0"/>
            </a:endParaRPr>
          </a:p>
          <a:p>
            <a:r>
              <a:rPr lang="en-US" altLang="en-US" dirty="0">
                <a:cs typeface="Arial" panose="020B0604020202020204" pitchFamily="34" charset="0"/>
              </a:rPr>
              <a:t>The time measurement, scaled by the speed of light (at which electromagnetic waves travel), yields a measurement of the satellite-to-ocean range.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54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388" name="Picture 4" descr="methode_u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4" y="845030"/>
            <a:ext cx="3308731" cy="3879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2391" name="Picture 7" descr="si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4724400"/>
            <a:ext cx="3317875" cy="202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0"/>
            <a:ext cx="8915400" cy="81013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Principles of Satellite Altimetry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295400"/>
            <a:ext cx="47244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>
                <a:cs typeface="Arial" panose="020B0604020202020204" pitchFamily="34" charset="0"/>
              </a:rPr>
              <a:t>Each signal pulse produced by a radar altimeter consists of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coherent electromagnetic energy</a:t>
            </a:r>
            <a:r>
              <a:rPr lang="en-US" altLang="en-US" dirty="0">
                <a:cs typeface="Arial" panose="020B0604020202020204" pitchFamily="34" charset="0"/>
              </a:rPr>
              <a:t>. </a:t>
            </a:r>
          </a:p>
          <a:p>
            <a:endParaRPr lang="en-US" altLang="en-US" dirty="0">
              <a:cs typeface="Arial" panose="020B0604020202020204" pitchFamily="34" charset="0"/>
            </a:endParaRPr>
          </a:p>
          <a:p>
            <a:r>
              <a:rPr lang="en-US" altLang="en-US" dirty="0">
                <a:cs typeface="Arial" panose="020B0604020202020204" pitchFamily="34" charset="0"/>
              </a:rPr>
              <a:t>Receiving the echo signal, the sensor </a:t>
            </a:r>
            <a:r>
              <a:rPr lang="en-US" altLang="en-US" dirty="0"/>
              <a:t>measures not only the </a:t>
            </a:r>
            <a:r>
              <a:rPr lang="en-US" altLang="en-US" b="1" dirty="0">
                <a:solidFill>
                  <a:srgbClr val="CC04B4"/>
                </a:solidFill>
              </a:rPr>
              <a:t>amplitude</a:t>
            </a:r>
            <a:r>
              <a:rPr lang="en-US" altLang="en-US" dirty="0"/>
              <a:t> but also the </a:t>
            </a:r>
            <a:r>
              <a:rPr lang="en-US" altLang="en-US" dirty="0">
                <a:solidFill>
                  <a:srgbClr val="CC04B4"/>
                </a:solidFill>
              </a:rPr>
              <a:t>phase of the reflected signal</a:t>
            </a:r>
            <a:r>
              <a:rPr lang="en-US" altLang="en-US" dirty="0"/>
              <a:t> and the </a:t>
            </a:r>
            <a:r>
              <a:rPr lang="en-US" altLang="en-US" b="1" dirty="0">
                <a:solidFill>
                  <a:srgbClr val="CC04B4"/>
                </a:solidFill>
              </a:rPr>
              <a:t>travel time of the pulse</a:t>
            </a:r>
            <a:r>
              <a:rPr lang="en-US" altLang="en-US" dirty="0" smtClean="0"/>
              <a:t>.</a:t>
            </a:r>
          </a:p>
          <a:p>
            <a:endParaRPr lang="en-US" altLang="en-US" dirty="0">
              <a:cs typeface="Arial" panose="020B0604020202020204" pitchFamily="34" charset="0"/>
            </a:endParaRPr>
          </a:p>
          <a:p>
            <a:r>
              <a:rPr lang="en-US" altLang="en-US" dirty="0"/>
              <a:t>Measuring the phase of the signal reflected from the earth surface enables measuring the travel time with very high accuracy. </a:t>
            </a:r>
          </a:p>
          <a:p>
            <a:endParaRPr lang="en-US" altLang="en-US" dirty="0"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3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2" name="Picture 4" descr="methode_u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19200"/>
            <a:ext cx="4796453" cy="562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76200"/>
            <a:ext cx="89154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Principles of Satellite Altimetry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219200"/>
            <a:ext cx="3810000" cy="541020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dirty="0">
                <a:cs typeface="Arial" panose="020B0604020202020204" pitchFamily="34" charset="0"/>
              </a:rPr>
              <a:t>As electromagnetic waves travel through the atmosphere, they can be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decelerated by water vapor or by ionization</a:t>
            </a:r>
            <a:r>
              <a:rPr lang="en-US" altLang="en-US" dirty="0">
                <a:cs typeface="Arial" panose="020B0604020202020204" pitchFamily="34" charset="0"/>
              </a:rPr>
              <a:t>. </a:t>
            </a:r>
            <a:endParaRPr lang="en-US" altLang="en-US" dirty="0" smtClean="0">
              <a:cs typeface="Arial" panose="020B0604020202020204" pitchFamily="34" charset="0"/>
            </a:endParaRPr>
          </a:p>
          <a:p>
            <a:endParaRPr lang="en-US" altLang="en-US" dirty="0">
              <a:cs typeface="Arial" panose="020B0604020202020204" pitchFamily="34" charset="0"/>
            </a:endParaRPr>
          </a:p>
          <a:p>
            <a:r>
              <a:rPr lang="en-US" altLang="en-US" dirty="0" smtClean="0">
                <a:cs typeface="Arial" panose="020B0604020202020204" pitchFamily="34" charset="0"/>
              </a:rPr>
              <a:t>Once </a:t>
            </a:r>
            <a:r>
              <a:rPr lang="en-US" altLang="en-US" dirty="0">
                <a:cs typeface="Arial" panose="020B0604020202020204" pitchFamily="34" charset="0"/>
              </a:rPr>
              <a:t>these phenomena are corrected for, the final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range </a:t>
            </a:r>
            <a:r>
              <a:rPr lang="en-US" altLang="en-US" b="1" dirty="0" smtClean="0">
                <a:solidFill>
                  <a:srgbClr val="CC04B4"/>
                </a:solidFill>
                <a:cs typeface="Arial" panose="020B0604020202020204" pitchFamily="34" charset="0"/>
              </a:rPr>
              <a:t>“R”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is estimated within 2 cm</a:t>
            </a:r>
            <a:r>
              <a:rPr lang="en-US" altLang="en-US" dirty="0">
                <a:cs typeface="Arial" panose="020B0604020202020204" pitchFamily="34" charset="0"/>
              </a:rPr>
              <a:t>.</a:t>
            </a:r>
            <a:br>
              <a:rPr lang="en-US" altLang="en-US" dirty="0">
                <a:cs typeface="Arial" panose="020B0604020202020204" pitchFamily="34" charset="0"/>
              </a:rPr>
            </a:br>
            <a:endParaRPr lang="en-US" altLang="en-US" dirty="0">
              <a:cs typeface="Arial" panose="020B0604020202020204" pitchFamily="34" charset="0"/>
            </a:endParaRPr>
          </a:p>
          <a:p>
            <a:r>
              <a:rPr lang="en-US" altLang="en-US" dirty="0">
                <a:cs typeface="Arial" panose="020B0604020202020204" pitchFamily="34" charset="0"/>
              </a:rPr>
              <a:t>The ultimate aim is to measure the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sea level</a:t>
            </a:r>
            <a:r>
              <a:rPr lang="en-US" altLang="en-US" dirty="0">
                <a:cs typeface="Arial" panose="020B0604020202020204" pitchFamily="34" charset="0"/>
              </a:rPr>
              <a:t>. </a:t>
            </a:r>
            <a:endParaRPr lang="en-US" altLang="en-US" dirty="0" smtClean="0">
              <a:cs typeface="Arial" panose="020B0604020202020204" pitchFamily="34" charset="0"/>
            </a:endParaRPr>
          </a:p>
          <a:p>
            <a:endParaRPr lang="en-US" altLang="en-US" dirty="0">
              <a:cs typeface="Arial" panose="020B0604020202020204" pitchFamily="34" charset="0"/>
            </a:endParaRPr>
          </a:p>
          <a:p>
            <a:r>
              <a:rPr lang="en-US" altLang="en-US" dirty="0" smtClean="0">
                <a:cs typeface="Arial" panose="020B0604020202020204" pitchFamily="34" charset="0"/>
              </a:rPr>
              <a:t>This </a:t>
            </a:r>
            <a:r>
              <a:rPr lang="en-US" altLang="en-US" dirty="0">
                <a:cs typeface="Arial" panose="020B0604020202020204" pitchFamily="34" charset="0"/>
              </a:rPr>
              <a:t>requires independent measurements </a:t>
            </a:r>
            <a:r>
              <a:rPr lang="en-US" altLang="en-US" dirty="0" smtClean="0">
                <a:cs typeface="Arial" panose="020B0604020202020204" pitchFamily="34" charset="0"/>
              </a:rPr>
              <a:t>of </a:t>
            </a:r>
            <a:r>
              <a:rPr lang="en-US" altLang="en-US" dirty="0">
                <a:cs typeface="Arial" panose="020B0604020202020204" pitchFamily="34" charset="0"/>
              </a:rPr>
              <a:t>the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satellite orbital </a:t>
            </a:r>
            <a:r>
              <a:rPr lang="en-US" altLang="en-US" b="1" dirty="0" smtClean="0">
                <a:solidFill>
                  <a:srgbClr val="CC04B4"/>
                </a:solidFill>
                <a:cs typeface="Arial" panose="020B0604020202020204" pitchFamily="34" charset="0"/>
              </a:rPr>
              <a:t>trajectory</a:t>
            </a:r>
            <a:r>
              <a:rPr lang="en-US" altLang="en-US" dirty="0" smtClean="0">
                <a:cs typeface="Arial" panose="020B0604020202020204" pitchFamily="34" charset="0"/>
              </a:rPr>
              <a:t>:</a:t>
            </a:r>
          </a:p>
          <a:p>
            <a:pPr lvl="1"/>
            <a:r>
              <a:rPr lang="en-US" altLang="en-US" dirty="0" smtClean="0">
                <a:cs typeface="Arial" panose="020B0604020202020204" pitchFamily="34" charset="0"/>
              </a:rPr>
              <a:t>exact latitude</a:t>
            </a:r>
          </a:p>
          <a:p>
            <a:pPr lvl="1"/>
            <a:r>
              <a:rPr lang="en-US" altLang="en-US" dirty="0" smtClean="0">
                <a:cs typeface="Arial" panose="020B0604020202020204" pitchFamily="34" charset="0"/>
              </a:rPr>
              <a:t>exact longitude</a:t>
            </a:r>
          </a:p>
          <a:p>
            <a:pPr lvl="1"/>
            <a:r>
              <a:rPr lang="en-US" altLang="en-US" dirty="0" smtClean="0">
                <a:cs typeface="Arial" panose="020B0604020202020204" pitchFamily="34" charset="0"/>
              </a:rPr>
              <a:t>exact altitude </a:t>
            </a:r>
            <a:r>
              <a:rPr lang="en-US" altLang="en-US" dirty="0">
                <a:cs typeface="Arial" panose="020B0604020202020204" pitchFamily="34" charset="0"/>
              </a:rPr>
              <a:t>coordinates.</a:t>
            </a:r>
          </a:p>
          <a:p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92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414" name="Picture 6" descr="File03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762000"/>
            <a:ext cx="6096000" cy="424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0"/>
            <a:ext cx="8763000" cy="7802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Principles of Satellite Altimetry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5181600"/>
            <a:ext cx="8877300" cy="1493520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dirty="0">
                <a:cs typeface="Arial" panose="020B0604020202020204" pitchFamily="34" charset="0"/>
              </a:rPr>
              <a:t>Interaction of the pulse of duration τ with a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smooth sea surface</a:t>
            </a:r>
            <a:r>
              <a:rPr lang="en-US" altLang="en-US" dirty="0">
                <a:cs typeface="Arial" panose="020B0604020202020204" pitchFamily="34" charset="0"/>
              </a:rPr>
              <a:t>.</a:t>
            </a:r>
          </a:p>
          <a:p>
            <a:pPr algn="ctr"/>
            <a:endParaRPr lang="en-US" altLang="en-US" dirty="0">
              <a:cs typeface="Arial" panose="020B0604020202020204" pitchFamily="34" charset="0"/>
            </a:endParaRPr>
          </a:p>
          <a:p>
            <a:r>
              <a:rPr lang="en-US" altLang="en-US" dirty="0">
                <a:cs typeface="Arial" panose="020B0604020202020204" pitchFamily="34" charset="0"/>
              </a:rPr>
              <a:t>For an altimeter in a 1000-km orbit a pulse duration of about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3 ns </a:t>
            </a:r>
            <a:r>
              <a:rPr lang="en-US" altLang="en-US" dirty="0">
                <a:cs typeface="Arial" panose="020B0604020202020204" pitchFamily="34" charset="0"/>
              </a:rPr>
              <a:t>would lead to a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footprint of diameter 2.8 km</a:t>
            </a:r>
            <a:r>
              <a:rPr lang="en-US" altLang="en-US" dirty="0">
                <a:cs typeface="Arial" panose="020B0604020202020204" pitchFamily="34" charset="0"/>
              </a:rPr>
              <a:t>.</a:t>
            </a: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73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438" name="Picture 6" descr="File03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929640"/>
            <a:ext cx="6036221" cy="463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27587"/>
            <a:ext cx="8686800" cy="7802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Principles of Satellite Altimetry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8400" y="914400"/>
            <a:ext cx="2667000" cy="4953000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dirty="0"/>
              <a:t>In practice sea surface is </a:t>
            </a:r>
            <a:r>
              <a:rPr lang="en-US" altLang="en-US" b="1" dirty="0">
                <a:solidFill>
                  <a:srgbClr val="CC04B4"/>
                </a:solidFill>
              </a:rPr>
              <a:t>rough</a:t>
            </a:r>
            <a:r>
              <a:rPr lang="en-US" altLang="en-US" dirty="0"/>
              <a:t> rather than </a:t>
            </a:r>
            <a:r>
              <a:rPr lang="en-US" altLang="en-US" dirty="0" smtClean="0"/>
              <a:t>flat.</a:t>
            </a:r>
          </a:p>
          <a:p>
            <a:endParaRPr lang="en-US" altLang="en-US" dirty="0"/>
          </a:p>
          <a:p>
            <a:r>
              <a:rPr lang="en-US" altLang="en-US" dirty="0" smtClean="0"/>
              <a:t>As </a:t>
            </a:r>
            <a:r>
              <a:rPr lang="en-US" altLang="en-US" dirty="0"/>
              <a:t>a result, the first reflection of energy commences when the leading edge of the pulse reaches the </a:t>
            </a:r>
            <a:r>
              <a:rPr lang="en-US" altLang="en-US" b="1" dirty="0">
                <a:solidFill>
                  <a:srgbClr val="FF0000"/>
                </a:solidFill>
              </a:rPr>
              <a:t>topmost crests of the waves</a:t>
            </a:r>
            <a:r>
              <a:rPr lang="en-US" altLang="en-US" dirty="0"/>
              <a:t>, earlier than for the flat </a:t>
            </a:r>
            <a:r>
              <a:rPr lang="en-US" altLang="en-US" dirty="0" smtClean="0"/>
              <a:t>surface</a:t>
            </a:r>
          </a:p>
          <a:p>
            <a:endParaRPr lang="en-US" altLang="en-US" dirty="0"/>
          </a:p>
          <a:p>
            <a:r>
              <a:rPr lang="en-US" altLang="en-US" dirty="0" smtClean="0"/>
              <a:t>The </a:t>
            </a:r>
            <a:r>
              <a:rPr lang="en-US" altLang="en-US" dirty="0"/>
              <a:t>reflected energy does not achieve its maximum until the </a:t>
            </a:r>
            <a:r>
              <a:rPr lang="en-US" altLang="en-US" b="1" dirty="0">
                <a:solidFill>
                  <a:srgbClr val="00B050"/>
                </a:solidFill>
              </a:rPr>
              <a:t>trailing edge reaches the lowest wave trough</a:t>
            </a:r>
            <a:r>
              <a:rPr lang="en-US" altLang="en-US" dirty="0"/>
              <a:t>. </a:t>
            </a:r>
          </a:p>
          <a:p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14300" y="6019800"/>
            <a:ext cx="8686800" cy="720186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cs typeface="Arial" panose="020B0604020202020204" pitchFamily="34" charset="0"/>
              </a:rPr>
              <a:t>In this way, the altimeter is able to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average out the effect of the ocean waves</a:t>
            </a:r>
            <a:r>
              <a:rPr lang="en-US" altLang="en-US" dirty="0">
                <a:cs typeface="Arial" panose="020B0604020202020204" pitchFamily="34" charset="0"/>
              </a:rPr>
              <a:t>. This parameter is called a </a:t>
            </a:r>
            <a:r>
              <a:rPr lang="en-US" altLang="en-US" b="1" u="sng" dirty="0">
                <a:solidFill>
                  <a:srgbClr val="CC04B4"/>
                </a:solidFill>
                <a:cs typeface="Arial" panose="020B0604020202020204" pitchFamily="34" charset="0"/>
              </a:rPr>
              <a:t>Significant Wave Height (SWH)</a:t>
            </a:r>
            <a:endParaRPr lang="en-US" altLang="en-US" b="1" u="sng" dirty="0">
              <a:solidFill>
                <a:srgbClr val="CC04B4"/>
              </a:solidFill>
            </a:endParaRPr>
          </a:p>
          <a:p>
            <a:endParaRPr lang="en-US" dirty="0"/>
          </a:p>
        </p:txBody>
      </p:sp>
      <p:sp>
        <p:nvSpPr>
          <p:cNvPr id="4" name="5-Point Star 3"/>
          <p:cNvSpPr/>
          <p:nvPr/>
        </p:nvSpPr>
        <p:spPr>
          <a:xfrm>
            <a:off x="2980010" y="1905000"/>
            <a:ext cx="152400" cy="152400"/>
          </a:xfrm>
          <a:prstGeom prst="star5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2820923" y="2383381"/>
            <a:ext cx="152400" cy="152400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18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63" name="Picture 7" descr="File03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88" y="1143000"/>
            <a:ext cx="88436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156718"/>
            <a:ext cx="8915400" cy="704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Principles of Satellite Altimetry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35194"/>
            <a:ext cx="8229600" cy="1371600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>
                <a:cs typeface="Arial" panose="020B0604020202020204" pitchFamily="34" charset="0"/>
              </a:rPr>
              <a:t>As a result of random distribution of the ocean wave facets at any instant,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each individual return signal is very </a:t>
            </a:r>
            <a:r>
              <a:rPr lang="en-US" altLang="en-US" b="1" dirty="0" smtClean="0">
                <a:solidFill>
                  <a:srgbClr val="CC04B4"/>
                </a:solidFill>
                <a:cs typeface="Arial" panose="020B0604020202020204" pitchFamily="34" charset="0"/>
              </a:rPr>
              <a:t>noisy!</a:t>
            </a:r>
            <a:endParaRPr lang="en-US" altLang="en-US" dirty="0">
              <a:cs typeface="Arial" panose="020B0604020202020204" pitchFamily="34" charset="0"/>
            </a:endParaRPr>
          </a:p>
          <a:p>
            <a:endParaRPr lang="en-US" altLang="en-US" dirty="0" smtClean="0">
              <a:cs typeface="Arial" panose="020B0604020202020204" pitchFamily="34" charset="0"/>
            </a:endParaRPr>
          </a:p>
          <a:p>
            <a:r>
              <a:rPr lang="en-US" altLang="en-US" dirty="0" smtClean="0">
                <a:cs typeface="Arial" panose="020B0604020202020204" pitchFamily="34" charset="0"/>
              </a:rPr>
              <a:t>but </a:t>
            </a:r>
            <a:r>
              <a:rPr lang="en-US" altLang="en-US" b="1" dirty="0">
                <a:solidFill>
                  <a:srgbClr val="00B050"/>
                </a:solidFill>
                <a:cs typeface="Arial" panose="020B0604020202020204" pitchFamily="34" charset="0"/>
              </a:rPr>
              <a:t>averaging many successive pulses can reduce this</a:t>
            </a:r>
            <a:r>
              <a:rPr lang="en-US" altLang="en-US" b="1" dirty="0">
                <a:cs typeface="Arial" panose="020B0604020202020204" pitchFamily="34" charset="0"/>
              </a:rPr>
              <a:t>.</a:t>
            </a:r>
            <a:endParaRPr lang="en-US" alt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4419600" y="1600200"/>
            <a:ext cx="1295400" cy="609600"/>
          </a:xfrm>
          <a:prstGeom prst="rect">
            <a:avLst/>
          </a:prstGeom>
          <a:solidFill>
            <a:srgbClr val="CC04B4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26981" y="3276600"/>
            <a:ext cx="1295400" cy="609600"/>
          </a:xfrm>
          <a:prstGeom prst="rect">
            <a:avLst/>
          </a:prstGeom>
          <a:solidFill>
            <a:srgbClr val="00B050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31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10" name="Picture 6" descr="File0321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7999"/>
            <a:ext cx="3581400" cy="259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7511" name="Picture 7" descr="File0321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42" y="3047999"/>
            <a:ext cx="3810758" cy="259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7437"/>
            <a:ext cx="8686800" cy="704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Principles of Satellite Altimetry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229600" cy="2362200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dirty="0">
                <a:cs typeface="Arial" panose="020B0604020202020204" pitchFamily="34" charset="0"/>
              </a:rPr>
              <a:t>Of all sensors carried on satellites, the altimeter is most dependent upon its orbit to be capable of successful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calibration</a:t>
            </a:r>
            <a:r>
              <a:rPr lang="en-US" altLang="en-US" dirty="0">
                <a:cs typeface="Arial" panose="020B0604020202020204" pitchFamily="34" charset="0"/>
              </a:rPr>
              <a:t> and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interpretation</a:t>
            </a:r>
            <a:r>
              <a:rPr lang="en-US" altLang="en-US" dirty="0">
                <a:cs typeface="Arial" panose="020B0604020202020204" pitchFamily="34" charset="0"/>
              </a:rPr>
              <a:t>.</a:t>
            </a:r>
          </a:p>
          <a:p>
            <a:endParaRPr lang="en-US" altLang="en-US" dirty="0">
              <a:cs typeface="Arial" panose="020B0604020202020204" pitchFamily="34" charset="0"/>
            </a:endParaRPr>
          </a:p>
          <a:p>
            <a:r>
              <a:rPr lang="en-US" altLang="en-US" dirty="0" smtClean="0"/>
              <a:t>An </a:t>
            </a:r>
            <a:r>
              <a:rPr lang="en-US" altLang="en-US" dirty="0"/>
              <a:t>altitude over </a:t>
            </a:r>
            <a:r>
              <a:rPr lang="en-US" altLang="en-US" b="1" dirty="0">
                <a:solidFill>
                  <a:srgbClr val="CC04B4"/>
                </a:solidFill>
              </a:rPr>
              <a:t>1300 km </a:t>
            </a:r>
            <a:r>
              <a:rPr lang="en-US" altLang="en-US" dirty="0"/>
              <a:t>is advised, </a:t>
            </a:r>
            <a:r>
              <a:rPr lang="en-US" altLang="en-US" dirty="0" smtClean="0"/>
              <a:t>because:</a:t>
            </a:r>
          </a:p>
          <a:p>
            <a:pPr lvl="1"/>
            <a:r>
              <a:rPr lang="en-US" altLang="en-US" dirty="0" smtClean="0"/>
              <a:t>the </a:t>
            </a:r>
            <a:r>
              <a:rPr lang="en-US" altLang="en-US" b="1" dirty="0">
                <a:solidFill>
                  <a:srgbClr val="CC04B4"/>
                </a:solidFill>
              </a:rPr>
              <a:t>atmospheric drag </a:t>
            </a:r>
            <a:r>
              <a:rPr lang="en-US" altLang="en-US" dirty="0"/>
              <a:t>there is an </a:t>
            </a:r>
            <a:r>
              <a:rPr lang="en-US" altLang="en-US" b="1" dirty="0">
                <a:solidFill>
                  <a:srgbClr val="CC04B4"/>
                </a:solidFill>
              </a:rPr>
              <a:t>order of magnitude less </a:t>
            </a:r>
            <a:r>
              <a:rPr lang="en-US" altLang="en-US" dirty="0"/>
              <a:t>than at 800 </a:t>
            </a:r>
            <a:r>
              <a:rPr lang="en-US" altLang="en-US" dirty="0" smtClean="0"/>
              <a:t>km</a:t>
            </a:r>
          </a:p>
          <a:p>
            <a:pPr lvl="1"/>
            <a:r>
              <a:rPr lang="en-US" altLang="en-US" b="1" dirty="0" smtClean="0">
                <a:solidFill>
                  <a:srgbClr val="CC04B4"/>
                </a:solidFill>
              </a:rPr>
              <a:t>ground </a:t>
            </a:r>
            <a:r>
              <a:rPr lang="en-US" altLang="en-US" b="1" dirty="0">
                <a:solidFill>
                  <a:srgbClr val="CC04B4"/>
                </a:solidFill>
              </a:rPr>
              <a:t>stations </a:t>
            </a:r>
            <a:r>
              <a:rPr lang="en-US" altLang="en-US" dirty="0"/>
              <a:t>can much better track the </a:t>
            </a:r>
            <a:r>
              <a:rPr lang="en-US" altLang="en-US" dirty="0" smtClean="0"/>
              <a:t>satellite</a:t>
            </a:r>
          </a:p>
          <a:p>
            <a:pPr lvl="1"/>
            <a:r>
              <a:rPr lang="en-US" altLang="en-US" dirty="0" smtClean="0"/>
              <a:t>the </a:t>
            </a:r>
            <a:r>
              <a:rPr lang="en-US" altLang="en-US" b="1" dirty="0">
                <a:solidFill>
                  <a:srgbClr val="CC04B4"/>
                </a:solidFill>
              </a:rPr>
              <a:t>satellite orbit error </a:t>
            </a:r>
            <a:r>
              <a:rPr lang="en-US" altLang="en-US" dirty="0"/>
              <a:t>resulting from irregularities of the Earth gravitation field at a high orbit is less than at a lower one.</a:t>
            </a:r>
          </a:p>
          <a:p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04800" y="5818188"/>
            <a:ext cx="8610600" cy="887412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>
                <a:solidFill>
                  <a:srgbClr val="CC04B4"/>
                </a:solidFill>
              </a:rPr>
              <a:t>Different inclination results in different repeat cycles and track separation: </a:t>
            </a:r>
            <a:endParaRPr lang="en-US" altLang="en-US" b="1" dirty="0" smtClean="0">
              <a:solidFill>
                <a:srgbClr val="CC04B4"/>
              </a:solidFill>
            </a:endParaRPr>
          </a:p>
          <a:p>
            <a:pPr lvl="1"/>
            <a:r>
              <a:rPr lang="en-US" altLang="en-US" dirty="0" err="1" smtClean="0"/>
              <a:t>Topex</a:t>
            </a:r>
            <a:r>
              <a:rPr lang="en-US" altLang="en-US" dirty="0" smtClean="0"/>
              <a:t>/Poseidon </a:t>
            </a:r>
            <a:r>
              <a:rPr lang="en-US" altLang="en-US" dirty="0"/>
              <a:t>(10 days/316 km at </a:t>
            </a:r>
            <a:r>
              <a:rPr lang="en-US" altLang="en-US" dirty="0" smtClean="0"/>
              <a:t>equator)</a:t>
            </a:r>
          </a:p>
          <a:p>
            <a:pPr lvl="1"/>
            <a:r>
              <a:rPr lang="en-US" altLang="en-US" dirty="0" err="1" smtClean="0"/>
              <a:t>Seasat</a:t>
            </a:r>
            <a:r>
              <a:rPr lang="en-US" altLang="en-US" dirty="0" smtClean="0"/>
              <a:t> </a:t>
            </a:r>
            <a:r>
              <a:rPr lang="en-US" altLang="en-US" dirty="0"/>
              <a:t>(3 days/800 km).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49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7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7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36" name="Picture 8" descr="File03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5" y="903288"/>
            <a:ext cx="5951995" cy="577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8537" name="AutoShape 9"/>
          <p:cNvSpPr>
            <a:spLocks noChangeArrowheads="1"/>
          </p:cNvSpPr>
          <p:nvPr/>
        </p:nvSpPr>
        <p:spPr bwMode="auto">
          <a:xfrm rot="-10800000">
            <a:off x="3657600" y="4800600"/>
            <a:ext cx="1980692" cy="260674"/>
          </a:xfrm>
          <a:prstGeom prst="rightArrow">
            <a:avLst>
              <a:gd name="adj1" fmla="val 50000"/>
              <a:gd name="adj2" fmla="val 18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" y="43593"/>
            <a:ext cx="8839200" cy="76320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Principles of satellite Altimetry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1143000"/>
            <a:ext cx="25908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dirty="0">
                <a:cs typeface="Arial" panose="020B0604020202020204" pitchFamily="34" charset="0"/>
              </a:rPr>
              <a:t>Selecting a proper inclination, we should take into account that the precession of satellite orbit should not coincide with the harmonics of tidal cycle.</a:t>
            </a:r>
          </a:p>
          <a:p>
            <a:endParaRPr lang="en-US" altLang="en-US" dirty="0">
              <a:cs typeface="Arial" panose="020B0604020202020204" pitchFamily="34" charset="0"/>
            </a:endParaRPr>
          </a:p>
          <a:p>
            <a:endParaRPr lang="en-US" altLang="en-US" dirty="0">
              <a:cs typeface="Arial" panose="020B0604020202020204" pitchFamily="34" charset="0"/>
            </a:endParaRPr>
          </a:p>
          <a:p>
            <a:r>
              <a:rPr lang="en-US" altLang="en-US" dirty="0">
                <a:cs typeface="Arial" panose="020B0604020202020204" pitchFamily="34" charset="0"/>
              </a:rPr>
              <a:t>As a result, </a:t>
            </a:r>
            <a:r>
              <a:rPr lang="en-US" altLang="en-US" b="1" dirty="0" err="1">
                <a:solidFill>
                  <a:srgbClr val="CC04B4"/>
                </a:solidFill>
                <a:cs typeface="Arial" panose="020B0604020202020204" pitchFamily="34" charset="0"/>
              </a:rPr>
              <a:t>Topex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 / Poseidon </a:t>
            </a:r>
            <a:r>
              <a:rPr lang="en-US" altLang="en-US" dirty="0">
                <a:cs typeface="Arial" panose="020B0604020202020204" pitchFamily="34" charset="0"/>
              </a:rPr>
              <a:t>and Jason-1 satellites have </a:t>
            </a:r>
            <a:r>
              <a:rPr lang="en-US" altLang="en-US" b="1" dirty="0">
                <a:solidFill>
                  <a:srgbClr val="CC04B4"/>
                </a:solidFill>
                <a:cs typeface="Arial" panose="020B0604020202020204" pitchFamily="34" charset="0"/>
              </a:rPr>
              <a:t>altitude 1300 km and inclination 66º.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44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8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8" name="Picture 6" descr="JOIN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892" y="996696"/>
            <a:ext cx="5690616" cy="426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18872"/>
            <a:ext cx="8229600" cy="856488"/>
          </a:xfrm>
        </p:spPr>
        <p:txBody>
          <a:bodyPr/>
          <a:lstStyle/>
          <a:p>
            <a:r>
              <a:rPr lang="en-US" dirty="0" smtClean="0"/>
              <a:t>TOPEX/Poseidon Satellite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10200"/>
            <a:ext cx="8229600" cy="1295400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TOPEX/Poseidon</a:t>
            </a:r>
            <a:r>
              <a:rPr lang="en-US" altLang="en-US" dirty="0">
                <a:cs typeface="Times New Roman" panose="02020603050405020304" pitchFamily="18" charset="0"/>
              </a:rPr>
              <a:t> is a result of cooperation between 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NASA </a:t>
            </a:r>
            <a:r>
              <a:rPr lang="en-US" altLang="en-US" dirty="0" smtClean="0">
                <a:cs typeface="Times New Roman" panose="02020603050405020304" pitchFamily="18" charset="0"/>
              </a:rPr>
              <a:t>and </a:t>
            </a:r>
            <a:r>
              <a:rPr lang="en-US" altLang="en-US" dirty="0">
                <a:cs typeface="Times New Roman" panose="02020603050405020304" pitchFamily="18" charset="0"/>
              </a:rPr>
              <a:t>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CNES</a:t>
            </a:r>
            <a:r>
              <a:rPr lang="en-US" altLang="en-US" dirty="0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(France's space agency, the</a:t>
            </a:r>
            <a:r>
              <a:rPr lang="en-US" altLang="en-US" dirty="0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Centre National </a:t>
            </a:r>
            <a:r>
              <a:rPr lang="en-US" altLang="en-US" b="1" dirty="0" err="1">
                <a:solidFill>
                  <a:srgbClr val="CC04B4"/>
                </a:solidFill>
                <a:cs typeface="Times New Roman" panose="02020603050405020304" pitchFamily="18" charset="0"/>
              </a:rPr>
              <a:t>d'Etudes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CC04B4"/>
                </a:solidFill>
                <a:cs typeface="Times New Roman" panose="02020603050405020304" pitchFamily="18" charset="0"/>
              </a:rPr>
              <a:t>Spatiales</a:t>
            </a:r>
            <a:r>
              <a:rPr lang="en-US" altLang="en-US" dirty="0">
                <a:cs typeface="Times New Roman" panose="02020603050405020304" pitchFamily="18" charset="0"/>
              </a:rPr>
              <a:t>)</a:t>
            </a:r>
            <a:r>
              <a:rPr lang="en-US" altLang="en-US" dirty="0">
                <a:cs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91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2964"/>
            <a:ext cx="8229600" cy="856488"/>
          </a:xfrm>
        </p:spPr>
        <p:txBody>
          <a:bodyPr>
            <a:normAutofit/>
          </a:bodyPr>
          <a:lstStyle/>
          <a:p>
            <a:r>
              <a:rPr lang="en-US" dirty="0" smtClean="0"/>
              <a:t>TOPEX/Poseidon Satellite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61722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>
                <a:cs typeface="Times New Roman" panose="02020603050405020304" pitchFamily="18" charset="0"/>
              </a:rPr>
              <a:t>TOPEX/Poseidon is based on three earlier earth-orbiting satellite </a:t>
            </a:r>
            <a:r>
              <a:rPr lang="en-US" altLang="en-US" dirty="0" smtClean="0">
                <a:cs typeface="Times New Roman" panose="02020603050405020304" pitchFamily="18" charset="0"/>
              </a:rPr>
              <a:t>missions.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altLang="en-US" b="1" dirty="0" smtClean="0">
                <a:solidFill>
                  <a:srgbClr val="CC04B4"/>
                </a:solidFill>
                <a:cs typeface="Times New Roman" panose="02020603050405020304" pitchFamily="18" charset="0"/>
              </a:rPr>
              <a:t>GEOS-3 </a:t>
            </a:r>
            <a:r>
              <a:rPr lang="en-US" altLang="en-US" dirty="0">
                <a:cs typeface="Times New Roman" panose="02020603050405020304" pitchFamily="18" charset="0"/>
              </a:rPr>
              <a:t>was launched in 1975. Its </a:t>
            </a:r>
            <a:r>
              <a:rPr lang="en-US" altLang="en-US" dirty="0" err="1">
                <a:cs typeface="Times New Roman" panose="02020603050405020304" pitchFamily="18" charset="0"/>
              </a:rPr>
              <a:t>altimetric</a:t>
            </a:r>
            <a:r>
              <a:rPr lang="en-US" altLang="en-US" dirty="0">
                <a:cs typeface="Times New Roman" panose="02020603050405020304" pitchFamily="18" charset="0"/>
              </a:rPr>
              <a:t> system measured sea level with a precision of approximately 20 centimeters and an accuracy of better than 50 </a:t>
            </a:r>
            <a:r>
              <a:rPr lang="en-US" altLang="en-US" dirty="0" smtClean="0">
                <a:cs typeface="Times New Roman" panose="02020603050405020304" pitchFamily="18" charset="0"/>
              </a:rPr>
              <a:t>centimeters.</a:t>
            </a:r>
          </a:p>
          <a:p>
            <a:pPr marL="880110" lvl="1" indent="-514350">
              <a:buFont typeface="+mj-lt"/>
              <a:buAutoNum type="arabicPeriod"/>
            </a:pPr>
            <a:endParaRPr lang="en-US" altLang="en-US" dirty="0" smtClean="0">
              <a:cs typeface="Times New Roman" panose="02020603050405020304" pitchFamily="18" charset="0"/>
            </a:endParaRPr>
          </a:p>
          <a:p>
            <a:pPr marL="880110" lvl="1" indent="-514350">
              <a:buFont typeface="+mj-lt"/>
              <a:buAutoNum type="arabicPeriod"/>
            </a:pPr>
            <a:r>
              <a:rPr lang="en-US" altLang="en-US" b="1" dirty="0" smtClean="0">
                <a:solidFill>
                  <a:srgbClr val="CC04B4"/>
                </a:solidFill>
                <a:cs typeface="Times New Roman" panose="02020603050405020304" pitchFamily="18" charset="0"/>
              </a:rPr>
              <a:t>SEASAT</a:t>
            </a:r>
            <a:r>
              <a:rPr lang="en-US" altLang="en-US" dirty="0" smtClean="0"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was launched in 1978. It measured the sea level with a precision of 10 centimeters at an accuracy of better than 30 centimeters. Unfortunately, the mission ended prematurely after about 100 days of operation. 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 marL="880110" lvl="1" indent="-514350">
              <a:buFont typeface="+mj-lt"/>
              <a:buAutoNum type="arabicPeriod"/>
            </a:pPr>
            <a:endParaRPr lang="en-US" altLang="en-US" dirty="0" smtClean="0">
              <a:cs typeface="Times New Roman" panose="02020603050405020304" pitchFamily="18" charset="0"/>
            </a:endParaRPr>
          </a:p>
          <a:p>
            <a:pPr marL="880110" lvl="1" indent="-514350">
              <a:buFont typeface="+mj-lt"/>
              <a:buAutoNum type="arabicPeriod"/>
            </a:pPr>
            <a:r>
              <a:rPr lang="en-US" altLang="en-US" b="1" dirty="0" smtClean="0">
                <a:solidFill>
                  <a:srgbClr val="CC04B4"/>
                </a:solidFill>
                <a:cs typeface="Times New Roman" panose="02020603050405020304" pitchFamily="18" charset="0"/>
              </a:rPr>
              <a:t>GEOSAT</a:t>
            </a:r>
            <a:r>
              <a:rPr lang="en-US" altLang="en-US" dirty="0" smtClean="0"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was launched in 1985. Its accuracy and precision were comparable to SEASAT. The mission lasted for approximately 4 years. </a:t>
            </a:r>
          </a:p>
          <a:p>
            <a:endParaRPr lang="en-US" dirty="0"/>
          </a:p>
        </p:txBody>
      </p:sp>
      <p:pic>
        <p:nvPicPr>
          <p:cNvPr id="81922" name="Picture 2" descr="http://upload.wikimedia.org/wikipedia/commons/thumb/a/a0/Geos-3.gif/260px-Geos-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762000"/>
            <a:ext cx="1927860" cy="186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4" name="Picture 4" descr="http://eospso.nasa.gov/sites/default/files/sat/SeaSa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2819400"/>
            <a:ext cx="1927860" cy="192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6" name="Picture 6" descr="http://eospso.nasa.gov/sites/default/files/sat/GEOSa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038" y="4940146"/>
            <a:ext cx="1890422" cy="189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81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5" name="Picture 5" descr="TOPEX-line-draw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" y="990599"/>
            <a:ext cx="5635752" cy="462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34112"/>
            <a:ext cx="8229600" cy="856488"/>
          </a:xfrm>
        </p:spPr>
        <p:txBody>
          <a:bodyPr/>
          <a:lstStyle/>
          <a:p>
            <a:r>
              <a:rPr lang="en-US" dirty="0" smtClean="0"/>
              <a:t>TOPEX/Poseidon Satellite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8800" y="1066800"/>
            <a:ext cx="3352800" cy="4545712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dirty="0">
                <a:cs typeface="Times New Roman" panose="02020603050405020304" pitchFamily="18" charset="0"/>
              </a:rPr>
              <a:t>In 1979, NASA's Jet Propulsion Laboratory began planning </a:t>
            </a:r>
            <a:r>
              <a:rPr lang="en-US" altLang="en-US" b="1" dirty="0" smtClean="0">
                <a:solidFill>
                  <a:srgbClr val="CC04B4"/>
                </a:solidFill>
                <a:cs typeface="Times New Roman" panose="02020603050405020304" pitchFamily="18" charset="0"/>
              </a:rPr>
              <a:t>TOPEX</a:t>
            </a:r>
            <a:endParaRPr lang="en-US" altLang="en-US" dirty="0">
              <a:cs typeface="Times New Roman" panose="02020603050405020304" pitchFamily="18" charset="0"/>
            </a:endParaRPr>
          </a:p>
          <a:p>
            <a:pPr lvl="1"/>
            <a:r>
              <a:rPr lang="en-US" altLang="en-US" dirty="0" smtClean="0">
                <a:cs typeface="Times New Roman" panose="02020603050405020304" pitchFamily="18" charset="0"/>
              </a:rPr>
              <a:t>Ocean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Top</a:t>
            </a:r>
            <a:r>
              <a:rPr lang="en-US" altLang="en-US" dirty="0">
                <a:cs typeface="Times New Roman" panose="02020603050405020304" pitchFamily="18" charset="0"/>
              </a:rPr>
              <a:t>ography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Ex</a:t>
            </a:r>
            <a:r>
              <a:rPr lang="en-US" altLang="en-US" dirty="0">
                <a:cs typeface="Times New Roman" panose="02020603050405020304" pitchFamily="18" charset="0"/>
              </a:rPr>
              <a:t>periment that would use a satellite altimeter to measure the surface of the world's oceans. 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 lvl="1"/>
            <a:endParaRPr lang="en-US" altLang="en-US" dirty="0">
              <a:cs typeface="Times New Roman" panose="02020603050405020304" pitchFamily="18" charset="0"/>
            </a:endParaRPr>
          </a:p>
          <a:p>
            <a:r>
              <a:rPr lang="en-US" altLang="en-US" dirty="0" smtClean="0">
                <a:cs typeface="Times New Roman" panose="02020603050405020304" pitchFamily="18" charset="0"/>
              </a:rPr>
              <a:t>At </a:t>
            </a:r>
            <a:r>
              <a:rPr lang="en-US" altLang="en-US" dirty="0">
                <a:cs typeface="Times New Roman" panose="02020603050405020304" pitchFamily="18" charset="0"/>
              </a:rPr>
              <a:t>the same time the French space agency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CNES</a:t>
            </a:r>
            <a:r>
              <a:rPr lang="en-US" altLang="en-US" dirty="0">
                <a:solidFill>
                  <a:srgbClr val="CC04B4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was designing an oceanographic mission called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Poseidon</a:t>
            </a:r>
            <a:r>
              <a:rPr lang="en-US" altLang="en-US" dirty="0">
                <a:cs typeface="Times New Roman" panose="02020603050405020304" pitchFamily="18" charset="0"/>
              </a:rPr>
              <a:t>, named for the Greek god of the sea. </a:t>
            </a:r>
          </a:p>
          <a:p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52400" y="5892245"/>
            <a:ext cx="8915400" cy="92917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cs typeface="Times New Roman" panose="02020603050405020304" pitchFamily="18" charset="0"/>
              </a:rPr>
              <a:t>The two space agencies decided on a cooperative effort and pooled their resources to form a single mission. </a:t>
            </a: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44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30" name="Text Box 6"/>
          <p:cNvSpPr txBox="1">
            <a:spLocks noChangeArrowheads="1"/>
          </p:cNvSpPr>
          <p:nvPr/>
        </p:nvSpPr>
        <p:spPr bwMode="auto">
          <a:xfrm>
            <a:off x="228600" y="5715000"/>
            <a:ext cx="855027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 </a:t>
            </a:r>
          </a:p>
          <a:p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Data Storage: </a:t>
            </a:r>
          </a:p>
          <a:p>
            <a:r>
              <a:rPr lang="en-US" altLang="en-US" dirty="0">
                <a:cs typeface="Times New Roman" panose="02020603050405020304" pitchFamily="18" charset="0"/>
              </a:rPr>
              <a:t>type: 3 tape recorders, 500 Mb each; record rate: 16 kb/s </a:t>
            </a:r>
          </a:p>
        </p:txBody>
      </p:sp>
      <p:pic>
        <p:nvPicPr>
          <p:cNvPr id="231431" name="Picture 7" descr="arian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33147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2192"/>
            <a:ext cx="8229600" cy="856488"/>
          </a:xfrm>
        </p:spPr>
        <p:txBody>
          <a:bodyPr/>
          <a:lstStyle/>
          <a:p>
            <a:r>
              <a:rPr lang="en-US" dirty="0" smtClean="0"/>
              <a:t>TOPEX/</a:t>
            </a:r>
            <a:r>
              <a:rPr lang="en-US" dirty="0" err="1" smtClean="0"/>
              <a:t>Podeidon</a:t>
            </a:r>
            <a:r>
              <a:rPr lang="en-US" dirty="0" smtClean="0"/>
              <a:t> Launch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44880"/>
            <a:ext cx="4800600" cy="5074920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>
                <a:cs typeface="Times New Roman" panose="02020603050405020304" pitchFamily="18" charset="0"/>
              </a:rPr>
              <a:t>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Ariane 42P </a:t>
            </a:r>
            <a:r>
              <a:rPr lang="en-US" altLang="en-US" dirty="0">
                <a:cs typeface="Times New Roman" panose="02020603050405020304" pitchFamily="18" charset="0"/>
              </a:rPr>
              <a:t>carrying 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TOPEX/Poseidon</a:t>
            </a:r>
            <a:r>
              <a:rPr lang="en-US" altLang="en-US" dirty="0">
                <a:cs typeface="Times New Roman" panose="02020603050405020304" pitchFamily="18" charset="0"/>
              </a:rPr>
              <a:t> spacecraft was launched from the European Space Agency's Guiana Space Center in </a:t>
            </a:r>
            <a:r>
              <a:rPr lang="en-US" altLang="en-US" dirty="0" err="1">
                <a:cs typeface="Times New Roman" panose="02020603050405020304" pitchFamily="18" charset="0"/>
              </a:rPr>
              <a:t>Kourou</a:t>
            </a:r>
            <a:r>
              <a:rPr lang="en-US" altLang="en-US" dirty="0">
                <a:cs typeface="Times New Roman" panose="02020603050405020304" pitchFamily="18" charset="0"/>
              </a:rPr>
              <a:t>, French Guiana, on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August 10, 1992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US" altLang="en-US" dirty="0">
              <a:cs typeface="Times New Roman" panose="02020603050405020304" pitchFamily="18" charset="0"/>
            </a:endParaRPr>
          </a:p>
          <a:p>
            <a:r>
              <a:rPr lang="en-US" altLang="en-US" dirty="0">
                <a:cs typeface="Times New Roman" panose="02020603050405020304" pitchFamily="18" charset="0"/>
              </a:rPr>
              <a:t>Mass (kilograms) with dry/full tanks: 2169.4 / 2388.4 </a:t>
            </a:r>
          </a:p>
          <a:p>
            <a:pPr marL="0" indent="0">
              <a:buNone/>
            </a:pPr>
            <a:endParaRPr lang="en-US" altLang="en-US" dirty="0">
              <a:cs typeface="Times New Roman" panose="02020603050405020304" pitchFamily="18" charset="0"/>
            </a:endParaRPr>
          </a:p>
          <a:p>
            <a:r>
              <a:rPr lang="en-US" altLang="en-US" dirty="0">
                <a:cs typeface="Times New Roman" panose="02020603050405020304" pitchFamily="18" charset="0"/>
              </a:rPr>
              <a:t>Dimensions (meters): length: 5.5 /</a:t>
            </a:r>
            <a:r>
              <a:rPr lang="en-US" altLang="en-US" dirty="0" smtClean="0">
                <a:cs typeface="Times New Roman" panose="02020603050405020304" pitchFamily="18" charset="0"/>
              </a:rPr>
              <a:t>span</a:t>
            </a:r>
            <a:r>
              <a:rPr lang="en-US" altLang="en-US" dirty="0">
                <a:cs typeface="Times New Roman" panose="02020603050405020304" pitchFamily="18" charset="0"/>
              </a:rPr>
              <a:t>: 11.5 / height: 6.6 </a:t>
            </a:r>
          </a:p>
          <a:p>
            <a:pPr marL="0" indent="0">
              <a:buNone/>
            </a:pPr>
            <a:endParaRPr lang="en-US" altLang="en-US" dirty="0">
              <a:cs typeface="Times New Roman" panose="02020603050405020304" pitchFamily="18" charset="0"/>
            </a:endParaRPr>
          </a:p>
          <a:p>
            <a:r>
              <a:rPr lang="en-US" altLang="en-US" dirty="0">
                <a:cs typeface="Times New Roman" panose="02020603050405020304" pitchFamily="18" charset="0"/>
              </a:rPr>
              <a:t>Solar Array: size: 29.4 sq. meters; power output (watts): 3385 (at start); 2100 (at 5 years)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35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1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6" name="Picture 8" descr="MEASUR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43434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0105"/>
            <a:ext cx="8229600" cy="856487"/>
          </a:xfrm>
        </p:spPr>
        <p:txBody>
          <a:bodyPr/>
          <a:lstStyle/>
          <a:p>
            <a:r>
              <a:rPr lang="en-US" dirty="0" smtClean="0"/>
              <a:t>TOPEX/Poseidon Orbit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1225296"/>
            <a:ext cx="4267200" cy="5321808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>
                <a:cs typeface="Times New Roman" panose="02020603050405020304" pitchFamily="18" charset="0"/>
              </a:rPr>
              <a:t>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TOPEX/Poseidon </a:t>
            </a:r>
            <a:r>
              <a:rPr lang="en-US" altLang="en-US" dirty="0">
                <a:cs typeface="Times New Roman" panose="02020603050405020304" pitchFamily="18" charset="0"/>
              </a:rPr>
              <a:t>spacecraft uses a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high-precision radar altimeter </a:t>
            </a:r>
            <a:r>
              <a:rPr lang="en-US" altLang="en-US" dirty="0">
                <a:cs typeface="Times New Roman" panose="02020603050405020304" pitchFamily="18" charset="0"/>
              </a:rPr>
              <a:t>to take measurements of sea-surface height over 90% of the world's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ice-free</a:t>
            </a:r>
            <a:r>
              <a:rPr lang="en-US" altLang="en-US" dirty="0">
                <a:cs typeface="Times New Roman" panose="02020603050405020304" pitchFamily="18" charset="0"/>
              </a:rPr>
              <a:t> oceans. </a:t>
            </a:r>
          </a:p>
          <a:p>
            <a:endParaRPr lang="en-US" altLang="en-US" dirty="0">
              <a:cs typeface="Times New Roman" panose="02020603050405020304" pitchFamily="18" charset="0"/>
            </a:endParaRPr>
          </a:p>
          <a:p>
            <a:r>
              <a:rPr lang="en-US" altLang="en-US" dirty="0">
                <a:cs typeface="Times New Roman" panose="02020603050405020304" pitchFamily="18" charset="0"/>
              </a:rPr>
              <a:t>The satellite orbits at </a:t>
            </a:r>
            <a:r>
              <a:rPr lang="en-US" altLang="en-US" dirty="0" smtClean="0">
                <a:cs typeface="Times New Roman" panose="02020603050405020304" pitchFamily="18" charset="0"/>
              </a:rPr>
              <a:t>an:</a:t>
            </a:r>
          </a:p>
          <a:p>
            <a:pPr lvl="1"/>
            <a:r>
              <a:rPr lang="en-US" altLang="en-US" dirty="0" smtClean="0">
                <a:cs typeface="Times New Roman" panose="02020603050405020304" pitchFamily="18" charset="0"/>
              </a:rPr>
              <a:t>altitude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of 1336 kilometers </a:t>
            </a:r>
            <a:r>
              <a:rPr lang="en-US" altLang="en-US" dirty="0">
                <a:cs typeface="Times New Roman" panose="02020603050405020304" pitchFamily="18" charset="0"/>
              </a:rPr>
              <a:t>above the </a:t>
            </a:r>
            <a:r>
              <a:rPr lang="en-US" altLang="en-US" dirty="0" smtClean="0">
                <a:cs typeface="Times New Roman" panose="02020603050405020304" pitchFamily="18" charset="0"/>
              </a:rPr>
              <a:t>earth</a:t>
            </a:r>
          </a:p>
          <a:p>
            <a:pPr lvl="1"/>
            <a:r>
              <a:rPr lang="en-US" altLang="en-US" dirty="0" smtClean="0">
                <a:cs typeface="Times New Roman" panose="02020603050405020304" pitchFamily="18" charset="0"/>
              </a:rPr>
              <a:t>inclination </a:t>
            </a:r>
            <a:r>
              <a:rPr lang="en-US" altLang="en-US" dirty="0">
                <a:cs typeface="Times New Roman" panose="02020603050405020304" pitchFamily="18" charset="0"/>
              </a:rPr>
              <a:t>of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66 </a:t>
            </a:r>
            <a:r>
              <a:rPr lang="en-US" altLang="en-US" b="1" dirty="0" smtClean="0">
                <a:solidFill>
                  <a:srgbClr val="CC04B4"/>
                </a:solidFill>
                <a:cs typeface="Times New Roman" panose="02020603050405020304" pitchFamily="18" charset="0"/>
              </a:rPr>
              <a:t>degrees</a:t>
            </a:r>
            <a:r>
              <a:rPr lang="en-US" altLang="en-US" dirty="0" smtClean="0">
                <a:cs typeface="Times New Roman" panose="02020603050405020304" pitchFamily="18" charset="0"/>
              </a:rPr>
              <a:t> </a:t>
            </a:r>
            <a:endParaRPr lang="en-US" altLang="en-US" dirty="0">
              <a:cs typeface="Times New Roman" panose="02020603050405020304" pitchFamily="18" charset="0"/>
            </a:endParaRPr>
          </a:p>
          <a:p>
            <a:endParaRPr lang="en-US" altLang="en-US" dirty="0">
              <a:cs typeface="Times New Roman" panose="02020603050405020304" pitchFamily="18" charset="0"/>
            </a:endParaRPr>
          </a:p>
          <a:p>
            <a:r>
              <a:rPr lang="en-US" altLang="en-US" dirty="0">
                <a:cs typeface="Times New Roman" panose="02020603050405020304" pitchFamily="18" charset="0"/>
              </a:rPr>
              <a:t>In approximately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10 days </a:t>
            </a:r>
            <a:r>
              <a:rPr lang="en-US" altLang="en-US" dirty="0">
                <a:cs typeface="Times New Roman" panose="02020603050405020304" pitchFamily="18" charset="0"/>
              </a:rPr>
              <a:t>TOPEX/Poseidon completes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127 orbits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41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502" name="Picture 6" descr="orbit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52" y="76200"/>
            <a:ext cx="8229600" cy="884873"/>
          </a:xfrm>
        </p:spPr>
        <p:txBody>
          <a:bodyPr/>
          <a:lstStyle/>
          <a:p>
            <a:r>
              <a:rPr lang="en-US" dirty="0" smtClean="0"/>
              <a:t>TOPEX/Poseidon Satellite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715000"/>
            <a:ext cx="8763000" cy="990600"/>
          </a:xfrm>
        </p:spPr>
        <p:txBody>
          <a:bodyPr/>
          <a:lstStyle/>
          <a:p>
            <a:r>
              <a:rPr lang="en-US" altLang="en-US" dirty="0"/>
              <a:t>The satellite cycles consist of 127 orbits each. The 128th orbit repeats the 1st one,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9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77" name="Picture 5" descr="B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21080"/>
            <a:ext cx="4800600" cy="576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1435"/>
            <a:ext cx="8229600" cy="869188"/>
          </a:xfrm>
        </p:spPr>
        <p:txBody>
          <a:bodyPr/>
          <a:lstStyle/>
          <a:p>
            <a:r>
              <a:rPr lang="en-US" dirty="0" smtClean="0"/>
              <a:t>TOPEX/Poseidon 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143000"/>
            <a:ext cx="3657600" cy="5562600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dirty="0" smtClean="0">
                <a:cs typeface="Times New Roman" panose="02020603050405020304" pitchFamily="18" charset="0"/>
              </a:rPr>
              <a:t>At the time TOPEX/Poseidon carried </a:t>
            </a:r>
            <a:r>
              <a:rPr lang="en-US" altLang="en-US" dirty="0">
                <a:cs typeface="Times New Roman" panose="02020603050405020304" pitchFamily="18" charset="0"/>
              </a:rPr>
              <a:t>improved instrumentation and has 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most accurate precision orbit determination </a:t>
            </a:r>
            <a:r>
              <a:rPr lang="en-US" altLang="en-US" dirty="0">
                <a:cs typeface="Times New Roman" panose="02020603050405020304" pitchFamily="18" charset="0"/>
              </a:rPr>
              <a:t>of any earth-orbiting satellite. </a:t>
            </a:r>
          </a:p>
          <a:p>
            <a:endParaRPr lang="en-US" altLang="en-US" dirty="0">
              <a:cs typeface="Times New Roman" panose="02020603050405020304" pitchFamily="18" charset="0"/>
            </a:endParaRPr>
          </a:p>
          <a:p>
            <a:r>
              <a:rPr lang="en-US" altLang="en-US" dirty="0">
                <a:cs typeface="Times New Roman" panose="02020603050405020304" pitchFamily="18" charset="0"/>
              </a:rPr>
              <a:t>Its altimeter has a measurement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precision of approximately 2.5 centimeters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</a:p>
          <a:p>
            <a:endParaRPr lang="en-US" altLang="en-US" dirty="0">
              <a:cs typeface="Times New Roman" panose="02020603050405020304" pitchFamily="18" charset="0"/>
            </a:endParaRPr>
          </a:p>
          <a:p>
            <a:r>
              <a:rPr lang="en-US" altLang="en-US" dirty="0">
                <a:cs typeface="Times New Roman" panose="02020603050405020304" pitchFamily="18" charset="0"/>
              </a:rPr>
              <a:t>After correction the resulting sea level observations are accurate to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5 </a:t>
            </a:r>
            <a:r>
              <a:rPr lang="en-US" altLang="en-US" b="1" dirty="0" smtClean="0">
                <a:solidFill>
                  <a:srgbClr val="CC04B4"/>
                </a:solidFill>
                <a:cs typeface="Times New Roman" panose="02020603050405020304" pitchFamily="18" charset="0"/>
              </a:rPr>
              <a:t>centimeters</a:t>
            </a:r>
            <a:r>
              <a:rPr lang="en-US" altLang="en-US" dirty="0" smtClean="0">
                <a:cs typeface="Times New Roman" panose="02020603050405020304" pitchFamily="18" charset="0"/>
              </a:rPr>
              <a:t>.</a:t>
            </a:r>
            <a:endParaRPr lang="en-US" altLang="en-US" dirty="0"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53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8" name="Text Box 4"/>
          <p:cNvSpPr txBox="1">
            <a:spLocks noChangeArrowheads="1"/>
          </p:cNvSpPr>
          <p:nvPr/>
        </p:nvSpPr>
        <p:spPr bwMode="auto">
          <a:xfrm>
            <a:off x="495300" y="6096000"/>
            <a:ext cx="3505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altLang="en-US" dirty="0"/>
              <a:t>View from above orbital </a:t>
            </a:r>
            <a:r>
              <a:rPr lang="en-US" altLang="en-US" dirty="0" smtClean="0"/>
              <a:t>plane</a:t>
            </a:r>
            <a:endParaRPr lang="en-US" altLang="en-US" dirty="0"/>
          </a:p>
        </p:txBody>
      </p:sp>
      <p:pic>
        <p:nvPicPr>
          <p:cNvPr id="236550" name="Picture 6" descr="orbitgif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" y="1315338"/>
            <a:ext cx="4514088" cy="451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6551" name="Picture 7" descr="orbitgif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340" y="1315339"/>
            <a:ext cx="4514088" cy="451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6552" name="Text Box 8"/>
          <p:cNvSpPr txBox="1">
            <a:spLocks noChangeArrowheads="1"/>
          </p:cNvSpPr>
          <p:nvPr/>
        </p:nvSpPr>
        <p:spPr bwMode="auto">
          <a:xfrm>
            <a:off x="5181600" y="6068457"/>
            <a:ext cx="3213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View from above satellite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73" y="121412"/>
            <a:ext cx="8229600" cy="856488"/>
          </a:xfrm>
        </p:spPr>
        <p:txBody>
          <a:bodyPr/>
          <a:lstStyle/>
          <a:p>
            <a:r>
              <a:rPr lang="en-US" dirty="0" smtClean="0"/>
              <a:t>TOPEX/Poseidon Orbit Views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73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4" name="Text Box 4"/>
          <p:cNvSpPr txBox="1">
            <a:spLocks noChangeArrowheads="1"/>
          </p:cNvSpPr>
          <p:nvPr/>
        </p:nvSpPr>
        <p:spPr bwMode="auto">
          <a:xfrm>
            <a:off x="6172200" y="1371600"/>
            <a:ext cx="3733800" cy="1179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altLang="en-US" dirty="0"/>
              <a:t>Repeat period 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altLang="en-US" dirty="0"/>
              <a:t>= 9.915624999999977 </a:t>
            </a:r>
            <a:r>
              <a:rPr lang="en-US" altLang="en-US" dirty="0" smtClean="0"/>
              <a:t>DAYS </a:t>
            </a:r>
            <a:endParaRPr lang="en-US" altLang="en-US" dirty="0"/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altLang="en-US" dirty="0"/>
              <a:t>= 856710 seconds</a:t>
            </a:r>
          </a:p>
        </p:txBody>
      </p:sp>
      <p:pic>
        <p:nvPicPr>
          <p:cNvPr id="235526" name="Picture 6" descr="tp_trac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34132"/>
            <a:ext cx="5867400" cy="3925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27" name="Text Box 7"/>
          <p:cNvSpPr txBox="1">
            <a:spLocks noChangeArrowheads="1"/>
          </p:cNvSpPr>
          <p:nvPr/>
        </p:nvSpPr>
        <p:spPr bwMode="auto">
          <a:xfrm>
            <a:off x="1447800" y="5105400"/>
            <a:ext cx="73914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altLang="en-US" sz="1800" dirty="0"/>
              <a:t>CYCLE 1  267  48888.1516204   WED  1992-SEP-23 3:38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altLang="en-US" sz="1800" dirty="0"/>
              <a:t>CYCLE 2  277  48898.0672454  SAT 1992-OCT- 3 1:36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altLang="en-US" sz="1800" dirty="0"/>
              <a:t>CYCLE 3  286  48907.9828704  MON 1992-OCT-12 23:35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altLang="en-US" sz="1800" dirty="0"/>
              <a:t>CYCLE 4  296  48917.8984954  THU 1992-OCT-22 21:33, etc.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1559"/>
            <a:ext cx="8534400" cy="856488"/>
          </a:xfrm>
        </p:spPr>
        <p:txBody>
          <a:bodyPr>
            <a:normAutofit/>
          </a:bodyPr>
          <a:lstStyle/>
          <a:p>
            <a:r>
              <a:rPr lang="en-US" dirty="0" smtClean="0"/>
              <a:t>TOPEX/Poseidon Satellite Cycles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86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5" name="Picture 7" descr="tp-altim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43434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3048"/>
            <a:ext cx="8229600" cy="826008"/>
          </a:xfrm>
        </p:spPr>
        <p:txBody>
          <a:bodyPr/>
          <a:lstStyle/>
          <a:p>
            <a:r>
              <a:rPr lang="en-US" dirty="0" smtClean="0"/>
              <a:t>TOPEX/Poseidon Satellite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43000"/>
            <a:ext cx="4114800" cy="5334000"/>
          </a:xfrm>
        </p:spPr>
        <p:txBody>
          <a:bodyPr>
            <a:normAutofit fontScale="85000" lnSpcReduction="10000"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TOPEX/Poseidon's primary instrument for measuring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ocean topography </a:t>
            </a:r>
            <a:r>
              <a:rPr lang="en-US" altLang="en-US" dirty="0">
                <a:cs typeface="Times New Roman" panose="02020603050405020304" pitchFamily="18" charset="0"/>
              </a:rPr>
              <a:t>is an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altimeter,</a:t>
            </a:r>
            <a:r>
              <a:rPr lang="en-US" altLang="en-US" dirty="0">
                <a:solidFill>
                  <a:srgbClr val="CC04B4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measuring the distance between the satellite and the ocean surface. </a:t>
            </a: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Air, water vapor, clouds, and rain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slow down </a:t>
            </a:r>
            <a:r>
              <a:rPr lang="en-US" altLang="en-US" dirty="0">
                <a:cs typeface="Times New Roman" panose="02020603050405020304" pitchFamily="18" charset="0"/>
              </a:rPr>
              <a:t>the return of 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microwave signal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dirty="0" smtClean="0">
                <a:cs typeface="Times New Roman" panose="02020603050405020304" pitchFamily="18" charset="0"/>
              </a:rPr>
              <a:t>A </a:t>
            </a:r>
            <a:r>
              <a:rPr lang="en-US" altLang="en-US" dirty="0">
                <a:cs typeface="Times New Roman" panose="02020603050405020304" pitchFamily="18" charset="0"/>
              </a:rPr>
              <a:t>second </a:t>
            </a:r>
            <a:r>
              <a:rPr lang="en-US" altLang="en-US" dirty="0" smtClean="0">
                <a:cs typeface="Times New Roman" panose="02020603050405020304" pitchFamily="18" charset="0"/>
              </a:rPr>
              <a:t>instrument, </a:t>
            </a:r>
            <a:r>
              <a:rPr lang="en-US" altLang="en-US" dirty="0">
                <a:cs typeface="Times New Roman" panose="02020603050405020304" pitchFamily="18" charset="0"/>
              </a:rPr>
              <a:t>a </a:t>
            </a:r>
            <a:r>
              <a:rPr lang="en-US" altLang="en-US" b="1" dirty="0" smtClean="0">
                <a:solidFill>
                  <a:srgbClr val="CC04B4"/>
                </a:solidFill>
                <a:cs typeface="Times New Roman" panose="02020603050405020304" pitchFamily="18" charset="0"/>
              </a:rPr>
              <a:t>radiometer,</a:t>
            </a:r>
            <a:r>
              <a:rPr lang="en-US" altLang="en-US" dirty="0" smtClean="0">
                <a:solidFill>
                  <a:srgbClr val="CC04B4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is used to correct for the influence of water in the atmosphere.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14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34112"/>
            <a:ext cx="8229600" cy="856488"/>
          </a:xfrm>
        </p:spPr>
        <p:txBody>
          <a:bodyPr>
            <a:normAutofit/>
          </a:bodyPr>
          <a:lstStyle/>
          <a:p>
            <a:r>
              <a:rPr lang="en-US" dirty="0" smtClean="0"/>
              <a:t>TOPEX/Poseidon Satellite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458200" cy="3200400"/>
          </a:xfrm>
        </p:spPr>
        <p:txBody>
          <a:bodyPr>
            <a:norm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TOPEX/Poseidon carries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two radar-altimeters</a:t>
            </a:r>
            <a:r>
              <a:rPr lang="en-US" altLang="en-US" dirty="0" smtClean="0">
                <a:cs typeface="Times New Roman" panose="02020603050405020304" pitchFamily="18" charset="0"/>
              </a:rPr>
              <a:t>:</a:t>
            </a:r>
            <a:endParaRPr lang="en-US" dirty="0"/>
          </a:p>
        </p:txBody>
      </p:sp>
      <p:pic>
        <p:nvPicPr>
          <p:cNvPr id="63492" name="Picture 4" descr="http://ilrs.gsfc.nasa.gov/images/topex_sensor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08632"/>
            <a:ext cx="4338084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-297712" y="5361432"/>
            <a:ext cx="9206024" cy="152400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0" hangingPunct="0"/>
            <a:r>
              <a:rPr lang="en-US" altLang="en-US" sz="2200" dirty="0" smtClean="0">
                <a:cs typeface="Times New Roman" panose="02020603050405020304" pitchFamily="18" charset="0"/>
              </a:rPr>
              <a:t>The </a:t>
            </a:r>
            <a:r>
              <a:rPr lang="en-US" altLang="en-US" sz="2200" b="1" dirty="0" smtClean="0">
                <a:solidFill>
                  <a:srgbClr val="CC04B4"/>
                </a:solidFill>
                <a:cs typeface="Times New Roman" panose="02020603050405020304" pitchFamily="18" charset="0"/>
              </a:rPr>
              <a:t>single-frequency CNES altimeter </a:t>
            </a:r>
            <a:r>
              <a:rPr lang="en-US" altLang="en-US" sz="2200" dirty="0" smtClean="0">
                <a:cs typeface="Times New Roman" panose="02020603050405020304" pitchFamily="18" charset="0"/>
              </a:rPr>
              <a:t>is classified as an experimental sensor because TOPEX/Poseidon is the first flight to utilize this technology.</a:t>
            </a:r>
          </a:p>
          <a:p>
            <a:pPr lvl="2" eaLnBrk="0" hangingPunct="0"/>
            <a:r>
              <a:rPr lang="en-US" altLang="en-US" sz="1900" dirty="0" smtClean="0">
                <a:cs typeface="Times New Roman" panose="02020603050405020304" pitchFamily="18" charset="0"/>
              </a:rPr>
              <a:t>The CNES altimeter is a low-power, low-mass sensor which works in much the same way as the NASA altimeter. Its precision is also comparable with that of the NASA altimeter. </a:t>
            </a:r>
          </a:p>
          <a:p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-297712" y="1905000"/>
            <a:ext cx="4876800" cy="320040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0" hangingPunct="0"/>
            <a:r>
              <a:rPr lang="en-US" altLang="en-US" dirty="0" smtClean="0">
                <a:cs typeface="Times New Roman" panose="02020603050405020304" pitchFamily="18" charset="0"/>
              </a:rPr>
              <a:t>The </a:t>
            </a:r>
            <a:r>
              <a:rPr lang="en-US" altLang="en-US" b="1" dirty="0" smtClean="0">
                <a:solidFill>
                  <a:srgbClr val="CC04B4"/>
                </a:solidFill>
                <a:cs typeface="Times New Roman" panose="02020603050405020304" pitchFamily="18" charset="0"/>
              </a:rPr>
              <a:t>dual-frequency NASA radar altimeter </a:t>
            </a:r>
            <a:r>
              <a:rPr lang="en-US" altLang="en-US" dirty="0" smtClean="0">
                <a:cs typeface="Times New Roman" panose="02020603050405020304" pitchFamily="18" charset="0"/>
              </a:rPr>
              <a:t>is the primary instrument aboard the spacecraft. It works by sending radio pulses at 13.6 GHz and 5.3 GHz toward the earth and measuring the characteristics of the echo. </a:t>
            </a:r>
          </a:p>
          <a:p>
            <a:pPr lvl="2" eaLnBrk="0" hangingPunct="0"/>
            <a:r>
              <a:rPr lang="en-US" altLang="en-US" dirty="0" smtClean="0">
                <a:cs typeface="Times New Roman" panose="02020603050405020304" pitchFamily="18" charset="0"/>
              </a:rPr>
              <a:t>By combining this measurement with data from the microwave radiometer and with other information from the spacecraft and the ground, scientists can calculate the height of the sea surface. </a:t>
            </a:r>
          </a:p>
          <a:p>
            <a:pPr marL="0" indent="0" eaLnBrk="0" hangingPunct="0">
              <a:buFont typeface="Wingdings 2"/>
              <a:buNone/>
            </a:pPr>
            <a:endParaRPr lang="en-US" altLang="en-US" dirty="0" smtClean="0"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10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21" name="Picture 5" descr="locat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8" y="1143000"/>
            <a:ext cx="47244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2075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TOPEX/Poseidon Satellite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1219200"/>
            <a:ext cx="3810000" cy="38100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>
                <a:cs typeface="Times New Roman" panose="02020603050405020304" pitchFamily="18" charset="0"/>
              </a:rPr>
              <a:t>The altimeter measurement obtained by TOPEX/Poseidon would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not be very useful </a:t>
            </a:r>
            <a:r>
              <a:rPr lang="en-US" altLang="en-US" dirty="0">
                <a:cs typeface="Times New Roman" panose="02020603050405020304" pitchFamily="18" charset="0"/>
              </a:rPr>
              <a:t>if the satellite's position in space were not well known</a:t>
            </a:r>
            <a:r>
              <a:rPr lang="en-US" altLang="en-US" dirty="0" smtClean="0">
                <a:cs typeface="Times New Roman" panose="02020603050405020304" pitchFamily="18" charset="0"/>
              </a:rPr>
              <a:t>.</a:t>
            </a:r>
          </a:p>
          <a:p>
            <a:endParaRPr lang="en-US" altLang="en-US" dirty="0">
              <a:cs typeface="Times New Roman" panose="02020603050405020304" pitchFamily="18" charset="0"/>
            </a:endParaRPr>
          </a:p>
          <a:p>
            <a:r>
              <a:rPr lang="en-US" altLang="en-US" b="1" dirty="0" smtClean="0">
                <a:solidFill>
                  <a:srgbClr val="CC04B4"/>
                </a:solidFill>
                <a:cs typeface="Times New Roman" panose="02020603050405020304" pitchFamily="18" charset="0"/>
              </a:rPr>
              <a:t>Different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systems measure </a:t>
            </a:r>
            <a:r>
              <a:rPr lang="en-US" altLang="en-US" dirty="0" smtClean="0"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cs typeface="Times New Roman" panose="02020603050405020304" pitchFamily="18" charset="0"/>
              </a:rPr>
              <a:t>position of TOPEX/Poseidon in space.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" y="5181600"/>
            <a:ext cx="8610600" cy="1399032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cs typeface="Times New Roman" panose="02020603050405020304" pitchFamily="18" charset="0"/>
              </a:rPr>
              <a:t>Data from 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SLR (Satellite Laser Ranging) </a:t>
            </a:r>
            <a:r>
              <a:rPr lang="en-US" altLang="en-US" dirty="0">
                <a:cs typeface="Times New Roman" panose="02020603050405020304" pitchFamily="18" charset="0"/>
              </a:rPr>
              <a:t>and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DORIS (Doppler </a:t>
            </a:r>
            <a:r>
              <a:rPr lang="en-US" altLang="en-US" b="1" dirty="0" err="1">
                <a:solidFill>
                  <a:srgbClr val="CC04B4"/>
                </a:solidFill>
                <a:cs typeface="Times New Roman" panose="02020603050405020304" pitchFamily="18" charset="0"/>
              </a:rPr>
              <a:t>Orbitography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 and </a:t>
            </a:r>
            <a:r>
              <a:rPr lang="en-US" altLang="en-US" b="1" dirty="0" err="1">
                <a:solidFill>
                  <a:srgbClr val="CC04B4"/>
                </a:solidFill>
                <a:cs typeface="Times New Roman" panose="02020603050405020304" pitchFamily="18" charset="0"/>
              </a:rPr>
              <a:t>Radiopositioning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 Integrated by Satellite) </a:t>
            </a:r>
            <a:r>
              <a:rPr lang="en-US" altLang="en-US" dirty="0">
                <a:cs typeface="Times New Roman" panose="02020603050405020304" pitchFamily="18" charset="0"/>
              </a:rPr>
              <a:t>systems are used to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determine the orbit</a:t>
            </a:r>
            <a:r>
              <a:rPr lang="en-US" altLang="en-US" dirty="0">
                <a:cs typeface="Times New Roman" panose="02020603050405020304" pitchFamily="18" charset="0"/>
              </a:rPr>
              <a:t> of TOPEX/Poseidon. 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 lvl="1"/>
            <a:r>
              <a:rPr lang="en-US" altLang="en-US" dirty="0" smtClean="0">
                <a:cs typeface="Times New Roman" panose="02020603050405020304" pitchFamily="18" charset="0"/>
              </a:rPr>
              <a:t>Together </a:t>
            </a:r>
            <a:r>
              <a:rPr lang="en-US" altLang="en-US" dirty="0">
                <a:cs typeface="Times New Roman" panose="02020603050405020304" pitchFamily="18" charset="0"/>
              </a:rPr>
              <a:t>these systems provide all-weather, global tracking of the satellite. There are however, some limitations in land-based systems.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23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647" name="Picture 7" descr="tp-g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55626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11887"/>
            <a:ext cx="8229600" cy="818388"/>
          </a:xfrm>
        </p:spPr>
        <p:txBody>
          <a:bodyPr/>
          <a:lstStyle/>
          <a:p>
            <a:r>
              <a:rPr lang="en-US" dirty="0" smtClean="0"/>
              <a:t>TOPEX/Poseidon Satellite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0" y="1752600"/>
            <a:ext cx="2590800" cy="327660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dirty="0">
                <a:cs typeface="Times New Roman" panose="02020603050405020304" pitchFamily="18" charset="0"/>
              </a:rPr>
              <a:t>To develop more accurate and less expensive methods of calculating orbits, the project installed a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Global Positioning System or GPS receiver </a:t>
            </a:r>
            <a:r>
              <a:rPr lang="en-US" altLang="en-US" dirty="0">
                <a:cs typeface="Times New Roman" panose="02020603050405020304" pitchFamily="18" charset="0"/>
              </a:rPr>
              <a:t>on the spacecraft as a flight experiment.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" y="5486400"/>
            <a:ext cx="8572500" cy="117348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cs typeface="Times New Roman" panose="02020603050405020304" pitchFamily="18" charset="0"/>
              </a:rPr>
              <a:t>The experiment proved a great success. During testing the GPS receiver simultaneously tracked signals from as many as 8 of the 21 GPS satellites that orbit the earth and provided the spacecraft's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radial position with an accuracy of better than 3 centimeters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52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71" name="Picture 7" descr="ELECTR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36" y="914400"/>
            <a:ext cx="5541264" cy="415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59436"/>
            <a:ext cx="8229600" cy="856488"/>
          </a:xfrm>
        </p:spPr>
        <p:txBody>
          <a:bodyPr/>
          <a:lstStyle/>
          <a:p>
            <a:r>
              <a:rPr lang="en-US" dirty="0" smtClean="0"/>
              <a:t>TOPEX/Poseidon Satellite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7336" y="1371600"/>
            <a:ext cx="2895600" cy="320040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Free electrons </a:t>
            </a:r>
            <a:r>
              <a:rPr lang="en-US" altLang="en-US" dirty="0">
                <a:cs typeface="Times New Roman" panose="02020603050405020304" pitchFamily="18" charset="0"/>
              </a:rPr>
              <a:t>are present in the earth's ionosphere. 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endParaRPr lang="en-US" altLang="en-US" dirty="0">
              <a:cs typeface="Times New Roman" panose="02020603050405020304" pitchFamily="18" charset="0"/>
            </a:endParaRPr>
          </a:p>
          <a:p>
            <a:r>
              <a:rPr lang="en-US" altLang="en-US" dirty="0" smtClean="0">
                <a:cs typeface="Times New Roman" panose="02020603050405020304" pitchFamily="18" charset="0"/>
              </a:rPr>
              <a:t>As </a:t>
            </a:r>
            <a:r>
              <a:rPr lang="en-US" altLang="en-US" dirty="0">
                <a:cs typeface="Times New Roman" panose="02020603050405020304" pitchFamily="18" charset="0"/>
              </a:rPr>
              <a:t>with water vapor,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these electrons delay the return of the radar pulse from the altimeter </a:t>
            </a:r>
            <a:r>
              <a:rPr lang="en-US" altLang="en-US" dirty="0">
                <a:cs typeface="Times New Roman" panose="02020603050405020304" pitchFamily="18" charset="0"/>
              </a:rPr>
              <a:t>and thus interfere with the accuracy of sea-level measurements. </a:t>
            </a:r>
          </a:p>
          <a:p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49936" y="5410200"/>
            <a:ext cx="8763000" cy="1111250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To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correct for this delay </a:t>
            </a:r>
            <a:r>
              <a:rPr lang="en-US" altLang="en-US" dirty="0">
                <a:cs typeface="Times New Roman" panose="02020603050405020304" pitchFamily="18" charset="0"/>
              </a:rPr>
              <a:t>the altimeter takes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measurements at two radio frequencies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 lvl="1" eaLnBrk="0" hangingPunct="0"/>
            <a:r>
              <a:rPr lang="en-US" altLang="en-US" dirty="0" smtClean="0"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cs typeface="Times New Roman" panose="02020603050405020304" pitchFamily="18" charset="0"/>
              </a:rPr>
              <a:t>difference between the two measurements provides both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 a measure of the electron content and a correction for the range delay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34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11" name="Picture 7" descr="P50374B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6" y="1063625"/>
            <a:ext cx="3788664" cy="370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1562"/>
            <a:ext cx="8229600" cy="856488"/>
          </a:xfrm>
        </p:spPr>
        <p:txBody>
          <a:bodyPr/>
          <a:lstStyle/>
          <a:p>
            <a:r>
              <a:rPr lang="en-US" dirty="0" smtClean="0"/>
              <a:t>TOPEX/Poseidon Satellite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143000"/>
            <a:ext cx="4038600" cy="5499100"/>
          </a:xfrm>
        </p:spPr>
        <p:txBody>
          <a:bodyPr>
            <a:normAutofit fontScale="92500" lnSpcReduction="10000"/>
          </a:bodyPr>
          <a:lstStyle/>
          <a:p>
            <a:pPr eaLnBrk="0" hangingPunct="0"/>
            <a:r>
              <a:rPr lang="en-US" altLang="en-US" dirty="0" smtClean="0">
                <a:cs typeface="Times New Roman" panose="02020603050405020304" pitchFamily="18" charset="0"/>
              </a:rPr>
              <a:t>In addition to TOPEX/Poseidon satellite, in </a:t>
            </a:r>
            <a:r>
              <a:rPr lang="en-US" altLang="en-US" b="1" dirty="0" smtClean="0">
                <a:solidFill>
                  <a:srgbClr val="CC04B4"/>
                </a:solidFill>
                <a:cs typeface="Times New Roman" panose="02020603050405020304" pitchFamily="18" charset="0"/>
              </a:rPr>
              <a:t>December 7 2001 Jason-1</a:t>
            </a:r>
            <a:r>
              <a:rPr lang="en-US" altLang="en-US" dirty="0" smtClean="0">
                <a:cs typeface="Times New Roman" panose="02020603050405020304" pitchFamily="18" charset="0"/>
              </a:rPr>
              <a:t>, another satellite with radar-altimeter, was launched.</a:t>
            </a: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Jason-1 is much smaller that TOPEX/Poseidon (weight 500 kg vs. 2400). </a:t>
            </a: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All other characteristics </a:t>
            </a:r>
            <a:r>
              <a:rPr lang="en-US" altLang="en-US" dirty="0">
                <a:cs typeface="Times New Roman" panose="02020603050405020304" pitchFamily="18" charset="0"/>
              </a:rPr>
              <a:t>of Jason-1 are similar to TOPEX/Poseidon. </a:t>
            </a:r>
          </a:p>
          <a:p>
            <a:endParaRPr lang="en-US" dirty="0"/>
          </a:p>
        </p:txBody>
      </p:sp>
      <p:pic>
        <p:nvPicPr>
          <p:cNvPr id="251912" name="Picture 8" descr="jason1-launc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6" y="4191000"/>
            <a:ext cx="3788664" cy="252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43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cdn.phys.org/newman/gfx/news/hires/2012/c71_geoid_smooth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088" y="2144425"/>
            <a:ext cx="4523359" cy="410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959" y="15431"/>
            <a:ext cx="8915400" cy="951420"/>
          </a:xfrm>
        </p:spPr>
        <p:txBody>
          <a:bodyPr>
            <a:normAutofit/>
          </a:bodyPr>
          <a:lstStyle/>
          <a:p>
            <a:r>
              <a:rPr lang="en-US" dirty="0" smtClean="0"/>
              <a:t>Sea Surface Height Determination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31" y="14478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Sea Surface Height</a:t>
            </a:r>
            <a:r>
              <a:rPr lang="en-US" altLang="en-US" dirty="0">
                <a:cs typeface="Times New Roman" panose="02020603050405020304" pitchFamily="18" charset="0"/>
              </a:rPr>
              <a:t>,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i.e.,  the distance between the satellite and the ocean surface, depends on five principle factors</a:t>
            </a:r>
            <a:r>
              <a:rPr lang="en-US" altLang="en-US" dirty="0" smtClean="0">
                <a:cs typeface="Times New Roman" panose="02020603050405020304" pitchFamily="18" charset="0"/>
              </a:rPr>
              <a:t>: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altLang="en-US" dirty="0" smtClean="0">
                <a:cs typeface="Times New Roman" panose="02020603050405020304" pitchFamily="18" charset="0"/>
              </a:rPr>
              <a:t>Geoid</a:t>
            </a:r>
          </a:p>
          <a:p>
            <a:pPr marL="850392" lvl="1" indent="-457200">
              <a:buFont typeface="+mj-lt"/>
              <a:buAutoNum type="arabicPeriod"/>
            </a:pPr>
            <a:endParaRPr lang="en-US" altLang="en-US" dirty="0" smtClean="0">
              <a:cs typeface="Times New Roman" panose="02020603050405020304" pitchFamily="18" charset="0"/>
            </a:endParaRPr>
          </a:p>
          <a:p>
            <a:pPr marL="850392" lvl="1" indent="-457200">
              <a:buFont typeface="+mj-lt"/>
              <a:buAutoNum type="arabicPeriod"/>
            </a:pPr>
            <a:r>
              <a:rPr lang="en-US" altLang="en-US" dirty="0" smtClean="0">
                <a:cs typeface="Times New Roman" panose="02020603050405020304" pitchFamily="18" charset="0"/>
              </a:rPr>
              <a:t>Ocean Tides</a:t>
            </a:r>
          </a:p>
          <a:p>
            <a:pPr marL="850392" lvl="1" indent="-457200">
              <a:buFont typeface="+mj-lt"/>
              <a:buAutoNum type="arabicPeriod"/>
            </a:pPr>
            <a:endParaRPr lang="en-US" altLang="en-US" dirty="0" smtClean="0">
              <a:cs typeface="Times New Roman" panose="02020603050405020304" pitchFamily="18" charset="0"/>
            </a:endParaRPr>
          </a:p>
          <a:p>
            <a:pPr marL="850392" lvl="1" indent="-457200">
              <a:buFont typeface="+mj-lt"/>
              <a:buAutoNum type="arabicPeriod"/>
            </a:pPr>
            <a:r>
              <a:rPr lang="en-US" altLang="en-US" dirty="0" smtClean="0">
                <a:cs typeface="Times New Roman" panose="02020603050405020304" pitchFamily="18" charset="0"/>
              </a:rPr>
              <a:t>Atmospheric pressure</a:t>
            </a:r>
          </a:p>
          <a:p>
            <a:pPr marL="850392" lvl="1" indent="-457200">
              <a:buFont typeface="+mj-lt"/>
              <a:buAutoNum type="arabicPeriod"/>
            </a:pPr>
            <a:endParaRPr lang="en-US" altLang="en-US" dirty="0" smtClean="0">
              <a:cs typeface="Times New Roman" panose="02020603050405020304" pitchFamily="18" charset="0"/>
            </a:endParaRPr>
          </a:p>
          <a:p>
            <a:pPr marL="850392" lvl="1" indent="-457200">
              <a:buFont typeface="+mj-lt"/>
              <a:buAutoNum type="arabicPeriod"/>
            </a:pPr>
            <a:r>
              <a:rPr lang="en-US" altLang="en-US" dirty="0">
                <a:cs typeface="Times New Roman" panose="02020603050405020304" pitchFamily="18" charset="0"/>
              </a:rPr>
              <a:t> </a:t>
            </a:r>
            <a:r>
              <a:rPr lang="en-US" altLang="en-US" dirty="0" smtClean="0">
                <a:cs typeface="Times New Roman" panose="02020603050405020304" pitchFamily="18" charset="0"/>
              </a:rPr>
              <a:t>Geostrophic circulation</a:t>
            </a:r>
            <a:endParaRPr lang="en-US" altLang="en-US" b="1" dirty="0" smtClean="0">
              <a:cs typeface="Times New Roman" panose="02020603050405020304" pitchFamily="18" charset="0"/>
            </a:endParaRPr>
          </a:p>
          <a:p>
            <a:pPr marL="850392" lvl="1" indent="-457200">
              <a:buFont typeface="+mj-lt"/>
              <a:buAutoNum type="arabicPeriod"/>
            </a:pPr>
            <a:endParaRPr lang="en-US" altLang="en-US" dirty="0" smtClean="0">
              <a:cs typeface="Times New Roman" panose="02020603050405020304" pitchFamily="18" charset="0"/>
            </a:endParaRPr>
          </a:p>
          <a:p>
            <a:pPr marL="850392" lvl="1" indent="-457200">
              <a:buFont typeface="+mj-lt"/>
              <a:buAutoNum type="arabicPeriod"/>
            </a:pPr>
            <a:r>
              <a:rPr lang="en-US" altLang="en-US" dirty="0" smtClean="0">
                <a:cs typeface="Times New Roman" panose="02020603050405020304" pitchFamily="18" charset="0"/>
              </a:rPr>
              <a:t>Ocean Waves</a:t>
            </a:r>
            <a:endParaRPr lang="en-US" altLang="en-US" dirty="0"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95800" y="5765627"/>
            <a:ext cx="47519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The </a:t>
            </a:r>
            <a:r>
              <a:rPr lang="en-US" sz="1200" b="1" dirty="0"/>
              <a:t>geoid</a:t>
            </a:r>
            <a:r>
              <a:rPr lang="en-US" sz="1200" dirty="0"/>
              <a:t> is the shape that the surface of the oceans would take </a:t>
            </a:r>
            <a:r>
              <a:rPr lang="en-US" sz="1200" b="1" dirty="0">
                <a:solidFill>
                  <a:srgbClr val="CC04B4"/>
                </a:solidFill>
              </a:rPr>
              <a:t>under the influence of Earth's gravitation and rotation alone</a:t>
            </a:r>
            <a:r>
              <a:rPr lang="en-US" sz="1200" dirty="0"/>
              <a:t>, in the absence of other influences such as winds and tides. This surface is extended through the continents (such as with very narrow hypothetical canals).</a:t>
            </a:r>
          </a:p>
        </p:txBody>
      </p:sp>
    </p:spTree>
    <p:extLst>
      <p:ext uri="{BB962C8B-B14F-4D97-AF65-F5344CB8AC3E}">
        <p14:creationId xmlns:p14="http://schemas.microsoft.com/office/powerpoint/2010/main" val="248689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20" name="Picture 8" descr="MEAS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76604"/>
            <a:ext cx="5775474" cy="433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932688"/>
          </a:xfrm>
        </p:spPr>
        <p:txBody>
          <a:bodyPr/>
          <a:lstStyle/>
          <a:p>
            <a:r>
              <a:rPr lang="en-US" dirty="0" smtClean="0"/>
              <a:t>Sea Surface Height: Geoid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0922" y="1408684"/>
            <a:ext cx="3165475" cy="41148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>
                <a:cs typeface="Times New Roman" panose="02020603050405020304" pitchFamily="18" charset="0"/>
              </a:rPr>
              <a:t>We describe the Earth as an </a:t>
            </a:r>
            <a:r>
              <a:rPr lang="en-US" altLang="en-US" dirty="0" smtClean="0">
                <a:cs typeface="Times New Roman" panose="02020603050405020304" pitchFamily="18" charset="0"/>
              </a:rPr>
              <a:t>ellipsoid</a:t>
            </a:r>
          </a:p>
          <a:p>
            <a:pPr lvl="1"/>
            <a:r>
              <a:rPr lang="en-US" altLang="en-US" dirty="0" smtClean="0">
                <a:cs typeface="Times New Roman" panose="02020603050405020304" pitchFamily="18" charset="0"/>
              </a:rPr>
              <a:t>however</a:t>
            </a:r>
            <a:r>
              <a:rPr lang="en-US" altLang="en-US" dirty="0">
                <a:cs typeface="Times New Roman" panose="02020603050405020304" pitchFamily="18" charset="0"/>
              </a:rPr>
              <a:t>, in practice it is not an ellipsoid and 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distribution of the mass within the Earth is not uniform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 lvl="1"/>
            <a:endParaRPr lang="en-US" altLang="en-US" dirty="0" smtClean="0">
              <a:cs typeface="Times New Roman" panose="02020603050405020304" pitchFamily="18" charset="0"/>
            </a:endParaRPr>
          </a:p>
          <a:p>
            <a:pPr lvl="1"/>
            <a:r>
              <a:rPr lang="en-US" altLang="en-US" dirty="0" smtClean="0"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cs typeface="Times New Roman" panose="02020603050405020304" pitchFamily="18" charset="0"/>
              </a:rPr>
              <a:t>resulting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gravitation field of the Earth </a:t>
            </a:r>
            <a:r>
              <a:rPr lang="en-US" altLang="en-US" dirty="0">
                <a:cs typeface="Times New Roman" panose="02020603050405020304" pitchFamily="18" charset="0"/>
              </a:rPr>
              <a:t>is also </a:t>
            </a:r>
            <a:r>
              <a:rPr lang="en-US" altLang="en-US" b="1" u="sng" dirty="0">
                <a:solidFill>
                  <a:srgbClr val="CC04B4"/>
                </a:solidFill>
                <a:cs typeface="Times New Roman" panose="02020603050405020304" pitchFamily="18" charset="0"/>
              </a:rPr>
              <a:t>not uniform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</a:p>
          <a:p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20040" y="5867400"/>
            <a:ext cx="8381999" cy="914400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These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subtle variations of the gravitation field </a:t>
            </a:r>
            <a:r>
              <a:rPr lang="en-US" altLang="en-US" dirty="0">
                <a:cs typeface="Times New Roman" panose="02020603050405020304" pitchFamily="18" charset="0"/>
              </a:rPr>
              <a:t>influence both 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ocean surface</a:t>
            </a:r>
            <a:r>
              <a:rPr lang="en-US" altLang="en-US" dirty="0">
                <a:cs typeface="Times New Roman" panose="02020603050405020304" pitchFamily="18" charset="0"/>
              </a:rPr>
              <a:t> and 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satellite orbit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79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41" name="Picture 5" descr="MEAS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40" y="1237523"/>
            <a:ext cx="5572232" cy="417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84836"/>
            <a:ext cx="8229600" cy="856488"/>
          </a:xfrm>
        </p:spPr>
        <p:txBody>
          <a:bodyPr/>
          <a:lstStyle/>
          <a:p>
            <a:r>
              <a:rPr lang="en-US" dirty="0" smtClean="0"/>
              <a:t>Sea Surface Height: Geoid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0" y="1216224"/>
            <a:ext cx="3352800" cy="3886200"/>
          </a:xfrm>
        </p:spPr>
        <p:txBody>
          <a:bodyPr>
            <a:normAutofit fontScale="77500" lnSpcReduction="20000"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The deviations of the geoid from the reference ellipsoid range from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-104 m to +64 m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dirty="0" smtClean="0">
                <a:cs typeface="Times New Roman" panose="02020603050405020304" pitchFamily="18" charset="0"/>
              </a:rPr>
              <a:t>In </a:t>
            </a:r>
            <a:r>
              <a:rPr lang="en-US" altLang="en-US" dirty="0">
                <a:cs typeface="Times New Roman" panose="02020603050405020304" pitchFamily="18" charset="0"/>
              </a:rPr>
              <a:t>areas where there are ocean trenches or ridges 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geoid height can vary by several meters over a few kilometers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At present the shape of geoid is not known</a:t>
            </a:r>
            <a:r>
              <a:rPr lang="en-US" altLang="en-US" dirty="0"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04216" y="5712024"/>
            <a:ext cx="8686800" cy="1145976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Measuring the distance between the satellite and the Earth surface we can estimate the influence of the gravitation field over land, but not over the ocean. Therefore,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sea surface height is referenced to geoid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10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7" name="Picture 7" descr="ti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" y="1236046"/>
            <a:ext cx="3227388" cy="54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69" name="Oval 9"/>
          <p:cNvSpPr>
            <a:spLocks noChangeArrowheads="1"/>
          </p:cNvSpPr>
          <p:nvPr/>
        </p:nvSpPr>
        <p:spPr bwMode="auto">
          <a:xfrm>
            <a:off x="3429000" y="1083646"/>
            <a:ext cx="457200" cy="44035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62484"/>
            <a:ext cx="8610600" cy="932688"/>
          </a:xfrm>
        </p:spPr>
        <p:txBody>
          <a:bodyPr>
            <a:normAutofit/>
          </a:bodyPr>
          <a:lstStyle/>
          <a:p>
            <a:r>
              <a:rPr lang="en-US" dirty="0" smtClean="0"/>
              <a:t>Sea Surface Height: Ocean Tides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2288" y="1295400"/>
            <a:ext cx="4659312" cy="5228123"/>
          </a:xfrm>
        </p:spPr>
        <p:txBody>
          <a:bodyPr>
            <a:normAutofit fontScale="77500" lnSpcReduction="20000"/>
          </a:bodyPr>
          <a:lstStyle/>
          <a:p>
            <a:pPr eaLnBrk="0" hangingPunct="0"/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Tides are periodic short-term changes in the height of the ocean </a:t>
            </a:r>
            <a:r>
              <a:rPr lang="en-US" altLang="en-US" dirty="0">
                <a:cs typeface="Times New Roman" panose="02020603050405020304" pitchFamily="18" charset="0"/>
              </a:rPr>
              <a:t>surface caused by a combination of the gravitational force of the moon and the sun and the motion of the Earth. </a:t>
            </a: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When 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directions of the moon and sun gravitation coincide </a:t>
            </a:r>
            <a:r>
              <a:rPr lang="en-US" altLang="en-US" dirty="0">
                <a:cs typeface="Times New Roman" panose="02020603050405020304" pitchFamily="18" charset="0"/>
              </a:rPr>
              <a:t>(full moon or new moon),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the tidal range is maximum </a:t>
            </a:r>
            <a:r>
              <a:rPr lang="en-US" altLang="en-US" dirty="0">
                <a:cs typeface="Times New Roman" panose="02020603050405020304" pitchFamily="18" charset="0"/>
              </a:rPr>
              <a:t>(spring tide, above).</a:t>
            </a: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When the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direction of the sun gravitation is perpendicular to the moon gravitation </a:t>
            </a:r>
            <a:r>
              <a:rPr lang="en-US" altLang="en-US" dirty="0">
                <a:cs typeface="Times New Roman" panose="02020603050405020304" pitchFamily="18" charset="0"/>
              </a:rPr>
              <a:t>(first quarter of third quarter),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the tidal range is minimum</a:t>
            </a:r>
            <a:r>
              <a:rPr lang="en-US" altLang="en-US" dirty="0">
                <a:cs typeface="Times New Roman" panose="02020603050405020304" pitchFamily="18" charset="0"/>
              </a:rPr>
              <a:t> (neap tide, below). </a:t>
            </a:r>
          </a:p>
          <a:p>
            <a:endParaRPr lang="en-US" dirty="0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200400" y="3970823"/>
            <a:ext cx="457200" cy="44035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25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5908"/>
            <a:ext cx="8686800" cy="932688"/>
          </a:xfrm>
        </p:spPr>
        <p:txBody>
          <a:bodyPr>
            <a:normAutofit/>
          </a:bodyPr>
          <a:lstStyle/>
          <a:p>
            <a:r>
              <a:rPr lang="en-US" dirty="0" smtClean="0"/>
              <a:t>Sea Surface Height: Ocean Tides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886200"/>
            <a:ext cx="4800600" cy="2827020"/>
          </a:xfrm>
        </p:spPr>
        <p:txBody>
          <a:bodyPr>
            <a:normAutofit fontScale="70000" lnSpcReduction="20000"/>
          </a:bodyPr>
          <a:lstStyle/>
          <a:p>
            <a:pPr eaLnBrk="0" hangingPunct="0"/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Maximum tidal range is up to 15 m </a:t>
            </a:r>
            <a:r>
              <a:rPr lang="en-US" altLang="en-US" dirty="0">
                <a:cs typeface="Times New Roman" panose="02020603050405020304" pitchFamily="18" charset="0"/>
              </a:rPr>
              <a:t>(the Bay of Fundy near Moncton, New Brunswick, Canada. </a:t>
            </a: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Tides</a:t>
            </a:r>
            <a:r>
              <a:rPr lang="en-US" altLang="en-US" dirty="0">
                <a:cs typeface="Times New Roman" panose="02020603050405020304" pitchFamily="18" charset="0"/>
              </a:rPr>
              <a:t> can be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estimated from mathematical models</a:t>
            </a:r>
            <a:r>
              <a:rPr lang="en-US" altLang="en-US" dirty="0">
                <a:cs typeface="Times New Roman" panose="02020603050405020304" pitchFamily="18" charset="0"/>
              </a:rPr>
              <a:t> and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removed from the </a:t>
            </a:r>
            <a:r>
              <a:rPr lang="en-US" altLang="en-US" b="1" dirty="0" err="1">
                <a:solidFill>
                  <a:srgbClr val="CC04B4"/>
                </a:solidFill>
                <a:cs typeface="Times New Roman" panose="02020603050405020304" pitchFamily="18" charset="0"/>
              </a:rPr>
              <a:t>altimetric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 measurements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b="1" dirty="0" err="1">
                <a:solidFill>
                  <a:srgbClr val="CC04B4"/>
                </a:solidFill>
                <a:cs typeface="Times New Roman" panose="02020603050405020304" pitchFamily="18" charset="0"/>
              </a:rPr>
              <a:t>Altimetric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 measurements provided a comprehensive information on tidal cycles</a:t>
            </a:r>
            <a:r>
              <a:rPr lang="en-US" altLang="en-US" dirty="0"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45058" name="Picture 2" descr="http://lh6.ggpht.com/-PBJ6cE_i5Nc/T2WyKwTRr4I/AAAAAAAAVdU/GEZNXyatAr8/fundy-tides-comparison%25255B4%25255D.jpg?imgmax=8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431" y="3886200"/>
            <a:ext cx="3877337" cy="282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Picture 4" descr="http://www.nyf.hu/others/html/kornyezettud/megujulo/Tidal%20energy/tidal%20cyc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65" y="1325298"/>
            <a:ext cx="8381999" cy="225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87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4" name="Picture 6" descr="fig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" y="4019550"/>
            <a:ext cx="35052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7815" name="Picture 7" descr="fig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4019550"/>
            <a:ext cx="3810000" cy="283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12" y="185373"/>
            <a:ext cx="8951976" cy="436975"/>
          </a:xfrm>
        </p:spPr>
        <p:txBody>
          <a:bodyPr>
            <a:noAutofit/>
          </a:bodyPr>
          <a:lstStyle/>
          <a:p>
            <a:r>
              <a:rPr lang="en-US" sz="4000" dirty="0" smtClean="0"/>
              <a:t>Sea Surface Height: Geostrophic Circulation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832" y="914399"/>
            <a:ext cx="8229600" cy="3105151"/>
          </a:xfrm>
        </p:spPr>
        <p:txBody>
          <a:bodyPr>
            <a:normAutofit fontScale="62500" lnSpcReduction="20000"/>
          </a:bodyPr>
          <a:lstStyle/>
          <a:p>
            <a:pPr eaLnBrk="0" hangingPunct="0"/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Sea Surface Height </a:t>
            </a:r>
            <a:r>
              <a:rPr lang="en-US" altLang="en-US" dirty="0">
                <a:cs typeface="Times New Roman" panose="02020603050405020304" pitchFamily="18" charset="0"/>
              </a:rPr>
              <a:t>estimated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after removal of tidal variability </a:t>
            </a:r>
            <a:r>
              <a:rPr lang="en-US" altLang="en-US" dirty="0">
                <a:cs typeface="Times New Roman" panose="02020603050405020304" pitchFamily="18" charset="0"/>
              </a:rPr>
              <a:t>is attributed to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steric height</a:t>
            </a:r>
            <a:r>
              <a:rPr lang="en-US" altLang="en-US" dirty="0">
                <a:cs typeface="Times New Roman" panose="02020603050405020304" pitchFamily="18" charset="0"/>
              </a:rPr>
              <a:t> resulting from the differences in the ocean column </a:t>
            </a:r>
            <a:r>
              <a:rPr lang="en-US" altLang="en-US" dirty="0" smtClean="0">
                <a:cs typeface="Times New Roman" panose="02020603050405020304" pitchFamily="18" charset="0"/>
              </a:rPr>
              <a:t>density (</a:t>
            </a:r>
            <a:r>
              <a:rPr lang="en-US" dirty="0"/>
              <a:t>refers to global changes in sea level due to </a:t>
            </a:r>
            <a:r>
              <a:rPr lang="en-US" b="1" dirty="0">
                <a:solidFill>
                  <a:srgbClr val="CC04B4"/>
                </a:solidFill>
              </a:rPr>
              <a:t>thermal expansion </a:t>
            </a:r>
            <a:r>
              <a:rPr lang="en-US" dirty="0"/>
              <a:t>and </a:t>
            </a:r>
            <a:r>
              <a:rPr lang="en-US" b="1" dirty="0">
                <a:solidFill>
                  <a:srgbClr val="CC04B4"/>
                </a:solidFill>
              </a:rPr>
              <a:t>salinity </a:t>
            </a:r>
            <a:r>
              <a:rPr lang="en-US" b="1" dirty="0" smtClean="0">
                <a:solidFill>
                  <a:srgbClr val="CC04B4"/>
                </a:solidFill>
              </a:rPr>
              <a:t>variations</a:t>
            </a:r>
            <a:r>
              <a:rPr lang="en-US" dirty="0" smtClean="0"/>
              <a:t>)</a:t>
            </a:r>
            <a:r>
              <a:rPr lang="en-US" altLang="en-US" dirty="0" smtClean="0">
                <a:cs typeface="Times New Roman" panose="02020603050405020304" pitchFamily="18" charset="0"/>
              </a:rPr>
              <a:t>.</a:t>
            </a:r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From the horizontal gradients of steric height we can estimate </a:t>
            </a:r>
            <a:r>
              <a:rPr lang="en-US" altLang="en-US" b="1" dirty="0">
                <a:solidFill>
                  <a:srgbClr val="CC04B4"/>
                </a:solidFill>
                <a:cs typeface="Times New Roman" panose="02020603050405020304" pitchFamily="18" charset="0"/>
              </a:rPr>
              <a:t>geostrophic circulation</a:t>
            </a:r>
            <a:r>
              <a:rPr lang="en-US" altLang="en-US" dirty="0">
                <a:cs typeface="Times New Roman" panose="02020603050405020304" pitchFamily="18" charset="0"/>
              </a:rPr>
              <a:t>. 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In practice we cannot obtain from altimetry the estimations of steric height because instead of geoid </a:t>
            </a:r>
            <a:r>
              <a:rPr lang="en-US" altLang="en-US" dirty="0" smtClean="0">
                <a:cs typeface="Times New Roman" panose="02020603050405020304" pitchFamily="18" charset="0"/>
              </a:rPr>
              <a:t>mean </a:t>
            </a:r>
            <a:r>
              <a:rPr lang="en-US" altLang="en-US" dirty="0">
                <a:cs typeface="Times New Roman" panose="02020603050405020304" pitchFamily="18" charset="0"/>
              </a:rPr>
              <a:t>ocean surface which includes both geoid and the elements of steady ocean </a:t>
            </a:r>
            <a:r>
              <a:rPr lang="en-US" altLang="en-US" dirty="0" smtClean="0">
                <a:cs typeface="Times New Roman" panose="02020603050405020304" pitchFamily="18" charset="0"/>
              </a:rPr>
              <a:t>circulation is used. </a:t>
            </a:r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endParaRPr lang="en-US" altLang="en-US" dirty="0"/>
          </a:p>
          <a:p>
            <a:pPr eaLnBrk="0" hangingPunct="0"/>
            <a:r>
              <a:rPr lang="en-US" altLang="en-US" dirty="0"/>
              <a:t>The most productive way of analysis of sea surface topography is mathematical modeling with data assimilation. </a:t>
            </a:r>
          </a:p>
          <a:p>
            <a:pPr eaLnBrk="0" hangingPunct="0"/>
            <a:endParaRPr lang="en-US" altLang="en-US" dirty="0"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82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6" name="Picture 42" descr="http://www.nasa.gov/images/content/134578main_rita_Sept_23_track_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1005251"/>
            <a:ext cx="7162800" cy="553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1364" name="Text Box 4"/>
          <p:cNvSpPr txBox="1">
            <a:spLocks noChangeArrowheads="1"/>
          </p:cNvSpPr>
          <p:nvPr/>
        </p:nvSpPr>
        <p:spPr bwMode="auto">
          <a:xfrm>
            <a:off x="365125" y="13827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271369" name="Text Box 9"/>
          <p:cNvSpPr txBox="1">
            <a:spLocks noChangeArrowheads="1"/>
          </p:cNvSpPr>
          <p:nvPr/>
        </p:nvSpPr>
        <p:spPr bwMode="auto">
          <a:xfrm>
            <a:off x="549275" y="6488668"/>
            <a:ext cx="8153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altLang="en-US" dirty="0"/>
              <a:t>Hurricane Rita in the Gulf of Mexico.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" y="76200"/>
            <a:ext cx="8229600" cy="932688"/>
          </a:xfrm>
        </p:spPr>
        <p:txBody>
          <a:bodyPr/>
          <a:lstStyle/>
          <a:p>
            <a:r>
              <a:rPr lang="en-US" dirty="0" smtClean="0"/>
              <a:t>Sea Surface Height- Hurricane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29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6" name="Text Box 4"/>
          <p:cNvSpPr txBox="1">
            <a:spLocks noChangeArrowheads="1"/>
          </p:cNvSpPr>
          <p:nvPr/>
        </p:nvSpPr>
        <p:spPr bwMode="auto">
          <a:xfrm>
            <a:off x="365125" y="13827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269317" name="Text Box 5"/>
          <p:cNvSpPr txBox="1">
            <a:spLocks noChangeArrowheads="1"/>
          </p:cNvSpPr>
          <p:nvPr/>
        </p:nvSpPr>
        <p:spPr bwMode="auto">
          <a:xfrm>
            <a:off x="6324600" y="1981200"/>
            <a:ext cx="24384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The TOPEX/Poseidon truck numbers off southern California</a:t>
            </a:r>
          </a:p>
          <a:p>
            <a:endParaRPr lang="en-US" altLang="en-US"/>
          </a:p>
        </p:txBody>
      </p:sp>
      <p:pic>
        <p:nvPicPr>
          <p:cNvPr id="26931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5610225" cy="53038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96234"/>
            <a:ext cx="8229600" cy="932688"/>
          </a:xfrm>
        </p:spPr>
        <p:txBody>
          <a:bodyPr>
            <a:normAutofit/>
          </a:bodyPr>
          <a:lstStyle/>
          <a:p>
            <a:r>
              <a:rPr lang="en-US" dirty="0" smtClean="0"/>
              <a:t>Sea Surface Height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9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365125" y="13827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609600" y="5943600"/>
            <a:ext cx="815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/>
              <a:t>Example of sea surface topography dynamics off California.</a:t>
            </a:r>
          </a:p>
        </p:txBody>
      </p:sp>
      <p:pic>
        <p:nvPicPr>
          <p:cNvPr id="334854" name="ssh1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010400" cy="464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4112"/>
            <a:ext cx="8229600" cy="856488"/>
          </a:xfrm>
        </p:spPr>
        <p:txBody>
          <a:bodyPr/>
          <a:lstStyle/>
          <a:p>
            <a:r>
              <a:rPr lang="en-US" dirty="0" smtClean="0"/>
              <a:t>Sea Surface Height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33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00" fill="hold"/>
                                        <p:tgtEl>
                                          <p:spTgt spid="3348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3485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48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348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485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001713"/>
            <a:ext cx="5940677" cy="5677678"/>
          </a:xfrm>
          <a:prstGeom prst="rect">
            <a:avLst/>
          </a:prstGeom>
        </p:spPr>
      </p:pic>
      <p:sp>
        <p:nvSpPr>
          <p:cNvPr id="250889" name="Text Box 9"/>
          <p:cNvSpPr txBox="1">
            <a:spLocks noChangeArrowheads="1"/>
          </p:cNvSpPr>
          <p:nvPr/>
        </p:nvSpPr>
        <p:spPr bwMode="auto">
          <a:xfrm>
            <a:off x="365125" y="13827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785"/>
            <a:ext cx="8229600" cy="856488"/>
          </a:xfrm>
        </p:spPr>
        <p:txBody>
          <a:bodyPr/>
          <a:lstStyle/>
          <a:p>
            <a:r>
              <a:rPr lang="en-US" dirty="0" smtClean="0"/>
              <a:t>Data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447800"/>
            <a:ext cx="6361176" cy="2362200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r>
              <a:rPr lang="en-US" altLang="en-US" dirty="0"/>
              <a:t>The data collected by TOPEX/Poseidon and Jason-1 can be obtained from  </a:t>
            </a:r>
            <a:r>
              <a:rPr lang="en-US" altLang="en-US" dirty="0" smtClean="0"/>
              <a:t>various sites but the “PODAAC” site is the best:</a:t>
            </a:r>
            <a:endParaRPr lang="en-US" altLang="en-US" dirty="0"/>
          </a:p>
          <a:p>
            <a:pPr marL="0" indent="0">
              <a:buNone/>
            </a:pPr>
            <a:endParaRPr lang="en-US" altLang="en-US" dirty="0" smtClean="0"/>
          </a:p>
          <a:p>
            <a:pPr marL="0" indent="0">
              <a:buNone/>
            </a:pPr>
            <a:r>
              <a:rPr lang="en-US" altLang="en-US" dirty="0">
                <a:solidFill>
                  <a:srgbClr val="CC04B4"/>
                </a:solidFill>
                <a:hlinkClick r:id="rId4"/>
              </a:rPr>
              <a:t>http://podaac.jpl.nasa.gov/datasetlist?ids=Measurement&amp;values=Sea+Surface+Topography</a:t>
            </a:r>
            <a:r>
              <a:rPr lang="en-US" altLang="en-US" dirty="0" smtClean="0">
                <a:solidFill>
                  <a:srgbClr val="CC04B4"/>
                </a:solidFill>
                <a:hlinkClick r:id="rId4"/>
              </a:rPr>
              <a:t>#</a:t>
            </a:r>
            <a:endParaRPr lang="en-US" altLang="en-US" dirty="0" smtClean="0">
              <a:solidFill>
                <a:srgbClr val="CC04B4"/>
              </a:solidFill>
            </a:endParaRPr>
          </a:p>
          <a:p>
            <a:pPr marL="0" indent="0">
              <a:buNone/>
            </a:pPr>
            <a:endParaRPr lang="en-US" altLang="en-US" dirty="0"/>
          </a:p>
          <a:p>
            <a:r>
              <a:rPr lang="en-US" altLang="en-US" dirty="0" smtClean="0"/>
              <a:t>There are many ways to access the data and different formats.</a:t>
            </a:r>
          </a:p>
          <a:p>
            <a:endParaRPr lang="en-US" dirty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podaac.jpl.nasa.gov/TOPEX-POSEIDON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6800" y="3810000"/>
            <a:ext cx="3805612" cy="286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7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52400"/>
            <a:ext cx="8229600" cy="653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87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05155"/>
            <a:ext cx="8229600" cy="856488"/>
          </a:xfrm>
        </p:spPr>
        <p:txBody>
          <a:bodyPr/>
          <a:lstStyle/>
          <a:p>
            <a:r>
              <a:rPr lang="en-US" dirty="0" smtClean="0"/>
              <a:t>Data Access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0"/>
            <a:ext cx="4641710" cy="11098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" y="1219200"/>
            <a:ext cx="8993649" cy="33281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41" y="1981200"/>
            <a:ext cx="8193367" cy="409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6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5560</TotalTime>
  <Words>2111</Words>
  <Application>Microsoft Office PowerPoint</Application>
  <PresentationFormat>On-screen Show (4:3)</PresentationFormat>
  <Paragraphs>248</Paragraphs>
  <Slides>37</Slides>
  <Notes>34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Constantia</vt:lpstr>
      <vt:lpstr>Times New Roman</vt:lpstr>
      <vt:lpstr>Wingdings 2</vt:lpstr>
      <vt:lpstr>Flow</vt:lpstr>
      <vt:lpstr>Topex/Poseidon – Sea Surface Height</vt:lpstr>
      <vt:lpstr>Lecture Outline</vt:lpstr>
      <vt:lpstr>Basic Principles of Satellite Altimetry</vt:lpstr>
      <vt:lpstr>Basic Principles of Satellite Altimetry</vt:lpstr>
      <vt:lpstr>Basic Principles of Satellite Altimetry</vt:lpstr>
      <vt:lpstr>Basic Principles of Satellite Altimetry</vt:lpstr>
      <vt:lpstr>Basic Principles of Satellite Altimetry</vt:lpstr>
      <vt:lpstr>Basic Principles of Satellite Altimetry</vt:lpstr>
      <vt:lpstr>Basic Principles of Satellite Altimetry</vt:lpstr>
      <vt:lpstr>Basic Principles of satellite Altimetry</vt:lpstr>
      <vt:lpstr>TOPEX/Poseidon Satellite</vt:lpstr>
      <vt:lpstr>TOPEX/Poseidon Satellite</vt:lpstr>
      <vt:lpstr>TOPEX/Poseidon Satellite</vt:lpstr>
      <vt:lpstr>TOPEX/Podeidon Launch</vt:lpstr>
      <vt:lpstr>TOPEX/Poseidon Orbit</vt:lpstr>
      <vt:lpstr>TOPEX/Poseidon Satellite Cycle</vt:lpstr>
      <vt:lpstr>TOPEX/Poseidon Accuracy</vt:lpstr>
      <vt:lpstr>TOPEX/Poseidon Orbit Views</vt:lpstr>
      <vt:lpstr>TOPEX/Poseidon Satellite Cycles</vt:lpstr>
      <vt:lpstr>TOPEX/Poseidon Satellite</vt:lpstr>
      <vt:lpstr>TOPEX/Poseidon Satellite Info</vt:lpstr>
      <vt:lpstr>TOPEX/Poseidon Satellite</vt:lpstr>
      <vt:lpstr>TOPEX/Poseidon Satellite</vt:lpstr>
      <vt:lpstr>TOPEX/Poseidon Satellite</vt:lpstr>
      <vt:lpstr>TOPEX/Poseidon Satellite</vt:lpstr>
      <vt:lpstr>Sea Surface Height Determination</vt:lpstr>
      <vt:lpstr>Sea Surface Height: Geoid</vt:lpstr>
      <vt:lpstr>Sea Surface Height: Geoid</vt:lpstr>
      <vt:lpstr>Sea Surface Height: Ocean Tides</vt:lpstr>
      <vt:lpstr>Sea Surface Height: Ocean Tides</vt:lpstr>
      <vt:lpstr>Sea Surface Height: Geostrophic Circulation</vt:lpstr>
      <vt:lpstr>Sea Surface Height- Hurricane</vt:lpstr>
      <vt:lpstr>Sea Surface Height</vt:lpstr>
      <vt:lpstr>Sea Surface Height</vt:lpstr>
      <vt:lpstr>Data Access</vt:lpstr>
      <vt:lpstr>PowerPoint Presentation</vt:lpstr>
      <vt:lpstr>Data Access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Introduction Lecture 1: History of Remote Sensing</dc:title>
  <dc:creator>Jennifer</dc:creator>
  <cp:lastModifiedBy>Jennifer Griswold</cp:lastModifiedBy>
  <cp:revision>568</cp:revision>
  <dcterms:created xsi:type="dcterms:W3CDTF">2015-01-12T21:16:19Z</dcterms:created>
  <dcterms:modified xsi:type="dcterms:W3CDTF">2017-10-31T02:54:46Z</dcterms:modified>
</cp:coreProperties>
</file>