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4"/>
  </p:notesMasterIdLst>
  <p:sldIdLst>
    <p:sldId id="256" r:id="rId2"/>
    <p:sldId id="296" r:id="rId3"/>
    <p:sldId id="264" r:id="rId4"/>
    <p:sldId id="306" r:id="rId5"/>
    <p:sldId id="297" r:id="rId6"/>
    <p:sldId id="259" r:id="rId7"/>
    <p:sldId id="260" r:id="rId8"/>
    <p:sldId id="305" r:id="rId9"/>
    <p:sldId id="261" r:id="rId10"/>
    <p:sldId id="262" r:id="rId11"/>
    <p:sldId id="298" r:id="rId12"/>
    <p:sldId id="265" r:id="rId13"/>
    <p:sldId id="263" r:id="rId14"/>
    <p:sldId id="299" r:id="rId15"/>
    <p:sldId id="300" r:id="rId16"/>
    <p:sldId id="273" r:id="rId17"/>
    <p:sldId id="274" r:id="rId18"/>
    <p:sldId id="275" r:id="rId19"/>
    <p:sldId id="276" r:id="rId20"/>
    <p:sldId id="271" r:id="rId21"/>
    <p:sldId id="301" r:id="rId22"/>
    <p:sldId id="302" r:id="rId23"/>
    <p:sldId id="272" r:id="rId24"/>
    <p:sldId id="303" r:id="rId25"/>
    <p:sldId id="304" r:id="rId26"/>
    <p:sldId id="270" r:id="rId27"/>
    <p:sldId id="268" r:id="rId28"/>
    <p:sldId id="277" r:id="rId29"/>
    <p:sldId id="278" r:id="rId30"/>
    <p:sldId id="279" r:id="rId31"/>
    <p:sldId id="280" r:id="rId32"/>
    <p:sldId id="281" r:id="rId33"/>
    <p:sldId id="282" r:id="rId34"/>
    <p:sldId id="283" r:id="rId35"/>
    <p:sldId id="285" r:id="rId36"/>
    <p:sldId id="286" r:id="rId37"/>
    <p:sldId id="287" r:id="rId38"/>
    <p:sldId id="288" r:id="rId39"/>
    <p:sldId id="289" r:id="rId40"/>
    <p:sldId id="290" r:id="rId41"/>
    <p:sldId id="292" r:id="rId42"/>
    <p:sldId id="291" r:id="rId43"/>
    <p:sldId id="293" r:id="rId44"/>
    <p:sldId id="294" r:id="rId45"/>
    <p:sldId id="307" r:id="rId46"/>
    <p:sldId id="308" r:id="rId47"/>
    <p:sldId id="309" r:id="rId48"/>
    <p:sldId id="310" r:id="rId49"/>
    <p:sldId id="311" r:id="rId50"/>
    <p:sldId id="312" r:id="rId51"/>
    <p:sldId id="313" r:id="rId52"/>
    <p:sldId id="315" r:id="rId5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4B4"/>
    <a:srgbClr val="FF3300"/>
    <a:srgbClr val="CC6600"/>
    <a:srgbClr val="FF6699"/>
    <a:srgbClr val="333300"/>
    <a:srgbClr val="CC0066"/>
    <a:srgbClr val="663300"/>
    <a:srgbClr val="993300"/>
    <a:srgbClr val="84D2E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74722" autoAdjust="0"/>
  </p:normalViewPr>
  <p:slideViewPr>
    <p:cSldViewPr>
      <p:cViewPr varScale="1">
        <p:scale>
          <a:sx n="87" d="100"/>
          <a:sy n="87" d="100"/>
        </p:scale>
        <p:origin x="3846" y="90"/>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11/6/2017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Rot="1" noChangeAspect="1" noChangeArrowheads="1" noTextEdit="1"/>
          </p:cNvSpPr>
          <p:nvPr>
            <p:ph type="sldImg"/>
          </p:nvPr>
        </p:nvSpPr>
        <p:spPr>
          <a:xfrm>
            <a:off x="1150938" y="692150"/>
            <a:ext cx="4556125" cy="3416300"/>
          </a:xfrm>
          <a:ln/>
        </p:spPr>
      </p:sp>
      <p:sp>
        <p:nvSpPr>
          <p:cNvPr id="4915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061565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Rot="1" noChangeAspect="1" noChangeArrowheads="1" noTextEdit="1"/>
          </p:cNvSpPr>
          <p:nvPr>
            <p:ph type="sldImg"/>
          </p:nvPr>
        </p:nvSpPr>
        <p:spPr>
          <a:xfrm>
            <a:off x="1150938" y="692150"/>
            <a:ext cx="4556125" cy="3416300"/>
          </a:xfrm>
          <a:ln/>
        </p:spPr>
      </p:sp>
      <p:sp>
        <p:nvSpPr>
          <p:cNvPr id="4894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81360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Rot="1" noChangeAspect="1" noChangeArrowheads="1" noTextEdit="1"/>
          </p:cNvSpPr>
          <p:nvPr>
            <p:ph type="sldImg"/>
          </p:nvPr>
        </p:nvSpPr>
        <p:spPr>
          <a:xfrm>
            <a:off x="1150938" y="692150"/>
            <a:ext cx="4556125" cy="3416300"/>
          </a:xfrm>
          <a:ln/>
        </p:spPr>
      </p:sp>
      <p:sp>
        <p:nvSpPr>
          <p:cNvPr id="4904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47621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Rot="1" noChangeAspect="1" noChangeArrowheads="1" noTextEdit="1"/>
          </p:cNvSpPr>
          <p:nvPr>
            <p:ph type="sldImg"/>
          </p:nvPr>
        </p:nvSpPr>
        <p:spPr>
          <a:xfrm>
            <a:off x="1150938" y="692150"/>
            <a:ext cx="4556125" cy="3416300"/>
          </a:xfrm>
          <a:ln/>
        </p:spPr>
      </p:sp>
      <p:sp>
        <p:nvSpPr>
          <p:cNvPr id="4904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233124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Rot="1" noChangeAspect="1" noChangeArrowheads="1" noTextEdit="1"/>
          </p:cNvSpPr>
          <p:nvPr>
            <p:ph type="sldImg"/>
          </p:nvPr>
        </p:nvSpPr>
        <p:spPr>
          <a:xfrm>
            <a:off x="1127125" y="690563"/>
            <a:ext cx="4603750" cy="3452812"/>
          </a:xfrm>
          <a:ln/>
        </p:spPr>
      </p:sp>
      <p:sp>
        <p:nvSpPr>
          <p:cNvPr id="374787" name="Rectangle 3"/>
          <p:cNvSpPr>
            <a:spLocks noGrp="1" noChangeArrowheads="1"/>
          </p:cNvSpPr>
          <p:nvPr>
            <p:ph type="body" idx="1"/>
          </p:nvPr>
        </p:nvSpPr>
        <p:spPr>
          <a:xfrm>
            <a:off x="904875" y="4373563"/>
            <a:ext cx="5048250" cy="4067175"/>
          </a:xfrm>
        </p:spPr>
        <p:txBody>
          <a:bodyPr/>
          <a:lstStyle/>
          <a:p>
            <a:r>
              <a:rPr lang="en-US" altLang="en-US"/>
              <a:t>Before we can justify flying a fleet of satellites to observe rainfall from space, we must first demonstrate that we can achieve high-quality rainfall measurements from space. TRMM was meant to provide that proof-of-concept demonstration using one satellite. The necessary compromise was reduced global coverage and temporal sampling.</a:t>
            </a:r>
          </a:p>
          <a:p>
            <a:endParaRPr lang="en-US" altLang="en-US"/>
          </a:p>
          <a:p>
            <a:r>
              <a:rPr lang="en-US" altLang="en-US"/>
              <a:t>The issue of limited sampling had, no doubt, been a factor in promoting TRMM as a climate observation program, but that was before using these observations in data assimilation. We now know that we can derive tremendous from space-based rainfall observations even with limited sampling, a point that I will return to later.</a:t>
            </a:r>
          </a:p>
        </p:txBody>
      </p:sp>
    </p:spTree>
    <p:extLst>
      <p:ext uri="{BB962C8B-B14F-4D97-AF65-F5344CB8AC3E}">
        <p14:creationId xmlns:p14="http://schemas.microsoft.com/office/powerpoint/2010/main" val="3937725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a:xfrm>
            <a:off x="1127125" y="690563"/>
            <a:ext cx="4603750" cy="3452812"/>
          </a:xfrm>
          <a:ln/>
        </p:spPr>
      </p:sp>
      <p:sp>
        <p:nvSpPr>
          <p:cNvPr id="439299" name="Rectangle 3"/>
          <p:cNvSpPr>
            <a:spLocks noGrp="1" noChangeArrowheads="1"/>
          </p:cNvSpPr>
          <p:nvPr>
            <p:ph type="body" idx="1"/>
          </p:nvPr>
        </p:nvSpPr>
        <p:spPr>
          <a:xfrm>
            <a:off x="904875" y="4373563"/>
            <a:ext cx="5048250" cy="4067175"/>
          </a:xfrm>
        </p:spPr>
        <p:txBody>
          <a:bodyPr/>
          <a:lstStyle/>
          <a:p>
            <a:r>
              <a:rPr lang="en-US" altLang="en-US"/>
              <a:t>Before we can justify flying a fleet of satellites to observe rainfall from space, we must first demonstrate that we can achieve high-quality rainfall measurements from space. TRMM was meant to provide that proof-of-concept demonstration using one satellite. The necessary compromise was reduced global coverage and temporal sampling.</a:t>
            </a:r>
          </a:p>
          <a:p>
            <a:endParaRPr lang="en-US" altLang="en-US"/>
          </a:p>
          <a:p>
            <a:r>
              <a:rPr lang="en-US" altLang="en-US"/>
              <a:t>The issue of limited sampling had, no doubt, been a factor in promoting TRMM as a climate observation program, but that was before using these observations in data assimilation. We now know that we can derive tremendous from space-based rainfall observations even with limited sampling, a point that I will return to later.</a:t>
            </a:r>
          </a:p>
        </p:txBody>
      </p:sp>
    </p:spTree>
    <p:extLst>
      <p:ext uri="{BB962C8B-B14F-4D97-AF65-F5344CB8AC3E}">
        <p14:creationId xmlns:p14="http://schemas.microsoft.com/office/powerpoint/2010/main" val="2802782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Rot="1" noChangeAspect="1" noChangeArrowheads="1" noTextEdit="1"/>
          </p:cNvSpPr>
          <p:nvPr>
            <p:ph type="sldImg"/>
          </p:nvPr>
        </p:nvSpPr>
        <p:spPr>
          <a:xfrm>
            <a:off x="1150938" y="692150"/>
            <a:ext cx="4556125" cy="3416300"/>
          </a:xfrm>
          <a:ln/>
        </p:spPr>
      </p:sp>
      <p:sp>
        <p:nvSpPr>
          <p:cNvPr id="49254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24450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Rot="1" noChangeAspect="1" noChangeArrowheads="1" noTextEdit="1"/>
          </p:cNvSpPr>
          <p:nvPr>
            <p:ph type="sldImg"/>
          </p:nvPr>
        </p:nvSpPr>
        <p:spPr>
          <a:xfrm>
            <a:off x="1127125" y="690563"/>
            <a:ext cx="4603750" cy="3452812"/>
          </a:xfrm>
          <a:ln/>
        </p:spPr>
      </p:sp>
      <p:sp>
        <p:nvSpPr>
          <p:cNvPr id="376835" name="Rectangle 3"/>
          <p:cNvSpPr>
            <a:spLocks noGrp="1" noChangeArrowheads="1"/>
          </p:cNvSpPr>
          <p:nvPr>
            <p:ph type="body" idx="1"/>
          </p:nvPr>
        </p:nvSpPr>
        <p:spPr>
          <a:xfrm>
            <a:off x="904875" y="4373563"/>
            <a:ext cx="5048250" cy="4067175"/>
          </a:xfrm>
        </p:spPr>
        <p:txBody>
          <a:bodyPr/>
          <a:lstStyle/>
          <a:p>
            <a:r>
              <a:rPr lang="en-US" altLang="en-US" dirty="0"/>
              <a:t>TMI is conical scanning. PR and VIRS are cross-tracking.</a:t>
            </a:r>
          </a:p>
          <a:p>
            <a:endParaRPr lang="en-US" altLang="en-US" dirty="0"/>
          </a:p>
          <a:p>
            <a:r>
              <a:rPr lang="en-US" altLang="en-US" dirty="0"/>
              <a:t>PR provides detailed rain structure information. One drawback of the PR is the low sensitivity at small rain rates, with an 18 </a:t>
            </a:r>
            <a:r>
              <a:rPr lang="en-US" altLang="en-US" dirty="0" err="1"/>
              <a:t>dBZ</a:t>
            </a:r>
            <a:r>
              <a:rPr lang="en-US" altLang="en-US" dirty="0"/>
              <a:t> threshold (0.5 mm/</a:t>
            </a:r>
            <a:r>
              <a:rPr lang="en-US" altLang="en-US" dirty="0" err="1"/>
              <a:t>hr</a:t>
            </a:r>
            <a:r>
              <a:rPr lang="en-US" altLang="en-US" dirty="0"/>
              <a:t>). But it is very good at identifying convective and </a:t>
            </a:r>
            <a:r>
              <a:rPr lang="en-US" altLang="en-US" dirty="0" err="1"/>
              <a:t>stratiform</a:t>
            </a:r>
            <a:r>
              <a:rPr lang="en-US" altLang="en-US" dirty="0"/>
              <a:t> rain separation.</a:t>
            </a:r>
          </a:p>
          <a:p>
            <a:endParaRPr lang="en-US" altLang="en-US" dirty="0"/>
          </a:p>
          <a:p>
            <a:r>
              <a:rPr lang="en-US" altLang="en-US" dirty="0"/>
              <a:t>The combination of active and passive sensors allows investigation of constraining parameters such as the Drop-Size-Distribution (DSD).</a:t>
            </a:r>
          </a:p>
          <a:p>
            <a:endParaRPr lang="en-US" altLang="en-US" dirty="0"/>
          </a:p>
          <a:p>
            <a:r>
              <a:rPr lang="en-US" altLang="en-US" dirty="0"/>
              <a:t>One of TRMM’s objectives is to use the microwave sensors as flying rain gauges to test and calibrate geosynchronous satellite rainfall estimates. The purpose of VIRS is to enable TRMM to establish the connection between microwave and operational geostationary measurements thus serving as a flying rain gauge.</a:t>
            </a:r>
          </a:p>
          <a:p>
            <a:endParaRPr lang="en-US" altLang="en-US" dirty="0"/>
          </a:p>
          <a:p>
            <a:r>
              <a:rPr lang="en-US" altLang="en-US" dirty="0"/>
              <a:t>Calibrated and Earth located data are referred to as Level 1 data. Level 2 data are retrieved geophysical parameters at the satellite footprint level. Level 3 data are either time or space averaged geophysical parameters.</a:t>
            </a:r>
          </a:p>
          <a:p>
            <a:endParaRPr lang="en-US" altLang="en-US" dirty="0"/>
          </a:p>
          <a:p>
            <a:r>
              <a:rPr lang="en-US" altLang="en-US" dirty="0"/>
              <a:t>Versions 1 &amp; 2 were pre-launch test codes. Data have been reprocessed to V4 beginning on Sept 1, 1998 and to V5 on Oct 1, 1999. Two additional reprocessing are planned.</a:t>
            </a:r>
          </a:p>
        </p:txBody>
      </p:sp>
    </p:spTree>
    <p:extLst>
      <p:ext uri="{BB962C8B-B14F-4D97-AF65-F5344CB8AC3E}">
        <p14:creationId xmlns:p14="http://schemas.microsoft.com/office/powerpoint/2010/main" val="2436160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Rot="1" noChangeAspect="1" noChangeArrowheads="1" noTextEdit="1"/>
          </p:cNvSpPr>
          <p:nvPr>
            <p:ph type="sldImg"/>
          </p:nvPr>
        </p:nvSpPr>
        <p:spPr>
          <a:xfrm>
            <a:off x="1150938" y="692150"/>
            <a:ext cx="4556125" cy="3416300"/>
          </a:xfrm>
          <a:ln/>
        </p:spPr>
      </p:sp>
      <p:sp>
        <p:nvSpPr>
          <p:cNvPr id="49869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251090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Rot="1" noChangeAspect="1" noChangeArrowheads="1" noTextEdit="1"/>
          </p:cNvSpPr>
          <p:nvPr>
            <p:ph type="sldImg"/>
          </p:nvPr>
        </p:nvSpPr>
        <p:spPr>
          <a:xfrm>
            <a:off x="1150938" y="692150"/>
            <a:ext cx="4556125" cy="3416300"/>
          </a:xfrm>
          <a:ln/>
        </p:spPr>
      </p:sp>
      <p:sp>
        <p:nvSpPr>
          <p:cNvPr id="49971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200369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p:cNvSpPr>
            <a:spLocks noGrp="1" noRot="1" noChangeAspect="1" noChangeArrowheads="1" noTextEdit="1"/>
          </p:cNvSpPr>
          <p:nvPr>
            <p:ph type="sldImg"/>
          </p:nvPr>
        </p:nvSpPr>
        <p:spPr>
          <a:xfrm>
            <a:off x="1150938" y="692150"/>
            <a:ext cx="4556125" cy="3416300"/>
          </a:xfrm>
          <a:ln/>
        </p:spPr>
      </p:sp>
      <p:sp>
        <p:nvSpPr>
          <p:cNvPr id="50073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8001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Rot="1" noChangeAspect="1" noChangeArrowheads="1" noTextEdit="1"/>
          </p:cNvSpPr>
          <p:nvPr>
            <p:ph type="sldImg"/>
          </p:nvPr>
        </p:nvSpPr>
        <p:spPr>
          <a:xfrm>
            <a:off x="1150938" y="692150"/>
            <a:ext cx="4556125" cy="3416300"/>
          </a:xfrm>
          <a:ln/>
        </p:spPr>
      </p:sp>
      <p:sp>
        <p:nvSpPr>
          <p:cNvPr id="50176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09756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Rot="1" noChangeAspect="1" noChangeArrowheads="1" noTextEdit="1"/>
          </p:cNvSpPr>
          <p:nvPr>
            <p:ph type="sldImg"/>
          </p:nvPr>
        </p:nvSpPr>
        <p:spPr>
          <a:xfrm>
            <a:off x="1127125" y="690563"/>
            <a:ext cx="4603750" cy="3452812"/>
          </a:xfrm>
          <a:ln/>
        </p:spPr>
      </p:sp>
      <p:sp>
        <p:nvSpPr>
          <p:cNvPr id="468995" name="Rectangle 3"/>
          <p:cNvSpPr>
            <a:spLocks noGrp="1" noChangeArrowheads="1"/>
          </p:cNvSpPr>
          <p:nvPr>
            <p:ph type="body" idx="1"/>
          </p:nvPr>
        </p:nvSpPr>
        <p:spPr>
          <a:xfrm>
            <a:off x="904875" y="4373563"/>
            <a:ext cx="5048250" cy="4067175"/>
          </a:xfrm>
        </p:spPr>
        <p:txBody>
          <a:bodyPr/>
          <a:lstStyle/>
          <a:p>
            <a:r>
              <a:rPr lang="en-US" altLang="en-US"/>
              <a:t>PR for validation. Peter Bauer produces PR-adjusted TMI data.</a:t>
            </a:r>
          </a:p>
        </p:txBody>
      </p:sp>
    </p:spTree>
    <p:extLst>
      <p:ext uri="{BB962C8B-B14F-4D97-AF65-F5344CB8AC3E}">
        <p14:creationId xmlns:p14="http://schemas.microsoft.com/office/powerpoint/2010/main" val="2720642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Rot="1" noChangeAspect="1" noChangeArrowheads="1" noTextEdit="1"/>
          </p:cNvSpPr>
          <p:nvPr>
            <p:ph type="sldImg"/>
          </p:nvPr>
        </p:nvSpPr>
        <p:spPr>
          <a:xfrm>
            <a:off x="1127125" y="690563"/>
            <a:ext cx="4603750" cy="3452812"/>
          </a:xfrm>
          <a:ln/>
        </p:spPr>
      </p:sp>
      <p:sp>
        <p:nvSpPr>
          <p:cNvPr id="466947" name="Rectangle 3"/>
          <p:cNvSpPr>
            <a:spLocks noGrp="1" noChangeArrowheads="1"/>
          </p:cNvSpPr>
          <p:nvPr>
            <p:ph type="body" idx="1"/>
          </p:nvPr>
        </p:nvSpPr>
        <p:spPr>
          <a:xfrm>
            <a:off x="904875" y="4373563"/>
            <a:ext cx="5048250" cy="4067175"/>
          </a:xfrm>
        </p:spPr>
        <p:txBody>
          <a:bodyPr/>
          <a:lstStyle/>
          <a:p>
            <a:r>
              <a:rPr lang="en-US" altLang="en-US"/>
              <a:t>PR for validation. Peter Bauer produces PR-adjusted TMI data.</a:t>
            </a:r>
          </a:p>
        </p:txBody>
      </p:sp>
    </p:spTree>
    <p:extLst>
      <p:ext uri="{BB962C8B-B14F-4D97-AF65-F5344CB8AC3E}">
        <p14:creationId xmlns:p14="http://schemas.microsoft.com/office/powerpoint/2010/main" val="2058142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Rot="1" noChangeAspect="1" noChangeArrowheads="1" noTextEdit="1"/>
          </p:cNvSpPr>
          <p:nvPr>
            <p:ph type="sldImg"/>
          </p:nvPr>
        </p:nvSpPr>
        <p:spPr>
          <a:xfrm>
            <a:off x="1127125" y="690563"/>
            <a:ext cx="4603750" cy="3452812"/>
          </a:xfrm>
          <a:ln/>
        </p:spPr>
      </p:sp>
      <p:sp>
        <p:nvSpPr>
          <p:cNvPr id="378883" name="Rectangle 3"/>
          <p:cNvSpPr>
            <a:spLocks noGrp="1" noChangeArrowheads="1"/>
          </p:cNvSpPr>
          <p:nvPr>
            <p:ph type="body" idx="1"/>
          </p:nvPr>
        </p:nvSpPr>
        <p:spPr>
          <a:xfrm>
            <a:off x="904875" y="4373563"/>
            <a:ext cx="5048250" cy="4067175"/>
          </a:xfrm>
        </p:spPr>
        <p:txBody>
          <a:bodyPr/>
          <a:lstStyle/>
          <a:p>
            <a:r>
              <a:rPr lang="en-US" altLang="en-US"/>
              <a:t>PR for validation. Peter Bauer produces PR-adjusted TMI data.</a:t>
            </a:r>
          </a:p>
        </p:txBody>
      </p:sp>
    </p:spTree>
    <p:extLst>
      <p:ext uri="{BB962C8B-B14F-4D97-AF65-F5344CB8AC3E}">
        <p14:creationId xmlns:p14="http://schemas.microsoft.com/office/powerpoint/2010/main" val="3227178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Rot="1" noChangeAspect="1" noChangeArrowheads="1" noTextEdit="1"/>
          </p:cNvSpPr>
          <p:nvPr>
            <p:ph type="sldImg"/>
          </p:nvPr>
        </p:nvSpPr>
        <p:spPr>
          <a:xfrm>
            <a:off x="1150938" y="692150"/>
            <a:ext cx="4556125" cy="3416300"/>
          </a:xfrm>
          <a:ln/>
        </p:spPr>
      </p:sp>
      <p:sp>
        <p:nvSpPr>
          <p:cNvPr id="4956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96949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Rot="1" noChangeAspect="1" noChangeArrowheads="1" noTextEdit="1"/>
          </p:cNvSpPr>
          <p:nvPr>
            <p:ph type="sldImg"/>
          </p:nvPr>
        </p:nvSpPr>
        <p:spPr>
          <a:xfrm>
            <a:off x="1150938" y="692150"/>
            <a:ext cx="4556125" cy="3416300"/>
          </a:xfrm>
          <a:ln/>
        </p:spPr>
      </p:sp>
      <p:sp>
        <p:nvSpPr>
          <p:cNvPr id="52531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604002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p:cNvSpPr>
            <a:spLocks noGrp="1" noRot="1" noChangeAspect="1" noChangeArrowheads="1" noTextEdit="1"/>
          </p:cNvSpPr>
          <p:nvPr>
            <p:ph type="sldImg"/>
          </p:nvPr>
        </p:nvSpPr>
        <p:spPr>
          <a:xfrm>
            <a:off x="1150938" y="692150"/>
            <a:ext cx="4556125" cy="3416300"/>
          </a:xfrm>
          <a:ln/>
        </p:spPr>
      </p:sp>
      <p:sp>
        <p:nvSpPr>
          <p:cNvPr id="5027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33782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Rot="1" noChangeAspect="1" noChangeArrowheads="1" noTextEdit="1"/>
          </p:cNvSpPr>
          <p:nvPr>
            <p:ph type="sldImg"/>
          </p:nvPr>
        </p:nvSpPr>
        <p:spPr>
          <a:xfrm>
            <a:off x="1127125" y="690563"/>
            <a:ext cx="4603750" cy="3452812"/>
          </a:xfrm>
          <a:ln/>
        </p:spPr>
      </p:sp>
      <p:sp>
        <p:nvSpPr>
          <p:cNvPr id="388099" name="Rectangle 3"/>
          <p:cNvSpPr>
            <a:spLocks noGrp="1" noChangeArrowheads="1"/>
          </p:cNvSpPr>
          <p:nvPr>
            <p:ph type="body" idx="1"/>
          </p:nvPr>
        </p:nvSpPr>
        <p:spPr>
          <a:xfrm>
            <a:off x="904875" y="4373563"/>
            <a:ext cx="5048250" cy="4067175"/>
          </a:xfrm>
        </p:spPr>
        <p:txBody>
          <a:bodyPr/>
          <a:lstStyle/>
          <a:p>
            <a:r>
              <a:rPr lang="en-US" altLang="en-US"/>
              <a:t>Despite the different DSD and C/S classifications, the comparison shows good agreement.</a:t>
            </a:r>
          </a:p>
        </p:txBody>
      </p:sp>
    </p:spTree>
    <p:extLst>
      <p:ext uri="{BB962C8B-B14F-4D97-AF65-F5344CB8AC3E}">
        <p14:creationId xmlns:p14="http://schemas.microsoft.com/office/powerpoint/2010/main" val="403387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p:cNvSpPr>
            <a:spLocks noGrp="1" noRot="1" noChangeAspect="1" noChangeArrowheads="1" noTextEdit="1"/>
          </p:cNvSpPr>
          <p:nvPr>
            <p:ph type="sldImg"/>
          </p:nvPr>
        </p:nvSpPr>
        <p:spPr>
          <a:xfrm>
            <a:off x="1127125" y="690563"/>
            <a:ext cx="4603750" cy="3452812"/>
          </a:xfrm>
          <a:ln/>
        </p:spPr>
      </p:sp>
      <p:sp>
        <p:nvSpPr>
          <p:cNvPr id="477187" name="Rectangle 3"/>
          <p:cNvSpPr>
            <a:spLocks noGrp="1" noChangeArrowheads="1"/>
          </p:cNvSpPr>
          <p:nvPr>
            <p:ph type="body" idx="1"/>
          </p:nvPr>
        </p:nvSpPr>
        <p:spPr>
          <a:xfrm>
            <a:off x="904875" y="4373563"/>
            <a:ext cx="5048250" cy="4067175"/>
          </a:xfrm>
        </p:spPr>
        <p:txBody>
          <a:bodyPr/>
          <a:lstStyle/>
          <a:p>
            <a:r>
              <a:rPr lang="en-US" altLang="en-US" dirty="0"/>
              <a:t>Despite the different DSD and C/S classifications, the comparison shows good agreement.</a:t>
            </a:r>
          </a:p>
        </p:txBody>
      </p:sp>
    </p:spTree>
    <p:extLst>
      <p:ext uri="{BB962C8B-B14F-4D97-AF65-F5344CB8AC3E}">
        <p14:creationId xmlns:p14="http://schemas.microsoft.com/office/powerpoint/2010/main" val="517602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Rot="1" noChangeAspect="1" noChangeArrowheads="1" noTextEdit="1"/>
          </p:cNvSpPr>
          <p:nvPr>
            <p:ph type="sldImg"/>
          </p:nvPr>
        </p:nvSpPr>
        <p:spPr>
          <a:xfrm>
            <a:off x="1127125" y="690563"/>
            <a:ext cx="4603750" cy="3452812"/>
          </a:xfrm>
          <a:ln/>
        </p:spPr>
      </p:sp>
      <p:sp>
        <p:nvSpPr>
          <p:cNvPr id="479235" name="Rectangle 3"/>
          <p:cNvSpPr>
            <a:spLocks noGrp="1" noChangeArrowheads="1"/>
          </p:cNvSpPr>
          <p:nvPr>
            <p:ph type="body" idx="1"/>
          </p:nvPr>
        </p:nvSpPr>
        <p:spPr>
          <a:xfrm>
            <a:off x="904875" y="4373563"/>
            <a:ext cx="5048250" cy="4067175"/>
          </a:xfrm>
        </p:spPr>
        <p:txBody>
          <a:bodyPr/>
          <a:lstStyle/>
          <a:p>
            <a:pPr marL="228600" indent="-228600"/>
            <a:r>
              <a:rPr lang="en-US" altLang="en-US" dirty="0"/>
              <a:t>Useful info about rain (not saturated) between 1 and 2.</a:t>
            </a:r>
          </a:p>
          <a:p>
            <a:pPr marL="228600" indent="-228600"/>
            <a:r>
              <a:rPr lang="en-US" altLang="en-US" dirty="0"/>
              <a:t>When signals become dominated by ice (3 to 4), it becomes a less direct measure of rain.</a:t>
            </a:r>
          </a:p>
          <a:p>
            <a:pPr marL="228600" indent="-228600"/>
            <a:r>
              <a:rPr lang="en-US" altLang="en-US" dirty="0"/>
              <a:t>But over land the background is high, the contrast between liquid water emission and land emission is small (between 1 and 2).</a:t>
            </a:r>
          </a:p>
          <a:p>
            <a:pPr marL="228600" indent="-228600"/>
            <a:endParaRPr lang="en-US" altLang="en-US" dirty="0"/>
          </a:p>
          <a:p>
            <a:pPr marL="228600" indent="-228600">
              <a:buFontTx/>
              <a:buAutoNum type="arabicParenBoth"/>
            </a:pPr>
            <a:r>
              <a:rPr lang="en-US" altLang="en-US" dirty="0"/>
              <a:t> No rain: the ocean surface has a low emissivity (~0.5), so even though the surface temp is ~300 K, the upwelling radiance is only 170 K.</a:t>
            </a:r>
          </a:p>
          <a:p>
            <a:pPr marL="228600" indent="-228600">
              <a:buFontTx/>
              <a:buAutoNum type="arabicParenBoth"/>
            </a:pPr>
            <a:endParaRPr lang="en-US" altLang="en-US" dirty="0"/>
          </a:p>
          <a:p>
            <a:pPr marL="228600" indent="-228600"/>
            <a:r>
              <a:rPr lang="en-US" altLang="en-US" dirty="0"/>
              <a:t>(2) Light rain: cloud with few mm/</a:t>
            </a:r>
            <a:r>
              <a:rPr lang="en-US" altLang="en-US" dirty="0" err="1"/>
              <a:t>hr</a:t>
            </a:r>
            <a:r>
              <a:rPr lang="en-US" altLang="en-US" dirty="0"/>
              <a:t> rain rate produces strong absorption and emission. The cloud behaves almost as a </a:t>
            </a:r>
            <a:r>
              <a:rPr lang="en-US" altLang="en-US" dirty="0" err="1"/>
              <a:t>blackbofy</a:t>
            </a:r>
            <a:r>
              <a:rPr lang="en-US" altLang="en-US" dirty="0"/>
              <a:t>, obscuring the surface, and emitting with a temp close to the temp near the cloud top (260 K).</a:t>
            </a:r>
          </a:p>
          <a:p>
            <a:pPr marL="228600" indent="-228600"/>
            <a:endParaRPr lang="en-US" altLang="en-US" dirty="0"/>
          </a:p>
          <a:p>
            <a:pPr marL="228600" indent="-228600"/>
            <a:r>
              <a:rPr lang="en-US" altLang="en-US" dirty="0"/>
              <a:t>(3) Heavy rain: cloud absorbs and emits as in (2), but with the greater proportion of large raindrops weakly scattering the upwelling radiance, depleting it somewhat (250 K).</a:t>
            </a:r>
          </a:p>
          <a:p>
            <a:pPr marL="228600" indent="-228600"/>
            <a:endParaRPr lang="en-US" altLang="en-US" dirty="0"/>
          </a:p>
          <a:p>
            <a:pPr marL="228600" indent="-228600"/>
            <a:r>
              <a:rPr lang="en-US" altLang="en-US" dirty="0"/>
              <a:t>(4) Heaving rain with precipitating ice: precipitation-size ice particles scatter the upwelling radiance significantly, greatly reducing the radiance emerging from cloud top (180 K).</a:t>
            </a:r>
          </a:p>
          <a:p>
            <a:pPr marL="228600" indent="-228600"/>
            <a:endParaRPr lang="en-US" altLang="en-US" dirty="0"/>
          </a:p>
          <a:p>
            <a:pPr marL="228600" indent="-228600"/>
            <a:r>
              <a:rPr lang="en-US" altLang="en-US" dirty="0"/>
              <a:t>Uncertainties in GPROF rain estimates result from (a) systematic errors in the cloud/radiative models, and (b) random errors associated with a lack of information in the microwave radiance data (i.e., more than one rain rate associated with a given set of observations).</a:t>
            </a:r>
          </a:p>
          <a:p>
            <a:pPr marL="228600" indent="-228600"/>
            <a:endParaRPr lang="en-US" altLang="en-US" dirty="0"/>
          </a:p>
          <a:p>
            <a:pPr marL="228600" indent="-228600"/>
            <a:r>
              <a:rPr lang="en-US" altLang="en-US" dirty="0"/>
              <a:t>The errors due to (a) can be reduced using more representative cloud models, including improved DSD and melting physics. Also better radiative transfer models, such as reverse Monte Carlo, would help our simulations at higher frequencies for which scattering by precipitation is important. Errors due to (b) we almost have to live with, unless we cab bring additional information. The addition of C/S information led to significant improvements in rain estimates from GPROF. Higher-resolution data at low frequencies would help but this technology is difficult.</a:t>
            </a:r>
          </a:p>
          <a:p>
            <a:pPr marL="228600" indent="-228600"/>
            <a:endParaRPr lang="en-US" altLang="en-US" dirty="0"/>
          </a:p>
          <a:p>
            <a:pPr marL="228600" indent="-228600"/>
            <a:r>
              <a:rPr lang="en-US" altLang="en-US" dirty="0"/>
              <a:t>Information from channels over ocean:</a:t>
            </a:r>
          </a:p>
          <a:p>
            <a:pPr marL="228600" indent="-228600"/>
            <a:endParaRPr lang="en-US" altLang="en-US" dirty="0"/>
          </a:p>
          <a:p>
            <a:pPr marL="228600" indent="-228600"/>
            <a:r>
              <a:rPr lang="en-US" altLang="en-US" dirty="0"/>
              <a:t>10 GHz:	emission from liquid precipitation only, but low resolution compromises information content.</a:t>
            </a:r>
          </a:p>
          <a:p>
            <a:pPr marL="228600" indent="-228600"/>
            <a:r>
              <a:rPr lang="en-US" altLang="en-US" dirty="0"/>
              <a:t>19 GHz:	emission from liquid precipitation, resolution twice as good as at 10 GHz. “Saturates” at relatively high rain rates</a:t>
            </a:r>
          </a:p>
          <a:p>
            <a:pPr marL="228600" indent="-228600"/>
            <a:r>
              <a:rPr lang="en-US" altLang="en-US" dirty="0"/>
              <a:t>		(see 37 GHz below).</a:t>
            </a:r>
          </a:p>
          <a:p>
            <a:pPr marL="228600" indent="-228600"/>
            <a:r>
              <a:rPr lang="en-US" altLang="en-US" dirty="0"/>
              <a:t>21 GHz:	 emission from liquid precipitation, but also information on TPW in rain-free areas because it is close to the 22.235 GHz</a:t>
            </a:r>
          </a:p>
          <a:p>
            <a:pPr marL="228600" indent="-228600"/>
            <a:r>
              <a:rPr lang="en-US" altLang="en-US" dirty="0"/>
              <a:t>		water vapor line.</a:t>
            </a:r>
          </a:p>
          <a:p>
            <a:pPr marL="228600" indent="-228600"/>
            <a:r>
              <a:rPr lang="en-US" altLang="en-US" dirty="0"/>
              <a:t>37 GHz:	 emission/scattering from liquid precipitation and scattering from ice precipitation in strong convection. Resolution</a:t>
            </a:r>
          </a:p>
          <a:p>
            <a:pPr marL="228600" indent="-228600"/>
            <a:r>
              <a:rPr lang="en-US" altLang="en-US" dirty="0"/>
              <a:t>		is twice as good as at 19 GHz, but rain signal saturates (rain cloud starts looking like a blackbody) at low rain rates,</a:t>
            </a:r>
          </a:p>
          <a:p>
            <a:pPr marL="228600" indent="-228600"/>
            <a:r>
              <a:rPr lang="en-US" altLang="en-US" dirty="0"/>
              <a:t>		and so the effective dynamic range of rain measurement is limited.</a:t>
            </a:r>
          </a:p>
          <a:p>
            <a:pPr marL="228600" indent="-228600"/>
            <a:r>
              <a:rPr lang="en-US" altLang="en-US" dirty="0"/>
              <a:t>85 GHz:	primarily scattering by precipitation-sized ice particles, which is indirectly related to rain intensity.</a:t>
            </a:r>
          </a:p>
          <a:p>
            <a:pPr marL="228600" indent="-228600"/>
            <a:endParaRPr lang="en-US" altLang="en-US" dirty="0"/>
          </a:p>
          <a:p>
            <a:pPr marL="228600" indent="-228600"/>
            <a:r>
              <a:rPr lang="en-US" altLang="en-US" dirty="0"/>
              <a:t>Over land, only ice-precipitation scattering at 85.5 GHz produces a signal, since upwelling emission is not distinguishable from relatively high surface emission. TPW retrieval, which depends on water vapor emission, is not possible using 21 GHz data over land.</a:t>
            </a:r>
          </a:p>
          <a:p>
            <a:pPr marL="228600" indent="-228600"/>
            <a:endParaRPr lang="en-US" altLang="en-US" dirty="0"/>
          </a:p>
        </p:txBody>
      </p:sp>
    </p:spTree>
    <p:extLst>
      <p:ext uri="{BB962C8B-B14F-4D97-AF65-F5344CB8AC3E}">
        <p14:creationId xmlns:p14="http://schemas.microsoft.com/office/powerpoint/2010/main" val="1313231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Rot="1" noChangeAspect="1" noChangeArrowheads="1" noTextEdit="1"/>
          </p:cNvSpPr>
          <p:nvPr>
            <p:ph type="sldImg"/>
          </p:nvPr>
        </p:nvSpPr>
        <p:spPr>
          <a:xfrm>
            <a:off x="1127125" y="690563"/>
            <a:ext cx="4603750" cy="3452812"/>
          </a:xfrm>
          <a:ln/>
        </p:spPr>
      </p:sp>
      <p:sp>
        <p:nvSpPr>
          <p:cNvPr id="392195" name="Rectangle 3"/>
          <p:cNvSpPr>
            <a:spLocks noGrp="1" noChangeArrowheads="1"/>
          </p:cNvSpPr>
          <p:nvPr>
            <p:ph type="body" idx="1"/>
          </p:nvPr>
        </p:nvSpPr>
        <p:spPr>
          <a:xfrm>
            <a:off x="904875" y="4373563"/>
            <a:ext cx="5048250" cy="4067175"/>
          </a:xfrm>
        </p:spPr>
        <p:txBody>
          <a:bodyPr/>
          <a:lstStyle/>
          <a:p>
            <a:pPr marL="228600" indent="-228600"/>
            <a:r>
              <a:rPr lang="en-US" altLang="en-US" dirty="0"/>
              <a:t>Useful info about rain (not saturated) between 1 and 2.</a:t>
            </a:r>
          </a:p>
          <a:p>
            <a:pPr marL="228600" indent="-228600"/>
            <a:r>
              <a:rPr lang="en-US" altLang="en-US" dirty="0"/>
              <a:t>When signals become dominated by ice (3 to 4), it becomes a less direct measure of rain.</a:t>
            </a:r>
          </a:p>
          <a:p>
            <a:pPr marL="228600" indent="-228600"/>
            <a:r>
              <a:rPr lang="en-US" altLang="en-US" dirty="0"/>
              <a:t>But over land the background is high, the contrast between liquid water emission and land emission is small (between 1 and 2).</a:t>
            </a:r>
          </a:p>
          <a:p>
            <a:pPr marL="228600" indent="-228600"/>
            <a:endParaRPr lang="en-US" altLang="en-US" dirty="0"/>
          </a:p>
          <a:p>
            <a:pPr marL="228600" indent="-228600">
              <a:buFontTx/>
              <a:buAutoNum type="arabicParenBoth"/>
            </a:pPr>
            <a:r>
              <a:rPr lang="en-US" altLang="en-US" dirty="0"/>
              <a:t> No rain: the ocean surface has a low emissivity (~0.5), so even though the surface temp is ~300 K, the upwelling radiance is only 170 K.</a:t>
            </a:r>
          </a:p>
          <a:p>
            <a:pPr marL="228600" indent="-228600">
              <a:buFontTx/>
              <a:buAutoNum type="arabicParenBoth"/>
            </a:pPr>
            <a:endParaRPr lang="en-US" altLang="en-US" dirty="0"/>
          </a:p>
          <a:p>
            <a:pPr marL="228600" indent="-228600"/>
            <a:r>
              <a:rPr lang="en-US" altLang="en-US" dirty="0"/>
              <a:t>(2) Light rain: cloud with few mm/</a:t>
            </a:r>
            <a:r>
              <a:rPr lang="en-US" altLang="en-US" dirty="0" err="1"/>
              <a:t>hr</a:t>
            </a:r>
            <a:r>
              <a:rPr lang="en-US" altLang="en-US" dirty="0"/>
              <a:t> rain rate produces strong absorption and emission. The cloud behaves almost as a </a:t>
            </a:r>
            <a:r>
              <a:rPr lang="en-US" altLang="en-US" dirty="0" err="1"/>
              <a:t>blackbofy</a:t>
            </a:r>
            <a:r>
              <a:rPr lang="en-US" altLang="en-US" dirty="0"/>
              <a:t>, obscuring the surface, and emitting with a temp close to the temp near the cloud top (260 K).</a:t>
            </a:r>
          </a:p>
          <a:p>
            <a:pPr marL="228600" indent="-228600"/>
            <a:endParaRPr lang="en-US" altLang="en-US" dirty="0"/>
          </a:p>
          <a:p>
            <a:pPr marL="228600" indent="-228600"/>
            <a:r>
              <a:rPr lang="en-US" altLang="en-US" dirty="0"/>
              <a:t>(3) Heavy rain: cloud absorbs and emits as in (2), but with the greater proportion of large raindrops weakly scattering the upwelling radiance, depleting it somewhat (250 K).</a:t>
            </a:r>
          </a:p>
          <a:p>
            <a:pPr marL="228600" indent="-228600"/>
            <a:endParaRPr lang="en-US" altLang="en-US" dirty="0"/>
          </a:p>
          <a:p>
            <a:pPr marL="228600" indent="-228600"/>
            <a:r>
              <a:rPr lang="en-US" altLang="en-US" dirty="0"/>
              <a:t>(4) Heaving rain with precipitating ice: precipitation-size ice particles scatter the upwelling radiance significantly, greatly reducing the radiance emerging from cloud top (180 K).</a:t>
            </a:r>
          </a:p>
          <a:p>
            <a:pPr marL="228600" indent="-228600"/>
            <a:endParaRPr lang="en-US" altLang="en-US" dirty="0"/>
          </a:p>
          <a:p>
            <a:pPr marL="228600" indent="-228600"/>
            <a:r>
              <a:rPr lang="en-US" altLang="en-US" dirty="0"/>
              <a:t>Uncertainties in GPROF rain estimates result from (a) systematic errors in the cloud/radiative models, and (b) random errors associated with a lack of information in the microwave radiance data (i.e., more than one rain rate associated with a given set of observations).</a:t>
            </a:r>
          </a:p>
          <a:p>
            <a:pPr marL="228600" indent="-228600"/>
            <a:endParaRPr lang="en-US" altLang="en-US" dirty="0"/>
          </a:p>
          <a:p>
            <a:pPr marL="228600" indent="-228600"/>
            <a:r>
              <a:rPr lang="en-US" altLang="en-US" dirty="0"/>
              <a:t>The errors due to (a) can be reduced using more representative cloud models, including improved DSD and melting physics. Also better radiative transfer models, such as reverse Monte Carlo, would help our simulations at higher frequencies for which scattering by precipitation is important. Errors due to (b) we almost have to live with, unless we cab bring additional information. The addition of C/S information led to significant improvements in rain estimates from GPROF. Higher-resolution data at low frequencies would help but this technology is difficult.</a:t>
            </a:r>
          </a:p>
          <a:p>
            <a:pPr marL="228600" indent="-228600"/>
            <a:endParaRPr lang="en-US" altLang="en-US" dirty="0"/>
          </a:p>
          <a:p>
            <a:pPr marL="228600" indent="-228600"/>
            <a:r>
              <a:rPr lang="en-US" altLang="en-US" dirty="0"/>
              <a:t>Information from channels over ocean:</a:t>
            </a:r>
          </a:p>
          <a:p>
            <a:pPr marL="228600" indent="-228600"/>
            <a:endParaRPr lang="en-US" altLang="en-US" dirty="0"/>
          </a:p>
          <a:p>
            <a:pPr marL="228600" indent="-228600"/>
            <a:r>
              <a:rPr lang="en-US" altLang="en-US" dirty="0"/>
              <a:t>10 GHz:	emission from liquid precipitation only, but low resolution compromises information content.</a:t>
            </a:r>
          </a:p>
          <a:p>
            <a:pPr marL="228600" indent="-228600"/>
            <a:r>
              <a:rPr lang="en-US" altLang="en-US" dirty="0"/>
              <a:t>19 GHz:	emission from liquid precipitation, resolution twice as good as at 10 GHz. “Saturates” at relatively high rain rates</a:t>
            </a:r>
          </a:p>
          <a:p>
            <a:pPr marL="228600" indent="-228600"/>
            <a:r>
              <a:rPr lang="en-US" altLang="en-US" dirty="0"/>
              <a:t>		(see 37 GHz below).</a:t>
            </a:r>
          </a:p>
          <a:p>
            <a:pPr marL="228600" indent="-228600"/>
            <a:r>
              <a:rPr lang="en-US" altLang="en-US" dirty="0"/>
              <a:t>21 GHz:	 emission from liquid precipitation, but also information on TPW in rain-free areas because it is close to the 22.235 GHz</a:t>
            </a:r>
          </a:p>
          <a:p>
            <a:pPr marL="228600" indent="-228600"/>
            <a:r>
              <a:rPr lang="en-US" altLang="en-US" dirty="0"/>
              <a:t>		water vapor line.</a:t>
            </a:r>
          </a:p>
          <a:p>
            <a:pPr marL="228600" indent="-228600"/>
            <a:r>
              <a:rPr lang="en-US" altLang="en-US" dirty="0"/>
              <a:t>37 GHz:	 emission/scattering from liquid precipitation and scattering from ice precipitation in strong convection. Resolution</a:t>
            </a:r>
          </a:p>
          <a:p>
            <a:pPr marL="228600" indent="-228600"/>
            <a:r>
              <a:rPr lang="en-US" altLang="en-US" dirty="0"/>
              <a:t>		is twice as good as at 19 GHz, but rain signal saturates (rain cloud starts looking like a blackbody) at low rain rates,</a:t>
            </a:r>
          </a:p>
          <a:p>
            <a:pPr marL="228600" indent="-228600"/>
            <a:r>
              <a:rPr lang="en-US" altLang="en-US" dirty="0"/>
              <a:t>		and so the effective dynamic range of rain measurement is limited.</a:t>
            </a:r>
          </a:p>
          <a:p>
            <a:pPr marL="228600" indent="-228600"/>
            <a:r>
              <a:rPr lang="en-US" altLang="en-US" dirty="0"/>
              <a:t>85 GHz:	primarily scattering by precipitation-sized ice particles, which is indirectly related to rain intensity.</a:t>
            </a:r>
          </a:p>
          <a:p>
            <a:pPr marL="228600" indent="-228600"/>
            <a:endParaRPr lang="en-US" altLang="en-US" dirty="0"/>
          </a:p>
          <a:p>
            <a:pPr marL="228600" indent="-228600"/>
            <a:r>
              <a:rPr lang="en-US" altLang="en-US" dirty="0"/>
              <a:t>Over land, only ice-precipitation scattering at 85.5 GHz produces a signal, since upwelling emission is not distinguishable from relatively high surface emission. TPW retrieval, which depends on water vapor emission, is not possible using 21 GHz data over land.</a:t>
            </a:r>
          </a:p>
          <a:p>
            <a:pPr marL="228600" indent="-228600"/>
            <a:endParaRPr lang="en-US" altLang="en-US" dirty="0"/>
          </a:p>
        </p:txBody>
      </p:sp>
    </p:spTree>
    <p:extLst>
      <p:ext uri="{BB962C8B-B14F-4D97-AF65-F5344CB8AC3E}">
        <p14:creationId xmlns:p14="http://schemas.microsoft.com/office/powerpoint/2010/main" val="2082556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p:cNvSpPr>
            <a:spLocks noGrp="1" noRot="1" noChangeAspect="1" noChangeArrowheads="1" noTextEdit="1"/>
          </p:cNvSpPr>
          <p:nvPr>
            <p:ph type="sldImg"/>
          </p:nvPr>
        </p:nvSpPr>
        <p:spPr>
          <a:xfrm>
            <a:off x="1150938" y="692150"/>
            <a:ext cx="4556125" cy="3416300"/>
          </a:xfrm>
          <a:ln/>
        </p:spPr>
      </p:sp>
      <p:sp>
        <p:nvSpPr>
          <p:cNvPr id="5038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34607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p:cNvSpPr>
            <a:spLocks noGrp="1" noRot="1" noChangeAspect="1" noChangeArrowheads="1" noTextEdit="1"/>
          </p:cNvSpPr>
          <p:nvPr>
            <p:ph type="sldImg"/>
          </p:nvPr>
        </p:nvSpPr>
        <p:spPr>
          <a:xfrm>
            <a:off x="1150938" y="692150"/>
            <a:ext cx="4556125" cy="3416300"/>
          </a:xfrm>
          <a:ln/>
        </p:spPr>
      </p:sp>
      <p:sp>
        <p:nvSpPr>
          <p:cNvPr id="5048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80034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p:cNvSpPr>
            <a:spLocks noGrp="1" noRot="1" noChangeAspect="1" noChangeArrowheads="1" noTextEdit="1"/>
          </p:cNvSpPr>
          <p:nvPr>
            <p:ph type="sldImg"/>
          </p:nvPr>
        </p:nvSpPr>
        <p:spPr>
          <a:xfrm>
            <a:off x="1150938" y="692150"/>
            <a:ext cx="4556125" cy="3416300"/>
          </a:xfrm>
          <a:ln/>
        </p:spPr>
      </p:sp>
      <p:sp>
        <p:nvSpPr>
          <p:cNvPr id="50585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39458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noRot="1" noChangeAspect="1" noChangeArrowheads="1" noTextEdit="1"/>
          </p:cNvSpPr>
          <p:nvPr>
            <p:ph type="sldImg"/>
          </p:nvPr>
        </p:nvSpPr>
        <p:spPr>
          <a:xfrm>
            <a:off x="1150938" y="692150"/>
            <a:ext cx="4556125" cy="3416300"/>
          </a:xfrm>
          <a:ln/>
        </p:spPr>
      </p:sp>
      <p:sp>
        <p:nvSpPr>
          <p:cNvPr id="5294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36447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Rot="1" noChangeAspect="1" noChangeArrowheads="1" noTextEdit="1"/>
          </p:cNvSpPr>
          <p:nvPr>
            <p:ph type="sldImg"/>
          </p:nvPr>
        </p:nvSpPr>
        <p:spPr>
          <a:xfrm>
            <a:off x="1127125" y="690563"/>
            <a:ext cx="4603750" cy="3452812"/>
          </a:xfrm>
          <a:ln/>
        </p:spPr>
      </p:sp>
      <p:sp>
        <p:nvSpPr>
          <p:cNvPr id="399363" name="Rectangle 3"/>
          <p:cNvSpPr>
            <a:spLocks noGrp="1" noChangeArrowheads="1"/>
          </p:cNvSpPr>
          <p:nvPr>
            <p:ph type="body" idx="1"/>
          </p:nvPr>
        </p:nvSpPr>
        <p:spPr>
          <a:xfrm>
            <a:off x="904875" y="4373563"/>
            <a:ext cx="5048250" cy="4067175"/>
          </a:xfrm>
        </p:spPr>
        <p:txBody>
          <a:bodyPr/>
          <a:lstStyle/>
          <a:p>
            <a:r>
              <a:rPr lang="en-US" altLang="en-US"/>
              <a:t>PR sensitivity studies show a difference of 20% in RR depending on choice of DSD, Z-R relations, etc. DSD seems to be spatially-dependent. How to parameterize and validate becomes an issue. More research is needed.</a:t>
            </a:r>
          </a:p>
          <a:p>
            <a:endParaRPr lang="en-US" altLang="en-US"/>
          </a:p>
          <a:p>
            <a:r>
              <a:rPr lang="en-US" altLang="en-US"/>
              <a:t>GPROF is built upon the assumption that all clouds are fully represented (and that the retrieval is not too sensitive to cloud models?)</a:t>
            </a:r>
          </a:p>
          <a:p>
            <a:r>
              <a:rPr lang="en-US" altLang="en-US"/>
              <a:t>Tremendous improvements between V4 and V5: mainly in correcting that stratiform rain does not decrease fast enough with distance compared with PR.</a:t>
            </a:r>
          </a:p>
          <a:p>
            <a:endParaRPr lang="en-US" altLang="en-US"/>
          </a:p>
          <a:p>
            <a:r>
              <a:rPr lang="en-US" altLang="en-US"/>
              <a:t>TMI RR are consistently higher than PR RR over oceans, suggesting systematic assumptions retrieval algorithms. As to which is right, compelling evidence is needed to determine which is correct. What we do know is that at Kwajelein pixel-by-pixel comparisons show that:</a:t>
            </a:r>
          </a:p>
          <a:p>
            <a:endParaRPr lang="en-US" altLang="en-US"/>
          </a:p>
          <a:p>
            <a:r>
              <a:rPr lang="en-US" altLang="en-US"/>
              <a:t>Sat &amp; GV both indicate “rain”:    126 cases</a:t>
            </a:r>
          </a:p>
          <a:p>
            <a:r>
              <a:rPr lang="en-US" altLang="en-US"/>
              <a:t>Sat &amp; GV both say “no rain”:    144 cases</a:t>
            </a:r>
          </a:p>
          <a:p>
            <a:r>
              <a:rPr lang="en-US" altLang="en-US"/>
              <a:t>Misclassified:                            13 cases</a:t>
            </a:r>
          </a:p>
          <a:p>
            <a:endParaRPr lang="en-US" altLang="en-US"/>
          </a:p>
          <a:p>
            <a:r>
              <a:rPr lang="en-US" altLang="en-US"/>
              <a:t>Work in progress: (1) Dissect 2A25 to examine the effect of Total Path Attenuation on DSD. (2) Determine the mean vertical profiles of convection from cloud models, the PR-retrieved and TMI retrieved rainfall. Assess how well GPROF performs. (3) Quantify the effect of cloud model data base vs. observations on retrievals. (4) Add Bright band melting layer in the cloud resolving model simulations. Will only correct things that we know to be wrong. </a:t>
            </a:r>
          </a:p>
        </p:txBody>
      </p:sp>
    </p:spTree>
    <p:extLst>
      <p:ext uri="{BB962C8B-B14F-4D97-AF65-F5344CB8AC3E}">
        <p14:creationId xmlns:p14="http://schemas.microsoft.com/office/powerpoint/2010/main" val="20092444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p:cNvSpPr>
            <a:spLocks noGrp="1" noRot="1" noChangeAspect="1" noChangeArrowheads="1" noTextEdit="1"/>
          </p:cNvSpPr>
          <p:nvPr>
            <p:ph type="sldImg"/>
          </p:nvPr>
        </p:nvSpPr>
        <p:spPr>
          <a:xfrm>
            <a:off x="1150938" y="692150"/>
            <a:ext cx="4556125" cy="3416300"/>
          </a:xfrm>
          <a:ln/>
        </p:spPr>
      </p:sp>
      <p:sp>
        <p:nvSpPr>
          <p:cNvPr id="5068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668956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Rot="1" noChangeAspect="1" noChangeArrowheads="1" noTextEdit="1"/>
          </p:cNvSpPr>
          <p:nvPr>
            <p:ph type="sldImg"/>
          </p:nvPr>
        </p:nvSpPr>
        <p:spPr>
          <a:xfrm>
            <a:off x="1150938" y="692150"/>
            <a:ext cx="4556125" cy="3416300"/>
          </a:xfrm>
          <a:ln/>
        </p:spPr>
      </p:sp>
      <p:sp>
        <p:nvSpPr>
          <p:cNvPr id="5079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92611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Rot="1" noChangeAspect="1" noChangeArrowheads="1" noTextEdit="1"/>
          </p:cNvSpPr>
          <p:nvPr>
            <p:ph type="sldImg"/>
          </p:nvPr>
        </p:nvSpPr>
        <p:spPr>
          <a:xfrm>
            <a:off x="1150938" y="692150"/>
            <a:ext cx="4556125" cy="3416300"/>
          </a:xfrm>
          <a:ln/>
        </p:spPr>
      </p:sp>
      <p:sp>
        <p:nvSpPr>
          <p:cNvPr id="5099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5579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2"/>
          <p:cNvSpPr>
            <a:spLocks noGrp="1" noRot="1" noChangeAspect="1" noChangeArrowheads="1" noTextEdit="1"/>
          </p:cNvSpPr>
          <p:nvPr>
            <p:ph type="sldImg"/>
          </p:nvPr>
        </p:nvSpPr>
        <p:spPr>
          <a:xfrm>
            <a:off x="1150938" y="692150"/>
            <a:ext cx="4556125" cy="3416300"/>
          </a:xfrm>
          <a:ln/>
        </p:spPr>
      </p:sp>
      <p:sp>
        <p:nvSpPr>
          <p:cNvPr id="50893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13236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Rot="1" noChangeAspect="1" noChangeArrowheads="1" noTextEdit="1"/>
          </p:cNvSpPr>
          <p:nvPr>
            <p:ph type="sldImg"/>
          </p:nvPr>
        </p:nvSpPr>
        <p:spPr>
          <a:xfrm>
            <a:off x="1150938" y="692150"/>
            <a:ext cx="4556125" cy="3416300"/>
          </a:xfrm>
          <a:ln/>
        </p:spPr>
      </p:sp>
      <p:sp>
        <p:nvSpPr>
          <p:cNvPr id="5109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02963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Rot="1" noChangeAspect="1" noChangeArrowheads="1" noTextEdit="1"/>
          </p:cNvSpPr>
          <p:nvPr>
            <p:ph type="sldImg"/>
          </p:nvPr>
        </p:nvSpPr>
        <p:spPr>
          <a:xfrm>
            <a:off x="1150938" y="692150"/>
            <a:ext cx="4556125" cy="3416300"/>
          </a:xfrm>
          <a:ln/>
        </p:spPr>
      </p:sp>
      <p:sp>
        <p:nvSpPr>
          <p:cNvPr id="5212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936244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52</a:t>
            </a:fld>
            <a:endParaRPr lang="en-US"/>
          </a:p>
        </p:txBody>
      </p:sp>
    </p:spTree>
    <p:extLst>
      <p:ext uri="{BB962C8B-B14F-4D97-AF65-F5344CB8AC3E}">
        <p14:creationId xmlns:p14="http://schemas.microsoft.com/office/powerpoint/2010/main" val="4159453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11/6/2017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5950" y="304800"/>
            <a:ext cx="6775450" cy="1066800"/>
          </a:xfrm>
        </p:spPr>
        <p:txBody>
          <a:bodyPr/>
          <a:lstStyle/>
          <a:p>
            <a:r>
              <a:rPr lang="en-US" smtClean="0"/>
              <a:t>Click to edit Master title style</a:t>
            </a:r>
            <a:endParaRPr lang="en-US"/>
          </a:p>
        </p:txBody>
      </p:sp>
      <p:sp>
        <p:nvSpPr>
          <p:cNvPr id="3" name="Online Image Placeholder 2"/>
          <p:cNvSpPr>
            <a:spLocks noGrp="1"/>
          </p:cNvSpPr>
          <p:nvPr>
            <p:ph type="clipArt" sz="half" idx="1"/>
          </p:nvPr>
        </p:nvSpPr>
        <p:spPr>
          <a:xfrm>
            <a:off x="457200" y="1524000"/>
            <a:ext cx="3962400" cy="4724400"/>
          </a:xfrm>
        </p:spPr>
        <p:txBody>
          <a:bodyPr/>
          <a:lstStyle/>
          <a:p>
            <a:endParaRPr lang="en-US"/>
          </a:p>
        </p:txBody>
      </p:sp>
      <p:sp>
        <p:nvSpPr>
          <p:cNvPr id="4" name="Text Placeholder 3"/>
          <p:cNvSpPr>
            <a:spLocks noGrp="1"/>
          </p:cNvSpPr>
          <p:nvPr>
            <p:ph type="body" sz="half" idx="2"/>
          </p:nvPr>
        </p:nvSpPr>
        <p:spPr>
          <a:xfrm>
            <a:off x="4572000" y="1524000"/>
            <a:ext cx="39624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50433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11/6/2017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gif"/><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gif"/></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0" y="4640200"/>
            <a:ext cx="9108066" cy="1267857"/>
          </a:xfrm>
        </p:spPr>
        <p:txBody>
          <a:bodyPr>
            <a:normAutofit/>
          </a:bodyPr>
          <a:lstStyle/>
          <a:p>
            <a:pPr marL="182880" indent="0" algn="ctr">
              <a:buNone/>
            </a:pPr>
            <a:r>
              <a:rPr lang="en-US" sz="4000" smtClean="0">
                <a:solidFill>
                  <a:schemeClr val="tx2">
                    <a:lumMod val="90000"/>
                  </a:schemeClr>
                </a:solidFill>
              </a:rPr>
              <a:t>TRMM Introduction</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4648200"/>
            <a:ext cx="4572000" cy="205740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6" name="Title 2"/>
          <p:cNvSpPr>
            <a:spLocks noGrp="1"/>
          </p:cNvSpPr>
          <p:nvPr>
            <p:ph type="title"/>
          </p:nvPr>
        </p:nvSpPr>
        <p:spPr>
          <a:xfrm>
            <a:off x="76200" y="152400"/>
            <a:ext cx="8229600" cy="932688"/>
          </a:xfrm>
        </p:spPr>
        <p:txBody>
          <a:bodyPr/>
          <a:lstStyle/>
          <a:p>
            <a:r>
              <a:rPr lang="en-US" altLang="en-US" dirty="0" smtClean="0"/>
              <a:t>TRMM Background	</a:t>
            </a:r>
          </a:p>
        </p:txBody>
      </p:sp>
      <p:sp>
        <p:nvSpPr>
          <p:cNvPr id="6147" name="Content Placeholder 1"/>
          <p:cNvSpPr>
            <a:spLocks noGrp="1"/>
          </p:cNvSpPr>
          <p:nvPr>
            <p:ph idx="1"/>
          </p:nvPr>
        </p:nvSpPr>
        <p:spPr>
          <a:xfrm>
            <a:off x="228600" y="1219200"/>
            <a:ext cx="4572000" cy="5486400"/>
          </a:xfrm>
        </p:spPr>
        <p:txBody>
          <a:bodyPr>
            <a:normAutofit fontScale="85000" lnSpcReduction="20000"/>
          </a:bodyPr>
          <a:lstStyle/>
          <a:p>
            <a:r>
              <a:rPr lang="en-US" altLang="en-US" dirty="0" smtClean="0"/>
              <a:t>Joint mission between </a:t>
            </a:r>
            <a:r>
              <a:rPr lang="en-US" altLang="en-US" b="1" dirty="0" smtClean="0">
                <a:solidFill>
                  <a:srgbClr val="CC04B4"/>
                </a:solidFill>
              </a:rPr>
              <a:t>NASA</a:t>
            </a:r>
            <a:r>
              <a:rPr lang="en-US" altLang="en-US" dirty="0" smtClean="0"/>
              <a:t> and </a:t>
            </a:r>
            <a:r>
              <a:rPr lang="en-US" altLang="en-US" b="1" dirty="0" smtClean="0">
                <a:solidFill>
                  <a:srgbClr val="CC04B4"/>
                </a:solidFill>
              </a:rPr>
              <a:t>JAXA</a:t>
            </a:r>
          </a:p>
          <a:p>
            <a:endParaRPr lang="en-US" altLang="en-US" dirty="0" smtClean="0"/>
          </a:p>
          <a:p>
            <a:r>
              <a:rPr lang="en-US" altLang="en-US" dirty="0" smtClean="0"/>
              <a:t>Launched on November 27, </a:t>
            </a:r>
            <a:r>
              <a:rPr lang="en-US" altLang="en-US" b="1" dirty="0" smtClean="0">
                <a:solidFill>
                  <a:srgbClr val="CC04B4"/>
                </a:solidFill>
              </a:rPr>
              <a:t>1997</a:t>
            </a:r>
            <a:r>
              <a:rPr lang="en-US" altLang="en-US" dirty="0" smtClean="0"/>
              <a:t> from </a:t>
            </a:r>
            <a:r>
              <a:rPr lang="en-US" altLang="en-US" dirty="0" err="1" smtClean="0"/>
              <a:t>Tanegashima</a:t>
            </a:r>
            <a:r>
              <a:rPr lang="en-US" altLang="en-US" dirty="0" smtClean="0"/>
              <a:t>, Japan</a:t>
            </a:r>
          </a:p>
          <a:p>
            <a:endParaRPr lang="en-US" altLang="en-US" dirty="0" smtClean="0"/>
          </a:p>
          <a:p>
            <a:r>
              <a:rPr lang="en-US" altLang="en-US" dirty="0" smtClean="0"/>
              <a:t>Monitors rainfall in the </a:t>
            </a:r>
            <a:r>
              <a:rPr lang="en-US" altLang="en-US" b="1" dirty="0" smtClean="0">
                <a:solidFill>
                  <a:srgbClr val="CC04B4"/>
                </a:solidFill>
              </a:rPr>
              <a:t>TROPICS</a:t>
            </a:r>
          </a:p>
          <a:p>
            <a:endParaRPr lang="en-US" altLang="en-US" dirty="0" smtClean="0"/>
          </a:p>
          <a:p>
            <a:r>
              <a:rPr lang="en-US" altLang="en-US" dirty="0" smtClean="0"/>
              <a:t>Part of the NASA Mission to Planet </a:t>
            </a:r>
            <a:r>
              <a:rPr lang="en-US" altLang="en-US" dirty="0" smtClean="0"/>
              <a:t>Earth</a:t>
            </a:r>
          </a:p>
          <a:p>
            <a:endParaRPr lang="en-US" altLang="en-US" dirty="0"/>
          </a:p>
          <a:p>
            <a:r>
              <a:rPr lang="en-US" dirty="0"/>
              <a:t>After over 17 years of productive data gathering, the </a:t>
            </a:r>
            <a:r>
              <a:rPr lang="en-US" b="1" dirty="0">
                <a:solidFill>
                  <a:srgbClr val="CC04B4"/>
                </a:solidFill>
              </a:rPr>
              <a:t>instruments on TRMM were turned off on April 8, 2015</a:t>
            </a:r>
            <a:r>
              <a:rPr lang="en-US" dirty="0"/>
              <a:t>. The spacecraft re-entered the Earth’s atmosphere on </a:t>
            </a:r>
            <a:r>
              <a:rPr lang="en-US" b="1" dirty="0">
                <a:solidFill>
                  <a:srgbClr val="CC04B4"/>
                </a:solidFill>
              </a:rPr>
              <a:t>June 15, 2015</a:t>
            </a:r>
            <a:r>
              <a:rPr lang="en-US" dirty="0"/>
              <a:t>, at 11:55 p.m. EDT, over the South Indian Ocean</a:t>
            </a:r>
            <a:endParaRPr lang="en-US" altLang="en-US" dirty="0" smtClean="0"/>
          </a:p>
        </p:txBody>
      </p:sp>
      <p:pic>
        <p:nvPicPr>
          <p:cNvPr id="1026" name="Picture 2" descr="http://ceres.larc.nasa.gov/images/trmm_logo_gif.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866774"/>
            <a:ext cx="3944707" cy="5762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78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fade">
                                      <p:cBhvr>
                                        <p:cTn id="12" dur="500"/>
                                        <p:tgtEl>
                                          <p:spTgt spid="61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animEffect transition="in" filter="fade">
                                      <p:cBhvr>
                                        <p:cTn id="17" dur="500"/>
                                        <p:tgtEl>
                                          <p:spTgt spid="614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7">
                                            <p:txEl>
                                              <p:pRg st="6" end="6"/>
                                            </p:txEl>
                                          </p:spTgt>
                                        </p:tgtEl>
                                        <p:attrNameLst>
                                          <p:attrName>style.visibility</p:attrName>
                                        </p:attrNameLst>
                                      </p:cBhvr>
                                      <p:to>
                                        <p:strVal val="visible"/>
                                      </p:to>
                                    </p:set>
                                    <p:animEffect transition="in" filter="fade">
                                      <p:cBhvr>
                                        <p:cTn id="22" dur="500"/>
                                        <p:tgtEl>
                                          <p:spTgt spid="614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47">
                                            <p:txEl>
                                              <p:pRg st="8" end="8"/>
                                            </p:txEl>
                                          </p:spTgt>
                                        </p:tgtEl>
                                        <p:attrNameLst>
                                          <p:attrName>style.visibility</p:attrName>
                                        </p:attrNameLst>
                                      </p:cBhvr>
                                      <p:to>
                                        <p:strVal val="visible"/>
                                      </p:to>
                                    </p:set>
                                    <p:animEffect transition="in" filter="fade">
                                      <p:cBhvr>
                                        <p:cTn id="27" dur="500"/>
                                        <p:tgtEl>
                                          <p:spTgt spid="6147">
                                            <p:txEl>
                                              <p:pRg st="8" end="8"/>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9" name="Picture 19"/>
          <p:cNvPicPr>
            <a:picLocks noChangeAspect="1" noChangeArrowheads="1"/>
          </p:cNvPicPr>
          <p:nvPr/>
        </p:nvPicPr>
        <p:blipFill>
          <a:blip r:embed="rId3">
            <a:extLst>
              <a:ext uri="{28A0092B-C50C-407E-A947-70E740481C1C}">
                <a14:useLocalDpi xmlns:a14="http://schemas.microsoft.com/office/drawing/2010/main" val="0"/>
              </a:ext>
            </a:extLst>
          </a:blip>
          <a:srcRect l="1126" t="1048" r="975" b="16264"/>
          <a:stretch>
            <a:fillRect/>
          </a:stretch>
        </p:blipFill>
        <p:spPr bwMode="auto">
          <a:xfrm>
            <a:off x="543404" y="1714107"/>
            <a:ext cx="7848600" cy="3968750"/>
          </a:xfrm>
          <a:prstGeom prst="rect">
            <a:avLst/>
          </a:prstGeom>
          <a:noFill/>
          <a:extLst>
            <a:ext uri="{909E8E84-426E-40DD-AFC4-6F175D3DCCD1}">
              <a14:hiddenFill xmlns:a14="http://schemas.microsoft.com/office/drawing/2010/main">
                <a:solidFill>
                  <a:srgbClr val="FFFFFF"/>
                </a:solidFill>
              </a14:hiddenFill>
            </a:ext>
          </a:extLst>
        </p:spPr>
      </p:pic>
      <p:sp>
        <p:nvSpPr>
          <p:cNvPr id="440322" name="Rectangle 2"/>
          <p:cNvSpPr>
            <a:spLocks noGrp="1" noChangeArrowheads="1"/>
          </p:cNvSpPr>
          <p:nvPr>
            <p:ph type="title"/>
          </p:nvPr>
        </p:nvSpPr>
        <p:spPr>
          <a:xfrm>
            <a:off x="141288" y="100776"/>
            <a:ext cx="8229600" cy="885062"/>
          </a:xfrm>
          <a:ln/>
        </p:spPr>
        <p:txBody>
          <a:bodyPr/>
          <a:lstStyle/>
          <a:p>
            <a:r>
              <a:rPr lang="en-US" altLang="en-US" dirty="0"/>
              <a:t>TRMM</a:t>
            </a:r>
          </a:p>
        </p:txBody>
      </p:sp>
      <p:sp>
        <p:nvSpPr>
          <p:cNvPr id="440326" name="Rectangle 6"/>
          <p:cNvSpPr>
            <a:spLocks noChangeArrowheads="1"/>
          </p:cNvSpPr>
          <p:nvPr/>
        </p:nvSpPr>
        <p:spPr bwMode="auto">
          <a:xfrm>
            <a:off x="31274" y="6547612"/>
            <a:ext cx="3679825" cy="228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a:spcBef>
                <a:spcPct val="20000"/>
              </a:spcBef>
              <a:buSzPct val="100000"/>
              <a:buFont typeface="Zapf Dingbats" pitchFamily="96" charset="2"/>
              <a:buChar char="o"/>
              <a:defRPr sz="1400" b="1">
                <a:solidFill>
                  <a:srgbClr val="081D58"/>
                </a:solidFill>
                <a:latin typeface="Palatino" pitchFamily="96" charset="0"/>
              </a:defRPr>
            </a:lvl1pPr>
            <a:lvl2pPr marL="630238" indent="-230188">
              <a:spcBef>
                <a:spcPct val="20000"/>
              </a:spcBef>
              <a:buSzPct val="100000"/>
              <a:buChar char="–"/>
              <a:defRPr sz="1400" b="1">
                <a:solidFill>
                  <a:srgbClr val="081D58"/>
                </a:solidFill>
                <a:latin typeface="Palatino" pitchFamily="96" charset="0"/>
              </a:defRPr>
            </a:lvl2pPr>
            <a:lvl3pPr marL="976313" indent="-231775">
              <a:spcBef>
                <a:spcPct val="20000"/>
              </a:spcBef>
              <a:buSzPct val="100000"/>
              <a:buChar char="»"/>
              <a:defRPr sz="1400" b="1">
                <a:solidFill>
                  <a:srgbClr val="081D58"/>
                </a:solidFill>
                <a:latin typeface="Palatino" pitchFamily="96" charset="0"/>
              </a:defRPr>
            </a:lvl3pPr>
            <a:lvl4pPr marL="1258888" indent="-168275">
              <a:spcBef>
                <a:spcPct val="20000"/>
              </a:spcBef>
              <a:buSzPct val="100000"/>
              <a:buChar char="•"/>
              <a:defRPr sz="1400" b="1">
                <a:solidFill>
                  <a:srgbClr val="081D58"/>
                </a:solidFill>
                <a:latin typeface="Palatino" pitchFamily="96" charset="0"/>
              </a:defRPr>
            </a:lvl4pPr>
            <a:lvl5pPr marL="1543050" indent="-169863">
              <a:spcBef>
                <a:spcPct val="20000"/>
              </a:spcBef>
              <a:buSzPct val="100000"/>
              <a:buChar char="–"/>
              <a:defRPr sz="1200" b="1">
                <a:solidFill>
                  <a:srgbClr val="081D58"/>
                </a:solidFill>
                <a:latin typeface="Palatino" pitchFamily="96" charset="0"/>
              </a:defRPr>
            </a:lvl5pPr>
            <a:lvl6pPr marL="2000250" indent="-169863" eaLnBrk="0" fontAlgn="base" hangingPunct="0">
              <a:spcBef>
                <a:spcPct val="20000"/>
              </a:spcBef>
              <a:spcAft>
                <a:spcPct val="0"/>
              </a:spcAft>
              <a:buSzPct val="100000"/>
              <a:buChar char="–"/>
              <a:defRPr sz="1200" b="1">
                <a:solidFill>
                  <a:srgbClr val="081D58"/>
                </a:solidFill>
                <a:latin typeface="Palatino" pitchFamily="96" charset="0"/>
              </a:defRPr>
            </a:lvl6pPr>
            <a:lvl7pPr marL="2457450" indent="-169863" eaLnBrk="0" fontAlgn="base" hangingPunct="0">
              <a:spcBef>
                <a:spcPct val="20000"/>
              </a:spcBef>
              <a:spcAft>
                <a:spcPct val="0"/>
              </a:spcAft>
              <a:buSzPct val="100000"/>
              <a:buChar char="–"/>
              <a:defRPr sz="1200" b="1">
                <a:solidFill>
                  <a:srgbClr val="081D58"/>
                </a:solidFill>
                <a:latin typeface="Palatino" pitchFamily="96" charset="0"/>
              </a:defRPr>
            </a:lvl7pPr>
            <a:lvl8pPr marL="2914650" indent="-169863" eaLnBrk="0" fontAlgn="base" hangingPunct="0">
              <a:spcBef>
                <a:spcPct val="20000"/>
              </a:spcBef>
              <a:spcAft>
                <a:spcPct val="0"/>
              </a:spcAft>
              <a:buSzPct val="100000"/>
              <a:buChar char="–"/>
              <a:defRPr sz="1200" b="1">
                <a:solidFill>
                  <a:srgbClr val="081D58"/>
                </a:solidFill>
                <a:latin typeface="Palatino" pitchFamily="96" charset="0"/>
              </a:defRPr>
            </a:lvl8pPr>
            <a:lvl9pPr marL="3371850" indent="-169863" eaLnBrk="0" fontAlgn="base" hangingPunct="0">
              <a:spcBef>
                <a:spcPct val="20000"/>
              </a:spcBef>
              <a:spcAft>
                <a:spcPct val="0"/>
              </a:spcAft>
              <a:buSzPct val="100000"/>
              <a:buChar char="–"/>
              <a:defRPr sz="1200" b="1">
                <a:solidFill>
                  <a:srgbClr val="081D58"/>
                </a:solidFill>
                <a:latin typeface="Palatino" pitchFamily="96" charset="0"/>
              </a:defRPr>
            </a:lvl9pPr>
          </a:lstStyle>
          <a:p>
            <a:pPr>
              <a:buFont typeface="Zapf Dingbats" pitchFamily="96" charset="2"/>
              <a:buNone/>
            </a:pPr>
            <a:r>
              <a:rPr lang="en-US" altLang="en-US" i="1" dirty="0"/>
              <a:t>Launched November 27, 1997</a:t>
            </a:r>
            <a:endParaRPr lang="en-US" altLang="en-US" dirty="0">
              <a:latin typeface="I Palatino Italic" charset="0"/>
            </a:endParaRPr>
          </a:p>
        </p:txBody>
      </p:sp>
      <p:sp>
        <p:nvSpPr>
          <p:cNvPr id="440327" name="Rectangle 7"/>
          <p:cNvSpPr>
            <a:spLocks noChangeArrowheads="1"/>
          </p:cNvSpPr>
          <p:nvPr/>
        </p:nvSpPr>
        <p:spPr bwMode="auto">
          <a:xfrm>
            <a:off x="1511779" y="1928420"/>
            <a:ext cx="54927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400" b="1" dirty="0">
                <a:solidFill>
                  <a:srgbClr val="081D58"/>
                </a:solidFill>
              </a:rPr>
              <a:t>TMI</a:t>
            </a:r>
          </a:p>
        </p:txBody>
      </p:sp>
      <p:sp>
        <p:nvSpPr>
          <p:cNvPr id="440328" name="Line 8"/>
          <p:cNvSpPr>
            <a:spLocks noChangeShapeType="1"/>
          </p:cNvSpPr>
          <p:nvPr/>
        </p:nvSpPr>
        <p:spPr bwMode="auto">
          <a:xfrm flipH="1">
            <a:off x="3643792" y="5041507"/>
            <a:ext cx="447675" cy="381000"/>
          </a:xfrm>
          <a:prstGeom prst="line">
            <a:avLst/>
          </a:prstGeom>
          <a:noFill/>
          <a:ln w="25400">
            <a:solidFill>
              <a:srgbClr val="081D58"/>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29" name="Line 9"/>
          <p:cNvSpPr>
            <a:spLocks noChangeShapeType="1"/>
          </p:cNvSpPr>
          <p:nvPr/>
        </p:nvSpPr>
        <p:spPr bwMode="auto">
          <a:xfrm flipH="1">
            <a:off x="2029304" y="1982395"/>
            <a:ext cx="609600" cy="76200"/>
          </a:xfrm>
          <a:prstGeom prst="line">
            <a:avLst/>
          </a:prstGeom>
          <a:noFill/>
          <a:ln w="25400">
            <a:solidFill>
              <a:srgbClr val="081D58"/>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30" name="Line 10"/>
          <p:cNvSpPr>
            <a:spLocks noChangeShapeType="1"/>
          </p:cNvSpPr>
          <p:nvPr/>
        </p:nvSpPr>
        <p:spPr bwMode="auto">
          <a:xfrm>
            <a:off x="4429604" y="4523982"/>
            <a:ext cx="914400" cy="304800"/>
          </a:xfrm>
          <a:prstGeom prst="line">
            <a:avLst/>
          </a:prstGeom>
          <a:noFill/>
          <a:ln w="25400">
            <a:solidFill>
              <a:srgbClr val="081D58"/>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31" name="Rectangle 11"/>
          <p:cNvSpPr>
            <a:spLocks noChangeArrowheads="1"/>
          </p:cNvSpPr>
          <p:nvPr/>
        </p:nvSpPr>
        <p:spPr bwMode="auto">
          <a:xfrm>
            <a:off x="3231042" y="5389170"/>
            <a:ext cx="766762"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400" b="1">
                <a:solidFill>
                  <a:srgbClr val="081D58"/>
                </a:solidFill>
              </a:rPr>
              <a:t>CERES</a:t>
            </a:r>
          </a:p>
        </p:txBody>
      </p:sp>
      <p:sp>
        <p:nvSpPr>
          <p:cNvPr id="440334" name="Line 14"/>
          <p:cNvSpPr>
            <a:spLocks noChangeShapeType="1"/>
          </p:cNvSpPr>
          <p:nvPr/>
        </p:nvSpPr>
        <p:spPr bwMode="auto">
          <a:xfrm>
            <a:off x="4721704" y="5041507"/>
            <a:ext cx="76200" cy="457200"/>
          </a:xfrm>
          <a:prstGeom prst="line">
            <a:avLst/>
          </a:prstGeom>
          <a:noFill/>
          <a:ln w="25400">
            <a:solidFill>
              <a:srgbClr val="081D58"/>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35" name="Rectangle 15"/>
          <p:cNvSpPr>
            <a:spLocks noChangeArrowheads="1"/>
          </p:cNvSpPr>
          <p:nvPr/>
        </p:nvSpPr>
        <p:spPr bwMode="auto">
          <a:xfrm>
            <a:off x="4493104" y="5479657"/>
            <a:ext cx="4699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400" b="1">
                <a:solidFill>
                  <a:srgbClr val="081D58"/>
                </a:solidFill>
              </a:rPr>
              <a:t>LIS</a:t>
            </a:r>
          </a:p>
        </p:txBody>
      </p:sp>
      <p:sp>
        <p:nvSpPr>
          <p:cNvPr id="440340" name="Rectangle 20"/>
          <p:cNvSpPr>
            <a:spLocks noChangeArrowheads="1"/>
          </p:cNvSpPr>
          <p:nvPr/>
        </p:nvSpPr>
        <p:spPr bwMode="auto">
          <a:xfrm>
            <a:off x="5304317" y="4676382"/>
            <a:ext cx="420687"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400" b="1">
                <a:solidFill>
                  <a:srgbClr val="081D58"/>
                </a:solidFill>
              </a:rPr>
              <a:t>PR</a:t>
            </a:r>
          </a:p>
        </p:txBody>
      </p:sp>
      <p:sp>
        <p:nvSpPr>
          <p:cNvPr id="440341" name="Line 21"/>
          <p:cNvSpPr>
            <a:spLocks noChangeShapeType="1"/>
          </p:cNvSpPr>
          <p:nvPr/>
        </p:nvSpPr>
        <p:spPr bwMode="auto">
          <a:xfrm flipH="1">
            <a:off x="1983267" y="2907907"/>
            <a:ext cx="465137" cy="206375"/>
          </a:xfrm>
          <a:prstGeom prst="line">
            <a:avLst/>
          </a:prstGeom>
          <a:noFill/>
          <a:ln w="25400">
            <a:solidFill>
              <a:srgbClr val="081D58"/>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42" name="Rectangle 22"/>
          <p:cNvSpPr>
            <a:spLocks noChangeArrowheads="1"/>
          </p:cNvSpPr>
          <p:nvPr/>
        </p:nvSpPr>
        <p:spPr bwMode="auto">
          <a:xfrm>
            <a:off x="1381604" y="2984107"/>
            <a:ext cx="62865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400" b="1">
                <a:solidFill>
                  <a:srgbClr val="081D58"/>
                </a:solidFill>
              </a:rPr>
              <a:t>VIRS</a:t>
            </a:r>
          </a:p>
        </p:txBody>
      </p:sp>
    </p:spTree>
    <p:extLst>
      <p:ext uri="{BB962C8B-B14F-4D97-AF65-F5344CB8AC3E}">
        <p14:creationId xmlns:p14="http://schemas.microsoft.com/office/powerpoint/2010/main" val="2782097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1225" y="4432300"/>
            <a:ext cx="3152775"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5918200" y="4343400"/>
            <a:ext cx="3225800" cy="338138"/>
          </a:xfrm>
          <a:prstGeom prst="rect">
            <a:avLst/>
          </a:prstGeom>
          <a:solidFill>
            <a:srgbClr val="CCFFCC"/>
          </a:solidFill>
          <a:ln>
            <a:solidFill>
              <a:schemeClr val="tx1"/>
            </a:solidFill>
          </a:ln>
        </p:spPr>
        <p:txBody>
          <a:bodyPr>
            <a:spAutoFit/>
          </a:bodyPr>
          <a:lstStyle/>
          <a:p>
            <a:pPr algn="l">
              <a:defRPr/>
            </a:pPr>
            <a:r>
              <a:rPr lang="en-US" sz="1600" dirty="0">
                <a:latin typeface="Arial"/>
                <a:cs typeface="Arial"/>
              </a:rPr>
              <a:t>  Rain gauge coverage over Land</a:t>
            </a:r>
          </a:p>
        </p:txBody>
      </p:sp>
      <p:pic>
        <p:nvPicPr>
          <p:cNvPr id="1843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68938" y="1011238"/>
            <a:ext cx="3675062"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8600" y="152400"/>
            <a:ext cx="8229600" cy="858838"/>
          </a:xfrm>
        </p:spPr>
        <p:txBody>
          <a:bodyPr/>
          <a:lstStyle/>
          <a:p>
            <a:r>
              <a:rPr lang="en-US" dirty="0" smtClean="0"/>
              <a:t>Why TRMM?</a:t>
            </a:r>
            <a:endParaRPr lang="en-US" dirty="0"/>
          </a:p>
        </p:txBody>
      </p:sp>
      <p:sp>
        <p:nvSpPr>
          <p:cNvPr id="3" name="Content Placeholder 2"/>
          <p:cNvSpPr>
            <a:spLocks noGrp="1"/>
          </p:cNvSpPr>
          <p:nvPr>
            <p:ph idx="1"/>
          </p:nvPr>
        </p:nvSpPr>
        <p:spPr>
          <a:xfrm>
            <a:off x="152400" y="1100138"/>
            <a:ext cx="4953000" cy="5605462"/>
          </a:xfrm>
        </p:spPr>
        <p:txBody>
          <a:bodyPr>
            <a:normAutofit fontScale="85000" lnSpcReduction="10000"/>
          </a:bodyPr>
          <a:lstStyle/>
          <a:p>
            <a:r>
              <a:rPr lang="en-US" altLang="en-US" sz="2800" b="1" dirty="0" smtClean="0">
                <a:solidFill>
                  <a:srgbClr val="CC04B4"/>
                </a:solidFill>
                <a:latin typeface="Constantia" panose="02030602050306030303" pitchFamily="18" charset="0"/>
              </a:rPr>
              <a:t>Accurate </a:t>
            </a:r>
            <a:r>
              <a:rPr lang="en-US" altLang="en-US" sz="2800" b="1" dirty="0">
                <a:solidFill>
                  <a:srgbClr val="CC04B4"/>
                </a:solidFill>
                <a:latin typeface="Constantia" panose="02030602050306030303" pitchFamily="18" charset="0"/>
              </a:rPr>
              <a:t>measurements of rain are </a:t>
            </a:r>
            <a:r>
              <a:rPr lang="en-US" altLang="en-US" sz="2800" b="1" dirty="0" smtClean="0">
                <a:solidFill>
                  <a:srgbClr val="CC04B4"/>
                </a:solidFill>
                <a:latin typeface="Constantia" panose="02030602050306030303" pitchFamily="18" charset="0"/>
              </a:rPr>
              <a:t>crucial</a:t>
            </a:r>
          </a:p>
          <a:p>
            <a:pPr lvl="1"/>
            <a:r>
              <a:rPr lang="en-US" altLang="en-US" dirty="0" smtClean="0">
                <a:latin typeface="Constantia" panose="02030602050306030303" pitchFamily="18" charset="0"/>
              </a:rPr>
              <a:t>rain </a:t>
            </a:r>
            <a:r>
              <a:rPr lang="en-US" altLang="en-US" dirty="0">
                <a:latin typeface="Constantia" panose="02030602050306030303" pitchFamily="18" charset="0"/>
              </a:rPr>
              <a:t>is extremely important for weather, climate, and energy cycle of the earth</a:t>
            </a:r>
            <a:r>
              <a:rPr lang="en-US" altLang="en-US" b="1" dirty="0">
                <a:latin typeface="Constantia" panose="02030602050306030303" pitchFamily="18" charset="0"/>
              </a:rPr>
              <a:t> </a:t>
            </a:r>
          </a:p>
          <a:p>
            <a:endParaRPr lang="en-US" altLang="en-US" sz="2800" dirty="0">
              <a:latin typeface="Constantia" panose="02030602050306030303" pitchFamily="18" charset="0"/>
              <a:cs typeface="Arial Bold" panose="020B0704020202020204" pitchFamily="34" charset="0"/>
            </a:endParaRPr>
          </a:p>
          <a:p>
            <a:r>
              <a:rPr lang="en-US" altLang="en-US" sz="2800" b="1" dirty="0" smtClean="0">
                <a:solidFill>
                  <a:srgbClr val="CC04B4"/>
                </a:solidFill>
                <a:latin typeface="Constantia" panose="02030602050306030303" pitchFamily="18" charset="0"/>
                <a:cs typeface="Arial Bold" panose="020B0704020202020204" pitchFamily="34" charset="0"/>
              </a:rPr>
              <a:t>Tropical rainfall </a:t>
            </a:r>
            <a:r>
              <a:rPr lang="en-US" altLang="en-US" sz="2800" dirty="0" smtClean="0">
                <a:latin typeface="Constantia" panose="02030602050306030303" pitchFamily="18" charset="0"/>
                <a:cs typeface="Arial Bold" panose="020B0704020202020204" pitchFamily="34" charset="0"/>
              </a:rPr>
              <a:t>plays a critical role in driving atmospheric motion releasing latent heating </a:t>
            </a:r>
          </a:p>
          <a:p>
            <a:pPr lvl="1"/>
            <a:r>
              <a:rPr lang="en-US" altLang="en-US" dirty="0" smtClean="0">
                <a:latin typeface="Constantia" panose="02030602050306030303" pitchFamily="18" charset="0"/>
                <a:cs typeface="Arial Bold" panose="020B0704020202020204" pitchFamily="34" charset="0"/>
              </a:rPr>
              <a:t>2/3</a:t>
            </a:r>
            <a:r>
              <a:rPr lang="en-US" altLang="en-US" baseline="30000" dirty="0" smtClean="0">
                <a:latin typeface="Constantia" panose="02030602050306030303" pitchFamily="18" charset="0"/>
                <a:cs typeface="Arial Bold" panose="020B0704020202020204" pitchFamily="34" charset="0"/>
              </a:rPr>
              <a:t>rd</a:t>
            </a:r>
            <a:r>
              <a:rPr lang="en-US" altLang="en-US" dirty="0" smtClean="0">
                <a:latin typeface="Constantia" panose="02030602050306030303" pitchFamily="18" charset="0"/>
                <a:cs typeface="Arial Bold" panose="020B0704020202020204" pitchFamily="34" charset="0"/>
              </a:rPr>
              <a:t> of the global rainfall occurs in the tropics</a:t>
            </a:r>
          </a:p>
          <a:p>
            <a:pPr>
              <a:buFontTx/>
              <a:buChar char="-"/>
            </a:pPr>
            <a:endParaRPr lang="en-US" altLang="en-US" sz="2800" dirty="0">
              <a:latin typeface="Constantia" panose="02030602050306030303" pitchFamily="18" charset="0"/>
              <a:cs typeface="Arial Bold" panose="020B0704020202020204" pitchFamily="34" charset="0"/>
            </a:endParaRPr>
          </a:p>
          <a:p>
            <a:r>
              <a:rPr lang="en-US" altLang="en-US" sz="2800" dirty="0" smtClean="0">
                <a:latin typeface="Constantia" panose="02030602050306030303" pitchFamily="18" charset="0"/>
                <a:cs typeface="Arial Bold" panose="020B0704020202020204" pitchFamily="34" charset="0"/>
              </a:rPr>
              <a:t>Information </a:t>
            </a:r>
            <a:r>
              <a:rPr lang="en-US" altLang="en-US" sz="2800" dirty="0">
                <a:latin typeface="Constantia" panose="02030602050306030303" pitchFamily="18" charset="0"/>
                <a:cs typeface="Arial Bold" panose="020B0704020202020204" pitchFamily="34" charset="0"/>
              </a:rPr>
              <a:t>on </a:t>
            </a:r>
            <a:r>
              <a:rPr lang="en-US" altLang="en-US" sz="2800" b="1" dirty="0">
                <a:solidFill>
                  <a:srgbClr val="CC04B4"/>
                </a:solidFill>
                <a:latin typeface="Constantia" panose="02030602050306030303" pitchFamily="18" charset="0"/>
                <a:cs typeface="Arial Bold" panose="020B0704020202020204" pitchFamily="34" charset="0"/>
              </a:rPr>
              <a:t>intensity and amount </a:t>
            </a:r>
            <a:r>
              <a:rPr lang="en-US" altLang="en-US" sz="2800" b="1" dirty="0" smtClean="0">
                <a:solidFill>
                  <a:srgbClr val="CC04B4"/>
                </a:solidFill>
                <a:latin typeface="Constantia" panose="02030602050306030303" pitchFamily="18" charset="0"/>
                <a:cs typeface="Arial Bold" panose="020B0704020202020204" pitchFamily="34" charset="0"/>
              </a:rPr>
              <a:t>of </a:t>
            </a:r>
            <a:r>
              <a:rPr lang="en-US" altLang="en-US" sz="2800" b="1" dirty="0">
                <a:solidFill>
                  <a:srgbClr val="CC04B4"/>
                </a:solidFill>
                <a:latin typeface="Constantia" panose="02030602050306030303" pitchFamily="18" charset="0"/>
                <a:cs typeface="Arial Bold" panose="020B0704020202020204" pitchFamily="34" charset="0"/>
              </a:rPr>
              <a:t>rainfall </a:t>
            </a:r>
            <a:r>
              <a:rPr lang="en-US" altLang="en-US" sz="2800" dirty="0">
                <a:latin typeface="Constantia" panose="02030602050306030303" pitchFamily="18" charset="0"/>
                <a:cs typeface="Arial Bold" panose="020B0704020202020204" pitchFamily="34" charset="0"/>
              </a:rPr>
              <a:t>in the tropics was incomplete – especially over oceans prior to  satellite coverage</a:t>
            </a:r>
          </a:p>
          <a:p>
            <a:endParaRPr lang="en-US" altLang="en-US" sz="2800" dirty="0">
              <a:latin typeface="Arial" panose="020B0604020202020204" pitchFamily="34" charset="0"/>
              <a:cs typeface="Arial Bold" panose="020B0704020202020204" pitchFamily="34" charset="0"/>
            </a:endParaRPr>
          </a:p>
        </p:txBody>
      </p:sp>
    </p:spTree>
    <p:extLst>
      <p:ext uri="{BB962C8B-B14F-4D97-AF65-F5344CB8AC3E}">
        <p14:creationId xmlns:p14="http://schemas.microsoft.com/office/powerpoint/2010/main" val="51631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06680" y="152400"/>
            <a:ext cx="8229600" cy="932688"/>
          </a:xfrm>
        </p:spPr>
        <p:txBody>
          <a:bodyPr/>
          <a:lstStyle/>
          <a:p>
            <a:r>
              <a:rPr lang="en-US" altLang="en-US" dirty="0" smtClean="0"/>
              <a:t>TRMM Specifications</a:t>
            </a:r>
          </a:p>
        </p:txBody>
      </p:sp>
      <p:sp>
        <p:nvSpPr>
          <p:cNvPr id="3" name="Content Placeholder 2"/>
          <p:cNvSpPr>
            <a:spLocks noGrp="1"/>
          </p:cNvSpPr>
          <p:nvPr>
            <p:ph idx="1"/>
          </p:nvPr>
        </p:nvSpPr>
        <p:spPr>
          <a:xfrm>
            <a:off x="0" y="1219200"/>
            <a:ext cx="4953000" cy="3048000"/>
          </a:xfrm>
        </p:spPr>
        <p:txBody>
          <a:bodyPr>
            <a:normAutofit/>
          </a:bodyPr>
          <a:lstStyle/>
          <a:p>
            <a:pPr marL="274320" indent="-274320" fontAlgn="auto">
              <a:spcAft>
                <a:spcPts val="0"/>
              </a:spcAft>
              <a:buClr>
                <a:schemeClr val="accent3"/>
              </a:buClr>
              <a:buFont typeface="Wingdings 2"/>
              <a:buChar char=""/>
              <a:defRPr/>
            </a:pPr>
            <a:r>
              <a:rPr lang="en-US" b="1" dirty="0" smtClean="0">
                <a:solidFill>
                  <a:srgbClr val="CC04B4"/>
                </a:solidFill>
              </a:rPr>
              <a:t>Orbit: </a:t>
            </a:r>
            <a:r>
              <a:rPr lang="en-US" dirty="0" smtClean="0"/>
              <a:t>350 km</a:t>
            </a:r>
          </a:p>
          <a:p>
            <a:pPr marL="274320" indent="-274320" fontAlgn="auto">
              <a:spcAft>
                <a:spcPts val="0"/>
              </a:spcAft>
              <a:buClr>
                <a:schemeClr val="accent3"/>
              </a:buClr>
              <a:buFont typeface="Wingdings 2"/>
              <a:buChar char=""/>
              <a:defRPr/>
            </a:pPr>
            <a:r>
              <a:rPr lang="en-US" b="1" dirty="0" smtClean="0">
                <a:solidFill>
                  <a:srgbClr val="CC04B4"/>
                </a:solidFill>
              </a:rPr>
              <a:t>Inclination Angle: </a:t>
            </a:r>
            <a:r>
              <a:rPr lang="en-US" dirty="0" smtClean="0"/>
              <a:t>35˚</a:t>
            </a:r>
          </a:p>
          <a:p>
            <a:pPr marL="274320" indent="-274320" fontAlgn="auto">
              <a:spcAft>
                <a:spcPts val="0"/>
              </a:spcAft>
              <a:buClr>
                <a:schemeClr val="accent3"/>
              </a:buClr>
              <a:buFont typeface="Wingdings 2"/>
              <a:buChar char=""/>
              <a:defRPr/>
            </a:pPr>
            <a:r>
              <a:rPr lang="en-US" b="1" dirty="0" smtClean="0">
                <a:solidFill>
                  <a:srgbClr val="CC04B4"/>
                </a:solidFill>
              </a:rPr>
              <a:t>Non-sun-synchronous</a:t>
            </a:r>
          </a:p>
          <a:p>
            <a:pPr marL="548640" lvl="2" indent="-274320" fontAlgn="auto">
              <a:spcAft>
                <a:spcPts val="0"/>
              </a:spcAft>
              <a:buClr>
                <a:schemeClr val="accent3"/>
              </a:buClr>
              <a:buSzPct val="95000"/>
              <a:buFont typeface="Wingdings 2"/>
              <a:buChar char=""/>
              <a:defRPr/>
            </a:pPr>
            <a:r>
              <a:rPr lang="en-US" dirty="0" smtClean="0"/>
              <a:t>Revisit Frequency: 11-12 hours</a:t>
            </a:r>
          </a:p>
          <a:p>
            <a:pPr marL="274320" indent="-274320" fontAlgn="auto">
              <a:spcAft>
                <a:spcPts val="0"/>
              </a:spcAft>
              <a:buClr>
                <a:schemeClr val="accent3"/>
              </a:buClr>
              <a:buFont typeface="Wingdings 2"/>
              <a:buChar char=""/>
              <a:defRPr/>
            </a:pPr>
            <a:r>
              <a:rPr lang="en-US" b="1" dirty="0" smtClean="0">
                <a:solidFill>
                  <a:srgbClr val="CC04B4"/>
                </a:solidFill>
              </a:rPr>
              <a:t>Track Speed: </a:t>
            </a:r>
            <a:r>
              <a:rPr lang="en-US" dirty="0" smtClean="0"/>
              <a:t>6.9 km/s</a:t>
            </a:r>
          </a:p>
          <a:p>
            <a:pPr marL="274320" indent="-274320" fontAlgn="auto">
              <a:spcAft>
                <a:spcPts val="0"/>
              </a:spcAft>
              <a:buClr>
                <a:schemeClr val="accent3"/>
              </a:buClr>
              <a:buFont typeface="Wingdings 2"/>
              <a:buChar char=""/>
              <a:defRPr/>
            </a:pPr>
            <a:r>
              <a:rPr lang="en-US" b="1" dirty="0" smtClean="0">
                <a:solidFill>
                  <a:srgbClr val="CC04B4"/>
                </a:solidFill>
              </a:rPr>
              <a:t>Area covered: </a:t>
            </a:r>
            <a:r>
              <a:rPr lang="en-US" dirty="0" smtClean="0"/>
              <a:t>35˚N to 35˚S</a:t>
            </a:r>
          </a:p>
          <a:p>
            <a:pPr marL="274320" indent="-274320" fontAlgn="auto">
              <a:spcAft>
                <a:spcPts val="0"/>
              </a:spcAft>
              <a:buClr>
                <a:schemeClr val="accent3"/>
              </a:buClr>
              <a:buFont typeface="Wingdings 2"/>
              <a:buChar char=""/>
              <a:defRPr/>
            </a:pPr>
            <a:endParaRPr lang="en-US" dirty="0" smtClean="0"/>
          </a:p>
        </p:txBody>
      </p:sp>
      <p:pic>
        <p:nvPicPr>
          <p:cNvPr id="717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255008"/>
            <a:ext cx="2904744" cy="235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http://mynasadata.larc.nasa.gov/wp-content/uploads/2013/09/trmm_instrument_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5277" y="618744"/>
            <a:ext cx="3495675" cy="621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539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9" name="Rectangle 13"/>
          <p:cNvSpPr>
            <a:spLocks noGrp="1" noChangeArrowheads="1"/>
          </p:cNvSpPr>
          <p:nvPr>
            <p:ph type="title"/>
          </p:nvPr>
        </p:nvSpPr>
        <p:spPr>
          <a:xfrm>
            <a:off x="190500" y="228600"/>
            <a:ext cx="8229600" cy="1143000"/>
          </a:xfrm>
          <a:ln/>
        </p:spPr>
        <p:txBody>
          <a:bodyPr>
            <a:normAutofit fontScale="90000"/>
          </a:bodyPr>
          <a:lstStyle/>
          <a:p>
            <a:r>
              <a:rPr lang="en-US" altLang="en-US" dirty="0"/>
              <a:t>Active and Passive Microwave Remote Sensing of Precipitation</a:t>
            </a:r>
            <a:r>
              <a:rPr lang="en-US" altLang="en-US" dirty="0" smtClean="0"/>
              <a:t>:</a:t>
            </a:r>
            <a:endParaRPr lang="en-US" altLang="en-US" b="0" i="0" dirty="0">
              <a:solidFill>
                <a:schemeClr val="tx1"/>
              </a:solidFill>
            </a:endParaRPr>
          </a:p>
        </p:txBody>
      </p:sp>
      <p:sp>
        <p:nvSpPr>
          <p:cNvPr id="4108" name="Rectangle 12"/>
          <p:cNvSpPr>
            <a:spLocks noGrp="1" noChangeArrowheads="1"/>
          </p:cNvSpPr>
          <p:nvPr>
            <p:ph idx="1"/>
          </p:nvPr>
        </p:nvSpPr>
        <p:spPr>
          <a:xfrm>
            <a:off x="457200" y="1828800"/>
            <a:ext cx="7696200" cy="4572000"/>
          </a:xfrm>
          <a:noFill/>
          <a:ln/>
          <a:extLst>
            <a:ext uri="{909E8E84-426E-40DD-AFC4-6F175D3DCCD1}">
              <a14:hiddenFill xmlns:a14="http://schemas.microsoft.com/office/drawing/2010/main">
                <a:solidFill>
                  <a:schemeClr val="bg1"/>
                </a:solidFill>
              </a14:hiddenFill>
            </a:ext>
          </a:extLst>
        </p:spPr>
        <p:txBody>
          <a:bodyPr>
            <a:normAutofit/>
          </a:bodyPr>
          <a:lstStyle/>
          <a:p>
            <a:pPr algn="ctr">
              <a:buFont typeface="Zapf Dingbats" pitchFamily="96" charset="2"/>
              <a:buNone/>
            </a:pPr>
            <a:endParaRPr lang="en-US" altLang="en-US" sz="1400" b="0" dirty="0"/>
          </a:p>
          <a:p>
            <a:r>
              <a:rPr lang="en-US" altLang="en-US" b="1" dirty="0" smtClean="0">
                <a:solidFill>
                  <a:srgbClr val="CC04B4"/>
                </a:solidFill>
              </a:rPr>
              <a:t>Overview </a:t>
            </a:r>
            <a:r>
              <a:rPr lang="en-US" altLang="en-US" b="1" dirty="0">
                <a:solidFill>
                  <a:srgbClr val="CC04B4"/>
                </a:solidFill>
              </a:rPr>
              <a:t>of tropical rainfall science objectives</a:t>
            </a:r>
          </a:p>
          <a:p>
            <a:pPr lvl="1"/>
            <a:r>
              <a:rPr lang="en-US" altLang="en-US" dirty="0"/>
              <a:t>The Tropical Rainfall Measuring Mission (TRMM</a:t>
            </a:r>
            <a:r>
              <a:rPr lang="en-US" altLang="en-US" dirty="0" smtClean="0"/>
              <a:t>)</a:t>
            </a:r>
          </a:p>
          <a:p>
            <a:pPr lvl="1"/>
            <a:endParaRPr lang="en-US" altLang="en-US" dirty="0"/>
          </a:p>
          <a:p>
            <a:r>
              <a:rPr lang="en-US" altLang="en-US" b="1" dirty="0">
                <a:solidFill>
                  <a:srgbClr val="CC04B4"/>
                </a:solidFill>
              </a:rPr>
              <a:t>TRMM sensors and status of TRMM rainfall products</a:t>
            </a:r>
          </a:p>
          <a:p>
            <a:pPr lvl="1"/>
            <a:r>
              <a:rPr lang="en-US" altLang="en-US" dirty="0"/>
              <a:t>Spacecraft, spatial resolution, swath width, sensor characteristics, and unique characteristics </a:t>
            </a:r>
            <a:endParaRPr lang="en-US" altLang="en-US" dirty="0" smtClean="0"/>
          </a:p>
          <a:p>
            <a:pPr lvl="1"/>
            <a:endParaRPr lang="en-US" altLang="en-US" dirty="0"/>
          </a:p>
          <a:p>
            <a:r>
              <a:rPr lang="en-US" altLang="en-US" b="1" dirty="0">
                <a:solidFill>
                  <a:srgbClr val="CC04B4"/>
                </a:solidFill>
              </a:rPr>
              <a:t>Science </a:t>
            </a:r>
            <a:r>
              <a:rPr lang="en-US" altLang="en-US" b="1" dirty="0" smtClean="0">
                <a:solidFill>
                  <a:srgbClr val="CC04B4"/>
                </a:solidFill>
              </a:rPr>
              <a:t>results </a:t>
            </a:r>
            <a:r>
              <a:rPr lang="en-US" altLang="en-US" dirty="0" smtClean="0"/>
              <a:t>– Some examples of using TRMM</a:t>
            </a:r>
          </a:p>
          <a:p>
            <a:endParaRPr lang="en-US" altLang="en-US" dirty="0"/>
          </a:p>
          <a:p>
            <a:endParaRPr lang="en-US" altLang="en-US" dirty="0"/>
          </a:p>
        </p:txBody>
      </p:sp>
    </p:spTree>
    <p:extLst>
      <p:ext uri="{BB962C8B-B14F-4D97-AF65-F5344CB8AC3E}">
        <p14:creationId xmlns:p14="http://schemas.microsoft.com/office/powerpoint/2010/main" val="3563928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8">
                                            <p:txEl>
                                              <p:pRg st="1" end="1"/>
                                            </p:txEl>
                                          </p:spTgt>
                                        </p:tgtEl>
                                        <p:attrNameLst>
                                          <p:attrName>style.visibility</p:attrName>
                                        </p:attrNameLst>
                                      </p:cBhvr>
                                      <p:to>
                                        <p:strVal val="visible"/>
                                      </p:to>
                                    </p:set>
                                    <p:animEffect transition="in" filter="fade">
                                      <p:cBhvr>
                                        <p:cTn id="7" dur="500"/>
                                        <p:tgtEl>
                                          <p:spTgt spid="410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108">
                                            <p:txEl>
                                              <p:pRg st="2" end="2"/>
                                            </p:txEl>
                                          </p:spTgt>
                                        </p:tgtEl>
                                        <p:attrNameLst>
                                          <p:attrName>style.visibility</p:attrName>
                                        </p:attrNameLst>
                                      </p:cBhvr>
                                      <p:to>
                                        <p:strVal val="visible"/>
                                      </p:to>
                                    </p:set>
                                    <p:animEffect transition="in" filter="fade">
                                      <p:cBhvr>
                                        <p:cTn id="10" dur="500"/>
                                        <p:tgtEl>
                                          <p:spTgt spid="410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08">
                                            <p:txEl>
                                              <p:pRg st="4" end="4"/>
                                            </p:txEl>
                                          </p:spTgt>
                                        </p:tgtEl>
                                        <p:attrNameLst>
                                          <p:attrName>style.visibility</p:attrName>
                                        </p:attrNameLst>
                                      </p:cBhvr>
                                      <p:to>
                                        <p:strVal val="visible"/>
                                      </p:to>
                                    </p:set>
                                    <p:animEffect transition="in" filter="fade">
                                      <p:cBhvr>
                                        <p:cTn id="15" dur="500"/>
                                        <p:tgtEl>
                                          <p:spTgt spid="4108">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108">
                                            <p:txEl>
                                              <p:pRg st="5" end="5"/>
                                            </p:txEl>
                                          </p:spTgt>
                                        </p:tgtEl>
                                        <p:attrNameLst>
                                          <p:attrName>style.visibility</p:attrName>
                                        </p:attrNameLst>
                                      </p:cBhvr>
                                      <p:to>
                                        <p:strVal val="visible"/>
                                      </p:to>
                                    </p:set>
                                    <p:animEffect transition="in" filter="fade">
                                      <p:cBhvr>
                                        <p:cTn id="18" dur="500"/>
                                        <p:tgtEl>
                                          <p:spTgt spid="4108">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108">
                                            <p:txEl>
                                              <p:pRg st="7" end="7"/>
                                            </p:txEl>
                                          </p:spTgt>
                                        </p:tgtEl>
                                        <p:attrNameLst>
                                          <p:attrName>style.visibility</p:attrName>
                                        </p:attrNameLst>
                                      </p:cBhvr>
                                      <p:to>
                                        <p:strVal val="visible"/>
                                      </p:to>
                                    </p:set>
                                    <p:animEffect transition="in" filter="fade">
                                      <p:cBhvr>
                                        <p:cTn id="23" dur="500"/>
                                        <p:tgtEl>
                                          <p:spTgt spid="410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a:xfrm>
            <a:off x="152400" y="152400"/>
            <a:ext cx="8229600" cy="856488"/>
          </a:xfrm>
          <a:ln/>
        </p:spPr>
        <p:txBody>
          <a:bodyPr/>
          <a:lstStyle/>
          <a:p>
            <a:r>
              <a:rPr lang="en-US" altLang="en-US" dirty="0"/>
              <a:t>Tropical Rainfall Goals</a:t>
            </a:r>
          </a:p>
        </p:txBody>
      </p:sp>
      <p:sp>
        <p:nvSpPr>
          <p:cNvPr id="352259" name="Rectangle 3"/>
          <p:cNvSpPr>
            <a:spLocks noGrp="1" noChangeArrowheads="1"/>
          </p:cNvSpPr>
          <p:nvPr>
            <p:ph idx="1"/>
          </p:nvPr>
        </p:nvSpPr>
        <p:spPr>
          <a:xfrm>
            <a:off x="2667000" y="1371600"/>
            <a:ext cx="6705600" cy="5486400"/>
          </a:xfrm>
          <a:noFill/>
          <a:ln/>
          <a:extLst>
            <a:ext uri="{909E8E84-426E-40DD-AFC4-6F175D3DCCD1}">
              <a14:hiddenFill xmlns:a14="http://schemas.microsoft.com/office/drawing/2010/main">
                <a:solidFill>
                  <a:schemeClr val="bg1"/>
                </a:solidFill>
              </a14:hiddenFill>
            </a:ext>
          </a:extLst>
        </p:spPr>
        <p:txBody>
          <a:bodyPr>
            <a:normAutofit lnSpcReduction="10000"/>
          </a:bodyPr>
          <a:lstStyle/>
          <a:p>
            <a:pPr marL="230188" indent="-230188">
              <a:lnSpc>
                <a:spcPct val="90000"/>
              </a:lnSpc>
            </a:pPr>
            <a:r>
              <a:rPr lang="en-US" altLang="en-US" dirty="0"/>
              <a:t>Advance the understanding of the </a:t>
            </a:r>
            <a:r>
              <a:rPr lang="en-US" altLang="en-US" b="1" dirty="0">
                <a:solidFill>
                  <a:srgbClr val="CC04B4"/>
                </a:solidFill>
              </a:rPr>
              <a:t>global energy and water </a:t>
            </a:r>
            <a:r>
              <a:rPr lang="en-US" altLang="en-US" b="1" dirty="0" smtClean="0">
                <a:solidFill>
                  <a:srgbClr val="CC04B4"/>
                </a:solidFill>
              </a:rPr>
              <a:t>cycles, climate and weather </a:t>
            </a:r>
            <a:r>
              <a:rPr lang="en-US" altLang="en-US" dirty="0"/>
              <a:t>by providing observations of tropical rainfall and latent heating </a:t>
            </a:r>
            <a:r>
              <a:rPr lang="en-US" altLang="en-US" dirty="0" smtClean="0"/>
              <a:t>distributions</a:t>
            </a:r>
          </a:p>
          <a:p>
            <a:pPr marL="230188" indent="-230188">
              <a:lnSpc>
                <a:spcPct val="90000"/>
              </a:lnSpc>
            </a:pPr>
            <a:endParaRPr lang="en-US" altLang="en-US" dirty="0"/>
          </a:p>
          <a:p>
            <a:pPr marL="230188" indent="-230188">
              <a:lnSpc>
                <a:spcPct val="90000"/>
              </a:lnSpc>
            </a:pPr>
            <a:r>
              <a:rPr lang="en-US" altLang="en-US" dirty="0"/>
              <a:t>Understand the </a:t>
            </a:r>
            <a:r>
              <a:rPr lang="en-US" altLang="en-US" b="1" dirty="0">
                <a:solidFill>
                  <a:srgbClr val="CC04B4"/>
                </a:solidFill>
              </a:rPr>
              <a:t>mechanisms by which tropical rainfall influence global circulation </a:t>
            </a:r>
            <a:r>
              <a:rPr lang="en-US" altLang="en-US" dirty="0"/>
              <a:t>to</a:t>
            </a:r>
          </a:p>
          <a:p>
            <a:pPr marL="571500" lvl="1" indent="-225425">
              <a:lnSpc>
                <a:spcPct val="90000"/>
              </a:lnSpc>
            </a:pPr>
            <a:r>
              <a:rPr lang="en-US" altLang="en-US" dirty="0"/>
              <a:t>improve ability to model these processes and</a:t>
            </a:r>
          </a:p>
          <a:p>
            <a:pPr marL="571500" lvl="1" indent="-225425">
              <a:lnSpc>
                <a:spcPct val="90000"/>
              </a:lnSpc>
            </a:pPr>
            <a:r>
              <a:rPr lang="en-US" altLang="en-US" dirty="0"/>
              <a:t>predict global circulation and rainfall variability at monthly or longer time </a:t>
            </a:r>
            <a:r>
              <a:rPr lang="en-US" altLang="en-US" dirty="0" smtClean="0"/>
              <a:t>scales</a:t>
            </a:r>
          </a:p>
          <a:p>
            <a:pPr marL="571500" lvl="1" indent="-225425">
              <a:lnSpc>
                <a:spcPct val="90000"/>
              </a:lnSpc>
            </a:pPr>
            <a:endParaRPr lang="en-US" altLang="en-US" dirty="0"/>
          </a:p>
          <a:p>
            <a:pPr marL="230188" indent="-230188">
              <a:lnSpc>
                <a:spcPct val="90000"/>
              </a:lnSpc>
            </a:pPr>
            <a:r>
              <a:rPr lang="en-US" altLang="en-US" dirty="0"/>
              <a:t>Obtain a </a:t>
            </a:r>
            <a:r>
              <a:rPr lang="en-US" altLang="en-US" b="1" dirty="0">
                <a:solidFill>
                  <a:srgbClr val="CC04B4"/>
                </a:solidFill>
              </a:rPr>
              <a:t>quantitative description of the diurnal variability </a:t>
            </a:r>
            <a:r>
              <a:rPr lang="en-US" altLang="en-US" dirty="0"/>
              <a:t>of tropical </a:t>
            </a:r>
            <a:r>
              <a:rPr lang="en-US" altLang="en-US" dirty="0" smtClean="0"/>
              <a:t>rainfall</a:t>
            </a:r>
            <a:endParaRPr lang="en-US" altLang="en-US" dirty="0"/>
          </a:p>
        </p:txBody>
      </p:sp>
      <p:pic>
        <p:nvPicPr>
          <p:cNvPr id="3074" name="Picture 2" descr="http://cdn.phys.org/newman/gfx/news/hires/480688main_20100909_Hermine-TRMM1_fu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4847" y="1219200"/>
            <a:ext cx="5638799"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83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animEffect transition="in" filter="fade">
                                      <p:cBhvr>
                                        <p:cTn id="7" dur="500"/>
                                        <p:tgtEl>
                                          <p:spTgt spid="3522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2259">
                                            <p:txEl>
                                              <p:pRg st="2" end="2"/>
                                            </p:txEl>
                                          </p:spTgt>
                                        </p:tgtEl>
                                        <p:attrNameLst>
                                          <p:attrName>style.visibility</p:attrName>
                                        </p:attrNameLst>
                                      </p:cBhvr>
                                      <p:to>
                                        <p:strVal val="visible"/>
                                      </p:to>
                                    </p:set>
                                    <p:animEffect transition="in" filter="fade">
                                      <p:cBhvr>
                                        <p:cTn id="12" dur="500"/>
                                        <p:tgtEl>
                                          <p:spTgt spid="35225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animEffect transition="in" filter="fade">
                                      <p:cBhvr>
                                        <p:cTn id="15" dur="500"/>
                                        <p:tgtEl>
                                          <p:spTgt spid="35225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52259">
                                            <p:txEl>
                                              <p:pRg st="4" end="4"/>
                                            </p:txEl>
                                          </p:spTgt>
                                        </p:tgtEl>
                                        <p:attrNameLst>
                                          <p:attrName>style.visibility</p:attrName>
                                        </p:attrNameLst>
                                      </p:cBhvr>
                                      <p:to>
                                        <p:strVal val="visible"/>
                                      </p:to>
                                    </p:set>
                                    <p:animEffect transition="in" filter="fade">
                                      <p:cBhvr>
                                        <p:cTn id="18" dur="500"/>
                                        <p:tgtEl>
                                          <p:spTgt spid="35225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52259">
                                            <p:txEl>
                                              <p:pRg st="6" end="6"/>
                                            </p:txEl>
                                          </p:spTgt>
                                        </p:tgtEl>
                                        <p:attrNameLst>
                                          <p:attrName>style.visibility</p:attrName>
                                        </p:attrNameLst>
                                      </p:cBhvr>
                                      <p:to>
                                        <p:strVal val="visible"/>
                                      </p:to>
                                    </p:set>
                                    <p:animEffect transition="in" filter="fade">
                                      <p:cBhvr>
                                        <p:cTn id="23" dur="500"/>
                                        <p:tgtEl>
                                          <p:spTgt spid="3522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a:xfrm>
            <a:off x="152400" y="152400"/>
            <a:ext cx="8229600" cy="856488"/>
          </a:xfrm>
          <a:ln/>
        </p:spPr>
        <p:txBody>
          <a:bodyPr/>
          <a:lstStyle/>
          <a:p>
            <a:r>
              <a:rPr lang="en-US" altLang="en-US" dirty="0"/>
              <a:t>Tropical Rainfall Goals</a:t>
            </a:r>
          </a:p>
        </p:txBody>
      </p:sp>
      <p:sp>
        <p:nvSpPr>
          <p:cNvPr id="352259" name="Rectangle 3"/>
          <p:cNvSpPr>
            <a:spLocks noGrp="1" noChangeArrowheads="1"/>
          </p:cNvSpPr>
          <p:nvPr>
            <p:ph idx="1"/>
          </p:nvPr>
        </p:nvSpPr>
        <p:spPr>
          <a:xfrm>
            <a:off x="152400" y="1143000"/>
            <a:ext cx="4419600" cy="5638800"/>
          </a:xfrm>
          <a:noFill/>
          <a:ln/>
          <a:extLst>
            <a:ext uri="{909E8E84-426E-40DD-AFC4-6F175D3DCCD1}">
              <a14:hiddenFill xmlns:a14="http://schemas.microsoft.com/office/drawing/2010/main">
                <a:solidFill>
                  <a:schemeClr val="bg1"/>
                </a:solidFill>
              </a14:hiddenFill>
            </a:ext>
          </a:extLst>
        </p:spPr>
        <p:txBody>
          <a:bodyPr>
            <a:normAutofit/>
          </a:bodyPr>
          <a:lstStyle/>
          <a:p>
            <a:pPr marL="230188" indent="-230188">
              <a:lnSpc>
                <a:spcPct val="90000"/>
              </a:lnSpc>
            </a:pPr>
            <a:endParaRPr lang="en-US" altLang="en-US" dirty="0"/>
          </a:p>
          <a:p>
            <a:pPr marL="230188" indent="-230188">
              <a:lnSpc>
                <a:spcPct val="90000"/>
              </a:lnSpc>
            </a:pPr>
            <a:r>
              <a:rPr lang="en-US" altLang="en-US" dirty="0" smtClean="0"/>
              <a:t>Provide </a:t>
            </a:r>
            <a:r>
              <a:rPr lang="en-US" altLang="en-US" b="1" dirty="0">
                <a:solidFill>
                  <a:srgbClr val="CC04B4"/>
                </a:solidFill>
              </a:rPr>
              <a:t>cross-calibration between TRMM and other sensors to produce long-term rainfall </a:t>
            </a:r>
            <a:r>
              <a:rPr lang="en-US" altLang="en-US" b="1" dirty="0" smtClean="0">
                <a:solidFill>
                  <a:srgbClr val="CC04B4"/>
                </a:solidFill>
              </a:rPr>
              <a:t>analysis</a:t>
            </a:r>
          </a:p>
          <a:p>
            <a:pPr marL="230188" indent="-230188">
              <a:lnSpc>
                <a:spcPct val="90000"/>
              </a:lnSpc>
            </a:pPr>
            <a:endParaRPr lang="en-US" altLang="en-US" dirty="0"/>
          </a:p>
          <a:p>
            <a:pPr marL="230188" indent="-230188">
              <a:lnSpc>
                <a:spcPct val="90000"/>
              </a:lnSpc>
            </a:pPr>
            <a:r>
              <a:rPr lang="en-US" altLang="en-US" dirty="0"/>
              <a:t>Demonstrate the </a:t>
            </a:r>
            <a:r>
              <a:rPr lang="en-US" altLang="en-US" b="1" dirty="0">
                <a:solidFill>
                  <a:srgbClr val="CC04B4"/>
                </a:solidFill>
              </a:rPr>
              <a:t>science benefits of a space-borne system for measuring rainfall </a:t>
            </a:r>
            <a:r>
              <a:rPr lang="en-US" altLang="en-US" dirty="0"/>
              <a:t>and build strong consensus algorithms for future missions</a:t>
            </a:r>
          </a:p>
        </p:txBody>
      </p:sp>
      <p:pic>
        <p:nvPicPr>
          <p:cNvPr id="4098" name="Picture 2" descr="http://www.goes-r.gov/users/comet/tropical/textbook_2nd_edition/media/graphics/percy_TRMM_20050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1333500"/>
            <a:ext cx="5143500" cy="552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32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2259">
                                            <p:txEl>
                                              <p:pRg st="1" end="1"/>
                                            </p:txEl>
                                          </p:spTgt>
                                        </p:tgtEl>
                                        <p:attrNameLst>
                                          <p:attrName>style.visibility</p:attrName>
                                        </p:attrNameLst>
                                      </p:cBhvr>
                                      <p:to>
                                        <p:strVal val="visible"/>
                                      </p:to>
                                    </p:set>
                                    <p:animEffect transition="in" filter="fade">
                                      <p:cBhvr>
                                        <p:cTn id="7" dur="500"/>
                                        <p:tgtEl>
                                          <p:spTgt spid="3522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2259">
                                            <p:txEl>
                                              <p:pRg st="3" end="3"/>
                                            </p:txEl>
                                          </p:spTgt>
                                        </p:tgtEl>
                                        <p:attrNameLst>
                                          <p:attrName>style.visibility</p:attrName>
                                        </p:attrNameLst>
                                      </p:cBhvr>
                                      <p:to>
                                        <p:strVal val="visible"/>
                                      </p:to>
                                    </p:set>
                                    <p:animEffect transition="in" filter="fade">
                                      <p:cBhvr>
                                        <p:cTn id="12" dur="500"/>
                                        <p:tgtEl>
                                          <p:spTgt spid="3522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74" name="Picture 14"/>
          <p:cNvPicPr>
            <a:picLocks noChangeAspect="1" noChangeArrowheads="1"/>
          </p:cNvPicPr>
          <p:nvPr/>
        </p:nvPicPr>
        <p:blipFill>
          <a:blip r:embed="rId3">
            <a:extLst>
              <a:ext uri="{28A0092B-C50C-407E-A947-70E740481C1C}">
                <a14:useLocalDpi xmlns:a14="http://schemas.microsoft.com/office/drawing/2010/main" val="0"/>
              </a:ext>
            </a:extLst>
          </a:blip>
          <a:srcRect l="10107" t="1166" r="10107"/>
          <a:stretch>
            <a:fillRect/>
          </a:stretch>
        </p:blipFill>
        <p:spPr bwMode="auto">
          <a:xfrm>
            <a:off x="5213604" y="-228600"/>
            <a:ext cx="3936430" cy="3657600"/>
          </a:xfrm>
          <a:prstGeom prst="rect">
            <a:avLst/>
          </a:prstGeom>
          <a:noFill/>
          <a:extLst>
            <a:ext uri="{909E8E84-426E-40DD-AFC4-6F175D3DCCD1}">
              <a14:hiddenFill xmlns:a14="http://schemas.microsoft.com/office/drawing/2010/main">
                <a:solidFill>
                  <a:srgbClr val="FFFFFF"/>
                </a:solidFill>
              </a14:hiddenFill>
            </a:ext>
          </a:extLst>
        </p:spPr>
      </p:pic>
      <p:sp>
        <p:nvSpPr>
          <p:cNvPr id="373772" name="Rectangle 12"/>
          <p:cNvSpPr>
            <a:spLocks noGrp="1" noChangeArrowheads="1"/>
          </p:cNvSpPr>
          <p:nvPr>
            <p:ph type="title"/>
          </p:nvPr>
        </p:nvSpPr>
        <p:spPr>
          <a:xfrm>
            <a:off x="152400" y="117825"/>
            <a:ext cx="8229600" cy="914400"/>
          </a:xfrm>
          <a:ln/>
        </p:spPr>
        <p:txBody>
          <a:bodyPr/>
          <a:lstStyle/>
          <a:p>
            <a:r>
              <a:rPr lang="en-US" altLang="en-US" dirty="0"/>
              <a:t>TRMM Orbit</a:t>
            </a:r>
            <a:endParaRPr lang="en-US" altLang="en-US" b="0" dirty="0"/>
          </a:p>
        </p:txBody>
      </p:sp>
      <p:pic>
        <p:nvPicPr>
          <p:cNvPr id="373769" name="Picture 9" descr="ORB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604" y="3048000"/>
            <a:ext cx="3970366" cy="3809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txBox="1">
            <a:spLocks noChangeArrowheads="1"/>
          </p:cNvSpPr>
          <p:nvPr/>
        </p:nvSpPr>
        <p:spPr>
          <a:xfrm>
            <a:off x="152400" y="1188720"/>
            <a:ext cx="4495800" cy="5440680"/>
          </a:xfrm>
          <a:prstGeom prst="rect">
            <a:avLst/>
          </a:prstGeom>
          <a:noFill/>
          <a:ln/>
          <a:extLst>
            <a:ext uri="{909E8E84-426E-40DD-AFC4-6F175D3DCCD1}">
              <a14:hiddenFill xmlns:a14="http://schemas.microsoft.com/office/drawing/2010/main">
                <a:solidFill>
                  <a:schemeClr val="bg1"/>
                </a:solidFill>
              </a14:hiddenFill>
            </a:ext>
          </a:extLst>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230188" indent="-230188">
              <a:lnSpc>
                <a:spcPct val="90000"/>
              </a:lnSpc>
            </a:pPr>
            <a:r>
              <a:rPr lang="en-US" altLang="en-US" dirty="0" smtClean="0"/>
              <a:t>A </a:t>
            </a:r>
            <a:r>
              <a:rPr lang="en-US" altLang="en-US" dirty="0" err="1" smtClean="0"/>
              <a:t>precessing</a:t>
            </a:r>
            <a:r>
              <a:rPr lang="en-US" altLang="en-US" dirty="0" smtClean="0"/>
              <a:t> Low-Inclination </a:t>
            </a:r>
            <a:r>
              <a:rPr lang="en-US" altLang="en-US" dirty="0"/>
              <a:t>(</a:t>
            </a:r>
            <a:r>
              <a:rPr lang="en-US" altLang="en-US" b="1" dirty="0">
                <a:solidFill>
                  <a:srgbClr val="CC04B4"/>
                </a:solidFill>
              </a:rPr>
              <a:t>35</a:t>
            </a:r>
            <a:r>
              <a:rPr lang="en-US" altLang="en-US" b="1" baseline="30000" dirty="0" smtClean="0">
                <a:solidFill>
                  <a:srgbClr val="CC04B4"/>
                </a:solidFill>
              </a:rPr>
              <a:t>°</a:t>
            </a:r>
            <a:r>
              <a:rPr lang="en-US" altLang="en-US" dirty="0" smtClean="0"/>
              <a:t>)</a:t>
            </a:r>
          </a:p>
          <a:p>
            <a:pPr marL="230188" indent="-230188">
              <a:lnSpc>
                <a:spcPct val="90000"/>
              </a:lnSpc>
            </a:pPr>
            <a:endParaRPr lang="en-US" altLang="en-US" sz="1600" dirty="0" smtClean="0"/>
          </a:p>
          <a:p>
            <a:pPr marL="230188" indent="-230188">
              <a:lnSpc>
                <a:spcPct val="90000"/>
              </a:lnSpc>
            </a:pPr>
            <a:r>
              <a:rPr lang="en-US" altLang="en-US" dirty="0" smtClean="0"/>
              <a:t>Low-altitude </a:t>
            </a:r>
            <a:r>
              <a:rPr lang="en-US" altLang="en-US" dirty="0"/>
              <a:t>(</a:t>
            </a:r>
            <a:r>
              <a:rPr lang="en-US" altLang="en-US" b="1" dirty="0">
                <a:solidFill>
                  <a:srgbClr val="CC04B4"/>
                </a:solidFill>
              </a:rPr>
              <a:t>350 km</a:t>
            </a:r>
            <a:r>
              <a:rPr lang="en-US" altLang="en-US" dirty="0"/>
              <a:t>) orbit </a:t>
            </a:r>
            <a:endParaRPr lang="en-US" altLang="en-US" dirty="0" smtClean="0"/>
          </a:p>
          <a:p>
            <a:pPr marL="230188" indent="-230188">
              <a:lnSpc>
                <a:spcPct val="90000"/>
              </a:lnSpc>
            </a:pPr>
            <a:endParaRPr lang="en-US" altLang="en-US" sz="1600" dirty="0"/>
          </a:p>
          <a:p>
            <a:pPr marL="230188" indent="-230188">
              <a:lnSpc>
                <a:spcPct val="90000"/>
              </a:lnSpc>
            </a:pPr>
            <a:r>
              <a:rPr lang="en-US" altLang="en-US" dirty="0" smtClean="0"/>
              <a:t>Designed to </a:t>
            </a:r>
            <a:r>
              <a:rPr lang="en-US" altLang="en-US" b="1" dirty="0">
                <a:solidFill>
                  <a:srgbClr val="CC04B4"/>
                </a:solidFill>
              </a:rPr>
              <a:t>achieve high spatial resolution </a:t>
            </a:r>
            <a:r>
              <a:rPr lang="en-US" altLang="en-US" dirty="0"/>
              <a:t>and capture the </a:t>
            </a:r>
            <a:r>
              <a:rPr lang="en-US" altLang="en-US" b="1" dirty="0">
                <a:solidFill>
                  <a:srgbClr val="CC04B4"/>
                </a:solidFill>
              </a:rPr>
              <a:t>diurnal variation </a:t>
            </a:r>
            <a:r>
              <a:rPr lang="en-US" altLang="en-US" dirty="0"/>
              <a:t>of tropical rainfall </a:t>
            </a:r>
          </a:p>
        </p:txBody>
      </p:sp>
      <p:pic>
        <p:nvPicPr>
          <p:cNvPr id="5122" name="Picture 2" descr="http://pmm.nasa.gov/sites/default/files/imagecache/preview/imageGallery/BannerFinal_Lar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9200" y="4798067"/>
            <a:ext cx="2647950" cy="198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3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274" name="Picture 2" descr="4g2dayvb"/>
          <p:cNvPicPr>
            <a:picLocks noChangeAspect="1" noChangeArrowheads="1"/>
          </p:cNvPicPr>
          <p:nvPr/>
        </p:nvPicPr>
        <p:blipFill>
          <a:blip r:embed="rId3">
            <a:extLst>
              <a:ext uri="{28A0092B-C50C-407E-A947-70E740481C1C}">
                <a14:useLocalDpi xmlns:a14="http://schemas.microsoft.com/office/drawing/2010/main" val="0"/>
              </a:ext>
            </a:extLst>
          </a:blip>
          <a:srcRect l="6000" t="2667" r="52000" b="49333"/>
          <a:stretch>
            <a:fillRect/>
          </a:stretch>
        </p:blipFill>
        <p:spPr bwMode="auto">
          <a:xfrm>
            <a:off x="4546502" y="2362200"/>
            <a:ext cx="4625370" cy="3962400"/>
          </a:xfrm>
          <a:prstGeom prst="rect">
            <a:avLst/>
          </a:prstGeom>
          <a:noFill/>
          <a:extLst>
            <a:ext uri="{909E8E84-426E-40DD-AFC4-6F175D3DCCD1}">
              <a14:hiddenFill xmlns:a14="http://schemas.microsoft.com/office/drawing/2010/main">
                <a:solidFill>
                  <a:srgbClr val="FFFFFF"/>
                </a:solidFill>
              </a14:hiddenFill>
            </a:ext>
          </a:extLst>
        </p:spPr>
      </p:pic>
      <p:pic>
        <p:nvPicPr>
          <p:cNvPr id="438276" name="Picture 4" descr="4g1dayvb"/>
          <p:cNvPicPr>
            <a:picLocks noChangeAspect="1" noChangeArrowheads="1"/>
          </p:cNvPicPr>
          <p:nvPr/>
        </p:nvPicPr>
        <p:blipFill>
          <a:blip r:embed="rId4">
            <a:extLst>
              <a:ext uri="{28A0092B-C50C-407E-A947-70E740481C1C}">
                <a14:useLocalDpi xmlns:a14="http://schemas.microsoft.com/office/drawing/2010/main" val="0"/>
              </a:ext>
            </a:extLst>
          </a:blip>
          <a:srcRect l="6000" t="48001" r="52000" b="4001"/>
          <a:stretch>
            <a:fillRect/>
          </a:stretch>
        </p:blipFill>
        <p:spPr bwMode="auto">
          <a:xfrm>
            <a:off x="-25708" y="2362200"/>
            <a:ext cx="4623120" cy="3962400"/>
          </a:xfrm>
          <a:prstGeom prst="rect">
            <a:avLst/>
          </a:prstGeom>
          <a:noFill/>
          <a:extLst>
            <a:ext uri="{909E8E84-426E-40DD-AFC4-6F175D3DCCD1}">
              <a14:hiddenFill xmlns:a14="http://schemas.microsoft.com/office/drawing/2010/main">
                <a:solidFill>
                  <a:srgbClr val="FFFFFF"/>
                </a:solidFill>
              </a14:hiddenFill>
            </a:ext>
          </a:extLst>
        </p:spPr>
      </p:pic>
      <p:sp>
        <p:nvSpPr>
          <p:cNvPr id="438280" name="Rectangle 8"/>
          <p:cNvSpPr>
            <a:spLocks noGrp="1" noChangeArrowheads="1"/>
          </p:cNvSpPr>
          <p:nvPr>
            <p:ph type="title"/>
          </p:nvPr>
        </p:nvSpPr>
        <p:spPr>
          <a:xfrm>
            <a:off x="30480" y="76200"/>
            <a:ext cx="8229600" cy="932688"/>
          </a:xfrm>
          <a:ln/>
        </p:spPr>
        <p:txBody>
          <a:bodyPr/>
          <a:lstStyle/>
          <a:p>
            <a:r>
              <a:rPr lang="en-US" altLang="en-US" dirty="0"/>
              <a:t>TRMM Coverage</a:t>
            </a:r>
            <a:endParaRPr lang="en-US" altLang="en-US" b="0" dirty="0"/>
          </a:p>
        </p:txBody>
      </p:sp>
      <p:sp>
        <p:nvSpPr>
          <p:cNvPr id="438282" name="Rectangle 10"/>
          <p:cNvSpPr>
            <a:spLocks noChangeArrowheads="1"/>
          </p:cNvSpPr>
          <p:nvPr/>
        </p:nvSpPr>
        <p:spPr bwMode="auto">
          <a:xfrm>
            <a:off x="1024128" y="1670705"/>
            <a:ext cx="252344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b="1" dirty="0">
                <a:solidFill>
                  <a:srgbClr val="081D58"/>
                </a:solidFill>
              </a:rPr>
              <a:t>1 day coverage</a:t>
            </a:r>
          </a:p>
        </p:txBody>
      </p:sp>
      <p:sp>
        <p:nvSpPr>
          <p:cNvPr id="438283" name="Rectangle 11"/>
          <p:cNvSpPr>
            <a:spLocks noChangeArrowheads="1"/>
          </p:cNvSpPr>
          <p:nvPr/>
        </p:nvSpPr>
        <p:spPr bwMode="auto">
          <a:xfrm>
            <a:off x="5410200" y="1670705"/>
            <a:ext cx="25667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b="1" dirty="0">
                <a:solidFill>
                  <a:srgbClr val="081D58"/>
                </a:solidFill>
              </a:rPr>
              <a:t>2 day coverage</a:t>
            </a:r>
          </a:p>
        </p:txBody>
      </p:sp>
    </p:spTree>
    <p:extLst>
      <p:ext uri="{BB962C8B-B14F-4D97-AF65-F5344CB8AC3E}">
        <p14:creationId xmlns:p14="http://schemas.microsoft.com/office/powerpoint/2010/main" val="3335782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76200" y="152400"/>
            <a:ext cx="8229600" cy="856488"/>
          </a:xfrm>
        </p:spPr>
        <p:txBody>
          <a:bodyPr/>
          <a:lstStyle/>
          <a:p>
            <a:r>
              <a:rPr lang="en-US" altLang="en-US" dirty="0" smtClean="0"/>
              <a:t>Instruments on Board</a:t>
            </a:r>
          </a:p>
        </p:txBody>
      </p:sp>
      <p:sp>
        <p:nvSpPr>
          <p:cNvPr id="8195" name="Content Placeholder 6"/>
          <p:cNvSpPr>
            <a:spLocks noGrp="1"/>
          </p:cNvSpPr>
          <p:nvPr>
            <p:ph idx="1"/>
          </p:nvPr>
        </p:nvSpPr>
        <p:spPr>
          <a:xfrm>
            <a:off x="70104" y="1219200"/>
            <a:ext cx="5416296" cy="5486400"/>
          </a:xfrm>
        </p:spPr>
        <p:txBody>
          <a:bodyPr/>
          <a:lstStyle/>
          <a:p>
            <a:r>
              <a:rPr lang="en-US" altLang="en-US" dirty="0" smtClean="0"/>
              <a:t>TRMM Microwave Imager (</a:t>
            </a:r>
            <a:r>
              <a:rPr lang="en-US" altLang="en-US" b="1" dirty="0" smtClean="0">
                <a:solidFill>
                  <a:srgbClr val="CC04B4"/>
                </a:solidFill>
              </a:rPr>
              <a:t>TMI</a:t>
            </a:r>
            <a:r>
              <a:rPr lang="en-US" altLang="en-US" dirty="0" smtClean="0"/>
              <a:t>)</a:t>
            </a:r>
          </a:p>
          <a:p>
            <a:r>
              <a:rPr lang="en-US" altLang="en-US" dirty="0" smtClean="0"/>
              <a:t>Precipitation Radar (</a:t>
            </a:r>
            <a:r>
              <a:rPr lang="en-US" altLang="en-US" b="1" dirty="0" smtClean="0">
                <a:solidFill>
                  <a:srgbClr val="CC04B4"/>
                </a:solidFill>
              </a:rPr>
              <a:t>PR</a:t>
            </a:r>
            <a:r>
              <a:rPr lang="en-US" altLang="en-US" dirty="0" smtClean="0"/>
              <a:t>)</a:t>
            </a:r>
          </a:p>
          <a:p>
            <a:r>
              <a:rPr lang="en-US" altLang="en-US" dirty="0" smtClean="0"/>
              <a:t>Visible and Infrared Scanner (</a:t>
            </a:r>
            <a:r>
              <a:rPr lang="en-US" altLang="en-US" b="1" dirty="0" smtClean="0">
                <a:solidFill>
                  <a:srgbClr val="CC04B4"/>
                </a:solidFill>
              </a:rPr>
              <a:t>VIRS</a:t>
            </a:r>
            <a:r>
              <a:rPr lang="en-US" altLang="en-US" dirty="0" smtClean="0"/>
              <a:t>)</a:t>
            </a:r>
          </a:p>
          <a:p>
            <a:r>
              <a:rPr lang="en-US" altLang="en-US" dirty="0" smtClean="0"/>
              <a:t>Cloud and Earth’s Radiant Energy System (</a:t>
            </a:r>
            <a:r>
              <a:rPr lang="en-US" altLang="en-US" b="1" dirty="0" smtClean="0">
                <a:solidFill>
                  <a:srgbClr val="CC04B4"/>
                </a:solidFill>
              </a:rPr>
              <a:t>CERES</a:t>
            </a:r>
            <a:r>
              <a:rPr lang="en-US" altLang="en-US" dirty="0" smtClean="0"/>
              <a:t>)</a:t>
            </a:r>
          </a:p>
          <a:p>
            <a:r>
              <a:rPr lang="en-US" altLang="en-US" dirty="0" smtClean="0"/>
              <a:t>Lightning Imaging Sensor (</a:t>
            </a:r>
            <a:r>
              <a:rPr lang="en-US" altLang="en-US" b="1" dirty="0" smtClean="0">
                <a:solidFill>
                  <a:srgbClr val="CC04B4"/>
                </a:solidFill>
              </a:rPr>
              <a:t>LIS</a:t>
            </a:r>
            <a:r>
              <a:rPr lang="en-US" altLang="en-US" dirty="0" smtClean="0"/>
              <a:t>)</a:t>
            </a:r>
          </a:p>
        </p:txBody>
      </p:sp>
      <p:pic>
        <p:nvPicPr>
          <p:cNvPr id="6146" name="Picture 2" descr="http://pmm.nasa.gov/sites/default/files/imageGallery/trmm_sa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9761" y="2658617"/>
            <a:ext cx="4598999" cy="417195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fas.org/irp/imint/docs/rst/Sect14/India_TRMM20041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73736"/>
            <a:ext cx="2651760" cy="196325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eoimages.gsfc.nasa.gov/images/imagerecords/1000/1017/trmm_3year_l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101" y="4663512"/>
            <a:ext cx="3677664" cy="2011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22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fade">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fade">
                                      <p:cBhvr>
                                        <p:cTn id="17" dur="5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fade">
                                      <p:cBhvr>
                                        <p:cTn id="22" dur="500"/>
                                        <p:tgtEl>
                                          <p:spTgt spid="8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fade">
                                      <p:cBhvr>
                                        <p:cTn id="27" dur="5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a:xfrm>
            <a:off x="76200" y="152400"/>
            <a:ext cx="8229600" cy="932688"/>
          </a:xfrm>
          <a:ln/>
        </p:spPr>
        <p:txBody>
          <a:bodyPr/>
          <a:lstStyle/>
          <a:p>
            <a:r>
              <a:rPr lang="en-US" altLang="en-US" dirty="0"/>
              <a:t>TRMM’s Tropical Perspective</a:t>
            </a:r>
          </a:p>
        </p:txBody>
      </p:sp>
      <p:sp>
        <p:nvSpPr>
          <p:cNvPr id="441348" name="Rectangle 4"/>
          <p:cNvSpPr>
            <a:spLocks noGrp="1" noChangeArrowheads="1"/>
          </p:cNvSpPr>
          <p:nvPr>
            <p:ph idx="1"/>
          </p:nvPr>
        </p:nvSpPr>
        <p:spPr>
          <a:xfrm>
            <a:off x="4495800" y="1447800"/>
            <a:ext cx="4495800" cy="5257800"/>
          </a:xfrm>
          <a:noFill/>
          <a:ln/>
        </p:spPr>
        <p:txBody>
          <a:bodyPr>
            <a:normAutofit/>
          </a:bodyPr>
          <a:lstStyle/>
          <a:p>
            <a:r>
              <a:rPr lang="en-US" altLang="en-US" sz="1400" b="1" dirty="0">
                <a:solidFill>
                  <a:srgbClr val="CC04B4"/>
                </a:solidFill>
              </a:rPr>
              <a:t>Precipitation Radar (PR)</a:t>
            </a:r>
          </a:p>
          <a:p>
            <a:pPr lvl="1"/>
            <a:r>
              <a:rPr lang="en-US" altLang="en-US" sz="1400" dirty="0"/>
              <a:t>13.8 GHz radar with 215 km swath width and 4.3 km </a:t>
            </a:r>
            <a:r>
              <a:rPr lang="en-US" altLang="en-US" sz="1400" dirty="0" smtClean="0"/>
              <a:t>footprint</a:t>
            </a:r>
          </a:p>
          <a:p>
            <a:pPr lvl="1"/>
            <a:endParaRPr lang="en-US" altLang="en-US" sz="1400" dirty="0"/>
          </a:p>
          <a:p>
            <a:r>
              <a:rPr lang="en-US" altLang="en-US" sz="1400" b="1" dirty="0">
                <a:solidFill>
                  <a:srgbClr val="CC04B4"/>
                </a:solidFill>
              </a:rPr>
              <a:t>TRMM Microwave Imager (TMI)</a:t>
            </a:r>
          </a:p>
          <a:p>
            <a:pPr lvl="1"/>
            <a:r>
              <a:rPr lang="en-US" altLang="en-US" sz="1400" dirty="0"/>
              <a:t>Conically scanning, passive microwave radiometer with 760 km swath (10.7-85.5 GHz</a:t>
            </a:r>
            <a:r>
              <a:rPr lang="en-US" altLang="en-US" sz="1400" dirty="0" smtClean="0"/>
              <a:t>)</a:t>
            </a:r>
          </a:p>
          <a:p>
            <a:pPr lvl="1"/>
            <a:endParaRPr lang="en-US" altLang="en-US" sz="1400" dirty="0"/>
          </a:p>
          <a:p>
            <a:r>
              <a:rPr lang="en-US" altLang="en-US" sz="1400" b="1" dirty="0">
                <a:solidFill>
                  <a:srgbClr val="CC04B4"/>
                </a:solidFill>
              </a:rPr>
              <a:t>Visible &amp; Infrared Scanner (VIRS)</a:t>
            </a:r>
          </a:p>
          <a:p>
            <a:pPr lvl="1"/>
            <a:r>
              <a:rPr lang="en-US" altLang="en-US" sz="1400" dirty="0"/>
              <a:t>Medium-resolution, 5 spectral band imager with 2.2 km </a:t>
            </a:r>
            <a:r>
              <a:rPr lang="en-US" altLang="en-US" sz="1400" dirty="0" smtClean="0"/>
              <a:t>resolution</a:t>
            </a:r>
          </a:p>
          <a:p>
            <a:pPr lvl="1"/>
            <a:endParaRPr lang="en-US" altLang="en-US" sz="1400" dirty="0"/>
          </a:p>
          <a:p>
            <a:r>
              <a:rPr lang="en-US" altLang="en-US" sz="1400" b="1" dirty="0">
                <a:solidFill>
                  <a:srgbClr val="CC04B4"/>
                </a:solidFill>
              </a:rPr>
              <a:t>Lightning Imaging Sensor (LIS)</a:t>
            </a:r>
          </a:p>
          <a:p>
            <a:pPr lvl="1"/>
            <a:r>
              <a:rPr lang="en-US" altLang="en-US" sz="1400" dirty="0"/>
              <a:t>Rate, location, and radiant energy of lightning </a:t>
            </a:r>
            <a:r>
              <a:rPr lang="en-US" altLang="en-US" sz="1400" dirty="0" smtClean="0"/>
              <a:t>flashes</a:t>
            </a:r>
          </a:p>
          <a:p>
            <a:pPr lvl="1"/>
            <a:endParaRPr lang="en-US" altLang="en-US" sz="1400" dirty="0"/>
          </a:p>
          <a:p>
            <a:r>
              <a:rPr lang="en-US" altLang="en-US" sz="1400" b="1" dirty="0">
                <a:solidFill>
                  <a:srgbClr val="CC04B4"/>
                </a:solidFill>
              </a:rPr>
              <a:t>CERES</a:t>
            </a:r>
          </a:p>
          <a:p>
            <a:pPr lvl="1"/>
            <a:r>
              <a:rPr lang="en-US" altLang="en-US" sz="1400" dirty="0"/>
              <a:t>Measures Earth’s shortwave, longwave, and net radiant energy budget with a swath width of 720 km</a:t>
            </a:r>
            <a:endParaRPr lang="en-US" altLang="en-US" dirty="0"/>
          </a:p>
        </p:txBody>
      </p:sp>
      <p:pic>
        <p:nvPicPr>
          <p:cNvPr id="4413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 y="1768475"/>
            <a:ext cx="4311650" cy="431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79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1348">
                                            <p:txEl>
                                              <p:pRg st="0" end="0"/>
                                            </p:txEl>
                                          </p:spTgt>
                                        </p:tgtEl>
                                        <p:attrNameLst>
                                          <p:attrName>style.visibility</p:attrName>
                                        </p:attrNameLst>
                                      </p:cBhvr>
                                      <p:to>
                                        <p:strVal val="visible"/>
                                      </p:to>
                                    </p:set>
                                    <p:animEffect transition="in" filter="fade">
                                      <p:cBhvr>
                                        <p:cTn id="7" dur="500"/>
                                        <p:tgtEl>
                                          <p:spTgt spid="4413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41348">
                                            <p:txEl>
                                              <p:pRg st="1" end="1"/>
                                            </p:txEl>
                                          </p:spTgt>
                                        </p:tgtEl>
                                        <p:attrNameLst>
                                          <p:attrName>style.visibility</p:attrName>
                                        </p:attrNameLst>
                                      </p:cBhvr>
                                      <p:to>
                                        <p:strVal val="visible"/>
                                      </p:to>
                                    </p:set>
                                    <p:animEffect transition="in" filter="fade">
                                      <p:cBhvr>
                                        <p:cTn id="10" dur="500"/>
                                        <p:tgtEl>
                                          <p:spTgt spid="44134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41348">
                                            <p:txEl>
                                              <p:pRg st="3" end="3"/>
                                            </p:txEl>
                                          </p:spTgt>
                                        </p:tgtEl>
                                        <p:attrNameLst>
                                          <p:attrName>style.visibility</p:attrName>
                                        </p:attrNameLst>
                                      </p:cBhvr>
                                      <p:to>
                                        <p:strVal val="visible"/>
                                      </p:to>
                                    </p:set>
                                    <p:animEffect transition="in" filter="fade">
                                      <p:cBhvr>
                                        <p:cTn id="15" dur="500"/>
                                        <p:tgtEl>
                                          <p:spTgt spid="441348">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41348">
                                            <p:txEl>
                                              <p:pRg st="4" end="4"/>
                                            </p:txEl>
                                          </p:spTgt>
                                        </p:tgtEl>
                                        <p:attrNameLst>
                                          <p:attrName>style.visibility</p:attrName>
                                        </p:attrNameLst>
                                      </p:cBhvr>
                                      <p:to>
                                        <p:strVal val="visible"/>
                                      </p:to>
                                    </p:set>
                                    <p:animEffect transition="in" filter="fade">
                                      <p:cBhvr>
                                        <p:cTn id="18" dur="500"/>
                                        <p:tgtEl>
                                          <p:spTgt spid="441348">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41348">
                                            <p:txEl>
                                              <p:pRg st="6" end="6"/>
                                            </p:txEl>
                                          </p:spTgt>
                                        </p:tgtEl>
                                        <p:attrNameLst>
                                          <p:attrName>style.visibility</p:attrName>
                                        </p:attrNameLst>
                                      </p:cBhvr>
                                      <p:to>
                                        <p:strVal val="visible"/>
                                      </p:to>
                                    </p:set>
                                    <p:animEffect transition="in" filter="fade">
                                      <p:cBhvr>
                                        <p:cTn id="23" dur="500"/>
                                        <p:tgtEl>
                                          <p:spTgt spid="441348">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41348">
                                            <p:txEl>
                                              <p:pRg st="7" end="7"/>
                                            </p:txEl>
                                          </p:spTgt>
                                        </p:tgtEl>
                                        <p:attrNameLst>
                                          <p:attrName>style.visibility</p:attrName>
                                        </p:attrNameLst>
                                      </p:cBhvr>
                                      <p:to>
                                        <p:strVal val="visible"/>
                                      </p:to>
                                    </p:set>
                                    <p:animEffect transition="in" filter="fade">
                                      <p:cBhvr>
                                        <p:cTn id="26" dur="500"/>
                                        <p:tgtEl>
                                          <p:spTgt spid="441348">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41348">
                                            <p:txEl>
                                              <p:pRg st="9" end="9"/>
                                            </p:txEl>
                                          </p:spTgt>
                                        </p:tgtEl>
                                        <p:attrNameLst>
                                          <p:attrName>style.visibility</p:attrName>
                                        </p:attrNameLst>
                                      </p:cBhvr>
                                      <p:to>
                                        <p:strVal val="visible"/>
                                      </p:to>
                                    </p:set>
                                    <p:animEffect transition="in" filter="fade">
                                      <p:cBhvr>
                                        <p:cTn id="31" dur="500"/>
                                        <p:tgtEl>
                                          <p:spTgt spid="441348">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41348">
                                            <p:txEl>
                                              <p:pRg st="10" end="10"/>
                                            </p:txEl>
                                          </p:spTgt>
                                        </p:tgtEl>
                                        <p:attrNameLst>
                                          <p:attrName>style.visibility</p:attrName>
                                        </p:attrNameLst>
                                      </p:cBhvr>
                                      <p:to>
                                        <p:strVal val="visible"/>
                                      </p:to>
                                    </p:set>
                                    <p:animEffect transition="in" filter="fade">
                                      <p:cBhvr>
                                        <p:cTn id="34" dur="500"/>
                                        <p:tgtEl>
                                          <p:spTgt spid="441348">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41348">
                                            <p:txEl>
                                              <p:pRg st="12" end="12"/>
                                            </p:txEl>
                                          </p:spTgt>
                                        </p:tgtEl>
                                        <p:attrNameLst>
                                          <p:attrName>style.visibility</p:attrName>
                                        </p:attrNameLst>
                                      </p:cBhvr>
                                      <p:to>
                                        <p:strVal val="visible"/>
                                      </p:to>
                                    </p:set>
                                    <p:animEffect transition="in" filter="fade">
                                      <p:cBhvr>
                                        <p:cTn id="39" dur="500"/>
                                        <p:tgtEl>
                                          <p:spTgt spid="441348">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41348">
                                            <p:txEl>
                                              <p:pRg st="13" end="13"/>
                                            </p:txEl>
                                          </p:spTgt>
                                        </p:tgtEl>
                                        <p:attrNameLst>
                                          <p:attrName>style.visibility</p:attrName>
                                        </p:attrNameLst>
                                      </p:cBhvr>
                                      <p:to>
                                        <p:strVal val="visible"/>
                                      </p:to>
                                    </p:set>
                                    <p:animEffect transition="in" filter="fade">
                                      <p:cBhvr>
                                        <p:cTn id="42" dur="500"/>
                                        <p:tgtEl>
                                          <p:spTgt spid="44134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812" name="Picture 4" descr="instrumts"/>
          <p:cNvPicPr>
            <a:picLocks noChangeAspect="1" noChangeArrowheads="1"/>
          </p:cNvPicPr>
          <p:nvPr/>
        </p:nvPicPr>
        <p:blipFill>
          <a:blip r:embed="rId3">
            <a:extLst>
              <a:ext uri="{28A0092B-C50C-407E-A947-70E740481C1C}">
                <a14:useLocalDpi xmlns:a14="http://schemas.microsoft.com/office/drawing/2010/main" val="0"/>
              </a:ext>
            </a:extLst>
          </a:blip>
          <a:srcRect l="562" t="1030"/>
          <a:stretch>
            <a:fillRect/>
          </a:stretch>
        </p:blipFill>
        <p:spPr bwMode="auto">
          <a:xfrm>
            <a:off x="15239" y="1008888"/>
            <a:ext cx="9094857" cy="5544312"/>
          </a:xfrm>
          <a:prstGeom prst="rect">
            <a:avLst/>
          </a:prstGeom>
          <a:noFill/>
          <a:extLst>
            <a:ext uri="{909E8E84-426E-40DD-AFC4-6F175D3DCCD1}">
              <a14:hiddenFill xmlns:a14="http://schemas.microsoft.com/office/drawing/2010/main">
                <a:solidFill>
                  <a:srgbClr val="FFFFFF"/>
                </a:solidFill>
              </a14:hiddenFill>
            </a:ext>
          </a:extLst>
        </p:spPr>
      </p:pic>
      <p:sp>
        <p:nvSpPr>
          <p:cNvPr id="375814" name="Rectangle 6"/>
          <p:cNvSpPr>
            <a:spLocks noGrp="1" noChangeArrowheads="1"/>
          </p:cNvSpPr>
          <p:nvPr>
            <p:ph type="title"/>
          </p:nvPr>
        </p:nvSpPr>
        <p:spPr>
          <a:xfrm>
            <a:off x="76200" y="152400"/>
            <a:ext cx="8229600" cy="856488"/>
          </a:xfrm>
          <a:ln/>
        </p:spPr>
        <p:txBody>
          <a:bodyPr/>
          <a:lstStyle/>
          <a:p>
            <a:r>
              <a:rPr lang="en-US" altLang="en-US" dirty="0"/>
              <a:t>TRMM Sensors</a:t>
            </a:r>
            <a:endParaRPr lang="en-US" altLang="en-US" b="0" dirty="0"/>
          </a:p>
        </p:txBody>
      </p:sp>
    </p:spTree>
    <p:extLst>
      <p:ext uri="{BB962C8B-B14F-4D97-AF65-F5344CB8AC3E}">
        <p14:creationId xmlns:p14="http://schemas.microsoft.com/office/powerpoint/2010/main" val="3553868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52400" y="76200"/>
            <a:ext cx="8229600" cy="856488"/>
          </a:xfrm>
        </p:spPr>
        <p:txBody>
          <a:bodyPr/>
          <a:lstStyle/>
          <a:p>
            <a:r>
              <a:rPr lang="en-US" altLang="en-US" dirty="0" smtClean="0"/>
              <a:t>TRMM Microwave Imager (TMI)	</a:t>
            </a:r>
          </a:p>
        </p:txBody>
      </p:sp>
      <p:sp>
        <p:nvSpPr>
          <p:cNvPr id="9219" name="Content Placeholder 2"/>
          <p:cNvSpPr>
            <a:spLocks noGrp="1"/>
          </p:cNvSpPr>
          <p:nvPr>
            <p:ph idx="1"/>
          </p:nvPr>
        </p:nvSpPr>
        <p:spPr>
          <a:xfrm>
            <a:off x="134111" y="1219199"/>
            <a:ext cx="8930881" cy="5542153"/>
          </a:xfrm>
        </p:spPr>
        <p:txBody>
          <a:bodyPr>
            <a:normAutofit fontScale="85000" lnSpcReduction="20000"/>
          </a:bodyPr>
          <a:lstStyle/>
          <a:p>
            <a:r>
              <a:rPr lang="en-US" altLang="en-US" b="1" dirty="0" smtClean="0">
                <a:solidFill>
                  <a:srgbClr val="CC04B4"/>
                </a:solidFill>
              </a:rPr>
              <a:t>9-channel passive microwave radiometer</a:t>
            </a:r>
          </a:p>
          <a:p>
            <a:pPr lvl="1"/>
            <a:r>
              <a:rPr lang="en-US" altLang="en-US" dirty="0" smtClean="0"/>
              <a:t>Frequencies: 10.65, 19.35, 21.3, 37, 85.5 GHz</a:t>
            </a:r>
          </a:p>
          <a:p>
            <a:pPr lvl="1"/>
            <a:r>
              <a:rPr lang="en-US" altLang="en-US" dirty="0" smtClean="0"/>
              <a:t>Horizontal and vertical polarizations</a:t>
            </a:r>
          </a:p>
          <a:p>
            <a:pPr lvl="1"/>
            <a:r>
              <a:rPr lang="en-US" altLang="en-US" dirty="0" smtClean="0"/>
              <a:t>Reads rainfall, water vapor, and cloud water</a:t>
            </a:r>
          </a:p>
          <a:p>
            <a:pPr lvl="1"/>
            <a:r>
              <a:rPr lang="en-US" altLang="en-US" dirty="0"/>
              <a:t>mass of 65 kg</a:t>
            </a:r>
          </a:p>
          <a:p>
            <a:pPr lvl="1"/>
            <a:r>
              <a:rPr lang="en-US" altLang="en-US" dirty="0"/>
              <a:t>power of 50 W</a:t>
            </a:r>
          </a:p>
          <a:p>
            <a:pPr lvl="1"/>
            <a:endParaRPr lang="en-US" altLang="en-US" dirty="0" smtClean="0"/>
          </a:p>
          <a:p>
            <a:pPr lvl="1"/>
            <a:endParaRPr lang="en-US" altLang="en-US" dirty="0" smtClean="0"/>
          </a:p>
          <a:p>
            <a:r>
              <a:rPr lang="en-US" altLang="en-US" b="1" dirty="0" smtClean="0">
                <a:solidFill>
                  <a:srgbClr val="CC04B4"/>
                </a:solidFill>
              </a:rPr>
              <a:t>Scan Geometry</a:t>
            </a:r>
          </a:p>
          <a:p>
            <a:pPr lvl="1"/>
            <a:r>
              <a:rPr lang="en-US" altLang="en-US" dirty="0" smtClean="0"/>
              <a:t>Swath: 758.5 km</a:t>
            </a:r>
          </a:p>
          <a:p>
            <a:pPr lvl="1"/>
            <a:r>
              <a:rPr lang="en-US" altLang="en-US" dirty="0" smtClean="0"/>
              <a:t>Off-nadir: 52.8 Incident Angle</a:t>
            </a:r>
          </a:p>
          <a:p>
            <a:pPr lvl="1"/>
            <a:r>
              <a:rPr lang="en-US" altLang="en-US" dirty="0" smtClean="0"/>
              <a:t>Conical Scan: 130˚</a:t>
            </a:r>
          </a:p>
          <a:p>
            <a:pPr lvl="2"/>
            <a:r>
              <a:rPr lang="en-US" altLang="en-US" dirty="0" smtClean="0"/>
              <a:t>55 incident angle at Earth’s surface</a:t>
            </a:r>
          </a:p>
          <a:p>
            <a:pPr lvl="2"/>
            <a:endParaRPr lang="en-US" altLang="en-US" dirty="0"/>
          </a:p>
          <a:p>
            <a:r>
              <a:rPr lang="en-US" altLang="en-US" b="1" dirty="0" smtClean="0">
                <a:solidFill>
                  <a:srgbClr val="CC04B4"/>
                </a:solidFill>
              </a:rPr>
              <a:t>Spatial Resolutions</a:t>
            </a:r>
            <a:r>
              <a:rPr lang="en-US" altLang="en-US" b="1" dirty="0">
                <a:solidFill>
                  <a:srgbClr val="CC04B4"/>
                </a:solidFill>
              </a:rPr>
              <a:t>:</a:t>
            </a:r>
          </a:p>
          <a:p>
            <a:pPr lvl="1"/>
            <a:r>
              <a:rPr lang="en-US" altLang="en-US" dirty="0"/>
              <a:t>4.4 km (85.5 GHz)</a:t>
            </a:r>
          </a:p>
          <a:p>
            <a:pPr lvl="1"/>
            <a:r>
              <a:rPr lang="en-US" altLang="en-US" dirty="0"/>
              <a:t>45 km (10.7 GHz)</a:t>
            </a:r>
            <a:endParaRPr lang="en-US" altLang="en-US" dirty="0" smtClean="0"/>
          </a:p>
          <a:p>
            <a:pPr lvl="1"/>
            <a:endParaRPr lang="en-US" altLang="en-US" dirty="0" smtClean="0"/>
          </a:p>
          <a:p>
            <a:endParaRPr lang="en-US" altLang="en-US" dirty="0" smtClean="0"/>
          </a:p>
        </p:txBody>
      </p:sp>
      <p:sp>
        <p:nvSpPr>
          <p:cNvPr id="2" name="AutoShape 2" descr="http://www.meted.ucar.edu/npoess/microwave_topics/resources/media/graphics/trmm_scan.jpg"/>
          <p:cNvSpPr>
            <a:spLocks noChangeAspect="1" noChangeArrowheads="1"/>
          </p:cNvSpPr>
          <p:nvPr/>
        </p:nvSpPr>
        <p:spPr bwMode="auto">
          <a:xfrm>
            <a:off x="155575" y="-2193925"/>
            <a:ext cx="6096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xQTEhQUEhQVFRUVGBgbFxgYGBoYHhsdIB0cHBwdGhgYHSggHBwlHRodIzEkJSkrLi4uFyMzODMsNygtLysBCgoKDg0OGxAQGzMkICU3NDc0Ny4yLzQyMjQ0LCwsLCwwNiwsLCwyMi0sNCwsNC8tLywsMjQsLCwsLCwsLCwsLP/AABEIAKsBJwMBEQACEQEDEQH/xAAcAAACAwEBAQEAAAAAAAAAAAAABQMEBgIBBwj/xABNEAACAQIDBQQFBwoDBgUFAAABAhEAAwQSIQUGMUFREyJhcQcygZGSFBYzk6Gx4SNCUnJzssHS0/BTYtEVNEOClPEXJMLD4kRVZISi/8QAGwEBAAMBAQEBAAAAAAAAAAAAAAMEBQIBBgf/xAA7EQACAQMCAwQJAwMDBAMAAAAAAQIDBBEFIRIxQRNRYXEGIoGRkqHB4fAUsdEVMlIWI/EkU3KCM0Ji/9oADAMBAAIRAxEAPwD7jQBQBQBQBQBQBQBQBQC/am1BZNoG3cftWyLky6NBMHMwjQE/8vlQCXZ+/wBhLzWlTtZvKrLKRAa72ImToS2v6pB5igGXzjtC46MHQKXXOVGVmUBmVYJMwZ1AmDExQHNnenDNcVFuA5hKvIKkZbbCGB5i6sTE+6QJMZvBbRlAD3Myq5KAQqMYVmzEGCQYCye6dNKAjvb04ZVZmeMmeV/O7rFTpwnukxM5RPCgJL+8mGUT2gaQWAHEgNkOh5hpBHEQelAQ43eizau3bTLcLWrZuNCgyoGbuicx0/OjLOkzpQBg95kuNYVLd09urMjDsysKQrEsHMgSDIkEMImgJbe8No5yRcW2jMvasvcZlfsiqwSxbtO6AQMx9WaAF3mwhYKMRbJbLEGZzBCNRpwu2/rF6igOre8mFbLlv2zmMDXj6pn9Xvp3uHfXXUUBBd3twoFsi4GW4QqsveBJe2g4axN1TMRBmeEgMMBtSzeQ3LNxbiroSne5BhoOqsrDqGBEgigKOC3ltXHtIEuqbrXEGZNAyZsysQTBhG6gQASCQCBHht78K7Oocgo1xGkcGtutsiBqSzOMsDUGgGGH2xYuD8lcW53SwCHMSoCmQF46OhHXOI40AmbfrCgw3aqYaQU4MO27hgnvH5NeiJHcgkEgEC/s/eO1euC0ocMQ05lgBl9a2TPrjj08TQDigCgCgCgCgCgCgCgCgCgObtwKCx4ASf7FAQfLV6XPqrn8tAHy1elz6q5/LQB8tXpc+qufy0AfLV6XPqrn8tAHy1elz6q5/LQB8tXpc+qufy0AfLV6XPqrn8tAQYlrVwoXW4TbbOv5O6IaCs6Lrox0PWgE+D3ZwFpka3YuKUyZTGI0yiyF48YGHtcf0T+k0gS4nYeEuNcZkvk3DLa4mJ7pJVJyoTkElQJEg6EyBUxG6mCNrs0t3UBVUPdvt3B2QK9+eK2LYniIniTIDLamzcNiCDdS6YGU5RfQMsyFcIAGUHUAzEnqZArX9gYJyxa1d72YkD5QBmYMC4jg+VmXMIIBiYoDkbu4LNn7K6WgiT8oMyzOxPVizEk8TNAWcbsrDXbjXHW+WYHh8oUAlchZVWAr5NMywfGgJMDgcPaKFEuzb7XKSt9jN1g9wksDmLMAZMxyigIH2NhCzt2d4Fzm0+UAK2cXC1teFslwGJQDMeM0BzY2Dgk9WzcHDliDwFkSZ4mMNa1PHJ/maQK2A3XwdtbYK33ZFVc7dvLAC2MpjTs/ySHJ6vd4amQJLe7eCA0tXvWzT/5iZzW3mfOzb+E9TIF/ZWCw+GtdjZS6lvoFvEjQKIYiRCgAQeXWgK2C2LhbRslExH5CeyDNinCkhlmHJBIDsBMwG0oDl9gYIsXFq6rme+oxCtrdN494a/SMT4BiOBigLGB2bhbObsrVxM9u3aOVbw7iKVQDTukKYzCDoJOggCiu7GBhR2V4hENtcxxLQsXANWJMqLtwKeKi4YigLmA2VhbNwXES8HVSskX2mTJYhpDXDzcjMetANflq9Ln1Vz+WgD5avS59Vc/loA+Wr0ufVXP5aAPlq9Ln1Vz+WgD5avS59Vc/loA+Wr0ufVXP5aAPlq9Ln1Vz+WgJ7bhgCNQQCD4UB1QBQFfaH0b/AKpoCTEXgilmmBxgFj7lBJoBDd30woMZnJHGEbTzmKAZ4Taq3BKLcPCO7APkToffQF1W8IoClcx1wHTDXT4zaH33KA4s4+8TrhXUdS9r+DGgL5eBJB8gJPuHGgPLN2eRHQGJjrHL20AqxW3shIOHvsAYzIoYHxENMeygJMFvFhrpyrdAY6ZWlDPSGAk+VANaAKAKAKAJoAoAoAoAoAoAoDwmgKmK2rZt+vdtr4FhPu40BHiNs2UJVn7wAMQTodRyjhQCHF7+WlJCWnaCRJIUfxNAULnpBb82wB5uT9y0B0d+bw42EXnDPlPsB1NAFv0gmO9YE+D/AOq0B5d9ILfm2APNyfuWgK9zf+9+batjzzH+IoAt7/Xudu2fLMP4mgNBsLeW5ifUw+i6M3aCB7CJPuoDRigK+zfobX6ifcKAs0AUBX2h9G/6poCcmgMvjt78LbclQzvwJRQJ82aJHvoCrY3+tTDWXUHiQQfs0oBzhd6sK4JF0CASQwKmAJMA8fZQC7bu9NvIVsXlV4BDFWYQf0YBg+YoBXgNtYRRF83rzQMzOzXEbyViNPNffQFAb43UzLYt2rdue6oT1R7IBJ8qAqYrejEuxYPkkR3NNOPOY9lALMVinuGbjs5HDMxaPKeFAQmgGeydu3sOCtpgFJkggET7eHsoBnZ33xIYFshWRKhY05gHj75oDjbG9RvjS21ttIYXn08lEDXxoAwG9ZTJ2lrPk0B7S5PjozEHyigHuH39tFu9aZRzMhvsAoC02/WG6XT/AMo/i1ASYTfKw7gZgi9XlT+6V/8A6oBxidp20tm5mzIOJTv/ALtAZi76QLc92y5HiVH2CaAmTf6xzt3R7FP/AKqAsHfjCxxuHwyf2KAQ7e3oTEhVRntJrnD2kuBuEczw1oDNnEBWOUI41EhWtyD1CFdPCgLVnaCMpW4qg90KwXMFUcoLSAJ0iaAo20TvAsR+gY0P6wEkadJoCbZ2HuG4TaQXDb14ZhxiYPEc6A1Cb2I5VMbhQSI1Kgx45HGg9tAOsVsbCYqy3YLamO61sAQY0nLGngaA+ZXEKkqeIJB56igOaAaYbd7EvEWXA6sMojrLUB9G3c2SmGthR67AF+9MtGseHsoBspOsgeEGffppQEGzfobX6ifcKAs0AUBX2h9G/wCqaAye/OJxSGFYJYYRIIUkwZUmc3LlQGT2VgM6XXKwqLIckhVIPgpDE8IJHGgF09aACxPE8KA8oAoAoAoAoAoAoAoCxgcFcvOEtKWY8h95PADxNAPDuRiokdmfJ/8AUUBRx+y0tAIbmbETDW1EqvgXnj5TQDrCbg3DHaXUUfnBQWI8NYH986A02y91rFlWXL2ubibgVvYIUQKAix2wAbLW7Nu0GmQHAKrrxHdkmOvWgPn2L2TeVyuUOwmRaIeNY1CerPQgcaAc4bcXEMoYtbQkAhTmnyOmh99AKds7CvYYjtQIPBlMrPSYBB8xQCygCgCgH262Fwjljingj1VJyqRHEsNZnlI9tAaPauyLWGsXGsXHQOIAzypJBiJPHTiToBQGMt37Vx5vAqDMtbJnhzDZp+zjQH0LcnGWXsBLWjJAcEAGf0jHGY4+FAVt4dzVvOblpgjn1gR3Seumqn30Ay3d2CmHtqCFa5xZonX/ACk6gCgGmJw63FKOAysIIPOgFmC3Zw1pw6W+8NQSzGPIE0B7tLbiWbotEku4GRcpAkmNXjhw4AkeNAXtm/Q2v1E+4UBZoAoBfvC5XC4ggkEWrhBHEQp4UB8s2nti9f8ApXJAiF5CBEx18fGgKZutEEtA5SY91AFq0zSFUtAJMCYA4kxyoDx0IieYkeVAd/JmyZ8pyTGY6AnoJ4+ygODbMBoMGQDGhI4wecSPfQHNAFAFAFAFAFAMNiYa49ybbMgQFndSRlUanUeWg50B9O2NfK2LKucz5F01LHTodZ6zzoCPBbCQXnxDqpuOQQI0SBGn+Y8SevCKAadkNYESZMaSfMUBHcw7E6XHUdAE+yVOlADYNTGYs/6x0PmogfZQElmwqiFVVHgAPuoCSgK+OwaXka3cEq3Ef3zoD5zvju98nYXEI7N2gLzUxMeIMGgM3QBQHSLJgkDxMx9gmgJXDIHUGVJgkTlJGuhIHX7fGgIB48KAfbO2OzKLuGZrlxcrQvdyieBY8W0iB58KA+mYC8z21Z0NtjxQkGPaKAsUAUAUBiN6N2AqPdt9o7Fi7mVJjU6TEKPCToKA1uy/obX7NP3RQFqgCgF28ZHyTEZpI7K5IETGUzE6TQGAbauHypat4cEZu8TCl15IWEsdSNdPV4cK6SWN2eN43K+KsrcDBFKnu5M7AkQDK5okjpPCBSfZwW817NzGlr1qqignz693vOMDev2C3YHLmUZjCk6DWCwka/wrl7Jt9C7/AFG14lHjWX4ke1NrX7g7O+VYqdCVXMPAMBMV4mmsou8zyxj1+TPZuSTmDWtBCn87Xjr04aV6BcWOgnhwoDygCgCgCgO7IBYBpidYgn2TpQHGztoWXd2tpcvLZYhkkKWYawCJ7vAT901Ylbyi4qTxk54kafD7yC7hzYs4NrDXCuisG6FpyanQRBPXkKjqQjB7SyvA8c0luXhvOMIwtW9m3kUrmJlFkjxJ7zeZrt06MYKU60Y578r6FGWp0Y4401l43W//AAQYf0msSM2AvqpaM2dOEnWGg8uBirX9Oy2o1ItrnvyydPU7dPh4txpgN9Lt8/kcBfKg6vce3bXzBzGfLj4VFWtOy/ums+Gf4LMK8Z8jzHb/ANnD6YhT2n6FjNfgf5mCKqnwJmlKxrVd4Lbx2ErilF4cl7ygPSgrEi3gcYSI1ZVQQeZ7xPXkeFTf0uouco+8rT1O1gsuaKS+lhv/ALffjWO+syPZHuM1YeiVP80df1G3/wAkWP8AxbsLHa4TF254nKjAe55+yvHodxjMWn7TqF9Qn/bIW3/Thh1mMLiCA0AnIsjqddDPL7a8/olx1wTdrF8hVtf0mWMebdns2tMHOUlwwPd4HKIkkwIJ4cpqtV0+pCLlzwdKaIaoHYUAUB0zFiSdST7yaA0u7N63YYG5YuFjKsxKMoBPEodVEdJPGY4VJSVKrDjjUX/Bly1egq7ob5XuN9ZxllQAr2wAIABUADoByqFziubLquaL/wDsveVcXvBaUgJNxiYhPxqKN1QlLgU1nw3/AGK1bUqUNo5k+5fc5feOypAbMDEkATHmRXsrmhGSjKaTfezierUKe0858s49xXvb12lMAM48BB9zRXquKDSfaR38f4IJ69aRyt3jwf1FG0vSGLSZhhL7axE2xI6iGPuitmjpUqv9s4/P+CSlrVrVeE9zJLthsazXgzWVuEylx2ULoJGujDX82eelU7m2lb1HCXM1ITUllH1vZf0Nr9mn7oqudFqgCgFu83+6Yn9jc/dNAfH6Am+VPlKzofKevHiKi7CnxcXCskToUnLj4VnyPVxtwDRjyOsHh4nl4VzO2ozeZRTZx+koZzwL3HuNsFWknMHAYN1nU+0HQipYuPJdCxjCCzbRlILZXGoJ9Ujp1B++km1jCyepHq4ByAQFIPR0PsOuh8DrUFW7o0pcNSWGSQo1J7xWSC4hUkMII4g1PGSksxeURtNbM5ro8CgCgO7NoucqiT/ck9ABzoDR7J2BatqzRAvaueEyPW8yPtMmsDWNfm5xt4LCh72+7y6lKz024rXDuKz/APGK6LvfiaC2VQypt23YAIrNlLdI6a8udZVtaX0otyquDl0fX87jYVrS4nUUcvq10OcTt4W2K3e8wGohZB8G1rulf3VGTp11xY6vGfqTR0p1/XjyfgRJirV1gYhuEsRAHXXTSoXqFwquKLw5bPPLblj7lW40Gk32k1ulszvH7JMAuzGCNWOZY8I0r2td6tbycqjeH1i9vf0+Rj1dDjWwozbf/wCs8vIqrsq3EG5rygd32Dl9tew1+5hTceNprv3z7eZX/wBJRlmUnv4bI6TY4J9cnrAqN67qFSMuBe5ciL/SNGLTlJ4LC7Ft8y3sqrT1y7lJdrWkscvMtv0btIp7NivFbO5Lbz/8pJrf0/0pu88PC5+1/Q+fvNHlTWKCfzbEWM2BZuk5+4TAgAEj/l4fca+80/0h7SCzhS7mzOoV6lvJKrLC9rfu+5jcX6OHNwi20qW7s8SP1R/rW3LUrXZ1Xhv3GzS12EvUinJ+Ce5oNg7JvIptXplODtMgdCOgPE8lI6GfntZdrSnGcJJcXT+DXtNShWqdi1iRJftMjFXBVhxBrLhOM4qUXlM1DTYTdVSiMzsCwDEQBoQDH418tf8ApDVt60qap8urzv4kqoyksphYwK4e9mAzrlbQMCynkRPhpXSvZahaOMm4PK3WUmiBRlGTVUbDYiuM6XJkk6jKZ58dJqKNO7UP+nxhbYaw9t+uz80zGn6PU51HOU3lvOQsbPVG9bN4ED7+lYN3Ur1J4nHD8PzH0NKz0KFCXE5cS8S9bsqWACif0ifsmvaKqTfYUJJN9c4z4J/mTR/RUYvtGtznF2okZRpx/vnVGUJ06jhN7oguKaccqCwJcTgizDLlE8J0++tKxuJU6q4efifKX2mu4fqYSfsFu2PyUo+UPHAEGZ4HTgPt08K/U7a7rxpKc0ihY6JU7d06mUl1TWPD2iA+AgchVWc3OTlLmz7eEFCKiuh9o2V9Da/Zp+6K5Oi1QBQC3eb/AHTE/sbn7poD4/QBQBQFu1cVrZQjvA5kaT7VgAzOkcNRXiik8nucrDJbOxrpUOylEbgx5+IE8Kq3d3G3hxNN+RLSoOpLhzjzH9m7hreGKZCbonvAjU9QenhHL2189d39vd0/Wg+Pp4fnca9vZVqVRcMvVMsqXroe72bG2vF409pPH2aDnyrU0mNSMeF54ehNrdC3hFODXH1XUubJtWdXvZmAHdRdJPDvE8AONT3eoU6MnTec4Mu10+pXSmuXicvaN4E27Zi2DmKgQoE+tGgnl4TVfTKlbD7RuSftwXNRs6cEnFpPu5Z8iLZt1EuA3UzKRBHSdAwB0JHGDoa2M9xi8jY42+uHAs2MMbjgcQB7WcxpwJ5cKwbqNa5n2ahhZWW99vAu29nSlHtZzSx7/YKMDvFZsMr4gvcL8QBC2yNIA4luZjgIqepbUKNftJRy317vuXra2q3lDho4XDz73/CEGLxnyu83yW2xzOAqu0kyNTrr048OtQ1LdV5Nwb9rN2lD9DTirlrl0X54/wAEWzr/AGWIVMZYuMVHetiRqSdTpqNPI9TXEaEKMvXjklrLtqDlbVEk+Tfl8v3N/f2HZxCC7hHCaarxGmsFeKtyqSrp1vcw46Ox83TvqtvJwuFn9/eLcJisWgNthcyzEBcug5Ax91Z0ql3Ti4JPh5ci1Up2c8Ti1nnzGWzNhO8uz5OQSCSPMmltpCuabk/Vfdj9ytXv4w9RLPiT2XuWWKzodBHA+Pn/AK1ncN5YOUafXu5Mjl2VZJlnC4TtGkvlI18SPEdK90/T5XblGtLh81v5or1ZqKWEds2VjlbXqP8AThVBVKmn1mqE0/FcmRujxrPJlc7JS85zEyeJ51d0uVS+uv8Acnh8/My7zSKFXLms5PL+yrdsp2dwoy8Wn7xW9e3lSlwUqNZbZT4n1+ZVpej9GDU6OYyXVdTvEushmKMxgdq2qjXl0PLTrUFSdSU1C5UXnZS6eeO/3GxSsIOXaNZkvDcxu+2Da1dSGF7OPVUHOBqcx/NI6aj21pUXS0+mqTnlfNGpRslfRc16jXV8n4d+Qx2174tWrBceop7k5wvIE8J8q9o3Vpdzcn029bGPYVJ2NxCLaWVnmhhfv2blhrtu2AQ2Qo/rExoVZddJBPCua8FZ/wC5GXq/4/wdW1P9TLs5L2/yKmx9wzmZlOgiDl5wSWk+0mqXb9vS4ZQ28M4+WxqfoIUZ5hNY7njP8jfYe0bYcjEBmPWQR7ep8OkGKU3QpQVSpHKftIbijUm8UsL5GixPfyta7ynprrpoaxr7S8yU7VNxl8mU6clHMamzRzauZWi4DpyrPpQjbVkrqDaXQ6lHjjmBBjEtAk21OvKePlU91UoXFdK3i4r85IzY6VHeT68zLbz4NbRUZWDnixESI09019hpNa9nFwueUcYWCtb6dSsoYpyznmIjWuTn2jZX0Nr9mn7ooC1QBQC3eUf+UxP7G5+6a8k8LJ7FcTSPk3yZoLAGAJ1AH8TVK21CjXlwR59xeu9Pnb75TXgQVeKAUB6D0oBlsvHG3nbMc7ArMyQOmvUx7qw9SvXxKjT5Pn/CNyx02UkqlReX8ly7unjTa7VQgOn5KZcjrmnLJ/R6c+VFpUeDOMP89hejq1vGfBLLXfyX7Z9vyObe911ka1ctWUAUIMoJyKRldZ4E8PAacand1OEWopbYI62k0W4zjKT4s88b9U/z5E2E3XxN6znQogOqoTOcefFSYnU84gcvalvK5pZfMr0bm3s6rg8tfNbb+e47wF8WcGyspzZSly2BlYatLAkGePiNZ8K7sMU4dk3v3FC/9es5rdPqVdiizeBcqpuYf86JV1jRnHI6e/hHCrNSlLD7N4b7+RUU03iXIp/OFbUr2YeWJui2TDBZ5r6xJ10A00M0owdOG638Cepw1aijB589hfhNjrjpZgtvtiSO/la0/eMdnllpy+roNJnQUnBVo7ou29xLTqzcJZ8Oj9v4yYbLxWyUW8ht3Rmy3QEgkFhBzkktyA6SfGolSlRWY795cqXlDUZuFXMf8d8pbd2B5iN/MKbCXmzJcbRUKkNPGCwHqmBrz0qZ1o8KbM5abX7WVOO6XVcvMQbC2li9oB7gxHYBCwYqSihdCubQgsZiQQfdBghxVVlPBo3NO3sZKm4cWUnvz8ccvmmajBbVTDWmW/cLXEGa4Axuk5pgIxA8PKOJma9dzTpLhqPczZWs69ROlH1XsunvM2du4zEIxsoEtrqo7zPAgAszGPaRWRWv3JuEVsvbjzNv+nWdvJKrJuT58sD7djGJkJxS/lmBLNLOGEkiAfVPlxr211KzfF2nPvfX+DMv7eSlii8wXLkmv5LGPxLk/kySrxlSDOnGTMxwMSI1865rahbXP+3HLXhn3bFelS4f7sLHUvbLuJC9ooDx3hxA8/PprFQ0L/SoyWY4fl+5FXhNcnlHGIxUmLfcUmJIkkk8uYFZ93qFPjdKxhjPNrm893cHwUkpVn7Dmzct22/LQTqBP36+6pNIqUVLgqUm58ntn2/Qgvb2nRS4pcKZDtS3bc5rJXTjwy8P0ev2V3qd5QhXSoQfFy5bexd5NZ3lOVNyc04+D+pFhtnIpGcLlOpAkaEdDwFU1KCrQVxTa70s59xYnfZg5Rl7y7tCzZOtpVzwASIiOh61b1WrYyhGNFYftSXmQUK0p7Snt4Mzm1dklVa4zZF1Ynq3IgEcyBMaGKsWVWvWUIVYKS6N88eHf5lh1YU8ypSaZlBcMzJnrNfWKKSwjLbbeQZyfWJPHmedVrm1jWjjky5Z307afElleJqN2t5WtKUyFxJPrGeXWeGvCOPhWfO4enxUZLKfX6F10YX2akXwvqvzBo8FeGLHfJS4oMqo0GuhlhrpUPZ2+qJSm910X3X2K9WMrSXq7p9Wc3bPydge9JMKwYEEc5GTQ8NPtqKVrbabJVG2n3/bAVSVwmtvz2kGPstiz2d0ZRAKZATBkgzMAGI+3jVyjqtC4qKEJbvl9fkROjGEG/zwwZbam6t+wpZgrKOamfeDrWlXrxox4p8iGhQdafBFpPxPpuyvobX7NP3RU5AWqAKAqbWUGzdB4FGB8ormUeJNd56nh5M3vBshCpVSDpqNMwjUHyr5SrGjpNwpRnnPR814l2nXVxmnJ7nz11gkHiCQa+sjJSSa6lJrDwzqzdKsGESpkSAR7joa9PCXBoSZAmOZ4CdJNZmqVZQo4i8Z2b7jS0ylTnVbn03XiP8Aae5VoWDet3x2xBjhkY6aKoBIOnLmdarfpqELdS48+Pea1DWqzq9lKHqfNe388BD8vxdu0LGdggPezEyPAHiR4cJql+r4s03JpGp+ntJz7ZRTeNscv49po9jbp2btjtRd75Wc40C+Dq2vmTFaFOxp1KeePP51Me51WtTrdnwbLp/GBemMvWla3YuypAnKZE/5GA4HqNDNUZVJW0eBVMfP3FhU6NeSnUhv+c1k0m6+zEe3mdwWBbuicqz1Df8Ab3VetYUauKjllr5ewyb+rJS4FHZ/P3CLattsO9w4a4AHBV8ygjxOp9XU8SOHMcL8rmEUk5LL9xXt7bimnKLa7lzKmxLdps+VgrC03eLyAT+cMiaLlnjwmpqdVT5NHFxbuk+TXmsF7E2girJQi2GzXHN1CocxrKwgIgnXU8NBp03jchglJcJxtA3ksgly9skKVuQ6sdW7ss3D2HUakgw2fM8UZReYlQ7KS+FF9AjBc1ss2UMpIjKTqYgfnDTiQK5lSjLmWKN7VpZ4HjI0t71Jh8M9oYdOztoQCMpTMAe7cVZ1JUywkGZrzKjF4Wx2qU6tZOcvWb/MGdt7NxeIUYmxbAtAaoARJBYHIsajQEQOBHEgzn17PtvXRu299Qt06Fbdt8/d9xnu9v4tiybdyz3hwiFk8841Onv8NK8t59hBx4V+3vObzSO3q8VOe3XO+PLzX/Jd2c+LvszC0qjUwjKVHgCpiT0mse50epVm5xit+4jqTs6MeHib80/qNMBvKLRy3EIbmDowPkeVRadWenylGcM/v/wVq2nOsuOm9vkWsJj2vucqD2cvM1nXFCtqNw5U4Yfhy82yKrQjQguJ/ngWcPjFV9QJBgzxB5xXllWq6XX/AN2n7+fsZVlbqouJHO0LCYkjSCOBHH21eeuXlW6/6OOP3fn5GZf6NQuof73NcmuhSXZrWHDBQ2XXvCQfx8a9/qN9p9XFwsp9/J+TMqno8beanRWcd/5z8SPb2LN8qotgR1GZp6COVaUfSOo6iVtDn38yrqylcpU0sfv5C1dnPh7i3GtxwI1JU+YGk19HTuat3GNK6pL9/fsYk1faU1Pp8n4Mr747zdr2dg28mubOWEFgD3VHkZ110OmlX6unShTdVbpfJd59Xpuq072OyxLqjN1RNQKA6S4RwJHlXE4RmsSWV4nUZyi8xeBxsrblxXE6yRBBiPZz8tKwrzSKVKLrUHwSjuXad1Ko1Cos5NnhmN1gWeJ/vSvloyd9cpXFTGer/ZdCaaVGOIouY7DhYIb/AF89Kn1bTqVjKMqNTd9Oq8dii58a9YXX9po5CXW04Enh7aijVr3lSKrTfcvuiktXoUJ8OcPvNDsz6G1+on7or9HJizQBQC7eMkYTEECSLVyBx1ynkK7p44lkjqrNOS8H+x8ft72Nhr4GLtXE1U8CmhOs5uUfxrb1D0asb+i5wSb71zeOmx8tZWNWjXhOMmsPdNnt26WJZuLGTy418/GCglFLCR9c3nc5ro8GmzcFALtzU5AOJMj3CJrJvbihVbts+tsX7SFSD7XG30Gu7KPdzs05FgL4NGsez+FY2sUlYUqfZLfLyzuN1KpNt7LuNR/s/DtbyMiyOenHzH3VNbfp61F0eHE0ufjjbcid3Vpz4lIrXdnJ0IAGUxw4ggEewEVj3avqMMy5cnjOPadRvVn2/Mt2cBYRSGUMx4iS0dP1fZWzTr21rRUbrDm+i38vI4dxUqS9SXL89orGFbtCNI4xr7p5/hXz9efHKVSm8Pz+XiX1Vj2a23/PcVsTsJWY95VzCIjh4+NQUbmUWotdep3HVIwxHqI94NzlshHTEQ06ZTlM6xrOg8fGvqeGVJRdKSnnu6eP/JoW+tRrZjWgsePIqYnbF97YtXLmZRxygIGPVsvrfcYGlfQU4zcVx8z564rUe1k7eOF47+7uKOIdn7MkybdxXBYZoiZjUQ3iZ4DoK7nHiwRUK/ZqSed1g0OEx97EW0skq1tRDAki4QIiH1KjxGtZ2pXztI8TjmJas40JRcpP1ly2yvcdYvcc9iz277I7SXRjIcEzDFQNZ8NZOmpqON1CtQVWE8eD5l23v6UK2KlNSXRrmvFHGyTjbadlauEW8ohjBA1PqGNOIEe6Jmq1xqc7ekpNPfbfvJJRs6s3OXPPTqvH88yK1ud2vadsxDQx7RxIJ4yxBB5+ZK11bXVG5g25rPc+aD1V0ZpUo4SL2Cu4rDgpbytJJYwQCTBLBTwbxjjxFV56x2LS2Z46NtXblJtd3h4FTZ27L37rvevZCRLFzmZj11gQIjTlFdUZ0b154sefMtVdSVvTVOnHKXdsvqy7gL97DOUtFG4Swkq3HhVdXUbKTjGSz39CpXhG5SqS2Xd1GuD7S+0XQmv5zLBEdIPjw4V1Tup3dRRnw79Wv28ypUVOlH/bbJ2staf8m8xHA/fWVXjPT6znTmn4r9mFONWHroui4z+sQPsFVatevqVeMJzW/LuRWqKEIvAj2zhTaYPbuAkagg6jzjStN0Vp9aLpzUvL647z43U6EoPtac9170LtsbXu3LYzOREAchPDMwHH7a/RtEmq9NVXH88DBqahWvJqjWlt8vNmN372ObVm3ft4yzeaQxVTJkGZTjKiNZj+FfR2Vwq7nQlScV3/AM+PkfT21pRteFxksnuzcat62HUjjDDmD/c+6vnL+wnaTxLdPkatKuqjccYaLNUCcKA0+5+zBcW5cJUFSAs8+Z/hWNrUVOg12ijjfD6/Us201CWcZNLbUKCa/PasuKWxYrVlFZbFeL2p3gDJSdYMGOk1q6fZwqVo9u9up8ff6w4ywlmPXBDvBibBXNZSCBqTwPs5nxr9M07SbXjjUUF4YMDVLy0unGNFNPq+n38zbbL+htfs0/dFQn3xaoAoBXvRcy4PFNJGWzdMjQiEJkHqK7pLM4rxRzPPC8H543m23cxJDvcNwaKGedBp6ojTroNa/Qba2hbwapxw/wBzCoccp/7z3HOw8Sj2UCszG2qq2ZQpkAcgT3eh5gawdK+L1O2qUa7c1ji3NynJSjsNcLZzuFHPieg5n3Vk168aNNzl0/MHs5xhFym8JGybsOy7NcxEZZ5x7fvivi/017Wuf1FOD4k8tPl4JFb/AFDaxhwqWU+4j2fjRYtdkgJAJPe5k8zHsHsrRu9P1W/lGM48MX0ztsZUvSahTyorLFuP3gtIpZ72QmdAe7HOefHlwrYsPRCtUWZZj4fuZdS/uLhPsk+J93L575+Qpt7+2VRlW+2WPV6jT3ceGk19BH0Rai6UpPg8H+/1wc0qeq01wqWzKJ9IeHBgFyefIcuH98qjfoLbOPCpYffzfkT0rTUVLicufQZ7L39whzO995IHdJy8uZP/AKR7ar1PQm1WIqHtb/j6lmmr6hLtKkpTb6Rxj2t/T3ki74WL7koyJGkKTqBwPe4+yo730MbUVBJR67b/AFKl1K9lV7RRw+mPrn7EO1cV23Z3QQysoCkeGvD21XtdLlpsXQkt8t+Z9Bpl5O4pONT+6OzKQFWTRPKAkw2Ia2wdDDD+9fCo6tGFaDpzWUz1PDyjUY/bTIZzEKNIjnz4DSK+bs/RGpcripyj790v5PlLvXq7uZQpPZbdN2XN2tvC5d7JWttmljEKdOJHXTzr6eWiV7Snwyk3Hve78v8Akn03U72tV4asdvdgd7cbskDiNdCpge3y6+dfN33o27mcZW+FLr0XmbV5fytKXaJZ8BJh9u8yquOoggcuR0NVY+j1/R4kqamsdfpujJfpFUptdrFr2HL7ZQsAyg+EwfdVWn6L6lOLkoNJd5KvSqMH/bt3rJKu27a6lByGo099LPRtRjU2pcXg1tg7fpRRkuvzKt/ei0NSVBHjw+2Yq9H0U1a4bfDwp/T3+w4XpJlLgptsr396FBH5S0OfEQfCZ1qzQ9CLtyjJrPfn6d+SpX128k/Ug9vD9yvjd87KmHu27Z4xMeUcSR5VNV9DL2rNSjGMc935zC1O7qxTVN+zoXAy4hBcsMGIE3EBEqeuXiVPHThFaH+mIW8lx7S2/wDF95TvKVxc0+1pf+0euevsYk21tyxlBGXQQMkw3sJ1r7WxsatNcJlRpVa00lTUMd31Pl+2tsSTk0nwg8eY4cK33inDc+ptLRRXrbmi3Ox4uYfKLNm2UMF0DB7hiZuFmMnXSIiTwr4zVnJ1cuTed9+nkbNPGB5WUSDHY2GRizXQSijQAxLaae6s7UatxGEYWyzOT22z5sq3N7Stk3Pn3dR+m00SzNo27YAJyzy/SzczWRP0Wv7mfHWeZPv+SMh69OpB9isS/wAXz888s46FT/bqw0tbYNp3m1BHGNdDV6n6JXVKEo9mpN+1/RIyZatcOTXA2n3/AEF1vathyfyqacswq5ZeiFeCTuIPn0fQz7qNxLlFpeRW2ntFcjDMIHNG5e3+Ffc2lmqSUYrbxI7e2kpJpPPj9j67sr6G1+zT90V8ofpZaoAoBbvJhO2wmItA5e0s3EzRMZlKzHOJrqMuGSfcD5FhPQpiBeUXMUj2AD3lLK6mDEW2RlImNMw9nPceuTUcxW/yIOwiO9m+jDEWQ6jE2yCdGKEkgaKSvAMB4njXNxqlG5Ue2p5a8cEP6erGWacsLuGmK3OxIDCy1jWInMus6zCmdOFZcY2cnB1Yt4ecdH3e4ya2lXVfHbVOJfLwKF7dHakHLcwktMy93T9Ui10jlxnzrWhe2EWmoP5fycx9HYLGX+eJWX0fbTY5mxli23PIrv8AawXl4D+NdS1egto09vEuw0W3isNZEO0vQzj2MpicO0zOY3E+5W412teeMNNeRfjbQj/aivhvQXiz9JicOuv5vaPp7VWoZawuiZJ2Z1f9BWKGtvE2GPRg6eeoDfdXK1dZ/tZ7wEv/AIE3zB+VWl6iGeNOTQs6zyFef1fviOzOb3oKxIHcxdljyDK66+YmPdXcdZw8tP3njpjbZXo42pbti21/B5VmDN1z04FFH/YaVFcX9vXac4NteOCOnbqEnKOzfMkb0RYq6wN/aMCIi1bI+zMBx5xrUKvqUFiFNe0m4X1Y/wAN6NRatFVxN244mGuRHkYGaOPEnj4RVKtVVSXFhLyOksFTZO7BN8o122Xt6lBmPtMqOoI61C0msMjrxnKm1TeGzjaO5OPu9oufDqjAhSHeZ5EqbWvInvVr2l3aWcIqhTxjn/zn6GNb6DTpy4pPLzkzt30U3bDC/exlqM2qBG75IiF1EMRw6ETU9xrTqrh4ce014UIwWxdsejrG3rMHENbAzPZ7R3LhiRKXAVjs5UEH1gSZBqvDUuF54eaw/t4nsqEXzXI2+x90hbdrzC3buXUy3rVqDZdoP5QK6ZlfU8DqOM1UqXc5pRznHJvmvA6dKL5owe1PQ7iwP/L44O0jS6Gt6frJmM+EVrU9ektpR9xB+ipdIorYL0OY8AZsdbQgzCm44n2hZ91cy1ruj+x67Sm+cV7jzaPobxrWwq4nDuwYku/aIcsAZZCtpI4ePhqWtPiy847juNvGKxFIgw3oSxpBF3E4caj1Tdf7wvXpXr1t8kng97JF276GL4sm2l6yxLA5jnQkd3MphW7uhI4wT7ag/qspTUn0OuzKezfQtj1aWxdm3Ea22usTzj1VjlzqatrMZx4XHPng8VLG46256IblyGw95UOXVXd2Ut+kCFBUc411PsPltrlSlHhkso5lbwbzgz6ehLHs35TEYYCOINxz7jbH313V1qM+jPY0sbInw+7/AMgnD5xcZTLsoIBYgcAeggew1kXVx28+IlisGh2TurfxCF0yKuoUuWEmOICjUT48qrrGdz0Lfo5x8d7F2HGbNlKXAPYysCI5Vqx1GjTS7OnhpYz+Iz6unUqtTtJ8+Qv2p6JsauI7bB4y3IaVF3MuXw7qsra9RrU/9a44uFSOz7iWnaQpxSSNPtH0c2ruGKi1YTFOkPeTMih/01ReU6xp0M1Sp6lXpzTUnhdGyd0oNcjAXfQljgwyYjDsBzLXEPjEW29/2VpLXX4nPYotYb0KYsjv4y0CRqArtB8Ccp+yn9fkuUTn9PHuPtWyx+Rtfs0/dFfOlgtUAUBX2h9G/wCqaAsUAUAUB4BQHhXxoDqgIrbmTmAGsLrMjyjQ+GvCgJaAKAKAKAKAKA4FsAkgCTxMamOEmgO6AVnY9tr/AG7lmYeorGVTxVeR0mgGJWeIEaEeY1oDugCgCgCgCgCgCgCgCgPkZwr3sa1toDtdac/DiTrETp0iaA+pW7ioUtBWHd0hGygDlmiBw4E0BaoDyaA9oAoAoCts36G1+on3CgLNAFAV9ofRv+qaAsUAUAUAUAUAUAUAUAUAUAUAUAUAUB5FAe0AUAUAUAUAUAUAUAUAUAUBSxeyrN0hrlpGIiCQJ9/GgIru18Pbbss6huAQdenSfDxoC+WMSBJ6UANbBgkAkcNOHl0oD0gyOnOgOqAKArbN+htfqJ9woCzQBQFLbV7Jh7zxOW2zR1gE/wAKAyTekI8sP77n/wAaA5/8QW/wB8Z/loDi96QHIOSyoOupYt5aACgKV3fjElQB2anmwWSfYSRQCnFbbxFwy1657GKj3LAoCWzvJilEC+8DrDfawJoBvhd+LqJDAXXJMs0KAOQAUa9Z8aAV4nefFPxvMvgkL92v20BWG2sR/j3eX57cvbQEabTvAki9cBPE528+tAdW9r31ki9dE8e+3+tAdnbmJ/x7vxmgIrO1LySVvXBOphzr560Axwe9mKt/8TOOjgN9vH7aAYYffu8BFy2jjwJQ/wAaA1ewds3L5AbDXLaxIdjIPvAM+ygHdAFAFAcs4HEgedAVb21bCmGvWlPi6j7zQFVt5cKGK9ukiOcj4hoffQHY3gwp/wDqLXxgfeaAh2tvLZsAE5nn9ABgPMkgfbQFK1vvhTEl06gpP7s0BYvb34RVDC5mnkFafaCNB50Bk9s753LoZFCopEZlZgeJ1B00iNCKAa+jq/mFwG0ARB7QKZbqGbrwNAbWgCgPCaAU7U3jsWB3nBJBIVZJPu0HtoDPv6QV5WG+Me3gOlAa7Zn0Nr9RP3RQFmgCgFu83+6Yn9jc/dNAfH6AKAKAKAKAKAKAKAKAKAKAKAKAKAkw7KGBdSyzqAcpI8DyoDe7K3twqgz26k83LXPYDJoBqm92EP8AxY81f+WgOxvNhWBAvqPEyP3hFAKdr7Rti3NvFdoy8ALwtE+XZgKfaOVAYTH3xcbNDyeJd85PtyigK4FAFAFAEUAUAUA5wO2ktlSLCAjiRBnx76kjTkGFAP8ADb9ATmQxHdVUAg8tc+o9goBXi97LrtPa3EH6KKqj3ksSaAmv75uUyAPwALC4FY+OiQPZQGdxmMe4SXd2nkzFvvoCuBQAaA+0bK+htfs0/dFAWqAKAhxmGW5be205XUq0aaEQdaAQfMfC9Lnx/hQB8x8L0ufH+FAHzHwvS58f4UAfMfC9Lnx/hQB8x8L0ufH+FAHzHwvS58f4UAfMfC9Lnx/hQB8x8L0ufH+FAHzHwvS58f4UAfMfC9Lnx/hQB8x8L0ufH+FAHzHwvS58f4UAfMfC9Lnx/hQB8x8L0ufH+FAHzHwvS58f4UAfMfC9Lnx/hQB8x8L0ufH+FAefMfC9Lnx/hQB8x8L0ufH+FAe/MfC9Lnx/hQB8x8L0ufH+FAHzHwvS58f4UAfMfC9Lnx/hQB8x8L0ufH+FAHzHwvS58f4UAfMfC9Lnx/hQB8x8L0ufH+FAHzHwvS58f4UAfMfC9Lnx/hQB8x8L0ufH+FAHzHwvS58f4UAfMfC9Lnx/hQHnzHwvS58f4UBo7NoKqqOCgAeQ0oDugCgFm89i6+DxKWJ7ZrN1bWVspzlCFhiRlMxrIivVjO4PhA3Q3j64r/rU/r1uxudP6x+RFiRzd3X3hQS7YlRrqcdbHASeN/kAT7KmV1pn+C+E84Zkibp7xESDiiD/APmp/XqeN5pPWC+E84Zk9vdPeDn8q/61P69S/rdH/wAF8P2I5QrdGXrG7W2xxTFf9Wh/9+vHeaR/ivh+xWnRu3yl8y02x9qJHaC+sz62LtjQCSdb/Iamq87rTOkV8P2K0ra/6S+Y0w+xdpaHJiCDz+UWz/71QSudP6RXw/YqztNU6TfxDCzsjHc7V/69P61QSr2fSK9xVnZax0m/iLQ2Ziv8G99an9WoHVtu75EH6DXP+4/j+5UxWFxCkArcU6aHEW1OvdGhvay2g8TWfcOLXqEkLDWt81H8X3BtkY7/AAr/ANen9Wvnq9vfylmEmv8A2+5JGy1jrN/F9ztNk43nav8A16f1qrO01T/N/EWYWupLnJ/F9yzb2biudm/9cn9aonZ6t/m/iL1OjeLm37/ud9hdDZWt3AQJIN+3IBMAkdtzOgPWuHZaxh+u/i+5dpwrL+79y/bwV3nYu/WJ/VqF2Gt9Jv4/uXaeF/cS/JH/AMC78af1a5/Qa5/3H8f3LHFS7jw4R/8AAu/Gn9Wn6DXP+4/j+57x0u4qFCXyi2+bUR21uZgGMvbcY18B51IrHWsf/I/i+50p0e75HT4G9ysXvrE/q16rHWf838ZIqlv3fIr3NnYjlZvfWp/VqRWWr9Zv4iWNa16pe4rXNl4vlZv/AFyf1qlVnqvWb+ImjXsusV7hZcwWLLlQt3Nwj5TbmQJIy9vxAIPkRUytdSxvN/ETRudPzvFfD9iC/sPafK3if+pT+vU8ba/6y+Zahd6V1ivh+xRububX5JiR/wDtJ/XqdUbzrL5lmN9o3WC+D7Fdt2tt8hif+qT+tUipXPf8z2V/oj5QXwFNNhbZcwjX2MTpjbZ0kiYF/hII9lSKnX7/AJlWV5pOdoL4SO/u5txYk4hZ4TjbYnym/wCP210oVu/5led1pr5QXwn1j0cJeXZ9lcQxa8O0zk3FunW45WXVmB7sc/DlVqKaW5g15QlUbgtuhpq6IgoAoAoAoAoAoAoAoAoBftfZFvEAC5PdzQRE95ShGoOkHh4CaAt4TDi2iW1nKiqonUwBAk+ygJaAKAWbZ2MuJyZ3dQmYgLkgkxBOZTqsSOU8QaAu4TDi3bS2s5UVVE8YAgT7qAmoAoBRtPYCXrnaNcuA5QuUdnEBgxHeQnvFQGEwQoFAN6AKAKAT7V3dt4h89xrn5kKCAAUcOCIXNOYCZJHdXSQCAHFAFAFAJl3ct/KRiS9w3AzkaqAAwClYVQSvdBAJ4yeZkBzQBQBQCcbu2/lAxJa41xWdlnLAzKFIEKDlgdeJPGTQDigCgCgFGyt3rdi52is7MVYHMV/ObMxhVGpIHhpoOMgTbU2NbxDDtQGXs7iFSJBDlDI6EZOPjQCnDY3D4bE3VuXmz9nbDFwoEKzMD3ABJOIiYGgHEg0AyG8eFgntk0/7z5Rz8R1FAeHePD9n2qvmTMFOUE5Sde8PzYgzPMRx0oD0byYXlftmADoZ0Jyrw6kGOsaUB0u38OTl7VcwbLHOZiP74SJ40By28OHDXFd8htmGzgr7RPEf9+GtAcnebCyQbygrl4yPWClYkayGERxg9DAFzBbTtXSwtOrlYzAcpnj7jQFugCgCgCgCgCgCgCgCgCgCgCgCgCgCgCgCgCgCgCgCgCgCgCgCgCgCgCgCgKt/Z1lzL2rbE8SyKT+bzI/yL8I6CgOP9kYfT8ha0gj8muhHCNOUD3UAf7IsZMnYWskzl7Ncs8JiImKA8/2Nh4I7CzBAB/JrqASQDpwBZtP8x60Bxf2Fh3ibKd1w4yjL3gZklYn28Y1oDq5sawz5zZt5pLTlAklWUlo9Y5XYaz6x60ADYuGHDD2fzf8Ahp+bAXlyCiOkCgJ8PgbaEsltFY8SqgE6zqQOpJ9tAf/Z"/>
          <p:cNvSpPr>
            <a:spLocks noChangeAspect="1" noChangeArrowheads="1"/>
          </p:cNvSpPr>
          <p:nvPr/>
        </p:nvSpPr>
        <p:spPr bwMode="auto">
          <a:xfrm>
            <a:off x="155575" y="-1622425"/>
            <a:ext cx="5857875" cy="3390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data:image/jpeg;base64,/9j/4AAQSkZJRgABAQAAAQABAAD/2wCEAAkGBxQTEhQUEhQVFRUVGBgbFxgYGBoYHhsdIB0cHBwdGhgYHSggHBwlHRodIzEkJSkrLi4uFyMzODMsNygtLysBCgoKDg0OGxAQGzMkICU3NDc0Ny4yLzQyMjQ0LCwsLCwwNiwsLCwyMi0sNCwsNC8tLywsMjQsLCwsLCwsLCwsLP/AABEIAKsBJwMBEQACEQEDEQH/xAAcAAACAwEBAQEAAAAAAAAAAAAABQMEBgIBBwj/xABNEAACAQIDBQQFBwoDBgUFAAABAhEAAwQSIQUGMUFREyJhcQcygZGSFBYzk6Gx4SNCUnJzssHS0/BTYtEVNEOClPEXJMLD4kRVZISi/8QAGwEBAAMBAQEBAAAAAAAAAAAAAAMEBQIBBgf/xAA7EQACAQMCAwQJAwMDBAMAAAAAAQIDBBEFIRIxQRNRYXEGIoGRkqHB4fAUsdEVMlIWI/EkU3KCM0Ji/9oADAMBAAIRAxEAPwD7jQBQBQBQBQBQBQBQBQC/am1BZNoG3cftWyLky6NBMHMwjQE/8vlQCXZ+/wBhLzWlTtZvKrLKRAa72ImToS2v6pB5igGXzjtC46MHQKXXOVGVmUBmVYJMwZ1AmDExQHNnenDNcVFuA5hKvIKkZbbCGB5i6sTE+6QJMZvBbRlAD3Myq5KAQqMYVmzEGCQYCye6dNKAjvb04ZVZmeMmeV/O7rFTpwnukxM5RPCgJL+8mGUT2gaQWAHEgNkOh5hpBHEQelAQ43eizau3bTLcLWrZuNCgyoGbuicx0/OjLOkzpQBg95kuNYVLd09urMjDsysKQrEsHMgSDIkEMImgJbe8No5yRcW2jMvasvcZlfsiqwSxbtO6AQMx9WaAF3mwhYKMRbJbLEGZzBCNRpwu2/rF6igOre8mFbLlv2zmMDXj6pn9Xvp3uHfXXUUBBd3twoFsi4GW4QqsveBJe2g4axN1TMRBmeEgMMBtSzeQ3LNxbiroSne5BhoOqsrDqGBEgigKOC3ltXHtIEuqbrXEGZNAyZsysQTBhG6gQASCQCBHht78K7Oocgo1xGkcGtutsiBqSzOMsDUGgGGH2xYuD8lcW53SwCHMSoCmQF46OhHXOI40AmbfrCgw3aqYaQU4MO27hgnvH5NeiJHcgkEgEC/s/eO1euC0ocMQ05lgBl9a2TPrjj08TQDigCgCgCgCgCgCgCgCgCgObtwKCx4ASf7FAQfLV6XPqrn8tAHy1elz6q5/LQB8tXpc+qufy0AfLV6XPqrn8tAHy1elz6q5/LQB8tXpc+qufy0AfLV6XPqrn8tAQYlrVwoXW4TbbOv5O6IaCs6Lrox0PWgE+D3ZwFpka3YuKUyZTGI0yiyF48YGHtcf0T+k0gS4nYeEuNcZkvk3DLa4mJ7pJVJyoTkElQJEg6EyBUxG6mCNrs0t3UBVUPdvt3B2QK9+eK2LYniIniTIDLamzcNiCDdS6YGU5RfQMsyFcIAGUHUAzEnqZArX9gYJyxa1d72YkD5QBmYMC4jg+VmXMIIBiYoDkbu4LNn7K6WgiT8oMyzOxPVizEk8TNAWcbsrDXbjXHW+WYHh8oUAlchZVWAr5NMywfGgJMDgcPaKFEuzb7XKSt9jN1g9wksDmLMAZMxyigIH2NhCzt2d4Fzm0+UAK2cXC1teFslwGJQDMeM0BzY2Dgk9WzcHDliDwFkSZ4mMNa1PHJ/maQK2A3XwdtbYK33ZFVc7dvLAC2MpjTs/ySHJ6vd4amQJLe7eCA0tXvWzT/5iZzW3mfOzb+E9TIF/ZWCw+GtdjZS6lvoFvEjQKIYiRCgAQeXWgK2C2LhbRslExH5CeyDNinCkhlmHJBIDsBMwG0oDl9gYIsXFq6rme+oxCtrdN494a/SMT4BiOBigLGB2bhbObsrVxM9u3aOVbw7iKVQDTukKYzCDoJOggCiu7GBhR2V4hENtcxxLQsXANWJMqLtwKeKi4YigLmA2VhbNwXES8HVSskX2mTJYhpDXDzcjMetANflq9Ln1Vz+WgD5avS59Vc/loA+Wr0ufVXP5aAPlq9Ln1Vz+WgD5avS59Vc/loA+Wr0ufVXP5aAPlq9Ln1Vz+WgJ7bhgCNQQCD4UB1QBQFfaH0b/AKpoCTEXgilmmBxgFj7lBJoBDd30woMZnJHGEbTzmKAZ4Taq3BKLcPCO7APkToffQF1W8IoClcx1wHTDXT4zaH33KA4s4+8TrhXUdS9r+DGgL5eBJB8gJPuHGgPLN2eRHQGJjrHL20AqxW3shIOHvsAYzIoYHxENMeygJMFvFhrpyrdAY6ZWlDPSGAk+VANaAKAKAKAJoAoAoAoAoAoAoDwmgKmK2rZt+vdtr4FhPu40BHiNs2UJVn7wAMQTodRyjhQCHF7+WlJCWnaCRJIUfxNAULnpBb82wB5uT9y0B0d+bw42EXnDPlPsB1NAFv0gmO9YE+D/AOq0B5d9ILfm2APNyfuWgK9zf+9+batjzzH+IoAt7/Xudu2fLMP4mgNBsLeW5ifUw+i6M3aCB7CJPuoDRigK+zfobX6ifcKAs0AUBX2h9G/6poCcmgMvjt78LbclQzvwJRQJ82aJHvoCrY3+tTDWXUHiQQfs0oBzhd6sK4JF0CASQwKmAJMA8fZQC7bu9NvIVsXlV4BDFWYQf0YBg+YoBXgNtYRRF83rzQMzOzXEbyViNPNffQFAb43UzLYt2rdue6oT1R7IBJ8qAqYrejEuxYPkkR3NNOPOY9lALMVinuGbjs5HDMxaPKeFAQmgGeydu3sOCtpgFJkggET7eHsoBnZ33xIYFshWRKhY05gHj75oDjbG9RvjS21ttIYXn08lEDXxoAwG9ZTJ2lrPk0B7S5PjozEHyigHuH39tFu9aZRzMhvsAoC02/WG6XT/AMo/i1ASYTfKw7gZgi9XlT+6V/8A6oBxidp20tm5mzIOJTv/ALtAZi76QLc92y5HiVH2CaAmTf6xzt3R7FP/AKqAsHfjCxxuHwyf2KAQ7e3oTEhVRntJrnD2kuBuEczw1oDNnEBWOUI41EhWtyD1CFdPCgLVnaCMpW4qg90KwXMFUcoLSAJ0iaAo20TvAsR+gY0P6wEkadJoCbZ2HuG4TaQXDb14ZhxiYPEc6A1Cb2I5VMbhQSI1Kgx45HGg9tAOsVsbCYqy3YLamO61sAQY0nLGngaA+ZXEKkqeIJB56igOaAaYbd7EvEWXA6sMojrLUB9G3c2SmGthR67AF+9MtGseHsoBspOsgeEGffppQEGzfobX6ifcKAs0AUBX2h9G/wCqaAye/OJxSGFYJYYRIIUkwZUmc3LlQGT2VgM6XXKwqLIckhVIPgpDE8IJHGgF09aACxPE8KA8oAoAoAoAoAoAoAoCxgcFcvOEtKWY8h95PADxNAPDuRiokdmfJ/8AUUBRx+y0tAIbmbETDW1EqvgXnj5TQDrCbg3DHaXUUfnBQWI8NYH986A02y91rFlWXL2ubibgVvYIUQKAix2wAbLW7Nu0GmQHAKrrxHdkmOvWgPn2L2TeVyuUOwmRaIeNY1CerPQgcaAc4bcXEMoYtbQkAhTmnyOmh99AKds7CvYYjtQIPBlMrPSYBB8xQCygCgCgH262Fwjljingj1VJyqRHEsNZnlI9tAaPauyLWGsXGsXHQOIAzypJBiJPHTiToBQGMt37Vx5vAqDMtbJnhzDZp+zjQH0LcnGWXsBLWjJAcEAGf0jHGY4+FAVt4dzVvOblpgjn1gR3Seumqn30Ay3d2CmHtqCFa5xZonX/ACk6gCgGmJw63FKOAysIIPOgFmC3Zw1pw6W+8NQSzGPIE0B7tLbiWbotEku4GRcpAkmNXjhw4AkeNAXtm/Q2v1E+4UBZoAoBfvC5XC4ggkEWrhBHEQp4UB8s2nti9f8ApXJAiF5CBEx18fGgKZutEEtA5SY91AFq0zSFUtAJMCYA4kxyoDx0IieYkeVAd/JmyZ8pyTGY6AnoJ4+ygODbMBoMGQDGhI4wecSPfQHNAFAFAFAFAFAMNiYa49ybbMgQFndSRlUanUeWg50B9O2NfK2LKucz5F01LHTodZ6zzoCPBbCQXnxDqpuOQQI0SBGn+Y8SevCKAadkNYESZMaSfMUBHcw7E6XHUdAE+yVOlADYNTGYs/6x0PmogfZQElmwqiFVVHgAPuoCSgK+OwaXka3cEq3Ef3zoD5zvju98nYXEI7N2gLzUxMeIMGgM3QBQHSLJgkDxMx9gmgJXDIHUGVJgkTlJGuhIHX7fGgIB48KAfbO2OzKLuGZrlxcrQvdyieBY8W0iB58KA+mYC8z21Z0NtjxQkGPaKAsUAUAUBiN6N2AqPdt9o7Fi7mVJjU6TEKPCToKA1uy/obX7NP3RQFqgCgF28ZHyTEZpI7K5IETGUzE6TQGAbauHypat4cEZu8TCl15IWEsdSNdPV4cK6SWN2eN43K+KsrcDBFKnu5M7AkQDK5okjpPCBSfZwW817NzGlr1qqignz693vOMDev2C3YHLmUZjCk6DWCwka/wrl7Jt9C7/AFG14lHjWX4ke1NrX7g7O+VYqdCVXMPAMBMV4mmsou8zyxj1+TPZuSTmDWtBCn87Xjr04aV6BcWOgnhwoDygCgCgCgO7IBYBpidYgn2TpQHGztoWXd2tpcvLZYhkkKWYawCJ7vAT901Ylbyi4qTxk54kafD7yC7hzYs4NrDXCuisG6FpyanQRBPXkKjqQjB7SyvA8c0luXhvOMIwtW9m3kUrmJlFkjxJ7zeZrt06MYKU60Y578r6FGWp0Y4401l43W//AAQYf0msSM2AvqpaM2dOEnWGg8uBirX9Oy2o1ItrnvyydPU7dPh4txpgN9Lt8/kcBfKg6vce3bXzBzGfLj4VFWtOy/ums+Gf4LMK8Z8jzHb/ANnD6YhT2n6FjNfgf5mCKqnwJmlKxrVd4Lbx2ErilF4cl7ygPSgrEi3gcYSI1ZVQQeZ7xPXkeFTf0uouco+8rT1O1gsuaKS+lhv/ALffjWO+syPZHuM1YeiVP80df1G3/wAkWP8AxbsLHa4TF254nKjAe55+yvHodxjMWn7TqF9Qn/bIW3/Thh1mMLiCA0AnIsjqddDPL7a8/olx1wTdrF8hVtf0mWMebdns2tMHOUlwwPd4HKIkkwIJ4cpqtV0+pCLlzwdKaIaoHYUAUB0zFiSdST7yaA0u7N63YYG5YuFjKsxKMoBPEodVEdJPGY4VJSVKrDjjUX/Bly1egq7ob5XuN9ZxllQAr2wAIABUADoByqFziubLquaL/wDsveVcXvBaUgJNxiYhPxqKN1QlLgU1nw3/AGK1bUqUNo5k+5fc5feOypAbMDEkATHmRXsrmhGSjKaTfezierUKe0858s49xXvb12lMAM48BB9zRXquKDSfaR38f4IJ69aRyt3jwf1FG0vSGLSZhhL7axE2xI6iGPuitmjpUqv9s4/P+CSlrVrVeE9zJLthsazXgzWVuEylx2ULoJGujDX82eelU7m2lb1HCXM1ITUllH1vZf0Nr9mn7oqudFqgCgFu83+6Yn9jc/dNAfH6Am+VPlKzofKevHiKi7CnxcXCskToUnLj4VnyPVxtwDRjyOsHh4nl4VzO2ozeZRTZx+koZzwL3HuNsFWknMHAYN1nU+0HQipYuPJdCxjCCzbRlILZXGoJ9Ujp1B++km1jCyepHq4ByAQFIPR0PsOuh8DrUFW7o0pcNSWGSQo1J7xWSC4hUkMII4g1PGSksxeURtNbM5ro8CgCgO7NoucqiT/ck9ABzoDR7J2BatqzRAvaueEyPW8yPtMmsDWNfm5xt4LCh72+7y6lKz024rXDuKz/APGK6LvfiaC2VQypt23YAIrNlLdI6a8udZVtaX0otyquDl0fX87jYVrS4nUUcvq10OcTt4W2K3e8wGohZB8G1rulf3VGTp11xY6vGfqTR0p1/XjyfgRJirV1gYhuEsRAHXXTSoXqFwquKLw5bPPLblj7lW40Gk32k1ulszvH7JMAuzGCNWOZY8I0r2td6tbycqjeH1i9vf0+Rj1dDjWwozbf/wCs8vIqrsq3EG5rygd32Dl9tew1+5hTceNprv3z7eZX/wBJRlmUnv4bI6TY4J9cnrAqN67qFSMuBe5ciL/SNGLTlJ4LC7Ft8y3sqrT1y7lJdrWkscvMtv0btIp7NivFbO5Lbz/8pJrf0/0pu88PC5+1/Q+fvNHlTWKCfzbEWM2BZuk5+4TAgAEj/l4fca+80/0h7SCzhS7mzOoV6lvJKrLC9rfu+5jcX6OHNwi20qW7s8SP1R/rW3LUrXZ1Xhv3GzS12EvUinJ+Ce5oNg7JvIptXplODtMgdCOgPE8lI6GfntZdrSnGcJJcXT+DXtNShWqdi1iRJftMjFXBVhxBrLhOM4qUXlM1DTYTdVSiMzsCwDEQBoQDH418tf8ApDVt60qap8urzv4kqoyksphYwK4e9mAzrlbQMCynkRPhpXSvZahaOMm4PK3WUmiBRlGTVUbDYiuM6XJkk6jKZ58dJqKNO7UP+nxhbYaw9t+uz80zGn6PU51HOU3lvOQsbPVG9bN4ED7+lYN3Ur1J4nHD8PzH0NKz0KFCXE5cS8S9bsqWACif0ifsmvaKqTfYUJJN9c4z4J/mTR/RUYvtGtznF2okZRpx/vnVGUJ06jhN7oguKaccqCwJcTgizDLlE8J0++tKxuJU6q4efifKX2mu4fqYSfsFu2PyUo+UPHAEGZ4HTgPt08K/U7a7rxpKc0ihY6JU7d06mUl1TWPD2iA+AgchVWc3OTlLmz7eEFCKiuh9o2V9Da/Zp+6K5Oi1QBQC3eb/AHTE/sbn7poD4/QBQBQFu1cVrZQjvA5kaT7VgAzOkcNRXiik8nucrDJbOxrpUOylEbgx5+IE8Kq3d3G3hxNN+RLSoOpLhzjzH9m7hreGKZCbonvAjU9QenhHL2189d39vd0/Wg+Pp4fnca9vZVqVRcMvVMsqXroe72bG2vF409pPH2aDnyrU0mNSMeF54ehNrdC3hFODXH1XUubJtWdXvZmAHdRdJPDvE8AONT3eoU6MnTec4Mu10+pXSmuXicvaN4E27Zi2DmKgQoE+tGgnl4TVfTKlbD7RuSftwXNRs6cEnFpPu5Z8iLZt1EuA3UzKRBHSdAwB0JHGDoa2M9xi8jY42+uHAs2MMbjgcQB7WcxpwJ5cKwbqNa5n2ahhZWW99vAu29nSlHtZzSx7/YKMDvFZsMr4gvcL8QBC2yNIA4luZjgIqepbUKNftJRy317vuXra2q3lDho4XDz73/CEGLxnyu83yW2xzOAqu0kyNTrr048OtQ1LdV5Nwb9rN2lD9DTirlrl0X54/wAEWzr/AGWIVMZYuMVHetiRqSdTpqNPI9TXEaEKMvXjklrLtqDlbVEk+Tfl8v3N/f2HZxCC7hHCaarxGmsFeKtyqSrp1vcw46Ox83TvqtvJwuFn9/eLcJisWgNthcyzEBcug5Ax91Z0ql3Ti4JPh5ci1Up2c8Ti1nnzGWzNhO8uz5OQSCSPMmltpCuabk/Vfdj9ytXv4w9RLPiT2XuWWKzodBHA+Pn/AK1ncN5YOUafXu5Mjl2VZJlnC4TtGkvlI18SPEdK90/T5XblGtLh81v5or1ZqKWEds2VjlbXqP8AThVBVKmn1mqE0/FcmRujxrPJlc7JS85zEyeJ51d0uVS+uv8Acnh8/My7zSKFXLms5PL+yrdsp2dwoy8Wn7xW9e3lSlwUqNZbZT4n1+ZVpej9GDU6OYyXVdTvEushmKMxgdq2qjXl0PLTrUFSdSU1C5UXnZS6eeO/3GxSsIOXaNZkvDcxu+2Da1dSGF7OPVUHOBqcx/NI6aj21pUXS0+mqTnlfNGpRslfRc16jXV8n4d+Qx2174tWrBceop7k5wvIE8J8q9o3Vpdzcn029bGPYVJ2NxCLaWVnmhhfv2blhrtu2AQ2Qo/rExoVZddJBPCua8FZ/wC5GXq/4/wdW1P9TLs5L2/yKmx9wzmZlOgiDl5wSWk+0mqXb9vS4ZQ28M4+WxqfoIUZ5hNY7njP8jfYe0bYcjEBmPWQR7ep8OkGKU3QpQVSpHKftIbijUm8UsL5GixPfyta7ynprrpoaxr7S8yU7VNxl8mU6clHMamzRzauZWi4DpyrPpQjbVkrqDaXQ6lHjjmBBjEtAk21OvKePlU91UoXFdK3i4r85IzY6VHeT68zLbz4NbRUZWDnixESI09019hpNa9nFwueUcYWCtb6dSsoYpyznmIjWuTn2jZX0Nr9mn7ooC1QBQC3eUf+UxP7G5+6a8k8LJ7FcTSPk3yZoLAGAJ1AH8TVK21CjXlwR59xeu9Pnb75TXgQVeKAUB6D0oBlsvHG3nbMc7ArMyQOmvUx7qw9SvXxKjT5Pn/CNyx02UkqlReX8ly7unjTa7VQgOn5KZcjrmnLJ/R6c+VFpUeDOMP89hejq1vGfBLLXfyX7Z9vyObe911ka1ctWUAUIMoJyKRldZ4E8PAacand1OEWopbYI62k0W4zjKT4s88b9U/z5E2E3XxN6znQogOqoTOcefFSYnU84gcvalvK5pZfMr0bm3s6rg8tfNbb+e47wF8WcGyspzZSly2BlYatLAkGePiNZ8K7sMU4dk3v3FC/9es5rdPqVdiizeBcqpuYf86JV1jRnHI6e/hHCrNSlLD7N4b7+RUU03iXIp/OFbUr2YeWJui2TDBZ5r6xJ10A00M0owdOG638Cepw1aijB589hfhNjrjpZgtvtiSO/la0/eMdnllpy+roNJnQUnBVo7ou29xLTqzcJZ8Oj9v4yYbLxWyUW8ht3Rmy3QEgkFhBzkktyA6SfGolSlRWY795cqXlDUZuFXMf8d8pbd2B5iN/MKbCXmzJcbRUKkNPGCwHqmBrz0qZ1o8KbM5abX7WVOO6XVcvMQbC2li9oB7gxHYBCwYqSihdCubQgsZiQQfdBghxVVlPBo3NO3sZKm4cWUnvz8ccvmmajBbVTDWmW/cLXEGa4Axuk5pgIxA8PKOJma9dzTpLhqPczZWs69ROlH1XsunvM2du4zEIxsoEtrqo7zPAgAszGPaRWRWv3JuEVsvbjzNv+nWdvJKrJuT58sD7djGJkJxS/lmBLNLOGEkiAfVPlxr211KzfF2nPvfX+DMv7eSlii8wXLkmv5LGPxLk/kySrxlSDOnGTMxwMSI1865rahbXP+3HLXhn3bFelS4f7sLHUvbLuJC9ooDx3hxA8/PprFQ0L/SoyWY4fl+5FXhNcnlHGIxUmLfcUmJIkkk8uYFZ93qFPjdKxhjPNrm893cHwUkpVn7Dmzct22/LQTqBP36+6pNIqUVLgqUm58ntn2/Qgvb2nRS4pcKZDtS3bc5rJXTjwy8P0ev2V3qd5QhXSoQfFy5bexd5NZ3lOVNyc04+D+pFhtnIpGcLlOpAkaEdDwFU1KCrQVxTa70s59xYnfZg5Rl7y7tCzZOtpVzwASIiOh61b1WrYyhGNFYftSXmQUK0p7Snt4Mzm1dklVa4zZF1Ynq3IgEcyBMaGKsWVWvWUIVYKS6N88eHf5lh1YU8ypSaZlBcMzJnrNfWKKSwjLbbeQZyfWJPHmedVrm1jWjjky5Z307afElleJqN2t5WtKUyFxJPrGeXWeGvCOPhWfO4enxUZLKfX6F10YX2akXwvqvzBo8FeGLHfJS4oMqo0GuhlhrpUPZ2+qJSm910X3X2K9WMrSXq7p9Wc3bPydge9JMKwYEEc5GTQ8NPtqKVrbabJVG2n3/bAVSVwmtvz2kGPstiz2d0ZRAKZATBkgzMAGI+3jVyjqtC4qKEJbvl9fkROjGEG/zwwZbam6t+wpZgrKOamfeDrWlXrxox4p8iGhQdafBFpPxPpuyvobX7NP3RU5AWqAKAqbWUGzdB4FGB8ormUeJNd56nh5M3vBshCpVSDpqNMwjUHyr5SrGjpNwpRnnPR814l2nXVxmnJ7nz11gkHiCQa+sjJSSa6lJrDwzqzdKsGESpkSAR7joa9PCXBoSZAmOZ4CdJNZmqVZQo4i8Z2b7jS0ylTnVbn03XiP8Aae5VoWDet3x2xBjhkY6aKoBIOnLmdarfpqELdS48+Pea1DWqzq9lKHqfNe388BD8vxdu0LGdggPezEyPAHiR4cJql+r4s03JpGp+ntJz7ZRTeNscv49po9jbp2btjtRd75Wc40C+Dq2vmTFaFOxp1KeePP51Me51WtTrdnwbLp/GBemMvWla3YuypAnKZE/5GA4HqNDNUZVJW0eBVMfP3FhU6NeSnUhv+c1k0m6+zEe3mdwWBbuicqz1Df8Ab3VetYUauKjllr5ewyb+rJS4FHZ/P3CLattsO9w4a4AHBV8ygjxOp9XU8SOHMcL8rmEUk5LL9xXt7bimnKLa7lzKmxLdps+VgrC03eLyAT+cMiaLlnjwmpqdVT5NHFxbuk+TXmsF7E2girJQi2GzXHN1CocxrKwgIgnXU8NBp03jchglJcJxtA3ksgly9skKVuQ6sdW7ss3D2HUakgw2fM8UZReYlQ7KS+FF9AjBc1ss2UMpIjKTqYgfnDTiQK5lSjLmWKN7VpZ4HjI0t71Jh8M9oYdOztoQCMpTMAe7cVZ1JUywkGZrzKjF4Wx2qU6tZOcvWb/MGdt7NxeIUYmxbAtAaoARJBYHIsajQEQOBHEgzn17PtvXRu299Qt06Fbdt8/d9xnu9v4tiybdyz3hwiFk8841Onv8NK8t59hBx4V+3vObzSO3q8VOe3XO+PLzX/Jd2c+LvszC0qjUwjKVHgCpiT0mse50epVm5xit+4jqTs6MeHib80/qNMBvKLRy3EIbmDowPkeVRadWenylGcM/v/wVq2nOsuOm9vkWsJj2vucqD2cvM1nXFCtqNw5U4Yfhy82yKrQjQguJ/ngWcPjFV9QJBgzxB5xXllWq6XX/AN2n7+fsZVlbqouJHO0LCYkjSCOBHH21eeuXlW6/6OOP3fn5GZf6NQuof73NcmuhSXZrWHDBQ2XXvCQfx8a9/qN9p9XFwsp9/J+TMqno8beanRWcd/5z8SPb2LN8qotgR1GZp6COVaUfSOo6iVtDn38yrqylcpU0sfv5C1dnPh7i3GtxwI1JU+YGk19HTuat3GNK6pL9/fsYk1faU1Pp8n4Mr747zdr2dg28mubOWEFgD3VHkZ110OmlX6unShTdVbpfJd59Xpuq072OyxLqjN1RNQKA6S4RwJHlXE4RmsSWV4nUZyi8xeBxsrblxXE6yRBBiPZz8tKwrzSKVKLrUHwSjuXad1Ko1Cos5NnhmN1gWeJ/vSvloyd9cpXFTGer/ZdCaaVGOIouY7DhYIb/AF89Kn1bTqVjKMqNTd9Oq8dii58a9YXX9po5CXW04Enh7aijVr3lSKrTfcvuiktXoUJ8OcPvNDsz6G1+on7or9HJizQBQC7eMkYTEECSLVyBx1ynkK7p44lkjqrNOS8H+x8ft72Nhr4GLtXE1U8CmhOs5uUfxrb1D0asb+i5wSb71zeOmx8tZWNWjXhOMmsPdNnt26WJZuLGTy418/GCglFLCR9c3nc5ro8GmzcFALtzU5AOJMj3CJrJvbihVbts+tsX7SFSD7XG30Gu7KPdzs05FgL4NGsez+FY2sUlYUqfZLfLyzuN1KpNt7LuNR/s/DtbyMiyOenHzH3VNbfp61F0eHE0ufjjbcid3Vpz4lIrXdnJ0IAGUxw4ggEewEVj3avqMMy5cnjOPadRvVn2/Mt2cBYRSGUMx4iS0dP1fZWzTr21rRUbrDm+i38vI4dxUqS9SXL89orGFbtCNI4xr7p5/hXz9efHKVSm8Pz+XiX1Vj2a23/PcVsTsJWY95VzCIjh4+NQUbmUWotdep3HVIwxHqI94NzlshHTEQ06ZTlM6xrOg8fGvqeGVJRdKSnnu6eP/JoW+tRrZjWgsePIqYnbF97YtXLmZRxygIGPVsvrfcYGlfQU4zcVx8z564rUe1k7eOF47+7uKOIdn7MkybdxXBYZoiZjUQ3iZ4DoK7nHiwRUK/ZqSed1g0OEx97EW0skq1tRDAki4QIiH1KjxGtZ2pXztI8TjmJas40JRcpP1ly2yvcdYvcc9iz277I7SXRjIcEzDFQNZ8NZOmpqON1CtQVWE8eD5l23v6UK2KlNSXRrmvFHGyTjbadlauEW8ohjBA1PqGNOIEe6Jmq1xqc7ekpNPfbfvJJRs6s3OXPPTqvH88yK1ud2vadsxDQx7RxIJ4yxBB5+ZK11bXVG5g25rPc+aD1V0ZpUo4SL2Cu4rDgpbytJJYwQCTBLBTwbxjjxFV56x2LS2Z46NtXblJtd3h4FTZ27L37rvevZCRLFzmZj11gQIjTlFdUZ0b154sefMtVdSVvTVOnHKXdsvqy7gL97DOUtFG4Swkq3HhVdXUbKTjGSz39CpXhG5SqS2Xd1GuD7S+0XQmv5zLBEdIPjw4V1Tup3dRRnw79Wv28ypUVOlH/bbJ2staf8m8xHA/fWVXjPT6znTmn4r9mFONWHroui4z+sQPsFVatevqVeMJzW/LuRWqKEIvAj2zhTaYPbuAkagg6jzjStN0Vp9aLpzUvL647z43U6EoPtac9170LtsbXu3LYzOREAchPDMwHH7a/RtEmq9NVXH88DBqahWvJqjWlt8vNmN372ObVm3ft4yzeaQxVTJkGZTjKiNZj+FfR2Vwq7nQlScV3/AM+PkfT21pRteFxksnuzcat62HUjjDDmD/c+6vnL+wnaTxLdPkatKuqjccYaLNUCcKA0+5+zBcW5cJUFSAs8+Z/hWNrUVOg12ijjfD6/Us201CWcZNLbUKCa/PasuKWxYrVlFZbFeL2p3gDJSdYMGOk1q6fZwqVo9u9up8ff6w4ywlmPXBDvBibBXNZSCBqTwPs5nxr9M07SbXjjUUF4YMDVLy0unGNFNPq+n38zbbL+htfs0/dFQn3xaoAoBXvRcy4PFNJGWzdMjQiEJkHqK7pLM4rxRzPPC8H543m23cxJDvcNwaKGedBp6ojTroNa/Qba2hbwapxw/wBzCoccp/7z3HOw8Sj2UCszG2qq2ZQpkAcgT3eh5gawdK+L1O2qUa7c1ji3NynJSjsNcLZzuFHPieg5n3Vk168aNNzl0/MHs5xhFym8JGybsOy7NcxEZZ5x7fvivi/017Wuf1FOD4k8tPl4JFb/AFDaxhwqWU+4j2fjRYtdkgJAJPe5k8zHsHsrRu9P1W/lGM48MX0ztsZUvSahTyorLFuP3gtIpZ72QmdAe7HOefHlwrYsPRCtUWZZj4fuZdS/uLhPsk+J93L575+Qpt7+2VRlW+2WPV6jT3ceGk19BH0Rai6UpPg8H+/1wc0qeq01wqWzKJ9IeHBgFyefIcuH98qjfoLbOPCpYffzfkT0rTUVLicufQZ7L39whzO995IHdJy8uZP/AKR7ar1PQm1WIqHtb/j6lmmr6hLtKkpTb6Rxj2t/T3ki74WL7koyJGkKTqBwPe4+yo730MbUVBJR67b/AFKl1K9lV7RRw+mPrn7EO1cV23Z3QQysoCkeGvD21XtdLlpsXQkt8t+Z9Bpl5O4pONT+6OzKQFWTRPKAkw2Ia2wdDDD+9fCo6tGFaDpzWUz1PDyjUY/bTIZzEKNIjnz4DSK+bs/RGpcripyj790v5PlLvXq7uZQpPZbdN2XN2tvC5d7JWttmljEKdOJHXTzr6eWiV7Snwyk3Hve78v8Akn03U72tV4asdvdgd7cbskDiNdCpge3y6+dfN33o27mcZW+FLr0XmbV5fytKXaJZ8BJh9u8yquOoggcuR0NVY+j1/R4kqamsdfpujJfpFUptdrFr2HL7ZQsAyg+EwfdVWn6L6lOLkoNJd5KvSqMH/bt3rJKu27a6lByGo099LPRtRjU2pcXg1tg7fpRRkuvzKt/ei0NSVBHjw+2Yq9H0U1a4bfDwp/T3+w4XpJlLgptsr396FBH5S0OfEQfCZ1qzQ9CLtyjJrPfn6d+SpX128k/Ug9vD9yvjd87KmHu27Z4xMeUcSR5VNV9DL2rNSjGMc935zC1O7qxTVN+zoXAy4hBcsMGIE3EBEqeuXiVPHThFaH+mIW8lx7S2/wDF95TvKVxc0+1pf+0euevsYk21tyxlBGXQQMkw3sJ1r7WxsatNcJlRpVa00lTUMd31Pl+2tsSTk0nwg8eY4cK33inDc+ptLRRXrbmi3Ox4uYfKLNm2UMF0DB7hiZuFmMnXSIiTwr4zVnJ1cuTed9+nkbNPGB5WUSDHY2GRizXQSijQAxLaae6s7UatxGEYWyzOT22z5sq3N7Stk3Pn3dR+m00SzNo27YAJyzy/SzczWRP0Wv7mfHWeZPv+SMh69OpB9isS/wAXz888s46FT/bqw0tbYNp3m1BHGNdDV6n6JXVKEo9mpN+1/RIyZatcOTXA2n3/AEF1vathyfyqacswq5ZeiFeCTuIPn0fQz7qNxLlFpeRW2ntFcjDMIHNG5e3+Ffc2lmqSUYrbxI7e2kpJpPPj9j67sr6G1+zT90V8ofpZaoAoBbvJhO2wmItA5e0s3EzRMZlKzHOJrqMuGSfcD5FhPQpiBeUXMUj2AD3lLK6mDEW2RlImNMw9nPceuTUcxW/yIOwiO9m+jDEWQ6jE2yCdGKEkgaKSvAMB4njXNxqlG5Ue2p5a8cEP6erGWacsLuGmK3OxIDCy1jWInMus6zCmdOFZcY2cnB1Yt4ecdH3e4ya2lXVfHbVOJfLwKF7dHakHLcwktMy93T9Ui10jlxnzrWhe2EWmoP5fycx9HYLGX+eJWX0fbTY5mxli23PIrv8AawXl4D+NdS1egto09vEuw0W3isNZEO0vQzj2MpicO0zOY3E+5W412teeMNNeRfjbQj/aivhvQXiz9JicOuv5vaPp7VWoZawuiZJ2Z1f9BWKGtvE2GPRg6eeoDfdXK1dZ/tZ7wEv/AIE3zB+VWl6iGeNOTQs6zyFef1fviOzOb3oKxIHcxdljyDK66+YmPdXcdZw8tP3njpjbZXo42pbti21/B5VmDN1z04FFH/YaVFcX9vXac4NteOCOnbqEnKOzfMkb0RYq6wN/aMCIi1bI+zMBx5xrUKvqUFiFNe0m4X1Y/wAN6NRatFVxN244mGuRHkYGaOPEnj4RVKtVVSXFhLyOksFTZO7BN8o122Xt6lBmPtMqOoI61C0msMjrxnKm1TeGzjaO5OPu9oufDqjAhSHeZ5EqbWvInvVr2l3aWcIqhTxjn/zn6GNb6DTpy4pPLzkzt30U3bDC/exlqM2qBG75IiF1EMRw6ETU9xrTqrh4ce014UIwWxdsejrG3rMHENbAzPZ7R3LhiRKXAVjs5UEH1gSZBqvDUuF54eaw/t4nsqEXzXI2+x90hbdrzC3buXUy3rVqDZdoP5QK6ZlfU8DqOM1UqXc5pRznHJvmvA6dKL5owe1PQ7iwP/L44O0jS6Gt6frJmM+EVrU9ektpR9xB+ipdIorYL0OY8AZsdbQgzCm44n2hZ91cy1ruj+x67Sm+cV7jzaPobxrWwq4nDuwYku/aIcsAZZCtpI4ePhqWtPiy847juNvGKxFIgw3oSxpBF3E4caj1Tdf7wvXpXr1t8kng97JF276GL4sm2l6yxLA5jnQkd3MphW7uhI4wT7ag/qspTUn0OuzKezfQtj1aWxdm3Ea22usTzj1VjlzqatrMZx4XHPng8VLG46256IblyGw95UOXVXd2Ut+kCFBUc411PsPltrlSlHhkso5lbwbzgz6ehLHs35TEYYCOINxz7jbH313V1qM+jPY0sbInw+7/AMgnD5xcZTLsoIBYgcAeggew1kXVx28+IlisGh2TurfxCF0yKuoUuWEmOICjUT48qrrGdz0Lfo5x8d7F2HGbNlKXAPYysCI5Vqx1GjTS7OnhpYz+Iz6unUqtTtJ8+Qv2p6JsauI7bB4y3IaVF3MuXw7qsra9RrU/9a44uFSOz7iWnaQpxSSNPtH0c2ruGKi1YTFOkPeTMih/01ReU6xp0M1Sp6lXpzTUnhdGyd0oNcjAXfQljgwyYjDsBzLXEPjEW29/2VpLXX4nPYotYb0KYsjv4y0CRqArtB8Ccp+yn9fkuUTn9PHuPtWyx+Rtfs0/dFfOlgtUAUBX2h9G/wCqaAsUAUAUB4BQHhXxoDqgIrbmTmAGsLrMjyjQ+GvCgJaAKAKAKAKAKA4FsAkgCTxMamOEmgO6AVnY9tr/AG7lmYeorGVTxVeR0mgGJWeIEaEeY1oDugCgCgCgCgCgCgCgCgPkZwr3sa1toDtdac/DiTrETp0iaA+pW7ioUtBWHd0hGygDlmiBw4E0BaoDyaA9oAoAoCts36G1+on3CgLNAFAV9ofRv+qaAsUAUAUAUAUAUAUAUAUAUAUAUAUAUB5FAe0AUAUAUAUAUAUAUAUAUAUBSxeyrN0hrlpGIiCQJ9/GgIru18Pbbss6huAQdenSfDxoC+WMSBJ6UANbBgkAkcNOHl0oD0gyOnOgOqAKArbN+htfqJ9woCzQBQFLbV7Jh7zxOW2zR1gE/wAKAyTekI8sP77n/wAaA5/8QW/wB8Z/loDi96QHIOSyoOupYt5aACgKV3fjElQB2anmwWSfYSRQCnFbbxFwy1657GKj3LAoCWzvJilEC+8DrDfawJoBvhd+LqJDAXXJMs0KAOQAUa9Z8aAV4nefFPxvMvgkL92v20BWG2sR/j3eX57cvbQEabTvAki9cBPE528+tAdW9r31ki9dE8e+3+tAdnbmJ/x7vxmgIrO1LySVvXBOphzr560Axwe9mKt/8TOOjgN9vH7aAYYffu8BFy2jjwJQ/wAaA1ewds3L5AbDXLaxIdjIPvAM+ygHdAFAFAcs4HEgedAVb21bCmGvWlPi6j7zQFVt5cKGK9ukiOcj4hoffQHY3gwp/wDqLXxgfeaAh2tvLZsAE5nn9ABgPMkgfbQFK1vvhTEl06gpP7s0BYvb34RVDC5mnkFafaCNB50Bk9s753LoZFCopEZlZgeJ1B00iNCKAa+jq/mFwG0ARB7QKZbqGbrwNAbWgCgPCaAU7U3jsWB3nBJBIVZJPu0HtoDPv6QV5WG+Me3gOlAa7Zn0Nr9RP3RQFmgCgFu83+6Yn9jc/dNAfH6AKAKAKAKAKAKAKAKAKAKAKAKAKAkw7KGBdSyzqAcpI8DyoDe7K3twqgz26k83LXPYDJoBqm92EP8AxY81f+WgOxvNhWBAvqPEyP3hFAKdr7Rti3NvFdoy8ALwtE+XZgKfaOVAYTH3xcbNDyeJd85PtyigK4FAFAFAEUAUAUA5wO2ktlSLCAjiRBnx76kjTkGFAP8ADb9ATmQxHdVUAg8tc+o9goBXi97LrtPa3EH6KKqj3ksSaAmv75uUyAPwALC4FY+OiQPZQGdxmMe4SXd2nkzFvvoCuBQAaA+0bK+htfs0/dFAWqAKAhxmGW5be205XUq0aaEQdaAQfMfC9Lnx/hQB8x8L0ufH+FAHzHwvS58f4UAfMfC9Lnx/hQB8x8L0ufH+FAHzHwvS58f4UAfMfC9Lnx/hQB8x8L0ufH+FAHzHwvS58f4UAfMfC9Lnx/hQB8x8L0ufH+FAHzHwvS58f4UAfMfC9Lnx/hQB8x8L0ufH+FAHzHwvS58f4UAfMfC9Lnx/hQB8x8L0ufH+FAefMfC9Lnx/hQB8x8L0ufH+FAe/MfC9Lnx/hQB8x8L0ufH+FAHzHwvS58f4UAfMfC9Lnx/hQB8x8L0ufH+FAHzHwvS58f4UAfMfC9Lnx/hQB8x8L0ufH+FAHzHwvS58f4UAfMfC9Lnx/hQB8x8L0ufH+FAHzHwvS58f4UAfMfC9Lnx/hQHnzHwvS58f4UBo7NoKqqOCgAeQ0oDugCgFm89i6+DxKWJ7ZrN1bWVspzlCFhiRlMxrIivVjO4PhA3Q3j64r/rU/r1uxudP6x+RFiRzd3X3hQS7YlRrqcdbHASeN/kAT7KmV1pn+C+E84Zkibp7xESDiiD/APmp/XqeN5pPWC+E84Zk9vdPeDn8q/61P69S/rdH/wAF8P2I5QrdGXrG7W2xxTFf9Wh/9+vHeaR/ivh+xWnRu3yl8y02x9qJHaC+sz62LtjQCSdb/Iamq87rTOkV8P2K0ra/6S+Y0w+xdpaHJiCDz+UWz/71QSudP6RXw/YqztNU6TfxDCzsjHc7V/69P61QSr2fSK9xVnZax0m/iLQ2Ziv8G99an9WoHVtu75EH6DXP+4/j+5UxWFxCkArcU6aHEW1OvdGhvay2g8TWfcOLXqEkLDWt81H8X3BtkY7/AAr/ANen9Wvnq9vfylmEmv8A2+5JGy1jrN/F9ztNk43nav8A16f1qrO01T/N/EWYWupLnJ/F9yzb2biudm/9cn9aonZ6t/m/iL1OjeLm37/ud9hdDZWt3AQJIN+3IBMAkdtzOgPWuHZaxh+u/i+5dpwrL+79y/bwV3nYu/WJ/VqF2Gt9Jv4/uXaeF/cS/JH/AMC78af1a5/Qa5/3H8f3LHFS7jw4R/8AAu/Gn9Wn6DXP+4/j+57x0u4qFCXyi2+bUR21uZgGMvbcY18B51IrHWsf/I/i+50p0e75HT4G9ysXvrE/q16rHWf838ZIqlv3fIr3NnYjlZvfWp/VqRWWr9Zv4iWNa16pe4rXNl4vlZv/AFyf1qlVnqvWb+ImjXsusV7hZcwWLLlQt3Nwj5TbmQJIy9vxAIPkRUytdSxvN/ETRudPzvFfD9iC/sPafK3if+pT+vU8ba/6y+Zahd6V1ivh+xRububX5JiR/wDtJ/XqdUbzrL5lmN9o3WC+D7Fdt2tt8hif+qT+tUipXPf8z2V/oj5QXwFNNhbZcwjX2MTpjbZ0kiYF/hII9lSKnX7/AJlWV5pOdoL4SO/u5txYk4hZ4TjbYnym/wCP210oVu/5led1pr5QXwn1j0cJeXZ9lcQxa8O0zk3FunW45WXVmB7sc/DlVqKaW5g15QlUbgtuhpq6IgoAoAoAoAoAoAoAoAoBftfZFvEAC5PdzQRE95ShGoOkHh4CaAt4TDi2iW1nKiqonUwBAk+ygJaAKAWbZ2MuJyZ3dQmYgLkgkxBOZTqsSOU8QaAu4TDi3bS2s5UVVE8YAgT7qAmoAoBRtPYCXrnaNcuA5QuUdnEBgxHeQnvFQGEwQoFAN6AKAKAT7V3dt4h89xrn5kKCAAUcOCIXNOYCZJHdXSQCAHFAFAFAJl3ct/KRiS9w3AzkaqAAwClYVQSvdBAJ4yeZkBzQBQBQCcbu2/lAxJa41xWdlnLAzKFIEKDlgdeJPGTQDigCgCgFGyt3rdi52is7MVYHMV/ObMxhVGpIHhpoOMgTbU2NbxDDtQGXs7iFSJBDlDI6EZOPjQCnDY3D4bE3VuXmz9nbDFwoEKzMD3ABJOIiYGgHEg0AyG8eFgntk0/7z5Rz8R1FAeHePD9n2qvmTMFOUE5Sde8PzYgzPMRx0oD0byYXlftmADoZ0Jyrw6kGOsaUB0u38OTl7VcwbLHOZiP74SJ40By28OHDXFd8htmGzgr7RPEf9+GtAcnebCyQbygrl4yPWClYkayGERxg9DAFzBbTtXSwtOrlYzAcpnj7jQFugCgCgCgCgCgCgCgCgCgCgCgCgCgCgCgCgCgCgCgCgCgCgCgCgCgCgCgCgKt/Z1lzL2rbE8SyKT+bzI/yL8I6CgOP9kYfT8ha0gj8muhHCNOUD3UAf7IsZMnYWskzl7Ncs8JiImKA8/2Nh4I7CzBAB/JrqASQDpwBZtP8x60Bxf2Fh3ibKd1w4yjL3gZklYn28Y1oDq5sawz5zZt5pLTlAklWUlo9Y5XYaz6x60ADYuGHDD2fzf8Ahp+bAXlyCiOkCgJ8PgbaEsltFY8SqgE6zqQOpJ9tAf/Z"/>
          <p:cNvSpPr>
            <a:spLocks noChangeAspect="1" noChangeArrowheads="1"/>
          </p:cNvSpPr>
          <p:nvPr/>
        </p:nvSpPr>
        <p:spPr bwMode="auto">
          <a:xfrm>
            <a:off x="307975" y="-1470025"/>
            <a:ext cx="5857875" cy="3390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a:stretch>
            <a:fillRect/>
          </a:stretch>
        </p:blipFill>
        <p:spPr>
          <a:xfrm>
            <a:off x="4876800" y="4742995"/>
            <a:ext cx="4035793" cy="1914472"/>
          </a:xfrm>
          <a:prstGeom prst="rect">
            <a:avLst/>
          </a:prstGeom>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8249" y="1124405"/>
            <a:ext cx="2144344" cy="3523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45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500"/>
                                        <p:tgtEl>
                                          <p:spTgt spid="92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219">
                                            <p:txEl>
                                              <p:pRg st="1" end="1"/>
                                            </p:txEl>
                                          </p:spTgt>
                                        </p:tgtEl>
                                        <p:attrNameLst>
                                          <p:attrName>style.visibility</p:attrName>
                                        </p:attrNameLst>
                                      </p:cBhvr>
                                      <p:to>
                                        <p:strVal val="visible"/>
                                      </p:to>
                                    </p:set>
                                    <p:animEffect transition="in" filter="fade">
                                      <p:cBhvr>
                                        <p:cTn id="10" dur="500"/>
                                        <p:tgtEl>
                                          <p:spTgt spid="92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Effect transition="in" filter="fade">
                                      <p:cBhvr>
                                        <p:cTn id="13" dur="500"/>
                                        <p:tgtEl>
                                          <p:spTgt spid="921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219">
                                            <p:txEl>
                                              <p:pRg st="3" end="3"/>
                                            </p:txEl>
                                          </p:spTgt>
                                        </p:tgtEl>
                                        <p:attrNameLst>
                                          <p:attrName>style.visibility</p:attrName>
                                        </p:attrNameLst>
                                      </p:cBhvr>
                                      <p:to>
                                        <p:strVal val="visible"/>
                                      </p:to>
                                    </p:set>
                                    <p:animEffect transition="in" filter="fade">
                                      <p:cBhvr>
                                        <p:cTn id="16" dur="500"/>
                                        <p:tgtEl>
                                          <p:spTgt spid="921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9219">
                                            <p:txEl>
                                              <p:pRg st="4" end="4"/>
                                            </p:txEl>
                                          </p:spTgt>
                                        </p:tgtEl>
                                        <p:attrNameLst>
                                          <p:attrName>style.visibility</p:attrName>
                                        </p:attrNameLst>
                                      </p:cBhvr>
                                      <p:to>
                                        <p:strVal val="visible"/>
                                      </p:to>
                                    </p:set>
                                    <p:animEffect transition="in" filter="fade">
                                      <p:cBhvr>
                                        <p:cTn id="19" dur="500"/>
                                        <p:tgtEl>
                                          <p:spTgt spid="9219">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9219">
                                            <p:txEl>
                                              <p:pRg st="5" end="5"/>
                                            </p:txEl>
                                          </p:spTgt>
                                        </p:tgtEl>
                                        <p:attrNameLst>
                                          <p:attrName>style.visibility</p:attrName>
                                        </p:attrNameLst>
                                      </p:cBhvr>
                                      <p:to>
                                        <p:strVal val="visible"/>
                                      </p:to>
                                    </p:set>
                                    <p:animEffect transition="in" filter="fade">
                                      <p:cBhvr>
                                        <p:cTn id="22" dur="500"/>
                                        <p:tgtEl>
                                          <p:spTgt spid="921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19">
                                            <p:txEl>
                                              <p:pRg st="8" end="8"/>
                                            </p:txEl>
                                          </p:spTgt>
                                        </p:tgtEl>
                                        <p:attrNameLst>
                                          <p:attrName>style.visibility</p:attrName>
                                        </p:attrNameLst>
                                      </p:cBhvr>
                                      <p:to>
                                        <p:strVal val="visible"/>
                                      </p:to>
                                    </p:set>
                                    <p:animEffect transition="in" filter="fade">
                                      <p:cBhvr>
                                        <p:cTn id="27" dur="500"/>
                                        <p:tgtEl>
                                          <p:spTgt spid="9219">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219">
                                            <p:txEl>
                                              <p:pRg st="9" end="9"/>
                                            </p:txEl>
                                          </p:spTgt>
                                        </p:tgtEl>
                                        <p:attrNameLst>
                                          <p:attrName>style.visibility</p:attrName>
                                        </p:attrNameLst>
                                      </p:cBhvr>
                                      <p:to>
                                        <p:strVal val="visible"/>
                                      </p:to>
                                    </p:set>
                                    <p:animEffect transition="in" filter="fade">
                                      <p:cBhvr>
                                        <p:cTn id="30" dur="500"/>
                                        <p:tgtEl>
                                          <p:spTgt spid="9219">
                                            <p:txEl>
                                              <p:pRg st="9" end="9"/>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9219">
                                            <p:txEl>
                                              <p:pRg st="10" end="10"/>
                                            </p:txEl>
                                          </p:spTgt>
                                        </p:tgtEl>
                                        <p:attrNameLst>
                                          <p:attrName>style.visibility</p:attrName>
                                        </p:attrNameLst>
                                      </p:cBhvr>
                                      <p:to>
                                        <p:strVal val="visible"/>
                                      </p:to>
                                    </p:set>
                                    <p:animEffect transition="in" filter="fade">
                                      <p:cBhvr>
                                        <p:cTn id="33" dur="500"/>
                                        <p:tgtEl>
                                          <p:spTgt spid="9219">
                                            <p:txEl>
                                              <p:pRg st="10" end="1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9219">
                                            <p:txEl>
                                              <p:pRg st="11" end="11"/>
                                            </p:txEl>
                                          </p:spTgt>
                                        </p:tgtEl>
                                        <p:attrNameLst>
                                          <p:attrName>style.visibility</p:attrName>
                                        </p:attrNameLst>
                                      </p:cBhvr>
                                      <p:to>
                                        <p:strVal val="visible"/>
                                      </p:to>
                                    </p:set>
                                    <p:animEffect transition="in" filter="fade">
                                      <p:cBhvr>
                                        <p:cTn id="36" dur="500"/>
                                        <p:tgtEl>
                                          <p:spTgt spid="9219">
                                            <p:txEl>
                                              <p:pRg st="11" end="11"/>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9219">
                                            <p:txEl>
                                              <p:pRg st="12" end="12"/>
                                            </p:txEl>
                                          </p:spTgt>
                                        </p:tgtEl>
                                        <p:attrNameLst>
                                          <p:attrName>style.visibility</p:attrName>
                                        </p:attrNameLst>
                                      </p:cBhvr>
                                      <p:to>
                                        <p:strVal val="visible"/>
                                      </p:to>
                                    </p:set>
                                    <p:animEffect transition="in" filter="fade">
                                      <p:cBhvr>
                                        <p:cTn id="39" dur="500"/>
                                        <p:tgtEl>
                                          <p:spTgt spid="9219">
                                            <p:txEl>
                                              <p:pRg st="12" end="1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219">
                                            <p:txEl>
                                              <p:pRg st="16" end="16"/>
                                            </p:txEl>
                                          </p:spTgt>
                                        </p:tgtEl>
                                        <p:attrNameLst>
                                          <p:attrName>style.visibility</p:attrName>
                                        </p:attrNameLst>
                                      </p:cBhvr>
                                      <p:to>
                                        <p:strVal val="visible"/>
                                      </p:to>
                                    </p:set>
                                    <p:animEffect transition="in" filter="fade">
                                      <p:cBhvr>
                                        <p:cTn id="44" dur="500"/>
                                        <p:tgtEl>
                                          <p:spTgt spid="9219">
                                            <p:txEl>
                                              <p:pRg st="16" end="16"/>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9219">
                                            <p:txEl>
                                              <p:pRg st="14" end="14"/>
                                            </p:txEl>
                                          </p:spTgt>
                                        </p:tgtEl>
                                        <p:attrNameLst>
                                          <p:attrName>style.visibility</p:attrName>
                                        </p:attrNameLst>
                                      </p:cBhvr>
                                      <p:to>
                                        <p:strVal val="visible"/>
                                      </p:to>
                                    </p:set>
                                    <p:animEffect transition="in" filter="fade">
                                      <p:cBhvr>
                                        <p:cTn id="47" dur="500"/>
                                        <p:tgtEl>
                                          <p:spTgt spid="9219">
                                            <p:txEl>
                                              <p:pRg st="14" end="14"/>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9219">
                                            <p:txEl>
                                              <p:pRg st="15" end="15"/>
                                            </p:txEl>
                                          </p:spTgt>
                                        </p:tgtEl>
                                        <p:attrNameLst>
                                          <p:attrName>style.visibility</p:attrName>
                                        </p:attrNameLst>
                                      </p:cBhvr>
                                      <p:to>
                                        <p:strVal val="visible"/>
                                      </p:to>
                                    </p:set>
                                    <p:animEffect transition="in" filter="fade">
                                      <p:cBhvr>
                                        <p:cTn id="50" dur="500"/>
                                        <p:tgtEl>
                                          <p:spTgt spid="921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a:xfrm>
            <a:off x="76200" y="76200"/>
            <a:ext cx="8229600" cy="932688"/>
          </a:xfrm>
        </p:spPr>
        <p:txBody>
          <a:bodyPr/>
          <a:lstStyle/>
          <a:p>
            <a:r>
              <a:rPr lang="en-US" altLang="en-US" dirty="0" smtClean="0"/>
              <a:t>Scan Geometry of TMI</a:t>
            </a:r>
          </a:p>
        </p:txBody>
      </p:sp>
      <p:sp>
        <p:nvSpPr>
          <p:cNvPr id="2" name="AutoShape 2" descr="http://www.meted.ucar.edu/npoess/microwave_topics/resources/media/graphics/trmm_scan.jpg"/>
          <p:cNvSpPr>
            <a:spLocks noChangeAspect="1" noChangeArrowheads="1"/>
          </p:cNvSpPr>
          <p:nvPr/>
        </p:nvSpPr>
        <p:spPr bwMode="auto">
          <a:xfrm>
            <a:off x="155575" y="-2193925"/>
            <a:ext cx="6096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ttp://www.meted.ucar.edu/npoess/microwave_topics/resources/media/graphics/trmm_scan.jpg"/>
          <p:cNvSpPr>
            <a:spLocks noChangeAspect="1" noChangeArrowheads="1"/>
          </p:cNvSpPr>
          <p:nvPr/>
        </p:nvSpPr>
        <p:spPr bwMode="auto">
          <a:xfrm>
            <a:off x="307975" y="-2041525"/>
            <a:ext cx="6096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stretch>
            <a:fillRect/>
          </a:stretch>
        </p:blipFill>
        <p:spPr>
          <a:xfrm>
            <a:off x="710438" y="1008888"/>
            <a:ext cx="7693025" cy="5769769"/>
          </a:xfrm>
          <a:prstGeom prst="rect">
            <a:avLst/>
          </a:prstGeom>
        </p:spPr>
      </p:pic>
    </p:spTree>
    <p:extLst>
      <p:ext uri="{BB962C8B-B14F-4D97-AF65-F5344CB8AC3E}">
        <p14:creationId xmlns:p14="http://schemas.microsoft.com/office/powerpoint/2010/main" val="36092835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3090" name="Picture 2" descr="tbplot"/>
          <p:cNvPicPr>
            <a:picLocks noChangeAspect="1" noChangeArrowheads="1"/>
          </p:cNvPicPr>
          <p:nvPr/>
        </p:nvPicPr>
        <p:blipFill>
          <a:blip r:embed="rId3" cstate="print">
            <a:extLst>
              <a:ext uri="{28A0092B-C50C-407E-A947-70E740481C1C}">
                <a14:useLocalDpi xmlns:a14="http://schemas.microsoft.com/office/drawing/2010/main" val="0"/>
              </a:ext>
            </a:extLst>
          </a:blip>
          <a:srcRect l="6470" t="4514" r="9016" b="3128"/>
          <a:stretch>
            <a:fillRect/>
          </a:stretch>
        </p:blipFill>
        <p:spPr bwMode="auto">
          <a:xfrm>
            <a:off x="4343400" y="1989138"/>
            <a:ext cx="4495800" cy="3591772"/>
          </a:xfrm>
          <a:prstGeom prst="rect">
            <a:avLst/>
          </a:prstGeom>
          <a:noFill/>
          <a:extLst>
            <a:ext uri="{909E8E84-426E-40DD-AFC4-6F175D3DCCD1}">
              <a14:hiddenFill xmlns:a14="http://schemas.microsoft.com/office/drawing/2010/main">
                <a:solidFill>
                  <a:srgbClr val="FFFFFF"/>
                </a:solidFill>
              </a14:hiddenFill>
            </a:ext>
          </a:extLst>
        </p:spPr>
      </p:pic>
      <p:sp>
        <p:nvSpPr>
          <p:cNvPr id="473092" name="Rectangle 4"/>
          <p:cNvSpPr>
            <a:spLocks noGrp="1" noChangeArrowheads="1"/>
          </p:cNvSpPr>
          <p:nvPr>
            <p:ph type="title"/>
          </p:nvPr>
        </p:nvSpPr>
        <p:spPr>
          <a:xfrm>
            <a:off x="152400" y="87694"/>
            <a:ext cx="8229600" cy="913637"/>
          </a:xfrm>
          <a:ln/>
        </p:spPr>
        <p:txBody>
          <a:bodyPr/>
          <a:lstStyle/>
          <a:p>
            <a:r>
              <a:rPr lang="en-US" altLang="en-US" dirty="0"/>
              <a:t>TRMM Microwave Imager</a:t>
            </a:r>
          </a:p>
        </p:txBody>
      </p:sp>
      <p:sp>
        <p:nvSpPr>
          <p:cNvPr id="473091" name="Rectangle 3"/>
          <p:cNvSpPr>
            <a:spLocks noGrp="1" noChangeArrowheads="1"/>
          </p:cNvSpPr>
          <p:nvPr>
            <p:ph idx="1"/>
          </p:nvPr>
        </p:nvSpPr>
        <p:spPr>
          <a:xfrm>
            <a:off x="152400" y="1143000"/>
            <a:ext cx="4419600" cy="5638800"/>
          </a:xfrm>
          <a:noFill/>
          <a:ln/>
          <a:extLst>
            <a:ext uri="{909E8E84-426E-40DD-AFC4-6F175D3DCCD1}">
              <a14:hiddenFill xmlns:a14="http://schemas.microsoft.com/office/drawing/2010/main">
                <a:solidFill>
                  <a:schemeClr val="bg1"/>
                </a:solidFill>
              </a14:hiddenFill>
            </a:ext>
          </a:extLst>
        </p:spPr>
        <p:txBody>
          <a:bodyPr>
            <a:normAutofit fontScale="77500" lnSpcReduction="20000"/>
          </a:bodyPr>
          <a:lstStyle/>
          <a:p>
            <a:pPr marL="285750" indent="-285750"/>
            <a:r>
              <a:rPr lang="en-US" altLang="en-US" b="1" dirty="0">
                <a:solidFill>
                  <a:srgbClr val="CC04B4"/>
                </a:solidFill>
              </a:rPr>
              <a:t>Passive microwave imager</a:t>
            </a:r>
          </a:p>
          <a:p>
            <a:pPr marL="576263" lvl="1" indent="-176213"/>
            <a:r>
              <a:rPr lang="en-US" altLang="en-US" dirty="0"/>
              <a:t>Day and night, clear and cloudy</a:t>
            </a:r>
          </a:p>
          <a:p>
            <a:pPr marL="576263" lvl="1" indent="-176213"/>
            <a:r>
              <a:rPr lang="en-US" altLang="en-US" dirty="0"/>
              <a:t>Brightness temperature of ocean and atmosphere (“</a:t>
            </a:r>
            <a:r>
              <a:rPr lang="en-US" altLang="en-US" i="1" dirty="0"/>
              <a:t>T</a:t>
            </a:r>
            <a:r>
              <a:rPr lang="en-US" altLang="en-US" baseline="-25000" dirty="0"/>
              <a:t>b</a:t>
            </a:r>
            <a:r>
              <a:rPr lang="en-US" altLang="en-US" dirty="0"/>
              <a:t>”)</a:t>
            </a:r>
          </a:p>
          <a:p>
            <a:pPr marL="576263" lvl="1" indent="-176213"/>
            <a:r>
              <a:rPr lang="en-US" altLang="en-US" dirty="0"/>
              <a:t>SST, roughness, foam, salinity</a:t>
            </a:r>
          </a:p>
          <a:p>
            <a:pPr marL="576263" lvl="1" indent="-176213"/>
            <a:r>
              <a:rPr lang="en-US" altLang="en-US" dirty="0"/>
              <a:t>Oxygen, water (vapor, liquid</a:t>
            </a:r>
            <a:r>
              <a:rPr lang="en-US" altLang="en-US" dirty="0" smtClean="0"/>
              <a:t>)</a:t>
            </a:r>
          </a:p>
          <a:p>
            <a:pPr marL="576263" lvl="1" indent="-176213"/>
            <a:endParaRPr lang="en-US" altLang="en-US" dirty="0"/>
          </a:p>
          <a:p>
            <a:pPr marL="285750" indent="-285750"/>
            <a:r>
              <a:rPr lang="en-US" altLang="en-US" b="1" dirty="0">
                <a:solidFill>
                  <a:srgbClr val="CC04B4"/>
                </a:solidFill>
              </a:rPr>
              <a:t>Multiple frequencies (GHz)</a:t>
            </a:r>
          </a:p>
          <a:p>
            <a:pPr marL="576263" lvl="1" indent="-176213"/>
            <a:r>
              <a:rPr lang="en-US" altLang="en-US" dirty="0"/>
              <a:t>10.7, 19.35, 37.0, 85.5</a:t>
            </a:r>
          </a:p>
          <a:p>
            <a:pPr marL="576263" lvl="1" indent="-176213"/>
            <a:r>
              <a:rPr lang="en-US" altLang="en-US" dirty="0"/>
              <a:t>10.7 GHz used for </a:t>
            </a:r>
            <a:r>
              <a:rPr lang="en-US" altLang="en-US" dirty="0" smtClean="0"/>
              <a:t>SST</a:t>
            </a:r>
          </a:p>
          <a:p>
            <a:pPr marL="576263" lvl="1" indent="-176213"/>
            <a:endParaRPr lang="en-US" altLang="en-US" dirty="0" smtClean="0"/>
          </a:p>
          <a:p>
            <a:pPr marL="210503" indent="-176213"/>
            <a:r>
              <a:rPr lang="en-US" altLang="en-US" b="1" dirty="0" smtClean="0">
                <a:solidFill>
                  <a:srgbClr val="CC04B4"/>
                </a:solidFill>
              </a:rPr>
              <a:t>Geophysical </a:t>
            </a:r>
            <a:r>
              <a:rPr lang="en-US" altLang="en-US" b="1" dirty="0">
                <a:solidFill>
                  <a:srgbClr val="CC04B4"/>
                </a:solidFill>
              </a:rPr>
              <a:t>Parameters (accuracy)</a:t>
            </a:r>
          </a:p>
          <a:p>
            <a:pPr marL="576263" lvl="1" indent="-176213"/>
            <a:r>
              <a:rPr lang="en-US" altLang="en-US" dirty="0"/>
              <a:t>Wind speed (~1-1.6 m/s)</a:t>
            </a:r>
          </a:p>
          <a:p>
            <a:pPr marL="576263" lvl="1" indent="-176213"/>
            <a:r>
              <a:rPr lang="en-US" altLang="en-US" dirty="0"/>
              <a:t>Column water vapor (~1.2 mm)</a:t>
            </a:r>
          </a:p>
          <a:p>
            <a:pPr marL="576263" lvl="1" indent="-176213"/>
            <a:r>
              <a:rPr lang="en-US" altLang="en-US" dirty="0"/>
              <a:t>Column liquid water  (~0.025 mm)</a:t>
            </a:r>
          </a:p>
          <a:p>
            <a:pPr marL="576263" lvl="1" indent="-176213"/>
            <a:r>
              <a:rPr lang="en-US" altLang="en-US" dirty="0"/>
              <a:t>Column rain rate (0.3 km*mm/</a:t>
            </a:r>
            <a:r>
              <a:rPr lang="en-US" altLang="en-US" dirty="0" err="1"/>
              <a:t>hr</a:t>
            </a:r>
            <a:r>
              <a:rPr lang="en-US" altLang="en-US" dirty="0"/>
              <a:t>)</a:t>
            </a:r>
          </a:p>
        </p:txBody>
      </p:sp>
    </p:spTree>
    <p:extLst>
      <p:ext uri="{BB962C8B-B14F-4D97-AF65-F5344CB8AC3E}">
        <p14:creationId xmlns:p14="http://schemas.microsoft.com/office/powerpoint/2010/main" val="32253520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3091">
                                            <p:txEl>
                                              <p:pRg st="1" end="1"/>
                                            </p:txEl>
                                          </p:spTgt>
                                        </p:tgtEl>
                                        <p:attrNameLst>
                                          <p:attrName>style.visibility</p:attrName>
                                        </p:attrNameLst>
                                      </p:cBhvr>
                                      <p:to>
                                        <p:strVal val="visible"/>
                                      </p:to>
                                    </p:set>
                                    <p:animEffect transition="in" filter="fade">
                                      <p:cBhvr>
                                        <p:cTn id="7" dur="500"/>
                                        <p:tgtEl>
                                          <p:spTgt spid="47309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73091">
                                            <p:txEl>
                                              <p:pRg st="2" end="2"/>
                                            </p:txEl>
                                          </p:spTgt>
                                        </p:tgtEl>
                                        <p:attrNameLst>
                                          <p:attrName>style.visibility</p:attrName>
                                        </p:attrNameLst>
                                      </p:cBhvr>
                                      <p:to>
                                        <p:strVal val="visible"/>
                                      </p:to>
                                    </p:set>
                                    <p:animEffect transition="in" filter="fade">
                                      <p:cBhvr>
                                        <p:cTn id="10" dur="500"/>
                                        <p:tgtEl>
                                          <p:spTgt spid="47309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73091">
                                            <p:txEl>
                                              <p:pRg st="3" end="3"/>
                                            </p:txEl>
                                          </p:spTgt>
                                        </p:tgtEl>
                                        <p:attrNameLst>
                                          <p:attrName>style.visibility</p:attrName>
                                        </p:attrNameLst>
                                      </p:cBhvr>
                                      <p:to>
                                        <p:strVal val="visible"/>
                                      </p:to>
                                    </p:set>
                                    <p:animEffect transition="in" filter="fade">
                                      <p:cBhvr>
                                        <p:cTn id="13" dur="500"/>
                                        <p:tgtEl>
                                          <p:spTgt spid="473091">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73091">
                                            <p:txEl>
                                              <p:pRg st="4" end="4"/>
                                            </p:txEl>
                                          </p:spTgt>
                                        </p:tgtEl>
                                        <p:attrNameLst>
                                          <p:attrName>style.visibility</p:attrName>
                                        </p:attrNameLst>
                                      </p:cBhvr>
                                      <p:to>
                                        <p:strVal val="visible"/>
                                      </p:to>
                                    </p:set>
                                    <p:animEffect transition="in" filter="fade">
                                      <p:cBhvr>
                                        <p:cTn id="16" dur="500"/>
                                        <p:tgtEl>
                                          <p:spTgt spid="473091">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73091">
                                            <p:txEl>
                                              <p:pRg st="7" end="7"/>
                                            </p:txEl>
                                          </p:spTgt>
                                        </p:tgtEl>
                                        <p:attrNameLst>
                                          <p:attrName>style.visibility</p:attrName>
                                        </p:attrNameLst>
                                      </p:cBhvr>
                                      <p:to>
                                        <p:strVal val="visible"/>
                                      </p:to>
                                    </p:set>
                                    <p:animEffect transition="in" filter="fade">
                                      <p:cBhvr>
                                        <p:cTn id="21" dur="500"/>
                                        <p:tgtEl>
                                          <p:spTgt spid="473091">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73091">
                                            <p:txEl>
                                              <p:pRg st="8" end="8"/>
                                            </p:txEl>
                                          </p:spTgt>
                                        </p:tgtEl>
                                        <p:attrNameLst>
                                          <p:attrName>style.visibility</p:attrName>
                                        </p:attrNameLst>
                                      </p:cBhvr>
                                      <p:to>
                                        <p:strVal val="visible"/>
                                      </p:to>
                                    </p:set>
                                    <p:animEffect transition="in" filter="fade">
                                      <p:cBhvr>
                                        <p:cTn id="24" dur="500"/>
                                        <p:tgtEl>
                                          <p:spTgt spid="473091">
                                            <p:txEl>
                                              <p:pRg st="8" end="8"/>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73091">
                                            <p:txEl>
                                              <p:pRg st="11" end="11"/>
                                            </p:txEl>
                                          </p:spTgt>
                                        </p:tgtEl>
                                        <p:attrNameLst>
                                          <p:attrName>style.visibility</p:attrName>
                                        </p:attrNameLst>
                                      </p:cBhvr>
                                      <p:to>
                                        <p:strVal val="visible"/>
                                      </p:to>
                                    </p:set>
                                    <p:animEffect transition="in" filter="fade">
                                      <p:cBhvr>
                                        <p:cTn id="29" dur="500"/>
                                        <p:tgtEl>
                                          <p:spTgt spid="473091">
                                            <p:txEl>
                                              <p:pRg st="11" end="1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73091">
                                            <p:txEl>
                                              <p:pRg st="12" end="12"/>
                                            </p:txEl>
                                          </p:spTgt>
                                        </p:tgtEl>
                                        <p:attrNameLst>
                                          <p:attrName>style.visibility</p:attrName>
                                        </p:attrNameLst>
                                      </p:cBhvr>
                                      <p:to>
                                        <p:strVal val="visible"/>
                                      </p:to>
                                    </p:set>
                                    <p:animEffect transition="in" filter="fade">
                                      <p:cBhvr>
                                        <p:cTn id="32" dur="500"/>
                                        <p:tgtEl>
                                          <p:spTgt spid="473091">
                                            <p:txEl>
                                              <p:pRg st="12" end="1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73091">
                                            <p:txEl>
                                              <p:pRg st="13" end="13"/>
                                            </p:txEl>
                                          </p:spTgt>
                                        </p:tgtEl>
                                        <p:attrNameLst>
                                          <p:attrName>style.visibility</p:attrName>
                                        </p:attrNameLst>
                                      </p:cBhvr>
                                      <p:to>
                                        <p:strVal val="visible"/>
                                      </p:to>
                                    </p:set>
                                    <p:animEffect transition="in" filter="fade">
                                      <p:cBhvr>
                                        <p:cTn id="35" dur="500"/>
                                        <p:tgtEl>
                                          <p:spTgt spid="473091">
                                            <p:txEl>
                                              <p:pRg st="13" end="1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73091">
                                            <p:txEl>
                                              <p:pRg st="14" end="14"/>
                                            </p:txEl>
                                          </p:spTgt>
                                        </p:tgtEl>
                                        <p:attrNameLst>
                                          <p:attrName>style.visibility</p:attrName>
                                        </p:attrNameLst>
                                      </p:cBhvr>
                                      <p:to>
                                        <p:strVal val="visible"/>
                                      </p:to>
                                    </p:set>
                                    <p:animEffect transition="in" filter="fade">
                                      <p:cBhvr>
                                        <p:cTn id="38" dur="500"/>
                                        <p:tgtEl>
                                          <p:spTgt spid="47309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4118" name="Rectangle 6"/>
          <p:cNvSpPr>
            <a:spLocks noChangeArrowheads="1"/>
          </p:cNvSpPr>
          <p:nvPr/>
        </p:nvSpPr>
        <p:spPr bwMode="auto">
          <a:xfrm>
            <a:off x="609600" y="1658938"/>
            <a:ext cx="7772400" cy="44894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230188" indent="-230188">
              <a:spcBef>
                <a:spcPct val="20000"/>
              </a:spcBef>
              <a:buSzPct val="100000"/>
              <a:buFont typeface="Zapf Dingbats" pitchFamily="96" charset="2"/>
              <a:buChar char="o"/>
              <a:tabLst>
                <a:tab pos="630238" algn="l"/>
                <a:tab pos="2287588" algn="l"/>
                <a:tab pos="4576763" algn="l"/>
              </a:tabLst>
              <a:defRPr sz="1600" b="1">
                <a:solidFill>
                  <a:srgbClr val="081D58"/>
                </a:solidFill>
                <a:latin typeface="Palatino" pitchFamily="96" charset="0"/>
              </a:defRPr>
            </a:lvl1pPr>
            <a:lvl2pPr marL="796925" indent="-452438">
              <a:spcBef>
                <a:spcPct val="20000"/>
              </a:spcBef>
              <a:buSzPct val="100000"/>
              <a:buChar char="–"/>
              <a:tabLst>
                <a:tab pos="630238" algn="l"/>
                <a:tab pos="2287588" algn="l"/>
                <a:tab pos="4576763" algn="l"/>
              </a:tabLst>
              <a:defRPr sz="1600" b="1">
                <a:solidFill>
                  <a:srgbClr val="081D58"/>
                </a:solidFill>
                <a:latin typeface="Palatino" pitchFamily="96" charset="0"/>
              </a:defRPr>
            </a:lvl2pPr>
            <a:lvl3pPr marL="1255713" indent="-228600">
              <a:spcBef>
                <a:spcPct val="20000"/>
              </a:spcBef>
              <a:buSzPct val="100000"/>
              <a:buChar char="»"/>
              <a:tabLst>
                <a:tab pos="630238" algn="l"/>
                <a:tab pos="2287588" algn="l"/>
                <a:tab pos="4576763" algn="l"/>
              </a:tabLst>
              <a:defRPr sz="1600" b="1">
                <a:solidFill>
                  <a:srgbClr val="081D58"/>
                </a:solidFill>
                <a:latin typeface="Palatino" pitchFamily="96" charset="0"/>
              </a:defRPr>
            </a:lvl3pPr>
            <a:lvl4pPr marL="1541463" indent="-171450">
              <a:spcBef>
                <a:spcPct val="20000"/>
              </a:spcBef>
              <a:buSzPct val="100000"/>
              <a:buChar char="•"/>
              <a:tabLst>
                <a:tab pos="630238" algn="l"/>
                <a:tab pos="2287588" algn="l"/>
                <a:tab pos="4576763" algn="l"/>
              </a:tabLst>
              <a:defRPr sz="1600" b="1">
                <a:solidFill>
                  <a:srgbClr val="081D58"/>
                </a:solidFill>
                <a:latin typeface="Palatino" pitchFamily="96" charset="0"/>
              </a:defRPr>
            </a:lvl4pPr>
            <a:lvl5pPr marL="1827213" indent="-171450">
              <a:spcBef>
                <a:spcPct val="20000"/>
              </a:spcBef>
              <a:buSzPct val="100000"/>
              <a:buChar char="–"/>
              <a:tabLst>
                <a:tab pos="630238" algn="l"/>
                <a:tab pos="2287588" algn="l"/>
                <a:tab pos="4576763" algn="l"/>
              </a:tabLst>
              <a:defRPr sz="1400" b="1">
                <a:solidFill>
                  <a:srgbClr val="081D58"/>
                </a:solidFill>
                <a:latin typeface="Palatino" pitchFamily="96" charset="0"/>
              </a:defRPr>
            </a:lvl5pPr>
            <a:lvl6pPr marL="2284413" indent="-171450" eaLnBrk="0" fontAlgn="base" hangingPunct="0">
              <a:spcBef>
                <a:spcPct val="20000"/>
              </a:spcBef>
              <a:spcAft>
                <a:spcPct val="0"/>
              </a:spcAft>
              <a:buSzPct val="100000"/>
              <a:buChar char="–"/>
              <a:tabLst>
                <a:tab pos="630238" algn="l"/>
                <a:tab pos="2287588" algn="l"/>
                <a:tab pos="4576763" algn="l"/>
              </a:tabLst>
              <a:defRPr sz="1400" b="1">
                <a:solidFill>
                  <a:srgbClr val="081D58"/>
                </a:solidFill>
                <a:latin typeface="Palatino" pitchFamily="96" charset="0"/>
              </a:defRPr>
            </a:lvl6pPr>
            <a:lvl7pPr marL="2741613" indent="-171450" eaLnBrk="0" fontAlgn="base" hangingPunct="0">
              <a:spcBef>
                <a:spcPct val="20000"/>
              </a:spcBef>
              <a:spcAft>
                <a:spcPct val="0"/>
              </a:spcAft>
              <a:buSzPct val="100000"/>
              <a:buChar char="–"/>
              <a:tabLst>
                <a:tab pos="630238" algn="l"/>
                <a:tab pos="2287588" algn="l"/>
                <a:tab pos="4576763" algn="l"/>
              </a:tabLst>
              <a:defRPr sz="1400" b="1">
                <a:solidFill>
                  <a:srgbClr val="081D58"/>
                </a:solidFill>
                <a:latin typeface="Palatino" pitchFamily="96" charset="0"/>
              </a:defRPr>
            </a:lvl7pPr>
            <a:lvl8pPr marL="3198813" indent="-171450" eaLnBrk="0" fontAlgn="base" hangingPunct="0">
              <a:spcBef>
                <a:spcPct val="20000"/>
              </a:spcBef>
              <a:spcAft>
                <a:spcPct val="0"/>
              </a:spcAft>
              <a:buSzPct val="100000"/>
              <a:buChar char="–"/>
              <a:tabLst>
                <a:tab pos="630238" algn="l"/>
                <a:tab pos="2287588" algn="l"/>
                <a:tab pos="4576763" algn="l"/>
              </a:tabLst>
              <a:defRPr sz="1400" b="1">
                <a:solidFill>
                  <a:srgbClr val="081D58"/>
                </a:solidFill>
                <a:latin typeface="Palatino" pitchFamily="96" charset="0"/>
              </a:defRPr>
            </a:lvl8pPr>
            <a:lvl9pPr marL="3656013" indent="-171450" eaLnBrk="0" fontAlgn="base" hangingPunct="0">
              <a:spcBef>
                <a:spcPct val="20000"/>
              </a:spcBef>
              <a:spcAft>
                <a:spcPct val="0"/>
              </a:spcAft>
              <a:buSzPct val="100000"/>
              <a:buChar char="–"/>
              <a:tabLst>
                <a:tab pos="630238" algn="l"/>
                <a:tab pos="2287588" algn="l"/>
                <a:tab pos="4576763" algn="l"/>
              </a:tabLst>
              <a:defRPr sz="1400" b="1">
                <a:solidFill>
                  <a:srgbClr val="081D58"/>
                </a:solidFill>
                <a:latin typeface="Palatino" pitchFamily="96" charset="0"/>
              </a:defRPr>
            </a:lvl9pPr>
          </a:lstStyle>
          <a:p>
            <a:pPr>
              <a:buFont typeface="Zapf Dingbats" pitchFamily="96" charset="2"/>
              <a:buNone/>
            </a:pPr>
            <a:r>
              <a:rPr lang="en-US" altLang="en-US" dirty="0">
                <a:solidFill>
                  <a:srgbClr val="CC04B4"/>
                </a:solidFill>
              </a:rPr>
              <a:t>The intensity of radiation </a:t>
            </a:r>
            <a:r>
              <a:rPr lang="en-US" altLang="en-US" i="1" dirty="0">
                <a:solidFill>
                  <a:srgbClr val="CC04B4"/>
                </a:solidFill>
              </a:rPr>
              <a:t>I</a:t>
            </a:r>
            <a:r>
              <a:rPr lang="en-US" altLang="en-US" baseline="-25000" dirty="0">
                <a:solidFill>
                  <a:srgbClr val="CC04B4"/>
                </a:solidFill>
                <a:latin typeface="Symbol" panose="05050102010706020507" pitchFamily="18" charset="2"/>
              </a:rPr>
              <a:t>l</a:t>
            </a:r>
            <a:r>
              <a:rPr lang="en-US" altLang="en-US" dirty="0">
                <a:solidFill>
                  <a:srgbClr val="CC04B4"/>
                </a:solidFill>
              </a:rPr>
              <a:t> is defined by</a:t>
            </a:r>
          </a:p>
          <a:p>
            <a:pPr>
              <a:buFont typeface="Zapf Dingbats" pitchFamily="96" charset="2"/>
              <a:buNone/>
            </a:pPr>
            <a:endParaRPr lang="en-US" altLang="en-US" dirty="0"/>
          </a:p>
          <a:p>
            <a:pPr>
              <a:buFont typeface="Zapf Dingbats" pitchFamily="96" charset="2"/>
              <a:buNone/>
            </a:pPr>
            <a:r>
              <a:rPr lang="en-US" altLang="en-US" i="1" dirty="0"/>
              <a:t>			 I</a:t>
            </a:r>
            <a:r>
              <a:rPr lang="en-US" altLang="en-US" baseline="-25000" dirty="0">
                <a:latin typeface="Symbol" panose="05050102010706020507" pitchFamily="18" charset="2"/>
              </a:rPr>
              <a:t>l</a:t>
            </a:r>
            <a:r>
              <a:rPr lang="en-US" altLang="en-US" dirty="0"/>
              <a:t> = </a:t>
            </a:r>
          </a:p>
          <a:p>
            <a:pPr>
              <a:spcBef>
                <a:spcPct val="0"/>
              </a:spcBef>
              <a:buFont typeface="Zapf Dingbats" pitchFamily="96" charset="2"/>
              <a:buNone/>
            </a:pPr>
            <a:r>
              <a:rPr lang="en-US" altLang="en-US" dirty="0"/>
              <a:t>where </a:t>
            </a:r>
          </a:p>
          <a:p>
            <a:pPr lvl="1">
              <a:buFontTx/>
              <a:buNone/>
            </a:pPr>
            <a:r>
              <a:rPr lang="en-US" altLang="en-US" i="1" dirty="0"/>
              <a:t>P</a:t>
            </a:r>
            <a:r>
              <a:rPr lang="en-US" altLang="en-US" baseline="-25000" dirty="0">
                <a:latin typeface="Symbol" panose="05050102010706020507" pitchFamily="18" charset="2"/>
              </a:rPr>
              <a:t>l</a:t>
            </a:r>
            <a:r>
              <a:rPr lang="en-US" altLang="en-US" baseline="-25000" dirty="0"/>
              <a:t> </a:t>
            </a:r>
            <a:r>
              <a:rPr lang="en-US" altLang="en-US" dirty="0"/>
              <a:t>	= power within wavelength range d</a:t>
            </a:r>
            <a:r>
              <a:rPr lang="en-US" altLang="en-US" dirty="0">
                <a:latin typeface="Symbol" panose="05050102010706020507" pitchFamily="18" charset="2"/>
              </a:rPr>
              <a:t>l</a:t>
            </a:r>
            <a:r>
              <a:rPr lang="en-US" altLang="en-US" dirty="0"/>
              <a:t> coming from a surface area </a:t>
            </a:r>
            <a:r>
              <a:rPr lang="en-US" altLang="en-US" dirty="0" err="1"/>
              <a:t>d</a:t>
            </a:r>
            <a:r>
              <a:rPr lang="en-US" altLang="en-US" i="1" dirty="0" err="1"/>
              <a:t>A</a:t>
            </a:r>
            <a:r>
              <a:rPr lang="en-US" altLang="en-US" dirty="0"/>
              <a:t> and propagating into the solid angle </a:t>
            </a:r>
            <a:r>
              <a:rPr lang="en-US" altLang="en-US" dirty="0" err="1"/>
              <a:t>d</a:t>
            </a:r>
            <a:r>
              <a:rPr lang="en-US" altLang="en-US" dirty="0" err="1">
                <a:latin typeface="Symbol" panose="05050102010706020507" pitchFamily="18" charset="2"/>
              </a:rPr>
              <a:t>W</a:t>
            </a:r>
            <a:r>
              <a:rPr lang="en-US" altLang="en-US" dirty="0"/>
              <a:t> </a:t>
            </a:r>
          </a:p>
          <a:p>
            <a:pPr lvl="1">
              <a:buFontTx/>
              <a:buNone/>
            </a:pPr>
            <a:r>
              <a:rPr lang="en-US" altLang="en-US" dirty="0">
                <a:latin typeface="Symbol" panose="05050102010706020507" pitchFamily="18" charset="2"/>
              </a:rPr>
              <a:t>q</a:t>
            </a:r>
            <a:r>
              <a:rPr lang="en-US" altLang="en-US" baseline="-25000" dirty="0"/>
              <a:t>i</a:t>
            </a:r>
            <a:r>
              <a:rPr lang="en-US" altLang="en-US" dirty="0"/>
              <a:t>	=	incident zenith angle with respect to the normal to surface area </a:t>
            </a:r>
            <a:r>
              <a:rPr lang="en-US" altLang="en-US" dirty="0" err="1"/>
              <a:t>d</a:t>
            </a:r>
            <a:r>
              <a:rPr lang="en-US" altLang="en-US" i="1" dirty="0" err="1"/>
              <a:t>A</a:t>
            </a:r>
            <a:endParaRPr lang="en-US" altLang="en-US" dirty="0"/>
          </a:p>
          <a:p>
            <a:pPr>
              <a:buFont typeface="Palatino" pitchFamily="96" charset="0"/>
              <a:buNone/>
            </a:pPr>
            <a:endParaRPr lang="en-US" altLang="en-US" dirty="0"/>
          </a:p>
          <a:p>
            <a:pPr>
              <a:buFont typeface="Palatino" pitchFamily="96" charset="0"/>
              <a:buNone/>
            </a:pPr>
            <a:r>
              <a:rPr lang="en-US" altLang="en-US" dirty="0">
                <a:solidFill>
                  <a:srgbClr val="CC04B4"/>
                </a:solidFill>
              </a:rPr>
              <a:t>From blackbody radiation, the emitted radiation follows Planck’s law</a:t>
            </a:r>
          </a:p>
          <a:p>
            <a:pPr>
              <a:buFont typeface="Zapf Dingbats" pitchFamily="96" charset="2"/>
              <a:buNone/>
            </a:pPr>
            <a:endParaRPr lang="en-US" altLang="en-US" dirty="0"/>
          </a:p>
          <a:p>
            <a:pPr>
              <a:buFont typeface="Zapf Dingbats" pitchFamily="96" charset="2"/>
              <a:buNone/>
            </a:pPr>
            <a:r>
              <a:rPr lang="en-US" altLang="en-US" i="1" dirty="0"/>
              <a:t>			 I</a:t>
            </a:r>
            <a:r>
              <a:rPr lang="en-US" altLang="en-US" baseline="-25000" dirty="0">
                <a:latin typeface="Symbol" panose="05050102010706020507" pitchFamily="18" charset="2"/>
              </a:rPr>
              <a:t>l</a:t>
            </a:r>
            <a:r>
              <a:rPr lang="en-US" altLang="en-US" dirty="0"/>
              <a:t> =	~</a:t>
            </a:r>
          </a:p>
          <a:p>
            <a:pPr>
              <a:spcBef>
                <a:spcPct val="0"/>
              </a:spcBef>
              <a:buFont typeface="Zapf Dingbats" pitchFamily="96" charset="2"/>
              <a:buNone/>
            </a:pPr>
            <a:endParaRPr lang="en-US" altLang="en-US" dirty="0"/>
          </a:p>
          <a:p>
            <a:pPr>
              <a:spcBef>
                <a:spcPct val="0"/>
              </a:spcBef>
              <a:buFont typeface="Zapf Dingbats" pitchFamily="96" charset="2"/>
              <a:buNone/>
            </a:pPr>
            <a:r>
              <a:rPr lang="en-US" altLang="en-US" dirty="0"/>
              <a:t>where </a:t>
            </a:r>
          </a:p>
          <a:p>
            <a:pPr lvl="1">
              <a:buFontTx/>
              <a:buNone/>
            </a:pPr>
            <a:r>
              <a:rPr lang="en-US" altLang="en-US" i="1" dirty="0"/>
              <a:t>c</a:t>
            </a:r>
            <a:r>
              <a:rPr lang="en-US" altLang="en-US" baseline="-25000" dirty="0"/>
              <a:t> </a:t>
            </a:r>
            <a:r>
              <a:rPr lang="en-US" altLang="en-US" dirty="0"/>
              <a:t>	= speed of light (2.998 x 10</a:t>
            </a:r>
            <a:r>
              <a:rPr lang="en-US" altLang="en-US" baseline="30000" dirty="0"/>
              <a:t>10</a:t>
            </a:r>
            <a:r>
              <a:rPr lang="en-US" altLang="en-US" dirty="0"/>
              <a:t> cm s</a:t>
            </a:r>
            <a:r>
              <a:rPr lang="en-US" altLang="en-US" baseline="30000" dirty="0"/>
              <a:t>-1</a:t>
            </a:r>
            <a:r>
              <a:rPr lang="en-US" altLang="en-US" dirty="0"/>
              <a:t>) </a:t>
            </a:r>
          </a:p>
          <a:p>
            <a:pPr lvl="1">
              <a:buFontTx/>
              <a:buNone/>
            </a:pPr>
            <a:r>
              <a:rPr lang="en-US" altLang="en-US" i="1" dirty="0"/>
              <a:t>h</a:t>
            </a:r>
            <a:r>
              <a:rPr lang="en-US" altLang="en-US" dirty="0"/>
              <a:t>	=	Planck’s constant (6.626 x 10</a:t>
            </a:r>
            <a:r>
              <a:rPr lang="en-US" altLang="en-US" baseline="30000" dirty="0"/>
              <a:t>-27</a:t>
            </a:r>
            <a:r>
              <a:rPr lang="en-US" altLang="en-US" dirty="0"/>
              <a:t> erg s)</a:t>
            </a:r>
          </a:p>
          <a:p>
            <a:pPr lvl="1">
              <a:buFontTx/>
              <a:buNone/>
            </a:pPr>
            <a:r>
              <a:rPr lang="en-US" altLang="en-US" i="1" dirty="0"/>
              <a:t>k</a:t>
            </a:r>
            <a:r>
              <a:rPr lang="en-US" altLang="en-US" dirty="0"/>
              <a:t>	=	</a:t>
            </a:r>
            <a:r>
              <a:rPr lang="en-US" altLang="en-US" dirty="0" err="1"/>
              <a:t>Boltzman’s</a:t>
            </a:r>
            <a:r>
              <a:rPr lang="en-US" altLang="en-US" dirty="0"/>
              <a:t> constant (1.381 x 10</a:t>
            </a:r>
            <a:r>
              <a:rPr lang="en-US" altLang="en-US" baseline="30000" dirty="0"/>
              <a:t>-16</a:t>
            </a:r>
            <a:r>
              <a:rPr lang="en-US" altLang="en-US" dirty="0"/>
              <a:t> erg K</a:t>
            </a:r>
            <a:r>
              <a:rPr lang="en-US" altLang="en-US" baseline="30000" dirty="0"/>
              <a:t>-1</a:t>
            </a:r>
            <a:r>
              <a:rPr lang="en-US" altLang="en-US" dirty="0"/>
              <a:t>) </a:t>
            </a:r>
          </a:p>
        </p:txBody>
      </p:sp>
      <p:sp>
        <p:nvSpPr>
          <p:cNvPr id="474115" name="Rectangle 3"/>
          <p:cNvSpPr>
            <a:spLocks noChangeArrowheads="1"/>
          </p:cNvSpPr>
          <p:nvPr/>
        </p:nvSpPr>
        <p:spPr bwMode="auto">
          <a:xfrm>
            <a:off x="5473700" y="4343400"/>
            <a:ext cx="698500"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600" b="1" dirty="0">
                <a:solidFill>
                  <a:srgbClr val="081D58"/>
                </a:solidFill>
              </a:rPr>
              <a:t>2</a:t>
            </a:r>
            <a:r>
              <a:rPr lang="en-US" altLang="en-US" sz="1600" b="1" i="1" dirty="0">
                <a:solidFill>
                  <a:srgbClr val="081D58"/>
                </a:solidFill>
              </a:rPr>
              <a:t>kcT</a:t>
            </a:r>
            <a:r>
              <a:rPr lang="en-US" altLang="en-US" sz="1600" b="1" baseline="-25000" dirty="0">
                <a:solidFill>
                  <a:srgbClr val="081D58"/>
                </a:solidFill>
              </a:rPr>
              <a:t>b</a:t>
            </a:r>
            <a:endParaRPr lang="en-US" altLang="en-US" sz="1600" b="1" baseline="30000" dirty="0">
              <a:solidFill>
                <a:srgbClr val="081D58"/>
              </a:solidFill>
            </a:endParaRPr>
          </a:p>
        </p:txBody>
      </p:sp>
      <p:sp>
        <p:nvSpPr>
          <p:cNvPr id="474116" name="Rectangle 4"/>
          <p:cNvSpPr>
            <a:spLocks noChangeArrowheads="1"/>
          </p:cNvSpPr>
          <p:nvPr/>
        </p:nvSpPr>
        <p:spPr bwMode="auto">
          <a:xfrm>
            <a:off x="5640388" y="4611688"/>
            <a:ext cx="365125"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600" b="1" dirty="0">
                <a:solidFill>
                  <a:srgbClr val="081D58"/>
                </a:solidFill>
                <a:latin typeface="Symbol" panose="05050102010706020507" pitchFamily="18" charset="2"/>
              </a:rPr>
              <a:t>l</a:t>
            </a:r>
            <a:r>
              <a:rPr lang="en-US" altLang="en-US" sz="1600" b="1" baseline="30000" dirty="0">
                <a:solidFill>
                  <a:srgbClr val="081D58"/>
                </a:solidFill>
              </a:rPr>
              <a:t>4</a:t>
            </a:r>
            <a:endParaRPr lang="en-US" altLang="en-US" sz="1600" b="1" dirty="0">
              <a:solidFill>
                <a:srgbClr val="081D58"/>
              </a:solidFill>
            </a:endParaRPr>
          </a:p>
        </p:txBody>
      </p:sp>
      <p:sp>
        <p:nvSpPr>
          <p:cNvPr id="474117" name="Line 5"/>
          <p:cNvSpPr>
            <a:spLocks noChangeShapeType="1"/>
          </p:cNvSpPr>
          <p:nvPr/>
        </p:nvSpPr>
        <p:spPr bwMode="auto">
          <a:xfrm>
            <a:off x="5518150" y="4643438"/>
            <a:ext cx="609600" cy="0"/>
          </a:xfrm>
          <a:prstGeom prst="line">
            <a:avLst/>
          </a:prstGeom>
          <a:noFill/>
          <a:ln w="19050">
            <a:solidFill>
              <a:srgbClr val="081D5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4120" name="Rectangle 8"/>
          <p:cNvSpPr>
            <a:spLocks noChangeArrowheads="1"/>
          </p:cNvSpPr>
          <p:nvPr/>
        </p:nvSpPr>
        <p:spPr bwMode="auto">
          <a:xfrm>
            <a:off x="4522788" y="2117725"/>
            <a:ext cx="395287"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600" b="1" i="1" dirty="0">
                <a:solidFill>
                  <a:srgbClr val="081D58"/>
                </a:solidFill>
              </a:rPr>
              <a:t>P</a:t>
            </a:r>
            <a:r>
              <a:rPr lang="en-US" altLang="en-US" sz="1600" b="1" baseline="-25000" dirty="0">
                <a:solidFill>
                  <a:srgbClr val="081D58"/>
                </a:solidFill>
                <a:latin typeface="Symbol" panose="05050102010706020507" pitchFamily="18" charset="2"/>
              </a:rPr>
              <a:t>l</a:t>
            </a:r>
            <a:endParaRPr lang="en-US" altLang="en-US" sz="1600" b="1" dirty="0">
              <a:solidFill>
                <a:srgbClr val="081D58"/>
              </a:solidFill>
            </a:endParaRPr>
          </a:p>
        </p:txBody>
      </p:sp>
      <p:sp>
        <p:nvSpPr>
          <p:cNvPr id="474121" name="Rectangle 9"/>
          <p:cNvSpPr>
            <a:spLocks noChangeArrowheads="1"/>
          </p:cNvSpPr>
          <p:nvPr/>
        </p:nvSpPr>
        <p:spPr bwMode="auto">
          <a:xfrm>
            <a:off x="3962400" y="2378075"/>
            <a:ext cx="1519238"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600" b="1" dirty="0" err="1">
                <a:solidFill>
                  <a:srgbClr val="081D58"/>
                </a:solidFill>
              </a:rPr>
              <a:t>cos</a:t>
            </a:r>
            <a:r>
              <a:rPr lang="en-US" altLang="en-US" sz="1600" b="1" dirty="0" err="1">
                <a:solidFill>
                  <a:srgbClr val="081D58"/>
                </a:solidFill>
                <a:latin typeface="Symbol" panose="05050102010706020507" pitchFamily="18" charset="2"/>
              </a:rPr>
              <a:t>q</a:t>
            </a:r>
            <a:r>
              <a:rPr lang="en-US" altLang="en-US" sz="1600" b="1" baseline="-25000" dirty="0" err="1">
                <a:solidFill>
                  <a:srgbClr val="081D58"/>
                </a:solidFill>
              </a:rPr>
              <a:t>i</a:t>
            </a:r>
            <a:r>
              <a:rPr lang="en-US" altLang="en-US" sz="1600" b="1" baseline="-25000" dirty="0">
                <a:solidFill>
                  <a:srgbClr val="081D58"/>
                </a:solidFill>
              </a:rPr>
              <a:t> </a:t>
            </a:r>
            <a:r>
              <a:rPr lang="en-US" altLang="en-US" sz="1600" b="1" dirty="0">
                <a:solidFill>
                  <a:srgbClr val="081D58"/>
                </a:solidFill>
              </a:rPr>
              <a:t>d</a:t>
            </a:r>
            <a:r>
              <a:rPr lang="en-US" altLang="en-US" sz="1600" b="1" dirty="0">
                <a:solidFill>
                  <a:srgbClr val="081D58"/>
                </a:solidFill>
                <a:latin typeface="Symbol" panose="05050102010706020507" pitchFamily="18" charset="2"/>
              </a:rPr>
              <a:t>l</a:t>
            </a:r>
            <a:r>
              <a:rPr lang="en-US" altLang="en-US" sz="1600" b="1" baseline="-25000" dirty="0">
                <a:solidFill>
                  <a:srgbClr val="081D58"/>
                </a:solidFill>
              </a:rPr>
              <a:t> </a:t>
            </a:r>
            <a:r>
              <a:rPr lang="en-US" altLang="en-US" sz="1600" b="1" dirty="0" err="1">
                <a:solidFill>
                  <a:srgbClr val="081D58"/>
                </a:solidFill>
              </a:rPr>
              <a:t>d</a:t>
            </a:r>
            <a:r>
              <a:rPr lang="en-US" altLang="en-US" sz="1600" b="1" i="1" dirty="0" err="1">
                <a:solidFill>
                  <a:schemeClr val="tx1"/>
                </a:solidFill>
              </a:rPr>
              <a:t>A</a:t>
            </a:r>
            <a:r>
              <a:rPr lang="en-US" altLang="en-US" sz="1600" b="1" baseline="-25000" dirty="0">
                <a:solidFill>
                  <a:srgbClr val="081D58"/>
                </a:solidFill>
              </a:rPr>
              <a:t> </a:t>
            </a:r>
            <a:r>
              <a:rPr lang="en-US" altLang="en-US" sz="1600" b="1" dirty="0" err="1">
                <a:solidFill>
                  <a:srgbClr val="081D58"/>
                </a:solidFill>
              </a:rPr>
              <a:t>d</a:t>
            </a:r>
            <a:r>
              <a:rPr lang="en-US" altLang="en-US" sz="1600" b="1" dirty="0" err="1">
                <a:solidFill>
                  <a:srgbClr val="081D58"/>
                </a:solidFill>
                <a:latin typeface="Symbol" panose="05050102010706020507" pitchFamily="18" charset="2"/>
              </a:rPr>
              <a:t>W</a:t>
            </a:r>
            <a:endParaRPr lang="en-US" altLang="en-US" sz="1600" b="1" dirty="0">
              <a:solidFill>
                <a:srgbClr val="081D58"/>
              </a:solidFill>
              <a:latin typeface="Symbol" panose="05050102010706020507" pitchFamily="18" charset="2"/>
            </a:endParaRPr>
          </a:p>
        </p:txBody>
      </p:sp>
      <p:sp>
        <p:nvSpPr>
          <p:cNvPr id="474122" name="Line 10"/>
          <p:cNvSpPr>
            <a:spLocks noChangeShapeType="1"/>
          </p:cNvSpPr>
          <p:nvPr/>
        </p:nvSpPr>
        <p:spPr bwMode="auto">
          <a:xfrm>
            <a:off x="4081463" y="2417763"/>
            <a:ext cx="1295400" cy="0"/>
          </a:xfrm>
          <a:prstGeom prst="line">
            <a:avLst/>
          </a:prstGeom>
          <a:noFill/>
          <a:ln w="19050">
            <a:solidFill>
              <a:srgbClr val="081D5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4124" name="Rectangle 12"/>
          <p:cNvSpPr>
            <a:spLocks noChangeArrowheads="1"/>
          </p:cNvSpPr>
          <p:nvPr/>
        </p:nvSpPr>
        <p:spPr bwMode="auto">
          <a:xfrm>
            <a:off x="4017963" y="4343400"/>
            <a:ext cx="558800"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600" b="1">
                <a:solidFill>
                  <a:srgbClr val="081D58"/>
                </a:solidFill>
              </a:rPr>
              <a:t>2</a:t>
            </a:r>
            <a:r>
              <a:rPr lang="en-US" altLang="en-US" sz="1600" b="1" i="1">
                <a:solidFill>
                  <a:srgbClr val="081D58"/>
                </a:solidFill>
              </a:rPr>
              <a:t>hc</a:t>
            </a:r>
            <a:r>
              <a:rPr lang="en-US" altLang="en-US" sz="1600" b="1" baseline="30000">
                <a:solidFill>
                  <a:srgbClr val="081D58"/>
                </a:solidFill>
              </a:rPr>
              <a:t>2</a:t>
            </a:r>
            <a:endParaRPr lang="en-US" altLang="en-US" sz="1600" b="1">
              <a:solidFill>
                <a:srgbClr val="081D58"/>
              </a:solidFill>
            </a:endParaRPr>
          </a:p>
        </p:txBody>
      </p:sp>
      <p:sp>
        <p:nvSpPr>
          <p:cNvPr id="474125" name="Rectangle 13"/>
          <p:cNvSpPr>
            <a:spLocks noChangeArrowheads="1"/>
          </p:cNvSpPr>
          <p:nvPr/>
        </p:nvSpPr>
        <p:spPr bwMode="auto">
          <a:xfrm>
            <a:off x="3338513" y="4603750"/>
            <a:ext cx="1919287"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600" b="1" dirty="0">
                <a:solidFill>
                  <a:srgbClr val="081D58"/>
                </a:solidFill>
                <a:latin typeface="Symbol" panose="05050102010706020507" pitchFamily="18" charset="2"/>
              </a:rPr>
              <a:t>l</a:t>
            </a:r>
            <a:r>
              <a:rPr lang="en-US" altLang="en-US" sz="1600" b="1" baseline="30000" dirty="0">
                <a:solidFill>
                  <a:srgbClr val="081D58"/>
                </a:solidFill>
              </a:rPr>
              <a:t>5</a:t>
            </a:r>
            <a:r>
              <a:rPr lang="en-US" altLang="en-US" sz="1600" b="1" baseline="-25000" dirty="0">
                <a:solidFill>
                  <a:srgbClr val="081D58"/>
                </a:solidFill>
              </a:rPr>
              <a:t> </a:t>
            </a:r>
            <a:r>
              <a:rPr lang="en-US" altLang="en-US" sz="1600" b="1" dirty="0">
                <a:solidFill>
                  <a:srgbClr val="081D58"/>
                </a:solidFill>
              </a:rPr>
              <a:t>[</a:t>
            </a:r>
            <a:r>
              <a:rPr lang="en-US" altLang="en-US" sz="1600" b="1" dirty="0" err="1">
                <a:solidFill>
                  <a:srgbClr val="081D58"/>
                </a:solidFill>
              </a:rPr>
              <a:t>exp</a:t>
            </a:r>
            <a:r>
              <a:rPr lang="en-US" altLang="en-US" sz="1600" b="1" dirty="0">
                <a:solidFill>
                  <a:srgbClr val="081D58"/>
                </a:solidFill>
              </a:rPr>
              <a:t>(</a:t>
            </a:r>
            <a:r>
              <a:rPr lang="en-US" altLang="en-US" sz="1600" b="1" i="1" dirty="0" err="1">
                <a:solidFill>
                  <a:srgbClr val="081D58"/>
                </a:solidFill>
              </a:rPr>
              <a:t>hc</a:t>
            </a:r>
            <a:r>
              <a:rPr lang="en-US" altLang="en-US" sz="1600" b="1" i="1" dirty="0">
                <a:solidFill>
                  <a:srgbClr val="081D58"/>
                </a:solidFill>
              </a:rPr>
              <a:t>/</a:t>
            </a:r>
            <a:r>
              <a:rPr lang="en-US" altLang="en-US" sz="1600" b="1" dirty="0" err="1">
                <a:solidFill>
                  <a:srgbClr val="081D58"/>
                </a:solidFill>
                <a:latin typeface="Symbol" panose="05050102010706020507" pitchFamily="18" charset="2"/>
              </a:rPr>
              <a:t>l</a:t>
            </a:r>
            <a:r>
              <a:rPr lang="en-US" altLang="en-US" sz="1600" b="1" i="1" dirty="0" err="1">
                <a:solidFill>
                  <a:srgbClr val="081D58"/>
                </a:solidFill>
              </a:rPr>
              <a:t>kT</a:t>
            </a:r>
            <a:r>
              <a:rPr lang="en-US" altLang="en-US" sz="1600" b="1" dirty="0">
                <a:solidFill>
                  <a:srgbClr val="081D58"/>
                </a:solidFill>
              </a:rPr>
              <a:t>) – 1]</a:t>
            </a:r>
          </a:p>
        </p:txBody>
      </p:sp>
      <p:sp>
        <p:nvSpPr>
          <p:cNvPr id="474126" name="Line 14"/>
          <p:cNvSpPr>
            <a:spLocks noChangeShapeType="1"/>
          </p:cNvSpPr>
          <p:nvPr/>
        </p:nvSpPr>
        <p:spPr bwMode="auto">
          <a:xfrm>
            <a:off x="3443288" y="4643438"/>
            <a:ext cx="1709737" cy="0"/>
          </a:xfrm>
          <a:prstGeom prst="line">
            <a:avLst/>
          </a:prstGeom>
          <a:noFill/>
          <a:ln w="19050">
            <a:solidFill>
              <a:srgbClr val="081D5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4127" name="Rectangle 15"/>
          <p:cNvSpPr>
            <a:spLocks noChangeArrowheads="1"/>
          </p:cNvSpPr>
          <p:nvPr/>
        </p:nvSpPr>
        <p:spPr bwMode="auto">
          <a:xfrm>
            <a:off x="5780088" y="4953000"/>
            <a:ext cx="2678112"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b="1" dirty="0">
                <a:solidFill>
                  <a:srgbClr val="114FFB"/>
                </a:solidFill>
              </a:rPr>
              <a:t>Rayleigh Jeans Approximation</a:t>
            </a:r>
          </a:p>
          <a:p>
            <a:r>
              <a:rPr lang="en-US" altLang="en-US" sz="1400" b="1" dirty="0">
                <a:solidFill>
                  <a:srgbClr val="114FFB"/>
                </a:solidFill>
              </a:rPr>
              <a:t>	</a:t>
            </a:r>
            <a:r>
              <a:rPr lang="en-US" altLang="en-US" sz="1400" b="1" dirty="0">
                <a:solidFill>
                  <a:srgbClr val="114FFB"/>
                </a:solidFill>
                <a:latin typeface="Symbol" panose="05050102010706020507" pitchFamily="18" charset="2"/>
              </a:rPr>
              <a:t>l</a:t>
            </a:r>
            <a:r>
              <a:rPr lang="en-US" altLang="en-US" sz="1400" b="1" dirty="0">
                <a:solidFill>
                  <a:srgbClr val="114FFB"/>
                </a:solidFill>
              </a:rPr>
              <a:t> </a:t>
            </a:r>
            <a:r>
              <a:rPr lang="en-US" altLang="en-US" sz="1400" b="1" dirty="0">
                <a:solidFill>
                  <a:srgbClr val="114FFB"/>
                </a:solidFill>
                <a:latin typeface="TechEquation" charset="0"/>
              </a:rPr>
              <a:t>˘</a:t>
            </a:r>
            <a:r>
              <a:rPr lang="en-US" altLang="en-US" sz="1400" b="1" dirty="0">
                <a:solidFill>
                  <a:srgbClr val="114FFB"/>
                </a:solidFill>
              </a:rPr>
              <a:t> </a:t>
            </a:r>
            <a:r>
              <a:rPr lang="en-US" altLang="en-US" sz="1400" b="1" i="1" dirty="0" err="1">
                <a:solidFill>
                  <a:srgbClr val="114FFB"/>
                </a:solidFill>
              </a:rPr>
              <a:t>hc</a:t>
            </a:r>
            <a:r>
              <a:rPr lang="en-US" altLang="en-US" sz="1400" b="1" i="1" dirty="0">
                <a:solidFill>
                  <a:srgbClr val="114FFB"/>
                </a:solidFill>
              </a:rPr>
              <a:t>/</a:t>
            </a:r>
            <a:r>
              <a:rPr lang="en-US" altLang="en-US" sz="1400" b="1" i="1" dirty="0" err="1">
                <a:solidFill>
                  <a:srgbClr val="114FFB"/>
                </a:solidFill>
              </a:rPr>
              <a:t>kT</a:t>
            </a:r>
            <a:endParaRPr lang="en-US" altLang="en-US" sz="1400" dirty="0">
              <a:solidFill>
                <a:schemeClr val="tx1"/>
              </a:solidFill>
            </a:endParaRPr>
          </a:p>
        </p:txBody>
      </p:sp>
      <p:sp>
        <p:nvSpPr>
          <p:cNvPr id="474128" name="Line 16"/>
          <p:cNvSpPr>
            <a:spLocks noChangeShapeType="1"/>
          </p:cNvSpPr>
          <p:nvPr/>
        </p:nvSpPr>
        <p:spPr bwMode="auto">
          <a:xfrm flipV="1">
            <a:off x="5334000" y="4648200"/>
            <a:ext cx="152400" cy="457200"/>
          </a:xfrm>
          <a:prstGeom prst="line">
            <a:avLst/>
          </a:prstGeom>
          <a:noFill/>
          <a:ln w="19050">
            <a:solidFill>
              <a:srgbClr val="114FF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4129" name="Line 17"/>
          <p:cNvSpPr>
            <a:spLocks noChangeShapeType="1"/>
          </p:cNvSpPr>
          <p:nvPr/>
        </p:nvSpPr>
        <p:spPr bwMode="auto">
          <a:xfrm>
            <a:off x="5341938" y="5121275"/>
            <a:ext cx="449262" cy="0"/>
          </a:xfrm>
          <a:prstGeom prst="line">
            <a:avLst/>
          </a:prstGeom>
          <a:noFill/>
          <a:ln w="19050">
            <a:solidFill>
              <a:srgbClr val="114FF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4130" name="Rectangle 18"/>
          <p:cNvSpPr>
            <a:spLocks noGrp="1" noChangeArrowheads="1"/>
          </p:cNvSpPr>
          <p:nvPr>
            <p:ph type="title"/>
          </p:nvPr>
        </p:nvSpPr>
        <p:spPr>
          <a:xfrm>
            <a:off x="138188" y="174878"/>
            <a:ext cx="8958072" cy="995109"/>
          </a:xfrm>
          <a:ln/>
        </p:spPr>
        <p:txBody>
          <a:bodyPr>
            <a:normAutofit fontScale="90000"/>
          </a:bodyPr>
          <a:lstStyle/>
          <a:p>
            <a:r>
              <a:rPr lang="en-US" altLang="en-US" dirty="0"/>
              <a:t>Radiative Transfer in the Microwave</a:t>
            </a:r>
          </a:p>
        </p:txBody>
      </p:sp>
    </p:spTree>
    <p:extLst>
      <p:ext uri="{BB962C8B-B14F-4D97-AF65-F5344CB8AC3E}">
        <p14:creationId xmlns:p14="http://schemas.microsoft.com/office/powerpoint/2010/main" val="4395494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4118">
                                            <p:txEl>
                                              <p:pRg st="0" end="0"/>
                                            </p:txEl>
                                          </p:spTgt>
                                        </p:tgtEl>
                                        <p:attrNameLst>
                                          <p:attrName>style.visibility</p:attrName>
                                        </p:attrNameLst>
                                      </p:cBhvr>
                                      <p:to>
                                        <p:strVal val="visible"/>
                                      </p:to>
                                    </p:set>
                                    <p:animEffect transition="in" filter="fade">
                                      <p:cBhvr>
                                        <p:cTn id="7" dur="500"/>
                                        <p:tgtEl>
                                          <p:spTgt spid="47411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74118">
                                            <p:txEl>
                                              <p:pRg st="2" end="2"/>
                                            </p:txEl>
                                          </p:spTgt>
                                        </p:tgtEl>
                                        <p:attrNameLst>
                                          <p:attrName>style.visibility</p:attrName>
                                        </p:attrNameLst>
                                      </p:cBhvr>
                                      <p:to>
                                        <p:strVal val="visible"/>
                                      </p:to>
                                    </p:set>
                                    <p:animEffect transition="in" filter="fade">
                                      <p:cBhvr>
                                        <p:cTn id="10" dur="500"/>
                                        <p:tgtEl>
                                          <p:spTgt spid="47411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74118">
                                            <p:txEl>
                                              <p:pRg st="3" end="3"/>
                                            </p:txEl>
                                          </p:spTgt>
                                        </p:tgtEl>
                                        <p:attrNameLst>
                                          <p:attrName>style.visibility</p:attrName>
                                        </p:attrNameLst>
                                      </p:cBhvr>
                                      <p:to>
                                        <p:strVal val="visible"/>
                                      </p:to>
                                    </p:set>
                                    <p:animEffect transition="in" filter="fade">
                                      <p:cBhvr>
                                        <p:cTn id="13" dur="500"/>
                                        <p:tgtEl>
                                          <p:spTgt spid="47411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74118">
                                            <p:txEl>
                                              <p:pRg st="4" end="4"/>
                                            </p:txEl>
                                          </p:spTgt>
                                        </p:tgtEl>
                                        <p:attrNameLst>
                                          <p:attrName>style.visibility</p:attrName>
                                        </p:attrNameLst>
                                      </p:cBhvr>
                                      <p:to>
                                        <p:strVal val="visible"/>
                                      </p:to>
                                    </p:set>
                                    <p:animEffect transition="in" filter="fade">
                                      <p:cBhvr>
                                        <p:cTn id="16" dur="500"/>
                                        <p:tgtEl>
                                          <p:spTgt spid="474118">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74118">
                                            <p:txEl>
                                              <p:pRg st="5" end="5"/>
                                            </p:txEl>
                                          </p:spTgt>
                                        </p:tgtEl>
                                        <p:attrNameLst>
                                          <p:attrName>style.visibility</p:attrName>
                                        </p:attrNameLst>
                                      </p:cBhvr>
                                      <p:to>
                                        <p:strVal val="visible"/>
                                      </p:to>
                                    </p:set>
                                    <p:animEffect transition="in" filter="fade">
                                      <p:cBhvr>
                                        <p:cTn id="19" dur="500"/>
                                        <p:tgtEl>
                                          <p:spTgt spid="474118">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4121"/>
                                        </p:tgtEl>
                                        <p:attrNameLst>
                                          <p:attrName>style.visibility</p:attrName>
                                        </p:attrNameLst>
                                      </p:cBhvr>
                                      <p:to>
                                        <p:strVal val="visible"/>
                                      </p:to>
                                    </p:set>
                                    <p:animEffect transition="in" filter="fade">
                                      <p:cBhvr>
                                        <p:cTn id="22" dur="500"/>
                                        <p:tgtEl>
                                          <p:spTgt spid="4741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74120"/>
                                        </p:tgtEl>
                                        <p:attrNameLst>
                                          <p:attrName>style.visibility</p:attrName>
                                        </p:attrNameLst>
                                      </p:cBhvr>
                                      <p:to>
                                        <p:strVal val="visible"/>
                                      </p:to>
                                    </p:set>
                                    <p:animEffect transition="in" filter="fade">
                                      <p:cBhvr>
                                        <p:cTn id="25" dur="500"/>
                                        <p:tgtEl>
                                          <p:spTgt spid="4741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74122"/>
                                        </p:tgtEl>
                                        <p:attrNameLst>
                                          <p:attrName>style.visibility</p:attrName>
                                        </p:attrNameLst>
                                      </p:cBhvr>
                                      <p:to>
                                        <p:strVal val="visible"/>
                                      </p:to>
                                    </p:set>
                                    <p:animEffect transition="in" filter="fade">
                                      <p:cBhvr>
                                        <p:cTn id="28" dur="500"/>
                                        <p:tgtEl>
                                          <p:spTgt spid="4741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74118">
                                            <p:txEl>
                                              <p:pRg st="7" end="7"/>
                                            </p:txEl>
                                          </p:spTgt>
                                        </p:tgtEl>
                                        <p:attrNameLst>
                                          <p:attrName>style.visibility</p:attrName>
                                        </p:attrNameLst>
                                      </p:cBhvr>
                                      <p:to>
                                        <p:strVal val="visible"/>
                                      </p:to>
                                    </p:set>
                                    <p:animEffect transition="in" filter="fade">
                                      <p:cBhvr>
                                        <p:cTn id="33" dur="500"/>
                                        <p:tgtEl>
                                          <p:spTgt spid="474118">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74118">
                                            <p:txEl>
                                              <p:pRg st="9" end="9"/>
                                            </p:txEl>
                                          </p:spTgt>
                                        </p:tgtEl>
                                        <p:attrNameLst>
                                          <p:attrName>style.visibility</p:attrName>
                                        </p:attrNameLst>
                                      </p:cBhvr>
                                      <p:to>
                                        <p:strVal val="visible"/>
                                      </p:to>
                                    </p:set>
                                    <p:animEffect transition="in" filter="fade">
                                      <p:cBhvr>
                                        <p:cTn id="36" dur="500"/>
                                        <p:tgtEl>
                                          <p:spTgt spid="474118">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74118">
                                            <p:txEl>
                                              <p:pRg st="11" end="11"/>
                                            </p:txEl>
                                          </p:spTgt>
                                        </p:tgtEl>
                                        <p:attrNameLst>
                                          <p:attrName>style.visibility</p:attrName>
                                        </p:attrNameLst>
                                      </p:cBhvr>
                                      <p:to>
                                        <p:strVal val="visible"/>
                                      </p:to>
                                    </p:set>
                                    <p:animEffect transition="in" filter="fade">
                                      <p:cBhvr>
                                        <p:cTn id="39" dur="500"/>
                                        <p:tgtEl>
                                          <p:spTgt spid="474118">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74118">
                                            <p:txEl>
                                              <p:pRg st="12" end="12"/>
                                            </p:txEl>
                                          </p:spTgt>
                                        </p:tgtEl>
                                        <p:attrNameLst>
                                          <p:attrName>style.visibility</p:attrName>
                                        </p:attrNameLst>
                                      </p:cBhvr>
                                      <p:to>
                                        <p:strVal val="visible"/>
                                      </p:to>
                                    </p:set>
                                    <p:animEffect transition="in" filter="fade">
                                      <p:cBhvr>
                                        <p:cTn id="42" dur="500"/>
                                        <p:tgtEl>
                                          <p:spTgt spid="474118">
                                            <p:txEl>
                                              <p:pRg st="12" end="1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74118">
                                            <p:txEl>
                                              <p:pRg st="13" end="13"/>
                                            </p:txEl>
                                          </p:spTgt>
                                        </p:tgtEl>
                                        <p:attrNameLst>
                                          <p:attrName>style.visibility</p:attrName>
                                        </p:attrNameLst>
                                      </p:cBhvr>
                                      <p:to>
                                        <p:strVal val="visible"/>
                                      </p:to>
                                    </p:set>
                                    <p:animEffect transition="in" filter="fade">
                                      <p:cBhvr>
                                        <p:cTn id="45" dur="500"/>
                                        <p:tgtEl>
                                          <p:spTgt spid="474118">
                                            <p:txEl>
                                              <p:pRg st="13" end="13"/>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474118">
                                            <p:txEl>
                                              <p:pRg st="14" end="14"/>
                                            </p:txEl>
                                          </p:spTgt>
                                        </p:tgtEl>
                                        <p:attrNameLst>
                                          <p:attrName>style.visibility</p:attrName>
                                        </p:attrNameLst>
                                      </p:cBhvr>
                                      <p:to>
                                        <p:strVal val="visible"/>
                                      </p:to>
                                    </p:set>
                                    <p:animEffect transition="in" filter="fade">
                                      <p:cBhvr>
                                        <p:cTn id="48" dur="500"/>
                                        <p:tgtEl>
                                          <p:spTgt spid="474118">
                                            <p:txEl>
                                              <p:pRg st="14" end="14"/>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74125"/>
                                        </p:tgtEl>
                                        <p:attrNameLst>
                                          <p:attrName>style.visibility</p:attrName>
                                        </p:attrNameLst>
                                      </p:cBhvr>
                                      <p:to>
                                        <p:strVal val="visible"/>
                                      </p:to>
                                    </p:set>
                                    <p:animEffect transition="in" filter="fade">
                                      <p:cBhvr>
                                        <p:cTn id="51" dur="500"/>
                                        <p:tgtEl>
                                          <p:spTgt spid="4741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74126"/>
                                        </p:tgtEl>
                                        <p:attrNameLst>
                                          <p:attrName>style.visibility</p:attrName>
                                        </p:attrNameLst>
                                      </p:cBhvr>
                                      <p:to>
                                        <p:strVal val="visible"/>
                                      </p:to>
                                    </p:set>
                                    <p:animEffect transition="in" filter="fade">
                                      <p:cBhvr>
                                        <p:cTn id="54" dur="500"/>
                                        <p:tgtEl>
                                          <p:spTgt spid="4741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74115"/>
                                        </p:tgtEl>
                                        <p:attrNameLst>
                                          <p:attrName>style.visibility</p:attrName>
                                        </p:attrNameLst>
                                      </p:cBhvr>
                                      <p:to>
                                        <p:strVal val="visible"/>
                                      </p:to>
                                    </p:set>
                                    <p:animEffect transition="in" filter="fade">
                                      <p:cBhvr>
                                        <p:cTn id="57" dur="500"/>
                                        <p:tgtEl>
                                          <p:spTgt spid="4741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74117"/>
                                        </p:tgtEl>
                                        <p:attrNameLst>
                                          <p:attrName>style.visibility</p:attrName>
                                        </p:attrNameLst>
                                      </p:cBhvr>
                                      <p:to>
                                        <p:strVal val="visible"/>
                                      </p:to>
                                    </p:set>
                                    <p:animEffect transition="in" filter="fade">
                                      <p:cBhvr>
                                        <p:cTn id="60" dur="500"/>
                                        <p:tgtEl>
                                          <p:spTgt spid="47411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74116"/>
                                        </p:tgtEl>
                                        <p:attrNameLst>
                                          <p:attrName>style.visibility</p:attrName>
                                        </p:attrNameLst>
                                      </p:cBhvr>
                                      <p:to>
                                        <p:strVal val="visible"/>
                                      </p:to>
                                    </p:set>
                                    <p:animEffect transition="in" filter="fade">
                                      <p:cBhvr>
                                        <p:cTn id="63" dur="500"/>
                                        <p:tgtEl>
                                          <p:spTgt spid="47411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74128"/>
                                        </p:tgtEl>
                                        <p:attrNameLst>
                                          <p:attrName>style.visibility</p:attrName>
                                        </p:attrNameLst>
                                      </p:cBhvr>
                                      <p:to>
                                        <p:strVal val="visible"/>
                                      </p:to>
                                    </p:set>
                                    <p:animEffect transition="in" filter="fade">
                                      <p:cBhvr>
                                        <p:cTn id="68" dur="500"/>
                                        <p:tgtEl>
                                          <p:spTgt spid="47412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74129"/>
                                        </p:tgtEl>
                                        <p:attrNameLst>
                                          <p:attrName>style.visibility</p:attrName>
                                        </p:attrNameLst>
                                      </p:cBhvr>
                                      <p:to>
                                        <p:strVal val="visible"/>
                                      </p:to>
                                    </p:set>
                                    <p:animEffect transition="in" filter="fade">
                                      <p:cBhvr>
                                        <p:cTn id="71" dur="500"/>
                                        <p:tgtEl>
                                          <p:spTgt spid="47412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74127"/>
                                        </p:tgtEl>
                                        <p:attrNameLst>
                                          <p:attrName>style.visibility</p:attrName>
                                        </p:attrNameLst>
                                      </p:cBhvr>
                                      <p:to>
                                        <p:strVal val="visible"/>
                                      </p:to>
                                    </p:set>
                                    <p:animEffect transition="in" filter="fade">
                                      <p:cBhvr>
                                        <p:cTn id="74" dur="500"/>
                                        <p:tgtEl>
                                          <p:spTgt spid="474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5" grpId="0"/>
      <p:bldP spid="474116" grpId="0"/>
      <p:bldP spid="474117" grpId="0" animBg="1"/>
      <p:bldP spid="474120" grpId="0"/>
      <p:bldP spid="474121" grpId="0"/>
      <p:bldP spid="474122" grpId="0" animBg="1"/>
      <p:bldP spid="474125" grpId="0"/>
      <p:bldP spid="474126" grpId="0" animBg="1"/>
      <p:bldP spid="474127" grpId="0"/>
      <p:bldP spid="474128" grpId="0" animBg="1"/>
      <p:bldP spid="4741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xfrm>
            <a:off x="76200" y="76200"/>
            <a:ext cx="8229600" cy="704088"/>
          </a:xfrm>
          <a:ln/>
        </p:spPr>
        <p:txBody>
          <a:bodyPr>
            <a:normAutofit fontScale="90000"/>
          </a:bodyPr>
          <a:lstStyle/>
          <a:p>
            <a:r>
              <a:rPr lang="en-US" altLang="en-US" dirty="0"/>
              <a:t>Sea Surface Temperature from TMI</a:t>
            </a:r>
          </a:p>
        </p:txBody>
      </p:sp>
      <p:sp>
        <p:nvSpPr>
          <p:cNvPr id="475139" name="Rectangle 3"/>
          <p:cNvSpPr>
            <a:spLocks noGrp="1" noChangeArrowheads="1"/>
          </p:cNvSpPr>
          <p:nvPr>
            <p:ph idx="1"/>
          </p:nvPr>
        </p:nvSpPr>
        <p:spPr>
          <a:xfrm>
            <a:off x="286512" y="1295400"/>
            <a:ext cx="8400288" cy="5257800"/>
          </a:xfrm>
          <a:noFill/>
          <a:ln/>
          <a:extLst>
            <a:ext uri="{909E8E84-426E-40DD-AFC4-6F175D3DCCD1}">
              <a14:hiddenFill xmlns:a14="http://schemas.microsoft.com/office/drawing/2010/main">
                <a:solidFill>
                  <a:schemeClr val="bg1"/>
                </a:solidFill>
              </a14:hiddenFill>
            </a:ext>
          </a:extLst>
        </p:spPr>
        <p:txBody>
          <a:bodyPr/>
          <a:lstStyle/>
          <a:p>
            <a:pPr marL="230188" indent="-230188">
              <a:lnSpc>
                <a:spcPct val="90000"/>
              </a:lnSpc>
            </a:pPr>
            <a:r>
              <a:rPr lang="en-US" altLang="en-US" dirty="0"/>
              <a:t>The measured radiance (</a:t>
            </a:r>
            <a:r>
              <a:rPr lang="en-US" altLang="en-US" b="1" dirty="0">
                <a:solidFill>
                  <a:srgbClr val="CC04B4"/>
                </a:solidFill>
              </a:rPr>
              <a:t>intensity</a:t>
            </a:r>
            <a:r>
              <a:rPr lang="en-US" altLang="en-US" dirty="0"/>
              <a:t>) is proportional to brightness temperature in the </a:t>
            </a:r>
            <a:r>
              <a:rPr lang="en-US" altLang="en-US" dirty="0" smtClean="0"/>
              <a:t>microwave</a:t>
            </a:r>
          </a:p>
          <a:p>
            <a:pPr marL="230188" indent="-230188">
              <a:lnSpc>
                <a:spcPct val="90000"/>
              </a:lnSpc>
            </a:pPr>
            <a:endParaRPr lang="en-US" altLang="en-US" dirty="0"/>
          </a:p>
          <a:p>
            <a:pPr marL="230188" indent="-230188">
              <a:lnSpc>
                <a:spcPct val="90000"/>
              </a:lnSpc>
            </a:pPr>
            <a:r>
              <a:rPr lang="en-US" altLang="en-US" dirty="0"/>
              <a:t>At </a:t>
            </a:r>
            <a:r>
              <a:rPr lang="en-US" altLang="en-US" b="1" dirty="0">
                <a:solidFill>
                  <a:srgbClr val="CC04B4"/>
                </a:solidFill>
              </a:rPr>
              <a:t>10.7 GHz (</a:t>
            </a:r>
            <a:r>
              <a:rPr lang="en-US" altLang="en-US" b="1" dirty="0">
                <a:solidFill>
                  <a:srgbClr val="CC04B4"/>
                </a:solidFill>
                <a:latin typeface="Symbol" panose="05050102010706020507" pitchFamily="18" charset="2"/>
              </a:rPr>
              <a:t>l</a:t>
            </a:r>
            <a:r>
              <a:rPr lang="en-US" altLang="en-US" b="1" dirty="0">
                <a:solidFill>
                  <a:srgbClr val="CC04B4"/>
                </a:solidFill>
              </a:rPr>
              <a:t> = 3 cm)</a:t>
            </a:r>
            <a:r>
              <a:rPr lang="en-US" altLang="en-US" dirty="0"/>
              <a:t>, the microwave brightness temperature is a strong function of sea surface </a:t>
            </a:r>
            <a:r>
              <a:rPr lang="en-US" altLang="en-US" dirty="0" smtClean="0"/>
              <a:t>temperature</a:t>
            </a:r>
          </a:p>
          <a:p>
            <a:pPr marL="230188" indent="-230188">
              <a:lnSpc>
                <a:spcPct val="90000"/>
              </a:lnSpc>
            </a:pPr>
            <a:endParaRPr lang="en-US" altLang="en-US" dirty="0"/>
          </a:p>
          <a:p>
            <a:pPr marL="230188" indent="-230188">
              <a:lnSpc>
                <a:spcPct val="90000"/>
              </a:lnSpc>
            </a:pPr>
            <a:r>
              <a:rPr lang="en-US" altLang="en-US" b="1" dirty="0">
                <a:solidFill>
                  <a:srgbClr val="CC04B4"/>
                </a:solidFill>
              </a:rPr>
              <a:t>High-resolution SST </a:t>
            </a:r>
            <a:r>
              <a:rPr lang="en-US" altLang="en-US" dirty="0"/>
              <a:t>measurements through clouds from TMI data provided early detection of the 1998 La Niña and instability waves (Wentz, </a:t>
            </a:r>
            <a:r>
              <a:rPr lang="en-US" altLang="en-US" i="1" dirty="0"/>
              <a:t>Science</a:t>
            </a:r>
            <a:r>
              <a:rPr lang="en-US" altLang="en-US" dirty="0"/>
              <a:t>, 1999</a:t>
            </a:r>
            <a:r>
              <a:rPr lang="en-US" altLang="en-US" dirty="0" smtClean="0"/>
              <a:t>)</a:t>
            </a:r>
          </a:p>
          <a:p>
            <a:pPr marL="230188" indent="-230188">
              <a:lnSpc>
                <a:spcPct val="90000"/>
              </a:lnSpc>
            </a:pPr>
            <a:endParaRPr lang="en-US" altLang="en-US" dirty="0"/>
          </a:p>
          <a:p>
            <a:pPr marL="230188" indent="-230188">
              <a:lnSpc>
                <a:spcPct val="90000"/>
              </a:lnSpc>
            </a:pPr>
            <a:r>
              <a:rPr lang="en-US" altLang="en-US" b="1" dirty="0">
                <a:solidFill>
                  <a:srgbClr val="CC04B4"/>
                </a:solidFill>
              </a:rPr>
              <a:t>Improved prediction of tropical cyclone track</a:t>
            </a:r>
          </a:p>
        </p:txBody>
      </p:sp>
    </p:spTree>
    <p:extLst>
      <p:ext uri="{BB962C8B-B14F-4D97-AF65-F5344CB8AC3E}">
        <p14:creationId xmlns:p14="http://schemas.microsoft.com/office/powerpoint/2010/main" val="181383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5139">
                                            <p:txEl>
                                              <p:pRg st="0" end="0"/>
                                            </p:txEl>
                                          </p:spTgt>
                                        </p:tgtEl>
                                        <p:attrNameLst>
                                          <p:attrName>style.visibility</p:attrName>
                                        </p:attrNameLst>
                                      </p:cBhvr>
                                      <p:to>
                                        <p:strVal val="visible"/>
                                      </p:to>
                                    </p:set>
                                    <p:animEffect transition="in" filter="fade">
                                      <p:cBhvr>
                                        <p:cTn id="7" dur="500"/>
                                        <p:tgtEl>
                                          <p:spTgt spid="4751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5139">
                                            <p:txEl>
                                              <p:pRg st="2" end="2"/>
                                            </p:txEl>
                                          </p:spTgt>
                                        </p:tgtEl>
                                        <p:attrNameLst>
                                          <p:attrName>style.visibility</p:attrName>
                                        </p:attrNameLst>
                                      </p:cBhvr>
                                      <p:to>
                                        <p:strVal val="visible"/>
                                      </p:to>
                                    </p:set>
                                    <p:animEffect transition="in" filter="fade">
                                      <p:cBhvr>
                                        <p:cTn id="12" dur="500"/>
                                        <p:tgtEl>
                                          <p:spTgt spid="4751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5139">
                                            <p:txEl>
                                              <p:pRg st="4" end="4"/>
                                            </p:txEl>
                                          </p:spTgt>
                                        </p:tgtEl>
                                        <p:attrNameLst>
                                          <p:attrName>style.visibility</p:attrName>
                                        </p:attrNameLst>
                                      </p:cBhvr>
                                      <p:to>
                                        <p:strVal val="visible"/>
                                      </p:to>
                                    </p:set>
                                    <p:animEffect transition="in" filter="fade">
                                      <p:cBhvr>
                                        <p:cTn id="17" dur="500"/>
                                        <p:tgtEl>
                                          <p:spTgt spid="47513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5139">
                                            <p:txEl>
                                              <p:pRg st="6" end="6"/>
                                            </p:txEl>
                                          </p:spTgt>
                                        </p:tgtEl>
                                        <p:attrNameLst>
                                          <p:attrName>style.visibility</p:attrName>
                                        </p:attrNameLst>
                                      </p:cBhvr>
                                      <p:to>
                                        <p:strVal val="visible"/>
                                      </p:to>
                                    </p:set>
                                    <p:animEffect transition="in" filter="fade">
                                      <p:cBhvr>
                                        <p:cTn id="22" dur="500"/>
                                        <p:tgtEl>
                                          <p:spTgt spid="4751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6469" name="Picture 5" descr="oct"/>
          <p:cNvPicPr>
            <a:picLocks noChangeAspect="1" noChangeArrowheads="1"/>
          </p:cNvPicPr>
          <p:nvPr/>
        </p:nvPicPr>
        <p:blipFill>
          <a:blip r:embed="rId3">
            <a:extLst>
              <a:ext uri="{28A0092B-C50C-407E-A947-70E740481C1C}">
                <a14:useLocalDpi xmlns:a14="http://schemas.microsoft.com/office/drawing/2010/main" val="0"/>
              </a:ext>
            </a:extLst>
          </a:blip>
          <a:srcRect l="10007" t="6046" r="8702" b="27173"/>
          <a:stretch>
            <a:fillRect/>
          </a:stretch>
        </p:blipFill>
        <p:spPr bwMode="auto">
          <a:xfrm>
            <a:off x="609600" y="1366517"/>
            <a:ext cx="7848600" cy="549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467" name="Rectangle 3"/>
          <p:cNvSpPr>
            <a:spLocks noGrp="1" noChangeArrowheads="1"/>
          </p:cNvSpPr>
          <p:nvPr>
            <p:ph type="title"/>
          </p:nvPr>
        </p:nvSpPr>
        <p:spPr>
          <a:xfrm>
            <a:off x="152400" y="152400"/>
            <a:ext cx="8229600" cy="1143000"/>
          </a:xfrm>
          <a:ln/>
        </p:spPr>
        <p:txBody>
          <a:bodyPr>
            <a:normAutofit fontScale="90000"/>
          </a:bodyPr>
          <a:lstStyle/>
          <a:p>
            <a:r>
              <a:rPr lang="en-US" altLang="en-US" dirty="0"/>
              <a:t>Sea Surface Temperature from TMI Led to Early Prediction of La Niña</a:t>
            </a:r>
          </a:p>
        </p:txBody>
      </p:sp>
    </p:spTree>
    <p:extLst>
      <p:ext uri="{BB962C8B-B14F-4D97-AF65-F5344CB8AC3E}">
        <p14:creationId xmlns:p14="http://schemas.microsoft.com/office/powerpoint/2010/main" val="4050103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type="title"/>
          </p:nvPr>
        </p:nvSpPr>
        <p:spPr>
          <a:xfrm>
            <a:off x="152400" y="111125"/>
            <a:ext cx="8229600" cy="1143000"/>
          </a:xfrm>
          <a:ln/>
        </p:spPr>
        <p:txBody>
          <a:bodyPr>
            <a:normAutofit fontScale="90000"/>
          </a:bodyPr>
          <a:lstStyle/>
          <a:p>
            <a:r>
              <a:rPr lang="en-US" altLang="en-US" dirty="0"/>
              <a:t>Microwave Brightness Temperature Observed by TMI over Argentina</a:t>
            </a:r>
          </a:p>
        </p:txBody>
      </p:sp>
      <p:pic>
        <p:nvPicPr>
          <p:cNvPr id="467972" name="Picture 4" descr="argent971221"/>
          <p:cNvPicPr>
            <a:picLocks noChangeAspect="1" noChangeArrowheads="1"/>
          </p:cNvPicPr>
          <p:nvPr/>
        </p:nvPicPr>
        <p:blipFill>
          <a:blip r:embed="rId3">
            <a:extLst>
              <a:ext uri="{28A0092B-C50C-407E-A947-70E740481C1C}">
                <a14:useLocalDpi xmlns:a14="http://schemas.microsoft.com/office/drawing/2010/main" val="0"/>
              </a:ext>
            </a:extLst>
          </a:blip>
          <a:srcRect l="1183" t="46222" r="54904" b="10173"/>
          <a:stretch>
            <a:fillRect/>
          </a:stretch>
        </p:blipFill>
        <p:spPr bwMode="auto">
          <a:xfrm>
            <a:off x="609600" y="1752524"/>
            <a:ext cx="8229600" cy="4846104"/>
          </a:xfrm>
          <a:prstGeom prst="rect">
            <a:avLst/>
          </a:prstGeom>
          <a:noFill/>
          <a:extLst>
            <a:ext uri="{909E8E84-426E-40DD-AFC4-6F175D3DCCD1}">
              <a14:hiddenFill xmlns:a14="http://schemas.microsoft.com/office/drawing/2010/main">
                <a:solidFill>
                  <a:srgbClr val="FFFFFF"/>
                </a:solidFill>
              </a14:hiddenFill>
            </a:ext>
          </a:extLst>
        </p:spPr>
      </p:pic>
      <p:sp>
        <p:nvSpPr>
          <p:cNvPr id="467973" name="Rectangle 5"/>
          <p:cNvSpPr>
            <a:spLocks noChangeArrowheads="1"/>
          </p:cNvSpPr>
          <p:nvPr/>
        </p:nvSpPr>
        <p:spPr bwMode="auto">
          <a:xfrm>
            <a:off x="609600" y="1524000"/>
            <a:ext cx="2429895" cy="2836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lvl1pPr marL="174625" indent="-174625">
              <a:defRPr sz="2400">
                <a:solidFill>
                  <a:schemeClr val="tx1"/>
                </a:solidFill>
                <a:latin typeface="Palatino" pitchFamily="96" charset="0"/>
              </a:defRPr>
            </a:lvl1pPr>
            <a:lvl2pPr marL="461963" indent="-173038">
              <a:defRPr sz="2400">
                <a:solidFill>
                  <a:schemeClr val="tx1"/>
                </a:solidFill>
                <a:latin typeface="Palatino" pitchFamily="96" charset="0"/>
              </a:defRPr>
            </a:lvl2pPr>
            <a:lvl3pPr>
              <a:defRPr sz="2400">
                <a:solidFill>
                  <a:schemeClr val="tx1"/>
                </a:solidFill>
                <a:latin typeface="Palatino" pitchFamily="96" charset="0"/>
              </a:defRPr>
            </a:lvl3pPr>
            <a:lvl4pPr>
              <a:defRPr sz="2400">
                <a:solidFill>
                  <a:schemeClr val="tx1"/>
                </a:solidFill>
                <a:latin typeface="Palatino" pitchFamily="96" charset="0"/>
              </a:defRPr>
            </a:lvl4pPr>
            <a:lvl5pPr>
              <a:defRPr sz="2400">
                <a:solidFill>
                  <a:schemeClr val="tx1"/>
                </a:solidFill>
                <a:latin typeface="Palatino" pitchFamily="96" charset="0"/>
              </a:defRPr>
            </a:lvl5pPr>
            <a:lvl6pPr eaLnBrk="0" fontAlgn="base" hangingPunct="0">
              <a:spcBef>
                <a:spcPct val="0"/>
              </a:spcBef>
              <a:spcAft>
                <a:spcPct val="0"/>
              </a:spcAft>
              <a:defRPr sz="2400">
                <a:solidFill>
                  <a:schemeClr val="tx1"/>
                </a:solidFill>
                <a:latin typeface="Palatino" pitchFamily="96" charset="0"/>
              </a:defRPr>
            </a:lvl6pPr>
            <a:lvl7pPr eaLnBrk="0" fontAlgn="base" hangingPunct="0">
              <a:spcBef>
                <a:spcPct val="0"/>
              </a:spcBef>
              <a:spcAft>
                <a:spcPct val="0"/>
              </a:spcAft>
              <a:defRPr sz="2400">
                <a:solidFill>
                  <a:schemeClr val="tx1"/>
                </a:solidFill>
                <a:latin typeface="Palatino" pitchFamily="96" charset="0"/>
              </a:defRPr>
            </a:lvl7pPr>
            <a:lvl8pPr eaLnBrk="0" fontAlgn="base" hangingPunct="0">
              <a:spcBef>
                <a:spcPct val="0"/>
              </a:spcBef>
              <a:spcAft>
                <a:spcPct val="0"/>
              </a:spcAft>
              <a:defRPr sz="2400">
                <a:solidFill>
                  <a:schemeClr val="tx1"/>
                </a:solidFill>
                <a:latin typeface="Palatino" pitchFamily="96" charset="0"/>
              </a:defRPr>
            </a:lvl8pPr>
            <a:lvl9pPr eaLnBrk="0" fontAlgn="base" hangingPunct="0">
              <a:spcBef>
                <a:spcPct val="0"/>
              </a:spcBef>
              <a:spcAft>
                <a:spcPct val="0"/>
              </a:spcAft>
              <a:defRPr sz="2400">
                <a:solidFill>
                  <a:schemeClr val="tx1"/>
                </a:solidFill>
                <a:latin typeface="Palatino" pitchFamily="96" charset="0"/>
              </a:defRPr>
            </a:lvl9pPr>
          </a:lstStyle>
          <a:p>
            <a:pPr>
              <a:lnSpc>
                <a:spcPct val="90000"/>
              </a:lnSpc>
              <a:spcBef>
                <a:spcPct val="30000"/>
              </a:spcBef>
            </a:pPr>
            <a:r>
              <a:rPr lang="en-US" altLang="en-US" sz="1400" b="1" dirty="0" smtClean="0">
                <a:solidFill>
                  <a:srgbClr val="081D58"/>
                </a:solidFill>
              </a:rPr>
              <a:t>TMI- 85 </a:t>
            </a:r>
            <a:r>
              <a:rPr lang="en-US" altLang="en-US" sz="1400" b="1" dirty="0">
                <a:solidFill>
                  <a:srgbClr val="081D58"/>
                </a:solidFill>
              </a:rPr>
              <a:t>GHz V-polarization</a:t>
            </a:r>
          </a:p>
        </p:txBody>
      </p:sp>
      <p:sp>
        <p:nvSpPr>
          <p:cNvPr id="467974" name="Rectangle 6"/>
          <p:cNvSpPr>
            <a:spLocks noChangeArrowheads="1"/>
          </p:cNvSpPr>
          <p:nvPr/>
        </p:nvSpPr>
        <p:spPr bwMode="auto">
          <a:xfrm>
            <a:off x="5791200" y="1471536"/>
            <a:ext cx="2492375" cy="280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lvl1pPr marL="174625" indent="-174625">
              <a:defRPr sz="2400">
                <a:solidFill>
                  <a:schemeClr val="tx1"/>
                </a:solidFill>
                <a:latin typeface="Palatino" pitchFamily="96" charset="0"/>
              </a:defRPr>
            </a:lvl1pPr>
            <a:lvl2pPr marL="461963" indent="-173038">
              <a:defRPr sz="2400">
                <a:solidFill>
                  <a:schemeClr val="tx1"/>
                </a:solidFill>
                <a:latin typeface="Palatino" pitchFamily="96" charset="0"/>
              </a:defRPr>
            </a:lvl2pPr>
            <a:lvl3pPr>
              <a:defRPr sz="2400">
                <a:solidFill>
                  <a:schemeClr val="tx1"/>
                </a:solidFill>
                <a:latin typeface="Palatino" pitchFamily="96" charset="0"/>
              </a:defRPr>
            </a:lvl3pPr>
            <a:lvl4pPr>
              <a:defRPr sz="2400">
                <a:solidFill>
                  <a:schemeClr val="tx1"/>
                </a:solidFill>
                <a:latin typeface="Palatino" pitchFamily="96" charset="0"/>
              </a:defRPr>
            </a:lvl4pPr>
            <a:lvl5pPr>
              <a:defRPr sz="2400">
                <a:solidFill>
                  <a:schemeClr val="tx1"/>
                </a:solidFill>
                <a:latin typeface="Palatino" pitchFamily="96" charset="0"/>
              </a:defRPr>
            </a:lvl5pPr>
            <a:lvl6pPr eaLnBrk="0" fontAlgn="base" hangingPunct="0">
              <a:spcBef>
                <a:spcPct val="0"/>
              </a:spcBef>
              <a:spcAft>
                <a:spcPct val="0"/>
              </a:spcAft>
              <a:defRPr sz="2400">
                <a:solidFill>
                  <a:schemeClr val="tx1"/>
                </a:solidFill>
                <a:latin typeface="Palatino" pitchFamily="96" charset="0"/>
              </a:defRPr>
            </a:lvl6pPr>
            <a:lvl7pPr eaLnBrk="0" fontAlgn="base" hangingPunct="0">
              <a:spcBef>
                <a:spcPct val="0"/>
              </a:spcBef>
              <a:spcAft>
                <a:spcPct val="0"/>
              </a:spcAft>
              <a:defRPr sz="2400">
                <a:solidFill>
                  <a:schemeClr val="tx1"/>
                </a:solidFill>
                <a:latin typeface="Palatino" pitchFamily="96" charset="0"/>
              </a:defRPr>
            </a:lvl7pPr>
            <a:lvl8pPr eaLnBrk="0" fontAlgn="base" hangingPunct="0">
              <a:spcBef>
                <a:spcPct val="0"/>
              </a:spcBef>
              <a:spcAft>
                <a:spcPct val="0"/>
              </a:spcAft>
              <a:defRPr sz="2400">
                <a:solidFill>
                  <a:schemeClr val="tx1"/>
                </a:solidFill>
                <a:latin typeface="Palatino" pitchFamily="96" charset="0"/>
              </a:defRPr>
            </a:lvl8pPr>
            <a:lvl9pPr eaLnBrk="0" fontAlgn="base" hangingPunct="0">
              <a:spcBef>
                <a:spcPct val="0"/>
              </a:spcBef>
              <a:spcAft>
                <a:spcPct val="0"/>
              </a:spcAft>
              <a:defRPr sz="2400">
                <a:solidFill>
                  <a:schemeClr val="tx1"/>
                </a:solidFill>
                <a:latin typeface="Palatino" pitchFamily="96" charset="0"/>
              </a:defRPr>
            </a:lvl9pPr>
          </a:lstStyle>
          <a:p>
            <a:pPr>
              <a:lnSpc>
                <a:spcPct val="90000"/>
              </a:lnSpc>
              <a:spcBef>
                <a:spcPct val="30000"/>
              </a:spcBef>
            </a:pPr>
            <a:r>
              <a:rPr lang="en-US" altLang="en-US" sz="1400" b="1" dirty="0">
                <a:solidFill>
                  <a:srgbClr val="081D58"/>
                </a:solidFill>
              </a:rPr>
              <a:t>GOES IR background image</a:t>
            </a:r>
          </a:p>
        </p:txBody>
      </p:sp>
    </p:spTree>
    <p:extLst>
      <p:ext uri="{BB962C8B-B14F-4D97-AF65-F5344CB8AC3E}">
        <p14:creationId xmlns:p14="http://schemas.microsoft.com/office/powerpoint/2010/main" val="36459963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52400" y="152400"/>
            <a:ext cx="8229600" cy="856488"/>
          </a:xfrm>
        </p:spPr>
        <p:txBody>
          <a:bodyPr/>
          <a:lstStyle/>
          <a:p>
            <a:r>
              <a:rPr lang="en-US" altLang="en-US" dirty="0" smtClean="0"/>
              <a:t>Precipitation Radar (PR)</a:t>
            </a:r>
          </a:p>
        </p:txBody>
      </p:sp>
      <p:sp>
        <p:nvSpPr>
          <p:cNvPr id="11267" name="Content Placeholder 2"/>
          <p:cNvSpPr>
            <a:spLocks noGrp="1"/>
          </p:cNvSpPr>
          <p:nvPr>
            <p:ph idx="1"/>
          </p:nvPr>
        </p:nvSpPr>
        <p:spPr>
          <a:xfrm>
            <a:off x="176784" y="1295400"/>
            <a:ext cx="4166616" cy="5486400"/>
          </a:xfrm>
        </p:spPr>
        <p:txBody>
          <a:bodyPr>
            <a:normAutofit fontScale="77500" lnSpcReduction="20000"/>
          </a:bodyPr>
          <a:lstStyle/>
          <a:p>
            <a:r>
              <a:rPr lang="en-US" altLang="en-US" b="1" dirty="0" smtClean="0">
                <a:solidFill>
                  <a:srgbClr val="CC04B4"/>
                </a:solidFill>
              </a:rPr>
              <a:t>Active Rain Radar</a:t>
            </a:r>
          </a:p>
          <a:p>
            <a:endParaRPr lang="en-US" altLang="en-US" dirty="0" smtClean="0"/>
          </a:p>
          <a:p>
            <a:r>
              <a:rPr lang="en-US" altLang="en-US" b="1" dirty="0" smtClean="0">
                <a:solidFill>
                  <a:srgbClr val="CC04B4"/>
                </a:solidFill>
              </a:rPr>
              <a:t>Frequency: </a:t>
            </a:r>
            <a:r>
              <a:rPr lang="en-US" altLang="en-US" dirty="0" smtClean="0"/>
              <a:t>13.8 GHz</a:t>
            </a:r>
          </a:p>
          <a:p>
            <a:endParaRPr lang="en-US" altLang="en-US" dirty="0" smtClean="0"/>
          </a:p>
          <a:p>
            <a:r>
              <a:rPr lang="en-US" altLang="en-US" b="1" dirty="0" smtClean="0">
                <a:solidFill>
                  <a:srgbClr val="CC04B4"/>
                </a:solidFill>
              </a:rPr>
              <a:t>Scan Geometry:</a:t>
            </a:r>
          </a:p>
          <a:p>
            <a:pPr lvl="1"/>
            <a:r>
              <a:rPr lang="en-US" altLang="en-US" dirty="0" smtClean="0"/>
              <a:t>Nadir</a:t>
            </a:r>
          </a:p>
          <a:p>
            <a:pPr lvl="1"/>
            <a:r>
              <a:rPr lang="en-US" altLang="en-US" dirty="0" smtClean="0"/>
              <a:t>Spatial Resolution: 4.3 km</a:t>
            </a:r>
          </a:p>
          <a:p>
            <a:pPr lvl="1"/>
            <a:r>
              <a:rPr lang="en-US" altLang="en-US" dirty="0" smtClean="0"/>
              <a:t>Range Resolution: 250 m</a:t>
            </a:r>
          </a:p>
          <a:p>
            <a:pPr lvl="1"/>
            <a:r>
              <a:rPr lang="en-US" altLang="en-US" dirty="0" smtClean="0"/>
              <a:t>Swath: 215 km</a:t>
            </a:r>
          </a:p>
          <a:p>
            <a:pPr lvl="1"/>
            <a:r>
              <a:rPr lang="en-US" altLang="en-US" dirty="0"/>
              <a:t>vertical profile from surface to 15 km </a:t>
            </a:r>
            <a:endParaRPr lang="en-US" altLang="en-US" dirty="0" smtClean="0"/>
          </a:p>
          <a:p>
            <a:pPr lvl="1"/>
            <a:r>
              <a:rPr lang="en-US" altLang="en-US" dirty="0"/>
              <a:t>128 element active phased array radar</a:t>
            </a:r>
          </a:p>
          <a:p>
            <a:pPr lvl="1"/>
            <a:r>
              <a:rPr lang="en-US" altLang="en-US" dirty="0"/>
              <a:t>13.796 and 13.802 GHz</a:t>
            </a:r>
          </a:p>
          <a:p>
            <a:pPr lvl="1"/>
            <a:endParaRPr lang="en-US" altLang="en-US" dirty="0"/>
          </a:p>
          <a:p>
            <a:r>
              <a:rPr lang="en-US" altLang="en-US" b="1" dirty="0">
                <a:solidFill>
                  <a:srgbClr val="CC04B4"/>
                </a:solidFill>
              </a:rPr>
              <a:t>Sensitivity</a:t>
            </a:r>
          </a:p>
          <a:p>
            <a:pPr lvl="1"/>
            <a:r>
              <a:rPr lang="en-US" altLang="en-US" dirty="0"/>
              <a:t>minimum measurable rain rate of 0.5 mm hr</a:t>
            </a:r>
            <a:r>
              <a:rPr lang="en-US" altLang="en-US" baseline="30000" dirty="0"/>
              <a:t>-1</a:t>
            </a:r>
            <a:endParaRPr lang="en-US" altLang="en-US" dirty="0"/>
          </a:p>
          <a:p>
            <a:pPr lvl="1"/>
            <a:endParaRPr lang="en-US" altLang="en-US" dirty="0" smtClean="0"/>
          </a:p>
          <a:p>
            <a:pPr lvl="1"/>
            <a:endParaRPr lang="en-US" altLang="en-US" dirty="0" smtClean="0"/>
          </a:p>
        </p:txBody>
      </p:sp>
      <p:pic>
        <p:nvPicPr>
          <p:cNvPr id="9218" name="Picture 2" descr="http://cdn.phys.org/newman/gfx/news/hires/2013/10-nasastrmms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00200"/>
            <a:ext cx="4343399"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1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7">
                                            <p:txEl>
                                              <p:pRg st="5" end="5"/>
                                            </p:txEl>
                                          </p:spTgt>
                                        </p:tgtEl>
                                        <p:attrNameLst>
                                          <p:attrName>style.visibility</p:attrName>
                                        </p:attrNameLst>
                                      </p:cBhvr>
                                      <p:to>
                                        <p:strVal val="visible"/>
                                      </p:to>
                                    </p:set>
                                    <p:animEffect transition="in" filter="fade">
                                      <p:cBhvr>
                                        <p:cTn id="7" dur="500"/>
                                        <p:tgtEl>
                                          <p:spTgt spid="11267">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267">
                                            <p:txEl>
                                              <p:pRg st="6" end="6"/>
                                            </p:txEl>
                                          </p:spTgt>
                                        </p:tgtEl>
                                        <p:attrNameLst>
                                          <p:attrName>style.visibility</p:attrName>
                                        </p:attrNameLst>
                                      </p:cBhvr>
                                      <p:to>
                                        <p:strVal val="visible"/>
                                      </p:to>
                                    </p:set>
                                    <p:animEffect transition="in" filter="fade">
                                      <p:cBhvr>
                                        <p:cTn id="10" dur="500"/>
                                        <p:tgtEl>
                                          <p:spTgt spid="11267">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267">
                                            <p:txEl>
                                              <p:pRg st="7" end="7"/>
                                            </p:txEl>
                                          </p:spTgt>
                                        </p:tgtEl>
                                        <p:attrNameLst>
                                          <p:attrName>style.visibility</p:attrName>
                                        </p:attrNameLst>
                                      </p:cBhvr>
                                      <p:to>
                                        <p:strVal val="visible"/>
                                      </p:to>
                                    </p:set>
                                    <p:animEffect transition="in" filter="fade">
                                      <p:cBhvr>
                                        <p:cTn id="13" dur="500"/>
                                        <p:tgtEl>
                                          <p:spTgt spid="11267">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267">
                                            <p:txEl>
                                              <p:pRg st="8" end="8"/>
                                            </p:txEl>
                                          </p:spTgt>
                                        </p:tgtEl>
                                        <p:attrNameLst>
                                          <p:attrName>style.visibility</p:attrName>
                                        </p:attrNameLst>
                                      </p:cBhvr>
                                      <p:to>
                                        <p:strVal val="visible"/>
                                      </p:to>
                                    </p:set>
                                    <p:animEffect transition="in" filter="fade">
                                      <p:cBhvr>
                                        <p:cTn id="16" dur="500"/>
                                        <p:tgtEl>
                                          <p:spTgt spid="11267">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267">
                                            <p:txEl>
                                              <p:pRg st="9" end="9"/>
                                            </p:txEl>
                                          </p:spTgt>
                                        </p:tgtEl>
                                        <p:attrNameLst>
                                          <p:attrName>style.visibility</p:attrName>
                                        </p:attrNameLst>
                                      </p:cBhvr>
                                      <p:to>
                                        <p:strVal val="visible"/>
                                      </p:to>
                                    </p:set>
                                    <p:animEffect transition="in" filter="fade">
                                      <p:cBhvr>
                                        <p:cTn id="19" dur="500"/>
                                        <p:tgtEl>
                                          <p:spTgt spid="11267">
                                            <p:txEl>
                                              <p:pRg st="9" end="9"/>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267">
                                            <p:txEl>
                                              <p:pRg st="10" end="10"/>
                                            </p:txEl>
                                          </p:spTgt>
                                        </p:tgtEl>
                                        <p:attrNameLst>
                                          <p:attrName>style.visibility</p:attrName>
                                        </p:attrNameLst>
                                      </p:cBhvr>
                                      <p:to>
                                        <p:strVal val="visible"/>
                                      </p:to>
                                    </p:set>
                                    <p:animEffect transition="in" filter="fade">
                                      <p:cBhvr>
                                        <p:cTn id="22" dur="500"/>
                                        <p:tgtEl>
                                          <p:spTgt spid="11267">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1267">
                                            <p:txEl>
                                              <p:pRg st="11" end="11"/>
                                            </p:txEl>
                                          </p:spTgt>
                                        </p:tgtEl>
                                        <p:attrNameLst>
                                          <p:attrName>style.visibility</p:attrName>
                                        </p:attrNameLst>
                                      </p:cBhvr>
                                      <p:to>
                                        <p:strVal val="visible"/>
                                      </p:to>
                                    </p:set>
                                    <p:animEffect transition="in" filter="fade">
                                      <p:cBhvr>
                                        <p:cTn id="25" dur="500"/>
                                        <p:tgtEl>
                                          <p:spTgt spid="11267">
                                            <p:txEl>
                                              <p:pRg st="11" end="1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267">
                                            <p:txEl>
                                              <p:pRg st="14" end="14"/>
                                            </p:txEl>
                                          </p:spTgt>
                                        </p:tgtEl>
                                        <p:attrNameLst>
                                          <p:attrName>style.visibility</p:attrName>
                                        </p:attrNameLst>
                                      </p:cBhvr>
                                      <p:to>
                                        <p:strVal val="visible"/>
                                      </p:to>
                                    </p:set>
                                    <p:animEffect transition="in" filter="fade">
                                      <p:cBhvr>
                                        <p:cTn id="30" dur="500"/>
                                        <p:tgtEl>
                                          <p:spTgt spid="1126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p:cNvSpPr>
            <a:spLocks noGrp="1"/>
          </p:cNvSpPr>
          <p:nvPr>
            <p:ph type="title"/>
          </p:nvPr>
        </p:nvSpPr>
        <p:spPr>
          <a:xfrm>
            <a:off x="76200" y="77375"/>
            <a:ext cx="8229600" cy="838200"/>
          </a:xfrm>
        </p:spPr>
        <p:txBody>
          <a:bodyPr/>
          <a:lstStyle/>
          <a:p>
            <a:r>
              <a:rPr lang="en-US" altLang="en-US" dirty="0" smtClean="0"/>
              <a:t>Scan Geometry of PR</a:t>
            </a:r>
          </a:p>
        </p:txBody>
      </p:sp>
      <p:pic>
        <p:nvPicPr>
          <p:cNvPr id="6" name="Picture 5"/>
          <p:cNvPicPr>
            <a:picLocks noChangeAspect="1"/>
          </p:cNvPicPr>
          <p:nvPr/>
        </p:nvPicPr>
        <p:blipFill>
          <a:blip r:embed="rId2"/>
          <a:stretch>
            <a:fillRect/>
          </a:stretch>
        </p:blipFill>
        <p:spPr>
          <a:xfrm>
            <a:off x="597535" y="943007"/>
            <a:ext cx="7693025" cy="5769769"/>
          </a:xfrm>
          <a:prstGeom prst="rect">
            <a:avLst/>
          </a:prstGeom>
        </p:spPr>
      </p:pic>
    </p:spTree>
    <p:extLst>
      <p:ext uri="{BB962C8B-B14F-4D97-AF65-F5344CB8AC3E}">
        <p14:creationId xmlns:p14="http://schemas.microsoft.com/office/powerpoint/2010/main" val="9820663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3" name="Rectangle 3"/>
          <p:cNvSpPr>
            <a:spLocks noGrp="1" noChangeArrowheads="1"/>
          </p:cNvSpPr>
          <p:nvPr>
            <p:ph type="title"/>
          </p:nvPr>
        </p:nvSpPr>
        <p:spPr>
          <a:xfrm>
            <a:off x="133350" y="190500"/>
            <a:ext cx="8229600" cy="1143000"/>
          </a:xfrm>
          <a:ln/>
        </p:spPr>
        <p:txBody>
          <a:bodyPr>
            <a:normAutofit fontScale="90000"/>
          </a:bodyPr>
          <a:lstStyle/>
          <a:p>
            <a:r>
              <a:rPr lang="en-US" altLang="en-US" dirty="0"/>
              <a:t>PR Image and Cross Section of Precipitation over Argentina</a:t>
            </a:r>
            <a:endParaRPr lang="en-US" altLang="en-US" b="0" dirty="0"/>
          </a:p>
        </p:txBody>
      </p:sp>
      <p:pic>
        <p:nvPicPr>
          <p:cNvPr id="465924" name="Picture 4" descr="argent971221"/>
          <p:cNvPicPr>
            <a:picLocks noChangeAspect="1" noChangeArrowheads="1"/>
          </p:cNvPicPr>
          <p:nvPr/>
        </p:nvPicPr>
        <p:blipFill>
          <a:blip r:embed="rId3">
            <a:extLst>
              <a:ext uri="{28A0092B-C50C-407E-A947-70E740481C1C}">
                <a14:useLocalDpi xmlns:a14="http://schemas.microsoft.com/office/drawing/2010/main" val="0"/>
              </a:ext>
            </a:extLst>
          </a:blip>
          <a:srcRect l="53206" t="1746" r="3511" b="59451"/>
          <a:stretch>
            <a:fillRect/>
          </a:stretch>
        </p:blipFill>
        <p:spPr bwMode="auto">
          <a:xfrm>
            <a:off x="96274" y="1701800"/>
            <a:ext cx="5842564" cy="3479800"/>
          </a:xfrm>
          <a:prstGeom prst="rect">
            <a:avLst/>
          </a:prstGeom>
          <a:noFill/>
          <a:extLst>
            <a:ext uri="{909E8E84-426E-40DD-AFC4-6F175D3DCCD1}">
              <a14:hiddenFill xmlns:a14="http://schemas.microsoft.com/office/drawing/2010/main">
                <a:solidFill>
                  <a:srgbClr val="FFFFFF"/>
                </a:solidFill>
              </a14:hiddenFill>
            </a:ext>
          </a:extLst>
        </p:spPr>
      </p:pic>
      <p:sp>
        <p:nvSpPr>
          <p:cNvPr id="465925" name="Rectangle 5"/>
          <p:cNvSpPr>
            <a:spLocks noChangeArrowheads="1"/>
          </p:cNvSpPr>
          <p:nvPr/>
        </p:nvSpPr>
        <p:spPr bwMode="auto">
          <a:xfrm>
            <a:off x="1257300" y="1524000"/>
            <a:ext cx="3957638" cy="280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lvl1pPr marL="174625" indent="-174625">
              <a:defRPr sz="2400">
                <a:solidFill>
                  <a:schemeClr val="tx1"/>
                </a:solidFill>
                <a:latin typeface="Palatino" pitchFamily="96" charset="0"/>
              </a:defRPr>
            </a:lvl1pPr>
            <a:lvl2pPr marL="461963" indent="-173038">
              <a:defRPr sz="2400">
                <a:solidFill>
                  <a:schemeClr val="tx1"/>
                </a:solidFill>
                <a:latin typeface="Palatino" pitchFamily="96" charset="0"/>
              </a:defRPr>
            </a:lvl2pPr>
            <a:lvl3pPr>
              <a:defRPr sz="2400">
                <a:solidFill>
                  <a:schemeClr val="tx1"/>
                </a:solidFill>
                <a:latin typeface="Palatino" pitchFamily="96" charset="0"/>
              </a:defRPr>
            </a:lvl3pPr>
            <a:lvl4pPr>
              <a:defRPr sz="2400">
                <a:solidFill>
                  <a:schemeClr val="tx1"/>
                </a:solidFill>
                <a:latin typeface="Palatino" pitchFamily="96" charset="0"/>
              </a:defRPr>
            </a:lvl4pPr>
            <a:lvl5pPr>
              <a:defRPr sz="2400">
                <a:solidFill>
                  <a:schemeClr val="tx1"/>
                </a:solidFill>
                <a:latin typeface="Palatino" pitchFamily="96" charset="0"/>
              </a:defRPr>
            </a:lvl5pPr>
            <a:lvl6pPr eaLnBrk="0" fontAlgn="base" hangingPunct="0">
              <a:spcBef>
                <a:spcPct val="0"/>
              </a:spcBef>
              <a:spcAft>
                <a:spcPct val="0"/>
              </a:spcAft>
              <a:defRPr sz="2400">
                <a:solidFill>
                  <a:schemeClr val="tx1"/>
                </a:solidFill>
                <a:latin typeface="Palatino" pitchFamily="96" charset="0"/>
              </a:defRPr>
            </a:lvl6pPr>
            <a:lvl7pPr eaLnBrk="0" fontAlgn="base" hangingPunct="0">
              <a:spcBef>
                <a:spcPct val="0"/>
              </a:spcBef>
              <a:spcAft>
                <a:spcPct val="0"/>
              </a:spcAft>
              <a:defRPr sz="2400">
                <a:solidFill>
                  <a:schemeClr val="tx1"/>
                </a:solidFill>
                <a:latin typeface="Palatino" pitchFamily="96" charset="0"/>
              </a:defRPr>
            </a:lvl7pPr>
            <a:lvl8pPr eaLnBrk="0" fontAlgn="base" hangingPunct="0">
              <a:spcBef>
                <a:spcPct val="0"/>
              </a:spcBef>
              <a:spcAft>
                <a:spcPct val="0"/>
              </a:spcAft>
              <a:defRPr sz="2400">
                <a:solidFill>
                  <a:schemeClr val="tx1"/>
                </a:solidFill>
                <a:latin typeface="Palatino" pitchFamily="96" charset="0"/>
              </a:defRPr>
            </a:lvl8pPr>
            <a:lvl9pPr eaLnBrk="0" fontAlgn="base" hangingPunct="0">
              <a:spcBef>
                <a:spcPct val="0"/>
              </a:spcBef>
              <a:spcAft>
                <a:spcPct val="0"/>
              </a:spcAft>
              <a:defRPr sz="2400">
                <a:solidFill>
                  <a:schemeClr val="tx1"/>
                </a:solidFill>
                <a:latin typeface="Palatino" pitchFamily="96" charset="0"/>
              </a:defRPr>
            </a:lvl9pPr>
          </a:lstStyle>
          <a:p>
            <a:pPr algn="ctr">
              <a:lnSpc>
                <a:spcPct val="90000"/>
              </a:lnSpc>
              <a:spcBef>
                <a:spcPct val="30000"/>
              </a:spcBef>
            </a:pPr>
            <a:r>
              <a:rPr lang="en-US" altLang="en-US" sz="1400" b="1">
                <a:solidFill>
                  <a:srgbClr val="081D58"/>
                </a:solidFill>
              </a:rPr>
              <a:t>Horizontal Cross section of rain at 2 km height</a:t>
            </a:r>
          </a:p>
        </p:txBody>
      </p:sp>
      <p:pic>
        <p:nvPicPr>
          <p:cNvPr id="465922" name="Picture 2" descr="argent971221"/>
          <p:cNvPicPr>
            <a:picLocks noChangeAspect="1" noChangeArrowheads="1"/>
          </p:cNvPicPr>
          <p:nvPr/>
        </p:nvPicPr>
        <p:blipFill>
          <a:blip r:embed="rId3">
            <a:extLst>
              <a:ext uri="{28A0092B-C50C-407E-A947-70E740481C1C}">
                <a14:useLocalDpi xmlns:a14="http://schemas.microsoft.com/office/drawing/2010/main" val="0"/>
              </a:ext>
            </a:extLst>
          </a:blip>
          <a:srcRect l="51855" t="46124" r="1616" b="21541"/>
          <a:stretch>
            <a:fillRect/>
          </a:stretch>
        </p:blipFill>
        <p:spPr bwMode="auto">
          <a:xfrm>
            <a:off x="4278313" y="3786188"/>
            <a:ext cx="4838280" cy="2233612"/>
          </a:xfrm>
          <a:prstGeom prst="rect">
            <a:avLst/>
          </a:prstGeom>
          <a:noFill/>
          <a:extLst>
            <a:ext uri="{909E8E84-426E-40DD-AFC4-6F175D3DCCD1}">
              <a14:hiddenFill xmlns:a14="http://schemas.microsoft.com/office/drawing/2010/main">
                <a:solidFill>
                  <a:srgbClr val="FFFFFF"/>
                </a:solidFill>
              </a14:hiddenFill>
            </a:ext>
          </a:extLst>
        </p:spPr>
      </p:pic>
      <p:sp>
        <p:nvSpPr>
          <p:cNvPr id="465926" name="Rectangle 6"/>
          <p:cNvSpPr>
            <a:spLocks noChangeArrowheads="1"/>
          </p:cNvSpPr>
          <p:nvPr/>
        </p:nvSpPr>
        <p:spPr bwMode="auto">
          <a:xfrm>
            <a:off x="5842000" y="3581400"/>
            <a:ext cx="2520950" cy="280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lvl1pPr marL="174625" indent="-174625">
              <a:defRPr sz="2400">
                <a:solidFill>
                  <a:schemeClr val="tx1"/>
                </a:solidFill>
                <a:latin typeface="Palatino" pitchFamily="96" charset="0"/>
              </a:defRPr>
            </a:lvl1pPr>
            <a:lvl2pPr marL="461963" indent="-173038">
              <a:defRPr sz="2400">
                <a:solidFill>
                  <a:schemeClr val="tx1"/>
                </a:solidFill>
                <a:latin typeface="Palatino" pitchFamily="96" charset="0"/>
              </a:defRPr>
            </a:lvl2pPr>
            <a:lvl3pPr>
              <a:defRPr sz="2400">
                <a:solidFill>
                  <a:schemeClr val="tx1"/>
                </a:solidFill>
                <a:latin typeface="Palatino" pitchFamily="96" charset="0"/>
              </a:defRPr>
            </a:lvl3pPr>
            <a:lvl4pPr>
              <a:defRPr sz="2400">
                <a:solidFill>
                  <a:schemeClr val="tx1"/>
                </a:solidFill>
                <a:latin typeface="Palatino" pitchFamily="96" charset="0"/>
              </a:defRPr>
            </a:lvl4pPr>
            <a:lvl5pPr>
              <a:defRPr sz="2400">
                <a:solidFill>
                  <a:schemeClr val="tx1"/>
                </a:solidFill>
                <a:latin typeface="Palatino" pitchFamily="96" charset="0"/>
              </a:defRPr>
            </a:lvl5pPr>
            <a:lvl6pPr eaLnBrk="0" fontAlgn="base" hangingPunct="0">
              <a:spcBef>
                <a:spcPct val="0"/>
              </a:spcBef>
              <a:spcAft>
                <a:spcPct val="0"/>
              </a:spcAft>
              <a:defRPr sz="2400">
                <a:solidFill>
                  <a:schemeClr val="tx1"/>
                </a:solidFill>
                <a:latin typeface="Palatino" pitchFamily="96" charset="0"/>
              </a:defRPr>
            </a:lvl6pPr>
            <a:lvl7pPr eaLnBrk="0" fontAlgn="base" hangingPunct="0">
              <a:spcBef>
                <a:spcPct val="0"/>
              </a:spcBef>
              <a:spcAft>
                <a:spcPct val="0"/>
              </a:spcAft>
              <a:defRPr sz="2400">
                <a:solidFill>
                  <a:schemeClr val="tx1"/>
                </a:solidFill>
                <a:latin typeface="Palatino" pitchFamily="96" charset="0"/>
              </a:defRPr>
            </a:lvl7pPr>
            <a:lvl8pPr eaLnBrk="0" fontAlgn="base" hangingPunct="0">
              <a:spcBef>
                <a:spcPct val="0"/>
              </a:spcBef>
              <a:spcAft>
                <a:spcPct val="0"/>
              </a:spcAft>
              <a:defRPr sz="2400">
                <a:solidFill>
                  <a:schemeClr val="tx1"/>
                </a:solidFill>
                <a:latin typeface="Palatino" pitchFamily="96" charset="0"/>
              </a:defRPr>
            </a:lvl8pPr>
            <a:lvl9pPr eaLnBrk="0" fontAlgn="base" hangingPunct="0">
              <a:spcBef>
                <a:spcPct val="0"/>
              </a:spcBef>
              <a:spcAft>
                <a:spcPct val="0"/>
              </a:spcAft>
              <a:defRPr sz="2400">
                <a:solidFill>
                  <a:schemeClr val="tx1"/>
                </a:solidFill>
                <a:latin typeface="Palatino" pitchFamily="96" charset="0"/>
              </a:defRPr>
            </a:lvl9pPr>
          </a:lstStyle>
          <a:p>
            <a:pPr algn="ctr">
              <a:lnSpc>
                <a:spcPct val="90000"/>
              </a:lnSpc>
              <a:spcBef>
                <a:spcPct val="30000"/>
              </a:spcBef>
            </a:pPr>
            <a:r>
              <a:rPr lang="en-US" altLang="en-US" sz="1400" b="1" dirty="0">
                <a:solidFill>
                  <a:srgbClr val="081D58"/>
                </a:solidFill>
              </a:rPr>
              <a:t>Vertical Cross section of rain</a:t>
            </a:r>
          </a:p>
        </p:txBody>
      </p:sp>
      <p:pic>
        <p:nvPicPr>
          <p:cNvPr id="465927" name="Picture 7" descr="argent971221"/>
          <p:cNvPicPr>
            <a:picLocks noChangeAspect="1" noChangeArrowheads="1"/>
          </p:cNvPicPr>
          <p:nvPr/>
        </p:nvPicPr>
        <p:blipFill>
          <a:blip r:embed="rId3">
            <a:extLst>
              <a:ext uri="{28A0092B-C50C-407E-A947-70E740481C1C}">
                <a14:useLocalDpi xmlns:a14="http://schemas.microsoft.com/office/drawing/2010/main" val="0"/>
              </a:ext>
            </a:extLst>
          </a:blip>
          <a:srcRect l="60356" t="81412" r="9293" b="13904"/>
          <a:stretch>
            <a:fillRect/>
          </a:stretch>
        </p:blipFill>
        <p:spPr bwMode="auto">
          <a:xfrm>
            <a:off x="2060366" y="6255068"/>
            <a:ext cx="4637087" cy="474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3303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52400" y="76200"/>
            <a:ext cx="8229600" cy="932688"/>
          </a:xfrm>
        </p:spPr>
        <p:txBody>
          <a:bodyPr/>
          <a:lstStyle/>
          <a:p>
            <a:r>
              <a:rPr lang="en-US" altLang="en-US" dirty="0" smtClean="0"/>
              <a:t>Visible Infrared Scanner (VIRS)</a:t>
            </a:r>
          </a:p>
        </p:txBody>
      </p:sp>
      <p:sp>
        <p:nvSpPr>
          <p:cNvPr id="13315" name="Content Placeholder 2"/>
          <p:cNvSpPr>
            <a:spLocks noGrp="1"/>
          </p:cNvSpPr>
          <p:nvPr>
            <p:ph idx="1"/>
          </p:nvPr>
        </p:nvSpPr>
        <p:spPr>
          <a:xfrm>
            <a:off x="152400" y="1143000"/>
            <a:ext cx="8229600" cy="5638800"/>
          </a:xfrm>
        </p:spPr>
        <p:txBody>
          <a:bodyPr>
            <a:normAutofit fontScale="92500" lnSpcReduction="20000"/>
          </a:bodyPr>
          <a:lstStyle/>
          <a:p>
            <a:r>
              <a:rPr lang="en-US" altLang="en-US" b="1" dirty="0" smtClean="0">
                <a:solidFill>
                  <a:srgbClr val="CC04B4"/>
                </a:solidFill>
              </a:rPr>
              <a:t>5-channel visible and infrared passive radiometer</a:t>
            </a:r>
          </a:p>
          <a:p>
            <a:pPr lvl="1"/>
            <a:r>
              <a:rPr lang="en-US" altLang="en-US" dirty="0" smtClean="0"/>
              <a:t>Wavelengths: 0.6-12</a:t>
            </a:r>
            <a:r>
              <a:rPr lang="el-GR" altLang="en-US" dirty="0" smtClean="0"/>
              <a:t>μ</a:t>
            </a:r>
            <a:r>
              <a:rPr lang="en-US" altLang="en-US" dirty="0" smtClean="0"/>
              <a:t>m</a:t>
            </a:r>
          </a:p>
          <a:p>
            <a:pPr lvl="1"/>
            <a:r>
              <a:rPr lang="en-US" altLang="en-US" dirty="0" smtClean="0"/>
              <a:t>Reads brightness and temperature</a:t>
            </a:r>
          </a:p>
          <a:p>
            <a:pPr lvl="1"/>
            <a:endParaRPr lang="en-US" altLang="en-US" dirty="0" smtClean="0"/>
          </a:p>
          <a:p>
            <a:r>
              <a:rPr lang="en-US" altLang="en-US" b="1" dirty="0" smtClean="0">
                <a:solidFill>
                  <a:srgbClr val="CC04B4"/>
                </a:solidFill>
              </a:rPr>
              <a:t>Scan Geometry – Cross Track</a:t>
            </a:r>
          </a:p>
          <a:p>
            <a:pPr lvl="1"/>
            <a:r>
              <a:rPr lang="en-US" altLang="en-US" dirty="0" smtClean="0"/>
              <a:t>Swath: 720 km</a:t>
            </a:r>
          </a:p>
          <a:p>
            <a:pPr lvl="1"/>
            <a:r>
              <a:rPr lang="en-US" altLang="en-US" dirty="0" smtClean="0"/>
              <a:t>IFOV: 2.11 km nadir</a:t>
            </a:r>
          </a:p>
          <a:p>
            <a:pPr lvl="1"/>
            <a:r>
              <a:rPr lang="en-US" altLang="en-US" dirty="0" smtClean="0"/>
              <a:t>Spatial resolution of 2 km</a:t>
            </a:r>
          </a:p>
          <a:p>
            <a:pPr lvl="1"/>
            <a:endParaRPr lang="en-US" altLang="en-US" dirty="0" smtClean="0"/>
          </a:p>
          <a:p>
            <a:r>
              <a:rPr lang="en-US" altLang="en-US" b="1" dirty="0" smtClean="0">
                <a:solidFill>
                  <a:srgbClr val="CC04B4"/>
                </a:solidFill>
              </a:rPr>
              <a:t>Radiometric Properties:</a:t>
            </a:r>
          </a:p>
          <a:p>
            <a:pPr lvl="1"/>
            <a:r>
              <a:rPr lang="en-US" altLang="en-US" dirty="0" smtClean="0"/>
              <a:t>Channels 1 and 2 read solar energy</a:t>
            </a:r>
          </a:p>
          <a:p>
            <a:pPr lvl="1"/>
            <a:r>
              <a:rPr lang="en-US" altLang="en-US" dirty="0" smtClean="0"/>
              <a:t>Channels 3-5 read thermal energy</a:t>
            </a:r>
          </a:p>
          <a:p>
            <a:pPr lvl="1"/>
            <a:endParaRPr lang="en-US" altLang="en-US" dirty="0"/>
          </a:p>
          <a:p>
            <a:r>
              <a:rPr lang="en-US" altLang="en-US" b="1" dirty="0">
                <a:solidFill>
                  <a:srgbClr val="CC04B4"/>
                </a:solidFill>
              </a:rPr>
              <a:t>Main purposes</a:t>
            </a:r>
          </a:p>
          <a:p>
            <a:pPr lvl="1"/>
            <a:r>
              <a:rPr lang="en-US" altLang="en-US" dirty="0" smtClean="0"/>
              <a:t>Cloud </a:t>
            </a:r>
            <a:r>
              <a:rPr lang="en-US" altLang="en-US" dirty="0"/>
              <a:t>distribution and height</a:t>
            </a:r>
          </a:p>
          <a:p>
            <a:pPr lvl="1"/>
            <a:r>
              <a:rPr lang="en-US" altLang="en-US" dirty="0"/>
              <a:t>Rain estimates from brightness temperature</a:t>
            </a:r>
          </a:p>
          <a:p>
            <a:pPr lvl="1"/>
            <a:endParaRPr lang="en-US" altLang="en-US" dirty="0" smtClean="0"/>
          </a:p>
          <a:p>
            <a:pPr marL="393192" lvl="1" indent="0">
              <a:buNone/>
            </a:pPr>
            <a:endParaRPr lang="en-US" altLang="en-US" dirty="0" smtClean="0"/>
          </a:p>
        </p:txBody>
      </p:sp>
      <p:pic>
        <p:nvPicPr>
          <p:cNvPr id="11266" name="Picture 2" descr="http://www.nasa.gov/images/content/63815main_charley_trmm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3575" y="1600200"/>
            <a:ext cx="3400425" cy="34004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206" y="5181600"/>
            <a:ext cx="1905794"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27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500"/>
                                        <p:tgtEl>
                                          <p:spTgt spid="133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315">
                                            <p:txEl>
                                              <p:pRg st="1" end="1"/>
                                            </p:txEl>
                                          </p:spTgt>
                                        </p:tgtEl>
                                        <p:attrNameLst>
                                          <p:attrName>style.visibility</p:attrName>
                                        </p:attrNameLst>
                                      </p:cBhvr>
                                      <p:to>
                                        <p:strVal val="visible"/>
                                      </p:to>
                                    </p:set>
                                    <p:animEffect transition="in" filter="fade">
                                      <p:cBhvr>
                                        <p:cTn id="10" dur="500"/>
                                        <p:tgtEl>
                                          <p:spTgt spid="1331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Effect transition="in" filter="fade">
                                      <p:cBhvr>
                                        <p:cTn id="13" dur="500"/>
                                        <p:tgtEl>
                                          <p:spTgt spid="1331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315">
                                            <p:txEl>
                                              <p:pRg st="4" end="4"/>
                                            </p:txEl>
                                          </p:spTgt>
                                        </p:tgtEl>
                                        <p:attrNameLst>
                                          <p:attrName>style.visibility</p:attrName>
                                        </p:attrNameLst>
                                      </p:cBhvr>
                                      <p:to>
                                        <p:strVal val="visible"/>
                                      </p:to>
                                    </p:set>
                                    <p:animEffect transition="in" filter="fade">
                                      <p:cBhvr>
                                        <p:cTn id="18" dur="500"/>
                                        <p:tgtEl>
                                          <p:spTgt spid="13315">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3315">
                                            <p:txEl>
                                              <p:pRg st="5" end="5"/>
                                            </p:txEl>
                                          </p:spTgt>
                                        </p:tgtEl>
                                        <p:attrNameLst>
                                          <p:attrName>style.visibility</p:attrName>
                                        </p:attrNameLst>
                                      </p:cBhvr>
                                      <p:to>
                                        <p:strVal val="visible"/>
                                      </p:to>
                                    </p:set>
                                    <p:animEffect transition="in" filter="fade">
                                      <p:cBhvr>
                                        <p:cTn id="21" dur="500"/>
                                        <p:tgtEl>
                                          <p:spTgt spid="13315">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3315">
                                            <p:txEl>
                                              <p:pRg st="6" end="6"/>
                                            </p:txEl>
                                          </p:spTgt>
                                        </p:tgtEl>
                                        <p:attrNameLst>
                                          <p:attrName>style.visibility</p:attrName>
                                        </p:attrNameLst>
                                      </p:cBhvr>
                                      <p:to>
                                        <p:strVal val="visible"/>
                                      </p:to>
                                    </p:set>
                                    <p:animEffect transition="in" filter="fade">
                                      <p:cBhvr>
                                        <p:cTn id="24" dur="500"/>
                                        <p:tgtEl>
                                          <p:spTgt spid="13315">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3315">
                                            <p:txEl>
                                              <p:pRg st="7" end="7"/>
                                            </p:txEl>
                                          </p:spTgt>
                                        </p:tgtEl>
                                        <p:attrNameLst>
                                          <p:attrName>style.visibility</p:attrName>
                                        </p:attrNameLst>
                                      </p:cBhvr>
                                      <p:to>
                                        <p:strVal val="visible"/>
                                      </p:to>
                                    </p:set>
                                    <p:animEffect transition="in" filter="fade">
                                      <p:cBhvr>
                                        <p:cTn id="27" dur="500"/>
                                        <p:tgtEl>
                                          <p:spTgt spid="1331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315">
                                            <p:txEl>
                                              <p:pRg st="9" end="9"/>
                                            </p:txEl>
                                          </p:spTgt>
                                        </p:tgtEl>
                                        <p:attrNameLst>
                                          <p:attrName>style.visibility</p:attrName>
                                        </p:attrNameLst>
                                      </p:cBhvr>
                                      <p:to>
                                        <p:strVal val="visible"/>
                                      </p:to>
                                    </p:set>
                                    <p:animEffect transition="in" filter="fade">
                                      <p:cBhvr>
                                        <p:cTn id="32" dur="500"/>
                                        <p:tgtEl>
                                          <p:spTgt spid="13315">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3315">
                                            <p:txEl>
                                              <p:pRg st="10" end="10"/>
                                            </p:txEl>
                                          </p:spTgt>
                                        </p:tgtEl>
                                        <p:attrNameLst>
                                          <p:attrName>style.visibility</p:attrName>
                                        </p:attrNameLst>
                                      </p:cBhvr>
                                      <p:to>
                                        <p:strVal val="visible"/>
                                      </p:to>
                                    </p:set>
                                    <p:animEffect transition="in" filter="fade">
                                      <p:cBhvr>
                                        <p:cTn id="35" dur="500"/>
                                        <p:tgtEl>
                                          <p:spTgt spid="13315">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3315">
                                            <p:txEl>
                                              <p:pRg st="11" end="11"/>
                                            </p:txEl>
                                          </p:spTgt>
                                        </p:tgtEl>
                                        <p:attrNameLst>
                                          <p:attrName>style.visibility</p:attrName>
                                        </p:attrNameLst>
                                      </p:cBhvr>
                                      <p:to>
                                        <p:strVal val="visible"/>
                                      </p:to>
                                    </p:set>
                                    <p:animEffect transition="in" filter="fade">
                                      <p:cBhvr>
                                        <p:cTn id="38" dur="500"/>
                                        <p:tgtEl>
                                          <p:spTgt spid="13315">
                                            <p:txEl>
                                              <p:pRg st="11" end="1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315">
                                            <p:txEl>
                                              <p:pRg st="13" end="13"/>
                                            </p:txEl>
                                          </p:spTgt>
                                        </p:tgtEl>
                                        <p:attrNameLst>
                                          <p:attrName>style.visibility</p:attrName>
                                        </p:attrNameLst>
                                      </p:cBhvr>
                                      <p:to>
                                        <p:strVal val="visible"/>
                                      </p:to>
                                    </p:set>
                                    <p:animEffect transition="in" filter="fade">
                                      <p:cBhvr>
                                        <p:cTn id="43" dur="500"/>
                                        <p:tgtEl>
                                          <p:spTgt spid="13315">
                                            <p:txEl>
                                              <p:pRg st="13" end="13"/>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13315">
                                            <p:txEl>
                                              <p:pRg st="14" end="14"/>
                                            </p:txEl>
                                          </p:spTgt>
                                        </p:tgtEl>
                                        <p:attrNameLst>
                                          <p:attrName>style.visibility</p:attrName>
                                        </p:attrNameLst>
                                      </p:cBhvr>
                                      <p:to>
                                        <p:strVal val="visible"/>
                                      </p:to>
                                    </p:set>
                                    <p:animEffect transition="in" filter="fade">
                                      <p:cBhvr>
                                        <p:cTn id="46" dur="500"/>
                                        <p:tgtEl>
                                          <p:spTgt spid="13315">
                                            <p:txEl>
                                              <p:pRg st="14" end="14"/>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3315">
                                            <p:txEl>
                                              <p:pRg st="15" end="15"/>
                                            </p:txEl>
                                          </p:spTgt>
                                        </p:tgtEl>
                                        <p:attrNameLst>
                                          <p:attrName>style.visibility</p:attrName>
                                        </p:attrNameLst>
                                      </p:cBhvr>
                                      <p:to>
                                        <p:strVal val="visible"/>
                                      </p:to>
                                    </p:set>
                                    <p:animEffect transition="in" filter="fade">
                                      <p:cBhvr>
                                        <p:cTn id="49" dur="500"/>
                                        <p:tgtEl>
                                          <p:spTgt spid="1331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a:xfrm>
            <a:off x="76200" y="76200"/>
            <a:ext cx="8229600" cy="856488"/>
          </a:xfrm>
        </p:spPr>
        <p:txBody>
          <a:bodyPr/>
          <a:lstStyle/>
          <a:p>
            <a:r>
              <a:rPr lang="en-US" altLang="en-US" dirty="0" smtClean="0"/>
              <a:t>Scan Geometry of VIRS</a:t>
            </a:r>
          </a:p>
        </p:txBody>
      </p:sp>
      <p:pic>
        <p:nvPicPr>
          <p:cNvPr id="1433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9200" y="917448"/>
            <a:ext cx="6705600" cy="5475777"/>
          </a:xfrm>
          <a:noFill/>
        </p:spPr>
      </p:pic>
      <p:sp>
        <p:nvSpPr>
          <p:cNvPr id="14340" name="TextBox 3"/>
          <p:cNvSpPr txBox="1">
            <a:spLocks noChangeArrowheads="1"/>
          </p:cNvSpPr>
          <p:nvPr/>
        </p:nvSpPr>
        <p:spPr bwMode="auto">
          <a:xfrm>
            <a:off x="2133600" y="6393225"/>
            <a:ext cx="3962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t>Reference: </a:t>
            </a:r>
            <a:r>
              <a:rPr lang="en-US" altLang="en-US" dirty="0" err="1"/>
              <a:t>Kummerow</a:t>
            </a:r>
            <a:r>
              <a:rPr lang="en-US" altLang="en-US" dirty="0"/>
              <a:t> et al 1998</a:t>
            </a:r>
          </a:p>
        </p:txBody>
      </p:sp>
      <p:sp>
        <p:nvSpPr>
          <p:cNvPr id="2" name="Freeform 1"/>
          <p:cNvSpPr/>
          <p:nvPr/>
        </p:nvSpPr>
        <p:spPr>
          <a:xfrm>
            <a:off x="4325112" y="4425696"/>
            <a:ext cx="1307592" cy="1700784"/>
          </a:xfrm>
          <a:custGeom>
            <a:avLst/>
            <a:gdLst>
              <a:gd name="connsiteX0" fmla="*/ 1133856 w 1307592"/>
              <a:gd name="connsiteY0" fmla="*/ 0 h 1700784"/>
              <a:gd name="connsiteX1" fmla="*/ 0 w 1307592"/>
              <a:gd name="connsiteY1" fmla="*/ 1636776 h 1700784"/>
              <a:gd name="connsiteX2" fmla="*/ 73152 w 1307592"/>
              <a:gd name="connsiteY2" fmla="*/ 1700784 h 1700784"/>
              <a:gd name="connsiteX3" fmla="*/ 256032 w 1307592"/>
              <a:gd name="connsiteY3" fmla="*/ 1691640 h 1700784"/>
              <a:gd name="connsiteX4" fmla="*/ 466344 w 1307592"/>
              <a:gd name="connsiteY4" fmla="*/ 1435608 h 1700784"/>
              <a:gd name="connsiteX5" fmla="*/ 1307592 w 1307592"/>
              <a:gd name="connsiteY5" fmla="*/ 18288 h 1700784"/>
              <a:gd name="connsiteX6" fmla="*/ 1133856 w 1307592"/>
              <a:gd name="connsiteY6" fmla="*/ 0 h 17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592" h="1700784">
                <a:moveTo>
                  <a:pt x="1133856" y="0"/>
                </a:moveTo>
                <a:lnTo>
                  <a:pt x="0" y="1636776"/>
                </a:lnTo>
                <a:lnTo>
                  <a:pt x="73152" y="1700784"/>
                </a:lnTo>
                <a:lnTo>
                  <a:pt x="256032" y="1691640"/>
                </a:lnTo>
                <a:lnTo>
                  <a:pt x="466344" y="1435608"/>
                </a:lnTo>
                <a:lnTo>
                  <a:pt x="1307592" y="18288"/>
                </a:lnTo>
                <a:lnTo>
                  <a:pt x="1133856" y="0"/>
                </a:lnTo>
                <a:close/>
              </a:path>
            </a:pathLst>
          </a:custGeom>
          <a:solidFill>
            <a:srgbClr val="FFFF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p:cNvSpPr/>
          <p:nvPr/>
        </p:nvSpPr>
        <p:spPr>
          <a:xfrm>
            <a:off x="4572000" y="1828800"/>
            <a:ext cx="438912" cy="1609344"/>
          </a:xfrm>
          <a:custGeom>
            <a:avLst/>
            <a:gdLst>
              <a:gd name="connsiteX0" fmla="*/ 0 w 438912"/>
              <a:gd name="connsiteY0" fmla="*/ 0 h 1609344"/>
              <a:gd name="connsiteX1" fmla="*/ 274320 w 438912"/>
              <a:gd name="connsiteY1" fmla="*/ 1517904 h 1609344"/>
              <a:gd name="connsiteX2" fmla="*/ 356616 w 438912"/>
              <a:gd name="connsiteY2" fmla="*/ 1517904 h 1609344"/>
              <a:gd name="connsiteX3" fmla="*/ 411480 w 438912"/>
              <a:gd name="connsiteY3" fmla="*/ 1609344 h 1609344"/>
              <a:gd name="connsiteX4" fmla="*/ 438912 w 438912"/>
              <a:gd name="connsiteY4" fmla="*/ 1609344 h 1609344"/>
              <a:gd name="connsiteX5" fmla="*/ 100584 w 438912"/>
              <a:gd name="connsiteY5" fmla="*/ 9144 h 1609344"/>
              <a:gd name="connsiteX6" fmla="*/ 0 w 438912"/>
              <a:gd name="connsiteY6"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912" h="1609344">
                <a:moveTo>
                  <a:pt x="0" y="0"/>
                </a:moveTo>
                <a:lnTo>
                  <a:pt x="274320" y="1517904"/>
                </a:lnTo>
                <a:lnTo>
                  <a:pt x="356616" y="1517904"/>
                </a:lnTo>
                <a:lnTo>
                  <a:pt x="411480" y="1609344"/>
                </a:lnTo>
                <a:lnTo>
                  <a:pt x="438912" y="1609344"/>
                </a:lnTo>
                <a:lnTo>
                  <a:pt x="100584" y="9144"/>
                </a:lnTo>
                <a:lnTo>
                  <a:pt x="0" y="0"/>
                </a:lnTo>
                <a:close/>
              </a:path>
            </a:pathLst>
          </a:custGeom>
          <a:solidFill>
            <a:srgbClr val="FFFF00">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4919472" y="3895344"/>
            <a:ext cx="329184" cy="1033272"/>
          </a:xfrm>
          <a:custGeom>
            <a:avLst/>
            <a:gdLst>
              <a:gd name="connsiteX0" fmla="*/ 0 w 329184"/>
              <a:gd name="connsiteY0" fmla="*/ 18288 h 1033272"/>
              <a:gd name="connsiteX1" fmla="*/ 0 w 329184"/>
              <a:gd name="connsiteY1" fmla="*/ 18288 h 1033272"/>
              <a:gd name="connsiteX2" fmla="*/ 18288 w 329184"/>
              <a:gd name="connsiteY2" fmla="*/ 146304 h 1033272"/>
              <a:gd name="connsiteX3" fmla="*/ 155448 w 329184"/>
              <a:gd name="connsiteY3" fmla="*/ 1033272 h 1033272"/>
              <a:gd name="connsiteX4" fmla="*/ 329184 w 329184"/>
              <a:gd name="connsiteY4" fmla="*/ 786384 h 1033272"/>
              <a:gd name="connsiteX5" fmla="*/ 164592 w 329184"/>
              <a:gd name="connsiteY5" fmla="*/ 0 h 1033272"/>
              <a:gd name="connsiteX6" fmla="*/ 0 w 329184"/>
              <a:gd name="connsiteY6" fmla="*/ 18288 h 103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184" h="1033272">
                <a:moveTo>
                  <a:pt x="0" y="18288"/>
                </a:moveTo>
                <a:lnTo>
                  <a:pt x="0" y="18288"/>
                </a:lnTo>
                <a:lnTo>
                  <a:pt x="18288" y="146304"/>
                </a:lnTo>
                <a:lnTo>
                  <a:pt x="155448" y="1033272"/>
                </a:lnTo>
                <a:lnTo>
                  <a:pt x="329184" y="786384"/>
                </a:lnTo>
                <a:lnTo>
                  <a:pt x="164592" y="0"/>
                </a:lnTo>
                <a:lnTo>
                  <a:pt x="0" y="18288"/>
                </a:lnTo>
                <a:close/>
              </a:path>
            </a:pathLst>
          </a:custGeom>
          <a:solidFill>
            <a:srgbClr val="FFFF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438400" y="5257800"/>
            <a:ext cx="914400" cy="362712"/>
          </a:xfrm>
          <a:prstGeom prst="rect">
            <a:avLst/>
          </a:prstGeom>
          <a:solidFill>
            <a:srgbClr val="FFFF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32929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860" name="Picture 4" descr="argent971221"/>
          <p:cNvPicPr>
            <a:picLocks noChangeAspect="1" noChangeArrowheads="1"/>
          </p:cNvPicPr>
          <p:nvPr/>
        </p:nvPicPr>
        <p:blipFill>
          <a:blip r:embed="rId3">
            <a:extLst>
              <a:ext uri="{28A0092B-C50C-407E-A947-70E740481C1C}">
                <a14:useLocalDpi xmlns:a14="http://schemas.microsoft.com/office/drawing/2010/main" val="0"/>
              </a:ext>
            </a:extLst>
          </a:blip>
          <a:srcRect l="1433" t="1927" r="55054" b="59244"/>
          <a:stretch>
            <a:fillRect/>
          </a:stretch>
        </p:blipFill>
        <p:spPr bwMode="auto">
          <a:xfrm>
            <a:off x="228600" y="1066800"/>
            <a:ext cx="8737316" cy="5181600"/>
          </a:xfrm>
          <a:prstGeom prst="rect">
            <a:avLst/>
          </a:prstGeom>
          <a:noFill/>
          <a:extLst>
            <a:ext uri="{909E8E84-426E-40DD-AFC4-6F175D3DCCD1}">
              <a14:hiddenFill xmlns:a14="http://schemas.microsoft.com/office/drawing/2010/main">
                <a:solidFill>
                  <a:srgbClr val="FFFFFF"/>
                </a:solidFill>
              </a14:hiddenFill>
            </a:ext>
          </a:extLst>
        </p:spPr>
      </p:pic>
      <p:sp>
        <p:nvSpPr>
          <p:cNvPr id="377862" name="Rectangle 6"/>
          <p:cNvSpPr>
            <a:spLocks noGrp="1" noChangeArrowheads="1"/>
          </p:cNvSpPr>
          <p:nvPr>
            <p:ph type="title"/>
          </p:nvPr>
        </p:nvSpPr>
        <p:spPr>
          <a:xfrm>
            <a:off x="152400" y="152400"/>
            <a:ext cx="8229600" cy="838200"/>
          </a:xfrm>
          <a:ln/>
        </p:spPr>
        <p:txBody>
          <a:bodyPr>
            <a:normAutofit fontScale="90000"/>
          </a:bodyPr>
          <a:lstStyle/>
          <a:p>
            <a:r>
              <a:rPr lang="en-US" altLang="en-US" dirty="0"/>
              <a:t>Clouds over Argentina from VIRS</a:t>
            </a:r>
            <a:endParaRPr lang="en-US" altLang="en-US" b="0" dirty="0"/>
          </a:p>
        </p:txBody>
      </p:sp>
      <p:sp>
        <p:nvSpPr>
          <p:cNvPr id="377864" name="Rectangle 8"/>
          <p:cNvSpPr>
            <a:spLocks noChangeArrowheads="1"/>
          </p:cNvSpPr>
          <p:nvPr/>
        </p:nvSpPr>
        <p:spPr bwMode="auto">
          <a:xfrm>
            <a:off x="2971800" y="6477000"/>
            <a:ext cx="3886200" cy="2836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7" tIns="44450" rIns="90487" bIns="44450">
            <a:spAutoFit/>
          </a:bodyPr>
          <a:lstStyle>
            <a:lvl1pPr>
              <a:tabLst>
                <a:tab pos="230188" algn="l"/>
                <a:tab pos="398463" algn="l"/>
              </a:tabLst>
              <a:defRPr sz="2400">
                <a:solidFill>
                  <a:schemeClr val="tx1"/>
                </a:solidFill>
                <a:latin typeface="Palatino" pitchFamily="96" charset="0"/>
              </a:defRPr>
            </a:lvl1pPr>
            <a:lvl2pPr>
              <a:tabLst>
                <a:tab pos="230188" algn="l"/>
                <a:tab pos="398463" algn="l"/>
              </a:tabLst>
              <a:defRPr sz="2400">
                <a:solidFill>
                  <a:schemeClr val="tx1"/>
                </a:solidFill>
                <a:latin typeface="Palatino" pitchFamily="96" charset="0"/>
              </a:defRPr>
            </a:lvl2pPr>
            <a:lvl3pPr>
              <a:tabLst>
                <a:tab pos="230188" algn="l"/>
                <a:tab pos="398463" algn="l"/>
              </a:tabLst>
              <a:defRPr sz="2400">
                <a:solidFill>
                  <a:schemeClr val="tx1"/>
                </a:solidFill>
                <a:latin typeface="Palatino" pitchFamily="96" charset="0"/>
              </a:defRPr>
            </a:lvl3pPr>
            <a:lvl4pPr>
              <a:tabLst>
                <a:tab pos="230188" algn="l"/>
                <a:tab pos="398463" algn="l"/>
              </a:tabLst>
              <a:defRPr sz="2400">
                <a:solidFill>
                  <a:schemeClr val="tx1"/>
                </a:solidFill>
                <a:latin typeface="Palatino" pitchFamily="96" charset="0"/>
              </a:defRPr>
            </a:lvl4pPr>
            <a:lvl5pPr>
              <a:tabLst>
                <a:tab pos="230188" algn="l"/>
                <a:tab pos="398463" algn="l"/>
              </a:tabLst>
              <a:defRPr sz="2400">
                <a:solidFill>
                  <a:schemeClr val="tx1"/>
                </a:solidFill>
                <a:latin typeface="Palatino" pitchFamily="96" charset="0"/>
              </a:defRPr>
            </a:lvl5pPr>
            <a:lvl6pPr eaLnBrk="0" fontAlgn="base" hangingPunct="0">
              <a:spcBef>
                <a:spcPct val="0"/>
              </a:spcBef>
              <a:spcAft>
                <a:spcPct val="0"/>
              </a:spcAft>
              <a:tabLst>
                <a:tab pos="230188" algn="l"/>
                <a:tab pos="398463" algn="l"/>
              </a:tabLst>
              <a:defRPr sz="2400">
                <a:solidFill>
                  <a:schemeClr val="tx1"/>
                </a:solidFill>
                <a:latin typeface="Palatino" pitchFamily="96" charset="0"/>
              </a:defRPr>
            </a:lvl6pPr>
            <a:lvl7pPr eaLnBrk="0" fontAlgn="base" hangingPunct="0">
              <a:spcBef>
                <a:spcPct val="0"/>
              </a:spcBef>
              <a:spcAft>
                <a:spcPct val="0"/>
              </a:spcAft>
              <a:tabLst>
                <a:tab pos="230188" algn="l"/>
                <a:tab pos="398463" algn="l"/>
              </a:tabLst>
              <a:defRPr sz="2400">
                <a:solidFill>
                  <a:schemeClr val="tx1"/>
                </a:solidFill>
                <a:latin typeface="Palatino" pitchFamily="96" charset="0"/>
              </a:defRPr>
            </a:lvl7pPr>
            <a:lvl8pPr eaLnBrk="0" fontAlgn="base" hangingPunct="0">
              <a:spcBef>
                <a:spcPct val="0"/>
              </a:spcBef>
              <a:spcAft>
                <a:spcPct val="0"/>
              </a:spcAft>
              <a:tabLst>
                <a:tab pos="230188" algn="l"/>
                <a:tab pos="398463" algn="l"/>
              </a:tabLst>
              <a:defRPr sz="2400">
                <a:solidFill>
                  <a:schemeClr val="tx1"/>
                </a:solidFill>
                <a:latin typeface="Palatino" pitchFamily="96" charset="0"/>
              </a:defRPr>
            </a:lvl8pPr>
            <a:lvl9pPr eaLnBrk="0" fontAlgn="base" hangingPunct="0">
              <a:spcBef>
                <a:spcPct val="0"/>
              </a:spcBef>
              <a:spcAft>
                <a:spcPct val="0"/>
              </a:spcAft>
              <a:tabLst>
                <a:tab pos="230188" algn="l"/>
                <a:tab pos="398463" algn="l"/>
              </a:tabLst>
              <a:defRPr sz="2400">
                <a:solidFill>
                  <a:schemeClr val="tx1"/>
                </a:solidFill>
                <a:latin typeface="Palatino" pitchFamily="96" charset="0"/>
              </a:defRPr>
            </a:lvl9pPr>
          </a:lstStyle>
          <a:p>
            <a:pPr>
              <a:lnSpc>
                <a:spcPct val="90000"/>
              </a:lnSpc>
              <a:spcBef>
                <a:spcPct val="30000"/>
              </a:spcBef>
            </a:pPr>
            <a:r>
              <a:rPr lang="en-US" altLang="en-US" sz="1400" b="1" dirty="0" smtClean="0">
                <a:solidFill>
                  <a:srgbClr val="FF3300"/>
                </a:solidFill>
              </a:rPr>
              <a:t>R = 0.63 µm       </a:t>
            </a:r>
            <a:r>
              <a:rPr lang="en-US" altLang="en-US" sz="1400" b="1" dirty="0" smtClean="0">
                <a:solidFill>
                  <a:srgbClr val="00B050"/>
                </a:solidFill>
              </a:rPr>
              <a:t>G = 1.6 µm</a:t>
            </a:r>
            <a:r>
              <a:rPr lang="en-US" altLang="en-US" sz="1400" b="1" dirty="0" smtClean="0">
                <a:solidFill>
                  <a:srgbClr val="081D58"/>
                </a:solidFill>
              </a:rPr>
              <a:t>      </a:t>
            </a:r>
            <a:r>
              <a:rPr lang="en-US" altLang="en-US" sz="1400" b="1" dirty="0" smtClean="0">
                <a:solidFill>
                  <a:srgbClr val="0070C0"/>
                </a:solidFill>
              </a:rPr>
              <a:t>B = 10.7 </a:t>
            </a:r>
            <a:r>
              <a:rPr lang="en-US" altLang="en-US" sz="1400" b="1" dirty="0">
                <a:solidFill>
                  <a:srgbClr val="0070C0"/>
                </a:solidFill>
              </a:rPr>
              <a:t>µm</a:t>
            </a:r>
          </a:p>
        </p:txBody>
      </p:sp>
    </p:spTree>
    <p:extLst>
      <p:ext uri="{BB962C8B-B14F-4D97-AF65-F5344CB8AC3E}">
        <p14:creationId xmlns:p14="http://schemas.microsoft.com/office/powerpoint/2010/main" val="4804614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2"/>
          <p:cNvSpPr>
            <a:spLocks noGrp="1" noChangeArrowheads="1"/>
          </p:cNvSpPr>
          <p:nvPr>
            <p:ph type="title"/>
          </p:nvPr>
        </p:nvSpPr>
        <p:spPr>
          <a:xfrm>
            <a:off x="152400" y="76200"/>
            <a:ext cx="8229600" cy="932688"/>
          </a:xfrm>
          <a:ln/>
        </p:spPr>
        <p:txBody>
          <a:bodyPr/>
          <a:lstStyle/>
          <a:p>
            <a:r>
              <a:rPr lang="en-US" altLang="en-US" dirty="0"/>
              <a:t>Lightning Imaging Sensor (LIS)</a:t>
            </a:r>
          </a:p>
        </p:txBody>
      </p:sp>
      <p:sp>
        <p:nvSpPr>
          <p:cNvPr id="461827" name="Rectangle 3"/>
          <p:cNvSpPr>
            <a:spLocks noGrp="1" noChangeArrowheads="1"/>
          </p:cNvSpPr>
          <p:nvPr>
            <p:ph idx="1"/>
          </p:nvPr>
        </p:nvSpPr>
        <p:spPr>
          <a:xfrm>
            <a:off x="170688" y="1447800"/>
            <a:ext cx="3810000" cy="5257800"/>
          </a:xfrm>
          <a:noFill/>
          <a:ln/>
        </p:spPr>
        <p:txBody>
          <a:bodyPr>
            <a:normAutofit fontScale="92500" lnSpcReduction="20000"/>
          </a:bodyPr>
          <a:lstStyle/>
          <a:p>
            <a:r>
              <a:rPr lang="en-US" altLang="en-US" b="1" dirty="0" smtClean="0">
                <a:solidFill>
                  <a:srgbClr val="CC04B4"/>
                </a:solidFill>
              </a:rPr>
              <a:t>Sensor </a:t>
            </a:r>
            <a:r>
              <a:rPr lang="en-US" altLang="en-US" b="1" dirty="0">
                <a:solidFill>
                  <a:srgbClr val="CC04B4"/>
                </a:solidFill>
              </a:rPr>
              <a:t>Characteristics</a:t>
            </a:r>
          </a:p>
          <a:p>
            <a:pPr lvl="1"/>
            <a:r>
              <a:rPr lang="en-US" altLang="en-US" dirty="0"/>
              <a:t>uses 128 x 128 element CCD-based camera</a:t>
            </a:r>
          </a:p>
          <a:p>
            <a:pPr lvl="1"/>
            <a:r>
              <a:rPr lang="en-US" altLang="en-US" dirty="0"/>
              <a:t>one narrow-band filter at 0.777 µm</a:t>
            </a:r>
          </a:p>
          <a:p>
            <a:pPr lvl="1"/>
            <a:r>
              <a:rPr lang="en-US" altLang="en-US" dirty="0"/>
              <a:t>swath of 600 x 600 km</a:t>
            </a:r>
          </a:p>
          <a:p>
            <a:pPr lvl="1"/>
            <a:r>
              <a:rPr lang="en-US" altLang="en-US" dirty="0"/>
              <a:t>spatial resolution of 5 </a:t>
            </a:r>
            <a:r>
              <a:rPr lang="en-US" altLang="en-US" dirty="0" smtClean="0"/>
              <a:t>km</a:t>
            </a:r>
          </a:p>
          <a:p>
            <a:pPr lvl="1"/>
            <a:endParaRPr lang="en-US" altLang="en-US" dirty="0"/>
          </a:p>
          <a:p>
            <a:r>
              <a:rPr lang="en-US" altLang="en-US" b="1" dirty="0">
                <a:solidFill>
                  <a:srgbClr val="CC04B4"/>
                </a:solidFill>
              </a:rPr>
              <a:t>Lightning </a:t>
            </a:r>
            <a:r>
              <a:rPr lang="en-US" altLang="en-US" b="1" dirty="0" smtClean="0">
                <a:solidFill>
                  <a:srgbClr val="CC04B4"/>
                </a:solidFill>
              </a:rPr>
              <a:t>detection:</a:t>
            </a:r>
            <a:endParaRPr lang="en-US" altLang="en-US" b="1" dirty="0">
              <a:solidFill>
                <a:srgbClr val="CC04B4"/>
              </a:solidFill>
            </a:endParaRPr>
          </a:p>
          <a:p>
            <a:pPr lvl="1"/>
            <a:r>
              <a:rPr lang="en-US" altLang="en-US" dirty="0"/>
              <a:t>event processor to subtract out the bright background during daylight</a:t>
            </a:r>
          </a:p>
          <a:p>
            <a:pPr lvl="2"/>
            <a:r>
              <a:rPr lang="en-US" altLang="en-US" dirty="0"/>
              <a:t>instrument takes data day and night</a:t>
            </a:r>
          </a:p>
        </p:txBody>
      </p:sp>
      <p:pic>
        <p:nvPicPr>
          <p:cNvPr id="461828" name="Picture 4"/>
          <p:cNvPicPr>
            <a:picLocks noChangeAspect="1" noChangeArrowheads="1"/>
          </p:cNvPicPr>
          <p:nvPr/>
        </p:nvPicPr>
        <p:blipFill>
          <a:blip r:embed="rId3">
            <a:extLst>
              <a:ext uri="{28A0092B-C50C-407E-A947-70E740481C1C}">
                <a14:useLocalDpi xmlns:a14="http://schemas.microsoft.com/office/drawing/2010/main" val="0"/>
              </a:ext>
            </a:extLst>
          </a:blip>
          <a:srcRect l="3049" t="4042" r="4243" b="6551"/>
          <a:stretch>
            <a:fillRect/>
          </a:stretch>
        </p:blipFill>
        <p:spPr bwMode="auto">
          <a:xfrm>
            <a:off x="4537710" y="1066800"/>
            <a:ext cx="4419600" cy="3541478"/>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http://web.mit.edu/earlerw/www/images/figure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792875"/>
            <a:ext cx="4705350" cy="198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613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1827">
                                            <p:txEl>
                                              <p:pRg st="0" end="0"/>
                                            </p:txEl>
                                          </p:spTgt>
                                        </p:tgtEl>
                                        <p:attrNameLst>
                                          <p:attrName>style.visibility</p:attrName>
                                        </p:attrNameLst>
                                      </p:cBhvr>
                                      <p:to>
                                        <p:strVal val="visible"/>
                                      </p:to>
                                    </p:set>
                                    <p:animEffect transition="in" filter="fade">
                                      <p:cBhvr>
                                        <p:cTn id="7" dur="500"/>
                                        <p:tgtEl>
                                          <p:spTgt spid="46182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61827">
                                            <p:txEl>
                                              <p:pRg st="1" end="1"/>
                                            </p:txEl>
                                          </p:spTgt>
                                        </p:tgtEl>
                                        <p:attrNameLst>
                                          <p:attrName>style.visibility</p:attrName>
                                        </p:attrNameLst>
                                      </p:cBhvr>
                                      <p:to>
                                        <p:strVal val="visible"/>
                                      </p:to>
                                    </p:set>
                                    <p:animEffect transition="in" filter="fade">
                                      <p:cBhvr>
                                        <p:cTn id="10" dur="500"/>
                                        <p:tgtEl>
                                          <p:spTgt spid="46182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61827">
                                            <p:txEl>
                                              <p:pRg st="2" end="2"/>
                                            </p:txEl>
                                          </p:spTgt>
                                        </p:tgtEl>
                                        <p:attrNameLst>
                                          <p:attrName>style.visibility</p:attrName>
                                        </p:attrNameLst>
                                      </p:cBhvr>
                                      <p:to>
                                        <p:strVal val="visible"/>
                                      </p:to>
                                    </p:set>
                                    <p:animEffect transition="in" filter="fade">
                                      <p:cBhvr>
                                        <p:cTn id="13" dur="500"/>
                                        <p:tgtEl>
                                          <p:spTgt spid="46182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61827">
                                            <p:txEl>
                                              <p:pRg st="3" end="3"/>
                                            </p:txEl>
                                          </p:spTgt>
                                        </p:tgtEl>
                                        <p:attrNameLst>
                                          <p:attrName>style.visibility</p:attrName>
                                        </p:attrNameLst>
                                      </p:cBhvr>
                                      <p:to>
                                        <p:strVal val="visible"/>
                                      </p:to>
                                    </p:set>
                                    <p:animEffect transition="in" filter="fade">
                                      <p:cBhvr>
                                        <p:cTn id="16" dur="500"/>
                                        <p:tgtEl>
                                          <p:spTgt spid="461827">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61827">
                                            <p:txEl>
                                              <p:pRg st="4" end="4"/>
                                            </p:txEl>
                                          </p:spTgt>
                                        </p:tgtEl>
                                        <p:attrNameLst>
                                          <p:attrName>style.visibility</p:attrName>
                                        </p:attrNameLst>
                                      </p:cBhvr>
                                      <p:to>
                                        <p:strVal val="visible"/>
                                      </p:to>
                                    </p:set>
                                    <p:animEffect transition="in" filter="fade">
                                      <p:cBhvr>
                                        <p:cTn id="19" dur="500"/>
                                        <p:tgtEl>
                                          <p:spTgt spid="46182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61827">
                                            <p:txEl>
                                              <p:pRg st="6" end="6"/>
                                            </p:txEl>
                                          </p:spTgt>
                                        </p:tgtEl>
                                        <p:attrNameLst>
                                          <p:attrName>style.visibility</p:attrName>
                                        </p:attrNameLst>
                                      </p:cBhvr>
                                      <p:to>
                                        <p:strVal val="visible"/>
                                      </p:to>
                                    </p:set>
                                    <p:animEffect transition="in" filter="fade">
                                      <p:cBhvr>
                                        <p:cTn id="24" dur="500"/>
                                        <p:tgtEl>
                                          <p:spTgt spid="461827">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61827">
                                            <p:txEl>
                                              <p:pRg st="7" end="7"/>
                                            </p:txEl>
                                          </p:spTgt>
                                        </p:tgtEl>
                                        <p:attrNameLst>
                                          <p:attrName>style.visibility</p:attrName>
                                        </p:attrNameLst>
                                      </p:cBhvr>
                                      <p:to>
                                        <p:strVal val="visible"/>
                                      </p:to>
                                    </p:set>
                                    <p:animEffect transition="in" filter="fade">
                                      <p:cBhvr>
                                        <p:cTn id="27" dur="500"/>
                                        <p:tgtEl>
                                          <p:spTgt spid="461827">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61827">
                                            <p:txEl>
                                              <p:pRg st="8" end="8"/>
                                            </p:txEl>
                                          </p:spTgt>
                                        </p:tgtEl>
                                        <p:attrNameLst>
                                          <p:attrName>style.visibility</p:attrName>
                                        </p:attrNameLst>
                                      </p:cBhvr>
                                      <p:to>
                                        <p:strVal val="visible"/>
                                      </p:to>
                                    </p:set>
                                    <p:animEffect transition="in" filter="fade">
                                      <p:cBhvr>
                                        <p:cTn id="30" dur="500"/>
                                        <p:tgtEl>
                                          <p:spTgt spid="4618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720" y="1524000"/>
            <a:ext cx="5812680" cy="5257801"/>
          </a:xfrm>
          <a:prstGeom prst="rect">
            <a:avLst/>
          </a:prstGeom>
          <a:noFill/>
          <a:extLst>
            <a:ext uri="{909E8E84-426E-40DD-AFC4-6F175D3DCCD1}">
              <a14:hiddenFill xmlns:a14="http://schemas.microsoft.com/office/drawing/2010/main">
                <a:solidFill>
                  <a:srgbClr val="FFFFFF"/>
                </a:solidFill>
              </a14:hiddenFill>
            </a:ext>
          </a:extLst>
        </p:spPr>
      </p:pic>
      <p:sp>
        <p:nvSpPr>
          <p:cNvPr id="524291" name="Rectangle 3"/>
          <p:cNvSpPr>
            <a:spLocks noGrp="1" noChangeArrowheads="1"/>
          </p:cNvSpPr>
          <p:nvPr>
            <p:ph type="title"/>
          </p:nvPr>
        </p:nvSpPr>
        <p:spPr>
          <a:xfrm>
            <a:off x="152400" y="457200"/>
            <a:ext cx="7239000" cy="1066800"/>
          </a:xfrm>
          <a:ln/>
        </p:spPr>
        <p:txBody>
          <a:bodyPr>
            <a:noAutofit/>
          </a:bodyPr>
          <a:lstStyle/>
          <a:p>
            <a:r>
              <a:rPr lang="en-US" altLang="en-US" dirty="0"/>
              <a:t>TRMM: Unprecedented Views of Hurricanes</a:t>
            </a:r>
            <a:endParaRPr lang="en-US" altLang="en-US" dirty="0">
              <a:solidFill>
                <a:srgbClr val="009900"/>
              </a:solidFill>
              <a:effectLst>
                <a:outerShdw blurRad="38100" dist="38100" dir="2700000" algn="tl">
                  <a:srgbClr val="C0C0C0"/>
                </a:outerShdw>
              </a:effectLst>
            </a:endParaRPr>
          </a:p>
        </p:txBody>
      </p:sp>
    </p:spTree>
    <p:extLst>
      <p:ext uri="{BB962C8B-B14F-4D97-AF65-F5344CB8AC3E}">
        <p14:creationId xmlns:p14="http://schemas.microsoft.com/office/powerpoint/2010/main" val="37857134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43" name="Picture 3"/>
          <p:cNvPicPr>
            <a:picLocks noChangeAspect="1" noChangeArrowheads="1"/>
          </p:cNvPicPr>
          <p:nvPr/>
        </p:nvPicPr>
        <p:blipFill>
          <a:blip r:embed="rId3">
            <a:extLst>
              <a:ext uri="{28A0092B-C50C-407E-A947-70E740481C1C}">
                <a14:useLocalDpi xmlns:a14="http://schemas.microsoft.com/office/drawing/2010/main" val="0"/>
              </a:ext>
            </a:extLst>
          </a:blip>
          <a:srcRect l="41612" t="44064" r="1463" b="2136"/>
          <a:stretch>
            <a:fillRect/>
          </a:stretch>
        </p:blipFill>
        <p:spPr bwMode="auto">
          <a:xfrm>
            <a:off x="4320373" y="2514600"/>
            <a:ext cx="4676775" cy="3400425"/>
          </a:xfrm>
          <a:prstGeom prst="rect">
            <a:avLst/>
          </a:prstGeom>
          <a:noFill/>
          <a:extLst>
            <a:ext uri="{909E8E84-426E-40DD-AFC4-6F175D3DCCD1}">
              <a14:hiddenFill xmlns:a14="http://schemas.microsoft.com/office/drawing/2010/main">
                <a:solidFill>
                  <a:srgbClr val="FFFFFF"/>
                </a:solidFill>
              </a14:hiddenFill>
            </a:ext>
          </a:extLst>
        </p:spPr>
      </p:pic>
      <p:sp>
        <p:nvSpPr>
          <p:cNvPr id="471046" name="Rectangle 6"/>
          <p:cNvSpPr>
            <a:spLocks noGrp="1" noChangeArrowheads="1"/>
          </p:cNvSpPr>
          <p:nvPr>
            <p:ph type="title"/>
          </p:nvPr>
        </p:nvSpPr>
        <p:spPr>
          <a:xfrm>
            <a:off x="175895" y="152400"/>
            <a:ext cx="8229600" cy="1143000"/>
          </a:xfrm>
          <a:ln/>
        </p:spPr>
        <p:txBody>
          <a:bodyPr>
            <a:normAutofit fontScale="90000"/>
          </a:bodyPr>
          <a:lstStyle/>
          <a:p>
            <a:r>
              <a:rPr lang="en-US" altLang="en-US" dirty="0"/>
              <a:t>TRMM Provides Unprecedented Insight into Hurricane Structure</a:t>
            </a:r>
          </a:p>
        </p:txBody>
      </p:sp>
      <p:sp>
        <p:nvSpPr>
          <p:cNvPr id="5" name="Rectangle 3"/>
          <p:cNvSpPr>
            <a:spLocks noGrp="1" noChangeArrowheads="1"/>
          </p:cNvSpPr>
          <p:nvPr>
            <p:ph idx="1"/>
          </p:nvPr>
        </p:nvSpPr>
        <p:spPr>
          <a:xfrm>
            <a:off x="304800" y="1600200"/>
            <a:ext cx="3810000" cy="4953000"/>
          </a:xfrm>
          <a:noFill/>
          <a:ln/>
        </p:spPr>
        <p:txBody>
          <a:bodyPr>
            <a:normAutofit/>
          </a:bodyPr>
          <a:lstStyle/>
          <a:p>
            <a:r>
              <a:rPr lang="en-US" altLang="en-US" b="1" dirty="0" smtClean="0">
                <a:solidFill>
                  <a:srgbClr val="CC04B4"/>
                </a:solidFill>
              </a:rPr>
              <a:t>Hurricane Bonnie</a:t>
            </a:r>
            <a:endParaRPr lang="en-US" altLang="en-US" b="1" dirty="0">
              <a:solidFill>
                <a:srgbClr val="CC04B4"/>
              </a:solidFill>
            </a:endParaRPr>
          </a:p>
          <a:p>
            <a:pPr lvl="1"/>
            <a:r>
              <a:rPr lang="en-US" altLang="en-US" dirty="0" smtClean="0"/>
              <a:t>Tall Clouds (59,000 </a:t>
            </a:r>
            <a:r>
              <a:rPr lang="en-US" altLang="en-US" dirty="0" err="1" smtClean="0"/>
              <a:t>ft</a:t>
            </a:r>
            <a:r>
              <a:rPr lang="en-US" altLang="en-US" dirty="0" smtClean="0"/>
              <a:t>) observed during Hurricane Bonnie</a:t>
            </a:r>
          </a:p>
          <a:p>
            <a:pPr lvl="1"/>
            <a:r>
              <a:rPr lang="en-US" altLang="en-US" dirty="0" smtClean="0"/>
              <a:t>These observations were circulated in NY Times &amp; Washington Post</a:t>
            </a:r>
          </a:p>
          <a:p>
            <a:pPr lvl="1"/>
            <a:r>
              <a:rPr lang="en-US" altLang="en-US" dirty="0" smtClean="0"/>
              <a:t>Animations played in virtually every television market around the country</a:t>
            </a:r>
            <a:endParaRPr lang="en-US" altLang="en-US" dirty="0"/>
          </a:p>
        </p:txBody>
      </p:sp>
    </p:spTree>
    <p:extLst>
      <p:ext uri="{BB962C8B-B14F-4D97-AF65-F5344CB8AC3E}">
        <p14:creationId xmlns:p14="http://schemas.microsoft.com/office/powerpoint/2010/main" val="1683642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84" name="Rectangle 12"/>
          <p:cNvSpPr>
            <a:spLocks noGrp="1" noChangeArrowheads="1"/>
          </p:cNvSpPr>
          <p:nvPr>
            <p:ph type="title"/>
          </p:nvPr>
        </p:nvSpPr>
        <p:spPr>
          <a:xfrm>
            <a:off x="67778" y="76200"/>
            <a:ext cx="9372600" cy="946800"/>
          </a:xfrm>
          <a:ln/>
        </p:spPr>
        <p:txBody>
          <a:bodyPr>
            <a:normAutofit fontScale="90000"/>
          </a:bodyPr>
          <a:lstStyle/>
          <a:p>
            <a:r>
              <a:rPr lang="en-US" altLang="en-US" dirty="0"/>
              <a:t>PR and Melbourne Radar Comparison</a:t>
            </a:r>
            <a:endParaRPr lang="en-US" altLang="en-US" b="0" dirty="0"/>
          </a:p>
        </p:txBody>
      </p:sp>
      <p:sp>
        <p:nvSpPr>
          <p:cNvPr id="387075" name="Rectangle 3"/>
          <p:cNvSpPr>
            <a:spLocks noGrp="1" noChangeArrowheads="1"/>
          </p:cNvSpPr>
          <p:nvPr>
            <p:ph idx="1"/>
          </p:nvPr>
        </p:nvSpPr>
        <p:spPr>
          <a:xfrm>
            <a:off x="148189" y="1323110"/>
            <a:ext cx="9211778" cy="1331704"/>
          </a:xfrm>
        </p:spPr>
        <p:txBody>
          <a:bodyPr>
            <a:noAutofit/>
          </a:bodyPr>
          <a:lstStyle/>
          <a:p>
            <a:r>
              <a:rPr lang="en-US" altLang="en-US" sz="2000" dirty="0"/>
              <a:t>Reflectivity &amp; RR comparisons over 4x4x1.5 km cells for 24 overpass cases</a:t>
            </a:r>
          </a:p>
          <a:p>
            <a:r>
              <a:rPr lang="en-US" altLang="en-US" sz="2000" dirty="0"/>
              <a:t>Good agreement in area-averaged rain rates with correlation coefficient = 0.95</a:t>
            </a:r>
            <a:endParaRPr lang="en-US" altLang="en-US" sz="4000" dirty="0"/>
          </a:p>
        </p:txBody>
      </p:sp>
      <p:sp>
        <p:nvSpPr>
          <p:cNvPr id="387082" name="Text Box 10"/>
          <p:cNvSpPr txBox="1">
            <a:spLocks noChangeArrowheads="1"/>
          </p:cNvSpPr>
          <p:nvPr/>
        </p:nvSpPr>
        <p:spPr bwMode="auto">
          <a:xfrm>
            <a:off x="6592503" y="6562418"/>
            <a:ext cx="2514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1" dirty="0">
                <a:solidFill>
                  <a:srgbClr val="081D58"/>
                </a:solidFill>
                <a:effectLst>
                  <a:outerShdw blurRad="38100" dist="38100" dir="2700000" algn="tl">
                    <a:srgbClr val="C0C0C0"/>
                  </a:outerShdw>
                </a:effectLst>
              </a:rPr>
              <a:t>Radar Reflectivity (</a:t>
            </a:r>
            <a:r>
              <a:rPr lang="en-US" altLang="en-US" sz="1600" b="1" dirty="0" err="1">
                <a:solidFill>
                  <a:srgbClr val="081D58"/>
                </a:solidFill>
                <a:effectLst>
                  <a:outerShdw blurRad="38100" dist="38100" dir="2700000" algn="tl">
                    <a:srgbClr val="C0C0C0"/>
                  </a:outerShdw>
                </a:effectLst>
              </a:rPr>
              <a:t>dBZ</a:t>
            </a:r>
            <a:r>
              <a:rPr lang="en-US" altLang="en-US" sz="1600" b="1" dirty="0">
                <a:solidFill>
                  <a:srgbClr val="081D58"/>
                </a:solidFill>
                <a:effectLst>
                  <a:outerShdw blurRad="38100" dist="38100" dir="2700000" algn="tl">
                    <a:srgbClr val="C0C0C0"/>
                  </a:outerShdw>
                </a:effectLst>
              </a:rPr>
              <a:t>)</a:t>
            </a:r>
          </a:p>
        </p:txBody>
      </p:sp>
      <p:sp>
        <p:nvSpPr>
          <p:cNvPr id="387083" name="Text Box 11"/>
          <p:cNvSpPr txBox="1">
            <a:spLocks noChangeArrowheads="1"/>
          </p:cNvSpPr>
          <p:nvPr/>
        </p:nvSpPr>
        <p:spPr bwMode="auto">
          <a:xfrm>
            <a:off x="5181600" y="2280407"/>
            <a:ext cx="3124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b="1" dirty="0">
                <a:solidFill>
                  <a:srgbClr val="081D58"/>
                </a:solidFill>
                <a:effectLst>
                  <a:outerShdw blurRad="38100" dist="38100" dir="2700000" algn="tl">
                    <a:srgbClr val="C0C0C0"/>
                  </a:outerShdw>
                </a:effectLst>
              </a:rPr>
              <a:t>Pixel-avg. rain rate</a:t>
            </a:r>
            <a:endParaRPr lang="en-US" altLang="en-US" dirty="0">
              <a:solidFill>
                <a:srgbClr val="081D58"/>
              </a:solidFill>
            </a:endParaRPr>
          </a:p>
        </p:txBody>
      </p:sp>
      <p:pic>
        <p:nvPicPr>
          <p:cNvPr id="387076" name="Picture 4" descr="comparison_2a25_2a55_dbz_one"/>
          <p:cNvPicPr>
            <a:picLocks noChangeAspect="1" noChangeArrowheads="1"/>
          </p:cNvPicPr>
          <p:nvPr/>
        </p:nvPicPr>
        <p:blipFill>
          <a:blip r:embed="rId3">
            <a:extLst>
              <a:ext uri="{28A0092B-C50C-407E-A947-70E740481C1C}">
                <a14:useLocalDpi xmlns:a14="http://schemas.microsoft.com/office/drawing/2010/main" val="0"/>
              </a:ext>
            </a:extLst>
          </a:blip>
          <a:srcRect l="4259" t="1218" b="61588"/>
          <a:stretch>
            <a:fillRect/>
          </a:stretch>
        </p:blipFill>
        <p:spPr bwMode="auto">
          <a:xfrm>
            <a:off x="609600" y="2707194"/>
            <a:ext cx="7848600" cy="3832225"/>
          </a:xfrm>
          <a:prstGeom prst="rect">
            <a:avLst/>
          </a:prstGeom>
          <a:noFill/>
          <a:extLst>
            <a:ext uri="{909E8E84-426E-40DD-AFC4-6F175D3DCCD1}">
              <a14:hiddenFill xmlns:a14="http://schemas.microsoft.com/office/drawing/2010/main">
                <a:solidFill>
                  <a:srgbClr val="FFFFFF"/>
                </a:solidFill>
              </a14:hiddenFill>
            </a:ext>
          </a:extLst>
        </p:spPr>
      </p:pic>
      <p:sp>
        <p:nvSpPr>
          <p:cNvPr id="387085" name="Text Box 13"/>
          <p:cNvSpPr txBox="1">
            <a:spLocks noChangeArrowheads="1"/>
          </p:cNvSpPr>
          <p:nvPr/>
        </p:nvSpPr>
        <p:spPr bwMode="auto">
          <a:xfrm>
            <a:off x="1905000" y="2284079"/>
            <a:ext cx="22944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b="1" dirty="0">
                <a:solidFill>
                  <a:srgbClr val="081D58"/>
                </a:solidFill>
              </a:rPr>
              <a:t>TRMM PR</a:t>
            </a:r>
          </a:p>
        </p:txBody>
      </p:sp>
      <p:sp>
        <p:nvSpPr>
          <p:cNvPr id="387086" name="Text Box 14"/>
          <p:cNvSpPr txBox="1">
            <a:spLocks noChangeArrowheads="1"/>
          </p:cNvSpPr>
          <p:nvPr/>
        </p:nvSpPr>
        <p:spPr bwMode="auto">
          <a:xfrm>
            <a:off x="220178" y="6581274"/>
            <a:ext cx="198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dirty="0">
                <a:solidFill>
                  <a:srgbClr val="081D58"/>
                </a:solidFill>
              </a:rPr>
              <a:t>Melbourne, FL radar</a:t>
            </a:r>
          </a:p>
        </p:txBody>
      </p:sp>
    </p:spTree>
    <p:extLst>
      <p:ext uri="{BB962C8B-B14F-4D97-AF65-F5344CB8AC3E}">
        <p14:creationId xmlns:p14="http://schemas.microsoft.com/office/powerpoint/2010/main" val="68623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7075">
                                            <p:txEl>
                                              <p:pRg st="0" end="0"/>
                                            </p:txEl>
                                          </p:spTgt>
                                        </p:tgtEl>
                                        <p:attrNameLst>
                                          <p:attrName>style.visibility</p:attrName>
                                        </p:attrNameLst>
                                      </p:cBhvr>
                                      <p:to>
                                        <p:strVal val="visible"/>
                                      </p:to>
                                    </p:set>
                                    <p:animEffect transition="in" filter="fade">
                                      <p:cBhvr>
                                        <p:cTn id="7" dur="500"/>
                                        <p:tgtEl>
                                          <p:spTgt spid="387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7075">
                                            <p:txEl>
                                              <p:pRg st="1" end="1"/>
                                            </p:txEl>
                                          </p:spTgt>
                                        </p:tgtEl>
                                        <p:attrNameLst>
                                          <p:attrName>style.visibility</p:attrName>
                                        </p:attrNameLst>
                                      </p:cBhvr>
                                      <p:to>
                                        <p:strVal val="visible"/>
                                      </p:to>
                                    </p:set>
                                    <p:animEffect transition="in" filter="fade">
                                      <p:cBhvr>
                                        <p:cTn id="12" dur="500"/>
                                        <p:tgtEl>
                                          <p:spTgt spid="387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7" name="Rectangle 7"/>
          <p:cNvSpPr>
            <a:spLocks noGrp="1" noChangeArrowheads="1"/>
          </p:cNvSpPr>
          <p:nvPr>
            <p:ph type="title"/>
          </p:nvPr>
        </p:nvSpPr>
        <p:spPr>
          <a:xfrm>
            <a:off x="63500" y="0"/>
            <a:ext cx="9613900" cy="762000"/>
          </a:xfrm>
          <a:ln/>
        </p:spPr>
        <p:txBody>
          <a:bodyPr>
            <a:normAutofit fontScale="90000"/>
          </a:bodyPr>
          <a:lstStyle/>
          <a:p>
            <a:r>
              <a:rPr lang="en-US" altLang="en-US" dirty="0"/>
              <a:t>PR and Melbourne Radar Comparison</a:t>
            </a:r>
            <a:endParaRPr lang="en-US" altLang="en-US" b="0" dirty="0"/>
          </a:p>
        </p:txBody>
      </p:sp>
      <p:pic>
        <p:nvPicPr>
          <p:cNvPr id="476163" name="Picture 3" descr="scaMean_rain"/>
          <p:cNvPicPr>
            <a:picLocks noChangeAspect="1" noChangeArrowheads="1"/>
          </p:cNvPicPr>
          <p:nvPr/>
        </p:nvPicPr>
        <p:blipFill>
          <a:blip r:embed="rId3">
            <a:extLst>
              <a:ext uri="{28A0092B-C50C-407E-A947-70E740481C1C}">
                <a14:useLocalDpi xmlns:a14="http://schemas.microsoft.com/office/drawing/2010/main" val="0"/>
              </a:ext>
            </a:extLst>
          </a:blip>
          <a:srcRect l="14221" t="24261" r="6421" b="21443"/>
          <a:stretch>
            <a:fillRect/>
          </a:stretch>
        </p:blipFill>
        <p:spPr bwMode="auto">
          <a:xfrm>
            <a:off x="1828800" y="1438605"/>
            <a:ext cx="5778500" cy="5114595"/>
          </a:xfrm>
          <a:prstGeom prst="rect">
            <a:avLst/>
          </a:prstGeom>
          <a:noFill/>
          <a:extLst>
            <a:ext uri="{909E8E84-426E-40DD-AFC4-6F175D3DCCD1}">
              <a14:hiddenFill xmlns:a14="http://schemas.microsoft.com/office/drawing/2010/main">
                <a:solidFill>
                  <a:srgbClr val="FFFFFF"/>
                </a:solidFill>
              </a14:hiddenFill>
            </a:ext>
          </a:extLst>
        </p:spPr>
      </p:pic>
      <p:sp>
        <p:nvSpPr>
          <p:cNvPr id="476165" name="Text Box 5"/>
          <p:cNvSpPr txBox="1">
            <a:spLocks noChangeArrowheads="1"/>
          </p:cNvSpPr>
          <p:nvPr/>
        </p:nvSpPr>
        <p:spPr bwMode="auto">
          <a:xfrm>
            <a:off x="3124200" y="932027"/>
            <a:ext cx="274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1" dirty="0">
                <a:solidFill>
                  <a:srgbClr val="081D58"/>
                </a:solidFill>
              </a:rPr>
              <a:t>Pixel-averaged rain rate</a:t>
            </a:r>
          </a:p>
        </p:txBody>
      </p:sp>
      <p:sp>
        <p:nvSpPr>
          <p:cNvPr id="476169" name="Text Box 9"/>
          <p:cNvSpPr txBox="1">
            <a:spLocks noChangeArrowheads="1"/>
          </p:cNvSpPr>
          <p:nvPr/>
        </p:nvSpPr>
        <p:spPr bwMode="auto">
          <a:xfrm>
            <a:off x="2971800" y="6553200"/>
            <a:ext cx="3048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b="1">
                <a:solidFill>
                  <a:srgbClr val="081D58"/>
                </a:solidFill>
              </a:rPr>
              <a:t>Rain rate from WSR-88D (mm/h)</a:t>
            </a:r>
          </a:p>
        </p:txBody>
      </p:sp>
      <p:sp>
        <p:nvSpPr>
          <p:cNvPr id="476170" name="Text Box 10"/>
          <p:cNvSpPr txBox="1">
            <a:spLocks noChangeArrowheads="1"/>
          </p:cNvSpPr>
          <p:nvPr/>
        </p:nvSpPr>
        <p:spPr bwMode="auto">
          <a:xfrm rot="-5400000">
            <a:off x="-76200" y="3733800"/>
            <a:ext cx="3048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b="1" dirty="0">
                <a:solidFill>
                  <a:srgbClr val="081D58"/>
                </a:solidFill>
              </a:rPr>
              <a:t>Rain rate from TRMM PR (mm/h)</a:t>
            </a:r>
          </a:p>
        </p:txBody>
      </p:sp>
    </p:spTree>
    <p:extLst>
      <p:ext uri="{BB962C8B-B14F-4D97-AF65-F5344CB8AC3E}">
        <p14:creationId xmlns:p14="http://schemas.microsoft.com/office/powerpoint/2010/main" val="21717301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2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716212"/>
            <a:ext cx="5562600" cy="3570288"/>
          </a:xfrm>
          <a:prstGeom prst="rect">
            <a:avLst/>
          </a:prstGeom>
          <a:solidFill>
            <a:schemeClr val="bg1"/>
          </a:solidFill>
          <a:ln>
            <a:noFill/>
          </a:ln>
          <a:effectLst/>
          <a:extLst/>
        </p:spPr>
      </p:pic>
      <p:sp>
        <p:nvSpPr>
          <p:cNvPr id="478212" name="Text Box 4"/>
          <p:cNvSpPr txBox="1">
            <a:spLocks noChangeArrowheads="1"/>
          </p:cNvSpPr>
          <p:nvPr/>
        </p:nvSpPr>
        <p:spPr bwMode="auto">
          <a:xfrm>
            <a:off x="5562600" y="6400800"/>
            <a:ext cx="4572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800" b="1" dirty="0">
                <a:solidFill>
                  <a:schemeClr val="tx1"/>
                </a:solidFill>
                <a:effectLst>
                  <a:outerShdw blurRad="38100" dist="38100" dir="2700000" algn="tl">
                    <a:srgbClr val="C0C0C0"/>
                  </a:outerShdw>
                </a:effectLst>
              </a:rPr>
              <a:t>Microwave radiance at 37 GHz</a:t>
            </a:r>
            <a:endParaRPr lang="en-US" altLang="en-US" sz="1800" b="1" baseline="-25000" dirty="0">
              <a:solidFill>
                <a:schemeClr val="tx1"/>
              </a:solidFill>
              <a:effectLst>
                <a:outerShdw blurRad="38100" dist="38100" dir="2700000" algn="tl">
                  <a:srgbClr val="C0C0C0"/>
                </a:outerShdw>
              </a:effectLst>
            </a:endParaRPr>
          </a:p>
        </p:txBody>
      </p:sp>
      <p:sp>
        <p:nvSpPr>
          <p:cNvPr id="478213" name="Rectangle 5"/>
          <p:cNvSpPr>
            <a:spLocks noGrp="1" noChangeArrowheads="1"/>
          </p:cNvSpPr>
          <p:nvPr>
            <p:ph type="title"/>
          </p:nvPr>
        </p:nvSpPr>
        <p:spPr>
          <a:xfrm>
            <a:off x="76200" y="14438"/>
            <a:ext cx="9512968" cy="862013"/>
          </a:xfrm>
          <a:ln/>
        </p:spPr>
        <p:txBody>
          <a:bodyPr>
            <a:normAutofit fontScale="90000"/>
          </a:bodyPr>
          <a:lstStyle/>
          <a:p>
            <a:r>
              <a:rPr lang="en-US" altLang="en-US" dirty="0"/>
              <a:t>Passive Microwave Sensing of Rainfall</a:t>
            </a:r>
          </a:p>
        </p:txBody>
      </p:sp>
      <p:sp>
        <p:nvSpPr>
          <p:cNvPr id="478214" name="Rectangle 6"/>
          <p:cNvSpPr>
            <a:spLocks noGrp="1" noChangeArrowheads="1"/>
          </p:cNvSpPr>
          <p:nvPr>
            <p:ph idx="1"/>
          </p:nvPr>
        </p:nvSpPr>
        <p:spPr>
          <a:xfrm>
            <a:off x="76200" y="1369152"/>
            <a:ext cx="8610600" cy="4511675"/>
          </a:xfrm>
          <a:noFill/>
          <a:ln/>
          <a:extLst>
            <a:ext uri="{909E8E84-426E-40DD-AFC4-6F175D3DCCD1}">
              <a14:hiddenFill xmlns:a14="http://schemas.microsoft.com/office/drawing/2010/main">
                <a:solidFill>
                  <a:schemeClr val="bg1"/>
                </a:solidFill>
              </a14:hiddenFill>
            </a:ext>
          </a:extLst>
        </p:spPr>
        <p:txBody>
          <a:bodyPr/>
          <a:lstStyle/>
          <a:p>
            <a:pPr marL="230188" indent="-230188">
              <a:lnSpc>
                <a:spcPct val="90000"/>
              </a:lnSpc>
            </a:pPr>
            <a:r>
              <a:rPr lang="en-US" altLang="en-US" dirty="0"/>
              <a:t>In the microwave region, the ocean emits radiation proportional to its temperature and emissivity (</a:t>
            </a:r>
            <a:r>
              <a:rPr lang="en-US" altLang="en-US" dirty="0">
                <a:latin typeface="Symbol" panose="05050102010706020507" pitchFamily="18" charset="2"/>
              </a:rPr>
              <a:t>e</a:t>
            </a:r>
            <a:r>
              <a:rPr lang="en-US" altLang="en-US" baseline="-25000" dirty="0">
                <a:latin typeface="Symbol" panose="05050102010706020507" pitchFamily="18" charset="2"/>
              </a:rPr>
              <a:t>37</a:t>
            </a:r>
            <a:r>
              <a:rPr lang="en-US" altLang="en-US" dirty="0">
                <a:latin typeface="Symbol" panose="05050102010706020507" pitchFamily="18" charset="2"/>
              </a:rPr>
              <a:t> </a:t>
            </a:r>
            <a:r>
              <a:rPr lang="en-US" altLang="en-US" dirty="0"/>
              <a:t>~ 0.5</a:t>
            </a:r>
            <a:r>
              <a:rPr lang="en-US" altLang="en-US" dirty="0" smtClean="0"/>
              <a:t>)</a:t>
            </a:r>
            <a:endParaRPr lang="en-US" altLang="en-US" dirty="0"/>
          </a:p>
        </p:txBody>
      </p:sp>
      <p:sp>
        <p:nvSpPr>
          <p:cNvPr id="6" name="Rectangle 6"/>
          <p:cNvSpPr txBox="1">
            <a:spLocks noChangeArrowheads="1"/>
          </p:cNvSpPr>
          <p:nvPr/>
        </p:nvSpPr>
        <p:spPr>
          <a:xfrm>
            <a:off x="152400" y="2601912"/>
            <a:ext cx="3048000" cy="4103688"/>
          </a:xfrm>
          <a:prstGeom prst="rect">
            <a:avLst/>
          </a:prstGeom>
          <a:noFill/>
          <a:ln/>
          <a:extLst>
            <a:ext uri="{909E8E84-426E-40DD-AFC4-6F175D3DCCD1}">
              <a14:hiddenFill xmlns:a14="http://schemas.microsoft.com/office/drawing/2010/main">
                <a:solidFill>
                  <a:schemeClr val="bg1"/>
                </a:solidFill>
              </a14:hiddenFill>
            </a:ext>
          </a:extLst>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230188" indent="-230188">
              <a:lnSpc>
                <a:spcPct val="90000"/>
              </a:lnSpc>
            </a:pPr>
            <a:r>
              <a:rPr lang="en-US" altLang="en-US" dirty="0" smtClean="0"/>
              <a:t>Cloud water and cloud ice scatter this radiation both upwards to the satellite and backwards to the surface</a:t>
            </a:r>
            <a:endParaRPr lang="en-US" altLang="en-US" dirty="0"/>
          </a:p>
        </p:txBody>
      </p:sp>
    </p:spTree>
    <p:extLst>
      <p:ext uri="{BB962C8B-B14F-4D97-AF65-F5344CB8AC3E}">
        <p14:creationId xmlns:p14="http://schemas.microsoft.com/office/powerpoint/2010/main" val="404025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8214">
                                            <p:txEl>
                                              <p:pRg st="0" end="0"/>
                                            </p:txEl>
                                          </p:spTgt>
                                        </p:tgtEl>
                                        <p:attrNameLst>
                                          <p:attrName>style.visibility</p:attrName>
                                        </p:attrNameLst>
                                      </p:cBhvr>
                                      <p:to>
                                        <p:strVal val="visible"/>
                                      </p:to>
                                    </p:set>
                                    <p:animEffect transition="in" filter="fade">
                                      <p:cBhvr>
                                        <p:cTn id="7" dur="500"/>
                                        <p:tgtEl>
                                          <p:spTgt spid="4782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3" name="Picture 5" descr="tmi_ssmi_md"/>
          <p:cNvPicPr>
            <a:picLocks noChangeAspect="1" noChangeArrowheads="1"/>
          </p:cNvPicPr>
          <p:nvPr/>
        </p:nvPicPr>
        <p:blipFill>
          <a:blip r:embed="rId3">
            <a:extLst>
              <a:ext uri="{28A0092B-C50C-407E-A947-70E740481C1C}">
                <a14:useLocalDpi xmlns:a14="http://schemas.microsoft.com/office/drawing/2010/main" val="0"/>
              </a:ext>
            </a:extLst>
          </a:blip>
          <a:srcRect t="20767" b="9433"/>
          <a:stretch>
            <a:fillRect/>
          </a:stretch>
        </p:blipFill>
        <p:spPr bwMode="auto">
          <a:xfrm>
            <a:off x="2998279" y="3216275"/>
            <a:ext cx="6097587" cy="3571875"/>
          </a:xfrm>
          <a:prstGeom prst="rect">
            <a:avLst/>
          </a:prstGeom>
          <a:noFill/>
          <a:extLst>
            <a:ext uri="{909E8E84-426E-40DD-AFC4-6F175D3DCCD1}">
              <a14:hiddenFill xmlns:a14="http://schemas.microsoft.com/office/drawing/2010/main">
                <a:solidFill>
                  <a:srgbClr val="FFFFFF"/>
                </a:solidFill>
              </a14:hiddenFill>
            </a:ext>
          </a:extLst>
        </p:spPr>
      </p:pic>
      <p:sp>
        <p:nvSpPr>
          <p:cNvPr id="391178" name="Text Box 10"/>
          <p:cNvSpPr txBox="1">
            <a:spLocks noChangeArrowheads="1"/>
          </p:cNvSpPr>
          <p:nvPr/>
        </p:nvSpPr>
        <p:spPr bwMode="auto">
          <a:xfrm>
            <a:off x="1524000" y="6513512"/>
            <a:ext cx="4114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800" b="1" dirty="0">
                <a:solidFill>
                  <a:schemeClr val="tx1"/>
                </a:solidFill>
                <a:effectLst>
                  <a:outerShdw blurRad="38100" dist="38100" dir="2700000" algn="tl">
                    <a:srgbClr val="C0C0C0"/>
                  </a:outerShdw>
                </a:effectLst>
              </a:rPr>
              <a:t>Microwave radiance at 37 GHz</a:t>
            </a:r>
            <a:endParaRPr lang="en-US" altLang="en-US" sz="1800" b="1" baseline="-25000" dirty="0">
              <a:solidFill>
                <a:schemeClr val="tx1"/>
              </a:solidFill>
              <a:effectLst>
                <a:outerShdw blurRad="38100" dist="38100" dir="2700000" algn="tl">
                  <a:srgbClr val="C0C0C0"/>
                </a:outerShdw>
              </a:effectLst>
            </a:endParaRPr>
          </a:p>
        </p:txBody>
      </p:sp>
      <p:sp>
        <p:nvSpPr>
          <p:cNvPr id="391179" name="Rectangle 11"/>
          <p:cNvSpPr>
            <a:spLocks noGrp="1" noChangeArrowheads="1"/>
          </p:cNvSpPr>
          <p:nvPr>
            <p:ph type="title"/>
          </p:nvPr>
        </p:nvSpPr>
        <p:spPr>
          <a:xfrm>
            <a:off x="60158" y="176213"/>
            <a:ext cx="8229600" cy="1143000"/>
          </a:xfrm>
          <a:ln/>
        </p:spPr>
        <p:txBody>
          <a:bodyPr>
            <a:normAutofit fontScale="90000"/>
          </a:bodyPr>
          <a:lstStyle/>
          <a:p>
            <a:r>
              <a:rPr lang="en-US" altLang="en-US" dirty="0"/>
              <a:t>Comparison of TMI and SSM/I Brightness Temperatures at 37 GHz</a:t>
            </a:r>
          </a:p>
        </p:txBody>
      </p:sp>
      <p:sp>
        <p:nvSpPr>
          <p:cNvPr id="391180" name="Rectangle 12"/>
          <p:cNvSpPr>
            <a:spLocks noGrp="1" noChangeArrowheads="1"/>
          </p:cNvSpPr>
          <p:nvPr>
            <p:ph idx="1"/>
          </p:nvPr>
        </p:nvSpPr>
        <p:spPr>
          <a:xfrm>
            <a:off x="60158" y="1905000"/>
            <a:ext cx="9035708" cy="3902075"/>
          </a:xfrm>
          <a:noFill/>
          <a:ln/>
          <a:extLst>
            <a:ext uri="{909E8E84-426E-40DD-AFC4-6F175D3DCCD1}">
              <a14:hiddenFill xmlns:a14="http://schemas.microsoft.com/office/drawing/2010/main">
                <a:solidFill>
                  <a:schemeClr val="bg1"/>
                </a:solidFill>
              </a14:hiddenFill>
            </a:ext>
          </a:extLst>
        </p:spPr>
        <p:txBody>
          <a:bodyPr/>
          <a:lstStyle/>
          <a:p>
            <a:pPr marL="230188" indent="-230188">
              <a:lnSpc>
                <a:spcPct val="90000"/>
              </a:lnSpc>
            </a:pPr>
            <a:r>
              <a:rPr lang="en-US" altLang="en-US" dirty="0"/>
              <a:t>Simultaneous images of TRMM Microwave Imager (TMI) and Special Sensor Microwave Imager (SSM/I</a:t>
            </a:r>
            <a:r>
              <a:rPr lang="en-US" altLang="en-US" dirty="0" smtClean="0"/>
              <a:t>)</a:t>
            </a:r>
            <a:endParaRPr lang="en-US" altLang="en-US" dirty="0"/>
          </a:p>
        </p:txBody>
      </p:sp>
      <p:sp>
        <p:nvSpPr>
          <p:cNvPr id="391181" name="Text Box 13"/>
          <p:cNvSpPr txBox="1">
            <a:spLocks noChangeArrowheads="1"/>
          </p:cNvSpPr>
          <p:nvPr/>
        </p:nvSpPr>
        <p:spPr bwMode="auto">
          <a:xfrm>
            <a:off x="5029200" y="3606281"/>
            <a:ext cx="685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1" dirty="0">
                <a:solidFill>
                  <a:srgbClr val="081D58"/>
                </a:solidFill>
              </a:rPr>
              <a:t>TMI</a:t>
            </a:r>
          </a:p>
        </p:txBody>
      </p:sp>
      <p:sp>
        <p:nvSpPr>
          <p:cNvPr id="391182" name="Text Box 14"/>
          <p:cNvSpPr txBox="1">
            <a:spLocks noChangeArrowheads="1"/>
          </p:cNvSpPr>
          <p:nvPr/>
        </p:nvSpPr>
        <p:spPr bwMode="auto">
          <a:xfrm>
            <a:off x="7862633" y="3438006"/>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1" dirty="0">
                <a:solidFill>
                  <a:srgbClr val="081D58"/>
                </a:solidFill>
              </a:rPr>
              <a:t>SSM/I</a:t>
            </a:r>
          </a:p>
        </p:txBody>
      </p:sp>
      <p:sp>
        <p:nvSpPr>
          <p:cNvPr id="8" name="Rectangle 12"/>
          <p:cNvSpPr txBox="1">
            <a:spLocks noChangeArrowheads="1"/>
          </p:cNvSpPr>
          <p:nvPr/>
        </p:nvSpPr>
        <p:spPr>
          <a:xfrm>
            <a:off x="-16042" y="3188494"/>
            <a:ext cx="2683042" cy="3048000"/>
          </a:xfrm>
          <a:prstGeom prst="rect">
            <a:avLst/>
          </a:prstGeom>
          <a:noFill/>
          <a:ln/>
          <a:extLst>
            <a:ext uri="{909E8E84-426E-40DD-AFC4-6F175D3DCCD1}">
              <a14:hiddenFill xmlns:a14="http://schemas.microsoft.com/office/drawing/2010/main">
                <a:solidFill>
                  <a:schemeClr val="bg1"/>
                </a:solidFill>
              </a14:hiddenFill>
            </a:ext>
          </a:extLst>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571500" lvl="1" indent="-225425">
              <a:lnSpc>
                <a:spcPct val="90000"/>
              </a:lnSpc>
            </a:pPr>
            <a:r>
              <a:rPr lang="en-US" altLang="en-US" dirty="0" smtClean="0"/>
              <a:t>The greater spatial resolution of TMI allows higher quality rainfall estimates to be made</a:t>
            </a:r>
            <a:endParaRPr lang="en-US" altLang="en-US" dirty="0"/>
          </a:p>
        </p:txBody>
      </p:sp>
    </p:spTree>
    <p:extLst>
      <p:ext uri="{BB962C8B-B14F-4D97-AF65-F5344CB8AC3E}">
        <p14:creationId xmlns:p14="http://schemas.microsoft.com/office/powerpoint/2010/main" val="360011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221" name="Picture 5" descr="Floyd_TMIwide_PR"/>
          <p:cNvPicPr>
            <a:picLocks noChangeAspect="1" noChangeArrowheads="1"/>
          </p:cNvPicPr>
          <p:nvPr/>
        </p:nvPicPr>
        <p:blipFill>
          <a:blip r:embed="rId3">
            <a:extLst>
              <a:ext uri="{28A0092B-C50C-407E-A947-70E740481C1C}">
                <a14:useLocalDpi xmlns:a14="http://schemas.microsoft.com/office/drawing/2010/main" val="0"/>
              </a:ext>
            </a:extLst>
          </a:blip>
          <a:srcRect t="10356" b="11171"/>
          <a:stretch>
            <a:fillRect/>
          </a:stretch>
        </p:blipFill>
        <p:spPr bwMode="auto">
          <a:xfrm>
            <a:off x="1785184" y="1330612"/>
            <a:ext cx="6063415" cy="4768850"/>
          </a:xfrm>
          <a:prstGeom prst="rect">
            <a:avLst/>
          </a:prstGeom>
          <a:noFill/>
          <a:extLst>
            <a:ext uri="{909E8E84-426E-40DD-AFC4-6F175D3DCCD1}">
              <a14:hiddenFill xmlns:a14="http://schemas.microsoft.com/office/drawing/2010/main">
                <a:solidFill>
                  <a:srgbClr val="FFFFFF"/>
                </a:solidFill>
              </a14:hiddenFill>
            </a:ext>
          </a:extLst>
        </p:spPr>
      </p:pic>
      <p:sp>
        <p:nvSpPr>
          <p:cNvPr id="393226" name="Rectangle 10"/>
          <p:cNvSpPr>
            <a:spLocks noGrp="1" noChangeArrowheads="1"/>
          </p:cNvSpPr>
          <p:nvPr>
            <p:ph type="title"/>
          </p:nvPr>
        </p:nvSpPr>
        <p:spPr>
          <a:xfrm>
            <a:off x="139566" y="79923"/>
            <a:ext cx="8991600" cy="1143000"/>
          </a:xfrm>
          <a:ln/>
        </p:spPr>
        <p:txBody>
          <a:bodyPr>
            <a:normAutofit fontScale="90000"/>
          </a:bodyPr>
          <a:lstStyle/>
          <a:p>
            <a:r>
              <a:rPr lang="en-US" altLang="en-US" dirty="0"/>
              <a:t>PR and TMI Instantaneous Rain Rate Comparison over Hurricane Floyd</a:t>
            </a:r>
          </a:p>
        </p:txBody>
      </p:sp>
      <p:pic>
        <p:nvPicPr>
          <p:cNvPr id="393228" name="Picture 12" descr="Floyd_TMIwide_PR"/>
          <p:cNvPicPr>
            <a:picLocks noChangeAspect="1" noChangeArrowheads="1"/>
          </p:cNvPicPr>
          <p:nvPr/>
        </p:nvPicPr>
        <p:blipFill>
          <a:blip r:embed="rId3">
            <a:extLst>
              <a:ext uri="{28A0092B-C50C-407E-A947-70E740481C1C}">
                <a14:useLocalDpi xmlns:a14="http://schemas.microsoft.com/office/drawing/2010/main" val="0"/>
              </a:ext>
            </a:extLst>
          </a:blip>
          <a:srcRect l="17708" t="90826" r="16985" b="418"/>
          <a:stretch>
            <a:fillRect/>
          </a:stretch>
        </p:blipFill>
        <p:spPr bwMode="auto">
          <a:xfrm>
            <a:off x="3130173" y="6062663"/>
            <a:ext cx="3373438" cy="795337"/>
          </a:xfrm>
          <a:prstGeom prst="rect">
            <a:avLst/>
          </a:prstGeom>
          <a:noFill/>
          <a:extLst>
            <a:ext uri="{909E8E84-426E-40DD-AFC4-6F175D3DCCD1}">
              <a14:hiddenFill xmlns:a14="http://schemas.microsoft.com/office/drawing/2010/main">
                <a:solidFill>
                  <a:srgbClr val="FFFFFF"/>
                </a:solidFill>
              </a14:hiddenFill>
            </a:ext>
          </a:extLst>
        </p:spPr>
      </p:pic>
      <p:sp>
        <p:nvSpPr>
          <p:cNvPr id="393229" name="Text Box 13"/>
          <p:cNvSpPr txBox="1">
            <a:spLocks noChangeArrowheads="1"/>
          </p:cNvSpPr>
          <p:nvPr/>
        </p:nvSpPr>
        <p:spPr bwMode="auto">
          <a:xfrm>
            <a:off x="5105400" y="2498725"/>
            <a:ext cx="2209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dirty="0">
                <a:solidFill>
                  <a:schemeClr val="bg1"/>
                </a:solidFill>
              </a:rPr>
              <a:t>September 13, 1999</a:t>
            </a:r>
          </a:p>
        </p:txBody>
      </p:sp>
      <p:sp>
        <p:nvSpPr>
          <p:cNvPr id="393230" name="Text Box 14"/>
          <p:cNvSpPr txBox="1">
            <a:spLocks noChangeArrowheads="1"/>
          </p:cNvSpPr>
          <p:nvPr/>
        </p:nvSpPr>
        <p:spPr bwMode="auto">
          <a:xfrm>
            <a:off x="1600200" y="1545991"/>
            <a:ext cx="685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en-US" sz="1600" b="1" dirty="0">
                <a:solidFill>
                  <a:schemeClr val="bg1"/>
                </a:solidFill>
              </a:rPr>
              <a:t>PR</a:t>
            </a:r>
          </a:p>
        </p:txBody>
      </p:sp>
      <p:sp>
        <p:nvSpPr>
          <p:cNvPr id="393231" name="Text Box 15"/>
          <p:cNvSpPr txBox="1">
            <a:spLocks noChangeArrowheads="1"/>
          </p:cNvSpPr>
          <p:nvPr/>
        </p:nvSpPr>
        <p:spPr bwMode="auto">
          <a:xfrm>
            <a:off x="1607419" y="2498725"/>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en-US" sz="1600" b="1" dirty="0">
                <a:solidFill>
                  <a:schemeClr val="bg1"/>
                </a:solidFill>
              </a:rPr>
              <a:t>TMI</a:t>
            </a:r>
          </a:p>
        </p:txBody>
      </p:sp>
    </p:spTree>
    <p:extLst>
      <p:ext uri="{BB962C8B-B14F-4D97-AF65-F5344CB8AC3E}">
        <p14:creationId xmlns:p14="http://schemas.microsoft.com/office/powerpoint/2010/main" val="20120092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9" name="Rectangle 7"/>
          <p:cNvSpPr>
            <a:spLocks noGrp="1" noChangeArrowheads="1"/>
          </p:cNvSpPr>
          <p:nvPr>
            <p:ph type="title"/>
          </p:nvPr>
        </p:nvSpPr>
        <p:spPr>
          <a:xfrm>
            <a:off x="115503" y="228600"/>
            <a:ext cx="8229600" cy="932688"/>
          </a:xfrm>
          <a:ln/>
        </p:spPr>
        <p:txBody>
          <a:bodyPr/>
          <a:lstStyle/>
          <a:p>
            <a:r>
              <a:rPr lang="en-US" altLang="en-US" dirty="0"/>
              <a:t>TRMM Zonal Mean Rainfall</a:t>
            </a:r>
          </a:p>
        </p:txBody>
      </p:sp>
      <p:grpSp>
        <p:nvGrpSpPr>
          <p:cNvPr id="397324" name="Group 12"/>
          <p:cNvGrpSpPr>
            <a:grpSpLocks/>
          </p:cNvGrpSpPr>
          <p:nvPr/>
        </p:nvGrpSpPr>
        <p:grpSpPr bwMode="auto">
          <a:xfrm>
            <a:off x="76200" y="2109515"/>
            <a:ext cx="4332019" cy="4215085"/>
            <a:chOff x="480" y="1200"/>
            <a:chExt cx="2195" cy="2011"/>
          </a:xfrm>
        </p:grpSpPr>
        <p:pic>
          <p:nvPicPr>
            <p:cNvPr id="397316" name="Picture 4" descr="trmm_zonavg_all_9801-0008"/>
            <p:cNvPicPr>
              <a:picLocks noChangeAspect="1" noChangeArrowheads="1"/>
            </p:cNvPicPr>
            <p:nvPr/>
          </p:nvPicPr>
          <p:blipFill>
            <a:blip r:embed="rId3" cstate="print">
              <a:extLst>
                <a:ext uri="{28A0092B-C50C-407E-A947-70E740481C1C}">
                  <a14:useLocalDpi xmlns:a14="http://schemas.microsoft.com/office/drawing/2010/main" val="0"/>
                </a:ext>
              </a:extLst>
            </a:blip>
            <a:srcRect l="5273" t="6476" r="14421" b="50142"/>
            <a:stretch>
              <a:fillRect/>
            </a:stretch>
          </p:blipFill>
          <p:spPr bwMode="auto">
            <a:xfrm>
              <a:off x="480" y="1200"/>
              <a:ext cx="2195" cy="2011"/>
            </a:xfrm>
            <a:prstGeom prst="rect">
              <a:avLst/>
            </a:prstGeom>
            <a:solidFill>
              <a:srgbClr val="FFFF99"/>
            </a:solidFill>
            <a:ln>
              <a:noFill/>
            </a:ln>
            <a:extLst>
              <a:ext uri="{91240B29-F687-4F45-9708-019B960494DF}">
                <a14:hiddenLine xmlns:a14="http://schemas.microsoft.com/office/drawing/2010/main" w="9525">
                  <a:solidFill>
                    <a:srgbClr val="081D58"/>
                  </a:solidFill>
                  <a:miter lim="800000"/>
                  <a:headEnd/>
                  <a:tailEnd/>
                </a14:hiddenLine>
              </a:ext>
            </a:extLst>
          </p:spPr>
        </p:pic>
        <p:sp>
          <p:nvSpPr>
            <p:cNvPr id="397323" name="Rectangle 11"/>
            <p:cNvSpPr>
              <a:spLocks noChangeArrowheads="1"/>
            </p:cNvSpPr>
            <p:nvPr/>
          </p:nvSpPr>
          <p:spPr bwMode="auto">
            <a:xfrm>
              <a:off x="902" y="1263"/>
              <a:ext cx="1686" cy="16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97326" name="Group 14"/>
          <p:cNvGrpSpPr>
            <a:grpSpLocks/>
          </p:cNvGrpSpPr>
          <p:nvPr/>
        </p:nvGrpSpPr>
        <p:grpSpPr bwMode="auto">
          <a:xfrm>
            <a:off x="4495800" y="2057400"/>
            <a:ext cx="4570433" cy="4266995"/>
            <a:chOff x="2832" y="1056"/>
            <a:chExt cx="2352" cy="2153"/>
          </a:xfrm>
        </p:grpSpPr>
        <p:pic>
          <p:nvPicPr>
            <p:cNvPr id="397321" name="Picture 9" descr="trmm_zonavg_all_9801-0008"/>
            <p:cNvPicPr>
              <a:picLocks noChangeAspect="1" noChangeArrowheads="1"/>
            </p:cNvPicPr>
            <p:nvPr/>
          </p:nvPicPr>
          <p:blipFill>
            <a:blip r:embed="rId4" cstate="print">
              <a:extLst>
                <a:ext uri="{28A0092B-C50C-407E-A947-70E740481C1C}">
                  <a14:useLocalDpi xmlns:a14="http://schemas.microsoft.com/office/drawing/2010/main" val="0"/>
                </a:ext>
              </a:extLst>
            </a:blip>
            <a:srcRect l="5270" t="54166" r="15195" b="2905"/>
            <a:stretch>
              <a:fillRect/>
            </a:stretch>
          </p:blipFill>
          <p:spPr bwMode="auto">
            <a:xfrm>
              <a:off x="2832" y="1056"/>
              <a:ext cx="2352" cy="2153"/>
            </a:xfrm>
            <a:prstGeom prst="rect">
              <a:avLst/>
            </a:prstGeom>
            <a:solidFill>
              <a:srgbClr val="FFFF99"/>
            </a:solidFill>
          </p:spPr>
        </p:pic>
        <p:sp>
          <p:nvSpPr>
            <p:cNvPr id="397325" name="Rectangle 13"/>
            <p:cNvSpPr>
              <a:spLocks noChangeArrowheads="1"/>
            </p:cNvSpPr>
            <p:nvPr/>
          </p:nvSpPr>
          <p:spPr bwMode="auto">
            <a:xfrm>
              <a:off x="3294" y="1122"/>
              <a:ext cx="1812" cy="17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97327" name="Text Box 15"/>
          <p:cNvSpPr txBox="1">
            <a:spLocks noChangeArrowheads="1"/>
          </p:cNvSpPr>
          <p:nvPr/>
        </p:nvSpPr>
        <p:spPr bwMode="auto">
          <a:xfrm>
            <a:off x="1676400" y="1383381"/>
            <a:ext cx="14859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b="1" dirty="0">
                <a:solidFill>
                  <a:srgbClr val="081D58"/>
                </a:solidFill>
              </a:rPr>
              <a:t>Ocean</a:t>
            </a:r>
          </a:p>
        </p:txBody>
      </p:sp>
      <p:sp>
        <p:nvSpPr>
          <p:cNvPr id="397328" name="Text Box 16"/>
          <p:cNvSpPr txBox="1">
            <a:spLocks noChangeArrowheads="1"/>
          </p:cNvSpPr>
          <p:nvPr/>
        </p:nvSpPr>
        <p:spPr bwMode="auto">
          <a:xfrm>
            <a:off x="6477000" y="1383381"/>
            <a:ext cx="11811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b="1" dirty="0">
                <a:solidFill>
                  <a:srgbClr val="081D58"/>
                </a:solidFill>
              </a:rPr>
              <a:t>Land</a:t>
            </a:r>
            <a:r>
              <a:rPr lang="en-US" altLang="en-US" sz="1600" b="1" dirty="0">
                <a:solidFill>
                  <a:srgbClr val="081D58"/>
                </a:solidFill>
              </a:rPr>
              <a:t>      </a:t>
            </a:r>
          </a:p>
        </p:txBody>
      </p:sp>
    </p:spTree>
    <p:extLst>
      <p:ext uri="{BB962C8B-B14F-4D97-AF65-F5344CB8AC3E}">
        <p14:creationId xmlns:p14="http://schemas.microsoft.com/office/powerpoint/2010/main" val="20683315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80259" name="Picture 3" descr="PIP-3Ocean_r"/>
          <p:cNvPicPr>
            <a:picLocks noChangeAspect="1" noChangeArrowheads="1"/>
          </p:cNvPicPr>
          <p:nvPr/>
        </p:nvPicPr>
        <p:blipFill>
          <a:blip r:embed="rId3">
            <a:extLst>
              <a:ext uri="{28A0092B-C50C-407E-A947-70E740481C1C}">
                <a14:useLocalDpi xmlns:a14="http://schemas.microsoft.com/office/drawing/2010/main" val="0"/>
              </a:ext>
            </a:extLst>
          </a:blip>
          <a:srcRect l="6952" t="22900" r="12910" b="13292"/>
          <a:stretch>
            <a:fillRect/>
          </a:stretch>
        </p:blipFill>
        <p:spPr bwMode="auto">
          <a:xfrm>
            <a:off x="457200" y="1752600"/>
            <a:ext cx="8382000" cy="4894263"/>
          </a:xfrm>
          <a:prstGeom prst="rect">
            <a:avLst/>
          </a:prstGeom>
          <a:noFill/>
          <a:extLst>
            <a:ext uri="{909E8E84-426E-40DD-AFC4-6F175D3DCCD1}">
              <a14:hiddenFill xmlns:a14="http://schemas.microsoft.com/office/drawing/2010/main">
                <a:solidFill>
                  <a:srgbClr val="FFFFFF"/>
                </a:solidFill>
              </a14:hiddenFill>
            </a:ext>
          </a:extLst>
        </p:spPr>
      </p:pic>
      <p:sp>
        <p:nvSpPr>
          <p:cNvPr id="480260" name="Rectangle 4"/>
          <p:cNvSpPr>
            <a:spLocks noGrp="1" noChangeArrowheads="1"/>
          </p:cNvSpPr>
          <p:nvPr>
            <p:ph type="title"/>
          </p:nvPr>
        </p:nvSpPr>
        <p:spPr>
          <a:xfrm>
            <a:off x="152400" y="76200"/>
            <a:ext cx="8839200" cy="1143000"/>
          </a:xfrm>
          <a:ln/>
        </p:spPr>
        <p:txBody>
          <a:bodyPr>
            <a:normAutofit fontScale="90000"/>
          </a:bodyPr>
          <a:lstStyle/>
          <a:p>
            <a:r>
              <a:rPr lang="en-US" altLang="en-US" dirty="0"/>
              <a:t>Zonally-Averaged Rainfall over Ocean</a:t>
            </a:r>
            <a:br>
              <a:rPr lang="en-US" altLang="en-US" dirty="0"/>
            </a:br>
            <a:r>
              <a:rPr lang="en-US" altLang="en-US" sz="2200" dirty="0"/>
              <a:t>September</a:t>
            </a:r>
            <a:endParaRPr lang="en-US" altLang="en-US" dirty="0"/>
          </a:p>
        </p:txBody>
      </p:sp>
    </p:spTree>
    <p:extLst>
      <p:ext uri="{BB962C8B-B14F-4D97-AF65-F5344CB8AC3E}">
        <p14:creationId xmlns:p14="http://schemas.microsoft.com/office/powerpoint/2010/main" val="18140963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8386" name="Picture 2"/>
          <p:cNvPicPr>
            <a:picLocks noChangeAspect="1" noChangeArrowheads="1"/>
          </p:cNvPicPr>
          <p:nvPr/>
        </p:nvPicPr>
        <p:blipFill>
          <a:blip r:embed="rId3">
            <a:extLst>
              <a:ext uri="{28A0092B-C50C-407E-A947-70E740481C1C}">
                <a14:useLocalDpi xmlns:a14="http://schemas.microsoft.com/office/drawing/2010/main" val="0"/>
              </a:ext>
            </a:extLst>
          </a:blip>
          <a:srcRect l="6218" t="26926" r="14079" b="11372"/>
          <a:stretch>
            <a:fillRect/>
          </a:stretch>
        </p:blipFill>
        <p:spPr bwMode="auto">
          <a:xfrm>
            <a:off x="1828800" y="1042815"/>
            <a:ext cx="5572126" cy="5467696"/>
          </a:xfrm>
          <a:prstGeom prst="rect">
            <a:avLst/>
          </a:prstGeom>
          <a:noFill/>
          <a:extLst>
            <a:ext uri="{909E8E84-426E-40DD-AFC4-6F175D3DCCD1}">
              <a14:hiddenFill xmlns:a14="http://schemas.microsoft.com/office/drawing/2010/main">
                <a:solidFill>
                  <a:srgbClr val="FFFFFF"/>
                </a:solidFill>
              </a14:hiddenFill>
            </a:ext>
          </a:extLst>
        </p:spPr>
      </p:pic>
      <p:sp>
        <p:nvSpPr>
          <p:cNvPr id="528387" name="Rectangle 3"/>
          <p:cNvSpPr>
            <a:spLocks noGrp="1" noChangeArrowheads="1"/>
          </p:cNvSpPr>
          <p:nvPr>
            <p:ph type="title"/>
          </p:nvPr>
        </p:nvSpPr>
        <p:spPr>
          <a:xfrm>
            <a:off x="76200" y="85734"/>
            <a:ext cx="8839200" cy="901684"/>
          </a:xfrm>
          <a:ln/>
        </p:spPr>
        <p:txBody>
          <a:bodyPr>
            <a:normAutofit fontScale="90000"/>
          </a:bodyPr>
          <a:lstStyle/>
          <a:p>
            <a:r>
              <a:rPr lang="en-US" altLang="en-US" dirty="0"/>
              <a:t>Ocean Rainfall Estimates with TRMM</a:t>
            </a:r>
            <a:endParaRPr lang="en-US" altLang="en-US" sz="3000" b="0" dirty="0"/>
          </a:p>
        </p:txBody>
      </p:sp>
      <p:sp>
        <p:nvSpPr>
          <p:cNvPr id="528388" name="Text Box 4"/>
          <p:cNvSpPr txBox="1">
            <a:spLocks noChangeArrowheads="1"/>
          </p:cNvSpPr>
          <p:nvPr/>
        </p:nvSpPr>
        <p:spPr bwMode="auto">
          <a:xfrm rot="-5400000">
            <a:off x="109538" y="3624262"/>
            <a:ext cx="2828925"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b="1" dirty="0">
                <a:solidFill>
                  <a:srgbClr val="081D58"/>
                </a:solidFill>
              </a:rPr>
              <a:t>Latitude (°)</a:t>
            </a:r>
          </a:p>
        </p:txBody>
      </p:sp>
      <p:sp>
        <p:nvSpPr>
          <p:cNvPr id="528389" name="Text Box 5"/>
          <p:cNvSpPr txBox="1">
            <a:spLocks noChangeArrowheads="1"/>
          </p:cNvSpPr>
          <p:nvPr/>
        </p:nvSpPr>
        <p:spPr bwMode="auto">
          <a:xfrm>
            <a:off x="3429000" y="6553200"/>
            <a:ext cx="2700338"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dirty="0">
                <a:solidFill>
                  <a:srgbClr val="081D58"/>
                </a:solidFill>
              </a:rPr>
              <a:t>Precipitation Rate (mm/month)</a:t>
            </a:r>
          </a:p>
        </p:txBody>
      </p:sp>
    </p:spTree>
    <p:extLst>
      <p:ext uri="{BB962C8B-B14F-4D97-AF65-F5344CB8AC3E}">
        <p14:creationId xmlns:p14="http://schemas.microsoft.com/office/powerpoint/2010/main" val="39579368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41" name="Rectangle 5"/>
          <p:cNvSpPr>
            <a:spLocks noGrp="1" noChangeArrowheads="1"/>
          </p:cNvSpPr>
          <p:nvPr>
            <p:ph type="title"/>
          </p:nvPr>
        </p:nvSpPr>
        <p:spPr>
          <a:xfrm>
            <a:off x="76200" y="76200"/>
            <a:ext cx="8839200" cy="990600"/>
          </a:xfrm>
          <a:ln/>
        </p:spPr>
        <p:txBody>
          <a:bodyPr>
            <a:noAutofit/>
          </a:bodyPr>
          <a:lstStyle/>
          <a:p>
            <a:r>
              <a:rPr lang="en-US" altLang="en-US" dirty="0"/>
              <a:t>Status of TRMM Rainfall Products</a:t>
            </a:r>
          </a:p>
        </p:txBody>
      </p:sp>
      <p:sp>
        <p:nvSpPr>
          <p:cNvPr id="2" name="Content Placeholder 1"/>
          <p:cNvSpPr>
            <a:spLocks noGrp="1"/>
          </p:cNvSpPr>
          <p:nvPr>
            <p:ph idx="1"/>
          </p:nvPr>
        </p:nvSpPr>
        <p:spPr>
          <a:xfrm>
            <a:off x="228600" y="1371600"/>
            <a:ext cx="8686800" cy="5410200"/>
          </a:xfrm>
        </p:spPr>
        <p:txBody>
          <a:bodyPr>
            <a:normAutofit fontScale="77500" lnSpcReduction="20000"/>
          </a:bodyPr>
          <a:lstStyle/>
          <a:p>
            <a:r>
              <a:rPr lang="en-US" altLang="en-US" b="1" dirty="0">
                <a:solidFill>
                  <a:srgbClr val="CC04B4"/>
                </a:solidFill>
              </a:rPr>
              <a:t>TRMM V5 rainfall algorithms are </a:t>
            </a:r>
            <a:r>
              <a:rPr lang="en-US" altLang="en-US" b="1" dirty="0" smtClean="0">
                <a:solidFill>
                  <a:srgbClr val="CC04B4"/>
                </a:solidFill>
              </a:rPr>
              <a:t>within:</a:t>
            </a:r>
          </a:p>
          <a:p>
            <a:pPr lvl="1"/>
            <a:r>
              <a:rPr lang="en-US" altLang="en-US" dirty="0" smtClean="0"/>
              <a:t>24</a:t>
            </a:r>
            <a:r>
              <a:rPr lang="en-US" altLang="en-US" dirty="0"/>
              <a:t>% for tropical monthly </a:t>
            </a:r>
            <a:r>
              <a:rPr lang="en-US" altLang="en-US" dirty="0" smtClean="0"/>
              <a:t>averages</a:t>
            </a:r>
          </a:p>
          <a:p>
            <a:pPr lvl="1"/>
            <a:r>
              <a:rPr lang="en-US" altLang="en-US" dirty="0" smtClean="0"/>
              <a:t>20</a:t>
            </a:r>
            <a:r>
              <a:rPr lang="en-US" altLang="en-US" dirty="0"/>
              <a:t>% for zonal-mean </a:t>
            </a:r>
            <a:r>
              <a:rPr lang="en-US" altLang="en-US" dirty="0" smtClean="0"/>
              <a:t>averages</a:t>
            </a:r>
          </a:p>
          <a:p>
            <a:pPr lvl="1"/>
            <a:r>
              <a:rPr lang="en-US" altLang="en-US" dirty="0" smtClean="0"/>
              <a:t>30-40</a:t>
            </a:r>
            <a:r>
              <a:rPr lang="en-US" altLang="en-US" dirty="0"/>
              <a:t>% bias for instantaneous rain </a:t>
            </a:r>
            <a:r>
              <a:rPr lang="en-US" altLang="en-US" dirty="0" smtClean="0"/>
              <a:t>rates</a:t>
            </a:r>
          </a:p>
          <a:p>
            <a:endParaRPr lang="en-US" altLang="en-US" dirty="0"/>
          </a:p>
          <a:p>
            <a:r>
              <a:rPr lang="en-US" altLang="en-US" dirty="0"/>
              <a:t>The </a:t>
            </a:r>
            <a:r>
              <a:rPr lang="en-US" altLang="en-US" b="1" dirty="0">
                <a:solidFill>
                  <a:srgbClr val="CC04B4"/>
                </a:solidFill>
              </a:rPr>
              <a:t>uncertainty</a:t>
            </a:r>
            <a:r>
              <a:rPr lang="en-US" altLang="en-US" dirty="0"/>
              <a:t> among TRMM satellite algorithms is comparable to the differences between TRMM rainfall products and ground-based </a:t>
            </a:r>
            <a:r>
              <a:rPr lang="en-US" altLang="en-US" dirty="0" smtClean="0"/>
              <a:t>estimates</a:t>
            </a:r>
          </a:p>
          <a:p>
            <a:endParaRPr lang="en-US" altLang="en-US" dirty="0"/>
          </a:p>
          <a:p>
            <a:r>
              <a:rPr lang="en-US" altLang="en-US" dirty="0"/>
              <a:t>Ground-based rainfall estimates are not used to evaluate satellite products as uncertainties in </a:t>
            </a:r>
            <a:r>
              <a:rPr lang="en-US" altLang="en-US" b="1" dirty="0">
                <a:solidFill>
                  <a:srgbClr val="CC04B4"/>
                </a:solidFill>
              </a:rPr>
              <a:t>data gaps</a:t>
            </a:r>
            <a:r>
              <a:rPr lang="en-US" altLang="en-US" dirty="0"/>
              <a:t>, </a:t>
            </a:r>
            <a:r>
              <a:rPr lang="en-US" altLang="en-US" b="1" dirty="0">
                <a:solidFill>
                  <a:srgbClr val="CC04B4"/>
                </a:solidFill>
              </a:rPr>
              <a:t>Z-R relations</a:t>
            </a:r>
            <a:r>
              <a:rPr lang="en-US" altLang="en-US" dirty="0"/>
              <a:t>, </a:t>
            </a:r>
            <a:r>
              <a:rPr lang="en-US" altLang="en-US" b="1" dirty="0">
                <a:solidFill>
                  <a:srgbClr val="CC04B4"/>
                </a:solidFill>
              </a:rPr>
              <a:t>calibration errors</a:t>
            </a:r>
            <a:r>
              <a:rPr lang="en-US" altLang="en-US" dirty="0"/>
              <a:t>, </a:t>
            </a:r>
            <a:r>
              <a:rPr lang="en-US" altLang="en-US" b="1" dirty="0">
                <a:solidFill>
                  <a:srgbClr val="CC04B4"/>
                </a:solidFill>
              </a:rPr>
              <a:t>rain-type classification</a:t>
            </a:r>
            <a:r>
              <a:rPr lang="en-US" altLang="en-US" dirty="0"/>
              <a:t>, and </a:t>
            </a:r>
            <a:r>
              <a:rPr lang="en-US" altLang="en-US" b="1" dirty="0">
                <a:solidFill>
                  <a:srgbClr val="CC04B4"/>
                </a:solidFill>
              </a:rPr>
              <a:t>representativeness errors </a:t>
            </a:r>
            <a:r>
              <a:rPr lang="en-US" altLang="en-US" dirty="0"/>
              <a:t>need be significantly </a:t>
            </a:r>
            <a:r>
              <a:rPr lang="en-US" altLang="en-US" dirty="0" smtClean="0"/>
              <a:t>reduced</a:t>
            </a:r>
          </a:p>
          <a:p>
            <a:endParaRPr lang="en-US" altLang="en-US" dirty="0"/>
          </a:p>
          <a:p>
            <a:r>
              <a:rPr lang="en-US" altLang="en-US" dirty="0"/>
              <a:t>Further </a:t>
            </a:r>
            <a:r>
              <a:rPr lang="en-US" altLang="en-US" b="1" dirty="0">
                <a:solidFill>
                  <a:srgbClr val="CC04B4"/>
                </a:solidFill>
              </a:rPr>
              <a:t>agreement between the </a:t>
            </a:r>
            <a:r>
              <a:rPr lang="en-US" altLang="en-US" b="1" dirty="0" err="1">
                <a:solidFill>
                  <a:srgbClr val="CC04B4"/>
                </a:solidFill>
              </a:rPr>
              <a:t>spaceborne</a:t>
            </a:r>
            <a:r>
              <a:rPr lang="en-US" altLang="en-US" b="1" dirty="0">
                <a:solidFill>
                  <a:srgbClr val="CC04B4"/>
                </a:solidFill>
              </a:rPr>
              <a:t> and ground-based sensors </a:t>
            </a:r>
            <a:r>
              <a:rPr lang="en-US" altLang="en-US" dirty="0"/>
              <a:t>will require improved understanding of precipitation physics through field </a:t>
            </a:r>
            <a:r>
              <a:rPr lang="en-US" altLang="en-US" dirty="0" smtClean="0"/>
              <a:t>experiments</a:t>
            </a:r>
          </a:p>
          <a:p>
            <a:pPr marL="0" indent="0">
              <a:buNone/>
            </a:pPr>
            <a:endParaRPr lang="en-US" dirty="0" smtClean="0"/>
          </a:p>
          <a:p>
            <a:r>
              <a:rPr lang="en-US" dirty="0"/>
              <a:t>TRMM Multi-Satellite Precipitation Analysis (TMPA-RT</a:t>
            </a:r>
            <a:r>
              <a:rPr lang="en-US" dirty="0" smtClean="0"/>
              <a:t>) is </a:t>
            </a:r>
            <a:r>
              <a:rPr lang="en-US" dirty="0"/>
              <a:t>currently in </a:t>
            </a:r>
            <a:r>
              <a:rPr lang="en-US" b="1" dirty="0">
                <a:solidFill>
                  <a:srgbClr val="CC04B4"/>
                </a:solidFill>
              </a:rPr>
              <a:t>Version </a:t>
            </a:r>
            <a:r>
              <a:rPr lang="en-US" b="1" dirty="0" smtClean="0">
                <a:solidFill>
                  <a:srgbClr val="CC04B4"/>
                </a:solidFill>
              </a:rPr>
              <a:t>7 </a:t>
            </a:r>
            <a:r>
              <a:rPr lang="en-US" dirty="0" smtClean="0"/>
              <a:t>and will only be produced until early 2018.</a:t>
            </a:r>
            <a:endParaRPr lang="en-US" dirty="0"/>
          </a:p>
        </p:txBody>
      </p:sp>
    </p:spTree>
    <p:extLst>
      <p:ext uri="{BB962C8B-B14F-4D97-AF65-F5344CB8AC3E}">
        <p14:creationId xmlns:p14="http://schemas.microsoft.com/office/powerpoint/2010/main" val="423511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fade">
                                      <p:cBhvr>
                                        <p:cTn id="26" dur="500"/>
                                        <p:tgtEl>
                                          <p:spTgt spid="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animEffect transition="in" filter="fade">
                                      <p:cBhvr>
                                        <p:cTn id="31" dur="500"/>
                                        <p:tgtEl>
                                          <p:spTgt spid="2">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11" end="11"/>
                                            </p:txEl>
                                          </p:spTgt>
                                        </p:tgtEl>
                                        <p:attrNameLst>
                                          <p:attrName>style.visibility</p:attrName>
                                        </p:attrNameLst>
                                      </p:cBhvr>
                                      <p:to>
                                        <p:strVal val="visible"/>
                                      </p:to>
                                    </p:set>
                                    <p:animEffect transition="in" filter="fade">
                                      <p:cBhvr>
                                        <p:cTn id="36"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1" name="Rectangle 3"/>
          <p:cNvSpPr>
            <a:spLocks noGrp="1" noChangeArrowheads="1"/>
          </p:cNvSpPr>
          <p:nvPr>
            <p:ph type="title"/>
          </p:nvPr>
        </p:nvSpPr>
        <p:spPr>
          <a:xfrm>
            <a:off x="76200" y="203518"/>
            <a:ext cx="8229600" cy="1143000"/>
          </a:xfrm>
          <a:ln/>
        </p:spPr>
        <p:txBody>
          <a:bodyPr>
            <a:normAutofit fontScale="90000"/>
          </a:bodyPr>
          <a:lstStyle/>
          <a:p>
            <a:r>
              <a:rPr lang="en-US" altLang="en-US" dirty="0"/>
              <a:t>The Lightning Imaging Sensor (LIS) Observes 3 Years of Lightning</a:t>
            </a:r>
          </a:p>
        </p:txBody>
      </p:sp>
      <p:pic>
        <p:nvPicPr>
          <p:cNvPr id="483332" name="Picture 4"/>
          <p:cNvPicPr>
            <a:picLocks noChangeAspect="1" noChangeArrowheads="1"/>
          </p:cNvPicPr>
          <p:nvPr/>
        </p:nvPicPr>
        <p:blipFill>
          <a:blip r:embed="rId3">
            <a:extLst>
              <a:ext uri="{28A0092B-C50C-407E-A947-70E740481C1C}">
                <a14:useLocalDpi xmlns:a14="http://schemas.microsoft.com/office/drawing/2010/main" val="0"/>
              </a:ext>
            </a:extLst>
          </a:blip>
          <a:srcRect b="9874"/>
          <a:stretch>
            <a:fillRect/>
          </a:stretch>
        </p:blipFill>
        <p:spPr bwMode="auto">
          <a:xfrm>
            <a:off x="838200" y="3149600"/>
            <a:ext cx="7658100" cy="3708400"/>
          </a:xfrm>
          <a:prstGeom prst="rect">
            <a:avLst/>
          </a:prstGeom>
          <a:noFill/>
          <a:extLst>
            <a:ext uri="{909E8E84-426E-40DD-AFC4-6F175D3DCCD1}">
              <a14:hiddenFill xmlns:a14="http://schemas.microsoft.com/office/drawing/2010/main">
                <a:solidFill>
                  <a:srgbClr val="FFFFFF"/>
                </a:solidFill>
              </a14:hiddenFill>
            </a:ext>
          </a:extLst>
        </p:spPr>
      </p:pic>
      <p:sp>
        <p:nvSpPr>
          <p:cNvPr id="483333" name="Text Box 5"/>
          <p:cNvSpPr txBox="1">
            <a:spLocks noChangeArrowheads="1"/>
          </p:cNvSpPr>
          <p:nvPr/>
        </p:nvSpPr>
        <p:spPr bwMode="auto">
          <a:xfrm>
            <a:off x="2819400" y="6521450"/>
            <a:ext cx="472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1" dirty="0">
                <a:solidFill>
                  <a:srgbClr val="081D58"/>
                </a:solidFill>
              </a:rPr>
              <a:t>LIS Regional Flash Rate (flashes km</a:t>
            </a:r>
            <a:r>
              <a:rPr lang="en-US" altLang="en-US" sz="1600" b="1" baseline="30000" dirty="0">
                <a:solidFill>
                  <a:srgbClr val="081D58"/>
                </a:solidFill>
              </a:rPr>
              <a:t>-2</a:t>
            </a:r>
            <a:r>
              <a:rPr lang="en-US" altLang="en-US" sz="1600" b="1" dirty="0">
                <a:solidFill>
                  <a:srgbClr val="081D58"/>
                </a:solidFill>
              </a:rPr>
              <a:t> yr</a:t>
            </a:r>
            <a:r>
              <a:rPr lang="en-US" altLang="en-US" sz="1600" b="1" baseline="30000" dirty="0">
                <a:solidFill>
                  <a:srgbClr val="081D58"/>
                </a:solidFill>
              </a:rPr>
              <a:t>-1</a:t>
            </a:r>
            <a:r>
              <a:rPr lang="en-US" altLang="en-US" sz="1600" b="1" dirty="0">
                <a:solidFill>
                  <a:srgbClr val="081D58"/>
                </a:solidFill>
              </a:rPr>
              <a:t>)      </a:t>
            </a:r>
          </a:p>
        </p:txBody>
      </p:sp>
      <p:sp>
        <p:nvSpPr>
          <p:cNvPr id="2" name="Content Placeholder 1"/>
          <p:cNvSpPr>
            <a:spLocks noGrp="1"/>
          </p:cNvSpPr>
          <p:nvPr>
            <p:ph idx="1"/>
          </p:nvPr>
        </p:nvSpPr>
        <p:spPr>
          <a:xfrm>
            <a:off x="266700" y="1498116"/>
            <a:ext cx="8229600" cy="2007084"/>
          </a:xfrm>
          <a:solidFill>
            <a:schemeClr val="bg1"/>
          </a:solidFill>
        </p:spPr>
        <p:txBody>
          <a:bodyPr>
            <a:normAutofit fontScale="70000" lnSpcReduction="20000"/>
          </a:bodyPr>
          <a:lstStyle/>
          <a:p>
            <a:r>
              <a:rPr lang="en-US" b="1" dirty="0" smtClean="0">
                <a:solidFill>
                  <a:srgbClr val="CC04B4"/>
                </a:solidFill>
              </a:rPr>
              <a:t>Land/Ocean </a:t>
            </a:r>
            <a:r>
              <a:rPr lang="en-US" dirty="0" smtClean="0"/>
              <a:t>differences are pronounced</a:t>
            </a:r>
          </a:p>
          <a:p>
            <a:endParaRPr lang="en-US" sz="1700" dirty="0" smtClean="0"/>
          </a:p>
          <a:p>
            <a:r>
              <a:rPr lang="en-US" dirty="0" smtClean="0"/>
              <a:t>Consistent with </a:t>
            </a:r>
            <a:r>
              <a:rPr lang="en-US" b="1" dirty="0" smtClean="0">
                <a:solidFill>
                  <a:srgbClr val="CC04B4"/>
                </a:solidFill>
              </a:rPr>
              <a:t>NASA Optical Transient Detection (OTC) </a:t>
            </a:r>
            <a:r>
              <a:rPr lang="en-US" dirty="0" smtClean="0"/>
              <a:t>climatology in both spatial distribution and rates</a:t>
            </a:r>
          </a:p>
          <a:p>
            <a:endParaRPr lang="en-US" sz="1700" b="1" dirty="0" smtClean="0">
              <a:solidFill>
                <a:srgbClr val="CC04B4"/>
              </a:solidFill>
            </a:endParaRPr>
          </a:p>
          <a:p>
            <a:r>
              <a:rPr lang="en-US" b="1" dirty="0" smtClean="0">
                <a:solidFill>
                  <a:srgbClr val="CC04B4"/>
                </a:solidFill>
              </a:rPr>
              <a:t>Island Effects </a:t>
            </a:r>
            <a:r>
              <a:rPr lang="en-US" dirty="0" smtClean="0"/>
              <a:t>are pronounced</a:t>
            </a:r>
          </a:p>
          <a:p>
            <a:endParaRPr lang="en-US" sz="1700" dirty="0" smtClean="0"/>
          </a:p>
          <a:p>
            <a:r>
              <a:rPr lang="en-US" dirty="0" smtClean="0"/>
              <a:t>Significant </a:t>
            </a:r>
            <a:r>
              <a:rPr lang="en-US" b="1" dirty="0" smtClean="0">
                <a:solidFill>
                  <a:srgbClr val="CC04B4"/>
                </a:solidFill>
              </a:rPr>
              <a:t>orographic signals</a:t>
            </a:r>
            <a:r>
              <a:rPr lang="en-US" dirty="0" smtClean="0"/>
              <a:t> (Himalayas, Colombia, Congo, Indonesia).</a:t>
            </a:r>
            <a:endParaRPr lang="en-US" dirty="0"/>
          </a:p>
        </p:txBody>
      </p:sp>
    </p:spTree>
    <p:extLst>
      <p:ext uri="{BB962C8B-B14F-4D97-AF65-F5344CB8AC3E}">
        <p14:creationId xmlns:p14="http://schemas.microsoft.com/office/powerpoint/2010/main" val="19710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31" name="Picture 7"/>
          <p:cNvPicPr>
            <a:picLocks noChangeAspect="1" noChangeArrowheads="1"/>
          </p:cNvPicPr>
          <p:nvPr/>
        </p:nvPicPr>
        <p:blipFill>
          <a:blip r:embed="rId3">
            <a:extLst>
              <a:ext uri="{28A0092B-C50C-407E-A947-70E740481C1C}">
                <a14:useLocalDpi xmlns:a14="http://schemas.microsoft.com/office/drawing/2010/main" val="0"/>
              </a:ext>
            </a:extLst>
          </a:blip>
          <a:srcRect b="13858"/>
          <a:stretch>
            <a:fillRect/>
          </a:stretch>
        </p:blipFill>
        <p:spPr bwMode="auto">
          <a:xfrm>
            <a:off x="838200" y="1981200"/>
            <a:ext cx="7391400" cy="4775200"/>
          </a:xfrm>
          <a:prstGeom prst="rect">
            <a:avLst/>
          </a:prstGeom>
          <a:noFill/>
          <a:extLst>
            <a:ext uri="{909E8E84-426E-40DD-AFC4-6F175D3DCCD1}">
              <a14:hiddenFill xmlns:a14="http://schemas.microsoft.com/office/drawing/2010/main">
                <a:solidFill>
                  <a:srgbClr val="FFFFFF"/>
                </a:solidFill>
              </a14:hiddenFill>
            </a:ext>
          </a:extLst>
        </p:spPr>
      </p:pic>
      <p:sp>
        <p:nvSpPr>
          <p:cNvPr id="410640" name="Rectangle 16"/>
          <p:cNvSpPr>
            <a:spLocks noGrp="1" noChangeArrowheads="1"/>
          </p:cNvSpPr>
          <p:nvPr>
            <p:ph type="title"/>
          </p:nvPr>
        </p:nvSpPr>
        <p:spPr>
          <a:xfrm>
            <a:off x="228600" y="291966"/>
            <a:ext cx="8375650" cy="1676400"/>
          </a:xfrm>
          <a:ln/>
        </p:spPr>
        <p:txBody>
          <a:bodyPr>
            <a:normAutofit fontScale="90000"/>
          </a:bodyPr>
          <a:lstStyle/>
          <a:p>
            <a:r>
              <a:rPr lang="en-US" altLang="en-US" dirty="0"/>
              <a:t>LIS-derived Lightning Rates during the 1997 El Niño-Southern Oscillation Event</a:t>
            </a:r>
            <a:endParaRPr lang="en-US" altLang="en-US" sz="1000" dirty="0">
              <a:solidFill>
                <a:srgbClr val="009900"/>
              </a:solidFill>
              <a:effectLst>
                <a:outerShdw blurRad="38100" dist="38100" dir="2700000" algn="tl">
                  <a:srgbClr val="C0C0C0"/>
                </a:outerShdw>
              </a:effectLst>
            </a:endParaRPr>
          </a:p>
        </p:txBody>
      </p:sp>
    </p:spTree>
    <p:extLst>
      <p:ext uri="{BB962C8B-B14F-4D97-AF65-F5344CB8AC3E}">
        <p14:creationId xmlns:p14="http://schemas.microsoft.com/office/powerpoint/2010/main" val="30501972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a:xfrm>
            <a:off x="102235" y="106680"/>
            <a:ext cx="8772525" cy="1143000"/>
          </a:xfrm>
          <a:ln/>
        </p:spPr>
        <p:txBody>
          <a:bodyPr>
            <a:noAutofit/>
          </a:bodyPr>
          <a:lstStyle/>
          <a:p>
            <a:r>
              <a:rPr lang="en-US" altLang="en-US" sz="4000" dirty="0"/>
              <a:t>LIS-derived Lightning Rates during the 1997 El Niño-Southern Oscillation Event</a:t>
            </a:r>
            <a:endParaRPr lang="en-US" altLang="en-US" sz="700" dirty="0">
              <a:solidFill>
                <a:srgbClr val="009900"/>
              </a:solidFill>
              <a:effectLst>
                <a:outerShdw blurRad="38100" dist="38100" dir="2700000" algn="tl">
                  <a:srgbClr val="C0C0C0"/>
                </a:outerShdw>
              </a:effectLst>
            </a:endParaRPr>
          </a:p>
        </p:txBody>
      </p:sp>
      <p:sp>
        <p:nvSpPr>
          <p:cNvPr id="2" name="Content Placeholder 1"/>
          <p:cNvSpPr>
            <a:spLocks noGrp="1"/>
          </p:cNvSpPr>
          <p:nvPr>
            <p:ph idx="1"/>
          </p:nvPr>
        </p:nvSpPr>
        <p:spPr>
          <a:xfrm>
            <a:off x="102235" y="1363980"/>
            <a:ext cx="8229600" cy="1036320"/>
          </a:xfrm>
        </p:spPr>
        <p:txBody>
          <a:bodyPr/>
          <a:lstStyle/>
          <a:p>
            <a:r>
              <a:rPr lang="en-US" dirty="0" smtClean="0"/>
              <a:t>Lightning/Precipitation Ice relationships demonstrated with (LIS/TMI)</a:t>
            </a:r>
            <a:endParaRPr lang="en-US" dirty="0"/>
          </a:p>
        </p:txBody>
      </p:sp>
      <p:pic>
        <p:nvPicPr>
          <p:cNvPr id="485379" name="Picture 3"/>
          <p:cNvPicPr>
            <a:picLocks noChangeAspect="1" noChangeArrowheads="1"/>
          </p:cNvPicPr>
          <p:nvPr/>
        </p:nvPicPr>
        <p:blipFill>
          <a:blip r:embed="rId3">
            <a:extLst>
              <a:ext uri="{28A0092B-C50C-407E-A947-70E740481C1C}">
                <a14:useLocalDpi xmlns:a14="http://schemas.microsoft.com/office/drawing/2010/main" val="0"/>
              </a:ext>
            </a:extLst>
          </a:blip>
          <a:srcRect l="4739" t="2783" r="481"/>
          <a:stretch>
            <a:fillRect/>
          </a:stretch>
        </p:blipFill>
        <p:spPr bwMode="auto">
          <a:xfrm>
            <a:off x="1796097" y="2362200"/>
            <a:ext cx="5384800" cy="4252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7856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5" name="Rectangle 3"/>
          <p:cNvSpPr>
            <a:spLocks noGrp="1" noChangeArrowheads="1"/>
          </p:cNvSpPr>
          <p:nvPr>
            <p:ph type="title"/>
          </p:nvPr>
        </p:nvSpPr>
        <p:spPr>
          <a:xfrm>
            <a:off x="228600" y="715896"/>
            <a:ext cx="8839200" cy="1219200"/>
          </a:xfrm>
          <a:ln/>
        </p:spPr>
        <p:txBody>
          <a:bodyPr>
            <a:normAutofit fontScale="90000"/>
          </a:bodyPr>
          <a:lstStyle/>
          <a:p>
            <a:r>
              <a:rPr lang="en-US" altLang="en-US" dirty="0"/>
              <a:t>Lightning Events are Associated with Strong Convective Activity in Heart of Severe Storms</a:t>
            </a:r>
            <a:endParaRPr lang="en-US" altLang="en-US" sz="1000" dirty="0">
              <a:solidFill>
                <a:srgbClr val="009900"/>
              </a:solidFill>
              <a:effectLst>
                <a:outerShdw blurRad="38100" dist="38100" dir="2700000" algn="tl">
                  <a:srgbClr val="C0C0C0"/>
                </a:outerShdw>
              </a:effectLst>
            </a:endParaRPr>
          </a:p>
        </p:txBody>
      </p:sp>
      <p:pic>
        <p:nvPicPr>
          <p:cNvPr id="484356" name="Picture 4"/>
          <p:cNvPicPr>
            <a:picLocks noChangeAspect="1" noChangeArrowheads="1"/>
          </p:cNvPicPr>
          <p:nvPr/>
        </p:nvPicPr>
        <p:blipFill>
          <a:blip r:embed="rId3">
            <a:extLst>
              <a:ext uri="{28A0092B-C50C-407E-A947-70E740481C1C}">
                <a14:useLocalDpi xmlns:a14="http://schemas.microsoft.com/office/drawing/2010/main" val="0"/>
              </a:ext>
            </a:extLst>
          </a:blip>
          <a:srcRect l="2060" t="2315" r="1434" b="1755"/>
          <a:stretch>
            <a:fillRect/>
          </a:stretch>
        </p:blipFill>
        <p:spPr bwMode="auto">
          <a:xfrm>
            <a:off x="609600" y="2286000"/>
            <a:ext cx="7915275" cy="426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0525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89" name="Picture 9"/>
          <p:cNvPicPr>
            <a:picLocks noChangeAspect="1" noChangeArrowheads="1"/>
          </p:cNvPicPr>
          <p:nvPr/>
        </p:nvPicPr>
        <p:blipFill>
          <a:blip r:embed="rId3">
            <a:extLst>
              <a:ext uri="{28A0092B-C50C-407E-A947-70E740481C1C}">
                <a14:useLocalDpi xmlns:a14="http://schemas.microsoft.com/office/drawing/2010/main" val="0"/>
              </a:ext>
            </a:extLst>
          </a:blip>
          <a:srcRect t="8400" b="8943"/>
          <a:stretch>
            <a:fillRect/>
          </a:stretch>
        </p:blipFill>
        <p:spPr bwMode="auto">
          <a:xfrm>
            <a:off x="148629" y="1676400"/>
            <a:ext cx="8825676" cy="5029200"/>
          </a:xfrm>
          <a:prstGeom prst="rect">
            <a:avLst/>
          </a:prstGeom>
          <a:noFill/>
          <a:extLst>
            <a:ext uri="{909E8E84-426E-40DD-AFC4-6F175D3DCCD1}">
              <a14:hiddenFill xmlns:a14="http://schemas.microsoft.com/office/drawing/2010/main">
                <a:solidFill>
                  <a:srgbClr val="FFFFFF"/>
                </a:solidFill>
              </a14:hiddenFill>
            </a:ext>
          </a:extLst>
        </p:spPr>
      </p:pic>
      <p:sp>
        <p:nvSpPr>
          <p:cNvPr id="481291" name="Rectangle 11"/>
          <p:cNvSpPr>
            <a:spLocks noGrp="1" noChangeArrowheads="1"/>
          </p:cNvSpPr>
          <p:nvPr>
            <p:ph type="title"/>
          </p:nvPr>
        </p:nvSpPr>
        <p:spPr>
          <a:xfrm>
            <a:off x="152400" y="381000"/>
            <a:ext cx="8991600" cy="1066800"/>
          </a:xfrm>
          <a:ln/>
        </p:spPr>
        <p:txBody>
          <a:bodyPr>
            <a:noAutofit/>
          </a:bodyPr>
          <a:lstStyle/>
          <a:p>
            <a:r>
              <a:rPr lang="en-US" altLang="en-US" sz="4400" dirty="0"/>
              <a:t>Comparison of TRMM and Ground-based Radars over Florida </a:t>
            </a:r>
            <a:r>
              <a:rPr lang="en-US" altLang="en-US" sz="4400" dirty="0" smtClean="0"/>
              <a:t>T-Storm</a:t>
            </a:r>
            <a:endParaRPr lang="en-US" altLang="en-US" sz="800" dirty="0">
              <a:solidFill>
                <a:srgbClr val="009900"/>
              </a:solidFill>
              <a:effectLst>
                <a:outerShdw blurRad="38100" dist="38100" dir="2700000" algn="tl">
                  <a:srgbClr val="C0C0C0"/>
                </a:outerShdw>
              </a:effectLst>
            </a:endParaRPr>
          </a:p>
        </p:txBody>
      </p:sp>
    </p:spTree>
    <p:extLst>
      <p:ext uri="{BB962C8B-B14F-4D97-AF65-F5344CB8AC3E}">
        <p14:creationId xmlns:p14="http://schemas.microsoft.com/office/powerpoint/2010/main" val="15708532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xfrm>
            <a:off x="152400" y="211137"/>
            <a:ext cx="8229600" cy="1143000"/>
          </a:xfrm>
          <a:ln/>
        </p:spPr>
        <p:txBody>
          <a:bodyPr>
            <a:normAutofit fontScale="90000"/>
          </a:bodyPr>
          <a:lstStyle/>
          <a:p>
            <a:r>
              <a:rPr lang="en-US" altLang="en-US" dirty="0"/>
              <a:t>TRMM Views El Niño/La Niña Evolution (1998-2000)</a:t>
            </a:r>
          </a:p>
        </p:txBody>
      </p:sp>
      <p:sp>
        <p:nvSpPr>
          <p:cNvPr id="2" name="Content Placeholder 1"/>
          <p:cNvSpPr>
            <a:spLocks noGrp="1"/>
          </p:cNvSpPr>
          <p:nvPr>
            <p:ph idx="1"/>
          </p:nvPr>
        </p:nvSpPr>
        <p:spPr>
          <a:xfrm>
            <a:off x="152400" y="1600199"/>
            <a:ext cx="4419600" cy="5220101"/>
          </a:xfrm>
        </p:spPr>
        <p:txBody>
          <a:bodyPr>
            <a:normAutofit fontScale="92500" lnSpcReduction="10000"/>
          </a:bodyPr>
          <a:lstStyle/>
          <a:p>
            <a:r>
              <a:rPr lang="en-US" b="1" dirty="0" smtClean="0">
                <a:solidFill>
                  <a:srgbClr val="CC04B4"/>
                </a:solidFill>
              </a:rPr>
              <a:t>January 1998</a:t>
            </a:r>
          </a:p>
          <a:p>
            <a:pPr lvl="1"/>
            <a:r>
              <a:rPr lang="en-US" dirty="0" smtClean="0"/>
              <a:t>Height of El Niño </a:t>
            </a:r>
          </a:p>
          <a:p>
            <a:pPr lvl="1"/>
            <a:r>
              <a:rPr lang="en-US" dirty="0" smtClean="0"/>
              <a:t>Positive anomalies in the equatorial Pacific</a:t>
            </a:r>
          </a:p>
          <a:p>
            <a:pPr lvl="1"/>
            <a:r>
              <a:rPr lang="en-US" dirty="0" smtClean="0"/>
              <a:t>Negative values to the north and west</a:t>
            </a:r>
          </a:p>
          <a:p>
            <a:pPr lvl="1"/>
            <a:endParaRPr lang="en-US" dirty="0" smtClean="0"/>
          </a:p>
          <a:p>
            <a:pPr lvl="1"/>
            <a:endParaRPr lang="en-US" dirty="0"/>
          </a:p>
          <a:p>
            <a:r>
              <a:rPr lang="en-US" b="1" dirty="0" smtClean="0">
                <a:solidFill>
                  <a:srgbClr val="CC04B4"/>
                </a:solidFill>
              </a:rPr>
              <a:t>January 1999</a:t>
            </a:r>
          </a:p>
          <a:p>
            <a:pPr lvl="1"/>
            <a:r>
              <a:rPr lang="en-US" dirty="0" smtClean="0"/>
              <a:t>Height of La Ni</a:t>
            </a:r>
            <a:r>
              <a:rPr lang="en-US" dirty="0"/>
              <a:t>ñ</a:t>
            </a:r>
            <a:r>
              <a:rPr lang="en-US" dirty="0" smtClean="0"/>
              <a:t>a</a:t>
            </a:r>
          </a:p>
          <a:p>
            <a:pPr lvl="1"/>
            <a:r>
              <a:rPr lang="en-US" dirty="0" smtClean="0"/>
              <a:t>Negative anomalies in the western Pacific</a:t>
            </a:r>
          </a:p>
          <a:p>
            <a:pPr lvl="1"/>
            <a:r>
              <a:rPr lang="en-US" dirty="0" smtClean="0"/>
              <a:t>Positive values over the Maritime Continent</a:t>
            </a:r>
            <a:endParaRPr lang="en-US" dirty="0"/>
          </a:p>
        </p:txBody>
      </p:sp>
      <p:pic>
        <p:nvPicPr>
          <p:cNvPr id="4884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1744" t="18210" r="41870" b="554"/>
          <a:stretch>
            <a:fillRect/>
          </a:stretch>
        </p:blipFill>
        <p:spPr bwMode="auto">
          <a:xfrm>
            <a:off x="4639601" y="1600200"/>
            <a:ext cx="4504399" cy="5220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47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7" end="7"/>
                                            </p:txEl>
                                          </p:spTgt>
                                        </p:tgtEl>
                                        <p:attrNameLst>
                                          <p:attrName>style.visibility</p:attrName>
                                        </p:attrNameLst>
                                      </p:cBhvr>
                                      <p:to>
                                        <p:strVal val="visible"/>
                                      </p:to>
                                    </p:set>
                                    <p:animEffect transition="in" filter="fade">
                                      <p:cBhvr>
                                        <p:cTn id="18" dur="500"/>
                                        <p:tgtEl>
                                          <p:spTgt spid="2">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500"/>
                                        <p:tgtEl>
                                          <p:spTgt spid="2">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9" end="9"/>
                                            </p:txEl>
                                          </p:spTgt>
                                        </p:tgtEl>
                                        <p:attrNameLst>
                                          <p:attrName>style.visibility</p:attrName>
                                        </p:attrNameLst>
                                      </p:cBhvr>
                                      <p:to>
                                        <p:strVal val="visible"/>
                                      </p:to>
                                    </p:set>
                                    <p:animEffect transition="in" filter="fade">
                                      <p:cBhvr>
                                        <p:cTn id="2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15900" y="-138931"/>
            <a:ext cx="8229600" cy="723900"/>
          </a:xfrm>
        </p:spPr>
        <p:txBody>
          <a:bodyPr/>
          <a:lstStyle/>
          <a:p>
            <a:r>
              <a:rPr lang="en-US" altLang="en-US" sz="3200" b="1" dirty="0" smtClean="0">
                <a:latin typeface="Arial" panose="020B0604020202020204" pitchFamily="34" charset="0"/>
              </a:rPr>
              <a:t>Rainfall Products from TRMM PR</a:t>
            </a:r>
          </a:p>
        </p:txBody>
      </p:sp>
      <p:sp>
        <p:nvSpPr>
          <p:cNvPr id="23555" name="Content Placeholder 2"/>
          <p:cNvSpPr>
            <a:spLocks noGrp="1"/>
          </p:cNvSpPr>
          <p:nvPr>
            <p:ph sz="quarter" idx="1"/>
          </p:nvPr>
        </p:nvSpPr>
        <p:spPr>
          <a:xfrm>
            <a:off x="0" y="723900"/>
            <a:ext cx="9309100" cy="769938"/>
          </a:xfrm>
        </p:spPr>
        <p:txBody>
          <a:bodyPr>
            <a:spAutoFit/>
          </a:bodyPr>
          <a:lstStyle/>
          <a:p>
            <a:pPr>
              <a:buFont typeface="Arial" panose="020B0604020202020204" pitchFamily="34" charset="0"/>
              <a:buNone/>
            </a:pPr>
            <a:r>
              <a:rPr lang="en-US" altLang="en-US" sz="2000" smtClean="0">
                <a:latin typeface="Arial" panose="020B0604020202020204" pitchFamily="34" charset="0"/>
              </a:rPr>
              <a:t/>
            </a:r>
            <a:br>
              <a:rPr lang="en-US" altLang="en-US" sz="2000" smtClean="0">
                <a:latin typeface="Arial" panose="020B0604020202020204" pitchFamily="34" charset="0"/>
              </a:rPr>
            </a:br>
            <a:endParaRPr lang="en-US" altLang="en-US" sz="2400" smtClean="0">
              <a:latin typeface="Arial" panose="020B0604020202020204" pitchFamily="34" charset="0"/>
            </a:endParaRPr>
          </a:p>
        </p:txBody>
      </p:sp>
      <p:sp>
        <p:nvSpPr>
          <p:cNvPr id="4" name="Title 1"/>
          <p:cNvSpPr txBox="1">
            <a:spLocks/>
          </p:cNvSpPr>
          <p:nvPr/>
        </p:nvSpPr>
        <p:spPr bwMode="auto">
          <a:xfrm>
            <a:off x="215900" y="723900"/>
            <a:ext cx="8775700" cy="6062663"/>
          </a:xfrm>
          <a:prstGeom prst="rect">
            <a:avLst/>
          </a:prstGeom>
          <a:noFill/>
          <a:ln w="9525">
            <a:noFill/>
            <a:miter lim="800000"/>
            <a:headEnd/>
            <a:tailEnd/>
          </a:ln>
        </p:spPr>
        <p:txBody>
          <a:bodyPr anchor="ct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l"/>
            <a:r>
              <a:rPr lang="en-US" altLang="en-US" sz="2800" b="1" dirty="0">
                <a:solidFill>
                  <a:srgbClr val="CC04B4"/>
                </a:solidFill>
                <a:effectLst/>
                <a:latin typeface="+mn-lt"/>
              </a:rPr>
              <a:t>Level 1 &amp; 2: 	Orbital Data        </a:t>
            </a:r>
          </a:p>
          <a:p>
            <a:pPr algn="l"/>
            <a:r>
              <a:rPr lang="en-US" altLang="en-US" sz="2400" dirty="0">
                <a:effectLst/>
                <a:latin typeface="+mn-lt"/>
              </a:rPr>
              <a:t>Swath:    		220 km (247 km after orbit change)</a:t>
            </a:r>
          </a:p>
          <a:p>
            <a:pPr algn="l"/>
            <a:r>
              <a:rPr lang="en-US" altLang="en-US" sz="2400" dirty="0">
                <a:effectLst/>
                <a:latin typeface="+mn-lt"/>
              </a:rPr>
              <a:t>Resolution:		4-5 km horizontal, 250 m vertical</a:t>
            </a:r>
          </a:p>
          <a:p>
            <a:pPr algn="l"/>
            <a:r>
              <a:rPr lang="en-US" altLang="en-US" sz="2400" dirty="0">
                <a:effectLst/>
                <a:latin typeface="+mn-lt"/>
              </a:rPr>
              <a:t>Data Format:		Compressed HDF</a:t>
            </a:r>
          </a:p>
          <a:p>
            <a:pPr algn="l"/>
            <a:endParaRPr lang="en-US" altLang="en-US" sz="2400" b="1" dirty="0">
              <a:effectLst/>
              <a:latin typeface="+mn-lt"/>
            </a:endParaRPr>
          </a:p>
          <a:p>
            <a:pPr algn="l"/>
            <a:r>
              <a:rPr lang="en-US" altLang="en-US" sz="2400" b="1" dirty="0">
                <a:solidFill>
                  <a:srgbClr val="CC04B4"/>
                </a:solidFill>
                <a:effectLst/>
                <a:latin typeface="+mn-lt"/>
              </a:rPr>
              <a:t>Name		Quantity</a:t>
            </a:r>
          </a:p>
          <a:p>
            <a:pPr algn="l"/>
            <a:endParaRPr lang="en-US" altLang="en-US" sz="2400" b="1" dirty="0">
              <a:effectLst/>
              <a:latin typeface="+mn-lt"/>
            </a:endParaRPr>
          </a:p>
          <a:p>
            <a:pPr algn="l"/>
            <a:r>
              <a:rPr lang="en-US" altLang="en-US" sz="2400" b="1" dirty="0">
                <a:solidFill>
                  <a:srgbClr val="CC04B4"/>
                </a:solidFill>
                <a:effectLst/>
                <a:latin typeface="+mn-lt"/>
              </a:rPr>
              <a:t>1B21</a:t>
            </a:r>
            <a:r>
              <a:rPr lang="en-US" altLang="en-US" sz="2400" dirty="0">
                <a:effectLst/>
                <a:latin typeface="+mn-lt"/>
              </a:rPr>
              <a:t>	           Radar Power	</a:t>
            </a:r>
            <a:endParaRPr lang="en-US" altLang="en-US" sz="2400" dirty="0">
              <a:effectLst>
                <a:outerShdw blurRad="38100" dist="38100" dir="2700000" algn="tl">
                  <a:srgbClr val="C0C0C0"/>
                </a:outerShdw>
              </a:effectLst>
              <a:latin typeface="+mn-lt"/>
            </a:endParaRPr>
          </a:p>
          <a:p>
            <a:pPr algn="l"/>
            <a:r>
              <a:rPr lang="en-US" altLang="en-US" sz="2400" b="1" dirty="0">
                <a:solidFill>
                  <a:srgbClr val="CC04B4"/>
                </a:solidFill>
                <a:effectLst>
                  <a:outerShdw blurRad="38100" dist="38100" dir="2700000" algn="tl">
                    <a:srgbClr val="C0C0C0"/>
                  </a:outerShdw>
                </a:effectLst>
                <a:latin typeface="+mn-lt"/>
              </a:rPr>
              <a:t>1C21</a:t>
            </a:r>
            <a:r>
              <a:rPr lang="en-US" altLang="en-US" sz="2400" b="1" dirty="0">
                <a:solidFill>
                  <a:srgbClr val="0000FF"/>
                </a:solidFill>
                <a:effectLst>
                  <a:outerShdw blurRad="38100" dist="38100" dir="2700000" algn="tl">
                    <a:srgbClr val="C0C0C0"/>
                  </a:outerShdw>
                </a:effectLst>
                <a:latin typeface="+mn-lt"/>
              </a:rPr>
              <a:t>  </a:t>
            </a:r>
            <a:r>
              <a:rPr lang="en-US" altLang="en-US" sz="2400" dirty="0">
                <a:effectLst>
                  <a:outerShdw blurRad="38100" dist="38100" dir="2700000" algn="tl">
                    <a:srgbClr val="C0C0C0"/>
                  </a:outerShdw>
                </a:effectLst>
                <a:latin typeface="+mn-lt"/>
              </a:rPr>
              <a:t>	           </a:t>
            </a:r>
            <a:r>
              <a:rPr lang="en-US" altLang="en-US" sz="2400" dirty="0">
                <a:effectLst/>
                <a:latin typeface="+mn-lt"/>
              </a:rPr>
              <a:t>Radar Reflectivity</a:t>
            </a:r>
          </a:p>
          <a:p>
            <a:pPr algn="l"/>
            <a:r>
              <a:rPr lang="en-US" altLang="en-US" sz="2400" b="1" dirty="0">
                <a:solidFill>
                  <a:srgbClr val="CC04B4"/>
                </a:solidFill>
                <a:effectLst/>
                <a:latin typeface="+mn-lt"/>
              </a:rPr>
              <a:t>2A21</a:t>
            </a:r>
            <a:r>
              <a:rPr lang="en-US" altLang="en-US" sz="2400" dirty="0">
                <a:effectLst/>
                <a:latin typeface="+mn-lt"/>
              </a:rPr>
              <a:t>             </a:t>
            </a:r>
            <a:r>
              <a:rPr lang="en-US" altLang="en-US" sz="2400" dirty="0" smtClean="0">
                <a:effectLst/>
                <a:latin typeface="+mn-lt"/>
              </a:rPr>
              <a:t>  Radar </a:t>
            </a:r>
            <a:r>
              <a:rPr lang="en-US" altLang="en-US" sz="2400" dirty="0">
                <a:effectLst/>
                <a:latin typeface="+mn-lt"/>
              </a:rPr>
              <a:t>Surface            </a:t>
            </a:r>
          </a:p>
          <a:p>
            <a:pPr algn="l"/>
            <a:r>
              <a:rPr lang="en-US" altLang="en-US" sz="2400" dirty="0">
                <a:effectLst>
                  <a:outerShdw blurRad="38100" dist="38100" dir="2700000" algn="tl">
                    <a:srgbClr val="C0C0C0"/>
                  </a:outerShdw>
                </a:effectLst>
                <a:latin typeface="+mn-lt"/>
              </a:rPr>
              <a:t>                 </a:t>
            </a:r>
            <a:r>
              <a:rPr lang="en-US" altLang="en-US" sz="2400" dirty="0" smtClean="0">
                <a:effectLst>
                  <a:outerShdw blurRad="38100" dist="38100" dir="2700000" algn="tl">
                    <a:srgbClr val="C0C0C0"/>
                  </a:outerShdw>
                </a:effectLst>
                <a:latin typeface="+mn-lt"/>
              </a:rPr>
              <a:t>      </a:t>
            </a:r>
            <a:r>
              <a:rPr lang="en-US" altLang="en-US" sz="2400" dirty="0" smtClean="0">
                <a:effectLst/>
                <a:latin typeface="+mn-lt"/>
              </a:rPr>
              <a:t>Cross </a:t>
            </a:r>
            <a:r>
              <a:rPr lang="en-US" altLang="en-US" sz="2400" dirty="0">
                <a:effectLst/>
                <a:latin typeface="+mn-lt"/>
              </a:rPr>
              <a:t>Section</a:t>
            </a:r>
          </a:p>
          <a:p>
            <a:pPr algn="l"/>
            <a:r>
              <a:rPr lang="en-US" altLang="en-US" sz="2400" b="1" dirty="0">
                <a:solidFill>
                  <a:srgbClr val="CC04B4"/>
                </a:solidFill>
                <a:effectLst>
                  <a:outerShdw blurRad="38100" dist="38100" dir="2700000" algn="tl">
                    <a:srgbClr val="C0C0C0"/>
                  </a:outerShdw>
                </a:effectLst>
                <a:latin typeface="+mn-lt"/>
              </a:rPr>
              <a:t>2A23</a:t>
            </a:r>
            <a:r>
              <a:rPr lang="en-US" altLang="en-US" sz="2400" dirty="0">
                <a:effectLst>
                  <a:outerShdw blurRad="38100" dist="38100" dir="2700000" algn="tl">
                    <a:srgbClr val="C0C0C0"/>
                  </a:outerShdw>
                </a:effectLst>
                <a:latin typeface="+mn-lt"/>
              </a:rPr>
              <a:t>	</a:t>
            </a:r>
            <a:r>
              <a:rPr lang="en-US" altLang="en-US" sz="2400" dirty="0" smtClean="0">
                <a:effectLst>
                  <a:outerShdw blurRad="38100" dist="38100" dir="2700000" algn="tl">
                    <a:srgbClr val="C0C0C0"/>
                  </a:outerShdw>
                </a:effectLst>
                <a:latin typeface="+mn-lt"/>
              </a:rPr>
              <a:t>           </a:t>
            </a:r>
            <a:r>
              <a:rPr lang="en-US" altLang="en-US" sz="2400" dirty="0" smtClean="0">
                <a:effectLst/>
                <a:latin typeface="+mn-lt"/>
              </a:rPr>
              <a:t>Radar </a:t>
            </a:r>
            <a:r>
              <a:rPr lang="en-US" altLang="en-US" sz="2400" dirty="0">
                <a:effectLst/>
                <a:latin typeface="+mn-lt"/>
              </a:rPr>
              <a:t>Rain Characteristics</a:t>
            </a:r>
          </a:p>
          <a:p>
            <a:pPr algn="l"/>
            <a:r>
              <a:rPr lang="en-US" altLang="en-US" sz="2400" dirty="0">
                <a:effectLst/>
                <a:latin typeface="+mn-lt"/>
              </a:rPr>
              <a:t>		(</a:t>
            </a:r>
            <a:r>
              <a:rPr lang="en-US" altLang="en-US" sz="1800" dirty="0">
                <a:effectLst/>
                <a:latin typeface="+mn-lt"/>
              </a:rPr>
              <a:t>rain type, storm, freezing, and bright band heights)</a:t>
            </a:r>
          </a:p>
          <a:p>
            <a:pPr algn="l"/>
            <a:r>
              <a:rPr lang="en-US" altLang="en-US" sz="2400" b="1" dirty="0">
                <a:solidFill>
                  <a:srgbClr val="CC04B4"/>
                </a:solidFill>
                <a:effectLst>
                  <a:outerShdw blurRad="38100" dist="38100" dir="2700000" algn="tl">
                    <a:srgbClr val="C0C0C0"/>
                  </a:outerShdw>
                </a:effectLst>
                <a:latin typeface="+mn-lt"/>
              </a:rPr>
              <a:t>2A25</a:t>
            </a:r>
            <a:r>
              <a:rPr lang="en-US" altLang="en-US" sz="2400" dirty="0">
                <a:effectLst>
                  <a:outerShdw blurRad="38100" dist="38100" dir="2700000" algn="tl">
                    <a:srgbClr val="C0C0C0"/>
                  </a:outerShdw>
                </a:effectLst>
                <a:latin typeface="+mn-lt"/>
              </a:rPr>
              <a:t>	</a:t>
            </a:r>
            <a:r>
              <a:rPr lang="en-US" altLang="en-US" sz="2400" dirty="0" smtClean="0">
                <a:effectLst>
                  <a:outerShdw blurRad="38100" dist="38100" dir="2700000" algn="tl">
                    <a:srgbClr val="C0C0C0"/>
                  </a:outerShdw>
                </a:effectLst>
                <a:latin typeface="+mn-lt"/>
              </a:rPr>
              <a:t>           </a:t>
            </a:r>
            <a:r>
              <a:rPr lang="en-US" altLang="en-US" sz="2400" dirty="0" smtClean="0">
                <a:effectLst/>
                <a:latin typeface="+mn-lt"/>
              </a:rPr>
              <a:t>Radar  </a:t>
            </a:r>
            <a:r>
              <a:rPr lang="en-US" altLang="en-US" sz="2400" dirty="0">
                <a:effectLst/>
                <a:latin typeface="+mn-lt"/>
              </a:rPr>
              <a:t>Rain Rate, Reflectivity, and Attenuation			Profile</a:t>
            </a:r>
          </a:p>
          <a:p>
            <a:pPr algn="l"/>
            <a:r>
              <a:rPr lang="en-US" altLang="en-US" sz="2400" dirty="0">
                <a:effectLst/>
                <a:latin typeface="+mn-lt"/>
              </a:rPr>
              <a:t>                                        </a:t>
            </a:r>
            <a:r>
              <a:rPr lang="en-US" altLang="en-US" sz="2400" dirty="0">
                <a:effectLst>
                  <a:outerShdw blurRad="38100" dist="38100" dir="2700000" algn="tl">
                    <a:srgbClr val="C0C0C0"/>
                  </a:outerShdw>
                </a:effectLst>
                <a:latin typeface="+mn-lt"/>
              </a:rPr>
              <a:t>			</a:t>
            </a:r>
            <a:endParaRPr lang="en-US" altLang="en-US" sz="2400" dirty="0">
              <a:effectLst/>
              <a:latin typeface="+mn-lt"/>
            </a:endParaRPr>
          </a:p>
        </p:txBody>
      </p:sp>
    </p:spTree>
    <p:extLst>
      <p:ext uri="{BB962C8B-B14F-4D97-AF65-F5344CB8AC3E}">
        <p14:creationId xmlns:p14="http://schemas.microsoft.com/office/powerpoint/2010/main" val="20317032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52400" y="-76200"/>
            <a:ext cx="8229600" cy="647700"/>
          </a:xfrm>
        </p:spPr>
        <p:txBody>
          <a:bodyPr/>
          <a:lstStyle/>
          <a:p>
            <a:r>
              <a:rPr lang="en-US" altLang="en-US" sz="3200" b="1" dirty="0" smtClean="0">
                <a:latin typeface="Arial" panose="020B0604020202020204" pitchFamily="34" charset="0"/>
              </a:rPr>
              <a:t>Rainfall Products from TRMM PR</a:t>
            </a:r>
          </a:p>
        </p:txBody>
      </p:sp>
      <p:sp>
        <p:nvSpPr>
          <p:cNvPr id="24579" name="Content Placeholder 2"/>
          <p:cNvSpPr>
            <a:spLocks noGrp="1"/>
          </p:cNvSpPr>
          <p:nvPr>
            <p:ph sz="quarter" idx="1"/>
          </p:nvPr>
        </p:nvSpPr>
        <p:spPr>
          <a:xfrm>
            <a:off x="0" y="723900"/>
            <a:ext cx="9309100" cy="769938"/>
          </a:xfrm>
        </p:spPr>
        <p:txBody>
          <a:bodyPr>
            <a:spAutoFit/>
          </a:bodyPr>
          <a:lstStyle/>
          <a:p>
            <a:pPr>
              <a:buFont typeface="Arial" panose="020B0604020202020204" pitchFamily="34" charset="0"/>
              <a:buNone/>
            </a:pPr>
            <a:r>
              <a:rPr lang="en-US" altLang="en-US" sz="2000" smtClean="0">
                <a:latin typeface="Arial" panose="020B0604020202020204" pitchFamily="34" charset="0"/>
              </a:rPr>
              <a:t/>
            </a:r>
            <a:br>
              <a:rPr lang="en-US" altLang="en-US" sz="2000" smtClean="0">
                <a:latin typeface="Arial" panose="020B0604020202020204" pitchFamily="34" charset="0"/>
              </a:rPr>
            </a:br>
            <a:endParaRPr lang="en-US" altLang="en-US" sz="2400" smtClean="0">
              <a:latin typeface="Arial" panose="020B0604020202020204" pitchFamily="34" charset="0"/>
            </a:endParaRPr>
          </a:p>
        </p:txBody>
      </p:sp>
      <p:sp>
        <p:nvSpPr>
          <p:cNvPr id="24580" name="Title 1"/>
          <p:cNvSpPr txBox="1">
            <a:spLocks/>
          </p:cNvSpPr>
          <p:nvPr/>
        </p:nvSpPr>
        <p:spPr bwMode="auto">
          <a:xfrm>
            <a:off x="152400" y="679460"/>
            <a:ext cx="8978900"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l"/>
            <a:r>
              <a:rPr lang="en-US" altLang="en-US" sz="2800" b="1" dirty="0">
                <a:solidFill>
                  <a:srgbClr val="CC04B4"/>
                </a:solidFill>
                <a:effectLst/>
                <a:latin typeface="+mn-lt"/>
              </a:rPr>
              <a:t>Level 3: 		Gridded Data        </a:t>
            </a:r>
          </a:p>
          <a:p>
            <a:pPr algn="l"/>
            <a:r>
              <a:rPr lang="en-US" altLang="en-US" sz="2400" b="1" dirty="0">
                <a:effectLst/>
                <a:latin typeface="+mn-lt"/>
              </a:rPr>
              <a:t>Resolutions:	</a:t>
            </a:r>
            <a:r>
              <a:rPr lang="en-US" altLang="en-US" sz="2400" b="1" dirty="0" smtClean="0">
                <a:effectLst/>
                <a:latin typeface="+mn-lt"/>
              </a:rPr>
              <a:t>            - </a:t>
            </a:r>
            <a:r>
              <a:rPr lang="en-US" altLang="en-US" sz="2400" dirty="0" smtClean="0">
                <a:effectLst/>
                <a:latin typeface="+mn-lt"/>
              </a:rPr>
              <a:t>0.5°x 0.5</a:t>
            </a:r>
            <a:r>
              <a:rPr lang="en-US" altLang="en-US" sz="2400" dirty="0">
                <a:effectLst/>
                <a:latin typeface="+mn-lt"/>
              </a:rPr>
              <a:t>° and </a:t>
            </a:r>
            <a:r>
              <a:rPr lang="en-US" altLang="en-US" sz="2400" dirty="0" smtClean="0">
                <a:effectLst/>
                <a:latin typeface="+mn-lt"/>
              </a:rPr>
              <a:t>5°x 5</a:t>
            </a:r>
            <a:r>
              <a:rPr lang="en-US" altLang="en-US" sz="2400" dirty="0">
                <a:effectLst/>
                <a:latin typeface="+mn-lt"/>
              </a:rPr>
              <a:t>° </a:t>
            </a:r>
            <a:r>
              <a:rPr lang="en-US" altLang="en-US" sz="2400" dirty="0" smtClean="0">
                <a:effectLst/>
                <a:latin typeface="+mn-lt"/>
              </a:rPr>
              <a:t>latitude-longitude</a:t>
            </a:r>
            <a:endParaRPr lang="en-US" altLang="en-US" sz="2400" dirty="0">
              <a:effectLst/>
              <a:latin typeface="+mn-lt"/>
            </a:endParaRPr>
          </a:p>
          <a:p>
            <a:pPr algn="l"/>
            <a:r>
              <a:rPr lang="en-US" altLang="en-US" sz="2400" dirty="0">
                <a:effectLst/>
                <a:latin typeface="+mn-lt"/>
              </a:rPr>
              <a:t>			  (</a:t>
            </a:r>
            <a:r>
              <a:rPr lang="en-US" altLang="en-US" sz="2400" dirty="0">
                <a:effectLst/>
                <a:latin typeface="+mn-lt"/>
                <a:cs typeface="Arial" panose="020B0604020202020204" pitchFamily="34" charset="0"/>
              </a:rPr>
              <a:t>for a latitude band from 40</a:t>
            </a:r>
            <a:r>
              <a:rPr lang="en-US" altLang="en-US" sz="2400" dirty="0">
                <a:effectLst/>
                <a:latin typeface="+mn-lt"/>
              </a:rPr>
              <a:t>°</a:t>
            </a:r>
            <a:r>
              <a:rPr lang="en-US" altLang="en-US" sz="2400" dirty="0">
                <a:effectLst/>
                <a:latin typeface="+mn-lt"/>
                <a:cs typeface="Arial" panose="020B0604020202020204" pitchFamily="34" charset="0"/>
              </a:rPr>
              <a:t>N to 40</a:t>
            </a:r>
            <a:r>
              <a:rPr lang="en-US" altLang="en-US" sz="2400" dirty="0">
                <a:effectLst/>
                <a:latin typeface="+mn-lt"/>
              </a:rPr>
              <a:t>°</a:t>
            </a:r>
            <a:r>
              <a:rPr lang="en-US" altLang="en-US" sz="2400" dirty="0">
                <a:effectLst/>
                <a:latin typeface="+mn-lt"/>
                <a:cs typeface="Arial" panose="020B0604020202020204" pitchFamily="34" charset="0"/>
              </a:rPr>
              <a:t>S)</a:t>
            </a:r>
          </a:p>
          <a:p>
            <a:pPr algn="l"/>
            <a:r>
              <a:rPr lang="en-US" altLang="en-US" sz="2400" dirty="0">
                <a:effectLst/>
                <a:latin typeface="+mn-lt"/>
              </a:rPr>
              <a:t>			- Monthly 	</a:t>
            </a:r>
          </a:p>
          <a:p>
            <a:pPr algn="l"/>
            <a:r>
              <a:rPr lang="en-US" altLang="en-US" sz="2400" b="1" dirty="0">
                <a:effectLst/>
                <a:latin typeface="+mn-lt"/>
              </a:rPr>
              <a:t>             		- </a:t>
            </a:r>
            <a:r>
              <a:rPr lang="en-US" altLang="en-US" sz="2400" dirty="0">
                <a:effectLst/>
                <a:latin typeface="+mn-lt"/>
              </a:rPr>
              <a:t>2, 4, 6, 10, 15 km vertical levels</a:t>
            </a:r>
            <a:endParaRPr lang="en-US" altLang="en-US" sz="2400" b="1" dirty="0">
              <a:effectLst/>
              <a:latin typeface="+mn-lt"/>
            </a:endParaRPr>
          </a:p>
          <a:p>
            <a:pPr algn="l"/>
            <a:r>
              <a:rPr lang="en-US" altLang="en-US" sz="2400" b="1" dirty="0">
                <a:effectLst/>
                <a:latin typeface="+mn-lt"/>
              </a:rPr>
              <a:t>Data Format:	</a:t>
            </a:r>
            <a:r>
              <a:rPr lang="en-US" altLang="en-US" sz="2400" dirty="0">
                <a:effectLst/>
                <a:latin typeface="+mn-lt"/>
              </a:rPr>
              <a:t>Compressed HDF</a:t>
            </a:r>
          </a:p>
          <a:p>
            <a:pPr algn="l"/>
            <a:endParaRPr lang="en-US" altLang="en-US" sz="2400" b="1" dirty="0">
              <a:effectLst/>
              <a:latin typeface="+mn-lt"/>
            </a:endParaRPr>
          </a:p>
          <a:p>
            <a:pPr algn="l"/>
            <a:r>
              <a:rPr lang="en-US" altLang="en-US" sz="2400" b="1" dirty="0">
                <a:solidFill>
                  <a:srgbClr val="CC04B4"/>
                </a:solidFill>
                <a:effectLst/>
                <a:latin typeface="+mn-lt"/>
              </a:rPr>
              <a:t>Name		</a:t>
            </a:r>
            <a:r>
              <a:rPr lang="en-US" altLang="en-US" sz="2400" b="1" dirty="0" smtClean="0">
                <a:solidFill>
                  <a:srgbClr val="CC04B4"/>
                </a:solidFill>
                <a:effectLst/>
                <a:latin typeface="+mn-lt"/>
              </a:rPr>
              <a:t>Quantity</a:t>
            </a:r>
            <a:endParaRPr lang="en-US" altLang="en-US" sz="2400" b="1" dirty="0">
              <a:solidFill>
                <a:srgbClr val="CC04B4"/>
              </a:solidFill>
              <a:effectLst/>
              <a:latin typeface="+mn-lt"/>
            </a:endParaRPr>
          </a:p>
          <a:p>
            <a:pPr algn="l"/>
            <a:endParaRPr lang="en-US" altLang="en-US" sz="2400" b="1" dirty="0">
              <a:effectLst/>
              <a:latin typeface="+mn-lt"/>
            </a:endParaRPr>
          </a:p>
          <a:p>
            <a:pPr algn="l"/>
            <a:r>
              <a:rPr lang="en-US" altLang="en-US" sz="2400" b="1" dirty="0">
                <a:solidFill>
                  <a:srgbClr val="CC04B4"/>
                </a:solidFill>
                <a:effectLst/>
                <a:latin typeface="+mn-lt"/>
              </a:rPr>
              <a:t>3A25</a:t>
            </a:r>
            <a:r>
              <a:rPr lang="en-US" altLang="en-US" sz="2400" dirty="0">
                <a:effectLst/>
                <a:latin typeface="+mn-lt"/>
              </a:rPr>
              <a:t>		T</a:t>
            </a:r>
            <a:r>
              <a:rPr lang="en-US" altLang="en-US" sz="2400" dirty="0">
                <a:effectLst/>
                <a:latin typeface="+mn-lt"/>
                <a:cs typeface="Arial" panose="020B0604020202020204" pitchFamily="34" charset="0"/>
              </a:rPr>
              <a:t>otal and </a:t>
            </a:r>
            <a:r>
              <a:rPr lang="en-US" altLang="en-US" sz="2400" b="1" dirty="0">
                <a:effectLst/>
                <a:latin typeface="+mn-lt"/>
                <a:cs typeface="Arial" panose="020B0604020202020204" pitchFamily="34" charset="0"/>
              </a:rPr>
              <a:t>conditional</a:t>
            </a:r>
            <a:r>
              <a:rPr lang="en-US" altLang="en-US" sz="2400" dirty="0">
                <a:effectLst/>
                <a:latin typeface="+mn-lt"/>
                <a:cs typeface="Arial" panose="020B0604020202020204" pitchFamily="34" charset="0"/>
              </a:rPr>
              <a:t> Rain Rate, Radar 				Reflectivity, path-integrated attenuation for rain 		           </a:t>
            </a:r>
            <a:r>
              <a:rPr lang="en-US" altLang="en-US" sz="2400" dirty="0" smtClean="0">
                <a:effectLst/>
                <a:latin typeface="+mn-lt"/>
                <a:cs typeface="Arial" panose="020B0604020202020204" pitchFamily="34" charset="0"/>
              </a:rPr>
              <a:t> Type</a:t>
            </a:r>
            <a:r>
              <a:rPr lang="en-US" altLang="en-US" sz="2400" dirty="0">
                <a:effectLst/>
                <a:latin typeface="+mn-lt"/>
                <a:cs typeface="Arial" panose="020B0604020202020204" pitchFamily="34" charset="0"/>
              </a:rPr>
              <a:t>, Freezing and Bright Band Heights, and      	           </a:t>
            </a:r>
            <a:r>
              <a:rPr lang="en-US" altLang="en-US" sz="2400" dirty="0" smtClean="0">
                <a:effectLst/>
                <a:latin typeface="+mn-lt"/>
                <a:cs typeface="Arial" panose="020B0604020202020204" pitchFamily="34" charset="0"/>
              </a:rPr>
              <a:t> </a:t>
            </a:r>
          </a:p>
          <a:p>
            <a:pPr algn="l"/>
            <a:r>
              <a:rPr lang="en-US" altLang="en-US" sz="2400" dirty="0">
                <a:latin typeface="+mn-lt"/>
                <a:cs typeface="Arial" panose="020B0604020202020204" pitchFamily="34" charset="0"/>
              </a:rPr>
              <a:t> </a:t>
            </a:r>
            <a:r>
              <a:rPr lang="en-US" altLang="en-US" sz="2400" dirty="0" smtClean="0">
                <a:latin typeface="+mn-lt"/>
                <a:cs typeface="Arial" panose="020B0604020202020204" pitchFamily="34" charset="0"/>
              </a:rPr>
              <a:t>                          </a:t>
            </a:r>
            <a:r>
              <a:rPr lang="en-US" altLang="en-US" sz="2400" dirty="0" smtClean="0">
                <a:effectLst/>
                <a:latin typeface="+mn-lt"/>
                <a:cs typeface="Arial" panose="020B0604020202020204" pitchFamily="34" charset="0"/>
              </a:rPr>
              <a:t>Snow-ice </a:t>
            </a:r>
            <a:r>
              <a:rPr lang="en-US" altLang="en-US" sz="2400" dirty="0">
                <a:effectLst/>
                <a:latin typeface="+mn-lt"/>
                <a:cs typeface="Arial" panose="020B0604020202020204" pitchFamily="34" charset="0"/>
              </a:rPr>
              <a:t>Layer Depth</a:t>
            </a:r>
          </a:p>
          <a:p>
            <a:pPr algn="l"/>
            <a:endParaRPr lang="en-US" altLang="en-US" sz="2400" dirty="0">
              <a:effectLst/>
              <a:latin typeface="+mn-lt"/>
              <a:cs typeface="Arial" panose="020B0604020202020204" pitchFamily="34" charset="0"/>
            </a:endParaRPr>
          </a:p>
          <a:p>
            <a:pPr algn="l"/>
            <a:r>
              <a:rPr lang="en-US" altLang="en-US" sz="2400" b="1" dirty="0">
                <a:solidFill>
                  <a:srgbClr val="CC04B4"/>
                </a:solidFill>
                <a:effectLst/>
                <a:latin typeface="+mn-lt"/>
                <a:cs typeface="Arial" panose="020B0604020202020204" pitchFamily="34" charset="0"/>
              </a:rPr>
              <a:t>3A26</a:t>
            </a:r>
            <a:r>
              <a:rPr lang="en-US" altLang="en-US" sz="2400" dirty="0">
                <a:effectLst/>
                <a:latin typeface="+mn-lt"/>
                <a:cs typeface="Arial" panose="020B0604020202020204" pitchFamily="34" charset="0"/>
              </a:rPr>
              <a:t>		</a:t>
            </a:r>
            <a:r>
              <a:rPr lang="en-US" altLang="en-US" sz="2400" dirty="0">
                <a:effectLst/>
                <a:latin typeface="+mn-lt"/>
              </a:rPr>
              <a:t>Rain Rate Probability Distribution </a:t>
            </a:r>
            <a:r>
              <a:rPr lang="en-US" altLang="en-US" sz="2400" dirty="0" smtClean="0">
                <a:effectLst/>
                <a:latin typeface="+mn-lt"/>
              </a:rPr>
              <a:t>at surface</a:t>
            </a:r>
            <a:r>
              <a:rPr lang="en-US" altLang="en-US" sz="2400" dirty="0">
                <a:effectLst/>
                <a:latin typeface="+mn-lt"/>
              </a:rPr>
              <a:t>, 2 km, </a:t>
            </a:r>
            <a:endParaRPr lang="en-US" altLang="en-US" sz="2400" dirty="0" smtClean="0">
              <a:effectLst/>
              <a:latin typeface="+mn-lt"/>
            </a:endParaRPr>
          </a:p>
          <a:p>
            <a:pPr algn="l"/>
            <a:r>
              <a:rPr lang="en-US" altLang="en-US" sz="2400" dirty="0">
                <a:latin typeface="+mn-lt"/>
              </a:rPr>
              <a:t> </a:t>
            </a:r>
            <a:r>
              <a:rPr lang="en-US" altLang="en-US" sz="2400" dirty="0" smtClean="0">
                <a:latin typeface="+mn-lt"/>
              </a:rPr>
              <a:t>                           </a:t>
            </a:r>
            <a:r>
              <a:rPr lang="en-US" altLang="en-US" sz="2400" dirty="0" smtClean="0">
                <a:effectLst/>
                <a:latin typeface="+mn-lt"/>
              </a:rPr>
              <a:t>and </a:t>
            </a:r>
            <a:r>
              <a:rPr lang="en-US" altLang="en-US" sz="2400" dirty="0">
                <a:effectLst/>
                <a:latin typeface="+mn-lt"/>
              </a:rPr>
              <a:t>4 km</a:t>
            </a:r>
            <a:endParaRPr lang="en-US" altLang="en-US" sz="2400" dirty="0">
              <a:effectLst/>
              <a:latin typeface="+mn-lt"/>
              <a:cs typeface="Arial" panose="020B0604020202020204" pitchFamily="34" charset="0"/>
            </a:endParaRPr>
          </a:p>
          <a:p>
            <a:pPr algn="l"/>
            <a:endParaRPr lang="en-US" altLang="en-US" sz="2400" dirty="0">
              <a:effectLst/>
              <a:latin typeface="+mn-lt"/>
            </a:endParaRPr>
          </a:p>
        </p:txBody>
      </p:sp>
    </p:spTree>
    <p:extLst>
      <p:ext uri="{BB962C8B-B14F-4D97-AF65-F5344CB8AC3E}">
        <p14:creationId xmlns:p14="http://schemas.microsoft.com/office/powerpoint/2010/main" val="36280221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52400" y="162719"/>
            <a:ext cx="8229600" cy="723900"/>
          </a:xfrm>
        </p:spPr>
        <p:txBody>
          <a:bodyPr/>
          <a:lstStyle/>
          <a:p>
            <a:r>
              <a:rPr lang="en-US" altLang="en-US" sz="3200" b="1" dirty="0" smtClean="0">
                <a:latin typeface="Arial" panose="020B0604020202020204" pitchFamily="34" charset="0"/>
              </a:rPr>
              <a:t>Rainfall Products from TRMM TMI</a:t>
            </a:r>
          </a:p>
        </p:txBody>
      </p:sp>
      <p:sp>
        <p:nvSpPr>
          <p:cNvPr id="26627" name="Content Placeholder 2"/>
          <p:cNvSpPr>
            <a:spLocks noGrp="1"/>
          </p:cNvSpPr>
          <p:nvPr>
            <p:ph sz="quarter" idx="1"/>
          </p:nvPr>
        </p:nvSpPr>
        <p:spPr>
          <a:xfrm>
            <a:off x="0" y="723900"/>
            <a:ext cx="9309100" cy="769938"/>
          </a:xfrm>
        </p:spPr>
        <p:txBody>
          <a:bodyPr>
            <a:spAutoFit/>
          </a:bodyPr>
          <a:lstStyle/>
          <a:p>
            <a:pPr>
              <a:buFont typeface="Arial" panose="020B0604020202020204" pitchFamily="34" charset="0"/>
              <a:buNone/>
            </a:pPr>
            <a:r>
              <a:rPr lang="en-US" altLang="en-US" sz="2000" smtClean="0">
                <a:latin typeface="Arial" panose="020B0604020202020204" pitchFamily="34" charset="0"/>
              </a:rPr>
              <a:t/>
            </a:r>
            <a:br>
              <a:rPr lang="en-US" altLang="en-US" sz="2000" smtClean="0">
                <a:latin typeface="Arial" panose="020B0604020202020204" pitchFamily="34" charset="0"/>
              </a:rPr>
            </a:br>
            <a:endParaRPr lang="en-US" altLang="en-US" sz="2400" smtClean="0">
              <a:latin typeface="Arial" panose="020B0604020202020204" pitchFamily="34" charset="0"/>
            </a:endParaRPr>
          </a:p>
        </p:txBody>
      </p:sp>
      <p:sp>
        <p:nvSpPr>
          <p:cNvPr id="26628" name="Title 1"/>
          <p:cNvSpPr txBox="1">
            <a:spLocks/>
          </p:cNvSpPr>
          <p:nvPr/>
        </p:nvSpPr>
        <p:spPr bwMode="auto">
          <a:xfrm>
            <a:off x="215900" y="1196400"/>
            <a:ext cx="87757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l"/>
            <a:r>
              <a:rPr lang="en-US" altLang="en-US" sz="2800" b="1" dirty="0">
                <a:solidFill>
                  <a:srgbClr val="CC04B4"/>
                </a:solidFill>
                <a:effectLst/>
                <a:latin typeface="+mn-lt"/>
              </a:rPr>
              <a:t>Level 1 &amp; 2 : 	Orbital Data        </a:t>
            </a:r>
          </a:p>
          <a:p>
            <a:pPr algn="l"/>
            <a:r>
              <a:rPr lang="en-US" altLang="en-US" sz="2400" dirty="0">
                <a:effectLst/>
                <a:latin typeface="+mn-lt"/>
              </a:rPr>
              <a:t>Swath:    		760 km (870 km after orbit boost) </a:t>
            </a:r>
          </a:p>
          <a:p>
            <a:pPr algn="l"/>
            <a:r>
              <a:rPr lang="en-US" altLang="en-US" sz="2400" dirty="0">
                <a:effectLst/>
                <a:latin typeface="+mn-lt"/>
              </a:rPr>
              <a:t>Resolution:		5 to 45 km horizontal (channel dependent), </a:t>
            </a:r>
          </a:p>
          <a:p>
            <a:pPr algn="l"/>
            <a:r>
              <a:rPr lang="en-US" altLang="en-US" sz="2400" dirty="0">
                <a:effectLst/>
                <a:latin typeface="+mn-lt"/>
              </a:rPr>
              <a:t>			14 vertical levels up to 18 km</a:t>
            </a:r>
          </a:p>
          <a:p>
            <a:pPr algn="l"/>
            <a:r>
              <a:rPr lang="en-US" altLang="en-US" sz="2400" dirty="0">
                <a:effectLst/>
                <a:latin typeface="+mn-lt"/>
              </a:rPr>
              <a:t>Data Format:		Compressed HDF</a:t>
            </a:r>
          </a:p>
          <a:p>
            <a:pPr algn="l"/>
            <a:endParaRPr lang="en-US" altLang="en-US" sz="2000" b="1" dirty="0">
              <a:effectLst/>
              <a:latin typeface="+mn-lt"/>
            </a:endParaRPr>
          </a:p>
          <a:p>
            <a:pPr algn="l"/>
            <a:r>
              <a:rPr lang="en-US" altLang="en-US" sz="2000" b="1" dirty="0">
                <a:solidFill>
                  <a:srgbClr val="CC04B4"/>
                </a:solidFill>
                <a:effectLst/>
                <a:latin typeface="+mn-lt"/>
              </a:rPr>
              <a:t>Name		Quantity</a:t>
            </a:r>
          </a:p>
          <a:p>
            <a:pPr algn="l"/>
            <a:endParaRPr lang="en-US" altLang="en-US" sz="2000" b="1" dirty="0">
              <a:effectLst/>
              <a:latin typeface="+mn-lt"/>
            </a:endParaRPr>
          </a:p>
          <a:p>
            <a:pPr algn="l"/>
            <a:r>
              <a:rPr lang="en-US" altLang="en-US" sz="2400" b="1" dirty="0">
                <a:solidFill>
                  <a:srgbClr val="CC04B4"/>
                </a:solidFill>
                <a:effectLst/>
                <a:latin typeface="+mn-lt"/>
              </a:rPr>
              <a:t>1B11</a:t>
            </a:r>
            <a:r>
              <a:rPr lang="en-US" altLang="en-US" sz="2400" b="1" dirty="0">
                <a:solidFill>
                  <a:srgbClr val="0000FF"/>
                </a:solidFill>
                <a:effectLst/>
                <a:latin typeface="+mn-lt"/>
              </a:rPr>
              <a:t>  </a:t>
            </a:r>
            <a:r>
              <a:rPr lang="en-US" altLang="en-US" sz="2400" dirty="0">
                <a:effectLst/>
                <a:latin typeface="+mn-lt"/>
              </a:rPr>
              <a:t>	           Microwave Radiances and Brightness</a:t>
            </a:r>
          </a:p>
          <a:p>
            <a:pPr algn="l"/>
            <a:r>
              <a:rPr lang="en-US" altLang="en-US" sz="2400" dirty="0">
                <a:effectLst/>
                <a:latin typeface="+mn-lt"/>
              </a:rPr>
              <a:t>                      </a:t>
            </a:r>
            <a:r>
              <a:rPr lang="en-US" altLang="en-US" sz="2400" dirty="0" smtClean="0">
                <a:effectLst/>
                <a:latin typeface="+mn-lt"/>
              </a:rPr>
              <a:t> Temperatures </a:t>
            </a:r>
            <a:r>
              <a:rPr lang="en-US" altLang="en-US" sz="2400" dirty="0">
                <a:effectLst/>
                <a:latin typeface="+mn-lt"/>
              </a:rPr>
              <a:t>with Geolocation </a:t>
            </a:r>
            <a:r>
              <a:rPr lang="en-US" altLang="en-US" sz="2400" dirty="0" smtClean="0">
                <a:effectLst/>
                <a:latin typeface="+mn-lt"/>
              </a:rPr>
              <a:t>Information</a:t>
            </a:r>
          </a:p>
          <a:p>
            <a:pPr algn="l"/>
            <a:endParaRPr lang="en-US" altLang="en-US" sz="2400" dirty="0">
              <a:effectLst/>
              <a:latin typeface="+mn-lt"/>
            </a:endParaRPr>
          </a:p>
          <a:p>
            <a:pPr algn="l"/>
            <a:r>
              <a:rPr lang="en-US" altLang="en-US" sz="2400" b="1" dirty="0">
                <a:solidFill>
                  <a:srgbClr val="CC04B4"/>
                </a:solidFill>
                <a:effectLst/>
                <a:latin typeface="+mn-lt"/>
              </a:rPr>
              <a:t>2A12</a:t>
            </a:r>
            <a:r>
              <a:rPr lang="en-US" altLang="en-US" sz="2400" dirty="0">
                <a:solidFill>
                  <a:srgbClr val="CC04B4"/>
                </a:solidFill>
                <a:effectLst/>
                <a:latin typeface="+mn-lt"/>
              </a:rPr>
              <a:t> </a:t>
            </a:r>
            <a:r>
              <a:rPr lang="en-US" altLang="en-US" sz="2400" dirty="0">
                <a:effectLst/>
                <a:latin typeface="+mn-lt"/>
              </a:rPr>
              <a:t>            </a:t>
            </a:r>
            <a:r>
              <a:rPr lang="en-US" altLang="en-US" sz="2400" dirty="0" smtClean="0">
                <a:effectLst/>
                <a:latin typeface="+mn-lt"/>
              </a:rPr>
              <a:t> Hydrometeor </a:t>
            </a:r>
            <a:r>
              <a:rPr lang="en-US" altLang="en-US" sz="2400" dirty="0">
                <a:effectLst/>
                <a:latin typeface="+mn-lt"/>
              </a:rPr>
              <a:t>(cloud, rain, ice/snow particles) </a:t>
            </a:r>
          </a:p>
          <a:p>
            <a:pPr algn="l"/>
            <a:r>
              <a:rPr lang="en-US" altLang="en-US" sz="2400" dirty="0">
                <a:effectLst/>
                <a:latin typeface="+mn-lt"/>
              </a:rPr>
              <a:t>                      Profiles, Latent Heating Profiles</a:t>
            </a:r>
          </a:p>
          <a:p>
            <a:pPr algn="l"/>
            <a:r>
              <a:rPr lang="en-US" altLang="en-US" sz="2400" dirty="0">
                <a:effectLst/>
                <a:latin typeface="+mn-lt"/>
              </a:rPr>
              <a:t>                 	</a:t>
            </a:r>
          </a:p>
          <a:p>
            <a:pPr algn="l"/>
            <a:r>
              <a:rPr lang="en-US" altLang="en-US" sz="2400" dirty="0">
                <a:effectLst/>
                <a:latin typeface="Arial" panose="020B0604020202020204" pitchFamily="34" charset="0"/>
              </a:rPr>
              <a:t>			</a:t>
            </a:r>
          </a:p>
        </p:txBody>
      </p:sp>
    </p:spTree>
    <p:extLst>
      <p:ext uri="{BB962C8B-B14F-4D97-AF65-F5344CB8AC3E}">
        <p14:creationId xmlns:p14="http://schemas.microsoft.com/office/powerpoint/2010/main" val="36240205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76200" y="152400"/>
            <a:ext cx="8229600" cy="800100"/>
          </a:xfrm>
        </p:spPr>
        <p:txBody>
          <a:bodyPr/>
          <a:lstStyle/>
          <a:p>
            <a:r>
              <a:rPr lang="en-US" altLang="en-US" sz="3200" b="1" dirty="0" smtClean="0">
                <a:latin typeface="Arial" panose="020B0604020202020204" pitchFamily="34" charset="0"/>
              </a:rPr>
              <a:t>Rainfall Products from TRMM TMI</a:t>
            </a:r>
          </a:p>
        </p:txBody>
      </p:sp>
      <p:sp>
        <p:nvSpPr>
          <p:cNvPr id="27651" name="Content Placeholder 2"/>
          <p:cNvSpPr>
            <a:spLocks noGrp="1"/>
          </p:cNvSpPr>
          <p:nvPr>
            <p:ph sz="quarter" idx="1"/>
          </p:nvPr>
        </p:nvSpPr>
        <p:spPr>
          <a:xfrm>
            <a:off x="0" y="723900"/>
            <a:ext cx="9309100" cy="769938"/>
          </a:xfrm>
        </p:spPr>
        <p:txBody>
          <a:bodyPr>
            <a:spAutoFit/>
          </a:bodyPr>
          <a:lstStyle/>
          <a:p>
            <a:pPr>
              <a:buFont typeface="Arial" panose="020B0604020202020204" pitchFamily="34" charset="0"/>
              <a:buNone/>
            </a:pPr>
            <a:r>
              <a:rPr lang="en-US" altLang="en-US" sz="2000" smtClean="0">
                <a:latin typeface="Arial" panose="020B0604020202020204" pitchFamily="34" charset="0"/>
              </a:rPr>
              <a:t/>
            </a:r>
            <a:br>
              <a:rPr lang="en-US" altLang="en-US" sz="2000" smtClean="0">
                <a:latin typeface="Arial" panose="020B0604020202020204" pitchFamily="34" charset="0"/>
              </a:rPr>
            </a:br>
            <a:endParaRPr lang="en-US" altLang="en-US" sz="2400" smtClean="0">
              <a:latin typeface="Arial" panose="020B0604020202020204" pitchFamily="34" charset="0"/>
            </a:endParaRPr>
          </a:p>
        </p:txBody>
      </p:sp>
      <p:sp>
        <p:nvSpPr>
          <p:cNvPr id="27652" name="Title 1"/>
          <p:cNvSpPr txBox="1">
            <a:spLocks/>
          </p:cNvSpPr>
          <p:nvPr/>
        </p:nvSpPr>
        <p:spPr bwMode="auto">
          <a:xfrm>
            <a:off x="368300" y="1227108"/>
            <a:ext cx="87757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l"/>
            <a:r>
              <a:rPr lang="en-US" altLang="en-US" sz="2800" b="1" dirty="0">
                <a:solidFill>
                  <a:srgbClr val="CC04B4"/>
                </a:solidFill>
                <a:effectLst/>
                <a:latin typeface="+mn-lt"/>
              </a:rPr>
              <a:t>Level 3: 		Gridded Data        </a:t>
            </a:r>
          </a:p>
          <a:p>
            <a:pPr algn="l"/>
            <a:r>
              <a:rPr lang="en-US" altLang="en-US" sz="2400" b="1" dirty="0">
                <a:effectLst/>
                <a:latin typeface="+mn-lt"/>
              </a:rPr>
              <a:t>Resolutions:	- </a:t>
            </a:r>
            <a:r>
              <a:rPr lang="en-US" altLang="en-US" sz="2400" dirty="0">
                <a:effectLst/>
                <a:latin typeface="+mn-lt"/>
              </a:rPr>
              <a:t>0.5°x0.5° latitude-longitude, 14 Levels</a:t>
            </a:r>
          </a:p>
          <a:p>
            <a:pPr algn="l"/>
            <a:r>
              <a:rPr lang="en-US" altLang="en-US" sz="2400" dirty="0">
                <a:effectLst/>
                <a:latin typeface="+mn-lt"/>
              </a:rPr>
              <a:t>			  (</a:t>
            </a:r>
            <a:r>
              <a:rPr lang="en-US" altLang="en-US" sz="2400" dirty="0">
                <a:effectLst/>
                <a:latin typeface="+mn-lt"/>
                <a:cs typeface="Arial" panose="020B0604020202020204" pitchFamily="34" charset="0"/>
              </a:rPr>
              <a:t>for a latitude band from 40</a:t>
            </a:r>
            <a:r>
              <a:rPr lang="en-US" altLang="en-US" sz="2400" dirty="0">
                <a:effectLst/>
                <a:latin typeface="+mn-lt"/>
              </a:rPr>
              <a:t>°</a:t>
            </a:r>
            <a:r>
              <a:rPr lang="en-US" altLang="en-US" sz="2400" dirty="0">
                <a:effectLst/>
                <a:latin typeface="+mn-lt"/>
                <a:cs typeface="Arial" panose="020B0604020202020204" pitchFamily="34" charset="0"/>
              </a:rPr>
              <a:t>N to 40</a:t>
            </a:r>
            <a:r>
              <a:rPr lang="en-US" altLang="en-US" sz="2400" dirty="0">
                <a:effectLst/>
                <a:latin typeface="+mn-lt"/>
              </a:rPr>
              <a:t>°</a:t>
            </a:r>
            <a:r>
              <a:rPr lang="en-US" altLang="en-US" sz="2400" dirty="0">
                <a:effectLst/>
                <a:latin typeface="+mn-lt"/>
                <a:cs typeface="Arial" panose="020B0604020202020204" pitchFamily="34" charset="0"/>
              </a:rPr>
              <a:t>S)</a:t>
            </a:r>
          </a:p>
          <a:p>
            <a:pPr algn="l"/>
            <a:r>
              <a:rPr lang="en-US" altLang="en-US" sz="2400" dirty="0">
                <a:effectLst/>
                <a:latin typeface="+mn-lt"/>
              </a:rPr>
              <a:t>			- Monthly 	</a:t>
            </a:r>
            <a:endParaRPr lang="en-US" altLang="en-US" sz="2400" b="1" dirty="0">
              <a:effectLst/>
              <a:latin typeface="+mn-lt"/>
            </a:endParaRPr>
          </a:p>
          <a:p>
            <a:pPr algn="l"/>
            <a:r>
              <a:rPr lang="en-US" altLang="en-US" sz="2400" b="1" dirty="0">
                <a:effectLst/>
                <a:latin typeface="+mn-lt"/>
              </a:rPr>
              <a:t>Data Format:	</a:t>
            </a:r>
            <a:r>
              <a:rPr lang="en-US" altLang="en-US" sz="2400" dirty="0">
                <a:effectLst/>
                <a:latin typeface="+mn-lt"/>
              </a:rPr>
              <a:t>Compressed </a:t>
            </a:r>
            <a:r>
              <a:rPr lang="en-US" altLang="en-US" sz="2400" dirty="0" smtClean="0">
                <a:effectLst/>
                <a:latin typeface="+mn-lt"/>
              </a:rPr>
              <a:t>HDF</a:t>
            </a:r>
          </a:p>
          <a:p>
            <a:pPr algn="l"/>
            <a:endParaRPr lang="en-US" altLang="en-US" sz="2400" dirty="0">
              <a:effectLst/>
              <a:latin typeface="+mn-lt"/>
            </a:endParaRPr>
          </a:p>
          <a:p>
            <a:pPr algn="l"/>
            <a:endParaRPr lang="en-US" altLang="en-US" sz="2400" b="1" dirty="0">
              <a:effectLst/>
              <a:latin typeface="+mn-lt"/>
            </a:endParaRPr>
          </a:p>
          <a:p>
            <a:pPr algn="l"/>
            <a:r>
              <a:rPr lang="en-US" altLang="en-US" sz="2400" b="1" dirty="0">
                <a:solidFill>
                  <a:srgbClr val="CC04B4"/>
                </a:solidFill>
                <a:effectLst/>
                <a:latin typeface="+mn-lt"/>
              </a:rPr>
              <a:t>Name		</a:t>
            </a:r>
            <a:r>
              <a:rPr lang="en-US" altLang="en-US" sz="2400" b="1" dirty="0" smtClean="0">
                <a:solidFill>
                  <a:srgbClr val="CC04B4"/>
                </a:solidFill>
                <a:effectLst/>
                <a:latin typeface="+mn-lt"/>
              </a:rPr>
              <a:t>Quantity</a:t>
            </a:r>
            <a:endParaRPr lang="en-US" altLang="en-US" sz="2400" b="1" dirty="0">
              <a:solidFill>
                <a:srgbClr val="CC04B4"/>
              </a:solidFill>
              <a:effectLst/>
              <a:latin typeface="+mn-lt"/>
            </a:endParaRPr>
          </a:p>
          <a:p>
            <a:pPr algn="l"/>
            <a:endParaRPr lang="en-US" altLang="en-US" sz="2400" b="1" dirty="0">
              <a:effectLst/>
              <a:latin typeface="+mn-lt"/>
            </a:endParaRPr>
          </a:p>
          <a:p>
            <a:pPr algn="l"/>
            <a:r>
              <a:rPr lang="en-US" altLang="en-US" sz="2400" b="1" dirty="0">
                <a:solidFill>
                  <a:srgbClr val="CC04B4"/>
                </a:solidFill>
                <a:effectLst/>
                <a:latin typeface="+mn-lt"/>
              </a:rPr>
              <a:t>3A12</a:t>
            </a:r>
            <a:r>
              <a:rPr lang="en-US" altLang="en-US" sz="2400" dirty="0">
                <a:effectLst/>
                <a:latin typeface="+mn-lt"/>
              </a:rPr>
              <a:t>		</a:t>
            </a:r>
            <a:r>
              <a:rPr lang="en-US" altLang="en-US" sz="2400" dirty="0">
                <a:effectLst/>
                <a:latin typeface="+mn-lt"/>
                <a:cs typeface="Arial" panose="020B0604020202020204" pitchFamily="34" charset="0"/>
              </a:rPr>
              <a:t>Temperature Profiles, Water Vapor Profiles, Rain, 		Precipitation Rate, Cloud Liquid Water/Ice Water, 		Atmospheric Heating</a:t>
            </a:r>
          </a:p>
          <a:p>
            <a:pPr algn="l"/>
            <a:endParaRPr lang="en-US" altLang="en-US" sz="2400" dirty="0">
              <a:effectLst/>
              <a:latin typeface="+mn-lt"/>
              <a:cs typeface="Arial" panose="020B0604020202020204" pitchFamily="34" charset="0"/>
            </a:endParaRPr>
          </a:p>
          <a:p>
            <a:pPr algn="l"/>
            <a:endParaRPr lang="en-US" altLang="en-US" sz="2400" dirty="0">
              <a:effectLst/>
              <a:latin typeface="+mn-lt"/>
            </a:endParaRPr>
          </a:p>
        </p:txBody>
      </p:sp>
    </p:spTree>
    <p:extLst>
      <p:ext uri="{BB962C8B-B14F-4D97-AF65-F5344CB8AC3E}">
        <p14:creationId xmlns:p14="http://schemas.microsoft.com/office/powerpoint/2010/main" val="3734737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52400" y="-152400"/>
            <a:ext cx="8496300" cy="673326"/>
          </a:xfrm>
        </p:spPr>
        <p:txBody>
          <a:bodyPr/>
          <a:lstStyle/>
          <a:p>
            <a:r>
              <a:rPr lang="en-US" altLang="en-US" sz="3200" b="1" dirty="0" smtClean="0">
                <a:latin typeface="Arial" panose="020B0604020202020204" pitchFamily="34" charset="0"/>
              </a:rPr>
              <a:t>Rainfall Products from Combined PR-TMI</a:t>
            </a:r>
          </a:p>
        </p:txBody>
      </p:sp>
      <p:sp>
        <p:nvSpPr>
          <p:cNvPr id="28675" name="Content Placeholder 2"/>
          <p:cNvSpPr>
            <a:spLocks noGrp="1"/>
          </p:cNvSpPr>
          <p:nvPr>
            <p:ph sz="quarter" idx="1"/>
          </p:nvPr>
        </p:nvSpPr>
        <p:spPr>
          <a:xfrm>
            <a:off x="0" y="723900"/>
            <a:ext cx="9309100" cy="769938"/>
          </a:xfrm>
        </p:spPr>
        <p:txBody>
          <a:bodyPr>
            <a:spAutoFit/>
          </a:bodyPr>
          <a:lstStyle/>
          <a:p>
            <a:pPr>
              <a:buFont typeface="Arial" panose="020B0604020202020204" pitchFamily="34" charset="0"/>
              <a:buNone/>
            </a:pPr>
            <a:r>
              <a:rPr lang="en-US" altLang="en-US" sz="2000" smtClean="0">
                <a:latin typeface="Arial" panose="020B0604020202020204" pitchFamily="34" charset="0"/>
              </a:rPr>
              <a:t/>
            </a:r>
            <a:br>
              <a:rPr lang="en-US" altLang="en-US" sz="2000" smtClean="0">
                <a:latin typeface="Arial" panose="020B0604020202020204" pitchFamily="34" charset="0"/>
              </a:rPr>
            </a:br>
            <a:endParaRPr lang="en-US" altLang="en-US" sz="2400" smtClean="0">
              <a:latin typeface="Arial" panose="020B0604020202020204" pitchFamily="34" charset="0"/>
            </a:endParaRPr>
          </a:p>
        </p:txBody>
      </p:sp>
      <p:sp>
        <p:nvSpPr>
          <p:cNvPr id="28676" name="Title 1"/>
          <p:cNvSpPr txBox="1">
            <a:spLocks/>
          </p:cNvSpPr>
          <p:nvPr/>
        </p:nvSpPr>
        <p:spPr bwMode="auto">
          <a:xfrm>
            <a:off x="152400" y="760797"/>
            <a:ext cx="9525000" cy="723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l"/>
            <a:r>
              <a:rPr lang="en-US" altLang="en-US" sz="2800" b="1" dirty="0">
                <a:solidFill>
                  <a:srgbClr val="CC04B4"/>
                </a:solidFill>
                <a:effectLst/>
                <a:latin typeface="+mn-lt"/>
              </a:rPr>
              <a:t>Level 2 : </a:t>
            </a:r>
            <a:r>
              <a:rPr lang="en-US" altLang="en-US" sz="2800" b="1" dirty="0">
                <a:solidFill>
                  <a:srgbClr val="0000FF"/>
                </a:solidFill>
                <a:effectLst/>
                <a:latin typeface="Arial" panose="020B0604020202020204" pitchFamily="34" charset="0"/>
              </a:rPr>
              <a:t>		</a:t>
            </a:r>
          </a:p>
          <a:p>
            <a:pPr algn="l"/>
            <a:r>
              <a:rPr lang="en-US" altLang="en-US" sz="2400" b="1" dirty="0">
                <a:effectLst/>
                <a:latin typeface="+mn-lt"/>
              </a:rPr>
              <a:t>Resolutions:	  </a:t>
            </a:r>
            <a:r>
              <a:rPr lang="en-US" altLang="en-US" sz="2400" dirty="0">
                <a:effectLst/>
                <a:latin typeface="+mn-lt"/>
              </a:rPr>
              <a:t>Swath (5 Km x 247 Km)</a:t>
            </a:r>
          </a:p>
          <a:p>
            <a:pPr algn="l"/>
            <a:r>
              <a:rPr lang="en-US" altLang="en-US" sz="2400" dirty="0">
                <a:effectLst/>
                <a:latin typeface="+mn-lt"/>
              </a:rPr>
              <a:t>			  (</a:t>
            </a:r>
            <a:r>
              <a:rPr lang="en-US" altLang="en-US" sz="2400" dirty="0">
                <a:effectLst/>
                <a:latin typeface="+mn-lt"/>
                <a:cs typeface="Arial" panose="020B0604020202020204" pitchFamily="34" charset="0"/>
              </a:rPr>
              <a:t>for a latitude band from </a:t>
            </a:r>
            <a:r>
              <a:rPr lang="en-US" altLang="en-US" sz="2400" dirty="0" smtClean="0">
                <a:effectLst/>
                <a:latin typeface="+mn-lt"/>
                <a:cs typeface="Arial" panose="020B0604020202020204" pitchFamily="34" charset="0"/>
              </a:rPr>
              <a:t>40N </a:t>
            </a:r>
            <a:r>
              <a:rPr lang="en-US" altLang="en-US" sz="2400" dirty="0">
                <a:effectLst/>
                <a:latin typeface="+mn-lt"/>
                <a:cs typeface="Arial" panose="020B0604020202020204" pitchFamily="34" charset="0"/>
              </a:rPr>
              <a:t>to </a:t>
            </a:r>
            <a:r>
              <a:rPr lang="en-US" altLang="en-US" sz="2400" dirty="0" smtClean="0">
                <a:effectLst/>
                <a:latin typeface="+mn-lt"/>
                <a:cs typeface="Arial" panose="020B0604020202020204" pitchFamily="34" charset="0"/>
              </a:rPr>
              <a:t>40</a:t>
            </a:r>
            <a:r>
              <a:rPr lang="en-US" altLang="en-US" sz="2400" dirty="0">
                <a:latin typeface="+mn-lt"/>
              </a:rPr>
              <a:t>°</a:t>
            </a:r>
            <a:r>
              <a:rPr lang="en-US" altLang="en-US" sz="2400" dirty="0" smtClean="0">
                <a:effectLst/>
                <a:latin typeface="+mn-lt"/>
                <a:cs typeface="Arial" panose="020B0604020202020204" pitchFamily="34" charset="0"/>
              </a:rPr>
              <a:t>S)</a:t>
            </a:r>
            <a:r>
              <a:rPr lang="en-US" altLang="en-US" sz="2400" dirty="0">
                <a:effectLst/>
                <a:latin typeface="+mn-lt"/>
              </a:rPr>
              <a:t>	</a:t>
            </a:r>
            <a:endParaRPr lang="en-US" altLang="en-US" sz="2400" b="1" dirty="0">
              <a:effectLst/>
              <a:latin typeface="+mn-lt"/>
            </a:endParaRPr>
          </a:p>
          <a:p>
            <a:pPr algn="l"/>
            <a:r>
              <a:rPr lang="en-US" altLang="en-US" sz="2400" b="1" dirty="0">
                <a:effectLst/>
                <a:latin typeface="+mn-lt"/>
              </a:rPr>
              <a:t>Data Format:	  </a:t>
            </a:r>
            <a:r>
              <a:rPr lang="en-US" altLang="en-US" sz="2400" dirty="0">
                <a:effectLst/>
                <a:latin typeface="+mn-lt"/>
              </a:rPr>
              <a:t>Compressed HDF</a:t>
            </a:r>
          </a:p>
          <a:p>
            <a:pPr algn="l"/>
            <a:endParaRPr lang="en-US" altLang="en-US" sz="2400" dirty="0">
              <a:solidFill>
                <a:srgbClr val="CC04B4"/>
              </a:solidFill>
              <a:effectLst/>
              <a:latin typeface="Arial" panose="020B0604020202020204" pitchFamily="34" charset="0"/>
            </a:endParaRPr>
          </a:p>
          <a:p>
            <a:pPr algn="l"/>
            <a:r>
              <a:rPr lang="en-US" altLang="en-US" sz="2400" b="1" dirty="0">
                <a:solidFill>
                  <a:srgbClr val="CC04B4"/>
                </a:solidFill>
                <a:effectLst/>
                <a:latin typeface="+mn-lt"/>
              </a:rPr>
              <a:t>Name		</a:t>
            </a:r>
            <a:r>
              <a:rPr lang="en-US" altLang="en-US" sz="2400" b="1" dirty="0" smtClean="0">
                <a:solidFill>
                  <a:srgbClr val="CC04B4"/>
                </a:solidFill>
                <a:effectLst/>
                <a:latin typeface="+mn-lt"/>
              </a:rPr>
              <a:t>Quantity</a:t>
            </a:r>
            <a:endParaRPr lang="en-US" altLang="en-US" sz="2400" b="1" dirty="0">
              <a:solidFill>
                <a:srgbClr val="CC04B4"/>
              </a:solidFill>
              <a:effectLst/>
              <a:latin typeface="+mn-lt"/>
            </a:endParaRPr>
          </a:p>
          <a:p>
            <a:pPr algn="l"/>
            <a:r>
              <a:rPr lang="en-US" altLang="en-US" sz="2400" b="1" dirty="0">
                <a:solidFill>
                  <a:srgbClr val="CC04B4"/>
                </a:solidFill>
                <a:effectLst/>
                <a:latin typeface="+mn-lt"/>
              </a:rPr>
              <a:t>2B31</a:t>
            </a:r>
            <a:r>
              <a:rPr lang="en-US" altLang="en-US" sz="2400" dirty="0">
                <a:effectLst/>
                <a:latin typeface="+mn-lt"/>
              </a:rPr>
              <a:t>		 </a:t>
            </a:r>
            <a:r>
              <a:rPr lang="en-US" altLang="en-US" sz="2400" dirty="0">
                <a:effectLst/>
                <a:latin typeface="+mn-lt"/>
                <a:cs typeface="Arial" panose="020B0604020202020204" pitchFamily="34" charset="0"/>
              </a:rPr>
              <a:t>Surface precipitation Rate, Latent heating Profile</a:t>
            </a:r>
          </a:p>
          <a:p>
            <a:pPr algn="l"/>
            <a:endParaRPr lang="en-US" altLang="en-US" sz="2400" dirty="0">
              <a:effectLst/>
              <a:latin typeface="Arial" panose="020B0604020202020204" pitchFamily="34" charset="0"/>
              <a:cs typeface="Arial" panose="020B0604020202020204" pitchFamily="34" charset="0"/>
            </a:endParaRPr>
          </a:p>
          <a:p>
            <a:pPr algn="l"/>
            <a:r>
              <a:rPr lang="en-US" altLang="en-US" sz="2800" b="1" dirty="0">
                <a:solidFill>
                  <a:srgbClr val="CC04B4"/>
                </a:solidFill>
                <a:effectLst/>
                <a:latin typeface="Arial" panose="020B0604020202020204" pitchFamily="34" charset="0"/>
              </a:rPr>
              <a:t>Level 3 : </a:t>
            </a:r>
            <a:r>
              <a:rPr lang="en-US" altLang="en-US" sz="2800" b="1" dirty="0">
                <a:solidFill>
                  <a:srgbClr val="0000FF"/>
                </a:solidFill>
                <a:effectLst/>
                <a:latin typeface="Arial" panose="020B0604020202020204" pitchFamily="34" charset="0"/>
              </a:rPr>
              <a:t>		</a:t>
            </a:r>
          </a:p>
          <a:p>
            <a:pPr algn="l"/>
            <a:r>
              <a:rPr lang="en-US" altLang="en-US" sz="2400" b="1" dirty="0" smtClean="0">
                <a:effectLst/>
                <a:latin typeface="+mn-lt"/>
              </a:rPr>
              <a:t>Resolution : </a:t>
            </a:r>
            <a:r>
              <a:rPr lang="en-US" altLang="en-US" sz="2400" dirty="0" smtClean="0">
                <a:effectLst/>
                <a:latin typeface="+mn-lt"/>
              </a:rPr>
              <a:t>5°x </a:t>
            </a:r>
            <a:r>
              <a:rPr lang="en-US" altLang="en-US" sz="2400" dirty="0">
                <a:effectLst/>
                <a:latin typeface="+mn-lt"/>
              </a:rPr>
              <a:t>5° (</a:t>
            </a:r>
            <a:r>
              <a:rPr lang="en-US" altLang="en-US" sz="2400" dirty="0">
                <a:effectLst/>
                <a:latin typeface="+mn-lt"/>
                <a:cs typeface="Arial" panose="020B0604020202020204" pitchFamily="34" charset="0"/>
              </a:rPr>
              <a:t>for a latitude band from 40</a:t>
            </a:r>
            <a:r>
              <a:rPr lang="en-US" altLang="en-US" sz="2400" dirty="0">
                <a:effectLst/>
                <a:latin typeface="+mn-lt"/>
              </a:rPr>
              <a:t>°</a:t>
            </a:r>
            <a:r>
              <a:rPr lang="en-US" altLang="en-US" sz="2400" dirty="0">
                <a:effectLst/>
                <a:latin typeface="+mn-lt"/>
                <a:cs typeface="Arial" panose="020B0604020202020204" pitchFamily="34" charset="0"/>
              </a:rPr>
              <a:t>N to </a:t>
            </a:r>
          </a:p>
          <a:p>
            <a:pPr algn="l"/>
            <a:r>
              <a:rPr lang="en-US" altLang="en-US" sz="2400" dirty="0">
                <a:effectLst/>
                <a:latin typeface="+mn-lt"/>
                <a:cs typeface="Arial" panose="020B0604020202020204" pitchFamily="34" charset="0"/>
              </a:rPr>
              <a:t>                                   </a:t>
            </a:r>
            <a:r>
              <a:rPr lang="en-US" altLang="en-US" sz="2400" dirty="0" smtClean="0">
                <a:effectLst/>
                <a:latin typeface="+mn-lt"/>
                <a:cs typeface="Arial" panose="020B0604020202020204" pitchFamily="34" charset="0"/>
              </a:rPr>
              <a:t>     40</a:t>
            </a:r>
            <a:r>
              <a:rPr lang="en-US" altLang="en-US" sz="2400" dirty="0" smtClean="0">
                <a:effectLst/>
                <a:latin typeface="+mn-lt"/>
              </a:rPr>
              <a:t>°</a:t>
            </a:r>
            <a:r>
              <a:rPr lang="en-US" altLang="en-US" sz="2400" dirty="0" smtClean="0">
                <a:effectLst/>
                <a:latin typeface="+mn-lt"/>
                <a:cs typeface="Arial" panose="020B0604020202020204" pitchFamily="34" charset="0"/>
              </a:rPr>
              <a:t>S</a:t>
            </a:r>
            <a:r>
              <a:rPr lang="en-US" altLang="en-US" sz="2400" dirty="0">
                <a:effectLst/>
                <a:latin typeface="+mn-lt"/>
                <a:cs typeface="Arial" panose="020B0604020202020204" pitchFamily="34" charset="0"/>
              </a:rPr>
              <a:t>)</a:t>
            </a:r>
            <a:r>
              <a:rPr lang="en-US" altLang="en-US" sz="2400" dirty="0">
                <a:effectLst/>
                <a:latin typeface="+mn-lt"/>
              </a:rPr>
              <a:t>, Monthly 			 </a:t>
            </a:r>
            <a:endParaRPr lang="en-US" altLang="en-US" sz="2400" b="1" dirty="0">
              <a:effectLst/>
              <a:latin typeface="+mn-lt"/>
            </a:endParaRPr>
          </a:p>
          <a:p>
            <a:pPr algn="l"/>
            <a:r>
              <a:rPr lang="en-US" altLang="en-US" sz="2400" b="1" dirty="0">
                <a:effectLst/>
                <a:latin typeface="+mn-lt"/>
              </a:rPr>
              <a:t>Data Format:	  </a:t>
            </a:r>
            <a:r>
              <a:rPr lang="en-US" altLang="en-US" sz="2400" dirty="0">
                <a:effectLst/>
                <a:latin typeface="+mn-lt"/>
              </a:rPr>
              <a:t>Compressed HDF</a:t>
            </a:r>
          </a:p>
          <a:p>
            <a:pPr algn="l"/>
            <a:endParaRPr lang="en-US" altLang="en-US" sz="2400" b="1" dirty="0">
              <a:solidFill>
                <a:srgbClr val="CC04B4"/>
              </a:solidFill>
              <a:effectLst/>
              <a:latin typeface="Arial" panose="020B0604020202020204" pitchFamily="34" charset="0"/>
            </a:endParaRPr>
          </a:p>
          <a:p>
            <a:pPr algn="l"/>
            <a:r>
              <a:rPr lang="en-US" altLang="en-US" sz="2400" b="1" dirty="0">
                <a:solidFill>
                  <a:srgbClr val="CC04B4"/>
                </a:solidFill>
                <a:effectLst/>
                <a:latin typeface="+mn-lt"/>
              </a:rPr>
              <a:t>Name		</a:t>
            </a:r>
            <a:r>
              <a:rPr lang="en-US" altLang="en-US" sz="2400" b="1" dirty="0" smtClean="0">
                <a:solidFill>
                  <a:srgbClr val="CC04B4"/>
                </a:solidFill>
                <a:effectLst/>
                <a:latin typeface="+mn-lt"/>
              </a:rPr>
              <a:t>Quantity</a:t>
            </a:r>
            <a:endParaRPr lang="en-US" altLang="en-US" sz="2400" b="1" dirty="0">
              <a:solidFill>
                <a:srgbClr val="CC04B4"/>
              </a:solidFill>
              <a:effectLst/>
              <a:latin typeface="+mn-lt"/>
            </a:endParaRPr>
          </a:p>
          <a:p>
            <a:pPr algn="l"/>
            <a:r>
              <a:rPr lang="en-US" altLang="en-US" sz="2400" b="1" dirty="0">
                <a:solidFill>
                  <a:srgbClr val="CC04B4"/>
                </a:solidFill>
                <a:effectLst/>
                <a:latin typeface="+mn-lt"/>
              </a:rPr>
              <a:t>3B31</a:t>
            </a:r>
            <a:r>
              <a:rPr lang="en-US" altLang="en-US" sz="2400" dirty="0">
                <a:effectLst/>
                <a:latin typeface="+mn-lt"/>
              </a:rPr>
              <a:t>		</a:t>
            </a:r>
            <a:r>
              <a:rPr lang="en-US" altLang="en-US" sz="2400" dirty="0">
                <a:effectLst/>
                <a:latin typeface="+mn-lt"/>
                <a:cs typeface="Arial" panose="020B0604020202020204" pitchFamily="34" charset="0"/>
              </a:rPr>
              <a:t>Surface precipitation Rate, Latent heating Profile</a:t>
            </a:r>
          </a:p>
          <a:p>
            <a:pPr algn="l"/>
            <a:endParaRPr lang="en-US" altLang="en-US" sz="2400" dirty="0">
              <a:effectLst/>
              <a:latin typeface="Arial" panose="020B0604020202020204" pitchFamily="34" charset="0"/>
              <a:cs typeface="Arial" panose="020B0604020202020204" pitchFamily="34" charset="0"/>
            </a:endParaRPr>
          </a:p>
          <a:p>
            <a:pPr algn="l"/>
            <a:endParaRPr lang="en-US" altLang="en-US" sz="2400" dirty="0">
              <a:effectLst/>
              <a:latin typeface="Arial" panose="020B0604020202020204" pitchFamily="34" charset="0"/>
              <a:cs typeface="Arial" panose="020B0604020202020204" pitchFamily="34" charset="0"/>
            </a:endParaRPr>
          </a:p>
          <a:p>
            <a:pPr algn="l"/>
            <a:endParaRPr lang="en-US" altLang="en-US" sz="2400" dirty="0">
              <a:effectLst/>
              <a:latin typeface="Arial" panose="020B0604020202020204" pitchFamily="34" charset="0"/>
              <a:cs typeface="Arial" panose="020B0604020202020204" pitchFamily="34" charset="0"/>
            </a:endParaRPr>
          </a:p>
          <a:p>
            <a:pPr algn="l"/>
            <a:endParaRPr lang="en-US" altLang="en-US" sz="2400" dirty="0">
              <a:effectLst/>
              <a:latin typeface="Arial" panose="020B0604020202020204" pitchFamily="34" charset="0"/>
            </a:endParaRPr>
          </a:p>
        </p:txBody>
      </p:sp>
    </p:spTree>
    <p:extLst>
      <p:ext uri="{BB962C8B-B14F-4D97-AF65-F5344CB8AC3E}">
        <p14:creationId xmlns:p14="http://schemas.microsoft.com/office/powerpoint/2010/main" val="17705182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4724400"/>
            <a:ext cx="8458200" cy="91440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8" name="Title 1"/>
          <p:cNvSpPr>
            <a:spLocks noGrp="1"/>
          </p:cNvSpPr>
          <p:nvPr>
            <p:ph type="title"/>
          </p:nvPr>
        </p:nvSpPr>
        <p:spPr>
          <a:xfrm>
            <a:off x="152400" y="152400"/>
            <a:ext cx="8229600" cy="744241"/>
          </a:xfrm>
        </p:spPr>
        <p:txBody>
          <a:bodyPr/>
          <a:lstStyle/>
          <a:p>
            <a:r>
              <a:rPr lang="en-US" altLang="en-US" sz="3200" b="1" dirty="0" smtClean="0">
                <a:latin typeface="Arial" panose="020B0604020202020204" pitchFamily="34" charset="0"/>
              </a:rPr>
              <a:t>TRMM Multi-satellite Merged Product </a:t>
            </a:r>
          </a:p>
        </p:txBody>
      </p:sp>
      <p:sp>
        <p:nvSpPr>
          <p:cNvPr id="27652" name="Title 1"/>
          <p:cNvSpPr txBox="1">
            <a:spLocks/>
          </p:cNvSpPr>
          <p:nvPr/>
        </p:nvSpPr>
        <p:spPr bwMode="auto">
          <a:xfrm>
            <a:off x="368300" y="1042443"/>
            <a:ext cx="8775700" cy="5693866"/>
          </a:xfrm>
          <a:prstGeom prst="rect">
            <a:avLst/>
          </a:prstGeom>
          <a:noFill/>
          <a:ln w="9525">
            <a:noFill/>
            <a:miter lim="800000"/>
            <a:headEnd/>
            <a:tailEnd/>
          </a:ln>
        </p:spPr>
        <p:txBody>
          <a:bodyPr anchor="ct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l"/>
            <a:r>
              <a:rPr lang="en-US" altLang="en-US" sz="2800" b="1" dirty="0">
                <a:solidFill>
                  <a:srgbClr val="CC04B4"/>
                </a:solidFill>
                <a:effectLst/>
                <a:latin typeface="+mn-lt"/>
              </a:rPr>
              <a:t>Level 3: 		Gridded Data        </a:t>
            </a:r>
          </a:p>
          <a:p>
            <a:pPr algn="l"/>
            <a:r>
              <a:rPr lang="en-US" altLang="en-US" sz="2400" b="1" dirty="0">
                <a:effectLst/>
                <a:latin typeface="+mn-lt"/>
              </a:rPr>
              <a:t>Resolutions:	</a:t>
            </a:r>
            <a:r>
              <a:rPr lang="en-US" altLang="en-US" sz="2400" b="1" dirty="0" smtClean="0">
                <a:effectLst/>
                <a:latin typeface="+mn-lt"/>
              </a:rPr>
              <a:t>            - </a:t>
            </a:r>
            <a:r>
              <a:rPr lang="en-US" altLang="en-US" sz="2400" dirty="0">
                <a:effectLst/>
                <a:latin typeface="+mn-lt"/>
              </a:rPr>
              <a:t>0.25°x0.25° latitude-longitude</a:t>
            </a:r>
          </a:p>
          <a:p>
            <a:pPr algn="l"/>
            <a:r>
              <a:rPr lang="en-US" altLang="en-US" sz="2400" dirty="0">
                <a:effectLst/>
                <a:latin typeface="+mn-lt"/>
              </a:rPr>
              <a:t>			  (</a:t>
            </a:r>
            <a:r>
              <a:rPr lang="en-US" altLang="en-US" sz="2400" dirty="0">
                <a:effectLst/>
                <a:latin typeface="+mn-lt"/>
                <a:cs typeface="Arial" panose="020B0604020202020204" pitchFamily="34" charset="0"/>
              </a:rPr>
              <a:t>for a latitude band from 50</a:t>
            </a:r>
            <a:r>
              <a:rPr lang="en-US" altLang="en-US" sz="2400" dirty="0">
                <a:effectLst/>
                <a:latin typeface="+mn-lt"/>
              </a:rPr>
              <a:t>°</a:t>
            </a:r>
            <a:r>
              <a:rPr lang="en-US" altLang="en-US" sz="2400" dirty="0">
                <a:effectLst/>
                <a:latin typeface="+mn-lt"/>
                <a:cs typeface="Arial" panose="020B0604020202020204" pitchFamily="34" charset="0"/>
              </a:rPr>
              <a:t>N to 50</a:t>
            </a:r>
            <a:r>
              <a:rPr lang="en-US" altLang="en-US" sz="2400" dirty="0">
                <a:effectLst/>
                <a:latin typeface="+mn-lt"/>
              </a:rPr>
              <a:t>°</a:t>
            </a:r>
            <a:r>
              <a:rPr lang="en-US" altLang="en-US" sz="2400" dirty="0">
                <a:effectLst/>
                <a:latin typeface="+mn-lt"/>
                <a:cs typeface="Arial" panose="020B0604020202020204" pitchFamily="34" charset="0"/>
              </a:rPr>
              <a:t>S)</a:t>
            </a:r>
          </a:p>
          <a:p>
            <a:pPr algn="l"/>
            <a:r>
              <a:rPr lang="en-US" altLang="en-US" sz="2400" dirty="0">
                <a:effectLst/>
                <a:latin typeface="+mn-lt"/>
              </a:rPr>
              <a:t>			- 3-hourly, Daily, Monthly 	</a:t>
            </a:r>
            <a:endParaRPr lang="en-US" altLang="en-US" sz="2400" dirty="0" smtClean="0">
              <a:effectLst/>
              <a:latin typeface="+mn-lt"/>
            </a:endParaRPr>
          </a:p>
          <a:p>
            <a:pPr algn="l"/>
            <a:endParaRPr lang="en-US" altLang="en-US" sz="2400" b="1" dirty="0">
              <a:effectLst/>
              <a:latin typeface="+mn-lt"/>
            </a:endParaRPr>
          </a:p>
          <a:p>
            <a:pPr algn="l"/>
            <a:r>
              <a:rPr lang="en-US" altLang="en-US" sz="2400" b="1" dirty="0">
                <a:effectLst/>
                <a:latin typeface="+mn-lt"/>
              </a:rPr>
              <a:t>Data Format:	</a:t>
            </a:r>
            <a:r>
              <a:rPr lang="en-US" altLang="en-US" sz="2400" dirty="0">
                <a:effectLst/>
                <a:latin typeface="+mn-lt"/>
              </a:rPr>
              <a:t>Compressed HDF</a:t>
            </a:r>
          </a:p>
          <a:p>
            <a:pPr algn="l"/>
            <a:endParaRPr lang="en-US" altLang="en-US" sz="2400" b="1" dirty="0" smtClean="0">
              <a:effectLst/>
              <a:latin typeface="+mn-lt"/>
            </a:endParaRPr>
          </a:p>
          <a:p>
            <a:pPr algn="l"/>
            <a:endParaRPr lang="en-US" altLang="en-US" sz="2400" b="1" dirty="0">
              <a:solidFill>
                <a:srgbClr val="CC04B4"/>
              </a:solidFill>
              <a:effectLst/>
              <a:latin typeface="+mn-lt"/>
            </a:endParaRPr>
          </a:p>
          <a:p>
            <a:pPr algn="l"/>
            <a:r>
              <a:rPr lang="en-US" altLang="en-US" sz="2400" b="1" dirty="0">
                <a:solidFill>
                  <a:srgbClr val="CC04B4"/>
                </a:solidFill>
                <a:effectLst/>
                <a:latin typeface="+mn-lt"/>
              </a:rPr>
              <a:t>Name		</a:t>
            </a:r>
            <a:r>
              <a:rPr lang="en-US" altLang="en-US" sz="2400" b="1" dirty="0" smtClean="0">
                <a:solidFill>
                  <a:srgbClr val="CC04B4"/>
                </a:solidFill>
                <a:effectLst/>
                <a:latin typeface="+mn-lt"/>
              </a:rPr>
              <a:t>Quantity</a:t>
            </a:r>
            <a:endParaRPr lang="en-US" altLang="en-US" sz="2400" b="1" dirty="0">
              <a:solidFill>
                <a:srgbClr val="CC04B4"/>
              </a:solidFill>
              <a:effectLst/>
              <a:latin typeface="+mn-lt"/>
            </a:endParaRPr>
          </a:p>
          <a:p>
            <a:pPr algn="l"/>
            <a:endParaRPr lang="en-US" altLang="en-US" sz="2400" b="1" dirty="0">
              <a:effectLst/>
              <a:latin typeface="+mn-lt"/>
            </a:endParaRPr>
          </a:p>
          <a:p>
            <a:r>
              <a:rPr lang="en-US" altLang="en-US" sz="2400" b="1" dirty="0" smtClean="0">
                <a:solidFill>
                  <a:srgbClr val="CC04B4"/>
                </a:solidFill>
                <a:effectLst/>
                <a:latin typeface="+mn-lt"/>
              </a:rPr>
              <a:t>3B42</a:t>
            </a:r>
            <a:r>
              <a:rPr lang="en-US" altLang="en-US" sz="2400" dirty="0">
                <a:solidFill>
                  <a:srgbClr val="CC04B4"/>
                </a:solidFill>
                <a:latin typeface="+mn-lt"/>
              </a:rPr>
              <a:t>	</a:t>
            </a:r>
            <a:r>
              <a:rPr lang="en-US" altLang="en-US" sz="2400" dirty="0" smtClean="0">
                <a:solidFill>
                  <a:srgbClr val="CC04B4"/>
                </a:solidFill>
                <a:latin typeface="+mn-lt"/>
              </a:rPr>
              <a:t>	</a:t>
            </a:r>
            <a:r>
              <a:rPr lang="en-US" altLang="en-US" sz="2400" dirty="0" smtClean="0">
                <a:effectLst/>
                <a:latin typeface="+mn-lt"/>
              </a:rPr>
              <a:t>3-hourly </a:t>
            </a:r>
            <a:r>
              <a:rPr lang="en-US" altLang="en-US" sz="2400" dirty="0">
                <a:effectLst/>
                <a:latin typeface="+mn-lt"/>
              </a:rPr>
              <a:t>and daily rain </a:t>
            </a:r>
            <a:r>
              <a:rPr lang="en-US" altLang="en-US" sz="2400" dirty="0" smtClean="0">
                <a:effectLst/>
                <a:latin typeface="+mn-lt"/>
              </a:rPr>
              <a:t>rates(also called TMPA – </a:t>
            </a:r>
          </a:p>
          <a:p>
            <a:r>
              <a:rPr lang="en-US" sz="2400" dirty="0">
                <a:latin typeface="+mn-lt"/>
              </a:rPr>
              <a:t> </a:t>
            </a:r>
            <a:r>
              <a:rPr lang="en-US" sz="2400" dirty="0" smtClean="0">
                <a:latin typeface="+mn-lt"/>
              </a:rPr>
              <a:t>                          TRMM </a:t>
            </a:r>
            <a:r>
              <a:rPr lang="en-US" sz="2400" dirty="0">
                <a:latin typeface="+mn-lt"/>
              </a:rPr>
              <a:t>Multi-Satellite Precipitation Analysis</a:t>
            </a:r>
            <a:r>
              <a:rPr lang="en-US" altLang="en-US" sz="2400" dirty="0" smtClean="0">
                <a:effectLst/>
                <a:latin typeface="+mn-lt"/>
              </a:rPr>
              <a:t>)</a:t>
            </a:r>
          </a:p>
          <a:p>
            <a:pPr algn="l"/>
            <a:endParaRPr lang="en-US" altLang="en-US" sz="2400" dirty="0">
              <a:effectLst/>
              <a:latin typeface="+mn-lt"/>
            </a:endParaRPr>
          </a:p>
          <a:p>
            <a:pPr algn="l"/>
            <a:r>
              <a:rPr lang="en-US" altLang="en-US" sz="2400" b="1" dirty="0">
                <a:solidFill>
                  <a:srgbClr val="CC04B4"/>
                </a:solidFill>
                <a:effectLst/>
                <a:latin typeface="+mn-lt"/>
              </a:rPr>
              <a:t>3B43</a:t>
            </a:r>
            <a:r>
              <a:rPr lang="en-US" altLang="en-US" sz="2400" dirty="0">
                <a:effectLst/>
                <a:latin typeface="+mn-lt"/>
              </a:rPr>
              <a:t>		</a:t>
            </a:r>
            <a:r>
              <a:rPr lang="en-US" altLang="en-US" sz="2400" dirty="0" smtClean="0">
                <a:effectLst/>
                <a:latin typeface="+mn-lt"/>
              </a:rPr>
              <a:t>Monthly </a:t>
            </a:r>
            <a:r>
              <a:rPr lang="en-US" altLang="en-US" sz="2400" dirty="0">
                <a:effectLst/>
                <a:latin typeface="+mn-lt"/>
              </a:rPr>
              <a:t>averaged rain rates</a:t>
            </a:r>
          </a:p>
          <a:p>
            <a:pPr algn="l"/>
            <a:r>
              <a:rPr lang="en-US" altLang="en-US" sz="2400" dirty="0">
                <a:effectLst/>
                <a:latin typeface="+mn-lt"/>
              </a:rPr>
              <a:t>                       </a:t>
            </a:r>
            <a:r>
              <a:rPr lang="en-US" altLang="en-US" sz="2400" dirty="0" smtClean="0">
                <a:effectLst/>
                <a:latin typeface="+mn-lt"/>
              </a:rPr>
              <a:t> Monthly </a:t>
            </a:r>
            <a:r>
              <a:rPr lang="en-US" altLang="en-US" sz="2400" dirty="0">
                <a:effectLst/>
                <a:latin typeface="+mn-lt"/>
              </a:rPr>
              <a:t>climatology and </a:t>
            </a:r>
            <a:r>
              <a:rPr lang="en-US" altLang="en-US" sz="2400" dirty="0" smtClean="0">
                <a:effectLst/>
                <a:latin typeface="+mn-lt"/>
              </a:rPr>
              <a:t>anomalies</a:t>
            </a:r>
            <a:endParaRPr lang="en-US" altLang="en-US" sz="2000" dirty="0">
              <a:effectLst>
                <a:outerShdw blurRad="38100" dist="38100" dir="2700000" algn="tl">
                  <a:srgbClr val="C0C0C0"/>
                </a:outerShdw>
              </a:effectLst>
              <a:latin typeface="+mn-lt"/>
              <a:cs typeface="Arial" panose="020B0604020202020204" pitchFamily="34" charset="0"/>
            </a:endParaRPr>
          </a:p>
        </p:txBody>
      </p:sp>
    </p:spTree>
    <p:extLst>
      <p:ext uri="{BB962C8B-B14F-4D97-AF65-F5344CB8AC3E}">
        <p14:creationId xmlns:p14="http://schemas.microsoft.com/office/powerpoint/2010/main" val="16631320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3"/>
          <p:cNvSpPr txBox="1">
            <a:spLocks noChangeArrowheads="1"/>
          </p:cNvSpPr>
          <p:nvPr/>
        </p:nvSpPr>
        <p:spPr bwMode="auto">
          <a:xfrm>
            <a:off x="2273300" y="63500"/>
            <a:ext cx="4305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l"/>
            <a:r>
              <a:rPr lang="en-US" altLang="en-US" sz="2800" b="1">
                <a:effectLst/>
                <a:latin typeface="Arial" panose="020B0604020202020204" pitchFamily="34" charset="0"/>
                <a:cs typeface="Arial" panose="020B0604020202020204" pitchFamily="34" charset="0"/>
              </a:rPr>
              <a:t>Obtain TRMM Products </a:t>
            </a:r>
          </a:p>
        </p:txBody>
      </p:sp>
      <p:sp>
        <p:nvSpPr>
          <p:cNvPr id="35843" name="TextBox 4"/>
          <p:cNvSpPr txBox="1">
            <a:spLocks noChangeArrowheads="1"/>
          </p:cNvSpPr>
          <p:nvPr/>
        </p:nvSpPr>
        <p:spPr bwMode="auto">
          <a:xfrm>
            <a:off x="311227" y="724785"/>
            <a:ext cx="8496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r>
              <a:rPr lang="en-US" altLang="en-US" sz="2400" dirty="0">
                <a:solidFill>
                  <a:srgbClr val="FF0000"/>
                </a:solidFill>
                <a:latin typeface="Arial" panose="020B0604020202020204" pitchFamily="34" charset="0"/>
                <a:cs typeface="Arial" panose="020B0604020202020204" pitchFamily="34" charset="0"/>
              </a:rPr>
              <a:t>https://pmm.nasa.gov/data-access/downloads/trmm</a:t>
            </a:r>
            <a:endParaRPr lang="en-US" altLang="en-US" sz="2400" dirty="0">
              <a:solidFill>
                <a:srgbClr val="FF0000"/>
              </a:solidFill>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304800" y="1371600"/>
            <a:ext cx="5739581" cy="5253750"/>
          </a:xfrm>
          <a:prstGeom prst="rect">
            <a:avLst/>
          </a:prstGeom>
        </p:spPr>
      </p:pic>
      <p:sp>
        <p:nvSpPr>
          <p:cNvPr id="11" name="Content Placeholder 1"/>
          <p:cNvSpPr>
            <a:spLocks noGrp="1"/>
          </p:cNvSpPr>
          <p:nvPr>
            <p:ph idx="1"/>
          </p:nvPr>
        </p:nvSpPr>
        <p:spPr>
          <a:xfrm>
            <a:off x="6044380" y="1371600"/>
            <a:ext cx="2947219" cy="5334000"/>
          </a:xfrm>
          <a:noFill/>
        </p:spPr>
        <p:txBody>
          <a:bodyPr>
            <a:normAutofit/>
          </a:bodyPr>
          <a:lstStyle/>
          <a:p>
            <a:r>
              <a:rPr lang="en-US" dirty="0" smtClean="0"/>
              <a:t>Here you can download Level 1-3 TRMM data </a:t>
            </a:r>
          </a:p>
          <a:p>
            <a:endParaRPr lang="en-US" dirty="0" smtClean="0"/>
          </a:p>
          <a:p>
            <a:r>
              <a:rPr lang="en-US" dirty="0" smtClean="0"/>
              <a:t>Each data product has a description</a:t>
            </a:r>
          </a:p>
          <a:p>
            <a:endParaRPr lang="en-US" dirty="0"/>
          </a:p>
          <a:p>
            <a:r>
              <a:rPr lang="en-US" dirty="0" smtClean="0"/>
              <a:t>And different ways of accessing the data.</a:t>
            </a:r>
            <a:endParaRPr lang="en-US" dirty="0"/>
          </a:p>
        </p:txBody>
      </p:sp>
      <p:pic>
        <p:nvPicPr>
          <p:cNvPr id="3" name="Picture 2"/>
          <p:cNvPicPr>
            <a:picLocks noChangeAspect="1"/>
          </p:cNvPicPr>
          <p:nvPr/>
        </p:nvPicPr>
        <p:blipFill>
          <a:blip r:embed="rId3"/>
          <a:stretch>
            <a:fillRect/>
          </a:stretch>
        </p:blipFill>
        <p:spPr>
          <a:xfrm>
            <a:off x="311970" y="2860713"/>
            <a:ext cx="5725239" cy="3729750"/>
          </a:xfrm>
          <a:prstGeom prst="rect">
            <a:avLst/>
          </a:prstGeom>
        </p:spPr>
      </p:pic>
    </p:spTree>
    <p:extLst>
      <p:ext uri="{BB962C8B-B14F-4D97-AF65-F5344CB8AC3E}">
        <p14:creationId xmlns:p14="http://schemas.microsoft.com/office/powerpoint/2010/main" val="124347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fade">
                                      <p:cBhvr>
                                        <p:cTn id="17" dur="500"/>
                                        <p:tgtEl>
                                          <p:spTgt spid="11">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Box 4"/>
          <p:cNvSpPr txBox="1">
            <a:spLocks noChangeArrowheads="1"/>
          </p:cNvSpPr>
          <p:nvPr/>
        </p:nvSpPr>
        <p:spPr bwMode="auto">
          <a:xfrm>
            <a:off x="0" y="190500"/>
            <a:ext cx="91440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Verdana" panose="020B0604030504040204" pitchFamily="34" charset="0"/>
                <a:ea typeface="MS PGothic" panose="020B0600070205080204" pitchFamily="34" charset="-128"/>
              </a:defRPr>
            </a:lvl1pPr>
            <a:lvl2pPr marL="37931725" indent="-37474525">
              <a:defRPr sz="3200">
                <a:solidFill>
                  <a:schemeClr val="tx1"/>
                </a:solidFill>
                <a:latin typeface="Verdana" panose="020B0604030504040204" pitchFamily="34" charset="0"/>
                <a:ea typeface="MS PGothic" panose="020B0600070205080204" pitchFamily="34" charset="-128"/>
              </a:defRPr>
            </a:lvl2pPr>
            <a:lvl3pPr>
              <a:defRPr sz="3200">
                <a:solidFill>
                  <a:schemeClr val="tx1"/>
                </a:solidFill>
                <a:latin typeface="Verdana" panose="020B0604030504040204" pitchFamily="34" charset="0"/>
                <a:ea typeface="MS PGothic" panose="020B0600070205080204" pitchFamily="34" charset="-128"/>
              </a:defRPr>
            </a:lvl3pPr>
            <a:lvl4pPr>
              <a:defRPr sz="3200">
                <a:solidFill>
                  <a:schemeClr val="tx1"/>
                </a:solidFill>
                <a:latin typeface="Verdana" panose="020B0604030504040204" pitchFamily="34" charset="0"/>
                <a:ea typeface="MS PGothic" panose="020B0600070205080204" pitchFamily="34" charset="-128"/>
              </a:defRPr>
            </a:lvl4pPr>
            <a:lvl5pPr>
              <a:defRPr sz="3200">
                <a:solidFill>
                  <a:schemeClr val="tx1"/>
                </a:solidFill>
                <a:latin typeface="Verdana" panose="020B0604030504040204" pitchFamily="34" charset="0"/>
                <a:ea typeface="MS PGothic" panose="020B0600070205080204" pitchFamily="34" charset="-128"/>
              </a:defRPr>
            </a:lvl5pPr>
            <a:lvl6pPr marL="4572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6pPr>
            <a:lvl7pPr marL="9144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7pPr>
            <a:lvl8pPr marL="13716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8pPr>
            <a:lvl9pPr marL="1828800" eaLnBrk="0" fontAlgn="base" hangingPunct="0">
              <a:spcBef>
                <a:spcPct val="0"/>
              </a:spcBef>
              <a:spcAft>
                <a:spcPct val="0"/>
              </a:spcAft>
              <a:defRPr sz="3200">
                <a:solidFill>
                  <a:schemeClr val="tx1"/>
                </a:solidFill>
                <a:latin typeface="Verdana" panose="020B0604030504040204" pitchFamily="34" charset="0"/>
                <a:ea typeface="MS PGothic" panose="020B0600070205080204" pitchFamily="34" charset="-128"/>
              </a:defRPr>
            </a:lvl9pPr>
          </a:lstStyle>
          <a:p>
            <a:pPr algn="ctr"/>
            <a:r>
              <a:rPr lang="en-US" altLang="en-US" sz="2400" b="1" dirty="0">
                <a:effectLst/>
                <a:latin typeface="Arial" panose="020B0604020202020204" pitchFamily="34" charset="0"/>
                <a:cs typeface="Arial" panose="020B0604020202020204" pitchFamily="34" charset="0"/>
              </a:rPr>
              <a:t>TRMM  Near-real Time Flood and Landslide Information Tool </a:t>
            </a:r>
          </a:p>
          <a:p>
            <a:pPr algn="ctr"/>
            <a:r>
              <a:rPr lang="en-US" altLang="en-US" sz="2800" dirty="0" smtClean="0">
                <a:effectLst/>
                <a:latin typeface="Arial" panose="020B0604020202020204" pitchFamily="34" charset="0"/>
                <a:cs typeface="Arial" panose="020B0604020202020204" pitchFamily="34" charset="0"/>
              </a:rPr>
              <a:t>(</a:t>
            </a:r>
            <a:r>
              <a:rPr lang="en-US" altLang="en-US" sz="2000" dirty="0">
                <a:solidFill>
                  <a:srgbClr val="0000FF"/>
                </a:solidFill>
                <a:latin typeface="Arial" panose="020B0604020202020204" pitchFamily="34" charset="0"/>
                <a:cs typeface="Arial" panose="020B0604020202020204" pitchFamily="34" charset="0"/>
              </a:rPr>
              <a:t>http://</a:t>
            </a:r>
            <a:r>
              <a:rPr lang="en-US" altLang="en-US" sz="2000" dirty="0" smtClean="0">
                <a:solidFill>
                  <a:srgbClr val="0000FF"/>
                </a:solidFill>
                <a:latin typeface="Arial" panose="020B0604020202020204" pitchFamily="34" charset="0"/>
                <a:cs typeface="Arial" panose="020B0604020202020204" pitchFamily="34" charset="0"/>
              </a:rPr>
              <a:t>trmm.gsfc.nasa.gov/publications_dir/potential_flood_hydro.html</a:t>
            </a:r>
            <a:r>
              <a:rPr lang="en-US" altLang="en-US" sz="2000" dirty="0">
                <a:latin typeface="Arial" panose="020B0604020202020204" pitchFamily="34" charset="0"/>
                <a:cs typeface="Arial" panose="020B0604020202020204" pitchFamily="34" charset="0"/>
              </a:rPr>
              <a:t> </a:t>
            </a:r>
            <a:r>
              <a:rPr lang="en-US" altLang="en-US" sz="2000" dirty="0" smtClean="0">
                <a:latin typeface="Arial" panose="020B0604020202020204" pitchFamily="34" charset="0"/>
                <a:cs typeface="Arial" panose="020B0604020202020204" pitchFamily="34" charset="0"/>
              </a:rPr>
              <a:t>)</a:t>
            </a:r>
            <a:endParaRPr lang="en-US" altLang="en-US" sz="2000" dirty="0">
              <a:solidFill>
                <a:srgbClr val="0000FF"/>
              </a:solidFill>
              <a:effectLst/>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0" y="1082675"/>
            <a:ext cx="5767625" cy="5775325"/>
          </a:xfrm>
          <a:prstGeom prst="rect">
            <a:avLst/>
          </a:prstGeom>
        </p:spPr>
      </p:pic>
      <p:pic>
        <p:nvPicPr>
          <p:cNvPr id="4" name="Picture 3"/>
          <p:cNvPicPr>
            <a:picLocks noChangeAspect="1"/>
          </p:cNvPicPr>
          <p:nvPr/>
        </p:nvPicPr>
        <p:blipFill>
          <a:blip r:embed="rId4"/>
          <a:stretch>
            <a:fillRect/>
          </a:stretch>
        </p:blipFill>
        <p:spPr>
          <a:xfrm>
            <a:off x="6025722" y="1219200"/>
            <a:ext cx="2713703" cy="2514600"/>
          </a:xfrm>
          <a:prstGeom prst="rect">
            <a:avLst/>
          </a:prstGeom>
        </p:spPr>
      </p:pic>
      <p:pic>
        <p:nvPicPr>
          <p:cNvPr id="5" name="Picture 4"/>
          <p:cNvPicPr>
            <a:picLocks noChangeAspect="1"/>
          </p:cNvPicPr>
          <p:nvPr/>
        </p:nvPicPr>
        <p:blipFill>
          <a:blip r:embed="rId5"/>
          <a:stretch>
            <a:fillRect/>
          </a:stretch>
        </p:blipFill>
        <p:spPr>
          <a:xfrm>
            <a:off x="6049166" y="3733800"/>
            <a:ext cx="2790034" cy="2765912"/>
          </a:xfrm>
          <a:prstGeom prst="rect">
            <a:avLst/>
          </a:prstGeom>
        </p:spPr>
      </p:pic>
    </p:spTree>
    <p:extLst>
      <p:ext uri="{BB962C8B-B14F-4D97-AF65-F5344CB8AC3E}">
        <p14:creationId xmlns:p14="http://schemas.microsoft.com/office/powerpoint/2010/main" val="22690605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5841</TotalTime>
  <Words>3117</Words>
  <Application>Microsoft Office PowerPoint</Application>
  <PresentationFormat>On-screen Show (4:3)</PresentationFormat>
  <Paragraphs>486</Paragraphs>
  <Slides>52</Slides>
  <Notes>34</Notes>
  <HiddenSlides>3</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52</vt:i4>
      </vt:variant>
    </vt:vector>
  </HeadingPairs>
  <TitlesOfParts>
    <vt:vector size="64" baseType="lpstr">
      <vt:lpstr>MS PGothic</vt:lpstr>
      <vt:lpstr>Arial</vt:lpstr>
      <vt:lpstr>Arial Bold</vt:lpstr>
      <vt:lpstr>Calibri</vt:lpstr>
      <vt:lpstr>Constantia</vt:lpstr>
      <vt:lpstr>I Palatino Italic</vt:lpstr>
      <vt:lpstr>Palatino</vt:lpstr>
      <vt:lpstr>Symbol</vt:lpstr>
      <vt:lpstr>TechEquation</vt:lpstr>
      <vt:lpstr>Wingdings 2</vt:lpstr>
      <vt:lpstr>Zapf Dingbats</vt:lpstr>
      <vt:lpstr>Flow</vt:lpstr>
      <vt:lpstr>TRMM Introduction</vt:lpstr>
      <vt:lpstr>TRMM Background </vt:lpstr>
      <vt:lpstr>TRMM</vt:lpstr>
      <vt:lpstr>Why TRMM?</vt:lpstr>
      <vt:lpstr>TRMM Specifications</vt:lpstr>
      <vt:lpstr>Active and Passive Microwave Remote Sensing of Precipitation:</vt:lpstr>
      <vt:lpstr>Tropical Rainfall Goals</vt:lpstr>
      <vt:lpstr>Tropical Rainfall Goals</vt:lpstr>
      <vt:lpstr>TRMM Orbit</vt:lpstr>
      <vt:lpstr>TRMM Coverage</vt:lpstr>
      <vt:lpstr>Instruments on Board</vt:lpstr>
      <vt:lpstr>TRMM’s Tropical Perspective</vt:lpstr>
      <vt:lpstr>TRMM Sensors</vt:lpstr>
      <vt:lpstr>TRMM Microwave Imager (TMI) </vt:lpstr>
      <vt:lpstr>Scan Geometry of TMI</vt:lpstr>
      <vt:lpstr>TRMM Microwave Imager</vt:lpstr>
      <vt:lpstr>Radiative Transfer in the Microwave</vt:lpstr>
      <vt:lpstr>Sea Surface Temperature from TMI</vt:lpstr>
      <vt:lpstr>Sea Surface Temperature from TMI Led to Early Prediction of La Niña</vt:lpstr>
      <vt:lpstr>Microwave Brightness Temperature Observed by TMI over Argentina</vt:lpstr>
      <vt:lpstr>Precipitation Radar (PR)</vt:lpstr>
      <vt:lpstr>Scan Geometry of PR</vt:lpstr>
      <vt:lpstr>PR Image and Cross Section of Precipitation over Argentina</vt:lpstr>
      <vt:lpstr>Visible Infrared Scanner (VIRS)</vt:lpstr>
      <vt:lpstr>Scan Geometry of VIRS</vt:lpstr>
      <vt:lpstr>Clouds over Argentina from VIRS</vt:lpstr>
      <vt:lpstr>Lightning Imaging Sensor (LIS)</vt:lpstr>
      <vt:lpstr>TRMM: Unprecedented Views of Hurricanes</vt:lpstr>
      <vt:lpstr>TRMM Provides Unprecedented Insight into Hurricane Structure</vt:lpstr>
      <vt:lpstr>PR and Melbourne Radar Comparison</vt:lpstr>
      <vt:lpstr>PR and Melbourne Radar Comparison</vt:lpstr>
      <vt:lpstr>Passive Microwave Sensing of Rainfall</vt:lpstr>
      <vt:lpstr>Comparison of TMI and SSM/I Brightness Temperatures at 37 GHz</vt:lpstr>
      <vt:lpstr>PR and TMI Instantaneous Rain Rate Comparison over Hurricane Floyd</vt:lpstr>
      <vt:lpstr>TRMM Zonal Mean Rainfall</vt:lpstr>
      <vt:lpstr>Zonally-Averaged Rainfall over Ocean September</vt:lpstr>
      <vt:lpstr>Ocean Rainfall Estimates with TRMM</vt:lpstr>
      <vt:lpstr>Status of TRMM Rainfall Products</vt:lpstr>
      <vt:lpstr>The Lightning Imaging Sensor (LIS) Observes 3 Years of Lightning</vt:lpstr>
      <vt:lpstr>LIS-derived Lightning Rates during the 1997 El Niño-Southern Oscillation Event</vt:lpstr>
      <vt:lpstr>LIS-derived Lightning Rates during the 1997 El Niño-Southern Oscillation Event</vt:lpstr>
      <vt:lpstr>Lightning Events are Associated with Strong Convective Activity in Heart of Severe Storms</vt:lpstr>
      <vt:lpstr>Comparison of TRMM and Ground-based Radars over Florida T-Storm</vt:lpstr>
      <vt:lpstr>TRMM Views El Niño/La Niña Evolution (1998-2000)</vt:lpstr>
      <vt:lpstr>Rainfall Products from TRMM PR</vt:lpstr>
      <vt:lpstr>Rainfall Products from TRMM PR</vt:lpstr>
      <vt:lpstr>Rainfall Products from TRMM TMI</vt:lpstr>
      <vt:lpstr>Rainfall Products from TRMM TMI</vt:lpstr>
      <vt:lpstr>Rainfall Products from Combined PR-TMI</vt:lpstr>
      <vt:lpstr>TRMM Multi-satellite Merged Product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Jennifer Griswold</cp:lastModifiedBy>
  <cp:revision>614</cp:revision>
  <cp:lastPrinted>2015-04-06T23:30:14Z</cp:lastPrinted>
  <dcterms:created xsi:type="dcterms:W3CDTF">2015-01-12T21:16:19Z</dcterms:created>
  <dcterms:modified xsi:type="dcterms:W3CDTF">2017-11-06T20:38:56Z</dcterms:modified>
</cp:coreProperties>
</file>