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9"/>
  </p:notesMasterIdLst>
  <p:sldIdLst>
    <p:sldId id="256" r:id="rId2"/>
    <p:sldId id="257" r:id="rId3"/>
    <p:sldId id="300" r:id="rId4"/>
    <p:sldId id="258" r:id="rId5"/>
    <p:sldId id="260" r:id="rId6"/>
    <p:sldId id="301" r:id="rId7"/>
    <p:sldId id="302" r:id="rId8"/>
    <p:sldId id="263" r:id="rId9"/>
    <p:sldId id="266" r:id="rId10"/>
    <p:sldId id="267" r:id="rId11"/>
    <p:sldId id="268" r:id="rId12"/>
    <p:sldId id="272" r:id="rId13"/>
    <p:sldId id="274" r:id="rId14"/>
    <p:sldId id="277" r:id="rId15"/>
    <p:sldId id="262" r:id="rId16"/>
    <p:sldId id="281" r:id="rId17"/>
    <p:sldId id="283" r:id="rId18"/>
    <p:sldId id="294" r:id="rId19"/>
    <p:sldId id="295" r:id="rId20"/>
    <p:sldId id="296" r:id="rId21"/>
    <p:sldId id="297" r:id="rId22"/>
    <p:sldId id="299" r:id="rId23"/>
    <p:sldId id="261" r:id="rId24"/>
    <p:sldId id="307" r:id="rId25"/>
    <p:sldId id="305" r:id="rId26"/>
    <p:sldId id="309" r:id="rId27"/>
    <p:sldId id="310" r:id="rId28"/>
    <p:sldId id="308" r:id="rId29"/>
    <p:sldId id="311" r:id="rId30"/>
    <p:sldId id="312" r:id="rId31"/>
    <p:sldId id="313" r:id="rId32"/>
    <p:sldId id="318" r:id="rId33"/>
    <p:sldId id="319" r:id="rId34"/>
    <p:sldId id="320" r:id="rId35"/>
    <p:sldId id="327" r:id="rId36"/>
    <p:sldId id="298" r:id="rId37"/>
    <p:sldId id="304" r:id="rId3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4B4"/>
    <a:srgbClr val="FDA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9B1B6FE-4084-492D-8D79-B774F0F30E03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CB94533-8ECB-43F2-B809-AA1E260CB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0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94533-8ECB-43F2-B809-AA1E260CB6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11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E294312-539F-432C-BA06-F722E087DE57}" type="slidenum">
              <a:rPr lang="en-US" altLang="en-US">
                <a:latin typeface="Arial" pitchFamily="34" charset="0"/>
              </a:rPr>
              <a:pPr/>
              <a:t>24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619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E294312-539F-432C-BA06-F722E087DE57}" type="slidenum">
              <a:rPr lang="en-US" altLang="en-US">
                <a:latin typeface="Arial" pitchFamily="34" charset="0"/>
              </a:rPr>
              <a:pPr/>
              <a:t>25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722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BFFDF4-4DA6-4DA9-ABFE-7BD556982755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1654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A97DE1-B2B0-42BD-8064-FEEAB4D09C99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5238" y="720725"/>
            <a:ext cx="4802187" cy="3602038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66" y="4562554"/>
            <a:ext cx="5362470" cy="4317895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121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9A73E8-3EE9-447C-9DF9-862640409A8D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5238" y="720725"/>
            <a:ext cx="4802187" cy="3602038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66" y="4562554"/>
            <a:ext cx="5362470" cy="4317895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0490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81008A-5C8D-4EAB-BBDA-61885F252AF7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5238" y="720725"/>
            <a:ext cx="4802187" cy="3602038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66" y="4562554"/>
            <a:ext cx="5362470" cy="4317895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7915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70225B-75E4-4E38-A784-8BD7FA538AA5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5238" y="720725"/>
            <a:ext cx="4802187" cy="3602038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66" y="4562554"/>
            <a:ext cx="5362470" cy="4317895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146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18537D-D755-47D4-8F2E-89D8BA0D92F9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5238" y="720725"/>
            <a:ext cx="4802187" cy="3602038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66" y="4562554"/>
            <a:ext cx="5362470" cy="4317895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774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A64D3D-3FEC-4A87-B64D-5F6F12CF71DB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5238" y="720725"/>
            <a:ext cx="4802187" cy="3602038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66" y="4562554"/>
            <a:ext cx="5362470" cy="4317895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2149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B55B1-9FC9-4739-97E6-889ABDC3A0F9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3106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B0D213-5BF0-4C4F-B639-ED939C204187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998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60F61E-2AD6-4A51-99C8-26DBDD179C0F}" type="slidenum">
              <a:rPr lang="en-US" altLang="en-US">
                <a:latin typeface="Arial" charset="0"/>
              </a:rPr>
              <a:pPr/>
              <a:t>37</a:t>
            </a:fld>
            <a:endParaRPr lang="en-US" altLang="en-US">
              <a:latin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70855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28AD54E-9B3E-4720-B03E-A7C57C1FD82C}" type="slidenum">
              <a:rPr lang="tr-TR" altLang="en-US"/>
              <a:pPr/>
              <a:t>‹#›</a:t>
            </a:fld>
            <a:endParaRPr lang="tr-TR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848947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CAAA7F9-F9B4-4D86-B0F0-8573DA918761}" type="slidenum">
              <a:rPr lang="tr-TR" altLang="en-US"/>
              <a:pPr/>
              <a:t>‹#›</a:t>
            </a:fld>
            <a:endParaRPr lang="tr-TR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76235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9737D9-D4DC-4FFD-A102-7F8DA90EC827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2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jenniferdsmallphd.com/ATMO_611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geog.ucsb.edu/~jeff/115a/history/firstairphoto_boston.jpg" TargetMode="External"/><Relationship Id="rId5" Type="http://schemas.openxmlformats.org/officeDocument/2006/relationships/image" Target="../media/image28.jpeg"/><Relationship Id="rId4" Type="http://schemas.openxmlformats.org/officeDocument/2006/relationships/hyperlink" Target="http://www.geog.ucsb.edu/~jeff/115a/history/nadar_balloon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gif"/><Relationship Id="rId7" Type="http://schemas.openxmlformats.org/officeDocument/2006/relationships/image" Target="../media/image57.jpe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jpeg"/><Relationship Id="rId5" Type="http://schemas.openxmlformats.org/officeDocument/2006/relationships/image" Target="../media/image55.gif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png"/><Relationship Id="rId5" Type="http://schemas.openxmlformats.org/officeDocument/2006/relationships/image" Target="../media/image67.gif"/><Relationship Id="rId4" Type="http://schemas.openxmlformats.org/officeDocument/2006/relationships/image" Target="../media/image6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7.g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video" Target="file:///C:\Documents%20and%20Settings\estesmg.NSSTC\Desktop\elipanim.avi" TargetMode="External"/><Relationship Id="rId7" Type="http://schemas.openxmlformats.org/officeDocument/2006/relationships/image" Target="../media/image95.png"/><Relationship Id="rId2" Type="http://schemas.openxmlformats.org/officeDocument/2006/relationships/video" Target="file:///C:\Documents%20and%20Settings\estesmg.NSSTC\Desktop\polanim.avi" TargetMode="External"/><Relationship Id="rId1" Type="http://schemas.openxmlformats.org/officeDocument/2006/relationships/video" Target="file:///C:\Documents%20and%20Settings\estesmg.NSSTC\Desktop\leoanim.avi" TargetMode="Externa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8.png"/><Relationship Id="rId4" Type="http://schemas.openxmlformats.org/officeDocument/2006/relationships/video" Target="file:///C:\Documents%20and%20Settings\estesmg.NSSTC\Desktop\geoanim.avi" TargetMode="External"/><Relationship Id="rId9" Type="http://schemas.openxmlformats.org/officeDocument/2006/relationships/image" Target="../media/image9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lpdaac.usgs.gov/" TargetMode="External"/><Relationship Id="rId2" Type="http://schemas.openxmlformats.org/officeDocument/2006/relationships/hyperlink" Target="http://glovis.usgs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eodc.rl.ac.uk/" TargetMode="External"/><Relationship Id="rId5" Type="http://schemas.openxmlformats.org/officeDocument/2006/relationships/hyperlink" Target="http://www.nsidc.org/daac/" TargetMode="External"/><Relationship Id="rId4" Type="http://schemas.openxmlformats.org/officeDocument/2006/relationships/hyperlink" Target="http://podaac.jpl.nasa.gov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train.nasa.gov/images/A-TrainTime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6483"/>
            <a:ext cx="8708960" cy="437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040" y="4572000"/>
            <a:ext cx="9067799" cy="1267857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Course Introduction</a:t>
            </a:r>
            <a:b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</a:b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Lecture 1: History of Remote Sensing</a:t>
            </a:r>
            <a:endParaRPr lang="en-US" sz="40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6019800"/>
            <a:ext cx="6400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Jennifer D. S. Griswold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76200"/>
            <a:ext cx="9067799" cy="73445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en-US" sz="4000" dirty="0" smtClean="0"/>
              <a:t>ATMO </a:t>
            </a:r>
            <a:r>
              <a:rPr lang="en-US" sz="4000" dirty="0" smtClean="0"/>
              <a:t>611 – Satellite Data Applications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368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6686"/>
            <a:ext cx="8229600" cy="1143000"/>
          </a:xfrm>
        </p:spPr>
        <p:txBody>
          <a:bodyPr/>
          <a:lstStyle/>
          <a:p>
            <a:r>
              <a:rPr lang="en-US" dirty="0" smtClean="0"/>
              <a:t>Class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129" y="1299686"/>
            <a:ext cx="8229600" cy="4389120"/>
          </a:xfrm>
        </p:spPr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jenniferdsmallphd.com/ATMO_611.htm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476" y="1981200"/>
            <a:ext cx="4300326" cy="2033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365" y="3886200"/>
            <a:ext cx="7325435" cy="292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1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6788"/>
            <a:ext cx="82296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Purpose of </a:t>
            </a:r>
            <a:r>
              <a:rPr lang="en-US" dirty="0" smtClean="0"/>
              <a:t>ATMO </a:t>
            </a:r>
            <a:r>
              <a:rPr lang="en-US" dirty="0" smtClean="0"/>
              <a:t>611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1331851"/>
            <a:ext cx="8229600" cy="4801568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Enable practical use of remote sensing data through </a:t>
            </a:r>
          </a:p>
          <a:p>
            <a:pPr lvl="1"/>
            <a:r>
              <a:rPr lang="en-US" dirty="0" smtClean="0"/>
              <a:t>Familiarization with various satellites and data products</a:t>
            </a:r>
          </a:p>
          <a:p>
            <a:pPr lvl="1"/>
            <a:r>
              <a:rPr lang="en-US" dirty="0" smtClean="0"/>
              <a:t>Background theory and understanding of different satellites</a:t>
            </a:r>
          </a:p>
          <a:p>
            <a:pPr lvl="1"/>
            <a:r>
              <a:rPr lang="en-US" dirty="0" smtClean="0"/>
              <a:t>Practical experience manipulating satellite data</a:t>
            </a:r>
          </a:p>
          <a:p>
            <a:pPr lvl="1"/>
            <a:r>
              <a:rPr lang="en-US" dirty="0" smtClean="0"/>
              <a:t>Understand quality controls and data limitations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of </a:t>
            </a:r>
            <a:r>
              <a:rPr lang="en-US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MatLab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to:</a:t>
            </a:r>
          </a:p>
          <a:p>
            <a:pPr lvl="1"/>
            <a:r>
              <a:rPr lang="en-US" dirty="0" smtClean="0"/>
              <a:t>Extract Data</a:t>
            </a:r>
          </a:p>
          <a:p>
            <a:pPr lvl="1"/>
            <a:r>
              <a:rPr lang="en-US" dirty="0" smtClean="0"/>
              <a:t>Manipulate Data</a:t>
            </a:r>
          </a:p>
          <a:p>
            <a:pPr lvl="1"/>
            <a:r>
              <a:rPr lang="en-US" dirty="0" smtClean="0"/>
              <a:t>Plot Data</a:t>
            </a:r>
          </a:p>
          <a:p>
            <a:pPr lvl="1"/>
            <a:r>
              <a:rPr lang="en-US" dirty="0" smtClean="0"/>
              <a:t>Conduct </a:t>
            </a:r>
            <a:r>
              <a:rPr lang="en-US" dirty="0" err="1" smtClean="0"/>
              <a:t>Statisitical</a:t>
            </a:r>
            <a:r>
              <a:rPr lang="en-US" dirty="0" smtClean="0"/>
              <a:t> Tests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1506" name="Picture 2" descr="http://polar.ncep.noaa.gov/global/examples/example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931615"/>
            <a:ext cx="2705100" cy="242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SEhQUExQWFRMVGRwZGRgYGRweGhkbHhQdFxwcIBwgHSggGxomHBwdIjIjJykuLi4uHiAzODMsNyguLiwBCgoKDg0OGxAQGy4mICQvNCwtOC8sLzcvLDIsLCwsLDcsLC8vLDQvNCwsLCw0LCwsLDQsNCwsLCw0LCwsLCwsLP/AABEIAPgAywMBIgACEQEDEQH/xAAbAAACAwEBAQAAAAAAAAAAAAAABQMEBgIBB//EAEIQAAIBAwMDAwIEAwUGBAcBAAECEQMSIQAEMQUiQRNRYTJxBkKBkSNSoRRiscHRBxUzQ3KCU2OS8Baio9LT4fEX/8QAGgEAAgMBAQAAAAAAAAAAAAAAAAQCAwUBBv/EADQRAAICAQMBBQcBCAMAAAAAAAABAgMRBBIhMQUTIkGhFDJRYXGB8CNCUmKRorHB4RUkgv/aAAwDAQACEQMRAD8A+46NGjQAaNGjQAaw9frm7p8hwQ/pEvRZhc+5cKVVbTVikB9J9pzrca8I0AYaj+JeoP6kbZQyKocWOwpVP4BYSG/jYqVTCAEekObtM2rb2rs9yzfwa4Q+kKSm4OtINg1AbwX7R2DA9zjTAa90AY5991ClcFT1EVwqFqZL1Ioo/cysqqHd2S+2E9PN04q0/wAS9QdHent1cAmwim/cymqvpfXmSlP+N9K+pkdp0563u9ym724pK70bXvRQO4xiXZCqhY4LrNwiYjStuq7xKlUqlZ4NSabUeymtyikVZVBqHJJCs2JPgSAR778Sb+m1RBQUv6jiiBSeKgVKjKk3g3GxQXixbwe6DHTdV6nTuUUlqfxDa7U3EIatcBSEJJwlIXAYDyQedX+g9d3FepZVorTZdulZxm5GqItqQfzB1rAg+AnvpN0brXUqNGdzSerVNNSo9Mt3GheMpTS2XlShHYV+ohlOgBzsepb87imtSlTFFy9xsqAqoaoqi6SA0KjSwUMHgcZX7nqHUqbVAlO8U6hpqzqbXVjUqq8ICzAKKNEkcMzsQY1NuevdQF1u2U/WQbKn0qtchecsxpUxOP8AijBxMVT8Rb5Fdjt5VWrfWrA2h90UN2AFC0qXjIqDPEgHY6t1FAwFA1CPWIDIcgVK5Q3AgQAtJQkXMGmR453nVt+jeoAPSWmzNfSKIxWk7CZYmiCVEkkwSJjg9bj8Q7mps6e4oKXK7h71pUzNWjSNSQFaSrOEAHm4gah2nWuoIgStQNRhTYs/pMbm9V1mFhbQAvb9RHcJ4IBe6nV324o7VtufSerczT2hFKFqd806ksJWVxJBFw1X3XVupXi2h2rVYECme5RS3Fi3FjKsyUTeIA9QA8Eav9A6xu6z0/W2/pIyAsLXBV/QpVDkmIvd0iPy8602gDC7jq/VDSNlJA/ptBFGpJYrXtIDsLSClKQQQb+YI1x1bq/UlputGk7M1OuQ/pGQ3o1DSK5IU3qnawP1jJzG90aAPFONe6NGgA0aNGgA0aNGgA1X326FJC5BIESF5yQJ+wmdWNBGgDPr+LqFqMbwrluQO0KSLmEyAYwOcgRJA1034u23ps6szW24tKk3HH12j9z408sHsMfGuUoKJhQLjJgDJ4zoAQdS6krlDNRFX1Qwllkq6pPac/A5zxpbS3DKJZqjDJP8VwQOY5AMffT3rKj1KQjBWp/imqQ2VOZsWfkT/jpmrbt5QhqJNT4Z6qggENUg/wDmVP8A7tRUlW5wKjtPKGtUxgDBDXJ/lzGrg0joNZaTypz5/uvPzzn31NVqRSrJJ5TLVPbEEgVNwWILf8Wo0wOLWIXjwrITBNurCuoALOwDCVb1alre8SwII8giRq1SqBKgZx2qMER2kyCSD4jyPnV3d7ekmSShduELdzHP0CbmxPE4J99Zuq0qn0bTNPT3NxyxKwVDPrFS0SGdjJiJHcDP9Ma5r7Ykoxq1yoMmyo4gRzaGAfnzd8KTxfp0URQENZPIto/4gUoM/P8A+9RSqgXVaVB83U2Kxzhgt8oSMkSeffOk5ae+EU4zzjyfHqMKcW+Ud7mktOkhpGoyFu53q1nKgtkkFpaCYIkW/phhR6cgUKWqMQIJL1O73JzGc441V2FKm4qL6quXgMqdsAeYmZ+fIC6tlayrmrTAAyxQ/ue8Af4afrk3FNlTXJS2/Tkp12UNUsZAwX1ahCsGtYgFu0EFYAxhjEydRdQ26UFkVaoBMAO9Rh78lg3H9/xiTjU7V0JDVHSrSjFRY/htOZZThSIziIMnIifdUbAHpPafAZzY/wAGSYJHDASPkYMn04OFTZ7MhQUBZWAILbncEwRI+oMR++vGpqtRTVqCmACLRXqm6SPykjMjByckedeb9vUYG0tIxSJtMiSSsmypjmDiB7652wSOwARyAIIPsRyD8HOkdTrJUvGz7+RbCtS8y3tqtBzaHcMeAz1VJ+wYgnXG926o6MGeGIplDUq5uYQwF31KLicZEycaSbrqhL1Ka0w4RoP1tPaDkKhtyYyfB9tMaG4ZRcQSlEq5BYEqGpMrLJMErhong48DRpdd30tjWGdsq2rJL+IqAXb1CjVA4Ulf4lQZGebxjGYnHg8F9pB+IqcLVbw9NgJ5kU2JHwIEx/1HT/Wi1whWMm5NBo0aNRLA0aNGgA0aNGgBdU63RUSWPLA9rYsa12IjCA8sccZzryp12gBPqA8cAnkEzgZACkk+ACTqzV6fSaC1NGIMiVBzMzxzOuP91UIA9GnAiBYvgyPHzoAU9T3iVHolO7FXt7wxtdUOB3DuBEwRqSlTqeaZAnBuU4+SSCf2/wBdT9Tqek9MpanbV5UmSzITCqQWYmT++of7Vd9a13+5pqvHlQ4MfBn9dRlqIVcSaRXKjvDlqbAEspU4C5BE5kmCcYjP/wDEW53SS5P0sTAySfBMDwf8/cxph1XchQIX05/IGLXQRkUwMET9QYeJkY1l91vA5IHazTF09w/SD5u/eMat02tplLDkU36SaWYrgZbbrFNWFrE8yuc+DjOR9vjGmH/xGloUfWjyhLD3IAME9sEr7wZjWW2tFiQYle0iM8mB88mOB506oUQMnLYwQRbnkKQDjn5+NaFldU1lMUhOyt9MDur1apVAxYkd/f5nPcFkKOCe0T50o3u+AKim4VIwqm3M5NyghhkcNqYdQ9JVtFvyx7iTgmFwOf28avbXe1WMMzfJUiBjzP8AlrJ1PZiueW3/ADH6tdsXKFCbxwRcC6DJBNxA5uDRKn5Jjx7aZf74uWHZ/SmO5RJP8pIYlh8AT7k+br7kuoU1LlkEGBmHBAuGCAY+TA58w7vdPTj0zaWOZiDAwMg/+51VX2YoxcYSfPzJT1yclleh5V3NGQWdUbwSbHHxOD+mlb9YCE0wsqpngoEMzcAwAsYYIHbwV+qBZo7uqgMG0c9nvEYQyoHnAz7TkjoHaSEYZYqACAcZhsXHOYQe5Oq46G/Tc1v7PoWe01W8SFO4/GNGncr0SFYySrCCwOGVogVFYDJj9ca6o/jrb1pDYqgAIwtD4yb1DTHuPvgak6h0xXHaPHEECMGQpJhQY828Q4yNIK/SGBjORIEBsYyBMkfILD50hqe0L4ZjZBGhpdJRJcTa/PqbHb9ZSqBY2ZzHPEkJIhn+D4zpw9Sm5p0KZ7WX1HIIzTz5P1XMIMSYJmJB1882wcKbu4gwCRiMdrFgAc+DnjznWl2IYkqVLXZVSs3NEZUwYj/mG08S3tT2dq1GTi49Tur0+3lSyX/xJuC9OurMyLY4UQRwhzMdxBBODiP11qNJ99tqi7epbU/5bSH7wOwyA0qx+5J0416JvJlxjht5DRo0a4TDRo0aADUdesqKWdgqqJJJgADyTqTUe4oq6sjCVYFSPcEQdAEDdTogSaqQGKTcIvHK/ca6rb+koYtUQBYuJYYlion2kgj9DqmPw7txMU4lmYwziS/1D6vpPlePjXjfhvbFbTTxAH1vwLoAN2B3MPsY40AV+r1lqNSta5YqjttYSrIIMkcMPBBBGqTG2CdwqzwjQD48m8nn3PPIiNXupbehTqUy6wsVTi4mWdGP05OSTHA1DX3BUk7erStmRSKCCMXCAAxPLSD54OozqhNeKOTinJS4ZS6x06qykuBADKT+WCMgsDxjkqsQMjM549LZWtIYNIkBJuAIOVWGI+6kfvOtvuN6HpJchW54qKASQokk2gXFGIAyAbXyBq0+7oNIZkbP08kYAyIkHSF3ZlNnMeGNV6qcOOqM5stjdaCpBZ+3wwW3L5BgjPI7hCMIMavjbLV24cuiL3DyqyHKAqQwNOY4BPMffpqVLJYGnSOLQpFSooi5nJHqCmDAjGBmQQNMN0qerRHaBTDMR+VVttB9hk4PtdHnTelqlRDa5ZF7nG18oztTZXDBRyIPF4BieRDDjkrqz06FE1FBQMSZggg8P5m0f4Y8aK+8DhTUdEJk0wQsqOFYHDAkeRHMDXVFLSQzRnLWlgCe7gZgjhmJNykEtK6sr7QhbJ15F56RwxKJe2ySGWrWYVUwWDAKy4IcUyLIIxwYIYSYk1TVoRa9jzGadZQrf9hqLafMAEfJ1JU3CkBYtRQAi+mXqQMSwKkUwQOCJiJI4Fin1MjkX+4sZXt8kDIqEDJCmeYE40d5FS255+pe45XKFlXY0wywGp3MAFdwFkm0AemxgkkYIM/c6mp9HZWUlGJHEVAQP3Kkz7RHHGvUe0kiqPhgtLI5/klSOIOu33+Z9ZRzxZxI8kHHH9NMqU8dROaqzymTVNvapaquGKgKGghy1qtdIsImJBn7wJqbrpksFrBArnDdzAvzDWmmLiAYYqeIJkgFp0+verhgHA8xNwIMr7EjI/Uah2SCoiAVIqU2YqGgsBDKFdSZJCNnMk5nVE4qXEkNV4UVtFW12NJTKURHh1NdAc+CEMD5nP2OrjUx6ckIELRYrMQ7cD1XIBYTAtP2N2Bq3VptTNJbyKeULAC4tAsBJWFUwRPM2CdLKu9K3IEEGSQckzIyWLFiIjwBHmNFVMc+GKOW27Vyw6hTAo1SFQGxvoBpnCHEqZj4M/rrVax9eoGo1DbK2sCAxUiFM+5Of70GdbDVlix5FdEm08vIaNGjVZeGjRo0AGjRrwjQB7o1nj0CuGpsu8cCmgQgqWDfw2W4y+WuKtJngjyCJH6PuGS1t2xNwINkYCjBtYEm+5gePoBDQbgCP8UJL0cTAcx55QY/fVTYbX8xBHItIAHjJHvjz+2rm76c4NJRVZiFqk3WkMpqqSrFgx+kwDPIHiRrvZ7Es5FjCkVm4lVYNIgD0zDKRJkwQQMtPbdC3EdotbQ5y3JkabYE2qiknxAAjgk/6akq0qiMVaoxXlYJH3EgyYxyfJ1drUU26PUUMSAeXMfaWkKsxnwBqq9Nx2VKhe5GaQFBDqAezHBDGAZ+nnnUXZlhGjEGk+SlunVYuLm7sBlmifOTgY51Fuq+GuwSwc25zZZBBJypAZboW0jyJ1zuNwuFcXhQCxxgwDIHv5/XzrzqaE2m42HHaYyTIMjMfb+s6stoVkdr4yL1Xut56iqjvKYkcjm4d13zzcx/f7nUtLdARbUWAMKxIKj2BBDgfBkewGuqlO0SMkZAgQT7RHk4++midIpEMaj2KT2m4ZIJkd8yfmfsBrEu7Edb3Qng16u0lZ4ZRK9LeA2IUCgsICt2v5tntIJAn2xmQYLMmnKmhQpXDk2L6lM8fQIY4JyD5xIOqNbpC0wr0nU3m0FUkkwZJe/4/fxqrvMYqOCRmD6XnxNQtb74GrNLpb6U1xJffP8AYjddU38B3V3nPq0GqDkMlJv2tbuBHggn9NdbRygNa5vRt7aYa+ciWLljHtANoEkmTjO0mdmCp6YHmwmQPcWOIzjx51YgyC7vDzDKqKSZAiQpueQeHZuZGmnOcVmUH9uStbZe60Oa27/tFq0yykEMRIKOIMqxRpAzIOMxyJGuTSo9vqCogBH1MSAZx/EBazPgMs8ZmNZo7irJAqlGzAgyY9mBFx/SROQNUNl12qriqaascyYYG44aQpC/cMJmD4wuu0dO3hvH1LvZrcZSz9D6JvVL0agTJZWiIzjiZ88aU73aioTUQGCZkAyrQFKsn1eJ45zpJteuo5JZFUzyiWssRBLqwKjHsfsRptS6mrLbTdg5Mn8xcxEg2kwMfkHA4Gm6dRCTzCSKLqXtxJMVdU2RFGqS7KxRpuRkQwp5n/EmPjW80m/tJqUK8ujEK2FOVFh+oRIaZ8DEfOnOrZzcupXVWodPMNGjRqBaGjRo0AGjRqr1LbtUS1HNNrlNw9g4JHyCJGgC1o1mh0XdgUo3cGmCDIJvmTJJYy02wYwLhGcWdx03dOhX+0gGVghYOF91IzdniCAARk6AL+4Wa9L2sqY8HNPVxRAgYA0roUGSrTDOWxWMnmDWVgJ+FIX9NWNzvoX+GRUcm1VBH1Z5P5QOT8AwCYGgC3UqBQSxAA5JMAfrpEAgY+kgUHBYzdbA7VB+hcA/oMeRe3NR0AL1Vk4tCTJ/ui6f3450pWsZYkYLYgQCcAjJ7akzKk90grJJGuwlDdh9Sq5T25idP05qpJTBXBkwDiRi0zz4j9dSVej1LFGO3Pa0mfsVAYZnxxjXFe61rSyuFJA7lkxiQCCRI/x0spVqkf8AFZ/hixEgzkTIIMaaSnL3WJJ1pYknks7PaxBJJYCVVlKD6eYPPP6T76Y1NzimUWojoCOEYEH6gReJkgGQQZA+Qc/uOoEdqqA0D6WOPIBYiQPtJz+/vTtyb7mmcBu4kZMDnmI48AiNTlTKUcyORt2N7TT/ANjBoKFa5g18nAZyxukGbZLHHjHtGlG62rBmIB5ypwRgTBOCPOD76e9O/wCHAOQxmfctd78Z1T3das8j0QYJthwDAYgGc8iDBHwdLQscGN2VK2Kl5lPbbYILmPdGSTgDnHgY5PmNMhty23ZQId0fHbMnHtHtE/E682/TiwVmLLkMUcJcCGmCUJXx40zIM8+D/losnuOUUuGWxBvTTchyoNJlC9y8MrMCHkYYYHdwZ+dKOq9LpKUa0dzWkHMCxmwfqWI94+NaPY1RSoupy1EG8DLMcsW/75u/U6U7vbfwSZEpdUEfSPqa0f3YJUfEfbXnu06Upbs8y8vsaumm19jMWBgTF4GVkCSIx9j/AO8caY9J247eGuC+MH1HCLIOSqzPvxEcajXpin8z2fydsRzHEx8T8cac9E2quVuP/FSSPBj/AJY+BJJ8n7DGRoaHO7CfmaGrtXdl3q9IejUphDWqJSc3sbQsqxAvAuHxaCQAJ9zoNIev1QoqMjXVAhR0UTKkFhJ4VlBuEwIJn6gQ+17Mww0aNGgA0aNGgA0aNeHQB7o1natLfiy16ZK0wDMWu9rXFgEDDuti1gPf21KRvmVJNJWvBcrxZ7ANdg+cg8gHg6AOuvpL0vpwtQ2vNjiU7WjgfJkCODqan1GnaWVArgQoIAWfCeoCUknwG0t6ptq7Nt1JucLVllkH6lAwIERGr2z6fUwWji1roN6xwwAtP+WfkGW1bc5K3OW/GOBZvNyUW4S1SQHZwZUQe63ELIjEDM+DqvS3TT3w1xAkYDZEKw4mfpcGQY+dOq22BqLTFzqJkf8AgggkMtSJDEwLLjg8ADS8bNKT1ICH0wCGiIlchguLozIAwRj3wdTprKJd9GWf7/n5gfrsjKO1oabBFqpa8tblWJIcowlSSIIOLT5JSTqg/TPUJZaawCVy9z9rW5uWf0vHOldLfuIf6HC3AKcZZQR/03EXKZGZFrZ1L1fe97sVScEEorcsVUHFx4UnuAzHGtnR3e0RzAS1MY1Pxog3vSHUKzhlXtBM5JMAABSSf1E692PTqiGSpxmO1s+/1jx5mdV6PUWHJKrERgJHvYBZ+/66t06wAyZHkM5Cn2geogt5xBB/fVupjrOFF4+pRU9N5objaAinNrioLlYBgwhbgSGZpWCfaCR9xT3FMtTVkRcgEgBSSD7SIPM/pq9t96C3qN7BVtSVAuBOVZvIHtxwY1M1SgSTaRnJh1HHPj4/WdTg3HqjlsYTxhpGeR3HDVRiMKw+30quu13FQNdLT8pUk/rMxz8ffWpHTaeOxW/6pb75M+NeHp9OR2KBHiR7ex+/9NT76P7pz2ef7wko7pyUdjDiVBMBmXmIgBl+GAPzmTDU2zurIAbcG0RiGDSBLEKDGJb2CxppumCNVGUVE9QKtovEG5sg3EGAQcCVOZGlq1Lagp3KHObQWQnBIE0wgP5jke+MaQ1c9PjFq+g1TC1dHkq0Ns7T3GAY7aRY/YhWlT/1IPtpjQo+mqMBFpYoKkrdUYNczSJVFBZjj7cCYV6nSp1SxSo1RJWVcvAMYJmfmCPYx51LuuqrWUsOyAytdEAFQxPOCpCsQeUuMHSVGn0kbFKEufgM2WWuPiJH3oShUSJFjG6e9iVMuV8AmTAJMRjwNHrC9S6a5p1uycOZKP5ubkiDGIIMfbGt1rYsjFYwxGmc5Z3INGjRqsuDRo0aADRo1V6k9VUmioZ7lwfKlwG8iDbJ/wBeNAFrRrNnqG+CI39nUvaS6YAYzwH9Q+nAzJDXcQvid+obsoCNsFe4SLgwA/dZnAnxMwYggFrqZpirS9QwLankjMp7a5SsUV2pMtWkBPdUJKQJYSFYsIzBkz8REP8Aa6ivSNZBdbVBs+KqAYzgrB5/Qa93G7QVBUT6zC1F4LKA1uGAkhjOMwTzga7hnNyzgp1a0Uu662b6rHBqsVttCzIWYgeygZGqVTdqab07DSDKygwColYkhTgf0+dXXpIQyiHoiJUkh6Q/LcpFwWRIJyD8CQn6gr0lIBukdrAZ8TiILASccxxrzOulerPH/r7Gjp41tYJBQZwHIARclgwYEBhJWMkAAnMHERq31GiWksoWffKEWgEXfSykiRkNn6eQU/St1UVyVJYESbhAJECCQAJI8gSIzIgaaU94qm70zRP/AIiW/fPaZU+ZBHnxOrOzu0I6dYx1I6zSytfJn9/RbABMgyIY8exjkc/0mPPPTN8QfpJkHjgmc/3Z+QYM/bWq26qwOFiZK0xiotsF1Uf8xThgs3AQRkAUd90wfWhlTBuU9pQgMrDwVyR/gQMD2Gn1sbYrPmefv0rreUddP3wAMKxJMmIkcAAgkePOfOvaVWp2lmZhm5e3MgjGB5+RpW1ByYFpIIytxPI8Bcfaf10zLHyrD7qf9I/9nVsowz1KORhT6nNq31QMASABxiWifjnnXTbdP5AxOAIkk+2fOoNptZh2BmZUEkRjyvvzzx8auGZHII4IMHx8aXcUvdLN7b8TJ6dC00acSyszwIhEKMsH4JaAP2wuI16dNUoCyrTAKOUU8/lDk5AGOAfk+RKXqPDhSSPrWVqAgYa4HkccDn2we9q/8Qt6RfcANTL229gqG2WPbkQ3bzzAwNIXUxm/GsmnVYtvhYn3FBriwQzxUUchx+YTypHkew+dTdJoEVL3hVXve4iFX03USeJJPHgLphu/NUKVN4R1MZlgoOMTkGfK8+IipH+GvidwWb7IS/d5OEER/dmQDOTToVDV/LGUOyvbqwddQG3FGrBMCm0d1SwdpwJNoPwOBp/rPdT632VFKAFqTlReLyApnEAYx+bzrQ62mmuolGcZdA0aNGuEg0aNGgA0aNGgA0aT1fxLQRQzsVkuCpi4WXySoMxNMjE5I99Rt+K9varKzOHewQsE4knvtlQP34EnQBz+JaF70RjAqc8fk1BtdtYCJJnkEkgfAnxqWpuv7QaD01i5KhAb2vRfqW5T7iCZEHXVVSpAeJYEiJOBAPgHyP30xXJYwI6mEt27yIKtM8phkUlSBlWLKAo9kY/UJgge+RP1jZU1UAKod2ACx2McEkjiQAWnBx+8aG1GQCQtrwB3QlQMwnlpAPOTnmddV9w1RirNC3BlUD6lBBRrvI4Jj9fI0hr5RjXLcvQc0vKWGQHpdL+SPkEhj92Bk/qdVj01iLqKvbMAlrwcxMM4NvsQffEQTdrCT3XGkRlUGfmfJWPCwfv4ZUd76kKk0ypBKuoJZBzFrY9p8YxkTj6TSV2rxv6LzHp2zj7pmqVBkLBmphj4LogDeGMVGe4eCBP9IdbTaFmYBWFFhde0AmpPcwX2cGSCFEiYJaRZ6ce9rC3pRPupqM5LWk5EHnxLeCDrve7+Dan1RJJBge3tJ+JxrZ0+mjTxAUut3LMyku0a8U7SE8sogQIj2AnjBJ+I4af2Cl/4ae/0j/TSfc7hiRc7SSAqpcv9AZJ+/HxE6uUK9Rx6akG3D1GkiSJtW2C0DBJIjHJnTU8+YvTs52otPs6IgGnTE4Eqv+muW6ZSJ+nkcXNHjxMf00rqdJQSDQdi2GKvfcpxBNVpA+Bx4Oru5rip/DqLUphsAkAhuDEi4D7NE8ZzqGS5pE20rUu6xQoUTIWJHkiMnj+mqtTf1HgoVRf/AFE+0+B8gT8HXm52dKn9Qd3PEMVMAf3SoA949/ONUaVAIZgson+FJt54BPJgHnBJzHiyMU+cC1s2kllJkpZnRmg/8RKjgEmVNID24VwDA5C/MHuihlV8s3qWn8lMqVYtkEXZgcyfYMBe6ZVW5wOXPqBo+tSAFI+whY+AfOuOoUhehDECr/DZfeEd1IkYZYn2IkEHGlu6Xed58sDe57cCjqqBqFdAxKem6hgYJFhEgjgjiR7TjWr0i6j09vSq/wASRY35MntPmYn9NPdMTkngXpg4t5XUNGjRqsvDRo0aADRo1DutytNS7mFEZgnkgDj5OgCRqYPIB/T350emOIEfbVGj1qg1MVBUHpkkXGQMXScjjtbPGNeP1zbhbhVVhIHYbuQTMLJiASTwACfGgCt1lQKlETaLagEEr5TGCNQVKcg5JOPqZjMGYmZAPx76X/ijeCt6BpMf+aCCLWFrKh7WWcMI45Gqe3ruoAZ3LZmJbg/IPj4A501VFOPVCGoct/BpEqSR6Hatv0qqowM+Q4yuRxEfM4rbrZhRTBCozMWqDLUgFQs5Cng8Rba2ZkgGaFLeiBf3LyGAzP6f5D3nVXeb1QsWhBMjy10TMCYIxnPPzmD08nwiyOqXmi3W6rRpMYvVB4Yk5OZljC4/LdPwIze2NcVaiWMABBuzcc5SIxIjnmcDEjM/7tqVQWWoMEWghZOAoIOASVxiJkYJ7R1s+nsowCxza1wxBggSAFgjKEyI415u2m6i7vZwWF8DXrnVZXiMufmbJ6DUVVqbMUBWaUBgFJAa2BfIEkAEjEAagqUpYmmKpBMlSkRJk5e3E/c6rDqjUgA1dJgSr5PHCwQx/W4nUTfiFzwwI+KLCB/3OCf0/bWgu0qUs5x9hd6aU+GsgNuTcGbIMMBkTjADcge7CDyqqCNTVNugEvlR/OxKj9GML+muV3IYeqXuLwuBHB+kLzIMzMkZ8DXm9vKwabieRANy5kSl8fePB45GbbZdfNuLe3PzLoxjBY8xj0mqxSoFEwf4ZYm0yvEkTAM5EiCI9hE25apaps9S9c0yzqtrgmWtEGBEH3z7G1ut2fRkH0qjABQwuIYmALQcn/2dS7DCICLTbkEgkHE5GDz7ftrcrjtilnOBZvLJ61BXADqGAMiQDB98+dL6GzRndW25VVwrkqQ+fYMSP1H+mpdzVLVBTV7AFudgBOcKATgEwxOCQF8SDql1OmEKhVNRmmXYPUiDxapxMn2GDqUpbVk5tyX9xt1LBi5RhKgggSDBiDIPA+dUPXCsSEYv9K1KjAr5OLTA84EExnjS6rQYfWiSR9CSGieSqh2j/uI+J1P03bCpEqOTebhISwgLI7mIYBgWAIz7ahCzMsbXj8+4Sjxw+Sh1Dc01pVRLSKbqWAaWIUgyV5M/5x51tdfPfxR01wKkMs2OctE4mR8SD5x7HX0LTdu3CaFdPuTkmGjRo1QNBo0aNABrmpTDAhgCDyDxrrRoAot0bbmJoUsTHYuLvq8ede/7poQB6NOBEC0YgkiMe5P7nVwnXs6AEHVh6BpCitoVagCoBESn90wPOBpaep1akG4MAZ+oRx5hATg8Tpx1mlTetQWoVCkVOTGZSAPc/GoNz0EmSr38RcYYe4uAMjPAA++ra5wXvIXtrnL3WJme1SzniSSBA98D21XbcUmIviJ/MBIxyJwTj/P40xq9OqcC8fDIZ491Vl/Yn/LUFL8PlrrAJU5AlfEwR2EHIOV/xnTivrfGRR0WLyOT1ZQAqKYBGTknMzgwPeZke2rKbz1YIHc3OYDELAafyuPLW8YKsIITV6bISDafH1eZjwPn+h0x6XtyFDQWiWkRCz9RJY2rgkZMgcBszC6NDh1ySp76MuETnalh6jUgQYHqAMpxjNgLiPcqPsNRHZwe6WHAuYhT9j6SB/8A1Qf66bbPqViwFULJyzPBn++Ux+0eJ1S6sCzBotuPDsoBBH802kAexPnAnWLHQ6WyWeP5mnK+6EeCxtKyU7WILRAAWO0SBK0wII8dpZoPzp2eo0hzUUfcx/jrNbbp1VZJpgCBIUg5xEgRwfIzpTvtxU9SCQTx8n80TOBxHP8AlrRhporw1tYFHqZL30azqG89QmkAkYPeLruCCqyJAx3TyOPOs2/U2Uif4RgwGZqc8fIn9J1Z2G1DBpRjm7ulQ5PvjJERwRxGrB2xH0rHwrDPthRTE/efudI36TUuTcJjFWqpx4kVNtvaqjtPaTJtcSSRzd6UsY8kz86mH4j9E95b/pqOpB+QfrH/AKSPjyOW2IMkALHJ4Zc/mYKDZPm1x7nE6Wbzp9RXYgdxIuETkKAMAypgDwVPIOse963Tvc3n8/PI0avZ7eOhdP4poM1QCf4pEySIhQoEgNKmJgqBkzMxph0zrtMEgFSxgZYniSOKQA5J18/rdKe4i1z7kK7Efdgs/up0xNJlKg0yvGMwRM/SQAf1GPvjV0e0dS8JV5QT0dC5U1k3HWuqBtvUtNpKNM2krKEqRypDQYOQf3GtBrB1FcUHhSGCOCzB7YIP5lzMQJkTGdbzWvVY5xy44fzEHHEnzkNGjRqw4GjRo0AGjRo0AJdx+GqTkEtUFrVGW1oteoSS4gTcCTGoT+FVKOhrVmV7JuYNNgAE3AzNomdaDRoASbTpSUaqqO4OKrGQADL0zFoAX2HGfM50PskbcWmkvpqvmmMmDkNE+R5/Q8iXqlQJWovDm1an0AHBsBmfyjnGcDXO83RqIyFYDA5BBI4iQYBByCJ+PM6kk30ITnFdXg5UUxVX0mNqSar+oxQLayhSSxBe4j/pC8jtBnG0pVixDl0Yi5VaUeFC58kQIKg2nyDnSre75jZdS7UPgi2CvNswCscyYEzAyIHqqasPTpBf5nYCpx/IV9xE3aS1GplTLDhlfEurjGaymNOrbA5f1CKYAFs1IXgQFQi8k+ImTg8DUa7VbEp1TuFJe5XqNMtyAe5hjwreQCO4TqKoCikIQFJVgDNqsrBhjwrQAY4+qOZd0nWqrKycG1lYAiYB+zCCP/7jXaJ13Rc159QmnF4EyMyyrh5BOQjwwnB4PjxOoVrJSJKOtKfqVwQrH+YqSuccjnzOrn8MuUWmvqDzUqWtA8qcsF9iABrncEp/zQhP5QzVSf0YGB8gD51StAoy3Qk0S73Kw0RU6K1KlNTCFZYGji8AhSGMXqO4fS2fPzzv+lPe1lNbf5nctPkk9wIyT7zzPjUmy6hSWJVTUIEuopAv3DJCtInB/wBDjU3UN3dBK/wwZsaO+BNxGexZwIksF4GS5CE9u2Ty/j0KpSj18jij02k2BUT1ABKixrTzgwHiZ8z9tc7miaZF0Lg9xLemxxyxk0jjzI9jOqQ6gaxKQI+pYCdhGVYETaZGJmc6abffVWkWI7KvcMocnESGUzB/MOBMThhxlApUq7ODnbUAzi8AAAjLAzIttgHgz59h8RxVpqhsuZgggXoHAwCATF5wef6zq4r0XPpmmAXBgMn1CM+PbVTdq4AvVwU7fUDU7XH5SbjdPxHJMTzqO7LzI6oOEcQLWy6gkZUpGMSUGAeRhR/1QecZ0l3O3D3ItrEsXkdwqLce4nJkAhT5ELEjg2fVGos0pmp4arTUmMAgFA376abbrHcQ1FlPJtFxx5gCW/7btVRvr3YjJP7ljhKUfEsCWvtLdvU9Q+lcj/xCSjCVIgFoYt8kfvjWz0k/EKq9A1kuYqlQqadpw1MgzJEj4949sO9WylueSMIKCwg0aNGokw0aNGgA1X3+3NRCoYoTEMJkQQfB+NWNGgDPU+gVgqj+11LkFSGjl3MqzAkhgv8ALx9vPn+49yabod4xuIN1kEEHJkMD7YEDHGSC+9ZcdwzEZGZMD9zrp3A5IE4yfOgDMb3ZNTNFWrEt/FMkuBl1IE+peMY+vVPfbp6Rh6qXNnwrHxgHAHyZ/XVj8btcKBXuBDwVI4IUTNrYz7HxrN7aiWNskfFxKrGMBhyfIIjj7GD02pk+8qlx8CuV1SeyxDf/AH8AQ3f25wJzB+rtAI/VP1mNddO/FdFFKyWBMwSIXAkKsGE5wWMZiBGqNPYPUBCG4EkFfBgEwIMePEERzONQ1NhXVbgvqJ4IBM/NwwB8HPjkHWdqr9fW/cT+g7pq9LJcSwNh1Cg9Q+m4UypRQVAi0EtaQylw4OFAxn51NuuFCujZJNxUkTLFhOJL+Y9oGNYr+z5a/AOOwBbcxBJYA/t558a0PSfVpoDJj+W48e/awnH5ZH39+aftauPFkdr9Dl+gnL3JZRbD1WUDtK4MAl+APAq8fYapdQNS0qDgqY9iT45wJHmT+2nqbiFEt2QGmSwWI7wTkU2WQ0mFNvgk6pbhAhtMFT9PEMCJAyYJ/of8N/TW1WLdwZF9dkOMsy1OixcTcTMEEg/fzkxrYdCpsVPaLufAxnJOTEz7+Yxr3ZdPEgBZeAxQYVRIAJMdoOY7bmj8oGHm26bmagWPFMZUHi5iQL24yRAxA8mV+ojLiKCrTSfMiE7IBC4LVB4WkQJz7yJ/cedV9wtP+HDBSAbqJF4JNv1hDJZcwSSO5iZxDPaqBVqgQuFNo84Pf9z9P/Z9tL9/SFJgPTrshkyllqmZgyQ3+Wf2VznqN7Nq8CRC9flUQI7cPTWCQCCcFVYTx23EYOqtNk7jFtRRFzS9hIMXMe5R8NbpnuNsBTDgsVa3scC7uIjwCCJyDPGvFIICtKOCfTqDMewPx4g4OPMao1GkjdHq/wA+R2u9wltkkZ2AAblMNy0XK3zcAQf113tt1aY7hSXJJBBQx2kYlc+4Aj4wdLttolWWYFKs21LSVkj3HyIIPMEZ1VfZAFoUk038H6UZJBHkf3vJMkziMyrsnFmXPges1mYY2i3fV7tvWIakXIaJIDMthklFcAvMZkT7YzsdfPurXijVvdgDTcSIsIKHzGB8H+vJ+g62XU68ZeRCu5WZwg0aNGuFgaNGjQAa8InXujQBn634Q27WZqLYiosNhVWLYEWjgeI1IPwvRtQXVD6bKwJYGSqqokEWnCjMTz4MaeaNAGd3nTKNM7dGYwiPDFVLMbkOeyCZzIHOdRNsaM9p9T3uWP8AIKfsBq313betVpotRFYKxKliGKkrmBkiQfjVQ/h2rHbURDjK3Dg/1xj/AAjV1bSXLFroSk+I/cnIiCoBKkEAmB7Hx7E/vqayg01GoJloINMM5clbYiZEZnxgmIOqi9HqUpe+mqiSxMgERkk/1n/XRQ3QgoKtCTVRlhySSbagEAYuAI+2dcscX0YaeE48S6EhpUPVhqYpALaBABBJmQFmwR5MTPsNcV/w8AcWdxxBNMnk5tkM3OYGrFfptdrir01LNcTBOIgDIjAAE/HidcpUfbwHq0Atpa1iQQBCkqSe1ZYCMxIAjWdKvvptWw48nn/Y8pbVmLItptirkAqvpIPpUTDCbUUnJwO848AcxY6TvaagoRYqgsGYx9TXeVUA/AkCPtqk1Vq5VTV2pJkBV7mBEXLc10xIkgDxqyOht/d/R6gH7DGrV+ktsIP0/wAsg/E8tk3TfTp0n4amrC14zUkLkn/mNJi/83yZ1afe2i56Too5Y2QB7mHJjPt76S77bWdjVaSs1oKtVbIZogq0hpAbBGYOrXT9vVdJFZKiNIBR2iPpOTeSZ+dThKUvejj+X+DjSXRke+d7wKppqwkqYYSsj6XDqf5ZHwMcEwiuqxIpt8+u6nx4JYn986Yb6g4TuanTpU18uwUQOWaAYA+R5mfCzAaxa22UkspHq1A10gRhwScicz++KnTbuzGzj4YT9SW6OOhcSrFMkhvSLC0vPqUyTbDAnvQEmCGJhoAgTqg3TvTrXMsE3HgEsD9QwS7LJn6PbV7Ybdm7qT7dzA7goIz3AyoHIPv51PvEdbXd6VOpIVXuKgyZCFThgc4+5Ec6bjJxQvKuM3lorrXoqQrK/qgKpZWCOR+UECoHPwpE+w0y21Km1JhRMTOZNwaI7ie4HgZzGldHdLUhqj7SowPayseBn3PkTHAjTHc7FqhlqdO6IvDMrj7OAGH6HUOS0U7wIKVUPKWo4ERGFODiZ8+3zrU6znUemVvSqy9IFqfczSBIS0t7LIA+BE60FGqrqGUhlYSCDII++rJPJVVFxysf7O9GjRqBaGjRo0AGjRo0ALOv9cpbNFqVbrWawWiTNpb9oU6Rf/6Ns/8Azf8A0f8A708/EPQqe8prTqlgqteLCAZtK+QcQx1nav8As62iiS24P2IJ5jgJOm6fZdv6u7Pyxj1F7O/3eDGPnk8X8VbJ6w3IWsXC2DAiFLgYu5F7j/u84i//APHW2wLauTA7R/8AdrPdF/DVF6volK9MBGe69TkVipX/AIQweQfOQJgww6l+EqFIpH9oc3rMFYAY2zPpwSP5fnUn7H/F6EP+1/D6l7ffinbVqb03SqUdSrCF4Ij+bSvZVNkCGppXupssEim0ELOAxIE3TjicREan6R+G6VXbrWc10YglkUq0EEg2xTlxjBAzyOdRdM6Ohqil/FS/1WPepI9OqaKmDSA7lUGAcSfAkxfsvlu9Dq9p89vqPm/FdIfkq5IHC8kgD8/udVuqbqjXy1OuDYySppg2sysw+o82D9J99Q9Z/D1OjSZw1dyvcFFvK9wkimYGOdW+n9FWrSp1C9dC6hip9OVkTB/h+NQfceWfQl+v8vUpdPpbdaoenTrXpJz6Rw5iMnA7PywdPT1f/wAqp/8AT/8AyaSttRT3aUVO4IqKQ1SEtFoLKB/ChuTJGBInkaZ7zpoRCxq1j9gh/eKRIHzGNVvu/LJ39b5epX6h02nuitR6FbNhBVqYkLdb/wAz2qN8jBEEA6n2NRdqq0lo1oyRJpkkAgHN/iVGu+io9ShSY1aiSo7f4ZiMYPp5GOfOoOp0SK23U1KrXl1nslRbfMelBEqo5xPtOqLN217OvzGFjPJNv90tak9J6NUpUUo2afDCD+fB0hrUNrVLsybkly5JuQGWUpghgQVBNp8foI0n+6P/ADqv/wBP/wDHpL0HpgrI5Jr07KjJBKGYgz/w/njwQR40m/bfLZ6l0e5/az6Euy6rt9qpVKVVVdyY7T3FeB34ELxxjUXV+qbbcqi1adYhHDrFoIa0rzf/ACswnkTIggHXHVOjqK+2pE13WqXN4KdhVJEj0+DJHI1ef8J0wDFSsT7Smf8A5NVy/wCR8tn9RbH2Xz3ehnae86cjDsr3UyoBxix7xw0Hwp91EHTqr+PdqokirH/SPJj+bSfov4co7h2u9VD6dKo3epIapTDFSDSHHEjH2Mge/iL8I0aSC0Vqkhz/AMRVAKUzUUE+ngErBJwNWL27z2epcl2fjnfn/wAlze/jvZVab03WsUqKUYWxhhBzdjB1DQ/2jbCgopzW7fdJJkkkmDEkydd7H/Z/talNHJrqXUNBYAiRMZSdIx+B9rU3S0npVxd6kv6gxY5C49ODIEn2kDyJtj7TnxbfUsf/ABnl3n9I/of7T9i7KoNWWIUdnkmB51tdYbb/AOyzZIyuDWlSGHeOQZH5dbnV8N/7WPsJan2fK7jdjz3Y/wABo0aNTFg0aNGgA0aNGgA0aNGgA0aNGgA0aNGgA15r3RrgHmjRo0AGjRo0AGjRo0AGjRo0AGl3VdvUdkKHtF0r6jJkxa0qDcBB7Tg3fGjRoAWbbpG5phCanqMBJBq1FUP25/NeCLpGF9lEmI06Ru1IBq+pTBc2mq6MZY2i8LMDtPxLDIgaNGgD1Oiblj3Visu7Fg9QmCzWBRcACARzK4+ltajRo10D/9k="/>
          <p:cNvSpPr>
            <a:spLocks noChangeAspect="1" noChangeArrowheads="1"/>
          </p:cNvSpPr>
          <p:nvPr/>
        </p:nvSpPr>
        <p:spPr bwMode="auto">
          <a:xfrm>
            <a:off x="155575" y="-2011363"/>
            <a:ext cx="34290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ata:image/jpeg;base64,/9j/4AAQSkZJRgABAQAAAQABAAD/2wCEAAkGBxQSEhQUExQWFRMVGRwZGRgYGRweGhkbHhQdFxwcIBwgHSggGxomHBwdIjIjJykuLi4uHiAzODMsNyguLiwBCgoKDg0OGxAQGy4mICQvNCwtOC8sLzcvLDIsLCwsLDcsLC8vLDQvNCwsLCw0LCwsLDQsNCwsLCw0LCwsLCwsLP/AABEIAPgAywMBIgACEQEDEQH/xAAbAAACAwEBAQAAAAAAAAAAAAAABQMEBgIBB//EAEIQAAIBAwMDAwIEAwUGBAcBAAECEQMSIQAEMQUiQRNRYTJxBkKBkSNSoRRiscHRBxUzQ3KCU2OS8Baio9LT4fEX/8QAGgEAAgMBAQAAAAAAAAAAAAAAAAQCAwUBBv/EADQRAAICAQMBBQcBCAMAAAAAAAABAgMRBBIhMQUTIkGhFDJRYXGB8CNCUmKRorHB4RUkgv/aAAwDAQACEQMRAD8A+46NGjQAaNGjQAaw9frm7p8hwQ/pEvRZhc+5cKVVbTVikB9J9pzrca8I0AYaj+JeoP6kbZQyKocWOwpVP4BYSG/jYqVTCAEekObtM2rb2rs9yzfwa4Q+kKSm4OtINg1AbwX7R2DA9zjTAa90AY5991ClcFT1EVwqFqZL1Ioo/cysqqHd2S+2E9PN04q0/wAS9QdHent1cAmwim/cymqvpfXmSlP+N9K+pkdp0563u9ym724pK70bXvRQO4xiXZCqhY4LrNwiYjStuq7xKlUqlZ4NSabUeymtyikVZVBqHJJCs2JPgSAR778Sb+m1RBQUv6jiiBSeKgVKjKk3g3GxQXixbwe6DHTdV6nTuUUlqfxDa7U3EIatcBSEJJwlIXAYDyQedX+g9d3FepZVorTZdulZxm5GqItqQfzB1rAg+AnvpN0brXUqNGdzSerVNNSo9Mt3GheMpTS2XlShHYV+ohlOgBzsepb87imtSlTFFy9xsqAqoaoqi6SA0KjSwUMHgcZX7nqHUqbVAlO8U6hpqzqbXVjUqq8ICzAKKNEkcMzsQY1NuevdQF1u2U/WQbKn0qtchecsxpUxOP8AijBxMVT8Rb5Fdjt5VWrfWrA2h90UN2AFC0qXjIqDPEgHY6t1FAwFA1CPWIDIcgVK5Q3AgQAtJQkXMGmR453nVt+jeoAPSWmzNfSKIxWk7CZYmiCVEkkwSJjg9bj8Q7mps6e4oKXK7h71pUzNWjSNSQFaSrOEAHm4gah2nWuoIgStQNRhTYs/pMbm9V1mFhbQAvb9RHcJ4IBe6nV324o7VtufSerczT2hFKFqd806ksJWVxJBFw1X3XVupXi2h2rVYECme5RS3Fi3FjKsyUTeIA9QA8Eav9A6xu6z0/W2/pIyAsLXBV/QpVDkmIvd0iPy8602gDC7jq/VDSNlJA/ptBFGpJYrXtIDsLSClKQQQb+YI1x1bq/UlputGk7M1OuQ/pGQ3o1DSK5IU3qnawP1jJzG90aAPFONe6NGgA0aNGgA0aNGgA1X326FJC5BIESF5yQJ+wmdWNBGgDPr+LqFqMbwrluQO0KSLmEyAYwOcgRJA1034u23ps6szW24tKk3HH12j9z408sHsMfGuUoKJhQLjJgDJ4zoAQdS6krlDNRFX1Qwllkq6pPac/A5zxpbS3DKJZqjDJP8VwQOY5AMffT3rKj1KQjBWp/imqQ2VOZsWfkT/jpmrbt5QhqJNT4Z6qggENUg/wDmVP8A7tRUlW5wKjtPKGtUxgDBDXJ/lzGrg0joNZaTypz5/uvPzzn31NVqRSrJJ5TLVPbEEgVNwWILf8Wo0wOLWIXjwrITBNurCuoALOwDCVb1alre8SwII8giRq1SqBKgZx2qMER2kyCSD4jyPnV3d7ekmSShduELdzHP0CbmxPE4J99Zuq0qn0bTNPT3NxyxKwVDPrFS0SGdjJiJHcDP9Ma5r7Ykoxq1yoMmyo4gRzaGAfnzd8KTxfp0URQENZPIto/4gUoM/P8A+9RSqgXVaVB83U2Kxzhgt8oSMkSeffOk5ae+EU4zzjyfHqMKcW+Ud7mktOkhpGoyFu53q1nKgtkkFpaCYIkW/phhR6cgUKWqMQIJL1O73JzGc441V2FKm4qL6quXgMqdsAeYmZ+fIC6tlayrmrTAAyxQ/ue8Af4afrk3FNlTXJS2/Tkp12UNUsZAwX1ahCsGtYgFu0EFYAxhjEydRdQ26UFkVaoBMAO9Rh78lg3H9/xiTjU7V0JDVHSrSjFRY/htOZZThSIziIMnIifdUbAHpPafAZzY/wAGSYJHDASPkYMn04OFTZ7MhQUBZWAILbncEwRI+oMR++vGpqtRTVqCmACLRXqm6SPykjMjByckedeb9vUYG0tIxSJtMiSSsmypjmDiB7652wSOwARyAIIPsRyD8HOkdTrJUvGz7+RbCtS8y3tqtBzaHcMeAz1VJ+wYgnXG926o6MGeGIplDUq5uYQwF31KLicZEycaSbrqhL1Ka0w4RoP1tPaDkKhtyYyfB9tMaG4ZRcQSlEq5BYEqGpMrLJMErhong48DRpdd30tjWGdsq2rJL+IqAXb1CjVA4Ulf4lQZGebxjGYnHg8F9pB+IqcLVbw9NgJ5kU2JHwIEx/1HT/Wi1whWMm5NBo0aNRLA0aNGgA0aNGgBdU63RUSWPLA9rYsa12IjCA8sccZzryp12gBPqA8cAnkEzgZACkk+ACTqzV6fSaC1NGIMiVBzMzxzOuP91UIA9GnAiBYvgyPHzoAU9T3iVHolO7FXt7wxtdUOB3DuBEwRqSlTqeaZAnBuU4+SSCf2/wBdT9Tqek9MpanbV5UmSzITCqQWYmT++of7Vd9a13+5pqvHlQ4MfBn9dRlqIVcSaRXKjvDlqbAEspU4C5BE5kmCcYjP/wDEW53SS5P0sTAySfBMDwf8/cxph1XchQIX05/IGLXQRkUwMET9QYeJkY1l91vA5IHazTF09w/SD5u/eMat02tplLDkU36SaWYrgZbbrFNWFrE8yuc+DjOR9vjGmH/xGloUfWjyhLD3IAME9sEr7wZjWW2tFiQYle0iM8mB88mOB506oUQMnLYwQRbnkKQDjn5+NaFldU1lMUhOyt9MDur1apVAxYkd/f5nPcFkKOCe0T50o3u+AKim4VIwqm3M5NyghhkcNqYdQ9JVtFvyx7iTgmFwOf28avbXe1WMMzfJUiBjzP8AlrJ1PZiueW3/ADH6tdsXKFCbxwRcC6DJBNxA5uDRKn5Jjx7aZf74uWHZ/SmO5RJP8pIYlh8AT7k+br7kuoU1LlkEGBmHBAuGCAY+TA58w7vdPTj0zaWOZiDAwMg/+51VX2YoxcYSfPzJT1yclleh5V3NGQWdUbwSbHHxOD+mlb9YCE0wsqpngoEMzcAwAsYYIHbwV+qBZo7uqgMG0c9nvEYQyoHnAz7TkjoHaSEYZYqACAcZhsXHOYQe5Oq46G/Tc1v7PoWe01W8SFO4/GNGncr0SFYySrCCwOGVogVFYDJj9ca6o/jrb1pDYqgAIwtD4yb1DTHuPvgak6h0xXHaPHEECMGQpJhQY828Q4yNIK/SGBjORIEBsYyBMkfILD50hqe0L4ZjZBGhpdJRJcTa/PqbHb9ZSqBY2ZzHPEkJIhn+D4zpw9Sm5p0KZ7WX1HIIzTz5P1XMIMSYJmJB1882wcKbu4gwCRiMdrFgAc+DnjznWl2IYkqVLXZVSs3NEZUwYj/mG08S3tT2dq1GTi49Tur0+3lSyX/xJuC9OurMyLY4UQRwhzMdxBBODiP11qNJ99tqi7epbU/5bSH7wOwyA0qx+5J0416JvJlxjht5DRo0a4TDRo0aADUdesqKWdgqqJJJgADyTqTUe4oq6sjCVYFSPcEQdAEDdTogSaqQGKTcIvHK/ca6rb+koYtUQBYuJYYlion2kgj9DqmPw7txMU4lmYwziS/1D6vpPlePjXjfhvbFbTTxAH1vwLoAN2B3MPsY40AV+r1lqNSta5YqjttYSrIIMkcMPBBBGqTG2CdwqzwjQD48m8nn3PPIiNXupbehTqUy6wsVTi4mWdGP05OSTHA1DX3BUk7erStmRSKCCMXCAAxPLSD54OozqhNeKOTinJS4ZS6x06qykuBADKT+WCMgsDxjkqsQMjM549LZWtIYNIkBJuAIOVWGI+6kfvOtvuN6HpJchW54qKASQokk2gXFGIAyAbXyBq0+7oNIZkbP08kYAyIkHSF3ZlNnMeGNV6qcOOqM5stjdaCpBZ+3wwW3L5BgjPI7hCMIMavjbLV24cuiL3DyqyHKAqQwNOY4BPMffpqVLJYGnSOLQpFSooi5nJHqCmDAjGBmQQNMN0qerRHaBTDMR+VVttB9hk4PtdHnTelqlRDa5ZF7nG18oztTZXDBRyIPF4BieRDDjkrqz06FE1FBQMSZggg8P5m0f4Y8aK+8DhTUdEJk0wQsqOFYHDAkeRHMDXVFLSQzRnLWlgCe7gZgjhmJNykEtK6sr7QhbJ15F56RwxKJe2ySGWrWYVUwWDAKy4IcUyLIIxwYIYSYk1TVoRa9jzGadZQrf9hqLafMAEfJ1JU3CkBYtRQAi+mXqQMSwKkUwQOCJiJI4Fin1MjkX+4sZXt8kDIqEDJCmeYE40d5FS255+pe45XKFlXY0wywGp3MAFdwFkm0AemxgkkYIM/c6mp9HZWUlGJHEVAQP3Kkz7RHHGvUe0kiqPhgtLI5/klSOIOu33+Z9ZRzxZxI8kHHH9NMqU8dROaqzymTVNvapaquGKgKGghy1qtdIsImJBn7wJqbrpksFrBArnDdzAvzDWmmLiAYYqeIJkgFp0+verhgHA8xNwIMr7EjI/Uah2SCoiAVIqU2YqGgsBDKFdSZJCNnMk5nVE4qXEkNV4UVtFW12NJTKURHh1NdAc+CEMD5nP2OrjUx6ckIELRYrMQ7cD1XIBYTAtP2N2Bq3VptTNJbyKeULAC4tAsBJWFUwRPM2CdLKu9K3IEEGSQckzIyWLFiIjwBHmNFVMc+GKOW27Vyw6hTAo1SFQGxvoBpnCHEqZj4M/rrVax9eoGo1DbK2sCAxUiFM+5Of70GdbDVlix5FdEm08vIaNGjVZeGjRo0AGjRrwjQB7o1nj0CuGpsu8cCmgQgqWDfw2W4y+WuKtJngjyCJH6PuGS1t2xNwINkYCjBtYEm+5gePoBDQbgCP8UJL0cTAcx55QY/fVTYbX8xBHItIAHjJHvjz+2rm76c4NJRVZiFqk3WkMpqqSrFgx+kwDPIHiRrvZ7Es5FjCkVm4lVYNIgD0zDKRJkwQQMtPbdC3EdotbQ5y3JkabYE2qiknxAAjgk/6akq0qiMVaoxXlYJH3EgyYxyfJ1drUU26PUUMSAeXMfaWkKsxnwBqq9Nx2VKhe5GaQFBDqAezHBDGAZ+nnnUXZlhGjEGk+SlunVYuLm7sBlmifOTgY51Fuq+GuwSwc25zZZBBJypAZboW0jyJ1zuNwuFcXhQCxxgwDIHv5/XzrzqaE2m42HHaYyTIMjMfb+s6stoVkdr4yL1Xut56iqjvKYkcjm4d13zzcx/f7nUtLdARbUWAMKxIKj2BBDgfBkewGuqlO0SMkZAgQT7RHk4++midIpEMaj2KT2m4ZIJkd8yfmfsBrEu7Edb3Qng16u0lZ4ZRK9LeA2IUCgsICt2v5tntIJAn2xmQYLMmnKmhQpXDk2L6lM8fQIY4JyD5xIOqNbpC0wr0nU3m0FUkkwZJe/4/fxqrvMYqOCRmD6XnxNQtb74GrNLpb6U1xJffP8AYjddU38B3V3nPq0GqDkMlJv2tbuBHggn9NdbRygNa5vRt7aYa+ciWLljHtANoEkmTjO0mdmCp6YHmwmQPcWOIzjx51YgyC7vDzDKqKSZAiQpueQeHZuZGmnOcVmUH9uStbZe60Oa27/tFq0yykEMRIKOIMqxRpAzIOMxyJGuTSo9vqCogBH1MSAZx/EBazPgMs8ZmNZo7irJAqlGzAgyY9mBFx/SROQNUNl12qriqaascyYYG44aQpC/cMJmD4wuu0dO3hvH1LvZrcZSz9D6JvVL0agTJZWiIzjiZ88aU73aioTUQGCZkAyrQFKsn1eJ45zpJteuo5JZFUzyiWssRBLqwKjHsfsRptS6mrLbTdg5Mn8xcxEg2kwMfkHA4Gm6dRCTzCSKLqXtxJMVdU2RFGqS7KxRpuRkQwp5n/EmPjW80m/tJqUK8ujEK2FOVFh+oRIaZ8DEfOnOrZzcupXVWodPMNGjRqBaGjRo0AGjRqr1LbtUS1HNNrlNw9g4JHyCJGgC1o1mh0XdgUo3cGmCDIJvmTJJYy02wYwLhGcWdx03dOhX+0gGVghYOF91IzdniCAARk6AL+4Wa9L2sqY8HNPVxRAgYA0roUGSrTDOWxWMnmDWVgJ+FIX9NWNzvoX+GRUcm1VBH1Z5P5QOT8AwCYGgC3UqBQSxAA5JMAfrpEAgY+kgUHBYzdbA7VB+hcA/oMeRe3NR0AL1Vk4tCTJ/ui6f3450pWsZYkYLYgQCcAjJ7akzKk90grJJGuwlDdh9Sq5T25idP05qpJTBXBkwDiRi0zz4j9dSVej1LFGO3Pa0mfsVAYZnxxjXFe61rSyuFJA7lkxiQCCRI/x0spVqkf8AFZ/hixEgzkTIIMaaSnL3WJJ1pYknks7PaxBJJYCVVlKD6eYPPP6T76Y1NzimUWojoCOEYEH6gReJkgGQQZA+Qc/uOoEdqqA0D6WOPIBYiQPtJz+/vTtyb7mmcBu4kZMDnmI48AiNTlTKUcyORt2N7TT/ANjBoKFa5g18nAZyxukGbZLHHjHtGlG62rBmIB5ypwRgTBOCPOD76e9O/wCHAOQxmfctd78Z1T3das8j0QYJthwDAYgGc8iDBHwdLQscGN2VK2Kl5lPbbYILmPdGSTgDnHgY5PmNMhty23ZQId0fHbMnHtHtE/E682/TiwVmLLkMUcJcCGmCUJXx40zIM8+D/losnuOUUuGWxBvTTchyoNJlC9y8MrMCHkYYYHdwZ+dKOq9LpKUa0dzWkHMCxmwfqWI94+NaPY1RSoupy1EG8DLMcsW/75u/U6U7vbfwSZEpdUEfSPqa0f3YJUfEfbXnu06Upbs8y8vsaumm19jMWBgTF4GVkCSIx9j/AO8caY9J247eGuC+MH1HCLIOSqzPvxEcajXpin8z2fydsRzHEx8T8cac9E2quVuP/FSSPBj/AJY+BJJ8n7DGRoaHO7CfmaGrtXdl3q9IejUphDWqJSc3sbQsqxAvAuHxaCQAJ9zoNIev1QoqMjXVAhR0UTKkFhJ4VlBuEwIJn6gQ+17Mww0aNGgA0aNGgA0aNeHQB7o1natLfiy16ZK0wDMWu9rXFgEDDuti1gPf21KRvmVJNJWvBcrxZ7ANdg+cg8gHg6AOuvpL0vpwtQ2vNjiU7WjgfJkCODqan1GnaWVArgQoIAWfCeoCUknwG0t6ptq7Nt1JucLVllkH6lAwIERGr2z6fUwWji1roN6xwwAtP+WfkGW1bc5K3OW/GOBZvNyUW4S1SQHZwZUQe63ELIjEDM+DqvS3TT3w1xAkYDZEKw4mfpcGQY+dOq22BqLTFzqJkf8AgggkMtSJDEwLLjg8ADS8bNKT1ICH0wCGiIlchguLozIAwRj3wdTprKJd9GWf7/n5gfrsjKO1oabBFqpa8tblWJIcowlSSIIOLT5JSTqg/TPUJZaawCVy9z9rW5uWf0vHOldLfuIf6HC3AKcZZQR/03EXKZGZFrZ1L1fe97sVScEEorcsVUHFx4UnuAzHGtnR3e0RzAS1MY1Pxog3vSHUKzhlXtBM5JMAABSSf1E692PTqiGSpxmO1s+/1jx5mdV6PUWHJKrERgJHvYBZ+/66t06wAyZHkM5Cn2geogt5xBB/fVupjrOFF4+pRU9N5objaAinNrioLlYBgwhbgSGZpWCfaCR9xT3FMtTVkRcgEgBSSD7SIPM/pq9t96C3qN7BVtSVAuBOVZvIHtxwY1M1SgSTaRnJh1HHPj4/WdTg3HqjlsYTxhpGeR3HDVRiMKw+30quu13FQNdLT8pUk/rMxz8ffWpHTaeOxW/6pb75M+NeHp9OR2KBHiR7ex+/9NT76P7pz2ef7wko7pyUdjDiVBMBmXmIgBl+GAPzmTDU2zurIAbcG0RiGDSBLEKDGJb2CxppumCNVGUVE9QKtovEG5sg3EGAQcCVOZGlq1Lagp3KHObQWQnBIE0wgP5jke+MaQ1c9PjFq+g1TC1dHkq0Ns7T3GAY7aRY/YhWlT/1IPtpjQo+mqMBFpYoKkrdUYNczSJVFBZjj7cCYV6nSp1SxSo1RJWVcvAMYJmfmCPYx51LuuqrWUsOyAytdEAFQxPOCpCsQeUuMHSVGn0kbFKEufgM2WWuPiJH3oShUSJFjG6e9iVMuV8AmTAJMRjwNHrC9S6a5p1uycOZKP5ubkiDGIIMfbGt1rYsjFYwxGmc5Z3INGjRqsuDRo0aADRo1V6k9VUmioZ7lwfKlwG8iDbJ/wBeNAFrRrNnqG+CI39nUvaS6YAYzwH9Q+nAzJDXcQvid+obsoCNsFe4SLgwA/dZnAnxMwYggFrqZpirS9QwLankjMp7a5SsUV2pMtWkBPdUJKQJYSFYsIzBkz8REP8Aa6ivSNZBdbVBs+KqAYzgrB5/Qa93G7QVBUT6zC1F4LKA1uGAkhjOMwTzga7hnNyzgp1a0Uu662b6rHBqsVttCzIWYgeygZGqVTdqab07DSDKygwColYkhTgf0+dXXpIQyiHoiJUkh6Q/LcpFwWRIJyD8CQn6gr0lIBukdrAZ8TiILASccxxrzOulerPH/r7Gjp41tYJBQZwHIARclgwYEBhJWMkAAnMHERq31GiWksoWffKEWgEXfSykiRkNn6eQU/St1UVyVJYESbhAJECCQAJI8gSIzIgaaU94qm70zRP/AIiW/fPaZU+ZBHnxOrOzu0I6dYx1I6zSytfJn9/RbABMgyIY8exjkc/0mPPPTN8QfpJkHjgmc/3Z+QYM/bWq26qwOFiZK0xiotsF1Uf8xThgs3AQRkAUd90wfWhlTBuU9pQgMrDwVyR/gQMD2Gn1sbYrPmefv0rreUddP3wAMKxJMmIkcAAgkePOfOvaVWp2lmZhm5e3MgjGB5+RpW1ByYFpIIytxPI8Bcfaf10zLHyrD7qf9I/9nVsowz1KORhT6nNq31QMASABxiWifjnnXTbdP5AxOAIkk+2fOoNptZh2BmZUEkRjyvvzzx8auGZHII4IMHx8aXcUvdLN7b8TJ6dC00acSyszwIhEKMsH4JaAP2wuI16dNUoCyrTAKOUU8/lDk5AGOAfk+RKXqPDhSSPrWVqAgYa4HkccDn2we9q/8Qt6RfcANTL229gqG2WPbkQ3bzzAwNIXUxm/GsmnVYtvhYn3FBriwQzxUUchx+YTypHkew+dTdJoEVL3hVXve4iFX03USeJJPHgLphu/NUKVN4R1MZlgoOMTkGfK8+IipH+GvidwWb7IS/d5OEER/dmQDOTToVDV/LGUOyvbqwddQG3FGrBMCm0d1SwdpwJNoPwOBp/rPdT632VFKAFqTlReLyApnEAYx+bzrQ62mmuolGcZdA0aNGuEg0aNGgA0aNGgA0aT1fxLQRQzsVkuCpi4WXySoMxNMjE5I99Rt+K9varKzOHewQsE4knvtlQP34EnQBz+JaF70RjAqc8fk1BtdtYCJJnkEkgfAnxqWpuv7QaD01i5KhAb2vRfqW5T7iCZEHXVVSpAeJYEiJOBAPgHyP30xXJYwI6mEt27yIKtM8phkUlSBlWLKAo9kY/UJgge+RP1jZU1UAKod2ACx2McEkjiQAWnBx+8aG1GQCQtrwB3QlQMwnlpAPOTnmddV9w1RirNC3BlUD6lBBRrvI4Jj9fI0hr5RjXLcvQc0vKWGQHpdL+SPkEhj92Bk/qdVj01iLqKvbMAlrwcxMM4NvsQffEQTdrCT3XGkRlUGfmfJWPCwfv4ZUd76kKk0ypBKuoJZBzFrY9p8YxkTj6TSV2rxv6LzHp2zj7pmqVBkLBmphj4LogDeGMVGe4eCBP9IdbTaFmYBWFFhde0AmpPcwX2cGSCFEiYJaRZ6ce9rC3pRPupqM5LWk5EHnxLeCDrve7+Dan1RJJBge3tJ+JxrZ0+mjTxAUut3LMyku0a8U7SE8sogQIj2AnjBJ+I4af2Cl/4ae/0j/TSfc7hiRc7SSAqpcv9AZJ+/HxE6uUK9Rx6akG3D1GkiSJtW2C0DBJIjHJnTU8+YvTs52otPs6IgGnTE4Eqv+muW6ZSJ+nkcXNHjxMf00rqdJQSDQdi2GKvfcpxBNVpA+Bx4Oru5rip/DqLUphsAkAhuDEi4D7NE8ZzqGS5pE20rUu6xQoUTIWJHkiMnj+mqtTf1HgoVRf/AFE+0+B8gT8HXm52dKn9Qd3PEMVMAf3SoA949/ONUaVAIZgson+FJt54BPJgHnBJzHiyMU+cC1s2kllJkpZnRmg/8RKjgEmVNID24VwDA5C/MHuihlV8s3qWn8lMqVYtkEXZgcyfYMBe6ZVW5wOXPqBo+tSAFI+whY+AfOuOoUhehDECr/DZfeEd1IkYZYn2IkEHGlu6Xed58sDe57cCjqqBqFdAxKem6hgYJFhEgjgjiR7TjWr0i6j09vSq/wASRY35MntPmYn9NPdMTkngXpg4t5XUNGjRqsvDRo0aADRo1DutytNS7mFEZgnkgDj5OgCRqYPIB/T350emOIEfbVGj1qg1MVBUHpkkXGQMXScjjtbPGNeP1zbhbhVVhIHYbuQTMLJiASTwACfGgCt1lQKlETaLagEEr5TGCNQVKcg5JOPqZjMGYmZAPx76X/ijeCt6BpMf+aCCLWFrKh7WWcMI45Gqe3ruoAZ3LZmJbg/IPj4A501VFOPVCGoct/BpEqSR6Hatv0qqowM+Q4yuRxEfM4rbrZhRTBCozMWqDLUgFQs5Cng8Rba2ZkgGaFLeiBf3LyGAzP6f5D3nVXeb1QsWhBMjy10TMCYIxnPPzmD08nwiyOqXmi3W6rRpMYvVB4Yk5OZljC4/LdPwIze2NcVaiWMABBuzcc5SIxIjnmcDEjM/7tqVQWWoMEWghZOAoIOASVxiJkYJ7R1s+nsowCxza1wxBggSAFgjKEyI415u2m6i7vZwWF8DXrnVZXiMufmbJ6DUVVqbMUBWaUBgFJAa2BfIEkAEjEAagqUpYmmKpBMlSkRJk5e3E/c6rDqjUgA1dJgSr5PHCwQx/W4nUTfiFzwwI+KLCB/3OCf0/bWgu0qUs5x9hd6aU+GsgNuTcGbIMMBkTjADcge7CDyqqCNTVNugEvlR/OxKj9GML+muV3IYeqXuLwuBHB+kLzIMzMkZ8DXm9vKwabieRANy5kSl8fePB45GbbZdfNuLe3PzLoxjBY8xj0mqxSoFEwf4ZYm0yvEkTAM5EiCI9hE25apaps9S9c0yzqtrgmWtEGBEH3z7G1ut2fRkH0qjABQwuIYmALQcn/2dS7DCICLTbkEgkHE5GDz7ftrcrjtilnOBZvLJ61BXADqGAMiQDB98+dL6GzRndW25VVwrkqQ+fYMSP1H+mpdzVLVBTV7AFudgBOcKATgEwxOCQF8SDql1OmEKhVNRmmXYPUiDxapxMn2GDqUpbVk5tyX9xt1LBi5RhKgggSDBiDIPA+dUPXCsSEYv9K1KjAr5OLTA84EExnjS6rQYfWiSR9CSGieSqh2j/uI+J1P03bCpEqOTebhISwgLI7mIYBgWAIz7ahCzMsbXj8+4Sjxw+Sh1Dc01pVRLSKbqWAaWIUgyV5M/5x51tdfPfxR01wKkMs2OctE4mR8SD5x7HX0LTdu3CaFdPuTkmGjRo1QNBo0aNABrmpTDAhgCDyDxrrRoAot0bbmJoUsTHYuLvq8ede/7poQB6NOBEC0YgkiMe5P7nVwnXs6AEHVh6BpCitoVagCoBESn90wPOBpaep1akG4MAZ+oRx5hATg8Tpx1mlTetQWoVCkVOTGZSAPc/GoNz0EmSr38RcYYe4uAMjPAA++ra5wXvIXtrnL3WJme1SzniSSBA98D21XbcUmIviJ/MBIxyJwTj/P40xq9OqcC8fDIZ491Vl/Yn/LUFL8PlrrAJU5AlfEwR2EHIOV/xnTivrfGRR0WLyOT1ZQAqKYBGTknMzgwPeZke2rKbz1YIHc3OYDELAafyuPLW8YKsIITV6bISDafH1eZjwPn+h0x6XtyFDQWiWkRCz9RJY2rgkZMgcBszC6NDh1ySp76MuETnalh6jUgQYHqAMpxjNgLiPcqPsNRHZwe6WHAuYhT9j6SB/8A1Qf66bbPqViwFULJyzPBn++Ux+0eJ1S6sCzBotuPDsoBBH802kAexPnAnWLHQ6WyWeP5mnK+6EeCxtKyU7WILRAAWO0SBK0wII8dpZoPzp2eo0hzUUfcx/jrNbbp1VZJpgCBIUg5xEgRwfIzpTvtxU9SCQTx8n80TOBxHP8AlrRhporw1tYFHqZL30azqG89QmkAkYPeLruCCqyJAx3TyOPOs2/U2Uif4RgwGZqc8fIn9J1Z2G1DBpRjm7ulQ5PvjJERwRxGrB2xH0rHwrDPthRTE/efudI36TUuTcJjFWqpx4kVNtvaqjtPaTJtcSSRzd6UsY8kz86mH4j9E95b/pqOpB+QfrH/AKSPjyOW2IMkALHJ4Zc/mYKDZPm1x7nE6Wbzp9RXYgdxIuETkKAMAypgDwVPIOse963Tvc3n8/PI0avZ7eOhdP4poM1QCf4pEySIhQoEgNKmJgqBkzMxph0zrtMEgFSxgZYniSOKQA5J18/rdKe4i1z7kK7Efdgs/up0xNJlKg0yvGMwRM/SQAf1GPvjV0e0dS8JV5QT0dC5U1k3HWuqBtvUtNpKNM2krKEqRypDQYOQf3GtBrB1FcUHhSGCOCzB7YIP5lzMQJkTGdbzWvVY5xy44fzEHHEnzkNGjRqw4GjRo0AGjRo0AJdx+GqTkEtUFrVGW1oteoSS4gTcCTGoT+FVKOhrVmV7JuYNNgAE3AzNomdaDRoASbTpSUaqqO4OKrGQADL0zFoAX2HGfM50PskbcWmkvpqvmmMmDkNE+R5/Q8iXqlQJWovDm1an0AHBsBmfyjnGcDXO83RqIyFYDA5BBI4iQYBByCJ+PM6kk30ITnFdXg5UUxVX0mNqSar+oxQLayhSSxBe4j/pC8jtBnG0pVixDl0Yi5VaUeFC58kQIKg2nyDnSre75jZdS7UPgi2CvNswCscyYEzAyIHqqasPTpBf5nYCpx/IV9xE3aS1GplTLDhlfEurjGaymNOrbA5f1CKYAFs1IXgQFQi8k+ImTg8DUa7VbEp1TuFJe5XqNMtyAe5hjwreQCO4TqKoCikIQFJVgDNqsrBhjwrQAY4+qOZd0nWqrKycG1lYAiYB+zCCP/7jXaJ13Rc159QmnF4EyMyyrh5BOQjwwnB4PjxOoVrJSJKOtKfqVwQrH+YqSuccjnzOrn8MuUWmvqDzUqWtA8qcsF9iABrncEp/zQhP5QzVSf0YGB8gD51StAoy3Qk0S73Kw0RU6K1KlNTCFZYGji8AhSGMXqO4fS2fPzzv+lPe1lNbf5nctPkk9wIyT7zzPjUmy6hSWJVTUIEuopAv3DJCtInB/wBDjU3UN3dBK/wwZsaO+BNxGexZwIksF4GS5CE9u2Ty/j0KpSj18jij02k2BUT1ABKixrTzgwHiZ8z9tc7miaZF0Lg9xLemxxyxk0jjzI9jOqQ6gaxKQI+pYCdhGVYETaZGJmc6abffVWkWI7KvcMocnESGUzB/MOBMThhxlApUq7ODnbUAzi8AAAjLAzIttgHgz59h8RxVpqhsuZgggXoHAwCATF5wef6zq4r0XPpmmAXBgMn1CM+PbVTdq4AvVwU7fUDU7XH5SbjdPxHJMTzqO7LzI6oOEcQLWy6gkZUpGMSUGAeRhR/1QecZ0l3O3D3ItrEsXkdwqLce4nJkAhT5ELEjg2fVGos0pmp4arTUmMAgFA376abbrHcQ1FlPJtFxx5gCW/7btVRvr3YjJP7ljhKUfEsCWvtLdvU9Q+lcj/xCSjCVIgFoYt8kfvjWz0k/EKq9A1kuYqlQqadpw1MgzJEj4949sO9WylueSMIKCwg0aNGokw0aNGgA1X3+3NRCoYoTEMJkQQfB+NWNGgDPU+gVgqj+11LkFSGjl3MqzAkhgv8ALx9vPn+49yabod4xuIN1kEEHJkMD7YEDHGSC+9ZcdwzEZGZMD9zrp3A5IE4yfOgDMb3ZNTNFWrEt/FMkuBl1IE+peMY+vVPfbp6Rh6qXNnwrHxgHAHyZ/XVj8btcKBXuBDwVI4IUTNrYz7HxrN7aiWNskfFxKrGMBhyfIIjj7GD02pk+8qlx8CuV1SeyxDf/AH8AQ3f25wJzB+rtAI/VP1mNddO/FdFFKyWBMwSIXAkKsGE5wWMZiBGqNPYPUBCG4EkFfBgEwIMePEERzONQ1NhXVbgvqJ4IBM/NwwB8HPjkHWdqr9fW/cT+g7pq9LJcSwNh1Cg9Q+m4UypRQVAi0EtaQylw4OFAxn51NuuFCujZJNxUkTLFhOJL+Y9oGNYr+z5a/AOOwBbcxBJYA/t558a0PSfVpoDJj+W48e/awnH5ZH39+aftauPFkdr9Dl+gnL3JZRbD1WUDtK4MAl+APAq8fYapdQNS0qDgqY9iT45wJHmT+2nqbiFEt2QGmSwWI7wTkU2WQ0mFNvgk6pbhAhtMFT9PEMCJAyYJ/of8N/TW1WLdwZF9dkOMsy1OixcTcTMEEg/fzkxrYdCpsVPaLufAxnJOTEz7+Yxr3ZdPEgBZeAxQYVRIAJMdoOY7bmj8oGHm26bmagWPFMZUHi5iQL24yRAxA8mV+ojLiKCrTSfMiE7IBC4LVB4WkQJz7yJ/cedV9wtP+HDBSAbqJF4JNv1hDJZcwSSO5iZxDPaqBVqgQuFNo84Pf9z9P/Z9tL9/SFJgPTrshkyllqmZgyQ3+Wf2VznqN7Nq8CRC9flUQI7cPTWCQCCcFVYTx23EYOqtNk7jFtRRFzS9hIMXMe5R8NbpnuNsBTDgsVa3scC7uIjwCCJyDPGvFIICtKOCfTqDMewPx4g4OPMao1GkjdHq/wA+R2u9wltkkZ2AAblMNy0XK3zcAQf113tt1aY7hSXJJBBQx2kYlc+4Aj4wdLttolWWYFKs21LSVkj3HyIIPMEZ1VfZAFoUk038H6UZJBHkf3vJMkziMyrsnFmXPges1mYY2i3fV7tvWIakXIaJIDMthklFcAvMZkT7YzsdfPurXijVvdgDTcSIsIKHzGB8H+vJ+g62XU68ZeRCu5WZwg0aNGuFgaNGjQAa8InXujQBn634Q27WZqLYiosNhVWLYEWjgeI1IPwvRtQXVD6bKwJYGSqqokEWnCjMTz4MaeaNAGd3nTKNM7dGYwiPDFVLMbkOeyCZzIHOdRNsaM9p9T3uWP8AIKfsBq313betVpotRFYKxKliGKkrmBkiQfjVQ/h2rHbURDjK3Dg/1xj/AAjV1bSXLFroSk+I/cnIiCoBKkEAmB7Hx7E/vqayg01GoJloINMM5clbYiZEZnxgmIOqi9HqUpe+mqiSxMgERkk/1n/XRQ3QgoKtCTVRlhySSbagEAYuAI+2dcscX0YaeE48S6EhpUPVhqYpALaBABBJmQFmwR5MTPsNcV/w8AcWdxxBNMnk5tkM3OYGrFfptdrir01LNcTBOIgDIjAAE/HidcpUfbwHq0Atpa1iQQBCkqSe1ZYCMxIAjWdKvvptWw48nn/Y8pbVmLItptirkAqvpIPpUTDCbUUnJwO848AcxY6TvaagoRYqgsGYx9TXeVUA/AkCPtqk1Vq5VTV2pJkBV7mBEXLc10xIkgDxqyOht/d/R6gH7DGrV+ktsIP0/wAsg/E8tk3TfTp0n4amrC14zUkLkn/mNJi/83yZ1afe2i56Too5Y2QB7mHJjPt76S77bWdjVaSs1oKtVbIZogq0hpAbBGYOrXT9vVdJFZKiNIBR2iPpOTeSZ+dThKUvejj+X+DjSXRke+d7wKppqwkqYYSsj6XDqf5ZHwMcEwiuqxIpt8+u6nx4JYn986Yb6g4TuanTpU18uwUQOWaAYA+R5mfCzAaxa22UkspHq1A10gRhwScicz++KnTbuzGzj4YT9SW6OOhcSrFMkhvSLC0vPqUyTbDAnvQEmCGJhoAgTqg3TvTrXMsE3HgEsD9QwS7LJn6PbV7Ybdm7qT7dzA7goIz3AyoHIPv51PvEdbXd6VOpIVXuKgyZCFThgc4+5Ec6bjJxQvKuM3lorrXoqQrK/qgKpZWCOR+UECoHPwpE+w0y21Km1JhRMTOZNwaI7ie4HgZzGldHdLUhqj7SowPayseBn3PkTHAjTHc7FqhlqdO6IvDMrj7OAGH6HUOS0U7wIKVUPKWo4ERGFODiZ8+3zrU6znUemVvSqy9IFqfczSBIS0t7LIA+BE60FGqrqGUhlYSCDII++rJPJVVFxysf7O9GjRqBaGjRo0AGjRo0ALOv9cpbNFqVbrWawWiTNpb9oU6Rf/6Ns/8Azf8A0f8A708/EPQqe8prTqlgqteLCAZtK+QcQx1nav8As62iiS24P2IJ5jgJOm6fZdv6u7Pyxj1F7O/3eDGPnk8X8VbJ6w3IWsXC2DAiFLgYu5F7j/u84i//APHW2wLauTA7R/8AdrPdF/DVF6volK9MBGe69TkVipX/AIQweQfOQJgww6l+EqFIpH9oc3rMFYAY2zPpwSP5fnUn7H/F6EP+1/D6l7ffinbVqb03SqUdSrCF4Ij+bSvZVNkCGppXupssEim0ELOAxIE3TjicREan6R+G6VXbrWc10YglkUq0EEg2xTlxjBAzyOdRdM6Ohqil/FS/1WPepI9OqaKmDSA7lUGAcSfAkxfsvlu9Dq9p89vqPm/FdIfkq5IHC8kgD8/udVuqbqjXy1OuDYySppg2sysw+o82D9J99Q9Z/D1OjSZw1dyvcFFvK9wkimYGOdW+n9FWrSp1C9dC6hip9OVkTB/h+NQfceWfQl+v8vUpdPpbdaoenTrXpJz6Rw5iMnA7PywdPT1f/wAqp/8AT/8AyaSttRT3aUVO4IqKQ1SEtFoLKB/ChuTJGBInkaZ7zpoRCxq1j9gh/eKRIHzGNVvu/LJ39b5epX6h02nuitR6FbNhBVqYkLdb/wAz2qN8jBEEA6n2NRdqq0lo1oyRJpkkAgHN/iVGu+io9ShSY1aiSo7f4ZiMYPp5GOfOoOp0SK23U1KrXl1nslRbfMelBEqo5xPtOqLN217OvzGFjPJNv90tak9J6NUpUUo2afDCD+fB0hrUNrVLsybkly5JuQGWUpghgQVBNp8foI0n+6P/ADqv/wBP/wDHpL0HpgrI5Jr07KjJBKGYgz/w/njwQR40m/bfLZ6l0e5/az6Euy6rt9qpVKVVVdyY7T3FeB34ELxxjUXV+qbbcqi1adYhHDrFoIa0rzf/ACswnkTIggHXHVOjqK+2pE13WqXN4KdhVJEj0+DJHI1ef8J0wDFSsT7Smf8A5NVy/wCR8tn9RbH2Xz3ehnae86cjDsr3UyoBxix7xw0Hwp91EHTqr+PdqokirH/SPJj+bSfov4co7h2u9VD6dKo3epIapTDFSDSHHEjH2Mge/iL8I0aSC0Vqkhz/AMRVAKUzUUE+ngErBJwNWL27z2epcl2fjnfn/wAlze/jvZVab03WsUqKUYWxhhBzdjB1DQ/2jbCgopzW7fdJJkkkmDEkydd7H/Z/talNHJrqXUNBYAiRMZSdIx+B9rU3S0npVxd6kv6gxY5C49ODIEn2kDyJtj7TnxbfUsf/ABnl3n9I/of7T9i7KoNWWIUdnkmB51tdYbb/AOyzZIyuDWlSGHeOQZH5dbnV8N/7WPsJan2fK7jdjz3Y/wABo0aNTFg0aNGgA0aNGgA0aNGgA0aNGgA0aNGgA15r3RrgHmjRo0AGjRo0AGjRo0AGjRo0AGl3VdvUdkKHtF0r6jJkxa0qDcBB7Tg3fGjRoAWbbpG5phCanqMBJBq1FUP25/NeCLpGF9lEmI06Ru1IBq+pTBc2mq6MZY2i8LMDtPxLDIgaNGgD1Oiblj3Visu7Fg9QmCzWBRcACARzK4+ltajRo10D/9k="/>
          <p:cNvSpPr>
            <a:spLocks noChangeAspect="1" noChangeArrowheads="1"/>
          </p:cNvSpPr>
          <p:nvPr/>
        </p:nvSpPr>
        <p:spPr bwMode="auto">
          <a:xfrm>
            <a:off x="307975" y="-1858963"/>
            <a:ext cx="34290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data:image/jpeg;base64,/9j/4AAQSkZJRgABAQAAAQABAAD/2wCEAAkGBxQSEhQUExQWFRMVGRwZGRgYGRweGhkbHhQdFxwcIBwgHSggGxomHBwdIjIjJykuLi4uHiAzODMsNyguLiwBCgoKDg0OGxAQGy4mICQvNCwtOC8sLzcvLDIsLCwsLDcsLC8vLDQvNCwsLCw0LCwsLDQsNCwsLCw0LCwsLCwsLP/AABEIAPgAywMBIgACEQEDEQH/xAAbAAACAwEBAQAAAAAAAAAAAAAABQMEBgIBB//EAEIQAAIBAwMDAwIEAwUGBAcBAAECEQMSIQAEMQUiQRNRYTJxBkKBkSNSoRRiscHRBxUzQ3KCU2OS8Baio9LT4fEX/8QAGgEAAgMBAQAAAAAAAAAAAAAAAAQCAwUBBv/EADQRAAICAQMBBQcBCAMAAAAAAAABAgMRBBIhMQUTIkGhFDJRYXGB8CNCUmKRorHB4RUkgv/aAAwDAQACEQMRAD8A+46NGjQAaNGjQAaw9frm7p8hwQ/pEvRZhc+5cKVVbTVikB9J9pzrca8I0AYaj+JeoP6kbZQyKocWOwpVP4BYSG/jYqVTCAEekObtM2rb2rs9yzfwa4Q+kKSm4OtINg1AbwX7R2DA9zjTAa90AY5991ClcFT1EVwqFqZL1Ioo/cysqqHd2S+2E9PN04q0/wAS9QdHent1cAmwim/cymqvpfXmSlP+N9K+pkdp0563u9ym724pK70bXvRQO4xiXZCqhY4LrNwiYjStuq7xKlUqlZ4NSabUeymtyikVZVBqHJJCs2JPgSAR778Sb+m1RBQUv6jiiBSeKgVKjKk3g3GxQXixbwe6DHTdV6nTuUUlqfxDa7U3EIatcBSEJJwlIXAYDyQedX+g9d3FepZVorTZdulZxm5GqItqQfzB1rAg+AnvpN0brXUqNGdzSerVNNSo9Mt3GheMpTS2XlShHYV+ohlOgBzsepb87imtSlTFFy9xsqAqoaoqi6SA0KjSwUMHgcZX7nqHUqbVAlO8U6hpqzqbXVjUqq8ICzAKKNEkcMzsQY1NuevdQF1u2U/WQbKn0qtchecsxpUxOP8AijBxMVT8Rb5Fdjt5VWrfWrA2h90UN2AFC0qXjIqDPEgHY6t1FAwFA1CPWIDIcgVK5Q3AgQAtJQkXMGmR453nVt+jeoAPSWmzNfSKIxWk7CZYmiCVEkkwSJjg9bj8Q7mps6e4oKXK7h71pUzNWjSNSQFaSrOEAHm4gah2nWuoIgStQNRhTYs/pMbm9V1mFhbQAvb9RHcJ4IBe6nV324o7VtufSerczT2hFKFqd806ksJWVxJBFw1X3XVupXi2h2rVYECme5RS3Fi3FjKsyUTeIA9QA8Eav9A6xu6z0/W2/pIyAsLXBV/QpVDkmIvd0iPy8602gDC7jq/VDSNlJA/ptBFGpJYrXtIDsLSClKQQQb+YI1x1bq/UlputGk7M1OuQ/pGQ3o1DSK5IU3qnawP1jJzG90aAPFONe6NGgA0aNGgA0aNGgA1X326FJC5BIESF5yQJ+wmdWNBGgDPr+LqFqMbwrluQO0KSLmEyAYwOcgRJA1034u23ps6szW24tKk3HH12j9z408sHsMfGuUoKJhQLjJgDJ4zoAQdS6krlDNRFX1Qwllkq6pPac/A5zxpbS3DKJZqjDJP8VwQOY5AMffT3rKj1KQjBWp/imqQ2VOZsWfkT/jpmrbt5QhqJNT4Z6qggENUg/wDmVP8A7tRUlW5wKjtPKGtUxgDBDXJ/lzGrg0joNZaTypz5/uvPzzn31NVqRSrJJ5TLVPbEEgVNwWILf8Wo0wOLWIXjwrITBNurCuoALOwDCVb1alre8SwII8giRq1SqBKgZx2qMER2kyCSD4jyPnV3d7ekmSShduELdzHP0CbmxPE4J99Zuq0qn0bTNPT3NxyxKwVDPrFS0SGdjJiJHcDP9Ma5r7Ykoxq1yoMmyo4gRzaGAfnzd8KTxfp0URQENZPIto/4gUoM/P8A+9RSqgXVaVB83U2Kxzhgt8oSMkSeffOk5ae+EU4zzjyfHqMKcW+Ud7mktOkhpGoyFu53q1nKgtkkFpaCYIkW/phhR6cgUKWqMQIJL1O73JzGc441V2FKm4qL6quXgMqdsAeYmZ+fIC6tlayrmrTAAyxQ/ue8Af4afrk3FNlTXJS2/Tkp12UNUsZAwX1ahCsGtYgFu0EFYAxhjEydRdQ26UFkVaoBMAO9Rh78lg3H9/xiTjU7V0JDVHSrSjFRY/htOZZThSIziIMnIifdUbAHpPafAZzY/wAGSYJHDASPkYMn04OFTZ7MhQUBZWAILbncEwRI+oMR++vGpqtRTVqCmACLRXqm6SPykjMjByckedeb9vUYG0tIxSJtMiSSsmypjmDiB7652wSOwARyAIIPsRyD8HOkdTrJUvGz7+RbCtS8y3tqtBzaHcMeAz1VJ+wYgnXG926o6MGeGIplDUq5uYQwF31KLicZEycaSbrqhL1Ka0w4RoP1tPaDkKhtyYyfB9tMaG4ZRcQSlEq5BYEqGpMrLJMErhong48DRpdd30tjWGdsq2rJL+IqAXb1CjVA4Ulf4lQZGebxjGYnHg8F9pB+IqcLVbw9NgJ5kU2JHwIEx/1HT/Wi1whWMm5NBo0aNRLA0aNGgA0aNGgBdU63RUSWPLA9rYsa12IjCA8sccZzryp12gBPqA8cAnkEzgZACkk+ACTqzV6fSaC1NGIMiVBzMzxzOuP91UIA9GnAiBYvgyPHzoAU9T3iVHolO7FXt7wxtdUOB3DuBEwRqSlTqeaZAnBuU4+SSCf2/wBdT9Tqek9MpanbV5UmSzITCqQWYmT++of7Vd9a13+5pqvHlQ4MfBn9dRlqIVcSaRXKjvDlqbAEspU4C5BE5kmCcYjP/wDEW53SS5P0sTAySfBMDwf8/cxph1XchQIX05/IGLXQRkUwMET9QYeJkY1l91vA5IHazTF09w/SD5u/eMat02tplLDkU36SaWYrgZbbrFNWFrE8yuc+DjOR9vjGmH/xGloUfWjyhLD3IAME9sEr7wZjWW2tFiQYle0iM8mB88mOB506oUQMnLYwQRbnkKQDjn5+NaFldU1lMUhOyt9MDur1apVAxYkd/f5nPcFkKOCe0T50o3u+AKim4VIwqm3M5NyghhkcNqYdQ9JVtFvyx7iTgmFwOf28avbXe1WMMzfJUiBjzP8AlrJ1PZiueW3/ADH6tdsXKFCbxwRcC6DJBNxA5uDRKn5Jjx7aZf74uWHZ/SmO5RJP8pIYlh8AT7k+br7kuoU1LlkEGBmHBAuGCAY+TA58w7vdPTj0zaWOZiDAwMg/+51VX2YoxcYSfPzJT1yclleh5V3NGQWdUbwSbHHxOD+mlb9YCE0wsqpngoEMzcAwAsYYIHbwV+qBZo7uqgMG0c9nvEYQyoHnAz7TkjoHaSEYZYqACAcZhsXHOYQe5Oq46G/Tc1v7PoWe01W8SFO4/GNGncr0SFYySrCCwOGVogVFYDJj9ca6o/jrb1pDYqgAIwtD4yb1DTHuPvgak6h0xXHaPHEECMGQpJhQY828Q4yNIK/SGBjORIEBsYyBMkfILD50hqe0L4ZjZBGhpdJRJcTa/PqbHb9ZSqBY2ZzHPEkJIhn+D4zpw9Sm5p0KZ7WX1HIIzTz5P1XMIMSYJmJB1882wcKbu4gwCRiMdrFgAc+DnjznWl2IYkqVLXZVSs3NEZUwYj/mG08S3tT2dq1GTi49Tur0+3lSyX/xJuC9OurMyLY4UQRwhzMdxBBODiP11qNJ99tqi7epbU/5bSH7wOwyA0qx+5J0416JvJlxjht5DRo0a4TDRo0aADUdesqKWdgqqJJJgADyTqTUe4oq6sjCVYFSPcEQdAEDdTogSaqQGKTcIvHK/ca6rb+koYtUQBYuJYYlion2kgj9DqmPw7txMU4lmYwziS/1D6vpPlePjXjfhvbFbTTxAH1vwLoAN2B3MPsY40AV+r1lqNSta5YqjttYSrIIMkcMPBBBGqTG2CdwqzwjQD48m8nn3PPIiNXupbehTqUy6wsVTi4mWdGP05OSTHA1DX3BUk7erStmRSKCCMXCAAxPLSD54OozqhNeKOTinJS4ZS6x06qykuBADKT+WCMgsDxjkqsQMjM549LZWtIYNIkBJuAIOVWGI+6kfvOtvuN6HpJchW54qKASQokk2gXFGIAyAbXyBq0+7oNIZkbP08kYAyIkHSF3ZlNnMeGNV6qcOOqM5stjdaCpBZ+3wwW3L5BgjPI7hCMIMavjbLV24cuiL3DyqyHKAqQwNOY4BPMffpqVLJYGnSOLQpFSooi5nJHqCmDAjGBmQQNMN0qerRHaBTDMR+VVttB9hk4PtdHnTelqlRDa5ZF7nG18oztTZXDBRyIPF4BieRDDjkrqz06FE1FBQMSZggg8P5m0f4Y8aK+8DhTUdEJk0wQsqOFYHDAkeRHMDXVFLSQzRnLWlgCe7gZgjhmJNykEtK6sr7QhbJ15F56RwxKJe2ySGWrWYVUwWDAKy4IcUyLIIxwYIYSYk1TVoRa9jzGadZQrf9hqLafMAEfJ1JU3CkBYtRQAi+mXqQMSwKkUwQOCJiJI4Fin1MjkX+4sZXt8kDIqEDJCmeYE40d5FS255+pe45XKFlXY0wywGp3MAFdwFkm0AemxgkkYIM/c6mp9HZWUlGJHEVAQP3Kkz7RHHGvUe0kiqPhgtLI5/klSOIOu33+Z9ZRzxZxI8kHHH9NMqU8dROaqzymTVNvapaquGKgKGghy1qtdIsImJBn7wJqbrpksFrBArnDdzAvzDWmmLiAYYqeIJkgFp0+verhgHA8xNwIMr7EjI/Uah2SCoiAVIqU2YqGgsBDKFdSZJCNnMk5nVE4qXEkNV4UVtFW12NJTKURHh1NdAc+CEMD5nP2OrjUx6ckIELRYrMQ7cD1XIBYTAtP2N2Bq3VptTNJbyKeULAC4tAsBJWFUwRPM2CdLKu9K3IEEGSQckzIyWLFiIjwBHmNFVMc+GKOW27Vyw6hTAo1SFQGxvoBpnCHEqZj4M/rrVax9eoGo1DbK2sCAxUiFM+5Of70GdbDVlix5FdEm08vIaNGjVZeGjRo0AGjRrwjQB7o1nj0CuGpsu8cCmgQgqWDfw2W4y+WuKtJngjyCJH6PuGS1t2xNwINkYCjBtYEm+5gePoBDQbgCP8UJL0cTAcx55QY/fVTYbX8xBHItIAHjJHvjz+2rm76c4NJRVZiFqk3WkMpqqSrFgx+kwDPIHiRrvZ7Es5FjCkVm4lVYNIgD0zDKRJkwQQMtPbdC3EdotbQ5y3JkabYE2qiknxAAjgk/6akq0qiMVaoxXlYJH3EgyYxyfJ1drUU26PUUMSAeXMfaWkKsxnwBqq9Nx2VKhe5GaQFBDqAezHBDGAZ+nnnUXZlhGjEGk+SlunVYuLm7sBlmifOTgY51Fuq+GuwSwc25zZZBBJypAZboW0jyJ1zuNwuFcXhQCxxgwDIHv5/XzrzqaE2m42HHaYyTIMjMfb+s6stoVkdr4yL1Xut56iqjvKYkcjm4d13zzcx/f7nUtLdARbUWAMKxIKj2BBDgfBkewGuqlO0SMkZAgQT7RHk4++midIpEMaj2KT2m4ZIJkd8yfmfsBrEu7Edb3Qng16u0lZ4ZRK9LeA2IUCgsICt2v5tntIJAn2xmQYLMmnKmhQpXDk2L6lM8fQIY4JyD5xIOqNbpC0wr0nU3m0FUkkwZJe/4/fxqrvMYqOCRmD6XnxNQtb74GrNLpb6U1xJffP8AYjddU38B3V3nPq0GqDkMlJv2tbuBHggn9NdbRygNa5vRt7aYa+ciWLljHtANoEkmTjO0mdmCp6YHmwmQPcWOIzjx51YgyC7vDzDKqKSZAiQpueQeHZuZGmnOcVmUH9uStbZe60Oa27/tFq0yykEMRIKOIMqxRpAzIOMxyJGuTSo9vqCogBH1MSAZx/EBazPgMs8ZmNZo7irJAqlGzAgyY9mBFx/SROQNUNl12qriqaascyYYG44aQpC/cMJmD4wuu0dO3hvH1LvZrcZSz9D6JvVL0agTJZWiIzjiZ88aU73aioTUQGCZkAyrQFKsn1eJ45zpJteuo5JZFUzyiWssRBLqwKjHsfsRptS6mrLbTdg5Mn8xcxEg2kwMfkHA4Gm6dRCTzCSKLqXtxJMVdU2RFGqS7KxRpuRkQwp5n/EmPjW80m/tJqUK8ujEK2FOVFh+oRIaZ8DEfOnOrZzcupXVWodPMNGjRqBaGjRo0AGjRqr1LbtUS1HNNrlNw9g4JHyCJGgC1o1mh0XdgUo3cGmCDIJvmTJJYy02wYwLhGcWdx03dOhX+0gGVghYOF91IzdniCAARk6AL+4Wa9L2sqY8HNPVxRAgYA0roUGSrTDOWxWMnmDWVgJ+FIX9NWNzvoX+GRUcm1VBH1Z5P5QOT8AwCYGgC3UqBQSxAA5JMAfrpEAgY+kgUHBYzdbA7VB+hcA/oMeRe3NR0AL1Vk4tCTJ/ui6f3450pWsZYkYLYgQCcAjJ7akzKk90grJJGuwlDdh9Sq5T25idP05qpJTBXBkwDiRi0zz4j9dSVej1LFGO3Pa0mfsVAYZnxxjXFe61rSyuFJA7lkxiQCCRI/x0spVqkf8AFZ/hixEgzkTIIMaaSnL3WJJ1pYknks7PaxBJJYCVVlKD6eYPPP6T76Y1NzimUWojoCOEYEH6gReJkgGQQZA+Qc/uOoEdqqA0D6WOPIBYiQPtJz+/vTtyb7mmcBu4kZMDnmI48AiNTlTKUcyORt2N7TT/ANjBoKFa5g18nAZyxukGbZLHHjHtGlG62rBmIB5ypwRgTBOCPOD76e9O/wCHAOQxmfctd78Z1T3das8j0QYJthwDAYgGc8iDBHwdLQscGN2VK2Kl5lPbbYILmPdGSTgDnHgY5PmNMhty23ZQId0fHbMnHtHtE/E682/TiwVmLLkMUcJcCGmCUJXx40zIM8+D/losnuOUUuGWxBvTTchyoNJlC9y8MrMCHkYYYHdwZ+dKOq9LpKUa0dzWkHMCxmwfqWI94+NaPY1RSoupy1EG8DLMcsW/75u/U6U7vbfwSZEpdUEfSPqa0f3YJUfEfbXnu06Upbs8y8vsaumm19jMWBgTF4GVkCSIx9j/AO8caY9J247eGuC+MH1HCLIOSqzPvxEcajXpin8z2fydsRzHEx8T8cac9E2quVuP/FSSPBj/AJY+BJJ8n7DGRoaHO7CfmaGrtXdl3q9IejUphDWqJSc3sbQsqxAvAuHxaCQAJ9zoNIev1QoqMjXVAhR0UTKkFhJ4VlBuEwIJn6gQ+17Mww0aNGgA0aNGgA0aNeHQB7o1natLfiy16ZK0wDMWu9rXFgEDDuti1gPf21KRvmVJNJWvBcrxZ7ANdg+cg8gHg6AOuvpL0vpwtQ2vNjiU7WjgfJkCODqan1GnaWVArgQoIAWfCeoCUknwG0t6ptq7Nt1JucLVllkH6lAwIERGr2z6fUwWji1roN6xwwAtP+WfkGW1bc5K3OW/GOBZvNyUW4S1SQHZwZUQe63ELIjEDM+DqvS3TT3w1xAkYDZEKw4mfpcGQY+dOq22BqLTFzqJkf8AgggkMtSJDEwLLjg8ADS8bNKT1ICH0wCGiIlchguLozIAwRj3wdTprKJd9GWf7/n5gfrsjKO1oabBFqpa8tblWJIcowlSSIIOLT5JSTqg/TPUJZaawCVy9z9rW5uWf0vHOldLfuIf6HC3AKcZZQR/03EXKZGZFrZ1L1fe97sVScEEorcsVUHFx4UnuAzHGtnR3e0RzAS1MY1Pxog3vSHUKzhlXtBM5JMAABSSf1E692PTqiGSpxmO1s+/1jx5mdV6PUWHJKrERgJHvYBZ+/66t06wAyZHkM5Cn2geogt5xBB/fVupjrOFF4+pRU9N5objaAinNrioLlYBgwhbgSGZpWCfaCR9xT3FMtTVkRcgEgBSSD7SIPM/pq9t96C3qN7BVtSVAuBOVZvIHtxwY1M1SgSTaRnJh1HHPj4/WdTg3HqjlsYTxhpGeR3HDVRiMKw+30quu13FQNdLT8pUk/rMxz8ffWpHTaeOxW/6pb75M+NeHp9OR2KBHiR7ex+/9NT76P7pz2ef7wko7pyUdjDiVBMBmXmIgBl+GAPzmTDU2zurIAbcG0RiGDSBLEKDGJb2CxppumCNVGUVE9QKtovEG5sg3EGAQcCVOZGlq1Lagp3KHObQWQnBIE0wgP5jke+MaQ1c9PjFq+g1TC1dHkq0Ns7T3GAY7aRY/YhWlT/1IPtpjQo+mqMBFpYoKkrdUYNczSJVFBZjj7cCYV6nSp1SxSo1RJWVcvAMYJmfmCPYx51LuuqrWUsOyAytdEAFQxPOCpCsQeUuMHSVGn0kbFKEufgM2WWuPiJH3oShUSJFjG6e9iVMuV8AmTAJMRjwNHrC9S6a5p1uycOZKP5ubkiDGIIMfbGt1rYsjFYwxGmc5Z3INGjRqsuDRo0aADRo1V6k9VUmioZ7lwfKlwG8iDbJ/wBeNAFrRrNnqG+CI39nUvaS6YAYzwH9Q+nAzJDXcQvid+obsoCNsFe4SLgwA/dZnAnxMwYggFrqZpirS9QwLankjMp7a5SsUV2pMtWkBPdUJKQJYSFYsIzBkz8REP8Aa6ivSNZBdbVBs+KqAYzgrB5/Qa93G7QVBUT6zC1F4LKA1uGAkhjOMwTzga7hnNyzgp1a0Uu662b6rHBqsVttCzIWYgeygZGqVTdqab07DSDKygwColYkhTgf0+dXXpIQyiHoiJUkh6Q/LcpFwWRIJyD8CQn6gr0lIBukdrAZ8TiILASccxxrzOulerPH/r7Gjp41tYJBQZwHIARclgwYEBhJWMkAAnMHERq31GiWksoWffKEWgEXfSykiRkNn6eQU/St1UVyVJYESbhAJECCQAJI8gSIzIgaaU94qm70zRP/AIiW/fPaZU+ZBHnxOrOzu0I6dYx1I6zSytfJn9/RbABMgyIY8exjkc/0mPPPTN8QfpJkHjgmc/3Z+QYM/bWq26qwOFiZK0xiotsF1Uf8xThgs3AQRkAUd90wfWhlTBuU9pQgMrDwVyR/gQMD2Gn1sbYrPmefv0rreUddP3wAMKxJMmIkcAAgkePOfOvaVWp2lmZhm5e3MgjGB5+RpW1ByYFpIIytxPI8Bcfaf10zLHyrD7qf9I/9nVsowz1KORhT6nNq31QMASABxiWifjnnXTbdP5AxOAIkk+2fOoNptZh2BmZUEkRjyvvzzx8auGZHII4IMHx8aXcUvdLN7b8TJ6dC00acSyszwIhEKMsH4JaAP2wuI16dNUoCyrTAKOUU8/lDk5AGOAfk+RKXqPDhSSPrWVqAgYa4HkccDn2we9q/8Qt6RfcANTL229gqG2WPbkQ3bzzAwNIXUxm/GsmnVYtvhYn3FBriwQzxUUchx+YTypHkew+dTdJoEVL3hVXve4iFX03USeJJPHgLphu/NUKVN4R1MZlgoOMTkGfK8+IipH+GvidwWb7IS/d5OEER/dmQDOTToVDV/LGUOyvbqwddQG3FGrBMCm0d1SwdpwJNoPwOBp/rPdT632VFKAFqTlReLyApnEAYx+bzrQ62mmuolGcZdA0aNGuEg0aNGgA0aNGgA0aT1fxLQRQzsVkuCpi4WXySoMxNMjE5I99Rt+K9varKzOHewQsE4knvtlQP34EnQBz+JaF70RjAqc8fk1BtdtYCJJnkEkgfAnxqWpuv7QaD01i5KhAb2vRfqW5T7iCZEHXVVSpAeJYEiJOBAPgHyP30xXJYwI6mEt27yIKtM8phkUlSBlWLKAo9kY/UJgge+RP1jZU1UAKod2ACx2McEkjiQAWnBx+8aG1GQCQtrwB3QlQMwnlpAPOTnmddV9w1RirNC3BlUD6lBBRrvI4Jj9fI0hr5RjXLcvQc0vKWGQHpdL+SPkEhj92Bk/qdVj01iLqKvbMAlrwcxMM4NvsQffEQTdrCT3XGkRlUGfmfJWPCwfv4ZUd76kKk0ypBKuoJZBzFrY9p8YxkTj6TSV2rxv6LzHp2zj7pmqVBkLBmphj4LogDeGMVGe4eCBP9IdbTaFmYBWFFhde0AmpPcwX2cGSCFEiYJaRZ6ce9rC3pRPupqM5LWk5EHnxLeCDrve7+Dan1RJJBge3tJ+JxrZ0+mjTxAUut3LMyku0a8U7SE8sogQIj2AnjBJ+I4af2Cl/4ae/0j/TSfc7hiRc7SSAqpcv9AZJ+/HxE6uUK9Rx6akG3D1GkiSJtW2C0DBJIjHJnTU8+YvTs52otPs6IgGnTE4Eqv+muW6ZSJ+nkcXNHjxMf00rqdJQSDQdi2GKvfcpxBNVpA+Bx4Oru5rip/DqLUphsAkAhuDEi4D7NE8ZzqGS5pE20rUu6xQoUTIWJHkiMnj+mqtTf1HgoVRf/AFE+0+B8gT8HXm52dKn9Qd3PEMVMAf3SoA949/ONUaVAIZgson+FJt54BPJgHnBJzHiyMU+cC1s2kllJkpZnRmg/8RKjgEmVNID24VwDA5C/MHuihlV8s3qWn8lMqVYtkEXZgcyfYMBe6ZVW5wOXPqBo+tSAFI+whY+AfOuOoUhehDECr/DZfeEd1IkYZYn2IkEHGlu6Xed58sDe57cCjqqBqFdAxKem6hgYJFhEgjgjiR7TjWr0i6j09vSq/wASRY35MntPmYn9NPdMTkngXpg4t5XUNGjRqsvDRo0aADRo1DutytNS7mFEZgnkgDj5OgCRqYPIB/T350emOIEfbVGj1qg1MVBUHpkkXGQMXScjjtbPGNeP1zbhbhVVhIHYbuQTMLJiASTwACfGgCt1lQKlETaLagEEr5TGCNQVKcg5JOPqZjMGYmZAPx76X/ijeCt6BpMf+aCCLWFrKh7WWcMI45Gqe3ruoAZ3LZmJbg/IPj4A501VFOPVCGoct/BpEqSR6Hatv0qqowM+Q4yuRxEfM4rbrZhRTBCozMWqDLUgFQs5Cng8Rba2ZkgGaFLeiBf3LyGAzP6f5D3nVXeb1QsWhBMjy10TMCYIxnPPzmD08nwiyOqXmi3W6rRpMYvVB4Yk5OZljC4/LdPwIze2NcVaiWMABBuzcc5SIxIjnmcDEjM/7tqVQWWoMEWghZOAoIOASVxiJkYJ7R1s+nsowCxza1wxBggSAFgjKEyI415u2m6i7vZwWF8DXrnVZXiMufmbJ6DUVVqbMUBWaUBgFJAa2BfIEkAEjEAagqUpYmmKpBMlSkRJk5e3E/c6rDqjUgA1dJgSr5PHCwQx/W4nUTfiFzwwI+KLCB/3OCf0/bWgu0qUs5x9hd6aU+GsgNuTcGbIMMBkTjADcge7CDyqqCNTVNugEvlR/OxKj9GML+muV3IYeqXuLwuBHB+kLzIMzMkZ8DXm9vKwabieRANy5kSl8fePB45GbbZdfNuLe3PzLoxjBY8xj0mqxSoFEwf4ZYm0yvEkTAM5EiCI9hE25apaps9S9c0yzqtrgmWtEGBEH3z7G1ut2fRkH0qjABQwuIYmALQcn/2dS7DCICLTbkEgkHE5GDz7ftrcrjtilnOBZvLJ61BXADqGAMiQDB98+dL6GzRndW25VVwrkqQ+fYMSP1H+mpdzVLVBTV7AFudgBOcKATgEwxOCQF8SDql1OmEKhVNRmmXYPUiDxapxMn2GDqUpbVk5tyX9xt1LBi5RhKgggSDBiDIPA+dUPXCsSEYv9K1KjAr5OLTA84EExnjS6rQYfWiSR9CSGieSqh2j/uI+J1P03bCpEqOTebhISwgLI7mIYBgWAIz7ahCzMsbXj8+4Sjxw+Sh1Dc01pVRLSKbqWAaWIUgyV5M/5x51tdfPfxR01wKkMs2OctE4mR8SD5x7HX0LTdu3CaFdPuTkmGjRo1QNBo0aNABrmpTDAhgCDyDxrrRoAot0bbmJoUsTHYuLvq8ede/7poQB6NOBEC0YgkiMe5P7nVwnXs6AEHVh6BpCitoVagCoBESn90wPOBpaep1akG4MAZ+oRx5hATg8Tpx1mlTetQWoVCkVOTGZSAPc/GoNz0EmSr38RcYYe4uAMjPAA++ra5wXvIXtrnL3WJme1SzniSSBA98D21XbcUmIviJ/MBIxyJwTj/P40xq9OqcC8fDIZ491Vl/Yn/LUFL8PlrrAJU5AlfEwR2EHIOV/xnTivrfGRR0WLyOT1ZQAqKYBGTknMzgwPeZke2rKbz1YIHc3OYDELAafyuPLW8YKsIITV6bISDafH1eZjwPn+h0x6XtyFDQWiWkRCz9RJY2rgkZMgcBszC6NDh1ySp76MuETnalh6jUgQYHqAMpxjNgLiPcqPsNRHZwe6WHAuYhT9j6SB/8A1Qf66bbPqViwFULJyzPBn++Ux+0eJ1S6sCzBotuPDsoBBH802kAexPnAnWLHQ6WyWeP5mnK+6EeCxtKyU7WILRAAWO0SBK0wII8dpZoPzp2eo0hzUUfcx/jrNbbp1VZJpgCBIUg5xEgRwfIzpTvtxU9SCQTx8n80TOBxHP8AlrRhporw1tYFHqZL30azqG89QmkAkYPeLruCCqyJAx3TyOPOs2/U2Uif4RgwGZqc8fIn9J1Z2G1DBpRjm7ulQ5PvjJERwRxGrB2xH0rHwrDPthRTE/efudI36TUuTcJjFWqpx4kVNtvaqjtPaTJtcSSRzd6UsY8kz86mH4j9E95b/pqOpB+QfrH/AKSPjyOW2IMkALHJ4Zc/mYKDZPm1x7nE6Wbzp9RXYgdxIuETkKAMAypgDwVPIOse963Tvc3n8/PI0avZ7eOhdP4poM1QCf4pEySIhQoEgNKmJgqBkzMxph0zrtMEgFSxgZYniSOKQA5J18/rdKe4i1z7kK7Efdgs/up0xNJlKg0yvGMwRM/SQAf1GPvjV0e0dS8JV5QT0dC5U1k3HWuqBtvUtNpKNM2krKEqRypDQYOQf3GtBrB1FcUHhSGCOCzB7YIP5lzMQJkTGdbzWvVY5xy44fzEHHEnzkNGjRqw4GjRo0AGjRo0AJdx+GqTkEtUFrVGW1oteoSS4gTcCTGoT+FVKOhrVmV7JuYNNgAE3AzNomdaDRoASbTpSUaqqO4OKrGQADL0zFoAX2HGfM50PskbcWmkvpqvmmMmDkNE+R5/Q8iXqlQJWovDm1an0AHBsBmfyjnGcDXO83RqIyFYDA5BBI4iQYBByCJ+PM6kk30ITnFdXg5UUxVX0mNqSar+oxQLayhSSxBe4j/pC8jtBnG0pVixDl0Yi5VaUeFC58kQIKg2nyDnSre75jZdS7UPgi2CvNswCscyYEzAyIHqqasPTpBf5nYCpx/IV9xE3aS1GplTLDhlfEurjGaymNOrbA5f1CKYAFs1IXgQFQi8k+ImTg8DUa7VbEp1TuFJe5XqNMtyAe5hjwreQCO4TqKoCikIQFJVgDNqsrBhjwrQAY4+qOZd0nWqrKycG1lYAiYB+zCCP/7jXaJ13Rc159QmnF4EyMyyrh5BOQjwwnB4PjxOoVrJSJKOtKfqVwQrH+YqSuccjnzOrn8MuUWmvqDzUqWtA8qcsF9iABrncEp/zQhP5QzVSf0YGB8gD51StAoy3Qk0S73Kw0RU6K1KlNTCFZYGji8AhSGMXqO4fS2fPzzv+lPe1lNbf5nctPkk9wIyT7zzPjUmy6hSWJVTUIEuopAv3DJCtInB/wBDjU3UN3dBK/wwZsaO+BNxGexZwIksF4GS5CE9u2Ty/j0KpSj18jij02k2BUT1ABKixrTzgwHiZ8z9tc7miaZF0Lg9xLemxxyxk0jjzI9jOqQ6gaxKQI+pYCdhGVYETaZGJmc6abffVWkWI7KvcMocnESGUzB/MOBMThhxlApUq7ODnbUAzi8AAAjLAzIttgHgz59h8RxVpqhsuZgggXoHAwCATF5wef6zq4r0XPpmmAXBgMn1CM+PbVTdq4AvVwU7fUDU7XH5SbjdPxHJMTzqO7LzI6oOEcQLWy6gkZUpGMSUGAeRhR/1QecZ0l3O3D3ItrEsXkdwqLce4nJkAhT5ELEjg2fVGos0pmp4arTUmMAgFA376abbrHcQ1FlPJtFxx5gCW/7btVRvr3YjJP7ljhKUfEsCWvtLdvU9Q+lcj/xCSjCVIgFoYt8kfvjWz0k/EKq9A1kuYqlQqadpw1MgzJEj4949sO9WylueSMIKCwg0aNGokw0aNGgA1X3+3NRCoYoTEMJkQQfB+NWNGgDPU+gVgqj+11LkFSGjl3MqzAkhgv8ALx9vPn+49yabod4xuIN1kEEHJkMD7YEDHGSC+9ZcdwzEZGZMD9zrp3A5IE4yfOgDMb3ZNTNFWrEt/FMkuBl1IE+peMY+vVPfbp6Rh6qXNnwrHxgHAHyZ/XVj8btcKBXuBDwVI4IUTNrYz7HxrN7aiWNskfFxKrGMBhyfIIjj7GD02pk+8qlx8CuV1SeyxDf/AH8AQ3f25wJzB+rtAI/VP1mNddO/FdFFKyWBMwSIXAkKsGE5wWMZiBGqNPYPUBCG4EkFfBgEwIMePEERzONQ1NhXVbgvqJ4IBM/NwwB8HPjkHWdqr9fW/cT+g7pq9LJcSwNh1Cg9Q+m4UypRQVAi0EtaQylw4OFAxn51NuuFCujZJNxUkTLFhOJL+Y9oGNYr+z5a/AOOwBbcxBJYA/t558a0PSfVpoDJj+W48e/awnH5ZH39+aftauPFkdr9Dl+gnL3JZRbD1WUDtK4MAl+APAq8fYapdQNS0qDgqY9iT45wJHmT+2nqbiFEt2QGmSwWI7wTkU2WQ0mFNvgk6pbhAhtMFT9PEMCJAyYJ/of8N/TW1WLdwZF9dkOMsy1OixcTcTMEEg/fzkxrYdCpsVPaLufAxnJOTEz7+Yxr3ZdPEgBZeAxQYVRIAJMdoOY7bmj8oGHm26bmagWPFMZUHi5iQL24yRAxA8mV+ojLiKCrTSfMiE7IBC4LVB4WkQJz7yJ/cedV9wtP+HDBSAbqJF4JNv1hDJZcwSSO5iZxDPaqBVqgQuFNo84Pf9z9P/Z9tL9/SFJgPTrshkyllqmZgyQ3+Wf2VznqN7Nq8CRC9flUQI7cPTWCQCCcFVYTx23EYOqtNk7jFtRRFzS9hIMXMe5R8NbpnuNsBTDgsVa3scC7uIjwCCJyDPGvFIICtKOCfTqDMewPx4g4OPMao1GkjdHq/wA+R2u9wltkkZ2AAblMNy0XK3zcAQf113tt1aY7hSXJJBBQx2kYlc+4Aj4wdLttolWWYFKs21LSVkj3HyIIPMEZ1VfZAFoUk038H6UZJBHkf3vJMkziMyrsnFmXPges1mYY2i3fV7tvWIakXIaJIDMthklFcAvMZkT7YzsdfPurXijVvdgDTcSIsIKHzGB8H+vJ+g62XU68ZeRCu5WZwg0aNGuFgaNGjQAa8InXujQBn634Q27WZqLYiosNhVWLYEWjgeI1IPwvRtQXVD6bKwJYGSqqokEWnCjMTz4MaeaNAGd3nTKNM7dGYwiPDFVLMbkOeyCZzIHOdRNsaM9p9T3uWP8AIKfsBq313betVpotRFYKxKliGKkrmBkiQfjVQ/h2rHbURDjK3Dg/1xj/AAjV1bSXLFroSk+I/cnIiCoBKkEAmB7Hx7E/vqayg01GoJloINMM5clbYiZEZnxgmIOqi9HqUpe+mqiSxMgERkk/1n/XRQ3QgoKtCTVRlhySSbagEAYuAI+2dcscX0YaeE48S6EhpUPVhqYpALaBABBJmQFmwR5MTPsNcV/w8AcWdxxBNMnk5tkM3OYGrFfptdrir01LNcTBOIgDIjAAE/HidcpUfbwHq0Atpa1iQQBCkqSe1ZYCMxIAjWdKvvptWw48nn/Y8pbVmLItptirkAqvpIPpUTDCbUUnJwO848AcxY6TvaagoRYqgsGYx9TXeVUA/AkCPtqk1Vq5VTV2pJkBV7mBEXLc10xIkgDxqyOht/d/R6gH7DGrV+ktsIP0/wAsg/E8tk3TfTp0n4amrC14zUkLkn/mNJi/83yZ1afe2i56Too5Y2QB7mHJjPt76S77bWdjVaSs1oKtVbIZogq0hpAbBGYOrXT9vVdJFZKiNIBR2iPpOTeSZ+dThKUvejj+X+DjSXRke+d7wKppqwkqYYSsj6XDqf5ZHwMcEwiuqxIpt8+u6nx4JYn986Yb6g4TuanTpU18uwUQOWaAYA+R5mfCzAaxa22UkspHq1A10gRhwScicz++KnTbuzGzj4YT9SW6OOhcSrFMkhvSLC0vPqUyTbDAnvQEmCGJhoAgTqg3TvTrXMsE3HgEsD9QwS7LJn6PbV7Ybdm7qT7dzA7goIz3AyoHIPv51PvEdbXd6VOpIVXuKgyZCFThgc4+5Ec6bjJxQvKuM3lorrXoqQrK/qgKpZWCOR+UECoHPwpE+w0y21Km1JhRMTOZNwaI7ie4HgZzGldHdLUhqj7SowPayseBn3PkTHAjTHc7FqhlqdO6IvDMrj7OAGH6HUOS0U7wIKVUPKWo4ERGFODiZ8+3zrU6znUemVvSqy9IFqfczSBIS0t7LIA+BE60FGqrqGUhlYSCDII++rJPJVVFxysf7O9GjRqBaGjRo0AGjRo0ALOv9cpbNFqVbrWawWiTNpb9oU6Rf/6Ns/8Azf8A0f8A708/EPQqe8prTqlgqteLCAZtK+QcQx1nav8As62iiS24P2IJ5jgJOm6fZdv6u7Pyxj1F7O/3eDGPnk8X8VbJ6w3IWsXC2DAiFLgYu5F7j/u84i//APHW2wLauTA7R/8AdrPdF/DVF6volK9MBGe69TkVipX/AIQweQfOQJgww6l+EqFIpH9oc3rMFYAY2zPpwSP5fnUn7H/F6EP+1/D6l7ffinbVqb03SqUdSrCF4Ij+bSvZVNkCGppXupssEim0ELOAxIE3TjicREan6R+G6VXbrWc10YglkUq0EEg2xTlxjBAzyOdRdM6Ohqil/FS/1WPepI9OqaKmDSA7lUGAcSfAkxfsvlu9Dq9p89vqPm/FdIfkq5IHC8kgD8/udVuqbqjXy1OuDYySppg2sysw+o82D9J99Q9Z/D1OjSZw1dyvcFFvK9wkimYGOdW+n9FWrSp1C9dC6hip9OVkTB/h+NQfceWfQl+v8vUpdPpbdaoenTrXpJz6Rw5iMnA7PywdPT1f/wAqp/8AT/8AyaSttRT3aUVO4IqKQ1SEtFoLKB/ChuTJGBInkaZ7zpoRCxq1j9gh/eKRIHzGNVvu/LJ39b5epX6h02nuitR6FbNhBVqYkLdb/wAz2qN8jBEEA6n2NRdqq0lo1oyRJpkkAgHN/iVGu+io9ShSY1aiSo7f4ZiMYPp5GOfOoOp0SK23U1KrXl1nslRbfMelBEqo5xPtOqLN217OvzGFjPJNv90tak9J6NUpUUo2afDCD+fB0hrUNrVLsybkly5JuQGWUpghgQVBNp8foI0n+6P/ADqv/wBP/wDHpL0HpgrI5Jr07KjJBKGYgz/w/njwQR40m/bfLZ6l0e5/az6Euy6rt9qpVKVVVdyY7T3FeB34ELxxjUXV+qbbcqi1adYhHDrFoIa0rzf/ACswnkTIggHXHVOjqK+2pE13WqXN4KdhVJEj0+DJHI1ef8J0wDFSsT7Smf8A5NVy/wCR8tn9RbH2Xz3ehnae86cjDsr3UyoBxix7xw0Hwp91EHTqr+PdqokirH/SPJj+bSfov4co7h2u9VD6dKo3epIapTDFSDSHHEjH2Mge/iL8I0aSC0Vqkhz/AMRVAKUzUUE+ngErBJwNWL27z2epcl2fjnfn/wAlze/jvZVab03WsUqKUYWxhhBzdjB1DQ/2jbCgopzW7fdJJkkkmDEkydd7H/Z/talNHJrqXUNBYAiRMZSdIx+B9rU3S0npVxd6kv6gxY5C49ODIEn2kDyJtj7TnxbfUsf/ABnl3n9I/of7T9i7KoNWWIUdnkmB51tdYbb/AOyzZIyuDWlSGHeOQZH5dbnV8N/7WPsJan2fK7jdjz3Y/wABo0aNTFg0aNGgA0aNGgA0aNGgA0aNGgA0aNGgA15r3RrgHmjRo0AGjRo0AGjRo0AGjRo0AGl3VdvUdkKHtF0r6jJkxa0qDcBB7Tg3fGjRoAWbbpG5phCanqMBJBq1FUP25/NeCLpGF9lEmI06Ru1IBq+pTBc2mq6MZY2i8LMDtPxLDIgaNGgD1Oiblj3Visu7Fg9QmCzWBRcACARzK4+ltajRo10D/9k="/>
          <p:cNvSpPr>
            <a:spLocks noChangeAspect="1" noChangeArrowheads="1"/>
          </p:cNvSpPr>
          <p:nvPr/>
        </p:nvSpPr>
        <p:spPr bwMode="auto">
          <a:xfrm>
            <a:off x="460375" y="-1706563"/>
            <a:ext cx="34290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data:image/jpeg;base64,/9j/4AAQSkZJRgABAQAAAQABAAD/2wCEAAkGBxQSEhQUExQWFRMVGRwZGRgYGRweGhkbHhQdFxwcIBwgHSggGxomHBwdIjIjJykuLi4uHiAzODMsNyguLiwBCgoKDg0OGxAQGy4mICQvNCwtOC8sLzcvLDIsLCwsLDcsLC8vLDQvNCwsLCw0LCwsLDQsNCwsLCw0LCwsLCwsLP/AABEIAPgAywMBIgACEQEDEQH/xAAbAAACAwEBAQAAAAAAAAAAAAAABQMEBgIBB//EAEIQAAIBAwMDAwIEAwUGBAcBAAECEQMSIQAEMQUiQRNRYTJxBkKBkSNSoRRiscHRBxUzQ3KCU2OS8Baio9LT4fEX/8QAGgEAAgMBAQAAAAAAAAAAAAAAAAQCAwUBBv/EADQRAAICAQMBBQcBCAMAAAAAAAABAgMRBBIhMQUTIkGhFDJRYXGB8CNCUmKRorHB4RUkgv/aAAwDAQACEQMRAD8A+46NGjQAaNGjQAaw9frm7p8hwQ/pEvRZhc+5cKVVbTVikB9J9pzrca8I0AYaj+JeoP6kbZQyKocWOwpVP4BYSG/jYqVTCAEekObtM2rb2rs9yzfwa4Q+kKSm4OtINg1AbwX7R2DA9zjTAa90AY5991ClcFT1EVwqFqZL1Ioo/cysqqHd2S+2E9PN04q0/wAS9QdHent1cAmwim/cymqvpfXmSlP+N9K+pkdp0563u9ym724pK70bXvRQO4xiXZCqhY4LrNwiYjStuq7xKlUqlZ4NSabUeymtyikVZVBqHJJCs2JPgSAR778Sb+m1RBQUv6jiiBSeKgVKjKk3g3GxQXixbwe6DHTdV6nTuUUlqfxDa7U3EIatcBSEJJwlIXAYDyQedX+g9d3FepZVorTZdulZxm5GqItqQfzB1rAg+AnvpN0brXUqNGdzSerVNNSo9Mt3GheMpTS2XlShHYV+ohlOgBzsepb87imtSlTFFy9xsqAqoaoqi6SA0KjSwUMHgcZX7nqHUqbVAlO8U6hpqzqbXVjUqq8ICzAKKNEkcMzsQY1NuevdQF1u2U/WQbKn0qtchecsxpUxOP8AijBxMVT8Rb5Fdjt5VWrfWrA2h90UN2AFC0qXjIqDPEgHY6t1FAwFA1CPWIDIcgVK5Q3AgQAtJQkXMGmR453nVt+jeoAPSWmzNfSKIxWk7CZYmiCVEkkwSJjg9bj8Q7mps6e4oKXK7h71pUzNWjSNSQFaSrOEAHm4gah2nWuoIgStQNRhTYs/pMbm9V1mFhbQAvb9RHcJ4IBe6nV324o7VtufSerczT2hFKFqd806ksJWVxJBFw1X3XVupXi2h2rVYECme5RS3Fi3FjKsyUTeIA9QA8Eav9A6xu6z0/W2/pIyAsLXBV/QpVDkmIvd0iPy8602gDC7jq/VDSNlJA/ptBFGpJYrXtIDsLSClKQQQb+YI1x1bq/UlputGk7M1OuQ/pGQ3o1DSK5IU3qnawP1jJzG90aAPFONe6NGgA0aNGgA0aNGgA1X326FJC5BIESF5yQJ+wmdWNBGgDPr+LqFqMbwrluQO0KSLmEyAYwOcgRJA1034u23ps6szW24tKk3HH12j9z408sHsMfGuUoKJhQLjJgDJ4zoAQdS6krlDNRFX1Qwllkq6pPac/A5zxpbS3DKJZqjDJP8VwQOY5AMffT3rKj1KQjBWp/imqQ2VOZsWfkT/jpmrbt5QhqJNT4Z6qggENUg/wDmVP8A7tRUlW5wKjtPKGtUxgDBDXJ/lzGrg0joNZaTypz5/uvPzzn31NVqRSrJJ5TLVPbEEgVNwWILf8Wo0wOLWIXjwrITBNurCuoALOwDCVb1alre8SwII8giRq1SqBKgZx2qMER2kyCSD4jyPnV3d7ekmSShduELdzHP0CbmxPE4J99Zuq0qn0bTNPT3NxyxKwVDPrFS0SGdjJiJHcDP9Ma5r7Ykoxq1yoMmyo4gRzaGAfnzd8KTxfp0URQENZPIto/4gUoM/P8A+9RSqgXVaVB83U2Kxzhgt8oSMkSeffOk5ae+EU4zzjyfHqMKcW+Ud7mktOkhpGoyFu53q1nKgtkkFpaCYIkW/phhR6cgUKWqMQIJL1O73JzGc441V2FKm4qL6quXgMqdsAeYmZ+fIC6tlayrmrTAAyxQ/ue8Af4afrk3FNlTXJS2/Tkp12UNUsZAwX1ahCsGtYgFu0EFYAxhjEydRdQ26UFkVaoBMAO9Rh78lg3H9/xiTjU7V0JDVHSrSjFRY/htOZZThSIziIMnIifdUbAHpPafAZzY/wAGSYJHDASPkYMn04OFTZ7MhQUBZWAILbncEwRI+oMR++vGpqtRTVqCmACLRXqm6SPykjMjByckedeb9vUYG0tIxSJtMiSSsmypjmDiB7652wSOwARyAIIPsRyD8HOkdTrJUvGz7+RbCtS8y3tqtBzaHcMeAz1VJ+wYgnXG926o6MGeGIplDUq5uYQwF31KLicZEycaSbrqhL1Ka0w4RoP1tPaDkKhtyYyfB9tMaG4ZRcQSlEq5BYEqGpMrLJMErhong48DRpdd30tjWGdsq2rJL+IqAXb1CjVA4Ulf4lQZGebxjGYnHg8F9pB+IqcLVbw9NgJ5kU2JHwIEx/1HT/Wi1whWMm5NBo0aNRLA0aNGgA0aNGgBdU63RUSWPLA9rYsa12IjCA8sccZzryp12gBPqA8cAnkEzgZACkk+ACTqzV6fSaC1NGIMiVBzMzxzOuP91UIA9GnAiBYvgyPHzoAU9T3iVHolO7FXt7wxtdUOB3DuBEwRqSlTqeaZAnBuU4+SSCf2/wBdT9Tqek9MpanbV5UmSzITCqQWYmT++of7Vd9a13+5pqvHlQ4MfBn9dRlqIVcSaRXKjvDlqbAEspU4C5BE5kmCcYjP/wDEW53SS5P0sTAySfBMDwf8/cxph1XchQIX05/IGLXQRkUwMET9QYeJkY1l91vA5IHazTF09w/SD5u/eMat02tplLDkU36SaWYrgZbbrFNWFrE8yuc+DjOR9vjGmH/xGloUfWjyhLD3IAME9sEr7wZjWW2tFiQYle0iM8mB88mOB506oUQMnLYwQRbnkKQDjn5+NaFldU1lMUhOyt9MDur1apVAxYkd/f5nPcFkKOCe0T50o3u+AKim4VIwqm3M5NyghhkcNqYdQ9JVtFvyx7iTgmFwOf28avbXe1WMMzfJUiBjzP8AlrJ1PZiueW3/ADH6tdsXKFCbxwRcC6DJBNxA5uDRKn5Jjx7aZf74uWHZ/SmO5RJP8pIYlh8AT7k+br7kuoU1LlkEGBmHBAuGCAY+TA58w7vdPTj0zaWOZiDAwMg/+51VX2YoxcYSfPzJT1yclleh5V3NGQWdUbwSbHHxOD+mlb9YCE0wsqpngoEMzcAwAsYYIHbwV+qBZo7uqgMG0c9nvEYQyoHnAz7TkjoHaSEYZYqACAcZhsXHOYQe5Oq46G/Tc1v7PoWe01W8SFO4/GNGncr0SFYySrCCwOGVogVFYDJj9ca6o/jrb1pDYqgAIwtD4yb1DTHuPvgak6h0xXHaPHEECMGQpJhQY828Q4yNIK/SGBjORIEBsYyBMkfILD50hqe0L4ZjZBGhpdJRJcTa/PqbHb9ZSqBY2ZzHPEkJIhn+D4zpw9Sm5p0KZ7WX1HIIzTz5P1XMIMSYJmJB1882wcKbu4gwCRiMdrFgAc+DnjznWl2IYkqVLXZVSs3NEZUwYj/mG08S3tT2dq1GTi49Tur0+3lSyX/xJuC9OurMyLY4UQRwhzMdxBBODiP11qNJ99tqi7epbU/5bSH7wOwyA0qx+5J0416JvJlxjht5DRo0a4TDRo0aADUdesqKWdgqqJJJgADyTqTUe4oq6sjCVYFSPcEQdAEDdTogSaqQGKTcIvHK/ca6rb+koYtUQBYuJYYlion2kgj9DqmPw7txMU4lmYwziS/1D6vpPlePjXjfhvbFbTTxAH1vwLoAN2B3MPsY40AV+r1lqNSta5YqjttYSrIIMkcMPBBBGqTG2CdwqzwjQD48m8nn3PPIiNXupbehTqUy6wsVTi4mWdGP05OSTHA1DX3BUk7erStmRSKCCMXCAAxPLSD54OozqhNeKOTinJS4ZS6x06qykuBADKT+WCMgsDxjkqsQMjM549LZWtIYNIkBJuAIOVWGI+6kfvOtvuN6HpJchW54qKASQokk2gXFGIAyAbXyBq0+7oNIZkbP08kYAyIkHSF3ZlNnMeGNV6qcOOqM5stjdaCpBZ+3wwW3L5BgjPI7hCMIMavjbLV24cuiL3DyqyHKAqQwNOY4BPMffpqVLJYGnSOLQpFSooi5nJHqCmDAjGBmQQNMN0qerRHaBTDMR+VVttB9hk4PtdHnTelqlRDa5ZF7nG18oztTZXDBRyIPF4BieRDDjkrqz06FE1FBQMSZggg8P5m0f4Y8aK+8DhTUdEJk0wQsqOFYHDAkeRHMDXVFLSQzRnLWlgCe7gZgjhmJNykEtK6sr7QhbJ15F56RwxKJe2ySGWrWYVUwWDAKy4IcUyLIIxwYIYSYk1TVoRa9jzGadZQrf9hqLafMAEfJ1JU3CkBYtRQAi+mXqQMSwKkUwQOCJiJI4Fin1MjkX+4sZXt8kDIqEDJCmeYE40d5FS255+pe45XKFlXY0wywGp3MAFdwFkm0AemxgkkYIM/c6mp9HZWUlGJHEVAQP3Kkz7RHHGvUe0kiqPhgtLI5/klSOIOu33+Z9ZRzxZxI8kHHH9NMqU8dROaqzymTVNvapaquGKgKGghy1qtdIsImJBn7wJqbrpksFrBArnDdzAvzDWmmLiAYYqeIJkgFp0+verhgHA8xNwIMr7EjI/Uah2SCoiAVIqU2YqGgsBDKFdSZJCNnMk5nVE4qXEkNV4UVtFW12NJTKURHh1NdAc+CEMD5nP2OrjUx6ckIELRYrMQ7cD1XIBYTAtP2N2Bq3VptTNJbyKeULAC4tAsBJWFUwRPM2CdLKu9K3IEEGSQckzIyWLFiIjwBHmNFVMc+GKOW27Vyw6hTAo1SFQGxvoBpnCHEqZj4M/rrVax9eoGo1DbK2sCAxUiFM+5Of70GdbDVlix5FdEm08vIaNGjVZeGjRo0AGjRrwjQB7o1nj0CuGpsu8cCmgQgqWDfw2W4y+WuKtJngjyCJH6PuGS1t2xNwINkYCjBtYEm+5gePoBDQbgCP8UJL0cTAcx55QY/fVTYbX8xBHItIAHjJHvjz+2rm76c4NJRVZiFqk3WkMpqqSrFgx+kwDPIHiRrvZ7Es5FjCkVm4lVYNIgD0zDKRJkwQQMtPbdC3EdotbQ5y3JkabYE2qiknxAAjgk/6akq0qiMVaoxXlYJH3EgyYxyfJ1drUU26PUUMSAeXMfaWkKsxnwBqq9Nx2VKhe5GaQFBDqAezHBDGAZ+nnnUXZlhGjEGk+SlunVYuLm7sBlmifOTgY51Fuq+GuwSwc25zZZBBJypAZboW0jyJ1zuNwuFcXhQCxxgwDIHv5/XzrzqaE2m42HHaYyTIMjMfb+s6stoVkdr4yL1Xut56iqjvKYkcjm4d13zzcx/f7nUtLdARbUWAMKxIKj2BBDgfBkewGuqlO0SMkZAgQT7RHk4++midIpEMaj2KT2m4ZIJkd8yfmfsBrEu7Edb3Qng16u0lZ4ZRK9LeA2IUCgsICt2v5tntIJAn2xmQYLMmnKmhQpXDk2L6lM8fQIY4JyD5xIOqNbpC0wr0nU3m0FUkkwZJe/4/fxqrvMYqOCRmD6XnxNQtb74GrNLpb6U1xJffP8AYjddU38B3V3nPq0GqDkMlJv2tbuBHggn9NdbRygNa5vRt7aYa+ciWLljHtANoEkmTjO0mdmCp6YHmwmQPcWOIzjx51YgyC7vDzDKqKSZAiQpueQeHZuZGmnOcVmUH9uStbZe60Oa27/tFq0yykEMRIKOIMqxRpAzIOMxyJGuTSo9vqCogBH1MSAZx/EBazPgMs8ZmNZo7irJAqlGzAgyY9mBFx/SROQNUNl12qriqaascyYYG44aQpC/cMJmD4wuu0dO3hvH1LvZrcZSz9D6JvVL0agTJZWiIzjiZ88aU73aioTUQGCZkAyrQFKsn1eJ45zpJteuo5JZFUzyiWssRBLqwKjHsfsRptS6mrLbTdg5Mn8xcxEg2kwMfkHA4Gm6dRCTzCSKLqXtxJMVdU2RFGqS7KxRpuRkQwp5n/EmPjW80m/tJqUK8ujEK2FOVFh+oRIaZ8DEfOnOrZzcupXVWodPMNGjRqBaGjRo0AGjRqr1LbtUS1HNNrlNw9g4JHyCJGgC1o1mh0XdgUo3cGmCDIJvmTJJYy02wYwLhGcWdx03dOhX+0gGVghYOF91IzdniCAARk6AL+4Wa9L2sqY8HNPVxRAgYA0roUGSrTDOWxWMnmDWVgJ+FIX9NWNzvoX+GRUcm1VBH1Z5P5QOT8AwCYGgC3UqBQSxAA5JMAfrpEAgY+kgUHBYzdbA7VB+hcA/oMeRe3NR0AL1Vk4tCTJ/ui6f3450pWsZYkYLYgQCcAjJ7akzKk90grJJGuwlDdh9Sq5T25idP05qpJTBXBkwDiRi0zz4j9dSVej1LFGO3Pa0mfsVAYZnxxjXFe61rSyuFJA7lkxiQCCRI/x0spVqkf8AFZ/hixEgzkTIIMaaSnL3WJJ1pYknks7PaxBJJYCVVlKD6eYPPP6T76Y1NzimUWojoCOEYEH6gReJkgGQQZA+Qc/uOoEdqqA0D6WOPIBYiQPtJz+/vTtyb7mmcBu4kZMDnmI48AiNTlTKUcyORt2N7TT/ANjBoKFa5g18nAZyxukGbZLHHjHtGlG62rBmIB5ypwRgTBOCPOD76e9O/wCHAOQxmfctd78Z1T3das8j0QYJthwDAYgGc8iDBHwdLQscGN2VK2Kl5lPbbYILmPdGSTgDnHgY5PmNMhty23ZQId0fHbMnHtHtE/E682/TiwVmLLkMUcJcCGmCUJXx40zIM8+D/losnuOUUuGWxBvTTchyoNJlC9y8MrMCHkYYYHdwZ+dKOq9LpKUa0dzWkHMCxmwfqWI94+NaPY1RSoupy1EG8DLMcsW/75u/U6U7vbfwSZEpdUEfSPqa0f3YJUfEfbXnu06Upbs8y8vsaumm19jMWBgTF4GVkCSIx9j/AO8caY9J247eGuC+MH1HCLIOSqzPvxEcajXpin8z2fydsRzHEx8T8cac9E2quVuP/FSSPBj/AJY+BJJ8n7DGRoaHO7CfmaGrtXdl3q9IejUphDWqJSc3sbQsqxAvAuHxaCQAJ9zoNIev1QoqMjXVAhR0UTKkFhJ4VlBuEwIJn6gQ+17Mww0aNGgA0aNGgA0aNeHQB7o1natLfiy16ZK0wDMWu9rXFgEDDuti1gPf21KRvmVJNJWvBcrxZ7ANdg+cg8gHg6AOuvpL0vpwtQ2vNjiU7WjgfJkCODqan1GnaWVArgQoIAWfCeoCUknwG0t6ptq7Nt1JucLVllkH6lAwIERGr2z6fUwWji1roN6xwwAtP+WfkGW1bc5K3OW/GOBZvNyUW4S1SQHZwZUQe63ELIjEDM+DqvS3TT3w1xAkYDZEKw4mfpcGQY+dOq22BqLTFzqJkf8AgggkMtSJDEwLLjg8ADS8bNKT1ICH0wCGiIlchguLozIAwRj3wdTprKJd9GWf7/n5gfrsjKO1oabBFqpa8tblWJIcowlSSIIOLT5JSTqg/TPUJZaawCVy9z9rW5uWf0vHOldLfuIf6HC3AKcZZQR/03EXKZGZFrZ1L1fe97sVScEEorcsVUHFx4UnuAzHGtnR3e0RzAS1MY1Pxog3vSHUKzhlXtBM5JMAABSSf1E692PTqiGSpxmO1s+/1jx5mdV6PUWHJKrERgJHvYBZ+/66t06wAyZHkM5Cn2geogt5xBB/fVupjrOFF4+pRU9N5objaAinNrioLlYBgwhbgSGZpWCfaCR9xT3FMtTVkRcgEgBSSD7SIPM/pq9t96C3qN7BVtSVAuBOVZvIHtxwY1M1SgSTaRnJh1HHPj4/WdTg3HqjlsYTxhpGeR3HDVRiMKw+30quu13FQNdLT8pUk/rMxz8ffWpHTaeOxW/6pb75M+NeHp9OR2KBHiR7ex+/9NT76P7pz2ef7wko7pyUdjDiVBMBmXmIgBl+GAPzmTDU2zurIAbcG0RiGDSBLEKDGJb2CxppumCNVGUVE9QKtovEG5sg3EGAQcCVOZGlq1Lagp3KHObQWQnBIE0wgP5jke+MaQ1c9PjFq+g1TC1dHkq0Ns7T3GAY7aRY/YhWlT/1IPtpjQo+mqMBFpYoKkrdUYNczSJVFBZjj7cCYV6nSp1SxSo1RJWVcvAMYJmfmCPYx51LuuqrWUsOyAytdEAFQxPOCpCsQeUuMHSVGn0kbFKEufgM2WWuPiJH3oShUSJFjG6e9iVMuV8AmTAJMRjwNHrC9S6a5p1uycOZKP5ubkiDGIIMfbGt1rYsjFYwxGmc5Z3INGjRqsuDRo0aADRo1V6k9VUmioZ7lwfKlwG8iDbJ/wBeNAFrRrNnqG+CI39nUvaS6YAYzwH9Q+nAzJDXcQvid+obsoCNsFe4SLgwA/dZnAnxMwYggFrqZpirS9QwLankjMp7a5SsUV2pMtWkBPdUJKQJYSFYsIzBkz8REP8Aa6ivSNZBdbVBs+KqAYzgrB5/Qa93G7QVBUT6zC1F4LKA1uGAkhjOMwTzga7hnNyzgp1a0Uu662b6rHBqsVttCzIWYgeygZGqVTdqab07DSDKygwColYkhTgf0+dXXpIQyiHoiJUkh6Q/LcpFwWRIJyD8CQn6gr0lIBukdrAZ8TiILASccxxrzOulerPH/r7Gjp41tYJBQZwHIARclgwYEBhJWMkAAnMHERq31GiWksoWffKEWgEXfSykiRkNn6eQU/St1UVyVJYESbhAJECCQAJI8gSIzIgaaU94qm70zRP/AIiW/fPaZU+ZBHnxOrOzu0I6dYx1I6zSytfJn9/RbABMgyIY8exjkc/0mPPPTN8QfpJkHjgmc/3Z+QYM/bWq26qwOFiZK0xiotsF1Uf8xThgs3AQRkAUd90wfWhlTBuU9pQgMrDwVyR/gQMD2Gn1sbYrPmefv0rreUddP3wAMKxJMmIkcAAgkePOfOvaVWp2lmZhm5e3MgjGB5+RpW1ByYFpIIytxPI8Bcfaf10zLHyrD7qf9I/9nVsowz1KORhT6nNq31QMASABxiWifjnnXTbdP5AxOAIkk+2fOoNptZh2BmZUEkRjyvvzzx8auGZHII4IMHx8aXcUvdLN7b8TJ6dC00acSyszwIhEKMsH4JaAP2wuI16dNUoCyrTAKOUU8/lDk5AGOAfk+RKXqPDhSSPrWVqAgYa4HkccDn2we9q/8Qt6RfcANTL229gqG2WPbkQ3bzzAwNIXUxm/GsmnVYtvhYn3FBriwQzxUUchx+YTypHkew+dTdJoEVL3hVXve4iFX03USeJJPHgLphu/NUKVN4R1MZlgoOMTkGfK8+IipH+GvidwWb7IS/d5OEER/dmQDOTToVDV/LGUOyvbqwddQG3FGrBMCm0d1SwdpwJNoPwOBp/rPdT632VFKAFqTlReLyApnEAYx+bzrQ62mmuolGcZdA0aNGuEg0aNGgA0aNGgA0aT1fxLQRQzsVkuCpi4WXySoMxNMjE5I99Rt+K9varKzOHewQsE4knvtlQP34EnQBz+JaF70RjAqc8fk1BtdtYCJJnkEkgfAnxqWpuv7QaD01i5KhAb2vRfqW5T7iCZEHXVVSpAeJYEiJOBAPgHyP30xXJYwI6mEt27yIKtM8phkUlSBlWLKAo9kY/UJgge+RP1jZU1UAKod2ACx2McEkjiQAWnBx+8aG1GQCQtrwB3QlQMwnlpAPOTnmddV9w1RirNC3BlUD6lBBRrvI4Jj9fI0hr5RjXLcvQc0vKWGQHpdL+SPkEhj92Bk/qdVj01iLqKvbMAlrwcxMM4NvsQffEQTdrCT3XGkRlUGfmfJWPCwfv4ZUd76kKk0ypBKuoJZBzFrY9p8YxkTj6TSV2rxv6LzHp2zj7pmqVBkLBmphj4LogDeGMVGe4eCBP9IdbTaFmYBWFFhde0AmpPcwX2cGSCFEiYJaRZ6ce9rC3pRPupqM5LWk5EHnxLeCDrve7+Dan1RJJBge3tJ+JxrZ0+mjTxAUut3LMyku0a8U7SE8sogQIj2AnjBJ+I4af2Cl/4ae/0j/TSfc7hiRc7SSAqpcv9AZJ+/HxE6uUK9Rx6akG3D1GkiSJtW2C0DBJIjHJnTU8+YvTs52otPs6IgGnTE4Eqv+muW6ZSJ+nkcXNHjxMf00rqdJQSDQdi2GKvfcpxBNVpA+Bx4Oru5rip/DqLUphsAkAhuDEi4D7NE8ZzqGS5pE20rUu6xQoUTIWJHkiMnj+mqtTf1HgoVRf/AFE+0+B8gT8HXm52dKn9Qd3PEMVMAf3SoA949/ONUaVAIZgson+FJt54BPJgHnBJzHiyMU+cC1s2kllJkpZnRmg/8RKjgEmVNID24VwDA5C/MHuihlV8s3qWn8lMqVYtkEXZgcyfYMBe6ZVW5wOXPqBo+tSAFI+whY+AfOuOoUhehDECr/DZfeEd1IkYZYn2IkEHGlu6Xed58sDe57cCjqqBqFdAxKem6hgYJFhEgjgjiR7TjWr0i6j09vSq/wASRY35MntPmYn9NPdMTkngXpg4t5XUNGjRqsvDRo0aADRo1DutytNS7mFEZgnkgDj5OgCRqYPIB/T350emOIEfbVGj1qg1MVBUHpkkXGQMXScjjtbPGNeP1zbhbhVVhIHYbuQTMLJiASTwACfGgCt1lQKlETaLagEEr5TGCNQVKcg5JOPqZjMGYmZAPx76X/ijeCt6BpMf+aCCLWFrKh7WWcMI45Gqe3ruoAZ3LZmJbg/IPj4A501VFOPVCGoct/BpEqSR6Hatv0qqowM+Q4yuRxEfM4rbrZhRTBCozMWqDLUgFQs5Cng8Rba2ZkgGaFLeiBf3LyGAzP6f5D3nVXeb1QsWhBMjy10TMCYIxnPPzmD08nwiyOqXmi3W6rRpMYvVB4Yk5OZljC4/LdPwIze2NcVaiWMABBuzcc5SIxIjnmcDEjM/7tqVQWWoMEWghZOAoIOASVxiJkYJ7R1s+nsowCxza1wxBggSAFgjKEyI415u2m6i7vZwWF8DXrnVZXiMufmbJ6DUVVqbMUBWaUBgFJAa2BfIEkAEjEAagqUpYmmKpBMlSkRJk5e3E/c6rDqjUgA1dJgSr5PHCwQx/W4nUTfiFzwwI+KLCB/3OCf0/bWgu0qUs5x9hd6aU+GsgNuTcGbIMMBkTjADcge7CDyqqCNTVNugEvlR/OxKj9GML+muV3IYeqXuLwuBHB+kLzIMzMkZ8DXm9vKwabieRANy5kSl8fePB45GbbZdfNuLe3PzLoxjBY8xj0mqxSoFEwf4ZYm0yvEkTAM5EiCI9hE25apaps9S9c0yzqtrgmWtEGBEH3z7G1ut2fRkH0qjABQwuIYmALQcn/2dS7DCICLTbkEgkHE5GDz7ftrcrjtilnOBZvLJ61BXADqGAMiQDB98+dL6GzRndW25VVwrkqQ+fYMSP1H+mpdzVLVBTV7AFudgBOcKATgEwxOCQF8SDql1OmEKhVNRmmXYPUiDxapxMn2GDqUpbVk5tyX9xt1LBi5RhKgggSDBiDIPA+dUPXCsSEYv9K1KjAr5OLTA84EExnjS6rQYfWiSR9CSGieSqh2j/uI+J1P03bCpEqOTebhISwgLI7mIYBgWAIz7ahCzMsbXj8+4Sjxw+Sh1Dc01pVRLSKbqWAaWIUgyV5M/5x51tdfPfxR01wKkMs2OctE4mR8SD5x7HX0LTdu3CaFdPuTkmGjRo1QNBo0aNABrmpTDAhgCDyDxrrRoAot0bbmJoUsTHYuLvq8ede/7poQB6NOBEC0YgkiMe5P7nVwnXs6AEHVh6BpCitoVagCoBESn90wPOBpaep1akG4MAZ+oRx5hATg8Tpx1mlTetQWoVCkVOTGZSAPc/GoNz0EmSr38RcYYe4uAMjPAA++ra5wXvIXtrnL3WJme1SzniSSBA98D21XbcUmIviJ/MBIxyJwTj/P40xq9OqcC8fDIZ491Vl/Yn/LUFL8PlrrAJU5AlfEwR2EHIOV/xnTivrfGRR0WLyOT1ZQAqKYBGTknMzgwPeZke2rKbz1YIHc3OYDELAafyuPLW8YKsIITV6bISDafH1eZjwPn+h0x6XtyFDQWiWkRCz9RJY2rgkZMgcBszC6NDh1ySp76MuETnalh6jUgQYHqAMpxjNgLiPcqPsNRHZwe6WHAuYhT9j6SB/8A1Qf66bbPqViwFULJyzPBn++Ux+0eJ1S6sCzBotuPDsoBBH802kAexPnAnWLHQ6WyWeP5mnK+6EeCxtKyU7WILRAAWO0SBK0wII8dpZoPzp2eo0hzUUfcx/jrNbbp1VZJpgCBIUg5xEgRwfIzpTvtxU9SCQTx8n80TOBxHP8AlrRhporw1tYFHqZL30azqG89QmkAkYPeLruCCqyJAx3TyOPOs2/U2Uif4RgwGZqc8fIn9J1Z2G1DBpRjm7ulQ5PvjJERwRxGrB2xH0rHwrDPthRTE/efudI36TUuTcJjFWqpx4kVNtvaqjtPaTJtcSSRzd6UsY8kz86mH4j9E95b/pqOpB+QfrH/AKSPjyOW2IMkALHJ4Zc/mYKDZPm1x7nE6Wbzp9RXYgdxIuETkKAMAypgDwVPIOse963Tvc3n8/PI0avZ7eOhdP4poM1QCf4pEySIhQoEgNKmJgqBkzMxph0zrtMEgFSxgZYniSOKQA5J18/rdKe4i1z7kK7Efdgs/up0xNJlKg0yvGMwRM/SQAf1GPvjV0e0dS8JV5QT0dC5U1k3HWuqBtvUtNpKNM2krKEqRypDQYOQf3GtBrB1FcUHhSGCOCzB7YIP5lzMQJkTGdbzWvVY5xy44fzEHHEnzkNGjRqw4GjRo0AGjRo0AJdx+GqTkEtUFrVGW1oteoSS4gTcCTGoT+FVKOhrVmV7JuYNNgAE3AzNomdaDRoASbTpSUaqqO4OKrGQADL0zFoAX2HGfM50PskbcWmkvpqvmmMmDkNE+R5/Q8iXqlQJWovDm1an0AHBsBmfyjnGcDXO83RqIyFYDA5BBI4iQYBByCJ+PM6kk30ITnFdXg5UUxVX0mNqSar+oxQLayhSSxBe4j/pC8jtBnG0pVixDl0Yi5VaUeFC58kQIKg2nyDnSre75jZdS7UPgi2CvNswCscyYEzAyIHqqasPTpBf5nYCpx/IV9xE3aS1GplTLDhlfEurjGaymNOrbA5f1CKYAFs1IXgQFQi8k+ImTg8DUa7VbEp1TuFJe5XqNMtyAe5hjwreQCO4TqKoCikIQFJVgDNqsrBhjwrQAY4+qOZd0nWqrKycG1lYAiYB+zCCP/7jXaJ13Rc159QmnF4EyMyyrh5BOQjwwnB4PjxOoVrJSJKOtKfqVwQrH+YqSuccjnzOrn8MuUWmvqDzUqWtA8qcsF9iABrncEp/zQhP5QzVSf0YGB8gD51StAoy3Qk0S73Kw0RU6K1KlNTCFZYGji8AhSGMXqO4fS2fPzzv+lPe1lNbf5nctPkk9wIyT7zzPjUmy6hSWJVTUIEuopAv3DJCtInB/wBDjU3UN3dBK/wwZsaO+BNxGexZwIksF4GS5CE9u2Ty/j0KpSj18jij02k2BUT1ABKixrTzgwHiZ8z9tc7miaZF0Lg9xLemxxyxk0jjzI9jOqQ6gaxKQI+pYCdhGVYETaZGJmc6abffVWkWI7KvcMocnESGUzB/MOBMThhxlApUq7ODnbUAzi8AAAjLAzIttgHgz59h8RxVpqhsuZgggXoHAwCATF5wef6zq4r0XPpmmAXBgMn1CM+PbVTdq4AvVwU7fUDU7XH5SbjdPxHJMTzqO7LzI6oOEcQLWy6gkZUpGMSUGAeRhR/1QecZ0l3O3D3ItrEsXkdwqLce4nJkAhT5ELEjg2fVGos0pmp4arTUmMAgFA376abbrHcQ1FlPJtFxx5gCW/7btVRvr3YjJP7ljhKUfEsCWvtLdvU9Q+lcj/xCSjCVIgFoYt8kfvjWz0k/EKq9A1kuYqlQqadpw1MgzJEj4949sO9WylueSMIKCwg0aNGokw0aNGgA1X3+3NRCoYoTEMJkQQfB+NWNGgDPU+gVgqj+11LkFSGjl3MqzAkhgv8ALx9vPn+49yabod4xuIN1kEEHJkMD7YEDHGSC+9ZcdwzEZGZMD9zrp3A5IE4yfOgDMb3ZNTNFWrEt/FMkuBl1IE+peMY+vVPfbp6Rh6qXNnwrHxgHAHyZ/XVj8btcKBXuBDwVI4IUTNrYz7HxrN7aiWNskfFxKrGMBhyfIIjj7GD02pk+8qlx8CuV1SeyxDf/AH8AQ3f25wJzB+rtAI/VP1mNddO/FdFFKyWBMwSIXAkKsGE5wWMZiBGqNPYPUBCG4EkFfBgEwIMePEERzONQ1NhXVbgvqJ4IBM/NwwB8HPjkHWdqr9fW/cT+g7pq9LJcSwNh1Cg9Q+m4UypRQVAi0EtaQylw4OFAxn51NuuFCujZJNxUkTLFhOJL+Y9oGNYr+z5a/AOOwBbcxBJYA/t558a0PSfVpoDJj+W48e/awnH5ZH39+aftauPFkdr9Dl+gnL3JZRbD1WUDtK4MAl+APAq8fYapdQNS0qDgqY9iT45wJHmT+2nqbiFEt2QGmSwWI7wTkU2WQ0mFNvgk6pbhAhtMFT9PEMCJAyYJ/of8N/TW1WLdwZF9dkOMsy1OixcTcTMEEg/fzkxrYdCpsVPaLufAxnJOTEz7+Yxr3ZdPEgBZeAxQYVRIAJMdoOY7bmj8oGHm26bmagWPFMZUHi5iQL24yRAxA8mV+ojLiKCrTSfMiE7IBC4LVB4WkQJz7yJ/cedV9wtP+HDBSAbqJF4JNv1hDJZcwSSO5iZxDPaqBVqgQuFNo84Pf9z9P/Z9tL9/SFJgPTrshkyllqmZgyQ3+Wf2VznqN7Nq8CRC9flUQI7cPTWCQCCcFVYTx23EYOqtNk7jFtRRFzS9hIMXMe5R8NbpnuNsBTDgsVa3scC7uIjwCCJyDPGvFIICtKOCfTqDMewPx4g4OPMao1GkjdHq/wA+R2u9wltkkZ2AAblMNy0XK3zcAQf113tt1aY7hSXJJBBQx2kYlc+4Aj4wdLttolWWYFKs21LSVkj3HyIIPMEZ1VfZAFoUk038H6UZJBHkf3vJMkziMyrsnFmXPges1mYY2i3fV7tvWIakXIaJIDMthklFcAvMZkT7YzsdfPurXijVvdgDTcSIsIKHzGB8H+vJ+g62XU68ZeRCu5WZwg0aNGuFgaNGjQAa8InXujQBn634Q27WZqLYiosNhVWLYEWjgeI1IPwvRtQXVD6bKwJYGSqqokEWnCjMTz4MaeaNAGd3nTKNM7dGYwiPDFVLMbkOeyCZzIHOdRNsaM9p9T3uWP8AIKfsBq313betVpotRFYKxKliGKkrmBkiQfjVQ/h2rHbURDjK3Dg/1xj/AAjV1bSXLFroSk+I/cnIiCoBKkEAmB7Hx7E/vqayg01GoJloINMM5clbYiZEZnxgmIOqi9HqUpe+mqiSxMgERkk/1n/XRQ3QgoKtCTVRlhySSbagEAYuAI+2dcscX0YaeE48S6EhpUPVhqYpALaBABBJmQFmwR5MTPsNcV/w8AcWdxxBNMnk5tkM3OYGrFfptdrir01LNcTBOIgDIjAAE/HidcpUfbwHq0Atpa1iQQBCkqSe1ZYCMxIAjWdKvvptWw48nn/Y8pbVmLItptirkAqvpIPpUTDCbUUnJwO848AcxY6TvaagoRYqgsGYx9TXeVUA/AkCPtqk1Vq5VTV2pJkBV7mBEXLc10xIkgDxqyOht/d/R6gH7DGrV+ktsIP0/wAsg/E8tk3TfTp0n4amrC14zUkLkn/mNJi/83yZ1afe2i56Too5Y2QB7mHJjPt76S77bWdjVaSs1oKtVbIZogq0hpAbBGYOrXT9vVdJFZKiNIBR2iPpOTeSZ+dThKUvejj+X+DjSXRke+d7wKppqwkqYYSsj6XDqf5ZHwMcEwiuqxIpt8+u6nx4JYn986Yb6g4TuanTpU18uwUQOWaAYA+R5mfCzAaxa22UkspHq1A10gRhwScicz++KnTbuzGzj4YT9SW6OOhcSrFMkhvSLC0vPqUyTbDAnvQEmCGJhoAgTqg3TvTrXMsE3HgEsD9QwS7LJn6PbV7Ybdm7qT7dzA7goIz3AyoHIPv51PvEdbXd6VOpIVXuKgyZCFThgc4+5Ec6bjJxQvKuM3lorrXoqQrK/qgKpZWCOR+UECoHPwpE+w0y21Km1JhRMTOZNwaI7ie4HgZzGldHdLUhqj7SowPayseBn3PkTHAjTHc7FqhlqdO6IvDMrj7OAGH6HUOS0U7wIKVUPKWo4ERGFODiZ8+3zrU6znUemVvSqy9IFqfczSBIS0t7LIA+BE60FGqrqGUhlYSCDII++rJPJVVFxysf7O9GjRqBaGjRo0AGjRo0ALOv9cpbNFqVbrWawWiTNpb9oU6Rf/6Ns/8Azf8A0f8A708/EPQqe8prTqlgqteLCAZtK+QcQx1nav8As62iiS24P2IJ5jgJOm6fZdv6u7Pyxj1F7O/3eDGPnk8X8VbJ6w3IWsXC2DAiFLgYu5F7j/u84i//APHW2wLauTA7R/8AdrPdF/DVF6volK9MBGe69TkVipX/AIQweQfOQJgww6l+EqFIpH9oc3rMFYAY2zPpwSP5fnUn7H/F6EP+1/D6l7ffinbVqb03SqUdSrCF4Ij+bSvZVNkCGppXupssEim0ELOAxIE3TjicREan6R+G6VXbrWc10YglkUq0EEg2xTlxjBAzyOdRdM6Ohqil/FS/1WPepI9OqaKmDSA7lUGAcSfAkxfsvlu9Dq9p89vqPm/FdIfkq5IHC8kgD8/udVuqbqjXy1OuDYySppg2sysw+o82D9J99Q9Z/D1OjSZw1dyvcFFvK9wkimYGOdW+n9FWrSp1C9dC6hip9OVkTB/h+NQfceWfQl+v8vUpdPpbdaoenTrXpJz6Rw5iMnA7PywdPT1f/wAqp/8AT/8AyaSttRT3aUVO4IqKQ1SEtFoLKB/ChuTJGBInkaZ7zpoRCxq1j9gh/eKRIHzGNVvu/LJ39b5epX6h02nuitR6FbNhBVqYkLdb/wAz2qN8jBEEA6n2NRdqq0lo1oyRJpkkAgHN/iVGu+io9ShSY1aiSo7f4ZiMYPp5GOfOoOp0SK23U1KrXl1nslRbfMelBEqo5xPtOqLN217OvzGFjPJNv90tak9J6NUpUUo2afDCD+fB0hrUNrVLsybkly5JuQGWUpghgQVBNp8foI0n+6P/ADqv/wBP/wDHpL0HpgrI5Jr07KjJBKGYgz/w/njwQR40m/bfLZ6l0e5/az6Euy6rt9qpVKVVVdyY7T3FeB34ELxxjUXV+qbbcqi1adYhHDrFoIa0rzf/ACswnkTIggHXHVOjqK+2pE13WqXN4KdhVJEj0+DJHI1ef8J0wDFSsT7Smf8A5NVy/wCR8tn9RbH2Xz3ehnae86cjDsr3UyoBxix7xw0Hwp91EHTqr+PdqokirH/SPJj+bSfov4co7h2u9VD6dKo3epIapTDFSDSHHEjH2Mge/iL8I0aSC0Vqkhz/AMRVAKUzUUE+ngErBJwNWL27z2epcl2fjnfn/wAlze/jvZVab03WsUqKUYWxhhBzdjB1DQ/2jbCgopzW7fdJJkkkmDEkydd7H/Z/talNHJrqXUNBYAiRMZSdIx+B9rU3S0npVxd6kv6gxY5C49ODIEn2kDyJtj7TnxbfUsf/ABnl3n9I/of7T9i7KoNWWIUdnkmB51tdYbb/AOyzZIyuDWlSGHeOQZH5dbnV8N/7WPsJan2fK7jdjz3Y/wABo0aNTFg0aNGgA0aNGgA0aNGgA0aNGgA0aNGgA15r3RrgHmjRo0AGjRo0AGjRo0AGjRo0AGl3VdvUdkKHtF0r6jJkxa0qDcBB7Tg3fGjRoAWbbpG5phCanqMBJBq1FUP25/NeCLpGF9lEmI06Ru1IBq+pTBc2mq6MZY2i8LMDtPxLDIgaNGgD1Oiblj3Visu7Fg9QmCzWBRcACARzK4+ltajRo10D/9k="/>
          <p:cNvSpPr>
            <a:spLocks noChangeAspect="1" noChangeArrowheads="1"/>
          </p:cNvSpPr>
          <p:nvPr/>
        </p:nvSpPr>
        <p:spPr bwMode="auto">
          <a:xfrm>
            <a:off x="612775" y="-1554163"/>
            <a:ext cx="34290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16" name="Picture 12" descr="https://www.ncl.ucar.edu/Applications/Images/mjoclivar_5_l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931615"/>
            <a:ext cx="1846518" cy="242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90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32688"/>
          </a:xfrm>
        </p:spPr>
        <p:txBody>
          <a:bodyPr/>
          <a:lstStyle/>
          <a:p>
            <a:r>
              <a:rPr lang="en-US" dirty="0" smtClean="0"/>
              <a:t>Syllabus - Course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Laboratory Assignments</a:t>
            </a:r>
          </a:p>
          <a:p>
            <a:pPr lvl="1"/>
            <a:r>
              <a:rPr lang="en-US" dirty="0" smtClean="0"/>
              <a:t>Labs </a:t>
            </a:r>
            <a:r>
              <a:rPr lang="en-US" dirty="0"/>
              <a:t>will be due </a:t>
            </a:r>
            <a:r>
              <a:rPr lang="en-US" b="1" i="1" dirty="0">
                <a:solidFill>
                  <a:srgbClr val="CC04B4"/>
                </a:solidFill>
              </a:rPr>
              <a:t>one week </a:t>
            </a:r>
            <a:r>
              <a:rPr lang="en-US" dirty="0"/>
              <a:t>after they are assigned.</a:t>
            </a:r>
          </a:p>
          <a:p>
            <a:pPr lvl="1"/>
            <a:endParaRPr lang="en-US" b="1" dirty="0" smtClean="0"/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Semester Long Project </a:t>
            </a:r>
            <a:endParaRPr lang="en-US" dirty="0"/>
          </a:p>
          <a:p>
            <a:pPr lvl="1"/>
            <a:r>
              <a:rPr lang="en-US" dirty="0" smtClean="0"/>
              <a:t>Final </a:t>
            </a:r>
            <a:r>
              <a:rPr lang="en-US" dirty="0" smtClean="0"/>
              <a:t>Paper</a:t>
            </a:r>
          </a:p>
          <a:p>
            <a:pPr lvl="1"/>
            <a:r>
              <a:rPr lang="en-US" dirty="0" smtClean="0"/>
              <a:t>Oral Presentation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Exams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Reading Material (PDFs)</a:t>
            </a:r>
          </a:p>
          <a:p>
            <a:pPr lvl="1"/>
            <a:r>
              <a:rPr lang="en-US" dirty="0" smtClean="0"/>
              <a:t>journal </a:t>
            </a:r>
            <a:r>
              <a:rPr lang="en-US" dirty="0" smtClean="0"/>
              <a:t>articles related to individual satellites or data </a:t>
            </a:r>
            <a:r>
              <a:rPr lang="en-US" dirty="0" smtClean="0"/>
              <a:t>sets to support your understanding of the data and to provide resources for your final projects.</a:t>
            </a:r>
            <a:endParaRPr lang="en-US" dirty="0" smtClean="0"/>
          </a:p>
          <a:p>
            <a:pPr marL="393192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2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152400"/>
            <a:ext cx="8229600" cy="1143000"/>
          </a:xfrm>
        </p:spPr>
        <p:txBody>
          <a:bodyPr/>
          <a:lstStyle/>
          <a:p>
            <a:r>
              <a:rPr lang="en-US" dirty="0" smtClean="0"/>
              <a:t>What is Remote Sensing?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Remote </a:t>
            </a:r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Sensing</a:t>
            </a:r>
            <a:r>
              <a:rPr lang="en-US" altLang="en-US" sz="2400" b="1" dirty="0"/>
              <a:t>:</a:t>
            </a:r>
            <a:r>
              <a:rPr lang="en-US" altLang="en-US" sz="2400" dirty="0"/>
              <a:t> remote sensing is science of 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acquiring </a:t>
            </a:r>
            <a:endParaRPr lang="en-US" altLang="en-US" sz="2000" dirty="0" smtClean="0"/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processing</a:t>
            </a:r>
            <a:endParaRPr lang="en-US" altLang="en-US" sz="2000" dirty="0" smtClean="0"/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and interpreting</a:t>
            </a:r>
            <a:endParaRPr lang="en-US" altLang="en-US" sz="2000" dirty="0"/>
          </a:p>
          <a:p>
            <a:pPr>
              <a:lnSpc>
                <a:spcPct val="90000"/>
              </a:lnSpc>
              <a:buNone/>
            </a:pPr>
            <a:r>
              <a:rPr lang="en-US" altLang="en-US" sz="2400" dirty="0"/>
              <a:t>	images and related data that are obtained from ground-based, air-or space-borne instruments that record the interaction between matter (target) and electromagnetic radiation.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Remote </a:t>
            </a:r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Sensing</a:t>
            </a:r>
            <a:r>
              <a:rPr lang="en-US" altLang="en-US" sz="2400" b="1" dirty="0"/>
              <a:t>:</a:t>
            </a:r>
            <a:r>
              <a:rPr lang="en-US" altLang="en-US" sz="2400" dirty="0"/>
              <a:t> using electromagnetic spectrum to image the land, ocean, and atmosphere.</a:t>
            </a:r>
          </a:p>
          <a:p>
            <a:endParaRPr lang="en-US" dirty="0"/>
          </a:p>
        </p:txBody>
      </p:sp>
      <p:pic>
        <p:nvPicPr>
          <p:cNvPr id="3076" name="Picture 4" descr="http://www.ces.fau.edu/ces/nasa/images/Energy/VisibleLightSpectr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876800"/>
            <a:ext cx="8458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66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9067800" cy="838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Why do we need/use Remote Sensing?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5715000" cy="5638800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ct val="0"/>
              </a:spcBef>
              <a:spcAft>
                <a:spcPts val="1413"/>
              </a:spcAft>
            </a:pPr>
            <a:r>
              <a:rPr lang="en-GB" alt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Source of spatial and temporal information</a:t>
            </a:r>
          </a:p>
          <a:p>
            <a:pPr lvl="1">
              <a:spcBef>
                <a:spcPct val="0"/>
              </a:spcBef>
              <a:spcAft>
                <a:spcPts val="1125"/>
              </a:spcAft>
            </a:pPr>
            <a:r>
              <a:rPr lang="en-GB" altLang="en-US" sz="2000" dirty="0">
                <a:ea typeface="ＭＳ Ｐゴシック" pitchFamily="34" charset="-128"/>
              </a:rPr>
              <a:t>land surface, oceans, atmosphere, </a:t>
            </a:r>
            <a:r>
              <a:rPr lang="en-GB" altLang="en-US" sz="2000" dirty="0" smtClean="0">
                <a:ea typeface="ＭＳ Ｐゴシック" pitchFamily="34" charset="-128"/>
              </a:rPr>
              <a:t>ice</a:t>
            </a:r>
          </a:p>
          <a:p>
            <a:pPr lvl="1">
              <a:spcBef>
                <a:spcPct val="0"/>
              </a:spcBef>
              <a:spcAft>
                <a:spcPts val="1125"/>
              </a:spcAft>
            </a:pPr>
            <a:endParaRPr lang="en-GB" altLang="en-US" sz="20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  <a:spcAft>
                <a:spcPts val="1413"/>
              </a:spcAft>
            </a:pPr>
            <a:r>
              <a:rPr lang="en-GB" altLang="en-US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Monitor</a:t>
            </a:r>
            <a:r>
              <a:rPr lang="en-GB" altLang="en-US" sz="2000" dirty="0" smtClean="0">
                <a:ea typeface="ＭＳ Ｐゴシック" pitchFamily="34" charset="-128"/>
              </a:rPr>
              <a:t> </a:t>
            </a:r>
            <a:r>
              <a:rPr lang="en-GB" altLang="en-US" sz="2000" dirty="0">
                <a:ea typeface="ＭＳ Ｐゴシック" pitchFamily="34" charset="-128"/>
              </a:rPr>
              <a:t>and develop understanding of </a:t>
            </a:r>
            <a:r>
              <a:rPr lang="en-GB" altLang="en-US" sz="2000" dirty="0" smtClean="0">
                <a:ea typeface="ＭＳ Ｐゴシック" pitchFamily="34" charset="-128"/>
              </a:rPr>
              <a:t>environment</a:t>
            </a:r>
          </a:p>
          <a:p>
            <a:pPr>
              <a:spcBef>
                <a:spcPct val="0"/>
              </a:spcBef>
              <a:spcAft>
                <a:spcPts val="1413"/>
              </a:spcAft>
            </a:pPr>
            <a:endParaRPr lang="en-GB" altLang="en-US" sz="20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  <a:spcAft>
                <a:spcPts val="1413"/>
              </a:spcAft>
            </a:pPr>
            <a:r>
              <a:rPr lang="en-GB" altLang="en-US" sz="2000" dirty="0" smtClean="0">
                <a:ea typeface="ＭＳ Ｐゴシック" pitchFamily="34" charset="-128"/>
              </a:rPr>
              <a:t>Information </a:t>
            </a:r>
            <a:r>
              <a:rPr lang="en-GB" altLang="en-US" sz="2000" dirty="0">
                <a:ea typeface="ＭＳ Ｐゴシック" pitchFamily="34" charset="-128"/>
              </a:rPr>
              <a:t>can be </a:t>
            </a:r>
            <a:r>
              <a:rPr lang="en-GB" alt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accurate</a:t>
            </a:r>
            <a:r>
              <a:rPr lang="en-GB" altLang="en-US" sz="2000" dirty="0">
                <a:ea typeface="ＭＳ Ｐゴシック" pitchFamily="34" charset="-128"/>
              </a:rPr>
              <a:t>, </a:t>
            </a:r>
            <a:r>
              <a:rPr lang="en-GB" alt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timely</a:t>
            </a:r>
            <a:r>
              <a:rPr lang="en-GB" altLang="en-US" sz="2000" dirty="0">
                <a:ea typeface="ＭＳ Ｐゴシック" pitchFamily="34" charset="-128"/>
              </a:rPr>
              <a:t>, </a:t>
            </a:r>
            <a:r>
              <a:rPr lang="en-GB" alt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consistent</a:t>
            </a:r>
            <a:r>
              <a:rPr lang="en-GB" altLang="en-US" sz="2000" dirty="0">
                <a:ea typeface="ＭＳ Ｐゴシック" pitchFamily="34" charset="-128"/>
              </a:rPr>
              <a:t> and </a:t>
            </a:r>
            <a:r>
              <a:rPr lang="en-GB" alt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large</a:t>
            </a:r>
            <a:r>
              <a:rPr lang="en-GB" altLang="en-US" sz="2000" dirty="0">
                <a:ea typeface="ＭＳ Ｐゴシック" pitchFamily="34" charset="-128"/>
              </a:rPr>
              <a:t> (spatial) </a:t>
            </a:r>
            <a:r>
              <a:rPr lang="en-GB" altLang="en-US" sz="2000" dirty="0" smtClean="0">
                <a:ea typeface="ＭＳ Ｐゴシック" pitchFamily="34" charset="-128"/>
              </a:rPr>
              <a:t>scale</a:t>
            </a:r>
          </a:p>
          <a:p>
            <a:pPr>
              <a:spcBef>
                <a:spcPct val="0"/>
              </a:spcBef>
              <a:spcAft>
                <a:spcPts val="1413"/>
              </a:spcAft>
            </a:pPr>
            <a:endParaRPr lang="en-GB" altLang="en-US" sz="20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  <a:spcAft>
                <a:spcPts val="1413"/>
              </a:spcAft>
            </a:pPr>
            <a:r>
              <a:rPr lang="en-GB" altLang="en-US" sz="2000" dirty="0" smtClean="0">
                <a:ea typeface="ＭＳ Ｐゴシック" pitchFamily="34" charset="-128"/>
              </a:rPr>
              <a:t>Move </a:t>
            </a:r>
            <a:r>
              <a:rPr lang="en-GB" altLang="en-US" sz="2000" dirty="0">
                <a:ea typeface="ＭＳ Ｐゴシック" pitchFamily="34" charset="-128"/>
              </a:rPr>
              <a:t>to </a:t>
            </a:r>
            <a:r>
              <a:rPr lang="en-GB" alt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quantitative </a:t>
            </a:r>
            <a:r>
              <a:rPr lang="en-GB" altLang="en-US" sz="2000" dirty="0">
                <a:ea typeface="ＭＳ Ｐゴシック" pitchFamily="34" charset="-128"/>
              </a:rPr>
              <a:t>applications</a:t>
            </a:r>
          </a:p>
          <a:p>
            <a:pPr lvl="1">
              <a:spcBef>
                <a:spcPct val="0"/>
              </a:spcBef>
              <a:spcAft>
                <a:spcPts val="1125"/>
              </a:spcAft>
            </a:pPr>
            <a:r>
              <a:rPr lang="en-GB" altLang="en-US" sz="2000" dirty="0">
                <a:ea typeface="ＭＳ Ｐゴシック" pitchFamily="34" charset="-128"/>
              </a:rPr>
              <a:t>data for climate (temperature, atmospheric gases, land surface, </a:t>
            </a:r>
            <a:r>
              <a:rPr lang="en-GB" altLang="en-US" sz="2000" dirty="0" smtClean="0">
                <a:ea typeface="ＭＳ Ｐゴシック" pitchFamily="34" charset="-128"/>
              </a:rPr>
              <a:t>aerosols, clouds, precipitation….)</a:t>
            </a:r>
          </a:p>
          <a:p>
            <a:pPr lvl="1">
              <a:spcBef>
                <a:spcPct val="0"/>
              </a:spcBef>
              <a:spcAft>
                <a:spcPts val="1125"/>
              </a:spcAft>
            </a:pPr>
            <a:endParaRPr lang="en-GB" altLang="en-US" sz="20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  <a:spcAft>
                <a:spcPts val="1413"/>
              </a:spcAft>
            </a:pPr>
            <a:r>
              <a:rPr lang="en-GB" altLang="en-US" sz="2000" dirty="0" smtClean="0">
                <a:ea typeface="ＭＳ Ｐゴシック" pitchFamily="34" charset="-128"/>
              </a:rPr>
              <a:t>Some ‘</a:t>
            </a:r>
            <a:r>
              <a:rPr lang="en-GB" altLang="en-US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Commercial</a:t>
            </a:r>
            <a:r>
              <a:rPr lang="en-GB" altLang="en-US" sz="2000" dirty="0">
                <a:ea typeface="ＭＳ Ｐゴシック" pitchFamily="34" charset="-128"/>
              </a:rPr>
              <a:t>' applications</a:t>
            </a:r>
          </a:p>
          <a:p>
            <a:pPr lvl="1">
              <a:spcBef>
                <a:spcPct val="0"/>
              </a:spcBef>
              <a:spcAft>
                <a:spcPts val="1125"/>
              </a:spcAft>
            </a:pPr>
            <a:r>
              <a:rPr lang="en-GB" altLang="en-US" sz="2000" dirty="0">
                <a:ea typeface="ＭＳ Ｐゴシック" pitchFamily="34" charset="-128"/>
              </a:rPr>
              <a:t>Weather, agricultural monitoring, resource management</a:t>
            </a:r>
          </a:p>
          <a:p>
            <a:endParaRPr lang="en-US" dirty="0"/>
          </a:p>
        </p:txBody>
      </p:sp>
      <p:pic>
        <p:nvPicPr>
          <p:cNvPr id="22530" name="Picture 2" descr="http://mpo581-examstuff.wikispaces.com/file/view/plotStdDevPrecip.jpg/207683566/445x307/plotStdDevPreci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95800"/>
            <a:ext cx="3203129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cimss.ssec.wisc.edu/goes/blog/wp-content/uploads/2008/10/081003_mimic_tpw_anim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192811"/>
            <a:ext cx="3190735" cy="130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http://www.earthzine.org/wp-content/uploads/2011/05/Figure-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018208"/>
            <a:ext cx="2965175" cy="197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29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229600" cy="838200"/>
          </a:xfrm>
        </p:spPr>
        <p:txBody>
          <a:bodyPr/>
          <a:lstStyle/>
          <a:p>
            <a:r>
              <a:rPr lang="en-US" dirty="0" smtClean="0"/>
              <a:t>Issues with Remote Sensing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6553200" cy="4846320"/>
          </a:xfrm>
        </p:spPr>
        <p:txBody>
          <a:bodyPr/>
          <a:lstStyle/>
          <a:p>
            <a:r>
              <a:rPr lang="en-US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Remote sensing has various issues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Can be expensive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Can be technically difficult</a:t>
            </a:r>
          </a:p>
          <a:p>
            <a:pPr lvl="1"/>
            <a:r>
              <a:rPr lang="en-US" altLang="en-US" b="1" dirty="0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NOT direct</a:t>
            </a:r>
          </a:p>
          <a:p>
            <a:pPr lvl="2"/>
            <a:r>
              <a:rPr lang="en-US" altLang="en-US" dirty="0">
                <a:ea typeface="ＭＳ Ｐゴシック" pitchFamily="34" charset="-128"/>
              </a:rPr>
              <a:t>measure surrogate variables</a:t>
            </a:r>
          </a:p>
          <a:p>
            <a:pPr lvl="3"/>
            <a:r>
              <a:rPr lang="en-US" altLang="en-US" dirty="0" smtClean="0">
                <a:ea typeface="ＭＳ Ｐゴシック" pitchFamily="34" charset="-128"/>
              </a:rPr>
              <a:t>reflectance (%)</a:t>
            </a:r>
          </a:p>
          <a:p>
            <a:pPr lvl="3"/>
            <a:r>
              <a:rPr lang="en-US" altLang="en-US" dirty="0" smtClean="0">
                <a:ea typeface="ＭＳ Ｐゴシック" pitchFamily="34" charset="-128"/>
              </a:rPr>
              <a:t>brightness </a:t>
            </a:r>
            <a:r>
              <a:rPr lang="en-US" altLang="en-US" dirty="0">
                <a:ea typeface="ＭＳ Ｐゴシック" pitchFamily="34" charset="-128"/>
              </a:rPr>
              <a:t>temperature (Wm</a:t>
            </a:r>
            <a:r>
              <a:rPr lang="en-US" altLang="en-US" baseline="30000" dirty="0">
                <a:ea typeface="ＭＳ Ｐゴシック" pitchFamily="34" charset="-128"/>
              </a:rPr>
              <a:t>-2</a:t>
            </a:r>
            <a:r>
              <a:rPr lang="en-US" altLang="en-US" dirty="0">
                <a:ea typeface="ＭＳ Ｐゴシック" pitchFamily="34" charset="-128"/>
              </a:rPr>
              <a:t> </a:t>
            </a:r>
            <a:r>
              <a:rPr lang="en-US" altLang="en-US" dirty="0">
                <a:ea typeface="ＭＳ Ｐゴシック" pitchFamily="34" charset="-128"/>
                <a:sym typeface="Symbol" pitchFamily="18" charset="2"/>
              </a:rPr>
              <a:t></a:t>
            </a:r>
            <a:r>
              <a:rPr lang="en-US" altLang="en-US" dirty="0">
                <a:ea typeface="ＭＳ Ｐゴシック" pitchFamily="34" charset="-128"/>
              </a:rPr>
              <a:t> </a:t>
            </a:r>
            <a:r>
              <a:rPr lang="en-US" altLang="en-US" baseline="30000" dirty="0" err="1">
                <a:ea typeface="ＭＳ Ｐゴシック" pitchFamily="34" charset="-128"/>
              </a:rPr>
              <a:t>o</a:t>
            </a:r>
            <a:r>
              <a:rPr lang="en-US" altLang="en-US" dirty="0" err="1">
                <a:ea typeface="ＭＳ Ｐゴシック" pitchFamily="34" charset="-128"/>
              </a:rPr>
              <a:t>K</a:t>
            </a:r>
            <a:r>
              <a:rPr lang="en-US" altLang="en-US" dirty="0" smtClean="0">
                <a:ea typeface="ＭＳ Ｐゴシック" pitchFamily="34" charset="-128"/>
              </a:rPr>
              <a:t>)</a:t>
            </a:r>
          </a:p>
          <a:p>
            <a:pPr lvl="3"/>
            <a:r>
              <a:rPr lang="en-US" altLang="en-US" dirty="0" smtClean="0">
                <a:ea typeface="ＭＳ Ｐゴシック" pitchFamily="34" charset="-128"/>
              </a:rPr>
              <a:t>backscatter </a:t>
            </a:r>
            <a:r>
              <a:rPr lang="en-US" altLang="en-US" dirty="0">
                <a:ea typeface="ＭＳ Ｐゴシック" pitchFamily="34" charset="-128"/>
              </a:rPr>
              <a:t>(dB)</a:t>
            </a:r>
          </a:p>
          <a:p>
            <a:pPr lvl="2"/>
            <a:r>
              <a:rPr lang="en-US" altLang="en-US" dirty="0">
                <a:ea typeface="ＭＳ Ｐゴシック" pitchFamily="34" charset="-128"/>
              </a:rPr>
              <a:t> </a:t>
            </a:r>
            <a:r>
              <a:rPr lang="en-US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RELATE to other, more direct properties.</a:t>
            </a:r>
            <a:endParaRPr lang="en-US" altLang="en-US" sz="1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34" charset="-128"/>
            </a:endParaRPr>
          </a:p>
          <a:p>
            <a:endParaRPr lang="en-US" dirty="0"/>
          </a:p>
        </p:txBody>
      </p:sp>
      <p:pic>
        <p:nvPicPr>
          <p:cNvPr id="23554" name="Picture 2" descr="http://eoimages.gsfc.nasa.gov/images/imagerecords/1000/1393/modis_brighttemp_glfstr_l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711" y="4709878"/>
            <a:ext cx="2369634" cy="183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www.crisp.nus.edu.sg/%7Eresearch/tutorial/optica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345" y="1676400"/>
            <a:ext cx="3533775" cy="194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http://www.eorc.jaxa.jp/TRMM/channel/earth/image/fis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509" y="4709878"/>
            <a:ext cx="2959846" cy="163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79354" y="6353145"/>
            <a:ext cx="29598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solidFill>
                  <a:srgbClr val="CC04B4"/>
                </a:solidFill>
              </a:rPr>
              <a:t>http://www.eorc.jaxa.jp/TRMM/channel/earth/agriculture_e.htm</a:t>
            </a:r>
            <a:endParaRPr lang="en-US" sz="700" dirty="0">
              <a:solidFill>
                <a:srgbClr val="CC04B4"/>
              </a:solidFill>
            </a:endParaRPr>
          </a:p>
        </p:txBody>
      </p:sp>
      <p:pic>
        <p:nvPicPr>
          <p:cNvPr id="23564" name="Picture 12" descr="http://lms.seos-project.eu/learning_modules/marinepollution/images/water_reflectance_curves_10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739695"/>
            <a:ext cx="1795874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04800" y="6519445"/>
            <a:ext cx="2334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 smtClean="0">
                <a:solidFill>
                  <a:srgbClr val="CC04B4"/>
                </a:solidFill>
              </a:rPr>
              <a:t>http://lms.seos-project.eu/learning_modules/</a:t>
            </a:r>
          </a:p>
          <a:p>
            <a:pPr algn="ctr"/>
            <a:r>
              <a:rPr lang="en-US" sz="600" dirty="0" err="1" smtClean="0">
                <a:solidFill>
                  <a:srgbClr val="CC04B4"/>
                </a:solidFill>
              </a:rPr>
              <a:t>marinepollution</a:t>
            </a:r>
            <a:r>
              <a:rPr lang="en-US" sz="600" dirty="0" smtClean="0">
                <a:solidFill>
                  <a:srgbClr val="CC04B4"/>
                </a:solidFill>
              </a:rPr>
              <a:t>/marinepollution-c03-p05.html</a:t>
            </a:r>
            <a:endParaRPr lang="en-US" sz="600" dirty="0">
              <a:solidFill>
                <a:srgbClr val="CC04B4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80663" y="6596389"/>
            <a:ext cx="29598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solidFill>
                  <a:srgbClr val="CC04B4"/>
                </a:solidFill>
              </a:rPr>
              <a:t>http://earthobservatory.nasa.gov/IOTD/view.php?id=1393</a:t>
            </a:r>
            <a:endParaRPr lang="en-US" sz="700" dirty="0">
              <a:solidFill>
                <a:srgbClr val="CC0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38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14401"/>
            <a:ext cx="3810000" cy="5216524"/>
          </a:xfrm>
        </p:spPr>
        <p:txBody>
          <a:bodyPr/>
          <a:lstStyle/>
          <a:p>
            <a:endParaRPr lang="tr-TR" altLang="en-US" sz="2800" dirty="0"/>
          </a:p>
          <a:p>
            <a:r>
              <a:rPr lang="tr-TR" altLang="en-US" sz="2400" dirty="0"/>
              <a:t>1038 AD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Hazen </a:t>
            </a:r>
            <a:r>
              <a:rPr lang="tr-TR" altLang="en-US" sz="2400" dirty="0"/>
              <a:t>an Arabian mathematician explained the principle of the </a:t>
            </a:r>
            <a:r>
              <a:rPr lang="tr-TR" altLang="en-US" sz="2400" b="1" i="1" dirty="0">
                <a:solidFill>
                  <a:srgbClr val="CC00FF"/>
                </a:solidFill>
              </a:rPr>
              <a:t>camera obscura </a:t>
            </a:r>
            <a:r>
              <a:rPr lang="tr-TR" altLang="en-US" sz="2400" dirty="0"/>
              <a:t>to observe sun eclipse.</a:t>
            </a:r>
          </a:p>
        </p:txBody>
      </p:sp>
      <p:pic>
        <p:nvPicPr>
          <p:cNvPr id="615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33833" y="1143000"/>
            <a:ext cx="4754067" cy="53562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62400"/>
            <a:ext cx="3727495" cy="211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30" y="0"/>
            <a:ext cx="8229600" cy="8382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1437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26888"/>
            <a:ext cx="5638800" cy="5531112"/>
          </a:xfrm>
        </p:spPr>
        <p:txBody>
          <a:bodyPr>
            <a:normAutofit fontScale="92500" lnSpcReduction="10000"/>
          </a:bodyPr>
          <a:lstStyle/>
          <a:p>
            <a:r>
              <a:rPr lang="tr-TR" altLang="en-US" dirty="0"/>
              <a:t>1490 - </a:t>
            </a:r>
            <a:r>
              <a:rPr lang="tr-TR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Leonardo da Vinci </a:t>
            </a:r>
            <a:r>
              <a:rPr lang="tr-TR" altLang="en-US" dirty="0"/>
              <a:t>describes in detail the principles underlying the </a:t>
            </a:r>
            <a:r>
              <a:rPr lang="tr-TR" altLang="en-US" sz="2800" i="1" dirty="0"/>
              <a:t>CAMERA OBSCURA</a:t>
            </a:r>
            <a:r>
              <a:rPr lang="tr-TR" altLang="en-US" dirty="0"/>
              <a:t> (literally </a:t>
            </a:r>
            <a:r>
              <a:rPr lang="tr-TR" altLang="en-US" sz="2800" i="1" dirty="0"/>
              <a:t>DARK ROOM</a:t>
            </a:r>
            <a:r>
              <a:rPr lang="tr-TR" altLang="en-US" dirty="0"/>
              <a:t>). </a:t>
            </a:r>
            <a:endParaRPr lang="en-US" altLang="en-US" dirty="0" smtClean="0"/>
          </a:p>
          <a:p>
            <a:endParaRPr lang="en-US" altLang="en-US" dirty="0" smtClean="0"/>
          </a:p>
          <a:p>
            <a:r>
              <a:rPr lang="tr-TR" altLang="en-US" dirty="0" smtClean="0"/>
              <a:t>1550- </a:t>
            </a:r>
            <a:r>
              <a:rPr lang="en-US" alt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</a:t>
            </a:r>
            <a:r>
              <a:rPr lang="tr-TR" alt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rolam</a:t>
            </a:r>
            <a:r>
              <a:rPr lang="en-US" alt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tr-TR" alt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Cardano </a:t>
            </a:r>
            <a:r>
              <a:rPr lang="tr-TR" altLang="en-US" dirty="0" smtClean="0">
                <a:solidFill>
                  <a:srgbClr val="FFC000"/>
                </a:solidFill>
              </a:rPr>
              <a:t> </a:t>
            </a:r>
            <a:r>
              <a:rPr lang="tr-TR" altLang="en-US" dirty="0"/>
              <a:t>put </a:t>
            </a:r>
            <a:r>
              <a:rPr lang="tr-TR" altLang="en-US" dirty="0" smtClean="0"/>
              <a:t>optic</a:t>
            </a:r>
            <a:r>
              <a:rPr lang="en-US" altLang="en-US" dirty="0" smtClean="0"/>
              <a:t>s</a:t>
            </a:r>
            <a:r>
              <a:rPr lang="tr-TR" altLang="en-US" dirty="0" smtClean="0"/>
              <a:t> </a:t>
            </a:r>
            <a:r>
              <a:rPr lang="tr-TR" altLang="en-US" dirty="0"/>
              <a:t>on </a:t>
            </a:r>
            <a:r>
              <a:rPr lang="en-US" altLang="en-US" dirty="0" smtClean="0"/>
              <a:t>a </a:t>
            </a:r>
            <a:r>
              <a:rPr lang="tr-TR" altLang="en-US" dirty="0" smtClean="0"/>
              <a:t>camera </a:t>
            </a:r>
            <a:r>
              <a:rPr lang="tr-TR" altLang="en-US" dirty="0"/>
              <a:t>obscura for </a:t>
            </a:r>
            <a:r>
              <a:rPr lang="en-US" altLang="en-US" dirty="0" smtClean="0"/>
              <a:t>obtaining a better</a:t>
            </a:r>
            <a:r>
              <a:rPr lang="tr-TR" altLang="en-US" dirty="0" smtClean="0"/>
              <a:t> </a:t>
            </a:r>
            <a:r>
              <a:rPr lang="tr-TR" altLang="en-US" dirty="0"/>
              <a:t>quality image</a:t>
            </a:r>
            <a:r>
              <a:rPr lang="tr-TR" altLang="en-US" dirty="0" smtClean="0"/>
              <a:t>.</a:t>
            </a:r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dirty="0" smtClean="0"/>
              <a:t>1608 </a:t>
            </a:r>
            <a:r>
              <a:rPr lang="en-US" dirty="0"/>
              <a:t>– Description of first telescope (</a:t>
            </a: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Galileo</a:t>
            </a:r>
            <a:r>
              <a:rPr lang="en-US" dirty="0"/>
              <a:t> made his in 1609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tr-TR" altLang="en-US" dirty="0" smtClean="0"/>
              <a:t>1614 </a:t>
            </a:r>
            <a:r>
              <a:rPr lang="tr-TR" altLang="en-US" dirty="0"/>
              <a:t>- </a:t>
            </a:r>
            <a:r>
              <a:rPr lang="tr-TR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Angelo Sala </a:t>
            </a:r>
            <a:r>
              <a:rPr lang="tr-TR" altLang="en-US" dirty="0" smtClean="0"/>
              <a:t>discovers </a:t>
            </a:r>
            <a:r>
              <a:rPr lang="tr-TR" altLang="en-US" dirty="0"/>
              <a:t>that silver salts darken when exposed to sunlight</a:t>
            </a:r>
            <a:r>
              <a:rPr lang="tr-TR" altLang="en-US" dirty="0" smtClean="0"/>
              <a:t>.</a:t>
            </a:r>
            <a:endParaRPr lang="tr-TR" altLang="en-US" dirty="0"/>
          </a:p>
          <a:p>
            <a:pPr>
              <a:buFont typeface="Wingdings" pitchFamily="2" charset="2"/>
              <a:buNone/>
            </a:pPr>
            <a:endParaRPr lang="tr-TR" altLang="en-US" dirty="0"/>
          </a:p>
          <a:p>
            <a:endParaRPr lang="tr-TR" altLang="en-US" dirty="0"/>
          </a:p>
        </p:txBody>
      </p:sp>
      <p:sp>
        <p:nvSpPr>
          <p:cNvPr id="2" name="AutoShape 4" descr="data:image/jpeg;base64,/9j/4AAQSkZJRgABAQAAAQABAAD/2wCEAAkGBxQTEhUUExQWFhQXGCAYGBgYGBwYGBwcHB0cHBwdHBweHCggHR0mHBccITEhJSkrLi4uHCAzODMsNygtLisBCgoKDg0OGxAQGywlICQsLCwsLCwsLCwsNCwsLC8sLCwsLCwsLCwsLC0sLCwsLCwsLCwsLCwsLCwsLCwsLCwsLP/AABEIAKQBMwMBIgACEQEDEQH/xAAcAAACAgMBAQAAAAAAAAAAAAAEBQMGAAIHAQj/xABEEAACAQIEAgcFBQYEBgIDAAABAhEAAwQFEiExQQYTIlFhcYEykaGxwQcjQlLRFGJyouHwM4KSshYkU2PC8TTSFXPi/8QAGQEAAwEBAQAAAAAAAAAAAAAAAgMEAQUA/8QAMBEAAgEDAwIEBAYDAQAAAAAAAAECAxEhBBIxQVETIjJxYaHB0UKBkbHh8BQjUvH/2gAMAwEAAhEDEQA/ALj1VeMlMVw00UuAmq3NIhVNsRdXWjim+IwRFDvgm5CtU0Y4MWMtRMtHtaI5VGtkmi3AbQQJXgFHjCNyFeNgW7j7qzejdjBlavGFEnClRLbDvOw+NLcVneGSQbysQfZT7w/yzHqRQOpFdQ1CQQqmpbSelIm6SltrNox+a5/9Qd/fS/H4fE39mvEDmqDQPLbePMmpqmrpxxcfDTTeSxZhnlqyp1XEBIgLMsBzbSO1w7qoeJ6TfeFrNtrhjTqebduOOw9rjvuN5pmvRgAQGRBziATUmG6OW0ksDcPr/ZrnzqRm7ydy2EXBWihZkmdOlxbiqFcks4BOlp3IIPzq8X+m1tl3wty4D+XST8SD61VcfmWFtdhmQRtAOqPX+tAt01wdsjTqMdwAH1oVnKTGtSfNv2LRjemiAKqYW+ukwwYISV8y8z4+dR/8b2p/+Pf/AJP/ALVU7/2iIxhLMn94/wDqld77RLp9m3bHpVEJVVwvmIlSj1a/vsdGtdLrbEAYe7uY4L7zvTOzmyT2rN3f+Ee+TVS6EY9MeNJxXVXudrTDEd6sWhh5Crpb6HJ+K/ffzZAP5UB+NelWqLFwFSiQ3+ktk67aW3S5oOlibZEgbfjJ4+FZgsZLdVcYG6FB1RpDbkEQTsQRUtroph5aVcxPG7cPw1xXMOmmIC423ZtalCAEkEsxJkkkmSZLHc91BCrNzwxjpRcbM6pctxURSqTg8yx1pQVdLycYfst5A7j5U1wnTa1Om8ptPH4oj/VwiqoauL5+/wDIiejmuCwaK9C1vhcfZcAqQZ/eH6Vl/EoDER3GZHM7mNhtWrW0W7XAekqpXsR16EqTDXEdwhMNyG28cYIp3hcKo5b1Qq0WrrIrwpJ2YlOHYcQR6VNhsIzHYU/RB3VuSAO6hdVhKihScGF9rjWDL1cdqNPfz9KKuspO4n5VjXeHwA4VjbaNskVnpDl/V9tgpsoD7RliSdtojbvqj5bi8ejgW8OAWuhke51YDjeULz2pBEGAdq69eti4pVhIIg+tC4rAdZpVXNvQQwKhSPIgiIqeULSuhqeLAy4psPZLXhZ69u0tpCFLGJKgs3afY91c46S/aVbu6P2e2U1bszBQ7AGCsiYJHM91N/tRzW71qWVsXLoRBcDLKFbsnS6EDcABgV3G61znI+j7YjFrYdzZZjqnqm1R7QIXbSCJMnbzonnB5WQ6zbpG/XNZEqjWlNoyCAwErc2kQYKny86PybBWwWVMVc6whm1qQASTEMNO0kMIFV3pDhnw+KF6+6Yhg8BdOkXEUbPKGDJ2I4zxpa+L61BbWANZKKIJtlyTpUwGIpPh2WA91yxW8vy1RF3EMbg9qAQJ8o2rKqVrEFRHVo3iwkmso9vxMPq9cOBW1u6CSByrXENpUseQpVkWK6w3POR5U1yzYGw5cA8a8BFC3Dv4VvbNbYy55ftKeQquZ1eAw7QwW4pDgTpBAcgLPHfTBid/A72bSZqu9L8iXEKgOmFJJkA7MrAxtxmN/OlVptRwHCKcslfzDpouFthS9q5c7RP3yKgkk6R+IgTA7PKqjmHTbHXj2Li20P8A0bdy63+opFX/ACXorbw9hNKopCiTpEnbeTRlrBW2BBYAxyIG9QOqk+P1ZSoX6/ocfuZdeu9q6MTe/jG3udwPhTjAZPdgfdR5uFP8qtXUGyy0BtJ2jiTXuX4NRJ0bz+X9aF1Zt2wEoQWclLs5FcPML5az8mUfCmeF6JsfbuHwAUH3lg1XZDtwj3UkznphhMMD1l5ZH4V7R/QepolB9WZzwga30bt21Jd3CgSTrKDbmYgVyjp90usljYwajSNmuncnyJ3qLp99pFzG/dWQbdjnv2m8/wBKoFU06C5YMqtsLk9JnzrynVvKVNpLm8NE+v8A6orJ7Nt26rqxIEljx47iO6nuaSuK2MUZUfvPQj4UFTK0NOIYfvMPnQhwrchPlWp5MaIVYggjYjcEbEV1L7MPtDureTDYpzctv2Udt2RuQJ5qeG/CuXtbI4gj0r220bg16UVJGLB9asNm8TXAZDXHxBLNMIgI32G5/wBU12XoljxfwFi5rDk2wGb94CGnxkVya1aWIGwjTPx+lc9O1yylG5FYZ3MuZgTH4R6UzSyCdJUHaTIrMDhpgzxFHm3Dk/ux8aXKeSnbgBTJOrYm2zpz7Bgj03DDwImmWIN63Zkv1yngU7Lx5cKK57ca3wwnSAN+MePOlubfJ7alwQdCZxN43E1BUJYk82baPDYTFdGsIR7VVj7Msq6rDFirK1x2YhthsYUgdxUA1curFdeklCNkcmo3OW5mjX4FC4nEgAk8ACe/YeAr3H4i3b3YMTyCqWP6e+q5mecXLiMtnDXFkRrbY+gG3vNZKvThyzYaepU4H9i4GAI4ETRNqCxXmBPvqsZPi8UAFNsKANp501PWTL23aeOnSF8Ae0CaTLWx/Chq0bT8zQ1/aVBgdo+HLzNBHDXkum8sOHABtklYiYKnfv8AWola4NhaYD+FY/3VP+0Xfyv7l/WkS1EnkYqKj2CL+bW1E3FZT3FZ+WxpFmmZ4Wxdw7siKGRtFzRLIDErsJAPhRGb54MNaL3kcr+XSpJ8AJ3PhVOzvplg2NtrTaXZZQkjRG0qTvoPhsZFFGtUeVkx0odcCTpXb1XrWIwaKiuWTWPaLRLkiJXbYHxNAZ9lF+7bW4vbsr2l1ESo2nUSZgAbGeBrTMukFsWSlvTqfa4zqxOoTLKx/CTuCN++qriMyuPK3brXOzC9ox3Dbhw2piVSVnx+Qu0YhK4Rf3d99iI37pNeUzyjILdyyjlcXJmdAQrsSNpE8qyvOtFO1zVTvnH6n0J0rxQtYW6xMQv9iqx0CzDWSP3ai6Y51buYXR1qnWZG/IDf40g6LZibQQpHCKB1U3vB2dDo+Y4oKrd42qfJrga2CDI76pl/Es1m6QGYKNRMc+dOeh+aI2HkESNyO7zpkK+936C3CzLTQ+K9k+AmqV0h6crYVDrA1NB239PCkuE+0abpt3AwVxCtsV7Ww8qJzUlwbwzpbpuo8/lQi4rtQqiO+Y+EUeeI9aXWLIME1FVumrFMLNZDNyOQ+NVfpn0ztYAQw1XCJCjYeE+47eHKrVccKpJ4ASfIb18w9PM6bE4u4xPZDbD++4QPSnwhuaRiaUXJ/l7jPpL9pWLxQKBuqtn8K7T5mqbcuFjJJJ8TNR1LhhLCq1FR4EucpcnrWTyB91REU4sr2hPIUBjcRqO3AVqZjQ8weIZrFu2ABzBP4iCdhW+SWjbxA1gKGXSI5biJnhPeeNKcNnDogt6bZUcNS6j863fMb9wQIjuVAPpNLcXlBqSJ71v/AJ24OPbf5H617l1owT47SJH9KCyyTf3O/aJPjBmm+TRp37zWvB5ZD8HlrNuY9PrUuIyVSJNufERVjybK9QDGd+VP7GHtKdGlQ3KRx8u/yqKpqoRdrlEaMmr2Fn2RYdrRxK7hGAYLJ48CYmPWquT90PATHp+provRjDFL93hvb5cOIrn+FQNbI/dj4Vm9Se72G0oWug/JJCr3aaYopLH+H6ihsrtgKo7hRSe0fL60iTyx3YKtAliD3frROXLuv9/3wofD+2Z4QPrReDYAj0+VKMZcUxqW7aajxUQB5Vqc5td591UW9nLakmWHARvA8hVWzLpMQ/a1IVkqp7Oocz5xwquNavKVoJWIJQpxXm5O2Yi2rwTJETsSPkaDtYe0wBBYTyLtPzqgp09CWkEqGZQADPjM7cqkwWese0zBQo47xS6rk8uIyDVrXL8mGtvPtGDB7R/Wluc41rGhJPb1EEEkiCO/z5UtyPP2uuVso10DclAAs97MxAJPDaeFTZ7jVY2+tQobeqdQ74/Sg6ZVhkX5uboMyjE3XR2ZjsCQdXd6VBgs461zbDtrUqGA2jUARv6ioMPmGlbiqAVa2QI5SDz51DkvVi8FDJ102zcUe2BAAnw4VsWmg5qzYyzTFMtx7ckgDixJAYiQfSRVW6V9Ew9nD3SLYtW0PYVYLEwBvHM8ac5l0gsW8beF/ZF0kk7g6kgfFflUGD6cpctsvVMunrFtmDo0oJBZmgAxypqTjdoXh2ujnubrcvrZDtbt2AsLFpSYUwSI3nbeSKrOf4RLVwW7ZJCjdoiTseW3PlVyPRrC3cM2OR2uItssbJYLdLAkM3ZHZHhvPfUFvM8KjMwsC9ZFn7saUCq3akMdPaIkRvMiqYTa46fkImk2UhLpA2Zh6/1rKsWGs2WVStm5Eflt+vF541lUbvgJsu4V0my7DWbQK6yzzpEyFjz5TTXIb6rbRSe0P7jzpP0qZnUAaVQHaT22PlyG1KsJi9BBJPYlgTvMiI9N6U4OULMVTkd/y/MAttUGHYKU1S72xIiSSNU++ub510lGBxl61YtEgMNQY7LIDFRHHiKY9F8VfxaaG/xBhblocvaC6Z8djvVW+0no/fs4q5dIlLp1AruI2EGeew28ayEI9Rs7m3TvOLN8hxZXVEBgx4bRtSbBZjqdF0gglVHhJpdew95ioNpxyAiKc5FkdzrbfZYNrXYgEcRuTR+WMcgWbPo7mPWhbPKi+YoTDcqgqcoqjwKOnuYdTgrrTuRp9/H+UGvmG4+okniTPv3ruX24Y/ThktjixJ+Q+RauMYDLLl32VJExIE1bQwm2ZVxGK/P6fQCqbBntii83ytrBWfxA8SCZHHgeG4NL0aOFUXuhHAdjbkARzG/woEVJdaQK8spqMViwa8s80VaMgwYMvDMAu9u2YYgcBPxJ5UFbwQtsmtSU1D2e88z5Cuj5P0cW7Jt3OrXdXUidxxIZSNo/CffSKtTGB8aW1+fBTOkP7OLlo2EVGi5rAJPIRM+u/Pei+ieXal1v/hqPeSdqrl+0Bi7oD6wGcayNOqJ3idh4d1XjJ74XDKkdk8e/fh6TS6rcadkbT2ueeLluwfR9wq3Ld2dW+nT2YgxB7wRG9eYwaezcCkHgo3YsDGw4iDvPKpOjOIa1+8hPCe+N/A1Z8Wti92gwDKN2OxAkEiSNpgcK5zVKqsepfMscqlKbvmLKpkty5av3gVZwtvfcaxO/kwj/ADfxGqZlkMhIII0/361echvdZiMY8yNEDaDz+gFU2zgtiVOltO5HPYcRwI/vanK0Y2Boyc25DPK07APhUir2j/D9ahy2/pUBxBIgH8J8jyPgfSaJb2wP3fqKU73Y5hVo/IVKo9nzHyNR2+/yrcn2fMUKAlwc1xGdtZuMFOyu3+4zRuNupjkEMisOII7XmtV/HCb9wDf7x/L2jQ97DlGBmfLh5V1/Ci7NYZx974LbZyawFVHZ3Ybjq17A8NZnnxCg+QrMfhEVdKgva4gLOmfEEyT/ABHyiluWZ49pgxOocGUniPpTTO84W4kWwN/f5HypThPcr5C3xszpX2d4q0uCRrajU5bWNQBlDHM8ACOHfTHH5wDrB0tbIAAG4IIO88JBBG3h31zboDnZW29tgsWWFxS0AL1kq25gRtz/ADU06R48W2VLIAtBwdxDNqYyFniNW/oeIoJ3U9o+Eb09wt6LdINSttO5EMRMeXcJq05Tl5GN64FYuMsRxACqCD6rXFykO5tk6A50kd0mPhXTuhWcFtCky67zPhAoa9HYnOJtKvd7ZEXTbKLmKzK7ZtIp2UvvpJGgQZ8/lSLObVyzhupvXWubK6XBrBS40rd1HV2liQTvu3CuwYe1b604gW/vXUKW34Dlwqr9OWUXrOu1Kky+ndlUMvERBQxuDzoI17tJcDXG5znEdEyllHt3QupS0s2lW0jVEz4iBFM8lzBsVYZDbVX2JcgIrQw1AREmDuByBq84vovZcMWC9XBKIFBVeYIWNjuaoGa425hnSw2GsStvqlC3CH7fAmYg78OU8aOnV8XHVCqkFHgnzZraXWWzaY2xGmSs8BPPvmvKGH2dYvaSJjz+I2NeU3fT/wCgLS7fsVjE5hIEnXsY2gLPH1rzCYhGZFuSLY9orGo8e+r3i+idtBFtLLd+sPPv1GldoiyNIwtktyZHD/AwTw76NaiM15fsJ8Pbzgnw/STDIAEs4gkQJBIJjb8LVI3SHWf/AI2Kc8tTOQPeTQeHvMn41tud4uWivuMx8ab9Gse98sLjWttlAO579p5edLqS2xbtj3YSTbBb2PuEELhHBI2JYyPGY2pl0asYkXVa6yaNoXi0+LCPjNE372klTabbg43HKo8rwFydbu7GRpUpojfu5+dSOacHhL5/cf4dRNPn2OvjlQmHPCigeHlS+3ikDrbLDWdwOcb7/wAp91FN5X97GxWGcd+3PGasSiclA+U/+dU/KM36q2wCnUV0qw2APNm7zHyq8fbbgtF+3eA4wfDhHzUe+qHlJuQzq5UgSFAEn38Kup5p/wB7g1vUvZft9yDNXXsQ2pYkjVqjvAPIb1FmGBKyyK2gBSZg6SeU/wB8RVvyhrWKslbyW1ufhdvbkEbEwI3jwgmkGYYS4IsnZ27TDgAQDC+v6UcZdBTyIS1TYf4/pUFEWrJ4/wB8P6U1mItLXOst7GT2SBzkEfPerNkuavh7T+2blwt1abcWkKYPGIBjhXOMTigUGkQeda5OGN5Ykme/cjmN/DakOlgqrajxGrrsMLdsm51pAC3NYG87qAGO3iau2TJ92B4UH0naz1thLS6Qlm4dGwgEKQYHMmd+cUflLjqVbvEVPVluihc+rHeAxpOrQO0NiOR3405vZVc/Zy5BDESY/TlXvR3AWoF1VkFdR5jUuzeZkeVM81zEdUd92G/gDvHn31zvBSk2/wAi2pqN1NJdslY6E3hGIHb1Mh423A58SVgUky2+rPp7W681Ych3irT0XaVvn/tn61XMrXt/5foKfNppgaW+3ASHQIVO44EEEg8u6DQGZM1p0W227zs2+lRuSpJ8IAJiSOAo/E4rsEKCzAiQOA8zwHlx8KCxNp3e2zQSsnQNlIIggnieXh4UFPDyOnd8HuB6QWnEW7guHY7kLH8UwBv3Ce4GjnIKq124pUkbAwnqfxeu3hW2EyxBbGm2LRHDRAKyZ5bHvgyK3/aCkC5wn2x7P+Yfh+Xjyrbxv5RbTt5jkWIvBb1wjh1jR3RqPCsN8kEnhUOaP/zF3/8Aa/8AuNRm6X7PKu0uDkyWSe2/jRD4oKBuDtMTQLW451HMjbdiYgc60y1zs/2edER1TXbzHrL6LNtTAVJDDVzLHbyG3fVlznKEYzcC3mH+HbIAVd5kxuT2R7vOV3RS69ixats2kogRwsMAQN4nbx85r18dde+nVrIU9uTGx2JJPOuJW1O5vbydWjpmlni1zl/SDL1tYlkRQqPJVRMCOIAJ2HPjtNBYXEvbOpGhlPKugdMchN0koB1gMg95IkDu34e6ubwVcz5HzrpaSsqtPPPUg1dLw6l48PKOvZD0ttnD6n9sD2RMz8h60L/xH+3M1sBk5lgwOw3OqAIXv3qj9D3szd665oVSDHEmRy+VWA9IsPY1fs+FkEaSzsQWE8wBwnuqWenSk1FNvp2RvjN2bdkWPIMHc0Npcpb1ai7E6nPPieyscByAFDZ5gcEEaH7bMGLayxLA8SCfZqu47pVcxS9QLarJEBe/yO802wmRAhevfYbRIAMcZ99Z4ex7pu3wQO9ye2CuNMP0ihVADMAANQWAY5gTtWUTauKAAq2NI2G5PyWKykb6f/JV/h6juT43PrLWmZrIDaimnYsSNuCzueO9Ic3w+DFoFurRiNUOFDDwgfSgsaly2sEBSw1bAxJMyY50swuVMSr3tLOIIZEU+EGeMDvpkWndvAdTT7Vbcn3Bs3zpHK9VbuC2EUSFBSRx2I4zzoK0GV+tAlW9tShSN+I5TVpe2lyZLF12UkAAAGdvCob6K1qNUqe7f3cjTfFS4RKqct1ou7GWUYgupKN1tsGPEep4+tMcvLG4oA4ncd3jVYyAJhzcAvOyuB2SJgju8PSnGHuEOhBMEiCDHPh5VNUgtzcS5U5qPnVjqA5eVBC0NYaBIETG/Hv7uNFqeFB696Oo8IRES9PMhGMwzKB213T6j++YFfPeMsvabcnUuxHCR+lfTz34I8x8TFc6+1LojqnE2hzlxHA98dx5+PnT9PWzZnpU98dvXp9vscg/aN5B2bcjlPj6UVmmYG5BkkrHbgifP++RoWzaVyREGe8Ae6Nqb5XlSdYUcMezJE7RI4wJ7/hV0mllk0U2hBhbcmeQopjJC78d6LxCqbj6FCqbkQNhsI2FHJY0IznluPpWOY+nSbX7ilcCzuyqJPs8vX61s2Fu2LiM3ZM7cPptTnJ4QqhXW1xC7jvkgKPnU/ThD1qsBADhR6RQ77y2iZYFuXOzXmZiWPVsZmeQ2qz5BdDWUjltVW6OOC7LG4W4SeRB0gD4U+yW+qCDw+tLqq+A+YnU+g2o2CpI0hiAO4ESfiSajz/A3FtO7hRBUSOcsQPgwqv5LmTWiWtXCuoQRAZT3bHnvTDG4y9ft6L1w6OJAAQNzGogTt3A+c1HLY8y5Ni5KLijbo5iQGvqoLt1e4XgOPE8F9TPcDSTLcIWcC4dtPsqSBtHE8W+A8KsPRK+hOJVAIRQNthuG5Upy0/eDyPyWlTdkV6eOHclxiBbcCAARAAgRPdQirLr/CfmtMcaOwfOgLAOoH90/NaVF4KBnbPYNRpvXqjs1rhl+dZEGRxrMrA667H/AFXBHL2zsO6oesA4CKOzLBMHu3p7P7TctAcywljt3AEe+hFshjNd+LujiTw8g5ner/8AZh0eW4vXFQzs2m3qEhdPFvOefhVExNkx5f3vXa/sucLgUKDtxpJEHSD2mPrqFT6xvZtTtd/Ifprbt3YLxWGbDk2zGphqEeopjlmBa1bkjUzDtA7SOO39akyzApafrL5JZzM3GLMTt7I5KPQc+dWxwDAIBB4GuVHTb77Xb3OjU1LSSt7nNM4eJNokCdJtty+sTXOuk2BIvSOBEx8/Wa6T9oGXm2/WoSBzg8DHPvFc9frLrrcZhDgEd0jYn1EVVooShLIrWuMqKkis27mi6pYbT2hEyPLnFdC6F4jBMXuXLqyokJcEKBwmI3iq70typeyyEL3yYB/rSbL8G9x1i2SzNtyU/wBK6FSCnHmxy4yXNjqn/wCQy/rNVsKHOwdEIA8jwHnSu463LrCxcEK25ZSU5T2iYJ400yDJGtKXvOpOxhVAVfLmT40v6UYP7zss6pbEkqpChu9jG0cyBtUEfD3ct/P6FVN1reTHe2Bq+WWyZ1KP80V7Vfs9LLSKFewlxlGln1EaiNiY084rKbtfZ/IQ4yby/wBwK/00t7hbbMT3mPoaiGa4u4Yt2lVeX9edXS3k9ofgHgYolcME4VJ41KPpj+pf/it+qRT8Hk964/39xVQCYAMMe48P7FS47ENupI7toAgchTfpNjggVTxO9VnG4lZkGdt43oouVRptex0dLSp0Ytg9s854GmHRXGnrQrGQbkgH8I3ilYtsywqkncgKNyeNZ0Kwtw4h+sJD22Usp478vDlT5pbJNip1PNGL6n0DbPChHHaFT2W4VER2hUk3eJDHDB7/ALQ/iH+4UbiApBRgCpEEHmDyoTE8R/EPmKnxJ39KGEttwpK9j586f5EcJi20DsP2l+f9+INIbGaslzWBJKlTPjG/wrrv20ZfqwiXQN1O/v8A0LVxDhXWoPfDIitiV11yN8MIRCeb/rVhu2BcAQmOBPpVfyt+s0LO6mYphdxZAuAiS0KB7/pNemm2PhNRpv44J8uulb9u6R7ZaPILKj0AFE9LMcLmkCJG+w4f3FVpsyKvb7Cg25jc8xG9TY1Xe01x7m/JV2Xu3/rXtnmTJ0t17dMm2QEC8/8AAfmKbIyaRBgwN+VJejZm68/9M/SmWFu2raw5AgRufPlxmtn6jY5iG4HEXLcnVHcJ40dczq9EvOjvPD+lV25nqKewpbxOw/WhrmcXbsgkKm5IA7u81mxvoDhdTo/2TYlnTHufD36WJ+dE5XPWDyPyFBfY9P7LizzMn+U0dlZi6PL6CoNT6mXab0sPxhhD5j5ihMMvyP0phjx2PUfOgsCpn0/SpVwPD7ayD5VFh/rRuBTY+VQW7UT50KZkhNkPQUX7eIXENpL4h71oKRqQElQxHMNHDuUVXMV0YexiTav2rhXcqbS6jcAG2jkJ2meFXqzi7lp1IQkBjwIGxJkcu/nVhxWbAWrl6zbNy8qxo4Nufd5x3VfT1DObOimzlfTfJLNqygtHcEh7etWImSGJ2bUduzBAHPvc9DMMy2UuoSjsqnTEqYUDceMcRB+VCY4/tD2mFmUu3CGbiRAM6o9k7Tv6VcMpwwGkAQPoKTq67jCMeo7S01eTawEm812WddLxpgHUNt+yeY9AfCi8FmptsEbdDHmNvlQ9tfu9Q5NUd1ZRm5ltq5qrTU965LdkWtr4Cs/xFq5avdYZthGZmERAHLxETXK8Bgnu2wqdhtXY21QCCI90H0q05lY7UTBYekc6Hy64yXG6tDc3DSkQJEEbnuArow1DauueRctMtjV8AOXdCitxbj32ZhvugP8Aun5VcbdtV49qOZAn4AVE+IuaZOoH+GflNALnoVoeOEyyx8NU151ZVPUiT/EceGbZ3mQU20/MdR/hX/8AoqKB0PfmASTtA7jx+FLse4uYh2BlQFQEcDxc/wC4D0q1Ze62cPIHbZgI5keHoGrzisHQ08fCotvlnL+kmXi1iblssGKxJGwnSCfWTv4zWV0/Lcnt9WDetlrrFnc8d2YsR5CY9Kyqv8uKwcx0pN3sG/s8DwrUpWl3MUSZ3I5ClL9Ihq2XauUot8HVjTk+gh6ZD7+2QJjUPWBSDEuttIYquo8TTvNL2s6jxLE++qzjMRGIkNaOhRAuLrWTx4c9hXToK8Uux7Uf6Y36v7fwOOimb2lv3g1xSOyLbQdxHajbvo3KiDmeIKEEOlttt+YB+tV7BZjeW7ddeqJuBSSFgQoI7IKmKcZC7jG2tUJ1i+3EloZZEDz8K2pT9T7r7ESqXs33+52PD3+0BUw4igsB/iUxtL86igm0DKyYHizuP4h/uFEYgbitcfb2nxH+4VJf5V7ba56/Au6S5aMRg7tuJ7JI9BuPUSPWvl/FYcozKeKkg+lfW2H4VwX7Xui/7PiOvQfd3Dv4Hl6Rt6V0dNO1l3E1FePsUBHI4beI2NGWS0ggkmYG/P8As0EtP8hCkDvV598Vaye7XAjxUh2B4hiPcYo/Ar1kq5O6EJ3Bo7PxrTOLP/MXoG3WNH+o1olwgAHkZB+YrOUbdo9yi5BuH/tN8qDNH5cvau8vun+lBoO+vLk90NUFERCHbd2Cj5n6ViEVuzbjutrP+Y8PmPdWs1HTfsgM2MdvsoCj0VqYZah6xSfyn6Us+xwxhMcfD/wanWCtnUh/dP0rk6rE2dDS+kMzNoQeYofBHceIP0onNEm36/KoMB7S+R+lSdClDTBHjULmAT41vhtjWMIST37UEeTJFLxWBzG/cYLdNuyHbSRpBjUY4b/KmeXdGXttrfE3nYbiHKgH0M+kxUtq+dTQeDt58SaJbEp3c6sk6jVlZeyJVTpp3auwrL8GLSMQiK1w7lRBJ/GZ5ztxpxl6QwkcppXhHRlCrMztO3EzwPLen1vrIHEjbYfpXLqyblkra2xsiPL7fZZSNpNRY1DIUDYAmmIkLMHvjnSy5ecuW0HdYX60DWAYtuTZXOk2Da5ZGhtDqeMTzB3HdVOyLDqL962SbqCAGJ5gGfjNX7PbB6txIUuhCgnctHIVSMvyS7YtwoW4+qSNRRSvCA53EfSulpZ/6mm7djZQvJStdK9/sOWyi0oLMzW0jf71gscye1tUqZHhrpRbVtbhf8RIiO+Wkn0mqPcuYjD2xcYLdt3SynWC66kaO+NxuO/fuq9fZviGv4Z7bMNVlwbcD2VYTp8Rxro0dM2/NJs5uo1Fl5US4/JFwwUBQizvB7MwBIny38a2xuIH7RhbK/lLufLYf+VM8/wdy5h2tKeJlHMbMDOw4xIjx3qodEgxxdzrvbsoLW5ntSZg91BqaKpybT6fwP0+plUpRg+/8nTkvCBWUELtZXKuUbRdmuVSpZRL/MfrVTxYZWIYaPCN/jXVf/xVwwTup4gESByrLuU2+BZh5iPmKfTp1I8oOGtUVbk4vi3ZwVsA3LjbDTuBPMngKny/oBwa+5/hTb3sfpXWruSJpOlvdE+m0Uuy7KXYsxuoF1EBTuYHZmZ5kE8OEU5zrJWgrfMVUqwqy3TOd4nKrdq6bVq27/djTAmJJmT60dk2Q3DctXLhEqTAJkgGPSdq6C2RtxUoT5x9KCzq2mGRWvGAzBBEklm4AUDlWt6Qd1N9SRHWwdb3FReEsYEnhuaa28ZrEqVcd4Mj3iq5jcsS7bEw6sAwneZGxpGvRW0rFkL2m/NadkPwMUmM4JWbaPOm3lHQhfB2II+NSaweB+lUK0uNtf4WLF0d19A3pqWD8DRVjpjft7YjBlh+aw4YeeloPzpkUnw0/l+4twkujLwlI+m+ULisO1phuQYPMf8AogGhcF02wNwgG71TflvKbZnzYAU9S4tyGR1fuKsDTrSihaavc+VsXhWtO1txDKxUjxFMcLcCwy7ahv5g7V0X7R+hN25eN6zbmR2o4GOB8xw38K5pisDfsne2w4jdZHj4V0KdVVEu/YTOk48LHcMxeHZhqDjtGYO23Eb+tL8Q/Z4GQfT30XYzUEFNMLy5mvLd9dxA9aNXXIGGRZdflnMAfdMPgKiW3KyKMw16Lh2mbZX5US1xQvKRXm7M1LAs6nSdxwoW43Z8XafQf1PwonGXiQRzJovIMkuY3EpYtA8gzclUe0x+PmSKK9ldmP4F/wDsntMuBxzRsVMeiN/Sn2W+ynl9KtGJyu3hsDcs2l0otlwO89k7k8ye+qnltxgFEHhXH1L3O50NNwMsdZ7A7pHyoe0sEE1piMwCSh7R5KvH+nmaFaXEuQAOXKPE8/lUtnbJSg2zit20id+J3HpUZckmTw/v3VVM16XKv3eFAuXOGs/4a+X5vTaqmf2l73WG6xfvU7DwA4DhwiKrpaSTV3gnqV4p2WS1XcwIu3VHHrG90mnmVBb5ALbDcmJED9eFV7KMiYibk77kmZM/M71bMhIta7YGzgRt3cd+FFqJxjF7eUZSi21cZpBJB33/AK0dbxF4A6QD+UMY+IFZYsrcKx7U8RxArED6yDDQY247bc6413yWSaeAhcXfIACLr4yTKx8N6gxeZ31UA2lUnnqkbeEbe+jbGLAUSDvQeLc3UJiGWdu+jUhSjnKFNjNGfE6SEN1UEBhs4Y7qO49n1ioM/wAWiYe4yghoIIPEbEnbjwEb99U7GWbjZlflirQpt92kxG3dxorpDnjsFwzjW+kMSCCYcEKrGBOxDQZI27q6saK8ts4TM8Ty9uUOcuNpsCLR2QqCupTJaZLzwAJJrOgeXCyLygHSL2mZ8CPk1IcpzXGIOrW2rAAqijTuN4ntA8OMU2yLGPh7DG5AuM+rQpkcx3xyFdDSy2tps5mvisSV/iTdJ8wN27bs2iQqbsQeSkwB4lt/Sk3RR4uX2cy5u8RwMDj8aQ5hZuXMRcBLqJ1EDUZ4chy3rbo3iurudWRBB5+e4+IrNRHfuD00lBRVjqKOI4/GspQWJ3lffXtcjYdG50M4q4oklW8Z0H6j5VIua/mDr5gMPes0rzvEaNKEdlg+ongAqE9rwiTtv2eFaYHMLd6VtOCymGnjAOkmJ2kg7/CiVWrFXJNkGT9JM+t4fC3MRoVyo2A2JYmFB5jc0jyrMxeUSDbuxJVDIG/GDMb9/jTvF5crqVcSDxmtLOWIjF1AVjsTzIHAeXhQzruUbNZDjBR6kAa4OD/6lB+UUuz3AHFC2HMdW4dSoKmQCOZPEE05e2edeC0KUqs1wxm2PYUZTgWtlme4WJgKsQqIuygd57zRVy3POj+qFQ3LYBoJtvLCi0gIYcVC+Fpi1utStAHuEtzLEbZlBHcRtS270YtDe3qst32iV+AMfCrZp3rfqgaZGpOPDMk0+UVSycfa/wALF6wPw3lDfEEVK+fXTtisCl0fmtMNXnDAfOrE2HXuqK9gweFPWol+JJivDje6uin4rC5Rf9sPhm/7iFR/qiP5qEufZlbujVhcSjg9zg/Df51cb2AB2IBHiJpPiOimHc6urCN+ZCUb3qQafDVpd18zHSb7P3X15KRjvs4x1syF1ctufumlV/o5iwdDWbk8oE/KuqYfA4qz/gY27H5b0Xl97DV8aJXpPjrZi7hrV9fzW3KN/pcR/NVMdVfiS/PAiVG34f0f/pQ+jH2X4i+wa/8AdWo5+36D9a670a6MYfA2ylhIn2mJl2PifoNqUWOnuG4XUvYdu64hI96yKa4XpHZuD7u4j+TCfdQ1KsvxfwAodg7OrJaxdUbk22AHeSpFc0/aLlwfd/dpHtHdz5DgK6LYxWsd0CuL5hnj2MMmggOQqgneBpkkcu6kJOp6R9NqF7jnGZlYwi9s9o7hRu7Hv/qaqOYZxexhgnq7U/4a8/4j+I/DwpXgcFdv3JgsxO7GSa6HkPRUIAX3Pp/YqhqnQ80neRic63wiIMBkbXIAUhR4bb99WnL8hW34n4VYrFgcIgCvdIEiKiqauU+CmNKMRcRFE5fl+veYUGdXeR3U0wWU9YdTiF7uBP6CmvUqOzpheQA2pObXMlUXCE9rFiy5LKxX8yiQPEjiKa2UBEgxJmtHwi8iR6z86Av4W6hBsmRzDGV/X40l0+x5yvkONqGM+yN/U0BipDsbZie7mONa2ziDqD20AjbS5+RAoJ7GNCXN7Q7J0AAk6o/N5+FYqcmHFpcsrWaFbmMu3FAm3h1SR+eWPvAj30gyO7bRHu3GVC1xh2uMDlHHnVxyvoy6hS9zQ0S3Vji3MksDPw4Uu6MZfYW01y6qF3uvokSzDUYgeldKM4qLXPCATtJNfH5iO0Lt5j1OpbUzq9ifHvjwo3A4a7ctizaWSjFtbxA4jYTJkb7xVyt4K5c9pdCDgqntHzPLyFN8PhUVQNEDuj9Kxapx9KFVKSmvNk55dylkx2lyU6y0NLciQACJ7+zNa9HMtjF4uYbSQN/P6xXRr+W2mKmJ0mRvwPfVUzHANhsbIJ6rFMna4w4MEHbaZEetbGs5prrb6/Y8oxTXuO7WXkgHQu/gP0rKsK6/D3f1rKRdm3CcTaVtmUHzE1GyifhXlZQTFxMU16TWVlCgmRXKhrKyhfISNw1atXlZXmaaFaiYRWVlAEjwVuprKytR5nugTXgSsrKMwzTWjWxPCsrKw09CCKhNoEcKysrGeQN+xoSQRtS3/hrDap6sSDIjbfv2ivaytU5LhhNXLTlL6rNtjxKSfOK4o+CW62ERp06W/wDCsrK6FDCdv7hk1ru395L3lmWW7YhV9edNbVsVlZXOnJt5LeESou9b3rQjhzHzFZWViAZM2LdXZQdhwr3B5i7NpMe7f51lZRpu4Lito4VQRwrDaHdWVlNSVia5DctgVqBNZWUIxCbppiWtYZzbMMZWeY2O48aXdC8pt9StwjU5BEtvAUwAvcK8rKc8U8d/oaixNYExw8jRVqyBzPw/SvaykRWTzeDNI7qjbDK4hhsDI8wZHyrysorA3DwleVlZTR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0" name="Picture 6" descr="http://thirtymarensagree.files.wordpress.com/2012/06/020camera20obscura20niemelc3a420-20valokuv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990600"/>
            <a:ext cx="3081070" cy="183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elesco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124200"/>
            <a:ext cx="2976555" cy="346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30" y="0"/>
            <a:ext cx="8229600" cy="8382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42165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5562600" cy="5257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altLang="en-US" sz="2800" dirty="0"/>
              <a:t>1666 - </a:t>
            </a:r>
            <a:r>
              <a:rPr lang="tr-TR" alt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 Isaac </a:t>
            </a:r>
            <a:r>
              <a:rPr lang="tr-TR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Newton</a:t>
            </a:r>
            <a:endParaRPr lang="en-US" alt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tr-TR" altLang="en-US" dirty="0" smtClean="0"/>
              <a:t>experimenting </a:t>
            </a:r>
            <a:r>
              <a:rPr lang="tr-TR" altLang="en-US" dirty="0"/>
              <a:t>with a prism, found that he could disperse light into a spectrum </a:t>
            </a:r>
            <a:endParaRPr lang="en-US" altLang="en-US" dirty="0" smtClean="0"/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u</a:t>
            </a:r>
            <a:r>
              <a:rPr lang="tr-TR" altLang="en-US" dirty="0" smtClean="0"/>
              <a:t>tilizing </a:t>
            </a:r>
            <a:r>
              <a:rPr lang="tr-TR" altLang="en-US" dirty="0"/>
              <a:t>a second prism, he found that he could re-combine the colors into white light.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altLang="en-US" sz="2800" dirty="0"/>
          </a:p>
          <a:p>
            <a:pPr>
              <a:lnSpc>
                <a:spcPct val="80000"/>
              </a:lnSpc>
            </a:pPr>
            <a:r>
              <a:rPr lang="tr-TR" altLang="en-US" sz="2800" dirty="0"/>
              <a:t>1800 - </a:t>
            </a:r>
            <a:r>
              <a:rPr lang="tr-TR" alt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 William </a:t>
            </a:r>
            <a:r>
              <a:rPr lang="tr-TR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Herschel</a:t>
            </a:r>
            <a:endParaRPr lang="en-US" altLang="en-US" sz="28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tr-TR" altLang="en-US" dirty="0" smtClean="0"/>
              <a:t>measures </a:t>
            </a:r>
            <a:r>
              <a:rPr lang="tr-TR" altLang="en-US" dirty="0"/>
              <a:t>the temperatures of light split with a prism into the spectrum of visible colors. He had discovered </a:t>
            </a:r>
            <a:r>
              <a:rPr lang="tr-TR" altLang="en-US" b="1" i="1" dirty="0">
                <a:solidFill>
                  <a:srgbClr val="CC00FF"/>
                </a:solidFill>
              </a:rPr>
              <a:t>thermal infrared electromagnetic radiation.</a:t>
            </a:r>
          </a:p>
        </p:txBody>
      </p:sp>
      <p:sp>
        <p:nvSpPr>
          <p:cNvPr id="2" name="AutoShape 2" descr="http://people.rit.edu/andpph/photofile-c/prism-01.jpg"/>
          <p:cNvSpPr>
            <a:spLocks noChangeAspect="1" noChangeArrowheads="1"/>
          </p:cNvSpPr>
          <p:nvPr/>
        </p:nvSpPr>
        <p:spPr bwMode="auto">
          <a:xfrm>
            <a:off x="155575" y="-2955925"/>
            <a:ext cx="581025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://people.rit.edu/andpph/photofile-c/prism-01.jpg"/>
          <p:cNvSpPr>
            <a:spLocks noChangeAspect="1" noChangeArrowheads="1"/>
          </p:cNvSpPr>
          <p:nvPr/>
        </p:nvSpPr>
        <p:spPr bwMode="auto">
          <a:xfrm>
            <a:off x="307975" y="-2803525"/>
            <a:ext cx="581025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4" name="Picture 6" descr="http://www.bbc.co.uk/schools/gcsebitesize/science/images/pri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742" y="914400"/>
            <a:ext cx="2454275" cy="245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coolcosmos.ipac.caltech.edu/cosmic_classroom/classroom_activities/images/herschel_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743" y="3505200"/>
            <a:ext cx="245745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30" y="0"/>
            <a:ext cx="8229600" cy="8382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2203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541" y="933739"/>
            <a:ext cx="5324647" cy="53340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altLang="en-US" sz="2000" i="1" dirty="0">
              <a:solidFill>
                <a:srgbClr val="CC00FF"/>
              </a:solidFill>
            </a:endParaRPr>
          </a:p>
          <a:p>
            <a:pPr>
              <a:lnSpc>
                <a:spcPct val="80000"/>
              </a:lnSpc>
            </a:pPr>
            <a:r>
              <a:rPr lang="tr-TR" altLang="en-US" sz="2400" dirty="0"/>
              <a:t>1827 -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Niepce</a:t>
            </a:r>
            <a:r>
              <a:rPr lang="tr-TR" altLang="en-US" sz="2400" dirty="0"/>
              <a:t> takes </a:t>
            </a:r>
            <a:r>
              <a:rPr lang="tr-TR" altLang="en-US" sz="2400" b="1" i="1" dirty="0">
                <a:solidFill>
                  <a:srgbClr val="CC00FF"/>
                </a:solidFill>
              </a:rPr>
              <a:t>first picture</a:t>
            </a:r>
            <a:r>
              <a:rPr lang="tr-TR" altLang="en-US" sz="2400" b="1" dirty="0"/>
              <a:t> </a:t>
            </a:r>
            <a:r>
              <a:rPr lang="tr-TR" altLang="en-US" sz="2400" dirty="0"/>
              <a:t>of nature from a window view of the French countryside </a:t>
            </a:r>
            <a:endParaRPr lang="en-US" altLang="en-US" sz="2400" dirty="0" smtClean="0"/>
          </a:p>
          <a:p>
            <a:pPr lvl="1">
              <a:lnSpc>
                <a:spcPct val="80000"/>
              </a:lnSpc>
            </a:pPr>
            <a:r>
              <a:rPr lang="tr-TR" altLang="en-US" sz="2200" dirty="0" smtClean="0"/>
              <a:t>camera </a:t>
            </a:r>
            <a:r>
              <a:rPr lang="tr-TR" altLang="en-US" sz="2200" dirty="0"/>
              <a:t>obscura and an emulsion using bitumen of Judea, a resinous substance, and oil of lavender </a:t>
            </a:r>
            <a:endParaRPr lang="en-US" altLang="en-US" sz="2200" dirty="0" smtClean="0"/>
          </a:p>
          <a:p>
            <a:pPr lvl="1">
              <a:lnSpc>
                <a:spcPct val="80000"/>
              </a:lnSpc>
            </a:pPr>
            <a:r>
              <a:rPr lang="tr-TR" altLang="en-US" sz="2200" dirty="0" smtClean="0"/>
              <a:t>it </a:t>
            </a:r>
            <a:r>
              <a:rPr lang="tr-TR" altLang="en-US" sz="2200" dirty="0"/>
              <a:t>took 8 hours in bright sunlight to produce the </a:t>
            </a:r>
            <a:r>
              <a:rPr lang="tr-TR" altLang="en-US" sz="2200" dirty="0" smtClean="0"/>
              <a:t>image </a:t>
            </a:r>
            <a:endParaRPr lang="en-US" altLang="en-US" sz="2200" dirty="0" smtClean="0"/>
          </a:p>
          <a:p>
            <a:pPr>
              <a:lnSpc>
                <a:spcPct val="80000"/>
              </a:lnSpc>
            </a:pPr>
            <a:endParaRPr lang="en-US" altLang="en-US" sz="2400" i="1" dirty="0" smtClean="0">
              <a:solidFill>
                <a:srgbClr val="CC00FF"/>
              </a:solidFill>
            </a:endParaRPr>
          </a:p>
          <a:p>
            <a:pPr>
              <a:lnSpc>
                <a:spcPct val="80000"/>
              </a:lnSpc>
            </a:pPr>
            <a:endParaRPr lang="en-US" altLang="en-US" sz="2400" i="1" dirty="0">
              <a:solidFill>
                <a:srgbClr val="CC00FF"/>
              </a:solidFill>
            </a:endParaRPr>
          </a:p>
          <a:p>
            <a:pPr>
              <a:lnSpc>
                <a:spcPct val="80000"/>
              </a:lnSpc>
            </a:pPr>
            <a:r>
              <a:rPr lang="tr-TR" altLang="en-US" sz="2400" dirty="0" smtClean="0"/>
              <a:t>18</a:t>
            </a:r>
            <a:r>
              <a:rPr lang="en-US" altLang="en-US" sz="2400" dirty="0" smtClean="0"/>
              <a:t>30s</a:t>
            </a:r>
            <a:r>
              <a:rPr lang="tr-TR" altLang="en-US" sz="2400" dirty="0" smtClean="0"/>
              <a:t> –</a:t>
            </a:r>
            <a:r>
              <a:rPr lang="en-US" altLang="en-US" sz="2400" dirty="0" smtClean="0"/>
              <a:t> Invention of the Stereoscope</a:t>
            </a:r>
            <a:endParaRPr lang="tr-TR" altLang="en-US" sz="2400" i="1" dirty="0">
              <a:solidFill>
                <a:srgbClr val="CC00FF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altLang="en-US" sz="1400" i="1" dirty="0">
                <a:solidFill>
                  <a:srgbClr val="CC00FF"/>
                </a:solidFill>
              </a:rPr>
              <a:t> </a:t>
            </a:r>
          </a:p>
        </p:txBody>
      </p:sp>
      <p:pic>
        <p:nvPicPr>
          <p:cNvPr id="4" name="Picture 7" descr="Click to En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434110"/>
            <a:ext cx="3013075" cy="215669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APEAAADRCAMAAAAquaQNAAAAgVBMVEX///8AAACgoKDDw8P6+vp7e3ukpKS0tLSpqamYmJjOzs49PT2Ghoa3t7fY2NiTk5NOTk4zMzNxcXHj4+NCQkK9vb3y8vLV1dVhYWHr6+uHh4dXV1f29vZHR0dmZmZUVFQkJCR+fn41NTVlZWUTExM/Pz8fHx8jIyMREREsLCwaGhq1Xjk7AAAgAElEQVR4nO1diZbbNq8mRC0UtVCm9t2SN0nv/4AXoOxZkunftE4y0/binDaeGVsmSCwfQBBk7HeTXRT2b//ST6O46cFQosvPHsvvIJnBG2rrzx7PL6eTYfQSvfDtf/aIfi3VZ8OlAyNzQ7n8+1m2DYvHBo1WGlr6vsrxZw/rQ5IRl2Xx5EPSFvmbIZksmeKPZZ0sK/3mZwzw51Ja3VdDp3/pc7JaZ/n4IU8AKpLjhX6FBovzxyLznz3gZ8l5Y1vDH/9YfQ1TuxP7JKXb/QGi48x44shjnt7FvPolw/7blJLmweGxHqB+EDnYpJ+FALE/5Jxczcf7+lqzzrwh5c5uu+DXjf5vUIRL4Pql6Jh4rLX3Qx+MAbYQ322UPyQe5Y38Esl0ynjNggrF+vzlbJcEuBFISEk40/DO89rwP0cO+5pa9LLOHU2capoFxtqcSRVWM1wfov5rmfhLBHCYcuaS9LVWyQpjv8wot8T6k6WJwbLh6jTtztZoo3AH+HtR+rEnWdy9WIe/ZhB/KZ0IBsYvI3NZTqb1sj4Q06USfzTaWqXT2AUvn13JCzlwgSpLlcrh9S9w+q08/U+SEKRMvA4toUWHwz4Ft9ffz1qV7wyanKBHUT2OEzcrvKAdYK1nzODjWcvLy2f9/E+krJL3Qe4WBj1nivbLAwtaUDjkJCrrokhLC53tOgkp8t0MB5JZ0zwxmqG+lnuIVB67u6c7wxuqvlAwUZPfuI/u4UcUbKCzRIO2YH0b7HFkGppCOZ2ZJBc/DIqgxq7tMkeZOLIJvqH5xyz/b6IGV2mC3IzsHtLGTDkVzLFdx3czrMbl0DakzWjXCaE4Vs1SF63R+uJo81HtHw+yt9MH1eULqTARXLsauHxYHqKciesF5pJxcqIpXx9rdSDvg8u8SdagOXfLV1nNx5cV3ZrHq8DJ8R1fyhMTUFJMHVj/VggVK81SS5CsTt7Jp8aPhEYM7vhsUDuopteSKw9ogUfHqtjdykloPo+7j8hDqRw99o4tHxcXqjhF0JDCN0Qsp2V6su3X310nq4zzlDClbduOIumPe8VlHEf9X0Hpv4Ua1NSlIMZfycXfh5JV4/cMP+Bn2jL3/e8voZDvnFcqnFPleF8utzdBtFAkF8JLGAEU+ExpDjW7vGFphRsp9Hn/3CpZCN/RQXuktDV3lRXFX8gjvaEWmsZY244NKMrG6NS4Lk0BDkUYL9IsPGFZnjve1dLFf6zqrPADbfCe7VebcPszjPoZZFYW//EK9TJQJtoKIlzi14xk/yZ+JvSESo6TdBwXSI5mQr5bbl249Jex+2wOvyWfwJFzgpcQB2Da7Zgm+/URCRYXKaNoa80EXNDvZpATzkSXBseXiUOYJY7ItPzzQfxWCqFmd0t9NtK5IKwwHilnLwsXetsbjhsWNWHdIid6OoPSuxdHxufgHbLEqUvhVn21fI87SIft67LNOOoB2jsutnEi9hjQYQ/5tmIvBHS1M4YYGERkUvetC+NM+h8sPrxz6/hxZt8wmPhCQQTReQL26o5FbjglocQFanbwec/I7rDxChd6/5nwZ6Baj4+pM0ipeLs0vdPMKA1XM1GBeUgNaQZ/7KEkT3+7+5p7XK3izrDTQVHvoNJlsmW+Y4STWfSblwWkYHro0Vj3jsu4TvHHIExSUckKxmqD5dWp9Wjvy+QPs3rHRB8oDRH9znQB+iRU5TvLC768Q2zOClzF1BWUvJjvDGhvX3PzmjHl1yAVxlos7CBwJXDIGuEilwvcP+KxxKn/yHppo+Ixt4YrzJP3m7bkjEHubZMAWCz0JT3QJAB+vZG3GGy7vjOc7byiqAZkwFjiub6UgShApxaOPGbDVZDRX3to7oCcdcD0+ePvPr55XXA1wlF/A9x+Bd1XN6olpzlOq2q3Vw/s0ICd53eOc/PuinE3NHFxn49t4fCzAL9L+kPa9xoqnA1cZjSE20IPspiWKXy4fLFD/5fqCpvTwwlhqsytBNbJ+7VC/sAWOsV5bs4VGu6Ak6TvIFEfMSTa3zGbdC0GGuZntNUorYuTTuCVscIQDKTkwEOmV14BJJXxblcWZwz1+QNyUajVXUFQvcIKDu3S+jlHZAeDK3+Vje/O2TdO5cYq4vgYx9zoObf238csp4Snu++W4t+g0FnFPCuJapyAknW1z2O3yrYUg9AaTOSIggG2/NBcO6gFvkMzvtqCOW1aN2g9vMMhc+uOK/z06vyS5e5An3bdMxDksHUUI6QMItEYjj0TJimyaat2HvmBGtenOFpSOKTebnO8yGsUr3EcOlM15Af//r6BnSz2Yba6tzmgtru9MsknmpRYe3qtajlsZNWKHHUb+ib/2Wz7UJd3PtDsVJ1JbKLAto0WOYpmQxFFgxrt7YIeK3S6K+kD47G1xrKKOsVEhELNpmLqMFb2WMgT8A8KfRrzBra1H3wvGnnBJpzno8VZvO6/lKxciPdUbZfcLIikLdnjz1VuF2Ye717JeWRyc7ZOyaHPJpzkFI7ABrQzXChvtPCreQ8Jh/XgRzdZCqZrwYKBrTk4fjrMK4wN8AAdVIIxRlxurP+Y494kD8hKWp5++ydjsWuHzKMhW1pkGvyfptuU5XHvz76jaRcDyYcAo+WdeEtmxkXBP/kTDrQTK8hMxXVyxpFNOOqEtnFUunUyrBmPHC7q+IqP8Gxgwfb9l3YJO04kNR2za/eFOUP30LoIwX0Nvgrp6wU9fvRTAu8UGR2Vlw4P86XfRPxuIdBKMYd8t5cD2hRHGtWz2mPKPe1Znc95GGJI5dpr47fjgBxUoJKrIAOA8ecHW4tlwyhHiBxPjQrfcaxe3JndfFtRUbo4xkD9DLbr8Ayi5ndG17eZoBTBJMtff17ReRL0vLg67cvSScGJrbh12kQ1krmTHjiKcyoNmEGOC+uDcMIV8RrekGX3Yll13xRvQml45cceg9ffd51d09ti2gQdLfl09M01zG4amyKd+nWTDKf5es95eTtGa9GyHg8esKQ66/Hi4AIlvNBX9Epa81N+inpZH/gRFkUcd+0H7kmXFuQ92izSowFKcLQQO6fla4hZDiy/sywNdBgRrZz7VvFUWgMJZv7katfWBXTMal8z/5Vj7t8NGn6d1nC7QJyDCykFlL7r102chOIMWjhR2HMd6giOw2GvYvPJKH8g1UHnjAuM2qUtkXmUKDOtx1YnL0q7TF5Q2soXILsnrwFtgxF7BZR1jsi9b3gtxbBAr7zn2I5WnGP0T4+sz4Rjtl823Q6U5WvY5lYg+qtYPA+qc7JaEsoTRtCOCIG23pqAS5NZyVNgzQccA5sLxnOb7cIkGwo+WOo57zXXlysBPNQxF1+sHvdkebTzAFeF3qwnTrp9QpMWPhOCpU0YovndVXmwk3eZS+R9wT/hAqLH4CYlTyLfOO6x5QKUqyDso5jmht8EeacOP/DdVyzsPg17oJInjkaXh7CjNQsZg3YcHEWAtguNoGJ81T30tIGJXt54llAWrmDSV74pKxJ6hcMgyr8di3BEBnadx4wCgTfbrUTxnjYwQiAn2EyhUEWRg7SuzlCZ9IG7b2gUXsK276ubhK4fCx87CGkeCbJ28Pchw6AhTNNdtuQ+oiBvEjSjd5huoiDzQlTWbsRSr8HofPibFk3OPOf+cHHugP+VXIZy/PrjZtJgkn6DM3O0nGMxhzdNWo//Q2zGr9N3Tw/d/BWWoPSXj6c9dm1w6Y/D9QAh5UR3Fmpt0OrweEvhFQh2zd/K8ZVNuX4YufwIKS1o69h9n7HDMd1jC7AMSNlMQiiGuR4JuSGXEmXaSWZ6PTCIhw8qaYJYLQ+/g59qkeMe8U0b3s004ho4GdlZz+8qhWKeWW8fxO9SHGfhg+cC/r4h8w7wHbkmT7IYQ3wl+c3u4Cy4V4MAZRXQqjsxZW8L8D6qbQJW+dDgTBS0LwsegnfHP72Ko6m4Ot4fODCddpoY7dAZHd6kRzn+7UE5OPdX6zMJ1EJ8k35PzWCuMJNtNYvwkPnduqFTUxMcs2XPjDEPcfn3sBqV2MRqw8mfBTp5YdJEbwfavvlOwdZKOjXt5S6JN7+1yW/BWv94QpI/wbF5wAvERrq8gjG1BWRYDu4jL9SEBCZAEz67GbCCcbIUYH33yAilfU9GrIHCp5PY3N4XBNlyepROyrRrwPXj+9wqSB4eGN5iG2e4s5y8Q+l/g9DzPFJ129tk/VvyaMzrLoa4eBssRtkLtUr4QK3CKB9wXrI8aQXFJ/tW5XcDvc9uESbJmEv/vmuQLqbMpPUKvy+O0ePNGG6Pvfmu1X2K30JATajDqggmn79l9e6k7jMSjFQ1Q3Ei2rUFFWsG+7tNc1zKjCkXhQ/jxdJUjphg9fjddwtYN3L/rE7R9d7BCryWEL3byqNklQdXfHV9TqoPZnPiekx1WLfNAt/QgZbUeuxbbRhkDsqlTxwUxiM5zdU37hFF33fYGLNdiEsCMOqjFTbGCD//agZOj2/dRsP4O467GEP9nuT6/NTWjwXJZJzvIBzRNX70jfk2ixvsE4Hv05eHIOD/4g50+saa7oTGfGVsqVA9jdeyMG48Pcpz5VtdjkKz9q/e3M5V1T52ANoXvV/XNkzIpEy9efdztScX41okGeLr0qgWY4glf18eAvfqPNrDMJp8ud7VcqF92G8eiEyEeVzQjDis1CItITu3IPcltt6i6pCZYO2tN49xaae7Ie1ff2lmoDLe4Uw5xycYtqmKz1BpCodXFNaJLMjtGxu2vMzCfP9LyDZdaYi+eSLisikvzXa8z7md+jhfqtcparuT6LdGTtZTeCybdyvmotkgjLs6/pssuNnqTwIj6VdWf+D/f5yKN3nIKHeNR+H0le43Sd/55RXqcDJRlTYuevO9Z5pWDDCpxndct4sX1TVUq5IszWNrw1WXL3aOd3LFUFEAeyxZCg5i1lN6Wa7j20fuXitDZxZoXOP8KY5ruLb5/o1SeG3r4RKZvZsK/oCI9QUWyaEqPqrI71fIKwxFtwNsRZQi9tgWP2fp4IdXkxW/m51UhcE5vJ7LoMPYKbZjFgtvoojRRO5vhWGX6i3c7Q3zk+++9K/QLrINihAfV6/mCT4Sv3d5mM1ItPA9eXE/rsOHRxAQbHcYKhoRIWQ9owNCHZ7OOT1ySGXObJriDvoKErd1TuyM5mG3jSRj+5mOdzs76UOlKJXInOdqyF5SIbeD57nJGOJ30ciM9Ti1JECpOsJbCsK8gnVezh8ddKL1iNuYwuzEt2IrgMoLUHPsKd0QsPmaSWk3jmSZ9tAFNLnnIwvnhCy0QiNgg70t1+8PXthoEYMN7WHJDs+Vr1ex+woyN61gNkVAJNiEbPp9qzS1XuoUF8tMEsGjj5wEGS7PM2CqZZLKYLm3znUnOad8IPiCOZsOm938e35+KDOIJwqv8NNaR2i4MPT/IDryaJwBivuTlRgYC1ydt0VLghB7S5JFMAe98+AZPa/Rfq7zmYB1nRhE8WE2ApnynGKCBaHiPKU4gzhK5FxUytNuPk4Xl9mKxGijsBk57zpZslSKk2MzzS1gS75C9cHDEar6PaB7eSrrhZZ+Ih2ysnbdvWxNsROtUUOp/dAl3o8hL1i83pzmADwk97z+UbkeerE6Y0c4ZauXFeRXWm+hIfLxvGOvU+rUj1qyvuGr94Aw3Vw0EYfMk9fhgyoiGwd1uva41s8wjGpnNlwv83VSoBllY5HFS2LMjsm7LMNkHPDWlCl3kNljq60/TLIVKANstDWuRyZEKkBzXDYS2HDYwVrPcRbmBGac4NM8uCePzcLakXLCuA8dqrZznb/7isRMk6INsSc5JvdOq1ahGbxCUcCyvbqmKle09Mtmapsy/8/wHQLtSSovYnYA5xwNsnCUT3CxblTTOAii65yn054Yh/FGW2ApvrUypqrQKLMcSo6a9e03ydUErR5LPtrl+nGS8Cg6RcBoC3RNFQXGD6HDF73gHpmpYN0Mnr41/H+kE8MbeKqcoEpWNAe92fYJoHCdu7dpMB7gIhg6k4kYjxnUhRtH8y7FltcjvEhVyeZv6g5ijRJYcI7RGDwXK3KwOUyRaiidiRpMsLh5Td7fKeS5RW45aTMTaGTqj8zlTWbFpUuoHPuO0jJYxaMcO49cTw+IQlLaCVuMD2bH6eSXp2GENgfFEYJFqAW7cXqV7MYNobKcuEXj8lw5aAzxI1Em643OjWB00xV+OOgR8uJltSFRUeSTRXfGwUTMF/XBN9cgEjT/To9i2ydV0ifv1BFdD5oKz+MEbuNovK3onwVnTjY0iuw8zzFaZ23K4lDE2nrFmgmtgl/zGQHEUwxT3phNx30JmveB3+FmeMj1y37FjApKOZzbA2R/d1YqgiIsemmKyO6Iuyted8y8FZ/V+sPm4krtCRCfXRBRFX7fVxb6a7Tdsc1EWrP6kFivzNU7aGgmVgXsOdrQrAxQ2qxeUVNsZj+cnfXq6Av5mtEOrFxMb/Jim367va/HSDMEK6KkdLolLEFlezbKDb+YIKtD0FrppPIRhxn4WhZ02CxWLPUZiBXqSXtR3NjyhO7R0So0Nd3MTfawOWdPn2i34GrvexIBZ7Xw09IzvieHd9v6tMP5IuGjL3yNZqz2h92HV1G8iwn6lCH34k5O7qi9OOK557rCap3OKKWZTQTPWofshtHpnuF3ILuej5DWcJHScuAKDjqrMUgQttDEKZleQWeHiVdkdZ6ufdV7SG5wVXyyOMYxvInERwfz6vw11RtMU3ifit2X9S+eSyUYA9YsFQO6M27byfVkWNUVNDIVrOaj8u1kQGeN4WOdDgeEfN5eDX4UU57ms2DR5QRpOrqWLzBs2b+z8bo6nZ7fTCfE7AguRLigORk0dysUvT9yesTHg44y35e24KFR9gz1OhqtGEUUhderWSfVYTtFpBSD5eUYkfAgJsuNaOIqT0dU9hNQGMlrJnRy0SD1xKSlKcmHRmFPN6D/mJp1Br+YUZ2rp6tF3px7IQjYqQAl9tvk1TuK/Uf0ts2Oe69gKPIp2L2vsey8qK0eBjJt6esuwBHhTsRKnM4bCgWpMQLS+WIyPECo7Br4S0oVk/ggdM3IcV2aPYMkFxZ+CCMreDY/TyHyAkqsfW5McHax4PjnD5XNY3NmQBHmu/Uqouk1sES9s1MrQ84QXHS8IU9OYfdVO3nJnOTSeqiXdZyYgozT0CuHX8JaUDIi8zagSH00SjtpFPvcpQOXPP0oPf4XCdFzT9LDESYZnk8/aBtsaY17IL9oy0eDtYt4GjkvbGuU7JpP10VToiW2HtmFZuaOtlg11hxlzK9fj5/oljA5aESeMB9QlUXHNxlArzkJY2H9hBP8ZHgOZ4yy0yDwiu0vnru0O652x9H6SvBHdrZ8EXwYFcJSqhE4kYjX3r1UVFG4LFJ0+l1J0L7lQus+q8OU2S4ZQbkCi22qI/HwWcfcbugY8ekbH/I3iPB5RcftHVOh+f1W8I+QtPYai3YKeVrfEUfNw8faBQpNU4zmLCGkVkdk/WimbdthaoGr0w6+J6Xk77emfBQ3DErYNUdhQmPmUNLx6aOwNL9GbS1zbuTvU3zPiF0mV7yc8rS5ekk2OLjGhXeCfudaw2YCZ+YNulGuqOMoivI9LJbG0+URb1SBag9zu55oaaz0JzRpgEd+zltgffZhabT7rnWKkLuXrOxrdlAj1zFCq4oqnYrotLQGU8WBTk9uzo3nYml7Gi5+WiAySoK2rFFEzNHSBNSHm9V/cYyPJabw/6cc5alluO/kOPyN54zfcO3ZxsEZzNJFemut+Pom6SGZld5FN8bYWXOfTXCoJ9IC5/lmK5RYeLx4Lg/8juSe4V8b7w3XtdAPpOpEu5+elbRZ501XqORdEyyUNAR8tnvooJC2U103JkaPrUfaWn9ejQXcZbkOf3bXqTuDy+S+8aA1bx4blQ66roKyDXTK2eYY81eVV6EjqlqMPVxgdQWbjER+ZexaMbi0CL2f98bTnkc3dZm/4LhKl+99cN5t1tTRC1JtyZpFFVyJ6zc54pPfmNqFwDY1Rhq8GOcu/QlqTBybFH8Bv645T+SaFE/0xsp2lRtud/4GxKnEbOCmDyun0FhVpnqwimuMb0IQUR9SEcFzSS4i/66+3fpru2xxCqp75T9yZCHcwirPH5vFiKhYio6yN1y799TicuYCLGU2YhuCDT+hnY5q7xzTMdZvN0Z/Nkn6tnXalceL8ccWbUds7TJ+pc0vqVYYrZI8l1GHM0wmVRYyaKH4CaA636ggNXEsqmjOqt9w0NTwl7lU031svfJeyxPfNdikkWRzQaE24Uf4qFiICH+gGt+e/f6LJ7xHwKvZlP2eg5WSwkctpFRvHWJ8l+UhKgiXV5CZ3OFetUsJboGq8PdA8BuieknzwiPhDr/b8P91VEfTAUHUNxujsRgoKX52KCcu/RlW05+jbDoq8voJ3lhO1Oskj+O0FI1WnfrN3T24+0E+o/T3876+4VUkcKYi63nWwn6+K5bbJ1DV1rhuhJDOzPvgUMunUKyMqvUNp5Rgs14YTBXVLjz7YE7laeYVGYbjcK9nfvaxP4XsWOwh9kDaLKDSUfN8H7AoY7KCY2MJTwcLHEpJuxTz4SNh+wyyyz1r0qIdGxZ2fd7ORKQXHXeVb3mRcFf8sYOa6jW+UH+TRx6Reig9fdYvAj3dE6QmwyWWbY7QbFfBF+vXc/dcT3tj9EmOvSMgs81yjRidyQOYxE8MHH8WpbH3fJOZCKx+T5TtJdQ6ilpGm+fs8vSzvyahAKtdqhFkXhG1LgheEeCM8fMhytckU1lhkCWFx3mqfMecko5+B8L+FMpfODa1e6WMzFmvMHk6xfdVydSfFC+vSjo6TVvif/tA0Zen8sXim9Ju9cf9W/4tZE6amVdGvt0Pj8f/q+iVY1PiVP6LxflBJ7hb5TDTXup/JXD5i0jAFljxXhHhfyk0/avIhUvjmjNt14vm3x8j/vcRFSYYsCp95zh/rW7yv4b8xzkkSiU+d+LiH0K0B2ReCGOqP3k0v4Oio9w3MXGNR/lf4BiDYYebIoau4Ot/guN9K6DPzL7uf8A53Y96y2g/QP6Frkj4dbR3HHf2ioXPHsxvoclcsaBXPf9XONZUV+VUeyvgL9d/+1fQSIfJJu+8vuQG/u10wdXtZxin/wzHGxxAbHMCZwwn/hPeiU4sWtskTPXVF+yy/vPJ4A8L3TGJ9VdrOP5LyNROKXc/1/ZvTVK/I0pmKmcGQWv8fDn+1yeqW9NJ1Vy9Lbl8qavHfhWZxDwHdz8v8GyDoH8CUSKguTyOqD1dj/8PIGV6NCwatPiPcEzXJY4aWJVRuHj47OH8BqLWWQeJcEuaxf7s4fwG2vW3QZZFlfyrg6fSa9p2PI2QQZs7kaZm5T31Cfzsgf184kIFCyxNRa1trgEMsAbQuqYVJiryCP1J5fGXu9Lnb1KXV8YPVTApeQgzKHFlFxXkKNbS9GRqzJVulAmqnmyu+/lkSyugTnGPTolzAHuj0kG2VnXqj8F2IGOd914CjsmMwCT/sVynrsncXekMIf6bzNc+K+KkEHtHgKMLbbpfTliz2oIs1YuU4Jypafc/kemazte0hDNWs3Qra7Vp0F00VJWvAqu35DUBSlnn9dAqoIM4PujaJLP1Py2GFHMg+7NZY3U/+EwXPUUQnfbmOrnq40MDmtrSIuoSTTHFvDtMVntJAgUlvjv8By20e305J1muIwt8BbdUwu289iyK4GqBA0KPEO5dDXH9CyuvDlAvwO1FAfPM0kPyD1nodPMp7I2XmzTuxz8usQRfQFtdrTMBrr45X6AXIUr2uO3bEg0GjRAxL9Y4NUGwSYigR3Tif32XlbYALw0tzqMwZ8scarnuqEB7qYkU56Vm4EetLh1z9EjVSvJb3GiI/SzOUg+GFa13f/36wWRHR7n51ptLuw5HuB90z11qaVe35yurCHAouKD5lnR/B2n5BkU3wTBC3LlD7A4NO8jcs8YTM578+5a+X4cMhLrJFU4ztY+jVT7QIsdell6o97+5MLd3WnmZYM2q+42iZ3O3Bmd8DsFC8z2AtC9XaKdNakckMH7VzbjiotUdONIJCwuDwpeWWxugyQorXLSlgujWo4IOFsieNODgUQ82ZovG48XKUlbXod8M1Nd0u3nQn7+qaMu9+bCh8H4ZyLYbY2uhFjNpxB/XGGN0rHtU27ASF+OuHQbcRzgWn+TY35LDqvwtmKta4wM2dGjbF1zmEDRapX1jBcBbPXI2aJGdleUzHIK+bvc6TLrNC2qhLeDtsXBgLyuPmfSnyCu89SB7Hsb4piR1IOvrHLF3+wW3mYe9A7S5HKy/6aNooKf79lgWqxlUFEBKJ5fXam8rHSXg6rzEVZ036kkGqzA30ud0wzFwD/11xqGyb+DDFF2pi+cXy2ubIx73A47UUGyiC565ad5Kv2V9E0vqJUId0Ho4qb6dndDlMHi6Nlq/HKjHOMsrGIcJ8nyMwkNf3MAR/REcc+Xol2LZ6OfaHzits+NOD322GA5VeFD1ktmbuUpghSR0nbGKDg5jfhOB8cgrWacLRRRrIVkao6UXXtVQG5LcO5p+zrev5KY0daOlu0K9tkGxpgYLZKXJUNFc1FVY2/ayB4v3yLFh1Ns3ROPuuzhJxofVo8M8ulP2bIUWvrNAwElX3q/UHDGbbl9nlTkaXhzx0fS79FGf9bqbqBZVthwgKSX1daT6PLqF7ygZ2qu0wgDLZpYFdXACDtfj1lEvrtStQfEWvVweKzVzbU2k+TegbbkvArTfNZ4qfOSWtXeddsmcNYcSgwtcqj0nv1Kw1EhxqFgguOROAdm9j2JH7Zigr+N06hkabTgiJvPs6sQdkhp1/CLb62a4fTsEhCmde2OCaMoras14LRA98Pjey3+hzA7dXhInzKK29lofMGCgNr6m/3/JWCV01aT1Mampr3A6B9pYvwpM271f2nXgR6kwI7rQDWssobBJVtTKLkTcQL0/CtYAAAz7SURBVGktzemE3sFUuXBc89LB8FHkJVMF46F9qgQc+n02tgXdsnKZO8Cxo45oVcSdWJR6Yol094blP7l7yN+iCScehyLQcRYQwInq0qL7jVLH6mwt2+zA3oq76g/eAELwS0hHFEV8Kpgfwy1z7gIAcDoMRTxUEoZSSMhshOk0Vwf/AtmQZcu3typ8AhnIdIPqcWs567UH5wbSjBofkv7Z5vKOxhxSTBzV5pKrNN8YazMMHpinxxxjisE0b2ijVGvOyzJhN8f3k/xADbybem6Dam8m+fkHZ5w9WiA77VnKlKbBsl/+O4Fyl90o5dvc30h4F9+he0M7Fpekk6q0x/DRFxM1eaz0Fvij7yjLKRga6UNReZUPq8So5KopzvrsupEC0HOW90v1GDVjgEdHv7W6Iy600oZZAiZhdPChePGsBXPOoeYtWm7K6s5Hkgdl01UACLdyh7WtBhncDsnJpbYz4Dvj/xzPr6c9UUe8kerq5rXvuN/cspTQoTLLN1GbShXQ9Tbn0kOOXY8JyxkY135F6n05tBYliSAyBar6wsJmbANEJOIgC7Ga1o7mDsPP5bihG3kM3mDonBJ8qcr9koThSMZoOjblhd7RnxBeImTsTyLM6JNdzug8PWtGTvdLIthek95X1ynPcVlzjLmqY203YaNOBzijfFxucFs+31y36mRB0Fdhv8e+hnsb4SFxvTaQr1ugIKTCxGpF9JEq6G0xpIf9rHGta9akgLBlVTo5CH0gBKNcDVz1YwkDoo4Tu4TaP7Vpuxfrfu6Gcz17cGw5i0l849QtFwOsZogoF5JQ+yQzB8OgCXvKFjwBrf+ii7Zb6nXcWuHWA/gtBHUGRZVDucp1STp3ZtI6aISnNd2NgU8rxk/ecKbonkQ5oI4Xq+EOF3c7ib2foRghacA/zeAugO7FPWvbKX3FOtPyu2adiYfQw8nw4IdNmiZ80+l6cBVnVhUlngxU3y0+Bk5yv2x0+2R0Ta0f+91SJ5Zr0D6iTnXyUzMRCLB9HyqrQZudryiUjgp4woZwpf5QDFJmtwpFXHpo8PL9DjYLNBl4RZmidrQX6tzbwA2jEMF3vfnUqBFNtUuRxEbCvDe2n1rlk8kt5Uoe9uZuZwIiKLETWELkXnyTMbPNdRX0nxuwuDrEHFgMLYbWE5cg426GRnMrGWK/YblbxGcKkpXjIp79zV1x3pNIekSQTsgZlLRE4V5dSv1EK4qEdUkZKnLEeZTOZLo0jBhbxMir6zLHU35qWxosnkEmzsdYnk5KO2MHvZOCO3A2dgcYbgmF3fxuGT+VY3/de6VjJGyR3229nDRZNOijoOr2VCaFGWa9z2Kia51dVEm2FycWuJ6Ng9xnGeIXEfdosO2kbavIEzwBL7RAYcTMeEW5/GxuwP+p3Rf/Or1e9rqRiyE6Hz10N5T8WCk7dzb3oWauA/kEGoEnlKZtDJT2jfl256Ss7EVUL7mCCk12cpG5dsm71W7NL7VKj4jezsfIVr6tLmQhP/WEtoWRbsBDrW8XdTgw0yI/o27SGANHOVh0BdZm50GKapjGQ304+y5TWjI3VaxBPfa9NLRZ7MQqtqSUYVQPTj14Th36KCBpaoXSYl6Zsuvr1TmfyrFEHLw1Q8Ro8RavcjIr6amn3OJAtbh9tgZnoCtsqgrj/lEHFlMsjYO67qivsUWXcshimqPTLITTWIH2xw2aUzQ3KBRkC6+VF8CMhrDeHBhN4Yjz5+P6dZQ+YBawpCBF7lHzzA0QfL/sd1JdD1UMlNFAjxyiNtYFU4kj0DTXrEzqzROIsAvX54dKoYVeeQwsXMdIspKLvKbdqVprvxFJZZnv+tQ9mcdVn4B2uMp9XNyhuPLRz6HwYemzmcM6LWUO49Frt2mpFUiXSh5kKmXH1MCYZvzGqlxXqT3KQRYBL8GZgPZhjzh1h16xATDSRBN5sQAD5k9OaZpgcAEeXS6OVz/u7EawdYSmcEwktZLTRo/c+eHWM96EfKDbILjL4pM71J4dO9B4DsZWHjslieucaxT8Xk8sjwNCWKMSUcqrQZ+1uSTmc4v8KPbP6k3Ebc4hrkSM4EPxZdA76hdJhkItYK7sOAZZo40btBVbfo5GDz2UnVesPzOvCh22ObxwYxvqNEmhCNGOtZBLB71Ang+jB0rvWz2f3FqCIj3qsHjDIM5PJvAXuLALNV0c9p1GbrvmetdrEwSo1XHBOUtZy3TO4hWVXVKqk9dj60nmDB7K+JJA1BUDaAkHXo0w9n0E6Pen635H8CdHixQELFdt5U3hjtnunuMVud0QPzDaK6WcrscGa3InUVZuo2uZxSxuhwLxsYUG7cLkHAtWzjEqeHtMF9bbMkIEEzei7o9+lWLEVflQ35Mrn10D9MAg6xmWU77fJpzj0i+uD71bbWbXxRHbwGRWlqpP2BFye2Jpin5q7OQxLfqhSeTMrhKDkPxSIJr0MeQoaQcjFXSTQuBCYodUT2G8widTbPprIVO5vqIwU16A7Nd84cT8yqibtDWPPSSnZF5UG7JrLWuVub6DMVSprMDlFuvSKuZ6oU7wVcJie3KWXCYaQbtmUAeMHppMBwqqPn+/LYN7Li+KyVJRlgPti21CSNTgQ15njDJCfZy2F5ehdg5JR5f5NXYMKaVLpOv5Qyo6umMnofsq8Hm5hGQFt4C+h/WqDuAJZzGXMn82vy8u+TIZFu1DKFxBoB8dS2bRZUZ0zzGEDu0zctVODnRS5mrxBslj2aqyLlE1XTjLdPLOLrNTn0k5iJBuVyqRc+i0n8riJszW1ecv8eNK1XOkyDhX7ss1ip57tJDdBn/tTRUvVwOY4lrKGFRXw3DQKL8NtH4HPt8Kr1wDOA1wOrAmYdHAI5+tdHN5QfHZ1dFm6+KzuTX0uLFC14L2DQe6UI2sDjvQvSPklRFOoZJ7JfM3SMmIyw69UmG5XkfXGdWQOkwAc0SpnFTIPHZ6SE+UHBTK3Bt4ccrQmP2vsYVsbkiEdDDuMsEVrrZeqPs69yw1OxQJhv0iWyMOxYjow1KouwdPTuaWWKWmQjp216Mid/nQ3kp24JaTmgo4tIs4d3sh4P+8Heg3kgn8rT2a06YmxHJClvQxHEJIRmjpzo7V3IeSkWEDXoCXsOLgdyJiKqVbhzRaaSeq1llg5CzG1jxq8+PeC2U1XusFsQgcP5vTF9rjJOgviz6i7S6VAdhxAQNdImRuhbVoT0GgtI91GE2RW0SQ8hIjC4cCsECpUbJ1loyqRm4qoiuR0WTPJxjFVKPRM0bga2yYG7pfrXMP2q/ysis1iBNGD7RvYe5iZo2Tchgb6JdEp4Pqj0ebNVlfsmFjMrmUZdrAnFK56hFV/pprLSA1ErRSgcxnb7K9o31HYnu9L89FsJWjBuc5BD1sedWnY9uA8i6A/jaViK5rQNeWM1d6Ot98XFFrSDYoNZyFA4sPmnadAzT9gWcU+mtYrRd6XIlpdlfPhAf9BHxkeWS5uV1l1g3dY7xaim6MZhDCerzU2p6vUiIK0SwKBwQn1pB2PeeAkTVtO7f4pG2v73z6ppKfTfeyJcun8xDog7OYQ5tkEDRHmLjHT76pinBh3NwQ2msplAhb6TVBWlIVUL95CVglMsfuhrl0WBz1jwtVv+DJ7PReSZ49in/IKodmf4Y63VLxCnrn2Ifr3HKmVweaxZr8Q4vaGpMh2AZXbZS0vXoX2yE9odst9rz/+RdcpvITaLdffSG1EcMj3e7agl9bTku1A2ZvcD4Ylc8dnrQ+Cu45U+nQ0hKGZYOuLNeWW4NWVEADZh/HPPOrHm583CJd1mw/HwCUuL+MKgkRdYSxMeZSYESE6xfBPE4rVfbNdP/vebqYczMhVY8I19Q7tveCiU/NXv4JPWrI65K9VFNfcLEHihctxFtU2SesBA5BcnVCPZX1qHEu+vZsYeTv6M6qMhNwMpGy+zUbX6Gk6Y/pcWIPcvSej4UmaY5P3g3XWGGgaBJ0mgL81ZRMiBzWPF1hsSNEGmjHEaIVrLjP2Jc9NPCgbnowqWXHYun1217/cuNJjqq6p+eurHVtP0NbFraNC3QVIA/IUrGJ8tG1px/3jX1BG/0dlY+bZODYmC4B6eCFdESPBFQ3MQIRDJgzuKITowgQ4UZipmGcweITLqn7chHwVwiHf4TEPXF9Jt4dTsvUsTr0MBY+QOWQpbrwFmbHVCTP1VLiXAhTEGPn0elFFb6yxfqWyj0TtN2vqtaOiOkWCboZ3klLe3WjXvSW2FQuVM261KZAWU6v22lI01dX4G/pzb3FOwUZ8v1RXWUZy2Zpvnn3P0We35G93wZ4fs/KmlVa66bJVOR7ygKnh++o+nIg+ofJlv5+lG/5nq0/okp+VYT1oxS7zr4jc7r+Ca9Ukv3FYsK/TwV3p8P/Znby0n/64n5Pnec6Vf+N4h5btGj/Pl6/IRs5tOsYF/Vfz+r/0z+L/g97E/uiM3j0IgAAAABJRU5ErkJggg=="/>
          <p:cNvSpPr>
            <a:spLocks noChangeAspect="1" noChangeArrowheads="1"/>
          </p:cNvSpPr>
          <p:nvPr/>
        </p:nvSpPr>
        <p:spPr bwMode="auto">
          <a:xfrm>
            <a:off x="155575" y="-2955925"/>
            <a:ext cx="71247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ata:image/png;base64,iVBORw0KGgoAAAANSUhEUgAAAPEAAADRCAMAAAAquaQNAAAAgVBMVEX///8AAACgoKDDw8P6+vp7e3ukpKS0tLSpqamYmJjOzs49PT2Ghoa3t7fY2NiTk5NOTk4zMzNxcXHj4+NCQkK9vb3y8vLV1dVhYWHr6+uHh4dXV1f29vZHR0dmZmZUVFQkJCR+fn41NTVlZWUTExM/Pz8fHx8jIyMREREsLCwaGhq1Xjk7AAAgAElEQVR4nO1diZbbNq8mRC0UtVCm9t2SN0nv/4AXoOxZkunftE4y0/binDaeGVsmSCwfQBBk7HeTXRT2b//ST6O46cFQosvPHsvvIJnBG2rrzx7PL6eTYfQSvfDtf/aIfi3VZ8OlAyNzQ7n8+1m2DYvHBo1WGlr6vsrxZw/rQ5IRl2Xx5EPSFvmbIZksmeKPZZ0sK/3mZwzw51Ja3VdDp3/pc7JaZ/n4IU8AKpLjhX6FBovzxyLznz3gZ8l5Y1vDH/9YfQ1TuxP7JKXb/QGi48x44shjnt7FvPolw/7blJLmweGxHqB+EDnYpJ+FALE/5Jxczcf7+lqzzrwh5c5uu+DXjf5vUIRL4Pql6Jh4rLX3Qx+MAbYQ322UPyQe5Y38Esl0ynjNggrF+vzlbJcEuBFISEk40/DO89rwP0cO+5pa9LLOHU2capoFxtqcSRVWM1wfov5rmfhLBHCYcuaS9LVWyQpjv8wot8T6k6WJwbLh6jTtztZoo3AH+HtR+rEnWdy9WIe/ZhB/KZ0IBsYvI3NZTqb1sj4Q06USfzTaWqXT2AUvn13JCzlwgSpLlcrh9S9w+q08/U+SEKRMvA4toUWHwz4Ft9ffz1qV7wyanKBHUT2OEzcrvKAdYK1nzODjWcvLy2f9/E+krJL3Qe4WBj1nivbLAwtaUDjkJCrrokhLC53tOgkp8t0MB5JZ0zwxmqG+lnuIVB67u6c7wxuqvlAwUZPfuI/u4UcUbKCzRIO2YH0b7HFkGppCOZ2ZJBc/DIqgxq7tMkeZOLIJvqH5xyz/b6IGV2mC3IzsHtLGTDkVzLFdx3czrMbl0DakzWjXCaE4Vs1SF63R+uJo81HtHw+yt9MH1eULqTARXLsauHxYHqKciesF5pJxcqIpXx9rdSDvg8u8SdagOXfLV1nNx5cV3ZrHq8DJ8R1fyhMTUFJMHVj/VggVK81SS5CsTt7Jp8aPhEYM7vhsUDuopteSKw9ogUfHqtjdykloPo+7j8hDqRw99o4tHxcXqjhF0JDCN0Qsp2V6su3X310nq4zzlDClbduOIumPe8VlHEf9X0Hpv4Ua1NSlIMZfycXfh5JV4/cMP+Bn2jL3/e8voZDvnFcqnFPleF8utzdBtFAkF8JLGAEU+ExpDjW7vGFphRsp9Hn/3CpZCN/RQXuktDV3lRXFX8gjvaEWmsZY244NKMrG6NS4Lk0BDkUYL9IsPGFZnjve1dLFf6zqrPADbfCe7VebcPszjPoZZFYW//EK9TJQJtoKIlzi14xk/yZ+JvSESo6TdBwXSI5mQr5bbl249Jex+2wOvyWfwJFzgpcQB2Da7Zgm+/URCRYXKaNoa80EXNDvZpATzkSXBseXiUOYJY7ItPzzQfxWCqFmd0t9NtK5IKwwHilnLwsXetsbjhsWNWHdIid6OoPSuxdHxufgHbLEqUvhVn21fI87SIft67LNOOoB2jsutnEi9hjQYQ/5tmIvBHS1M4YYGERkUvetC+NM+h8sPrxz6/hxZt8wmPhCQQTReQL26o5FbjglocQFanbwec/I7rDxChd6/5nwZ6Baj4+pM0ipeLs0vdPMKA1XM1GBeUgNaQZ/7KEkT3+7+5p7XK3izrDTQVHvoNJlsmW+Y4STWfSblwWkYHro0Vj3jsu4TvHHIExSUckKxmqD5dWp9Wjvy+QPs3rHRB8oDRH9znQB+iRU5TvLC768Q2zOClzF1BWUvJjvDGhvX3PzmjHl1yAVxlos7CBwJXDIGuEilwvcP+KxxKn/yHppo+Ixt4YrzJP3m7bkjEHubZMAWCz0JT3QJAB+vZG3GGy7vjOc7byiqAZkwFjiub6UgShApxaOPGbDVZDRX3to7oCcdcD0+ePvPr55XXA1wlF/A9x+Bd1XN6olpzlOq2q3Vw/s0ICd53eOc/PuinE3NHFxn49t4fCzAL9L+kPa9xoqnA1cZjSE20IPspiWKXy4fLFD/5fqCpvTwwlhqsytBNbJ+7VC/sAWOsV5bs4VGu6Ak6TvIFEfMSTa3zGbdC0GGuZntNUorYuTTuCVscIQDKTkwEOmV14BJJXxblcWZwz1+QNyUajVXUFQvcIKDu3S+jlHZAeDK3+Vje/O2TdO5cYq4vgYx9zoObf238csp4Snu++W4t+g0FnFPCuJapyAknW1z2O3yrYUg9AaTOSIggG2/NBcO6gFvkMzvtqCOW1aN2g9vMMhc+uOK/z06vyS5e5An3bdMxDksHUUI6QMItEYjj0TJimyaat2HvmBGtenOFpSOKTebnO8yGsUr3EcOlM15Af//r6BnSz2Yba6tzmgtru9MsknmpRYe3qtajlsZNWKHHUb+ib/2Wz7UJd3PtDsVJ1JbKLAto0WOYpmQxFFgxrt7YIeK3S6K+kD47G1xrKKOsVEhELNpmLqMFb2WMgT8A8KfRrzBra1H3wvGnnBJpzno8VZvO6/lKxciPdUbZfcLIikLdnjz1VuF2Ye717JeWRyc7ZOyaHPJpzkFI7ABrQzXChvtPCreQ8Jh/XgRzdZCqZrwYKBrTk4fjrMK4wN8AAdVIIxRlxurP+Y494kD8hKWp5++ydjsWuHzKMhW1pkGvyfptuU5XHvz76jaRcDyYcAo+WdeEtmxkXBP/kTDrQTK8hMxXVyxpFNOOqEtnFUunUyrBmPHC7q+IqP8Gxgwfb9l3YJO04kNR2za/eFOUP30LoIwX0Nvgrp6wU9fvRTAu8UGR2Vlw4P86XfRPxuIdBKMYd8t5cD2hRHGtWz2mPKPe1Znc95GGJI5dpr47fjgBxUoJKrIAOA8ecHW4tlwyhHiBxPjQrfcaxe3JndfFtRUbo4xkD9DLbr8Ayi5ndG17eZoBTBJMtff17ReRL0vLg67cvSScGJrbh12kQ1krmTHjiKcyoNmEGOC+uDcMIV8RrekGX3Yll13xRvQml45cceg9ffd51d09ti2gQdLfl09M01zG4amyKd+nWTDKf5es95eTtGa9GyHg8esKQ66/Hi4AIlvNBX9Epa81N+inpZH/gRFkUcd+0H7kmXFuQ92izSowFKcLQQO6fla4hZDiy/sywNdBgRrZz7VvFUWgMJZv7katfWBXTMal8z/5Vj7t8NGn6d1nC7QJyDCykFlL7r102chOIMWjhR2HMd6giOw2GvYvPJKH8g1UHnjAuM2qUtkXmUKDOtx1YnL0q7TF5Q2soXILsnrwFtgxF7BZR1jsi9b3gtxbBAr7zn2I5WnGP0T4+sz4Rjtl823Q6U5WvY5lYg+qtYPA+qc7JaEsoTRtCOCIG23pqAS5NZyVNgzQccA5sLxnOb7cIkGwo+WOo57zXXlysBPNQxF1+sHvdkebTzAFeF3qwnTrp9QpMWPhOCpU0YovndVXmwk3eZS+R9wT/hAqLH4CYlTyLfOO6x5QKUqyDso5jmht8EeacOP/DdVyzsPg17oJInjkaXh7CjNQsZg3YcHEWAtguNoGJ81T30tIGJXt54llAWrmDSV74pKxJ6hcMgyr8di3BEBnadx4wCgTfbrUTxnjYwQiAn2EyhUEWRg7SuzlCZ9IG7b2gUXsK276ubhK4fCx87CGkeCbJ28Pchw6AhTNNdtuQ+oiBvEjSjd5huoiDzQlTWbsRSr8HofPibFk3OPOf+cHHugP+VXIZy/PrjZtJgkn6DM3O0nGMxhzdNWo//Q2zGr9N3Tw/d/BWWoPSXj6c9dm1w6Y/D9QAh5UR3Fmpt0OrweEvhFQh2zd/K8ZVNuX4YufwIKS1o69h9n7HDMd1jC7AMSNlMQiiGuR4JuSGXEmXaSWZ6PTCIhw8qaYJYLQ+/g59qkeMe8U0b3s004ho4GdlZz+8qhWKeWW8fxO9SHGfhg+cC/r4h8w7wHbkmT7IYQ3wl+c3u4Cy4V4MAZRXQqjsxZW8L8D6qbQJW+dDgTBS0LwsegnfHP72Ko6m4Ot4fODCddpoY7dAZHd6kRzn+7UE5OPdX6zMJ1EJ8k35PzWCuMJNtNYvwkPnduqFTUxMcs2XPjDEPcfn3sBqV2MRqw8mfBTp5YdJEbwfavvlOwdZKOjXt5S6JN7+1yW/BWv94QpI/wbF5wAvERrq8gjG1BWRYDu4jL9SEBCZAEz67GbCCcbIUYH33yAilfU9GrIHCp5PY3N4XBNlyepROyrRrwPXj+9wqSB4eGN5iG2e4s5y8Q+l/g9DzPFJ129tk/VvyaMzrLoa4eBssRtkLtUr4QK3CKB9wXrI8aQXFJ/tW5XcDvc9uESbJmEv/vmuQLqbMpPUKvy+O0ePNGG6Pvfmu1X2K30JATajDqggmn79l9e6k7jMSjFQ1Q3Ei2rUFFWsG+7tNc1zKjCkXhQ/jxdJUjphg9fjddwtYN3L/rE7R9d7BCryWEL3byqNklQdXfHV9TqoPZnPiekx1WLfNAt/QgZbUeuxbbRhkDsqlTxwUxiM5zdU37hFF33fYGLNdiEsCMOqjFTbGCD//agZOj2/dRsP4O467GEP9nuT6/NTWjwXJZJzvIBzRNX70jfk2ixvsE4Hv05eHIOD/4g50+saa7oTGfGVsqVA9jdeyMG48Pcpz5VtdjkKz9q/e3M5V1T52ANoXvV/XNkzIpEy9efdztScX41okGeLr0qgWY4glf18eAvfqPNrDMJp8ud7VcqF92G8eiEyEeVzQjDis1CItITu3IPcltt6i6pCZYO2tN49xaae7Ie1ff2lmoDLe4Uw5xycYtqmKz1BpCodXFNaJLMjtGxu2vMzCfP9LyDZdaYi+eSLisikvzXa8z7md+jhfqtcparuT6LdGTtZTeCybdyvmotkgjLs6/pssuNnqTwIj6VdWf+D/f5yKN3nIKHeNR+H0le43Sd/55RXqcDJRlTYuevO9Z5pWDDCpxndct4sX1TVUq5IszWNrw1WXL3aOd3LFUFEAeyxZCg5i1lN6Wa7j20fuXitDZxZoXOP8KY5ruLb5/o1SeG3r4RKZvZsK/oCI9QUWyaEqPqrI71fIKwxFtwNsRZQi9tgWP2fp4IdXkxW/m51UhcE5vJ7LoMPYKbZjFgtvoojRRO5vhWGX6i3c7Q3zk+++9K/QLrINihAfV6/mCT4Sv3d5mM1ItPA9eXE/rsOHRxAQbHcYKhoRIWQ9owNCHZ7OOT1ySGXObJriDvoKErd1TuyM5mG3jSRj+5mOdzs76UOlKJXInOdqyF5SIbeD57nJGOJ30ciM9Ti1JECpOsJbCsK8gnVezh8ddKL1iNuYwuzEt2IrgMoLUHPsKd0QsPmaSWk3jmSZ9tAFNLnnIwvnhCy0QiNgg70t1+8PXthoEYMN7WHJDs+Vr1ex+woyN61gNkVAJNiEbPp9qzS1XuoUF8tMEsGjj5wEGS7PM2CqZZLKYLm3znUnOad8IPiCOZsOm938e35+KDOIJwqv8NNaR2i4MPT/IDryaJwBivuTlRgYC1ydt0VLghB7S5JFMAe98+AZPa/Rfq7zmYB1nRhE8WE2ApnynGKCBaHiPKU4gzhK5FxUytNuPk4Xl9mKxGijsBk57zpZslSKk2MzzS1gS75C9cHDEar6PaB7eSrrhZZ+Ih2ysnbdvWxNsROtUUOp/dAl3o8hL1i83pzmADwk97z+UbkeerE6Y0c4ZauXFeRXWm+hIfLxvGOvU+rUj1qyvuGr94Aw3Vw0EYfMk9fhgyoiGwd1uva41s8wjGpnNlwv83VSoBllY5HFS2LMjsm7LMNkHPDWlCl3kNljq60/TLIVKANstDWuRyZEKkBzXDYS2HDYwVrPcRbmBGac4NM8uCePzcLakXLCuA8dqrZznb/7isRMk6INsSc5JvdOq1ahGbxCUcCyvbqmKle09Mtmapsy/8/wHQLtSSovYnYA5xwNsnCUT3CxblTTOAii65yn054Yh/FGW2ApvrUypqrQKLMcSo6a9e03ydUErR5LPtrl+nGS8Cg6RcBoC3RNFQXGD6HDF73gHpmpYN0Mnr41/H+kE8MbeKqcoEpWNAe92fYJoHCdu7dpMB7gIhg6k4kYjxnUhRtH8y7FltcjvEhVyeZv6g5ijRJYcI7RGDwXK3KwOUyRaiidiRpMsLh5Td7fKeS5RW45aTMTaGTqj8zlTWbFpUuoHPuO0jJYxaMcO49cTw+IQlLaCVuMD2bH6eSXp2GENgfFEYJFqAW7cXqV7MYNobKcuEXj8lw5aAzxI1Em643OjWB00xV+OOgR8uJltSFRUeSTRXfGwUTMF/XBN9cgEjT/To9i2ydV0ifv1BFdD5oKz+MEbuNovK3onwVnTjY0iuw8zzFaZ23K4lDE2nrFmgmtgl/zGQHEUwxT3phNx30JmveB3+FmeMj1y37FjApKOZzbA2R/d1YqgiIsemmKyO6Iuyted8y8FZ/V+sPm4krtCRCfXRBRFX7fVxb6a7Tdsc1EWrP6kFivzNU7aGgmVgXsOdrQrAxQ2qxeUVNsZj+cnfXq6Av5mtEOrFxMb/Jim367va/HSDMEK6KkdLolLEFlezbKDb+YIKtD0FrppPIRhxn4WhZ02CxWLPUZiBXqSXtR3NjyhO7R0So0Nd3MTfawOWdPn2i34GrvexIBZ7Xw09IzvieHd9v6tMP5IuGjL3yNZqz2h92HV1G8iwn6lCH34k5O7qi9OOK557rCap3OKKWZTQTPWofshtHpnuF3ILuej5DWcJHScuAKDjqrMUgQttDEKZleQWeHiVdkdZ6ufdV7SG5wVXyyOMYxvInERwfz6vw11RtMU3ifit2X9S+eSyUYA9YsFQO6M27byfVkWNUVNDIVrOaj8u1kQGeN4WOdDgeEfN5eDX4UU57ms2DR5QRpOrqWLzBs2b+z8bo6nZ7fTCfE7AguRLigORk0dysUvT9yesTHg44y35e24KFR9gz1OhqtGEUUhderWSfVYTtFpBSD5eUYkfAgJsuNaOIqT0dU9hNQGMlrJnRy0SD1xKSlKcmHRmFPN6D/mJp1Br+YUZ2rp6tF3px7IQjYqQAl9tvk1TuK/Uf0ts2Oe69gKPIp2L2vsey8qK0eBjJt6esuwBHhTsRKnM4bCgWpMQLS+WIyPECo7Br4S0oVk/ggdM3IcV2aPYMkFxZ+CCMreDY/TyHyAkqsfW5McHax4PjnD5XNY3NmQBHmu/Uqouk1sES9s1MrQ84QXHS8IU9OYfdVO3nJnOTSeqiXdZyYgozT0CuHX8JaUDIi8zagSH00SjtpFPvcpQOXPP0oPf4XCdFzT9LDESYZnk8/aBtsaY17IL9oy0eDtYt4GjkvbGuU7JpP10VToiW2HtmFZuaOtlg11hxlzK9fj5/oljA5aESeMB9QlUXHNxlArzkJY2H9hBP8ZHgOZ4yy0yDwiu0vnru0O652x9H6SvBHdrZ8EXwYFcJSqhE4kYjX3r1UVFG4LFJ0+l1J0L7lQus+q8OU2S4ZQbkCi22qI/HwWcfcbugY8ekbH/I3iPB5RcftHVOh+f1W8I+QtPYai3YKeVrfEUfNw8faBQpNU4zmLCGkVkdk/WimbdthaoGr0w6+J6Xk77emfBQ3DErYNUdhQmPmUNLx6aOwNL9GbS1zbuTvU3zPiF0mV7yc8rS5ekk2OLjGhXeCfudaw2YCZ+YNulGuqOMoivI9LJbG0+URb1SBag9zu55oaaz0JzRpgEd+zltgffZhabT7rnWKkLuXrOxrdlAj1zFCq4oqnYrotLQGU8WBTk9uzo3nYml7Gi5+WiAySoK2rFFEzNHSBNSHm9V/cYyPJabw/6cc5alluO/kOPyN54zfcO3ZxsEZzNJFemut+Pom6SGZld5FN8bYWXOfTXCoJ9IC5/lmK5RYeLx4Lg/8juSe4V8b7w3XtdAPpOpEu5+elbRZ501XqORdEyyUNAR8tnvooJC2U103JkaPrUfaWn9ejQXcZbkOf3bXqTuDy+S+8aA1bx4blQ66roKyDXTK2eYY81eVV6EjqlqMPVxgdQWbjER+ZexaMbi0CL2f98bTnkc3dZm/4LhKl+99cN5t1tTRC1JtyZpFFVyJ6zc54pPfmNqFwDY1Rhq8GOcu/QlqTBybFH8Bv645T+SaFE/0xsp2lRtud/4GxKnEbOCmDyun0FhVpnqwimuMb0IQUR9SEcFzSS4i/66+3fpru2xxCqp75T9yZCHcwirPH5vFiKhYio6yN1y799TicuYCLGU2YhuCDT+hnY5q7xzTMdZvN0Z/Nkn6tnXalceL8ccWbUds7TJ+pc0vqVYYrZI8l1GHM0wmVRYyaKH4CaA636ggNXEsqmjOqt9w0NTwl7lU031svfJeyxPfNdikkWRzQaE24Uf4qFiICH+gGt+e/f6LJ7xHwKvZlP2eg5WSwkctpFRvHWJ8l+UhKgiXV5CZ3OFetUsJboGq8PdA8BuieknzwiPhDr/b8P91VEfTAUHUNxujsRgoKX52KCcu/RlW05+jbDoq8voJ3lhO1Oskj+O0FI1WnfrN3T24+0E+o/T3876+4VUkcKYi63nWwn6+K5bbJ1DV1rhuhJDOzPvgUMunUKyMqvUNp5Rgs14YTBXVLjz7YE7laeYVGYbjcK9nfvaxP4XsWOwh9kDaLKDSUfN8H7AoY7KCY2MJTwcLHEpJuxTz4SNh+wyyyz1r0qIdGxZ2fd7ORKQXHXeVb3mRcFf8sYOa6jW+UH+TRx6Reig9fdYvAj3dE6QmwyWWbY7QbFfBF+vXc/dcT3tj9EmOvSMgs81yjRidyQOYxE8MHH8WpbH3fJOZCKx+T5TtJdQ6ilpGm+fs8vSzvyahAKtdqhFkXhG1LgheEeCM8fMhytckU1lhkCWFx3mqfMecko5+B8L+FMpfODa1e6WMzFmvMHk6xfdVydSfFC+vSjo6TVvif/tA0Zen8sXim9Ju9cf9W/4tZE6amVdGvt0Pj8f/q+iVY1PiVP6LxflBJ7hb5TDTXup/JXD5i0jAFljxXhHhfyk0/avIhUvjmjNt14vm3x8j/vcRFSYYsCp95zh/rW7yv4b8xzkkSiU+d+LiH0K0B2ReCGOqP3k0v4Oio9w3MXGNR/lf4BiDYYebIoau4Ot/guN9K6DPzL7uf8A53Y96y2g/QP6Frkj4dbR3HHf2ioXPHsxvoclcsaBXPf9XONZUV+VUeyvgL9d/+1fQSIfJJu+8vuQG/u10wdXtZxin/wzHGxxAbHMCZwwn/hPeiU4sWtskTPXVF+yy/vPJ4A8L3TGJ9VdrOP5LyNROKXc/1/ZvTVK/I0pmKmcGQWv8fDn+1yeqW9NJ1Vy9Lbl8qavHfhWZxDwHdz8v8GyDoH8CUSKguTyOqD1dj/8PIGV6NCwatPiPcEzXJY4aWJVRuHj47OH8BqLWWQeJcEuaxf7s4fwG2vW3QZZFlfyrg6fSa9p2PI2QQZs7kaZm5T31Cfzsgf184kIFCyxNRa1trgEMsAbQuqYVJiryCP1J5fGXu9Lnb1KXV8YPVTApeQgzKHFlFxXkKNbS9GRqzJVulAmqnmyu+/lkSyugTnGPTolzAHuj0kG2VnXqj8F2IGOd914CjsmMwCT/sVynrsncXekMIf6bzNc+K+KkEHtHgKMLbbpfTliz2oIs1YuU4Jypafc/kemazte0hDNWs3Qra7Vp0F00VJWvAqu35DUBSlnn9dAqoIM4PujaJLP1Py2GFHMg+7NZY3U/+EwXPUUQnfbmOrnq40MDmtrSIuoSTTHFvDtMVntJAgUlvjv8By20e305J1muIwt8BbdUwu289iyK4GqBA0KPEO5dDXH9CyuvDlAvwO1FAfPM0kPyD1nodPMp7I2XmzTuxz8usQRfQFtdrTMBrr45X6AXIUr2uO3bEg0GjRAxL9Y4NUGwSYigR3Tif32XlbYALw0tzqMwZ8scarnuqEB7qYkU56Vm4EetLh1z9EjVSvJb3GiI/SzOUg+GFa13f/36wWRHR7n51ptLuw5HuB90z11qaVe35yurCHAouKD5lnR/B2n5BkU3wTBC3LlD7A4NO8jcs8YTM578+5a+X4cMhLrJFU4ztY+jVT7QIsdell6o97+5MLd3WnmZYM2q+42iZ3O3Bmd8DsFC8z2AtC9XaKdNakckMH7VzbjiotUdONIJCwuDwpeWWxugyQorXLSlgujWo4IOFsieNODgUQ82ZovG48XKUlbXod8M1Nd0u3nQn7+qaMu9+bCh8H4ZyLYbY2uhFjNpxB/XGGN0rHtU27ASF+OuHQbcRzgWn+TY35LDqvwtmKta4wM2dGjbF1zmEDRapX1jBcBbPXI2aJGdleUzHIK+bvc6TLrNC2qhLeDtsXBgLyuPmfSnyCu89SB7Hsb4piR1IOvrHLF3+wW3mYe9A7S5HKy/6aNooKf79lgWqxlUFEBKJ5fXam8rHSXg6rzEVZ036kkGqzA30ud0wzFwD/11xqGyb+DDFF2pi+cXy2ubIx73A47UUGyiC565ad5Kv2V9E0vqJUId0Ho4qb6dndDlMHi6Nlq/HKjHOMsrGIcJ8nyMwkNf3MAR/REcc+Xol2LZ6OfaHzits+NOD322GA5VeFD1ktmbuUpghSR0nbGKDg5jfhOB8cgrWacLRRRrIVkao6UXXtVQG5LcO5p+zrev5KY0daOlu0K9tkGxpgYLZKXJUNFc1FVY2/ayB4v3yLFh1Ns3ROPuuzhJxofVo8M8ulP2bIUWvrNAwElX3q/UHDGbbl9nlTkaXhzx0fS79FGf9bqbqBZVthwgKSX1daT6PLqF7ygZ2qu0wgDLZpYFdXACDtfj1lEvrtStQfEWvVweKzVzbU2k+TegbbkvArTfNZ4qfOSWtXeddsmcNYcSgwtcqj0nv1Kw1EhxqFgguOROAdm9j2JH7Zigr+N06hkabTgiJvPs6sQdkhp1/CLb62a4fTsEhCmde2OCaMoras14LRA98Pjey3+hzA7dXhInzKK29lofMGCgNr6m/3/JWCV01aT1Mampr3A6B9pYvwpM271f2nXgR6kwI7rQDWssobBJVtTKLkTcQL0/CtYAAAz7SURBVGktzemE3sFUuXBc89LB8FHkJVMF46F9qgQc+n02tgXdsnKZO8Cxo45oVcSdWJR6Yol094blP7l7yN+iCScehyLQcRYQwInq0qL7jVLH6mwt2+zA3oq76g/eAELwS0hHFEV8Kpgfwy1z7gIAcDoMRTxUEoZSSMhshOk0Vwf/AtmQZcu3typ8AhnIdIPqcWs567UH5wbSjBofkv7Z5vKOxhxSTBzV5pKrNN8YazMMHpinxxxjisE0b2ijVGvOyzJhN8f3k/xADbybem6Dam8m+fkHZ5w9WiA77VnKlKbBsl/+O4Fyl90o5dvc30h4F9+he0M7Fpekk6q0x/DRFxM1eaz0Fvij7yjLKRga6UNReZUPq8So5KopzvrsupEC0HOW90v1GDVjgEdHv7W6Iy600oZZAiZhdPChePGsBXPOoeYtWm7K6s5Hkgdl01UACLdyh7WtBhncDsnJpbYz4Dvj/xzPr6c9UUe8kerq5rXvuN/cspTQoTLLN1GbShXQ9Tbn0kOOXY8JyxkY135F6n05tBYliSAyBar6wsJmbANEJOIgC7Ga1o7mDsPP5bihG3kM3mDonBJ8qcr9koThSMZoOjblhd7RnxBeImTsTyLM6JNdzug8PWtGTvdLIthek95X1ynPcVlzjLmqY203YaNOBzijfFxucFs+31y36mRB0Fdhv8e+hnsb4SFxvTaQr1ugIKTCxGpF9JEq6G0xpIf9rHGta9akgLBlVTo5CH0gBKNcDVz1YwkDoo4Tu4TaP7Vpuxfrfu6Gcz17cGw5i0l849QtFwOsZogoF5JQ+yQzB8OgCXvKFjwBrf+ii7Zb6nXcWuHWA/gtBHUGRZVDucp1STp3ZtI6aISnNd2NgU8rxk/ecKbonkQ5oI4Xq+EOF3c7ib2foRghacA/zeAugO7FPWvbKX3FOtPyu2adiYfQw8nw4IdNmiZ80+l6cBVnVhUlngxU3y0+Bk5yv2x0+2R0Ta0f+91SJ5Zr0D6iTnXyUzMRCLB9HyqrQZudryiUjgp4woZwpf5QDFJmtwpFXHpo8PL9DjYLNBl4RZmidrQX6tzbwA2jEMF3vfnUqBFNtUuRxEbCvDe2n1rlk8kt5Uoe9uZuZwIiKLETWELkXnyTMbPNdRX0nxuwuDrEHFgMLYbWE5cg426GRnMrGWK/YblbxGcKkpXjIp79zV1x3pNIekSQTsgZlLRE4V5dSv1EK4qEdUkZKnLEeZTOZLo0jBhbxMir6zLHU35qWxosnkEmzsdYnk5KO2MHvZOCO3A2dgcYbgmF3fxuGT+VY3/de6VjJGyR3229nDRZNOijoOr2VCaFGWa9z2Kia51dVEm2FycWuJ6Ng9xnGeIXEfdosO2kbavIEzwBL7RAYcTMeEW5/GxuwP+p3Rf/Or1e9rqRiyE6Hz10N5T8WCk7dzb3oWauA/kEGoEnlKZtDJT2jfl256Ss7EVUL7mCCk12cpG5dsm71W7NL7VKj4jezsfIVr6tLmQhP/WEtoWRbsBDrW8XdTgw0yI/o27SGANHOVh0BdZm50GKapjGQ304+y5TWjI3VaxBPfa9NLRZ7MQqtqSUYVQPTj14Th36KCBpaoXSYl6Zsuvr1TmfyrFEHLw1Q8Ro8RavcjIr6amn3OJAtbh9tgZnoCtsqgrj/lEHFlMsjYO67qivsUWXcshimqPTLITTWIH2xw2aUzQ3KBRkC6+VF8CMhrDeHBhN4Yjz5+P6dZQ+YBawpCBF7lHzzA0QfL/sd1JdD1UMlNFAjxyiNtYFU4kj0DTXrEzqzROIsAvX54dKoYVeeQwsXMdIspKLvKbdqVprvxFJZZnv+tQ9mcdVn4B2uMp9XNyhuPLRz6HwYemzmcM6LWUO49Frt2mpFUiXSh5kKmXH1MCYZvzGqlxXqT3KQRYBL8GZgPZhjzh1h16xATDSRBN5sQAD5k9OaZpgcAEeXS6OVz/u7EawdYSmcEwktZLTRo/c+eHWM96EfKDbILjL4pM71J4dO9B4DsZWHjslieucaxT8Xk8sjwNCWKMSUcqrQZ+1uSTmc4v8KPbP6k3Ebc4hrkSM4EPxZdA76hdJhkItYK7sOAZZo40btBVbfo5GDz2UnVesPzOvCh22ObxwYxvqNEmhCNGOtZBLB71Ang+jB0rvWz2f3FqCIj3qsHjDIM5PJvAXuLALNV0c9p1GbrvmetdrEwSo1XHBOUtZy3TO4hWVXVKqk9dj60nmDB7K+JJA1BUDaAkHXo0w9n0E6Pen635H8CdHixQELFdt5U3hjtnunuMVud0QPzDaK6WcrscGa3InUVZuo2uZxSxuhwLxsYUG7cLkHAtWzjEqeHtMF9bbMkIEEzei7o9+lWLEVflQ35Mrn10D9MAg6xmWU77fJpzj0i+uD71bbWbXxRHbwGRWlqpP2BFye2Jpin5q7OQxLfqhSeTMrhKDkPxSIJr0MeQoaQcjFXSTQuBCYodUT2G8widTbPprIVO5vqIwU16A7Nd84cT8yqibtDWPPSSnZF5UG7JrLWuVub6DMVSprMDlFuvSKuZ6oU7wVcJie3KWXCYaQbtmUAeMHppMBwqqPn+/LYN7Li+KyVJRlgPti21CSNTgQ15njDJCfZy2F5ehdg5JR5f5NXYMKaVLpOv5Qyo6umMnofsq8Hm5hGQFt4C+h/WqDuAJZzGXMn82vy8u+TIZFu1DKFxBoB8dS2bRZUZ0zzGEDu0zctVODnRS5mrxBslj2aqyLlE1XTjLdPLOLrNTn0k5iJBuVyqRc+i0n8riJszW1ecv8eNK1XOkyDhX7ss1ip57tJDdBn/tTRUvVwOY4lrKGFRXw3DQKL8NtH4HPt8Kr1wDOA1wOrAmYdHAI5+tdHN5QfHZ1dFm6+KzuTX0uLFC14L2DQe6UI2sDjvQvSPklRFOoZJ7JfM3SMmIyw69UmG5XkfXGdWQOkwAc0SpnFTIPHZ6SE+UHBTK3Bt4ccrQmP2vsYVsbkiEdDDuMsEVrrZeqPs69yw1OxQJhv0iWyMOxYjow1KouwdPTuaWWKWmQjp216Mid/nQ3kp24JaTmgo4tIs4d3sh4P+8Heg3kgn8rT2a06YmxHJClvQxHEJIRmjpzo7V3IeSkWEDXoCXsOLgdyJiKqVbhzRaaSeq1llg5CzG1jxq8+PeC2U1XusFsQgcP5vTF9rjJOgviz6i7S6VAdhxAQNdImRuhbVoT0GgtI91GE2RW0SQ8hIjC4cCsECpUbJ1loyqRm4qoiuR0WTPJxjFVKPRM0bga2yYG7pfrXMP2q/ysis1iBNGD7RvYe5iZo2Tchgb6JdEp4Pqj0ebNVlfsmFjMrmUZdrAnFK56hFV/pprLSA1ErRSgcxnb7K9o31HYnu9L89FsJWjBuc5BD1sedWnY9uA8i6A/jaViK5rQNeWM1d6Ot98XFFrSDYoNZyFA4sPmnadAzT9gWcU+mtYrRd6XIlpdlfPhAf9BHxkeWS5uV1l1g3dY7xaim6MZhDCerzU2p6vUiIK0SwKBwQn1pB2PeeAkTVtO7f4pG2v73z6ppKfTfeyJcun8xDog7OYQ5tkEDRHmLjHT76pinBh3NwQ2msplAhb6TVBWlIVUL95CVglMsfuhrl0WBz1jwtVv+DJ7PReSZ49in/IKodmf4Y63VLxCnrn2Ifr3HKmVweaxZr8Q4vaGpMh2AZXbZS0vXoX2yE9odst9rz/+RdcpvITaLdffSG1EcMj3e7agl9bTku1A2ZvcD4Ylc8dnrQ+Cu45U+nQ0hKGZYOuLNeWW4NWVEADZh/HPPOrHm583CJd1mw/HwCUuL+MKgkRdYSxMeZSYESE6xfBPE4rVfbNdP/vebqYczMhVY8I19Q7tveCiU/NXv4JPWrI65K9VFNfcLEHihctxFtU2SesBA5BcnVCPZX1qHEu+vZsYeTv6M6qMhNwMpGy+zUbX6Gk6Y/pcWIPcvSej4UmaY5P3g3XWGGgaBJ0mgL81ZRMiBzWPF1hsSNEGmjHEaIVrLjP2Jc9NPCgbnowqWXHYun1217/cuNJjqq6p+eurHVtP0NbFraNC3QVIA/IUrGJ8tG1px/3jX1BG/0dlY+bZODYmC4B6eCFdESPBFQ3MQIRDJgzuKITowgQ4UZipmGcweITLqn7chHwVwiHf4TEPXF9Jt4dTsvUsTr0MBY+QOWQpbrwFmbHVCTP1VLiXAhTEGPn0elFFb6yxfqWyj0TtN2vqtaOiOkWCboZ3klLe3WjXvSW2FQuVM261KZAWU6v22lI01dX4G/pzb3FOwUZ8v1RXWUZy2Zpvnn3P0We35G93wZ4fs/KmlVa66bJVOR7ygKnh++o+nIg+ofJlv5+lG/5nq0/okp+VYT1oxS7zr4jc7r+Ca9Ukv3FYsK/TwV3p8P/Znby0n/64n5Pnec6Vf+N4h5btGj/Pl6/IRs5tOsYF/Vfz+r/0z+L/g97E/uiM3j0IgAAAABJRU5ErkJggg=="/>
          <p:cNvSpPr>
            <a:spLocks noChangeAspect="1" noChangeArrowheads="1"/>
          </p:cNvSpPr>
          <p:nvPr/>
        </p:nvSpPr>
        <p:spPr bwMode="auto">
          <a:xfrm>
            <a:off x="212541" y="-2133600"/>
            <a:ext cx="71247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8" name="Picture 6" descr="http://upload.wikimedia.org/wikipedia/commons/1/1e/Stereoscope_%28PSF%2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75762"/>
            <a:ext cx="1887338" cy="163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culver.lib.in.us/gallery_town/buildings-lands/park/white_swan_dancing_pavillion_stereoscop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610" y="2743200"/>
            <a:ext cx="3505200" cy="193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www.blogcdn.com/www.engadget.com/media/2012/06/sanwa2-06-28-12-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394" y="4915582"/>
            <a:ext cx="2057400" cy="165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upload.wikimedia.org/wikipedia/commons/thumb/0/04/Stereograph_as_an_educator.jpg/1920px-Stereograph_as_an_educato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90" y="4915582"/>
            <a:ext cx="3480010" cy="173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630" y="0"/>
            <a:ext cx="8229600" cy="8382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8924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28599" y="914400"/>
            <a:ext cx="5562601" cy="5791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altLang="en-US" sz="2000" i="1" dirty="0" smtClean="0">
              <a:solidFill>
                <a:srgbClr val="CC00FF"/>
              </a:solidFill>
            </a:endParaRPr>
          </a:p>
          <a:p>
            <a:pPr>
              <a:lnSpc>
                <a:spcPct val="80000"/>
              </a:lnSpc>
            </a:pPr>
            <a:r>
              <a:rPr lang="tr-TR" altLang="en-US" sz="2400" dirty="0" smtClean="0"/>
              <a:t>18</a:t>
            </a:r>
            <a:r>
              <a:rPr lang="en-US" altLang="en-US" sz="2400" dirty="0" smtClean="0"/>
              <a:t>55 -</a:t>
            </a:r>
            <a:r>
              <a:rPr lang="tr-TR" altLang="en-US" sz="2400" dirty="0" smtClean="0"/>
              <a:t>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Clerk Maxwell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 smtClean="0"/>
              <a:t>describes </a:t>
            </a:r>
            <a:r>
              <a:rPr lang="en-US" altLang="en-US" sz="2400" i="1" dirty="0" smtClean="0">
                <a:solidFill>
                  <a:srgbClr val="CC04B4"/>
                </a:solidFill>
              </a:rPr>
              <a:t>color additive theory</a:t>
            </a:r>
            <a:r>
              <a:rPr lang="en-US" altLang="en-US" sz="2400" dirty="0" smtClean="0"/>
              <a:t>.</a:t>
            </a:r>
            <a:r>
              <a:rPr lang="tr-TR" altLang="en-US" sz="2400" dirty="0" smtClean="0"/>
              <a:t> </a:t>
            </a:r>
            <a:endParaRPr lang="en-US" altLang="en-US" sz="2400" dirty="0" smtClean="0"/>
          </a:p>
          <a:p>
            <a:pPr lvl="1">
              <a:lnSpc>
                <a:spcPct val="80000"/>
              </a:lnSpc>
            </a:pPr>
            <a:r>
              <a:rPr lang="en-US" altLang="en-US" sz="2200" dirty="0" smtClean="0"/>
              <a:t>The color additive theory describes how we perceive color and how they are created (true color images)</a:t>
            </a:r>
          </a:p>
          <a:p>
            <a:pPr lvl="1">
              <a:lnSpc>
                <a:spcPct val="80000"/>
              </a:lnSpc>
            </a:pPr>
            <a:endParaRPr lang="en-US" altLang="en-US" sz="2200" dirty="0"/>
          </a:p>
          <a:p>
            <a:pPr>
              <a:lnSpc>
                <a:spcPct val="80000"/>
              </a:lnSpc>
            </a:pPr>
            <a:r>
              <a:rPr lang="tr-TR" altLang="en-US" sz="2200" dirty="0"/>
              <a:t>1858 - </a:t>
            </a:r>
            <a:r>
              <a:rPr lang="tr-TR" altLang="en-US" sz="2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Gasper Felix Tournachon </a:t>
            </a:r>
            <a:r>
              <a:rPr lang="tr-TR" altLang="en-US" sz="2200" dirty="0"/>
              <a:t>“</a:t>
            </a:r>
            <a:r>
              <a:rPr lang="tr-TR" altLang="en-US" sz="2200" i="1" dirty="0">
                <a:solidFill>
                  <a:srgbClr val="CC00FF"/>
                </a:solidFill>
              </a:rPr>
              <a:t>Nadar</a:t>
            </a:r>
            <a:r>
              <a:rPr lang="tr-TR" altLang="en-US" sz="2200" dirty="0"/>
              <a:t>" </a:t>
            </a:r>
            <a:endParaRPr lang="en-US" altLang="en-US" sz="2200" dirty="0" smtClean="0"/>
          </a:p>
          <a:p>
            <a:pPr lvl="1">
              <a:lnSpc>
                <a:spcPct val="80000"/>
              </a:lnSpc>
            </a:pPr>
            <a:r>
              <a:rPr lang="tr-TR" altLang="en-US" sz="2000" dirty="0" smtClean="0"/>
              <a:t>takes </a:t>
            </a:r>
            <a:r>
              <a:rPr lang="tr-TR" altLang="en-US" sz="2000" dirty="0"/>
              <a:t>the first aerial photograph from a captive balloon from an altitude of 1,200 feet over Paris. </a:t>
            </a:r>
          </a:p>
          <a:p>
            <a:pPr lvl="1">
              <a:lnSpc>
                <a:spcPct val="80000"/>
              </a:lnSpc>
            </a:pPr>
            <a:endParaRPr lang="en-US" altLang="en-US" sz="2200" dirty="0" smtClean="0"/>
          </a:p>
        </p:txBody>
      </p:sp>
      <p:pic>
        <p:nvPicPr>
          <p:cNvPr id="9222" name="Picture 6" descr="http://www.handprint.com/HP/WCL/IMG/maxwe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2400"/>
            <a:ext cx="3086100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upload.wikimedia.org/wikipedia/commons/thumb/3/32/Brooklyn_Museum_-_Nadar_%C3%89levant_la_Photographie_%C3%A0_la_Hauteur_de_l%27Art_-_Honor%C3%A9_Daumier.jpg/220px-Brooklyn_Museum_-_Nadar_%C3%89levant_la_Photographie_%C3%A0_la_Hauteur_de_l%27Art_-_Honor%C3%A9_Daumi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804190"/>
            <a:ext cx="1447800" cy="186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lick to Enlarg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282" y="4798837"/>
            <a:ext cx="1341233" cy="187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 descr="First (Preserved) Air Photo - Click to Enlarg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800600"/>
            <a:ext cx="1352550" cy="187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8" descr="http://www.geog.ucsb.edu/%7Ejeff/115a/jack_slides/nadarparisfromballoo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10000"/>
            <a:ext cx="3206752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630" y="0"/>
            <a:ext cx="8229600" cy="8382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017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4267200" cy="4202104"/>
          </a:xfrm>
        </p:spPr>
        <p:txBody>
          <a:bodyPr>
            <a:normAutofit fontScale="25000" lnSpcReduction="20000"/>
          </a:bodyPr>
          <a:lstStyle/>
          <a:p>
            <a:r>
              <a:rPr lang="tr-TR" altLang="en-US" sz="9600" dirty="0"/>
              <a:t>1860's - Aerial observations, and possible photography, for </a:t>
            </a:r>
            <a:r>
              <a:rPr lang="tr-TR" altLang="en-US" sz="9600" b="1" i="1" dirty="0">
                <a:solidFill>
                  <a:srgbClr val="CC04B4"/>
                </a:solidFill>
              </a:rPr>
              <a:t>military purposes</a:t>
            </a:r>
            <a:r>
              <a:rPr lang="tr-TR" altLang="en-US" sz="9600" i="1" dirty="0">
                <a:solidFill>
                  <a:srgbClr val="CC04B4"/>
                </a:solidFill>
              </a:rPr>
              <a:t> </a:t>
            </a:r>
            <a:r>
              <a:rPr lang="tr-TR" altLang="en-US" sz="9600" dirty="0"/>
              <a:t>were acquired from balloons in the Civil War.  </a:t>
            </a:r>
            <a:endParaRPr lang="en-US" altLang="en-US" sz="9600" dirty="0" smtClean="0"/>
          </a:p>
          <a:p>
            <a:endParaRPr lang="en-US" altLang="en-US" sz="9600" dirty="0" smtClean="0"/>
          </a:p>
          <a:p>
            <a:endParaRPr lang="en-US" altLang="en-US" sz="9600" dirty="0"/>
          </a:p>
          <a:p>
            <a:r>
              <a:rPr lang="en-US" altLang="en-US" sz="9600" dirty="0"/>
              <a:t>1862 – </a:t>
            </a:r>
            <a:r>
              <a:rPr lang="en-US" altLang="en-US" sz="9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 Army Balloon Corp</a:t>
            </a:r>
            <a:r>
              <a:rPr lang="en-US" altLang="en-US" sz="9600" dirty="0"/>
              <a:t> for aerial </a:t>
            </a:r>
            <a:r>
              <a:rPr lang="en-US" altLang="en-US" sz="9600" dirty="0" smtClean="0"/>
              <a:t>reconnaissance</a:t>
            </a:r>
          </a:p>
          <a:p>
            <a:pPr lvl="1"/>
            <a:r>
              <a:rPr lang="en-US" altLang="en-US" sz="9400" dirty="0" smtClean="0"/>
              <a:t>Photos?</a:t>
            </a:r>
          </a:p>
          <a:p>
            <a:pPr lvl="1"/>
            <a:r>
              <a:rPr lang="en-US" altLang="en-US" sz="9400" dirty="0" smtClean="0"/>
              <a:t>Maybe. </a:t>
            </a:r>
          </a:p>
          <a:p>
            <a:pPr lvl="1"/>
            <a:endParaRPr lang="en-US" altLang="en-US" sz="9400" dirty="0"/>
          </a:p>
          <a:p>
            <a:endParaRPr lang="tr-TR" altLang="en-US" sz="2400" dirty="0"/>
          </a:p>
        </p:txBody>
      </p:sp>
      <p:pic>
        <p:nvPicPr>
          <p:cNvPr id="19465" name="Picture 9" descr="Civil War Ballons - Click to enlar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1095274"/>
            <a:ext cx="4537075" cy="4679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8" descr="https://www.cia.gov/library/publications/additional-publications/civil-war/graphics/balloon.jpg/image/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778" y="4953000"/>
            <a:ext cx="1635022" cy="169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30" y="0"/>
            <a:ext cx="8229600" cy="8382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4137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14400"/>
            <a:ext cx="5410200" cy="4533900"/>
          </a:xfrm>
        </p:spPr>
        <p:txBody>
          <a:bodyPr>
            <a:normAutofit/>
          </a:bodyPr>
          <a:lstStyle/>
          <a:p>
            <a:r>
              <a:rPr lang="tr-TR" altLang="en-US" sz="2400" dirty="0"/>
              <a:t>1903 -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Bavarian Pigeon Corps </a:t>
            </a:r>
            <a:r>
              <a:rPr lang="tr-TR" altLang="en-US" sz="2400" dirty="0"/>
              <a:t>uses pigeons to transmit messages and take aerial photos</a:t>
            </a:r>
            <a:r>
              <a:rPr lang="tr-TR" altLang="en-US" sz="2400" dirty="0" smtClean="0"/>
              <a:t>.</a:t>
            </a:r>
            <a:endParaRPr lang="en-US" altLang="en-US" sz="2400" dirty="0" smtClean="0"/>
          </a:p>
          <a:p>
            <a:pPr lvl="1"/>
            <a:r>
              <a:rPr lang="en-US" sz="1800" b="1" dirty="0" smtClean="0"/>
              <a:t>Pigeon </a:t>
            </a:r>
            <a:r>
              <a:rPr lang="en-US" sz="1800" b="1" dirty="0"/>
              <a:t>photography</a:t>
            </a:r>
            <a:r>
              <a:rPr lang="en-US" sz="1800" dirty="0"/>
              <a:t> is an aerial photography technique invented in 1907 by the German apothecary Julius </a:t>
            </a:r>
            <a:r>
              <a:rPr lang="en-US" sz="1800" dirty="0" err="1"/>
              <a:t>Neubronner</a:t>
            </a:r>
            <a:r>
              <a:rPr lang="en-US" sz="1800" dirty="0"/>
              <a:t>, who also used pigeons to deliver medications. </a:t>
            </a:r>
            <a:endParaRPr lang="en-US" sz="1800" dirty="0" smtClean="0"/>
          </a:p>
          <a:p>
            <a:pPr lvl="1"/>
            <a:r>
              <a:rPr lang="en-US" sz="1800" dirty="0" smtClean="0"/>
              <a:t>A </a:t>
            </a:r>
            <a:r>
              <a:rPr lang="en-US" sz="1800" dirty="0"/>
              <a:t>homing pigeon was fitted with an </a:t>
            </a:r>
            <a:r>
              <a:rPr lang="en-US" sz="1800" dirty="0" smtClean="0"/>
              <a:t>aluminum </a:t>
            </a:r>
            <a:r>
              <a:rPr lang="en-US" sz="1800" dirty="0"/>
              <a:t>breast harness to which a lightweight time-delayed miniature camera could be attached.</a:t>
            </a:r>
            <a:endParaRPr lang="tr-TR" altLang="en-US" sz="2000" dirty="0"/>
          </a:p>
        </p:txBody>
      </p:sp>
      <p:pic>
        <p:nvPicPr>
          <p:cNvPr id="12290" name="Picture 2" descr="http://upload.wikimedia.org/wikipedia/en/9/91/Pigeon_with_cam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156134"/>
            <a:ext cx="3495675" cy="411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upload.wikimedia.org/wikipedia/commons/thumb/d/d7/Pigeon_photographers_and_aerial_photographs.jpg/1920px-Pigeon_photographers_and_aerial_photograph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0111"/>
            <a:ext cx="7620000" cy="219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870" name="Picture 6" descr="Stuffed Pigeon Holding a Camera - Click to Enlar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914400"/>
            <a:ext cx="1420031" cy="99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30" y="0"/>
            <a:ext cx="8229600" cy="8382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992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46008"/>
            <a:ext cx="5638800" cy="5283391"/>
          </a:xfrm>
        </p:spPr>
        <p:txBody>
          <a:bodyPr>
            <a:normAutofit/>
          </a:bodyPr>
          <a:lstStyle/>
          <a:p>
            <a:r>
              <a:rPr lang="tr-TR" altLang="en-US" sz="2400" dirty="0"/>
              <a:t>1906 -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Albert Maul</a:t>
            </a:r>
            <a:r>
              <a:rPr lang="tr-TR" altLang="en-US" sz="2400" dirty="0"/>
              <a:t>, using a rocket propelled by compressed air, took an aerial photograph from a height of 2,600 feet, the camera was ejected and parachuted back to earth.</a:t>
            </a:r>
          </a:p>
          <a:p>
            <a:endParaRPr lang="en-US" altLang="en-US" sz="2400" dirty="0" smtClean="0"/>
          </a:p>
          <a:p>
            <a:r>
              <a:rPr lang="en-US" altLang="en-US" sz="2400" dirty="0" smtClean="0"/>
              <a:t>1908 – First photographs from an </a:t>
            </a:r>
            <a:r>
              <a:rPr lang="en-US" altLang="en-US" sz="2400" b="1" i="1" dirty="0" smtClean="0">
                <a:solidFill>
                  <a:srgbClr val="CC04B4"/>
                </a:solidFill>
              </a:rPr>
              <a:t>airplane</a:t>
            </a:r>
          </a:p>
          <a:p>
            <a:endParaRPr lang="en-US" altLang="en-US" dirty="0" smtClean="0"/>
          </a:p>
          <a:p>
            <a:r>
              <a:rPr lang="tr-TR" altLang="en-US" sz="2400" dirty="0" smtClean="0"/>
              <a:t>1914 </a:t>
            </a:r>
            <a:r>
              <a:rPr lang="tr-TR" altLang="en-US" sz="2400" dirty="0"/>
              <a:t>- WWI </a:t>
            </a:r>
            <a:r>
              <a:rPr lang="tr-TR" altLang="en-US" sz="2400" dirty="0" smtClean="0"/>
              <a:t>provided </a:t>
            </a:r>
            <a:r>
              <a:rPr lang="tr-TR" altLang="en-US" sz="2400" dirty="0"/>
              <a:t>a boost in the use of </a:t>
            </a:r>
            <a:r>
              <a:rPr lang="tr-TR" altLang="en-US" sz="2400" b="1" i="1" dirty="0">
                <a:solidFill>
                  <a:srgbClr val="CC04B4"/>
                </a:solidFill>
              </a:rPr>
              <a:t>aerial photography</a:t>
            </a:r>
            <a:r>
              <a:rPr lang="tr-TR" altLang="en-US" sz="2400" dirty="0"/>
              <a:t>, </a:t>
            </a:r>
            <a:endParaRPr lang="en-US" altLang="en-US" sz="2400" dirty="0"/>
          </a:p>
          <a:p>
            <a:pPr lvl="1"/>
            <a:r>
              <a:rPr lang="tr-TR" altLang="en-US" sz="2200" dirty="0"/>
              <a:t>but after the war, enthusiasm waned</a:t>
            </a:r>
            <a:r>
              <a:rPr lang="tr-TR" altLang="en-US" sz="3400" dirty="0"/>
              <a:t> </a:t>
            </a:r>
            <a:endParaRPr lang="en-US" altLang="en-US" sz="3400" dirty="0"/>
          </a:p>
          <a:p>
            <a:pPr>
              <a:lnSpc>
                <a:spcPct val="90000"/>
              </a:lnSpc>
            </a:pPr>
            <a:endParaRPr lang="tr-TR" altLang="en-US" sz="2800" dirty="0"/>
          </a:p>
          <a:p>
            <a:pPr marL="393192" lvl="1" indent="0">
              <a:buNone/>
            </a:pPr>
            <a:endParaRPr lang="en-US" alt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1" name="Picture 10" descr="1902gl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940" y="2564486"/>
            <a:ext cx="3124200" cy="211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9000" y="4876800"/>
            <a:ext cx="1676400" cy="17748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89940" y="4876801"/>
            <a:ext cx="1449060" cy="17748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30" name="Picture 10" descr="http://evtifeev.com/wp-content/uploads/2013/11/mau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940" y="381000"/>
            <a:ext cx="3160096" cy="188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630" y="0"/>
            <a:ext cx="8229600" cy="8382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0841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-152400" y="0"/>
            <a:ext cx="8229600" cy="838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5105400" cy="532923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en-US" sz="2400" dirty="0"/>
              <a:t>1936 -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Albert W. Stevens </a:t>
            </a:r>
            <a:r>
              <a:rPr lang="tr-TR" altLang="en-US" sz="2400" dirty="0"/>
              <a:t>takes the first photograph of the actual curvature of the earth - taken from a free balloon at an altitude of 72,000 feet. </a:t>
            </a:r>
            <a:endParaRPr lang="en-US" altLang="en-US" sz="2400" dirty="0" smtClean="0"/>
          </a:p>
          <a:p>
            <a:pPr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1946 - </a:t>
            </a:r>
            <a:r>
              <a:rPr lang="tr-TR" altLang="en-US" dirty="0" smtClean="0"/>
              <a:t>First </a:t>
            </a:r>
            <a:r>
              <a:rPr lang="tr-TR" altLang="en-US" dirty="0"/>
              <a:t>space photographs from </a:t>
            </a:r>
            <a:r>
              <a:rPr lang="tr-TR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V-2 rockets</a:t>
            </a:r>
            <a:r>
              <a:rPr lang="tr-TR" altLang="en-US" dirty="0" smtClean="0"/>
              <a:t>.</a:t>
            </a:r>
            <a:endParaRPr lang="en-US" altLang="en-US" dirty="0" smtClean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1956 - </a:t>
            </a:r>
            <a:r>
              <a:rPr lang="tr-TR" alt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U-2</a:t>
            </a:r>
            <a:r>
              <a:rPr lang="tr-TR" altLang="en-US" dirty="0" smtClean="0"/>
              <a:t> </a:t>
            </a:r>
            <a:r>
              <a:rPr lang="en-US" altLang="en-US" dirty="0" smtClean="0"/>
              <a:t>high altitude aircraft </a:t>
            </a:r>
            <a:r>
              <a:rPr lang="tr-TR" altLang="en-US" dirty="0" smtClean="0"/>
              <a:t>takes </a:t>
            </a:r>
            <a:r>
              <a:rPr lang="tr-TR" altLang="en-US" dirty="0"/>
              <a:t>first flight</a:t>
            </a:r>
            <a:r>
              <a:rPr lang="tr-TR" altLang="en-US" dirty="0" smtClean="0"/>
              <a:t>.</a:t>
            </a:r>
            <a:endParaRPr lang="en-US" altLang="en-US" dirty="0" smtClean="0"/>
          </a:p>
          <a:p>
            <a:pPr lvl="1">
              <a:lnSpc>
                <a:spcPct val="90000"/>
              </a:lnSpc>
            </a:pPr>
            <a:r>
              <a:rPr lang="en-US" sz="1800" dirty="0" smtClean="0"/>
              <a:t>Max altitude 21300 </a:t>
            </a:r>
            <a:r>
              <a:rPr lang="en-US" sz="1800" dirty="0"/>
              <a:t>meters at a speed of about Mach 0.75 </a:t>
            </a:r>
            <a:endParaRPr lang="en-US" sz="1800" dirty="0" smtClean="0"/>
          </a:p>
          <a:p>
            <a:pPr lvl="1">
              <a:lnSpc>
                <a:spcPct val="90000"/>
              </a:lnSpc>
            </a:pPr>
            <a:r>
              <a:rPr lang="en-US" sz="1800" dirty="0" smtClean="0"/>
              <a:t>about </a:t>
            </a:r>
            <a:r>
              <a:rPr lang="en-US" sz="1800" dirty="0"/>
              <a:t>800 kilometers per hour at its </a:t>
            </a:r>
            <a:r>
              <a:rPr lang="en-US" sz="1800" dirty="0" smtClean="0"/>
              <a:t>altitude</a:t>
            </a:r>
            <a:endParaRPr lang="tr-TR" altLang="en-US" sz="1800" dirty="0"/>
          </a:p>
          <a:p>
            <a:pPr>
              <a:lnSpc>
                <a:spcPct val="90000"/>
              </a:lnSpc>
            </a:pPr>
            <a:endParaRPr lang="en-US" altLang="en-US" dirty="0" smtClean="0"/>
          </a:p>
        </p:txBody>
      </p:sp>
      <p:pic>
        <p:nvPicPr>
          <p:cNvPr id="11266" name="Picture 2" descr="https://41.media.tumblr.com/f9c4242ddfdd388f994e42c432cd91a4/tumblr_nhd29ugar41qd8y55o1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762" y="152400"/>
            <a:ext cx="3257038" cy="265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upload.wikimedia.org/wikipedia/commons/5/5b/First_photo_from_spa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16" y="2873563"/>
            <a:ext cx="3266484" cy="20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fly.historicwings.com/wp-content/uploads/2012/10/HighFlight-U2Cuba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092581"/>
            <a:ext cx="3257038" cy="175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63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6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6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6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30" y="0"/>
            <a:ext cx="8229600" cy="838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2001"/>
            <a:ext cx="5334000" cy="60198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sz="3800" dirty="0" smtClean="0"/>
              <a:t>1957 – </a:t>
            </a:r>
            <a:r>
              <a:rPr lang="en-US" altLang="en-US" sz="3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Sputnik-1</a:t>
            </a:r>
            <a:r>
              <a:rPr lang="en-US" altLang="en-US" sz="3800" dirty="0" smtClean="0"/>
              <a:t> is launched in Russia</a:t>
            </a:r>
          </a:p>
          <a:p>
            <a:pPr lvl="1">
              <a:lnSpc>
                <a:spcPct val="90000"/>
              </a:lnSpc>
            </a:pPr>
            <a:r>
              <a:rPr lang="en-US" altLang="en-US" sz="2900" i="1" dirty="0" smtClean="0"/>
              <a:t>Unexpected</a:t>
            </a:r>
          </a:p>
          <a:p>
            <a:pPr lvl="1">
              <a:lnSpc>
                <a:spcPct val="90000"/>
              </a:lnSpc>
            </a:pPr>
            <a:r>
              <a:rPr lang="en-US" altLang="en-US" sz="2900" dirty="0" smtClean="0"/>
              <a:t>Encouraged our government to make space exploration a priority. </a:t>
            </a:r>
          </a:p>
          <a:p>
            <a:pPr marL="393192" lvl="1" indent="0">
              <a:lnSpc>
                <a:spcPct val="90000"/>
              </a:lnSpc>
              <a:buNone/>
            </a:pPr>
            <a:endParaRPr lang="en-US" altLang="en-US" sz="1900" dirty="0" smtClean="0"/>
          </a:p>
          <a:p>
            <a:pPr marL="393192" lvl="1" indent="0">
              <a:lnSpc>
                <a:spcPct val="90000"/>
              </a:lnSpc>
              <a:buNone/>
            </a:pPr>
            <a:endParaRPr lang="en-US" altLang="en-US" sz="1900" dirty="0"/>
          </a:p>
          <a:p>
            <a:r>
              <a:rPr lang="tr-TR" altLang="en-US" sz="3800" dirty="0"/>
              <a:t>1960 - </a:t>
            </a:r>
            <a:r>
              <a:rPr lang="tr-TR" altLang="en-US" sz="3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TIROS-1</a:t>
            </a:r>
            <a:r>
              <a:rPr lang="tr-TR" altLang="en-US" sz="3800" dirty="0"/>
              <a:t> launched </a:t>
            </a:r>
            <a:r>
              <a:rPr lang="en-US" altLang="en-US" sz="3800" dirty="0" smtClean="0"/>
              <a:t>by US </a:t>
            </a:r>
            <a:r>
              <a:rPr lang="tr-TR" altLang="en-US" sz="3800" dirty="0" smtClean="0"/>
              <a:t>as </a:t>
            </a:r>
            <a:r>
              <a:rPr lang="tr-TR" altLang="en-US" sz="3800" dirty="0"/>
              <a:t>first meteorological satellite. </a:t>
            </a:r>
            <a:endParaRPr lang="en-US" altLang="en-US" sz="3800" dirty="0" smtClean="0"/>
          </a:p>
          <a:p>
            <a:pPr lvl="1"/>
            <a:r>
              <a:rPr lang="en-US" sz="2900" b="1" i="1" dirty="0">
                <a:solidFill>
                  <a:srgbClr val="CC04B4"/>
                </a:solidFill>
              </a:rPr>
              <a:t>Television </a:t>
            </a:r>
            <a:r>
              <a:rPr lang="en-US" sz="2900" b="1" i="1" dirty="0" err="1">
                <a:solidFill>
                  <a:srgbClr val="CC04B4"/>
                </a:solidFill>
              </a:rPr>
              <a:t>InfraRed</a:t>
            </a:r>
            <a:r>
              <a:rPr lang="en-US" sz="2900" b="1" i="1" dirty="0">
                <a:solidFill>
                  <a:srgbClr val="CC04B4"/>
                </a:solidFill>
              </a:rPr>
              <a:t> Observation </a:t>
            </a:r>
            <a:r>
              <a:rPr lang="en-US" sz="2900" b="1" i="1" dirty="0" smtClean="0">
                <a:solidFill>
                  <a:srgbClr val="CC04B4"/>
                </a:solidFill>
              </a:rPr>
              <a:t>Satellite</a:t>
            </a:r>
          </a:p>
          <a:p>
            <a:pPr lvl="1"/>
            <a:r>
              <a:rPr lang="en-US" sz="2900" dirty="0" smtClean="0"/>
              <a:t>Two </a:t>
            </a:r>
            <a:r>
              <a:rPr lang="en-US" sz="2900" dirty="0"/>
              <a:t>tiny television </a:t>
            </a:r>
            <a:r>
              <a:rPr lang="en-US" sz="2900" dirty="0" smtClean="0"/>
              <a:t>cameras (2lbs)</a:t>
            </a:r>
          </a:p>
          <a:p>
            <a:pPr lvl="2"/>
            <a:r>
              <a:rPr lang="en-US" dirty="0" smtClean="0"/>
              <a:t>One </a:t>
            </a:r>
            <a:r>
              <a:rPr lang="en-US" dirty="0"/>
              <a:t>camera captured a wide view of the Earth about 450 miles below, </a:t>
            </a:r>
            <a:r>
              <a:rPr lang="en-US" dirty="0" smtClean="0"/>
              <a:t>the </a:t>
            </a:r>
            <a:r>
              <a:rPr lang="en-US" dirty="0"/>
              <a:t>other recorded a narrower, more detailed view.</a:t>
            </a:r>
          </a:p>
          <a:p>
            <a:pPr lvl="1"/>
            <a:r>
              <a:rPr lang="en-US" sz="2900" b="1" i="1" dirty="0" smtClean="0">
                <a:solidFill>
                  <a:srgbClr val="CC04B4"/>
                </a:solidFill>
              </a:rPr>
              <a:t>Polar orbiter – with photos </a:t>
            </a:r>
            <a:r>
              <a:rPr lang="en-US" sz="2900" b="1" i="1" dirty="0">
                <a:solidFill>
                  <a:srgbClr val="CC04B4"/>
                </a:solidFill>
              </a:rPr>
              <a:t>every </a:t>
            </a:r>
            <a:r>
              <a:rPr lang="en-US" sz="2900" b="1" i="1" dirty="0" smtClean="0">
                <a:solidFill>
                  <a:srgbClr val="CC04B4"/>
                </a:solidFill>
              </a:rPr>
              <a:t>30 sec</a:t>
            </a:r>
          </a:p>
          <a:p>
            <a:pPr lvl="1"/>
            <a:r>
              <a:rPr lang="en-US" sz="2900" dirty="0"/>
              <a:t>The TIROS program provided the first accurate weather forecasts based on data from </a:t>
            </a:r>
            <a:r>
              <a:rPr lang="en-US" sz="2900" dirty="0" smtClean="0"/>
              <a:t>space</a:t>
            </a:r>
          </a:p>
          <a:p>
            <a:pPr lvl="1"/>
            <a:r>
              <a:rPr lang="en-US" sz="2900" b="1" i="1" dirty="0" smtClean="0">
                <a:solidFill>
                  <a:srgbClr val="CC04B4"/>
                </a:solidFill>
              </a:rPr>
              <a:t>The </a:t>
            </a:r>
            <a:r>
              <a:rPr lang="en-US" sz="2900" b="1" i="1" dirty="0">
                <a:solidFill>
                  <a:srgbClr val="CC04B4"/>
                </a:solidFill>
              </a:rPr>
              <a:t>satellite has a long legacy</a:t>
            </a:r>
            <a:r>
              <a:rPr lang="en-US" sz="2900" dirty="0"/>
              <a:t>. TIROS-1 led </a:t>
            </a:r>
            <a:r>
              <a:rPr lang="en-US" sz="2900" dirty="0" smtClean="0"/>
              <a:t>to:</a:t>
            </a:r>
          </a:p>
          <a:p>
            <a:pPr lvl="3"/>
            <a:r>
              <a:rPr lang="en-US" dirty="0" smtClean="0"/>
              <a:t>9 </a:t>
            </a:r>
            <a:r>
              <a:rPr lang="en-US" dirty="0"/>
              <a:t>more TIROS </a:t>
            </a:r>
            <a:r>
              <a:rPr lang="en-US" dirty="0" smtClean="0"/>
              <a:t>satellites</a:t>
            </a:r>
          </a:p>
          <a:p>
            <a:pPr lvl="3"/>
            <a:r>
              <a:rPr lang="en-US" dirty="0" smtClean="0"/>
              <a:t>7 Nimbus-series meteorological research satellites</a:t>
            </a:r>
          </a:p>
          <a:p>
            <a:pPr lvl="3"/>
            <a:r>
              <a:rPr lang="en-US" dirty="0" smtClean="0"/>
              <a:t>14 GOES</a:t>
            </a:r>
          </a:p>
          <a:p>
            <a:pPr lvl="3"/>
            <a:r>
              <a:rPr lang="en-US" dirty="0" smtClean="0"/>
              <a:t>19 </a:t>
            </a:r>
            <a:r>
              <a:rPr lang="en-US" dirty="0"/>
              <a:t>NOAA Polar Orbiting </a:t>
            </a:r>
            <a:r>
              <a:rPr lang="en-US" dirty="0" smtClean="0"/>
              <a:t>Satellites</a:t>
            </a:r>
          </a:p>
          <a:p>
            <a:pPr lvl="3"/>
            <a:r>
              <a:rPr lang="en-US" dirty="0" smtClean="0"/>
              <a:t>and </a:t>
            </a:r>
            <a:r>
              <a:rPr lang="en-US" dirty="0"/>
              <a:t>many more meteorological satellites maintained by the Department of Defense and other nations.</a:t>
            </a:r>
          </a:p>
          <a:p>
            <a:pPr lvl="1"/>
            <a:endParaRPr lang="tr-TR" altLang="en-US" dirty="0"/>
          </a:p>
          <a:p>
            <a:pPr marL="393192" lvl="1" indent="0">
              <a:lnSpc>
                <a:spcPct val="90000"/>
              </a:lnSpc>
              <a:buNone/>
            </a:pPr>
            <a:endParaRPr lang="tr-TR" altLang="en-US" sz="2800" dirty="0"/>
          </a:p>
        </p:txBody>
      </p:sp>
      <p:sp>
        <p:nvSpPr>
          <p:cNvPr id="3" name="AutoShape 2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20" name="Picture 8" descr="http://d1jqu7g1y74ds1.cloudfront.net/wp-content/uploads/2010/06/Sputnik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038" y="945031"/>
            <a:ext cx="1752601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://upload.wikimedia.org/wikipedia/en/2/22/Sputnik-5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586" y="945030"/>
            <a:ext cx="1704164" cy="131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http://nssdc.gsfc.nasa.gov/planetary/image/tiros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14600"/>
            <a:ext cx="1737159" cy="146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 descr="http://eoimages.gsfc.nasa.gov/images/imagerecords/43000/43401/tiros_orbit_M04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038" y="4267200"/>
            <a:ext cx="3657711" cy="186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53393" y="6248400"/>
            <a:ext cx="3429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CC04B4"/>
                </a:solidFill>
              </a:rPr>
              <a:t>http://earthobservatory.nasa.gov/IOTD/view.php?id=43401</a:t>
            </a:r>
            <a:endParaRPr lang="en-US" sz="900" dirty="0">
              <a:solidFill>
                <a:srgbClr val="CC04B4"/>
              </a:solidFill>
            </a:endParaRPr>
          </a:p>
        </p:txBody>
      </p:sp>
      <p:pic>
        <p:nvPicPr>
          <p:cNvPr id="13328" name="Picture 16" descr="http://spaceplex.com/wp-content/uploads/2010/04/TIROS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485" y="2514600"/>
            <a:ext cx="1725265" cy="147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91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8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89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89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89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896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896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5574" y="1066800"/>
            <a:ext cx="5711826" cy="5638800"/>
          </a:xfrm>
        </p:spPr>
        <p:txBody>
          <a:bodyPr>
            <a:normAutofit/>
          </a:bodyPr>
          <a:lstStyle/>
          <a:p>
            <a:r>
              <a:rPr lang="tr-TR" altLang="en-US" sz="2400" dirty="0" smtClean="0"/>
              <a:t>1960's </a:t>
            </a:r>
            <a:r>
              <a:rPr lang="tr-TR" altLang="en-US" sz="2400" dirty="0"/>
              <a:t>- US begins collection of intelligence photography from Earth orbiting satellites,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CORONA</a:t>
            </a:r>
            <a:r>
              <a:rPr lang="tr-TR" altLang="en-US" sz="2400" dirty="0"/>
              <a:t>. </a:t>
            </a:r>
            <a:endParaRPr lang="en-US" altLang="en-US" sz="2400" dirty="0" smtClean="0"/>
          </a:p>
          <a:p>
            <a:endParaRPr lang="en-US" altLang="en-US" sz="2400" dirty="0" smtClean="0"/>
          </a:p>
          <a:p>
            <a:r>
              <a:rPr lang="en-US" altLang="en-US" sz="2400" dirty="0" smtClean="0"/>
              <a:t>1</a:t>
            </a:r>
            <a:r>
              <a:rPr lang="tr-TR" altLang="en-US" sz="2400" dirty="0" smtClean="0"/>
              <a:t>964-</a:t>
            </a:r>
            <a:r>
              <a:rPr lang="tr-TR" altLang="en-US" sz="2000" dirty="0" smtClean="0">
                <a:solidFill>
                  <a:srgbClr val="FF9999"/>
                </a:solidFill>
              </a:rPr>
              <a:t>  </a:t>
            </a:r>
            <a:r>
              <a:rPr lang="tr-TR" altLang="en-US" sz="2400" dirty="0"/>
              <a:t>Nimbus Weather Satellite Program begins with the Launch of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Nimbus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tr-TR" altLang="en-US" sz="2400" dirty="0">
                <a:solidFill>
                  <a:schemeClr val="hlink"/>
                </a:solidFill>
              </a:rPr>
              <a:t>.</a:t>
            </a:r>
          </a:p>
          <a:p>
            <a:endParaRPr lang="en-US" altLang="en-US" sz="2400" dirty="0" smtClean="0"/>
          </a:p>
          <a:p>
            <a:endParaRPr lang="en-US" altLang="en-US" sz="2400" dirty="0"/>
          </a:p>
          <a:p>
            <a:endParaRPr lang="tr-TR" altLang="en-US" sz="2400" dirty="0"/>
          </a:p>
          <a:p>
            <a:pPr marL="393192" lvl="1" indent="0">
              <a:lnSpc>
                <a:spcPct val="90000"/>
              </a:lnSpc>
              <a:buNone/>
            </a:pPr>
            <a:endParaRPr lang="tr-TR" altLang="en-US" sz="28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30" y="0"/>
            <a:ext cx="8229600" cy="838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  <p:sp>
        <p:nvSpPr>
          <p:cNvPr id="3" name="AutoShape 2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 descr="http://www.fas.org/spp/military/program/imint/4co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2738"/>
            <a:ext cx="289397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www.geog.ucsb.edu/%7Ejeff/115a/history/nimbus_meteorological_satell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267200"/>
            <a:ext cx="3017921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://rammb.cira.colostate.edu/dev/hillger/Nimbus-1_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083" y="4267199"/>
            <a:ext cx="2706517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095" y="2598738"/>
            <a:ext cx="2898402" cy="425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19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5574" y="1066800"/>
            <a:ext cx="5711826" cy="5638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en-US" sz="2400" dirty="0"/>
              <a:t>1972 - Launch of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ERTS-1</a:t>
            </a:r>
            <a:r>
              <a:rPr lang="tr-TR" altLang="en-US" sz="2400" dirty="0"/>
              <a:t> (the first Earth Resources Technology Satellite ,later renamed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Landsat 1</a:t>
            </a:r>
            <a:r>
              <a:rPr lang="tr-TR" altLang="en-US" sz="2400" dirty="0" smtClean="0"/>
              <a:t>).</a:t>
            </a:r>
            <a:endParaRPr lang="en-US" altLang="en-US" sz="2400" dirty="0" smtClean="0"/>
          </a:p>
          <a:p>
            <a:pPr marL="0" indent="0">
              <a:lnSpc>
                <a:spcPct val="90000"/>
              </a:lnSpc>
              <a:buNone/>
            </a:pPr>
            <a:endParaRPr lang="tr-TR" altLang="en-US" sz="2400" dirty="0"/>
          </a:p>
          <a:p>
            <a:pPr>
              <a:lnSpc>
                <a:spcPct val="90000"/>
              </a:lnSpc>
            </a:pPr>
            <a:r>
              <a:rPr lang="tr-TR" altLang="en-US" sz="2400" dirty="0"/>
              <a:t>1975 -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Landsat 2</a:t>
            </a:r>
            <a:r>
              <a:rPr lang="tr-TR" altLang="en-US" sz="2400" dirty="0"/>
              <a:t>,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GOES </a:t>
            </a:r>
            <a:r>
              <a:rPr lang="tr-TR" altLang="en-US" sz="2400" dirty="0"/>
              <a:t> </a:t>
            </a:r>
            <a:endParaRPr lang="en-US" altLang="en-US" sz="2400" dirty="0" smtClean="0"/>
          </a:p>
          <a:p>
            <a:pPr>
              <a:lnSpc>
                <a:spcPct val="90000"/>
              </a:lnSpc>
            </a:pPr>
            <a:endParaRPr lang="tr-TR" altLang="en-US" sz="2400" dirty="0"/>
          </a:p>
          <a:p>
            <a:pPr>
              <a:lnSpc>
                <a:spcPct val="90000"/>
              </a:lnSpc>
            </a:pPr>
            <a:r>
              <a:rPr lang="tr-TR" altLang="en-US" sz="2400" dirty="0"/>
              <a:t>1977 -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Meteosat-1</a:t>
            </a:r>
            <a:r>
              <a:rPr lang="tr-TR" altLang="en-US" sz="2400" dirty="0"/>
              <a:t> the first in a long series of European weather satellites </a:t>
            </a:r>
            <a:endParaRPr lang="en-US" altLang="en-US" sz="2400" dirty="0" smtClean="0"/>
          </a:p>
          <a:p>
            <a:pPr>
              <a:lnSpc>
                <a:spcPct val="90000"/>
              </a:lnSpc>
            </a:pPr>
            <a:endParaRPr lang="tr-TR" altLang="en-US" sz="2400" dirty="0"/>
          </a:p>
          <a:p>
            <a:pPr>
              <a:lnSpc>
                <a:spcPct val="90000"/>
              </a:lnSpc>
            </a:pPr>
            <a:r>
              <a:rPr lang="tr-TR" altLang="en-US" sz="2400" dirty="0"/>
              <a:t>1978 -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Landsat 3 </a:t>
            </a:r>
            <a:endParaRPr lang="en-US" altLang="en-U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tr-TR" altLang="en-US" sz="2400" dirty="0"/>
          </a:p>
          <a:p>
            <a:pPr>
              <a:lnSpc>
                <a:spcPct val="90000"/>
              </a:lnSpc>
            </a:pPr>
            <a:r>
              <a:rPr lang="tr-TR" altLang="en-US" sz="2400" dirty="0"/>
              <a:t>1978 -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Seasat</a:t>
            </a:r>
            <a:r>
              <a:rPr lang="tr-TR" altLang="en-US" sz="2400" dirty="0"/>
              <a:t>, the first civil Synthetic Aperture Radar (</a:t>
            </a:r>
            <a:r>
              <a:rPr lang="tr-TR" altLang="en-US" sz="2400" b="1" dirty="0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</a:t>
            </a:r>
            <a:r>
              <a:rPr lang="tr-TR" altLang="en-US" sz="2400" dirty="0"/>
              <a:t>) satellite.</a:t>
            </a:r>
          </a:p>
          <a:p>
            <a:endParaRPr lang="en-US" altLang="en-US" sz="2400" dirty="0" smtClean="0"/>
          </a:p>
          <a:p>
            <a:endParaRPr lang="en-US" altLang="en-US" sz="2400" dirty="0"/>
          </a:p>
          <a:p>
            <a:endParaRPr lang="tr-TR" altLang="en-US" sz="2400" dirty="0"/>
          </a:p>
          <a:p>
            <a:pPr marL="393192" lvl="1" indent="0">
              <a:lnSpc>
                <a:spcPct val="90000"/>
              </a:lnSpc>
              <a:buNone/>
            </a:pPr>
            <a:endParaRPr lang="tr-TR" altLang="en-US" sz="28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30" y="0"/>
            <a:ext cx="8229600" cy="838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  <p:sp>
        <p:nvSpPr>
          <p:cNvPr id="3" name="AutoShape 2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6" name="Picture 2" descr="http://weebau.com/satpics/L/landsat-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6558"/>
            <a:ext cx="1472427" cy="182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goes.gsfc.nasa.gov/text/history/sms/74hc191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761" y="1977422"/>
            <a:ext cx="2358422" cy="174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ttp://www.esa.int/var/esa/storage/images/esa_multimedia/images/2001/06/meteosat-1_first_image/9216433-5-eng-GB/Meteosat-1_first_ima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758766"/>
            <a:ext cx="1394769" cy="149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http://upload.wikimedia.org/wikipedia/commons/7/76/METEOSAT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883" y="3758766"/>
            <a:ext cx="967442" cy="135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Artist's conception of Landsat 2 satellite in orbit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845" y="156559"/>
            <a:ext cx="1528155" cy="184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14" descr="Landsat 3 in the cleanroom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229" y="5334000"/>
            <a:ext cx="1537225" cy="145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" descr="http://eospso.nasa.gov/sites/default/files/sat/SeaSat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025" y="5343543"/>
            <a:ext cx="1434575" cy="143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2" name="Picture 18" descr="http://www.fas.org/irp/imint/docs/rst/Sect14/GOES-1_imag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1981831"/>
            <a:ext cx="1442761" cy="173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24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5574" y="1066800"/>
            <a:ext cx="6245226" cy="5638800"/>
          </a:xfrm>
        </p:spPr>
        <p:txBody>
          <a:bodyPr>
            <a:normAutofit fontScale="92500"/>
          </a:bodyPr>
          <a:lstStyle/>
          <a:p>
            <a:r>
              <a:rPr lang="tr-TR" altLang="en-US" sz="2400" dirty="0"/>
              <a:t>1978 - Launch of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Nimbus-7</a:t>
            </a:r>
            <a:r>
              <a:rPr lang="tr-TR" altLang="en-US" sz="2400" dirty="0"/>
              <a:t> with Total Ozone Mapping Sensor (</a:t>
            </a:r>
            <a:r>
              <a:rPr lang="tr-TR" altLang="en-US" sz="2400" b="1" i="1" dirty="0">
                <a:solidFill>
                  <a:srgbClr val="CC04B4"/>
                </a:solidFill>
              </a:rPr>
              <a:t>TOMS</a:t>
            </a:r>
            <a:r>
              <a:rPr lang="tr-TR" altLang="en-US" sz="2400" dirty="0"/>
              <a:t>) and the Coastal Zone Color Scanner (</a:t>
            </a:r>
            <a:r>
              <a:rPr lang="tr-TR" altLang="en-US" sz="2400" b="1" i="1" dirty="0">
                <a:solidFill>
                  <a:srgbClr val="CC04B4"/>
                </a:solidFill>
              </a:rPr>
              <a:t>CZCS</a:t>
            </a:r>
            <a:r>
              <a:rPr lang="tr-TR" altLang="en-US" sz="2400" dirty="0"/>
              <a:t>),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GOES-3</a:t>
            </a:r>
            <a:r>
              <a:rPr lang="tr-TR" altLang="en-US" sz="2400" dirty="0">
                <a:solidFill>
                  <a:schemeClr val="hlink"/>
                </a:solidFill>
              </a:rPr>
              <a:t>.</a:t>
            </a:r>
            <a:endParaRPr lang="tr-TR" altLang="en-US" sz="2400" dirty="0"/>
          </a:p>
          <a:p>
            <a:r>
              <a:rPr lang="tr-TR" altLang="en-US" sz="2400" dirty="0"/>
              <a:t>1981 -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Space-Shuttle Imaging Radar (SIR-A), Meteosat-2 </a:t>
            </a:r>
          </a:p>
          <a:p>
            <a:r>
              <a:rPr lang="tr-TR" altLang="en-US" sz="2400" dirty="0"/>
              <a:t>1982 -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Landsat-4</a:t>
            </a:r>
          </a:p>
          <a:p>
            <a:r>
              <a:rPr lang="tr-TR" altLang="en-US" sz="2400" dirty="0"/>
              <a:t>1984 -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SIR-B</a:t>
            </a:r>
          </a:p>
          <a:p>
            <a:r>
              <a:rPr lang="tr-TR" altLang="en-US" sz="2400" dirty="0"/>
              <a:t>1984 -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Landsat-5</a:t>
            </a:r>
            <a:endParaRPr lang="en-US" altLang="en-U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tr-TR" altLang="en-US" sz="2400" dirty="0"/>
              <a:t>1988 -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Meteosat 3</a:t>
            </a:r>
            <a:endParaRPr lang="en-US" altLang="en-U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tr-TR" altLang="en-US" sz="2400" dirty="0" smtClean="0"/>
              <a:t>1989 </a:t>
            </a:r>
            <a:r>
              <a:rPr lang="tr-TR" altLang="en-US" sz="2400" dirty="0"/>
              <a:t>-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Meteosat-4 </a:t>
            </a:r>
            <a:endParaRPr lang="en-US" altLang="en-U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tr-TR" altLang="en-US" sz="2400" dirty="0" smtClean="0"/>
              <a:t>1991 </a:t>
            </a:r>
            <a:r>
              <a:rPr lang="tr-TR" altLang="en-US" sz="2400" dirty="0"/>
              <a:t>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ERS (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Radar Satellite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Meteosat-5</a:t>
            </a:r>
          </a:p>
          <a:p>
            <a:pPr>
              <a:lnSpc>
                <a:spcPct val="90000"/>
              </a:lnSpc>
            </a:pPr>
            <a:r>
              <a:rPr lang="tr-TR" altLang="en-US" sz="2400" dirty="0" smtClean="0"/>
              <a:t>1992 -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JERS-1</a:t>
            </a:r>
            <a:r>
              <a:rPr lang="tr-TR" altLang="en-US" sz="2400" dirty="0" smtClean="0"/>
              <a:t>,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Topex/Poseidon</a:t>
            </a:r>
            <a:r>
              <a:rPr lang="tr-TR" altLang="en-US" sz="2400" dirty="0" smtClean="0"/>
              <a:t>. </a:t>
            </a:r>
          </a:p>
          <a:p>
            <a:pPr>
              <a:lnSpc>
                <a:spcPct val="90000"/>
              </a:lnSpc>
            </a:pPr>
            <a:r>
              <a:rPr lang="tr-TR" altLang="en-US" sz="2400" dirty="0" smtClean="0"/>
              <a:t>1993 </a:t>
            </a:r>
            <a:r>
              <a:rPr lang="tr-TR" altLang="en-US" sz="2400" dirty="0"/>
              <a:t>-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Meteosat-6 </a:t>
            </a:r>
            <a:endParaRPr lang="tr-TR" altLang="en-US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tr-TR" altLang="en-US" sz="2400" dirty="0"/>
              <a:t>1994 -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SIR-C/X-SAR</a:t>
            </a:r>
            <a:r>
              <a:rPr lang="tr-TR" altLang="en-US" sz="2400" dirty="0"/>
              <a:t> flys on the space shuttle.</a:t>
            </a:r>
          </a:p>
          <a:p>
            <a:pPr>
              <a:lnSpc>
                <a:spcPct val="90000"/>
              </a:lnSpc>
            </a:pPr>
            <a:endParaRPr lang="tr-TR" altLang="en-US" sz="2400" dirty="0">
              <a:solidFill>
                <a:schemeClr val="hlink"/>
              </a:solidFill>
            </a:endParaRPr>
          </a:p>
          <a:p>
            <a:endParaRPr lang="tr-TR" altLang="en-U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en-US" sz="2400" dirty="0" smtClean="0"/>
          </a:p>
          <a:p>
            <a:endParaRPr lang="en-US" altLang="en-US" sz="2400" dirty="0"/>
          </a:p>
          <a:p>
            <a:endParaRPr lang="tr-TR" altLang="en-US" sz="2400" dirty="0"/>
          </a:p>
          <a:p>
            <a:pPr marL="393192" lvl="1" indent="0">
              <a:lnSpc>
                <a:spcPct val="90000"/>
              </a:lnSpc>
              <a:buNone/>
            </a:pPr>
            <a:endParaRPr lang="tr-TR" altLang="en-US" sz="28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30" y="0"/>
            <a:ext cx="8229600" cy="838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  <p:sp>
        <p:nvSpPr>
          <p:cNvPr id="3" name="AutoShape 2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324600" y="2209800"/>
            <a:ext cx="266791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C04B4"/>
                </a:solidFill>
              </a:rPr>
              <a:t>We’ll be using Nimbus-7 data in this class.</a:t>
            </a:r>
            <a:endParaRPr lang="en-US" sz="1600" dirty="0">
              <a:solidFill>
                <a:srgbClr val="CC04B4"/>
              </a:solidFill>
            </a:endParaRPr>
          </a:p>
        </p:txBody>
      </p:sp>
      <p:pic>
        <p:nvPicPr>
          <p:cNvPr id="17410" name="Picture 2" descr="http://i.ytimg.com/vi/Lic22Fggllo/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264" y="147113"/>
            <a:ext cx="2750248" cy="206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www.esa.int/var/esa/storage/images/esa_multimedia/images/2003/07/meteosat-4_earth_image/9803282-3-eng-GB/Meteosat-4_Earth_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876" y="2794574"/>
            <a:ext cx="1811655" cy="186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://upload.wikimedia.org/wikipedia/commons/thumb/3/35/Poseidon.graphic.jpg/300px-Poseidon.graphi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790514"/>
            <a:ext cx="2397688" cy="193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http://eoimages.gsfc.nasa.gov/images/imagerecords/6000/6339/honduras_l5_1987006_lr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743199"/>
            <a:ext cx="2971800" cy="183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5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8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5574" y="990600"/>
            <a:ext cx="6245226" cy="5715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altLang="en-US" sz="2400" dirty="0"/>
              <a:t>1995 - Launch of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ERS-2</a:t>
            </a:r>
            <a:r>
              <a:rPr lang="tr-TR" altLang="en-US" sz="2400" dirty="0"/>
              <a:t>,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Radarsat-1</a:t>
            </a:r>
            <a:endParaRPr lang="tr-TR" altLang="en-US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tr-TR" altLang="en-US" sz="2400" dirty="0" smtClean="0"/>
              <a:t>1997 </a:t>
            </a:r>
            <a:r>
              <a:rPr lang="tr-TR" altLang="en-US" sz="2400" dirty="0"/>
              <a:t>-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Orbview-2</a:t>
            </a:r>
            <a:r>
              <a:rPr lang="tr-TR" altLang="en-US" sz="2400" dirty="0">
                <a:solidFill>
                  <a:schemeClr val="hlink"/>
                </a:solidFill>
              </a:rPr>
              <a:t> </a:t>
            </a:r>
            <a:r>
              <a:rPr lang="tr-TR" altLang="en-US" sz="2400" dirty="0"/>
              <a:t>with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SeaWiFS</a:t>
            </a:r>
            <a:r>
              <a:rPr lang="en-US" altLang="en-US" sz="2400" dirty="0" smtClean="0"/>
              <a:t>,</a:t>
            </a:r>
            <a:r>
              <a:rPr lang="tr-TR" altLang="en-US" sz="2400" dirty="0" smtClean="0">
                <a:solidFill>
                  <a:schemeClr val="hlink"/>
                </a:solidFill>
              </a:rPr>
              <a:t>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GOES-10</a:t>
            </a:r>
            <a:r>
              <a:rPr lang="en-US" altLang="en-US" sz="2400" dirty="0" smtClean="0"/>
              <a:t>,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Meteorsat-7 </a:t>
            </a:r>
            <a:endParaRPr lang="tr-TR" altLang="en-US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tr-TR" altLang="en-US" sz="2400" dirty="0"/>
              <a:t>1998 - Launch of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JERS-1 </a:t>
            </a:r>
            <a:endParaRPr lang="en-US" altLang="en-U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tr-TR" altLang="en-US" sz="2400" dirty="0"/>
              <a:t>1999 - Launch of </a:t>
            </a:r>
            <a:r>
              <a:rPr lang="tr-TR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Landsat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altLang="en-US" sz="2400" dirty="0" smtClean="0"/>
              <a:t>,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QuickSCAT</a:t>
            </a:r>
            <a:r>
              <a:rPr lang="en-US" altLang="en-US" sz="2400" dirty="0" smtClean="0"/>
              <a:t>,</a:t>
            </a:r>
            <a:r>
              <a:rPr lang="tr-TR" altLang="en-US" sz="2400" dirty="0" smtClean="0">
                <a:solidFill>
                  <a:schemeClr val="hlink"/>
                </a:solidFill>
              </a:rPr>
              <a:t>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CBERS-1</a:t>
            </a:r>
            <a:r>
              <a:rPr lang="en-US" altLang="en-US" sz="2400" dirty="0" smtClean="0"/>
              <a:t>,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Terra</a:t>
            </a:r>
            <a:r>
              <a:rPr lang="en-US" altLang="en-US" sz="2400" dirty="0" smtClean="0">
                <a:solidFill>
                  <a:schemeClr val="hlink"/>
                </a:solidFill>
              </a:rPr>
              <a:t> </a:t>
            </a:r>
            <a:r>
              <a:rPr lang="en-US" altLang="en-US" sz="2400" dirty="0" smtClean="0"/>
              <a:t>(</a:t>
            </a:r>
            <a:r>
              <a:rPr lang="tr-TR" altLang="en-US" sz="2400" b="1" i="1" dirty="0" smtClean="0">
                <a:solidFill>
                  <a:srgbClr val="CC04B4"/>
                </a:solidFill>
              </a:rPr>
              <a:t>MODIS</a:t>
            </a:r>
            <a:r>
              <a:rPr lang="tr-TR" altLang="en-US" sz="2400" dirty="0"/>
              <a:t>, </a:t>
            </a:r>
            <a:r>
              <a:rPr lang="tr-TR" altLang="en-US" sz="2400" b="1" i="1" dirty="0">
                <a:solidFill>
                  <a:srgbClr val="CC04B4"/>
                </a:solidFill>
              </a:rPr>
              <a:t>ASTER</a:t>
            </a:r>
            <a:r>
              <a:rPr lang="tr-TR" altLang="en-US" sz="2400" dirty="0"/>
              <a:t>, </a:t>
            </a:r>
            <a:r>
              <a:rPr lang="tr-TR" altLang="en-US" sz="2400" b="1" i="1" dirty="0">
                <a:solidFill>
                  <a:srgbClr val="CC04B4"/>
                </a:solidFill>
              </a:rPr>
              <a:t>CERES</a:t>
            </a:r>
            <a:r>
              <a:rPr lang="tr-TR" altLang="en-US" sz="2400" dirty="0"/>
              <a:t>, </a:t>
            </a:r>
            <a:r>
              <a:rPr lang="tr-TR" altLang="en-US" sz="2400" b="1" i="1" dirty="0" smtClean="0">
                <a:solidFill>
                  <a:srgbClr val="CC04B4"/>
                </a:solidFill>
              </a:rPr>
              <a:t>MISR</a:t>
            </a:r>
            <a:r>
              <a:rPr lang="tr-TR" altLang="en-US" sz="2400" dirty="0" smtClean="0"/>
              <a:t>,</a:t>
            </a:r>
            <a:r>
              <a:rPr lang="en-US" altLang="en-US" sz="2400" dirty="0" smtClean="0"/>
              <a:t> </a:t>
            </a:r>
            <a:r>
              <a:rPr lang="tr-TR" altLang="en-US" sz="2400" b="1" i="1" dirty="0" smtClean="0">
                <a:solidFill>
                  <a:srgbClr val="CC04B4"/>
                </a:solidFill>
              </a:rPr>
              <a:t>MOPITT</a:t>
            </a:r>
            <a:r>
              <a:rPr lang="en-US" altLang="en-US" sz="2400" dirty="0" smtClean="0"/>
              <a:t>)</a:t>
            </a: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tr-TR" altLang="en-US" sz="2400" dirty="0" smtClean="0"/>
              <a:t>2000 </a:t>
            </a:r>
            <a:r>
              <a:rPr lang="tr-TR" altLang="en-US" sz="2400" dirty="0"/>
              <a:t>-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Jason-1 </a:t>
            </a:r>
            <a:endParaRPr lang="en-US" altLang="en-U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tr-TR" altLang="en-US" sz="2400" dirty="0"/>
              <a:t>2002 </a:t>
            </a:r>
            <a:r>
              <a:rPr lang="tr-TR" altLang="en-US" sz="2400" dirty="0" smtClean="0"/>
              <a:t>–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Aqua</a:t>
            </a:r>
            <a:r>
              <a:rPr lang="en-US" altLang="en-US" sz="2400" dirty="0" smtClean="0">
                <a:solidFill>
                  <a:schemeClr val="hlink"/>
                </a:solidFill>
              </a:rPr>
              <a:t> </a:t>
            </a:r>
            <a:r>
              <a:rPr lang="en-US" altLang="en-US" sz="2400" dirty="0" smtClean="0"/>
              <a:t>(</a:t>
            </a:r>
            <a:r>
              <a:rPr lang="en-US" altLang="en-US" sz="2400" b="1" i="1" dirty="0" smtClean="0">
                <a:solidFill>
                  <a:srgbClr val="CC04B4"/>
                </a:solidFill>
              </a:rPr>
              <a:t>MODIS</a:t>
            </a:r>
            <a:r>
              <a:rPr lang="en-US" altLang="en-US" sz="2400" dirty="0" smtClean="0"/>
              <a:t>,</a:t>
            </a:r>
            <a:r>
              <a:rPr lang="en-US" altLang="en-US" sz="2400" dirty="0" smtClean="0">
                <a:solidFill>
                  <a:schemeClr val="hlink"/>
                </a:solidFill>
              </a:rPr>
              <a:t> </a:t>
            </a:r>
            <a:r>
              <a:rPr lang="en-US" altLang="en-US" sz="2400" b="1" i="1" dirty="0" smtClean="0">
                <a:solidFill>
                  <a:srgbClr val="CC04B4"/>
                </a:solidFill>
              </a:rPr>
              <a:t>CERES</a:t>
            </a:r>
            <a:r>
              <a:rPr lang="en-US" altLang="en-US" sz="2400" dirty="0" smtClean="0"/>
              <a:t>,</a:t>
            </a:r>
            <a:r>
              <a:rPr lang="en-US" altLang="en-US" sz="2400" dirty="0" smtClean="0">
                <a:solidFill>
                  <a:schemeClr val="hlink"/>
                </a:solidFill>
              </a:rPr>
              <a:t> </a:t>
            </a:r>
            <a:r>
              <a:rPr lang="en-US" altLang="en-US" sz="2400" b="1" i="1" dirty="0" smtClean="0">
                <a:solidFill>
                  <a:srgbClr val="CC04B4"/>
                </a:solidFill>
              </a:rPr>
              <a:t>AIRS</a:t>
            </a:r>
            <a:r>
              <a:rPr lang="en-US" altLang="en-US" sz="2400" dirty="0" smtClean="0"/>
              <a:t>),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ENVISAT</a:t>
            </a:r>
            <a:endParaRPr lang="en-US" altLang="en-U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altLang="en-US" sz="2400" dirty="0" smtClean="0"/>
              <a:t>2003 - Launch of </a:t>
            </a:r>
            <a:r>
              <a:rPr lang="tr-TR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ICESat</a:t>
            </a:r>
            <a:endParaRPr lang="en-US" altLang="en-U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400" dirty="0" smtClean="0"/>
              <a:t>2004 –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Aura </a:t>
            </a:r>
            <a:r>
              <a:rPr lang="en-US" altLang="en-US" sz="2400" dirty="0" smtClean="0"/>
              <a:t>(</a:t>
            </a:r>
            <a:r>
              <a:rPr lang="en-US" altLang="en-US" sz="2400" b="1" i="1" dirty="0" smtClean="0">
                <a:solidFill>
                  <a:srgbClr val="CC04B4"/>
                </a:solidFill>
              </a:rPr>
              <a:t>HIRDLS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altLang="en-US" sz="2400" b="1" i="1" dirty="0" smtClean="0">
                <a:solidFill>
                  <a:srgbClr val="CC04B4"/>
                </a:solidFill>
              </a:rPr>
              <a:t>OMI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altLang="en-US" sz="2400" b="1" i="1" dirty="0" smtClean="0">
                <a:solidFill>
                  <a:srgbClr val="CC04B4"/>
                </a:solidFill>
              </a:rPr>
              <a:t>MLS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altLang="en-US" sz="2400" b="1" i="1" dirty="0" smtClean="0">
                <a:solidFill>
                  <a:srgbClr val="CC04B4"/>
                </a:solidFill>
              </a:rPr>
              <a:t>TES</a:t>
            </a:r>
            <a:r>
              <a:rPr lang="en-US" altLang="en-US" sz="2400" dirty="0" smtClean="0"/>
              <a:t>)</a:t>
            </a:r>
          </a:p>
          <a:p>
            <a:r>
              <a:rPr lang="en-US" altLang="en-US" sz="2400" dirty="0" smtClean="0"/>
              <a:t>2006 – </a:t>
            </a:r>
            <a:r>
              <a:rPr lang="en-US" altLang="en-US" sz="2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CloudSat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CALIPSO</a:t>
            </a:r>
            <a:endParaRPr lang="tr-TR" altLang="en-US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endParaRPr lang="tr-TR" altLang="en-US" sz="2400" dirty="0"/>
          </a:p>
          <a:p>
            <a:pPr>
              <a:lnSpc>
                <a:spcPct val="80000"/>
              </a:lnSpc>
            </a:pPr>
            <a:endParaRPr lang="tr-TR" altLang="en-US" sz="2400" dirty="0"/>
          </a:p>
          <a:p>
            <a:pPr>
              <a:lnSpc>
                <a:spcPct val="80000"/>
              </a:lnSpc>
            </a:pPr>
            <a:endParaRPr lang="tr-TR" altLang="en-US" sz="2400" dirty="0"/>
          </a:p>
          <a:p>
            <a:pPr>
              <a:lnSpc>
                <a:spcPct val="90000"/>
              </a:lnSpc>
            </a:pPr>
            <a:endParaRPr lang="tr-TR" altLang="en-US" sz="2400" dirty="0">
              <a:solidFill>
                <a:schemeClr val="hlink"/>
              </a:solidFill>
            </a:endParaRPr>
          </a:p>
          <a:p>
            <a:endParaRPr lang="tr-TR" altLang="en-U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en-US" sz="2400" dirty="0" smtClean="0"/>
          </a:p>
          <a:p>
            <a:endParaRPr lang="en-US" altLang="en-US" sz="2400" dirty="0"/>
          </a:p>
          <a:p>
            <a:endParaRPr lang="tr-TR" altLang="en-US" sz="2400" dirty="0"/>
          </a:p>
          <a:p>
            <a:pPr marL="393192" lvl="1" indent="0">
              <a:lnSpc>
                <a:spcPct val="90000"/>
              </a:lnSpc>
              <a:buNone/>
            </a:pPr>
            <a:endParaRPr lang="tr-TR" altLang="en-US" sz="28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30" y="0"/>
            <a:ext cx="8229600" cy="838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  Historical Perspective</a:t>
            </a:r>
            <a:endParaRPr lang="en-US" altLang="en-US" dirty="0"/>
          </a:p>
        </p:txBody>
      </p:sp>
      <p:sp>
        <p:nvSpPr>
          <p:cNvPr id="3" name="AutoShape 2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SEhQUExQWFhUXFxwaGBgYFxwYGBwZFxgXGBgaHBwcHCggGholHR0YIjEhJSkrLi4uGB8zODMsNygtLiwBCgoKBQUFDgUFDisZExkrKysrKysrKysrKysrKysrKysrKysrKysrKysrKysrKysrKysrKysrKysrKysrKysrK//AABEIAMIBAwMBIgACEQEDEQH/xAAcAAAABwEBAAAAAAAAAAAAAAAAAQIEBQYHAwj/xABKEAABAwIDBAcFBAYHBwUBAAABAgMRAAQSITEFBkFRBxMiYXGBkTKhscHwQlLR4RQjYnKS8TNDU4KisrMIFSQ1RFTCJTRjdIMW/8QAFAEBAAAAAAAAAAAAAAAAAAAAAP/EABQRAQAAAAAAAAAAAAAAAAAAAAD/2gAMAwEAAhEDEQA/AKAtEaZ+PEHj8aS8vgR3fHP30HSe4xEfX1rXBflz+u+gNt3CZGRHLURIGnh7qtuwN/by2gdZ1iBMpX2shlrqPU61SwuI88vr6zoKUcqDetl7+WtynDcN4ZiQRjTRX25VhdpxW6wg5wW1AgeKT+VYMLxQOXDh5U8Y224hQUFFKuaSQdOYoLDvZ0c3tsCtKA+jXE0JUAOaDn6TWfrEEg5EcDqD3jh+VaDszpSvWdVh0Z5LE+8QdPhVhO+2zNoAJv7QJX/aASB4KELH5UGOpVy/lSkqGXhWq33ROzcJ63Zl2lafuOHF3gBQzH94GqFt/de8sj+vZUhPBY7SD/eGXrFBEUak8hw4nOaScsuFGFUBDT40tNJSaU2edAYIpBOXlRFRPlRpOmdASRSiaSDNGaBFCKCjQoE1Y90t8n7BcoMp4oOh5A92Z8JkVWlUQFB6MSzZbfte0AFp1zHWNKI1B4pMccjGYmsv3h6Lrm2MocadSpUNpxYHVGCrCEkQpWEEwDwNVfYu3bi0UVMOKbJ1IPLSeB8DlV4e6V7ty3KQlrrcMFYBCwIzUnOJOfKJymgzQKoiqrnvHuei0tmesdcVtB9QIt0gKhKvvRKlKJ48TkAYJqo3lotpam3EqQtJhSVCCD30HEUVHFGB9e6gAFHQSKEUBmkUoj6+vrSiigE0dLBFCgmHHSB3GYrj18TGRnWjfHr/ADpokd/dp9TQdi9MkZTlSHXO76/GuKuedIn4UHRRoKPAVzBogoifCgMro8dcqOgeWO0nGFY2XFIVzSYNXTYvSteMiHcNwjSHBB9R86oAFKFBpZvti7R/pmV2Tx+217EniYGGPFNNNq9FNwE9ZZOt3bXDCQlfoThJ8x4VnwNPdmbVdt1BbLikEH7JI4zGVBw2hYusLKHm1tq+6tJSfKdfKuCVVo9n0pF1HVbQt27lsn7SRP8APvonN3tk3wxWj6rNw59W722h5zKRMcfKgzmaOrPtzo9vrWVFrrmxn1jJ6xMc4HaHpVVoOs6UAoH8KJA+vo0AnOPX4UCQqlssKWYSOE6iI4nOiWIOX4093g2g26pPUNBlpKAkJyKlEDtOLVGalHyEUDEtgESrLiU5kc9YBPnHfTplCFgobQpa8SQifaOI4QAE8SeGetR01JbGH9MQSkpZUoEGCCmCM+By7qA9oWr1ussvMBtcZpWiFRz199EtxQDLgZCAIwrggLW2czn2SZiQPnTe9unHllx1a3FnVSyVE+JNGbeG0KxoOJSgEBRK04TqpMQAZyzzoLbsLfJDDz946hx2+UiGnFlJbBjCSoJCYygCMoyyzNVHal8t95x50ytxRUo954eAGXlXRAnIxPu9DT5WxsRISRMTGEpGgyg8fdQQU0c1LN7GIWkOEpRIxKAJIB1IFI25sZdqvCshSVCUOJzQtOWaT5iRqKCNmjKqKKBoDCqE0RNGKBQIoUkjwoUE1cHvzHPypu5rn8OVLcUNOc6fypKSBOun19d1B3gJQASJOs5nnGmX5UwcRyNLPeT8da5qEH8aDlEV1ZZk/nSF12ZSB7cwQYjifoUCUIlQTwmMzXRNunAo4oUk6RkQTGXI660+s93Hn2i60kqAMQNcuVMrZkE4FkoUDHaygzxnT5UDM5H8KCvGp3ebY7bSWnWF4m3JB5pWmMST6j31ATQdAaSVZ/XnRfP5UKBTahxBoirP4T+VITrRj3d1BMbA3lubJWK3eU3pKZlB7ik9k+lW9G/Nnd5bTsULVp1zAwOefaBPr5VnKhnxijQn68KDQntwbe7lWy7xDhAnqHzgdGegMCfTzqo7a2Hc2ZAuGFtciodk58FDI0wQ6QQAY46A5+eVXwdI10mBgbQkIhTSgVMryyPVrJKZHBKhQZ5OdJmtBvH9mXzYddt3LBRUUdcwnHbFyMUFMTMEGAJjjTQbhOdU88ypF431Z6tduQohzEn20E409nFkAdRQUdVS+7yAU3XdbLOnHICopxspUUqSUkapIIPoc6m924DV8T/24Gf7TiBl30EQk5RUra7PwMtvKKSHFLASFdsdXEkpGYTnqaYKhWYEAcqvu7W77jtk26QA2FLJVGajigJM5Rr2qDi3uUty1RctZjUpJ7REwogcQDNSyLXEtKVpxADtHIRyBkchSTshQ9lSkSQBB7PdJnPw8asm72zZGJyCSAYUMxrlyyM8OAoIl7YxiUNnjIgZidOM5aUy27sZ5+yLQQCUL6xAzCgrMLgQB2hnyzmZrRWrYGIygRx8B3Gu1zZCcUREBWWvPzoPL77SkEpWkpUNQoQR5elJitX6TtzgoLumR+sTm4gfaSNVDvA9w7qyeaARQSYoqMCgXi7/AHUKRQoJlxByjlmZ8ctaU0wcKlHMTHMZj30p7Q/XP8aUy8cOAGBJMd8a/XKgYhZmdI+I5VxcOfxrupHn7vlXBdAetdW1lJAiRprFdFWLyUdaW1hvIYyk4ZOmelcW1EwBqSBQb50bMNps0BI1UomYyk93dSt5twLW7ClQUOR7aYknhIIzH5V03QZLVshKgnFgGIpn6n8KsBcJRy0+FB5q3nsl2jhtFkHq1FUjQ4wIPoPeahasfSNi/wB53WL74jwwJw+6q3NAqaJVA0dAKAogaMCg7WzJUcgeeVPTZ5COXhmScqkd29lF0xyE68zy+tKsF5sKUwZTEACMye+dAflQURTMEgZ94oLWSTJmauDuxcLPskeAknvOgqoXCc8tOdAr9Oc6ksYyGisOFGUYwnCFc5jL+VPt07xtm4Spxx1puFytkkLCghWCImRjw5RUSU+VJFBc7XfoPAN7StmrtGGA4Ehu4T4KTkfd41adjbjWV5aOnZ10oLeSkLbeKVFGFWMJUEgEGRE5g99ZFU1ZbTct7NSECBcO+2DCh1ARkCDIzXQS110f37IXjtlkI+0ghYIzzAHaI8pqy7l3ClISx1ipaEFK/shSsRCQTz+A5V03B6WAy0Gr3rHM8nclKAPAg5wPM1o9lf7OvCFtrZWsjLRK8u4wZz99BXV7J6xaCSrCkfYJSRmCP599WW12WgCEqVp4/L6mo3bBW06tCbe4eHVFeJGExBCQgYiJUcspnKuW7W+LD6XVLm2DS0oWHx1cFc4dTAmIg50FmTbCTl5/L6510SOETmfD0pygaHgfOiKQPGgh7y0GRHOYNeeOkDd/9DulBI/VOytvw+0nug+4ivSb+SZI7qzrpX2KHrQKQklTZKkQM/20/Ex3UGGUc0KFAYoUXpQoLAXMok/D6/MUm2MqTmBOR+HpXUNk5RJHuGnD5Vo+6vRY6tpD768B9pDJTrEEFZ+yDGkaGgy+9tyhWHl5R7sqsPRnslFxfAOJCkoSVQdCU5D3mfKpbebZrqFxdMdUDkHYxNmJg4xxM8c8tKablMON3ActlpxAGQrLGninukfI0E/c3Ru3b9biVoZt7fqupzQFBRUAtSTxBBI8BVQ3D2R1twhSgCgHU84MZc/xq9bb283tBgqtpbUtGF5JSASBpJ4gSePGkbo7ODDJSc+0M+Ay+vWguDzpQMojnpw40xu3L5a2CytnqyqVhQJ7GRyIOZiYjxqYZCFoA1BB1E91Fsy2aaQGkJCe4cCaDzhvTtH9JvLh7gtwx+6nsp9wFRhp7t2yUxcvtKyUh1YP8RIPgRB86ZUBz40VCaM0BCn2ybBT7mBJ0SpRJ0hCSs+4VwtbZTmLCknCnESDAAGZmrXua1atIU8++EOlLiENqQqDiThCgsCNCr1oLTuDs1vG4CZUIGXDQjhlWgr2FjGXZMDPly89PfVO3J2js/roQ/8ArFqCcJCkpKjpgkCU9mP5itbYAGVBRbnYZS2pAOEZdoDtKmJ5RJj31ku8WwOpVlBSRzE5TXo+8GIRwNUraG7jbqiFDgc4B8vrkKDz4tGus/ypukVcN5t312qlrU2oshcYgY4GB4zVODhmRlQKU2RqP5Vp+wd2mrjZFqpxJxG4eKVAgGJwkd4lI/hrMCok5n516F3Yt8OzNncB1Kl6n7ZBAn+/QVFXROhYBbdIyzkTn8vSmG2Oii4ZbxW6+tUP6vIGOOEmAT3Vs1pa9lPA/U0nq8JyH16UGE2StsthSB+mIQUlKjhcIAORywkz3pEjhUxY76k26LK6a/Tgpf69bilAtoxAAeyFBSDJlWc+VbTbqiozaG6ti+tTjtqytax2lKQJOgmefCdcqDPLnf8Ae/SVp2attVsw2kdQ8kglKIBU2R2iNBBOWsEGrBsfpSZdU20+w6y64QkRhW3JnMKBBjyqYRuTaIRgS3IE4cRxFJ4Qo9oRwzyFQe6G6zlpereeSjqggobhWMhUjP2BAw+8+dBd3ClYMKBI4cR9Qaa31oC2SrM93CqJv1thFlf2zreJIj9alOSXEKJOEA5BQgkHL2qulntJu7YQ+2VdWtJiRBkEiDyMzQeYdr2XUPutf2a1JHgD2fdFM6t/SnYFnaLvJaULHgUx8qqINAIoUVCg9G9H24TLaGbx3Et0plKFJhKJJIJGpUO/8KvzlwZiJGXv+VOAqcqaBsSZ+taBTrCVpKVAFJEEHMEHIgjjVC2huEi1c/SbEFMKlbMygpntYPu8ctOVaDEUKDBdkWf6NcOIMYS6tEGBlhxJyPGDp3VebRiEgZCU+Qpn0r7CWlKLu3SSW3At4DXDhw4wOMce7wpnZ7eSSkgSMAIiJKuJPLWgt1i3BIHsgR5nWqT0j7yPbNdYFuonrFKWvGJCgkp7GYkDPhpVvffKrZQSsNKI9vLsmNc8jE+6vOu19ovPuEvPKeKSQFKUSCJ1TyB19KA9vbWXd3Dtw4AFOKkhOggAADyApgU0qinOgUqKNpoqISkFSiYAHEk5AURzqx7oMlJduQDLCOxyxrkAnwGI+MUEgLUMNJt2/bV/TKjJStcOf2U5jxE8a47Z3LuG7cXMdYkglYjtITqD3p4kjSoLaN06shw4tNc/WfGuSNqPYcPXOBOeXWKiCIIiYMxpQcWllMFJKYMggwQeY8Ir1BuJvAL+zbdy6xIwuAffSIJ8Dr515cDkT7vrSrVuHvo5s50qw40KyUiYkfiOfeaD0qtOWdQ+0xhBMTCffw+dZ1tDppMfqrUT+04SPckVXL3pfvlHsot0+CFKPqVfKge9IO+CHbJVrg7ZcEnKAEKSr8qywU+2xtVy5WVuYZMmEpCRmZOQpiRQPdp7SLyGgUNp6psNgoThxAfaX95ffXoG8Wpj9At0CEot20qH8I46nsc685IMEHkR4ZVcNo9JV686HVdSFJAACUGMp5qJ486D0aw5lAPCa4OLEnw+f5isJtul29T/AFbBy+4oc/26ftdMr0ybVo+C1D4g0G1saSO6CK74KySw6aWtHrVxOf8AVuJX7iE1N2PTHs9WS0vt+KAr/Ko0Ggp8aTAqH2fvdYvplu5b8FSg+igJp5b7atnMkXDJOkBxM+kzQMdu7uMXUBxCTA+6D3cePfXPY2yhaWzbCTkhRiYntLUrUeMVO4ZzHdmDI8q4OsyfP4UGFdOKAL1o82R7lq/Gs6mtE6blzfNp4hnPzWqPhWdxQHPhQo4P1FCg9m4oNc3kg11WK5qoEJnnXVRrh1kZZ60p0qjsRPMzHu1oDWRxjPnWLbz7DXs69S6ylTts6ScKElSmiPaTCdEQQR6cBWnubtpdVjuXFuqzhM4Wx3BI+ZNSKLdtsQ2hIy+yBQed+kfehN11TLQUlDclQUCkqUYjsngBzFUwZQfrKvVm8G71veNlt9tKxGSohSTB7STqDXl3bdgbe4eYOrTi0TzwqIB8SIPnQNJoUkGjBoBWzdDt1bptS0RiedfJXKZSkAAI1nlOXE1j9qwpxYQgSpRgeJrU9zdlP2ik4VBCMQLioSVxxKAoHCYmMvGaDV9pbCYebW242hSVpIVkAqIjIjMHkRpFeZd8tkfod4/bBRUlChhMQSlaUrTPMgECeJFemVbcbJShMrUYSAkYiOZURkka5mKxvpx2Ctu7TdQS04lKVKA9lSMo7pTETxBoMySaMKolROU08stjvvR1bK1ToYgepge+gaFdEVaU/wBq7CftikPowFWnaSr/ACk1cdg9Fjl00HW7xgoPJKznxBkCCKDPYoVp21Oh15lhbguErUlM4A0oExwBxH4VmNAZohUtuzsNV68WkrSiG1uFSgSAECTp6VFtomgFEKl2d3HlWzlyCjq0GDKsyQJOHLOBnrT/AGRuRcXNoq6aKCkEgIkhZgwdRhHPWgrRowasKtxdoD/pVn91SFfBXfTBzdy7TM2txkYP6lZE+IEUDBFyocTQU8Trn9fGlv2DqJxtOJjXEhQjxkU3SaCQsdsPs/0Lzrf7jikD0SRVk2Z0nbRZj9f1oHB5IX3ZnJR9apZpSTQTO9G3l39wX3QlCilKYSDhhM8ySNe+odSIoHSlZfhQJA8aFEaFB7MJrioV1cNIWfnQE2ONKCvdRNDIUqg5ugnL6+pour1gV1I+NERQIWKwbpZ3SSzdm5U6G2rgz7C3D1g9odkZTkRJ51vZppfWbbqVIdSlaVAgggEQcs+FB5VctLVP/Uur/dt4963R8KL/AIQf9yqD/wDGiR/ig1o+0ehNculm5SYktoWgyRwSpYVroJw1l7+zXUPFhbakvBWHAR2sUxHeO8ZRnQWLdjZi31qXbtKGHL25Ocx2oAB0rQt29x3lAruX1hI/q0LJJPAlXDL40+3Ps0WrTdqmCqQXFDKVHM+Q0HdHfV9ZY6tPY7RJknn9DhQKsmENISlsBIy8Z5k8T31w2xYIuGXGlpCkuJUkjxBz8ePdQXdKBzQqBJ+uNOmjKQYgxxoPJDzOGUkQtCilWucGPKIqT2XvA63hBWohOmen4jup10jWoa2pdpSIHWYvNxCVn3qNVtXdQTm8m2DcFJxSkSE5ZgZGDzPfVh6Ldu9QtSHHChlehPshwCUnu/OqBVl3N2Z+lOqtseBam1KbB+04gFWHzTNB6R2bdpfaSqRJAkAzmNaxnpO6PS0td1bAdWqVLQNUq1JT+yeXDOqdsne65tsmnFBMhUd+X4RUxd9KF662ttwtKSoQZbzg94OtAz3IcDTG0n+KLXq0nkX1hA89KqzZq1qu0jZbpCEpU/cpQrBlIQA5p3EaZa1XWHGg06lTZU4cHVrCoCIUSsKT9rEkgdxFBa7QFOyVyVFKispSCQJBCcRjIirfuCT/ALlUJgl7I/3v51QbzaZ/Q22YCQEYch7RxFUmcpniPu1cN3BGwZESXx/qj5SaC2bD25hBa1CYGM6z8+74VbLFGLMmeU++qJslgYEGQCQM4Oo4wBpVy2Y52YKpyEZD8KCWxSM8x9CojaW79o6P1tsyuebaZz1MxIqQJj7X19GuLj4Ch3nLyE/h60Ge7c6KLNQJZWthXDPGj0Vn6Gsp3p3fcsX+pcIOWJKgcikkgEiezpoa9D7QulSExiUpRCU6yqcp5cyeFeeN7X3F3lwXVYlpcUgkaQglIjkIFBGqZInEQMp79AY9+lIKoGVAmfGgBQFNClTQoPZaxnSSKXxoimgCBRzxo4oTQJIkUnDAzo6JWtAkmPrzolfXnRn5ilA0HF2IJyn31HO7Dt3HEvLZQXgnCHCkYgOUx9TUnhBIPn9etEo6RQRKdlNgxpBkDTmJjzro82sRgOYAyJyP507uZyI1BHoda6OCZoCKctDpzokj0+VKOlQe+W1zaWdw8PaS2op/ePZR/iIoPOm/F+H7+6dGinSB4I7A/wAtQc0ZHrRGgcuMpIb6pSlLUIUgpjCqfsn7QOvMU7etnWnSe22poBWIylQwgRHnlUWFGrG7vE4u3GN3E4nChMkKJTrKgRmQARiOsjzCIKOtxKTGPMqTxVxUU+fCmkGnrm01rUFKwYh9oISlX+EAHz51xefUoyTPIflQSW0HiLW1Z4EuOnj7ZCEn/AaikozAJgHImDkDkTlmYp7tpcu4SRDaUt5ZDsCD/ixVxtGkqVCnAgQTiIJGJIJSnLSTlPCZoJC7fCGXWOy4EuHA6nSMQkgkSUqEGDzrQdgs/wDoCeEuk89FmsydcV1UcMsjqc9Z91ajsR7BsBqModkzAGa51/nQOrC9SGk4sJjLlxHKAYPx9Z3Zt2kzgOXHhOYyxT3iqbZtJVJSqUACCRAmTqOfHyqwbHKoggYZjQSZ4fmeVBZhepMmPAYp79eP5VxuLkIzyBGf16TP4VwtLJRGYIHMzppCe/11qidK+3ENIFkwolw53CgdBHZa8SIKvCDrQS+6O84uNsBCDiR1bgKxmFKAGSZzw5e1x8IrNukRvDtO8B/tSfUJM1LdDbmHarP7SVp9Uz8qb9LjeHa933lB9WW/zoKhhozQApNAqhQ9aFB7MI40vWjPhXIyD3UCyKTGtLpIHxoCNJVSyMq5Jcj2gKAZ8qIH676MqoHvoEqPw/CiNJWB398VGv7YYbOFVwylU+ypxKT6E/KgkomaIDv41DneW0SRiurcf/qj8ajrvpC2c1M3bR7ky4fIIBoLKTrOXnWZdO21gi1atge06vEr9xvn/ew+lWLZm/DN4lf6M24oJcQ3Kk4QSsKVI45AHUDhWP8AS8o/70eTjUrCEZKMhMoScKeScwY7zQUwUKAoUAIoopRopoCrohJEKgwFRMZYtYnn3UmaMqMASYByE5CdYGmce6ge3V42pKMLWBYELUFYgsj7WEjsknXM102WtiFddimQE4csjik+Rw5RzqMIojQWS+sUKtnHkKThStKEpntKnMmBwHOKuy3y3u6wRIxOAEk8JMR3d3eayhCCc4MDImDHEgE+R9K1HeZwf/zlnhkytseYxT5SKCB2ZetgDG8lAkAzmY1JAGesnTkMq1rc1+3uGQ5bkLwkpUVe0FAn7JzEjMeNeck5HORzqU2HvNc2YdFs4UdaIVkDpoROihJE95oNu6QN6hs5mUwblwYWkk+yM5cI4AcuJrz266VEqUSVEkknUkmST3zXW6u1uKK3FqWo/aWoqV6k1wigtnRhiG07VQSSEudqAcgoFMk8BJAz51L9Olvh2oVffZbV6Yk/IVx6GD/xzmcf8Oo68UusEfOpf/aCZi7tlfeYI/hX+dBllEKI0JoFUKTQoPZts6T7QhQ1/Ed1LIz8aBE0c5UBCiJoTQBmgE0lw0c0FKoOf41hPTZt90XyGmnnEJaaTIQtSe2sqJnCRPZwetbsa86dNtvg2ooge202rxPaT8qCpObauFCDcPkci8sj0xUw+u+ioqBeXChSaMUGm7lbZRs/ZqX1pxdZdrISMieqaSkZ6DMn1NULbm01XVw6+uApxZVA4aADyAFXZG7lxd7P2YwwkTFw8skwlOJ0hJJ7wOVZ6+2UqUkxKVEGDlIJBjuyoOak0YowKM0CKEUcURNAcUYTSBV+6Oejz/eKS8t0IZQvCpKc3SQASOSBBGeczpQUuwsnHnEtNIU44owEpEk/gO85CrxsnonvF4lPJDYTokLSVrPASJShM/aM+BrX7ezstlsEoS3boHtLURKifvLV2lHuqkbQ6ZGEuKS0wt1uMlzgJPckiY7zB7qCkX1vcW1leNLt+pZcfQEnFnjaWQQMRxOJge0BE9xytu3n0N7t24iVLCEpMThVOKf2SADBrP8AfXeU7QuS9gwJCcKU4ichOZ4YjxjlV134aKNgbO1zWj3tLOdBlKhQpWKgaBNKAojSgmguHRUqL9In2mnUwP3cXD92rh/tBtZ2TnNLqf8ATV+NUfo0y2naj7ylJPm2sRWjdPKJsrNZ1DsfxNKP/jQYgRSIpU0QoDFChAoUHsoDM0tKppONPEijwTn9ZUCiKCqAFJn6NAKTigRpQVREc+f5UBTlWH/7QNnD1q7HtIWj+AoUP8x9K20nvrKP9oJsFi0XydUPVBP/AI0GIxQo6I0BGgKFKSgqMDU5DxOQoPRu6zX6PbJKsgzYNcIMlCnFeedeccZOZ1OZ8TnXo7edXVWW0iJGFjqweWFkI+Neb6BYNHSQaOgOlsMKWoJQlSlHRKQVKPgBmatGw9xH3Uh64KbW2GZcfPVkj9hJzUfQeNS7W9lls5BRs1rrXiIVdPgDgR2EkTHdkM+NA93a6LAGxc7RdDTUYurCoOGP6xZyR4CdNRXW86QbKwK29lW47SUpLhKg2SiYVhOa1ZntGJnUxWc7S23cXE9e+44MWKFLJTJ4hOg8hTA0Ehtzb1xeLx3DqnDwBySn91IyFRk0qioDSfga1/pRTGxNnCI7TeXASwsx76yFAOccATWu9K//ACfZvij3MKnhQZDNCkigTQHSiqkzQoLHuE/h2jZkn+vQP4jh+daz00MYtktq/s32z7nG/wDyrENiP9XcsL+682r0Wk16D6U7fFsa5A+wsK/heSo+6aDziaTQUaIUB0KKaFB653hMIkZHmKeWB7I8PxoUKB6flSHONChQERl6Uk0KFBxUc6y/p7/9lb//AGB/pO0KFBhaqKhQoBT7YAm6twdOvb/1E0KFBvXSIP8A0y/73FT3/rRXnWhQoDFaX0H2qF3jhWhKiluUlSQYOJGYnQ0dCgr3SZdLXtB5K1qUEnshSiQnXQHTyqq8aFCgVQoUKAGiNChQLZ0V+78xWt9Lv/LLAftI/wBA0KFBj5oUVCgM0YoUKATFenekD/lV/wDuK+AoqFB5iNCioUCqFChQ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8" name="Picture 6" descr="http://aqua.nasa.gov/about/images/aqua_instrume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462" y="1676400"/>
            <a:ext cx="2534717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1000" y="5791200"/>
            <a:ext cx="5486399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C04B4"/>
                </a:solidFill>
              </a:rPr>
              <a:t>We’ll be using data from Terra, Aqua, Aura, </a:t>
            </a:r>
            <a:r>
              <a:rPr lang="en-US" sz="2400" b="1" dirty="0" err="1" smtClean="0">
                <a:solidFill>
                  <a:srgbClr val="CC04B4"/>
                </a:solidFill>
              </a:rPr>
              <a:t>CloudSat</a:t>
            </a:r>
            <a:r>
              <a:rPr lang="en-US" sz="2400" b="1" dirty="0" smtClean="0">
                <a:solidFill>
                  <a:srgbClr val="CC04B4"/>
                </a:solidFill>
              </a:rPr>
              <a:t>  and CALIPSO</a:t>
            </a:r>
            <a:endParaRPr lang="en-US" sz="2400" b="1" dirty="0">
              <a:solidFill>
                <a:srgbClr val="CC04B4"/>
              </a:solidFill>
            </a:endParaRPr>
          </a:p>
        </p:txBody>
      </p:sp>
      <p:pic>
        <p:nvPicPr>
          <p:cNvPr id="18444" name="Picture 12" descr="http://upload.wikimedia.org/wikipedia/commons/thumb/8/88/Aura_spacecraft.png/300px-Aura_spacecra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399" y="3412948"/>
            <a:ext cx="2430779" cy="164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6102558" y="5105400"/>
            <a:ext cx="1484043" cy="1449415"/>
            <a:chOff x="6102558" y="5105400"/>
            <a:chExt cx="1484043" cy="1449415"/>
          </a:xfrm>
        </p:grpSpPr>
        <p:pic>
          <p:nvPicPr>
            <p:cNvPr id="18440" name="Picture 8" descr="http://www.asc-csa.gc.ca/images/satellites/cloudsa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2558" y="5105400"/>
              <a:ext cx="1484043" cy="1449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207410" y="6185483"/>
              <a:ext cx="1172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CloudSat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586601" y="5040868"/>
            <a:ext cx="1470226" cy="1512332"/>
            <a:chOff x="7586601" y="5040868"/>
            <a:chExt cx="1470226" cy="1512332"/>
          </a:xfrm>
        </p:grpSpPr>
        <p:pic>
          <p:nvPicPr>
            <p:cNvPr id="18442" name="Picture 10" descr="http://smsc.cnes.fr/IcCALIPSO/Calipso-04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6601" y="5105585"/>
              <a:ext cx="1470226" cy="1447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7735656" y="5040868"/>
              <a:ext cx="11737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CALIPSO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098894" y="44380"/>
            <a:ext cx="1957933" cy="1529635"/>
            <a:chOff x="7098894" y="44380"/>
            <a:chExt cx="1957933" cy="1529635"/>
          </a:xfrm>
        </p:grpSpPr>
        <p:pic>
          <p:nvPicPr>
            <p:cNvPr id="18436" name="Picture 4" descr="http://mynasadata.larc.nasa.gov/oyw/wp-content/uploads/2013/08/terra-lrg.en_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8894" y="44380"/>
              <a:ext cx="1957933" cy="1529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7162315" y="128072"/>
              <a:ext cx="699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Terra</a:t>
              </a:r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507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08038"/>
          </a:xfrm>
        </p:spPr>
        <p:txBody>
          <a:bodyPr/>
          <a:lstStyle/>
          <a:p>
            <a:r>
              <a:rPr lang="en-US" dirty="0" smtClean="0"/>
              <a:t>A-Train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4876800"/>
            <a:ext cx="7924800" cy="16383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Earth observation satellites of varied nationality in sun-synchronous orbit at an altitude of 705 kilometers above the Earth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/>
              <a:t>The orbit, at an inclination of 98.14°, crosses the equator each day at around 1:30 pm solar </a:t>
            </a:r>
            <a:r>
              <a:rPr lang="en-US" dirty="0" smtClean="0"/>
              <a:t>time, </a:t>
            </a:r>
            <a:r>
              <a:rPr lang="en-US" dirty="0"/>
              <a:t>and crosses the equator again on the night side of the Earth, at around 1:30 am.</a:t>
            </a:r>
          </a:p>
          <a:p>
            <a:endParaRPr lang="en-US" dirty="0" smtClean="0"/>
          </a:p>
          <a:p>
            <a:r>
              <a:rPr lang="en-US" dirty="0" smtClean="0"/>
              <a:t>"</a:t>
            </a:r>
            <a:r>
              <a:rPr lang="en-US" dirty="0"/>
              <a:t>A" stands for "</a:t>
            </a:r>
            <a:r>
              <a:rPr lang="en-US" dirty="0" smtClean="0"/>
              <a:t>afternoon”</a:t>
            </a:r>
            <a:endParaRPr lang="en-US" dirty="0"/>
          </a:p>
        </p:txBody>
      </p:sp>
      <p:pic>
        <p:nvPicPr>
          <p:cNvPr id="20482" name="Picture 2" descr="http://rammb.cira.colostate.edu/dev/hillger/A-train_thumbn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28" y="1295400"/>
            <a:ext cx="702944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29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Electromagnetic Spectrum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76" y="1066800"/>
            <a:ext cx="4213476" cy="41910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</a:pPr>
            <a:r>
              <a:rPr lang="en-US" altLang="en-US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Wavelength </a:t>
            </a:r>
            <a:r>
              <a:rPr lang="en-US" altLang="en-US" sz="2400" dirty="0"/>
              <a:t>(</a:t>
            </a:r>
            <a:r>
              <a:rPr lang="he-IL" altLang="en-US" sz="2400" dirty="0">
                <a:cs typeface="Arial" pitchFamily="34" charset="0"/>
              </a:rPr>
              <a:t>ג</a:t>
            </a:r>
            <a:r>
              <a:rPr lang="en-US" altLang="en-US" sz="2400" dirty="0">
                <a:cs typeface="Arial" pitchFamily="34" charset="0"/>
              </a:rPr>
              <a:t>)</a:t>
            </a:r>
            <a:r>
              <a:rPr lang="en-US" altLang="en-US" sz="2400" dirty="0"/>
              <a:t> is the length of one wave cycle, is measured in meters</a:t>
            </a:r>
            <a:r>
              <a:rPr lang="en-US" altLang="en-US" sz="2400" dirty="0">
                <a:solidFill>
                  <a:srgbClr val="1409F3"/>
                </a:solidFill>
              </a:rPr>
              <a:t> </a:t>
            </a:r>
            <a:r>
              <a:rPr lang="en-US" altLang="en-US" sz="2400" dirty="0"/>
              <a:t>(m) or some factor of meters</a:t>
            </a:r>
          </a:p>
          <a:p>
            <a:pPr marL="342900" indent="-342900">
              <a:lnSpc>
                <a:spcPct val="90000"/>
              </a:lnSpc>
            </a:pPr>
            <a:endParaRPr lang="en-US" altLang="en-US" sz="2400" b="1" dirty="0">
              <a:solidFill>
                <a:srgbClr val="CC04B4"/>
              </a:solidFill>
            </a:endParaRPr>
          </a:p>
        </p:txBody>
      </p:sp>
      <p:pic>
        <p:nvPicPr>
          <p:cNvPr id="4098" name="Picture 2" descr="http://www.colourtherapyhealing.com/colour/images/electromagnetic-spectr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27" y="2514600"/>
            <a:ext cx="523027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029200" y="1143000"/>
            <a:ext cx="4114800" cy="36576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90000"/>
              </a:lnSpc>
            </a:pPr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Velocity</a:t>
            </a:r>
            <a:r>
              <a:rPr lang="en-US" altLang="en-US" sz="2400" dirty="0"/>
              <a:t> is the speed of light, </a:t>
            </a:r>
            <a:r>
              <a:rPr lang="en-US" altLang="en-US" sz="2400" b="1" dirty="0">
                <a:solidFill>
                  <a:srgbClr val="CC04B4"/>
                </a:solidFill>
              </a:rPr>
              <a:t>c=3 x 10</a:t>
            </a:r>
            <a:r>
              <a:rPr lang="en-US" altLang="en-US" sz="2400" b="1" baseline="30000" dirty="0">
                <a:solidFill>
                  <a:srgbClr val="CC04B4"/>
                </a:solidFill>
              </a:rPr>
              <a:t>8</a:t>
            </a:r>
            <a:r>
              <a:rPr lang="en-US" altLang="en-US" sz="2400" b="1" dirty="0">
                <a:solidFill>
                  <a:srgbClr val="CC04B4"/>
                </a:solidFill>
              </a:rPr>
              <a:t> m/s</a:t>
            </a:r>
          </a:p>
          <a:p>
            <a:pPr marL="342900" indent="-342900">
              <a:lnSpc>
                <a:spcPct val="90000"/>
              </a:lnSpc>
            </a:pPr>
            <a:endParaRPr lang="en-US" sz="2800" dirty="0"/>
          </a:p>
          <a:p>
            <a:pPr marL="342900" indent="-342900">
              <a:lnSpc>
                <a:spcPct val="90000"/>
              </a:lnSpc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</a:t>
            </a:r>
            <a:r>
              <a:rPr lang="en-US" altLang="en-US" sz="2400" dirty="0" smtClean="0"/>
              <a:t> (v) refers to the number of cycles of a wave passing a fixed point per unit of time. </a:t>
            </a:r>
          </a:p>
          <a:p>
            <a:pPr marL="708660" lvl="1" indent="-342900">
              <a:lnSpc>
                <a:spcPct val="90000"/>
              </a:lnSpc>
            </a:pPr>
            <a:r>
              <a:rPr lang="en-US" altLang="en-US" dirty="0" smtClean="0"/>
              <a:t>Unlike c and </a:t>
            </a:r>
            <a:r>
              <a:rPr lang="he-IL" altLang="en-US" dirty="0" smtClean="0">
                <a:cs typeface="Arial" pitchFamily="34" charset="0"/>
              </a:rPr>
              <a:t>ג</a:t>
            </a:r>
            <a:r>
              <a:rPr lang="en-US" altLang="en-US" dirty="0" smtClean="0">
                <a:cs typeface="Arial" pitchFamily="34" charset="0"/>
              </a:rPr>
              <a:t> changing as propagated through media of different densities, </a:t>
            </a:r>
            <a:r>
              <a:rPr lang="en-US" altLang="en-US" dirty="0" smtClean="0">
                <a:solidFill>
                  <a:srgbClr val="FF3300"/>
                </a:solidFill>
                <a:cs typeface="Arial" pitchFamily="34" charset="0"/>
              </a:rPr>
              <a:t>v remains constant.</a:t>
            </a:r>
          </a:p>
          <a:p>
            <a:endParaRPr lang="en-US" dirty="0"/>
          </a:p>
        </p:txBody>
      </p:sp>
      <p:pic>
        <p:nvPicPr>
          <p:cNvPr id="6" name="Picture 5" descr="equate1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4969" y="5257800"/>
            <a:ext cx="3686175" cy="1393825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705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eo.ucar.edu/skymath/planc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711700"/>
            <a:ext cx="3615297" cy="198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229600" cy="8564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Electromagnetic Radiation (EMR)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" y="990600"/>
            <a:ext cx="5334000" cy="5867400"/>
          </a:xfrm>
        </p:spPr>
        <p:txBody>
          <a:bodyPr>
            <a:normAutofit fontScale="70000" lnSpcReduction="20000"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Clerk Maxwell </a:t>
            </a:r>
            <a:r>
              <a:rPr lang="en-US" sz="2400" dirty="0"/>
              <a:t>first formally postulated </a:t>
            </a:r>
            <a:r>
              <a:rPr lang="en-US" sz="2400" b="1" i="1" dirty="0">
                <a:solidFill>
                  <a:srgbClr val="CC04B4"/>
                </a:solidFill>
              </a:rPr>
              <a:t>electromagnetic </a:t>
            </a:r>
            <a:r>
              <a:rPr lang="en-US" sz="2400" b="1" i="1" dirty="0" smtClean="0">
                <a:solidFill>
                  <a:srgbClr val="CC04B4"/>
                </a:solidFill>
              </a:rPr>
              <a:t>waves 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en-US" sz="2000" dirty="0" smtClean="0"/>
              <a:t>Confirmed </a:t>
            </a:r>
            <a:r>
              <a:rPr lang="en-US" sz="2000" dirty="0"/>
              <a:t>by Heinrich Hertz. </a:t>
            </a:r>
            <a:endParaRPr lang="en-US" sz="2000" dirty="0" smtClean="0"/>
          </a:p>
          <a:p>
            <a:pPr lvl="1"/>
            <a:r>
              <a:rPr lang="en-US" sz="2000" dirty="0" smtClean="0"/>
              <a:t>Maxwell </a:t>
            </a:r>
            <a:r>
              <a:rPr lang="en-US" sz="2000" dirty="0"/>
              <a:t>derived a wave form of the electric and magnetic </a:t>
            </a:r>
            <a:r>
              <a:rPr lang="en-US" sz="2000" dirty="0" smtClean="0"/>
              <a:t>equations</a:t>
            </a:r>
          </a:p>
          <a:p>
            <a:pPr marL="393192" lvl="1" indent="0">
              <a:buNone/>
            </a:pPr>
            <a:endParaRPr lang="en-US" sz="2000" dirty="0"/>
          </a:p>
          <a:p>
            <a:r>
              <a:rPr lang="en-US" sz="2400" dirty="0" smtClean="0"/>
              <a:t>1884 – Relationship  </a:t>
            </a:r>
            <a:r>
              <a:rPr lang="en-US" sz="2400" dirty="0"/>
              <a:t>between temperature and radiant </a:t>
            </a:r>
            <a:r>
              <a:rPr lang="en-US" sz="2400" dirty="0" smtClean="0"/>
              <a:t>energy</a:t>
            </a:r>
          </a:p>
          <a:p>
            <a:pPr lvl="1"/>
            <a:r>
              <a:rPr lang="en-US" sz="2200" dirty="0" smtClean="0"/>
              <a:t>deduced </a:t>
            </a:r>
            <a:r>
              <a:rPr lang="en-US" sz="2200" dirty="0"/>
              <a:t>by J. Stefan in 1884 and theoretically explained by Boltzmann about the same time. It states: </a:t>
            </a:r>
            <a:endParaRPr lang="en-US" sz="2200" dirty="0" smtClean="0"/>
          </a:p>
          <a:p>
            <a:pPr lvl="1"/>
            <a:endParaRPr lang="en-US" sz="2200" dirty="0"/>
          </a:p>
          <a:p>
            <a:pPr lvl="1"/>
            <a:endParaRPr lang="en-US" sz="1000" dirty="0" smtClean="0"/>
          </a:p>
          <a:p>
            <a:pPr lvl="1"/>
            <a:endParaRPr lang="en-US" sz="1000" dirty="0"/>
          </a:p>
          <a:p>
            <a:pPr lvl="1"/>
            <a:endParaRPr lang="en-US" sz="1000" dirty="0" smtClean="0"/>
          </a:p>
          <a:p>
            <a:pPr lvl="1"/>
            <a:endParaRPr lang="en-US" sz="1000" dirty="0"/>
          </a:p>
          <a:p>
            <a:pPr lvl="1"/>
            <a:endParaRPr lang="en-US" sz="1000" dirty="0" smtClean="0"/>
          </a:p>
          <a:p>
            <a:pPr lvl="1"/>
            <a:endParaRPr lang="en-US" sz="1000" dirty="0" smtClean="0"/>
          </a:p>
          <a:p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 Planck </a:t>
            </a:r>
            <a:r>
              <a:rPr lang="en-US" dirty="0" smtClean="0"/>
              <a:t>- energy </a:t>
            </a:r>
            <a:r>
              <a:rPr lang="en-US" dirty="0"/>
              <a:t>of the oscillators must be </a:t>
            </a:r>
            <a:r>
              <a:rPr lang="en-US" i="1" dirty="0"/>
              <a:t>quantized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energies can not take any value but must change in steps, the size of each step, or </a:t>
            </a:r>
            <a:r>
              <a:rPr lang="en-US" dirty="0" smtClean="0"/>
              <a:t>quantum is proportional </a:t>
            </a:r>
            <a:r>
              <a:rPr lang="en-US" dirty="0"/>
              <a:t>to the frequency of the oscillator and </a:t>
            </a:r>
            <a:r>
              <a:rPr lang="en-US" b="1" dirty="0">
                <a:solidFill>
                  <a:srgbClr val="CC04B4"/>
                </a:solidFill>
              </a:rPr>
              <a:t>equal to </a:t>
            </a:r>
            <a:r>
              <a:rPr lang="en-US" b="1" dirty="0" err="1">
                <a:solidFill>
                  <a:srgbClr val="CC04B4"/>
                </a:solidFill>
              </a:rPr>
              <a:t>h</a:t>
            </a:r>
            <a:r>
              <a:rPr lang="en-US" b="1" i="1" dirty="0" err="1">
                <a:solidFill>
                  <a:srgbClr val="CC04B4"/>
                </a:solidFill>
              </a:rPr>
              <a:t>v</a:t>
            </a:r>
            <a:r>
              <a:rPr lang="en-US" b="1" dirty="0">
                <a:solidFill>
                  <a:srgbClr val="CC04B4"/>
                </a:solidFill>
              </a:rPr>
              <a:t>, where h is the Planck constan</a:t>
            </a:r>
            <a:r>
              <a:rPr lang="en-US" dirty="0">
                <a:solidFill>
                  <a:srgbClr val="CC04B4"/>
                </a:solidFill>
              </a:rPr>
              <a:t>t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brightness distribution of a black body </a:t>
            </a:r>
            <a:r>
              <a:rPr lang="en-US" dirty="0" smtClean="0"/>
              <a:t>it </a:t>
            </a:r>
            <a:r>
              <a:rPr lang="en-US" dirty="0"/>
              <a:t>is defined by its temperature. </a:t>
            </a: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066800"/>
            <a:ext cx="3383205" cy="224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bulb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290" y="3505200"/>
            <a:ext cx="1595823" cy="78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454748" y="4997235"/>
            <a:ext cx="119472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Planck Curve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76400" y="3125983"/>
            <a:ext cx="213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Total Energy = </a:t>
            </a:r>
            <a:r>
              <a:rPr lang="el-GR" b="1" dirty="0" smtClean="0"/>
              <a:t>σ</a:t>
            </a:r>
            <a:r>
              <a:rPr lang="en-US" b="1" dirty="0" smtClean="0"/>
              <a:t>T</a:t>
            </a:r>
            <a:r>
              <a:rPr lang="en-US" b="1" baseline="56000" dirty="0" smtClean="0"/>
              <a:t>4</a:t>
            </a:r>
            <a:endParaRPr lang="en-US" b="1" baseline="56000" dirty="0"/>
          </a:p>
        </p:txBody>
      </p:sp>
    </p:spTree>
    <p:extLst>
      <p:ext uri="{BB962C8B-B14F-4D97-AF65-F5344CB8AC3E}">
        <p14:creationId xmlns:p14="http://schemas.microsoft.com/office/powerpoint/2010/main" val="379154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2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Particle model of EMR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763000" cy="358854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800" dirty="0" smtClean="0"/>
              <a:t>Sir Isaac Newton (1704) was the first person stated  that the light had not only wavelike characteristics but also light was a stream of particles, traveling in straight lines.</a:t>
            </a:r>
          </a:p>
          <a:p>
            <a:pPr eaLnBrk="1" hangingPunct="1"/>
            <a:endParaRPr lang="en-US" altLang="en-US" sz="1800" dirty="0" smtClean="0"/>
          </a:p>
          <a:p>
            <a:pPr eaLnBrk="1" hangingPunct="1"/>
            <a:r>
              <a:rPr lang="en-US" altLang="en-US" sz="1800" dirty="0" err="1" smtClean="0"/>
              <a:t>Niels</a:t>
            </a:r>
            <a:r>
              <a:rPr lang="en-US" altLang="en-US" sz="1800" dirty="0" smtClean="0"/>
              <a:t> Bohr and Max Planck (20’s) proposed the </a:t>
            </a:r>
            <a:r>
              <a:rPr lang="en-US" altLang="en-US" sz="1800" b="1" dirty="0" smtClean="0"/>
              <a:t>quantum theory</a:t>
            </a:r>
            <a:r>
              <a:rPr lang="en-US" altLang="en-US" sz="1800" dirty="0" smtClean="0"/>
              <a:t> of EMR: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1800" dirty="0" smtClean="0"/>
              <a:t>		 </a:t>
            </a:r>
            <a:r>
              <a:rPr lang="en-US" altLang="en-US" sz="1800" b="1" dirty="0" smtClean="0"/>
              <a:t>E</a:t>
            </a:r>
            <a:r>
              <a:rPr lang="en-US" altLang="en-US" sz="1800" b="1" dirty="0" smtClean="0">
                <a:sym typeface="Symbol" pitchFamily="18" charset="2"/>
              </a:rPr>
              <a:t>nergy content</a:t>
            </a:r>
            <a:r>
              <a:rPr lang="en-US" altLang="en-US" sz="1800" dirty="0" smtClean="0">
                <a:sym typeface="Symbol" pitchFamily="18" charset="2"/>
              </a:rPr>
              <a:t>: </a:t>
            </a:r>
            <a:r>
              <a:rPr lang="en-US" altLang="en-US" sz="1800" dirty="0" smtClean="0"/>
              <a:t>Q (Joules) = </a:t>
            </a:r>
            <a:r>
              <a:rPr lang="en-US" altLang="en-US" sz="1800" dirty="0" err="1" smtClean="0"/>
              <a:t>hv</a:t>
            </a:r>
            <a:r>
              <a:rPr lang="en-US" altLang="en-US" sz="1800" dirty="0" smtClean="0"/>
              <a:t> (h is the Planck constant 6.626 x 10 –34 J s)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1800" dirty="0" smtClean="0"/>
              <a:t>		</a:t>
            </a:r>
            <a:r>
              <a:rPr lang="en-US" altLang="en-US" sz="1800" dirty="0" smtClean="0">
                <a:sym typeface="Symbol" pitchFamily="18" charset="2"/>
              </a:rPr>
              <a:t>= c/v=</a:t>
            </a:r>
            <a:r>
              <a:rPr lang="en-US" altLang="en-US" sz="1800" dirty="0" err="1" smtClean="0">
                <a:sym typeface="Symbol" pitchFamily="18" charset="2"/>
              </a:rPr>
              <a:t>hc</a:t>
            </a:r>
            <a:r>
              <a:rPr lang="en-US" altLang="en-US" sz="1800" dirty="0" smtClean="0">
                <a:sym typeface="Symbol" pitchFamily="18" charset="2"/>
              </a:rPr>
              <a:t>/Q   or   Q=</a:t>
            </a:r>
            <a:r>
              <a:rPr lang="en-US" altLang="en-US" sz="1800" dirty="0" err="1" smtClean="0">
                <a:sym typeface="Symbol" pitchFamily="18" charset="2"/>
              </a:rPr>
              <a:t>hc</a:t>
            </a:r>
            <a:r>
              <a:rPr lang="en-US" altLang="en-US" sz="1800" dirty="0" smtClean="0">
                <a:sym typeface="Symbol" pitchFamily="18" charset="2"/>
              </a:rPr>
              <a:t>/ 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1800" dirty="0" smtClean="0">
              <a:sym typeface="Symbol" pitchFamily="18" charset="2"/>
            </a:endParaRPr>
          </a:p>
          <a:p>
            <a:pPr eaLnBrk="1" hangingPunct="1"/>
            <a:r>
              <a:rPr lang="en-US" altLang="en-US" sz="1800" dirty="0" smtClean="0">
                <a:sym typeface="Symbol" pitchFamily="18" charset="2"/>
              </a:rPr>
              <a:t>The longer the wavelength, the lower its energy content, which is important in remote sensing because it suggests it is more difficult to detect longer wavelength energy 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4793456"/>
            <a:ext cx="7010400" cy="1819275"/>
          </a:xfrm>
          <a:prstGeom prst="rect">
            <a:avLst/>
          </a:prstGeom>
          <a:noFill/>
          <a:effectLst>
            <a:outerShdw dist="107763" dir="2700000" algn="ctr" rotWithShape="0">
              <a:srgbClr val="000000"/>
            </a:outerShdw>
          </a:effec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632325" y="4364831"/>
            <a:ext cx="2908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FF3300"/>
                </a:solidFill>
              </a:rPr>
              <a:t>Newton’s experiment in 1966</a:t>
            </a:r>
          </a:p>
        </p:txBody>
      </p:sp>
    </p:spTree>
    <p:extLst>
      <p:ext uri="{BB962C8B-B14F-4D97-AF65-F5344CB8AC3E}">
        <p14:creationId xmlns:p14="http://schemas.microsoft.com/office/powerpoint/2010/main" val="251157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4988" y="277813"/>
            <a:ext cx="7710487" cy="4556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altLang="en-US" dirty="0"/>
              <a:t>Remote Sensing Systems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438400" y="1219200"/>
            <a:ext cx="3352800" cy="206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3200" dirty="0"/>
              <a:t> Human eye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3200" dirty="0"/>
              <a:t> Camera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3200" dirty="0"/>
              <a:t> </a:t>
            </a:r>
            <a:r>
              <a:rPr lang="en-US" altLang="en-US" sz="3200" dirty="0" smtClean="0"/>
              <a:t>Radiometer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52400" y="1905000"/>
            <a:ext cx="1676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en-US" sz="3200" dirty="0"/>
              <a:t> Passive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52400" y="4953000"/>
            <a:ext cx="152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en-US" sz="3200" dirty="0"/>
              <a:t> Active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828800" y="990600"/>
            <a:ext cx="6858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4400" dirty="0"/>
              <a:t>{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828800" y="3962400"/>
            <a:ext cx="990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4400" dirty="0"/>
              <a:t>{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4600" y="175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800600" y="912020"/>
            <a:ext cx="4114800" cy="120888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Remote </a:t>
            </a:r>
            <a:r>
              <a:rPr lang="en-US" sz="1800" dirty="0"/>
              <a:t>sensing systems which measure energy that is naturally available are called </a:t>
            </a:r>
            <a:r>
              <a:rPr lang="en-US" sz="1800" b="1" dirty="0"/>
              <a:t>passive sensors</a:t>
            </a:r>
            <a:r>
              <a:rPr lang="en-US" sz="1800" dirty="0"/>
              <a:t>. </a:t>
            </a:r>
            <a:endParaRPr lang="en-US" altLang="en-US" sz="1800" dirty="0" smtClean="0"/>
          </a:p>
        </p:txBody>
      </p:sp>
      <p:pic>
        <p:nvPicPr>
          <p:cNvPr id="26626" name="Picture 2" descr="Passive Senso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1863102"/>
            <a:ext cx="2057400" cy="178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800600" y="4044159"/>
            <a:ext cx="4114800" cy="120888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Active sensors</a:t>
            </a:r>
            <a:r>
              <a:rPr lang="en-US" sz="1800" dirty="0"/>
              <a:t>, on the other hand, provide their own energy source for illumination. </a:t>
            </a:r>
            <a:endParaRPr lang="en-US" altLang="en-US" sz="1800" dirty="0" smtClean="0"/>
          </a:p>
        </p:txBody>
      </p:sp>
      <p:pic>
        <p:nvPicPr>
          <p:cNvPr id="26628" name="Picture 4" descr="Active Senso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996838"/>
            <a:ext cx="1600200" cy="174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476500" y="4227682"/>
            <a:ext cx="3352800" cy="206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3200" dirty="0" smtClean="0"/>
              <a:t> </a:t>
            </a:r>
            <a:r>
              <a:rPr lang="en-US" altLang="en-US" sz="3200" dirty="0"/>
              <a:t>Radar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3200" dirty="0"/>
              <a:t> Sonar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3200" dirty="0"/>
              <a:t> Laser</a:t>
            </a:r>
          </a:p>
        </p:txBody>
      </p:sp>
    </p:spTree>
    <p:extLst>
      <p:ext uri="{BB962C8B-B14F-4D97-AF65-F5344CB8AC3E}">
        <p14:creationId xmlns:p14="http://schemas.microsoft.com/office/powerpoint/2010/main" val="1359446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/>
      <p:bldP spid="12293" grpId="0"/>
      <p:bldP spid="12294" grpId="0"/>
      <p:bldP spid="12295" grpId="0"/>
      <p:bldP spid="9" grpId="0"/>
      <p:bldP spid="11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305800" cy="830263"/>
          </a:xfrm>
        </p:spPr>
        <p:txBody>
          <a:bodyPr>
            <a:normAutofit/>
          </a:bodyPr>
          <a:lstStyle/>
          <a:p>
            <a:r>
              <a:rPr lang="en-US" dirty="0" smtClean="0"/>
              <a:t>Four Properties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1600200"/>
            <a:ext cx="6045200" cy="4876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000" dirty="0" smtClean="0"/>
              <a:t>Image depends on the wavelength response of the sensing instrument and the emission or reflection spectra of the target (the signal)</a:t>
            </a:r>
          </a:p>
          <a:p>
            <a:pPr lvl="1"/>
            <a:r>
              <a:rPr lang="en-US" altLang="en-US" b="1" dirty="0" smtClean="0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rPr>
              <a:t>Radiometric resolution</a:t>
            </a:r>
          </a:p>
          <a:p>
            <a:pPr lvl="1"/>
            <a:r>
              <a:rPr lang="en-US" altLang="en-US" b="1" dirty="0" smtClean="0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rPr>
              <a:t>Spectral resolution</a:t>
            </a:r>
          </a:p>
          <a:p>
            <a:pPr lvl="1"/>
            <a:endParaRPr lang="en-US" altLang="en-US" sz="1800" dirty="0">
              <a:sym typeface="Symbol" pitchFamily="18" charset="2"/>
            </a:endParaRPr>
          </a:p>
          <a:p>
            <a:r>
              <a:rPr lang="en-US" altLang="en-US" sz="2000" dirty="0" smtClean="0">
                <a:sym typeface="Symbol" pitchFamily="18" charset="2"/>
              </a:rPr>
              <a:t>Image depends in the size of the objects that can be discerned</a:t>
            </a:r>
          </a:p>
          <a:p>
            <a:pPr lvl="1"/>
            <a:r>
              <a:rPr lang="en-US" altLang="en-US" b="1" dirty="0" smtClean="0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rPr>
              <a:t>Spatial Resolution</a:t>
            </a:r>
          </a:p>
          <a:p>
            <a:pPr lvl="1"/>
            <a:endParaRPr lang="en-US" altLang="en-US" sz="1800" dirty="0">
              <a:sym typeface="Symbol" pitchFamily="18" charset="2"/>
            </a:endParaRPr>
          </a:p>
          <a:p>
            <a:r>
              <a:rPr lang="en-US" altLang="en-US" sz="2000" dirty="0" smtClean="0">
                <a:sym typeface="Symbol" pitchFamily="18" charset="2"/>
              </a:rPr>
              <a:t>Knowledge of the changes in the target depends on how often the target is observed</a:t>
            </a:r>
          </a:p>
          <a:p>
            <a:pPr lvl="1"/>
            <a:r>
              <a:rPr lang="en-US" altLang="en-US" b="1" dirty="0" smtClean="0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rPr>
              <a:t>Temporal Resolution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62" y="152400"/>
            <a:ext cx="2212622" cy="2222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709" y="2438400"/>
            <a:ext cx="1240631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309" y="2438400"/>
            <a:ext cx="11420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73872" y="3212068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TM Band 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6200" y="3212068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TM Band 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57600"/>
            <a:ext cx="1295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657600"/>
            <a:ext cx="1291754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534" y="5029200"/>
            <a:ext cx="1249965" cy="125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199" y="5029200"/>
            <a:ext cx="1285929" cy="1241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400800" y="6324600"/>
            <a:ext cx="1457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Atlanta, 1973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008112" y="6324600"/>
            <a:ext cx="674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1987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75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780288"/>
          </a:xfrm>
        </p:spPr>
        <p:txBody>
          <a:bodyPr>
            <a:noAutofit/>
          </a:bodyPr>
          <a:lstStyle/>
          <a:p>
            <a:r>
              <a:rPr lang="en-US" sz="5400" dirty="0" smtClean="0"/>
              <a:t>Pixels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229600" cy="990600"/>
          </a:xfrm>
        </p:spPr>
        <p:txBody>
          <a:bodyPr/>
          <a:lstStyle/>
          <a:p>
            <a:r>
              <a:rPr lang="en-US" dirty="0" smtClean="0"/>
              <a:t>Grid boxes are assigned number values for whatever variable you are looking at.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09800"/>
            <a:ext cx="5861050" cy="440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274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563" y="1300163"/>
            <a:ext cx="5151437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9573" name="Group 5"/>
          <p:cNvGrpSpPr>
            <a:grpSpLocks/>
          </p:cNvGrpSpPr>
          <p:nvPr/>
        </p:nvGrpSpPr>
        <p:grpSpPr bwMode="auto">
          <a:xfrm>
            <a:off x="278606" y="3293269"/>
            <a:ext cx="3382963" cy="1460500"/>
            <a:chOff x="138" y="2194"/>
            <a:chExt cx="2131" cy="920"/>
          </a:xfrm>
        </p:grpSpPr>
        <p:sp>
          <p:nvSpPr>
            <p:cNvPr id="109574" name="Line 6"/>
            <p:cNvSpPr>
              <a:spLocks noChangeShapeType="1"/>
            </p:cNvSpPr>
            <p:nvPr/>
          </p:nvSpPr>
          <p:spPr bwMode="auto">
            <a:xfrm>
              <a:off x="889" y="2331"/>
              <a:ext cx="0" cy="78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75" name="Line 7"/>
            <p:cNvSpPr>
              <a:spLocks noChangeShapeType="1"/>
            </p:cNvSpPr>
            <p:nvPr/>
          </p:nvSpPr>
          <p:spPr bwMode="auto">
            <a:xfrm>
              <a:off x="889" y="2437"/>
              <a:ext cx="123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76" name="Line 8"/>
            <p:cNvSpPr>
              <a:spLocks noChangeShapeType="1"/>
            </p:cNvSpPr>
            <p:nvPr/>
          </p:nvSpPr>
          <p:spPr bwMode="auto">
            <a:xfrm>
              <a:off x="2130" y="2355"/>
              <a:ext cx="0" cy="7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77" name="Line 9"/>
            <p:cNvSpPr>
              <a:spLocks noChangeShapeType="1"/>
            </p:cNvSpPr>
            <p:nvPr/>
          </p:nvSpPr>
          <p:spPr bwMode="auto">
            <a:xfrm>
              <a:off x="889" y="3114"/>
              <a:ext cx="123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78" name="Text Box 10"/>
            <p:cNvSpPr txBox="1">
              <a:spLocks noChangeArrowheads="1"/>
            </p:cNvSpPr>
            <p:nvPr/>
          </p:nvSpPr>
          <p:spPr bwMode="auto">
            <a:xfrm>
              <a:off x="651" y="2195"/>
              <a:ext cx="41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200" b="1">
                  <a:latin typeface="Helvetica" charset="0"/>
                </a:rPr>
                <a:t>0.4 </a:t>
              </a:r>
              <a:r>
                <a:rPr lang="en-US" altLang="en-US" sz="1200" b="1">
                  <a:latin typeface="Symbol" pitchFamily="18" charset="2"/>
                </a:rPr>
                <a:t>m</a:t>
              </a:r>
              <a:r>
                <a:rPr lang="en-US" altLang="en-US" sz="1200" b="1">
                  <a:latin typeface="Helvetica" charset="0"/>
                </a:rPr>
                <a:t>m</a:t>
              </a:r>
            </a:p>
          </p:txBody>
        </p:sp>
        <p:sp>
          <p:nvSpPr>
            <p:cNvPr id="109579" name="Text Box 11"/>
            <p:cNvSpPr txBox="1">
              <a:spLocks noChangeArrowheads="1"/>
            </p:cNvSpPr>
            <p:nvPr/>
          </p:nvSpPr>
          <p:spPr bwMode="auto">
            <a:xfrm>
              <a:off x="1852" y="2194"/>
              <a:ext cx="41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200" b="1">
                  <a:latin typeface="Helvetica" charset="0"/>
                </a:rPr>
                <a:t>0.7 </a:t>
              </a:r>
              <a:r>
                <a:rPr lang="en-US" altLang="en-US" sz="1200" b="1">
                  <a:latin typeface="Symbol" pitchFamily="18" charset="2"/>
                </a:rPr>
                <a:t>m</a:t>
              </a:r>
              <a:r>
                <a:rPr lang="en-US" altLang="en-US" sz="1200" b="1">
                  <a:latin typeface="Helvetica" charset="0"/>
                </a:rPr>
                <a:t>m</a:t>
              </a:r>
              <a:endParaRPr lang="en-US" altLang="en-US" sz="1200">
                <a:latin typeface="Times" pitchFamily="18" charset="0"/>
              </a:endParaRPr>
            </a:p>
          </p:txBody>
        </p:sp>
        <p:sp>
          <p:nvSpPr>
            <p:cNvPr id="109580" name="Text Box 12"/>
            <p:cNvSpPr txBox="1">
              <a:spLocks noChangeArrowheads="1"/>
            </p:cNvSpPr>
            <p:nvPr/>
          </p:nvSpPr>
          <p:spPr bwMode="auto">
            <a:xfrm>
              <a:off x="138" y="2557"/>
              <a:ext cx="495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200" b="1" dirty="0">
                  <a:latin typeface="Helvetica" charset="0"/>
                </a:rPr>
                <a:t>Black &amp; </a:t>
              </a:r>
            </a:p>
            <a:p>
              <a:pPr eaLnBrk="0" hangingPunct="0"/>
              <a:r>
                <a:rPr lang="en-US" altLang="en-US" sz="1200" b="1" dirty="0">
                  <a:latin typeface="Helvetica" charset="0"/>
                </a:rPr>
                <a:t>White </a:t>
              </a:r>
            </a:p>
            <a:p>
              <a:pPr eaLnBrk="0" hangingPunct="0"/>
              <a:r>
                <a:rPr lang="en-US" altLang="en-US" sz="1200" b="1" dirty="0">
                  <a:latin typeface="Helvetica" charset="0"/>
                </a:rPr>
                <a:t>Images</a:t>
              </a:r>
              <a:endParaRPr lang="en-US" altLang="en-US" sz="1200" dirty="0">
                <a:latin typeface="Times" pitchFamily="18" charset="0"/>
              </a:endParaRPr>
            </a:p>
          </p:txBody>
        </p:sp>
        <p:sp>
          <p:nvSpPr>
            <p:cNvPr id="109581" name="Text Box 13"/>
            <p:cNvSpPr txBox="1">
              <a:spLocks noChangeArrowheads="1"/>
            </p:cNvSpPr>
            <p:nvPr/>
          </p:nvSpPr>
          <p:spPr bwMode="auto">
            <a:xfrm>
              <a:off x="855" y="2591"/>
              <a:ext cx="131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18753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en-US" sz="1600" b="1" dirty="0">
                  <a:solidFill>
                    <a:srgbClr val="0000CC"/>
                  </a:solidFill>
                  <a:latin typeface="Helvetica" charset="0"/>
                </a:rPr>
                <a:t>Blue</a:t>
              </a:r>
              <a:r>
                <a:rPr lang="en-US" altLang="en-US" sz="1600" b="1" dirty="0">
                  <a:latin typeface="Helvetica" charset="0"/>
                </a:rPr>
                <a:t> + </a:t>
              </a:r>
              <a:r>
                <a:rPr lang="en-US" altLang="en-US" sz="1600" b="1" dirty="0">
                  <a:solidFill>
                    <a:srgbClr val="187534"/>
                  </a:solidFill>
                  <a:latin typeface="Helvetica" charset="0"/>
                </a:rPr>
                <a:t>Green</a:t>
              </a:r>
              <a:r>
                <a:rPr lang="en-US" altLang="en-US" sz="1600" b="1" dirty="0">
                  <a:latin typeface="Helvetica" charset="0"/>
                </a:rPr>
                <a:t> + </a:t>
              </a:r>
              <a:r>
                <a:rPr lang="en-US" altLang="en-US" sz="1600" b="1" dirty="0">
                  <a:solidFill>
                    <a:srgbClr val="D10000"/>
                  </a:solidFill>
                  <a:latin typeface="Helvetica" charset="0"/>
                </a:rPr>
                <a:t>Red</a:t>
              </a:r>
              <a:endParaRPr lang="en-US" altLang="en-US" dirty="0">
                <a:latin typeface="Times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305800" cy="856488"/>
          </a:xfrm>
        </p:spPr>
        <p:txBody>
          <a:bodyPr/>
          <a:lstStyle/>
          <a:p>
            <a:r>
              <a:rPr lang="en-US" dirty="0" smtClean="0"/>
              <a:t>Spectral Resolution</a:t>
            </a:r>
            <a:endParaRPr lang="en-US" dirty="0"/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0" y="1264444"/>
            <a:ext cx="3992563" cy="3251994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Black and White Image</a:t>
            </a:r>
          </a:p>
          <a:p>
            <a:pPr lvl="1"/>
            <a:r>
              <a:rPr lang="en-US" altLang="en-US" sz="1800" dirty="0" smtClean="0">
                <a:sym typeface="Symbol" pitchFamily="18" charset="2"/>
              </a:rPr>
              <a:t>Single sensing device</a:t>
            </a:r>
          </a:p>
          <a:p>
            <a:pPr lvl="1"/>
            <a:r>
              <a:rPr lang="en-US" altLang="en-US" sz="1800" dirty="0" smtClean="0">
                <a:sym typeface="Symbol" pitchFamily="18" charset="2"/>
              </a:rPr>
              <a:t>Intensity is the sum of intensity of all visible wavelengths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294481" y="4947840"/>
            <a:ext cx="3378201" cy="1625997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800" b="1" dirty="0" smtClean="0">
                <a:solidFill>
                  <a:srgbClr val="CC04B4"/>
                </a:solidFill>
              </a:rPr>
              <a:t>Can you tell the color of the platform top?</a:t>
            </a:r>
          </a:p>
          <a:p>
            <a:endParaRPr lang="en-US" altLang="en-US" sz="1800" b="1" dirty="0" smtClean="0">
              <a:solidFill>
                <a:srgbClr val="CC04B4"/>
              </a:solidFill>
              <a:sym typeface="Symbol" pitchFamily="18" charset="2"/>
            </a:endParaRPr>
          </a:p>
          <a:p>
            <a:r>
              <a:rPr lang="en-US" altLang="en-US" sz="1800" b="1" dirty="0" smtClean="0">
                <a:solidFill>
                  <a:srgbClr val="CC04B4"/>
                </a:solidFill>
                <a:sym typeface="Symbol" pitchFamily="18" charset="2"/>
              </a:rPr>
              <a:t>The color of her Sash?</a:t>
            </a:r>
            <a:endParaRPr lang="en-US" altLang="en-US" sz="1600" b="1" dirty="0" smtClean="0">
              <a:solidFill>
                <a:srgbClr val="CC04B4"/>
              </a:solidFill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046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863" y="1304925"/>
            <a:ext cx="5141912" cy="526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2469" name="Group 5"/>
          <p:cNvGrpSpPr>
            <a:grpSpLocks/>
          </p:cNvGrpSpPr>
          <p:nvPr/>
        </p:nvGrpSpPr>
        <p:grpSpPr bwMode="auto">
          <a:xfrm>
            <a:off x="278606" y="2926556"/>
            <a:ext cx="3382963" cy="1471613"/>
            <a:chOff x="138" y="2207"/>
            <a:chExt cx="2131" cy="927"/>
          </a:xfrm>
        </p:grpSpPr>
        <p:sp>
          <p:nvSpPr>
            <p:cNvPr id="62470" name="Line 6"/>
            <p:cNvSpPr>
              <a:spLocks noChangeShapeType="1"/>
            </p:cNvSpPr>
            <p:nvPr/>
          </p:nvSpPr>
          <p:spPr bwMode="auto">
            <a:xfrm>
              <a:off x="889" y="2344"/>
              <a:ext cx="0" cy="78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1" name="Line 7"/>
            <p:cNvSpPr>
              <a:spLocks noChangeShapeType="1"/>
            </p:cNvSpPr>
            <p:nvPr/>
          </p:nvSpPr>
          <p:spPr bwMode="auto">
            <a:xfrm flipV="1">
              <a:off x="889" y="2449"/>
              <a:ext cx="1241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2" name="Line 8"/>
            <p:cNvSpPr>
              <a:spLocks noChangeShapeType="1"/>
            </p:cNvSpPr>
            <p:nvPr/>
          </p:nvSpPr>
          <p:spPr bwMode="auto">
            <a:xfrm>
              <a:off x="2130" y="2368"/>
              <a:ext cx="0" cy="7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9"/>
            <p:cNvSpPr>
              <a:spLocks noChangeShapeType="1"/>
            </p:cNvSpPr>
            <p:nvPr/>
          </p:nvSpPr>
          <p:spPr bwMode="auto">
            <a:xfrm>
              <a:off x="889" y="3127"/>
              <a:ext cx="123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Text Box 10"/>
            <p:cNvSpPr txBox="1">
              <a:spLocks noChangeArrowheads="1"/>
            </p:cNvSpPr>
            <p:nvPr/>
          </p:nvSpPr>
          <p:spPr bwMode="auto">
            <a:xfrm>
              <a:off x="651" y="2208"/>
              <a:ext cx="41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200" b="1">
                  <a:latin typeface="Helvetica" charset="0"/>
                </a:rPr>
                <a:t>0.4 </a:t>
              </a:r>
              <a:r>
                <a:rPr lang="en-US" altLang="en-US" sz="1200" b="1">
                  <a:latin typeface="Symbol" pitchFamily="18" charset="2"/>
                </a:rPr>
                <a:t>m</a:t>
              </a:r>
              <a:r>
                <a:rPr lang="en-US" altLang="en-US" sz="1200" b="1">
                  <a:latin typeface="Helvetica" charset="0"/>
                </a:rPr>
                <a:t>m</a:t>
              </a:r>
            </a:p>
          </p:txBody>
        </p:sp>
        <p:sp>
          <p:nvSpPr>
            <p:cNvPr id="62475" name="Text Box 11"/>
            <p:cNvSpPr txBox="1">
              <a:spLocks noChangeArrowheads="1"/>
            </p:cNvSpPr>
            <p:nvPr/>
          </p:nvSpPr>
          <p:spPr bwMode="auto">
            <a:xfrm>
              <a:off x="1852" y="2207"/>
              <a:ext cx="41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200" b="1">
                  <a:latin typeface="Helvetica" charset="0"/>
                </a:rPr>
                <a:t>0.7 </a:t>
              </a:r>
              <a:r>
                <a:rPr lang="en-US" altLang="en-US" sz="1200" b="1">
                  <a:latin typeface="Symbol" pitchFamily="18" charset="2"/>
                </a:rPr>
                <a:t>m</a:t>
              </a:r>
              <a:r>
                <a:rPr lang="en-US" altLang="en-US" sz="1200" b="1">
                  <a:latin typeface="Helvetica" charset="0"/>
                </a:rPr>
                <a:t>m</a:t>
              </a:r>
              <a:endParaRPr lang="en-US" altLang="en-US" sz="1200">
                <a:latin typeface="Times" pitchFamily="18" charset="0"/>
              </a:endParaRPr>
            </a:p>
          </p:txBody>
        </p:sp>
        <p:sp>
          <p:nvSpPr>
            <p:cNvPr id="62476" name="Text Box 12"/>
            <p:cNvSpPr txBox="1">
              <a:spLocks noChangeArrowheads="1"/>
            </p:cNvSpPr>
            <p:nvPr/>
          </p:nvSpPr>
          <p:spPr bwMode="auto">
            <a:xfrm>
              <a:off x="138" y="2570"/>
              <a:ext cx="44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200" b="1" dirty="0">
                  <a:latin typeface="Helvetica" charset="0"/>
                </a:rPr>
                <a:t>Color </a:t>
              </a:r>
            </a:p>
            <a:p>
              <a:pPr eaLnBrk="0" hangingPunct="0"/>
              <a:r>
                <a:rPr lang="en-US" altLang="en-US" sz="1200" b="1" dirty="0">
                  <a:latin typeface="Helvetica" charset="0"/>
                </a:rPr>
                <a:t>Images</a:t>
              </a:r>
              <a:endParaRPr lang="en-US" altLang="en-US" sz="1200" dirty="0">
                <a:latin typeface="Times" pitchFamily="18" charset="0"/>
              </a:endParaRPr>
            </a:p>
          </p:txBody>
        </p:sp>
        <p:sp>
          <p:nvSpPr>
            <p:cNvPr id="62477" name="Text Box 13"/>
            <p:cNvSpPr txBox="1">
              <a:spLocks noChangeArrowheads="1"/>
            </p:cNvSpPr>
            <p:nvPr/>
          </p:nvSpPr>
          <p:spPr bwMode="auto">
            <a:xfrm>
              <a:off x="855" y="2604"/>
              <a:ext cx="131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18753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en-US" sz="1600" b="1">
                  <a:solidFill>
                    <a:srgbClr val="0000CC"/>
                  </a:solidFill>
                  <a:latin typeface="Helvetica" charset="0"/>
                </a:rPr>
                <a:t> Blue</a:t>
              </a:r>
              <a:r>
                <a:rPr lang="en-US" altLang="en-US" sz="1600" b="1">
                  <a:latin typeface="Helvetica" charset="0"/>
                </a:rPr>
                <a:t>   </a:t>
              </a:r>
              <a:r>
                <a:rPr lang="en-US" altLang="en-US" sz="1600" b="1">
                  <a:solidFill>
                    <a:srgbClr val="187534"/>
                  </a:solidFill>
                  <a:latin typeface="Helvetica" charset="0"/>
                </a:rPr>
                <a:t>Green</a:t>
              </a:r>
              <a:r>
                <a:rPr lang="en-US" altLang="en-US" sz="1600" b="1">
                  <a:latin typeface="Helvetica" charset="0"/>
                </a:rPr>
                <a:t>   </a:t>
              </a:r>
              <a:r>
                <a:rPr lang="en-US" altLang="en-US" sz="1600" b="1">
                  <a:solidFill>
                    <a:srgbClr val="D10000"/>
                  </a:solidFill>
                  <a:latin typeface="Helvetica" charset="0"/>
                </a:rPr>
                <a:t>Red</a:t>
              </a:r>
              <a:endParaRPr lang="en-US" altLang="en-US">
                <a:latin typeface="Times" pitchFamily="18" charset="0"/>
              </a:endParaRPr>
            </a:p>
          </p:txBody>
        </p:sp>
        <p:sp>
          <p:nvSpPr>
            <p:cNvPr id="62478" name="Line 14"/>
            <p:cNvSpPr>
              <a:spLocks noChangeShapeType="1"/>
            </p:cNvSpPr>
            <p:nvPr/>
          </p:nvSpPr>
          <p:spPr bwMode="auto">
            <a:xfrm>
              <a:off x="1297" y="2441"/>
              <a:ext cx="0" cy="6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9" name="Line 15"/>
            <p:cNvSpPr>
              <a:spLocks noChangeShapeType="1"/>
            </p:cNvSpPr>
            <p:nvPr/>
          </p:nvSpPr>
          <p:spPr bwMode="auto">
            <a:xfrm>
              <a:off x="1737" y="2449"/>
              <a:ext cx="0" cy="6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283368" y="1317228"/>
            <a:ext cx="3378201" cy="1549797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Color Image</a:t>
            </a:r>
          </a:p>
          <a:p>
            <a:pPr lvl="1"/>
            <a:r>
              <a:rPr lang="en-US" altLang="en-US" sz="1600" dirty="0" smtClean="0">
                <a:sym typeface="Symbol" pitchFamily="18" charset="2"/>
              </a:rPr>
              <a:t>Color images need at least three sensing devices, e.g. Red, Green, and Blue (RBG)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294481" y="4724400"/>
            <a:ext cx="3378201" cy="1849437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800" b="1" dirty="0" smtClean="0">
                <a:solidFill>
                  <a:srgbClr val="CC04B4"/>
                </a:solidFill>
              </a:rPr>
              <a:t>Using increased spectral resolution (three sensing wavelengths) adds information</a:t>
            </a:r>
          </a:p>
          <a:p>
            <a:endParaRPr lang="en-US" altLang="en-US" sz="1800" b="1" dirty="0">
              <a:solidFill>
                <a:srgbClr val="CC04B4"/>
              </a:solidFill>
              <a:sym typeface="Symbol" pitchFamily="18" charset="2"/>
            </a:endParaRPr>
          </a:p>
          <a:p>
            <a:r>
              <a:rPr lang="en-US" altLang="en-US" sz="1800" b="1" dirty="0" smtClean="0">
                <a:solidFill>
                  <a:srgbClr val="CC04B4"/>
                </a:solidFill>
                <a:sym typeface="Symbol" pitchFamily="18" charset="2"/>
              </a:rPr>
              <a:t>In this case by “sensing” RBG you can combine them to get full color rendition</a:t>
            </a:r>
            <a:endParaRPr lang="en-US" altLang="en-US" sz="1600" b="1" dirty="0" smtClean="0">
              <a:solidFill>
                <a:srgbClr val="CC04B4"/>
              </a:solidFill>
              <a:sym typeface="Symbol" pitchFamily="18" charset="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305800" cy="932688"/>
          </a:xfrm>
        </p:spPr>
        <p:txBody>
          <a:bodyPr/>
          <a:lstStyle/>
          <a:p>
            <a:r>
              <a:rPr lang="en-US" dirty="0" smtClean="0"/>
              <a:t>Spectral Resolution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38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54300"/>
            <a:ext cx="7652084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305800" cy="932688"/>
          </a:xfrm>
        </p:spPr>
        <p:txBody>
          <a:bodyPr/>
          <a:lstStyle/>
          <a:p>
            <a:r>
              <a:rPr lang="en-US" dirty="0" smtClean="0"/>
              <a:t>Spectral Resolution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4800" y="1264444"/>
            <a:ext cx="8686800" cy="3251994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smtClean="0"/>
              <a:t>What do you believe the image would look like if you used a </a:t>
            </a:r>
            <a:r>
              <a:rPr lang="en-US" alt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BLUE</a:t>
            </a:r>
            <a:r>
              <a:rPr lang="en-US" altLang="en-US" sz="2800" dirty="0" smtClean="0"/>
              <a:t> only sensitive film?</a:t>
            </a:r>
          </a:p>
          <a:p>
            <a:r>
              <a:rPr lang="en-US" altLang="en-US" sz="2800" dirty="0" smtClean="0"/>
              <a:t>A </a:t>
            </a:r>
            <a:r>
              <a:rPr lang="en-US" alt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altLang="en-US" sz="2800" dirty="0" smtClean="0"/>
              <a:t> only?</a:t>
            </a:r>
          </a:p>
          <a:p>
            <a:r>
              <a:rPr lang="en-US" altLang="en-US" sz="2800" dirty="0" smtClean="0"/>
              <a:t>A </a:t>
            </a:r>
            <a:r>
              <a:rPr lang="en-US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r>
              <a:rPr lang="en-US" altLang="en-US" sz="2800" dirty="0" smtClean="0"/>
              <a:t> only?</a:t>
            </a:r>
            <a:endParaRPr lang="en-US" altLang="en-US" sz="2400" dirty="0" smtClean="0">
              <a:sym typeface="Symbol" pitchFamily="18" charset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4724400"/>
            <a:ext cx="29718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657600" y="4800600"/>
            <a:ext cx="24384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19800" y="4800600"/>
            <a:ext cx="22860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458200" y="2654300"/>
            <a:ext cx="228600" cy="412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9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200"/>
            <a:ext cx="844616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8305800" cy="856488"/>
          </a:xfrm>
        </p:spPr>
        <p:txBody>
          <a:bodyPr/>
          <a:lstStyle/>
          <a:p>
            <a:r>
              <a:rPr lang="en-US" dirty="0" smtClean="0"/>
              <a:t>Heat-Energy Transfer</a:t>
            </a:r>
            <a:endParaRPr lang="en-US" dirty="0"/>
          </a:p>
        </p:txBody>
      </p:sp>
      <p:pic>
        <p:nvPicPr>
          <p:cNvPr id="27650" name="Picture 2" descr="http://www.geowarn.ethz.ch/images/project/new_methodologies/Fig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674" y="909638"/>
            <a:ext cx="3250326" cy="244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61615" y="1143000"/>
            <a:ext cx="8686800" cy="3251994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smtClean="0"/>
              <a:t>Thermal Infrared View</a:t>
            </a:r>
          </a:p>
          <a:p>
            <a:endParaRPr lang="en-US" altLang="en-US" sz="2800" dirty="0" smtClean="0"/>
          </a:p>
          <a:p>
            <a:r>
              <a:rPr lang="en-US" altLang="en-US" sz="2800" dirty="0" smtClean="0">
                <a:sym typeface="Symbol" pitchFamily="18" charset="2"/>
              </a:rPr>
              <a:t>Warmer Objects are Brighter</a:t>
            </a:r>
            <a:endParaRPr lang="en-US" altLang="en-US" sz="2400" dirty="0" smtClean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1364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6553200" cy="518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058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of Sampling Wavelengths</a:t>
            </a:r>
            <a:endParaRPr lang="en-US" dirty="0"/>
          </a:p>
        </p:txBody>
      </p:sp>
      <p:pic>
        <p:nvPicPr>
          <p:cNvPr id="28674" name="Picture 2" descr="http://www.fas.org/spp/military/program/masint/fairbanksCI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920" y="1219200"/>
            <a:ext cx="2159880" cy="22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114960" y="3468449"/>
            <a:ext cx="174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Alaska, Near-IR</a:t>
            </a:r>
            <a:endParaRPr lang="en-US" dirty="0"/>
          </a:p>
        </p:txBody>
      </p:sp>
      <p:pic>
        <p:nvPicPr>
          <p:cNvPr id="28678" name="Picture 6" descr="https://www.wodumedia.com/wp-content/uploads/2012/10/This-nighttime-satellite-image-of-Hurricane-Sandy-was-acquired-by-the-Visible-Infrared-Imaging-Radiometer-Suite-VIIRS-on-the-Suomi-NPP-satellite-around-242-a.m.-Eastern-Daylight-Time-on-October-28-2012.-Suomi-NPP-NASA-NO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920" y="4470435"/>
            <a:ext cx="2159879" cy="183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988551" y="6302375"/>
            <a:ext cx="2003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Superstorm</a:t>
            </a:r>
            <a:r>
              <a:rPr lang="en-US" dirty="0" smtClean="0"/>
              <a:t> Sandy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30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0" y="134112"/>
            <a:ext cx="83058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Acquisition – Satellite Orbits</a:t>
            </a:r>
            <a:endParaRPr lang="en-US" dirty="0"/>
          </a:p>
        </p:txBody>
      </p:sp>
      <p:sp>
        <p:nvSpPr>
          <p:cNvPr id="3" name="AutoShape 4" descr="http://www.meted.ucar.edu/satmet/climate_monitoring/media/graphics/geo_leo_satellite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http://www.meted.ucar.edu/satmet/climate_monitoring/media/graphics/geo_leo_satellite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http://www.meted.ucar.edu/satmet/climate_monitoring/media/graphics/geo_leo_satellites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970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050926"/>
            <a:ext cx="7921625" cy="5496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38800" y="2247900"/>
            <a:ext cx="20746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200-1000km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90575" y="4724400"/>
            <a:ext cx="1692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35,900km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01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5100" y="134112"/>
            <a:ext cx="8305800" cy="780288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Satellite Orbit Determines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1066800"/>
            <a:ext cx="6324600" cy="28194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000" dirty="0" smtClean="0"/>
              <a:t>What part of the globe can be viewed</a:t>
            </a:r>
          </a:p>
          <a:p>
            <a:r>
              <a:rPr lang="en-US" altLang="en-US" sz="2000" dirty="0" smtClean="0">
                <a:sym typeface="Symbol" pitchFamily="18" charset="2"/>
              </a:rPr>
              <a:t>The size of the field of view.</a:t>
            </a:r>
          </a:p>
          <a:p>
            <a:r>
              <a:rPr lang="en-US" altLang="en-US" sz="2000" dirty="0" smtClean="0">
                <a:sym typeface="Symbol" pitchFamily="18" charset="2"/>
              </a:rPr>
              <a:t>How often the satellite can revisit the same place</a:t>
            </a:r>
          </a:p>
          <a:p>
            <a:r>
              <a:rPr lang="en-US" altLang="en-US" sz="2000" dirty="0" smtClean="0">
                <a:sym typeface="Symbol" pitchFamily="18" charset="2"/>
              </a:rPr>
              <a:t>The length of time the satellite is on the sunny side of the planet</a:t>
            </a:r>
            <a:endParaRPr lang="en-US" altLang="en-US" sz="1800" dirty="0" smtClean="0">
              <a:sym typeface="Symbol" pitchFamily="18" charset="2"/>
            </a:endParaRPr>
          </a:p>
        </p:txBody>
      </p:sp>
      <p:pic>
        <p:nvPicPr>
          <p:cNvPr id="6" name="leoanim.avi">
            <a:hlinkClick r:id="" action="ppaction://ole?verb=0"/>
            <a:hlinkHover r:id="" action="ppaction://ole?verb=0"/>
          </p:cNvPr>
          <p:cNvPicPr>
            <a:picLocks noChangeAspect="1" noChangeArrowheads="1"/>
          </p:cNvPicPr>
          <p:nvPr>
            <a:vide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980729"/>
            <a:ext cx="2400300" cy="181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olanim.avi">
            <a:hlinkClick r:id="" action="ppaction://media"/>
          </p:cNvPr>
          <p:cNvPicPr>
            <a:picLocks noChangeAspect="1" noChangeArrowheads="1"/>
          </p:cNvPicPr>
          <p:nvPr>
            <a:videoFile r:link="rId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78348"/>
            <a:ext cx="1489808" cy="181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elipanim.avi">
            <a:hlinkClick r:id="" action="ppaction://media"/>
          </p:cNvPr>
          <p:cNvPicPr>
            <a:picLocks noChangeAspect="1" noChangeArrowheads="1"/>
          </p:cNvPicPr>
          <p:nvPr>
            <a:videoFile r:link="rId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225" y="268882"/>
            <a:ext cx="2263775" cy="452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eoanim.avi">
            <a:hlinkClick r:id="" action="ppaction://media"/>
          </p:cNvPr>
          <p:cNvPicPr>
            <a:picLocks noChangeAspect="1" noChangeArrowheads="1"/>
          </p:cNvPicPr>
          <p:nvPr>
            <a:videoFile r:link="rId4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016500"/>
            <a:ext cx="7772400" cy="176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90600" y="2993429"/>
            <a:ext cx="898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LEO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5636" y="4270831"/>
            <a:ext cx="1027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MEO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4661" y="391180"/>
            <a:ext cx="988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HEO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4100" y="6245880"/>
            <a:ext cx="25930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Geostationary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465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2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(not all) Data Access 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2000" dirty="0">
                <a:ea typeface="ＭＳ Ｐゴシック" pitchFamily="34" charset="-128"/>
              </a:rPr>
              <a:t>GLOVIS (USGS Global Visualisation Viewer)</a:t>
            </a:r>
          </a:p>
          <a:p>
            <a:pPr lvl="1">
              <a:lnSpc>
                <a:spcPct val="80000"/>
              </a:lnSpc>
            </a:pPr>
            <a:r>
              <a:rPr lang="en-GB" altLang="en-US" sz="1600" dirty="0">
                <a:ea typeface="ＭＳ Ｐゴシック" pitchFamily="34" charset="-128"/>
                <a:hlinkClick r:id="rId2"/>
              </a:rPr>
              <a:t>http://glovis.usgs.gov/</a:t>
            </a:r>
            <a:endParaRPr lang="en-GB" altLang="en-US" sz="16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GB" altLang="en-US" sz="1600" u="sng" dirty="0">
                <a:ea typeface="ＭＳ Ｐゴシック" pitchFamily="34" charset="-128"/>
              </a:rPr>
              <a:t>All</a:t>
            </a:r>
            <a:r>
              <a:rPr lang="en-GB" altLang="en-US" sz="1600" dirty="0">
                <a:ea typeface="ＭＳ Ｐゴシック" pitchFamily="34" charset="-128"/>
              </a:rPr>
              <a:t> global Landsat data now available – hugely useful resource</a:t>
            </a:r>
          </a:p>
          <a:p>
            <a:pPr lvl="1">
              <a:lnSpc>
                <a:spcPct val="80000"/>
              </a:lnSpc>
            </a:pPr>
            <a:r>
              <a:rPr lang="en-GB" altLang="en-US" sz="1600" dirty="0">
                <a:ea typeface="ＭＳ Ｐゴシック" pitchFamily="34" charset="-128"/>
              </a:rPr>
              <a:t>Plus ASTER, MODIS (moderate/coarse resolution but global coverage)</a:t>
            </a:r>
          </a:p>
          <a:p>
            <a:pPr>
              <a:lnSpc>
                <a:spcPct val="80000"/>
              </a:lnSpc>
            </a:pPr>
            <a:r>
              <a:rPr lang="en-GB" altLang="en-US" sz="2000" dirty="0">
                <a:ea typeface="ＭＳ Ｐゴシック" pitchFamily="34" charset="-128"/>
              </a:rPr>
              <a:t>NASA Distributed Active Archive Centres – huge range of free NASA data: </a:t>
            </a:r>
          </a:p>
          <a:p>
            <a:pPr lvl="1">
              <a:lnSpc>
                <a:spcPct val="80000"/>
              </a:lnSpc>
            </a:pPr>
            <a:r>
              <a:rPr lang="en-GB" altLang="en-US" sz="1600" dirty="0">
                <a:ea typeface="ＭＳ Ｐゴシック" pitchFamily="34" charset="-128"/>
                <a:hlinkClick r:id="rId3"/>
              </a:rPr>
              <a:t>http://nasadaacs.eos.nasa.gov/about.html</a:t>
            </a:r>
            <a:r>
              <a:rPr lang="en-GB" altLang="en-US" sz="1600" dirty="0">
                <a:ea typeface="ＭＳ Ｐゴシック" pitchFamily="34" charset="-128"/>
              </a:rPr>
              <a:t> (overview)</a:t>
            </a:r>
            <a:endParaRPr lang="en-GB" altLang="en-US" sz="1600" dirty="0">
              <a:ea typeface="ＭＳ Ｐゴシック" pitchFamily="34" charset="-128"/>
              <a:hlinkClick r:id="rId3"/>
            </a:endParaRPr>
          </a:p>
          <a:p>
            <a:pPr lvl="1">
              <a:lnSpc>
                <a:spcPct val="80000"/>
              </a:lnSpc>
            </a:pPr>
            <a:r>
              <a:rPr lang="en-GB" altLang="en-US" sz="1600" dirty="0">
                <a:ea typeface="ＭＳ Ｐゴシック" pitchFamily="34" charset="-128"/>
                <a:hlinkClick r:id="rId3"/>
              </a:rPr>
              <a:t>https://lpdaac.usgs.gov/</a:t>
            </a:r>
            <a:r>
              <a:rPr lang="en-GB" altLang="en-US" sz="1600" dirty="0">
                <a:ea typeface="ＭＳ Ｐゴシック" pitchFamily="34" charset="-128"/>
              </a:rPr>
              <a:t> (land)</a:t>
            </a:r>
          </a:p>
          <a:p>
            <a:pPr lvl="1">
              <a:lnSpc>
                <a:spcPct val="80000"/>
              </a:lnSpc>
            </a:pPr>
            <a:r>
              <a:rPr lang="en-GB" altLang="en-US" sz="1600" dirty="0">
                <a:ea typeface="ＭＳ Ｐゴシック" pitchFamily="34" charset="-128"/>
                <a:hlinkClick r:id="rId4"/>
              </a:rPr>
              <a:t>http://podaac.jpl.nasa.gov/</a:t>
            </a:r>
            <a:r>
              <a:rPr lang="en-GB" altLang="en-US" sz="1600" dirty="0">
                <a:ea typeface="ＭＳ Ｐゴシック" pitchFamily="34" charset="-128"/>
              </a:rPr>
              <a:t> (oceans)</a:t>
            </a:r>
          </a:p>
          <a:p>
            <a:pPr lvl="1">
              <a:lnSpc>
                <a:spcPct val="80000"/>
              </a:lnSpc>
            </a:pPr>
            <a:r>
              <a:rPr lang="en-GB" altLang="en-US" sz="1600" dirty="0">
                <a:ea typeface="ＭＳ Ｐゴシック" pitchFamily="34" charset="-128"/>
                <a:hlinkClick r:id="rId5"/>
              </a:rPr>
              <a:t>http://www.nsidc.org/daac/</a:t>
            </a:r>
            <a:r>
              <a:rPr lang="en-GB" altLang="en-US" sz="1600" dirty="0">
                <a:ea typeface="ＭＳ Ｐゴシック" pitchFamily="34" charset="-128"/>
              </a:rPr>
              <a:t> (snow and ice)</a:t>
            </a:r>
          </a:p>
          <a:p>
            <a:pPr>
              <a:lnSpc>
                <a:spcPct val="80000"/>
              </a:lnSpc>
            </a:pPr>
            <a:r>
              <a:rPr lang="en-GB" altLang="en-US" sz="2000" dirty="0">
                <a:ea typeface="ＭＳ Ｐゴシック" pitchFamily="34" charset="-128"/>
              </a:rPr>
              <a:t>UK/NERC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>
                <a:ea typeface="ＭＳ Ｐゴシック" pitchFamily="34" charset="-128"/>
              </a:rPr>
              <a:t>NERC National Centre for Earth Observation (NCEO)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>
                <a:ea typeface="ＭＳ Ｐゴシック" pitchFamily="34" charset="-128"/>
              </a:rPr>
              <a:t>http://www.nceo.ac.uk</a:t>
            </a:r>
            <a:endParaRPr lang="en-GB" altLang="en-US" sz="14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GB" altLang="en-US" sz="1800" dirty="0">
                <a:ea typeface="ＭＳ Ｐゴシック" pitchFamily="34" charset="-128"/>
              </a:rPr>
              <a:t>Earth Observation Data Centre</a:t>
            </a:r>
          </a:p>
          <a:p>
            <a:pPr lvl="1">
              <a:lnSpc>
                <a:spcPct val="80000"/>
              </a:lnSpc>
            </a:pPr>
            <a:r>
              <a:rPr lang="en-US" altLang="en-US" sz="1600" dirty="0">
                <a:ea typeface="ＭＳ Ｐゴシック" pitchFamily="34" charset="-128"/>
                <a:hlinkClick r:id="rId6"/>
              </a:rPr>
              <a:t>http://www.neodc.rl.ac.uk/</a:t>
            </a:r>
            <a:r>
              <a:rPr lang="en-US" altLang="en-US" sz="1600" dirty="0">
                <a:ea typeface="ＭＳ Ｐゴシック" pitchFamily="34" charset="-128"/>
              </a:rPr>
              <a:t> (UK/European focused, with ESA data, airborne, various campaign surveys etc. – may require registration)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06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2575" indent="-282575" eaLnBrk="1" hangingPunct="1"/>
            <a:endParaRPr lang="en-US" altLang="en-US" smtClean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12293" name="Picture 5" descr="sun_ea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250825" y="4919663"/>
            <a:ext cx="38973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4000" u="sng">
                <a:solidFill>
                  <a:schemeClr val="bg1"/>
                </a:solidFill>
              </a:rPr>
              <a:t>NASA </a:t>
            </a:r>
            <a:br>
              <a:rPr lang="en-US" altLang="en-US" sz="4000" u="sng">
                <a:solidFill>
                  <a:schemeClr val="bg1"/>
                </a:solidFill>
              </a:rPr>
            </a:br>
            <a:r>
              <a:rPr lang="en-US" altLang="en-US" sz="4000" u="sng">
                <a:solidFill>
                  <a:schemeClr val="bg1"/>
                </a:solidFill>
              </a:rPr>
              <a:t>Research</a:t>
            </a:r>
            <a:br>
              <a:rPr lang="en-US" altLang="en-US" sz="4000" u="sng">
                <a:solidFill>
                  <a:schemeClr val="bg1"/>
                </a:solidFill>
              </a:rPr>
            </a:br>
            <a:r>
              <a:rPr lang="en-US" altLang="en-US" sz="4000" u="sng">
                <a:solidFill>
                  <a:schemeClr val="bg1"/>
                </a:solidFill>
              </a:rPr>
              <a:t>Spacecraft</a:t>
            </a: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2013"/>
            <a:ext cx="84137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480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488</TotalTime>
  <Words>1958</Words>
  <Application>Microsoft Office PowerPoint</Application>
  <PresentationFormat>On-screen Show (4:3)</PresentationFormat>
  <Paragraphs>351</Paragraphs>
  <Slides>37</Slides>
  <Notes>13</Notes>
  <HiddenSlides>1</HiddenSlides>
  <MMClips>4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9" baseType="lpstr">
      <vt:lpstr>ＭＳ Ｐゴシック</vt:lpstr>
      <vt:lpstr>Arial</vt:lpstr>
      <vt:lpstr>Calibri</vt:lpstr>
      <vt:lpstr>Constantia</vt:lpstr>
      <vt:lpstr>Helvetica</vt:lpstr>
      <vt:lpstr>Symbol</vt:lpstr>
      <vt:lpstr>Tahoma</vt:lpstr>
      <vt:lpstr>Times</vt:lpstr>
      <vt:lpstr>Times New Roman</vt:lpstr>
      <vt:lpstr>Wingdings</vt:lpstr>
      <vt:lpstr>Wingdings 2</vt:lpstr>
      <vt:lpstr>Flow</vt:lpstr>
      <vt:lpstr>Course Introduction Lecture 1: History of Remote Sensing</vt:lpstr>
      <vt:lpstr>Class Website</vt:lpstr>
      <vt:lpstr>Purpose of ATMO 611</vt:lpstr>
      <vt:lpstr>Syllabus - Course Expectations</vt:lpstr>
      <vt:lpstr>What is Remote Sensing?</vt:lpstr>
      <vt:lpstr>Why do we need/use Remote Sensing?</vt:lpstr>
      <vt:lpstr>Issues with Remote Sensing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Historical Perspective</vt:lpstr>
      <vt:lpstr>  Historical Perspective</vt:lpstr>
      <vt:lpstr>  Historical Perspective</vt:lpstr>
      <vt:lpstr>  Historical Perspective</vt:lpstr>
      <vt:lpstr>  Historical Perspective</vt:lpstr>
      <vt:lpstr>  Historical Perspective</vt:lpstr>
      <vt:lpstr>A-Train</vt:lpstr>
      <vt:lpstr>Electromagnetic Spectrum</vt:lpstr>
      <vt:lpstr>Electromagnetic Radiation (EMR)</vt:lpstr>
      <vt:lpstr>Particle model of EMR</vt:lpstr>
      <vt:lpstr>Remote Sensing Systems</vt:lpstr>
      <vt:lpstr>Four Properties</vt:lpstr>
      <vt:lpstr>Pixels</vt:lpstr>
      <vt:lpstr>Spectral Resolution</vt:lpstr>
      <vt:lpstr>Spectral Resolution</vt:lpstr>
      <vt:lpstr>Spectral Resolution</vt:lpstr>
      <vt:lpstr>Heat-Energy Transfer</vt:lpstr>
      <vt:lpstr>Example of Sampling Wavelengths</vt:lpstr>
      <vt:lpstr>Data Acquisition – Satellite Orbits</vt:lpstr>
      <vt:lpstr>PowerPoint Presentation</vt:lpstr>
      <vt:lpstr>Some (not all) Data Access Sites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 Lecture 1: History of Remote Sensing</dc:title>
  <dc:creator>Jennifer</dc:creator>
  <cp:lastModifiedBy>Windows User</cp:lastModifiedBy>
  <cp:revision>96</cp:revision>
  <cp:lastPrinted>2017-08-21T11:35:11Z</cp:lastPrinted>
  <dcterms:created xsi:type="dcterms:W3CDTF">2015-01-12T21:16:19Z</dcterms:created>
  <dcterms:modified xsi:type="dcterms:W3CDTF">2017-08-21T12:02:39Z</dcterms:modified>
</cp:coreProperties>
</file>