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1"/>
  </p:notesMasterIdLst>
  <p:sldIdLst>
    <p:sldId id="256" r:id="rId2"/>
    <p:sldId id="298" r:id="rId3"/>
    <p:sldId id="299" r:id="rId4"/>
    <p:sldId id="300" r:id="rId5"/>
    <p:sldId id="301" r:id="rId6"/>
    <p:sldId id="348" r:id="rId7"/>
    <p:sldId id="349" r:id="rId8"/>
    <p:sldId id="352" r:id="rId9"/>
    <p:sldId id="353" r:id="rId10"/>
    <p:sldId id="354" r:id="rId11"/>
    <p:sldId id="355" r:id="rId12"/>
    <p:sldId id="356" r:id="rId13"/>
    <p:sldId id="357" r:id="rId14"/>
    <p:sldId id="302" r:id="rId15"/>
    <p:sldId id="329" r:id="rId16"/>
    <p:sldId id="330" r:id="rId17"/>
    <p:sldId id="338" r:id="rId18"/>
    <p:sldId id="341" r:id="rId19"/>
    <p:sldId id="347" r:id="rId20"/>
    <p:sldId id="331" r:id="rId21"/>
    <p:sldId id="358" r:id="rId22"/>
    <p:sldId id="359" r:id="rId23"/>
    <p:sldId id="360" r:id="rId24"/>
    <p:sldId id="362" r:id="rId25"/>
    <p:sldId id="363" r:id="rId26"/>
    <p:sldId id="364" r:id="rId27"/>
    <p:sldId id="365" r:id="rId28"/>
    <p:sldId id="368" r:id="rId29"/>
    <p:sldId id="383" r:id="rId30"/>
    <p:sldId id="381" r:id="rId31"/>
    <p:sldId id="385" r:id="rId32"/>
    <p:sldId id="369" r:id="rId33"/>
    <p:sldId id="382" r:id="rId34"/>
    <p:sldId id="370" r:id="rId35"/>
    <p:sldId id="372" r:id="rId36"/>
    <p:sldId id="373" r:id="rId37"/>
    <p:sldId id="379" r:id="rId38"/>
    <p:sldId id="380" r:id="rId39"/>
    <p:sldId id="384" r:id="rId4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4B4"/>
    <a:srgbClr val="FF3300"/>
    <a:srgbClr val="CC6600"/>
    <a:srgbClr val="FF6699"/>
    <a:srgbClr val="333300"/>
    <a:srgbClr val="CC0066"/>
    <a:srgbClr val="663300"/>
    <a:srgbClr val="993300"/>
    <a:srgbClr val="84D2E4"/>
    <a:srgbClr val="FDA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94" autoAdjust="0"/>
    <p:restoredTop sz="79174" autoAdjust="0"/>
  </p:normalViewPr>
  <p:slideViewPr>
    <p:cSldViewPr>
      <p:cViewPr varScale="1">
        <p:scale>
          <a:sx n="92" d="100"/>
          <a:sy n="92" d="100"/>
        </p:scale>
        <p:origin x="3696" y="102"/>
      </p:cViewPr>
      <p:guideLst>
        <p:guide orient="horz" pos="2160"/>
        <p:guide pos="2880"/>
      </p:guideLst>
    </p:cSldViewPr>
  </p:slideViewPr>
  <p:notesTextViewPr>
    <p:cViewPr>
      <p:scale>
        <a:sx n="3" d="2"/>
        <a:sy n="3" d="2"/>
      </p:scale>
      <p:origin x="0" y="0"/>
    </p:cViewPr>
  </p:notesTextViewPr>
  <p:sorterViewPr>
    <p:cViewPr>
      <p:scale>
        <a:sx n="100" d="100"/>
        <a:sy n="100" d="100"/>
      </p:scale>
      <p:origin x="0" y="131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image" Target="../media/image3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19B1B6FE-4084-492D-8D79-B774F0F30E03}" type="datetimeFigureOut">
              <a:rPr lang="en-US" smtClean="0"/>
              <a:t>11/6/2017</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B94533-8ECB-43F2-B809-AA1E260CB698}" type="slidenum">
              <a:rPr lang="en-US" smtClean="0"/>
              <a:t>‹#›</a:t>
            </a:fld>
            <a:endParaRPr lang="en-US"/>
          </a:p>
        </p:txBody>
      </p:sp>
    </p:spTree>
    <p:extLst>
      <p:ext uri="{BB962C8B-B14F-4D97-AF65-F5344CB8AC3E}">
        <p14:creationId xmlns:p14="http://schemas.microsoft.com/office/powerpoint/2010/main" val="118227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BB3213-3C40-44A5-A3DF-3108609DBB4B}" type="slidenum">
              <a:rPr lang="en-US" altLang="en-US"/>
              <a:pPr/>
              <a:t>9</a:t>
            </a:fld>
            <a:endParaRPr lang="en-US" alt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r>
              <a:rPr lang="en-US" altLang="en-US" dirty="0"/>
              <a:t>Location of earth is useful to identify whether the echo is rain or surface</a:t>
            </a:r>
          </a:p>
          <a:p>
            <a:endParaRPr lang="en-US" altLang="en-US" dirty="0"/>
          </a:p>
        </p:txBody>
      </p:sp>
    </p:spTree>
    <p:extLst>
      <p:ext uri="{BB962C8B-B14F-4D97-AF65-F5344CB8AC3E}">
        <p14:creationId xmlns:p14="http://schemas.microsoft.com/office/powerpoint/2010/main" val="2575409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BCF1EE-85C5-4AE9-8261-DAE38DFD840E}" type="slidenum">
              <a:rPr lang="en-US" altLang="en-US"/>
              <a:pPr/>
              <a:t>10</a:t>
            </a:fld>
            <a:endParaRPr lang="en-US" alt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r>
              <a:rPr lang="en-US" altLang="en-US"/>
              <a:t>water*: surface peak is not correctly detected b/c of high attenuation</a:t>
            </a:r>
          </a:p>
        </p:txBody>
      </p:sp>
    </p:spTree>
    <p:extLst>
      <p:ext uri="{BB962C8B-B14F-4D97-AF65-F5344CB8AC3E}">
        <p14:creationId xmlns:p14="http://schemas.microsoft.com/office/powerpoint/2010/main" val="805284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86CC41-5684-43B9-A419-308428653A40}" type="slidenum">
              <a:rPr lang="en-US" altLang="en-US"/>
              <a:pPr/>
              <a:t>11</a:t>
            </a:fld>
            <a:endParaRPr lang="en-US" altLang="en-US"/>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r>
              <a:rPr lang="en-US" altLang="en-US" dirty="0"/>
              <a:t>attenuation: refers to any reduction in the strength of a signal (digital or analog) </a:t>
            </a:r>
          </a:p>
          <a:p>
            <a:r>
              <a:rPr lang="en-US" altLang="en-US" dirty="0"/>
              <a:t>Natural consequence of signal transmission over long distance.  The extent of att. is usually expressed in units of dB, but sometimes Voltage</a:t>
            </a:r>
          </a:p>
        </p:txBody>
      </p:sp>
    </p:spTree>
    <p:extLst>
      <p:ext uri="{BB962C8B-B14F-4D97-AF65-F5344CB8AC3E}">
        <p14:creationId xmlns:p14="http://schemas.microsoft.com/office/powerpoint/2010/main" val="3988041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CBE409-C2AC-4ED3-9B25-423A96940639}" type="slidenum">
              <a:rPr lang="en-US" altLang="en-US"/>
              <a:pPr/>
              <a:t>13</a:t>
            </a:fld>
            <a:endParaRPr lang="en-US" alt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r>
              <a:rPr lang="en-US" altLang="en-US" dirty="0"/>
              <a:t>compute rain rate statistics over 5 degree (latitude) x</a:t>
            </a:r>
          </a:p>
          <a:p>
            <a:r>
              <a:rPr lang="en-US" altLang="en-US" dirty="0"/>
              <a:t>5 degree (longitude) x 1 month space-time regions. </a:t>
            </a:r>
          </a:p>
        </p:txBody>
      </p:sp>
    </p:spTree>
    <p:extLst>
      <p:ext uri="{BB962C8B-B14F-4D97-AF65-F5344CB8AC3E}">
        <p14:creationId xmlns:p14="http://schemas.microsoft.com/office/powerpoint/2010/main" val="27954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3C4039-C88D-4A2B-BD7B-AA6E7C812D5A}" type="slidenum">
              <a:rPr lang="en-US" altLang="en-US"/>
              <a:pPr/>
              <a:t>21</a:t>
            </a:fld>
            <a:endParaRPr lang="en-US" altLang="en-US"/>
          </a:p>
        </p:txBody>
      </p:sp>
      <p:sp>
        <p:nvSpPr>
          <p:cNvPr id="150530"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5053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extLst>
      <p:ext uri="{BB962C8B-B14F-4D97-AF65-F5344CB8AC3E}">
        <p14:creationId xmlns:p14="http://schemas.microsoft.com/office/powerpoint/2010/main" val="111549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0B0C02-8CCE-45A3-9AD3-5ABDF125E7A5}" type="slidenum">
              <a:rPr lang="en-US" altLang="en-US"/>
              <a:pPr/>
              <a:t>22</a:t>
            </a:fld>
            <a:endParaRPr lang="en-US" altLang="en-US"/>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591402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A3E0D2-103A-4EE7-83BF-540ABC9228CD}" type="slidenum">
              <a:rPr lang="en-US" altLang="en-US"/>
              <a:pPr/>
              <a:t>23</a:t>
            </a:fld>
            <a:endParaRPr lang="en-US" altLang="en-US"/>
          </a:p>
        </p:txBody>
      </p:sp>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894026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0436E1-DC50-43F8-9D37-2163F9991662}" type="slidenum">
              <a:rPr lang="en-US" altLang="en-US"/>
              <a:pPr/>
              <a:t>24</a:t>
            </a:fld>
            <a:endParaRPr lang="en-US" altLang="en-US"/>
          </a:p>
        </p:txBody>
      </p:sp>
      <p:sp>
        <p:nvSpPr>
          <p:cNvPr id="5632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632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extLst>
      <p:ext uri="{BB962C8B-B14F-4D97-AF65-F5344CB8AC3E}">
        <p14:creationId xmlns:p14="http://schemas.microsoft.com/office/powerpoint/2010/main" val="548212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740829-3C06-4B77-A81C-DB35C867538E}" type="slidenum">
              <a:rPr lang="en-US" altLang="en-US"/>
              <a:pPr/>
              <a:t>25</a:t>
            </a:fld>
            <a:endParaRPr lang="en-US" altLang="en-US"/>
          </a:p>
        </p:txBody>
      </p:sp>
      <p:sp>
        <p:nvSpPr>
          <p:cNvPr id="8089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089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extLst>
      <p:ext uri="{BB962C8B-B14F-4D97-AF65-F5344CB8AC3E}">
        <p14:creationId xmlns:p14="http://schemas.microsoft.com/office/powerpoint/2010/main" val="3982041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F1D4FF-2E56-4477-B2F3-BEDF3D8CF6C7}" type="slidenum">
              <a:rPr lang="en-US" altLang="en-US"/>
              <a:pPr/>
              <a:t>26</a:t>
            </a:fld>
            <a:endParaRPr lang="en-US" altLang="en-US"/>
          </a:p>
        </p:txBody>
      </p:sp>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312642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E10878-47FA-4CA4-88D2-4FC861CE9477}" type="slidenum">
              <a:rPr lang="en-US" altLang="en-US"/>
              <a:pPr/>
              <a:t>27</a:t>
            </a:fld>
            <a:endParaRPr lang="en-US" altLang="en-US"/>
          </a:p>
        </p:txBody>
      </p:sp>
      <p:sp>
        <p:nvSpPr>
          <p:cNvPr id="159746"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5974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extLst>
      <p:ext uri="{BB962C8B-B14F-4D97-AF65-F5344CB8AC3E}">
        <p14:creationId xmlns:p14="http://schemas.microsoft.com/office/powerpoint/2010/main" val="3352502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D304F1-BA2B-4DFA-99B4-E2539EDB7471}" type="slidenum">
              <a:rPr lang="en-US" altLang="en-US"/>
              <a:pPr/>
              <a:t>28</a:t>
            </a:fld>
            <a:endParaRPr lang="en-US" altLang="en-US"/>
          </a:p>
        </p:txBody>
      </p:sp>
      <p:sp>
        <p:nvSpPr>
          <p:cNvPr id="181250"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8125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extLst>
      <p:ext uri="{BB962C8B-B14F-4D97-AF65-F5344CB8AC3E}">
        <p14:creationId xmlns:p14="http://schemas.microsoft.com/office/powerpoint/2010/main" val="462157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6BBA97-4CE5-4B4C-9CE6-53FC9DDCD017}" type="slidenum">
              <a:rPr lang="ja-JP" altLang="en-US"/>
              <a:pPr/>
              <a:t>32</a:t>
            </a:fld>
            <a:endParaRPr lang="en-US" altLang="ja-JP"/>
          </a:p>
        </p:txBody>
      </p:sp>
      <p:sp>
        <p:nvSpPr>
          <p:cNvPr id="322562" name="Rectangle 1026"/>
          <p:cNvSpPr>
            <a:spLocks noGrp="1" noRot="1" noChangeAspect="1" noChangeArrowheads="1" noTextEdit="1"/>
          </p:cNvSpPr>
          <p:nvPr>
            <p:ph type="sldImg"/>
          </p:nvPr>
        </p:nvSpPr>
        <p:spPr>
          <a:ln/>
        </p:spPr>
      </p:sp>
      <p:sp>
        <p:nvSpPr>
          <p:cNvPr id="322563" name="Rectangle 1027"/>
          <p:cNvSpPr>
            <a:spLocks noGrp="1" noChangeArrowheads="1"/>
          </p:cNvSpPr>
          <p:nvPr>
            <p:ph type="body" idx="1"/>
          </p:nvPr>
        </p:nvSpPr>
        <p:spPr/>
        <p:txBody>
          <a:bodyPr/>
          <a:lstStyle/>
          <a:p>
            <a:endParaRPr kumimoji="0" lang="en-US" altLang="ja-JP">
              <a:solidFill>
                <a:schemeClr val="tx2"/>
              </a:solidFill>
              <a:effectLst>
                <a:outerShdw blurRad="38100" dist="38100" dir="2700000" algn="tl">
                  <a:srgbClr val="C0C0C0"/>
                </a:outerShdw>
              </a:effectLst>
            </a:endParaRPr>
          </a:p>
        </p:txBody>
      </p:sp>
    </p:spTree>
    <p:extLst>
      <p:ext uri="{BB962C8B-B14F-4D97-AF65-F5344CB8AC3E}">
        <p14:creationId xmlns:p14="http://schemas.microsoft.com/office/powerpoint/2010/main" val="3811515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680D3830-1C38-4EEE-9789-A3F1A05FED34}" type="slidenum">
              <a:rPr lang="ja-JP" altLang="en-US"/>
              <a:pPr/>
              <a:t>36</a:t>
            </a:fld>
            <a:endParaRPr lang="en-US" altLang="ja-JP"/>
          </a:p>
        </p:txBody>
      </p:sp>
    </p:spTree>
    <p:extLst>
      <p:ext uri="{BB962C8B-B14F-4D97-AF65-F5344CB8AC3E}">
        <p14:creationId xmlns:p14="http://schemas.microsoft.com/office/powerpoint/2010/main" val="526142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69737D9-D4DC-4FFD-A102-7F8DA90EC827}" type="datetimeFigureOut">
              <a:rPr lang="en-US" smtClean="0"/>
              <a:t>11/6/2017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69737D9-D4DC-4FFD-A102-7F8DA90EC827}"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69737D9-D4DC-4FFD-A102-7F8DA90EC827}" type="datetimeFigureOut">
              <a:rPr lang="en-US" smtClean="0"/>
              <a:t>11/6/2017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69737D9-D4DC-4FFD-A102-7F8DA90EC827}" type="datetimeFigureOut">
              <a:rPr lang="en-US" smtClean="0"/>
              <a:t>11/6/2017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9737D9-D4DC-4FFD-A102-7F8DA90EC827}" type="datetimeFigureOut">
              <a:rPr lang="en-US" smtClean="0"/>
              <a:t>11/6/2017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69737D9-D4DC-4FFD-A102-7F8DA90EC827}" type="datetimeFigureOut">
              <a:rPr lang="en-US" smtClean="0"/>
              <a:t>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810D874-8CBC-4A80-B447-7C5D3EBEC858}"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69737D9-D4DC-4FFD-A102-7F8DA90EC827}" type="datetimeFigureOut">
              <a:rPr lang="en-US" smtClean="0"/>
              <a:t>11/6/2017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810D874-8CBC-4A80-B447-7C5D3EBEC858}"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guchi@nict.go.jp"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wmf"/></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37.wmf"/><Relationship Id="rId13" Type="http://schemas.openxmlformats.org/officeDocument/2006/relationships/image" Target="../media/image40.png"/><Relationship Id="rId18" Type="http://schemas.openxmlformats.org/officeDocument/2006/relationships/image" Target="../media/image31.png"/><Relationship Id="rId3" Type="http://schemas.openxmlformats.org/officeDocument/2006/relationships/image" Target="../media/image32.png"/><Relationship Id="rId7" Type="http://schemas.openxmlformats.org/officeDocument/2006/relationships/image" Target="../media/image36.jpeg"/><Relationship Id="rId12" Type="http://schemas.openxmlformats.org/officeDocument/2006/relationships/image" Target="../media/image39.png"/><Relationship Id="rId17" Type="http://schemas.openxmlformats.org/officeDocument/2006/relationships/oleObject" Target="../embeddings/oleObject2.bin"/><Relationship Id="rId2" Type="http://schemas.openxmlformats.org/officeDocument/2006/relationships/slideLayout" Target="../slideLayouts/slideLayout7.xml"/><Relationship Id="rId16" Type="http://schemas.openxmlformats.org/officeDocument/2006/relationships/image" Target="../media/image43.png"/><Relationship Id="rId1" Type="http://schemas.openxmlformats.org/officeDocument/2006/relationships/vmlDrawing" Target="../drawings/vmlDrawing1.vml"/><Relationship Id="rId6" Type="http://schemas.openxmlformats.org/officeDocument/2006/relationships/image" Target="../media/image35.png"/><Relationship Id="rId11" Type="http://schemas.openxmlformats.org/officeDocument/2006/relationships/image" Target="../media/image30.wmf"/><Relationship Id="rId5" Type="http://schemas.openxmlformats.org/officeDocument/2006/relationships/image" Target="../media/image34.png"/><Relationship Id="rId15" Type="http://schemas.openxmlformats.org/officeDocument/2006/relationships/image" Target="../media/image42.png"/><Relationship Id="rId10" Type="http://schemas.openxmlformats.org/officeDocument/2006/relationships/oleObject" Target="../embeddings/oleObject1.bin"/><Relationship Id="rId4" Type="http://schemas.openxmlformats.org/officeDocument/2006/relationships/image" Target="../media/image33.png"/><Relationship Id="rId9" Type="http://schemas.openxmlformats.org/officeDocument/2006/relationships/image" Target="../media/image38.wmf"/><Relationship Id="rId1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train.nasa.gov/images/A-TrainTime_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6483"/>
            <a:ext cx="8708960" cy="43755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0" y="4640201"/>
            <a:ext cx="9108066" cy="693800"/>
          </a:xfrm>
        </p:spPr>
        <p:txBody>
          <a:bodyPr>
            <a:normAutofit/>
          </a:bodyPr>
          <a:lstStyle/>
          <a:p>
            <a:pPr marL="182880" indent="0" algn="ctr">
              <a:buNone/>
            </a:pPr>
            <a:r>
              <a:rPr lang="en-US" sz="4000" dirty="0" smtClean="0">
                <a:solidFill>
                  <a:schemeClr val="tx2">
                    <a:lumMod val="90000"/>
                  </a:schemeClr>
                </a:solidFill>
              </a:rPr>
              <a:t>TRMM </a:t>
            </a:r>
            <a:r>
              <a:rPr lang="en-US" sz="4000" smtClean="0">
                <a:solidFill>
                  <a:schemeClr val="tx2">
                    <a:lumMod val="90000"/>
                  </a:schemeClr>
                </a:solidFill>
              </a:rPr>
              <a:t>Precipitation Radar &amp; GPM</a:t>
            </a:r>
            <a:endParaRPr lang="en-US" sz="4000" dirty="0">
              <a:solidFill>
                <a:schemeClr val="tx2">
                  <a:lumMod val="90000"/>
                </a:schemeClr>
              </a:solidFill>
            </a:endParaRPr>
          </a:p>
        </p:txBody>
      </p:sp>
      <p:sp>
        <p:nvSpPr>
          <p:cNvPr id="3" name="Subtitle 2"/>
          <p:cNvSpPr>
            <a:spLocks noGrp="1"/>
          </p:cNvSpPr>
          <p:nvPr>
            <p:ph type="subTitle" idx="1"/>
          </p:nvPr>
        </p:nvSpPr>
        <p:spPr>
          <a:xfrm>
            <a:off x="2590800" y="6019800"/>
            <a:ext cx="6400800" cy="762000"/>
          </a:xfrm>
        </p:spPr>
        <p:txBody>
          <a:bodyPr>
            <a:normAutofit/>
          </a:bodyPr>
          <a:lstStyle/>
          <a:p>
            <a:r>
              <a:rPr lang="en-US" dirty="0" smtClean="0"/>
              <a:t>Jennifer D. S. Griswold</a:t>
            </a:r>
          </a:p>
          <a:p>
            <a:endParaRPr lang="en-US" dirty="0"/>
          </a:p>
        </p:txBody>
      </p:sp>
      <p:sp>
        <p:nvSpPr>
          <p:cNvPr id="5" name="Title 1"/>
          <p:cNvSpPr txBox="1">
            <a:spLocks/>
          </p:cNvSpPr>
          <p:nvPr/>
        </p:nvSpPr>
        <p:spPr>
          <a:xfrm>
            <a:off x="152401" y="76200"/>
            <a:ext cx="9067799" cy="734457"/>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marL="182880" algn="ctr"/>
            <a:r>
              <a:rPr lang="en-US" sz="4000" dirty="0" smtClean="0"/>
              <a:t>MET 611 – Satellite Data Applications</a:t>
            </a:r>
            <a:endParaRPr lang="en-US" sz="4000" dirty="0"/>
          </a:p>
        </p:txBody>
      </p:sp>
      <p:sp>
        <p:nvSpPr>
          <p:cNvPr id="4" name="Rectangle 3"/>
          <p:cNvSpPr/>
          <p:nvPr/>
        </p:nvSpPr>
        <p:spPr>
          <a:xfrm>
            <a:off x="152401" y="5943600"/>
            <a:ext cx="4620767" cy="738664"/>
          </a:xfrm>
          <a:prstGeom prst="rect">
            <a:avLst/>
          </a:prstGeom>
        </p:spPr>
        <p:txBody>
          <a:bodyPr wrap="square">
            <a:spAutoFit/>
          </a:bodyPr>
          <a:lstStyle/>
          <a:p>
            <a:r>
              <a:rPr lang="en-US" altLang="ja-JP" sz="1400" dirty="0" smtClean="0">
                <a:latin typeface="Arial" panose="020B0604020202020204" pitchFamily="34" charset="0"/>
                <a:ea typeface="ＭＳ 明朝" panose="02020609040205080304" pitchFamily="49" charset="-128"/>
              </a:rPr>
              <a:t>Sections of take from Toshio Iguchi (</a:t>
            </a:r>
            <a:r>
              <a:rPr lang="en-US" altLang="ja-JP" sz="1400" dirty="0" smtClean="0">
                <a:latin typeface="Arial" panose="020B0604020202020204" pitchFamily="34" charset="0"/>
                <a:ea typeface="ＭＳ 明朝" panose="02020609040205080304" pitchFamily="49" charset="-128"/>
                <a:hlinkClick r:id="rId3"/>
              </a:rPr>
              <a:t>iguchi@nict.go.jp</a:t>
            </a:r>
            <a:r>
              <a:rPr lang="en-US" altLang="ja-JP" sz="1400" dirty="0">
                <a:latin typeface="Arial" panose="020B0604020202020204" pitchFamily="34" charset="0"/>
                <a:ea typeface="ＭＳ 明朝" panose="02020609040205080304" pitchFamily="49" charset="-128"/>
              </a:rPr>
              <a:t>)</a:t>
            </a:r>
            <a:br>
              <a:rPr lang="en-US" altLang="ja-JP" sz="1400" dirty="0">
                <a:latin typeface="Arial" panose="020B0604020202020204" pitchFamily="34" charset="0"/>
                <a:ea typeface="ＭＳ 明朝" panose="02020609040205080304" pitchFamily="49" charset="-128"/>
              </a:rPr>
            </a:br>
            <a:r>
              <a:rPr lang="en-US" altLang="ja-JP" sz="1400" dirty="0">
                <a:latin typeface="Arial" panose="020B0604020202020204" pitchFamily="34" charset="0"/>
                <a:ea typeface="ＭＳ Ｐゴシック" panose="020B0600070205080204" pitchFamily="34" charset="-128"/>
              </a:rPr>
              <a:t>Achieving Satellite Instrument Calibration for Climate Change </a:t>
            </a:r>
            <a:r>
              <a:rPr lang="en-US" altLang="ja-JP" sz="1400" dirty="0" smtClean="0">
                <a:latin typeface="Arial" panose="020B0604020202020204" pitchFamily="34" charset="0"/>
                <a:ea typeface="ＭＳ Ｐゴシック" panose="020B0600070205080204" pitchFamily="34" charset="-128"/>
              </a:rPr>
              <a:t>(</a:t>
            </a:r>
            <a:r>
              <a:rPr lang="ja-JP" altLang="en-US" sz="1400" dirty="0" smtClean="0">
                <a:latin typeface="Arial" panose="020B0604020202020204" pitchFamily="34" charset="0"/>
                <a:ea typeface="ＭＳ Ｐゴシック" panose="020B0600070205080204" pitchFamily="34" charset="-128"/>
              </a:rPr>
              <a:t>6-18 </a:t>
            </a:r>
            <a:r>
              <a:rPr lang="en-US" altLang="ja-JP" sz="1400" dirty="0">
                <a:latin typeface="Arial" panose="020B0604020202020204" pitchFamily="34" charset="0"/>
                <a:ea typeface="ＭＳ Ｐゴシック" panose="020B0600070205080204" pitchFamily="34" charset="-128"/>
              </a:rPr>
              <a:t>May </a:t>
            </a:r>
            <a:r>
              <a:rPr lang="en-US" altLang="ja-JP" sz="1400" dirty="0" smtClean="0">
                <a:latin typeface="Arial" panose="020B0604020202020204" pitchFamily="34" charset="0"/>
                <a:ea typeface="ＭＳ Ｐゴシック" panose="020B0600070205080204" pitchFamily="34" charset="-128"/>
              </a:rPr>
              <a:t>2006)</a:t>
            </a:r>
            <a:endParaRPr lang="en-US" sz="1400" dirty="0"/>
          </a:p>
        </p:txBody>
      </p:sp>
    </p:spTree>
    <p:extLst>
      <p:ext uri="{BB962C8B-B14F-4D97-AF65-F5344CB8AC3E}">
        <p14:creationId xmlns:p14="http://schemas.microsoft.com/office/powerpoint/2010/main" val="436805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9068" name="Group 44"/>
          <p:cNvGraphicFramePr>
            <a:graphicFrameLocks noGrp="1"/>
          </p:cNvGraphicFramePr>
          <p:nvPr/>
        </p:nvGraphicFramePr>
        <p:xfrm>
          <a:off x="377825" y="4657725"/>
          <a:ext cx="5183188" cy="2133600"/>
        </p:xfrm>
        <a:graphic>
          <a:graphicData uri="http://schemas.openxmlformats.org/drawingml/2006/table">
            <a:tbl>
              <a:tblPr/>
              <a:tblGrid>
                <a:gridCol w="1098550"/>
                <a:gridCol w="4084638"/>
              </a:tblGrid>
              <a:tr h="817563">
                <a:tc>
                  <a:txBody>
                    <a:bodyPr/>
                    <a:lstStyle>
                      <a:lvl1pPr algn="l">
                        <a:spcBef>
                          <a:spcPct val="20000"/>
                        </a:spcBef>
                        <a:defRPr kumimoji="1" sz="2800">
                          <a:solidFill>
                            <a:schemeClr val="tx1"/>
                          </a:solidFill>
                          <a:latin typeface="Arial Narrow" panose="020B0606020202030204" pitchFamily="34" charset="0"/>
                          <a:ea typeface="MS PGothic" panose="020B0600070205080204" pitchFamily="34" charset="-128"/>
                        </a:defRPr>
                      </a:lvl1pPr>
                      <a:lvl2pPr algn="l">
                        <a:spcBef>
                          <a:spcPct val="20000"/>
                        </a:spcBef>
                        <a:defRPr kumimoji="1" sz="2400">
                          <a:solidFill>
                            <a:schemeClr val="tx1"/>
                          </a:solidFill>
                          <a:latin typeface="Arial Narrow" panose="020B0606020202030204" pitchFamily="34" charset="0"/>
                          <a:ea typeface="MS PGothic" panose="020B0600070205080204" pitchFamily="34" charset="-128"/>
                        </a:defRPr>
                      </a:lvl2pPr>
                      <a:lvl3pPr algn="l">
                        <a:spcBef>
                          <a:spcPct val="20000"/>
                        </a:spcBef>
                        <a:defRPr kumimoji="1" sz="2000">
                          <a:solidFill>
                            <a:schemeClr val="tx1"/>
                          </a:solidFill>
                          <a:latin typeface="Arial Narrow" panose="020B0606020202030204" pitchFamily="34" charset="0"/>
                          <a:ea typeface="MS PGothic" panose="020B0600070205080204" pitchFamily="34" charset="-128"/>
                        </a:defRPr>
                      </a:lvl3pPr>
                      <a:lvl4pPr algn="l">
                        <a:spcBef>
                          <a:spcPct val="20000"/>
                        </a:spcBef>
                        <a:defRPr kumimoji="1">
                          <a:solidFill>
                            <a:schemeClr val="tx1"/>
                          </a:solidFill>
                          <a:latin typeface="Arial Narrow" panose="020B0606020202030204" pitchFamily="34" charset="0"/>
                          <a:ea typeface="MS PGothic" panose="020B0600070205080204" pitchFamily="34" charset="-128"/>
                        </a:defRPr>
                      </a:lvl4pPr>
                      <a:lvl5pPr algn="l">
                        <a:spcBef>
                          <a:spcPct val="20000"/>
                        </a:spcBef>
                        <a:defRPr kumimoji="1">
                          <a:solidFill>
                            <a:schemeClr val="tx1"/>
                          </a:solidFill>
                          <a:latin typeface="Arial Narrow" panose="020B0606020202030204" pitchFamily="34" charset="0"/>
                          <a:ea typeface="MS PGothic" panose="020B0600070205080204" pitchFamily="34" charset="-128"/>
                        </a:defRPr>
                      </a:lvl5pPr>
                      <a:lvl6pPr fontAlgn="base">
                        <a:spcBef>
                          <a:spcPct val="20000"/>
                        </a:spcBef>
                        <a:spcAft>
                          <a:spcPct val="0"/>
                        </a:spcAft>
                        <a:defRPr kumimoji="1">
                          <a:solidFill>
                            <a:schemeClr val="tx1"/>
                          </a:solidFill>
                          <a:latin typeface="Arial Narrow" panose="020B0606020202030204" pitchFamily="34" charset="0"/>
                          <a:ea typeface="MS PGothic" panose="020B0600070205080204" pitchFamily="34" charset="-128"/>
                        </a:defRPr>
                      </a:lvl6pPr>
                      <a:lvl7pPr fontAlgn="base">
                        <a:spcBef>
                          <a:spcPct val="20000"/>
                        </a:spcBef>
                        <a:spcAft>
                          <a:spcPct val="0"/>
                        </a:spcAft>
                        <a:defRPr kumimoji="1">
                          <a:solidFill>
                            <a:schemeClr val="tx1"/>
                          </a:solidFill>
                          <a:latin typeface="Arial Narrow" panose="020B0606020202030204" pitchFamily="34" charset="0"/>
                          <a:ea typeface="MS PGothic" panose="020B0600070205080204" pitchFamily="34" charset="-128"/>
                        </a:defRPr>
                      </a:lvl7pPr>
                      <a:lvl8pPr fontAlgn="base">
                        <a:spcBef>
                          <a:spcPct val="20000"/>
                        </a:spcBef>
                        <a:spcAft>
                          <a:spcPct val="0"/>
                        </a:spcAft>
                        <a:defRPr kumimoji="1">
                          <a:solidFill>
                            <a:schemeClr val="tx1"/>
                          </a:solidFill>
                          <a:latin typeface="Arial Narrow" panose="020B0606020202030204" pitchFamily="34" charset="0"/>
                          <a:ea typeface="MS PGothic" panose="020B0600070205080204" pitchFamily="34" charset="-128"/>
                        </a:defRPr>
                      </a:lvl8pPr>
                      <a:lvl9pPr fontAlgn="base">
                        <a:spcBef>
                          <a:spcPct val="20000"/>
                        </a:spcBef>
                        <a:spcAft>
                          <a:spcPct val="0"/>
                        </a:spcAft>
                        <a:defRPr kumimoji="1">
                          <a:solidFill>
                            <a:schemeClr val="tx1"/>
                          </a:solidFill>
                          <a:latin typeface="Arial Narrow" panose="020B0606020202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Orbit</a:t>
                      </a: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Altitude</a:t>
                      </a: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Inclination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kumimoji="1" sz="2800">
                          <a:solidFill>
                            <a:schemeClr val="tx1"/>
                          </a:solidFill>
                          <a:latin typeface="Arial Narrow" panose="020B0606020202030204" pitchFamily="34" charset="0"/>
                          <a:ea typeface="MS PGothic" panose="020B0600070205080204" pitchFamily="34" charset="-128"/>
                        </a:defRPr>
                      </a:lvl1pPr>
                      <a:lvl2pPr algn="l">
                        <a:spcBef>
                          <a:spcPct val="20000"/>
                        </a:spcBef>
                        <a:defRPr kumimoji="1" sz="2400">
                          <a:solidFill>
                            <a:schemeClr val="tx1"/>
                          </a:solidFill>
                          <a:latin typeface="Arial Narrow" panose="020B0606020202030204" pitchFamily="34" charset="0"/>
                          <a:ea typeface="MS PGothic" panose="020B0600070205080204" pitchFamily="34" charset="-128"/>
                        </a:defRPr>
                      </a:lvl2pPr>
                      <a:lvl3pPr algn="l">
                        <a:spcBef>
                          <a:spcPct val="20000"/>
                        </a:spcBef>
                        <a:defRPr kumimoji="1" sz="2000">
                          <a:solidFill>
                            <a:schemeClr val="tx1"/>
                          </a:solidFill>
                          <a:latin typeface="Arial Narrow" panose="020B0606020202030204" pitchFamily="34" charset="0"/>
                          <a:ea typeface="MS PGothic" panose="020B0600070205080204" pitchFamily="34" charset="-128"/>
                        </a:defRPr>
                      </a:lvl3pPr>
                      <a:lvl4pPr algn="l">
                        <a:spcBef>
                          <a:spcPct val="20000"/>
                        </a:spcBef>
                        <a:defRPr kumimoji="1">
                          <a:solidFill>
                            <a:schemeClr val="tx1"/>
                          </a:solidFill>
                          <a:latin typeface="Arial Narrow" panose="020B0606020202030204" pitchFamily="34" charset="0"/>
                          <a:ea typeface="MS PGothic" panose="020B0600070205080204" pitchFamily="34" charset="-128"/>
                        </a:defRPr>
                      </a:lvl4pPr>
                      <a:lvl5pPr algn="l">
                        <a:spcBef>
                          <a:spcPct val="20000"/>
                        </a:spcBef>
                        <a:defRPr kumimoji="1">
                          <a:solidFill>
                            <a:schemeClr val="tx1"/>
                          </a:solidFill>
                          <a:latin typeface="Arial Narrow" panose="020B0606020202030204" pitchFamily="34" charset="0"/>
                          <a:ea typeface="MS PGothic" panose="020B0600070205080204" pitchFamily="34" charset="-128"/>
                        </a:defRPr>
                      </a:lvl5pPr>
                      <a:lvl6pPr fontAlgn="base">
                        <a:spcBef>
                          <a:spcPct val="20000"/>
                        </a:spcBef>
                        <a:spcAft>
                          <a:spcPct val="0"/>
                        </a:spcAft>
                        <a:defRPr kumimoji="1">
                          <a:solidFill>
                            <a:schemeClr val="tx1"/>
                          </a:solidFill>
                          <a:latin typeface="Arial Narrow" panose="020B0606020202030204" pitchFamily="34" charset="0"/>
                          <a:ea typeface="MS PGothic" panose="020B0600070205080204" pitchFamily="34" charset="-128"/>
                        </a:defRPr>
                      </a:lvl6pPr>
                      <a:lvl7pPr fontAlgn="base">
                        <a:spcBef>
                          <a:spcPct val="20000"/>
                        </a:spcBef>
                        <a:spcAft>
                          <a:spcPct val="0"/>
                        </a:spcAft>
                        <a:defRPr kumimoji="1">
                          <a:solidFill>
                            <a:schemeClr val="tx1"/>
                          </a:solidFill>
                          <a:latin typeface="Arial Narrow" panose="020B0606020202030204" pitchFamily="34" charset="0"/>
                          <a:ea typeface="MS PGothic" panose="020B0600070205080204" pitchFamily="34" charset="-128"/>
                        </a:defRPr>
                      </a:lvl7pPr>
                      <a:lvl8pPr fontAlgn="base">
                        <a:spcBef>
                          <a:spcPct val="20000"/>
                        </a:spcBef>
                        <a:spcAft>
                          <a:spcPct val="0"/>
                        </a:spcAft>
                        <a:defRPr kumimoji="1">
                          <a:solidFill>
                            <a:schemeClr val="tx1"/>
                          </a:solidFill>
                          <a:latin typeface="Arial Narrow" panose="020B0606020202030204" pitchFamily="34" charset="0"/>
                          <a:ea typeface="MS PGothic" panose="020B0600070205080204" pitchFamily="34" charset="-128"/>
                        </a:defRPr>
                      </a:lvl8pPr>
                      <a:lvl9pPr fontAlgn="base">
                        <a:spcBef>
                          <a:spcPct val="20000"/>
                        </a:spcBef>
                        <a:spcAft>
                          <a:spcPct val="0"/>
                        </a:spcAft>
                        <a:defRPr kumimoji="1">
                          <a:solidFill>
                            <a:schemeClr val="tx1"/>
                          </a:solidFill>
                          <a:latin typeface="Arial Narrow" panose="020B0606020202030204" pitchFamily="34" charset="0"/>
                          <a:ea typeface="MS PGothic" panose="020B0600070205080204" pitchFamily="34"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Circular（Non-Sun Synchronous</a:t>
                      </a:r>
                      <a:r>
                        <a:rPr kumimoji="1" lang="ja-JP" altLang="en-US"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1" lang="ja-JP" altLang="en-US"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350</a:t>
                      </a:r>
                      <a:r>
                        <a:rPr kumimoji="1" lang="en-US" altLang="ja-JP"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km (</a:t>
                      </a:r>
                      <a:r>
                        <a:rPr kumimoji="1" lang="ja-JP" altLang="en-US"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402.5</a:t>
                      </a:r>
                      <a:r>
                        <a:rPr kumimoji="1" lang="en-US" altLang="ja-JP"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km since Aug. 2001) (±1.25km)</a:t>
                      </a:r>
                    </a:p>
                    <a:p>
                      <a:pPr marL="0" marR="0" lvl="0" indent="0" algn="just" defTabSz="914400" rtl="0" eaLnBrk="0" fontAlgn="base" latinLnBrk="0" hangingPunct="0">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35 deg.</a:t>
                      </a:r>
                      <a:endParaRPr kumimoji="1" lang="ja-JP" altLang="en-US"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14425">
                <a:tc>
                  <a:txBody>
                    <a:bodyPr/>
                    <a:lstStyle>
                      <a:lvl1pPr algn="l">
                        <a:spcBef>
                          <a:spcPct val="20000"/>
                        </a:spcBef>
                        <a:defRPr kumimoji="1" sz="2800">
                          <a:solidFill>
                            <a:schemeClr val="tx1"/>
                          </a:solidFill>
                          <a:latin typeface="Arial Narrow" panose="020B0606020202030204" pitchFamily="34" charset="0"/>
                          <a:ea typeface="MS PGothic" panose="020B0600070205080204" pitchFamily="34" charset="-128"/>
                        </a:defRPr>
                      </a:lvl1pPr>
                      <a:lvl2pPr algn="l">
                        <a:spcBef>
                          <a:spcPct val="20000"/>
                        </a:spcBef>
                        <a:defRPr kumimoji="1" sz="2400">
                          <a:solidFill>
                            <a:schemeClr val="tx1"/>
                          </a:solidFill>
                          <a:latin typeface="Arial Narrow" panose="020B0606020202030204" pitchFamily="34" charset="0"/>
                          <a:ea typeface="MS PGothic" panose="020B0600070205080204" pitchFamily="34" charset="-128"/>
                        </a:defRPr>
                      </a:lvl2pPr>
                      <a:lvl3pPr algn="l">
                        <a:spcBef>
                          <a:spcPct val="20000"/>
                        </a:spcBef>
                        <a:defRPr kumimoji="1" sz="2000">
                          <a:solidFill>
                            <a:schemeClr val="tx1"/>
                          </a:solidFill>
                          <a:latin typeface="Arial Narrow" panose="020B0606020202030204" pitchFamily="34" charset="0"/>
                          <a:ea typeface="MS PGothic" panose="020B0600070205080204" pitchFamily="34" charset="-128"/>
                        </a:defRPr>
                      </a:lvl3pPr>
                      <a:lvl4pPr algn="l">
                        <a:spcBef>
                          <a:spcPct val="20000"/>
                        </a:spcBef>
                        <a:defRPr kumimoji="1">
                          <a:solidFill>
                            <a:schemeClr val="tx1"/>
                          </a:solidFill>
                          <a:latin typeface="Arial Narrow" panose="020B0606020202030204" pitchFamily="34" charset="0"/>
                          <a:ea typeface="MS PGothic" panose="020B0600070205080204" pitchFamily="34" charset="-128"/>
                        </a:defRPr>
                      </a:lvl4pPr>
                      <a:lvl5pPr algn="l">
                        <a:spcBef>
                          <a:spcPct val="20000"/>
                        </a:spcBef>
                        <a:defRPr kumimoji="1">
                          <a:solidFill>
                            <a:schemeClr val="tx1"/>
                          </a:solidFill>
                          <a:latin typeface="Arial Narrow" panose="020B0606020202030204" pitchFamily="34" charset="0"/>
                          <a:ea typeface="MS PGothic" panose="020B0600070205080204" pitchFamily="34" charset="-128"/>
                        </a:defRPr>
                      </a:lvl5pPr>
                      <a:lvl6pPr fontAlgn="base">
                        <a:spcBef>
                          <a:spcPct val="20000"/>
                        </a:spcBef>
                        <a:spcAft>
                          <a:spcPct val="0"/>
                        </a:spcAft>
                        <a:defRPr kumimoji="1">
                          <a:solidFill>
                            <a:schemeClr val="tx1"/>
                          </a:solidFill>
                          <a:latin typeface="Arial Narrow" panose="020B0606020202030204" pitchFamily="34" charset="0"/>
                          <a:ea typeface="MS PGothic" panose="020B0600070205080204" pitchFamily="34" charset="-128"/>
                        </a:defRPr>
                      </a:lvl6pPr>
                      <a:lvl7pPr fontAlgn="base">
                        <a:spcBef>
                          <a:spcPct val="20000"/>
                        </a:spcBef>
                        <a:spcAft>
                          <a:spcPct val="0"/>
                        </a:spcAft>
                        <a:defRPr kumimoji="1">
                          <a:solidFill>
                            <a:schemeClr val="tx1"/>
                          </a:solidFill>
                          <a:latin typeface="Arial Narrow" panose="020B0606020202030204" pitchFamily="34" charset="0"/>
                          <a:ea typeface="MS PGothic" panose="020B0600070205080204" pitchFamily="34" charset="-128"/>
                        </a:defRPr>
                      </a:lvl7pPr>
                      <a:lvl8pPr fontAlgn="base">
                        <a:spcBef>
                          <a:spcPct val="20000"/>
                        </a:spcBef>
                        <a:spcAft>
                          <a:spcPct val="0"/>
                        </a:spcAft>
                        <a:defRPr kumimoji="1">
                          <a:solidFill>
                            <a:schemeClr val="tx1"/>
                          </a:solidFill>
                          <a:latin typeface="Arial Narrow" panose="020B0606020202030204" pitchFamily="34" charset="0"/>
                          <a:ea typeface="MS PGothic" panose="020B0600070205080204" pitchFamily="34" charset="-128"/>
                        </a:defRPr>
                      </a:lvl8pPr>
                      <a:lvl9pPr fontAlgn="base">
                        <a:spcBef>
                          <a:spcPct val="20000"/>
                        </a:spcBef>
                        <a:spcAft>
                          <a:spcPct val="0"/>
                        </a:spcAft>
                        <a:defRPr kumimoji="1">
                          <a:solidFill>
                            <a:schemeClr val="tx1"/>
                          </a:solidFill>
                          <a:latin typeface="Arial Narrow" panose="020B0606020202030204" pitchFamily="34" charset="0"/>
                          <a:ea typeface="MS PGothic" panose="020B0600070205080204" pitchFamily="34"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Sensor</a:t>
                      </a: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en-US"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kumimoji="1" sz="2800">
                          <a:solidFill>
                            <a:schemeClr val="tx1"/>
                          </a:solidFill>
                          <a:latin typeface="Arial Narrow" panose="020B0606020202030204" pitchFamily="34" charset="0"/>
                          <a:ea typeface="MS PGothic" panose="020B0600070205080204" pitchFamily="34" charset="-128"/>
                        </a:defRPr>
                      </a:lvl1pPr>
                      <a:lvl2pPr algn="l">
                        <a:spcBef>
                          <a:spcPct val="20000"/>
                        </a:spcBef>
                        <a:defRPr kumimoji="1" sz="2400">
                          <a:solidFill>
                            <a:schemeClr val="tx1"/>
                          </a:solidFill>
                          <a:latin typeface="Arial Narrow" panose="020B0606020202030204" pitchFamily="34" charset="0"/>
                          <a:ea typeface="MS PGothic" panose="020B0600070205080204" pitchFamily="34" charset="-128"/>
                        </a:defRPr>
                      </a:lvl2pPr>
                      <a:lvl3pPr algn="l">
                        <a:spcBef>
                          <a:spcPct val="20000"/>
                        </a:spcBef>
                        <a:defRPr kumimoji="1" sz="2000">
                          <a:solidFill>
                            <a:schemeClr val="tx1"/>
                          </a:solidFill>
                          <a:latin typeface="Arial Narrow" panose="020B0606020202030204" pitchFamily="34" charset="0"/>
                          <a:ea typeface="MS PGothic" panose="020B0600070205080204" pitchFamily="34" charset="-128"/>
                        </a:defRPr>
                      </a:lvl3pPr>
                      <a:lvl4pPr algn="l">
                        <a:spcBef>
                          <a:spcPct val="20000"/>
                        </a:spcBef>
                        <a:defRPr kumimoji="1">
                          <a:solidFill>
                            <a:schemeClr val="tx1"/>
                          </a:solidFill>
                          <a:latin typeface="Arial Narrow" panose="020B0606020202030204" pitchFamily="34" charset="0"/>
                          <a:ea typeface="MS PGothic" panose="020B0600070205080204" pitchFamily="34" charset="-128"/>
                        </a:defRPr>
                      </a:lvl4pPr>
                      <a:lvl5pPr algn="l">
                        <a:spcBef>
                          <a:spcPct val="20000"/>
                        </a:spcBef>
                        <a:defRPr kumimoji="1">
                          <a:solidFill>
                            <a:schemeClr val="tx1"/>
                          </a:solidFill>
                          <a:latin typeface="Arial Narrow" panose="020B0606020202030204" pitchFamily="34" charset="0"/>
                          <a:ea typeface="MS PGothic" panose="020B0600070205080204" pitchFamily="34" charset="-128"/>
                        </a:defRPr>
                      </a:lvl5pPr>
                      <a:lvl6pPr fontAlgn="base">
                        <a:spcBef>
                          <a:spcPct val="20000"/>
                        </a:spcBef>
                        <a:spcAft>
                          <a:spcPct val="0"/>
                        </a:spcAft>
                        <a:defRPr kumimoji="1">
                          <a:solidFill>
                            <a:schemeClr val="tx1"/>
                          </a:solidFill>
                          <a:latin typeface="Arial Narrow" panose="020B0606020202030204" pitchFamily="34" charset="0"/>
                          <a:ea typeface="MS PGothic" panose="020B0600070205080204" pitchFamily="34" charset="-128"/>
                        </a:defRPr>
                      </a:lvl6pPr>
                      <a:lvl7pPr fontAlgn="base">
                        <a:spcBef>
                          <a:spcPct val="20000"/>
                        </a:spcBef>
                        <a:spcAft>
                          <a:spcPct val="0"/>
                        </a:spcAft>
                        <a:defRPr kumimoji="1">
                          <a:solidFill>
                            <a:schemeClr val="tx1"/>
                          </a:solidFill>
                          <a:latin typeface="Arial Narrow" panose="020B0606020202030204" pitchFamily="34" charset="0"/>
                          <a:ea typeface="MS PGothic" panose="020B0600070205080204" pitchFamily="34" charset="-128"/>
                        </a:defRPr>
                      </a:lvl7pPr>
                      <a:lvl8pPr fontAlgn="base">
                        <a:spcBef>
                          <a:spcPct val="20000"/>
                        </a:spcBef>
                        <a:spcAft>
                          <a:spcPct val="0"/>
                        </a:spcAft>
                        <a:defRPr kumimoji="1">
                          <a:solidFill>
                            <a:schemeClr val="tx1"/>
                          </a:solidFill>
                          <a:latin typeface="Arial Narrow" panose="020B0606020202030204" pitchFamily="34" charset="0"/>
                          <a:ea typeface="MS PGothic" panose="020B0600070205080204" pitchFamily="34" charset="-128"/>
                        </a:defRPr>
                      </a:lvl8pPr>
                      <a:lvl9pPr fontAlgn="base">
                        <a:spcBef>
                          <a:spcPct val="20000"/>
                        </a:spcBef>
                        <a:spcAft>
                          <a:spcPct val="0"/>
                        </a:spcAft>
                        <a:defRPr kumimoji="1">
                          <a:solidFill>
                            <a:schemeClr val="tx1"/>
                          </a:solidFill>
                          <a:latin typeface="Arial Narrow" panose="020B0606020202030204" pitchFamily="34" charset="0"/>
                          <a:ea typeface="MS PGothic" panose="020B0600070205080204" pitchFamily="34"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600" b="1" i="0" u="none" strike="noStrike" cap="none" normalizeH="0" baseline="0" smtClean="0">
                          <a:ln>
                            <a:noFill/>
                          </a:ln>
                          <a:solidFill>
                            <a:srgbClr val="FF0000"/>
                          </a:solidFill>
                          <a:effectLst/>
                          <a:latin typeface="Arial Narrow" panose="020B0606020202030204" pitchFamily="34" charset="0"/>
                          <a:ea typeface="MS Gothic" panose="020B0609070205080204" pitchFamily="49" charset="-128"/>
                        </a:rPr>
                        <a:t>Precipitation Radar (PR)</a:t>
                      </a:r>
                    </a:p>
                    <a:p>
                      <a:pPr marL="0" marR="0" lvl="0" indent="0" algn="just" defTabSz="914400" rtl="0" eaLnBrk="0" fontAlgn="base" latinLnBrk="0" hangingPunct="0">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TRMM Microwave Imager </a:t>
                      </a:r>
                      <a:r>
                        <a:rPr kumimoji="1" lang="ja-JP" altLang="en-US"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a:t>
                      </a:r>
                      <a:r>
                        <a:rPr kumimoji="1" lang="en-US" altLang="ja-JP"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TMI)</a:t>
                      </a:r>
                    </a:p>
                    <a:p>
                      <a:pPr marL="0" marR="0" lvl="0" indent="0" algn="just" defTabSz="914400" rtl="0" eaLnBrk="0" fontAlgn="base" latinLnBrk="0" hangingPunct="0">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Visible and Infrared Scanner (VIRS)</a:t>
                      </a:r>
                    </a:p>
                    <a:p>
                      <a:pPr marL="0" marR="0" lvl="0" indent="0" algn="just" defTabSz="914400" rtl="0" eaLnBrk="0" fontAlgn="base" latinLnBrk="0" hangingPunct="0">
                        <a:lnSpc>
                          <a:spcPct val="100000"/>
                        </a:lnSpc>
                        <a:spcBef>
                          <a:spcPct val="0"/>
                        </a:spcBef>
                        <a:spcAft>
                          <a:spcPct val="0"/>
                        </a:spcAft>
                        <a:buClrTx/>
                        <a:buSzTx/>
                        <a:buFontTx/>
                        <a:buNone/>
                        <a:tabLst/>
                      </a:pPr>
                      <a:r>
                        <a:rPr kumimoji="1" lang="en-US" altLang="ja-JP" sz="12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Clouds and the Earth’s Radiation Energy System</a:t>
                      </a:r>
                      <a:r>
                        <a:rPr kumimoji="1" lang="en-US" altLang="ja-JP"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 </a:t>
                      </a:r>
                      <a:r>
                        <a:rPr kumimoji="1" lang="ja-JP" altLang="en-US"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a:t>
                      </a:r>
                      <a:r>
                        <a:rPr kumimoji="1" lang="en-US" altLang="ja-JP"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CERES)</a:t>
                      </a:r>
                    </a:p>
                    <a:p>
                      <a:pPr marL="0" marR="0" lvl="0" indent="0" algn="just" defTabSz="914400" rtl="0" eaLnBrk="0" fontAlgn="base" latinLnBrk="0" hangingPunct="0">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Narrow" panose="020B0606020202030204" pitchFamily="34" charset="0"/>
                          <a:ea typeface="MS Gothic" panose="020B0609070205080204" pitchFamily="49" charset="-128"/>
                        </a:rPr>
                        <a:t>Lightning (LIS)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129042" name="Group 18"/>
          <p:cNvGrpSpPr>
            <a:grpSpLocks/>
          </p:cNvGrpSpPr>
          <p:nvPr/>
        </p:nvGrpSpPr>
        <p:grpSpPr bwMode="auto">
          <a:xfrm>
            <a:off x="374650" y="1060450"/>
            <a:ext cx="5170488" cy="3517900"/>
            <a:chOff x="229" y="668"/>
            <a:chExt cx="3257" cy="2216"/>
          </a:xfrm>
        </p:grpSpPr>
        <p:sp>
          <p:nvSpPr>
            <p:cNvPr id="129043" name="Rectangle 19"/>
            <p:cNvSpPr>
              <a:spLocks noChangeArrowheads="1"/>
            </p:cNvSpPr>
            <p:nvPr/>
          </p:nvSpPr>
          <p:spPr bwMode="auto">
            <a:xfrm>
              <a:off x="229" y="668"/>
              <a:ext cx="3257" cy="2216"/>
            </a:xfrm>
            <a:prstGeom prst="rect">
              <a:avLst/>
            </a:prstGeom>
            <a:solidFill>
              <a:srgbClr val="003399"/>
            </a:solidFill>
            <a:ln w="9525">
              <a:solidFill>
                <a:srgbClr val="000000"/>
              </a:solidFill>
              <a:miter lim="800000"/>
              <a:headEnd/>
              <a:tailEnd/>
            </a:ln>
          </p:spPr>
          <p:txBody>
            <a:bodyPr wrap="none" anchor="ctr"/>
            <a:lstStyle/>
            <a:p>
              <a:endParaRPr lang="en-US"/>
            </a:p>
          </p:txBody>
        </p:sp>
        <p:pic>
          <p:nvPicPr>
            <p:cNvPr id="129044" name="Picture 20" descr="TRMM_sc_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9" y="669"/>
              <a:ext cx="1825" cy="2203"/>
            </a:xfrm>
            <a:prstGeom prst="rect">
              <a:avLst/>
            </a:prstGeom>
            <a:noFill/>
            <a:extLst>
              <a:ext uri="{909E8E84-426E-40DD-AFC4-6F175D3DCCD1}">
                <a14:hiddenFill xmlns:a14="http://schemas.microsoft.com/office/drawing/2010/main">
                  <a:solidFill>
                    <a:srgbClr val="FFFFFF"/>
                  </a:solidFill>
                </a14:hiddenFill>
              </a:ext>
            </a:extLst>
          </p:spPr>
        </p:pic>
        <p:sp>
          <p:nvSpPr>
            <p:cNvPr id="129045" name="Text Box 21"/>
            <p:cNvSpPr txBox="1">
              <a:spLocks noChangeArrowheads="1"/>
            </p:cNvSpPr>
            <p:nvPr/>
          </p:nvSpPr>
          <p:spPr bwMode="auto">
            <a:xfrm>
              <a:off x="2610" y="2054"/>
              <a:ext cx="257" cy="197"/>
            </a:xfrm>
            <a:prstGeom prst="rect">
              <a:avLst/>
            </a:prstGeom>
            <a:solidFill>
              <a:srgbClr val="CCFF33"/>
            </a:solidFill>
            <a:ln w="38100" cmpd="dbl">
              <a:solidFill>
                <a:srgbClr val="000000"/>
              </a:solidFill>
              <a:miter lim="800000"/>
              <a:headEnd/>
              <a:tailEnd/>
            </a:ln>
          </p:spPr>
          <p:txBody>
            <a:bodyPr wrap="none">
              <a:spAutoFit/>
            </a:bodyPr>
            <a:lstStyle/>
            <a:p>
              <a:pPr eaLnBrk="0" hangingPunct="0"/>
              <a:r>
                <a:rPr kumimoji="0" lang="en-US" altLang="ja-JP" sz="1200" i="0">
                  <a:solidFill>
                    <a:srgbClr val="000000"/>
                  </a:solidFill>
                </a:rPr>
                <a:t>PR</a:t>
              </a:r>
            </a:p>
          </p:txBody>
        </p:sp>
        <p:sp>
          <p:nvSpPr>
            <p:cNvPr id="129046" name="Text Box 22"/>
            <p:cNvSpPr txBox="1">
              <a:spLocks noChangeArrowheads="1"/>
            </p:cNvSpPr>
            <p:nvPr/>
          </p:nvSpPr>
          <p:spPr bwMode="auto">
            <a:xfrm>
              <a:off x="2874" y="1134"/>
              <a:ext cx="299" cy="179"/>
            </a:xfrm>
            <a:prstGeom prst="rect">
              <a:avLst/>
            </a:prstGeom>
            <a:solidFill>
              <a:srgbClr val="CCFF33"/>
            </a:solidFill>
            <a:ln w="9525">
              <a:solidFill>
                <a:srgbClr val="000000"/>
              </a:solidFill>
              <a:miter lim="800000"/>
              <a:headEnd/>
              <a:tailEnd/>
            </a:ln>
          </p:spPr>
          <p:txBody>
            <a:bodyPr wrap="none">
              <a:spAutoFit/>
            </a:bodyPr>
            <a:lstStyle/>
            <a:p>
              <a:pPr eaLnBrk="0" hangingPunct="0"/>
              <a:r>
                <a:rPr kumimoji="0" lang="en-US" altLang="ja-JP" sz="1200" i="0">
                  <a:solidFill>
                    <a:srgbClr val="000000"/>
                  </a:solidFill>
                </a:rPr>
                <a:t>TMI</a:t>
              </a:r>
              <a:endParaRPr kumimoji="0" lang="ja-JP" altLang="en-US" sz="1200" i="0">
                <a:solidFill>
                  <a:srgbClr val="000000"/>
                </a:solidFill>
              </a:endParaRPr>
            </a:p>
          </p:txBody>
        </p:sp>
        <p:sp>
          <p:nvSpPr>
            <p:cNvPr id="129047" name="Text Box 23"/>
            <p:cNvSpPr txBox="1">
              <a:spLocks noChangeArrowheads="1"/>
            </p:cNvSpPr>
            <p:nvPr/>
          </p:nvSpPr>
          <p:spPr bwMode="auto">
            <a:xfrm>
              <a:off x="2750" y="1503"/>
              <a:ext cx="340" cy="179"/>
            </a:xfrm>
            <a:prstGeom prst="rect">
              <a:avLst/>
            </a:prstGeom>
            <a:solidFill>
              <a:srgbClr val="CCFF33"/>
            </a:solidFill>
            <a:ln w="9525">
              <a:solidFill>
                <a:srgbClr val="000000"/>
              </a:solidFill>
              <a:miter lim="800000"/>
              <a:headEnd/>
              <a:tailEnd/>
            </a:ln>
          </p:spPr>
          <p:txBody>
            <a:bodyPr wrap="none">
              <a:spAutoFit/>
            </a:bodyPr>
            <a:lstStyle/>
            <a:p>
              <a:pPr eaLnBrk="0" hangingPunct="0"/>
              <a:r>
                <a:rPr kumimoji="0" lang="en-US" altLang="ja-JP" sz="1200" i="0">
                  <a:solidFill>
                    <a:srgbClr val="000000"/>
                  </a:solidFill>
                </a:rPr>
                <a:t>VIRS</a:t>
              </a:r>
            </a:p>
          </p:txBody>
        </p:sp>
        <p:sp>
          <p:nvSpPr>
            <p:cNvPr id="129048" name="Text Box 24"/>
            <p:cNvSpPr txBox="1">
              <a:spLocks noChangeArrowheads="1"/>
            </p:cNvSpPr>
            <p:nvPr/>
          </p:nvSpPr>
          <p:spPr bwMode="auto">
            <a:xfrm>
              <a:off x="649" y="1759"/>
              <a:ext cx="474" cy="179"/>
            </a:xfrm>
            <a:prstGeom prst="rect">
              <a:avLst/>
            </a:prstGeom>
            <a:solidFill>
              <a:srgbClr val="CCFF33"/>
            </a:solidFill>
            <a:ln w="9525">
              <a:solidFill>
                <a:srgbClr val="000000"/>
              </a:solidFill>
              <a:miter lim="800000"/>
              <a:headEnd/>
              <a:tailEnd/>
            </a:ln>
          </p:spPr>
          <p:txBody>
            <a:bodyPr>
              <a:spAutoFit/>
            </a:bodyPr>
            <a:lstStyle/>
            <a:p>
              <a:pPr eaLnBrk="0" hangingPunct="0"/>
              <a:r>
                <a:rPr kumimoji="0" lang="en-US" altLang="ja-JP" sz="1200" i="0">
                  <a:solidFill>
                    <a:srgbClr val="000000"/>
                  </a:solidFill>
                </a:rPr>
                <a:t>LIS</a:t>
              </a:r>
            </a:p>
          </p:txBody>
        </p:sp>
        <p:sp>
          <p:nvSpPr>
            <p:cNvPr id="129049" name="Text Box 25"/>
            <p:cNvSpPr txBox="1">
              <a:spLocks noChangeArrowheads="1"/>
            </p:cNvSpPr>
            <p:nvPr/>
          </p:nvSpPr>
          <p:spPr bwMode="auto">
            <a:xfrm>
              <a:off x="776" y="2142"/>
              <a:ext cx="560" cy="179"/>
            </a:xfrm>
            <a:prstGeom prst="rect">
              <a:avLst/>
            </a:prstGeom>
            <a:solidFill>
              <a:srgbClr val="CCFF33"/>
            </a:solidFill>
            <a:ln w="9525">
              <a:solidFill>
                <a:srgbClr val="000000"/>
              </a:solidFill>
              <a:miter lim="800000"/>
              <a:headEnd/>
              <a:tailEnd/>
            </a:ln>
          </p:spPr>
          <p:txBody>
            <a:bodyPr>
              <a:spAutoFit/>
            </a:bodyPr>
            <a:lstStyle/>
            <a:p>
              <a:pPr eaLnBrk="0" hangingPunct="0"/>
              <a:r>
                <a:rPr kumimoji="0" lang="en-US" altLang="ja-JP" sz="1200" i="0">
                  <a:solidFill>
                    <a:srgbClr val="000000"/>
                  </a:solidFill>
                </a:rPr>
                <a:t>CERES</a:t>
              </a:r>
            </a:p>
          </p:txBody>
        </p:sp>
        <p:sp>
          <p:nvSpPr>
            <p:cNvPr id="129050" name="Line 26"/>
            <p:cNvSpPr>
              <a:spLocks noChangeShapeType="1"/>
            </p:cNvSpPr>
            <p:nvPr/>
          </p:nvSpPr>
          <p:spPr bwMode="auto">
            <a:xfrm>
              <a:off x="1121" y="1858"/>
              <a:ext cx="308" cy="28"/>
            </a:xfrm>
            <a:prstGeom prst="line">
              <a:avLst/>
            </a:prstGeom>
            <a:noFill/>
            <a:ln w="254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9051" name="Line 27"/>
            <p:cNvSpPr>
              <a:spLocks noChangeShapeType="1"/>
            </p:cNvSpPr>
            <p:nvPr/>
          </p:nvSpPr>
          <p:spPr bwMode="auto">
            <a:xfrm flipH="1">
              <a:off x="2619" y="1277"/>
              <a:ext cx="232" cy="112"/>
            </a:xfrm>
            <a:prstGeom prst="line">
              <a:avLst/>
            </a:prstGeom>
            <a:noFill/>
            <a:ln w="254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9052" name="Line 28"/>
            <p:cNvSpPr>
              <a:spLocks noChangeShapeType="1"/>
            </p:cNvSpPr>
            <p:nvPr/>
          </p:nvSpPr>
          <p:spPr bwMode="auto">
            <a:xfrm flipH="1">
              <a:off x="2410" y="1594"/>
              <a:ext cx="347" cy="1"/>
            </a:xfrm>
            <a:prstGeom prst="line">
              <a:avLst/>
            </a:prstGeom>
            <a:noFill/>
            <a:ln w="254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9053" name="Line 29"/>
            <p:cNvSpPr>
              <a:spLocks noChangeShapeType="1"/>
            </p:cNvSpPr>
            <p:nvPr/>
          </p:nvSpPr>
          <p:spPr bwMode="auto">
            <a:xfrm flipH="1" flipV="1">
              <a:off x="2078" y="2063"/>
              <a:ext cx="500" cy="83"/>
            </a:xfrm>
            <a:prstGeom prst="line">
              <a:avLst/>
            </a:prstGeom>
            <a:noFill/>
            <a:ln w="254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9054" name="Line 30"/>
            <p:cNvSpPr>
              <a:spLocks noChangeShapeType="1"/>
            </p:cNvSpPr>
            <p:nvPr/>
          </p:nvSpPr>
          <p:spPr bwMode="auto">
            <a:xfrm flipV="1">
              <a:off x="1344" y="2100"/>
              <a:ext cx="192" cy="83"/>
            </a:xfrm>
            <a:prstGeom prst="line">
              <a:avLst/>
            </a:prstGeom>
            <a:noFill/>
            <a:ln w="254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9055" name="Line 31"/>
            <p:cNvSpPr>
              <a:spLocks noChangeShapeType="1"/>
            </p:cNvSpPr>
            <p:nvPr/>
          </p:nvSpPr>
          <p:spPr bwMode="auto">
            <a:xfrm>
              <a:off x="1676" y="1016"/>
              <a:ext cx="231" cy="177"/>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9056" name="Text Box 32"/>
            <p:cNvSpPr txBox="1">
              <a:spLocks noChangeArrowheads="1"/>
            </p:cNvSpPr>
            <p:nvPr/>
          </p:nvSpPr>
          <p:spPr bwMode="auto">
            <a:xfrm>
              <a:off x="1512" y="806"/>
              <a:ext cx="960" cy="179"/>
            </a:xfrm>
            <a:prstGeom prst="rect">
              <a:avLst/>
            </a:prstGeom>
            <a:solidFill>
              <a:srgbClr val="CCFF33"/>
            </a:solidFill>
            <a:ln w="9525">
              <a:solidFill>
                <a:srgbClr val="000000"/>
              </a:solidFill>
              <a:miter lim="800000"/>
              <a:headEnd/>
              <a:tailEnd/>
            </a:ln>
          </p:spPr>
          <p:txBody>
            <a:bodyPr>
              <a:spAutoFit/>
            </a:bodyPr>
            <a:lstStyle/>
            <a:p>
              <a:pPr eaLnBrk="0" hangingPunct="0"/>
              <a:r>
                <a:rPr kumimoji="0" lang="en-US" altLang="ja-JP" sz="1200" i="0">
                  <a:solidFill>
                    <a:srgbClr val="000000"/>
                  </a:solidFill>
                </a:rPr>
                <a:t>High-gain antenna</a:t>
              </a:r>
            </a:p>
          </p:txBody>
        </p:sp>
        <p:sp>
          <p:nvSpPr>
            <p:cNvPr id="129057" name="Text Box 33"/>
            <p:cNvSpPr txBox="1">
              <a:spLocks noChangeArrowheads="1"/>
            </p:cNvSpPr>
            <p:nvPr/>
          </p:nvSpPr>
          <p:spPr bwMode="auto">
            <a:xfrm>
              <a:off x="325" y="799"/>
              <a:ext cx="720" cy="179"/>
            </a:xfrm>
            <a:prstGeom prst="rect">
              <a:avLst/>
            </a:prstGeom>
            <a:solidFill>
              <a:srgbClr val="CCFF33"/>
            </a:solidFill>
            <a:ln w="9525">
              <a:solidFill>
                <a:srgbClr val="000000"/>
              </a:solidFill>
              <a:miter lim="800000"/>
              <a:headEnd/>
              <a:tailEnd/>
            </a:ln>
          </p:spPr>
          <p:txBody>
            <a:bodyPr>
              <a:spAutoFit/>
            </a:bodyPr>
            <a:lstStyle/>
            <a:p>
              <a:pPr eaLnBrk="0" hangingPunct="0"/>
              <a:r>
                <a:rPr kumimoji="0" lang="en-US" altLang="ja-JP" sz="1200" i="0">
                  <a:solidFill>
                    <a:srgbClr val="000000"/>
                  </a:solidFill>
                </a:rPr>
                <a:t>Solar paddle</a:t>
              </a:r>
            </a:p>
          </p:txBody>
        </p:sp>
        <p:sp>
          <p:nvSpPr>
            <p:cNvPr id="129058" name="Line 34"/>
            <p:cNvSpPr>
              <a:spLocks noChangeShapeType="1"/>
            </p:cNvSpPr>
            <p:nvPr/>
          </p:nvSpPr>
          <p:spPr bwMode="auto">
            <a:xfrm>
              <a:off x="716" y="993"/>
              <a:ext cx="230" cy="177"/>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29059" name="Text Box 35"/>
          <p:cNvSpPr txBox="1">
            <a:spLocks noChangeArrowheads="1"/>
          </p:cNvSpPr>
          <p:nvPr/>
        </p:nvSpPr>
        <p:spPr bwMode="auto">
          <a:xfrm>
            <a:off x="5661171" y="1200150"/>
            <a:ext cx="3311525"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84150" indent="-184150" algn="l" defTabSz="762000">
              <a:defRPr kumimoji="1" sz="2400">
                <a:solidFill>
                  <a:schemeClr val="tx1"/>
                </a:solidFill>
                <a:latin typeface="Times New Roman" panose="02020603050405020304" pitchFamily="18" charset="0"/>
                <a:ea typeface="MS PGothic" panose="020B0600070205080204" pitchFamily="34" charset="-128"/>
              </a:defRPr>
            </a:lvl1pPr>
            <a:lvl2pPr marL="571500" algn="l" defTabSz="762000">
              <a:defRPr kumimoji="1" sz="2400">
                <a:solidFill>
                  <a:schemeClr val="tx1"/>
                </a:solidFill>
                <a:latin typeface="Times New Roman" panose="02020603050405020304" pitchFamily="18" charset="0"/>
                <a:ea typeface="MS PGothic" panose="020B0600070205080204" pitchFamily="34" charset="-128"/>
              </a:defRPr>
            </a:lvl2pPr>
            <a:lvl3pPr marL="1143000" algn="l" defTabSz="762000">
              <a:defRPr kumimoji="1" sz="2400">
                <a:solidFill>
                  <a:schemeClr val="tx1"/>
                </a:solidFill>
                <a:latin typeface="Times New Roman" panose="02020603050405020304" pitchFamily="18" charset="0"/>
                <a:ea typeface="MS PGothic" panose="020B0600070205080204" pitchFamily="34" charset="-128"/>
              </a:defRPr>
            </a:lvl3pPr>
            <a:lvl4pPr marL="1714500" algn="l" defTabSz="762000">
              <a:defRPr kumimoji="1" sz="2400">
                <a:solidFill>
                  <a:schemeClr val="tx1"/>
                </a:solidFill>
                <a:latin typeface="Times New Roman" panose="02020603050405020304" pitchFamily="18" charset="0"/>
                <a:ea typeface="MS PGothic" panose="020B0600070205080204" pitchFamily="34" charset="-128"/>
              </a:defRPr>
            </a:lvl4pPr>
            <a:lvl5pPr marL="2286000" algn="l" defTabSz="762000">
              <a:defRPr kumimoji="1" sz="2400">
                <a:solidFill>
                  <a:schemeClr val="tx1"/>
                </a:solidFill>
                <a:latin typeface="Times New Roman" panose="02020603050405020304" pitchFamily="18" charset="0"/>
                <a:ea typeface="MS PGothic" panose="020B0600070205080204" pitchFamily="34" charset="-128"/>
              </a:defRPr>
            </a:lvl5pPr>
            <a:lvl6pPr marL="2743200" defTabSz="762000" fontAlgn="base">
              <a:spcBef>
                <a:spcPct val="0"/>
              </a:spcBef>
              <a:spcAft>
                <a:spcPct val="0"/>
              </a:spcAft>
              <a:defRPr kumimoji="1" sz="2400">
                <a:solidFill>
                  <a:schemeClr val="tx1"/>
                </a:solidFill>
                <a:latin typeface="Times New Roman" panose="02020603050405020304" pitchFamily="18" charset="0"/>
                <a:ea typeface="MS PGothic" panose="020B0600070205080204" pitchFamily="34" charset="-128"/>
              </a:defRPr>
            </a:lvl6pPr>
            <a:lvl7pPr marL="3200400" defTabSz="762000" fontAlgn="base">
              <a:spcBef>
                <a:spcPct val="0"/>
              </a:spcBef>
              <a:spcAft>
                <a:spcPct val="0"/>
              </a:spcAft>
              <a:defRPr kumimoji="1" sz="2400">
                <a:solidFill>
                  <a:schemeClr val="tx1"/>
                </a:solidFill>
                <a:latin typeface="Times New Roman" panose="02020603050405020304" pitchFamily="18" charset="0"/>
                <a:ea typeface="MS PGothic" panose="020B0600070205080204" pitchFamily="34" charset="-128"/>
              </a:defRPr>
            </a:lvl7pPr>
            <a:lvl8pPr marL="3657600" defTabSz="762000" fontAlgn="base">
              <a:spcBef>
                <a:spcPct val="0"/>
              </a:spcBef>
              <a:spcAft>
                <a:spcPct val="0"/>
              </a:spcAft>
              <a:defRPr kumimoji="1" sz="2400">
                <a:solidFill>
                  <a:schemeClr val="tx1"/>
                </a:solidFill>
                <a:latin typeface="Times New Roman" panose="02020603050405020304" pitchFamily="18" charset="0"/>
                <a:ea typeface="MS PGothic" panose="020B0600070205080204" pitchFamily="34" charset="-128"/>
              </a:defRPr>
            </a:lvl8pPr>
            <a:lvl9pPr marL="4114800" defTabSz="762000" fontAlgn="base">
              <a:spcBef>
                <a:spcPct val="0"/>
              </a:spcBef>
              <a:spcAft>
                <a:spcPct val="0"/>
              </a:spcAft>
              <a:defRPr kumimoji="1" sz="2400">
                <a:solidFill>
                  <a:schemeClr val="tx1"/>
                </a:solidFill>
                <a:latin typeface="Times New Roman" panose="02020603050405020304" pitchFamily="18" charset="0"/>
                <a:ea typeface="MS PGothic" panose="020B0600070205080204" pitchFamily="34" charset="-128"/>
              </a:defRPr>
            </a:lvl9pPr>
          </a:lstStyle>
          <a:p>
            <a:pPr marL="342900" indent="-342900">
              <a:buFont typeface="Arial" panose="020B0604020202020204" pitchFamily="34" charset="0"/>
              <a:buChar char="•"/>
            </a:pPr>
            <a:r>
              <a:rPr lang="en-US" altLang="ja-JP" sz="2000" i="0" dirty="0">
                <a:latin typeface="+mn-lt"/>
              </a:rPr>
              <a:t>Observation of tropical rainfall (Driving engine of global atmosphere)</a:t>
            </a:r>
          </a:p>
          <a:p>
            <a:pPr marL="342900" indent="-342900">
              <a:buFont typeface="Arial" panose="020B0604020202020204" pitchFamily="34" charset="0"/>
              <a:buChar char="•"/>
            </a:pPr>
            <a:endParaRPr lang="en-US" altLang="ja-JP" sz="2000" i="0" dirty="0">
              <a:latin typeface="+mn-lt"/>
            </a:endParaRPr>
          </a:p>
          <a:p>
            <a:pPr marL="342900" indent="-342900">
              <a:buFont typeface="Arial" panose="020B0604020202020204" pitchFamily="34" charset="0"/>
              <a:buChar char="•"/>
            </a:pPr>
            <a:r>
              <a:rPr lang="en-US" altLang="ja-JP" sz="2000" i="0" dirty="0">
                <a:latin typeface="+mn-lt"/>
              </a:rPr>
              <a:t>US-Japan joint mission (Japan: PR, Launch, </a:t>
            </a:r>
            <a:r>
              <a:rPr lang="en-US" altLang="ja-JP" sz="2000" i="0" dirty="0" smtClean="0">
                <a:latin typeface="+mn-lt"/>
              </a:rPr>
              <a:t>US</a:t>
            </a:r>
            <a:r>
              <a:rPr lang="en-US" altLang="ja-JP" sz="2000" i="0" dirty="0">
                <a:latin typeface="+mn-lt"/>
              </a:rPr>
              <a:t>: Bus, 4 sensors, operation)</a:t>
            </a:r>
            <a:endParaRPr lang="ja-JP" altLang="en-US" sz="2000" i="0" dirty="0">
              <a:latin typeface="+mn-lt"/>
            </a:endParaRPr>
          </a:p>
          <a:p>
            <a:pPr marL="342900" indent="-342900">
              <a:buFont typeface="Arial" panose="020B0604020202020204" pitchFamily="34" charset="0"/>
              <a:buChar char="•"/>
            </a:pPr>
            <a:endParaRPr lang="en-US" altLang="ja-JP" sz="2000" i="0" dirty="0">
              <a:latin typeface="+mn-lt"/>
            </a:endParaRPr>
          </a:p>
          <a:p>
            <a:pPr marL="342900" indent="-342900">
              <a:buFont typeface="Arial" panose="020B0604020202020204" pitchFamily="34" charset="0"/>
              <a:buChar char="•"/>
            </a:pPr>
            <a:r>
              <a:rPr lang="en-US" altLang="ja-JP" sz="2000" i="0" dirty="0">
                <a:latin typeface="+mn-lt"/>
              </a:rPr>
              <a:t>Launched in Nov., </a:t>
            </a:r>
            <a:r>
              <a:rPr lang="en-US" altLang="ja-JP" sz="2000" i="0" dirty="0" smtClean="0">
                <a:latin typeface="+mn-lt"/>
              </a:rPr>
              <a:t>1997, turned off in April 2015</a:t>
            </a:r>
            <a:endParaRPr lang="en-US" altLang="ja-JP" sz="2000" i="0" dirty="0">
              <a:latin typeface="+mn-lt"/>
            </a:endParaRPr>
          </a:p>
          <a:p>
            <a:pPr marL="342900" indent="-342900">
              <a:buFont typeface="Arial" panose="020B0604020202020204" pitchFamily="34" charset="0"/>
              <a:buChar char="•"/>
            </a:pPr>
            <a:endParaRPr lang="en-US" altLang="ja-JP" sz="2000" i="0" dirty="0">
              <a:latin typeface="+mn-lt"/>
            </a:endParaRPr>
          </a:p>
          <a:p>
            <a:pPr marL="342900" indent="-342900">
              <a:buFont typeface="Arial" panose="020B0604020202020204" pitchFamily="34" charset="0"/>
              <a:buChar char="•"/>
            </a:pPr>
            <a:r>
              <a:rPr lang="en-US" altLang="ja-JP" sz="2000" i="0" dirty="0">
                <a:latin typeface="+mn-lt"/>
              </a:rPr>
              <a:t>First space-borne precipitation radar developed by CRL and NASDA</a:t>
            </a:r>
            <a:endParaRPr lang="ja-JP" altLang="en-US" sz="2000" i="0" dirty="0">
              <a:latin typeface="+mn-lt"/>
            </a:endParaRPr>
          </a:p>
        </p:txBody>
      </p:sp>
      <p:sp>
        <p:nvSpPr>
          <p:cNvPr id="129060" name="Rectangle 36"/>
          <p:cNvSpPr>
            <a:spLocks noGrp="1" noChangeArrowheads="1"/>
          </p:cNvSpPr>
          <p:nvPr>
            <p:ph type="title" idx="4294967295"/>
          </p:nvPr>
        </p:nvSpPr>
        <p:spPr>
          <a:xfrm>
            <a:off x="67582" y="100580"/>
            <a:ext cx="9070975" cy="609600"/>
          </a:xfrm>
          <a:extLst>
            <a:ext uri="{AF507438-7753-43E0-B8FC-AC1667EBCBE1}">
              <a14:hiddenEffects xmlns:a14="http://schemas.microsoft.com/office/drawing/2010/main">
                <a:effectLst>
                  <a:outerShdw dist="45791" dir="2021404" algn="ctr" rotWithShape="0">
                    <a:schemeClr val="bg2"/>
                  </a:outerShdw>
                </a:effectLst>
              </a14:hiddenEffects>
            </a:ext>
          </a:extLst>
        </p:spPr>
        <p:txBody>
          <a:bodyPr>
            <a:noAutofit/>
          </a:bodyPr>
          <a:lstStyle/>
          <a:p>
            <a:r>
              <a:rPr lang="en-US" altLang="ja-JP" sz="4000" dirty="0"/>
              <a:t>Tropical Rainfall Measuring Mission: TRMM</a:t>
            </a:r>
            <a:endParaRPr lang="ja-JP" altLang="en-US" sz="4000" dirty="0"/>
          </a:p>
        </p:txBody>
      </p:sp>
    </p:spTree>
    <p:extLst>
      <p:ext uri="{BB962C8B-B14F-4D97-AF65-F5344CB8AC3E}">
        <p14:creationId xmlns:p14="http://schemas.microsoft.com/office/powerpoint/2010/main" val="980167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9059">
                                            <p:txEl>
                                              <p:pRg st="0" end="0"/>
                                            </p:txEl>
                                          </p:spTgt>
                                        </p:tgtEl>
                                        <p:attrNameLst>
                                          <p:attrName>style.visibility</p:attrName>
                                        </p:attrNameLst>
                                      </p:cBhvr>
                                      <p:to>
                                        <p:strVal val="visible"/>
                                      </p:to>
                                    </p:set>
                                    <p:animEffect transition="in" filter="fade">
                                      <p:cBhvr>
                                        <p:cTn id="7" dur="500"/>
                                        <p:tgtEl>
                                          <p:spTgt spid="1290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9059">
                                            <p:txEl>
                                              <p:pRg st="2" end="2"/>
                                            </p:txEl>
                                          </p:spTgt>
                                        </p:tgtEl>
                                        <p:attrNameLst>
                                          <p:attrName>style.visibility</p:attrName>
                                        </p:attrNameLst>
                                      </p:cBhvr>
                                      <p:to>
                                        <p:strVal val="visible"/>
                                      </p:to>
                                    </p:set>
                                    <p:animEffect transition="in" filter="fade">
                                      <p:cBhvr>
                                        <p:cTn id="12" dur="500"/>
                                        <p:tgtEl>
                                          <p:spTgt spid="12905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9059">
                                            <p:txEl>
                                              <p:pRg st="4" end="4"/>
                                            </p:txEl>
                                          </p:spTgt>
                                        </p:tgtEl>
                                        <p:attrNameLst>
                                          <p:attrName>style.visibility</p:attrName>
                                        </p:attrNameLst>
                                      </p:cBhvr>
                                      <p:to>
                                        <p:strVal val="visible"/>
                                      </p:to>
                                    </p:set>
                                    <p:animEffect transition="in" filter="fade">
                                      <p:cBhvr>
                                        <p:cTn id="17" dur="500"/>
                                        <p:tgtEl>
                                          <p:spTgt spid="12905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9059">
                                            <p:txEl>
                                              <p:pRg st="6" end="6"/>
                                            </p:txEl>
                                          </p:spTgt>
                                        </p:tgtEl>
                                        <p:attrNameLst>
                                          <p:attrName>style.visibility</p:attrName>
                                        </p:attrNameLst>
                                      </p:cBhvr>
                                      <p:to>
                                        <p:strVal val="visible"/>
                                      </p:to>
                                    </p:set>
                                    <p:animEffect transition="in" filter="fade">
                                      <p:cBhvr>
                                        <p:cTn id="22" dur="500"/>
                                        <p:tgtEl>
                                          <p:spTgt spid="1290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1026"/>
          <p:cNvSpPr>
            <a:spLocks noGrp="1" noChangeArrowheads="1"/>
          </p:cNvSpPr>
          <p:nvPr>
            <p:ph type="title"/>
          </p:nvPr>
        </p:nvSpPr>
        <p:spPr>
          <a:xfrm>
            <a:off x="0" y="234157"/>
            <a:ext cx="9192986" cy="685800"/>
          </a:xfrm>
          <a:noFill/>
          <a:ln/>
          <a:extLst>
            <a:ext uri="{909E8E84-426E-40DD-AFC4-6F175D3DCCD1}">
              <a14:hiddenFill xmlns:a14="http://schemas.microsoft.com/office/drawing/2010/main">
                <a:solidFill>
                  <a:srgbClr val="C8FEC8"/>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107763" dir="2700000" algn="ctr" rotWithShape="0">
                    <a:srgbClr val="003E00"/>
                  </a:outerShdw>
                </a:effectLst>
              </a14:hiddenEffects>
            </a:ext>
          </a:extLst>
        </p:spPr>
        <p:txBody>
          <a:bodyPr lIns="90488" tIns="44450" rIns="90488" bIns="44450">
            <a:noAutofit/>
          </a:bodyPr>
          <a:lstStyle/>
          <a:p>
            <a:r>
              <a:rPr lang="en-US" altLang="ja-JP" sz="4600" dirty="0"/>
              <a:t>Concept of TRMM Rain Observation</a:t>
            </a:r>
          </a:p>
        </p:txBody>
      </p:sp>
      <p:sp>
        <p:nvSpPr>
          <p:cNvPr id="537603" name="Rectangle 1027"/>
          <p:cNvSpPr>
            <a:spLocks noChangeArrowheads="1"/>
          </p:cNvSpPr>
          <p:nvPr/>
        </p:nvSpPr>
        <p:spPr bwMode="auto">
          <a:xfrm>
            <a:off x="3322638" y="1585913"/>
            <a:ext cx="29845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537604" name="Picture 1028"/>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092200"/>
            <a:ext cx="7315200" cy="560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7605" name="Text Box 1029"/>
          <p:cNvSpPr txBox="1">
            <a:spLocks noChangeArrowheads="1"/>
          </p:cNvSpPr>
          <p:nvPr/>
        </p:nvSpPr>
        <p:spPr bwMode="auto">
          <a:xfrm>
            <a:off x="4902200" y="1433513"/>
            <a:ext cx="2698750" cy="366712"/>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eaLnBrk="0" hangingPunct="0"/>
            <a:r>
              <a:rPr lang="en-US" altLang="ja-JP" sz="1800" i="0">
                <a:latin typeface="Helvetica" panose="020B0604020202020204" pitchFamily="34" charset="0"/>
                <a:ea typeface="MS Gothic" panose="020B0609070205080204" pitchFamily="49" charset="-128"/>
              </a:rPr>
              <a:t>Flight Speed: 7.3 km/sec</a:t>
            </a:r>
          </a:p>
        </p:txBody>
      </p:sp>
      <p:sp>
        <p:nvSpPr>
          <p:cNvPr id="537606" name="Text Box 1030"/>
          <p:cNvSpPr txBox="1">
            <a:spLocks noChangeArrowheads="1"/>
          </p:cNvSpPr>
          <p:nvPr/>
        </p:nvSpPr>
        <p:spPr bwMode="auto">
          <a:xfrm>
            <a:off x="736600" y="1736725"/>
            <a:ext cx="3321050" cy="119062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eaLnBrk="0" hangingPunct="0"/>
            <a:endParaRPr lang="ja-JP" altLang="en-US" sz="1800" i="0">
              <a:latin typeface="Helvetica" panose="020B0604020202020204" pitchFamily="34" charset="0"/>
              <a:ea typeface="MS Gothic" panose="020B0609070205080204" pitchFamily="49" charset="-128"/>
            </a:endParaRPr>
          </a:p>
          <a:p>
            <a:pPr algn="l" eaLnBrk="0" hangingPunct="0"/>
            <a:r>
              <a:rPr lang="en-US" altLang="ja-JP" sz="1800" i="0">
                <a:latin typeface="Helvetica" panose="020B0604020202020204" pitchFamily="34" charset="0"/>
                <a:ea typeface="MS Gothic" panose="020B0609070205080204" pitchFamily="49" charset="-128"/>
              </a:rPr>
              <a:t>PR: Precipitation Radar</a:t>
            </a:r>
          </a:p>
          <a:p>
            <a:pPr algn="l" eaLnBrk="0" hangingPunct="0"/>
            <a:r>
              <a:rPr lang="en-US" altLang="ja-JP" sz="1800" i="0">
                <a:latin typeface="Helvetica" panose="020B0604020202020204" pitchFamily="34" charset="0"/>
                <a:ea typeface="MS Gothic" panose="020B0609070205080204" pitchFamily="49" charset="-128"/>
              </a:rPr>
              <a:t>TMI: TRMM Microwave Imager</a:t>
            </a:r>
          </a:p>
          <a:p>
            <a:pPr algn="l" eaLnBrk="0" hangingPunct="0"/>
            <a:r>
              <a:rPr lang="en-US" altLang="ja-JP" sz="1800" i="0">
                <a:latin typeface="Helvetica" panose="020B0604020202020204" pitchFamily="34" charset="0"/>
                <a:ea typeface="MS Gothic" panose="020B0609070205080204" pitchFamily="49" charset="-128"/>
              </a:rPr>
              <a:t>VIRS: Visible/IR Scanner</a:t>
            </a:r>
          </a:p>
        </p:txBody>
      </p:sp>
    </p:spTree>
    <p:extLst>
      <p:ext uri="{BB962C8B-B14F-4D97-AF65-F5344CB8AC3E}">
        <p14:creationId xmlns:p14="http://schemas.microsoft.com/office/powerpoint/2010/main" val="3551604963"/>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Rectangle 2050"/>
          <p:cNvSpPr>
            <a:spLocks noGrp="1" noChangeArrowheads="1"/>
          </p:cNvSpPr>
          <p:nvPr>
            <p:ph type="title"/>
          </p:nvPr>
        </p:nvSpPr>
        <p:spPr>
          <a:xfrm>
            <a:off x="228600" y="228600"/>
            <a:ext cx="8043862" cy="679450"/>
          </a:xfrm>
          <a:noFill/>
          <a:ln/>
          <a:extLst>
            <a:ext uri="{909E8E84-426E-40DD-AFC4-6F175D3DCCD1}">
              <a14:hiddenFill xmlns:a14="http://schemas.microsoft.com/office/drawing/2010/main">
                <a:solidFill>
                  <a:srgbClr val="C8FEC8"/>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107763" dir="2700000" algn="ctr" rotWithShape="0">
                    <a:srgbClr val="003E00"/>
                  </a:outerShdw>
                </a:effectLst>
              </a14:hiddenEffects>
            </a:ext>
          </a:extLst>
        </p:spPr>
        <p:txBody>
          <a:bodyPr lIns="90488" tIns="44450" rIns="90488" bIns="44450">
            <a:noAutofit/>
          </a:bodyPr>
          <a:lstStyle/>
          <a:p>
            <a:r>
              <a:rPr lang="en-US" altLang="ja-JP" sz="4200" dirty="0"/>
              <a:t>Mission Requirements of TRMM PR</a:t>
            </a:r>
          </a:p>
        </p:txBody>
      </p:sp>
      <p:sp>
        <p:nvSpPr>
          <p:cNvPr id="601091" name="Rectangle 2051"/>
          <p:cNvSpPr>
            <a:spLocks noChangeArrowheads="1"/>
          </p:cNvSpPr>
          <p:nvPr/>
        </p:nvSpPr>
        <p:spPr bwMode="auto">
          <a:xfrm>
            <a:off x="533400" y="1371600"/>
            <a:ext cx="8153399" cy="4891083"/>
          </a:xfrm>
          <a:prstGeom prst="rect">
            <a:avLst/>
          </a:prstGeom>
          <a:solidFill>
            <a:srgbClr val="CCFFFF"/>
          </a:solidFill>
          <a:ln w="12700">
            <a:solidFill>
              <a:schemeClr val="tx1"/>
            </a:solidFill>
            <a:miter lim="800000"/>
            <a:headEnd/>
            <a:tailEnd/>
          </a:ln>
          <a:effectLst>
            <a:outerShdw dist="107763" dir="2700000" algn="ctr" rotWithShape="0">
              <a:schemeClr val="bg2"/>
            </a:outerShdw>
          </a:effectLst>
        </p:spPr>
        <p:txBody>
          <a:bodyPr wrap="square" lIns="90488" tIns="44450" rIns="90488" bIns="44450">
            <a:spAutoFit/>
          </a:bodyPr>
          <a:lstStyle/>
          <a:p>
            <a:pPr algn="l" eaLnBrk="0" hangingPunct="0">
              <a:spcBef>
                <a:spcPct val="25000"/>
              </a:spcBef>
            </a:pPr>
            <a:r>
              <a:rPr lang="ja-JP" altLang="en-US" sz="3200" i="0" dirty="0">
                <a:latin typeface="Helvetica" panose="020B0604020202020204" pitchFamily="34" charset="0"/>
                <a:ea typeface="MS Gothic" panose="020B0609070205080204" pitchFamily="49" charset="-128"/>
              </a:rPr>
              <a:t>・</a:t>
            </a:r>
            <a:r>
              <a:rPr lang="en-US" altLang="ja-JP" sz="3200" i="0" dirty="0">
                <a:latin typeface="Helvetica" panose="020B0604020202020204" pitchFamily="34" charset="0"/>
                <a:ea typeface="MS Gothic" panose="020B0609070205080204" pitchFamily="49" charset="-128"/>
              </a:rPr>
              <a:t>Sensitivity：&lt; </a:t>
            </a:r>
            <a:r>
              <a:rPr lang="en-US" altLang="ja-JP" sz="3200" i="0" dirty="0">
                <a:solidFill>
                  <a:schemeClr val="hlink"/>
                </a:solidFill>
                <a:latin typeface="Helvetica" panose="020B0604020202020204" pitchFamily="34" charset="0"/>
                <a:ea typeface="MS Gothic" panose="020B0609070205080204" pitchFamily="49" charset="-128"/>
              </a:rPr>
              <a:t>0.７mm/h</a:t>
            </a:r>
            <a:endParaRPr lang="en-US" altLang="ja-JP" sz="3200" i="0" dirty="0">
              <a:latin typeface="Helvetica" panose="020B0604020202020204" pitchFamily="34" charset="0"/>
              <a:ea typeface="MS Gothic" panose="020B0609070205080204" pitchFamily="49" charset="-128"/>
            </a:endParaRPr>
          </a:p>
          <a:p>
            <a:pPr algn="l" eaLnBrk="0" hangingPunct="0">
              <a:spcBef>
                <a:spcPct val="25000"/>
              </a:spcBef>
            </a:pPr>
            <a:r>
              <a:rPr lang="en-US" altLang="ja-JP" sz="3200" i="0" dirty="0">
                <a:latin typeface="Helvetica" panose="020B0604020202020204" pitchFamily="34" charset="0"/>
                <a:ea typeface="MS Gothic" panose="020B0609070205080204" pitchFamily="49" charset="-128"/>
              </a:rPr>
              <a:t>・Dynamic range：&gt; </a:t>
            </a:r>
            <a:r>
              <a:rPr lang="en-US" altLang="ja-JP" sz="3200" i="0" dirty="0">
                <a:solidFill>
                  <a:schemeClr val="hlink"/>
                </a:solidFill>
                <a:latin typeface="Helvetica" panose="020B0604020202020204" pitchFamily="34" charset="0"/>
                <a:ea typeface="MS Gothic" panose="020B0609070205080204" pitchFamily="49" charset="-128"/>
              </a:rPr>
              <a:t>70dB</a:t>
            </a:r>
            <a:endParaRPr lang="en-US" altLang="ja-JP" sz="3200" i="0" dirty="0">
              <a:latin typeface="Helvetica" panose="020B0604020202020204" pitchFamily="34" charset="0"/>
              <a:ea typeface="MS Gothic" panose="020B0609070205080204" pitchFamily="49" charset="-128"/>
            </a:endParaRPr>
          </a:p>
          <a:p>
            <a:pPr algn="l" eaLnBrk="0" hangingPunct="0">
              <a:spcBef>
                <a:spcPct val="25000"/>
              </a:spcBef>
            </a:pPr>
            <a:r>
              <a:rPr lang="en-US" altLang="ja-JP" sz="3200" i="0" dirty="0">
                <a:latin typeface="Helvetica" panose="020B0604020202020204" pitchFamily="34" charset="0"/>
                <a:ea typeface="MS Gothic" panose="020B0609070205080204" pitchFamily="49" charset="-128"/>
              </a:rPr>
              <a:t>・Horizontal resolution：&lt; </a:t>
            </a:r>
            <a:r>
              <a:rPr lang="en-US" altLang="ja-JP" sz="3200" i="0" dirty="0">
                <a:solidFill>
                  <a:schemeClr val="hlink"/>
                </a:solidFill>
                <a:latin typeface="Helvetica" panose="020B0604020202020204" pitchFamily="34" charset="0"/>
                <a:ea typeface="MS Gothic" panose="020B0609070205080204" pitchFamily="49" charset="-128"/>
              </a:rPr>
              <a:t>５km</a:t>
            </a:r>
            <a:endParaRPr lang="en-US" altLang="ja-JP" sz="3200" i="0" dirty="0">
              <a:latin typeface="Helvetica" panose="020B0604020202020204" pitchFamily="34" charset="0"/>
              <a:ea typeface="MS Gothic" panose="020B0609070205080204" pitchFamily="49" charset="-128"/>
            </a:endParaRPr>
          </a:p>
          <a:p>
            <a:pPr algn="l" eaLnBrk="0" hangingPunct="0">
              <a:spcBef>
                <a:spcPct val="25000"/>
              </a:spcBef>
            </a:pPr>
            <a:r>
              <a:rPr lang="en-US" altLang="ja-JP" sz="3200" i="0" dirty="0">
                <a:latin typeface="Helvetica" panose="020B0604020202020204" pitchFamily="34" charset="0"/>
                <a:ea typeface="MS Gothic" panose="020B0609070205080204" pitchFamily="49" charset="-128"/>
              </a:rPr>
              <a:t>・Range resolution：&lt; </a:t>
            </a:r>
            <a:r>
              <a:rPr lang="en-US" altLang="ja-JP" sz="3200" i="0" dirty="0">
                <a:solidFill>
                  <a:schemeClr val="hlink"/>
                </a:solidFill>
                <a:latin typeface="Helvetica" panose="020B0604020202020204" pitchFamily="34" charset="0"/>
                <a:ea typeface="MS Gothic" panose="020B0609070205080204" pitchFamily="49" charset="-128"/>
              </a:rPr>
              <a:t>250</a:t>
            </a:r>
            <a:r>
              <a:rPr lang="ja-JP" altLang="en-US" sz="3200" i="0" dirty="0">
                <a:solidFill>
                  <a:schemeClr val="hlink"/>
                </a:solidFill>
                <a:latin typeface="Helvetica" panose="020B0604020202020204" pitchFamily="34" charset="0"/>
                <a:ea typeface="MS Gothic" panose="020B0609070205080204" pitchFamily="49" charset="-128"/>
              </a:rPr>
              <a:t>ｍ</a:t>
            </a:r>
            <a:endParaRPr lang="ja-JP" altLang="en-US" sz="3200" i="0" dirty="0">
              <a:latin typeface="Helvetica" panose="020B0604020202020204" pitchFamily="34" charset="0"/>
              <a:ea typeface="MS Gothic" panose="020B0609070205080204" pitchFamily="49" charset="-128"/>
            </a:endParaRPr>
          </a:p>
          <a:p>
            <a:pPr algn="l" eaLnBrk="0" hangingPunct="0">
              <a:spcBef>
                <a:spcPct val="25000"/>
              </a:spcBef>
            </a:pPr>
            <a:r>
              <a:rPr lang="ja-JP" altLang="en-US" sz="3200" i="0" dirty="0">
                <a:latin typeface="Helvetica" panose="020B0604020202020204" pitchFamily="34" charset="0"/>
                <a:ea typeface="MS Gothic" panose="020B0609070205080204" pitchFamily="49" charset="-128"/>
              </a:rPr>
              <a:t>・</a:t>
            </a:r>
            <a:r>
              <a:rPr lang="en-US" altLang="ja-JP" sz="3200" i="0" dirty="0">
                <a:latin typeface="Helvetica" panose="020B0604020202020204" pitchFamily="34" charset="0"/>
                <a:ea typeface="MS Gothic" panose="020B0609070205080204" pitchFamily="49" charset="-128"/>
              </a:rPr>
              <a:t>Number of independent samples：&gt; </a:t>
            </a:r>
            <a:r>
              <a:rPr lang="en-US" altLang="ja-JP" sz="3200" i="0" dirty="0">
                <a:solidFill>
                  <a:schemeClr val="hlink"/>
                </a:solidFill>
                <a:latin typeface="Helvetica" panose="020B0604020202020204" pitchFamily="34" charset="0"/>
                <a:ea typeface="MS Gothic" panose="020B0609070205080204" pitchFamily="49" charset="-128"/>
              </a:rPr>
              <a:t>64</a:t>
            </a:r>
            <a:endParaRPr lang="en-US" altLang="ja-JP" sz="3200" i="0" dirty="0">
              <a:latin typeface="Helvetica" panose="020B0604020202020204" pitchFamily="34" charset="0"/>
              <a:ea typeface="MS Gothic" panose="020B0609070205080204" pitchFamily="49" charset="-128"/>
            </a:endParaRPr>
          </a:p>
          <a:p>
            <a:pPr algn="l" eaLnBrk="0" hangingPunct="0">
              <a:spcBef>
                <a:spcPct val="25000"/>
              </a:spcBef>
            </a:pPr>
            <a:r>
              <a:rPr lang="en-US" altLang="ja-JP" sz="3200" i="0" dirty="0">
                <a:latin typeface="Helvetica" panose="020B0604020202020204" pitchFamily="34" charset="0"/>
                <a:ea typeface="MS Gothic" panose="020B0609070205080204" pitchFamily="49" charset="-128"/>
              </a:rPr>
              <a:t>（SD of fading noise ＜ </a:t>
            </a:r>
            <a:r>
              <a:rPr lang="en-US" altLang="ja-JP" sz="3200" i="0" dirty="0">
                <a:solidFill>
                  <a:schemeClr val="hlink"/>
                </a:solidFill>
                <a:latin typeface="Helvetica" panose="020B0604020202020204" pitchFamily="34" charset="0"/>
                <a:ea typeface="MS Gothic" panose="020B0609070205080204" pitchFamily="49" charset="-128"/>
              </a:rPr>
              <a:t>0.7 dB</a:t>
            </a:r>
            <a:r>
              <a:rPr lang="en-US" altLang="ja-JP" sz="3200" i="0" dirty="0">
                <a:latin typeface="Helvetica" panose="020B0604020202020204" pitchFamily="34" charset="0"/>
                <a:ea typeface="MS Gothic" panose="020B0609070205080204" pitchFamily="49" charset="-128"/>
              </a:rPr>
              <a:t>）</a:t>
            </a:r>
          </a:p>
          <a:p>
            <a:pPr algn="l" eaLnBrk="0" hangingPunct="0">
              <a:spcBef>
                <a:spcPct val="25000"/>
              </a:spcBef>
            </a:pPr>
            <a:r>
              <a:rPr lang="en-US" altLang="ja-JP" sz="3200" i="0" dirty="0">
                <a:latin typeface="Helvetica" panose="020B0604020202020204" pitchFamily="34" charset="0"/>
                <a:ea typeface="MS Gothic" panose="020B0609070205080204" pitchFamily="49" charset="-128"/>
              </a:rPr>
              <a:t>・Swath width：&gt; </a:t>
            </a:r>
            <a:r>
              <a:rPr lang="en-US" altLang="ja-JP" sz="3200" i="0" dirty="0">
                <a:solidFill>
                  <a:schemeClr val="hlink"/>
                </a:solidFill>
                <a:latin typeface="Helvetica" panose="020B0604020202020204" pitchFamily="34" charset="0"/>
                <a:ea typeface="MS Gothic" panose="020B0609070205080204" pitchFamily="49" charset="-128"/>
              </a:rPr>
              <a:t>200km</a:t>
            </a:r>
            <a:endParaRPr lang="en-US" altLang="ja-JP" sz="3200" i="0" dirty="0">
              <a:latin typeface="Helvetica" panose="020B0604020202020204" pitchFamily="34" charset="0"/>
              <a:ea typeface="MS Gothic" panose="020B0609070205080204" pitchFamily="49" charset="-128"/>
            </a:endParaRPr>
          </a:p>
          <a:p>
            <a:pPr algn="l" eaLnBrk="0" hangingPunct="0">
              <a:spcBef>
                <a:spcPct val="25000"/>
              </a:spcBef>
            </a:pPr>
            <a:r>
              <a:rPr lang="en-US" altLang="ja-JP" sz="3200" i="0" dirty="0">
                <a:latin typeface="Helvetica" panose="020B0604020202020204" pitchFamily="34" charset="0"/>
                <a:ea typeface="MS Gothic" panose="020B0609070205080204" pitchFamily="49" charset="-128"/>
              </a:rPr>
              <a:t>・Observable </a:t>
            </a:r>
            <a:r>
              <a:rPr lang="en-US" altLang="ja-JP" sz="3200" i="0" dirty="0" err="1">
                <a:latin typeface="Helvetica" panose="020B0604020202020204" pitchFamily="34" charset="0"/>
                <a:ea typeface="MS Gothic" panose="020B0609070205080204" pitchFamily="49" charset="-128"/>
              </a:rPr>
              <a:t>range：Surface</a:t>
            </a:r>
            <a:r>
              <a:rPr lang="en-US" altLang="ja-JP" sz="3200" i="0" dirty="0">
                <a:latin typeface="Helvetica" panose="020B0604020202020204" pitchFamily="34" charset="0"/>
                <a:ea typeface="MS Gothic" panose="020B0609070205080204" pitchFamily="49" charset="-128"/>
              </a:rPr>
              <a:t> to </a:t>
            </a:r>
            <a:r>
              <a:rPr lang="en-US" altLang="ja-JP" sz="3200" i="0" dirty="0">
                <a:solidFill>
                  <a:schemeClr val="hlink"/>
                </a:solidFill>
                <a:latin typeface="Helvetica" panose="020B0604020202020204" pitchFamily="34" charset="0"/>
                <a:ea typeface="MS Gothic" panose="020B0609070205080204" pitchFamily="49" charset="-128"/>
              </a:rPr>
              <a:t>15km</a:t>
            </a:r>
            <a:endParaRPr lang="en-US" altLang="ja-JP" sz="3200" i="0" dirty="0">
              <a:latin typeface="Helvetica" panose="020B0604020202020204" pitchFamily="34" charset="0"/>
              <a:ea typeface="MS Gothic" panose="020B0609070205080204" pitchFamily="49" charset="-128"/>
            </a:endParaRPr>
          </a:p>
        </p:txBody>
      </p:sp>
    </p:spTree>
    <p:extLst>
      <p:ext uri="{BB962C8B-B14F-4D97-AF65-F5344CB8AC3E}">
        <p14:creationId xmlns:p14="http://schemas.microsoft.com/office/powerpoint/2010/main" val="300797603"/>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angle 1026"/>
          <p:cNvSpPr>
            <a:spLocks noGrp="1" noChangeArrowheads="1"/>
          </p:cNvSpPr>
          <p:nvPr>
            <p:ph type="title"/>
          </p:nvPr>
        </p:nvSpPr>
        <p:spPr>
          <a:xfrm>
            <a:off x="207963" y="185512"/>
            <a:ext cx="8491537" cy="527050"/>
          </a:xfrm>
          <a:noFill/>
          <a:ln/>
          <a:extLst>
            <a:ext uri="{909E8E84-426E-40DD-AFC4-6F175D3DCCD1}">
              <a14:hiddenFill xmlns:a14="http://schemas.microsoft.com/office/drawing/2010/main">
                <a:solidFill>
                  <a:srgbClr val="C8FEC8"/>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107763" dir="2700000" algn="ctr" rotWithShape="0">
                    <a:srgbClr val="003E00"/>
                  </a:outerShdw>
                </a:effectLst>
              </a14:hiddenEffects>
            </a:ext>
          </a:extLst>
        </p:spPr>
        <p:txBody>
          <a:bodyPr lIns="90488" tIns="44450" rIns="90488" bIns="44450">
            <a:noAutofit/>
          </a:bodyPr>
          <a:lstStyle/>
          <a:p>
            <a:r>
              <a:rPr lang="en-US" altLang="ja-JP" sz="4800" dirty="0"/>
              <a:t>Major Parameters of TRMM PR</a:t>
            </a:r>
          </a:p>
        </p:txBody>
      </p:sp>
      <p:sp>
        <p:nvSpPr>
          <p:cNvPr id="602115" name="Rectangle 1027"/>
          <p:cNvSpPr>
            <a:spLocks noChangeArrowheads="1"/>
          </p:cNvSpPr>
          <p:nvPr/>
        </p:nvSpPr>
        <p:spPr bwMode="auto">
          <a:xfrm>
            <a:off x="681038" y="846138"/>
            <a:ext cx="7781925" cy="5445125"/>
          </a:xfrm>
          <a:prstGeom prst="rect">
            <a:avLst/>
          </a:prstGeom>
          <a:solidFill>
            <a:srgbClr val="CCFFFF"/>
          </a:solidFill>
          <a:ln w="12700">
            <a:solidFill>
              <a:schemeClr val="tx1"/>
            </a:solidFill>
            <a:miter lim="800000"/>
            <a:headEnd/>
            <a:tailEnd/>
          </a:ln>
          <a:effectLst>
            <a:outerShdw dist="107763" dir="2700000" algn="ctr" rotWithShape="0">
              <a:srgbClr val="000099"/>
            </a:outerShdw>
          </a:effectLst>
        </p:spPr>
        <p:txBody>
          <a:bodyPr lIns="90488" tIns="44450" rIns="90488" bIns="44450">
            <a:spAutoFit/>
          </a:bodyPr>
          <a:lstStyle>
            <a:lvl1pPr algn="l" defTabSz="596900">
              <a:tabLst>
                <a:tab pos="3619500" algn="l"/>
              </a:tabLst>
              <a:defRPr kumimoji="1" sz="2400">
                <a:solidFill>
                  <a:schemeClr val="tx1"/>
                </a:solidFill>
                <a:latin typeface="Times New Roman" panose="02020603050405020304" pitchFamily="18" charset="0"/>
                <a:ea typeface="MS PGothic" panose="020B0600070205080204" pitchFamily="34" charset="-128"/>
              </a:defRPr>
            </a:lvl1pPr>
            <a:lvl2pPr algn="l" defTabSz="596900">
              <a:tabLst>
                <a:tab pos="3619500" algn="l"/>
              </a:tabLst>
              <a:defRPr kumimoji="1" sz="2400">
                <a:solidFill>
                  <a:schemeClr val="tx1"/>
                </a:solidFill>
                <a:latin typeface="Times New Roman" panose="02020603050405020304" pitchFamily="18" charset="0"/>
                <a:ea typeface="MS PGothic" panose="020B0600070205080204" pitchFamily="34" charset="-128"/>
              </a:defRPr>
            </a:lvl2pPr>
            <a:lvl3pPr algn="l" defTabSz="596900">
              <a:tabLst>
                <a:tab pos="3619500" algn="l"/>
              </a:tabLst>
              <a:defRPr kumimoji="1" sz="2400">
                <a:solidFill>
                  <a:schemeClr val="tx1"/>
                </a:solidFill>
                <a:latin typeface="Times New Roman" panose="02020603050405020304" pitchFamily="18" charset="0"/>
                <a:ea typeface="MS PGothic" panose="020B0600070205080204" pitchFamily="34" charset="-128"/>
              </a:defRPr>
            </a:lvl3pPr>
            <a:lvl4pPr algn="l" defTabSz="596900">
              <a:tabLst>
                <a:tab pos="3619500" algn="l"/>
              </a:tabLst>
              <a:defRPr kumimoji="1" sz="2400">
                <a:solidFill>
                  <a:schemeClr val="tx1"/>
                </a:solidFill>
                <a:latin typeface="Times New Roman" panose="02020603050405020304" pitchFamily="18" charset="0"/>
                <a:ea typeface="MS PGothic" panose="020B0600070205080204" pitchFamily="34" charset="-128"/>
              </a:defRPr>
            </a:lvl4pPr>
            <a:lvl5pPr algn="l" defTabSz="596900">
              <a:tabLst>
                <a:tab pos="3619500" algn="l"/>
              </a:tabLst>
              <a:defRPr kumimoji="1" sz="2400">
                <a:solidFill>
                  <a:schemeClr val="tx1"/>
                </a:solidFill>
                <a:latin typeface="Times New Roman" panose="02020603050405020304" pitchFamily="18" charset="0"/>
                <a:ea typeface="MS PGothic" panose="020B0600070205080204" pitchFamily="34" charset="-128"/>
              </a:defRPr>
            </a:lvl5pPr>
            <a:lvl6pPr defTabSz="596900" fontAlgn="base">
              <a:spcBef>
                <a:spcPct val="0"/>
              </a:spcBef>
              <a:spcAft>
                <a:spcPct val="0"/>
              </a:spcAft>
              <a:tabLst>
                <a:tab pos="3619500" algn="l"/>
              </a:tabLst>
              <a:defRPr kumimoji="1" sz="2400">
                <a:solidFill>
                  <a:schemeClr val="tx1"/>
                </a:solidFill>
                <a:latin typeface="Times New Roman" panose="02020603050405020304" pitchFamily="18" charset="0"/>
                <a:ea typeface="MS PGothic" panose="020B0600070205080204" pitchFamily="34" charset="-128"/>
              </a:defRPr>
            </a:lvl6pPr>
            <a:lvl7pPr defTabSz="596900" fontAlgn="base">
              <a:spcBef>
                <a:spcPct val="0"/>
              </a:spcBef>
              <a:spcAft>
                <a:spcPct val="0"/>
              </a:spcAft>
              <a:tabLst>
                <a:tab pos="3619500" algn="l"/>
              </a:tabLst>
              <a:defRPr kumimoji="1" sz="2400">
                <a:solidFill>
                  <a:schemeClr val="tx1"/>
                </a:solidFill>
                <a:latin typeface="Times New Roman" panose="02020603050405020304" pitchFamily="18" charset="0"/>
                <a:ea typeface="MS PGothic" panose="020B0600070205080204" pitchFamily="34" charset="-128"/>
              </a:defRPr>
            </a:lvl7pPr>
            <a:lvl8pPr defTabSz="596900" fontAlgn="base">
              <a:spcBef>
                <a:spcPct val="0"/>
              </a:spcBef>
              <a:spcAft>
                <a:spcPct val="0"/>
              </a:spcAft>
              <a:tabLst>
                <a:tab pos="3619500" algn="l"/>
              </a:tabLst>
              <a:defRPr kumimoji="1" sz="2400">
                <a:solidFill>
                  <a:schemeClr val="tx1"/>
                </a:solidFill>
                <a:latin typeface="Times New Roman" panose="02020603050405020304" pitchFamily="18" charset="0"/>
                <a:ea typeface="MS PGothic" panose="020B0600070205080204" pitchFamily="34" charset="-128"/>
              </a:defRPr>
            </a:lvl8pPr>
            <a:lvl9pPr defTabSz="596900" fontAlgn="base">
              <a:spcBef>
                <a:spcPct val="0"/>
              </a:spcBef>
              <a:spcAft>
                <a:spcPct val="0"/>
              </a:spcAft>
              <a:tabLst>
                <a:tab pos="3619500" algn="l"/>
              </a:tabLst>
              <a:defRPr kumimoji="1" sz="2400">
                <a:solidFill>
                  <a:schemeClr val="tx1"/>
                </a:solidFill>
                <a:latin typeface="Times New Roman" panose="02020603050405020304" pitchFamily="18" charset="0"/>
                <a:ea typeface="MS PGothic" panose="020B0600070205080204" pitchFamily="34" charset="-128"/>
              </a:defRPr>
            </a:lvl9pPr>
          </a:lstStyle>
          <a:p>
            <a:pPr eaLnBrk="0" hangingPunct="0">
              <a:lnSpc>
                <a:spcPct val="86000"/>
              </a:lnSpc>
            </a:pPr>
            <a:r>
              <a:rPr lang="en-US" altLang="ja-JP" i="0" dirty="0">
                <a:latin typeface="Century Gothic" panose="020B0502020202020204" pitchFamily="34" charset="0"/>
                <a:ea typeface="MS Gothic" panose="020B0609070205080204" pitchFamily="49" charset="-128"/>
              </a:rPr>
              <a:t>Radar type	Pulse radar</a:t>
            </a:r>
          </a:p>
          <a:p>
            <a:pPr eaLnBrk="0" hangingPunct="0">
              <a:lnSpc>
                <a:spcPct val="86000"/>
              </a:lnSpc>
            </a:pPr>
            <a:r>
              <a:rPr lang="en-US" altLang="ja-JP" i="0" dirty="0">
                <a:latin typeface="Century Gothic" panose="020B0502020202020204" pitchFamily="34" charset="0"/>
                <a:ea typeface="MS Gothic" panose="020B0609070205080204" pitchFamily="49" charset="-128"/>
              </a:rPr>
              <a:t>Antenna type	128-elem. WG slot array</a:t>
            </a:r>
          </a:p>
          <a:p>
            <a:pPr eaLnBrk="0" hangingPunct="0">
              <a:lnSpc>
                <a:spcPct val="86000"/>
              </a:lnSpc>
            </a:pPr>
            <a:r>
              <a:rPr lang="en-US" altLang="ja-JP" i="0" dirty="0">
                <a:latin typeface="Century Gothic" panose="020B0502020202020204" pitchFamily="34" charset="0"/>
                <a:ea typeface="MS Gothic" panose="020B0609070205080204" pitchFamily="49" charset="-128"/>
              </a:rPr>
              <a:t>Beam scanning	Active phased array</a:t>
            </a:r>
          </a:p>
          <a:p>
            <a:pPr eaLnBrk="0" hangingPunct="0">
              <a:lnSpc>
                <a:spcPct val="86000"/>
              </a:lnSpc>
            </a:pPr>
            <a:r>
              <a:rPr lang="en-US" altLang="ja-JP" i="0" dirty="0">
                <a:latin typeface="Century Gothic" panose="020B0502020202020204" pitchFamily="34" charset="0"/>
                <a:ea typeface="MS Gothic" panose="020B0609070205080204" pitchFamily="49" charset="-128"/>
              </a:rPr>
              <a:t>Frequency	13.796, 13.802 GHz</a:t>
            </a:r>
          </a:p>
          <a:p>
            <a:pPr eaLnBrk="0" hangingPunct="0">
              <a:lnSpc>
                <a:spcPct val="86000"/>
              </a:lnSpc>
            </a:pPr>
            <a:r>
              <a:rPr lang="en-US" altLang="ja-JP" i="0" dirty="0">
                <a:latin typeface="Century Gothic" panose="020B0502020202020204" pitchFamily="34" charset="0"/>
                <a:ea typeface="MS Gothic" panose="020B0609070205080204" pitchFamily="49" charset="-128"/>
              </a:rPr>
              <a:t>Polarization	Horizontal</a:t>
            </a:r>
          </a:p>
          <a:p>
            <a:pPr eaLnBrk="0" hangingPunct="0">
              <a:lnSpc>
                <a:spcPct val="86000"/>
              </a:lnSpc>
            </a:pPr>
            <a:r>
              <a:rPr lang="en-US" altLang="ja-JP" i="0" dirty="0">
                <a:latin typeface="Century Gothic" panose="020B0502020202020204" pitchFamily="34" charset="0"/>
                <a:ea typeface="MS Gothic" panose="020B0609070205080204" pitchFamily="49" charset="-128"/>
              </a:rPr>
              <a:t>TX/RX pulse width	1.57 / 1.67</a:t>
            </a:r>
            <a:r>
              <a:rPr lang="en-US" altLang="ja-JP" i="0" dirty="0">
                <a:latin typeface="Symbol" panose="05050102010706020507" pitchFamily="18" charset="2"/>
                <a:ea typeface="MS Gothic" panose="020B0609070205080204" pitchFamily="49" charset="-128"/>
              </a:rPr>
              <a:t> </a:t>
            </a:r>
            <a:r>
              <a:rPr lang="en-US" altLang="ja-JP" i="0" dirty="0" err="1">
                <a:latin typeface="Symbol" panose="05050102010706020507" pitchFamily="18" charset="2"/>
              </a:rPr>
              <a:t>m</a:t>
            </a:r>
            <a:r>
              <a:rPr lang="en-US" altLang="ja-JP" i="0" dirty="0" err="1">
                <a:latin typeface="Century Gothic" panose="020B0502020202020204" pitchFamily="34" charset="0"/>
                <a:ea typeface="MS Gothic" panose="020B0609070205080204" pitchFamily="49" charset="-128"/>
              </a:rPr>
              <a:t>sec</a:t>
            </a:r>
            <a:endParaRPr lang="en-US" altLang="ja-JP" i="0" dirty="0">
              <a:latin typeface="Century Gothic" panose="020B0502020202020204" pitchFamily="34" charset="0"/>
              <a:ea typeface="MS Gothic" panose="020B0609070205080204" pitchFamily="49" charset="-128"/>
            </a:endParaRPr>
          </a:p>
          <a:p>
            <a:pPr eaLnBrk="0" hangingPunct="0">
              <a:lnSpc>
                <a:spcPct val="86000"/>
              </a:lnSpc>
            </a:pPr>
            <a:r>
              <a:rPr lang="en-US" altLang="ja-JP" i="0" dirty="0">
                <a:latin typeface="Century Gothic" panose="020B0502020202020204" pitchFamily="34" charset="0"/>
                <a:ea typeface="MS Gothic" panose="020B0609070205080204" pitchFamily="49" charset="-128"/>
              </a:rPr>
              <a:t>RX band width	0.6 MHz</a:t>
            </a:r>
          </a:p>
          <a:p>
            <a:pPr eaLnBrk="0" hangingPunct="0">
              <a:lnSpc>
                <a:spcPct val="86000"/>
              </a:lnSpc>
            </a:pPr>
            <a:r>
              <a:rPr lang="en-US" altLang="ja-JP" i="0" dirty="0">
                <a:latin typeface="Century Gothic" panose="020B0502020202020204" pitchFamily="34" charset="0"/>
                <a:ea typeface="MS Gothic" panose="020B0609070205080204" pitchFamily="49" charset="-128"/>
              </a:rPr>
              <a:t>Pulse rep. freq.	2776 Hz</a:t>
            </a:r>
          </a:p>
          <a:p>
            <a:pPr eaLnBrk="0" hangingPunct="0">
              <a:lnSpc>
                <a:spcPct val="86000"/>
              </a:lnSpc>
            </a:pPr>
            <a:r>
              <a:rPr lang="en-US" altLang="ja-JP" i="0" dirty="0">
                <a:latin typeface="Century Gothic" panose="020B0502020202020204" pitchFamily="34" charset="0"/>
                <a:ea typeface="MS Gothic" panose="020B0609070205080204" pitchFamily="49" charset="-128"/>
              </a:rPr>
              <a:t>Data rate	93.5 kbps</a:t>
            </a:r>
          </a:p>
          <a:p>
            <a:pPr eaLnBrk="0" hangingPunct="0">
              <a:lnSpc>
                <a:spcPct val="86000"/>
              </a:lnSpc>
            </a:pPr>
            <a:r>
              <a:rPr lang="en-US" altLang="ja-JP" i="0" dirty="0">
                <a:latin typeface="Century Gothic" panose="020B0502020202020204" pitchFamily="34" charset="0"/>
                <a:ea typeface="MS Gothic" panose="020B0609070205080204" pitchFamily="49" charset="-128"/>
              </a:rPr>
              <a:t>Mass	460 kg</a:t>
            </a:r>
          </a:p>
          <a:p>
            <a:pPr eaLnBrk="0" hangingPunct="0">
              <a:lnSpc>
                <a:spcPct val="86000"/>
              </a:lnSpc>
            </a:pPr>
            <a:r>
              <a:rPr lang="en-US" altLang="ja-JP" i="0" dirty="0">
                <a:latin typeface="Century Gothic" panose="020B0502020202020204" pitchFamily="34" charset="0"/>
                <a:ea typeface="MS Gothic" panose="020B0609070205080204" pitchFamily="49" charset="-128"/>
              </a:rPr>
              <a:t>Life time	3 years</a:t>
            </a:r>
          </a:p>
          <a:p>
            <a:pPr eaLnBrk="0" hangingPunct="0">
              <a:lnSpc>
                <a:spcPct val="86000"/>
              </a:lnSpc>
            </a:pPr>
            <a:r>
              <a:rPr lang="en-US" altLang="ja-JP" i="0" dirty="0">
                <a:latin typeface="Century Gothic" panose="020B0502020202020204" pitchFamily="34" charset="0"/>
                <a:ea typeface="MS Gothic" panose="020B0609070205080204" pitchFamily="49" charset="-128"/>
              </a:rPr>
              <a:t>TX peak power　	&gt; 500 W (708 W)</a:t>
            </a:r>
          </a:p>
          <a:p>
            <a:pPr eaLnBrk="0" hangingPunct="0">
              <a:lnSpc>
                <a:spcPct val="86000"/>
              </a:lnSpc>
            </a:pPr>
            <a:r>
              <a:rPr lang="en-US" altLang="ja-JP" i="0" dirty="0">
                <a:latin typeface="Century Gothic" panose="020B0502020202020204" pitchFamily="34" charset="0"/>
                <a:ea typeface="MS Gothic" panose="020B0609070205080204" pitchFamily="49" charset="-128"/>
              </a:rPr>
              <a:t>Antenna gain	&gt; 47.4 dB (47.5 dB)</a:t>
            </a:r>
          </a:p>
          <a:p>
            <a:pPr eaLnBrk="0" hangingPunct="0">
              <a:lnSpc>
                <a:spcPct val="86000"/>
              </a:lnSpc>
            </a:pPr>
            <a:r>
              <a:rPr lang="en-US" altLang="ja-JP" i="0" dirty="0">
                <a:latin typeface="Century Gothic" panose="020B0502020202020204" pitchFamily="34" charset="0"/>
                <a:ea typeface="MS Gothic" panose="020B0609070205080204" pitchFamily="49" charset="-128"/>
              </a:rPr>
              <a:t>Beam width	</a:t>
            </a:r>
            <a:r>
              <a:rPr lang="en-US" altLang="ja-JP" i="0" dirty="0">
                <a:latin typeface="Century Gothic" panose="020B0502020202020204" pitchFamily="34" charset="0"/>
              </a:rPr>
              <a:t>0.71±0.02 </a:t>
            </a:r>
            <a:r>
              <a:rPr lang="en-US" altLang="ja-JP" i="0" dirty="0" err="1">
                <a:latin typeface="Century Gothic" panose="020B0502020202020204" pitchFamily="34" charset="0"/>
              </a:rPr>
              <a:t>deg</a:t>
            </a:r>
            <a:r>
              <a:rPr lang="en-US" altLang="ja-JP" i="0" dirty="0">
                <a:latin typeface="Century Gothic" panose="020B0502020202020204" pitchFamily="34" charset="0"/>
              </a:rPr>
              <a:t> </a:t>
            </a:r>
            <a:r>
              <a:rPr lang="ja-JP" altLang="en-US" i="0" dirty="0">
                <a:latin typeface="Century Gothic" panose="020B0502020202020204" pitchFamily="34" charset="0"/>
              </a:rPr>
              <a:t>(</a:t>
            </a:r>
            <a:r>
              <a:rPr lang="ja-JP" altLang="en-US" i="0" dirty="0">
                <a:latin typeface="Century Gothic" panose="020B0502020202020204" pitchFamily="34" charset="0"/>
                <a:ea typeface="MS Gothic" panose="020B0609070205080204" pitchFamily="49" charset="-128"/>
              </a:rPr>
              <a:t> </a:t>
            </a:r>
            <a:r>
              <a:rPr lang="ja-JP" altLang="en-US" i="0" dirty="0">
                <a:latin typeface="Century Gothic" panose="020B0502020202020204" pitchFamily="34" charset="0"/>
              </a:rPr>
              <a:t>0.71 </a:t>
            </a:r>
            <a:r>
              <a:rPr lang="en-US" altLang="ja-JP" i="0" dirty="0" err="1">
                <a:latin typeface="Century Gothic" panose="020B0502020202020204" pitchFamily="34" charset="0"/>
              </a:rPr>
              <a:t>deg</a:t>
            </a:r>
            <a:r>
              <a:rPr lang="en-US" altLang="ja-JP" i="0" dirty="0">
                <a:latin typeface="Century Gothic" panose="020B0502020202020204" pitchFamily="34" charset="0"/>
              </a:rPr>
              <a:t>)</a:t>
            </a:r>
            <a:endParaRPr lang="en-US" altLang="ja-JP" i="0" dirty="0">
              <a:latin typeface="Century Gothic" panose="020B0502020202020204" pitchFamily="34" charset="0"/>
              <a:ea typeface="MS Gothic" panose="020B0609070205080204" pitchFamily="49" charset="-128"/>
            </a:endParaRPr>
          </a:p>
          <a:p>
            <a:pPr eaLnBrk="0" hangingPunct="0">
              <a:lnSpc>
                <a:spcPct val="86000"/>
              </a:lnSpc>
            </a:pPr>
            <a:r>
              <a:rPr lang="en-US" altLang="ja-JP" i="0" dirty="0">
                <a:latin typeface="Century Gothic" panose="020B0502020202020204" pitchFamily="34" charset="0"/>
                <a:ea typeface="MS Gothic" panose="020B0609070205080204" pitchFamily="49" charset="-128"/>
              </a:rPr>
              <a:t>Min det. lv.	&lt; -110 </a:t>
            </a:r>
            <a:r>
              <a:rPr lang="en-US" altLang="ja-JP" i="0" dirty="0" err="1">
                <a:latin typeface="Century Gothic" panose="020B0502020202020204" pitchFamily="34" charset="0"/>
                <a:ea typeface="MS Gothic" panose="020B0609070205080204" pitchFamily="49" charset="-128"/>
              </a:rPr>
              <a:t>dBm</a:t>
            </a:r>
            <a:r>
              <a:rPr lang="en-US" altLang="ja-JP" i="0" dirty="0">
                <a:latin typeface="Century Gothic" panose="020B0502020202020204" pitchFamily="34" charset="0"/>
                <a:ea typeface="MS Gothic" panose="020B0609070205080204" pitchFamily="49" charset="-128"/>
              </a:rPr>
              <a:t> (-110.3 </a:t>
            </a:r>
            <a:r>
              <a:rPr lang="en-US" altLang="ja-JP" i="0" dirty="0" err="1">
                <a:latin typeface="Century Gothic" panose="020B0502020202020204" pitchFamily="34" charset="0"/>
                <a:ea typeface="MS Gothic" panose="020B0609070205080204" pitchFamily="49" charset="-128"/>
              </a:rPr>
              <a:t>dBm</a:t>
            </a:r>
            <a:r>
              <a:rPr lang="en-US" altLang="ja-JP" i="0" dirty="0">
                <a:latin typeface="Century Gothic" panose="020B0502020202020204" pitchFamily="34" charset="0"/>
                <a:ea typeface="MS Gothic" panose="020B0609070205080204" pitchFamily="49" charset="-128"/>
              </a:rPr>
              <a:t>)</a:t>
            </a:r>
          </a:p>
          <a:p>
            <a:pPr eaLnBrk="0" hangingPunct="0">
              <a:lnSpc>
                <a:spcPct val="86000"/>
              </a:lnSpc>
            </a:pPr>
            <a:r>
              <a:rPr lang="en-US" altLang="ja-JP" i="0" dirty="0">
                <a:latin typeface="Century Gothic" panose="020B0502020202020204" pitchFamily="34" charset="0"/>
                <a:ea typeface="MS Gothic" panose="020B0609070205080204" pitchFamily="49" charset="-128"/>
              </a:rPr>
              <a:t>Min detectable RR	&lt; 0.7 mm/h (0.48 mm/h)</a:t>
            </a:r>
          </a:p>
          <a:p>
            <a:pPr eaLnBrk="0" hangingPunct="0">
              <a:lnSpc>
                <a:spcPct val="86000"/>
              </a:lnSpc>
            </a:pPr>
            <a:r>
              <a:rPr lang="en-US" altLang="ja-JP" i="0" dirty="0">
                <a:latin typeface="Century Gothic" panose="020B0502020202020204" pitchFamily="34" charset="0"/>
                <a:ea typeface="MS Gothic" panose="020B0609070205080204" pitchFamily="49" charset="-128"/>
              </a:rPr>
              <a:t>Power cons.	&lt; 250 W (215 W)</a:t>
            </a:r>
          </a:p>
        </p:txBody>
      </p:sp>
      <p:sp>
        <p:nvSpPr>
          <p:cNvPr id="602116" name="Line 1028"/>
          <p:cNvSpPr>
            <a:spLocks noChangeShapeType="1"/>
          </p:cNvSpPr>
          <p:nvPr/>
        </p:nvSpPr>
        <p:spPr bwMode="auto">
          <a:xfrm flipH="1">
            <a:off x="3784600" y="831850"/>
            <a:ext cx="0" cy="54356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2119" name="Text Box 1031"/>
          <p:cNvSpPr txBox="1">
            <a:spLocks noChangeArrowheads="1"/>
          </p:cNvSpPr>
          <p:nvPr/>
        </p:nvSpPr>
        <p:spPr bwMode="auto">
          <a:xfrm>
            <a:off x="838200" y="6397625"/>
            <a:ext cx="7649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3366FF"/>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ja-JP" sz="1800" i="0" dirty="0">
                <a:latin typeface="Arial Narrow" panose="020B0606020202030204" pitchFamily="34" charset="0"/>
              </a:rPr>
              <a:t>All numbers are designed values. The numbers in parentheses are the measured </a:t>
            </a:r>
            <a:r>
              <a:rPr lang="en-CA" altLang="ja-JP" sz="1800" i="0" dirty="0" smtClean="0">
                <a:latin typeface="Arial Narrow" panose="020B0606020202030204" pitchFamily="34" charset="0"/>
              </a:rPr>
              <a:t>values.</a:t>
            </a:r>
            <a:endParaRPr lang="en-US" altLang="ja-JP" sz="1800" i="0" dirty="0">
              <a:latin typeface="Arial Narrow" panose="020B0606020202030204" pitchFamily="34" charset="0"/>
            </a:endParaRPr>
          </a:p>
        </p:txBody>
      </p:sp>
      <p:sp>
        <p:nvSpPr>
          <p:cNvPr id="2" name="Rectangle 1"/>
          <p:cNvSpPr/>
          <p:nvPr/>
        </p:nvSpPr>
        <p:spPr>
          <a:xfrm>
            <a:off x="681038" y="3962400"/>
            <a:ext cx="6172200" cy="457200"/>
          </a:xfrm>
          <a:prstGeom prst="rect">
            <a:avLst/>
          </a:prstGeom>
          <a:solidFill>
            <a:srgbClr val="FFFF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972300" y="2786316"/>
            <a:ext cx="1295400" cy="120032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p:spPr>
        <p:txBody>
          <a:bodyPr wrap="square" rtlCol="0">
            <a:spAutoFit/>
          </a:bodyPr>
          <a:lstStyle/>
          <a:p>
            <a:pPr algn="ctr"/>
            <a:r>
              <a:rPr lang="en-US" sz="2400" b="1" dirty="0" smtClean="0">
                <a:effectLst>
                  <a:outerShdw blurRad="38100" dist="38100" dir="2700000" algn="tl">
                    <a:srgbClr val="000000">
                      <a:alpha val="43137"/>
                    </a:srgbClr>
                  </a:outerShdw>
                </a:effectLst>
              </a:rPr>
              <a:t>Lasted</a:t>
            </a:r>
          </a:p>
          <a:p>
            <a:pPr algn="ctr"/>
            <a:r>
              <a:rPr lang="en-US" sz="2400" b="1" dirty="0" smtClean="0">
                <a:effectLst>
                  <a:outerShdw blurRad="38100" dist="38100" dir="2700000" algn="tl">
                    <a:srgbClr val="000000">
                      <a:alpha val="43137"/>
                    </a:srgbClr>
                  </a:outerShdw>
                </a:effectLst>
              </a:rPr>
              <a:t>17 </a:t>
            </a:r>
          </a:p>
          <a:p>
            <a:pPr algn="ctr"/>
            <a:r>
              <a:rPr lang="en-US" sz="2400" b="1" dirty="0" smtClean="0">
                <a:effectLst>
                  <a:outerShdw blurRad="38100" dist="38100" dir="2700000" algn="tl">
                    <a:srgbClr val="000000">
                      <a:alpha val="43137"/>
                    </a:srgbClr>
                  </a:outerShdw>
                </a:effectLst>
              </a:rPr>
              <a:t>Years!!</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869585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228600" y="39687"/>
            <a:ext cx="8229600" cy="1139825"/>
          </a:xfrm>
        </p:spPr>
        <p:txBody>
          <a:bodyPr/>
          <a:lstStyle/>
          <a:p>
            <a:r>
              <a:rPr lang="en-US" altLang="en-US" dirty="0"/>
              <a:t>Precipitation Radar</a:t>
            </a:r>
          </a:p>
        </p:txBody>
      </p:sp>
      <p:sp>
        <p:nvSpPr>
          <p:cNvPr id="74755" name="Rectangle 3"/>
          <p:cNvSpPr>
            <a:spLocks noGrp="1" noChangeArrowheads="1"/>
          </p:cNvSpPr>
          <p:nvPr>
            <p:ph type="body" idx="1"/>
          </p:nvPr>
        </p:nvSpPr>
        <p:spPr>
          <a:xfrm>
            <a:off x="217714" y="1341596"/>
            <a:ext cx="8229600" cy="1554004"/>
          </a:xfrm>
        </p:spPr>
        <p:txBody>
          <a:bodyPr>
            <a:normAutofit lnSpcReduction="10000"/>
          </a:bodyPr>
          <a:lstStyle/>
          <a:p>
            <a:r>
              <a:rPr lang="en-US" altLang="en-US" sz="2800" b="1" dirty="0">
                <a:solidFill>
                  <a:srgbClr val="CC04B4"/>
                </a:solidFill>
              </a:rPr>
              <a:t>Introduction:</a:t>
            </a:r>
          </a:p>
          <a:p>
            <a:pPr lvl="1"/>
            <a:r>
              <a:rPr lang="en-US" altLang="en-US" dirty="0"/>
              <a:t>The Precipitation Radar is the first active space borne radar designed to provide three-dimensional maps of storm structure </a:t>
            </a:r>
            <a:endParaRPr lang="en-US" altLang="en-US" dirty="0" smtClean="0"/>
          </a:p>
          <a:p>
            <a:endParaRPr lang="en-US" altLang="en-US" sz="2200" dirty="0"/>
          </a:p>
        </p:txBody>
      </p:sp>
      <p:sp>
        <p:nvSpPr>
          <p:cNvPr id="74756" name="Text Box 4"/>
          <p:cNvSpPr txBox="1">
            <a:spLocks noChangeArrowheads="1"/>
          </p:cNvSpPr>
          <p:nvPr/>
        </p:nvSpPr>
        <p:spPr bwMode="auto">
          <a:xfrm>
            <a:off x="990600" y="3352800"/>
            <a:ext cx="2819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pic>
        <p:nvPicPr>
          <p:cNvPr id="7475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2895600"/>
            <a:ext cx="2743200" cy="3962400"/>
          </a:xfrm>
          <a:prstGeom prst="rect">
            <a:avLst/>
          </a:prstGeom>
          <a:noFill/>
          <a:extLst>
            <a:ext uri="{909E8E84-426E-40DD-AFC4-6F175D3DCCD1}">
              <a14:hiddenFill xmlns:a14="http://schemas.microsoft.com/office/drawing/2010/main">
                <a:solidFill>
                  <a:srgbClr val="FFFFFF"/>
                </a:solidFill>
              </a14:hiddenFill>
            </a:ext>
          </a:extLst>
        </p:spPr>
      </p:pic>
      <p:sp>
        <p:nvSpPr>
          <p:cNvPr id="74760" name="WordArt 8"/>
          <p:cNvSpPr>
            <a:spLocks noChangeArrowheads="1" noChangeShapeType="1" noTextEdit="1"/>
          </p:cNvSpPr>
          <p:nvPr/>
        </p:nvSpPr>
        <p:spPr bwMode="auto">
          <a:xfrm>
            <a:off x="5562600" y="613455"/>
            <a:ext cx="3200400" cy="457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800" kern="10" dirty="0">
                <a:solidFill>
                  <a:srgbClr val="FF0000"/>
                </a:solidFill>
                <a:effectLst>
                  <a:outerShdw dist="45791" dir="2021404" algn="ctr" rotWithShape="0">
                    <a:srgbClr val="B2B2B2">
                      <a:alpha val="80000"/>
                    </a:srgbClr>
                  </a:outerShdw>
                </a:effectLst>
                <a:latin typeface="Times New Roman" panose="02020603050405020304" pitchFamily="18" charset="0"/>
                <a:cs typeface="Times New Roman" panose="02020603050405020304" pitchFamily="18" charset="0"/>
              </a:rPr>
              <a:t>in more detail!</a:t>
            </a:r>
          </a:p>
        </p:txBody>
      </p:sp>
      <p:sp>
        <p:nvSpPr>
          <p:cNvPr id="8" name="Rectangle 3"/>
          <p:cNvSpPr txBox="1">
            <a:spLocks noChangeArrowheads="1"/>
          </p:cNvSpPr>
          <p:nvPr/>
        </p:nvSpPr>
        <p:spPr>
          <a:xfrm>
            <a:off x="217714" y="3299636"/>
            <a:ext cx="5791200" cy="3558364"/>
          </a:xfrm>
          <a:prstGeom prst="rect">
            <a:avLst/>
          </a:prstGeom>
        </p:spPr>
        <p:txBody>
          <a:bodyPr vert="horz">
            <a:normAutofit fontScale="850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altLang="en-US" sz="3000" b="1" dirty="0" smtClean="0">
                <a:solidFill>
                  <a:srgbClr val="CC04B4"/>
                </a:solidFill>
              </a:rPr>
              <a:t>PR provides valuable information on:</a:t>
            </a:r>
          </a:p>
          <a:p>
            <a:endParaRPr lang="en-US" altLang="en-US" sz="3000" b="1" dirty="0">
              <a:solidFill>
                <a:srgbClr val="CC04B4"/>
              </a:solidFill>
            </a:endParaRPr>
          </a:p>
          <a:p>
            <a:pPr lvl="1">
              <a:buFontTx/>
              <a:buChar char="•"/>
            </a:pPr>
            <a:r>
              <a:rPr lang="en-US" altLang="en-US" sz="2800" dirty="0" smtClean="0"/>
              <a:t>Rain </a:t>
            </a:r>
            <a:r>
              <a:rPr lang="en-US" altLang="en-US" sz="2800" dirty="0"/>
              <a:t>size, speed, and altitude</a:t>
            </a:r>
          </a:p>
          <a:p>
            <a:pPr lvl="1">
              <a:buFontTx/>
              <a:buChar char="•"/>
            </a:pPr>
            <a:r>
              <a:rPr lang="en-US" altLang="en-US" sz="2800" dirty="0"/>
              <a:t>Intensity and distribution of the rain</a:t>
            </a:r>
          </a:p>
          <a:p>
            <a:pPr lvl="1">
              <a:buFontTx/>
              <a:buChar char="•"/>
            </a:pPr>
            <a:r>
              <a:rPr lang="en-US" altLang="en-US" sz="2800" dirty="0"/>
              <a:t>Rain type</a:t>
            </a:r>
          </a:p>
          <a:p>
            <a:pPr lvl="1">
              <a:buFontTx/>
              <a:buChar char="•"/>
            </a:pPr>
            <a:r>
              <a:rPr lang="en-US" altLang="en-US" sz="2800" dirty="0"/>
              <a:t>Storm depth</a:t>
            </a:r>
          </a:p>
          <a:p>
            <a:pPr lvl="1">
              <a:buFontTx/>
              <a:buChar char="•"/>
            </a:pPr>
            <a:r>
              <a:rPr lang="en-US" altLang="en-US" sz="2800" dirty="0"/>
              <a:t>Melting layer altitude: The height at which snow melts into rain</a:t>
            </a:r>
          </a:p>
          <a:p>
            <a:pPr lvl="1"/>
            <a:endParaRPr lang="en-US" altLang="en-US" sz="2800" b="1" dirty="0" smtClean="0">
              <a:solidFill>
                <a:srgbClr val="CC04B4"/>
              </a:solidFill>
            </a:endParaRPr>
          </a:p>
          <a:p>
            <a:endParaRPr lang="en-US" altLang="en-US" sz="2200" dirty="0"/>
          </a:p>
        </p:txBody>
      </p:sp>
    </p:spTree>
    <p:extLst>
      <p:ext uri="{BB962C8B-B14F-4D97-AF65-F5344CB8AC3E}">
        <p14:creationId xmlns:p14="http://schemas.microsoft.com/office/powerpoint/2010/main" val="20139716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4760"/>
                                        </p:tgtEl>
                                        <p:attrNameLst>
                                          <p:attrName>style.visibility</p:attrName>
                                        </p:attrNameLst>
                                      </p:cBhvr>
                                      <p:to>
                                        <p:strVal val="visible"/>
                                      </p:to>
                                    </p:set>
                                    <p:animEffect transition="in" filter="fade">
                                      <p:cBhvr>
                                        <p:cTn id="7" dur="2000"/>
                                        <p:tgtEl>
                                          <p:spTgt spid="74760"/>
                                        </p:tgtEl>
                                      </p:cBhvr>
                                    </p:animEffect>
                                  </p:childTnLst>
                                </p:cTn>
                              </p:par>
                              <p:par>
                                <p:cTn id="8" presetID="10" presetClass="exit" presetSubtype="0" fill="hold" grpId="1" nodeType="withEffect">
                                  <p:stCondLst>
                                    <p:cond delay="10000"/>
                                  </p:stCondLst>
                                  <p:childTnLst>
                                    <p:animEffect transition="out" filter="fade">
                                      <p:cBhvr>
                                        <p:cTn id="9" dur="500"/>
                                        <p:tgtEl>
                                          <p:spTgt spid="74760"/>
                                        </p:tgtEl>
                                      </p:cBhvr>
                                    </p:animEffect>
                                    <p:set>
                                      <p:cBhvr>
                                        <p:cTn id="10" dur="1" fill="hold">
                                          <p:stCondLst>
                                            <p:cond delay="499"/>
                                          </p:stCondLst>
                                        </p:cTn>
                                        <p:tgtEl>
                                          <p:spTgt spid="7476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4755">
                                            <p:txEl>
                                              <p:pRg st="1" end="1"/>
                                            </p:txEl>
                                          </p:spTgt>
                                        </p:tgtEl>
                                        <p:attrNameLst>
                                          <p:attrName>style.visibility</p:attrName>
                                        </p:attrNameLst>
                                      </p:cBhvr>
                                      <p:to>
                                        <p:strVal val="visible"/>
                                      </p:to>
                                    </p:set>
                                    <p:animEffect transition="in" filter="fade">
                                      <p:cBhvr>
                                        <p:cTn id="15" dur="500"/>
                                        <p:tgtEl>
                                          <p:spTgt spid="7475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animEffect transition="in" filter="fade">
                                      <p:cBhvr>
                                        <p:cTn id="20" dur="500"/>
                                        <p:tgtEl>
                                          <p:spTgt spid="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Effect transition="in" filter="fade">
                                      <p:cBhvr>
                                        <p:cTn id="25" dur="500"/>
                                        <p:tgtEl>
                                          <p:spTgt spid="8">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
                                            <p:txEl>
                                              <p:pRg st="4" end="4"/>
                                            </p:txEl>
                                          </p:spTgt>
                                        </p:tgtEl>
                                        <p:attrNameLst>
                                          <p:attrName>style.visibility</p:attrName>
                                        </p:attrNameLst>
                                      </p:cBhvr>
                                      <p:to>
                                        <p:strVal val="visible"/>
                                      </p:to>
                                    </p:set>
                                    <p:animEffect transition="in" filter="fade">
                                      <p:cBhvr>
                                        <p:cTn id="30" dur="500"/>
                                        <p:tgtEl>
                                          <p:spTgt spid="8">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animEffect transition="in" filter="fade">
                                      <p:cBhvr>
                                        <p:cTn id="35" dur="500"/>
                                        <p:tgtEl>
                                          <p:spTgt spid="8">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
                                            <p:txEl>
                                              <p:pRg st="6" end="6"/>
                                            </p:txEl>
                                          </p:spTgt>
                                        </p:tgtEl>
                                        <p:attrNameLst>
                                          <p:attrName>style.visibility</p:attrName>
                                        </p:attrNameLst>
                                      </p:cBhvr>
                                      <p:to>
                                        <p:strVal val="visible"/>
                                      </p:to>
                                    </p:set>
                                    <p:animEffect transition="in" filter="fade">
                                      <p:cBhvr>
                                        <p:cTn id="40"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60" grpId="0" animBg="1"/>
      <p:bldP spid="74760"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52400" y="-76200"/>
            <a:ext cx="8991600" cy="932688"/>
          </a:xfrm>
        </p:spPr>
        <p:txBody>
          <a:bodyPr>
            <a:normAutofit/>
          </a:bodyPr>
          <a:lstStyle/>
          <a:p>
            <a:r>
              <a:rPr lang="en-US" altLang="en-US" dirty="0"/>
              <a:t>Precipitation </a:t>
            </a:r>
            <a:r>
              <a:rPr lang="en-US" altLang="en-US" dirty="0" smtClean="0"/>
              <a:t>Radar Specifications</a:t>
            </a:r>
            <a:endParaRPr lang="en-US" altLang="en-US" dirty="0">
              <a:solidFill>
                <a:schemeClr val="folHlink"/>
              </a:solidFill>
            </a:endParaRPr>
          </a:p>
        </p:txBody>
      </p:sp>
      <p:sp>
        <p:nvSpPr>
          <p:cNvPr id="75779" name="Rectangle 3"/>
          <p:cNvSpPr>
            <a:spLocks noGrp="1" noChangeArrowheads="1"/>
          </p:cNvSpPr>
          <p:nvPr>
            <p:ph idx="1"/>
          </p:nvPr>
        </p:nvSpPr>
        <p:spPr>
          <a:xfrm>
            <a:off x="381000" y="872817"/>
            <a:ext cx="8229600" cy="5715000"/>
          </a:xfrm>
        </p:spPr>
        <p:txBody>
          <a:bodyPr>
            <a:normAutofit fontScale="92500" lnSpcReduction="10000"/>
          </a:bodyPr>
          <a:lstStyle/>
          <a:p>
            <a:pPr>
              <a:lnSpc>
                <a:spcPct val="90000"/>
              </a:lnSpc>
            </a:pPr>
            <a:r>
              <a:rPr lang="en-US" altLang="en-US" sz="3200" b="1" dirty="0" smtClean="0"/>
              <a:t>Specifications:</a:t>
            </a:r>
          </a:p>
          <a:p>
            <a:pPr lvl="1">
              <a:lnSpc>
                <a:spcPct val="90000"/>
              </a:lnSpc>
            </a:pPr>
            <a:r>
              <a:rPr lang="en-US" altLang="en-US" sz="2200" b="1" dirty="0" smtClean="0"/>
              <a:t>Frequency </a:t>
            </a:r>
            <a:r>
              <a:rPr lang="en-US" altLang="en-US" sz="2200" b="1" dirty="0"/>
              <a:t>: </a:t>
            </a:r>
            <a:r>
              <a:rPr lang="en-US" altLang="en-US" sz="2200" b="1" dirty="0">
                <a:solidFill>
                  <a:srgbClr val="CC04B4"/>
                </a:solidFill>
                <a:effectLst>
                  <a:outerShdw blurRad="38100" dist="38100" dir="2700000" algn="tl">
                    <a:srgbClr val="FFFFFF"/>
                  </a:outerShdw>
                </a:effectLst>
              </a:rPr>
              <a:t>13.8 GHz  (</a:t>
            </a:r>
            <a:r>
              <a:rPr lang="en-US" altLang="en-US" sz="2200" b="1" dirty="0" smtClean="0">
                <a:solidFill>
                  <a:srgbClr val="CC04B4"/>
                </a:solidFill>
                <a:effectLst>
                  <a:outerShdw blurRad="38100" dist="38100" dir="2700000" algn="tl">
                    <a:srgbClr val="FFFFFF"/>
                  </a:outerShdw>
                </a:effectLst>
              </a:rPr>
              <a:t>Ku-band)</a:t>
            </a:r>
          </a:p>
          <a:p>
            <a:pPr lvl="2">
              <a:lnSpc>
                <a:spcPct val="90000"/>
              </a:lnSpc>
            </a:pPr>
            <a:r>
              <a:rPr lang="en-US" altLang="en-US" dirty="0" smtClean="0"/>
              <a:t>More </a:t>
            </a:r>
            <a:r>
              <a:rPr lang="en-US" altLang="en-US" dirty="0"/>
              <a:t>than four times higher than that of a typical ground based radar (NEXTRAD ~ 3 GHz, </a:t>
            </a:r>
            <a:r>
              <a:rPr lang="en-US" altLang="en-US" dirty="0" smtClean="0"/>
              <a:t>S-band)</a:t>
            </a:r>
          </a:p>
          <a:p>
            <a:pPr lvl="2">
              <a:lnSpc>
                <a:spcPct val="90000"/>
              </a:lnSpc>
            </a:pPr>
            <a:endParaRPr lang="en-US" altLang="en-US" dirty="0" smtClean="0"/>
          </a:p>
          <a:p>
            <a:pPr lvl="2">
              <a:lnSpc>
                <a:spcPct val="90000"/>
              </a:lnSpc>
            </a:pPr>
            <a:r>
              <a:rPr lang="en-US" altLang="en-US" sz="2400" b="1" dirty="0" smtClean="0"/>
              <a:t>Horizontal </a:t>
            </a:r>
            <a:r>
              <a:rPr lang="en-US" altLang="en-US" sz="2400" b="1" dirty="0"/>
              <a:t>Resolution: </a:t>
            </a:r>
            <a:r>
              <a:rPr lang="en-US" altLang="en-US" sz="2400" b="1" dirty="0">
                <a:solidFill>
                  <a:srgbClr val="CC04B4"/>
                </a:solidFill>
                <a:effectLst>
                  <a:outerShdw blurRad="38100" dist="38100" dir="2700000" algn="tl">
                    <a:srgbClr val="FFFFFF"/>
                  </a:outerShdw>
                </a:effectLst>
              </a:rPr>
              <a:t>4.3 </a:t>
            </a:r>
            <a:r>
              <a:rPr lang="en-US" altLang="en-US" sz="2400" b="1" dirty="0" smtClean="0">
                <a:solidFill>
                  <a:srgbClr val="CC04B4"/>
                </a:solidFill>
                <a:effectLst>
                  <a:outerShdw blurRad="38100" dist="38100" dir="2700000" algn="tl">
                    <a:srgbClr val="FFFFFF"/>
                  </a:outerShdw>
                </a:effectLst>
              </a:rPr>
              <a:t>km</a:t>
            </a:r>
          </a:p>
          <a:p>
            <a:pPr lvl="2">
              <a:lnSpc>
                <a:spcPct val="90000"/>
              </a:lnSpc>
            </a:pPr>
            <a:endParaRPr lang="en-US" altLang="en-US" sz="2400" b="1" dirty="0" smtClean="0">
              <a:solidFill>
                <a:srgbClr val="CC04B4"/>
              </a:solidFill>
              <a:effectLst>
                <a:outerShdw blurRad="38100" dist="38100" dir="2700000" algn="tl">
                  <a:srgbClr val="FFFFFF"/>
                </a:outerShdw>
              </a:effectLst>
            </a:endParaRPr>
          </a:p>
          <a:p>
            <a:pPr lvl="2">
              <a:lnSpc>
                <a:spcPct val="90000"/>
              </a:lnSpc>
            </a:pPr>
            <a:r>
              <a:rPr lang="en-US" altLang="en-US" sz="2400" b="1" dirty="0" smtClean="0"/>
              <a:t>Swath </a:t>
            </a:r>
            <a:r>
              <a:rPr lang="en-US" altLang="en-US" sz="2400" b="1" dirty="0"/>
              <a:t>Width: </a:t>
            </a:r>
            <a:r>
              <a:rPr lang="en-US" altLang="en-US" sz="2400" b="1" dirty="0">
                <a:solidFill>
                  <a:srgbClr val="CC04B4"/>
                </a:solidFill>
                <a:effectLst>
                  <a:outerShdw blurRad="38100" dist="38100" dir="2700000" algn="tl">
                    <a:srgbClr val="FFFFFF"/>
                  </a:outerShdw>
                </a:effectLst>
              </a:rPr>
              <a:t>215 </a:t>
            </a:r>
            <a:r>
              <a:rPr lang="en-US" altLang="en-US" sz="2400" b="1" dirty="0" smtClean="0">
                <a:solidFill>
                  <a:srgbClr val="CC04B4"/>
                </a:solidFill>
                <a:effectLst>
                  <a:outerShdw blurRad="38100" dist="38100" dir="2700000" algn="tl">
                    <a:srgbClr val="FFFFFF"/>
                  </a:outerShdw>
                </a:effectLst>
              </a:rPr>
              <a:t>km</a:t>
            </a:r>
          </a:p>
          <a:p>
            <a:pPr lvl="2">
              <a:lnSpc>
                <a:spcPct val="90000"/>
              </a:lnSpc>
            </a:pPr>
            <a:endParaRPr lang="en-US" altLang="en-US" sz="2400" b="1" dirty="0" smtClean="0">
              <a:solidFill>
                <a:srgbClr val="CC04B4"/>
              </a:solidFill>
              <a:effectLst>
                <a:outerShdw blurRad="38100" dist="38100" dir="2700000" algn="tl">
                  <a:srgbClr val="FFFFFF"/>
                </a:outerShdw>
              </a:effectLst>
            </a:endParaRPr>
          </a:p>
          <a:p>
            <a:pPr lvl="2">
              <a:lnSpc>
                <a:spcPct val="90000"/>
              </a:lnSpc>
            </a:pPr>
            <a:r>
              <a:rPr lang="en-US" altLang="en-US" sz="2400" b="1" dirty="0" smtClean="0"/>
              <a:t>Vertical </a:t>
            </a:r>
            <a:r>
              <a:rPr lang="en-US" altLang="en-US" sz="2400" b="1" dirty="0"/>
              <a:t>Profile of Rain and Snow: </a:t>
            </a:r>
            <a:r>
              <a:rPr lang="en-US" altLang="en-US" sz="2400" b="1" dirty="0">
                <a:solidFill>
                  <a:srgbClr val="CC04B4"/>
                </a:solidFill>
                <a:effectLst>
                  <a:outerShdw blurRad="38100" dist="38100" dir="2700000" algn="tl">
                    <a:srgbClr val="FFFFFF"/>
                  </a:outerShdw>
                </a:effectLst>
              </a:rPr>
              <a:t>19.3 km</a:t>
            </a:r>
          </a:p>
          <a:p>
            <a:pPr lvl="3">
              <a:lnSpc>
                <a:spcPct val="90000"/>
              </a:lnSpc>
              <a:buFont typeface="Courier New" panose="02070309020205020404" pitchFamily="49" charset="0"/>
              <a:buChar char="o"/>
            </a:pPr>
            <a:r>
              <a:rPr lang="en-US" altLang="en-US" dirty="0"/>
              <a:t>Able to detect rainfall rate down to .7 millimeters/</a:t>
            </a:r>
            <a:r>
              <a:rPr lang="en-US" altLang="en-US" dirty="0" err="1"/>
              <a:t>hr</a:t>
            </a:r>
            <a:endParaRPr lang="en-US" altLang="en-US" dirty="0"/>
          </a:p>
          <a:p>
            <a:pPr lvl="3">
              <a:lnSpc>
                <a:spcPct val="90000"/>
              </a:lnSpc>
              <a:buFont typeface="Courier New" panose="02070309020205020404" pitchFamily="49" charset="0"/>
              <a:buChar char="o"/>
            </a:pPr>
            <a:r>
              <a:rPr lang="en-US" altLang="en-US" dirty="0"/>
              <a:t>Able to separate vertical rain echo samples of 250 </a:t>
            </a:r>
            <a:r>
              <a:rPr lang="en-US" altLang="en-US" dirty="0" smtClean="0"/>
              <a:t>meters</a:t>
            </a:r>
          </a:p>
          <a:p>
            <a:pPr lvl="3">
              <a:lnSpc>
                <a:spcPct val="90000"/>
              </a:lnSpc>
              <a:buFont typeface="Courier New" panose="02070309020205020404" pitchFamily="49" charset="0"/>
              <a:buChar char="o"/>
            </a:pPr>
            <a:endParaRPr lang="en-US" altLang="en-US" dirty="0"/>
          </a:p>
          <a:p>
            <a:pPr lvl="1"/>
            <a:r>
              <a:rPr lang="en-US" altLang="en-US" b="1" dirty="0"/>
              <a:t>Power Consumption: </a:t>
            </a:r>
            <a:r>
              <a:rPr lang="en-US" altLang="en-US" b="1" dirty="0">
                <a:solidFill>
                  <a:srgbClr val="CC04B4"/>
                </a:solidFill>
              </a:rPr>
              <a:t>224 </a:t>
            </a:r>
            <a:r>
              <a:rPr lang="en-US" altLang="en-US" b="1" dirty="0" smtClean="0">
                <a:solidFill>
                  <a:srgbClr val="CC04B4"/>
                </a:solidFill>
              </a:rPr>
              <a:t>W</a:t>
            </a:r>
            <a:endParaRPr lang="en-US" altLang="en-US" sz="1800" dirty="0">
              <a:solidFill>
                <a:srgbClr val="CC04B4"/>
              </a:solidFill>
            </a:endParaRPr>
          </a:p>
          <a:p>
            <a:pPr lvl="2"/>
            <a:r>
              <a:rPr lang="en-US" altLang="en-US" sz="1800" dirty="0"/>
              <a:t>Solid state power amplifiers (128) are used to conserve power </a:t>
            </a:r>
            <a:endParaRPr lang="en-US" altLang="en-US" sz="1800" dirty="0" smtClean="0"/>
          </a:p>
          <a:p>
            <a:pPr lvl="2"/>
            <a:endParaRPr lang="en-US" altLang="en-US" sz="1800" dirty="0"/>
          </a:p>
          <a:p>
            <a:pPr lvl="1"/>
            <a:r>
              <a:rPr lang="en-US" altLang="en-US" b="1" dirty="0" smtClean="0"/>
              <a:t>Target Area:</a:t>
            </a:r>
          </a:p>
          <a:p>
            <a:pPr lvl="2"/>
            <a:r>
              <a:rPr lang="en-US" altLang="en-US" sz="1800" dirty="0" smtClean="0"/>
              <a:t>phased </a:t>
            </a:r>
            <a:r>
              <a:rPr lang="en-US" altLang="en-US" sz="1800" dirty="0"/>
              <a:t>array antenna that steers the beam electronically</a:t>
            </a:r>
          </a:p>
          <a:p>
            <a:pPr lvl="3">
              <a:lnSpc>
                <a:spcPct val="90000"/>
              </a:lnSpc>
              <a:buFont typeface="Courier New" panose="02070309020205020404" pitchFamily="49" charset="0"/>
              <a:buChar char="o"/>
            </a:pPr>
            <a:endParaRPr lang="en-US" altLang="en-US" dirty="0"/>
          </a:p>
          <a:p>
            <a:pPr lvl="3">
              <a:lnSpc>
                <a:spcPct val="90000"/>
              </a:lnSpc>
              <a:buFont typeface="Courier New" panose="02070309020205020404" pitchFamily="49" charset="0"/>
              <a:buNone/>
            </a:pPr>
            <a:endParaRPr lang="en-US" altLang="en-US" sz="1800" dirty="0"/>
          </a:p>
          <a:p>
            <a:pPr lvl="3">
              <a:lnSpc>
                <a:spcPct val="90000"/>
              </a:lnSpc>
              <a:buFont typeface="Courier New" panose="02070309020205020404" pitchFamily="49" charset="0"/>
              <a:buNone/>
            </a:pPr>
            <a:endParaRPr lang="en-US" altLang="en-US" sz="1800" dirty="0"/>
          </a:p>
        </p:txBody>
      </p:sp>
    </p:spTree>
    <p:extLst>
      <p:ext uri="{BB962C8B-B14F-4D97-AF65-F5344CB8AC3E}">
        <p14:creationId xmlns:p14="http://schemas.microsoft.com/office/powerpoint/2010/main" val="24734843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5779">
                                            <p:txEl>
                                              <p:pRg st="1" end="1"/>
                                            </p:txEl>
                                          </p:spTgt>
                                        </p:tgtEl>
                                        <p:attrNameLst>
                                          <p:attrName>style.visibility</p:attrName>
                                        </p:attrNameLst>
                                      </p:cBhvr>
                                      <p:to>
                                        <p:strVal val="visible"/>
                                      </p:to>
                                    </p:set>
                                    <p:animEffect transition="in" filter="fade">
                                      <p:cBhvr>
                                        <p:cTn id="7" dur="500"/>
                                        <p:tgtEl>
                                          <p:spTgt spid="7577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5779">
                                            <p:txEl>
                                              <p:pRg st="2" end="2"/>
                                            </p:txEl>
                                          </p:spTgt>
                                        </p:tgtEl>
                                        <p:attrNameLst>
                                          <p:attrName>style.visibility</p:attrName>
                                        </p:attrNameLst>
                                      </p:cBhvr>
                                      <p:to>
                                        <p:strVal val="visible"/>
                                      </p:to>
                                    </p:set>
                                    <p:animEffect transition="in" filter="fade">
                                      <p:cBhvr>
                                        <p:cTn id="10" dur="500"/>
                                        <p:tgtEl>
                                          <p:spTgt spid="75779">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5779">
                                            <p:txEl>
                                              <p:pRg st="4" end="4"/>
                                            </p:txEl>
                                          </p:spTgt>
                                        </p:tgtEl>
                                        <p:attrNameLst>
                                          <p:attrName>style.visibility</p:attrName>
                                        </p:attrNameLst>
                                      </p:cBhvr>
                                      <p:to>
                                        <p:strVal val="visible"/>
                                      </p:to>
                                    </p:set>
                                    <p:animEffect transition="in" filter="fade">
                                      <p:cBhvr>
                                        <p:cTn id="15" dur="500"/>
                                        <p:tgtEl>
                                          <p:spTgt spid="75779">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5779">
                                            <p:txEl>
                                              <p:pRg st="6" end="6"/>
                                            </p:txEl>
                                          </p:spTgt>
                                        </p:tgtEl>
                                        <p:attrNameLst>
                                          <p:attrName>style.visibility</p:attrName>
                                        </p:attrNameLst>
                                      </p:cBhvr>
                                      <p:to>
                                        <p:strVal val="visible"/>
                                      </p:to>
                                    </p:set>
                                    <p:animEffect transition="in" filter="fade">
                                      <p:cBhvr>
                                        <p:cTn id="20" dur="500"/>
                                        <p:tgtEl>
                                          <p:spTgt spid="75779">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5779">
                                            <p:txEl>
                                              <p:pRg st="8" end="8"/>
                                            </p:txEl>
                                          </p:spTgt>
                                        </p:tgtEl>
                                        <p:attrNameLst>
                                          <p:attrName>style.visibility</p:attrName>
                                        </p:attrNameLst>
                                      </p:cBhvr>
                                      <p:to>
                                        <p:strVal val="visible"/>
                                      </p:to>
                                    </p:set>
                                    <p:animEffect transition="in" filter="fade">
                                      <p:cBhvr>
                                        <p:cTn id="25" dur="500"/>
                                        <p:tgtEl>
                                          <p:spTgt spid="75779">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75779">
                                            <p:txEl>
                                              <p:pRg st="9" end="9"/>
                                            </p:txEl>
                                          </p:spTgt>
                                        </p:tgtEl>
                                        <p:attrNameLst>
                                          <p:attrName>style.visibility</p:attrName>
                                        </p:attrNameLst>
                                      </p:cBhvr>
                                      <p:to>
                                        <p:strVal val="visible"/>
                                      </p:to>
                                    </p:set>
                                    <p:animEffect transition="in" filter="fade">
                                      <p:cBhvr>
                                        <p:cTn id="28" dur="500"/>
                                        <p:tgtEl>
                                          <p:spTgt spid="75779">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75779">
                                            <p:txEl>
                                              <p:pRg st="10" end="10"/>
                                            </p:txEl>
                                          </p:spTgt>
                                        </p:tgtEl>
                                        <p:attrNameLst>
                                          <p:attrName>style.visibility</p:attrName>
                                        </p:attrNameLst>
                                      </p:cBhvr>
                                      <p:to>
                                        <p:strVal val="visible"/>
                                      </p:to>
                                    </p:set>
                                    <p:animEffect transition="in" filter="fade">
                                      <p:cBhvr>
                                        <p:cTn id="31" dur="500"/>
                                        <p:tgtEl>
                                          <p:spTgt spid="75779">
                                            <p:txEl>
                                              <p:pRg st="10" end="1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75779">
                                            <p:txEl>
                                              <p:pRg st="12" end="12"/>
                                            </p:txEl>
                                          </p:spTgt>
                                        </p:tgtEl>
                                        <p:attrNameLst>
                                          <p:attrName>style.visibility</p:attrName>
                                        </p:attrNameLst>
                                      </p:cBhvr>
                                      <p:to>
                                        <p:strVal val="visible"/>
                                      </p:to>
                                    </p:set>
                                    <p:animEffect transition="in" filter="fade">
                                      <p:cBhvr>
                                        <p:cTn id="36" dur="500"/>
                                        <p:tgtEl>
                                          <p:spTgt spid="75779">
                                            <p:txEl>
                                              <p:pRg st="12" end="12"/>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75779">
                                            <p:txEl>
                                              <p:pRg st="13" end="13"/>
                                            </p:txEl>
                                          </p:spTgt>
                                        </p:tgtEl>
                                        <p:attrNameLst>
                                          <p:attrName>style.visibility</p:attrName>
                                        </p:attrNameLst>
                                      </p:cBhvr>
                                      <p:to>
                                        <p:strVal val="visible"/>
                                      </p:to>
                                    </p:set>
                                    <p:animEffect transition="in" filter="fade">
                                      <p:cBhvr>
                                        <p:cTn id="39" dur="500"/>
                                        <p:tgtEl>
                                          <p:spTgt spid="75779">
                                            <p:txEl>
                                              <p:pRg st="13" end="1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75779">
                                            <p:txEl>
                                              <p:pRg st="15" end="15"/>
                                            </p:txEl>
                                          </p:spTgt>
                                        </p:tgtEl>
                                        <p:attrNameLst>
                                          <p:attrName>style.visibility</p:attrName>
                                        </p:attrNameLst>
                                      </p:cBhvr>
                                      <p:to>
                                        <p:strVal val="visible"/>
                                      </p:to>
                                    </p:set>
                                    <p:animEffect transition="in" filter="fade">
                                      <p:cBhvr>
                                        <p:cTn id="44" dur="500"/>
                                        <p:tgtEl>
                                          <p:spTgt spid="75779">
                                            <p:txEl>
                                              <p:pRg st="15" end="15"/>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75779">
                                            <p:txEl>
                                              <p:pRg st="16" end="16"/>
                                            </p:txEl>
                                          </p:spTgt>
                                        </p:tgtEl>
                                        <p:attrNameLst>
                                          <p:attrName>style.visibility</p:attrName>
                                        </p:attrNameLst>
                                      </p:cBhvr>
                                      <p:to>
                                        <p:strVal val="visible"/>
                                      </p:to>
                                    </p:set>
                                    <p:animEffect transition="in" filter="fade">
                                      <p:cBhvr>
                                        <p:cTn id="47" dur="500"/>
                                        <p:tgtEl>
                                          <p:spTgt spid="75779">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04800" y="1143000"/>
            <a:ext cx="6096000" cy="5105400"/>
          </a:xfrm>
        </p:spPr>
      </p:pic>
      <p:sp>
        <p:nvSpPr>
          <p:cNvPr id="102403" name="Rectangle 3"/>
          <p:cNvSpPr>
            <a:spLocks noGrp="1" noChangeArrowheads="1"/>
          </p:cNvSpPr>
          <p:nvPr>
            <p:ph type="title"/>
          </p:nvPr>
        </p:nvSpPr>
        <p:spPr>
          <a:xfrm>
            <a:off x="76200" y="76200"/>
            <a:ext cx="10058400" cy="914400"/>
          </a:xfrm>
        </p:spPr>
        <p:txBody>
          <a:bodyPr>
            <a:noAutofit/>
          </a:bodyPr>
          <a:lstStyle/>
          <a:p>
            <a:r>
              <a:rPr lang="en-US" altLang="en-US" sz="4700" dirty="0"/>
              <a:t>TRMM Precipitation Radar Algorithm</a:t>
            </a:r>
          </a:p>
        </p:txBody>
      </p:sp>
      <p:sp>
        <p:nvSpPr>
          <p:cNvPr id="102404" name="Text Box 4"/>
          <p:cNvSpPr txBox="1">
            <a:spLocks noChangeArrowheads="1"/>
          </p:cNvSpPr>
          <p:nvPr/>
        </p:nvSpPr>
        <p:spPr bwMode="auto">
          <a:xfrm>
            <a:off x="6667501" y="1075104"/>
            <a:ext cx="2514600" cy="2046714"/>
          </a:xfrm>
          <a:prstGeom prst="rect">
            <a:avLst/>
          </a:prstGeom>
          <a:noFill/>
          <a:ln>
            <a:noFill/>
          </a:ln>
          <a:effectLst/>
          <a:extLst/>
        </p:spPr>
        <p:txBody>
          <a:bodyPr>
            <a:spAutoFit/>
          </a:bodyPr>
          <a:lstStyle/>
          <a:p>
            <a:pPr>
              <a:spcBef>
                <a:spcPct val="50000"/>
              </a:spcBef>
              <a:buFontTx/>
              <a:buChar char="•"/>
            </a:pPr>
            <a:r>
              <a:rPr lang="en-US" altLang="en-US" dirty="0"/>
              <a:t> </a:t>
            </a:r>
            <a:r>
              <a:rPr lang="en-US" altLang="en-US" sz="2800" b="1" dirty="0">
                <a:solidFill>
                  <a:srgbClr val="CC04B4"/>
                </a:solidFill>
              </a:rPr>
              <a:t>Level 1</a:t>
            </a:r>
          </a:p>
          <a:p>
            <a:pPr lvl="1">
              <a:spcBef>
                <a:spcPct val="50000"/>
              </a:spcBef>
              <a:buFontTx/>
              <a:buChar char="•"/>
            </a:pPr>
            <a:r>
              <a:rPr lang="en-US" altLang="en-US" sz="2400" dirty="0"/>
              <a:t> IB21</a:t>
            </a:r>
          </a:p>
          <a:p>
            <a:pPr lvl="1">
              <a:spcBef>
                <a:spcPct val="50000"/>
              </a:spcBef>
              <a:buFontTx/>
              <a:buChar char="•"/>
            </a:pPr>
            <a:r>
              <a:rPr lang="en-US" altLang="en-US" sz="2400" dirty="0"/>
              <a:t> IC21</a:t>
            </a:r>
          </a:p>
          <a:p>
            <a:pPr>
              <a:spcBef>
                <a:spcPct val="50000"/>
              </a:spcBef>
            </a:pPr>
            <a:endParaRPr lang="en-US" altLang="en-US" dirty="0"/>
          </a:p>
        </p:txBody>
      </p:sp>
      <p:sp>
        <p:nvSpPr>
          <p:cNvPr id="102405" name="Text Box 5"/>
          <p:cNvSpPr txBox="1">
            <a:spLocks noChangeArrowheads="1"/>
          </p:cNvSpPr>
          <p:nvPr/>
        </p:nvSpPr>
        <p:spPr bwMode="auto">
          <a:xfrm>
            <a:off x="3200400" y="1981200"/>
            <a:ext cx="609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02408" name="Text Box 8"/>
          <p:cNvSpPr txBox="1">
            <a:spLocks noChangeArrowheads="1"/>
          </p:cNvSpPr>
          <p:nvPr/>
        </p:nvSpPr>
        <p:spPr bwMode="auto">
          <a:xfrm>
            <a:off x="6553200" y="2905542"/>
            <a:ext cx="22860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altLang="en-US" dirty="0"/>
              <a:t> </a:t>
            </a:r>
            <a:r>
              <a:rPr lang="en-US" altLang="en-US" sz="2400" b="1" dirty="0">
                <a:solidFill>
                  <a:srgbClr val="CC04B4"/>
                </a:solidFill>
              </a:rPr>
              <a:t>Level 2</a:t>
            </a:r>
          </a:p>
          <a:p>
            <a:pPr lvl="1">
              <a:spcBef>
                <a:spcPct val="50000"/>
              </a:spcBef>
              <a:buFontTx/>
              <a:buChar char="•"/>
            </a:pPr>
            <a:r>
              <a:rPr lang="en-US" altLang="en-US" sz="2400" dirty="0"/>
              <a:t> 2A21</a:t>
            </a:r>
          </a:p>
          <a:p>
            <a:pPr lvl="1">
              <a:spcBef>
                <a:spcPct val="50000"/>
              </a:spcBef>
              <a:buFontTx/>
              <a:buChar char="•"/>
            </a:pPr>
            <a:r>
              <a:rPr lang="en-US" altLang="en-US" sz="2400" dirty="0"/>
              <a:t> 2A23</a:t>
            </a:r>
          </a:p>
          <a:p>
            <a:pPr lvl="1">
              <a:spcBef>
                <a:spcPct val="50000"/>
              </a:spcBef>
              <a:buFontTx/>
              <a:buChar char="•"/>
            </a:pPr>
            <a:r>
              <a:rPr lang="en-US" altLang="en-US" sz="2400" dirty="0"/>
              <a:t> 2A25</a:t>
            </a:r>
          </a:p>
        </p:txBody>
      </p:sp>
      <p:sp>
        <p:nvSpPr>
          <p:cNvPr id="102412" name="Text Box 12"/>
          <p:cNvSpPr txBox="1">
            <a:spLocks noChangeArrowheads="1"/>
          </p:cNvSpPr>
          <p:nvPr/>
        </p:nvSpPr>
        <p:spPr bwMode="auto">
          <a:xfrm>
            <a:off x="6553201" y="5203843"/>
            <a:ext cx="20574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altLang="en-US" dirty="0"/>
              <a:t>  </a:t>
            </a:r>
            <a:r>
              <a:rPr lang="en-US" altLang="en-US" sz="2400" b="1" dirty="0">
                <a:solidFill>
                  <a:srgbClr val="CC04B4"/>
                </a:solidFill>
              </a:rPr>
              <a:t>Level 3</a:t>
            </a:r>
          </a:p>
          <a:p>
            <a:pPr lvl="1">
              <a:spcBef>
                <a:spcPct val="50000"/>
              </a:spcBef>
              <a:buFontTx/>
              <a:buChar char="•"/>
            </a:pPr>
            <a:r>
              <a:rPr lang="en-US" altLang="en-US" sz="2400" dirty="0"/>
              <a:t> 3A25</a:t>
            </a:r>
          </a:p>
          <a:p>
            <a:pPr lvl="1">
              <a:spcBef>
                <a:spcPct val="50000"/>
              </a:spcBef>
              <a:buFontTx/>
              <a:buChar char="•"/>
            </a:pPr>
            <a:r>
              <a:rPr lang="en-US" altLang="en-US" sz="2400" dirty="0"/>
              <a:t> 3A26</a:t>
            </a:r>
          </a:p>
        </p:txBody>
      </p:sp>
    </p:spTree>
    <p:extLst>
      <p:ext uri="{BB962C8B-B14F-4D97-AF65-F5344CB8AC3E}">
        <p14:creationId xmlns:p14="http://schemas.microsoft.com/office/powerpoint/2010/main" val="6618828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152400" y="381000"/>
            <a:ext cx="8839200" cy="911225"/>
          </a:xfrm>
        </p:spPr>
        <p:txBody>
          <a:bodyPr>
            <a:normAutofit/>
          </a:bodyPr>
          <a:lstStyle/>
          <a:p>
            <a:r>
              <a:rPr lang="en-US" altLang="en-US" sz="4400" dirty="0"/>
              <a:t>TRMM Precipitation Radar Algorithm</a:t>
            </a:r>
          </a:p>
        </p:txBody>
      </p:sp>
      <p:sp>
        <p:nvSpPr>
          <p:cNvPr id="103427" name="Rectangle 3"/>
          <p:cNvSpPr>
            <a:spLocks noGrp="1" noChangeArrowheads="1"/>
          </p:cNvSpPr>
          <p:nvPr>
            <p:ph type="body" idx="1"/>
          </p:nvPr>
        </p:nvSpPr>
        <p:spPr>
          <a:xfrm>
            <a:off x="457200" y="1752600"/>
            <a:ext cx="8229600" cy="4389120"/>
          </a:xfrm>
        </p:spPr>
        <p:txBody>
          <a:bodyPr/>
          <a:lstStyle/>
          <a:p>
            <a:r>
              <a:rPr lang="en-US" altLang="en-US" b="1" dirty="0"/>
              <a:t>Level 1 </a:t>
            </a:r>
            <a:r>
              <a:rPr lang="en-US" altLang="en-US" sz="2400" b="1" dirty="0"/>
              <a:t>(</a:t>
            </a:r>
            <a:r>
              <a:rPr lang="en-US" altLang="en-US" sz="2800" b="1" dirty="0"/>
              <a:t>IB21</a:t>
            </a:r>
            <a:r>
              <a:rPr lang="en-US" altLang="en-US" sz="2400" b="1" dirty="0"/>
              <a:t>, IC21)</a:t>
            </a:r>
          </a:p>
          <a:p>
            <a:pPr lvl="1"/>
            <a:r>
              <a:rPr lang="en-US" altLang="en-US" b="1" dirty="0">
                <a:solidFill>
                  <a:srgbClr val="CC04B4"/>
                </a:solidFill>
              </a:rPr>
              <a:t>IB21 </a:t>
            </a:r>
          </a:p>
          <a:p>
            <a:pPr lvl="2"/>
            <a:r>
              <a:rPr lang="en-US" altLang="en-US" dirty="0"/>
              <a:t>Calculates received power by performing extensive internal calibrations </a:t>
            </a:r>
            <a:endParaRPr lang="en-US" altLang="en-US" dirty="0" smtClean="0"/>
          </a:p>
          <a:p>
            <a:pPr lvl="2"/>
            <a:endParaRPr lang="en-US" altLang="en-US" dirty="0"/>
          </a:p>
          <a:p>
            <a:pPr lvl="1"/>
            <a:r>
              <a:rPr lang="en-US" altLang="en-US" b="1" dirty="0">
                <a:solidFill>
                  <a:srgbClr val="CC04B4"/>
                </a:solidFill>
              </a:rPr>
              <a:t>Data in IB21 include:</a:t>
            </a:r>
          </a:p>
          <a:p>
            <a:pPr lvl="2"/>
            <a:r>
              <a:rPr lang="en-US" altLang="en-US" dirty="0"/>
              <a:t>Location of Earth surface and surface clutter</a:t>
            </a:r>
          </a:p>
          <a:p>
            <a:pPr lvl="2"/>
            <a:r>
              <a:rPr lang="en-US" altLang="en-US" dirty="0"/>
              <a:t>System noise level</a:t>
            </a:r>
          </a:p>
          <a:p>
            <a:pPr lvl="2"/>
            <a:r>
              <a:rPr lang="en-US" altLang="en-US" dirty="0"/>
              <a:t>Land/Ocean Flag</a:t>
            </a:r>
          </a:p>
          <a:p>
            <a:pPr lvl="2"/>
            <a:r>
              <a:rPr lang="en-US" altLang="en-US" dirty="0"/>
              <a:t>And many more…</a:t>
            </a:r>
          </a:p>
          <a:p>
            <a:pPr lvl="2"/>
            <a:endParaRPr lang="en-US" altLang="en-US" dirty="0"/>
          </a:p>
          <a:p>
            <a:pPr lvl="2"/>
            <a:endParaRPr lang="en-US" altLang="en-US" dirty="0"/>
          </a:p>
        </p:txBody>
      </p:sp>
      <p:sp>
        <p:nvSpPr>
          <p:cNvPr id="2" name="Rectangle 1"/>
          <p:cNvSpPr/>
          <p:nvPr/>
        </p:nvSpPr>
        <p:spPr>
          <a:xfrm>
            <a:off x="5486400" y="4963162"/>
            <a:ext cx="2667000" cy="1200329"/>
          </a:xfrm>
          <a:prstGeom prst="rect">
            <a:avLst/>
          </a:prstGeom>
          <a:solidFill>
            <a:schemeClr val="bg2"/>
          </a:solidFill>
        </p:spPr>
        <p:txBody>
          <a:bodyPr wrap="square">
            <a:spAutoFit/>
          </a:bodyPr>
          <a:lstStyle/>
          <a:p>
            <a:r>
              <a:rPr lang="en-US" altLang="en-US" dirty="0"/>
              <a:t>Location of earth is useful to identify whether the echo is rain or surface</a:t>
            </a:r>
          </a:p>
        </p:txBody>
      </p:sp>
    </p:spTree>
    <p:extLst>
      <p:ext uri="{BB962C8B-B14F-4D97-AF65-F5344CB8AC3E}">
        <p14:creationId xmlns:p14="http://schemas.microsoft.com/office/powerpoint/2010/main" val="286069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427">
                                            <p:txEl>
                                              <p:pRg st="1" end="1"/>
                                            </p:txEl>
                                          </p:spTgt>
                                        </p:tgtEl>
                                        <p:attrNameLst>
                                          <p:attrName>style.visibility</p:attrName>
                                        </p:attrNameLst>
                                      </p:cBhvr>
                                      <p:to>
                                        <p:strVal val="visible"/>
                                      </p:to>
                                    </p:set>
                                    <p:animEffect transition="in" filter="fade">
                                      <p:cBhvr>
                                        <p:cTn id="7" dur="500"/>
                                        <p:tgtEl>
                                          <p:spTgt spid="10342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3427">
                                            <p:txEl>
                                              <p:pRg st="2" end="2"/>
                                            </p:txEl>
                                          </p:spTgt>
                                        </p:tgtEl>
                                        <p:attrNameLst>
                                          <p:attrName>style.visibility</p:attrName>
                                        </p:attrNameLst>
                                      </p:cBhvr>
                                      <p:to>
                                        <p:strVal val="visible"/>
                                      </p:to>
                                    </p:set>
                                    <p:animEffect transition="in" filter="fade">
                                      <p:cBhvr>
                                        <p:cTn id="10" dur="500"/>
                                        <p:tgtEl>
                                          <p:spTgt spid="103427">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3427">
                                            <p:txEl>
                                              <p:pRg st="4" end="4"/>
                                            </p:txEl>
                                          </p:spTgt>
                                        </p:tgtEl>
                                        <p:attrNameLst>
                                          <p:attrName>style.visibility</p:attrName>
                                        </p:attrNameLst>
                                      </p:cBhvr>
                                      <p:to>
                                        <p:strVal val="visible"/>
                                      </p:to>
                                    </p:set>
                                    <p:animEffect transition="in" filter="fade">
                                      <p:cBhvr>
                                        <p:cTn id="15" dur="500"/>
                                        <p:tgtEl>
                                          <p:spTgt spid="103427">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03427">
                                            <p:txEl>
                                              <p:pRg st="5" end="5"/>
                                            </p:txEl>
                                          </p:spTgt>
                                        </p:tgtEl>
                                        <p:attrNameLst>
                                          <p:attrName>style.visibility</p:attrName>
                                        </p:attrNameLst>
                                      </p:cBhvr>
                                      <p:to>
                                        <p:strVal val="visible"/>
                                      </p:to>
                                    </p:set>
                                    <p:animEffect transition="in" filter="fade">
                                      <p:cBhvr>
                                        <p:cTn id="18" dur="500"/>
                                        <p:tgtEl>
                                          <p:spTgt spid="103427">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03427">
                                            <p:txEl>
                                              <p:pRg st="6" end="6"/>
                                            </p:txEl>
                                          </p:spTgt>
                                        </p:tgtEl>
                                        <p:attrNameLst>
                                          <p:attrName>style.visibility</p:attrName>
                                        </p:attrNameLst>
                                      </p:cBhvr>
                                      <p:to>
                                        <p:strVal val="visible"/>
                                      </p:to>
                                    </p:set>
                                    <p:animEffect transition="in" filter="fade">
                                      <p:cBhvr>
                                        <p:cTn id="21" dur="500"/>
                                        <p:tgtEl>
                                          <p:spTgt spid="103427">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03427">
                                            <p:txEl>
                                              <p:pRg st="7" end="7"/>
                                            </p:txEl>
                                          </p:spTgt>
                                        </p:tgtEl>
                                        <p:attrNameLst>
                                          <p:attrName>style.visibility</p:attrName>
                                        </p:attrNameLst>
                                      </p:cBhvr>
                                      <p:to>
                                        <p:strVal val="visible"/>
                                      </p:to>
                                    </p:set>
                                    <p:animEffect transition="in" filter="fade">
                                      <p:cBhvr>
                                        <p:cTn id="24" dur="500"/>
                                        <p:tgtEl>
                                          <p:spTgt spid="103427">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03427">
                                            <p:txEl>
                                              <p:pRg st="8" end="8"/>
                                            </p:txEl>
                                          </p:spTgt>
                                        </p:tgtEl>
                                        <p:attrNameLst>
                                          <p:attrName>style.visibility</p:attrName>
                                        </p:attrNameLst>
                                      </p:cBhvr>
                                      <p:to>
                                        <p:strVal val="visible"/>
                                      </p:to>
                                    </p:set>
                                    <p:animEffect transition="in" filter="fade">
                                      <p:cBhvr>
                                        <p:cTn id="27" dur="500"/>
                                        <p:tgtEl>
                                          <p:spTgt spid="103427">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4321" y="2819400"/>
            <a:ext cx="41148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6498" name="Rectangle 2"/>
          <p:cNvSpPr>
            <a:spLocks noGrp="1" noChangeArrowheads="1"/>
          </p:cNvSpPr>
          <p:nvPr>
            <p:ph type="title"/>
          </p:nvPr>
        </p:nvSpPr>
        <p:spPr>
          <a:xfrm>
            <a:off x="217714" y="207736"/>
            <a:ext cx="8926286" cy="758825"/>
          </a:xfrm>
        </p:spPr>
        <p:txBody>
          <a:bodyPr>
            <a:normAutofit/>
          </a:bodyPr>
          <a:lstStyle/>
          <a:p>
            <a:r>
              <a:rPr lang="en-US" altLang="en-US" sz="4400" dirty="0"/>
              <a:t>TRMM Precipitation Radar Algorithm</a:t>
            </a:r>
          </a:p>
        </p:txBody>
      </p:sp>
      <p:sp>
        <p:nvSpPr>
          <p:cNvPr id="106500" name="Rectangle 4"/>
          <p:cNvSpPr>
            <a:spLocks noGrp="1" noChangeArrowheads="1"/>
          </p:cNvSpPr>
          <p:nvPr>
            <p:ph type="body" idx="1"/>
          </p:nvPr>
        </p:nvSpPr>
        <p:spPr>
          <a:xfrm>
            <a:off x="76200" y="1143000"/>
            <a:ext cx="5410200" cy="5410200"/>
          </a:xfrm>
        </p:spPr>
        <p:txBody>
          <a:bodyPr>
            <a:normAutofit/>
          </a:bodyPr>
          <a:lstStyle/>
          <a:p>
            <a:r>
              <a:rPr lang="en-US" altLang="en-US" sz="2800" dirty="0">
                <a:solidFill>
                  <a:srgbClr val="CC04B4"/>
                </a:solidFill>
              </a:rPr>
              <a:t>Some Examples of IB21 Data:</a:t>
            </a:r>
          </a:p>
          <a:p>
            <a:pPr lvl="1"/>
            <a:r>
              <a:rPr lang="en-US" altLang="en-US" sz="2000" b="1" dirty="0"/>
              <a:t>Navigation</a:t>
            </a:r>
          </a:p>
          <a:p>
            <a:pPr lvl="2"/>
            <a:r>
              <a:rPr lang="en-US" altLang="en-US" sz="1800" dirty="0"/>
              <a:t>X, Y, Z Components of Space Craft Velocity and Position</a:t>
            </a:r>
          </a:p>
          <a:p>
            <a:pPr lvl="2"/>
            <a:r>
              <a:rPr lang="en-US" altLang="en-US" sz="1800" dirty="0"/>
              <a:t>Latitude</a:t>
            </a:r>
          </a:p>
          <a:p>
            <a:pPr lvl="2"/>
            <a:r>
              <a:rPr lang="en-US" altLang="en-US" sz="1800" dirty="0"/>
              <a:t>Longitude</a:t>
            </a:r>
          </a:p>
          <a:p>
            <a:pPr lvl="2"/>
            <a:r>
              <a:rPr lang="en-US" altLang="en-US" sz="1800" dirty="0"/>
              <a:t>Altitude</a:t>
            </a:r>
          </a:p>
          <a:p>
            <a:pPr lvl="2"/>
            <a:r>
              <a:rPr lang="en-US" altLang="en-US" sz="1800" dirty="0"/>
              <a:t>Sensor Orientation</a:t>
            </a:r>
          </a:p>
          <a:p>
            <a:pPr lvl="1"/>
            <a:r>
              <a:rPr lang="en-US" altLang="en-US" sz="2000" b="1" dirty="0"/>
              <a:t>Min. Echo Flag</a:t>
            </a:r>
          </a:p>
          <a:p>
            <a:pPr lvl="2"/>
            <a:r>
              <a:rPr lang="en-US" altLang="en-US" sz="2000" dirty="0"/>
              <a:t>0 : No Rain</a:t>
            </a:r>
          </a:p>
          <a:p>
            <a:pPr lvl="2"/>
            <a:r>
              <a:rPr lang="en-US" altLang="en-US" sz="2000" dirty="0"/>
              <a:t>10: Rain possible but maybe noise</a:t>
            </a:r>
          </a:p>
          <a:p>
            <a:pPr lvl="2"/>
            <a:r>
              <a:rPr lang="en-US" altLang="en-US" sz="2000" dirty="0"/>
              <a:t>20: Rain Certain</a:t>
            </a:r>
          </a:p>
          <a:p>
            <a:pPr lvl="1"/>
            <a:r>
              <a:rPr lang="en-US" altLang="en-US" sz="2000" b="1" dirty="0"/>
              <a:t>Land / Ocean Flag</a:t>
            </a:r>
          </a:p>
          <a:p>
            <a:pPr lvl="2"/>
            <a:r>
              <a:rPr lang="en-US" altLang="en-US" sz="2000" dirty="0"/>
              <a:t>0: Water</a:t>
            </a:r>
          </a:p>
          <a:p>
            <a:pPr lvl="2"/>
            <a:r>
              <a:rPr lang="en-US" altLang="en-US" sz="2000" dirty="0"/>
              <a:t>1: Land</a:t>
            </a:r>
          </a:p>
          <a:p>
            <a:pPr lvl="2">
              <a:buFont typeface="Wingdings" panose="05000000000000000000" pitchFamily="2" charset="2"/>
              <a:buNone/>
            </a:pPr>
            <a:endParaRPr lang="en-US" altLang="en-US" sz="1600" dirty="0"/>
          </a:p>
          <a:p>
            <a:pPr lvl="2"/>
            <a:endParaRPr lang="en-US" altLang="en-US" sz="1600" dirty="0"/>
          </a:p>
          <a:p>
            <a:pPr lvl="1"/>
            <a:endParaRPr lang="en-US" altLang="en-US" sz="2400" dirty="0"/>
          </a:p>
          <a:p>
            <a:pPr lvl="1"/>
            <a:endParaRPr lang="en-US" altLang="en-US" sz="2400" dirty="0"/>
          </a:p>
        </p:txBody>
      </p:sp>
    </p:spTree>
    <p:extLst>
      <p:ext uri="{BB962C8B-B14F-4D97-AF65-F5344CB8AC3E}">
        <p14:creationId xmlns:p14="http://schemas.microsoft.com/office/powerpoint/2010/main" val="3787497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500">
                                            <p:txEl>
                                              <p:pRg st="1" end="1"/>
                                            </p:txEl>
                                          </p:spTgt>
                                        </p:tgtEl>
                                        <p:attrNameLst>
                                          <p:attrName>style.visibility</p:attrName>
                                        </p:attrNameLst>
                                      </p:cBhvr>
                                      <p:to>
                                        <p:strVal val="visible"/>
                                      </p:to>
                                    </p:set>
                                    <p:animEffect transition="in" filter="fade">
                                      <p:cBhvr>
                                        <p:cTn id="7" dur="500"/>
                                        <p:tgtEl>
                                          <p:spTgt spid="106500">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6500">
                                            <p:txEl>
                                              <p:pRg st="2" end="2"/>
                                            </p:txEl>
                                          </p:spTgt>
                                        </p:tgtEl>
                                        <p:attrNameLst>
                                          <p:attrName>style.visibility</p:attrName>
                                        </p:attrNameLst>
                                      </p:cBhvr>
                                      <p:to>
                                        <p:strVal val="visible"/>
                                      </p:to>
                                    </p:set>
                                    <p:animEffect transition="in" filter="fade">
                                      <p:cBhvr>
                                        <p:cTn id="10" dur="500"/>
                                        <p:tgtEl>
                                          <p:spTgt spid="106500">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6500">
                                            <p:txEl>
                                              <p:pRg st="3" end="3"/>
                                            </p:txEl>
                                          </p:spTgt>
                                        </p:tgtEl>
                                        <p:attrNameLst>
                                          <p:attrName>style.visibility</p:attrName>
                                        </p:attrNameLst>
                                      </p:cBhvr>
                                      <p:to>
                                        <p:strVal val="visible"/>
                                      </p:to>
                                    </p:set>
                                    <p:animEffect transition="in" filter="fade">
                                      <p:cBhvr>
                                        <p:cTn id="13" dur="500"/>
                                        <p:tgtEl>
                                          <p:spTgt spid="106500">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6500">
                                            <p:txEl>
                                              <p:pRg st="4" end="4"/>
                                            </p:txEl>
                                          </p:spTgt>
                                        </p:tgtEl>
                                        <p:attrNameLst>
                                          <p:attrName>style.visibility</p:attrName>
                                        </p:attrNameLst>
                                      </p:cBhvr>
                                      <p:to>
                                        <p:strVal val="visible"/>
                                      </p:to>
                                    </p:set>
                                    <p:animEffect transition="in" filter="fade">
                                      <p:cBhvr>
                                        <p:cTn id="16" dur="500"/>
                                        <p:tgtEl>
                                          <p:spTgt spid="106500">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6500">
                                            <p:txEl>
                                              <p:pRg st="5" end="5"/>
                                            </p:txEl>
                                          </p:spTgt>
                                        </p:tgtEl>
                                        <p:attrNameLst>
                                          <p:attrName>style.visibility</p:attrName>
                                        </p:attrNameLst>
                                      </p:cBhvr>
                                      <p:to>
                                        <p:strVal val="visible"/>
                                      </p:to>
                                    </p:set>
                                    <p:animEffect transition="in" filter="fade">
                                      <p:cBhvr>
                                        <p:cTn id="19" dur="500"/>
                                        <p:tgtEl>
                                          <p:spTgt spid="106500">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06500">
                                            <p:txEl>
                                              <p:pRg st="6" end="6"/>
                                            </p:txEl>
                                          </p:spTgt>
                                        </p:tgtEl>
                                        <p:attrNameLst>
                                          <p:attrName>style.visibility</p:attrName>
                                        </p:attrNameLst>
                                      </p:cBhvr>
                                      <p:to>
                                        <p:strVal val="visible"/>
                                      </p:to>
                                    </p:set>
                                    <p:animEffect transition="in" filter="fade">
                                      <p:cBhvr>
                                        <p:cTn id="22" dur="500"/>
                                        <p:tgtEl>
                                          <p:spTgt spid="106500">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6500">
                                            <p:txEl>
                                              <p:pRg st="7" end="7"/>
                                            </p:txEl>
                                          </p:spTgt>
                                        </p:tgtEl>
                                        <p:attrNameLst>
                                          <p:attrName>style.visibility</p:attrName>
                                        </p:attrNameLst>
                                      </p:cBhvr>
                                      <p:to>
                                        <p:strVal val="visible"/>
                                      </p:to>
                                    </p:set>
                                    <p:animEffect transition="in" filter="fade">
                                      <p:cBhvr>
                                        <p:cTn id="27" dur="500"/>
                                        <p:tgtEl>
                                          <p:spTgt spid="106500">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06500">
                                            <p:txEl>
                                              <p:pRg st="8" end="8"/>
                                            </p:txEl>
                                          </p:spTgt>
                                        </p:tgtEl>
                                        <p:attrNameLst>
                                          <p:attrName>style.visibility</p:attrName>
                                        </p:attrNameLst>
                                      </p:cBhvr>
                                      <p:to>
                                        <p:strVal val="visible"/>
                                      </p:to>
                                    </p:set>
                                    <p:animEffect transition="in" filter="fade">
                                      <p:cBhvr>
                                        <p:cTn id="30" dur="500"/>
                                        <p:tgtEl>
                                          <p:spTgt spid="106500">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06500">
                                            <p:txEl>
                                              <p:pRg st="9" end="9"/>
                                            </p:txEl>
                                          </p:spTgt>
                                        </p:tgtEl>
                                        <p:attrNameLst>
                                          <p:attrName>style.visibility</p:attrName>
                                        </p:attrNameLst>
                                      </p:cBhvr>
                                      <p:to>
                                        <p:strVal val="visible"/>
                                      </p:to>
                                    </p:set>
                                    <p:animEffect transition="in" filter="fade">
                                      <p:cBhvr>
                                        <p:cTn id="33" dur="500"/>
                                        <p:tgtEl>
                                          <p:spTgt spid="106500">
                                            <p:txEl>
                                              <p:pRg st="9" end="9"/>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06500">
                                            <p:txEl>
                                              <p:pRg st="10" end="10"/>
                                            </p:txEl>
                                          </p:spTgt>
                                        </p:tgtEl>
                                        <p:attrNameLst>
                                          <p:attrName>style.visibility</p:attrName>
                                        </p:attrNameLst>
                                      </p:cBhvr>
                                      <p:to>
                                        <p:strVal val="visible"/>
                                      </p:to>
                                    </p:set>
                                    <p:animEffect transition="in" filter="fade">
                                      <p:cBhvr>
                                        <p:cTn id="36" dur="500"/>
                                        <p:tgtEl>
                                          <p:spTgt spid="106500">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6500">
                                            <p:txEl>
                                              <p:pRg st="11" end="11"/>
                                            </p:txEl>
                                          </p:spTgt>
                                        </p:tgtEl>
                                        <p:attrNameLst>
                                          <p:attrName>style.visibility</p:attrName>
                                        </p:attrNameLst>
                                      </p:cBhvr>
                                      <p:to>
                                        <p:strVal val="visible"/>
                                      </p:to>
                                    </p:set>
                                    <p:animEffect transition="in" filter="fade">
                                      <p:cBhvr>
                                        <p:cTn id="41" dur="500"/>
                                        <p:tgtEl>
                                          <p:spTgt spid="106500">
                                            <p:txEl>
                                              <p:pRg st="11" end="11"/>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06500">
                                            <p:txEl>
                                              <p:pRg st="12" end="12"/>
                                            </p:txEl>
                                          </p:spTgt>
                                        </p:tgtEl>
                                        <p:attrNameLst>
                                          <p:attrName>style.visibility</p:attrName>
                                        </p:attrNameLst>
                                      </p:cBhvr>
                                      <p:to>
                                        <p:strVal val="visible"/>
                                      </p:to>
                                    </p:set>
                                    <p:animEffect transition="in" filter="fade">
                                      <p:cBhvr>
                                        <p:cTn id="44" dur="500"/>
                                        <p:tgtEl>
                                          <p:spTgt spid="106500">
                                            <p:txEl>
                                              <p:pRg st="12" end="12"/>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106500">
                                            <p:txEl>
                                              <p:pRg st="13" end="13"/>
                                            </p:txEl>
                                          </p:spTgt>
                                        </p:tgtEl>
                                        <p:attrNameLst>
                                          <p:attrName>style.visibility</p:attrName>
                                        </p:attrNameLst>
                                      </p:cBhvr>
                                      <p:to>
                                        <p:strVal val="visible"/>
                                      </p:to>
                                    </p:set>
                                    <p:animEffect transition="in" filter="fade">
                                      <p:cBhvr>
                                        <p:cTn id="47" dur="500"/>
                                        <p:tgtEl>
                                          <p:spTgt spid="106500">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228600" y="228600"/>
            <a:ext cx="8915400" cy="835025"/>
          </a:xfrm>
        </p:spPr>
        <p:txBody>
          <a:bodyPr>
            <a:normAutofit/>
          </a:bodyPr>
          <a:lstStyle/>
          <a:p>
            <a:r>
              <a:rPr lang="en-US" altLang="en-US" sz="4400" dirty="0"/>
              <a:t>TRMM Precipitation Radar Algorithm</a:t>
            </a:r>
          </a:p>
        </p:txBody>
      </p:sp>
      <p:sp>
        <p:nvSpPr>
          <p:cNvPr id="108547" name="Rectangle 3"/>
          <p:cNvSpPr>
            <a:spLocks noGrp="1" noChangeArrowheads="1"/>
          </p:cNvSpPr>
          <p:nvPr>
            <p:ph type="body" idx="1"/>
          </p:nvPr>
        </p:nvSpPr>
        <p:spPr>
          <a:xfrm>
            <a:off x="27214" y="1317171"/>
            <a:ext cx="8229600" cy="4626429"/>
          </a:xfrm>
        </p:spPr>
        <p:txBody>
          <a:bodyPr>
            <a:normAutofit lnSpcReduction="10000"/>
          </a:bodyPr>
          <a:lstStyle/>
          <a:p>
            <a:pPr>
              <a:lnSpc>
                <a:spcPct val="90000"/>
              </a:lnSpc>
            </a:pPr>
            <a:r>
              <a:rPr lang="en-US" altLang="en-US" sz="2800" b="1" dirty="0"/>
              <a:t>Level 1 </a:t>
            </a:r>
            <a:r>
              <a:rPr lang="en-US" altLang="en-US" sz="2800" dirty="0"/>
              <a:t>(IB21, </a:t>
            </a:r>
            <a:r>
              <a:rPr lang="en-US" altLang="en-US" sz="3200" b="1" dirty="0">
                <a:solidFill>
                  <a:srgbClr val="CC04B4"/>
                </a:solidFill>
              </a:rPr>
              <a:t>IC21</a:t>
            </a:r>
            <a:r>
              <a:rPr lang="en-US" altLang="en-US" sz="2800" dirty="0"/>
              <a:t>)</a:t>
            </a:r>
          </a:p>
          <a:p>
            <a:pPr lvl="2">
              <a:lnSpc>
                <a:spcPct val="90000"/>
              </a:lnSpc>
            </a:pPr>
            <a:r>
              <a:rPr lang="en-US" altLang="en-US" sz="2400" b="1" dirty="0"/>
              <a:t>Output</a:t>
            </a:r>
            <a:r>
              <a:rPr lang="en-US" altLang="en-US" sz="2400" dirty="0"/>
              <a:t>: Radar Reflectivity Factor</a:t>
            </a:r>
          </a:p>
          <a:p>
            <a:pPr lvl="2">
              <a:lnSpc>
                <a:spcPct val="90000"/>
              </a:lnSpc>
            </a:pPr>
            <a:r>
              <a:rPr lang="en-US" altLang="en-US" sz="2400" dirty="0"/>
              <a:t>Almost same file format as that of IB21:</a:t>
            </a:r>
          </a:p>
          <a:p>
            <a:pPr lvl="3">
              <a:lnSpc>
                <a:spcPct val="90000"/>
              </a:lnSpc>
            </a:pPr>
            <a:r>
              <a:rPr lang="en-US" altLang="en-US" sz="2400" dirty="0"/>
              <a:t>Power replaced by Radar Reflectivity Factor</a:t>
            </a:r>
          </a:p>
          <a:p>
            <a:pPr lvl="3">
              <a:lnSpc>
                <a:spcPct val="90000"/>
              </a:lnSpc>
            </a:pPr>
            <a:r>
              <a:rPr lang="en-US" altLang="en-US" sz="2400" dirty="0"/>
              <a:t>Noise replaced by Dummy </a:t>
            </a:r>
            <a:r>
              <a:rPr lang="en-US" altLang="en-US" sz="2400" dirty="0" smtClean="0"/>
              <a:t>Variable</a:t>
            </a:r>
          </a:p>
          <a:p>
            <a:pPr lvl="3">
              <a:lnSpc>
                <a:spcPct val="90000"/>
              </a:lnSpc>
            </a:pPr>
            <a:endParaRPr lang="en-US" altLang="en-US" sz="1800" dirty="0"/>
          </a:p>
          <a:p>
            <a:pPr>
              <a:lnSpc>
                <a:spcPct val="90000"/>
              </a:lnSpc>
            </a:pPr>
            <a:r>
              <a:rPr lang="en-US" altLang="en-US" sz="2800" b="1" dirty="0" smtClean="0"/>
              <a:t>Level 2 </a:t>
            </a:r>
            <a:r>
              <a:rPr lang="en-US" altLang="en-US" sz="2800" dirty="0" smtClean="0"/>
              <a:t>(</a:t>
            </a:r>
            <a:r>
              <a:rPr lang="en-US" altLang="en-US" sz="3200" b="1" dirty="0" smtClean="0">
                <a:solidFill>
                  <a:srgbClr val="CC04B4"/>
                </a:solidFill>
              </a:rPr>
              <a:t>2A21</a:t>
            </a:r>
            <a:r>
              <a:rPr lang="en-US" altLang="en-US" sz="2800" dirty="0"/>
              <a:t>, 2A23, 2A25)</a:t>
            </a:r>
          </a:p>
          <a:p>
            <a:pPr lvl="2">
              <a:lnSpc>
                <a:spcPct val="90000"/>
              </a:lnSpc>
            </a:pPr>
            <a:r>
              <a:rPr lang="en-US" altLang="en-US" sz="2400" b="1" dirty="0"/>
              <a:t>Primary Objective:  </a:t>
            </a:r>
          </a:p>
          <a:p>
            <a:pPr lvl="3">
              <a:lnSpc>
                <a:spcPct val="90000"/>
              </a:lnSpc>
            </a:pPr>
            <a:r>
              <a:rPr lang="en-US" altLang="en-US" sz="2400" dirty="0"/>
              <a:t>Compute Path Integrated Attenuation (PIA) using the Surface Reference Techniques (SRT).</a:t>
            </a:r>
            <a:endParaRPr lang="en-US" altLang="en-US" sz="1800" dirty="0"/>
          </a:p>
          <a:p>
            <a:pPr lvl="2">
              <a:lnSpc>
                <a:spcPct val="90000"/>
              </a:lnSpc>
            </a:pPr>
            <a:r>
              <a:rPr lang="en-US" altLang="en-US" sz="2400" b="1" dirty="0"/>
              <a:t>Input Data: </a:t>
            </a:r>
            <a:r>
              <a:rPr lang="en-US" altLang="en-US" sz="2400" dirty="0"/>
              <a:t>IB21</a:t>
            </a:r>
          </a:p>
          <a:p>
            <a:pPr lvl="2">
              <a:lnSpc>
                <a:spcPct val="90000"/>
              </a:lnSpc>
            </a:pPr>
            <a:r>
              <a:rPr lang="en-US" altLang="en-US" sz="2400" b="1" dirty="0"/>
              <a:t>Output used by: </a:t>
            </a:r>
            <a:r>
              <a:rPr lang="en-US" altLang="en-US" sz="2400" dirty="0"/>
              <a:t>2A25, 3A25, and 3A26</a:t>
            </a:r>
            <a:endParaRPr lang="en-US" altLang="en-US" sz="2000" dirty="0"/>
          </a:p>
          <a:p>
            <a:pPr lvl="2">
              <a:lnSpc>
                <a:spcPct val="90000"/>
              </a:lnSpc>
              <a:buFont typeface="Wingdings" panose="05000000000000000000" pitchFamily="2" charset="2"/>
              <a:buNone/>
            </a:pPr>
            <a:endParaRPr lang="en-US" altLang="en-US" dirty="0"/>
          </a:p>
          <a:p>
            <a:pPr lvl="2">
              <a:lnSpc>
                <a:spcPct val="90000"/>
              </a:lnSpc>
              <a:buFont typeface="Wingdings" panose="05000000000000000000" pitchFamily="2" charset="2"/>
              <a:buNone/>
            </a:pPr>
            <a:endParaRPr lang="en-US" altLang="en-US" dirty="0"/>
          </a:p>
        </p:txBody>
      </p:sp>
      <p:sp>
        <p:nvSpPr>
          <p:cNvPr id="2" name="Rectangle 1"/>
          <p:cNvSpPr/>
          <p:nvPr/>
        </p:nvSpPr>
        <p:spPr>
          <a:xfrm>
            <a:off x="457200" y="6197146"/>
            <a:ext cx="8915400" cy="646331"/>
          </a:xfrm>
          <a:prstGeom prst="rect">
            <a:avLst/>
          </a:prstGeom>
        </p:spPr>
        <p:txBody>
          <a:bodyPr wrap="square">
            <a:spAutoFit/>
          </a:bodyPr>
          <a:lstStyle/>
          <a:p>
            <a:r>
              <a:rPr lang="en-US" altLang="en-US" dirty="0">
                <a:solidFill>
                  <a:srgbClr val="FF0000"/>
                </a:solidFill>
              </a:rPr>
              <a:t>attenuation: refers to any reduction in the strength of a signal (digital or analog) </a:t>
            </a:r>
          </a:p>
          <a:p>
            <a:r>
              <a:rPr lang="en-US" altLang="en-US" dirty="0" smtClean="0">
                <a:solidFill>
                  <a:srgbClr val="FF0000"/>
                </a:solidFill>
              </a:rPr>
              <a:t>The </a:t>
            </a:r>
            <a:r>
              <a:rPr lang="en-US" altLang="en-US" dirty="0">
                <a:solidFill>
                  <a:srgbClr val="FF0000"/>
                </a:solidFill>
              </a:rPr>
              <a:t>extent of att. is usually expressed in units of dB, but sometimes Voltage</a:t>
            </a:r>
          </a:p>
        </p:txBody>
      </p:sp>
    </p:spTree>
    <p:extLst>
      <p:ext uri="{BB962C8B-B14F-4D97-AF65-F5344CB8AC3E}">
        <p14:creationId xmlns:p14="http://schemas.microsoft.com/office/powerpoint/2010/main" val="164135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547">
                                            <p:txEl>
                                              <p:pRg st="0" end="0"/>
                                            </p:txEl>
                                          </p:spTgt>
                                        </p:tgtEl>
                                        <p:attrNameLst>
                                          <p:attrName>style.visibility</p:attrName>
                                        </p:attrNameLst>
                                      </p:cBhvr>
                                      <p:to>
                                        <p:strVal val="visible"/>
                                      </p:to>
                                    </p:set>
                                    <p:animEffect transition="in" filter="fade">
                                      <p:cBhvr>
                                        <p:cTn id="7" dur="500"/>
                                        <p:tgtEl>
                                          <p:spTgt spid="10854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8547">
                                            <p:txEl>
                                              <p:pRg st="1" end="1"/>
                                            </p:txEl>
                                          </p:spTgt>
                                        </p:tgtEl>
                                        <p:attrNameLst>
                                          <p:attrName>style.visibility</p:attrName>
                                        </p:attrNameLst>
                                      </p:cBhvr>
                                      <p:to>
                                        <p:strVal val="visible"/>
                                      </p:to>
                                    </p:set>
                                    <p:animEffect transition="in" filter="fade">
                                      <p:cBhvr>
                                        <p:cTn id="10" dur="500"/>
                                        <p:tgtEl>
                                          <p:spTgt spid="10854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8547">
                                            <p:txEl>
                                              <p:pRg st="2" end="2"/>
                                            </p:txEl>
                                          </p:spTgt>
                                        </p:tgtEl>
                                        <p:attrNameLst>
                                          <p:attrName>style.visibility</p:attrName>
                                        </p:attrNameLst>
                                      </p:cBhvr>
                                      <p:to>
                                        <p:strVal val="visible"/>
                                      </p:to>
                                    </p:set>
                                    <p:animEffect transition="in" filter="fade">
                                      <p:cBhvr>
                                        <p:cTn id="13" dur="500"/>
                                        <p:tgtEl>
                                          <p:spTgt spid="108547">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8547">
                                            <p:txEl>
                                              <p:pRg st="3" end="3"/>
                                            </p:txEl>
                                          </p:spTgt>
                                        </p:tgtEl>
                                        <p:attrNameLst>
                                          <p:attrName>style.visibility</p:attrName>
                                        </p:attrNameLst>
                                      </p:cBhvr>
                                      <p:to>
                                        <p:strVal val="visible"/>
                                      </p:to>
                                    </p:set>
                                    <p:animEffect transition="in" filter="fade">
                                      <p:cBhvr>
                                        <p:cTn id="16" dur="500"/>
                                        <p:tgtEl>
                                          <p:spTgt spid="108547">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8547">
                                            <p:txEl>
                                              <p:pRg st="4" end="4"/>
                                            </p:txEl>
                                          </p:spTgt>
                                        </p:tgtEl>
                                        <p:attrNameLst>
                                          <p:attrName>style.visibility</p:attrName>
                                        </p:attrNameLst>
                                      </p:cBhvr>
                                      <p:to>
                                        <p:strVal val="visible"/>
                                      </p:to>
                                    </p:set>
                                    <p:animEffect transition="in" filter="fade">
                                      <p:cBhvr>
                                        <p:cTn id="19" dur="500"/>
                                        <p:tgtEl>
                                          <p:spTgt spid="108547">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8547">
                                            <p:txEl>
                                              <p:pRg st="6" end="6"/>
                                            </p:txEl>
                                          </p:spTgt>
                                        </p:tgtEl>
                                        <p:attrNameLst>
                                          <p:attrName>style.visibility</p:attrName>
                                        </p:attrNameLst>
                                      </p:cBhvr>
                                      <p:to>
                                        <p:strVal val="visible"/>
                                      </p:to>
                                    </p:set>
                                    <p:animEffect transition="in" filter="fade">
                                      <p:cBhvr>
                                        <p:cTn id="24" dur="500"/>
                                        <p:tgtEl>
                                          <p:spTgt spid="108547">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08547">
                                            <p:txEl>
                                              <p:pRg st="7" end="7"/>
                                            </p:txEl>
                                          </p:spTgt>
                                        </p:tgtEl>
                                        <p:attrNameLst>
                                          <p:attrName>style.visibility</p:attrName>
                                        </p:attrNameLst>
                                      </p:cBhvr>
                                      <p:to>
                                        <p:strVal val="visible"/>
                                      </p:to>
                                    </p:set>
                                    <p:animEffect transition="in" filter="fade">
                                      <p:cBhvr>
                                        <p:cTn id="27" dur="500"/>
                                        <p:tgtEl>
                                          <p:spTgt spid="108547">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08547">
                                            <p:txEl>
                                              <p:pRg st="8" end="8"/>
                                            </p:txEl>
                                          </p:spTgt>
                                        </p:tgtEl>
                                        <p:attrNameLst>
                                          <p:attrName>style.visibility</p:attrName>
                                        </p:attrNameLst>
                                      </p:cBhvr>
                                      <p:to>
                                        <p:strVal val="visible"/>
                                      </p:to>
                                    </p:set>
                                    <p:animEffect transition="in" filter="fade">
                                      <p:cBhvr>
                                        <p:cTn id="30" dur="500"/>
                                        <p:tgtEl>
                                          <p:spTgt spid="108547">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08547">
                                            <p:txEl>
                                              <p:pRg st="9" end="9"/>
                                            </p:txEl>
                                          </p:spTgt>
                                        </p:tgtEl>
                                        <p:attrNameLst>
                                          <p:attrName>style.visibility</p:attrName>
                                        </p:attrNameLst>
                                      </p:cBhvr>
                                      <p:to>
                                        <p:strVal val="visible"/>
                                      </p:to>
                                    </p:set>
                                    <p:animEffect transition="in" filter="fade">
                                      <p:cBhvr>
                                        <p:cTn id="33" dur="500"/>
                                        <p:tgtEl>
                                          <p:spTgt spid="108547">
                                            <p:txEl>
                                              <p:pRg st="9" end="9"/>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08547">
                                            <p:txEl>
                                              <p:pRg st="10" end="10"/>
                                            </p:txEl>
                                          </p:spTgt>
                                        </p:tgtEl>
                                        <p:attrNameLst>
                                          <p:attrName>style.visibility</p:attrName>
                                        </p:attrNameLst>
                                      </p:cBhvr>
                                      <p:to>
                                        <p:strVal val="visible"/>
                                      </p:to>
                                    </p:set>
                                    <p:animEffect transition="in" filter="fade">
                                      <p:cBhvr>
                                        <p:cTn id="36" dur="500"/>
                                        <p:tgtEl>
                                          <p:spTgt spid="10854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228600" y="152400"/>
            <a:ext cx="8915400" cy="758825"/>
          </a:xfrm>
        </p:spPr>
        <p:txBody>
          <a:bodyPr>
            <a:noAutofit/>
          </a:bodyPr>
          <a:lstStyle/>
          <a:p>
            <a:r>
              <a:rPr lang="en-US" altLang="en-US" sz="4400" dirty="0"/>
              <a:t>TRMM Precipitation Radar Algorithm</a:t>
            </a:r>
          </a:p>
        </p:txBody>
      </p:sp>
      <p:sp>
        <p:nvSpPr>
          <p:cNvPr id="110595" name="Rectangle 3"/>
          <p:cNvSpPr>
            <a:spLocks noGrp="1" noChangeArrowheads="1"/>
          </p:cNvSpPr>
          <p:nvPr>
            <p:ph type="body" idx="1"/>
          </p:nvPr>
        </p:nvSpPr>
        <p:spPr>
          <a:xfrm>
            <a:off x="457200" y="911225"/>
            <a:ext cx="8229600" cy="5794375"/>
          </a:xfrm>
        </p:spPr>
        <p:txBody>
          <a:bodyPr>
            <a:noAutofit/>
          </a:bodyPr>
          <a:lstStyle/>
          <a:p>
            <a:pPr>
              <a:lnSpc>
                <a:spcPct val="90000"/>
              </a:lnSpc>
            </a:pPr>
            <a:r>
              <a:rPr lang="en-US" altLang="en-US" sz="3200" dirty="0"/>
              <a:t>Level 2 </a:t>
            </a:r>
            <a:r>
              <a:rPr lang="en-US" altLang="en-US" sz="2400" dirty="0"/>
              <a:t>(2A21, </a:t>
            </a:r>
            <a:r>
              <a:rPr lang="en-US" altLang="en-US" sz="2800" b="1" dirty="0"/>
              <a:t>2A23</a:t>
            </a:r>
            <a:r>
              <a:rPr lang="en-US" altLang="en-US" sz="2400" dirty="0"/>
              <a:t>, 2A25)</a:t>
            </a:r>
          </a:p>
          <a:p>
            <a:pPr lvl="2">
              <a:lnSpc>
                <a:spcPct val="90000"/>
              </a:lnSpc>
            </a:pPr>
            <a:r>
              <a:rPr lang="en-US" altLang="en-US" sz="2400" b="1" dirty="0"/>
              <a:t>Main Objectives:</a:t>
            </a:r>
          </a:p>
          <a:p>
            <a:pPr lvl="3">
              <a:lnSpc>
                <a:spcPct val="90000"/>
              </a:lnSpc>
            </a:pPr>
            <a:r>
              <a:rPr lang="en-US" altLang="en-US" b="1" dirty="0">
                <a:solidFill>
                  <a:srgbClr val="CC04B4"/>
                </a:solidFill>
              </a:rPr>
              <a:t>Classification of Rain Types</a:t>
            </a:r>
          </a:p>
          <a:p>
            <a:pPr lvl="3">
              <a:lnSpc>
                <a:spcPct val="90000"/>
              </a:lnSpc>
            </a:pPr>
            <a:r>
              <a:rPr lang="en-US" altLang="en-US" b="1" dirty="0">
                <a:solidFill>
                  <a:srgbClr val="CC04B4"/>
                </a:solidFill>
              </a:rPr>
              <a:t>Output of Rain / No Rain Flag</a:t>
            </a:r>
          </a:p>
          <a:p>
            <a:pPr lvl="3">
              <a:lnSpc>
                <a:spcPct val="90000"/>
              </a:lnSpc>
            </a:pPr>
            <a:r>
              <a:rPr lang="en-US" altLang="en-US" b="1" dirty="0">
                <a:solidFill>
                  <a:srgbClr val="CC04B4"/>
                </a:solidFill>
              </a:rPr>
              <a:t>Computation of estimated height of freezing level</a:t>
            </a:r>
          </a:p>
          <a:p>
            <a:pPr lvl="3">
              <a:lnSpc>
                <a:spcPct val="90000"/>
              </a:lnSpc>
            </a:pPr>
            <a:r>
              <a:rPr lang="en-US" altLang="en-US" b="1" dirty="0">
                <a:solidFill>
                  <a:srgbClr val="CC04B4"/>
                </a:solidFill>
              </a:rPr>
              <a:t>Output of the height of storm top</a:t>
            </a:r>
          </a:p>
          <a:p>
            <a:pPr lvl="2">
              <a:lnSpc>
                <a:spcPct val="90000"/>
              </a:lnSpc>
            </a:pPr>
            <a:r>
              <a:rPr lang="en-US" altLang="en-US" sz="2400" b="1" dirty="0"/>
              <a:t>Input Data: </a:t>
            </a:r>
            <a:r>
              <a:rPr lang="en-US" altLang="en-US" sz="2400" dirty="0"/>
              <a:t>IC21</a:t>
            </a:r>
          </a:p>
          <a:p>
            <a:pPr lvl="2">
              <a:lnSpc>
                <a:spcPct val="90000"/>
              </a:lnSpc>
            </a:pPr>
            <a:r>
              <a:rPr lang="en-US" altLang="en-US" sz="2400" b="1" dirty="0"/>
              <a:t>Output used by: </a:t>
            </a:r>
            <a:r>
              <a:rPr lang="en-US" altLang="en-US" sz="2400" dirty="0"/>
              <a:t>2A25, 2B31, 3A25, </a:t>
            </a:r>
            <a:r>
              <a:rPr lang="en-US" altLang="en-US" sz="2400" dirty="0" smtClean="0"/>
              <a:t>3A26</a:t>
            </a:r>
          </a:p>
          <a:p>
            <a:pPr lvl="2">
              <a:lnSpc>
                <a:spcPct val="90000"/>
              </a:lnSpc>
            </a:pPr>
            <a:endParaRPr lang="en-US" altLang="en-US" sz="900" dirty="0"/>
          </a:p>
          <a:p>
            <a:pPr>
              <a:lnSpc>
                <a:spcPct val="90000"/>
              </a:lnSpc>
            </a:pPr>
            <a:r>
              <a:rPr lang="en-US" altLang="en-US" sz="3200" dirty="0" smtClean="0"/>
              <a:t>Level </a:t>
            </a:r>
            <a:r>
              <a:rPr lang="en-US" altLang="en-US" sz="3200" dirty="0"/>
              <a:t>2 </a:t>
            </a:r>
            <a:r>
              <a:rPr lang="en-US" altLang="en-US" sz="2400" i="1" dirty="0"/>
              <a:t>(Cont’d)</a:t>
            </a:r>
            <a:r>
              <a:rPr lang="en-US" altLang="en-US" sz="3200" dirty="0"/>
              <a:t> </a:t>
            </a:r>
            <a:r>
              <a:rPr lang="en-US" altLang="en-US" sz="2400" dirty="0"/>
              <a:t>(2A21, 2A23, </a:t>
            </a:r>
            <a:r>
              <a:rPr lang="en-US" altLang="en-US" sz="2800" b="1" dirty="0"/>
              <a:t>2A25</a:t>
            </a:r>
            <a:r>
              <a:rPr lang="en-US" altLang="en-US" sz="2400" dirty="0"/>
              <a:t>)</a:t>
            </a:r>
          </a:p>
          <a:p>
            <a:pPr lvl="2">
              <a:lnSpc>
                <a:spcPct val="90000"/>
              </a:lnSpc>
            </a:pPr>
            <a:r>
              <a:rPr lang="en-US" altLang="en-US" sz="2400" b="1" dirty="0" smtClean="0"/>
              <a:t>Input </a:t>
            </a:r>
            <a:r>
              <a:rPr lang="en-US" altLang="en-US" sz="2400" b="1" dirty="0"/>
              <a:t>Data: </a:t>
            </a:r>
            <a:r>
              <a:rPr lang="en-US" altLang="en-US" sz="2400" dirty="0"/>
              <a:t>IC21, 2A21, 2A23</a:t>
            </a:r>
          </a:p>
          <a:p>
            <a:pPr lvl="2">
              <a:lnSpc>
                <a:spcPct val="90000"/>
              </a:lnSpc>
            </a:pPr>
            <a:r>
              <a:rPr lang="en-US" altLang="en-US" sz="2400" b="1" dirty="0"/>
              <a:t>Output used by: </a:t>
            </a:r>
            <a:r>
              <a:rPr lang="en-US" altLang="en-US" sz="2400" dirty="0"/>
              <a:t>3A25, 3A26</a:t>
            </a:r>
          </a:p>
          <a:p>
            <a:pPr lvl="3">
              <a:lnSpc>
                <a:spcPct val="90000"/>
              </a:lnSpc>
            </a:pPr>
            <a:r>
              <a:rPr lang="en-US" altLang="en-US" dirty="0"/>
              <a:t>Correct for the Rain Attenuation in measured Radar Reflectivity</a:t>
            </a:r>
          </a:p>
          <a:p>
            <a:pPr lvl="3">
              <a:lnSpc>
                <a:spcPct val="90000"/>
              </a:lnSpc>
            </a:pPr>
            <a:r>
              <a:rPr lang="en-US" altLang="en-US" dirty="0"/>
              <a:t>Estimate instantaneous </a:t>
            </a:r>
            <a:r>
              <a:rPr lang="en-US" altLang="en-US" b="1" dirty="0">
                <a:solidFill>
                  <a:srgbClr val="CC04B4"/>
                </a:solidFill>
              </a:rPr>
              <a:t>3-D distribution of rain </a:t>
            </a:r>
            <a:endParaRPr lang="en-US" altLang="en-US" sz="3200" b="1" dirty="0">
              <a:solidFill>
                <a:srgbClr val="CC04B4"/>
              </a:solidFill>
            </a:endParaRPr>
          </a:p>
        </p:txBody>
      </p:sp>
    </p:spTree>
    <p:extLst>
      <p:ext uri="{BB962C8B-B14F-4D97-AF65-F5344CB8AC3E}">
        <p14:creationId xmlns:p14="http://schemas.microsoft.com/office/powerpoint/2010/main" val="32641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animEffect transition="in" filter="fade">
                                      <p:cBhvr>
                                        <p:cTn id="7" dur="500"/>
                                        <p:tgtEl>
                                          <p:spTgt spid="11059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0595">
                                            <p:txEl>
                                              <p:pRg st="1" end="1"/>
                                            </p:txEl>
                                          </p:spTgt>
                                        </p:tgtEl>
                                        <p:attrNameLst>
                                          <p:attrName>style.visibility</p:attrName>
                                        </p:attrNameLst>
                                      </p:cBhvr>
                                      <p:to>
                                        <p:strVal val="visible"/>
                                      </p:to>
                                    </p:set>
                                    <p:animEffect transition="in" filter="fade">
                                      <p:cBhvr>
                                        <p:cTn id="10" dur="500"/>
                                        <p:tgtEl>
                                          <p:spTgt spid="11059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0595">
                                            <p:txEl>
                                              <p:pRg st="2" end="2"/>
                                            </p:txEl>
                                          </p:spTgt>
                                        </p:tgtEl>
                                        <p:attrNameLst>
                                          <p:attrName>style.visibility</p:attrName>
                                        </p:attrNameLst>
                                      </p:cBhvr>
                                      <p:to>
                                        <p:strVal val="visible"/>
                                      </p:to>
                                    </p:set>
                                    <p:animEffect transition="in" filter="fade">
                                      <p:cBhvr>
                                        <p:cTn id="13" dur="500"/>
                                        <p:tgtEl>
                                          <p:spTgt spid="110595">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10595">
                                            <p:txEl>
                                              <p:pRg st="3" end="3"/>
                                            </p:txEl>
                                          </p:spTgt>
                                        </p:tgtEl>
                                        <p:attrNameLst>
                                          <p:attrName>style.visibility</p:attrName>
                                        </p:attrNameLst>
                                      </p:cBhvr>
                                      <p:to>
                                        <p:strVal val="visible"/>
                                      </p:to>
                                    </p:set>
                                    <p:animEffect transition="in" filter="fade">
                                      <p:cBhvr>
                                        <p:cTn id="16" dur="500"/>
                                        <p:tgtEl>
                                          <p:spTgt spid="110595">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10595">
                                            <p:txEl>
                                              <p:pRg st="4" end="4"/>
                                            </p:txEl>
                                          </p:spTgt>
                                        </p:tgtEl>
                                        <p:attrNameLst>
                                          <p:attrName>style.visibility</p:attrName>
                                        </p:attrNameLst>
                                      </p:cBhvr>
                                      <p:to>
                                        <p:strVal val="visible"/>
                                      </p:to>
                                    </p:set>
                                    <p:animEffect transition="in" filter="fade">
                                      <p:cBhvr>
                                        <p:cTn id="19" dur="500"/>
                                        <p:tgtEl>
                                          <p:spTgt spid="110595">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10595">
                                            <p:txEl>
                                              <p:pRg st="5" end="5"/>
                                            </p:txEl>
                                          </p:spTgt>
                                        </p:tgtEl>
                                        <p:attrNameLst>
                                          <p:attrName>style.visibility</p:attrName>
                                        </p:attrNameLst>
                                      </p:cBhvr>
                                      <p:to>
                                        <p:strVal val="visible"/>
                                      </p:to>
                                    </p:set>
                                    <p:animEffect transition="in" filter="fade">
                                      <p:cBhvr>
                                        <p:cTn id="22" dur="500"/>
                                        <p:tgtEl>
                                          <p:spTgt spid="110595">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10595">
                                            <p:txEl>
                                              <p:pRg st="6" end="6"/>
                                            </p:txEl>
                                          </p:spTgt>
                                        </p:tgtEl>
                                        <p:attrNameLst>
                                          <p:attrName>style.visibility</p:attrName>
                                        </p:attrNameLst>
                                      </p:cBhvr>
                                      <p:to>
                                        <p:strVal val="visible"/>
                                      </p:to>
                                    </p:set>
                                    <p:animEffect transition="in" filter="fade">
                                      <p:cBhvr>
                                        <p:cTn id="25" dur="500"/>
                                        <p:tgtEl>
                                          <p:spTgt spid="110595">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10595">
                                            <p:txEl>
                                              <p:pRg st="7" end="7"/>
                                            </p:txEl>
                                          </p:spTgt>
                                        </p:tgtEl>
                                        <p:attrNameLst>
                                          <p:attrName>style.visibility</p:attrName>
                                        </p:attrNameLst>
                                      </p:cBhvr>
                                      <p:to>
                                        <p:strVal val="visible"/>
                                      </p:to>
                                    </p:set>
                                    <p:animEffect transition="in" filter="fade">
                                      <p:cBhvr>
                                        <p:cTn id="28" dur="500"/>
                                        <p:tgtEl>
                                          <p:spTgt spid="110595">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0595">
                                            <p:txEl>
                                              <p:pRg st="9" end="9"/>
                                            </p:txEl>
                                          </p:spTgt>
                                        </p:tgtEl>
                                        <p:attrNameLst>
                                          <p:attrName>style.visibility</p:attrName>
                                        </p:attrNameLst>
                                      </p:cBhvr>
                                      <p:to>
                                        <p:strVal val="visible"/>
                                      </p:to>
                                    </p:set>
                                    <p:animEffect transition="in" filter="fade">
                                      <p:cBhvr>
                                        <p:cTn id="33" dur="500"/>
                                        <p:tgtEl>
                                          <p:spTgt spid="110595">
                                            <p:txEl>
                                              <p:pRg st="9" end="9"/>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10595">
                                            <p:txEl>
                                              <p:pRg st="10" end="10"/>
                                            </p:txEl>
                                          </p:spTgt>
                                        </p:tgtEl>
                                        <p:attrNameLst>
                                          <p:attrName>style.visibility</p:attrName>
                                        </p:attrNameLst>
                                      </p:cBhvr>
                                      <p:to>
                                        <p:strVal val="visible"/>
                                      </p:to>
                                    </p:set>
                                    <p:animEffect transition="in" filter="fade">
                                      <p:cBhvr>
                                        <p:cTn id="36" dur="500"/>
                                        <p:tgtEl>
                                          <p:spTgt spid="110595">
                                            <p:txEl>
                                              <p:pRg st="10" end="10"/>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10595">
                                            <p:txEl>
                                              <p:pRg st="11" end="11"/>
                                            </p:txEl>
                                          </p:spTgt>
                                        </p:tgtEl>
                                        <p:attrNameLst>
                                          <p:attrName>style.visibility</p:attrName>
                                        </p:attrNameLst>
                                      </p:cBhvr>
                                      <p:to>
                                        <p:strVal val="visible"/>
                                      </p:to>
                                    </p:set>
                                    <p:animEffect transition="in" filter="fade">
                                      <p:cBhvr>
                                        <p:cTn id="39" dur="500"/>
                                        <p:tgtEl>
                                          <p:spTgt spid="110595">
                                            <p:txEl>
                                              <p:pRg st="11" end="11"/>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10595">
                                            <p:txEl>
                                              <p:pRg st="12" end="12"/>
                                            </p:txEl>
                                          </p:spTgt>
                                        </p:tgtEl>
                                        <p:attrNameLst>
                                          <p:attrName>style.visibility</p:attrName>
                                        </p:attrNameLst>
                                      </p:cBhvr>
                                      <p:to>
                                        <p:strVal val="visible"/>
                                      </p:to>
                                    </p:set>
                                    <p:animEffect transition="in" filter="fade">
                                      <p:cBhvr>
                                        <p:cTn id="42" dur="500"/>
                                        <p:tgtEl>
                                          <p:spTgt spid="110595">
                                            <p:txEl>
                                              <p:pRg st="12" end="12"/>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10595">
                                            <p:txEl>
                                              <p:pRg st="13" end="13"/>
                                            </p:txEl>
                                          </p:spTgt>
                                        </p:tgtEl>
                                        <p:attrNameLst>
                                          <p:attrName>style.visibility</p:attrName>
                                        </p:attrNameLst>
                                      </p:cBhvr>
                                      <p:to>
                                        <p:strVal val="visible"/>
                                      </p:to>
                                    </p:set>
                                    <p:animEffect transition="in" filter="fade">
                                      <p:cBhvr>
                                        <p:cTn id="45" dur="500"/>
                                        <p:tgtEl>
                                          <p:spTgt spid="11059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152400" y="152400"/>
            <a:ext cx="8991600" cy="835025"/>
          </a:xfrm>
        </p:spPr>
        <p:txBody>
          <a:bodyPr>
            <a:noAutofit/>
          </a:bodyPr>
          <a:lstStyle/>
          <a:p>
            <a:r>
              <a:rPr lang="en-US" altLang="en-US" sz="4400" dirty="0"/>
              <a:t>TRMM Precipitation Radar Algorithm</a:t>
            </a:r>
          </a:p>
        </p:txBody>
      </p:sp>
      <p:sp>
        <p:nvSpPr>
          <p:cNvPr id="111619" name="Rectangle 3"/>
          <p:cNvSpPr>
            <a:spLocks noGrp="1" noChangeArrowheads="1"/>
          </p:cNvSpPr>
          <p:nvPr>
            <p:ph type="body" idx="1"/>
          </p:nvPr>
        </p:nvSpPr>
        <p:spPr>
          <a:xfrm>
            <a:off x="190500" y="1143000"/>
            <a:ext cx="8229600" cy="5486400"/>
          </a:xfrm>
        </p:spPr>
        <p:txBody>
          <a:bodyPr/>
          <a:lstStyle/>
          <a:p>
            <a:pPr marL="609600" indent="-609600">
              <a:lnSpc>
                <a:spcPct val="80000"/>
              </a:lnSpc>
            </a:pPr>
            <a:r>
              <a:rPr lang="en-US" altLang="en-US" sz="2800" b="1" dirty="0">
                <a:solidFill>
                  <a:srgbClr val="CC04B4"/>
                </a:solidFill>
              </a:rPr>
              <a:t>Level 3 </a:t>
            </a:r>
            <a:r>
              <a:rPr lang="en-US" altLang="en-US" sz="2800" dirty="0"/>
              <a:t>(</a:t>
            </a:r>
            <a:r>
              <a:rPr lang="en-US" altLang="en-US" sz="3200" b="1" dirty="0">
                <a:solidFill>
                  <a:srgbClr val="CC04B4"/>
                </a:solidFill>
              </a:rPr>
              <a:t>3A25</a:t>
            </a:r>
            <a:r>
              <a:rPr lang="en-US" altLang="en-US" sz="2800" dirty="0"/>
              <a:t>, 3A26) </a:t>
            </a:r>
          </a:p>
          <a:p>
            <a:pPr marL="990600" lvl="1" indent="-533400">
              <a:lnSpc>
                <a:spcPct val="80000"/>
              </a:lnSpc>
            </a:pPr>
            <a:r>
              <a:rPr lang="en-US" altLang="en-US" b="1" dirty="0"/>
              <a:t>Objective:</a:t>
            </a:r>
          </a:p>
          <a:p>
            <a:pPr marL="1371600" lvl="2" indent="-457200">
              <a:lnSpc>
                <a:spcPct val="80000"/>
              </a:lnSpc>
            </a:pPr>
            <a:r>
              <a:rPr lang="en-US" altLang="en-US" sz="2000" dirty="0">
                <a:effectLst/>
              </a:rPr>
              <a:t>calculate various statistics over a month from the level 2</a:t>
            </a:r>
          </a:p>
          <a:p>
            <a:pPr marL="990600" lvl="1" indent="-533400">
              <a:lnSpc>
                <a:spcPct val="80000"/>
              </a:lnSpc>
            </a:pPr>
            <a:r>
              <a:rPr lang="en-US" altLang="en-US" b="1" dirty="0">
                <a:effectLst/>
              </a:rPr>
              <a:t>Four types of statistics are calculated:</a:t>
            </a:r>
          </a:p>
          <a:p>
            <a:pPr marL="1371600" lvl="2" indent="-457200">
              <a:lnSpc>
                <a:spcPct val="80000"/>
              </a:lnSpc>
              <a:buFont typeface="Wingdings" panose="05000000000000000000" pitchFamily="2" charset="2"/>
              <a:buAutoNum type="arabicPeriod"/>
            </a:pPr>
            <a:r>
              <a:rPr lang="en-US" altLang="en-US" sz="2000" dirty="0">
                <a:effectLst/>
              </a:rPr>
              <a:t>probabilities of occurrence</a:t>
            </a:r>
          </a:p>
          <a:p>
            <a:pPr marL="1371600" lvl="2" indent="-457200">
              <a:lnSpc>
                <a:spcPct val="80000"/>
              </a:lnSpc>
              <a:buFont typeface="Wingdings" panose="05000000000000000000" pitchFamily="2" charset="2"/>
              <a:buAutoNum type="arabicPeriod"/>
            </a:pPr>
            <a:r>
              <a:rPr lang="en-US" altLang="en-US" sz="2000" dirty="0">
                <a:effectLst/>
              </a:rPr>
              <a:t>means and standard deviations</a:t>
            </a:r>
          </a:p>
          <a:p>
            <a:pPr marL="1371600" lvl="2" indent="-457200">
              <a:lnSpc>
                <a:spcPct val="80000"/>
              </a:lnSpc>
              <a:buFont typeface="Wingdings" panose="05000000000000000000" pitchFamily="2" charset="2"/>
              <a:buAutoNum type="arabicPeriod"/>
            </a:pPr>
            <a:r>
              <a:rPr lang="en-US" altLang="en-US" sz="2000" dirty="0">
                <a:effectLst/>
              </a:rPr>
              <a:t>histograms</a:t>
            </a:r>
          </a:p>
          <a:p>
            <a:pPr marL="1371600" lvl="2" indent="-457200">
              <a:lnSpc>
                <a:spcPct val="80000"/>
              </a:lnSpc>
              <a:buFont typeface="Wingdings" panose="05000000000000000000" pitchFamily="2" charset="2"/>
              <a:buAutoNum type="arabicPeriod"/>
            </a:pPr>
            <a:r>
              <a:rPr lang="en-US" altLang="en-US" sz="2000" dirty="0">
                <a:effectLst/>
              </a:rPr>
              <a:t>correlation coefficients</a:t>
            </a:r>
          </a:p>
          <a:p>
            <a:pPr marL="1371600" lvl="2" indent="-457200">
              <a:lnSpc>
                <a:spcPct val="80000"/>
              </a:lnSpc>
              <a:buFont typeface="Wingdings" panose="05000000000000000000" pitchFamily="2" charset="2"/>
              <a:buNone/>
            </a:pPr>
            <a:endParaRPr lang="en-US" altLang="en-US" sz="2000" dirty="0"/>
          </a:p>
          <a:p>
            <a:pPr marL="609600" indent="-609600">
              <a:lnSpc>
                <a:spcPct val="80000"/>
              </a:lnSpc>
            </a:pPr>
            <a:r>
              <a:rPr lang="en-US" altLang="en-US" sz="2800" b="1" dirty="0" smtClean="0">
                <a:solidFill>
                  <a:srgbClr val="CC04B4"/>
                </a:solidFill>
              </a:rPr>
              <a:t>Level 3 </a:t>
            </a:r>
            <a:r>
              <a:rPr lang="en-US" altLang="en-US" sz="2800" dirty="0" smtClean="0"/>
              <a:t>(3A25, </a:t>
            </a:r>
            <a:r>
              <a:rPr lang="en-US" altLang="en-US" sz="3200" b="1" dirty="0" smtClean="0">
                <a:solidFill>
                  <a:srgbClr val="CC04B4"/>
                </a:solidFill>
              </a:rPr>
              <a:t>3A26</a:t>
            </a:r>
            <a:r>
              <a:rPr lang="en-US" altLang="en-US" sz="2800" dirty="0" smtClean="0"/>
              <a:t>)</a:t>
            </a:r>
          </a:p>
          <a:p>
            <a:pPr marL="990600" lvl="1" indent="-533400">
              <a:lnSpc>
                <a:spcPct val="80000"/>
              </a:lnSpc>
            </a:pPr>
            <a:r>
              <a:rPr lang="en-US" altLang="en-US" b="1" dirty="0" smtClean="0"/>
              <a:t>Objective</a:t>
            </a:r>
            <a:r>
              <a:rPr lang="en-US" altLang="en-US" b="1" dirty="0"/>
              <a:t>:</a:t>
            </a:r>
          </a:p>
          <a:p>
            <a:pPr marL="1371600" lvl="2" indent="-457200">
              <a:lnSpc>
                <a:spcPct val="80000"/>
              </a:lnSpc>
            </a:pPr>
            <a:r>
              <a:rPr lang="en-US" altLang="en-US" sz="2000" dirty="0">
                <a:effectLst/>
              </a:rPr>
              <a:t>Compute rain rate statistics</a:t>
            </a:r>
            <a:endParaRPr lang="en-US" altLang="en-US" sz="2000" dirty="0"/>
          </a:p>
          <a:p>
            <a:pPr marL="990600" lvl="1" indent="-533400">
              <a:lnSpc>
                <a:spcPct val="80000"/>
              </a:lnSpc>
            </a:pPr>
            <a:r>
              <a:rPr lang="en-US" altLang="en-US" b="1" dirty="0"/>
              <a:t>Compared to 3A25</a:t>
            </a:r>
          </a:p>
          <a:p>
            <a:pPr marL="1371600" lvl="2" indent="-457200">
              <a:lnSpc>
                <a:spcPct val="80000"/>
              </a:lnSpc>
            </a:pPr>
            <a:r>
              <a:rPr lang="en-US" altLang="en-US" sz="2000" dirty="0">
                <a:effectLst/>
              </a:rPr>
              <a:t>statistics produced from 3A25 are conditioned either on the presence of rain or on the presence of a particular type of rain but statistics from 3A26 are unconditioned.</a:t>
            </a:r>
            <a:endParaRPr lang="en-US" altLang="en-US" sz="2000" dirty="0"/>
          </a:p>
          <a:p>
            <a:pPr marL="1371600" lvl="2" indent="-457200">
              <a:lnSpc>
                <a:spcPct val="80000"/>
              </a:lnSpc>
              <a:buFont typeface="Wingdings" panose="05000000000000000000" pitchFamily="2" charset="2"/>
              <a:buNone/>
            </a:pPr>
            <a:endParaRPr lang="en-US" altLang="en-US" sz="1600" dirty="0">
              <a:effectLst/>
            </a:endParaRPr>
          </a:p>
          <a:p>
            <a:pPr marL="990600" lvl="1" indent="-533400">
              <a:lnSpc>
                <a:spcPct val="80000"/>
              </a:lnSpc>
            </a:pPr>
            <a:endParaRPr lang="en-US" altLang="en-US" sz="1800" dirty="0"/>
          </a:p>
        </p:txBody>
      </p:sp>
      <p:sp>
        <p:nvSpPr>
          <p:cNvPr id="2" name="Rectangle 1"/>
          <p:cNvSpPr/>
          <p:nvPr/>
        </p:nvSpPr>
        <p:spPr>
          <a:xfrm>
            <a:off x="5323114" y="3891643"/>
            <a:ext cx="3124200" cy="1200329"/>
          </a:xfrm>
          <a:prstGeom prst="rect">
            <a:avLst/>
          </a:prstGeom>
          <a:solidFill>
            <a:schemeClr val="tx2">
              <a:lumMod val="20000"/>
              <a:lumOff val="80000"/>
            </a:schemeClr>
          </a:solidFill>
        </p:spPr>
        <p:txBody>
          <a:bodyPr wrap="square">
            <a:spAutoFit/>
          </a:bodyPr>
          <a:lstStyle/>
          <a:p>
            <a:r>
              <a:rPr lang="en-US" altLang="en-US" dirty="0"/>
              <a:t>compute rain rate statistics over 5 degree (latitude) x</a:t>
            </a:r>
          </a:p>
          <a:p>
            <a:r>
              <a:rPr lang="en-US" altLang="en-US" dirty="0"/>
              <a:t>5 degree (longitude) x 1 month space-time regions. </a:t>
            </a:r>
          </a:p>
        </p:txBody>
      </p:sp>
      <p:sp>
        <p:nvSpPr>
          <p:cNvPr id="3" name="Right Arrow 2"/>
          <p:cNvSpPr/>
          <p:nvPr/>
        </p:nvSpPr>
        <p:spPr>
          <a:xfrm rot="20865434">
            <a:off x="4412972" y="4585179"/>
            <a:ext cx="816257" cy="3570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8710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619">
                                            <p:txEl>
                                              <p:pRg st="0" end="0"/>
                                            </p:txEl>
                                          </p:spTgt>
                                        </p:tgtEl>
                                        <p:attrNameLst>
                                          <p:attrName>style.visibility</p:attrName>
                                        </p:attrNameLst>
                                      </p:cBhvr>
                                      <p:to>
                                        <p:strVal val="visible"/>
                                      </p:to>
                                    </p:set>
                                    <p:animEffect transition="in" filter="fade">
                                      <p:cBhvr>
                                        <p:cTn id="7" dur="500"/>
                                        <p:tgtEl>
                                          <p:spTgt spid="1116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1619">
                                            <p:txEl>
                                              <p:pRg st="1" end="1"/>
                                            </p:txEl>
                                          </p:spTgt>
                                        </p:tgtEl>
                                        <p:attrNameLst>
                                          <p:attrName>style.visibility</p:attrName>
                                        </p:attrNameLst>
                                      </p:cBhvr>
                                      <p:to>
                                        <p:strVal val="visible"/>
                                      </p:to>
                                    </p:set>
                                    <p:animEffect transition="in" filter="fade">
                                      <p:cBhvr>
                                        <p:cTn id="10" dur="500"/>
                                        <p:tgtEl>
                                          <p:spTgt spid="11161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1619">
                                            <p:txEl>
                                              <p:pRg st="2" end="2"/>
                                            </p:txEl>
                                          </p:spTgt>
                                        </p:tgtEl>
                                        <p:attrNameLst>
                                          <p:attrName>style.visibility</p:attrName>
                                        </p:attrNameLst>
                                      </p:cBhvr>
                                      <p:to>
                                        <p:strVal val="visible"/>
                                      </p:to>
                                    </p:set>
                                    <p:animEffect transition="in" filter="fade">
                                      <p:cBhvr>
                                        <p:cTn id="13" dur="500"/>
                                        <p:tgtEl>
                                          <p:spTgt spid="11161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11619">
                                            <p:txEl>
                                              <p:pRg st="3" end="3"/>
                                            </p:txEl>
                                          </p:spTgt>
                                        </p:tgtEl>
                                        <p:attrNameLst>
                                          <p:attrName>style.visibility</p:attrName>
                                        </p:attrNameLst>
                                      </p:cBhvr>
                                      <p:to>
                                        <p:strVal val="visible"/>
                                      </p:to>
                                    </p:set>
                                    <p:animEffect transition="in" filter="fade">
                                      <p:cBhvr>
                                        <p:cTn id="16" dur="500"/>
                                        <p:tgtEl>
                                          <p:spTgt spid="111619">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11619">
                                            <p:txEl>
                                              <p:pRg st="4" end="4"/>
                                            </p:txEl>
                                          </p:spTgt>
                                        </p:tgtEl>
                                        <p:attrNameLst>
                                          <p:attrName>style.visibility</p:attrName>
                                        </p:attrNameLst>
                                      </p:cBhvr>
                                      <p:to>
                                        <p:strVal val="visible"/>
                                      </p:to>
                                    </p:set>
                                    <p:animEffect transition="in" filter="fade">
                                      <p:cBhvr>
                                        <p:cTn id="19" dur="500"/>
                                        <p:tgtEl>
                                          <p:spTgt spid="111619">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11619">
                                            <p:txEl>
                                              <p:pRg st="5" end="5"/>
                                            </p:txEl>
                                          </p:spTgt>
                                        </p:tgtEl>
                                        <p:attrNameLst>
                                          <p:attrName>style.visibility</p:attrName>
                                        </p:attrNameLst>
                                      </p:cBhvr>
                                      <p:to>
                                        <p:strVal val="visible"/>
                                      </p:to>
                                    </p:set>
                                    <p:animEffect transition="in" filter="fade">
                                      <p:cBhvr>
                                        <p:cTn id="22" dur="500"/>
                                        <p:tgtEl>
                                          <p:spTgt spid="111619">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11619">
                                            <p:txEl>
                                              <p:pRg st="6" end="6"/>
                                            </p:txEl>
                                          </p:spTgt>
                                        </p:tgtEl>
                                        <p:attrNameLst>
                                          <p:attrName>style.visibility</p:attrName>
                                        </p:attrNameLst>
                                      </p:cBhvr>
                                      <p:to>
                                        <p:strVal val="visible"/>
                                      </p:to>
                                    </p:set>
                                    <p:animEffect transition="in" filter="fade">
                                      <p:cBhvr>
                                        <p:cTn id="25" dur="500"/>
                                        <p:tgtEl>
                                          <p:spTgt spid="111619">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11619">
                                            <p:txEl>
                                              <p:pRg st="7" end="7"/>
                                            </p:txEl>
                                          </p:spTgt>
                                        </p:tgtEl>
                                        <p:attrNameLst>
                                          <p:attrName>style.visibility</p:attrName>
                                        </p:attrNameLst>
                                      </p:cBhvr>
                                      <p:to>
                                        <p:strVal val="visible"/>
                                      </p:to>
                                    </p:set>
                                    <p:animEffect transition="in" filter="fade">
                                      <p:cBhvr>
                                        <p:cTn id="28" dur="500"/>
                                        <p:tgtEl>
                                          <p:spTgt spid="111619">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1619">
                                            <p:txEl>
                                              <p:pRg st="9" end="9"/>
                                            </p:txEl>
                                          </p:spTgt>
                                        </p:tgtEl>
                                        <p:attrNameLst>
                                          <p:attrName>style.visibility</p:attrName>
                                        </p:attrNameLst>
                                      </p:cBhvr>
                                      <p:to>
                                        <p:strVal val="visible"/>
                                      </p:to>
                                    </p:set>
                                    <p:animEffect transition="in" filter="fade">
                                      <p:cBhvr>
                                        <p:cTn id="33" dur="500"/>
                                        <p:tgtEl>
                                          <p:spTgt spid="111619">
                                            <p:txEl>
                                              <p:pRg st="9" end="9"/>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11619">
                                            <p:txEl>
                                              <p:pRg st="10" end="10"/>
                                            </p:txEl>
                                          </p:spTgt>
                                        </p:tgtEl>
                                        <p:attrNameLst>
                                          <p:attrName>style.visibility</p:attrName>
                                        </p:attrNameLst>
                                      </p:cBhvr>
                                      <p:to>
                                        <p:strVal val="visible"/>
                                      </p:to>
                                    </p:set>
                                    <p:animEffect transition="in" filter="fade">
                                      <p:cBhvr>
                                        <p:cTn id="36" dur="500"/>
                                        <p:tgtEl>
                                          <p:spTgt spid="111619">
                                            <p:txEl>
                                              <p:pRg st="10" end="10"/>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11619">
                                            <p:txEl>
                                              <p:pRg st="11" end="11"/>
                                            </p:txEl>
                                          </p:spTgt>
                                        </p:tgtEl>
                                        <p:attrNameLst>
                                          <p:attrName>style.visibility</p:attrName>
                                        </p:attrNameLst>
                                      </p:cBhvr>
                                      <p:to>
                                        <p:strVal val="visible"/>
                                      </p:to>
                                    </p:set>
                                    <p:animEffect transition="in" filter="fade">
                                      <p:cBhvr>
                                        <p:cTn id="39" dur="500"/>
                                        <p:tgtEl>
                                          <p:spTgt spid="111619">
                                            <p:txEl>
                                              <p:pRg st="11" end="11"/>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11619">
                                            <p:txEl>
                                              <p:pRg st="12" end="12"/>
                                            </p:txEl>
                                          </p:spTgt>
                                        </p:tgtEl>
                                        <p:attrNameLst>
                                          <p:attrName>style.visibility</p:attrName>
                                        </p:attrNameLst>
                                      </p:cBhvr>
                                      <p:to>
                                        <p:strVal val="visible"/>
                                      </p:to>
                                    </p:set>
                                    <p:animEffect transition="in" filter="fade">
                                      <p:cBhvr>
                                        <p:cTn id="42" dur="500"/>
                                        <p:tgtEl>
                                          <p:spTgt spid="111619">
                                            <p:txEl>
                                              <p:pRg st="12" end="12"/>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11619">
                                            <p:txEl>
                                              <p:pRg st="13" end="13"/>
                                            </p:txEl>
                                          </p:spTgt>
                                        </p:tgtEl>
                                        <p:attrNameLst>
                                          <p:attrName>style.visibility</p:attrName>
                                        </p:attrNameLst>
                                      </p:cBhvr>
                                      <p:to>
                                        <p:strVal val="visible"/>
                                      </p:to>
                                    </p:set>
                                    <p:animEffect transition="in" filter="fade">
                                      <p:cBhvr>
                                        <p:cTn id="45" dur="500"/>
                                        <p:tgtEl>
                                          <p:spTgt spid="111619">
                                            <p:txEl>
                                              <p:pRg st="13" end="1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fade">
                                      <p:cBhvr>
                                        <p:cTn id="50" dur="500"/>
                                        <p:tgtEl>
                                          <p:spTgt spid="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Rectangle 2"/>
          <p:cNvSpPr>
            <a:spLocks noGrp="1" noChangeArrowheads="1"/>
          </p:cNvSpPr>
          <p:nvPr>
            <p:ph type="title"/>
          </p:nvPr>
        </p:nvSpPr>
        <p:spPr>
          <a:xfrm>
            <a:off x="533400" y="152400"/>
            <a:ext cx="8153400" cy="609600"/>
          </a:xfrm>
        </p:spPr>
        <p:txBody>
          <a:bodyPr>
            <a:noAutofit/>
          </a:bodyPr>
          <a:lstStyle/>
          <a:p>
            <a:r>
              <a:rPr lang="en-US" altLang="ja-JP" sz="4800" dirty="0"/>
              <a:t>Flow of Rain Profile Estimation</a:t>
            </a:r>
            <a:endParaRPr lang="ja-JP" altLang="en-US" sz="4800" dirty="0"/>
          </a:p>
        </p:txBody>
      </p:sp>
      <p:sp>
        <p:nvSpPr>
          <p:cNvPr id="559107" name="Rectangle 3"/>
          <p:cNvSpPr>
            <a:spLocks noGrp="1" noChangeArrowheads="1"/>
          </p:cNvSpPr>
          <p:nvPr>
            <p:ph type="body" idx="1"/>
          </p:nvPr>
        </p:nvSpPr>
        <p:spPr>
          <a:xfrm>
            <a:off x="838200" y="1287165"/>
            <a:ext cx="7489825" cy="1456035"/>
          </a:xfrm>
          <a:solidFill>
            <a:srgbClr val="CCECFF"/>
          </a:solidFill>
        </p:spPr>
        <p:txBody>
          <a:bodyPr>
            <a:normAutofit lnSpcReduction="10000"/>
          </a:bodyPr>
          <a:lstStyle/>
          <a:p>
            <a:pPr>
              <a:lnSpc>
                <a:spcPct val="70000"/>
              </a:lnSpc>
            </a:pPr>
            <a:endParaRPr lang="en-US" altLang="ja-JP" sz="1400" dirty="0" smtClean="0"/>
          </a:p>
          <a:p>
            <a:pPr>
              <a:lnSpc>
                <a:spcPct val="70000"/>
              </a:lnSpc>
            </a:pPr>
            <a:r>
              <a:rPr lang="en-US" altLang="ja-JP" sz="2400" dirty="0" smtClean="0"/>
              <a:t>Received </a:t>
            </a:r>
            <a:r>
              <a:rPr lang="en-US" altLang="ja-JP" sz="2400" dirty="0"/>
              <a:t>Power (</a:t>
            </a:r>
            <a:r>
              <a:rPr lang="en-US" altLang="ja-JP" sz="2400" dirty="0" err="1"/>
              <a:t>Pr</a:t>
            </a:r>
            <a:r>
              <a:rPr lang="en-US" altLang="ja-JP" sz="2400" dirty="0"/>
              <a:t>)</a:t>
            </a:r>
          </a:p>
          <a:p>
            <a:pPr>
              <a:lnSpc>
                <a:spcPct val="80000"/>
              </a:lnSpc>
            </a:pPr>
            <a:r>
              <a:rPr lang="en-US" altLang="ja-JP" sz="2400" dirty="0"/>
              <a:t>Conversion of </a:t>
            </a:r>
            <a:r>
              <a:rPr lang="en-US" altLang="ja-JP" sz="2400" dirty="0" err="1"/>
              <a:t>Pr</a:t>
            </a:r>
            <a:r>
              <a:rPr lang="en-US" altLang="ja-JP" sz="2400" dirty="0"/>
              <a:t> to </a:t>
            </a:r>
            <a:r>
              <a:rPr lang="en-US" altLang="ja-JP" sz="2400" dirty="0" err="1"/>
              <a:t>Zm</a:t>
            </a:r>
            <a:r>
              <a:rPr lang="en-US" altLang="ja-JP" sz="2400" dirty="0"/>
              <a:t> (Apparent measured radar reflectivity factor) using calibration factor of PR</a:t>
            </a:r>
            <a:endParaRPr lang="ja-JP" altLang="en-US" sz="2400" dirty="0"/>
          </a:p>
          <a:p>
            <a:pPr lvl="1">
              <a:lnSpc>
                <a:spcPct val="70000"/>
              </a:lnSpc>
            </a:pPr>
            <a:r>
              <a:rPr lang="en-US" altLang="ja-JP" sz="2400" dirty="0" err="1"/>
              <a:t>Pr</a:t>
            </a:r>
            <a:r>
              <a:rPr lang="en-US" altLang="ja-JP" sz="2400" dirty="0"/>
              <a:t> →</a:t>
            </a:r>
            <a:r>
              <a:rPr lang="en-US" altLang="ja-JP" sz="2400" dirty="0" err="1"/>
              <a:t>Zm</a:t>
            </a:r>
            <a:endParaRPr lang="en-US" altLang="ja-JP" sz="2400" dirty="0"/>
          </a:p>
        </p:txBody>
      </p:sp>
      <p:sp>
        <p:nvSpPr>
          <p:cNvPr id="559108" name="Text Box 4"/>
          <p:cNvSpPr txBox="1">
            <a:spLocks noChangeArrowheads="1"/>
          </p:cNvSpPr>
          <p:nvPr/>
        </p:nvSpPr>
        <p:spPr bwMode="auto">
          <a:xfrm>
            <a:off x="550863" y="5879271"/>
            <a:ext cx="7983537" cy="978729"/>
          </a:xfrm>
          <a:prstGeom prst="rect">
            <a:avLst/>
          </a:prstGeom>
          <a:solidFill>
            <a:srgbClr val="CCFF99"/>
          </a:solidFill>
          <a:ln w="9525">
            <a:solidFill>
              <a:srgbClr val="00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pPr>
            <a:r>
              <a:rPr lang="en-US" altLang="ja-JP" i="0" dirty="0">
                <a:ea typeface="MS PGothic" panose="020B0600070205080204" pitchFamily="34" charset="-128"/>
              </a:rPr>
              <a:t>Assumptions: distribution of CLW as a function of R, distribution of WV, type of precipitating particles as a function of height, DSD model, homogeneity of rain distribution within an IFOV, vertical profile of rain in surface cluttered range, stable surface scattering cross sections</a:t>
            </a:r>
            <a:endParaRPr lang="ja-JP" altLang="en-US" i="0" dirty="0">
              <a:ea typeface="MS PGothic" panose="020B0600070205080204" pitchFamily="34" charset="-128"/>
            </a:endParaRPr>
          </a:p>
        </p:txBody>
      </p:sp>
      <p:sp>
        <p:nvSpPr>
          <p:cNvPr id="559111" name="Text Box 7"/>
          <p:cNvSpPr txBox="1">
            <a:spLocks noChangeArrowheads="1"/>
          </p:cNvSpPr>
          <p:nvPr/>
        </p:nvSpPr>
        <p:spPr bwMode="auto">
          <a:xfrm>
            <a:off x="0" y="825500"/>
            <a:ext cx="3056093" cy="461665"/>
          </a:xfrm>
          <a:prstGeom prst="rect">
            <a:avLst/>
          </a:prstGeom>
          <a:solidFill>
            <a:srgbClr val="66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CA" altLang="ja-JP" sz="2400" i="0" dirty="0">
                <a:ea typeface="MS PGothic" panose="020B0600070205080204" pitchFamily="34" charset="-128"/>
              </a:rPr>
              <a:t>Hardware Calibration</a:t>
            </a:r>
            <a:endParaRPr lang="en-US" altLang="ja-JP" sz="2400" i="0" dirty="0">
              <a:ea typeface="MS PGothic" panose="020B0600070205080204" pitchFamily="34" charset="-128"/>
            </a:endParaRPr>
          </a:p>
        </p:txBody>
      </p:sp>
      <p:sp>
        <p:nvSpPr>
          <p:cNvPr id="559112" name="Text Box 8"/>
          <p:cNvSpPr txBox="1">
            <a:spLocks noChangeArrowheads="1"/>
          </p:cNvSpPr>
          <p:nvPr/>
        </p:nvSpPr>
        <p:spPr bwMode="auto">
          <a:xfrm>
            <a:off x="0" y="2823857"/>
            <a:ext cx="2803716" cy="461665"/>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CA" altLang="ja-JP" sz="2400" i="0" dirty="0">
                <a:ea typeface="MS PGothic" panose="020B0600070205080204" pitchFamily="34" charset="-128"/>
              </a:rPr>
              <a:t>Retrieval Algorithm</a:t>
            </a:r>
            <a:endParaRPr lang="en-US" altLang="ja-JP" sz="2400" i="0" dirty="0">
              <a:ea typeface="MS PGothic" panose="020B0600070205080204" pitchFamily="34" charset="-128"/>
            </a:endParaRPr>
          </a:p>
        </p:txBody>
      </p:sp>
      <p:sp>
        <p:nvSpPr>
          <p:cNvPr id="559113" name="Rectangle 9"/>
          <p:cNvSpPr>
            <a:spLocks noChangeArrowheads="1"/>
          </p:cNvSpPr>
          <p:nvPr/>
        </p:nvSpPr>
        <p:spPr bwMode="auto">
          <a:xfrm>
            <a:off x="838200" y="3302829"/>
            <a:ext cx="7489825" cy="2564571"/>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har char="•"/>
              <a:defRPr kumimoji="1" sz="3200">
                <a:solidFill>
                  <a:schemeClr val="tx1"/>
                </a:solidFill>
                <a:latin typeface="Arial Narrow" panose="020B0606020202030204" pitchFamily="34" charset="0"/>
                <a:ea typeface="MS PGothic" panose="020B0600070205080204" pitchFamily="34" charset="-128"/>
              </a:defRPr>
            </a:lvl1pPr>
            <a:lvl2pPr marL="742950" indent="-285750" algn="l">
              <a:spcBef>
                <a:spcPct val="20000"/>
              </a:spcBef>
              <a:buChar char="–"/>
              <a:defRPr kumimoji="1" sz="2800">
                <a:solidFill>
                  <a:schemeClr val="tx1"/>
                </a:solidFill>
                <a:latin typeface="Arial Narrow" panose="020B0606020202030204" pitchFamily="34" charset="0"/>
                <a:ea typeface="MS PGothic" panose="020B0600070205080204" pitchFamily="34" charset="-128"/>
              </a:defRPr>
            </a:lvl2pPr>
            <a:lvl3pPr marL="1143000" indent="-228600" algn="l">
              <a:spcBef>
                <a:spcPct val="20000"/>
              </a:spcBef>
              <a:buChar char="•"/>
              <a:defRPr kumimoji="1" sz="2400">
                <a:solidFill>
                  <a:schemeClr val="tx1"/>
                </a:solidFill>
                <a:latin typeface="Arial Narrow" panose="020B0606020202030204" pitchFamily="34" charset="0"/>
                <a:ea typeface="MS PGothic" panose="020B0600070205080204" pitchFamily="34" charset="-128"/>
              </a:defRPr>
            </a:lvl3pPr>
            <a:lvl4pPr marL="1600200" indent="-228600" algn="l">
              <a:spcBef>
                <a:spcPct val="20000"/>
              </a:spcBef>
              <a:buChar char="–"/>
              <a:defRPr kumimoji="1" sz="2000">
                <a:solidFill>
                  <a:schemeClr val="tx1"/>
                </a:solidFill>
                <a:latin typeface="Arial Narrow" panose="020B0606020202030204" pitchFamily="34" charset="0"/>
                <a:ea typeface="MS PGothic" panose="020B0600070205080204" pitchFamily="34" charset="-128"/>
              </a:defRPr>
            </a:lvl4pPr>
            <a:lvl5pPr marL="2057400" indent="-228600" algn="l">
              <a:spcBef>
                <a:spcPct val="20000"/>
              </a:spcBef>
              <a:buChar char="»"/>
              <a:defRPr kumimoji="1" sz="2000">
                <a:solidFill>
                  <a:schemeClr val="tx1"/>
                </a:solidFill>
                <a:latin typeface="Arial Narrow" panose="020B0606020202030204" pitchFamily="34" charset="0"/>
                <a:ea typeface="MS PGothic" panose="020B0600070205080204" pitchFamily="34" charset="-128"/>
              </a:defRPr>
            </a:lvl5pPr>
            <a:lvl6pPr marL="2514600" indent="-228600" fontAlgn="base">
              <a:spcBef>
                <a:spcPct val="20000"/>
              </a:spcBef>
              <a:spcAft>
                <a:spcPct val="0"/>
              </a:spcAft>
              <a:buChar char="»"/>
              <a:defRPr kumimoji="1" sz="2000">
                <a:solidFill>
                  <a:schemeClr val="tx1"/>
                </a:solidFill>
                <a:latin typeface="Arial Narrow" panose="020B0606020202030204" pitchFamily="34" charset="0"/>
                <a:ea typeface="MS PGothic" panose="020B0600070205080204" pitchFamily="34" charset="-128"/>
              </a:defRPr>
            </a:lvl6pPr>
            <a:lvl7pPr marL="2971800" indent="-228600" fontAlgn="base">
              <a:spcBef>
                <a:spcPct val="20000"/>
              </a:spcBef>
              <a:spcAft>
                <a:spcPct val="0"/>
              </a:spcAft>
              <a:buChar char="»"/>
              <a:defRPr kumimoji="1" sz="2000">
                <a:solidFill>
                  <a:schemeClr val="tx1"/>
                </a:solidFill>
                <a:latin typeface="Arial Narrow" panose="020B0606020202030204" pitchFamily="34" charset="0"/>
                <a:ea typeface="MS PGothic" panose="020B0600070205080204" pitchFamily="34" charset="-128"/>
              </a:defRPr>
            </a:lvl7pPr>
            <a:lvl8pPr marL="3429000" indent="-228600" fontAlgn="base">
              <a:spcBef>
                <a:spcPct val="20000"/>
              </a:spcBef>
              <a:spcAft>
                <a:spcPct val="0"/>
              </a:spcAft>
              <a:buChar char="»"/>
              <a:defRPr kumimoji="1" sz="2000">
                <a:solidFill>
                  <a:schemeClr val="tx1"/>
                </a:solidFill>
                <a:latin typeface="Arial Narrow" panose="020B0606020202030204" pitchFamily="34" charset="0"/>
                <a:ea typeface="MS PGothic" panose="020B0600070205080204" pitchFamily="34" charset="-128"/>
              </a:defRPr>
            </a:lvl8pPr>
            <a:lvl9pPr marL="3886200" indent="-228600" fontAlgn="base">
              <a:spcBef>
                <a:spcPct val="20000"/>
              </a:spcBef>
              <a:spcAft>
                <a:spcPct val="0"/>
              </a:spcAft>
              <a:buChar char="»"/>
              <a:defRPr kumimoji="1" sz="2000">
                <a:solidFill>
                  <a:schemeClr val="tx1"/>
                </a:solidFill>
                <a:latin typeface="Arial Narrow" panose="020B0606020202030204" pitchFamily="34" charset="0"/>
                <a:ea typeface="MS PGothic" panose="020B0600070205080204" pitchFamily="34" charset="-128"/>
              </a:defRPr>
            </a:lvl9pPr>
          </a:lstStyle>
          <a:p>
            <a:pPr>
              <a:lnSpc>
                <a:spcPct val="70000"/>
              </a:lnSpc>
            </a:pPr>
            <a:r>
              <a:rPr lang="en-US" altLang="ja-JP" sz="2400" i="0" dirty="0">
                <a:latin typeface="+mn-lt"/>
              </a:rPr>
              <a:t>Correction of attenuation due to CLW, WV, and O2</a:t>
            </a:r>
            <a:endParaRPr lang="ja-JP" altLang="en-US" sz="2400" i="0" dirty="0">
              <a:latin typeface="+mn-lt"/>
            </a:endParaRPr>
          </a:p>
          <a:p>
            <a:pPr lvl="1">
              <a:lnSpc>
                <a:spcPct val="70000"/>
              </a:lnSpc>
            </a:pPr>
            <a:r>
              <a:rPr lang="en-US" altLang="ja-JP" sz="2400" i="0" dirty="0" err="1">
                <a:latin typeface="+mn-lt"/>
              </a:rPr>
              <a:t>Zm→Zm</a:t>
            </a:r>
            <a:r>
              <a:rPr lang="en-US" altLang="ja-JP" sz="2400" i="0" dirty="0">
                <a:latin typeface="+mn-lt"/>
              </a:rPr>
              <a:t>'</a:t>
            </a:r>
          </a:p>
          <a:p>
            <a:pPr>
              <a:lnSpc>
                <a:spcPct val="80000"/>
              </a:lnSpc>
            </a:pPr>
            <a:r>
              <a:rPr lang="en-US" altLang="ja-JP" sz="2400" i="0" dirty="0">
                <a:latin typeface="+mn-lt"/>
              </a:rPr>
              <a:t>Correction of attenuation due to precipitating particles (rain att. correction assuming k-</a:t>
            </a:r>
            <a:r>
              <a:rPr lang="en-US" altLang="ja-JP" sz="2400" i="0" dirty="0" err="1">
                <a:latin typeface="+mn-lt"/>
              </a:rPr>
              <a:t>Ze</a:t>
            </a:r>
            <a:r>
              <a:rPr lang="en-US" altLang="ja-JP" sz="2400" i="0" dirty="0">
                <a:latin typeface="+mn-lt"/>
              </a:rPr>
              <a:t> relation (DSD))</a:t>
            </a:r>
            <a:endParaRPr lang="ja-JP" altLang="en-US" sz="2400" i="0" dirty="0">
              <a:latin typeface="+mn-lt"/>
            </a:endParaRPr>
          </a:p>
          <a:p>
            <a:pPr lvl="1">
              <a:lnSpc>
                <a:spcPct val="70000"/>
              </a:lnSpc>
            </a:pPr>
            <a:r>
              <a:rPr lang="en-US" altLang="ja-JP" sz="2400" i="0" dirty="0" err="1">
                <a:latin typeface="+mn-lt"/>
              </a:rPr>
              <a:t>Zm</a:t>
            </a:r>
            <a:r>
              <a:rPr lang="en-US" altLang="ja-JP" sz="2400" i="0" dirty="0">
                <a:latin typeface="+mn-lt"/>
              </a:rPr>
              <a:t>'→</a:t>
            </a:r>
            <a:r>
              <a:rPr lang="en-US" altLang="ja-JP" sz="2400" i="0" dirty="0" err="1">
                <a:latin typeface="+mn-lt"/>
              </a:rPr>
              <a:t>Ze</a:t>
            </a:r>
            <a:endParaRPr lang="en-US" altLang="ja-JP" sz="2400" i="0" dirty="0">
              <a:latin typeface="+mn-lt"/>
            </a:endParaRPr>
          </a:p>
          <a:p>
            <a:pPr>
              <a:lnSpc>
                <a:spcPct val="70000"/>
              </a:lnSpc>
            </a:pPr>
            <a:r>
              <a:rPr lang="en-US" altLang="ja-JP" sz="2400" i="0" dirty="0">
                <a:latin typeface="+mn-lt"/>
              </a:rPr>
              <a:t>Conversion of </a:t>
            </a:r>
            <a:r>
              <a:rPr lang="en-US" altLang="ja-JP" sz="2400" i="0" dirty="0" err="1">
                <a:latin typeface="+mn-lt"/>
              </a:rPr>
              <a:t>Ze</a:t>
            </a:r>
            <a:r>
              <a:rPr lang="en-US" altLang="ja-JP" sz="2400" i="0" dirty="0">
                <a:latin typeface="+mn-lt"/>
              </a:rPr>
              <a:t> to R (rain rate)</a:t>
            </a:r>
            <a:endParaRPr lang="ja-JP" altLang="en-US" sz="2400" i="0" dirty="0">
              <a:latin typeface="+mn-lt"/>
            </a:endParaRPr>
          </a:p>
          <a:p>
            <a:pPr lvl="1">
              <a:lnSpc>
                <a:spcPct val="70000"/>
              </a:lnSpc>
            </a:pPr>
            <a:r>
              <a:rPr lang="en-US" altLang="ja-JP" sz="2400" i="0" dirty="0" err="1">
                <a:latin typeface="+mn-lt"/>
              </a:rPr>
              <a:t>Ze→R</a:t>
            </a:r>
            <a:endParaRPr lang="en-US" altLang="ja-JP" sz="2400" i="0" dirty="0">
              <a:latin typeface="+mn-lt"/>
            </a:endParaRPr>
          </a:p>
        </p:txBody>
      </p:sp>
    </p:spTree>
    <p:extLst>
      <p:ext uri="{BB962C8B-B14F-4D97-AF65-F5344CB8AC3E}">
        <p14:creationId xmlns:p14="http://schemas.microsoft.com/office/powerpoint/2010/main" val="1070864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9111"/>
                                        </p:tgtEl>
                                        <p:attrNameLst>
                                          <p:attrName>style.visibility</p:attrName>
                                        </p:attrNameLst>
                                      </p:cBhvr>
                                      <p:to>
                                        <p:strVal val="visible"/>
                                      </p:to>
                                    </p:set>
                                    <p:animEffect transition="in" filter="fade">
                                      <p:cBhvr>
                                        <p:cTn id="7" dur="500"/>
                                        <p:tgtEl>
                                          <p:spTgt spid="5591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9107">
                                            <p:bg/>
                                          </p:spTgt>
                                        </p:tgtEl>
                                        <p:attrNameLst>
                                          <p:attrName>style.visibility</p:attrName>
                                        </p:attrNameLst>
                                      </p:cBhvr>
                                      <p:to>
                                        <p:strVal val="visible"/>
                                      </p:to>
                                    </p:set>
                                    <p:animEffect transition="in" filter="fade">
                                      <p:cBhvr>
                                        <p:cTn id="10" dur="500"/>
                                        <p:tgtEl>
                                          <p:spTgt spid="559107">
                                            <p:bg/>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59107">
                                            <p:txEl>
                                              <p:pRg st="1" end="1"/>
                                            </p:txEl>
                                          </p:spTgt>
                                        </p:tgtEl>
                                        <p:attrNameLst>
                                          <p:attrName>style.visibility</p:attrName>
                                        </p:attrNameLst>
                                      </p:cBhvr>
                                      <p:to>
                                        <p:strVal val="visible"/>
                                      </p:to>
                                    </p:set>
                                    <p:animEffect transition="in" filter="fade">
                                      <p:cBhvr>
                                        <p:cTn id="13" dur="500"/>
                                        <p:tgtEl>
                                          <p:spTgt spid="559107">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59107">
                                            <p:txEl>
                                              <p:pRg st="2" end="2"/>
                                            </p:txEl>
                                          </p:spTgt>
                                        </p:tgtEl>
                                        <p:attrNameLst>
                                          <p:attrName>style.visibility</p:attrName>
                                        </p:attrNameLst>
                                      </p:cBhvr>
                                      <p:to>
                                        <p:strVal val="visible"/>
                                      </p:to>
                                    </p:set>
                                    <p:animEffect transition="in" filter="fade">
                                      <p:cBhvr>
                                        <p:cTn id="16" dur="500"/>
                                        <p:tgtEl>
                                          <p:spTgt spid="559107">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59107">
                                            <p:txEl>
                                              <p:pRg st="3" end="3"/>
                                            </p:txEl>
                                          </p:spTgt>
                                        </p:tgtEl>
                                        <p:attrNameLst>
                                          <p:attrName>style.visibility</p:attrName>
                                        </p:attrNameLst>
                                      </p:cBhvr>
                                      <p:to>
                                        <p:strVal val="visible"/>
                                      </p:to>
                                    </p:set>
                                    <p:animEffect transition="in" filter="fade">
                                      <p:cBhvr>
                                        <p:cTn id="19" dur="500"/>
                                        <p:tgtEl>
                                          <p:spTgt spid="559107">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59112"/>
                                        </p:tgtEl>
                                        <p:attrNameLst>
                                          <p:attrName>style.visibility</p:attrName>
                                        </p:attrNameLst>
                                      </p:cBhvr>
                                      <p:to>
                                        <p:strVal val="visible"/>
                                      </p:to>
                                    </p:set>
                                    <p:animEffect transition="in" filter="fade">
                                      <p:cBhvr>
                                        <p:cTn id="24" dur="500"/>
                                        <p:tgtEl>
                                          <p:spTgt spid="5591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59113"/>
                                        </p:tgtEl>
                                        <p:attrNameLst>
                                          <p:attrName>style.visibility</p:attrName>
                                        </p:attrNameLst>
                                      </p:cBhvr>
                                      <p:to>
                                        <p:strVal val="visible"/>
                                      </p:to>
                                    </p:set>
                                    <p:animEffect transition="in" filter="fade">
                                      <p:cBhvr>
                                        <p:cTn id="27" dur="500"/>
                                        <p:tgtEl>
                                          <p:spTgt spid="5591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59108"/>
                                        </p:tgtEl>
                                        <p:attrNameLst>
                                          <p:attrName>style.visibility</p:attrName>
                                        </p:attrNameLst>
                                      </p:cBhvr>
                                      <p:to>
                                        <p:strVal val="visible"/>
                                      </p:to>
                                    </p:set>
                                    <p:animEffect transition="in" filter="fade">
                                      <p:cBhvr>
                                        <p:cTn id="32" dur="500"/>
                                        <p:tgtEl>
                                          <p:spTgt spid="559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9107" grpId="0" build="p" animBg="1"/>
      <p:bldP spid="559108" grpId="0" animBg="1"/>
      <p:bldP spid="559111" grpId="0" animBg="1"/>
      <p:bldP spid="559112" grpId="0" animBg="1"/>
      <p:bldP spid="5591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a:xfrm>
            <a:off x="533400" y="152400"/>
            <a:ext cx="8229600" cy="1143000"/>
          </a:xfrm>
        </p:spPr>
        <p:txBody>
          <a:bodyPr>
            <a:normAutofit fontScale="90000"/>
          </a:bodyPr>
          <a:lstStyle/>
          <a:p>
            <a:r>
              <a:rPr lang="en-CA" altLang="ja-JP" dirty="0"/>
              <a:t>Comparison of rain estimates from </a:t>
            </a:r>
            <a:br>
              <a:rPr lang="en-CA" altLang="ja-JP" dirty="0"/>
            </a:br>
            <a:r>
              <a:rPr lang="en-CA" altLang="ja-JP" dirty="0"/>
              <a:t>different algorithms (PR and TMI)</a:t>
            </a:r>
            <a:endParaRPr lang="en-US" altLang="ja-JP" dirty="0"/>
          </a:p>
        </p:txBody>
      </p:sp>
      <p:pic>
        <p:nvPicPr>
          <p:cNvPr id="388100" name="Picture 4" descr="zonc"/>
          <p:cNvPicPr>
            <a:picLocks noChangeAspect="1" noChangeArrowheads="1"/>
          </p:cNvPicPr>
          <p:nvPr/>
        </p:nvPicPr>
        <p:blipFill>
          <a:blip r:embed="rId2">
            <a:extLst>
              <a:ext uri="{28A0092B-C50C-407E-A947-70E740481C1C}">
                <a14:useLocalDpi xmlns:a14="http://schemas.microsoft.com/office/drawing/2010/main" val="0"/>
              </a:ext>
            </a:extLst>
          </a:blip>
          <a:srcRect t="6483" b="5557"/>
          <a:stretch>
            <a:fillRect/>
          </a:stretch>
        </p:blipFill>
        <p:spPr bwMode="auto">
          <a:xfrm>
            <a:off x="381000" y="1206500"/>
            <a:ext cx="7921625" cy="5387975"/>
          </a:xfrm>
          <a:prstGeom prst="rect">
            <a:avLst/>
          </a:prstGeom>
          <a:noFill/>
          <a:extLst>
            <a:ext uri="{909E8E84-426E-40DD-AFC4-6F175D3DCCD1}">
              <a14:hiddenFill xmlns:a14="http://schemas.microsoft.com/office/drawing/2010/main">
                <a:solidFill>
                  <a:srgbClr val="FFFFFF"/>
                </a:solidFill>
              </a14:hiddenFill>
            </a:ext>
          </a:extLst>
        </p:spPr>
      </p:pic>
      <p:sp>
        <p:nvSpPr>
          <p:cNvPr id="388101" name="Text Box 5"/>
          <p:cNvSpPr txBox="1">
            <a:spLocks noChangeArrowheads="1"/>
          </p:cNvSpPr>
          <p:nvPr/>
        </p:nvSpPr>
        <p:spPr bwMode="auto">
          <a:xfrm>
            <a:off x="5943600" y="6365875"/>
            <a:ext cx="3651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3366FF"/>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CA" i="0"/>
              <a:t>(</a:t>
            </a:r>
            <a:r>
              <a:rPr lang="en-CA" altLang="ja-JP" i="0" dirty="0"/>
              <a:t>Essentially the same as V6)</a:t>
            </a:r>
            <a:endParaRPr lang="en-US" altLang="ja-JP" i="0" dirty="0"/>
          </a:p>
        </p:txBody>
      </p:sp>
    </p:spTree>
    <p:extLst>
      <p:ext uri="{BB962C8B-B14F-4D97-AF65-F5344CB8AC3E}">
        <p14:creationId xmlns:p14="http://schemas.microsoft.com/office/powerpoint/2010/main" val="955110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9731" name="Picture 3" descr="val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219200"/>
            <a:ext cx="7596188" cy="5484813"/>
          </a:xfrm>
          <a:prstGeom prst="rect">
            <a:avLst/>
          </a:prstGeom>
          <a:noFill/>
          <a:extLst>
            <a:ext uri="{909E8E84-426E-40DD-AFC4-6F175D3DCCD1}">
              <a14:hiddenFill xmlns:a14="http://schemas.microsoft.com/office/drawing/2010/main">
                <a:solidFill>
                  <a:srgbClr val="FFFFFF"/>
                </a:solidFill>
              </a14:hiddenFill>
            </a:ext>
          </a:extLst>
        </p:spPr>
      </p:pic>
      <p:sp>
        <p:nvSpPr>
          <p:cNvPr id="329732" name="Text Box 4"/>
          <p:cNvSpPr txBox="1">
            <a:spLocks noChangeArrowheads="1"/>
          </p:cNvSpPr>
          <p:nvPr/>
        </p:nvSpPr>
        <p:spPr bwMode="auto">
          <a:xfrm>
            <a:off x="0" y="6486525"/>
            <a:ext cx="1670050" cy="366713"/>
          </a:xfrm>
          <a:prstGeom prst="rect">
            <a:avLst/>
          </a:prstGeom>
          <a:noFill/>
          <a:ln>
            <a:noFill/>
          </a:ln>
          <a:effectLst/>
          <a:extLst>
            <a:ext uri="{909E8E84-426E-40DD-AFC4-6F175D3DCCD1}">
              <a14:hiddenFill xmlns:a14="http://schemas.microsoft.com/office/drawing/2010/main">
                <a:gradFill rotWithShape="0">
                  <a:gsLst>
                    <a:gs pos="0">
                      <a:schemeClr val="folHlink"/>
                    </a:gs>
                    <a:gs pos="50000">
                      <a:srgbClr val="FFFF66"/>
                    </a:gs>
                    <a:gs pos="100000">
                      <a:schemeClr val="folHlink"/>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0" lang="en-US" altLang="ja-JP" sz="1800" i="0">
                <a:ea typeface="MS PGothic" panose="020B0600070205080204" pitchFamily="34" charset="-128"/>
              </a:rPr>
              <a:t>TMI V6, PR V5</a:t>
            </a:r>
          </a:p>
        </p:txBody>
      </p:sp>
      <p:sp>
        <p:nvSpPr>
          <p:cNvPr id="329733" name="Text Box 5"/>
          <p:cNvSpPr txBox="1">
            <a:spLocks noChangeArrowheads="1"/>
          </p:cNvSpPr>
          <p:nvPr/>
        </p:nvSpPr>
        <p:spPr bwMode="auto">
          <a:xfrm>
            <a:off x="7473950" y="6486525"/>
            <a:ext cx="1670050" cy="366713"/>
          </a:xfrm>
          <a:prstGeom prst="rect">
            <a:avLst/>
          </a:prstGeom>
          <a:noFill/>
          <a:ln>
            <a:noFill/>
          </a:ln>
          <a:effectLst/>
          <a:extLst>
            <a:ext uri="{909E8E84-426E-40DD-AFC4-6F175D3DCCD1}">
              <a14:hiddenFill xmlns:a14="http://schemas.microsoft.com/office/drawing/2010/main">
                <a:gradFill rotWithShape="0">
                  <a:gsLst>
                    <a:gs pos="0">
                      <a:schemeClr val="folHlink"/>
                    </a:gs>
                    <a:gs pos="50000">
                      <a:srgbClr val="FFFF66"/>
                    </a:gs>
                    <a:gs pos="100000">
                      <a:schemeClr val="folHlink"/>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0" lang="en-US" altLang="ja-JP" sz="1800" i="0">
                <a:ea typeface="MS PGothic" panose="020B0600070205080204" pitchFamily="34" charset="-128"/>
              </a:rPr>
              <a:t>(W. Berg, et al.)</a:t>
            </a:r>
          </a:p>
        </p:txBody>
      </p:sp>
      <p:sp>
        <p:nvSpPr>
          <p:cNvPr id="329735" name="Rectangle 7"/>
          <p:cNvSpPr>
            <a:spLocks noGrp="1" noChangeArrowheads="1"/>
          </p:cNvSpPr>
          <p:nvPr>
            <p:ph type="title" idx="4294967295"/>
          </p:nvPr>
        </p:nvSpPr>
        <p:spPr>
          <a:xfrm>
            <a:off x="445294" y="76200"/>
            <a:ext cx="8229600" cy="962850"/>
          </a:xfrm>
        </p:spPr>
        <p:txBody>
          <a:bodyPr>
            <a:normAutofit/>
          </a:bodyPr>
          <a:lstStyle/>
          <a:p>
            <a:r>
              <a:rPr kumimoji="0" lang="en-US" altLang="ja-JP" dirty="0"/>
              <a:t>PR and TMI Regional Validation</a:t>
            </a:r>
            <a:endParaRPr lang="ja-JP" altLang="en-US" dirty="0"/>
          </a:p>
        </p:txBody>
      </p:sp>
    </p:spTree>
    <p:extLst>
      <p:ext uri="{BB962C8B-B14F-4D97-AF65-F5344CB8AC3E}">
        <p14:creationId xmlns:p14="http://schemas.microsoft.com/office/powerpoint/2010/main" val="28180950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8" name="Rectangle 2"/>
          <p:cNvSpPr>
            <a:spLocks noGrp="1" noChangeArrowheads="1"/>
          </p:cNvSpPr>
          <p:nvPr>
            <p:ph type="title"/>
          </p:nvPr>
        </p:nvSpPr>
        <p:spPr>
          <a:xfrm>
            <a:off x="271463" y="181768"/>
            <a:ext cx="8255000" cy="744538"/>
          </a:xfrm>
        </p:spPr>
        <p:txBody>
          <a:bodyPr>
            <a:noAutofit/>
          </a:bodyPr>
          <a:lstStyle/>
          <a:p>
            <a:r>
              <a:rPr lang="en-US" altLang="ja-JP" dirty="0"/>
              <a:t>Differences in Rain Estimates</a:t>
            </a:r>
          </a:p>
        </p:txBody>
      </p:sp>
      <p:pic>
        <p:nvPicPr>
          <p:cNvPr id="61337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9050" y="926306"/>
            <a:ext cx="4289730" cy="5788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3380" name="Text Box 4"/>
          <p:cNvSpPr txBox="1">
            <a:spLocks noChangeArrowheads="1"/>
          </p:cNvSpPr>
          <p:nvPr/>
        </p:nvSpPr>
        <p:spPr bwMode="auto">
          <a:xfrm>
            <a:off x="1174750" y="2127250"/>
            <a:ext cx="1285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lang="ja-JP" altLang="en-US" i="0">
                <a:ea typeface="MS PGothic" panose="020B0600070205080204" pitchFamily="34" charset="-128"/>
              </a:rPr>
              <a:t>10</a:t>
            </a:r>
            <a:r>
              <a:rPr lang="en-US" altLang="ja-JP" i="0">
                <a:ea typeface="MS PGothic" panose="020B0600070205080204" pitchFamily="34" charset="-128"/>
              </a:rPr>
              <a:t>S-10N</a:t>
            </a:r>
          </a:p>
        </p:txBody>
      </p:sp>
      <p:sp>
        <p:nvSpPr>
          <p:cNvPr id="613381" name="Text Box 5"/>
          <p:cNvSpPr txBox="1">
            <a:spLocks noChangeArrowheads="1"/>
          </p:cNvSpPr>
          <p:nvPr/>
        </p:nvSpPr>
        <p:spPr bwMode="auto">
          <a:xfrm>
            <a:off x="1174750" y="5502275"/>
            <a:ext cx="1285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lang="ja-JP" altLang="en-US" i="0">
                <a:ea typeface="MS PGothic" panose="020B0600070205080204" pitchFamily="34" charset="-128"/>
              </a:rPr>
              <a:t>30</a:t>
            </a:r>
            <a:r>
              <a:rPr lang="en-US" altLang="ja-JP" i="0">
                <a:ea typeface="MS PGothic" panose="020B0600070205080204" pitchFamily="34" charset="-128"/>
              </a:rPr>
              <a:t>S-30N</a:t>
            </a:r>
          </a:p>
        </p:txBody>
      </p:sp>
      <p:sp>
        <p:nvSpPr>
          <p:cNvPr id="613382" name="Text Box 6"/>
          <p:cNvSpPr txBox="1">
            <a:spLocks noChangeArrowheads="1"/>
          </p:cNvSpPr>
          <p:nvPr/>
        </p:nvSpPr>
        <p:spPr bwMode="auto">
          <a:xfrm>
            <a:off x="1174750" y="3848100"/>
            <a:ext cx="1285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lang="ja-JP" altLang="en-US" i="0">
                <a:ea typeface="MS PGothic" panose="020B0600070205080204" pitchFamily="34" charset="-128"/>
              </a:rPr>
              <a:t>20</a:t>
            </a:r>
            <a:r>
              <a:rPr lang="en-US" altLang="ja-JP" i="0">
                <a:ea typeface="MS PGothic" panose="020B0600070205080204" pitchFamily="34" charset="-128"/>
              </a:rPr>
              <a:t>S-20N</a:t>
            </a:r>
          </a:p>
        </p:txBody>
      </p:sp>
      <p:grpSp>
        <p:nvGrpSpPr>
          <p:cNvPr id="613383" name="Group 7"/>
          <p:cNvGrpSpPr>
            <a:grpSpLocks/>
          </p:cNvGrpSpPr>
          <p:nvPr/>
        </p:nvGrpSpPr>
        <p:grpSpPr bwMode="auto">
          <a:xfrm>
            <a:off x="2824163" y="6497638"/>
            <a:ext cx="3790950" cy="368300"/>
            <a:chOff x="1806" y="4111"/>
            <a:chExt cx="2388" cy="232"/>
          </a:xfrm>
        </p:grpSpPr>
        <p:sp>
          <p:nvSpPr>
            <p:cNvPr id="613384" name="Text Box 8"/>
            <p:cNvSpPr txBox="1">
              <a:spLocks noChangeArrowheads="1"/>
            </p:cNvSpPr>
            <p:nvPr/>
          </p:nvSpPr>
          <p:spPr bwMode="auto">
            <a:xfrm>
              <a:off x="1806" y="4112"/>
              <a:ext cx="40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lang="ja-JP" altLang="en-US" sz="1800" i="0">
                  <a:ea typeface="MS PGothic" panose="020B0600070205080204" pitchFamily="34" charset="-128"/>
                </a:rPr>
                <a:t>1998</a:t>
              </a:r>
            </a:p>
          </p:txBody>
        </p:sp>
        <p:sp>
          <p:nvSpPr>
            <p:cNvPr id="613385" name="Text Box 9"/>
            <p:cNvSpPr txBox="1">
              <a:spLocks noChangeArrowheads="1"/>
            </p:cNvSpPr>
            <p:nvPr/>
          </p:nvSpPr>
          <p:spPr bwMode="auto">
            <a:xfrm>
              <a:off x="2302" y="4112"/>
              <a:ext cx="40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lang="ja-JP" altLang="en-US" sz="1800" i="0">
                  <a:ea typeface="MS PGothic" panose="020B0600070205080204" pitchFamily="34" charset="-128"/>
                </a:rPr>
                <a:t>1999</a:t>
              </a:r>
            </a:p>
          </p:txBody>
        </p:sp>
        <p:sp>
          <p:nvSpPr>
            <p:cNvPr id="613386" name="Text Box 10"/>
            <p:cNvSpPr txBox="1">
              <a:spLocks noChangeArrowheads="1"/>
            </p:cNvSpPr>
            <p:nvPr/>
          </p:nvSpPr>
          <p:spPr bwMode="auto">
            <a:xfrm>
              <a:off x="2798" y="4112"/>
              <a:ext cx="40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lang="ja-JP" altLang="en-US" sz="1800" i="0">
                  <a:ea typeface="MS PGothic" panose="020B0600070205080204" pitchFamily="34" charset="-128"/>
                </a:rPr>
                <a:t>2000</a:t>
              </a:r>
            </a:p>
          </p:txBody>
        </p:sp>
        <p:sp>
          <p:nvSpPr>
            <p:cNvPr id="613387" name="Text Box 11"/>
            <p:cNvSpPr txBox="1">
              <a:spLocks noChangeArrowheads="1"/>
            </p:cNvSpPr>
            <p:nvPr/>
          </p:nvSpPr>
          <p:spPr bwMode="auto">
            <a:xfrm>
              <a:off x="3294" y="4112"/>
              <a:ext cx="40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lang="ja-JP" altLang="en-US" sz="1800" i="0">
                  <a:ea typeface="MS PGothic" panose="020B0600070205080204" pitchFamily="34" charset="-128"/>
                </a:rPr>
                <a:t>2001</a:t>
              </a:r>
            </a:p>
          </p:txBody>
        </p:sp>
        <p:sp>
          <p:nvSpPr>
            <p:cNvPr id="613388" name="Text Box 12"/>
            <p:cNvSpPr txBox="1">
              <a:spLocks noChangeArrowheads="1"/>
            </p:cNvSpPr>
            <p:nvPr/>
          </p:nvSpPr>
          <p:spPr bwMode="auto">
            <a:xfrm>
              <a:off x="3790" y="4111"/>
              <a:ext cx="40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lang="ja-JP" altLang="en-US" sz="1800" i="0">
                  <a:ea typeface="MS PGothic" panose="020B0600070205080204" pitchFamily="34" charset="-128"/>
                </a:rPr>
                <a:t>2002</a:t>
              </a:r>
            </a:p>
          </p:txBody>
        </p:sp>
      </p:grpSp>
      <p:sp>
        <p:nvSpPr>
          <p:cNvPr id="613389" name="Text Box 13"/>
          <p:cNvSpPr txBox="1">
            <a:spLocks noChangeArrowheads="1"/>
          </p:cNvSpPr>
          <p:nvPr/>
        </p:nvSpPr>
        <p:spPr bwMode="auto">
          <a:xfrm>
            <a:off x="6977063" y="1590675"/>
            <a:ext cx="1462087"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r>
              <a:rPr lang="ja-JP" altLang="en-US" sz="2800" i="0">
                <a:solidFill>
                  <a:srgbClr val="FF0000"/>
                </a:solidFill>
                <a:ea typeface="MS PGothic" panose="020B0600070205080204" pitchFamily="34" charset="-128"/>
              </a:rPr>
              <a:t>2</a:t>
            </a:r>
            <a:r>
              <a:rPr lang="en-US" altLang="ja-JP" sz="2800" i="0">
                <a:solidFill>
                  <a:srgbClr val="FF0000"/>
                </a:solidFill>
                <a:ea typeface="MS PGothic" panose="020B0600070205080204" pitchFamily="34" charset="-128"/>
              </a:rPr>
              <a:t>A25</a:t>
            </a:r>
          </a:p>
          <a:p>
            <a:pPr algn="l" eaLnBrk="0" hangingPunct="0"/>
            <a:r>
              <a:rPr lang="en-US" altLang="ja-JP" sz="2800" i="0">
                <a:solidFill>
                  <a:schemeClr val="accent2"/>
                </a:solidFill>
                <a:ea typeface="MS PGothic" panose="020B0600070205080204" pitchFamily="34" charset="-128"/>
              </a:rPr>
              <a:t>2A12</a:t>
            </a:r>
          </a:p>
          <a:p>
            <a:pPr algn="l" eaLnBrk="0" hangingPunct="0"/>
            <a:r>
              <a:rPr lang="en-US" altLang="ja-JP" sz="2800" i="0">
                <a:solidFill>
                  <a:srgbClr val="00FF00"/>
                </a:solidFill>
                <a:ea typeface="MS PGothic" panose="020B0600070205080204" pitchFamily="34" charset="-128"/>
              </a:rPr>
              <a:t>ERA-40</a:t>
            </a:r>
          </a:p>
          <a:p>
            <a:pPr algn="l" eaLnBrk="0" hangingPunct="0"/>
            <a:r>
              <a:rPr lang="en-US" altLang="ja-JP" sz="2800" i="0">
                <a:solidFill>
                  <a:srgbClr val="66CCFF"/>
                </a:solidFill>
                <a:ea typeface="MS PGothic" panose="020B0600070205080204" pitchFamily="34" charset="-128"/>
              </a:rPr>
              <a:t>3B42</a:t>
            </a:r>
          </a:p>
        </p:txBody>
      </p:sp>
      <p:sp>
        <p:nvSpPr>
          <p:cNvPr id="613390" name="Text Box 14"/>
          <p:cNvSpPr txBox="1">
            <a:spLocks noChangeArrowheads="1"/>
          </p:cNvSpPr>
          <p:nvPr/>
        </p:nvSpPr>
        <p:spPr bwMode="auto">
          <a:xfrm>
            <a:off x="692150" y="1422400"/>
            <a:ext cx="1571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lang="ja-JP" altLang="en-US" i="0">
                <a:ea typeface="MS PGothic" panose="020B0600070205080204" pitchFamily="34" charset="-128"/>
              </a:rPr>
              <a:t>170</a:t>
            </a:r>
            <a:r>
              <a:rPr lang="en-US" altLang="ja-JP" i="0">
                <a:ea typeface="MS PGothic" panose="020B0600070205080204" pitchFamily="34" charset="-128"/>
              </a:rPr>
              <a:t>E-230E</a:t>
            </a:r>
          </a:p>
        </p:txBody>
      </p:sp>
    </p:spTree>
    <p:extLst>
      <p:ext uri="{BB962C8B-B14F-4D97-AF65-F5344CB8AC3E}">
        <p14:creationId xmlns:p14="http://schemas.microsoft.com/office/powerpoint/2010/main" val="16857829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7474" name="Picture 2" descr="tmi_rainfall2"/>
          <p:cNvPicPr>
            <a:picLocks noChangeAspect="1" noChangeArrowheads="1"/>
          </p:cNvPicPr>
          <p:nvPr/>
        </p:nvPicPr>
        <p:blipFill>
          <a:blip r:embed="rId2" cstate="print">
            <a:extLst>
              <a:ext uri="{28A0092B-C50C-407E-A947-70E740481C1C}">
                <a14:useLocalDpi xmlns:a14="http://schemas.microsoft.com/office/drawing/2010/main" val="0"/>
              </a:ext>
            </a:extLst>
          </a:blip>
          <a:srcRect t="32155" r="20815" b="7953"/>
          <a:stretch>
            <a:fillRect/>
          </a:stretch>
        </p:blipFill>
        <p:spPr bwMode="auto">
          <a:xfrm>
            <a:off x="1981200" y="1142999"/>
            <a:ext cx="5334000" cy="570721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30212" y="210312"/>
            <a:ext cx="8229600" cy="932688"/>
          </a:xfrm>
        </p:spPr>
        <p:txBody>
          <a:bodyPr/>
          <a:lstStyle/>
          <a:p>
            <a:r>
              <a:rPr lang="en-US" dirty="0" smtClean="0"/>
              <a:t>Bias Adjusted Mean DJF Rainfall</a:t>
            </a:r>
            <a:endParaRPr lang="en-US" dirty="0"/>
          </a:p>
        </p:txBody>
      </p:sp>
    </p:spTree>
    <p:extLst>
      <p:ext uri="{BB962C8B-B14F-4D97-AF65-F5344CB8AC3E}">
        <p14:creationId xmlns:p14="http://schemas.microsoft.com/office/powerpoint/2010/main" val="11878598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7714" name="Picture 2" descr="dif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1319213"/>
            <a:ext cx="7421563" cy="4967287"/>
          </a:xfrm>
          <a:prstGeom prst="rect">
            <a:avLst/>
          </a:prstGeom>
          <a:noFill/>
          <a:extLst>
            <a:ext uri="{909E8E84-426E-40DD-AFC4-6F175D3DCCD1}">
              <a14:hiddenFill xmlns:a14="http://schemas.microsoft.com/office/drawing/2010/main">
                <a:solidFill>
                  <a:srgbClr val="FFFFFF"/>
                </a:solidFill>
              </a14:hiddenFill>
            </a:ext>
          </a:extLst>
        </p:spPr>
      </p:pic>
      <p:sp>
        <p:nvSpPr>
          <p:cNvPr id="627715" name="Rectangle 3"/>
          <p:cNvSpPr>
            <a:spLocks noGrp="1" noChangeArrowheads="1"/>
          </p:cNvSpPr>
          <p:nvPr>
            <p:ph type="title" idx="4294967295"/>
          </p:nvPr>
        </p:nvSpPr>
        <p:spPr>
          <a:xfrm>
            <a:off x="262732" y="166688"/>
            <a:ext cx="8996362" cy="960438"/>
          </a:xfrm>
        </p:spPr>
        <p:txBody>
          <a:bodyPr>
            <a:noAutofit/>
          </a:bodyPr>
          <a:lstStyle/>
          <a:p>
            <a:r>
              <a:rPr lang="en-US" altLang="ja-JP" sz="4800" dirty="0"/>
              <a:t>Diurnal Variation of Rain from PR</a:t>
            </a:r>
            <a:endParaRPr lang="en-US" altLang="ja-JP" sz="8000" dirty="0"/>
          </a:p>
        </p:txBody>
      </p:sp>
      <p:grpSp>
        <p:nvGrpSpPr>
          <p:cNvPr id="627716" name="Group 4"/>
          <p:cNvGrpSpPr>
            <a:grpSpLocks/>
          </p:cNvGrpSpPr>
          <p:nvPr/>
        </p:nvGrpSpPr>
        <p:grpSpPr bwMode="auto">
          <a:xfrm>
            <a:off x="923925" y="5926138"/>
            <a:ext cx="3836988" cy="701675"/>
            <a:chOff x="596" y="3878"/>
            <a:chExt cx="2417" cy="442"/>
          </a:xfrm>
        </p:grpSpPr>
        <p:sp>
          <p:nvSpPr>
            <p:cNvPr id="627717" name="Line 5"/>
            <p:cNvSpPr>
              <a:spLocks noChangeShapeType="1"/>
            </p:cNvSpPr>
            <p:nvPr/>
          </p:nvSpPr>
          <p:spPr bwMode="auto">
            <a:xfrm>
              <a:off x="668" y="4109"/>
              <a:ext cx="224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27718" name="Text Box 6"/>
            <p:cNvSpPr txBox="1">
              <a:spLocks noChangeArrowheads="1"/>
            </p:cNvSpPr>
            <p:nvPr/>
          </p:nvSpPr>
          <p:spPr bwMode="auto">
            <a:xfrm>
              <a:off x="596" y="3878"/>
              <a:ext cx="2417" cy="4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l"/>
              <a:r>
                <a:rPr lang="en-US" altLang="ja-JP" sz="2000" i="0">
                  <a:ea typeface="MS PGothic" panose="020B0600070205080204" pitchFamily="34" charset="-128"/>
                </a:rPr>
                <a:t>Afternoon rain (local time: 12-18 h)</a:t>
              </a:r>
              <a:br>
                <a:rPr lang="en-US" altLang="ja-JP" sz="2000" i="0">
                  <a:ea typeface="MS PGothic" panose="020B0600070205080204" pitchFamily="34" charset="-128"/>
                </a:rPr>
              </a:br>
              <a:r>
                <a:rPr lang="en-US" altLang="ja-JP" sz="2000" i="0">
                  <a:ea typeface="MS PGothic" panose="020B0600070205080204" pitchFamily="34" charset="-128"/>
                </a:rPr>
                <a:t>  Morning rain (local time: 6-12 h)</a:t>
              </a:r>
              <a:endParaRPr lang="en-US" altLang="ja-JP" sz="1800" i="0">
                <a:ea typeface="MS PGothic" panose="020B0600070205080204" pitchFamily="34" charset="-128"/>
              </a:endParaRPr>
            </a:p>
          </p:txBody>
        </p:sp>
      </p:grpSp>
      <p:sp>
        <p:nvSpPr>
          <p:cNvPr id="627719" name="Rectangle 7"/>
          <p:cNvSpPr>
            <a:spLocks noChangeArrowheads="1"/>
          </p:cNvSpPr>
          <p:nvPr/>
        </p:nvSpPr>
        <p:spPr bwMode="auto">
          <a:xfrm>
            <a:off x="1192213" y="1525588"/>
            <a:ext cx="223837" cy="227012"/>
          </a:xfrm>
          <a:prstGeom prst="rect">
            <a:avLst/>
          </a:prstGeom>
          <a:solidFill>
            <a:srgbClr val="0066FF"/>
          </a:solidFill>
          <a:ln w="9525">
            <a:solidFill>
              <a:schemeClr val="tx1"/>
            </a:solidFill>
            <a:miter lim="800000"/>
            <a:headEnd/>
            <a:tailEnd/>
          </a:ln>
        </p:spPr>
        <p:txBody>
          <a:bodyPr wrap="none" anchor="ctr"/>
          <a:lstStyle/>
          <a:p>
            <a:endParaRPr lang="ja-JP" altLang="en-US" i="0">
              <a:solidFill>
                <a:srgbClr val="FF0000"/>
              </a:solidFill>
              <a:ea typeface="MS PGothic" panose="020B0600070205080204" pitchFamily="34" charset="-128"/>
            </a:endParaRPr>
          </a:p>
        </p:txBody>
      </p:sp>
      <p:sp>
        <p:nvSpPr>
          <p:cNvPr id="627720" name="Text Box 8"/>
          <p:cNvSpPr txBox="1">
            <a:spLocks noChangeArrowheads="1"/>
          </p:cNvSpPr>
          <p:nvPr/>
        </p:nvSpPr>
        <p:spPr bwMode="auto">
          <a:xfrm>
            <a:off x="1431925" y="1398588"/>
            <a:ext cx="302577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l"/>
            <a:r>
              <a:rPr lang="en-US" altLang="ja-JP" i="0">
                <a:ea typeface="MS PGothic" panose="020B0600070205080204" pitchFamily="34" charset="-128"/>
              </a:rPr>
              <a:t>Morning rain dominant</a:t>
            </a:r>
          </a:p>
        </p:txBody>
      </p:sp>
      <p:sp>
        <p:nvSpPr>
          <p:cNvPr id="627721" name="Rectangle 9"/>
          <p:cNvSpPr>
            <a:spLocks noChangeArrowheads="1"/>
          </p:cNvSpPr>
          <p:nvPr/>
        </p:nvSpPr>
        <p:spPr bwMode="auto">
          <a:xfrm>
            <a:off x="4981575" y="1519238"/>
            <a:ext cx="247650" cy="225425"/>
          </a:xfrm>
          <a:prstGeom prst="rect">
            <a:avLst/>
          </a:prstGeom>
          <a:solidFill>
            <a:srgbClr val="FF0000"/>
          </a:solidFill>
          <a:ln w="9525">
            <a:solidFill>
              <a:schemeClr val="tx1"/>
            </a:solidFill>
            <a:miter lim="800000"/>
            <a:headEnd/>
            <a:tailEnd/>
          </a:ln>
        </p:spPr>
        <p:txBody>
          <a:bodyPr wrap="none" anchor="ctr"/>
          <a:lstStyle/>
          <a:p>
            <a:endParaRPr lang="ja-JP" altLang="en-US" i="0">
              <a:solidFill>
                <a:srgbClr val="FF0000"/>
              </a:solidFill>
              <a:ea typeface="MS PGothic" panose="020B0600070205080204" pitchFamily="34" charset="-128"/>
            </a:endParaRPr>
          </a:p>
        </p:txBody>
      </p:sp>
      <p:sp>
        <p:nvSpPr>
          <p:cNvPr id="627722" name="Text Box 10"/>
          <p:cNvSpPr txBox="1">
            <a:spLocks noChangeArrowheads="1"/>
          </p:cNvSpPr>
          <p:nvPr/>
        </p:nvSpPr>
        <p:spPr bwMode="auto">
          <a:xfrm>
            <a:off x="5273675" y="1398588"/>
            <a:ext cx="3211513"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l"/>
            <a:r>
              <a:rPr lang="en-US" altLang="ja-JP" i="0">
                <a:ea typeface="MS PGothic" panose="020B0600070205080204" pitchFamily="34" charset="-128"/>
              </a:rPr>
              <a:t>Afternoon rain dominant</a:t>
            </a:r>
          </a:p>
        </p:txBody>
      </p:sp>
      <p:sp>
        <p:nvSpPr>
          <p:cNvPr id="627723" name="Text Box 11"/>
          <p:cNvSpPr txBox="1">
            <a:spLocks noChangeArrowheads="1"/>
          </p:cNvSpPr>
          <p:nvPr/>
        </p:nvSpPr>
        <p:spPr bwMode="auto">
          <a:xfrm>
            <a:off x="4953000" y="6248400"/>
            <a:ext cx="3284538" cy="39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l"/>
            <a:r>
              <a:rPr lang="ja-JP" altLang="en-US" sz="2000" i="0">
                <a:ea typeface="MS PGothic" panose="020B0600070205080204" pitchFamily="34" charset="-128"/>
              </a:rPr>
              <a:t>(</a:t>
            </a:r>
            <a:r>
              <a:rPr lang="en-US" altLang="ja-JP" sz="2000" i="0">
                <a:ea typeface="MS PGothic" panose="020B0600070205080204" pitchFamily="34" charset="-128"/>
              </a:rPr>
              <a:t>March 1998 - February 1999)</a:t>
            </a:r>
            <a:endParaRPr lang="en-US" altLang="ja-JP" i="0">
              <a:ea typeface="MS PGothic" panose="020B0600070205080204" pitchFamily="34" charset="-128"/>
            </a:endParaRPr>
          </a:p>
        </p:txBody>
      </p:sp>
      <p:grpSp>
        <p:nvGrpSpPr>
          <p:cNvPr id="627724" name="Group 12"/>
          <p:cNvGrpSpPr>
            <a:grpSpLocks/>
          </p:cNvGrpSpPr>
          <p:nvPr/>
        </p:nvGrpSpPr>
        <p:grpSpPr bwMode="auto">
          <a:xfrm>
            <a:off x="5564188" y="6115050"/>
            <a:ext cx="2773362" cy="220663"/>
            <a:chOff x="3505" y="3852"/>
            <a:chExt cx="1747" cy="139"/>
          </a:xfrm>
        </p:grpSpPr>
        <p:sp>
          <p:nvSpPr>
            <p:cNvPr id="627725" name="Text Box 13"/>
            <p:cNvSpPr txBox="1">
              <a:spLocks noChangeArrowheads="1"/>
            </p:cNvSpPr>
            <p:nvPr/>
          </p:nvSpPr>
          <p:spPr bwMode="auto">
            <a:xfrm>
              <a:off x="5048" y="3852"/>
              <a:ext cx="204" cy="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l">
                <a:lnSpc>
                  <a:spcPct val="80000"/>
                </a:lnSpc>
              </a:pPr>
              <a:r>
                <a:rPr lang="ja-JP" altLang="en-US" sz="1000" i="0">
                  <a:latin typeface="Helvetica" panose="020B0604020202020204" pitchFamily="34" charset="0"/>
                  <a:ea typeface="MS PGothic" panose="020B0600070205080204" pitchFamily="34" charset="-128"/>
                </a:rPr>
                <a:t>10</a:t>
              </a:r>
              <a:endParaRPr lang="ja-JP" altLang="en-US" i="0">
                <a:ea typeface="MS PGothic" panose="020B0600070205080204" pitchFamily="34" charset="-128"/>
              </a:endParaRPr>
            </a:p>
          </p:txBody>
        </p:sp>
        <p:sp>
          <p:nvSpPr>
            <p:cNvPr id="627726" name="Text Box 14"/>
            <p:cNvSpPr txBox="1">
              <a:spLocks noChangeArrowheads="1"/>
            </p:cNvSpPr>
            <p:nvPr/>
          </p:nvSpPr>
          <p:spPr bwMode="auto">
            <a:xfrm>
              <a:off x="3505" y="3856"/>
              <a:ext cx="254" cy="135"/>
            </a:xfrm>
            <a:prstGeom prst="rect">
              <a:avLst/>
            </a:prstGeom>
            <a:solidFill>
              <a:schemeClr val="bg1"/>
            </a:solidFill>
            <a:ln>
              <a:noFill/>
            </a:ln>
            <a:extLst>
              <a:ext uri="{91240B29-F687-4F45-9708-019B960494DF}">
                <a14:hiddenLine xmlns:a14="http://schemas.microsoft.com/office/drawing/2010/main" w="9525">
                  <a:solidFill>
                    <a:schemeClr val="bg1"/>
                  </a:solidFill>
                  <a:miter lim="800000"/>
                  <a:headEnd/>
                  <a:tailEnd/>
                </a14:hiddenLine>
              </a:ext>
            </a:extLst>
          </p:spPr>
          <p:txBody>
            <a:bodyPr>
              <a:spAutoFit/>
            </a:bodyPr>
            <a:lstStyle/>
            <a:p>
              <a:pPr algn="l" fontAlgn="b">
                <a:lnSpc>
                  <a:spcPct val="80000"/>
                </a:lnSpc>
              </a:pPr>
              <a:r>
                <a:rPr lang="ja-JP" altLang="en-US" sz="1000" i="0">
                  <a:latin typeface="Helvetica" panose="020B0604020202020204" pitchFamily="34" charset="0"/>
                  <a:ea typeface="MS PGothic" panose="020B0600070205080204" pitchFamily="34" charset="-128"/>
                </a:rPr>
                <a:t>-10</a:t>
              </a:r>
            </a:p>
          </p:txBody>
        </p:sp>
      </p:grpSp>
    </p:spTree>
    <p:extLst>
      <p:ext uri="{BB962C8B-B14F-4D97-AF65-F5344CB8AC3E}">
        <p14:creationId xmlns:p14="http://schemas.microsoft.com/office/powerpoint/2010/main" val="27502079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Rectangle 2"/>
          <p:cNvSpPr>
            <a:spLocks noGrp="1" noChangeArrowheads="1"/>
          </p:cNvSpPr>
          <p:nvPr>
            <p:ph type="title"/>
          </p:nvPr>
        </p:nvSpPr>
        <p:spPr>
          <a:xfrm>
            <a:off x="152400" y="0"/>
            <a:ext cx="8229600" cy="856488"/>
          </a:xfrm>
        </p:spPr>
        <p:txBody>
          <a:bodyPr/>
          <a:lstStyle/>
          <a:p>
            <a:r>
              <a:rPr lang="en-CA" altLang="ja-JP" dirty="0" smtClean="0"/>
              <a:t>PR Summary</a:t>
            </a:r>
            <a:endParaRPr lang="en-US" altLang="ja-JP" dirty="0"/>
          </a:p>
        </p:txBody>
      </p:sp>
      <p:sp>
        <p:nvSpPr>
          <p:cNvPr id="606211" name="Rectangle 3"/>
          <p:cNvSpPr>
            <a:spLocks noGrp="1" noChangeArrowheads="1"/>
          </p:cNvSpPr>
          <p:nvPr>
            <p:ph type="body" idx="1"/>
          </p:nvPr>
        </p:nvSpPr>
        <p:spPr>
          <a:xfrm>
            <a:off x="685800" y="856488"/>
            <a:ext cx="7848600" cy="6001512"/>
          </a:xfrm>
        </p:spPr>
        <p:txBody>
          <a:bodyPr>
            <a:normAutofit fontScale="62500" lnSpcReduction="20000"/>
          </a:bodyPr>
          <a:lstStyle/>
          <a:p>
            <a:pPr>
              <a:lnSpc>
                <a:spcPct val="120000"/>
              </a:lnSpc>
              <a:spcBef>
                <a:spcPts val="0"/>
              </a:spcBef>
            </a:pPr>
            <a:r>
              <a:rPr lang="en-CA" altLang="ja-JP" sz="4400" b="1" kern="0" dirty="0">
                <a:solidFill>
                  <a:srgbClr val="CC04B4"/>
                </a:solidFill>
              </a:rPr>
              <a:t>TRMM PR uses three kinds of calibration methods.</a:t>
            </a:r>
          </a:p>
          <a:p>
            <a:pPr lvl="1">
              <a:lnSpc>
                <a:spcPct val="120000"/>
              </a:lnSpc>
              <a:spcBef>
                <a:spcPts val="0"/>
              </a:spcBef>
            </a:pPr>
            <a:r>
              <a:rPr lang="en-US" altLang="ja-JP" sz="3600" kern="0" dirty="0"/>
              <a:t>internal calibration</a:t>
            </a:r>
          </a:p>
          <a:p>
            <a:pPr lvl="1">
              <a:lnSpc>
                <a:spcPct val="120000"/>
              </a:lnSpc>
              <a:spcBef>
                <a:spcPts val="0"/>
              </a:spcBef>
            </a:pPr>
            <a:r>
              <a:rPr lang="en-US" altLang="ja-JP" sz="3600" kern="0" dirty="0"/>
              <a:t>external calibration with </a:t>
            </a:r>
            <a:r>
              <a:rPr lang="en-US" altLang="ja-JP" sz="3600" kern="0" dirty="0" smtClean="0"/>
              <a:t>ARC (active radar calibrators)</a:t>
            </a:r>
            <a:endParaRPr lang="en-US" altLang="ja-JP" sz="3600" kern="0" dirty="0"/>
          </a:p>
          <a:p>
            <a:pPr lvl="1">
              <a:lnSpc>
                <a:spcPct val="120000"/>
              </a:lnSpc>
              <a:spcBef>
                <a:spcPts val="0"/>
              </a:spcBef>
            </a:pPr>
            <a:r>
              <a:rPr lang="en-US" altLang="ja-JP" sz="3600" kern="0" dirty="0"/>
              <a:t>calibration with natural </a:t>
            </a:r>
            <a:r>
              <a:rPr lang="en-US" altLang="ja-JP" sz="3600" kern="0" dirty="0" smtClean="0"/>
              <a:t>targets</a:t>
            </a:r>
          </a:p>
          <a:p>
            <a:pPr lvl="1">
              <a:lnSpc>
                <a:spcPct val="120000"/>
              </a:lnSpc>
              <a:spcBef>
                <a:spcPts val="0"/>
              </a:spcBef>
            </a:pPr>
            <a:endParaRPr lang="en-US" altLang="ja-JP" sz="2900" kern="0" dirty="0" smtClean="0"/>
          </a:p>
          <a:p>
            <a:pPr lvl="1">
              <a:lnSpc>
                <a:spcPct val="120000"/>
              </a:lnSpc>
              <a:spcBef>
                <a:spcPts val="0"/>
              </a:spcBef>
            </a:pPr>
            <a:endParaRPr lang="en-US" altLang="ja-JP" sz="2900" kern="0" dirty="0"/>
          </a:p>
          <a:p>
            <a:pPr>
              <a:lnSpc>
                <a:spcPct val="120000"/>
              </a:lnSpc>
              <a:spcBef>
                <a:spcPts val="0"/>
              </a:spcBef>
            </a:pPr>
            <a:r>
              <a:rPr lang="en-US" altLang="ja-JP" sz="4400" b="1" kern="0" dirty="0">
                <a:solidFill>
                  <a:srgbClr val="CC04B4"/>
                </a:solidFill>
              </a:rPr>
              <a:t>All calibration methods indicate an extremely stable performance of PR.</a:t>
            </a:r>
          </a:p>
          <a:p>
            <a:pPr lvl="1">
              <a:lnSpc>
                <a:spcPct val="120000"/>
              </a:lnSpc>
              <a:spcBef>
                <a:spcPts val="0"/>
              </a:spcBef>
            </a:pPr>
            <a:r>
              <a:rPr lang="en-US" altLang="ja-JP" sz="3600" kern="0" dirty="0" smtClean="0"/>
              <a:t>Housekeeping </a:t>
            </a:r>
            <a:r>
              <a:rPr lang="en-US" altLang="ja-JP" sz="3600" kern="0" dirty="0"/>
              <a:t>data are all very stable </a:t>
            </a:r>
          </a:p>
          <a:p>
            <a:pPr lvl="1">
              <a:lnSpc>
                <a:spcPct val="120000"/>
              </a:lnSpc>
              <a:spcBef>
                <a:spcPts val="0"/>
              </a:spcBef>
            </a:pPr>
            <a:r>
              <a:rPr lang="en-US" altLang="ja-JP" sz="3600" kern="0" dirty="0"/>
              <a:t>overall long-term stability &lt; 0.05dB</a:t>
            </a:r>
          </a:p>
          <a:p>
            <a:pPr lvl="1">
              <a:lnSpc>
                <a:spcPct val="120000"/>
              </a:lnSpc>
              <a:spcBef>
                <a:spcPts val="0"/>
              </a:spcBef>
            </a:pPr>
            <a:endParaRPr lang="en-US" altLang="ja-JP" sz="2900" kern="0" dirty="0"/>
          </a:p>
          <a:p>
            <a:pPr>
              <a:lnSpc>
                <a:spcPct val="120000"/>
              </a:lnSpc>
              <a:spcBef>
                <a:spcPts val="0"/>
              </a:spcBef>
            </a:pPr>
            <a:r>
              <a:rPr lang="en-US" altLang="ja-JP" sz="3800" kern="0" dirty="0" smtClean="0"/>
              <a:t>The </a:t>
            </a:r>
            <a:r>
              <a:rPr lang="en-US" altLang="ja-JP" sz="3800" kern="0" dirty="0"/>
              <a:t>largest error in rain rate estimation probably comes from the </a:t>
            </a:r>
            <a:r>
              <a:rPr lang="en-US" altLang="ja-JP" sz="3800" b="1" kern="0" dirty="0">
                <a:solidFill>
                  <a:srgbClr val="CC04B4"/>
                </a:solidFill>
              </a:rPr>
              <a:t>retrieval algorithms </a:t>
            </a:r>
            <a:r>
              <a:rPr lang="en-US" altLang="ja-JP" sz="3800" kern="0" dirty="0"/>
              <a:t>and not from the </a:t>
            </a:r>
            <a:r>
              <a:rPr lang="en-US" altLang="ja-JP" sz="3800" b="1" kern="0" dirty="0">
                <a:solidFill>
                  <a:srgbClr val="CC04B4"/>
                </a:solidFill>
              </a:rPr>
              <a:t>radar calibration</a:t>
            </a:r>
            <a:r>
              <a:rPr lang="en-US" altLang="ja-JP" sz="3800" kern="0" dirty="0" smtClean="0"/>
              <a:t>.</a:t>
            </a:r>
            <a:endParaRPr lang="en-US" altLang="ja-JP" sz="3800" kern="0" dirty="0"/>
          </a:p>
        </p:txBody>
      </p:sp>
    </p:spTree>
    <p:extLst>
      <p:ext uri="{BB962C8B-B14F-4D97-AF65-F5344CB8AC3E}">
        <p14:creationId xmlns:p14="http://schemas.microsoft.com/office/powerpoint/2010/main" val="1854000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06211">
                                            <p:txEl>
                                              <p:pRg st="0" end="0"/>
                                            </p:txEl>
                                          </p:spTgt>
                                        </p:tgtEl>
                                        <p:attrNameLst>
                                          <p:attrName>style.visibility</p:attrName>
                                        </p:attrNameLst>
                                      </p:cBhvr>
                                      <p:to>
                                        <p:strVal val="visible"/>
                                      </p:to>
                                    </p:set>
                                    <p:animEffect transition="in" filter="fade">
                                      <p:cBhvr>
                                        <p:cTn id="7" dur="500"/>
                                        <p:tgtEl>
                                          <p:spTgt spid="60621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06211">
                                            <p:txEl>
                                              <p:pRg st="1" end="1"/>
                                            </p:txEl>
                                          </p:spTgt>
                                        </p:tgtEl>
                                        <p:attrNameLst>
                                          <p:attrName>style.visibility</p:attrName>
                                        </p:attrNameLst>
                                      </p:cBhvr>
                                      <p:to>
                                        <p:strVal val="visible"/>
                                      </p:to>
                                    </p:set>
                                    <p:animEffect transition="in" filter="fade">
                                      <p:cBhvr>
                                        <p:cTn id="10" dur="500"/>
                                        <p:tgtEl>
                                          <p:spTgt spid="606211">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06211">
                                            <p:txEl>
                                              <p:pRg st="2" end="2"/>
                                            </p:txEl>
                                          </p:spTgt>
                                        </p:tgtEl>
                                        <p:attrNameLst>
                                          <p:attrName>style.visibility</p:attrName>
                                        </p:attrNameLst>
                                      </p:cBhvr>
                                      <p:to>
                                        <p:strVal val="visible"/>
                                      </p:to>
                                    </p:set>
                                    <p:animEffect transition="in" filter="fade">
                                      <p:cBhvr>
                                        <p:cTn id="13" dur="500"/>
                                        <p:tgtEl>
                                          <p:spTgt spid="606211">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06211">
                                            <p:txEl>
                                              <p:pRg st="3" end="3"/>
                                            </p:txEl>
                                          </p:spTgt>
                                        </p:tgtEl>
                                        <p:attrNameLst>
                                          <p:attrName>style.visibility</p:attrName>
                                        </p:attrNameLst>
                                      </p:cBhvr>
                                      <p:to>
                                        <p:strVal val="visible"/>
                                      </p:to>
                                    </p:set>
                                    <p:animEffect transition="in" filter="fade">
                                      <p:cBhvr>
                                        <p:cTn id="16" dur="500"/>
                                        <p:tgtEl>
                                          <p:spTgt spid="60621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06211">
                                            <p:txEl>
                                              <p:pRg st="6" end="6"/>
                                            </p:txEl>
                                          </p:spTgt>
                                        </p:tgtEl>
                                        <p:attrNameLst>
                                          <p:attrName>style.visibility</p:attrName>
                                        </p:attrNameLst>
                                      </p:cBhvr>
                                      <p:to>
                                        <p:strVal val="visible"/>
                                      </p:to>
                                    </p:set>
                                    <p:animEffect transition="in" filter="fade">
                                      <p:cBhvr>
                                        <p:cTn id="21" dur="500"/>
                                        <p:tgtEl>
                                          <p:spTgt spid="606211">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06211">
                                            <p:txEl>
                                              <p:pRg st="7" end="7"/>
                                            </p:txEl>
                                          </p:spTgt>
                                        </p:tgtEl>
                                        <p:attrNameLst>
                                          <p:attrName>style.visibility</p:attrName>
                                        </p:attrNameLst>
                                      </p:cBhvr>
                                      <p:to>
                                        <p:strVal val="visible"/>
                                      </p:to>
                                    </p:set>
                                    <p:animEffect transition="in" filter="fade">
                                      <p:cBhvr>
                                        <p:cTn id="24" dur="500"/>
                                        <p:tgtEl>
                                          <p:spTgt spid="606211">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06211">
                                            <p:txEl>
                                              <p:pRg st="8" end="8"/>
                                            </p:txEl>
                                          </p:spTgt>
                                        </p:tgtEl>
                                        <p:attrNameLst>
                                          <p:attrName>style.visibility</p:attrName>
                                        </p:attrNameLst>
                                      </p:cBhvr>
                                      <p:to>
                                        <p:strVal val="visible"/>
                                      </p:to>
                                    </p:set>
                                    <p:animEffect transition="in" filter="fade">
                                      <p:cBhvr>
                                        <p:cTn id="27" dur="500"/>
                                        <p:tgtEl>
                                          <p:spTgt spid="606211">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06211">
                                            <p:txEl>
                                              <p:pRg st="10" end="10"/>
                                            </p:txEl>
                                          </p:spTgt>
                                        </p:tgtEl>
                                        <p:attrNameLst>
                                          <p:attrName>style.visibility</p:attrName>
                                        </p:attrNameLst>
                                      </p:cBhvr>
                                      <p:to>
                                        <p:strVal val="visible"/>
                                      </p:to>
                                    </p:set>
                                    <p:animEffect transition="in" filter="fade">
                                      <p:cBhvr>
                                        <p:cTn id="32" dur="500"/>
                                        <p:tgtEl>
                                          <p:spTgt spid="6062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bwMode="auto">
          <a:xfrm>
            <a:off x="288470" y="228600"/>
            <a:ext cx="8626929" cy="73025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r>
              <a:rPr lang="en-US" altLang="en-US" sz="5400" dirty="0" smtClean="0"/>
              <a:t>TRMM Major </a:t>
            </a:r>
            <a:r>
              <a:rPr lang="en-US" altLang="en-US" sz="5400" dirty="0"/>
              <a:t>Science Results</a:t>
            </a:r>
          </a:p>
        </p:txBody>
      </p:sp>
      <p:sp>
        <p:nvSpPr>
          <p:cNvPr id="149507" name="Rectangle 3"/>
          <p:cNvSpPr>
            <a:spLocks noGrp="1" noChangeArrowheads="1"/>
          </p:cNvSpPr>
          <p:nvPr>
            <p:ph type="body" idx="1"/>
          </p:nvPr>
        </p:nvSpPr>
        <p:spPr bwMode="auto">
          <a:xfrm>
            <a:off x="38100" y="1472292"/>
            <a:ext cx="6362700" cy="5233307"/>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10000"/>
          </a:bodyPr>
          <a:lstStyle/>
          <a:p>
            <a:pPr>
              <a:lnSpc>
                <a:spcPct val="90000"/>
              </a:lnSpc>
              <a:spcAft>
                <a:spcPts val="1200"/>
              </a:spcAft>
            </a:pPr>
            <a:r>
              <a:rPr lang="en-US" altLang="en-US" sz="2000" b="1" dirty="0">
                <a:solidFill>
                  <a:srgbClr val="CC04B4"/>
                </a:solidFill>
              </a:rPr>
              <a:t>Space</a:t>
            </a:r>
            <a:r>
              <a:rPr lang="en-US" altLang="en-US" sz="2000" dirty="0">
                <a:solidFill>
                  <a:srgbClr val="CC04B4"/>
                </a:solidFill>
              </a:rPr>
              <a:t> </a:t>
            </a:r>
            <a:r>
              <a:rPr lang="en-US" altLang="en-US" sz="2000" b="1" dirty="0">
                <a:solidFill>
                  <a:srgbClr val="CC04B4"/>
                </a:solidFill>
              </a:rPr>
              <a:t>standard</a:t>
            </a:r>
            <a:r>
              <a:rPr lang="en-US" altLang="en-US" sz="2000" dirty="0">
                <a:solidFill>
                  <a:srgbClr val="CC04B4"/>
                </a:solidFill>
              </a:rPr>
              <a:t> </a:t>
            </a:r>
            <a:r>
              <a:rPr lang="en-US" altLang="en-US" sz="2000" dirty="0"/>
              <a:t>for measuring </a:t>
            </a:r>
            <a:r>
              <a:rPr lang="en-US" altLang="en-US" sz="2000" dirty="0" smtClean="0"/>
              <a:t>precipitation</a:t>
            </a:r>
            <a:endParaRPr lang="en-US" altLang="en-US" sz="2000" dirty="0"/>
          </a:p>
          <a:p>
            <a:pPr>
              <a:lnSpc>
                <a:spcPct val="90000"/>
              </a:lnSpc>
              <a:spcAft>
                <a:spcPts val="1200"/>
              </a:spcAft>
            </a:pPr>
            <a:r>
              <a:rPr lang="en-US" altLang="en-US" sz="2000" b="1" dirty="0">
                <a:solidFill>
                  <a:srgbClr val="CC04B4"/>
                </a:solidFill>
              </a:rPr>
              <a:t>Improved climatology </a:t>
            </a:r>
            <a:r>
              <a:rPr lang="en-US" altLang="en-US" sz="2000" dirty="0"/>
              <a:t>of tropical rainfall and </a:t>
            </a:r>
            <a:r>
              <a:rPr lang="en-US" altLang="en-US" sz="2000" dirty="0" smtClean="0"/>
              <a:t>variations</a:t>
            </a:r>
            <a:endParaRPr lang="en-US" altLang="en-US" sz="2000" dirty="0"/>
          </a:p>
          <a:p>
            <a:pPr>
              <a:lnSpc>
                <a:spcPct val="90000"/>
              </a:lnSpc>
              <a:spcAft>
                <a:spcPts val="1200"/>
              </a:spcAft>
            </a:pPr>
            <a:r>
              <a:rPr lang="en-US" altLang="en-US" sz="2000" b="1" dirty="0">
                <a:solidFill>
                  <a:srgbClr val="CC04B4"/>
                </a:solidFill>
              </a:rPr>
              <a:t>Convection intensity </a:t>
            </a:r>
            <a:r>
              <a:rPr lang="en-US" altLang="en-US" sz="2000" dirty="0"/>
              <a:t>observations and </a:t>
            </a:r>
            <a:r>
              <a:rPr lang="en-US" altLang="en-US" sz="2000" dirty="0" smtClean="0"/>
              <a:t>variations</a:t>
            </a:r>
            <a:endParaRPr lang="en-US" altLang="en-US" sz="2000" dirty="0"/>
          </a:p>
          <a:p>
            <a:pPr>
              <a:lnSpc>
                <a:spcPct val="90000"/>
              </a:lnSpc>
              <a:spcAft>
                <a:spcPts val="1200"/>
              </a:spcAft>
            </a:pPr>
            <a:r>
              <a:rPr lang="en-US" altLang="en-US" sz="2000" b="1" dirty="0">
                <a:solidFill>
                  <a:srgbClr val="CC04B4"/>
                </a:solidFill>
              </a:rPr>
              <a:t>Climatology of lightning </a:t>
            </a:r>
            <a:r>
              <a:rPr lang="en-US" altLang="en-US" sz="2000" dirty="0"/>
              <a:t>over land and </a:t>
            </a:r>
            <a:r>
              <a:rPr lang="en-US" altLang="en-US" sz="2000" dirty="0" smtClean="0"/>
              <a:t>ocean</a:t>
            </a:r>
            <a:endParaRPr lang="en-US" altLang="en-US" sz="2000" dirty="0"/>
          </a:p>
          <a:p>
            <a:pPr>
              <a:lnSpc>
                <a:spcPct val="90000"/>
              </a:lnSpc>
              <a:spcAft>
                <a:spcPts val="1200"/>
              </a:spcAft>
            </a:pPr>
            <a:r>
              <a:rPr lang="en-US" altLang="en-US" sz="2000" b="1" dirty="0">
                <a:solidFill>
                  <a:srgbClr val="CC04B4"/>
                </a:solidFill>
              </a:rPr>
              <a:t>Vertical heating structure </a:t>
            </a:r>
            <a:r>
              <a:rPr lang="en-US" altLang="en-US" sz="2000" dirty="0"/>
              <a:t>and </a:t>
            </a:r>
            <a:r>
              <a:rPr lang="en-US" altLang="en-US" sz="2000" b="1" dirty="0">
                <a:solidFill>
                  <a:srgbClr val="CC04B4"/>
                </a:solidFill>
              </a:rPr>
              <a:t>diurnal </a:t>
            </a:r>
            <a:r>
              <a:rPr lang="en-US" altLang="en-US" sz="2000" b="1" dirty="0" smtClean="0">
                <a:solidFill>
                  <a:srgbClr val="CC04B4"/>
                </a:solidFill>
              </a:rPr>
              <a:t>variations</a:t>
            </a:r>
            <a:endParaRPr lang="en-US" altLang="en-US" sz="2000" b="1" dirty="0">
              <a:solidFill>
                <a:srgbClr val="CC04B4"/>
              </a:solidFill>
            </a:endParaRPr>
          </a:p>
          <a:p>
            <a:pPr>
              <a:lnSpc>
                <a:spcPct val="90000"/>
              </a:lnSpc>
              <a:spcAft>
                <a:spcPts val="1200"/>
              </a:spcAft>
            </a:pPr>
            <a:r>
              <a:rPr lang="en-US" altLang="en-US" sz="2000" b="1" dirty="0">
                <a:solidFill>
                  <a:srgbClr val="CC04B4"/>
                </a:solidFill>
              </a:rPr>
              <a:t>Improved</a:t>
            </a:r>
            <a:r>
              <a:rPr lang="en-US" altLang="en-US" sz="2000" dirty="0"/>
              <a:t> climate and weather </a:t>
            </a:r>
            <a:r>
              <a:rPr lang="en-US" altLang="en-US" sz="2000" b="1" dirty="0">
                <a:solidFill>
                  <a:srgbClr val="CC04B4"/>
                </a:solidFill>
              </a:rPr>
              <a:t>modeling </a:t>
            </a:r>
          </a:p>
          <a:p>
            <a:pPr>
              <a:lnSpc>
                <a:spcPct val="90000"/>
              </a:lnSpc>
              <a:spcAft>
                <a:spcPts val="1200"/>
              </a:spcAft>
            </a:pPr>
            <a:r>
              <a:rPr lang="en-US" altLang="en-US" sz="2000" b="1" dirty="0">
                <a:solidFill>
                  <a:srgbClr val="CC04B4"/>
                </a:solidFill>
              </a:rPr>
              <a:t>Impact of humans </a:t>
            </a:r>
            <a:r>
              <a:rPr lang="en-US" altLang="en-US" sz="2000" dirty="0"/>
              <a:t>on precipitation </a:t>
            </a:r>
          </a:p>
          <a:p>
            <a:pPr>
              <a:lnSpc>
                <a:spcPct val="90000"/>
              </a:lnSpc>
              <a:spcAft>
                <a:spcPts val="1200"/>
              </a:spcAft>
            </a:pPr>
            <a:r>
              <a:rPr lang="en-US" altLang="en-US" sz="2000" b="1" dirty="0">
                <a:solidFill>
                  <a:srgbClr val="CC04B4"/>
                </a:solidFill>
              </a:rPr>
              <a:t>Hurricane</a:t>
            </a:r>
            <a:r>
              <a:rPr lang="en-US" altLang="en-US" sz="2000" dirty="0"/>
              <a:t>/typhoon structure/evolution </a:t>
            </a:r>
          </a:p>
          <a:p>
            <a:pPr>
              <a:lnSpc>
                <a:spcPct val="90000"/>
              </a:lnSpc>
              <a:spcAft>
                <a:spcPts val="1200"/>
              </a:spcAft>
            </a:pPr>
            <a:r>
              <a:rPr lang="en-US" altLang="en-US" sz="2000" b="1" dirty="0">
                <a:solidFill>
                  <a:srgbClr val="CC04B4"/>
                </a:solidFill>
              </a:rPr>
              <a:t>Multi-satellite (~3-hr) rainfall analyses </a:t>
            </a:r>
            <a:r>
              <a:rPr lang="en-US" altLang="en-US" sz="2000" dirty="0"/>
              <a:t>using </a:t>
            </a:r>
            <a:r>
              <a:rPr lang="en-US" altLang="en-US" sz="2000" dirty="0" err="1"/>
              <a:t>TRMM+other</a:t>
            </a:r>
            <a:r>
              <a:rPr lang="en-US" altLang="en-US" sz="2000" dirty="0"/>
              <a:t> satellites </a:t>
            </a:r>
          </a:p>
          <a:p>
            <a:pPr>
              <a:lnSpc>
                <a:spcPct val="90000"/>
              </a:lnSpc>
              <a:spcAft>
                <a:spcPts val="1200"/>
              </a:spcAft>
            </a:pPr>
            <a:r>
              <a:rPr lang="en-US" altLang="en-US" sz="2000" dirty="0"/>
              <a:t>Flood and agricultural </a:t>
            </a:r>
            <a:r>
              <a:rPr lang="en-US" altLang="en-US" sz="2000" b="1" dirty="0">
                <a:solidFill>
                  <a:srgbClr val="CC04B4"/>
                </a:solidFill>
              </a:rPr>
              <a:t>applications</a:t>
            </a:r>
            <a:r>
              <a:rPr lang="en-US" altLang="en-US" sz="2000" dirty="0"/>
              <a:t> </a:t>
            </a:r>
          </a:p>
          <a:p>
            <a:pPr>
              <a:lnSpc>
                <a:spcPct val="90000"/>
              </a:lnSpc>
              <a:spcAft>
                <a:spcPts val="1200"/>
              </a:spcAft>
            </a:pPr>
            <a:r>
              <a:rPr lang="en-US" altLang="en-US" sz="2000" b="1" dirty="0">
                <a:solidFill>
                  <a:srgbClr val="CC04B4"/>
                </a:solidFill>
              </a:rPr>
              <a:t>Operational use </a:t>
            </a:r>
            <a:r>
              <a:rPr lang="en-US" altLang="en-US" sz="2000" dirty="0"/>
              <a:t>of data by weather agencies. </a:t>
            </a:r>
          </a:p>
        </p:txBody>
      </p:sp>
      <p:pic>
        <p:nvPicPr>
          <p:cNvPr id="149508" name="Picture 4" descr="TRMMPropCOVERREVIS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89914" y="2286000"/>
            <a:ext cx="2443163" cy="3124200"/>
          </a:xfrm>
          <a:prstGeom prst="rect">
            <a:avLst/>
          </a:prstGeom>
          <a:noFill/>
          <a:extLst>
            <a:ext uri="{909E8E84-426E-40DD-AFC4-6F175D3DCCD1}">
              <a14:hiddenFill xmlns:a14="http://schemas.microsoft.com/office/drawing/2010/main">
                <a:solidFill>
                  <a:srgbClr val="FFFFFF"/>
                </a:solidFill>
              </a14:hiddenFill>
            </a:ext>
          </a:extLst>
        </p:spPr>
      </p:pic>
      <p:sp>
        <p:nvSpPr>
          <p:cNvPr id="149509" name="Text Box 5"/>
          <p:cNvSpPr txBox="1">
            <a:spLocks noChangeArrowheads="1"/>
          </p:cNvSpPr>
          <p:nvPr/>
        </p:nvSpPr>
        <p:spPr bwMode="auto">
          <a:xfrm>
            <a:off x="6479381" y="1710871"/>
            <a:ext cx="2286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rgbClr val="FF1922"/>
                </a:solidFill>
              </a:rPr>
              <a:t>Senior Review Proposal</a:t>
            </a:r>
            <a:endParaRPr lang="en-US" altLang="en-US" sz="1600"/>
          </a:p>
        </p:txBody>
      </p:sp>
    </p:spTree>
    <p:extLst>
      <p:ext uri="{BB962C8B-B14F-4D97-AF65-F5344CB8AC3E}">
        <p14:creationId xmlns:p14="http://schemas.microsoft.com/office/powerpoint/2010/main" val="2367516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507">
                                            <p:txEl>
                                              <p:pRg st="0" end="0"/>
                                            </p:txEl>
                                          </p:spTgt>
                                        </p:tgtEl>
                                        <p:attrNameLst>
                                          <p:attrName>style.visibility</p:attrName>
                                        </p:attrNameLst>
                                      </p:cBhvr>
                                      <p:to>
                                        <p:strVal val="visible"/>
                                      </p:to>
                                    </p:set>
                                    <p:animEffect transition="in" filter="fade">
                                      <p:cBhvr>
                                        <p:cTn id="7" dur="500"/>
                                        <p:tgtEl>
                                          <p:spTgt spid="149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9507">
                                            <p:txEl>
                                              <p:pRg st="1" end="1"/>
                                            </p:txEl>
                                          </p:spTgt>
                                        </p:tgtEl>
                                        <p:attrNameLst>
                                          <p:attrName>style.visibility</p:attrName>
                                        </p:attrNameLst>
                                      </p:cBhvr>
                                      <p:to>
                                        <p:strVal val="visible"/>
                                      </p:to>
                                    </p:set>
                                    <p:animEffect transition="in" filter="fade">
                                      <p:cBhvr>
                                        <p:cTn id="12" dur="500"/>
                                        <p:tgtEl>
                                          <p:spTgt spid="1495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9507">
                                            <p:txEl>
                                              <p:pRg st="2" end="2"/>
                                            </p:txEl>
                                          </p:spTgt>
                                        </p:tgtEl>
                                        <p:attrNameLst>
                                          <p:attrName>style.visibility</p:attrName>
                                        </p:attrNameLst>
                                      </p:cBhvr>
                                      <p:to>
                                        <p:strVal val="visible"/>
                                      </p:to>
                                    </p:set>
                                    <p:animEffect transition="in" filter="fade">
                                      <p:cBhvr>
                                        <p:cTn id="17" dur="500"/>
                                        <p:tgtEl>
                                          <p:spTgt spid="1495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9507">
                                            <p:txEl>
                                              <p:pRg st="3" end="3"/>
                                            </p:txEl>
                                          </p:spTgt>
                                        </p:tgtEl>
                                        <p:attrNameLst>
                                          <p:attrName>style.visibility</p:attrName>
                                        </p:attrNameLst>
                                      </p:cBhvr>
                                      <p:to>
                                        <p:strVal val="visible"/>
                                      </p:to>
                                    </p:set>
                                    <p:animEffect transition="in" filter="fade">
                                      <p:cBhvr>
                                        <p:cTn id="22" dur="500"/>
                                        <p:tgtEl>
                                          <p:spTgt spid="1495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9507">
                                            <p:txEl>
                                              <p:pRg st="4" end="4"/>
                                            </p:txEl>
                                          </p:spTgt>
                                        </p:tgtEl>
                                        <p:attrNameLst>
                                          <p:attrName>style.visibility</p:attrName>
                                        </p:attrNameLst>
                                      </p:cBhvr>
                                      <p:to>
                                        <p:strVal val="visible"/>
                                      </p:to>
                                    </p:set>
                                    <p:animEffect transition="in" filter="fade">
                                      <p:cBhvr>
                                        <p:cTn id="27" dur="500"/>
                                        <p:tgtEl>
                                          <p:spTgt spid="14950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9507">
                                            <p:txEl>
                                              <p:pRg st="5" end="5"/>
                                            </p:txEl>
                                          </p:spTgt>
                                        </p:tgtEl>
                                        <p:attrNameLst>
                                          <p:attrName>style.visibility</p:attrName>
                                        </p:attrNameLst>
                                      </p:cBhvr>
                                      <p:to>
                                        <p:strVal val="visible"/>
                                      </p:to>
                                    </p:set>
                                    <p:animEffect transition="in" filter="fade">
                                      <p:cBhvr>
                                        <p:cTn id="32" dur="500"/>
                                        <p:tgtEl>
                                          <p:spTgt spid="14950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9507">
                                            <p:txEl>
                                              <p:pRg st="6" end="6"/>
                                            </p:txEl>
                                          </p:spTgt>
                                        </p:tgtEl>
                                        <p:attrNameLst>
                                          <p:attrName>style.visibility</p:attrName>
                                        </p:attrNameLst>
                                      </p:cBhvr>
                                      <p:to>
                                        <p:strVal val="visible"/>
                                      </p:to>
                                    </p:set>
                                    <p:animEffect transition="in" filter="fade">
                                      <p:cBhvr>
                                        <p:cTn id="37" dur="500"/>
                                        <p:tgtEl>
                                          <p:spTgt spid="14950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9507">
                                            <p:txEl>
                                              <p:pRg st="7" end="7"/>
                                            </p:txEl>
                                          </p:spTgt>
                                        </p:tgtEl>
                                        <p:attrNameLst>
                                          <p:attrName>style.visibility</p:attrName>
                                        </p:attrNameLst>
                                      </p:cBhvr>
                                      <p:to>
                                        <p:strVal val="visible"/>
                                      </p:to>
                                    </p:set>
                                    <p:animEffect transition="in" filter="fade">
                                      <p:cBhvr>
                                        <p:cTn id="42" dur="500"/>
                                        <p:tgtEl>
                                          <p:spTgt spid="14950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9507">
                                            <p:txEl>
                                              <p:pRg st="8" end="8"/>
                                            </p:txEl>
                                          </p:spTgt>
                                        </p:tgtEl>
                                        <p:attrNameLst>
                                          <p:attrName>style.visibility</p:attrName>
                                        </p:attrNameLst>
                                      </p:cBhvr>
                                      <p:to>
                                        <p:strVal val="visible"/>
                                      </p:to>
                                    </p:set>
                                    <p:animEffect transition="in" filter="fade">
                                      <p:cBhvr>
                                        <p:cTn id="47" dur="500"/>
                                        <p:tgtEl>
                                          <p:spTgt spid="149507">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9507">
                                            <p:txEl>
                                              <p:pRg st="9" end="9"/>
                                            </p:txEl>
                                          </p:spTgt>
                                        </p:tgtEl>
                                        <p:attrNameLst>
                                          <p:attrName>style.visibility</p:attrName>
                                        </p:attrNameLst>
                                      </p:cBhvr>
                                      <p:to>
                                        <p:strVal val="visible"/>
                                      </p:to>
                                    </p:set>
                                    <p:animEffect transition="in" filter="fade">
                                      <p:cBhvr>
                                        <p:cTn id="52" dur="500"/>
                                        <p:tgtEl>
                                          <p:spTgt spid="149507">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9507">
                                            <p:txEl>
                                              <p:pRg st="10" end="10"/>
                                            </p:txEl>
                                          </p:spTgt>
                                        </p:tgtEl>
                                        <p:attrNameLst>
                                          <p:attrName>style.visibility</p:attrName>
                                        </p:attrNameLst>
                                      </p:cBhvr>
                                      <p:to>
                                        <p:strVal val="visible"/>
                                      </p:to>
                                    </p:set>
                                    <p:animEffect transition="in" filter="fade">
                                      <p:cBhvr>
                                        <p:cTn id="57" dur="500"/>
                                        <p:tgtEl>
                                          <p:spTgt spid="14950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3840"/>
            <a:ext cx="8229600" cy="1143000"/>
          </a:xfrm>
        </p:spPr>
        <p:txBody>
          <a:bodyPr>
            <a:normAutofit fontScale="90000"/>
          </a:bodyPr>
          <a:lstStyle/>
          <a:p>
            <a:r>
              <a:rPr lang="en-US" dirty="0" smtClean="0"/>
              <a:t>Eight-Year TRMM Climatology</a:t>
            </a:r>
            <a:br>
              <a:rPr lang="en-US" dirty="0" smtClean="0"/>
            </a:br>
            <a:r>
              <a:rPr lang="en-US" dirty="0" smtClean="0"/>
              <a:t>January 1998-December 2005</a:t>
            </a:r>
            <a:endParaRPr lang="en-US" dirty="0"/>
          </a:p>
        </p:txBody>
      </p:sp>
      <p:pic>
        <p:nvPicPr>
          <p:cNvPr id="144386" name="Picture 2" descr="3B43_98-05_clim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65" y="1600200"/>
            <a:ext cx="9119235" cy="4679949"/>
          </a:xfrm>
          <a:prstGeom prst="rect">
            <a:avLst/>
          </a:prstGeom>
          <a:noFill/>
          <a:extLst>
            <a:ext uri="{909E8E84-426E-40DD-AFC4-6F175D3DCCD1}">
              <a14:hiddenFill xmlns:a14="http://schemas.microsoft.com/office/drawing/2010/main">
                <a:solidFill>
                  <a:srgbClr val="FFFFFF"/>
                </a:solidFill>
              </a14:hiddenFill>
            </a:ext>
          </a:extLst>
        </p:spPr>
      </p:pic>
      <p:sp>
        <p:nvSpPr>
          <p:cNvPr id="144390" name="Text Box 6"/>
          <p:cNvSpPr txBox="1">
            <a:spLocks noChangeArrowheads="1"/>
          </p:cNvSpPr>
          <p:nvPr/>
        </p:nvSpPr>
        <p:spPr bwMode="auto">
          <a:xfrm>
            <a:off x="2209800" y="4572000"/>
            <a:ext cx="472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44391" name="Text Box 7"/>
          <p:cNvSpPr txBox="1">
            <a:spLocks noChangeArrowheads="1"/>
          </p:cNvSpPr>
          <p:nvPr/>
        </p:nvSpPr>
        <p:spPr bwMode="auto">
          <a:xfrm>
            <a:off x="1917382" y="5541962"/>
            <a:ext cx="2667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dirty="0"/>
              <a:t>TRMM Multi-satellite product (TMPA--3B43)</a:t>
            </a:r>
          </a:p>
        </p:txBody>
      </p:sp>
    </p:spTree>
    <p:extLst>
      <p:ext uri="{BB962C8B-B14F-4D97-AF65-F5344CB8AC3E}">
        <p14:creationId xmlns:p14="http://schemas.microsoft.com/office/powerpoint/2010/main" val="7678604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873034"/>
          </a:xfrm>
        </p:spPr>
        <p:txBody>
          <a:bodyPr/>
          <a:lstStyle/>
          <a:p>
            <a:r>
              <a:rPr lang="en-US" dirty="0" smtClean="0"/>
              <a:t>TRMM </a:t>
            </a:r>
            <a:r>
              <a:rPr lang="en-US" dirty="0" err="1" smtClean="0"/>
              <a:t>Precip</a:t>
            </a:r>
            <a:r>
              <a:rPr lang="en-US" dirty="0" smtClean="0"/>
              <a:t> Zonal Averages</a:t>
            </a:r>
            <a:endParaRPr lang="en-US" dirty="0"/>
          </a:p>
        </p:txBody>
      </p:sp>
      <p:sp>
        <p:nvSpPr>
          <p:cNvPr id="3" name="Content Placeholder 2"/>
          <p:cNvSpPr>
            <a:spLocks noGrp="1"/>
          </p:cNvSpPr>
          <p:nvPr>
            <p:ph idx="1"/>
          </p:nvPr>
        </p:nvSpPr>
        <p:spPr/>
        <p:txBody>
          <a:bodyPr/>
          <a:lstStyle/>
          <a:p>
            <a:endParaRPr lang="en-US"/>
          </a:p>
        </p:txBody>
      </p:sp>
      <p:sp>
        <p:nvSpPr>
          <p:cNvPr id="5" name="Slide Number Placeholder 1"/>
          <p:cNvSpPr>
            <a:spLocks noGrp="1"/>
          </p:cNvSpPr>
          <p:nvPr>
            <p:ph type="sldNum" sz="quarter" idx="12"/>
          </p:nvPr>
        </p:nvSpPr>
        <p:spPr/>
        <p:txBody>
          <a:bodyPr/>
          <a:lstStyle/>
          <a:p>
            <a:fld id="{327DEDDF-3392-4102-A440-CBC8BE49C9BD}" type="slidenum">
              <a:rPr lang="en-US" altLang="en-US"/>
              <a:pPr/>
              <a:t>23</a:t>
            </a:fld>
            <a:endParaRPr lang="en-US" altLang="en-US" sz="1400" b="0" i="0"/>
          </a:p>
        </p:txBody>
      </p:sp>
      <p:sp>
        <p:nvSpPr>
          <p:cNvPr id="145410" name="Text Box 2"/>
          <p:cNvSpPr txBox="1">
            <a:spLocks noChangeArrowheads="1"/>
          </p:cNvSpPr>
          <p:nvPr/>
        </p:nvSpPr>
        <p:spPr bwMode="auto">
          <a:xfrm>
            <a:off x="1524000" y="5562600"/>
            <a:ext cx="6019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pic>
        <p:nvPicPr>
          <p:cNvPr id="145411" name="Picture 3" descr="1998-2000_oce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25398"/>
            <a:ext cx="8991600" cy="5932602"/>
          </a:xfrm>
          <a:prstGeom prst="rect">
            <a:avLst/>
          </a:prstGeom>
          <a:noFill/>
          <a:extLst>
            <a:ext uri="{909E8E84-426E-40DD-AFC4-6F175D3DCCD1}">
              <a14:hiddenFill xmlns:a14="http://schemas.microsoft.com/office/drawing/2010/main">
                <a:solidFill>
                  <a:srgbClr val="FFFFFF"/>
                </a:solidFill>
              </a14:hiddenFill>
            </a:ext>
          </a:extLst>
        </p:spPr>
      </p:pic>
      <p:sp>
        <p:nvSpPr>
          <p:cNvPr id="145412" name="Text Box 4"/>
          <p:cNvSpPr txBox="1">
            <a:spLocks noChangeArrowheads="1"/>
          </p:cNvSpPr>
          <p:nvPr/>
        </p:nvSpPr>
        <p:spPr bwMode="auto">
          <a:xfrm>
            <a:off x="1828800" y="3267168"/>
            <a:ext cx="1828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i="1" dirty="0">
                <a:solidFill>
                  <a:srgbClr val="1F61E3"/>
                </a:solidFill>
              </a:rPr>
              <a:t>TRMM reduces uncertainties in tropical ocean rainfall to ~5%</a:t>
            </a:r>
          </a:p>
        </p:txBody>
      </p:sp>
    </p:spTree>
    <p:extLst>
      <p:ext uri="{BB962C8B-B14F-4D97-AF65-F5344CB8AC3E}">
        <p14:creationId xmlns:p14="http://schemas.microsoft.com/office/powerpoint/2010/main" val="37347774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1075" y="1066800"/>
            <a:ext cx="5622925" cy="5461000"/>
          </a:xfrm>
          <a:prstGeom prst="rect">
            <a:avLst/>
          </a:prstGeom>
          <a:noFill/>
          <a:extLst>
            <a:ext uri="{909E8E84-426E-40DD-AFC4-6F175D3DCCD1}">
              <a14:hiddenFill xmlns:a14="http://schemas.microsoft.com/office/drawing/2010/main">
                <a:solidFill>
                  <a:srgbClr val="FFFFFF"/>
                </a:solidFill>
              </a14:hiddenFill>
            </a:ext>
          </a:extLst>
        </p:spPr>
      </p:pic>
      <p:sp>
        <p:nvSpPr>
          <p:cNvPr id="55300" name="Text Box 4"/>
          <p:cNvSpPr txBox="1">
            <a:spLocks noChangeArrowheads="1"/>
          </p:cNvSpPr>
          <p:nvPr/>
        </p:nvSpPr>
        <p:spPr bwMode="auto">
          <a:xfrm>
            <a:off x="168729" y="1004090"/>
            <a:ext cx="3886201"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ct val="80000"/>
              </a:lnSpc>
              <a:buFont typeface="Arial" panose="020B0604020202020204" pitchFamily="34" charset="0"/>
              <a:buChar char="•"/>
            </a:pPr>
            <a:endParaRPr lang="en-US" altLang="en-US" dirty="0"/>
          </a:p>
          <a:p>
            <a:pPr marL="285750" indent="-285750">
              <a:lnSpc>
                <a:spcPct val="80000"/>
              </a:lnSpc>
              <a:buFont typeface="Arial" panose="020B0604020202020204" pitchFamily="34" charset="0"/>
              <a:buChar char="•"/>
            </a:pPr>
            <a:r>
              <a:rPr lang="en-US" altLang="en-US" dirty="0"/>
              <a:t>Latent heating in </a:t>
            </a:r>
            <a:r>
              <a:rPr lang="en-US" altLang="en-US" dirty="0" smtClean="0"/>
              <a:t>convective and </a:t>
            </a:r>
            <a:r>
              <a:rPr lang="en-US" altLang="en-US" dirty="0" err="1"/>
              <a:t>stratiform</a:t>
            </a:r>
            <a:r>
              <a:rPr lang="en-US" altLang="en-US" dirty="0"/>
              <a:t> clouds </a:t>
            </a:r>
            <a:r>
              <a:rPr lang="en-US" altLang="en-US" dirty="0" smtClean="0"/>
              <a:t>drives the </a:t>
            </a:r>
            <a:r>
              <a:rPr lang="en-US" altLang="en-US" dirty="0"/>
              <a:t>tropical Hadley Cell </a:t>
            </a:r>
            <a:r>
              <a:rPr lang="en-US" altLang="en-US" dirty="0" smtClean="0"/>
              <a:t>– plays crucial </a:t>
            </a:r>
            <a:r>
              <a:rPr lang="en-US" altLang="en-US" dirty="0"/>
              <a:t>role in poleward </a:t>
            </a:r>
            <a:r>
              <a:rPr lang="en-US" altLang="en-US" dirty="0" smtClean="0"/>
              <a:t>heat transport </a:t>
            </a:r>
            <a:r>
              <a:rPr lang="en-US" altLang="en-US" dirty="0"/>
              <a:t>by Earth’s </a:t>
            </a:r>
            <a:r>
              <a:rPr lang="en-US" altLang="en-US" dirty="0" smtClean="0"/>
              <a:t>atmospheric and </a:t>
            </a:r>
            <a:r>
              <a:rPr lang="en-US" altLang="en-US" dirty="0"/>
              <a:t>oceanic fluid </a:t>
            </a:r>
            <a:r>
              <a:rPr lang="en-US" altLang="en-US" dirty="0" smtClean="0"/>
              <a:t>system.</a:t>
            </a:r>
          </a:p>
          <a:p>
            <a:pPr marL="285750" indent="-285750">
              <a:lnSpc>
                <a:spcPct val="80000"/>
              </a:lnSpc>
              <a:buFont typeface="Arial" panose="020B0604020202020204" pitchFamily="34" charset="0"/>
              <a:buChar char="•"/>
            </a:pPr>
            <a:endParaRPr lang="en-US" altLang="en-US" dirty="0"/>
          </a:p>
          <a:p>
            <a:pPr marL="285750" indent="-285750">
              <a:lnSpc>
                <a:spcPct val="80000"/>
              </a:lnSpc>
              <a:buFont typeface="Arial" panose="020B0604020202020204" pitchFamily="34" charset="0"/>
              <a:buChar char="•"/>
            </a:pPr>
            <a:r>
              <a:rPr lang="en-US" altLang="en-US" dirty="0" smtClean="0"/>
              <a:t>A </a:t>
            </a:r>
            <a:r>
              <a:rPr lang="en-US" altLang="en-US" dirty="0"/>
              <a:t>primary mission objective </a:t>
            </a:r>
            <a:r>
              <a:rPr lang="en-US" altLang="en-US" dirty="0" smtClean="0"/>
              <a:t>of TRMM </a:t>
            </a:r>
            <a:r>
              <a:rPr lang="en-US" altLang="en-US" dirty="0"/>
              <a:t>is to quantify the </a:t>
            </a:r>
            <a:r>
              <a:rPr lang="en-US" altLang="en-US" dirty="0" smtClean="0"/>
              <a:t>4D distribution </a:t>
            </a:r>
            <a:r>
              <a:rPr lang="en-US" altLang="en-US" dirty="0"/>
              <a:t>of tropical </a:t>
            </a:r>
            <a:r>
              <a:rPr lang="en-US" altLang="en-US" dirty="0" smtClean="0"/>
              <a:t>latent heat </a:t>
            </a:r>
            <a:r>
              <a:rPr lang="en-US" altLang="en-US" dirty="0"/>
              <a:t>release.</a:t>
            </a:r>
          </a:p>
          <a:p>
            <a:pPr marL="285750" indent="-285750">
              <a:lnSpc>
                <a:spcPct val="80000"/>
              </a:lnSpc>
              <a:buFont typeface="Arial" panose="020B0604020202020204" pitchFamily="34" charset="0"/>
              <a:buChar char="•"/>
            </a:pPr>
            <a:endParaRPr lang="en-US" altLang="en-US" dirty="0"/>
          </a:p>
          <a:p>
            <a:pPr marL="285750" indent="-285750">
              <a:lnSpc>
                <a:spcPct val="80000"/>
              </a:lnSpc>
              <a:buFont typeface="Arial" panose="020B0604020202020204" pitchFamily="34" charset="0"/>
              <a:buChar char="•"/>
            </a:pPr>
            <a:r>
              <a:rPr lang="en-US" altLang="en-US" dirty="0"/>
              <a:t>Accurate estimates of </a:t>
            </a:r>
            <a:r>
              <a:rPr lang="en-US" altLang="en-US" dirty="0" smtClean="0"/>
              <a:t>heating are </a:t>
            </a:r>
            <a:r>
              <a:rPr lang="en-US" altLang="en-US" dirty="0"/>
              <a:t>crucial for climate </a:t>
            </a:r>
            <a:r>
              <a:rPr lang="en-US" altLang="en-US" dirty="0" smtClean="0"/>
              <a:t>models and </a:t>
            </a:r>
            <a:r>
              <a:rPr lang="en-US" altLang="en-US" dirty="0"/>
              <a:t>their </a:t>
            </a:r>
            <a:r>
              <a:rPr lang="en-US" altLang="en-US" dirty="0" smtClean="0"/>
              <a:t>cumulus parameterization </a:t>
            </a:r>
            <a:r>
              <a:rPr lang="en-US" altLang="en-US" dirty="0"/>
              <a:t>schemes.</a:t>
            </a:r>
          </a:p>
          <a:p>
            <a:pPr marL="285750" indent="-285750">
              <a:lnSpc>
                <a:spcPct val="80000"/>
              </a:lnSpc>
              <a:buFont typeface="Arial" panose="020B0604020202020204" pitchFamily="34" charset="0"/>
              <a:buChar char="•"/>
            </a:pPr>
            <a:endParaRPr lang="en-US" altLang="en-US" dirty="0"/>
          </a:p>
          <a:p>
            <a:pPr marL="285750" indent="-285750">
              <a:lnSpc>
                <a:spcPct val="80000"/>
              </a:lnSpc>
              <a:buFont typeface="Arial" panose="020B0604020202020204" pitchFamily="34" charset="0"/>
              <a:buChar char="•"/>
            </a:pPr>
            <a:r>
              <a:rPr lang="en-US" altLang="en-US" dirty="0"/>
              <a:t>Areas of largest rain rates </a:t>
            </a:r>
            <a:r>
              <a:rPr lang="en-US" altLang="en-US" dirty="0" smtClean="0"/>
              <a:t>map to </a:t>
            </a:r>
            <a:r>
              <a:rPr lang="en-US" altLang="en-US" dirty="0"/>
              <a:t>the greatest in-cloud heating.</a:t>
            </a:r>
          </a:p>
          <a:p>
            <a:pPr marL="285750" indent="-285750">
              <a:lnSpc>
                <a:spcPct val="80000"/>
              </a:lnSpc>
              <a:buFont typeface="Arial" panose="020B0604020202020204" pitchFamily="34" charset="0"/>
              <a:buChar char="•"/>
            </a:pPr>
            <a:endParaRPr lang="en-US" altLang="en-US" dirty="0"/>
          </a:p>
          <a:p>
            <a:pPr marL="285750" indent="-285750">
              <a:lnSpc>
                <a:spcPct val="80000"/>
              </a:lnSpc>
              <a:buFont typeface="Arial" panose="020B0604020202020204" pitchFamily="34" charset="0"/>
              <a:buChar char="•"/>
            </a:pPr>
            <a:r>
              <a:rPr lang="en-US" altLang="en-US" dirty="0"/>
              <a:t>Annual average latent </a:t>
            </a:r>
            <a:r>
              <a:rPr lang="en-US" altLang="en-US" dirty="0" smtClean="0"/>
              <a:t>heating is </a:t>
            </a:r>
            <a:r>
              <a:rPr lang="en-US" altLang="en-US" dirty="0"/>
              <a:t>maximized across the </a:t>
            </a:r>
            <a:r>
              <a:rPr lang="en-US" altLang="en-US" dirty="0" smtClean="0"/>
              <a:t>Pacific, over </a:t>
            </a:r>
            <a:r>
              <a:rPr lang="en-US" altLang="en-US" dirty="0"/>
              <a:t>the Maritime </a:t>
            </a:r>
            <a:r>
              <a:rPr lang="en-US" altLang="en-US" dirty="0" smtClean="0"/>
              <a:t>Continent, and </a:t>
            </a:r>
            <a:r>
              <a:rPr lang="en-US" altLang="en-US" dirty="0"/>
              <a:t>is largest at high </a:t>
            </a:r>
            <a:r>
              <a:rPr lang="en-US" altLang="en-US" dirty="0" smtClean="0"/>
              <a:t>altitudes (~ </a:t>
            </a:r>
            <a:r>
              <a:rPr lang="en-US" altLang="en-US" dirty="0"/>
              <a:t>8 km). </a:t>
            </a:r>
          </a:p>
        </p:txBody>
      </p:sp>
      <p:sp>
        <p:nvSpPr>
          <p:cNvPr id="2" name="Title 1"/>
          <p:cNvSpPr>
            <a:spLocks noGrp="1"/>
          </p:cNvSpPr>
          <p:nvPr>
            <p:ph type="title"/>
          </p:nvPr>
        </p:nvSpPr>
        <p:spPr>
          <a:xfrm>
            <a:off x="381000" y="76200"/>
            <a:ext cx="8229600" cy="1143000"/>
          </a:xfrm>
        </p:spPr>
        <p:txBody>
          <a:bodyPr>
            <a:normAutofit fontScale="90000"/>
          </a:bodyPr>
          <a:lstStyle/>
          <a:p>
            <a:r>
              <a:rPr lang="en-US" dirty="0" smtClean="0"/>
              <a:t>TRMM Derived Latent Heating Distribution</a:t>
            </a:r>
            <a:endParaRPr lang="en-US" dirty="0"/>
          </a:p>
        </p:txBody>
      </p:sp>
    </p:spTree>
    <p:extLst>
      <p:ext uri="{BB962C8B-B14F-4D97-AF65-F5344CB8AC3E}">
        <p14:creationId xmlns:p14="http://schemas.microsoft.com/office/powerpoint/2010/main" val="284689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300">
                                            <p:txEl>
                                              <p:pRg st="1" end="1"/>
                                            </p:txEl>
                                          </p:spTgt>
                                        </p:tgtEl>
                                        <p:attrNameLst>
                                          <p:attrName>style.visibility</p:attrName>
                                        </p:attrNameLst>
                                      </p:cBhvr>
                                      <p:to>
                                        <p:strVal val="visible"/>
                                      </p:to>
                                    </p:set>
                                    <p:animEffect transition="in" filter="fade">
                                      <p:cBhvr>
                                        <p:cTn id="7" dur="500"/>
                                        <p:tgtEl>
                                          <p:spTgt spid="5530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300">
                                            <p:txEl>
                                              <p:pRg st="3" end="3"/>
                                            </p:txEl>
                                          </p:spTgt>
                                        </p:tgtEl>
                                        <p:attrNameLst>
                                          <p:attrName>style.visibility</p:attrName>
                                        </p:attrNameLst>
                                      </p:cBhvr>
                                      <p:to>
                                        <p:strVal val="visible"/>
                                      </p:to>
                                    </p:set>
                                    <p:animEffect transition="in" filter="fade">
                                      <p:cBhvr>
                                        <p:cTn id="12" dur="500"/>
                                        <p:tgtEl>
                                          <p:spTgt spid="5530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5300">
                                            <p:txEl>
                                              <p:pRg st="5" end="5"/>
                                            </p:txEl>
                                          </p:spTgt>
                                        </p:tgtEl>
                                        <p:attrNameLst>
                                          <p:attrName>style.visibility</p:attrName>
                                        </p:attrNameLst>
                                      </p:cBhvr>
                                      <p:to>
                                        <p:strVal val="visible"/>
                                      </p:to>
                                    </p:set>
                                    <p:animEffect transition="in" filter="fade">
                                      <p:cBhvr>
                                        <p:cTn id="17" dur="500"/>
                                        <p:tgtEl>
                                          <p:spTgt spid="55300">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5300">
                                            <p:txEl>
                                              <p:pRg st="7" end="7"/>
                                            </p:txEl>
                                          </p:spTgt>
                                        </p:tgtEl>
                                        <p:attrNameLst>
                                          <p:attrName>style.visibility</p:attrName>
                                        </p:attrNameLst>
                                      </p:cBhvr>
                                      <p:to>
                                        <p:strVal val="visible"/>
                                      </p:to>
                                    </p:set>
                                    <p:animEffect transition="in" filter="fade">
                                      <p:cBhvr>
                                        <p:cTn id="22" dur="500"/>
                                        <p:tgtEl>
                                          <p:spTgt spid="55300">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5300">
                                            <p:txEl>
                                              <p:pRg st="9" end="9"/>
                                            </p:txEl>
                                          </p:spTgt>
                                        </p:tgtEl>
                                        <p:attrNameLst>
                                          <p:attrName>style.visibility</p:attrName>
                                        </p:attrNameLst>
                                      </p:cBhvr>
                                      <p:to>
                                        <p:strVal val="visible"/>
                                      </p:to>
                                    </p:set>
                                    <p:animEffect transition="in" filter="fade">
                                      <p:cBhvr>
                                        <p:cTn id="27" dur="500"/>
                                        <p:tgtEl>
                                          <p:spTgt spid="5530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98572"/>
          </a:xfrm>
        </p:spPr>
        <p:txBody>
          <a:bodyPr>
            <a:normAutofit fontScale="90000"/>
          </a:bodyPr>
          <a:lstStyle/>
          <a:p>
            <a:r>
              <a:rPr lang="en-US" dirty="0" smtClean="0"/>
              <a:t>Impact of Humans of Precipitation</a:t>
            </a:r>
            <a:endParaRPr lang="en-US" dirty="0"/>
          </a:p>
        </p:txBody>
      </p:sp>
      <p:sp>
        <p:nvSpPr>
          <p:cNvPr id="122" name="Slide Number Placeholder 1"/>
          <p:cNvSpPr>
            <a:spLocks noGrp="1"/>
          </p:cNvSpPr>
          <p:nvPr>
            <p:ph type="sldNum" sz="quarter" idx="12"/>
          </p:nvPr>
        </p:nvSpPr>
        <p:spPr/>
        <p:txBody>
          <a:bodyPr/>
          <a:lstStyle/>
          <a:p>
            <a:fld id="{F079AD6E-5EB0-49AF-83F0-ECC938C445E7}" type="slidenum">
              <a:rPr lang="en-US" altLang="en-US"/>
              <a:pPr/>
              <a:t>25</a:t>
            </a:fld>
            <a:endParaRPr lang="en-US" altLang="en-US" sz="1400" b="0" i="0"/>
          </a:p>
        </p:txBody>
      </p:sp>
      <p:sp>
        <p:nvSpPr>
          <p:cNvPr id="79874" name="Rectangle 2"/>
          <p:cNvSpPr>
            <a:spLocks noChangeArrowheads="1"/>
          </p:cNvSpPr>
          <p:nvPr/>
        </p:nvSpPr>
        <p:spPr bwMode="auto">
          <a:xfrm>
            <a:off x="1374775" y="2314575"/>
            <a:ext cx="277813" cy="25558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75" name="Rectangle 3"/>
          <p:cNvSpPr>
            <a:spLocks noChangeArrowheads="1"/>
          </p:cNvSpPr>
          <p:nvPr/>
        </p:nvSpPr>
        <p:spPr bwMode="auto">
          <a:xfrm>
            <a:off x="817563" y="2314575"/>
            <a:ext cx="277812" cy="25558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76" name="Rectangle 4"/>
          <p:cNvSpPr>
            <a:spLocks noChangeArrowheads="1"/>
          </p:cNvSpPr>
          <p:nvPr/>
        </p:nvSpPr>
        <p:spPr bwMode="auto">
          <a:xfrm>
            <a:off x="539750" y="2314575"/>
            <a:ext cx="277813" cy="255588"/>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77" name="Rectangle 5"/>
          <p:cNvSpPr>
            <a:spLocks noChangeArrowheads="1"/>
          </p:cNvSpPr>
          <p:nvPr/>
        </p:nvSpPr>
        <p:spPr bwMode="auto">
          <a:xfrm>
            <a:off x="1374775" y="1800225"/>
            <a:ext cx="277813" cy="257175"/>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78" name="Rectangle 6"/>
          <p:cNvSpPr>
            <a:spLocks noChangeArrowheads="1"/>
          </p:cNvSpPr>
          <p:nvPr/>
        </p:nvSpPr>
        <p:spPr bwMode="auto">
          <a:xfrm>
            <a:off x="1374775" y="2057400"/>
            <a:ext cx="277813" cy="257175"/>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79" name="Rectangle 7"/>
          <p:cNvSpPr>
            <a:spLocks noChangeArrowheads="1"/>
          </p:cNvSpPr>
          <p:nvPr/>
        </p:nvSpPr>
        <p:spPr bwMode="auto">
          <a:xfrm>
            <a:off x="261938" y="2570163"/>
            <a:ext cx="277812" cy="2555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80" name="Rectangle 8"/>
          <p:cNvSpPr>
            <a:spLocks noChangeArrowheads="1"/>
          </p:cNvSpPr>
          <p:nvPr/>
        </p:nvSpPr>
        <p:spPr bwMode="auto">
          <a:xfrm>
            <a:off x="539750" y="2570163"/>
            <a:ext cx="277813" cy="2555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81" name="Rectangle 9"/>
          <p:cNvSpPr>
            <a:spLocks noChangeArrowheads="1"/>
          </p:cNvSpPr>
          <p:nvPr/>
        </p:nvSpPr>
        <p:spPr bwMode="auto">
          <a:xfrm>
            <a:off x="261938" y="2314575"/>
            <a:ext cx="277812" cy="255588"/>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82" name="Rectangle 10"/>
          <p:cNvSpPr>
            <a:spLocks noChangeArrowheads="1"/>
          </p:cNvSpPr>
          <p:nvPr/>
        </p:nvSpPr>
        <p:spPr bwMode="auto">
          <a:xfrm>
            <a:off x="1095375" y="2314575"/>
            <a:ext cx="279400" cy="25558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83" name="Rectangle 11"/>
          <p:cNvSpPr>
            <a:spLocks noChangeArrowheads="1"/>
          </p:cNvSpPr>
          <p:nvPr/>
        </p:nvSpPr>
        <p:spPr bwMode="auto">
          <a:xfrm>
            <a:off x="1095375" y="2570163"/>
            <a:ext cx="279400" cy="2555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84" name="Rectangle 12"/>
          <p:cNvSpPr>
            <a:spLocks noChangeArrowheads="1"/>
          </p:cNvSpPr>
          <p:nvPr/>
        </p:nvSpPr>
        <p:spPr bwMode="auto">
          <a:xfrm>
            <a:off x="817563" y="3082925"/>
            <a:ext cx="277812" cy="257175"/>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85" name="Rectangle 13"/>
          <p:cNvSpPr>
            <a:spLocks noChangeArrowheads="1"/>
          </p:cNvSpPr>
          <p:nvPr/>
        </p:nvSpPr>
        <p:spPr bwMode="auto">
          <a:xfrm>
            <a:off x="817563" y="2825750"/>
            <a:ext cx="277812" cy="257175"/>
          </a:xfrm>
          <a:prstGeom prst="rect">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86" name="Rectangle 14"/>
          <p:cNvSpPr>
            <a:spLocks noChangeArrowheads="1"/>
          </p:cNvSpPr>
          <p:nvPr/>
        </p:nvSpPr>
        <p:spPr bwMode="auto">
          <a:xfrm>
            <a:off x="817563" y="2570163"/>
            <a:ext cx="277812" cy="255587"/>
          </a:xfrm>
          <a:prstGeom prst="rect">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87" name="Rectangle 15"/>
          <p:cNvSpPr>
            <a:spLocks noChangeArrowheads="1"/>
          </p:cNvSpPr>
          <p:nvPr/>
        </p:nvSpPr>
        <p:spPr bwMode="auto">
          <a:xfrm>
            <a:off x="539750" y="1800225"/>
            <a:ext cx="277813"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88" name="Rectangle 16"/>
          <p:cNvSpPr>
            <a:spLocks noChangeArrowheads="1"/>
          </p:cNvSpPr>
          <p:nvPr/>
        </p:nvSpPr>
        <p:spPr bwMode="auto">
          <a:xfrm>
            <a:off x="539750" y="2057400"/>
            <a:ext cx="277813" cy="257175"/>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89" name="Rectangle 17"/>
          <p:cNvSpPr>
            <a:spLocks noChangeArrowheads="1"/>
          </p:cNvSpPr>
          <p:nvPr/>
        </p:nvSpPr>
        <p:spPr bwMode="auto">
          <a:xfrm>
            <a:off x="539750" y="3082925"/>
            <a:ext cx="277813"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90" name="Rectangle 18"/>
          <p:cNvSpPr>
            <a:spLocks noChangeArrowheads="1"/>
          </p:cNvSpPr>
          <p:nvPr/>
        </p:nvSpPr>
        <p:spPr bwMode="auto">
          <a:xfrm>
            <a:off x="539750" y="2825750"/>
            <a:ext cx="277813" cy="257175"/>
          </a:xfrm>
          <a:prstGeom prst="rect">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91" name="Rectangle 19"/>
          <p:cNvSpPr>
            <a:spLocks noChangeArrowheads="1"/>
          </p:cNvSpPr>
          <p:nvPr/>
        </p:nvSpPr>
        <p:spPr bwMode="auto">
          <a:xfrm>
            <a:off x="261938" y="3082925"/>
            <a:ext cx="277812"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92" name="Rectangle 20"/>
          <p:cNvSpPr>
            <a:spLocks noChangeArrowheads="1"/>
          </p:cNvSpPr>
          <p:nvPr/>
        </p:nvSpPr>
        <p:spPr bwMode="auto">
          <a:xfrm>
            <a:off x="261938" y="2825750"/>
            <a:ext cx="277812" cy="257175"/>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93" name="Rectangle 21"/>
          <p:cNvSpPr>
            <a:spLocks noChangeArrowheads="1"/>
          </p:cNvSpPr>
          <p:nvPr/>
        </p:nvSpPr>
        <p:spPr bwMode="auto">
          <a:xfrm>
            <a:off x="261938" y="1800225"/>
            <a:ext cx="277812"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94" name="Rectangle 22"/>
          <p:cNvSpPr>
            <a:spLocks noChangeArrowheads="1"/>
          </p:cNvSpPr>
          <p:nvPr/>
        </p:nvSpPr>
        <p:spPr bwMode="auto">
          <a:xfrm>
            <a:off x="261938" y="2057400"/>
            <a:ext cx="277812"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95" name="Rectangle 23"/>
          <p:cNvSpPr>
            <a:spLocks noChangeArrowheads="1"/>
          </p:cNvSpPr>
          <p:nvPr/>
        </p:nvSpPr>
        <p:spPr bwMode="auto">
          <a:xfrm>
            <a:off x="1095375" y="2825750"/>
            <a:ext cx="279400" cy="257175"/>
          </a:xfrm>
          <a:prstGeom prst="rect">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96" name="Rectangle 24"/>
          <p:cNvSpPr>
            <a:spLocks noChangeArrowheads="1"/>
          </p:cNvSpPr>
          <p:nvPr/>
        </p:nvSpPr>
        <p:spPr bwMode="auto">
          <a:xfrm>
            <a:off x="817563" y="1800225"/>
            <a:ext cx="277812"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97" name="Rectangle 25"/>
          <p:cNvSpPr>
            <a:spLocks noChangeArrowheads="1"/>
          </p:cNvSpPr>
          <p:nvPr/>
        </p:nvSpPr>
        <p:spPr bwMode="auto">
          <a:xfrm>
            <a:off x="1652588" y="1800225"/>
            <a:ext cx="279400" cy="257175"/>
          </a:xfrm>
          <a:prstGeom prst="rect">
            <a:avLst/>
          </a:prstGeom>
          <a:solidFill>
            <a:srgbClr val="D6009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98" name="Rectangle 26"/>
          <p:cNvSpPr>
            <a:spLocks noChangeArrowheads="1"/>
          </p:cNvSpPr>
          <p:nvPr/>
        </p:nvSpPr>
        <p:spPr bwMode="auto">
          <a:xfrm>
            <a:off x="1652588" y="2057400"/>
            <a:ext cx="279400" cy="257175"/>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899" name="Rectangle 27"/>
          <p:cNvSpPr>
            <a:spLocks noChangeArrowheads="1"/>
          </p:cNvSpPr>
          <p:nvPr/>
        </p:nvSpPr>
        <p:spPr bwMode="auto">
          <a:xfrm>
            <a:off x="1652588" y="2314575"/>
            <a:ext cx="279400" cy="255588"/>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00" name="Rectangle 28"/>
          <p:cNvSpPr>
            <a:spLocks noChangeArrowheads="1"/>
          </p:cNvSpPr>
          <p:nvPr/>
        </p:nvSpPr>
        <p:spPr bwMode="auto">
          <a:xfrm>
            <a:off x="1374775" y="2570163"/>
            <a:ext cx="277813" cy="2555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01" name="Rectangle 29"/>
          <p:cNvSpPr>
            <a:spLocks noChangeArrowheads="1"/>
          </p:cNvSpPr>
          <p:nvPr/>
        </p:nvSpPr>
        <p:spPr bwMode="auto">
          <a:xfrm>
            <a:off x="1374775" y="2825750"/>
            <a:ext cx="277813"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02" name="Rectangle 30"/>
          <p:cNvSpPr>
            <a:spLocks noChangeArrowheads="1"/>
          </p:cNvSpPr>
          <p:nvPr/>
        </p:nvSpPr>
        <p:spPr bwMode="auto">
          <a:xfrm>
            <a:off x="1374775" y="3082925"/>
            <a:ext cx="277813" cy="257175"/>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03" name="Rectangle 31"/>
          <p:cNvSpPr>
            <a:spLocks noChangeArrowheads="1"/>
          </p:cNvSpPr>
          <p:nvPr/>
        </p:nvSpPr>
        <p:spPr bwMode="auto">
          <a:xfrm>
            <a:off x="1095375" y="2057400"/>
            <a:ext cx="279400" cy="257175"/>
          </a:xfrm>
          <a:prstGeom prst="rect">
            <a:avLst/>
          </a:prstGeom>
          <a:solidFill>
            <a:srgbClr val="663300"/>
          </a:solidFill>
          <a:ln w="9525">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04" name="Rectangle 32"/>
          <p:cNvSpPr>
            <a:spLocks noChangeArrowheads="1"/>
          </p:cNvSpPr>
          <p:nvPr/>
        </p:nvSpPr>
        <p:spPr bwMode="auto">
          <a:xfrm>
            <a:off x="1095375" y="1800225"/>
            <a:ext cx="279400" cy="257175"/>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05" name="Rectangle 33"/>
          <p:cNvSpPr>
            <a:spLocks noChangeArrowheads="1"/>
          </p:cNvSpPr>
          <p:nvPr/>
        </p:nvSpPr>
        <p:spPr bwMode="auto">
          <a:xfrm>
            <a:off x="817563" y="2057400"/>
            <a:ext cx="277812"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06" name="Rectangle 34"/>
          <p:cNvSpPr>
            <a:spLocks noChangeArrowheads="1"/>
          </p:cNvSpPr>
          <p:nvPr/>
        </p:nvSpPr>
        <p:spPr bwMode="auto">
          <a:xfrm>
            <a:off x="1095375" y="3082925"/>
            <a:ext cx="279400" cy="257175"/>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07" name="Rectangle 35"/>
          <p:cNvSpPr>
            <a:spLocks noChangeArrowheads="1"/>
          </p:cNvSpPr>
          <p:nvPr/>
        </p:nvSpPr>
        <p:spPr bwMode="auto">
          <a:xfrm>
            <a:off x="1931988" y="1800225"/>
            <a:ext cx="277812" cy="257175"/>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08" name="Rectangle 36"/>
          <p:cNvSpPr>
            <a:spLocks noChangeArrowheads="1"/>
          </p:cNvSpPr>
          <p:nvPr/>
        </p:nvSpPr>
        <p:spPr bwMode="auto">
          <a:xfrm>
            <a:off x="1652588" y="2825750"/>
            <a:ext cx="279400"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09" name="Rectangle 37"/>
          <p:cNvSpPr>
            <a:spLocks noChangeArrowheads="1"/>
          </p:cNvSpPr>
          <p:nvPr/>
        </p:nvSpPr>
        <p:spPr bwMode="auto">
          <a:xfrm>
            <a:off x="1652588" y="3082925"/>
            <a:ext cx="279400" cy="257175"/>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10" name="Rectangle 38"/>
          <p:cNvSpPr>
            <a:spLocks noChangeArrowheads="1"/>
          </p:cNvSpPr>
          <p:nvPr/>
        </p:nvSpPr>
        <p:spPr bwMode="auto">
          <a:xfrm>
            <a:off x="1931988" y="2057400"/>
            <a:ext cx="277812"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11" name="Rectangle 39"/>
          <p:cNvSpPr>
            <a:spLocks noChangeArrowheads="1"/>
          </p:cNvSpPr>
          <p:nvPr/>
        </p:nvSpPr>
        <p:spPr bwMode="auto">
          <a:xfrm>
            <a:off x="1931988" y="2314575"/>
            <a:ext cx="277812" cy="25558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12" name="Rectangle 40"/>
          <p:cNvSpPr>
            <a:spLocks noChangeArrowheads="1"/>
          </p:cNvSpPr>
          <p:nvPr/>
        </p:nvSpPr>
        <p:spPr bwMode="auto">
          <a:xfrm>
            <a:off x="1652588" y="2570163"/>
            <a:ext cx="279400" cy="2555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13" name="Rectangle 41"/>
          <p:cNvSpPr>
            <a:spLocks noChangeArrowheads="1"/>
          </p:cNvSpPr>
          <p:nvPr/>
        </p:nvSpPr>
        <p:spPr bwMode="auto">
          <a:xfrm>
            <a:off x="1931988" y="2825750"/>
            <a:ext cx="277812" cy="257175"/>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14" name="Rectangle 42"/>
          <p:cNvSpPr>
            <a:spLocks noChangeArrowheads="1"/>
          </p:cNvSpPr>
          <p:nvPr/>
        </p:nvSpPr>
        <p:spPr bwMode="auto">
          <a:xfrm>
            <a:off x="1931988" y="3082925"/>
            <a:ext cx="277812"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15" name="Rectangle 43"/>
          <p:cNvSpPr>
            <a:spLocks noChangeArrowheads="1"/>
          </p:cNvSpPr>
          <p:nvPr/>
        </p:nvSpPr>
        <p:spPr bwMode="auto">
          <a:xfrm>
            <a:off x="2209800" y="2314575"/>
            <a:ext cx="277813" cy="25558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16" name="Rectangle 44"/>
          <p:cNvSpPr>
            <a:spLocks noChangeArrowheads="1"/>
          </p:cNvSpPr>
          <p:nvPr/>
        </p:nvSpPr>
        <p:spPr bwMode="auto">
          <a:xfrm>
            <a:off x="2209800" y="1800225"/>
            <a:ext cx="277813" cy="257175"/>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17" name="Rectangle 45"/>
          <p:cNvSpPr>
            <a:spLocks noChangeArrowheads="1"/>
          </p:cNvSpPr>
          <p:nvPr/>
        </p:nvSpPr>
        <p:spPr bwMode="auto">
          <a:xfrm>
            <a:off x="2209800" y="2057400"/>
            <a:ext cx="277813" cy="257175"/>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18" name="Rectangle 46"/>
          <p:cNvSpPr>
            <a:spLocks noChangeArrowheads="1"/>
          </p:cNvSpPr>
          <p:nvPr/>
        </p:nvSpPr>
        <p:spPr bwMode="auto">
          <a:xfrm>
            <a:off x="2487613" y="1800225"/>
            <a:ext cx="279400" cy="257175"/>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19" name="Rectangle 47"/>
          <p:cNvSpPr>
            <a:spLocks noChangeArrowheads="1"/>
          </p:cNvSpPr>
          <p:nvPr/>
        </p:nvSpPr>
        <p:spPr bwMode="auto">
          <a:xfrm>
            <a:off x="2487613" y="2057400"/>
            <a:ext cx="279400" cy="257175"/>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20" name="Rectangle 48"/>
          <p:cNvSpPr>
            <a:spLocks noChangeArrowheads="1"/>
          </p:cNvSpPr>
          <p:nvPr/>
        </p:nvSpPr>
        <p:spPr bwMode="auto">
          <a:xfrm>
            <a:off x="2487613" y="2314575"/>
            <a:ext cx="279400" cy="255588"/>
          </a:xfrm>
          <a:prstGeom prst="rect">
            <a:avLst/>
          </a:prstGeom>
          <a:solidFill>
            <a:srgbClr val="D6009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21" name="Rectangle 49"/>
          <p:cNvSpPr>
            <a:spLocks noChangeArrowheads="1"/>
          </p:cNvSpPr>
          <p:nvPr/>
        </p:nvSpPr>
        <p:spPr bwMode="auto">
          <a:xfrm>
            <a:off x="2209800" y="2570163"/>
            <a:ext cx="277813" cy="255587"/>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22" name="Rectangle 50"/>
          <p:cNvSpPr>
            <a:spLocks noChangeArrowheads="1"/>
          </p:cNvSpPr>
          <p:nvPr/>
        </p:nvSpPr>
        <p:spPr bwMode="auto">
          <a:xfrm>
            <a:off x="2209800" y="2825750"/>
            <a:ext cx="277813" cy="257175"/>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23" name="Rectangle 51"/>
          <p:cNvSpPr>
            <a:spLocks noChangeArrowheads="1"/>
          </p:cNvSpPr>
          <p:nvPr/>
        </p:nvSpPr>
        <p:spPr bwMode="auto">
          <a:xfrm>
            <a:off x="2209800" y="3082925"/>
            <a:ext cx="277813" cy="257175"/>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24" name="Rectangle 52"/>
          <p:cNvSpPr>
            <a:spLocks noChangeArrowheads="1"/>
          </p:cNvSpPr>
          <p:nvPr/>
        </p:nvSpPr>
        <p:spPr bwMode="auto">
          <a:xfrm>
            <a:off x="2767013" y="1800225"/>
            <a:ext cx="277812" cy="257175"/>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25" name="Rectangle 53"/>
          <p:cNvSpPr>
            <a:spLocks noChangeArrowheads="1"/>
          </p:cNvSpPr>
          <p:nvPr/>
        </p:nvSpPr>
        <p:spPr bwMode="auto">
          <a:xfrm>
            <a:off x="2487613" y="2825750"/>
            <a:ext cx="279400" cy="257175"/>
          </a:xfrm>
          <a:prstGeom prst="rect">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26" name="Rectangle 54"/>
          <p:cNvSpPr>
            <a:spLocks noChangeArrowheads="1"/>
          </p:cNvSpPr>
          <p:nvPr/>
        </p:nvSpPr>
        <p:spPr bwMode="auto">
          <a:xfrm>
            <a:off x="2487613" y="3082925"/>
            <a:ext cx="279400" cy="257175"/>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27" name="Rectangle 55"/>
          <p:cNvSpPr>
            <a:spLocks noChangeArrowheads="1"/>
          </p:cNvSpPr>
          <p:nvPr/>
        </p:nvSpPr>
        <p:spPr bwMode="auto">
          <a:xfrm>
            <a:off x="2767013" y="2057400"/>
            <a:ext cx="277812" cy="257175"/>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28" name="Rectangle 56"/>
          <p:cNvSpPr>
            <a:spLocks noChangeArrowheads="1"/>
          </p:cNvSpPr>
          <p:nvPr/>
        </p:nvSpPr>
        <p:spPr bwMode="auto">
          <a:xfrm>
            <a:off x="2767013" y="2314575"/>
            <a:ext cx="277812" cy="255588"/>
          </a:xfrm>
          <a:prstGeom prst="rect">
            <a:avLst/>
          </a:prstGeom>
          <a:solidFill>
            <a:srgbClr val="D6009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29" name="Rectangle 57"/>
          <p:cNvSpPr>
            <a:spLocks noChangeArrowheads="1"/>
          </p:cNvSpPr>
          <p:nvPr/>
        </p:nvSpPr>
        <p:spPr bwMode="auto">
          <a:xfrm>
            <a:off x="2767013" y="2570163"/>
            <a:ext cx="277812" cy="2555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30" name="Rectangle 58"/>
          <p:cNvSpPr>
            <a:spLocks noChangeArrowheads="1"/>
          </p:cNvSpPr>
          <p:nvPr/>
        </p:nvSpPr>
        <p:spPr bwMode="auto">
          <a:xfrm>
            <a:off x="2767013" y="2825750"/>
            <a:ext cx="277812"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31" name="Rectangle 59"/>
          <p:cNvSpPr>
            <a:spLocks noChangeArrowheads="1"/>
          </p:cNvSpPr>
          <p:nvPr/>
        </p:nvSpPr>
        <p:spPr bwMode="auto">
          <a:xfrm>
            <a:off x="2767013" y="3082925"/>
            <a:ext cx="277812"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32" name="Rectangle 60"/>
          <p:cNvSpPr>
            <a:spLocks noChangeArrowheads="1"/>
          </p:cNvSpPr>
          <p:nvPr/>
        </p:nvSpPr>
        <p:spPr bwMode="auto">
          <a:xfrm>
            <a:off x="1374775" y="1287463"/>
            <a:ext cx="277813"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33" name="Rectangle 61"/>
          <p:cNvSpPr>
            <a:spLocks noChangeArrowheads="1"/>
          </p:cNvSpPr>
          <p:nvPr/>
        </p:nvSpPr>
        <p:spPr bwMode="auto">
          <a:xfrm>
            <a:off x="1374775" y="1544638"/>
            <a:ext cx="277813" cy="2555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34" name="Rectangle 62"/>
          <p:cNvSpPr>
            <a:spLocks noChangeArrowheads="1"/>
          </p:cNvSpPr>
          <p:nvPr/>
        </p:nvSpPr>
        <p:spPr bwMode="auto">
          <a:xfrm>
            <a:off x="539750" y="1287463"/>
            <a:ext cx="277813"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35" name="Rectangle 63"/>
          <p:cNvSpPr>
            <a:spLocks noChangeArrowheads="1"/>
          </p:cNvSpPr>
          <p:nvPr/>
        </p:nvSpPr>
        <p:spPr bwMode="auto">
          <a:xfrm>
            <a:off x="539750" y="1544638"/>
            <a:ext cx="277813" cy="255587"/>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36" name="Rectangle 64"/>
          <p:cNvSpPr>
            <a:spLocks noChangeArrowheads="1"/>
          </p:cNvSpPr>
          <p:nvPr/>
        </p:nvSpPr>
        <p:spPr bwMode="auto">
          <a:xfrm>
            <a:off x="261938" y="1287463"/>
            <a:ext cx="277812" cy="257175"/>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37" name="Rectangle 65"/>
          <p:cNvSpPr>
            <a:spLocks noChangeArrowheads="1"/>
          </p:cNvSpPr>
          <p:nvPr/>
        </p:nvSpPr>
        <p:spPr bwMode="auto">
          <a:xfrm>
            <a:off x="261938" y="1544638"/>
            <a:ext cx="277812" cy="255587"/>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38" name="Rectangle 66"/>
          <p:cNvSpPr>
            <a:spLocks noChangeArrowheads="1"/>
          </p:cNvSpPr>
          <p:nvPr/>
        </p:nvSpPr>
        <p:spPr bwMode="auto">
          <a:xfrm>
            <a:off x="817563" y="1287463"/>
            <a:ext cx="277812"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39" name="Rectangle 67"/>
          <p:cNvSpPr>
            <a:spLocks noChangeArrowheads="1"/>
          </p:cNvSpPr>
          <p:nvPr/>
        </p:nvSpPr>
        <p:spPr bwMode="auto">
          <a:xfrm>
            <a:off x="1652588" y="1287463"/>
            <a:ext cx="279400"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40" name="Rectangle 68"/>
          <p:cNvSpPr>
            <a:spLocks noChangeArrowheads="1"/>
          </p:cNvSpPr>
          <p:nvPr/>
        </p:nvSpPr>
        <p:spPr bwMode="auto">
          <a:xfrm>
            <a:off x="1652588" y="1544638"/>
            <a:ext cx="279400" cy="255587"/>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41" name="Rectangle 69"/>
          <p:cNvSpPr>
            <a:spLocks noChangeArrowheads="1"/>
          </p:cNvSpPr>
          <p:nvPr/>
        </p:nvSpPr>
        <p:spPr bwMode="auto">
          <a:xfrm>
            <a:off x="1095375" y="1544638"/>
            <a:ext cx="279400" cy="2555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42" name="Rectangle 70"/>
          <p:cNvSpPr>
            <a:spLocks noChangeArrowheads="1"/>
          </p:cNvSpPr>
          <p:nvPr/>
        </p:nvSpPr>
        <p:spPr bwMode="auto">
          <a:xfrm>
            <a:off x="1095375" y="1287463"/>
            <a:ext cx="279400" cy="257175"/>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43" name="Rectangle 71"/>
          <p:cNvSpPr>
            <a:spLocks noChangeArrowheads="1"/>
          </p:cNvSpPr>
          <p:nvPr/>
        </p:nvSpPr>
        <p:spPr bwMode="auto">
          <a:xfrm>
            <a:off x="817563" y="1544638"/>
            <a:ext cx="277812" cy="255587"/>
          </a:xfrm>
          <a:prstGeom prst="rect">
            <a:avLst/>
          </a:prstGeom>
          <a:solidFill>
            <a:srgbClr val="663300"/>
          </a:solidFill>
          <a:ln w="9525">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tx2"/>
                </a:solidFill>
              </a:rPr>
              <a:t>  </a:t>
            </a:r>
          </a:p>
        </p:txBody>
      </p:sp>
      <p:sp>
        <p:nvSpPr>
          <p:cNvPr id="79944" name="Rectangle 72"/>
          <p:cNvSpPr>
            <a:spLocks noChangeArrowheads="1"/>
          </p:cNvSpPr>
          <p:nvPr/>
        </p:nvSpPr>
        <p:spPr bwMode="auto">
          <a:xfrm>
            <a:off x="1931988" y="1287463"/>
            <a:ext cx="277812" cy="2571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45" name="Rectangle 73"/>
          <p:cNvSpPr>
            <a:spLocks noChangeArrowheads="1"/>
          </p:cNvSpPr>
          <p:nvPr/>
        </p:nvSpPr>
        <p:spPr bwMode="auto">
          <a:xfrm>
            <a:off x="1931988" y="1544638"/>
            <a:ext cx="277812" cy="255587"/>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46" name="Rectangle 74"/>
          <p:cNvSpPr>
            <a:spLocks noChangeArrowheads="1"/>
          </p:cNvSpPr>
          <p:nvPr/>
        </p:nvSpPr>
        <p:spPr bwMode="auto">
          <a:xfrm>
            <a:off x="2209800" y="1287463"/>
            <a:ext cx="277813" cy="257175"/>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47" name="Rectangle 75"/>
          <p:cNvSpPr>
            <a:spLocks noChangeArrowheads="1"/>
          </p:cNvSpPr>
          <p:nvPr/>
        </p:nvSpPr>
        <p:spPr bwMode="auto">
          <a:xfrm>
            <a:off x="2209800" y="1544638"/>
            <a:ext cx="277813" cy="2555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48" name="Rectangle 76"/>
          <p:cNvSpPr>
            <a:spLocks noChangeArrowheads="1"/>
          </p:cNvSpPr>
          <p:nvPr/>
        </p:nvSpPr>
        <p:spPr bwMode="auto">
          <a:xfrm>
            <a:off x="2487613" y="1287463"/>
            <a:ext cx="279400"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49" name="Rectangle 77"/>
          <p:cNvSpPr>
            <a:spLocks noChangeArrowheads="1"/>
          </p:cNvSpPr>
          <p:nvPr/>
        </p:nvSpPr>
        <p:spPr bwMode="auto">
          <a:xfrm>
            <a:off x="2487613" y="1544638"/>
            <a:ext cx="279400" cy="255587"/>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50" name="Rectangle 78"/>
          <p:cNvSpPr>
            <a:spLocks noChangeArrowheads="1"/>
          </p:cNvSpPr>
          <p:nvPr/>
        </p:nvSpPr>
        <p:spPr bwMode="auto">
          <a:xfrm>
            <a:off x="2767013" y="1287463"/>
            <a:ext cx="277812" cy="257175"/>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51" name="Rectangle 79"/>
          <p:cNvSpPr>
            <a:spLocks noChangeArrowheads="1"/>
          </p:cNvSpPr>
          <p:nvPr/>
        </p:nvSpPr>
        <p:spPr bwMode="auto">
          <a:xfrm>
            <a:off x="2767013" y="1544638"/>
            <a:ext cx="277812" cy="255587"/>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52" name="Rectangle 80"/>
          <p:cNvSpPr>
            <a:spLocks noChangeArrowheads="1"/>
          </p:cNvSpPr>
          <p:nvPr/>
        </p:nvSpPr>
        <p:spPr bwMode="auto">
          <a:xfrm>
            <a:off x="1374775" y="1030288"/>
            <a:ext cx="277813" cy="257175"/>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53" name="Rectangle 81"/>
          <p:cNvSpPr>
            <a:spLocks noChangeArrowheads="1"/>
          </p:cNvSpPr>
          <p:nvPr/>
        </p:nvSpPr>
        <p:spPr bwMode="auto">
          <a:xfrm>
            <a:off x="539750" y="1030288"/>
            <a:ext cx="277813" cy="257175"/>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54" name="Rectangle 82"/>
          <p:cNvSpPr>
            <a:spLocks noChangeArrowheads="1"/>
          </p:cNvSpPr>
          <p:nvPr/>
        </p:nvSpPr>
        <p:spPr bwMode="auto">
          <a:xfrm>
            <a:off x="261938" y="1030288"/>
            <a:ext cx="277812"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55" name="Rectangle 83"/>
          <p:cNvSpPr>
            <a:spLocks noChangeArrowheads="1"/>
          </p:cNvSpPr>
          <p:nvPr/>
        </p:nvSpPr>
        <p:spPr bwMode="auto">
          <a:xfrm>
            <a:off x="817563" y="1030288"/>
            <a:ext cx="277812" cy="257175"/>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56" name="Rectangle 84"/>
          <p:cNvSpPr>
            <a:spLocks noChangeArrowheads="1"/>
          </p:cNvSpPr>
          <p:nvPr/>
        </p:nvSpPr>
        <p:spPr bwMode="auto">
          <a:xfrm>
            <a:off x="1652588" y="1030288"/>
            <a:ext cx="279400" cy="2571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57" name="Rectangle 85"/>
          <p:cNvSpPr>
            <a:spLocks noChangeArrowheads="1"/>
          </p:cNvSpPr>
          <p:nvPr/>
        </p:nvSpPr>
        <p:spPr bwMode="auto">
          <a:xfrm>
            <a:off x="1095375" y="1030288"/>
            <a:ext cx="279400" cy="257175"/>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58" name="Rectangle 86"/>
          <p:cNvSpPr>
            <a:spLocks noChangeArrowheads="1"/>
          </p:cNvSpPr>
          <p:nvPr/>
        </p:nvSpPr>
        <p:spPr bwMode="auto">
          <a:xfrm>
            <a:off x="1931988" y="1030288"/>
            <a:ext cx="277812" cy="257175"/>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59" name="Rectangle 87"/>
          <p:cNvSpPr>
            <a:spLocks noChangeArrowheads="1"/>
          </p:cNvSpPr>
          <p:nvPr/>
        </p:nvSpPr>
        <p:spPr bwMode="auto">
          <a:xfrm>
            <a:off x="2209800" y="1030288"/>
            <a:ext cx="277813" cy="257175"/>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60" name="Rectangle 88"/>
          <p:cNvSpPr>
            <a:spLocks noChangeArrowheads="1"/>
          </p:cNvSpPr>
          <p:nvPr/>
        </p:nvSpPr>
        <p:spPr bwMode="auto">
          <a:xfrm>
            <a:off x="2487613" y="1030288"/>
            <a:ext cx="279400" cy="257175"/>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61" name="Rectangle 89"/>
          <p:cNvSpPr>
            <a:spLocks noChangeArrowheads="1"/>
          </p:cNvSpPr>
          <p:nvPr/>
        </p:nvSpPr>
        <p:spPr bwMode="auto">
          <a:xfrm>
            <a:off x="2767013" y="1030288"/>
            <a:ext cx="277812" cy="257175"/>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62" name="Rectangle 90"/>
          <p:cNvSpPr>
            <a:spLocks noChangeArrowheads="1"/>
          </p:cNvSpPr>
          <p:nvPr/>
        </p:nvSpPr>
        <p:spPr bwMode="auto">
          <a:xfrm>
            <a:off x="1374775" y="3340100"/>
            <a:ext cx="277813" cy="25558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63" name="Rectangle 91"/>
          <p:cNvSpPr>
            <a:spLocks noChangeArrowheads="1"/>
          </p:cNvSpPr>
          <p:nvPr/>
        </p:nvSpPr>
        <p:spPr bwMode="auto">
          <a:xfrm>
            <a:off x="539750" y="3340100"/>
            <a:ext cx="277813" cy="255588"/>
          </a:xfrm>
          <a:prstGeom prst="rect">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64" name="Rectangle 92"/>
          <p:cNvSpPr>
            <a:spLocks noChangeArrowheads="1"/>
          </p:cNvSpPr>
          <p:nvPr/>
        </p:nvSpPr>
        <p:spPr bwMode="auto">
          <a:xfrm>
            <a:off x="261938" y="3340100"/>
            <a:ext cx="277812" cy="255588"/>
          </a:xfrm>
          <a:prstGeom prst="rect">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65" name="Rectangle 93"/>
          <p:cNvSpPr>
            <a:spLocks noChangeArrowheads="1"/>
          </p:cNvSpPr>
          <p:nvPr/>
        </p:nvSpPr>
        <p:spPr bwMode="auto">
          <a:xfrm>
            <a:off x="817563" y="3340100"/>
            <a:ext cx="277812" cy="255588"/>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66" name="Rectangle 94"/>
          <p:cNvSpPr>
            <a:spLocks noChangeArrowheads="1"/>
          </p:cNvSpPr>
          <p:nvPr/>
        </p:nvSpPr>
        <p:spPr bwMode="auto">
          <a:xfrm>
            <a:off x="1652588" y="3340100"/>
            <a:ext cx="279400" cy="255588"/>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67" name="Rectangle 95"/>
          <p:cNvSpPr>
            <a:spLocks noChangeArrowheads="1"/>
          </p:cNvSpPr>
          <p:nvPr/>
        </p:nvSpPr>
        <p:spPr bwMode="auto">
          <a:xfrm>
            <a:off x="1095375" y="3340100"/>
            <a:ext cx="279400" cy="25558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68" name="Rectangle 96"/>
          <p:cNvSpPr>
            <a:spLocks noChangeArrowheads="1"/>
          </p:cNvSpPr>
          <p:nvPr/>
        </p:nvSpPr>
        <p:spPr bwMode="auto">
          <a:xfrm>
            <a:off x="1931988" y="3340100"/>
            <a:ext cx="277812" cy="25558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69" name="Rectangle 97"/>
          <p:cNvSpPr>
            <a:spLocks noChangeArrowheads="1"/>
          </p:cNvSpPr>
          <p:nvPr/>
        </p:nvSpPr>
        <p:spPr bwMode="auto">
          <a:xfrm>
            <a:off x="2209800" y="3340100"/>
            <a:ext cx="277813" cy="25558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70" name="Rectangle 98"/>
          <p:cNvSpPr>
            <a:spLocks noChangeArrowheads="1"/>
          </p:cNvSpPr>
          <p:nvPr/>
        </p:nvSpPr>
        <p:spPr bwMode="auto">
          <a:xfrm>
            <a:off x="2487613" y="3340100"/>
            <a:ext cx="279400" cy="25558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71" name="Rectangle 99"/>
          <p:cNvSpPr>
            <a:spLocks noChangeArrowheads="1"/>
          </p:cNvSpPr>
          <p:nvPr/>
        </p:nvSpPr>
        <p:spPr bwMode="auto">
          <a:xfrm>
            <a:off x="2767013" y="3340100"/>
            <a:ext cx="277812" cy="25558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72" name="Oval 100"/>
          <p:cNvSpPr>
            <a:spLocks noChangeArrowheads="1"/>
          </p:cNvSpPr>
          <p:nvPr/>
        </p:nvSpPr>
        <p:spPr bwMode="auto">
          <a:xfrm>
            <a:off x="1189038" y="2314575"/>
            <a:ext cx="509587" cy="255588"/>
          </a:xfrm>
          <a:prstGeom prst="ellipse">
            <a:avLst/>
          </a:prstGeom>
          <a:noFill/>
          <a:ln w="38100">
            <a:solidFill>
              <a:srgbClr val="FF66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973" name="Rectangle 101" descr="Light downward diagonal"/>
          <p:cNvSpPr>
            <a:spLocks noChangeArrowheads="1"/>
          </p:cNvSpPr>
          <p:nvPr/>
        </p:nvSpPr>
        <p:spPr bwMode="auto">
          <a:xfrm rot="-2495746">
            <a:off x="708025" y="2105025"/>
            <a:ext cx="696913" cy="1368425"/>
          </a:xfrm>
          <a:prstGeom prst="rect">
            <a:avLst/>
          </a:prstGeom>
          <a:noFill/>
          <a:ln w="38100">
            <a:solidFill>
              <a:schemeClr val="bg2"/>
            </a:solidFill>
            <a:miter lim="800000"/>
            <a:headEnd/>
            <a:tailEnd/>
          </a:ln>
          <a:effectLst/>
          <a:extLst>
            <a:ext uri="{909E8E84-426E-40DD-AFC4-6F175D3DCCD1}">
              <a14:hiddenFill xmlns:a14="http://schemas.microsoft.com/office/drawing/2010/main">
                <a:pattFill prst="ltDnDiag">
                  <a:fgClr>
                    <a:schemeClr val="accent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974" name="Rectangle 102"/>
          <p:cNvSpPr>
            <a:spLocks noChangeArrowheads="1"/>
          </p:cNvSpPr>
          <p:nvPr/>
        </p:nvSpPr>
        <p:spPr bwMode="auto">
          <a:xfrm>
            <a:off x="1931988" y="2570163"/>
            <a:ext cx="277812" cy="2555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75" name="Rectangle 103"/>
          <p:cNvSpPr>
            <a:spLocks noChangeArrowheads="1"/>
          </p:cNvSpPr>
          <p:nvPr/>
        </p:nvSpPr>
        <p:spPr bwMode="auto">
          <a:xfrm>
            <a:off x="1931988" y="1287463"/>
            <a:ext cx="277812" cy="257175"/>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sp>
        <p:nvSpPr>
          <p:cNvPr id="79976" name="Rectangle 104"/>
          <p:cNvSpPr>
            <a:spLocks noChangeArrowheads="1"/>
          </p:cNvSpPr>
          <p:nvPr/>
        </p:nvSpPr>
        <p:spPr bwMode="auto">
          <a:xfrm>
            <a:off x="2487613" y="2570163"/>
            <a:ext cx="279400" cy="2555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  </a:t>
            </a:r>
          </a:p>
        </p:txBody>
      </p:sp>
      <p:grpSp>
        <p:nvGrpSpPr>
          <p:cNvPr id="79977" name="Group 105"/>
          <p:cNvGrpSpPr>
            <a:grpSpLocks/>
          </p:cNvGrpSpPr>
          <p:nvPr/>
        </p:nvGrpSpPr>
        <p:grpSpPr bwMode="auto">
          <a:xfrm rot="-2268289">
            <a:off x="1169988" y="1474788"/>
            <a:ext cx="1112837" cy="1411287"/>
            <a:chOff x="3168" y="1583"/>
            <a:chExt cx="1152" cy="1585"/>
          </a:xfrm>
        </p:grpSpPr>
        <p:sp>
          <p:nvSpPr>
            <p:cNvPr id="79978" name="Line 106"/>
            <p:cNvSpPr>
              <a:spLocks noChangeShapeType="1"/>
            </p:cNvSpPr>
            <p:nvPr/>
          </p:nvSpPr>
          <p:spPr bwMode="auto">
            <a:xfrm rot="21394005" flipH="1">
              <a:off x="4266" y="1583"/>
              <a:ext cx="6" cy="153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979" name="Line 107"/>
            <p:cNvSpPr>
              <a:spLocks noChangeShapeType="1"/>
            </p:cNvSpPr>
            <p:nvPr/>
          </p:nvSpPr>
          <p:spPr bwMode="auto">
            <a:xfrm rot="37561" flipV="1">
              <a:off x="3504" y="1584"/>
              <a:ext cx="720" cy="4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980" name="Line 108"/>
            <p:cNvSpPr>
              <a:spLocks noChangeShapeType="1"/>
            </p:cNvSpPr>
            <p:nvPr/>
          </p:nvSpPr>
          <p:spPr bwMode="auto">
            <a:xfrm flipV="1">
              <a:off x="3552" y="3120"/>
              <a:ext cx="768" cy="4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981" name="Line 109"/>
            <p:cNvSpPr>
              <a:spLocks noChangeShapeType="1"/>
            </p:cNvSpPr>
            <p:nvPr/>
          </p:nvSpPr>
          <p:spPr bwMode="auto">
            <a:xfrm flipV="1">
              <a:off x="3168" y="1632"/>
              <a:ext cx="336" cy="76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982" name="Line 110"/>
            <p:cNvSpPr>
              <a:spLocks noChangeShapeType="1"/>
            </p:cNvSpPr>
            <p:nvPr/>
          </p:nvSpPr>
          <p:spPr bwMode="auto">
            <a:xfrm>
              <a:off x="3168" y="2400"/>
              <a:ext cx="384" cy="76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9984" name="Text Box 112"/>
          <p:cNvSpPr txBox="1">
            <a:spLocks noChangeArrowheads="1"/>
          </p:cNvSpPr>
          <p:nvPr/>
        </p:nvSpPr>
        <p:spPr bwMode="auto">
          <a:xfrm>
            <a:off x="0" y="685800"/>
            <a:ext cx="3352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1800" b="1" dirty="0"/>
              <a:t>Impact of Cities on Rainfall</a:t>
            </a:r>
            <a:endParaRPr lang="en-US" altLang="en-US" sz="1400" b="1" dirty="0"/>
          </a:p>
        </p:txBody>
      </p:sp>
      <p:sp>
        <p:nvSpPr>
          <p:cNvPr id="79985" name="Text Box 113"/>
          <p:cNvSpPr txBox="1">
            <a:spLocks noChangeArrowheads="1"/>
          </p:cNvSpPr>
          <p:nvPr/>
        </p:nvSpPr>
        <p:spPr bwMode="auto">
          <a:xfrm>
            <a:off x="0" y="3581400"/>
            <a:ext cx="3352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400" b="1" dirty="0"/>
              <a:t>Houston downwind rainfall maximum (Shepherd)</a:t>
            </a:r>
            <a:endParaRPr lang="en-US" altLang="en-US" sz="1400" dirty="0"/>
          </a:p>
        </p:txBody>
      </p:sp>
      <p:pic>
        <p:nvPicPr>
          <p:cNvPr id="79986" name="Picture 1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066800"/>
            <a:ext cx="4838700" cy="301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9987" name="Text Box 115"/>
          <p:cNvSpPr txBox="1">
            <a:spLocks noChangeArrowheads="1"/>
          </p:cNvSpPr>
          <p:nvPr/>
        </p:nvSpPr>
        <p:spPr bwMode="auto">
          <a:xfrm>
            <a:off x="4572000" y="1905000"/>
            <a:ext cx="304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b="1">
                <a:solidFill>
                  <a:schemeClr val="bg1"/>
                </a:solidFill>
              </a:rPr>
              <a:t>1</a:t>
            </a:r>
            <a:endParaRPr lang="en-US" altLang="en-US">
              <a:solidFill>
                <a:schemeClr val="bg1"/>
              </a:solidFill>
            </a:endParaRPr>
          </a:p>
        </p:txBody>
      </p:sp>
      <p:sp>
        <p:nvSpPr>
          <p:cNvPr id="79988" name="Text Box 116"/>
          <p:cNvSpPr txBox="1">
            <a:spLocks noChangeArrowheads="1"/>
          </p:cNvSpPr>
          <p:nvPr/>
        </p:nvSpPr>
        <p:spPr bwMode="auto">
          <a:xfrm>
            <a:off x="5562600" y="2971800"/>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bg1"/>
                </a:solidFill>
              </a:rPr>
              <a:t>2</a:t>
            </a:r>
            <a:endParaRPr lang="en-US" altLang="en-US"/>
          </a:p>
        </p:txBody>
      </p:sp>
      <p:sp>
        <p:nvSpPr>
          <p:cNvPr id="79989" name="Text Box 117"/>
          <p:cNvSpPr txBox="1">
            <a:spLocks noChangeArrowheads="1"/>
          </p:cNvSpPr>
          <p:nvPr/>
        </p:nvSpPr>
        <p:spPr bwMode="auto">
          <a:xfrm>
            <a:off x="7543800" y="2590800"/>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bg1"/>
                </a:solidFill>
              </a:rPr>
              <a:t>3</a:t>
            </a:r>
          </a:p>
        </p:txBody>
      </p:sp>
      <p:sp>
        <p:nvSpPr>
          <p:cNvPr id="79990" name="Text Box 118"/>
          <p:cNvSpPr txBox="1">
            <a:spLocks noChangeArrowheads="1"/>
          </p:cNvSpPr>
          <p:nvPr/>
        </p:nvSpPr>
        <p:spPr bwMode="auto">
          <a:xfrm>
            <a:off x="3962400" y="685800"/>
            <a:ext cx="5181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b="1" dirty="0"/>
              <a:t>Effect of Pollution on Rainfall Over Ocean</a:t>
            </a:r>
          </a:p>
        </p:txBody>
      </p:sp>
      <p:sp>
        <p:nvSpPr>
          <p:cNvPr id="79991" name="Text Box 119"/>
          <p:cNvSpPr txBox="1">
            <a:spLocks noChangeArrowheads="1"/>
          </p:cNvSpPr>
          <p:nvPr/>
        </p:nvSpPr>
        <p:spPr bwMode="auto">
          <a:xfrm>
            <a:off x="4953000" y="4288329"/>
            <a:ext cx="43434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dirty="0"/>
              <a:t>Lack of PR-detected rain in polluted clouds (Rosenfeld)</a:t>
            </a:r>
          </a:p>
        </p:txBody>
      </p:sp>
      <p:pic>
        <p:nvPicPr>
          <p:cNvPr id="79992"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3" y="4038600"/>
            <a:ext cx="4560887" cy="257968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9993" name="Text Box 121"/>
          <p:cNvSpPr txBox="1">
            <a:spLocks noChangeArrowheads="1"/>
          </p:cNvSpPr>
          <p:nvPr/>
        </p:nvSpPr>
        <p:spPr bwMode="auto">
          <a:xfrm>
            <a:off x="4703618" y="5275866"/>
            <a:ext cx="4419600"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dirty="0">
                <a:effectLst>
                  <a:outerShdw blurRad="38100" dist="38100" dir="2700000" algn="tl">
                    <a:srgbClr val="FFFFFF"/>
                  </a:outerShdw>
                </a:effectLst>
              </a:rPr>
              <a:t>Pollution Impact on Land Rainfall</a:t>
            </a:r>
            <a:r>
              <a:rPr lang="en-US" altLang="en-US" sz="1800" b="1" dirty="0">
                <a:effectLst>
                  <a:outerShdw blurRad="38100" dist="38100" dir="2700000" algn="tl">
                    <a:srgbClr val="FFFFFF"/>
                  </a:outerShdw>
                </a:effectLst>
              </a:rPr>
              <a:t> </a:t>
            </a:r>
          </a:p>
          <a:p>
            <a:pPr>
              <a:spcBef>
                <a:spcPct val="50000"/>
              </a:spcBef>
            </a:pPr>
            <a:r>
              <a:rPr lang="en-US" altLang="en-US" sz="1800" dirty="0"/>
              <a:t>Increase in Summer Rain over SE U.S. during week (red curve)--Increase offshore on weekend (blue curve)--(Bell)</a:t>
            </a:r>
          </a:p>
        </p:txBody>
      </p:sp>
    </p:spTree>
    <p:extLst>
      <p:ext uri="{BB962C8B-B14F-4D97-AF65-F5344CB8AC3E}">
        <p14:creationId xmlns:p14="http://schemas.microsoft.com/office/powerpoint/2010/main" val="40809147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46888"/>
            <a:ext cx="8229600" cy="1008888"/>
          </a:xfrm>
        </p:spPr>
        <p:txBody>
          <a:bodyPr/>
          <a:lstStyle/>
          <a:p>
            <a:r>
              <a:rPr lang="en-US" dirty="0" smtClean="0"/>
              <a:t>TRMM &amp; Hurricanes</a:t>
            </a:r>
            <a:endParaRPr lang="en-US" dirty="0"/>
          </a:p>
        </p:txBody>
      </p:sp>
      <p:sp>
        <p:nvSpPr>
          <p:cNvPr id="3" name="Content Placeholder 2"/>
          <p:cNvSpPr>
            <a:spLocks noGrp="1"/>
          </p:cNvSpPr>
          <p:nvPr>
            <p:ph idx="1"/>
          </p:nvPr>
        </p:nvSpPr>
        <p:spPr>
          <a:xfrm>
            <a:off x="255814" y="990600"/>
            <a:ext cx="4697186" cy="3200400"/>
          </a:xfrm>
        </p:spPr>
        <p:txBody>
          <a:bodyPr>
            <a:normAutofit fontScale="62500" lnSpcReduction="20000"/>
          </a:bodyPr>
          <a:lstStyle/>
          <a:p>
            <a:pPr>
              <a:spcBef>
                <a:spcPct val="50000"/>
              </a:spcBef>
            </a:pPr>
            <a:r>
              <a:rPr lang="en-US" altLang="en-US" sz="2800" dirty="0"/>
              <a:t>TRMM orbit advantageous for tropical cyclone monitoring</a:t>
            </a:r>
          </a:p>
          <a:p>
            <a:pPr>
              <a:spcBef>
                <a:spcPct val="50000"/>
              </a:spcBef>
            </a:pPr>
            <a:r>
              <a:rPr lang="en-US" altLang="en-US" sz="2800" dirty="0"/>
              <a:t>despite narrow swath it is always in </a:t>
            </a:r>
            <a:r>
              <a:rPr lang="en-US" altLang="en-US" sz="2800" dirty="0" smtClean="0"/>
              <a:t>tropics</a:t>
            </a:r>
          </a:p>
          <a:p>
            <a:pPr>
              <a:spcBef>
                <a:spcPct val="50000"/>
              </a:spcBef>
            </a:pPr>
            <a:r>
              <a:rPr lang="en-US" altLang="en-US" sz="2800" b="1" dirty="0" smtClean="0">
                <a:solidFill>
                  <a:srgbClr val="CC04B4"/>
                </a:solidFill>
              </a:rPr>
              <a:t>TRMM </a:t>
            </a:r>
            <a:r>
              <a:rPr lang="en-US" altLang="en-US" sz="2800" b="1" dirty="0">
                <a:solidFill>
                  <a:srgbClr val="CC04B4"/>
                </a:solidFill>
              </a:rPr>
              <a:t>sampling best in 10-35º latitude storm band</a:t>
            </a:r>
            <a:r>
              <a:rPr lang="en-US" altLang="en-US" sz="2800" dirty="0"/>
              <a:t>.  </a:t>
            </a:r>
            <a:endParaRPr lang="en-US" altLang="en-US" sz="2800" dirty="0" smtClean="0"/>
          </a:p>
          <a:p>
            <a:pPr>
              <a:spcBef>
                <a:spcPct val="50000"/>
              </a:spcBef>
            </a:pPr>
            <a:r>
              <a:rPr lang="en-US" altLang="en-US" sz="2800" dirty="0" smtClean="0"/>
              <a:t>TMI </a:t>
            </a:r>
            <a:r>
              <a:rPr lang="en-US" altLang="en-US" sz="2800" dirty="0"/>
              <a:t>resolution twice as good as SSM/I, about same as AMSR. </a:t>
            </a:r>
            <a:endParaRPr lang="en-US" altLang="en-US" sz="2800" dirty="0" smtClean="0"/>
          </a:p>
          <a:p>
            <a:pPr>
              <a:spcBef>
                <a:spcPct val="50000"/>
              </a:spcBef>
            </a:pPr>
            <a:r>
              <a:rPr lang="en-US" altLang="en-US" sz="2800" dirty="0" err="1" smtClean="0"/>
              <a:t>Precessing</a:t>
            </a:r>
            <a:r>
              <a:rPr lang="en-US" altLang="en-US" sz="2800" dirty="0" smtClean="0"/>
              <a:t> </a:t>
            </a:r>
            <a:r>
              <a:rPr lang="en-US" altLang="en-US" sz="2800" dirty="0"/>
              <a:t>orbit provides </a:t>
            </a:r>
            <a:r>
              <a:rPr lang="en-US" altLang="en-US" sz="2800" b="1" dirty="0">
                <a:solidFill>
                  <a:srgbClr val="CC04B4"/>
                </a:solidFill>
              </a:rPr>
              <a:t>off-time observations relative to sun-synchronous microwave observations</a:t>
            </a:r>
            <a:r>
              <a:rPr lang="en-US" altLang="en-US" sz="2800" dirty="0"/>
              <a:t>. </a:t>
            </a:r>
            <a:r>
              <a:rPr lang="en-US" altLang="en-US" sz="2800" u="sng" dirty="0"/>
              <a:t> </a:t>
            </a:r>
          </a:p>
          <a:p>
            <a:endParaRPr lang="en-US" dirty="0"/>
          </a:p>
        </p:txBody>
      </p:sp>
      <p:pic>
        <p:nvPicPr>
          <p:cNvPr id="1576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4267200"/>
            <a:ext cx="5562600" cy="2301875"/>
          </a:xfrm>
          <a:prstGeom prst="rect">
            <a:avLst/>
          </a:prstGeom>
          <a:noFill/>
          <a:extLst>
            <a:ext uri="{909E8E84-426E-40DD-AFC4-6F175D3DCCD1}">
              <a14:hiddenFill xmlns:a14="http://schemas.microsoft.com/office/drawing/2010/main">
                <a:solidFill>
                  <a:srgbClr val="FFFFFF"/>
                </a:solidFill>
              </a14:hiddenFill>
            </a:ext>
          </a:extLst>
        </p:spPr>
      </p:pic>
      <p:pic>
        <p:nvPicPr>
          <p:cNvPr id="1576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685800"/>
            <a:ext cx="35052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7702" name="Text Box 6"/>
          <p:cNvSpPr txBox="1">
            <a:spLocks noChangeArrowheads="1"/>
          </p:cNvSpPr>
          <p:nvPr/>
        </p:nvSpPr>
        <p:spPr bwMode="auto">
          <a:xfrm>
            <a:off x="5486400" y="2819400"/>
            <a:ext cx="19050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dirty="0"/>
              <a:t>TRMM image </a:t>
            </a:r>
            <a:r>
              <a:rPr lang="en-US" altLang="en-US" sz="1600" b="1" u="sng" dirty="0"/>
              <a:t>from NRL Tropical Cyclone web site</a:t>
            </a:r>
            <a:endParaRPr lang="en-US" altLang="en-US" sz="1600" u="sng" dirty="0"/>
          </a:p>
        </p:txBody>
      </p:sp>
      <p:sp>
        <p:nvSpPr>
          <p:cNvPr id="157703" name="Text Box 7"/>
          <p:cNvSpPr txBox="1">
            <a:spLocks noChangeArrowheads="1"/>
          </p:cNvSpPr>
          <p:nvPr/>
        </p:nvSpPr>
        <p:spPr bwMode="auto">
          <a:xfrm>
            <a:off x="6019800" y="1219200"/>
            <a:ext cx="1828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t>Hurricane Katrina</a:t>
            </a:r>
          </a:p>
        </p:txBody>
      </p:sp>
      <p:sp>
        <p:nvSpPr>
          <p:cNvPr id="157704" name="Text Box 8"/>
          <p:cNvSpPr txBox="1">
            <a:spLocks noChangeArrowheads="1"/>
          </p:cNvSpPr>
          <p:nvPr/>
        </p:nvSpPr>
        <p:spPr bwMode="auto">
          <a:xfrm>
            <a:off x="5943600" y="3352800"/>
            <a:ext cx="2514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sz="1400"/>
          </a:p>
        </p:txBody>
      </p:sp>
      <p:sp>
        <p:nvSpPr>
          <p:cNvPr id="157705" name="Text Box 9"/>
          <p:cNvSpPr txBox="1">
            <a:spLocks noChangeArrowheads="1"/>
          </p:cNvSpPr>
          <p:nvPr/>
        </p:nvSpPr>
        <p:spPr bwMode="auto">
          <a:xfrm>
            <a:off x="6400800" y="4943248"/>
            <a:ext cx="27432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dirty="0">
                <a:solidFill>
                  <a:srgbClr val="CC04B4"/>
                </a:solidFill>
              </a:rPr>
              <a:t>TRMM </a:t>
            </a:r>
            <a:r>
              <a:rPr lang="en-US" altLang="en-US" sz="1600" b="1" u="sng" dirty="0">
                <a:solidFill>
                  <a:srgbClr val="CC04B4"/>
                </a:solidFill>
              </a:rPr>
              <a:t>radar</a:t>
            </a:r>
            <a:r>
              <a:rPr lang="en-US" altLang="en-US" sz="1600" b="1" dirty="0">
                <a:solidFill>
                  <a:srgbClr val="CC04B4"/>
                </a:solidFill>
              </a:rPr>
              <a:t> (PR) cross-sections of hurricanes </a:t>
            </a:r>
            <a:r>
              <a:rPr lang="en-US" altLang="en-US" sz="1600" b="1" dirty="0" smtClean="0">
                <a:solidFill>
                  <a:srgbClr val="CC04B4"/>
                </a:solidFill>
              </a:rPr>
              <a:t>used to be available in real time </a:t>
            </a:r>
            <a:r>
              <a:rPr lang="en-US" altLang="en-US" sz="1600" b="1" dirty="0" smtClean="0">
                <a:solidFill>
                  <a:srgbClr val="CC04B4"/>
                </a:solidFill>
              </a:rPr>
              <a:t>via </a:t>
            </a:r>
            <a:r>
              <a:rPr lang="en-US" altLang="en-US" sz="1600" b="1" dirty="0" smtClean="0">
                <a:solidFill>
                  <a:srgbClr val="CC04B4"/>
                </a:solidFill>
              </a:rPr>
              <a:t>operational </a:t>
            </a:r>
            <a:r>
              <a:rPr lang="en-US" altLang="en-US" sz="1600" b="1" dirty="0">
                <a:solidFill>
                  <a:srgbClr val="CC04B4"/>
                </a:solidFill>
              </a:rPr>
              <a:t>analysis from TRMM </a:t>
            </a:r>
            <a:r>
              <a:rPr lang="en-US" altLang="en-US" sz="1600" b="1" dirty="0" smtClean="0">
                <a:solidFill>
                  <a:srgbClr val="CC04B4"/>
                </a:solidFill>
              </a:rPr>
              <a:t>website</a:t>
            </a:r>
            <a:endParaRPr lang="en-US" altLang="en-US" sz="1600" b="1" dirty="0">
              <a:solidFill>
                <a:srgbClr val="CC04B4"/>
              </a:solidFill>
            </a:endParaRPr>
          </a:p>
        </p:txBody>
      </p:sp>
    </p:spTree>
    <p:extLst>
      <p:ext uri="{BB962C8B-B14F-4D97-AF65-F5344CB8AC3E}">
        <p14:creationId xmlns:p14="http://schemas.microsoft.com/office/powerpoint/2010/main" val="132704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7705"/>
                                        </p:tgtEl>
                                        <p:attrNameLst>
                                          <p:attrName>style.visibility</p:attrName>
                                        </p:attrNameLst>
                                      </p:cBhvr>
                                      <p:to>
                                        <p:strVal val="visible"/>
                                      </p:to>
                                    </p:set>
                                    <p:animEffect transition="in" filter="fade">
                                      <p:cBhvr>
                                        <p:cTn id="32" dur="500"/>
                                        <p:tgtEl>
                                          <p:spTgt spid="1577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0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871" y="79814"/>
            <a:ext cx="8229600" cy="1143000"/>
          </a:xfrm>
        </p:spPr>
        <p:txBody>
          <a:bodyPr>
            <a:normAutofit fontScale="90000"/>
          </a:bodyPr>
          <a:lstStyle/>
          <a:p>
            <a:r>
              <a:rPr lang="en-US" dirty="0" smtClean="0"/>
              <a:t>TRMM Calibrating Other Satellites </a:t>
            </a:r>
            <a:br>
              <a:rPr lang="en-US" dirty="0" smtClean="0"/>
            </a:br>
            <a:r>
              <a:rPr lang="en-US" sz="2700" dirty="0" smtClean="0"/>
              <a:t>(TRMM Multi-satellite Precipitation Analysis (TMPS 3-hr)</a:t>
            </a:r>
            <a:endParaRPr lang="en-US" sz="2700" dirty="0"/>
          </a:p>
        </p:txBody>
      </p:sp>
      <p:sp>
        <p:nvSpPr>
          <p:cNvPr id="14" name="Slide Number Placeholder 1"/>
          <p:cNvSpPr>
            <a:spLocks noGrp="1"/>
          </p:cNvSpPr>
          <p:nvPr>
            <p:ph type="sldNum" sz="quarter" idx="12"/>
          </p:nvPr>
        </p:nvSpPr>
        <p:spPr/>
        <p:txBody>
          <a:bodyPr/>
          <a:lstStyle/>
          <a:p>
            <a:fld id="{93C2B605-3348-4845-830E-E77949BA757D}" type="slidenum">
              <a:rPr lang="en-US" altLang="en-US"/>
              <a:pPr/>
              <a:t>27</a:t>
            </a:fld>
            <a:endParaRPr lang="en-US" altLang="en-US" sz="1400" b="0" i="0"/>
          </a:p>
        </p:txBody>
      </p:sp>
      <p:sp>
        <p:nvSpPr>
          <p:cNvPr id="158722" name="Text Box 2"/>
          <p:cNvSpPr txBox="1">
            <a:spLocks noChangeArrowheads="1"/>
          </p:cNvSpPr>
          <p:nvPr/>
        </p:nvSpPr>
        <p:spPr bwMode="auto">
          <a:xfrm>
            <a:off x="0" y="1600200"/>
            <a:ext cx="3048000" cy="354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460375" algn="l"/>
              </a:tabLst>
              <a:defRPr sz="2400">
                <a:solidFill>
                  <a:schemeClr val="tx1"/>
                </a:solidFill>
                <a:latin typeface="Times" panose="02020603050405020304" pitchFamily="18" charset="0"/>
              </a:defRPr>
            </a:lvl1pPr>
            <a:lvl2pPr>
              <a:tabLst>
                <a:tab pos="460375" algn="l"/>
              </a:tabLst>
              <a:defRPr sz="2400">
                <a:solidFill>
                  <a:schemeClr val="tx1"/>
                </a:solidFill>
                <a:latin typeface="Times" panose="02020603050405020304" pitchFamily="18" charset="0"/>
              </a:defRPr>
            </a:lvl2pPr>
            <a:lvl3pPr>
              <a:tabLst>
                <a:tab pos="460375" algn="l"/>
              </a:tabLst>
              <a:defRPr sz="2400">
                <a:solidFill>
                  <a:schemeClr val="tx1"/>
                </a:solidFill>
                <a:latin typeface="Times" panose="02020603050405020304" pitchFamily="18" charset="0"/>
              </a:defRPr>
            </a:lvl3pPr>
            <a:lvl4pPr>
              <a:tabLst>
                <a:tab pos="460375" algn="l"/>
              </a:tabLst>
              <a:defRPr sz="2400">
                <a:solidFill>
                  <a:schemeClr val="tx1"/>
                </a:solidFill>
                <a:latin typeface="Times" panose="02020603050405020304" pitchFamily="18" charset="0"/>
              </a:defRPr>
            </a:lvl4pPr>
            <a:lvl5pPr>
              <a:tabLst>
                <a:tab pos="460375" algn="l"/>
              </a:tabLst>
              <a:defRPr sz="2400">
                <a:solidFill>
                  <a:schemeClr val="tx1"/>
                </a:solidFill>
                <a:latin typeface="Times" panose="02020603050405020304" pitchFamily="18" charset="0"/>
              </a:defRPr>
            </a:lvl5pPr>
            <a:lvl6pPr eaLnBrk="0" fontAlgn="base" hangingPunct="0">
              <a:spcBef>
                <a:spcPct val="0"/>
              </a:spcBef>
              <a:spcAft>
                <a:spcPct val="0"/>
              </a:spcAft>
              <a:tabLst>
                <a:tab pos="460375" algn="l"/>
              </a:tabLst>
              <a:defRPr sz="2400">
                <a:solidFill>
                  <a:schemeClr val="tx1"/>
                </a:solidFill>
                <a:latin typeface="Times" panose="02020603050405020304" pitchFamily="18" charset="0"/>
              </a:defRPr>
            </a:lvl6pPr>
            <a:lvl7pPr eaLnBrk="0" fontAlgn="base" hangingPunct="0">
              <a:spcBef>
                <a:spcPct val="0"/>
              </a:spcBef>
              <a:spcAft>
                <a:spcPct val="0"/>
              </a:spcAft>
              <a:tabLst>
                <a:tab pos="460375" algn="l"/>
              </a:tabLst>
              <a:defRPr sz="2400">
                <a:solidFill>
                  <a:schemeClr val="tx1"/>
                </a:solidFill>
                <a:latin typeface="Times" panose="02020603050405020304" pitchFamily="18" charset="0"/>
              </a:defRPr>
            </a:lvl7pPr>
            <a:lvl8pPr eaLnBrk="0" fontAlgn="base" hangingPunct="0">
              <a:spcBef>
                <a:spcPct val="0"/>
              </a:spcBef>
              <a:spcAft>
                <a:spcPct val="0"/>
              </a:spcAft>
              <a:tabLst>
                <a:tab pos="460375" algn="l"/>
              </a:tabLst>
              <a:defRPr sz="2400">
                <a:solidFill>
                  <a:schemeClr val="tx1"/>
                </a:solidFill>
                <a:latin typeface="Times" panose="02020603050405020304" pitchFamily="18" charset="0"/>
              </a:defRPr>
            </a:lvl8pPr>
            <a:lvl9pPr eaLnBrk="0" fontAlgn="base" hangingPunct="0">
              <a:spcBef>
                <a:spcPct val="0"/>
              </a:spcBef>
              <a:spcAft>
                <a:spcPct val="0"/>
              </a:spcAft>
              <a:tabLst>
                <a:tab pos="460375" algn="l"/>
              </a:tabLst>
              <a:defRPr sz="2400">
                <a:solidFill>
                  <a:schemeClr val="tx1"/>
                </a:solidFill>
                <a:latin typeface="Times" panose="02020603050405020304" pitchFamily="18" charset="0"/>
              </a:defRPr>
            </a:lvl9pPr>
          </a:lstStyle>
          <a:p>
            <a:pPr>
              <a:spcBef>
                <a:spcPct val="65000"/>
              </a:spcBef>
            </a:pPr>
            <a:r>
              <a:rPr lang="en-US" altLang="en-US" sz="1800" dirty="0">
                <a:latin typeface="Helvetica" panose="020B0604020202020204" pitchFamily="34" charset="0"/>
              </a:rPr>
              <a:t>Combined “high quality” </a:t>
            </a:r>
            <a:r>
              <a:rPr lang="en-US" altLang="en-US" sz="1800" dirty="0" smtClean="0">
                <a:latin typeface="Helvetica" panose="020B0604020202020204" pitchFamily="34" charset="0"/>
              </a:rPr>
              <a:t>(conical </a:t>
            </a:r>
            <a:r>
              <a:rPr lang="en-US" altLang="en-US" sz="1800" dirty="0">
                <a:latin typeface="Helvetica" panose="020B0604020202020204" pitchFamily="34" charset="0"/>
              </a:rPr>
              <a:t>scanning) microwave data coverage: Averages 55% with TRMM, AMSR-E and 3 SSM/I’s</a:t>
            </a:r>
            <a:endParaRPr lang="en-US" altLang="en-US" dirty="0">
              <a:effectLst>
                <a:outerShdw blurRad="38100" dist="38100" dir="2700000" algn="tl">
                  <a:srgbClr val="FFFFFF"/>
                </a:outerShdw>
              </a:effectLst>
              <a:latin typeface="Helvetica" panose="020B0604020202020204" pitchFamily="34" charset="0"/>
            </a:endParaRPr>
          </a:p>
          <a:p>
            <a:pPr>
              <a:spcBef>
                <a:spcPct val="65000"/>
              </a:spcBef>
            </a:pPr>
            <a:endParaRPr lang="en-US" altLang="en-US" sz="1400" dirty="0">
              <a:effectLst>
                <a:outerShdw blurRad="38100" dist="38100" dir="2700000" algn="tl">
                  <a:srgbClr val="FFFFFF"/>
                </a:outerShdw>
              </a:effectLst>
              <a:latin typeface="Helvetica" panose="020B0604020202020204" pitchFamily="34" charset="0"/>
            </a:endParaRPr>
          </a:p>
          <a:p>
            <a:pPr>
              <a:spcBef>
                <a:spcPct val="65000"/>
              </a:spcBef>
            </a:pPr>
            <a:endParaRPr lang="en-US" altLang="en-US" sz="1800" dirty="0">
              <a:latin typeface="Helvetica" panose="020B0604020202020204" pitchFamily="34" charset="0"/>
            </a:endParaRPr>
          </a:p>
          <a:p>
            <a:pPr>
              <a:spcBef>
                <a:spcPct val="65000"/>
              </a:spcBef>
            </a:pPr>
            <a:r>
              <a:rPr lang="en-US" altLang="en-US" sz="1800" dirty="0">
                <a:latin typeface="Helvetica" panose="020B0604020202020204" pitchFamily="34" charset="0"/>
              </a:rPr>
              <a:t>Addition of 3 AMSU-B’s (lower quality over ocean): Total coverage averages ~ 85%</a:t>
            </a:r>
            <a:endParaRPr lang="en-US" altLang="en-US" dirty="0">
              <a:effectLst>
                <a:outerShdw blurRad="38100" dist="38100" dir="2700000" algn="tl">
                  <a:srgbClr val="FFFFFF"/>
                </a:outerShdw>
              </a:effectLst>
              <a:latin typeface="Helvetica" panose="020B0604020202020204" pitchFamily="34" charset="0"/>
            </a:endParaRPr>
          </a:p>
        </p:txBody>
      </p:sp>
      <p:grpSp>
        <p:nvGrpSpPr>
          <p:cNvPr id="158724" name="Group 4"/>
          <p:cNvGrpSpPr>
            <a:grpSpLocks/>
          </p:cNvGrpSpPr>
          <p:nvPr/>
        </p:nvGrpSpPr>
        <p:grpSpPr bwMode="auto">
          <a:xfrm>
            <a:off x="3048000" y="3810000"/>
            <a:ext cx="5943600" cy="2057400"/>
            <a:chOff x="0" y="1584"/>
            <a:chExt cx="5760" cy="2016"/>
          </a:xfrm>
        </p:grpSpPr>
        <p:pic>
          <p:nvPicPr>
            <p:cNvPr id="158725" name="Picture 5"/>
            <p:cNvPicPr>
              <a:picLocks noChangeAspect="1" noChangeArrowheads="1"/>
            </p:cNvPicPr>
            <p:nvPr/>
          </p:nvPicPr>
          <p:blipFill>
            <a:blip r:embed="rId3">
              <a:extLst>
                <a:ext uri="{28A0092B-C50C-407E-A947-70E740481C1C}">
                  <a14:useLocalDpi xmlns:a14="http://schemas.microsoft.com/office/drawing/2010/main" val="0"/>
                </a:ext>
              </a:extLst>
            </a:blip>
            <a:srcRect t="18495" b="31779"/>
            <a:stretch>
              <a:fillRect/>
            </a:stretch>
          </p:blipFill>
          <p:spPr bwMode="auto">
            <a:xfrm>
              <a:off x="0" y="1584"/>
              <a:ext cx="5760" cy="1632"/>
            </a:xfrm>
            <a:prstGeom prst="rect">
              <a:avLst/>
            </a:prstGeom>
            <a:noFill/>
            <a:extLst>
              <a:ext uri="{909E8E84-426E-40DD-AFC4-6F175D3DCCD1}">
                <a14:hiddenFill xmlns:a14="http://schemas.microsoft.com/office/drawing/2010/main">
                  <a:solidFill>
                    <a:srgbClr val="FFFFFF"/>
                  </a:solidFill>
                </a14:hiddenFill>
              </a:ext>
            </a:extLst>
          </p:spPr>
        </p:pic>
        <p:pic>
          <p:nvPicPr>
            <p:cNvPr id="158726" name="Picture 6"/>
            <p:cNvPicPr>
              <a:picLocks noChangeAspect="1" noChangeArrowheads="1"/>
            </p:cNvPicPr>
            <p:nvPr/>
          </p:nvPicPr>
          <p:blipFill>
            <a:blip r:embed="rId3">
              <a:extLst>
                <a:ext uri="{28A0092B-C50C-407E-A947-70E740481C1C}">
                  <a14:useLocalDpi xmlns:a14="http://schemas.microsoft.com/office/drawing/2010/main" val="0"/>
                </a:ext>
              </a:extLst>
            </a:blip>
            <a:srcRect t="88300"/>
            <a:stretch>
              <a:fillRect/>
            </a:stretch>
          </p:blipFill>
          <p:spPr bwMode="auto">
            <a:xfrm>
              <a:off x="0" y="3216"/>
              <a:ext cx="5760" cy="38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8727" name="Group 7"/>
          <p:cNvGrpSpPr>
            <a:grpSpLocks/>
          </p:cNvGrpSpPr>
          <p:nvPr/>
        </p:nvGrpSpPr>
        <p:grpSpPr bwMode="auto">
          <a:xfrm>
            <a:off x="3048000" y="1371600"/>
            <a:ext cx="5943600" cy="2070100"/>
            <a:chOff x="0" y="768"/>
            <a:chExt cx="5760" cy="2024"/>
          </a:xfrm>
        </p:grpSpPr>
        <p:pic>
          <p:nvPicPr>
            <p:cNvPr id="158728" name="Picture 8"/>
            <p:cNvPicPr>
              <a:picLocks noChangeAspect="1" noChangeArrowheads="1"/>
            </p:cNvPicPr>
            <p:nvPr/>
          </p:nvPicPr>
          <p:blipFill>
            <a:blip r:embed="rId4">
              <a:extLst>
                <a:ext uri="{28A0092B-C50C-407E-A947-70E740481C1C}">
                  <a14:useLocalDpi xmlns:a14="http://schemas.microsoft.com/office/drawing/2010/main" val="0"/>
                </a:ext>
              </a:extLst>
            </a:blip>
            <a:srcRect t="19025" b="31219"/>
            <a:stretch>
              <a:fillRect/>
            </a:stretch>
          </p:blipFill>
          <p:spPr bwMode="auto">
            <a:xfrm>
              <a:off x="0" y="768"/>
              <a:ext cx="5760" cy="1632"/>
            </a:xfrm>
            <a:prstGeom prst="rect">
              <a:avLst/>
            </a:prstGeom>
            <a:noFill/>
            <a:extLst>
              <a:ext uri="{909E8E84-426E-40DD-AFC4-6F175D3DCCD1}">
                <a14:hiddenFill xmlns:a14="http://schemas.microsoft.com/office/drawing/2010/main">
                  <a:solidFill>
                    <a:srgbClr val="FFFFFF"/>
                  </a:solidFill>
                </a14:hiddenFill>
              </a:ext>
            </a:extLst>
          </p:spPr>
        </p:pic>
        <p:pic>
          <p:nvPicPr>
            <p:cNvPr id="158729" name="Picture 9"/>
            <p:cNvPicPr>
              <a:picLocks noChangeAspect="1" noChangeArrowheads="1"/>
            </p:cNvPicPr>
            <p:nvPr/>
          </p:nvPicPr>
          <p:blipFill>
            <a:blip r:embed="rId4">
              <a:extLst>
                <a:ext uri="{28A0092B-C50C-407E-A947-70E740481C1C}">
                  <a14:useLocalDpi xmlns:a14="http://schemas.microsoft.com/office/drawing/2010/main" val="0"/>
                </a:ext>
              </a:extLst>
            </a:blip>
            <a:srcRect t="88049"/>
            <a:stretch>
              <a:fillRect/>
            </a:stretch>
          </p:blipFill>
          <p:spPr bwMode="auto">
            <a:xfrm>
              <a:off x="0" y="2400"/>
              <a:ext cx="5760" cy="392"/>
            </a:xfrm>
            <a:prstGeom prst="rect">
              <a:avLst/>
            </a:prstGeom>
            <a:noFill/>
            <a:extLst>
              <a:ext uri="{909E8E84-426E-40DD-AFC4-6F175D3DCCD1}">
                <a14:hiddenFill xmlns:a14="http://schemas.microsoft.com/office/drawing/2010/main">
                  <a:solidFill>
                    <a:srgbClr val="FFFFFF"/>
                  </a:solidFill>
                </a14:hiddenFill>
              </a:ext>
            </a:extLst>
          </p:spPr>
        </p:pic>
      </p:grpSp>
      <p:sp>
        <p:nvSpPr>
          <p:cNvPr id="158730" name="Text Box 10"/>
          <p:cNvSpPr txBox="1">
            <a:spLocks noChangeArrowheads="1"/>
          </p:cNvSpPr>
          <p:nvPr/>
        </p:nvSpPr>
        <p:spPr bwMode="auto">
          <a:xfrm>
            <a:off x="0" y="5486400"/>
            <a:ext cx="3352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i="1">
                <a:solidFill>
                  <a:srgbClr val="0026FF"/>
                </a:solidFill>
              </a:rPr>
              <a:t>Remaining gaps filled by Geo-IR precipitation estimates</a:t>
            </a:r>
          </a:p>
        </p:txBody>
      </p:sp>
      <p:sp>
        <p:nvSpPr>
          <p:cNvPr id="158731" name="Text Box 11"/>
          <p:cNvSpPr txBox="1">
            <a:spLocks noChangeArrowheads="1"/>
          </p:cNvSpPr>
          <p:nvPr/>
        </p:nvSpPr>
        <p:spPr bwMode="auto">
          <a:xfrm>
            <a:off x="2514600" y="5943600"/>
            <a:ext cx="594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58732" name="Text Box 12"/>
          <p:cNvSpPr txBox="1">
            <a:spLocks noChangeArrowheads="1"/>
          </p:cNvSpPr>
          <p:nvPr/>
        </p:nvSpPr>
        <p:spPr bwMode="auto">
          <a:xfrm>
            <a:off x="152400" y="5486400"/>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58733" name="Text Box 13"/>
          <p:cNvSpPr txBox="1">
            <a:spLocks noChangeArrowheads="1"/>
          </p:cNvSpPr>
          <p:nvPr/>
        </p:nvSpPr>
        <p:spPr bwMode="auto">
          <a:xfrm>
            <a:off x="3124200" y="5867400"/>
            <a:ext cx="556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i="1"/>
              <a:t>Version 6 3B42: Eight year, 3-hr data set</a:t>
            </a:r>
            <a:endParaRPr lang="en-US" altLang="en-US"/>
          </a:p>
        </p:txBody>
      </p:sp>
    </p:spTree>
    <p:extLst>
      <p:ext uri="{BB962C8B-B14F-4D97-AF65-F5344CB8AC3E}">
        <p14:creationId xmlns:p14="http://schemas.microsoft.com/office/powerpoint/2010/main" val="27282752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228600"/>
            <a:ext cx="8229600" cy="754380"/>
          </a:xfrm>
        </p:spPr>
        <p:txBody>
          <a:bodyPr>
            <a:noAutofit/>
          </a:bodyPr>
          <a:lstStyle/>
          <a:p>
            <a:r>
              <a:rPr lang="en-US" dirty="0" smtClean="0"/>
              <a:t>TRMM – Past, Present, Future</a:t>
            </a:r>
            <a:endParaRPr lang="en-US" dirty="0"/>
          </a:p>
        </p:txBody>
      </p:sp>
      <p:sp>
        <p:nvSpPr>
          <p:cNvPr id="5" name="Content Placeholder 4"/>
          <p:cNvSpPr>
            <a:spLocks noGrp="1"/>
          </p:cNvSpPr>
          <p:nvPr>
            <p:ph idx="1"/>
          </p:nvPr>
        </p:nvSpPr>
        <p:spPr>
          <a:xfrm>
            <a:off x="457200" y="1371600"/>
            <a:ext cx="8229600" cy="5486400"/>
          </a:xfrm>
        </p:spPr>
        <p:txBody>
          <a:bodyPr>
            <a:normAutofit fontScale="70000" lnSpcReduction="20000"/>
          </a:bodyPr>
          <a:lstStyle/>
          <a:p>
            <a:pPr>
              <a:lnSpc>
                <a:spcPct val="90000"/>
              </a:lnSpc>
            </a:pPr>
            <a:r>
              <a:rPr lang="en-US" altLang="en-US" sz="2800" b="1" dirty="0">
                <a:solidFill>
                  <a:srgbClr val="CC04B4"/>
                </a:solidFill>
              </a:rPr>
              <a:t>TRMM Experimental Phase</a:t>
            </a:r>
            <a:r>
              <a:rPr lang="en-US" altLang="en-US" sz="2800" dirty="0">
                <a:solidFill>
                  <a:srgbClr val="CC04B4"/>
                </a:solidFill>
              </a:rPr>
              <a:t> </a:t>
            </a:r>
            <a:r>
              <a:rPr lang="en-US" altLang="en-US" sz="2800" dirty="0"/>
              <a:t>(Jan. 1998-August 2001</a:t>
            </a:r>
            <a:r>
              <a:rPr lang="en-US" altLang="en-US" sz="2800" i="1" dirty="0"/>
              <a:t>[~3.5 years]</a:t>
            </a:r>
            <a:r>
              <a:rPr lang="en-US" altLang="en-US" sz="2800" dirty="0"/>
              <a:t>).  </a:t>
            </a:r>
            <a:r>
              <a:rPr lang="en-US" altLang="en-US" sz="2800" u="sng" dirty="0"/>
              <a:t>350 km altitude.</a:t>
            </a:r>
            <a:r>
              <a:rPr lang="en-US" altLang="en-US" sz="2800" dirty="0"/>
              <a:t> (better PR sensitivity</a:t>
            </a:r>
            <a:r>
              <a:rPr lang="en-US" altLang="en-US" sz="2800" dirty="0" smtClean="0"/>
              <a:t>)</a:t>
            </a:r>
          </a:p>
          <a:p>
            <a:pPr>
              <a:lnSpc>
                <a:spcPct val="90000"/>
              </a:lnSpc>
            </a:pPr>
            <a:endParaRPr lang="en-US" altLang="en-US" sz="2800" dirty="0"/>
          </a:p>
          <a:p>
            <a:pPr>
              <a:lnSpc>
                <a:spcPct val="90000"/>
              </a:lnSpc>
            </a:pPr>
            <a:r>
              <a:rPr lang="en-US" altLang="en-US" sz="2800" b="1" dirty="0">
                <a:solidFill>
                  <a:srgbClr val="CC04B4"/>
                </a:solidFill>
              </a:rPr>
              <a:t>TRMM Extended Phase</a:t>
            </a:r>
            <a:r>
              <a:rPr lang="en-US" altLang="en-US" sz="2800" dirty="0">
                <a:solidFill>
                  <a:srgbClr val="CC04B4"/>
                </a:solidFill>
              </a:rPr>
              <a:t> </a:t>
            </a:r>
            <a:r>
              <a:rPr lang="en-US" altLang="en-US" sz="2800" dirty="0"/>
              <a:t>(August </a:t>
            </a:r>
            <a:r>
              <a:rPr lang="en-US" altLang="en-US" sz="2800" dirty="0" smtClean="0"/>
              <a:t>2001-April 2015). </a:t>
            </a:r>
            <a:r>
              <a:rPr lang="en-US" altLang="en-US" sz="2800" u="sng" dirty="0" smtClean="0"/>
              <a:t> </a:t>
            </a:r>
            <a:r>
              <a:rPr lang="en-US" altLang="en-US" sz="2800" u="sng" dirty="0"/>
              <a:t>402 km altitude</a:t>
            </a:r>
            <a:r>
              <a:rPr lang="en-US" altLang="en-US" sz="2800" dirty="0"/>
              <a:t>.  (reduced PR sensitivity</a:t>
            </a:r>
            <a:r>
              <a:rPr lang="en-US" altLang="en-US" sz="2800" i="1" dirty="0"/>
              <a:t>[5+ years]</a:t>
            </a:r>
            <a:r>
              <a:rPr lang="en-US" altLang="en-US" sz="2800" dirty="0"/>
              <a:t>). </a:t>
            </a:r>
            <a:r>
              <a:rPr lang="en-US" altLang="en-US" sz="2800" u="sng" dirty="0"/>
              <a:t>Fuel sufficient to ~</a:t>
            </a:r>
            <a:r>
              <a:rPr lang="en-US" altLang="en-US" sz="2800" u="sng" dirty="0" smtClean="0"/>
              <a:t>2012</a:t>
            </a:r>
          </a:p>
          <a:p>
            <a:pPr>
              <a:lnSpc>
                <a:spcPct val="90000"/>
              </a:lnSpc>
            </a:pPr>
            <a:endParaRPr lang="en-US" altLang="en-US" sz="2800" dirty="0"/>
          </a:p>
          <a:p>
            <a:pPr>
              <a:lnSpc>
                <a:spcPct val="90000"/>
              </a:lnSpc>
            </a:pPr>
            <a:r>
              <a:rPr lang="en-US" altLang="en-US" sz="2800" dirty="0"/>
              <a:t>Version 6 TRMM products improved, but </a:t>
            </a:r>
            <a:r>
              <a:rPr lang="en-US" altLang="en-US" sz="2800" b="1" dirty="0"/>
              <a:t>impact of boost evident</a:t>
            </a:r>
            <a:r>
              <a:rPr lang="en-US" altLang="en-US" sz="2800" dirty="0"/>
              <a:t>; </a:t>
            </a:r>
            <a:endParaRPr lang="en-US" altLang="en-US" sz="2800" dirty="0" smtClean="0"/>
          </a:p>
          <a:p>
            <a:pPr>
              <a:lnSpc>
                <a:spcPct val="90000"/>
              </a:lnSpc>
            </a:pPr>
            <a:endParaRPr lang="en-US" altLang="en-US" sz="2800" b="1" dirty="0"/>
          </a:p>
          <a:p>
            <a:pPr>
              <a:lnSpc>
                <a:spcPct val="90000"/>
              </a:lnSpc>
            </a:pPr>
            <a:r>
              <a:rPr lang="en-US" altLang="en-US" sz="2800" b="1" dirty="0" smtClean="0">
                <a:solidFill>
                  <a:srgbClr val="CC04B4"/>
                </a:solidFill>
              </a:rPr>
              <a:t>Version </a:t>
            </a:r>
            <a:r>
              <a:rPr lang="en-US" altLang="en-US" sz="2800" b="1" dirty="0">
                <a:solidFill>
                  <a:srgbClr val="CC04B4"/>
                </a:solidFill>
              </a:rPr>
              <a:t>7</a:t>
            </a:r>
            <a:r>
              <a:rPr lang="en-US" altLang="en-US" sz="2800" dirty="0"/>
              <a:t> </a:t>
            </a:r>
            <a:r>
              <a:rPr lang="en-US" altLang="en-US" sz="2800" dirty="0" smtClean="0"/>
              <a:t> </a:t>
            </a:r>
            <a:r>
              <a:rPr lang="en-US" altLang="en-US" sz="2800" dirty="0"/>
              <a:t>will address boost issue and </a:t>
            </a:r>
            <a:r>
              <a:rPr lang="en-US" altLang="en-US" sz="2800" b="1" dirty="0"/>
              <a:t>transition toward GPM </a:t>
            </a:r>
            <a:r>
              <a:rPr lang="en-US" altLang="en-US" sz="2800" b="1" dirty="0" smtClean="0"/>
              <a:t>era as TRMM has been decommissioned (in 2015)</a:t>
            </a:r>
            <a:endParaRPr lang="en-US" altLang="en-US" sz="2800" b="1" dirty="0" smtClean="0"/>
          </a:p>
          <a:p>
            <a:pPr>
              <a:lnSpc>
                <a:spcPct val="90000"/>
              </a:lnSpc>
            </a:pPr>
            <a:endParaRPr lang="en-US" altLang="en-US" sz="2800" dirty="0"/>
          </a:p>
          <a:p>
            <a:pPr>
              <a:lnSpc>
                <a:spcPct val="90000"/>
              </a:lnSpc>
            </a:pPr>
            <a:r>
              <a:rPr lang="en-US" altLang="en-US" sz="2800" dirty="0" smtClean="0"/>
              <a:t>TRMM </a:t>
            </a:r>
            <a:r>
              <a:rPr lang="en-US" altLang="en-US" sz="2800" dirty="0"/>
              <a:t>extension decision </a:t>
            </a:r>
            <a:r>
              <a:rPr lang="en-US" altLang="en-US" sz="2800" dirty="0" smtClean="0"/>
              <a:t>allowed </a:t>
            </a:r>
            <a:r>
              <a:rPr lang="en-US" altLang="en-US" sz="2800" dirty="0"/>
              <a:t>for continuation of TRMM-based science and applications, </a:t>
            </a:r>
            <a:r>
              <a:rPr lang="en-US" altLang="en-US" sz="2800" b="1" dirty="0"/>
              <a:t>up to and </a:t>
            </a:r>
            <a:r>
              <a:rPr lang="en-US" altLang="en-US" sz="2800" b="1" dirty="0" smtClean="0"/>
              <a:t>overlapping </a:t>
            </a:r>
            <a:r>
              <a:rPr lang="en-US" altLang="en-US" sz="2800" b="1" dirty="0"/>
              <a:t>GPM core (also at ~400 km altitude</a:t>
            </a:r>
            <a:r>
              <a:rPr lang="en-US" altLang="en-US" sz="2800" b="1" dirty="0" smtClean="0"/>
              <a:t>).</a:t>
            </a:r>
          </a:p>
          <a:p>
            <a:pPr>
              <a:lnSpc>
                <a:spcPct val="90000"/>
              </a:lnSpc>
            </a:pPr>
            <a:endParaRPr lang="en-US" altLang="en-US" sz="2800" b="1" dirty="0"/>
          </a:p>
          <a:p>
            <a:pPr>
              <a:lnSpc>
                <a:spcPct val="90000"/>
              </a:lnSpc>
            </a:pPr>
            <a:r>
              <a:rPr lang="en-US" altLang="en-US" sz="2800" b="1" dirty="0">
                <a:solidFill>
                  <a:srgbClr val="CC04B4"/>
                </a:solidFill>
              </a:rPr>
              <a:t>GPM</a:t>
            </a:r>
            <a:r>
              <a:rPr lang="en-US" altLang="en-US" sz="2800" dirty="0"/>
              <a:t> will add </a:t>
            </a:r>
            <a:r>
              <a:rPr lang="en-US" altLang="en-US" sz="2800" b="1" dirty="0"/>
              <a:t>critical microphysical information</a:t>
            </a:r>
            <a:r>
              <a:rPr lang="en-US" altLang="en-US" sz="2800" dirty="0"/>
              <a:t>, </a:t>
            </a:r>
            <a:r>
              <a:rPr lang="en-US" altLang="en-US" sz="2800" b="1" dirty="0"/>
              <a:t>expand latitude range</a:t>
            </a:r>
            <a:r>
              <a:rPr lang="en-US" altLang="en-US" sz="2800" dirty="0"/>
              <a:t> to middle and high latitudes, provide </a:t>
            </a:r>
            <a:r>
              <a:rPr lang="en-US" altLang="en-US" sz="2800" b="1" dirty="0"/>
              <a:t>improved microwave sampling</a:t>
            </a:r>
            <a:r>
              <a:rPr lang="en-US" altLang="en-US" sz="2800" dirty="0"/>
              <a:t>, and </a:t>
            </a:r>
            <a:r>
              <a:rPr lang="en-US" altLang="en-US" sz="2800" b="1" dirty="0"/>
              <a:t>lengthen important radar/radiometer record </a:t>
            </a:r>
            <a:r>
              <a:rPr lang="en-US" altLang="en-US" sz="2800" dirty="0"/>
              <a:t>started by TRMM.</a:t>
            </a:r>
          </a:p>
          <a:p>
            <a:endParaRPr lang="en-US" dirty="0"/>
          </a:p>
        </p:txBody>
      </p:sp>
    </p:spTree>
    <p:extLst>
      <p:ext uri="{BB962C8B-B14F-4D97-AF65-F5344CB8AC3E}">
        <p14:creationId xmlns:p14="http://schemas.microsoft.com/office/powerpoint/2010/main" val="1648673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animEffect transition="in" filter="fade">
                                      <p:cBhvr>
                                        <p:cTn id="27" dur="500"/>
                                        <p:tgtEl>
                                          <p:spTgt spid="5">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10" end="10"/>
                                            </p:txEl>
                                          </p:spTgt>
                                        </p:tgtEl>
                                        <p:attrNameLst>
                                          <p:attrName>style.visibility</p:attrName>
                                        </p:attrNameLst>
                                      </p:cBhvr>
                                      <p:to>
                                        <p:strVal val="visible"/>
                                      </p:to>
                                    </p:set>
                                    <p:animEffect transition="in" filter="fade">
                                      <p:cBhvr>
                                        <p:cTn id="32"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28600"/>
            <a:ext cx="5562600" cy="932688"/>
          </a:xfrm>
        </p:spPr>
        <p:txBody>
          <a:bodyPr/>
          <a:lstStyle/>
          <a:p>
            <a:r>
              <a:rPr lang="en-US" dirty="0" smtClean="0"/>
              <a:t>From TRMM to GPM</a:t>
            </a:r>
            <a:endParaRPr lang="en-US" dirty="0"/>
          </a:p>
        </p:txBody>
      </p:sp>
      <p:pic>
        <p:nvPicPr>
          <p:cNvPr id="36866" name="Picture 2" descr="http://www.nasa.gov/sites/default/files/ec_const_v2_still.0810_pri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0388"/>
            <a:ext cx="9137720" cy="4820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7140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pmm.nasa.gov/sites/default/files/imce/GPM_banner_3_drople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13" y="1295400"/>
            <a:ext cx="9146181"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98901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1371600"/>
            <a:ext cx="7400531" cy="5183585"/>
          </a:xfrm>
          <a:prstGeom prst="rect">
            <a:avLst/>
          </a:prstGeom>
        </p:spPr>
      </p:pic>
      <p:sp>
        <p:nvSpPr>
          <p:cNvPr id="3" name="Rectangle 2"/>
          <p:cNvSpPr/>
          <p:nvPr/>
        </p:nvSpPr>
        <p:spPr>
          <a:xfrm>
            <a:off x="152400" y="838200"/>
            <a:ext cx="8839200" cy="369332"/>
          </a:xfrm>
          <a:prstGeom prst="rect">
            <a:avLst/>
          </a:prstGeom>
        </p:spPr>
        <p:txBody>
          <a:bodyPr wrap="square">
            <a:spAutoFit/>
          </a:bodyPr>
          <a:lstStyle/>
          <a:p>
            <a:pPr algn="ctr"/>
            <a:r>
              <a:rPr lang="en-US" b="1" dirty="0">
                <a:solidFill>
                  <a:srgbClr val="FF0000"/>
                </a:solidFill>
              </a:rPr>
              <a:t>https://www.nasa.gov/mission_pages/GPM/main/index.html</a:t>
            </a:r>
          </a:p>
        </p:txBody>
      </p:sp>
      <p:sp>
        <p:nvSpPr>
          <p:cNvPr id="4" name="Rectangle 2"/>
          <p:cNvSpPr txBox="1">
            <a:spLocks noChangeArrowheads="1"/>
          </p:cNvSpPr>
          <p:nvPr/>
        </p:nvSpPr>
        <p:spPr>
          <a:xfrm>
            <a:off x="990600" y="0"/>
            <a:ext cx="7772400" cy="942975"/>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altLang="ja-JP" dirty="0" smtClean="0"/>
              <a:t>GPM Main Description Page</a:t>
            </a:r>
            <a:endParaRPr lang="en-US" altLang="ja-JP" dirty="0"/>
          </a:p>
        </p:txBody>
      </p:sp>
    </p:spTree>
    <p:extLst>
      <p:ext uri="{BB962C8B-B14F-4D97-AF65-F5344CB8AC3E}">
        <p14:creationId xmlns:p14="http://schemas.microsoft.com/office/powerpoint/2010/main" val="16940081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a:xfrm>
            <a:off x="228600" y="152400"/>
            <a:ext cx="7772400" cy="942975"/>
          </a:xfrm>
        </p:spPr>
        <p:txBody>
          <a:bodyPr/>
          <a:lstStyle/>
          <a:p>
            <a:r>
              <a:rPr lang="en-US" altLang="ja-JP" dirty="0"/>
              <a:t>GPM </a:t>
            </a:r>
            <a:r>
              <a:rPr lang="en-US" altLang="ja-JP" dirty="0" smtClean="0"/>
              <a:t>Objective</a:t>
            </a:r>
            <a:endParaRPr lang="en-US" altLang="ja-JP" dirty="0"/>
          </a:p>
        </p:txBody>
      </p:sp>
      <p:sp>
        <p:nvSpPr>
          <p:cNvPr id="270339" name="Rectangle 3"/>
          <p:cNvSpPr>
            <a:spLocks noGrp="1" noChangeArrowheads="1"/>
          </p:cNvSpPr>
          <p:nvPr>
            <p:ph type="body" idx="1"/>
          </p:nvPr>
        </p:nvSpPr>
        <p:spPr>
          <a:xfrm>
            <a:off x="255814" y="1106261"/>
            <a:ext cx="8507186" cy="5446939"/>
          </a:xfrm>
        </p:spPr>
        <p:txBody>
          <a:bodyPr>
            <a:normAutofit fontScale="85000" lnSpcReduction="20000"/>
          </a:bodyPr>
          <a:lstStyle/>
          <a:p>
            <a:r>
              <a:rPr lang="en-US" sz="2800" dirty="0" smtClean="0"/>
              <a:t>The </a:t>
            </a:r>
            <a:r>
              <a:rPr lang="en-US" sz="2800" b="1" dirty="0">
                <a:solidFill>
                  <a:srgbClr val="CC04B4"/>
                </a:solidFill>
              </a:rPr>
              <a:t>Global Precipitation Measurement mission </a:t>
            </a:r>
            <a:r>
              <a:rPr lang="en-US" sz="2800" dirty="0"/>
              <a:t>is an international network of satellites that provide the next-generation global observations of rain and snow to advance our understanding of Earth's water and energy cycle, improve forecasting of extreme events, and provide accurate and timely information to directly benefit society.</a:t>
            </a:r>
          </a:p>
          <a:p>
            <a:pPr>
              <a:lnSpc>
                <a:spcPct val="90000"/>
              </a:lnSpc>
            </a:pPr>
            <a:endParaRPr lang="en-US" altLang="ja-JP" sz="2800" b="1" dirty="0" smtClean="0">
              <a:solidFill>
                <a:srgbClr val="CC04B4"/>
              </a:solidFill>
            </a:endParaRPr>
          </a:p>
          <a:p>
            <a:pPr>
              <a:lnSpc>
                <a:spcPct val="90000"/>
              </a:lnSpc>
            </a:pPr>
            <a:r>
              <a:rPr lang="en-US" altLang="ja-JP" sz="2800" b="1" dirty="0" smtClean="0">
                <a:solidFill>
                  <a:srgbClr val="CC04B4"/>
                </a:solidFill>
              </a:rPr>
              <a:t>Improve </a:t>
            </a:r>
            <a:r>
              <a:rPr lang="en-US" altLang="ja-JP" sz="2800" b="1" dirty="0">
                <a:solidFill>
                  <a:srgbClr val="CC04B4"/>
                </a:solidFill>
              </a:rPr>
              <a:t>ongoing efforts to predict climate </a:t>
            </a:r>
          </a:p>
          <a:p>
            <a:pPr lvl="1">
              <a:lnSpc>
                <a:spcPct val="90000"/>
              </a:lnSpc>
            </a:pPr>
            <a:r>
              <a:rPr lang="en-US" altLang="ja-JP" dirty="0"/>
              <a:t>by providing near-global measurement of precipitation</a:t>
            </a:r>
          </a:p>
          <a:p>
            <a:pPr>
              <a:lnSpc>
                <a:spcPct val="90000"/>
              </a:lnSpc>
            </a:pPr>
            <a:endParaRPr lang="en-US" altLang="ja-JP" sz="2800" b="1" i="1" dirty="0" smtClean="0">
              <a:solidFill>
                <a:srgbClr val="006600"/>
              </a:solidFill>
            </a:endParaRPr>
          </a:p>
          <a:p>
            <a:pPr>
              <a:lnSpc>
                <a:spcPct val="90000"/>
              </a:lnSpc>
            </a:pPr>
            <a:r>
              <a:rPr lang="en-US" altLang="ja-JP" sz="2800" b="1" dirty="0" smtClean="0">
                <a:solidFill>
                  <a:srgbClr val="CC04B4"/>
                </a:solidFill>
              </a:rPr>
              <a:t>Improve </a:t>
            </a:r>
            <a:r>
              <a:rPr lang="en-US" altLang="ja-JP" sz="2800" b="1" dirty="0">
                <a:solidFill>
                  <a:srgbClr val="CC04B4"/>
                </a:solidFill>
              </a:rPr>
              <a:t>the accuracy of weather and precipitation forecasts</a:t>
            </a:r>
            <a:r>
              <a:rPr lang="en-US" altLang="ja-JP" sz="2800" dirty="0">
                <a:solidFill>
                  <a:srgbClr val="CC04B4"/>
                </a:solidFill>
              </a:rPr>
              <a:t> </a:t>
            </a:r>
          </a:p>
          <a:p>
            <a:pPr lvl="1">
              <a:lnSpc>
                <a:spcPct val="90000"/>
              </a:lnSpc>
            </a:pPr>
            <a:r>
              <a:rPr lang="en-US" altLang="ja-JP" dirty="0"/>
              <a:t>through more accurate measurement of rain rates and latent heating. </a:t>
            </a:r>
          </a:p>
          <a:p>
            <a:pPr>
              <a:lnSpc>
                <a:spcPct val="90000"/>
              </a:lnSpc>
            </a:pPr>
            <a:endParaRPr lang="en-US" altLang="ja-JP" sz="2800" dirty="0">
              <a:solidFill>
                <a:srgbClr val="CC04B4"/>
              </a:solidFill>
            </a:endParaRPr>
          </a:p>
          <a:p>
            <a:pPr>
              <a:lnSpc>
                <a:spcPct val="90000"/>
              </a:lnSpc>
            </a:pPr>
            <a:r>
              <a:rPr lang="en-US" altLang="ja-JP" sz="2800" b="1" dirty="0" smtClean="0">
                <a:solidFill>
                  <a:srgbClr val="CC04B4"/>
                </a:solidFill>
              </a:rPr>
              <a:t>Provide </a:t>
            </a:r>
            <a:r>
              <a:rPr lang="en-US" altLang="ja-JP" sz="2800" b="1" dirty="0">
                <a:solidFill>
                  <a:srgbClr val="CC04B4"/>
                </a:solidFill>
              </a:rPr>
              <a:t>more frequent and complete sampling of the Earth's precipitation.</a:t>
            </a:r>
            <a:r>
              <a:rPr lang="en-US" altLang="ja-JP" sz="2800" dirty="0">
                <a:solidFill>
                  <a:srgbClr val="CC04B4"/>
                </a:solidFill>
              </a:rPr>
              <a:t> </a:t>
            </a:r>
          </a:p>
          <a:p>
            <a:pPr lvl="1">
              <a:lnSpc>
                <a:spcPct val="90000"/>
              </a:lnSpc>
            </a:pPr>
            <a:r>
              <a:rPr lang="en-US" altLang="ja-JP" dirty="0"/>
              <a:t>This will provide better prediction of flood hazards and management of life-sustaining activities dependent upon fresh water</a:t>
            </a:r>
            <a:endParaRPr lang="ja-JP" altLang="en-US" sz="3200" b="0" dirty="0">
              <a:solidFill>
                <a:schemeClr val="bg1"/>
              </a:solidFill>
            </a:endParaRPr>
          </a:p>
        </p:txBody>
      </p:sp>
    </p:spTree>
    <p:extLst>
      <p:ext uri="{BB962C8B-B14F-4D97-AF65-F5344CB8AC3E}">
        <p14:creationId xmlns:p14="http://schemas.microsoft.com/office/powerpoint/2010/main" val="60866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339">
                                            <p:txEl>
                                              <p:pRg st="3" end="3"/>
                                            </p:txEl>
                                          </p:spTgt>
                                        </p:tgtEl>
                                        <p:attrNameLst>
                                          <p:attrName>style.visibility</p:attrName>
                                        </p:attrNameLst>
                                      </p:cBhvr>
                                      <p:to>
                                        <p:strVal val="visible"/>
                                      </p:to>
                                    </p:set>
                                    <p:animEffect transition="in" filter="fade">
                                      <p:cBhvr>
                                        <p:cTn id="7" dur="500"/>
                                        <p:tgtEl>
                                          <p:spTgt spid="27033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0339">
                                            <p:txEl>
                                              <p:pRg st="6" end="6"/>
                                            </p:txEl>
                                          </p:spTgt>
                                        </p:tgtEl>
                                        <p:attrNameLst>
                                          <p:attrName>style.visibility</p:attrName>
                                        </p:attrNameLst>
                                      </p:cBhvr>
                                      <p:to>
                                        <p:strVal val="visible"/>
                                      </p:to>
                                    </p:set>
                                    <p:animEffect transition="in" filter="fade">
                                      <p:cBhvr>
                                        <p:cTn id="12" dur="500"/>
                                        <p:tgtEl>
                                          <p:spTgt spid="270339">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0339">
                                            <p:txEl>
                                              <p:pRg st="9" end="9"/>
                                            </p:txEl>
                                          </p:spTgt>
                                        </p:tgtEl>
                                        <p:attrNameLst>
                                          <p:attrName>style.visibility</p:attrName>
                                        </p:attrNameLst>
                                      </p:cBhvr>
                                      <p:to>
                                        <p:strVal val="visible"/>
                                      </p:to>
                                    </p:set>
                                    <p:animEffect transition="in" filter="fade">
                                      <p:cBhvr>
                                        <p:cTn id="17" dur="500"/>
                                        <p:tgtEl>
                                          <p:spTgt spid="27033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305800" cy="856488"/>
          </a:xfrm>
        </p:spPr>
        <p:txBody>
          <a:bodyPr/>
          <a:lstStyle/>
          <a:p>
            <a:r>
              <a:rPr lang="en-US" dirty="0" smtClean="0"/>
              <a:t>GPM Channels</a:t>
            </a:r>
            <a:endParaRPr lang="en-US" dirty="0"/>
          </a:p>
        </p:txBody>
      </p:sp>
      <p:pic>
        <p:nvPicPr>
          <p:cNvPr id="35842" name="Picture 2" descr="http://www.nasa.gov/sites/default/files/gmi_channel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66800"/>
            <a:ext cx="9144000" cy="514662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5613259"/>
            <a:ext cx="9144000" cy="1200329"/>
          </a:xfrm>
          <a:prstGeom prst="rect">
            <a:avLst/>
          </a:prstGeom>
          <a:solidFill>
            <a:schemeClr val="bg2"/>
          </a:solidFill>
        </p:spPr>
        <p:txBody>
          <a:bodyPr wrap="square">
            <a:spAutoFit/>
          </a:bodyPr>
          <a:lstStyle/>
          <a:p>
            <a:r>
              <a:rPr lang="en-US" dirty="0"/>
              <a:t>The GPM Microwave Imager has 13 channels, each sensitive to different types of precipitation. Channels for heavy rain, mixed rain and snow, and snowfall are displayed of the extra-tropical cyclone observed March 10, off the coast of Japan. Multiple channels capture the full range of precipitation.</a:t>
            </a:r>
          </a:p>
        </p:txBody>
      </p:sp>
    </p:spTree>
    <p:extLst>
      <p:ext uri="{BB962C8B-B14F-4D97-AF65-F5344CB8AC3E}">
        <p14:creationId xmlns:p14="http://schemas.microsoft.com/office/powerpoint/2010/main" val="20085032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1027"/>
          <p:cNvSpPr txBox="1">
            <a:spLocks noChangeArrowheads="1"/>
          </p:cNvSpPr>
          <p:nvPr/>
        </p:nvSpPr>
        <p:spPr bwMode="auto">
          <a:xfrm>
            <a:off x="166688" y="3111500"/>
            <a:ext cx="3363912" cy="242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15888" indent="-115888">
              <a:defRPr kumimoji="1" sz="2400">
                <a:solidFill>
                  <a:schemeClr val="tx1"/>
                </a:solidFill>
                <a:latin typeface="Times New Roman" panose="02020603050405020304" pitchFamily="18" charset="0"/>
                <a:ea typeface="ＭＳ Ｐゴシック" panose="020B0600070205080204" pitchFamily="34" charset="-128"/>
              </a:defRPr>
            </a:lvl1pPr>
            <a:lvl2pPr>
              <a:defRPr kumimoji="1" sz="2400">
                <a:solidFill>
                  <a:schemeClr val="tx1"/>
                </a:solidFill>
                <a:latin typeface="Times New Roman" panose="02020603050405020304" pitchFamily="18" charset="0"/>
                <a:ea typeface="ＭＳ Ｐゴシック" panose="020B0600070205080204" pitchFamily="34" charset="-128"/>
              </a:defRPr>
            </a:lvl2pPr>
            <a:lvl3pPr>
              <a:defRPr kumimoji="1" sz="2400">
                <a:solidFill>
                  <a:schemeClr val="tx1"/>
                </a:solidFill>
                <a:latin typeface="Times New Roman" panose="02020603050405020304" pitchFamily="18" charset="0"/>
                <a:ea typeface="ＭＳ Ｐゴシック" panose="020B0600070205080204" pitchFamily="34" charset="-128"/>
              </a:defRPr>
            </a:lvl3pPr>
            <a:lvl4pPr>
              <a:defRPr kumimoji="1" sz="2400">
                <a:solidFill>
                  <a:schemeClr val="tx1"/>
                </a:solidFill>
                <a:latin typeface="Times New Roman" panose="02020603050405020304" pitchFamily="18" charset="0"/>
                <a:ea typeface="ＭＳ Ｐゴシック" panose="020B0600070205080204" pitchFamily="34" charset="-128"/>
              </a:defRPr>
            </a:lvl4pPr>
            <a:lvl5pPr>
              <a:defRPr kumimoji="1" sz="2400">
                <a:solidFill>
                  <a:schemeClr val="tx1"/>
                </a:solidFill>
                <a:latin typeface="Times New Roman" panose="02020603050405020304" pitchFamily="18" charset="0"/>
                <a:ea typeface="ＭＳ Ｐゴシック" panose="020B0600070205080204" pitchFamily="34" charset="-128"/>
              </a:defRPr>
            </a:lvl5pPr>
            <a:lvl6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6pPr>
            <a:lvl7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7pPr>
            <a:lvl8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8pPr>
            <a:lvl9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9pPr>
          </a:lstStyle>
          <a:p>
            <a:pPr eaLnBrk="0" hangingPunct="0">
              <a:lnSpc>
                <a:spcPct val="85000"/>
              </a:lnSpc>
              <a:spcBef>
                <a:spcPct val="15000"/>
              </a:spcBef>
            </a:pPr>
            <a:r>
              <a:rPr kumimoji="0" lang="en-US" altLang="ja-JP" sz="1600" b="1" i="1" u="sng" dirty="0">
                <a:solidFill>
                  <a:schemeClr val="tx2"/>
                </a:solidFill>
                <a:latin typeface="Book Antiqua" panose="02040602050305030304" pitchFamily="18" charset="0"/>
              </a:rPr>
              <a:t>Core Satellite</a:t>
            </a:r>
            <a:endParaRPr kumimoji="0" lang="en-US" altLang="ja-JP" sz="1400" b="1" i="1" u="sng" dirty="0">
              <a:solidFill>
                <a:schemeClr val="tx2"/>
              </a:solidFill>
              <a:latin typeface="Book Antiqua" panose="02040602050305030304" pitchFamily="18" charset="0"/>
            </a:endParaRPr>
          </a:p>
          <a:p>
            <a:pPr eaLnBrk="0" hangingPunct="0">
              <a:lnSpc>
                <a:spcPct val="85000"/>
              </a:lnSpc>
              <a:spcBef>
                <a:spcPct val="15000"/>
              </a:spcBef>
              <a:buFontTx/>
              <a:buChar char="•"/>
            </a:pPr>
            <a:r>
              <a:rPr kumimoji="0" lang="en-US" altLang="ja-JP" sz="1400" b="1" i="1" dirty="0">
                <a:latin typeface="Book Antiqua" panose="02040602050305030304" pitchFamily="18" charset="0"/>
              </a:rPr>
              <a:t>Dual Frequency Radar</a:t>
            </a:r>
          </a:p>
          <a:p>
            <a:pPr eaLnBrk="0" hangingPunct="0">
              <a:lnSpc>
                <a:spcPct val="85000"/>
              </a:lnSpc>
              <a:spcBef>
                <a:spcPct val="15000"/>
              </a:spcBef>
              <a:buFontTx/>
              <a:buChar char="•"/>
            </a:pPr>
            <a:r>
              <a:rPr kumimoji="0" lang="en-US" altLang="ja-JP" sz="1400" b="1" i="1" dirty="0">
                <a:latin typeface="Book Antiqua" panose="02040602050305030304" pitchFamily="18" charset="0"/>
              </a:rPr>
              <a:t>Multi-frequency Radiometer</a:t>
            </a:r>
          </a:p>
          <a:p>
            <a:pPr eaLnBrk="0" hangingPunct="0">
              <a:lnSpc>
                <a:spcPct val="85000"/>
              </a:lnSpc>
              <a:spcBef>
                <a:spcPct val="15000"/>
              </a:spcBef>
              <a:buFontTx/>
              <a:buChar char="•"/>
            </a:pPr>
            <a:r>
              <a:rPr kumimoji="0" lang="en-US" altLang="ja-JP" sz="1400" b="1" i="1" dirty="0">
                <a:latin typeface="Book Antiqua" panose="02040602050305030304" pitchFamily="18" charset="0"/>
              </a:rPr>
              <a:t>H2-A Launch</a:t>
            </a:r>
          </a:p>
          <a:p>
            <a:pPr eaLnBrk="0" hangingPunct="0">
              <a:lnSpc>
                <a:spcPct val="85000"/>
              </a:lnSpc>
              <a:spcBef>
                <a:spcPct val="15000"/>
              </a:spcBef>
              <a:buFontTx/>
              <a:buChar char="•"/>
            </a:pPr>
            <a:r>
              <a:rPr kumimoji="0" lang="en-US" altLang="ja-JP" sz="1400" b="1" i="1" dirty="0">
                <a:latin typeface="Book Antiqua" panose="02040602050305030304" pitchFamily="18" charset="0"/>
              </a:rPr>
              <a:t>TRMM-like Spacecraft</a:t>
            </a:r>
          </a:p>
          <a:p>
            <a:pPr eaLnBrk="0" hangingPunct="0">
              <a:lnSpc>
                <a:spcPct val="85000"/>
              </a:lnSpc>
              <a:spcBef>
                <a:spcPct val="15000"/>
              </a:spcBef>
              <a:buFontTx/>
              <a:buChar char="•"/>
            </a:pPr>
            <a:r>
              <a:rPr kumimoji="0" lang="en-US" altLang="ja-JP" sz="1400" b="1" i="1" dirty="0">
                <a:latin typeface="Book Antiqua" panose="02040602050305030304" pitchFamily="18" charset="0"/>
              </a:rPr>
              <a:t>Non-Sun Synchronous Orbit</a:t>
            </a:r>
          </a:p>
          <a:p>
            <a:pPr eaLnBrk="0" hangingPunct="0">
              <a:lnSpc>
                <a:spcPct val="85000"/>
              </a:lnSpc>
              <a:spcBef>
                <a:spcPct val="15000"/>
              </a:spcBef>
              <a:buFontTx/>
              <a:buChar char="•"/>
            </a:pPr>
            <a:r>
              <a:rPr kumimoji="0" lang="en-US" altLang="ja-JP" sz="1400" b="1" i="1" dirty="0">
                <a:latin typeface="Book Antiqua" panose="02040602050305030304" pitchFamily="18" charset="0"/>
              </a:rPr>
              <a:t>~70° Inclination</a:t>
            </a:r>
          </a:p>
          <a:p>
            <a:pPr eaLnBrk="0" hangingPunct="0">
              <a:lnSpc>
                <a:spcPct val="85000"/>
              </a:lnSpc>
              <a:spcBef>
                <a:spcPct val="15000"/>
              </a:spcBef>
              <a:buFontTx/>
              <a:buChar char="•"/>
            </a:pPr>
            <a:r>
              <a:rPr kumimoji="0" lang="en-US" altLang="ja-JP" sz="1400" b="1" i="1" dirty="0">
                <a:latin typeface="Book Antiqua" panose="02040602050305030304" pitchFamily="18" charset="0"/>
              </a:rPr>
              <a:t>~400 - 500 km Altitude</a:t>
            </a:r>
          </a:p>
          <a:p>
            <a:pPr eaLnBrk="0" hangingPunct="0">
              <a:lnSpc>
                <a:spcPct val="85000"/>
              </a:lnSpc>
              <a:spcBef>
                <a:spcPct val="15000"/>
              </a:spcBef>
              <a:buFontTx/>
              <a:buChar char="•"/>
            </a:pPr>
            <a:r>
              <a:rPr kumimoji="0" lang="en-US" altLang="ja-JP" sz="1400" b="1" i="1" dirty="0">
                <a:latin typeface="Book Antiqua" panose="02040602050305030304" pitchFamily="18" charset="0"/>
              </a:rPr>
              <a:t>~4 km Horizontal Resolution</a:t>
            </a:r>
          </a:p>
          <a:p>
            <a:pPr eaLnBrk="0" hangingPunct="0">
              <a:lnSpc>
                <a:spcPct val="85000"/>
              </a:lnSpc>
              <a:spcBef>
                <a:spcPct val="15000"/>
              </a:spcBef>
              <a:buFontTx/>
              <a:buChar char="•"/>
            </a:pPr>
            <a:r>
              <a:rPr kumimoji="0" lang="en-US" altLang="ja-JP" sz="1400" b="1" i="1" dirty="0">
                <a:latin typeface="Book Antiqua" panose="02040602050305030304" pitchFamily="18" charset="0"/>
              </a:rPr>
              <a:t>250 m Vertical Resolution</a:t>
            </a:r>
          </a:p>
          <a:p>
            <a:pPr eaLnBrk="0" hangingPunct="0">
              <a:lnSpc>
                <a:spcPct val="85000"/>
              </a:lnSpc>
              <a:spcBef>
                <a:spcPct val="15000"/>
              </a:spcBef>
              <a:buFontTx/>
              <a:buChar char="•"/>
            </a:pPr>
            <a:endParaRPr kumimoji="0" lang="ja-JP" altLang="en-US" sz="1400" b="1" i="1" dirty="0">
              <a:latin typeface="Book Antiqua" panose="02040602050305030304" pitchFamily="18" charset="0"/>
            </a:endParaRPr>
          </a:p>
        </p:txBody>
      </p:sp>
      <p:sp>
        <p:nvSpPr>
          <p:cNvPr id="64516" name="Text Box 1028"/>
          <p:cNvSpPr txBox="1">
            <a:spLocks noChangeArrowheads="1"/>
          </p:cNvSpPr>
          <p:nvPr/>
        </p:nvSpPr>
        <p:spPr bwMode="auto">
          <a:xfrm>
            <a:off x="6188075" y="3128963"/>
            <a:ext cx="2282825" cy="214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15888" indent="-115888">
              <a:defRPr kumimoji="1" sz="2400">
                <a:solidFill>
                  <a:schemeClr val="tx1"/>
                </a:solidFill>
                <a:latin typeface="Times New Roman" panose="02020603050405020304" pitchFamily="18" charset="0"/>
                <a:ea typeface="ＭＳ Ｐゴシック" panose="020B0600070205080204" pitchFamily="34" charset="-128"/>
              </a:defRPr>
            </a:lvl1pPr>
            <a:lvl2pPr>
              <a:defRPr kumimoji="1" sz="2400">
                <a:solidFill>
                  <a:schemeClr val="tx1"/>
                </a:solidFill>
                <a:latin typeface="Times New Roman" panose="02020603050405020304" pitchFamily="18" charset="0"/>
                <a:ea typeface="ＭＳ Ｐゴシック" panose="020B0600070205080204" pitchFamily="34" charset="-128"/>
              </a:defRPr>
            </a:lvl2pPr>
            <a:lvl3pPr>
              <a:defRPr kumimoji="1" sz="2400">
                <a:solidFill>
                  <a:schemeClr val="tx1"/>
                </a:solidFill>
                <a:latin typeface="Times New Roman" panose="02020603050405020304" pitchFamily="18" charset="0"/>
                <a:ea typeface="ＭＳ Ｐゴシック" panose="020B0600070205080204" pitchFamily="34" charset="-128"/>
              </a:defRPr>
            </a:lvl3pPr>
            <a:lvl4pPr>
              <a:defRPr kumimoji="1" sz="2400">
                <a:solidFill>
                  <a:schemeClr val="tx1"/>
                </a:solidFill>
                <a:latin typeface="Times New Roman" panose="02020603050405020304" pitchFamily="18" charset="0"/>
                <a:ea typeface="ＭＳ Ｐゴシック" panose="020B0600070205080204" pitchFamily="34" charset="-128"/>
              </a:defRPr>
            </a:lvl4pPr>
            <a:lvl5pPr>
              <a:defRPr kumimoji="1" sz="2400">
                <a:solidFill>
                  <a:schemeClr val="tx1"/>
                </a:solidFill>
                <a:latin typeface="Times New Roman" panose="02020603050405020304" pitchFamily="18" charset="0"/>
                <a:ea typeface="ＭＳ Ｐゴシック" panose="020B0600070205080204" pitchFamily="34" charset="-128"/>
              </a:defRPr>
            </a:lvl5pPr>
            <a:lvl6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6pPr>
            <a:lvl7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7pPr>
            <a:lvl8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8pPr>
            <a:lvl9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9pPr>
          </a:lstStyle>
          <a:p>
            <a:pPr eaLnBrk="0" hangingPunct="0">
              <a:lnSpc>
                <a:spcPct val="85000"/>
              </a:lnSpc>
              <a:spcBef>
                <a:spcPct val="15000"/>
              </a:spcBef>
            </a:pPr>
            <a:r>
              <a:rPr kumimoji="0" lang="en-US" altLang="ja-JP" sz="1600" b="1" i="1" u="sng" dirty="0">
                <a:solidFill>
                  <a:schemeClr val="tx2"/>
                </a:solidFill>
                <a:latin typeface="Book Antiqua" panose="02040602050305030304" pitchFamily="18" charset="0"/>
              </a:rPr>
              <a:t>Constellation Satellites</a:t>
            </a:r>
            <a:endParaRPr kumimoji="0" lang="en-US" altLang="ja-JP" sz="1400" b="1" i="1" dirty="0">
              <a:solidFill>
                <a:schemeClr val="tx2"/>
              </a:solidFill>
              <a:latin typeface="Book Antiqua" panose="02040602050305030304" pitchFamily="18" charset="0"/>
            </a:endParaRPr>
          </a:p>
          <a:p>
            <a:pPr eaLnBrk="0" hangingPunct="0">
              <a:lnSpc>
                <a:spcPct val="85000"/>
              </a:lnSpc>
              <a:spcBef>
                <a:spcPct val="15000"/>
              </a:spcBef>
              <a:buFontTx/>
              <a:buChar char="•"/>
            </a:pPr>
            <a:r>
              <a:rPr kumimoji="0" lang="en-US" altLang="ja-JP" sz="1400" b="1" i="1" dirty="0">
                <a:latin typeface="Book Antiqua" panose="02040602050305030304" pitchFamily="18" charset="0"/>
              </a:rPr>
              <a:t>Small Satellites with Microwave Radiometers</a:t>
            </a:r>
          </a:p>
          <a:p>
            <a:pPr eaLnBrk="0" hangingPunct="0">
              <a:lnSpc>
                <a:spcPct val="85000"/>
              </a:lnSpc>
              <a:spcBef>
                <a:spcPct val="15000"/>
              </a:spcBef>
              <a:buFontTx/>
              <a:buChar char="•"/>
            </a:pPr>
            <a:r>
              <a:rPr kumimoji="0" lang="en-US" altLang="ja-JP" sz="1400" b="1" i="1" dirty="0">
                <a:latin typeface="Book Antiqua" panose="02040602050305030304" pitchFamily="18" charset="0"/>
              </a:rPr>
              <a:t>Aggregate Revisit Time,</a:t>
            </a:r>
          </a:p>
          <a:p>
            <a:pPr eaLnBrk="0" hangingPunct="0">
              <a:lnSpc>
                <a:spcPct val="85000"/>
              </a:lnSpc>
              <a:spcBef>
                <a:spcPct val="15000"/>
              </a:spcBef>
            </a:pPr>
            <a:r>
              <a:rPr kumimoji="0" lang="en-US" altLang="ja-JP" sz="1400" b="1" i="1" dirty="0">
                <a:latin typeface="Book Antiqua" panose="02040602050305030304" pitchFamily="18" charset="0"/>
              </a:rPr>
              <a:t>   3 Hour goal</a:t>
            </a:r>
          </a:p>
          <a:p>
            <a:pPr eaLnBrk="0" hangingPunct="0">
              <a:lnSpc>
                <a:spcPct val="85000"/>
              </a:lnSpc>
              <a:spcBef>
                <a:spcPct val="15000"/>
              </a:spcBef>
              <a:buFontTx/>
              <a:buChar char="•"/>
            </a:pPr>
            <a:r>
              <a:rPr kumimoji="0" lang="en-US" altLang="ja-JP" sz="1400" b="1" i="1" dirty="0">
                <a:latin typeface="Book Antiqua" panose="02040602050305030304" pitchFamily="18" charset="0"/>
              </a:rPr>
              <a:t>Sun-Synchronous Polar Orbits</a:t>
            </a:r>
          </a:p>
          <a:p>
            <a:pPr eaLnBrk="0" hangingPunct="0">
              <a:lnSpc>
                <a:spcPct val="85000"/>
              </a:lnSpc>
              <a:spcBef>
                <a:spcPct val="15000"/>
              </a:spcBef>
              <a:buFontTx/>
              <a:buChar char="•"/>
            </a:pPr>
            <a:r>
              <a:rPr kumimoji="0" lang="en-US" altLang="ja-JP" sz="1400" b="1" i="1" dirty="0">
                <a:latin typeface="Book Antiqua" panose="02040602050305030304" pitchFamily="18" charset="0"/>
              </a:rPr>
              <a:t>~600 km Altitude</a:t>
            </a:r>
          </a:p>
          <a:p>
            <a:pPr eaLnBrk="0" hangingPunct="0">
              <a:lnSpc>
                <a:spcPct val="85000"/>
              </a:lnSpc>
              <a:spcBef>
                <a:spcPct val="15000"/>
              </a:spcBef>
              <a:buFontTx/>
              <a:buChar char="•"/>
            </a:pPr>
            <a:endParaRPr kumimoji="0" lang="ja-JP" altLang="en-US" sz="1400" b="1" i="1" dirty="0">
              <a:latin typeface="Book Antiqua" panose="02040602050305030304" pitchFamily="18" charset="0"/>
            </a:endParaRPr>
          </a:p>
        </p:txBody>
      </p:sp>
      <p:grpSp>
        <p:nvGrpSpPr>
          <p:cNvPr id="64517" name="Group 1029"/>
          <p:cNvGrpSpPr>
            <a:grpSpLocks/>
          </p:cNvGrpSpPr>
          <p:nvPr/>
        </p:nvGrpSpPr>
        <p:grpSpPr bwMode="auto">
          <a:xfrm>
            <a:off x="252413" y="1360488"/>
            <a:ext cx="8281987" cy="1663700"/>
            <a:chOff x="172" y="2804"/>
            <a:chExt cx="5461" cy="879"/>
          </a:xfrm>
        </p:grpSpPr>
        <p:sp>
          <p:nvSpPr>
            <p:cNvPr id="64518" name="Rectangle 1030"/>
            <p:cNvSpPr>
              <a:spLocks noChangeArrowheads="1"/>
            </p:cNvSpPr>
            <p:nvPr/>
          </p:nvSpPr>
          <p:spPr bwMode="auto">
            <a:xfrm>
              <a:off x="172" y="2804"/>
              <a:ext cx="5461" cy="879"/>
            </a:xfrm>
            <a:prstGeom prst="rect">
              <a:avLst/>
            </a:prstGeom>
            <a:solidFill>
              <a:srgbClr val="99CCFF">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19" name="Text Box 1031"/>
            <p:cNvSpPr txBox="1">
              <a:spLocks noChangeArrowheads="1"/>
            </p:cNvSpPr>
            <p:nvPr/>
          </p:nvSpPr>
          <p:spPr bwMode="auto">
            <a:xfrm>
              <a:off x="226" y="2850"/>
              <a:ext cx="1763" cy="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15888" indent="-115888">
                <a:defRPr kumimoji="1" sz="2400">
                  <a:solidFill>
                    <a:schemeClr val="tx1"/>
                  </a:solidFill>
                  <a:latin typeface="Times New Roman" panose="02020603050405020304" pitchFamily="18" charset="0"/>
                  <a:ea typeface="ＭＳ Ｐゴシック" panose="020B0600070205080204" pitchFamily="34" charset="-128"/>
                </a:defRPr>
              </a:lvl1pPr>
              <a:lvl2pPr>
                <a:defRPr kumimoji="1" sz="2400">
                  <a:solidFill>
                    <a:schemeClr val="tx1"/>
                  </a:solidFill>
                  <a:latin typeface="Times New Roman" panose="02020603050405020304" pitchFamily="18" charset="0"/>
                  <a:ea typeface="ＭＳ Ｐゴシック" panose="020B0600070205080204" pitchFamily="34" charset="-128"/>
                </a:defRPr>
              </a:lvl2pPr>
              <a:lvl3pPr>
                <a:defRPr kumimoji="1" sz="2400">
                  <a:solidFill>
                    <a:schemeClr val="tx1"/>
                  </a:solidFill>
                  <a:latin typeface="Times New Roman" panose="02020603050405020304" pitchFamily="18" charset="0"/>
                  <a:ea typeface="ＭＳ Ｐゴシック" panose="020B0600070205080204" pitchFamily="34" charset="-128"/>
                </a:defRPr>
              </a:lvl3pPr>
              <a:lvl4pPr>
                <a:defRPr kumimoji="1" sz="2400">
                  <a:solidFill>
                    <a:schemeClr val="tx1"/>
                  </a:solidFill>
                  <a:latin typeface="Times New Roman" panose="02020603050405020304" pitchFamily="18" charset="0"/>
                  <a:ea typeface="ＭＳ Ｐゴシック" panose="020B0600070205080204" pitchFamily="34" charset="-128"/>
                </a:defRPr>
              </a:lvl4pPr>
              <a:lvl5pPr>
                <a:defRPr kumimoji="1" sz="2400">
                  <a:solidFill>
                    <a:schemeClr val="tx1"/>
                  </a:solidFill>
                  <a:latin typeface="Times New Roman" panose="02020603050405020304" pitchFamily="18" charset="0"/>
                  <a:ea typeface="ＭＳ Ｐゴシック" panose="020B0600070205080204" pitchFamily="34" charset="-128"/>
                </a:defRPr>
              </a:lvl5pPr>
              <a:lvl6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6pPr>
              <a:lvl7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7pPr>
              <a:lvl8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8pPr>
              <a:lvl9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9pPr>
            </a:lstStyle>
            <a:p>
              <a:pPr eaLnBrk="0" hangingPunct="0">
                <a:lnSpc>
                  <a:spcPct val="95000"/>
                </a:lnSpc>
                <a:spcBef>
                  <a:spcPct val="15000"/>
                </a:spcBef>
              </a:pPr>
              <a:r>
                <a:rPr kumimoji="0" lang="en-US" altLang="ja-JP" sz="1400" b="1" i="1">
                  <a:latin typeface="Book Antiqua" panose="02040602050305030304" pitchFamily="18" charset="0"/>
                </a:rPr>
                <a:t>OBJECTIVE:  Understand the Horizontal and Vertical Structure of Rainfall and Its Microphysical Element.  Provide Training for Constellation Radiometers.</a:t>
              </a:r>
            </a:p>
          </p:txBody>
        </p:sp>
        <p:sp>
          <p:nvSpPr>
            <p:cNvPr id="64520" name="Text Box 1032"/>
            <p:cNvSpPr txBox="1">
              <a:spLocks noChangeArrowheads="1"/>
            </p:cNvSpPr>
            <p:nvPr/>
          </p:nvSpPr>
          <p:spPr bwMode="auto">
            <a:xfrm>
              <a:off x="3965" y="2850"/>
              <a:ext cx="1646" cy="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15888" indent="-115888">
                <a:defRPr kumimoji="1" sz="2400">
                  <a:solidFill>
                    <a:schemeClr val="tx1"/>
                  </a:solidFill>
                  <a:latin typeface="Times New Roman" panose="02020603050405020304" pitchFamily="18" charset="0"/>
                  <a:ea typeface="ＭＳ Ｐゴシック" panose="020B0600070205080204" pitchFamily="34" charset="-128"/>
                </a:defRPr>
              </a:lvl1pPr>
              <a:lvl2pPr>
                <a:defRPr kumimoji="1" sz="2400">
                  <a:solidFill>
                    <a:schemeClr val="tx1"/>
                  </a:solidFill>
                  <a:latin typeface="Times New Roman" panose="02020603050405020304" pitchFamily="18" charset="0"/>
                  <a:ea typeface="ＭＳ Ｐゴシック" panose="020B0600070205080204" pitchFamily="34" charset="-128"/>
                </a:defRPr>
              </a:lvl2pPr>
              <a:lvl3pPr>
                <a:defRPr kumimoji="1" sz="2400">
                  <a:solidFill>
                    <a:schemeClr val="tx1"/>
                  </a:solidFill>
                  <a:latin typeface="Times New Roman" panose="02020603050405020304" pitchFamily="18" charset="0"/>
                  <a:ea typeface="ＭＳ Ｐゴシック" panose="020B0600070205080204" pitchFamily="34" charset="-128"/>
                </a:defRPr>
              </a:lvl3pPr>
              <a:lvl4pPr>
                <a:defRPr kumimoji="1" sz="2400">
                  <a:solidFill>
                    <a:schemeClr val="tx1"/>
                  </a:solidFill>
                  <a:latin typeface="Times New Roman" panose="02020603050405020304" pitchFamily="18" charset="0"/>
                  <a:ea typeface="ＭＳ Ｐゴシック" panose="020B0600070205080204" pitchFamily="34" charset="-128"/>
                </a:defRPr>
              </a:lvl4pPr>
              <a:lvl5pPr>
                <a:defRPr kumimoji="1" sz="2400">
                  <a:solidFill>
                    <a:schemeClr val="tx1"/>
                  </a:solidFill>
                  <a:latin typeface="Times New Roman" panose="02020603050405020304" pitchFamily="18" charset="0"/>
                  <a:ea typeface="ＭＳ Ｐゴシック" panose="020B0600070205080204" pitchFamily="34" charset="-128"/>
                </a:defRPr>
              </a:lvl5pPr>
              <a:lvl6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6pPr>
              <a:lvl7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7pPr>
              <a:lvl8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8pPr>
              <a:lvl9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9pPr>
            </a:lstStyle>
            <a:p>
              <a:pPr eaLnBrk="0" hangingPunct="0">
                <a:lnSpc>
                  <a:spcPct val="95000"/>
                </a:lnSpc>
                <a:spcBef>
                  <a:spcPct val="15000"/>
                </a:spcBef>
              </a:pPr>
              <a:r>
                <a:rPr kumimoji="0" lang="en-US" altLang="ja-JP" sz="1400" b="1" i="1">
                  <a:latin typeface="Book Antiqua" panose="02040602050305030304" pitchFamily="18" charset="0"/>
                </a:rPr>
                <a:t>OBJECTIVE:  Provide Enough Sampling to Reduce Uncertainty in Short-term Rainfall Accumulations.  Extend Scientific and Societal Applications.</a:t>
              </a:r>
            </a:p>
          </p:txBody>
        </p:sp>
      </p:grpSp>
      <p:pic>
        <p:nvPicPr>
          <p:cNvPr id="64521" name="Picture 10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4425" y="1876425"/>
            <a:ext cx="4038600" cy="3390900"/>
          </a:xfrm>
          <a:prstGeom prst="rect">
            <a:avLst/>
          </a:prstGeom>
          <a:noFill/>
          <a:extLst>
            <a:ext uri="{909E8E84-426E-40DD-AFC4-6F175D3DCCD1}">
              <a14:hiddenFill xmlns:a14="http://schemas.microsoft.com/office/drawing/2010/main">
                <a:solidFill>
                  <a:srgbClr val="FFFFFF"/>
                </a:solidFill>
              </a14:hiddenFill>
            </a:ext>
          </a:extLst>
        </p:spPr>
      </p:pic>
      <p:sp>
        <p:nvSpPr>
          <p:cNvPr id="64522" name="Text Box 1034"/>
          <p:cNvSpPr txBox="1">
            <a:spLocks noChangeArrowheads="1"/>
          </p:cNvSpPr>
          <p:nvPr/>
        </p:nvSpPr>
        <p:spPr bwMode="auto">
          <a:xfrm>
            <a:off x="5106988" y="5038725"/>
            <a:ext cx="3130550"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15888" indent="-115888">
              <a:defRPr kumimoji="1" sz="2400">
                <a:solidFill>
                  <a:schemeClr val="tx1"/>
                </a:solidFill>
                <a:latin typeface="Times New Roman" panose="02020603050405020304" pitchFamily="18" charset="0"/>
                <a:ea typeface="ＭＳ Ｐゴシック" panose="020B0600070205080204" pitchFamily="34" charset="-128"/>
              </a:defRPr>
            </a:lvl1pPr>
            <a:lvl2pPr>
              <a:defRPr kumimoji="1" sz="2400">
                <a:solidFill>
                  <a:schemeClr val="tx1"/>
                </a:solidFill>
                <a:latin typeface="Times New Roman" panose="02020603050405020304" pitchFamily="18" charset="0"/>
                <a:ea typeface="ＭＳ Ｐゴシック" panose="020B0600070205080204" pitchFamily="34" charset="-128"/>
              </a:defRPr>
            </a:lvl2pPr>
            <a:lvl3pPr>
              <a:defRPr kumimoji="1" sz="2400">
                <a:solidFill>
                  <a:schemeClr val="tx1"/>
                </a:solidFill>
                <a:latin typeface="Times New Roman" panose="02020603050405020304" pitchFamily="18" charset="0"/>
                <a:ea typeface="ＭＳ Ｐゴシック" panose="020B0600070205080204" pitchFamily="34" charset="-128"/>
              </a:defRPr>
            </a:lvl3pPr>
            <a:lvl4pPr>
              <a:defRPr kumimoji="1" sz="2400">
                <a:solidFill>
                  <a:schemeClr val="tx1"/>
                </a:solidFill>
                <a:latin typeface="Times New Roman" panose="02020603050405020304" pitchFamily="18" charset="0"/>
                <a:ea typeface="ＭＳ Ｐゴシック" panose="020B0600070205080204" pitchFamily="34" charset="-128"/>
              </a:defRPr>
            </a:lvl4pPr>
            <a:lvl5pPr>
              <a:defRPr kumimoji="1" sz="2400">
                <a:solidFill>
                  <a:schemeClr val="tx1"/>
                </a:solidFill>
                <a:latin typeface="Times New Roman" panose="02020603050405020304" pitchFamily="18" charset="0"/>
                <a:ea typeface="ＭＳ Ｐゴシック" panose="020B0600070205080204" pitchFamily="34" charset="-128"/>
              </a:defRPr>
            </a:lvl5pPr>
            <a:lvl6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6pPr>
            <a:lvl7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7pPr>
            <a:lvl8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8pPr>
            <a:lvl9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9pPr>
          </a:lstStyle>
          <a:p>
            <a:pPr eaLnBrk="0" hangingPunct="0">
              <a:lnSpc>
                <a:spcPct val="85000"/>
              </a:lnSpc>
              <a:spcBef>
                <a:spcPct val="15000"/>
              </a:spcBef>
            </a:pPr>
            <a:r>
              <a:rPr kumimoji="0" lang="en-US" altLang="ja-JP" sz="1600" b="1" i="1" u="sng" dirty="0">
                <a:solidFill>
                  <a:schemeClr val="tx2"/>
                </a:solidFill>
                <a:latin typeface="Book Antiqua" panose="02040602050305030304" pitchFamily="18" charset="0"/>
              </a:rPr>
              <a:t>Global Precipitation Processing Center</a:t>
            </a:r>
            <a:endParaRPr kumimoji="0" lang="en-US" altLang="ja-JP" sz="1400" b="1" i="1" dirty="0">
              <a:solidFill>
                <a:schemeClr val="tx2"/>
              </a:solidFill>
              <a:latin typeface="Book Antiqua" panose="02040602050305030304" pitchFamily="18" charset="0"/>
            </a:endParaRPr>
          </a:p>
          <a:p>
            <a:pPr eaLnBrk="0" hangingPunct="0">
              <a:lnSpc>
                <a:spcPct val="85000"/>
              </a:lnSpc>
              <a:spcBef>
                <a:spcPct val="15000"/>
              </a:spcBef>
              <a:buFontTx/>
              <a:buChar char="•"/>
            </a:pPr>
            <a:r>
              <a:rPr kumimoji="0" lang="en-US" altLang="ja-JP" sz="1400" b="1" i="1" dirty="0">
                <a:latin typeface="Book Antiqua" panose="02040602050305030304" pitchFamily="18" charset="0"/>
              </a:rPr>
              <a:t>Capable of Producing Global </a:t>
            </a:r>
            <a:r>
              <a:rPr kumimoji="0" lang="en-US" altLang="ja-JP" sz="1400" b="1" i="1" dirty="0" err="1">
                <a:latin typeface="Book Antiqua" panose="02040602050305030304" pitchFamily="18" charset="0"/>
              </a:rPr>
              <a:t>Precip</a:t>
            </a:r>
            <a:r>
              <a:rPr kumimoji="0" lang="en-US" altLang="ja-JP" sz="1400" b="1" i="1" dirty="0">
                <a:latin typeface="Book Antiqua" panose="02040602050305030304" pitchFamily="18" charset="0"/>
              </a:rPr>
              <a:t> Data Products as Defined by GPM Partners</a:t>
            </a:r>
          </a:p>
        </p:txBody>
      </p:sp>
      <p:sp>
        <p:nvSpPr>
          <p:cNvPr id="64523" name="Text Box 1035"/>
          <p:cNvSpPr txBox="1">
            <a:spLocks noChangeArrowheads="1"/>
          </p:cNvSpPr>
          <p:nvPr/>
        </p:nvSpPr>
        <p:spPr bwMode="auto">
          <a:xfrm>
            <a:off x="2159000" y="5470525"/>
            <a:ext cx="3128963" cy="69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15888" indent="-115888">
              <a:defRPr kumimoji="1" sz="2400">
                <a:solidFill>
                  <a:schemeClr val="tx1"/>
                </a:solidFill>
                <a:latin typeface="Times New Roman" panose="02020603050405020304" pitchFamily="18" charset="0"/>
                <a:ea typeface="ＭＳ Ｐゴシック" panose="020B0600070205080204" pitchFamily="34" charset="-128"/>
              </a:defRPr>
            </a:lvl1pPr>
            <a:lvl2pPr>
              <a:defRPr kumimoji="1" sz="2400">
                <a:solidFill>
                  <a:schemeClr val="tx1"/>
                </a:solidFill>
                <a:latin typeface="Times New Roman" panose="02020603050405020304" pitchFamily="18" charset="0"/>
                <a:ea typeface="ＭＳ Ｐゴシック" panose="020B0600070205080204" pitchFamily="34" charset="-128"/>
              </a:defRPr>
            </a:lvl2pPr>
            <a:lvl3pPr>
              <a:defRPr kumimoji="1" sz="2400">
                <a:solidFill>
                  <a:schemeClr val="tx1"/>
                </a:solidFill>
                <a:latin typeface="Times New Roman" panose="02020603050405020304" pitchFamily="18" charset="0"/>
                <a:ea typeface="ＭＳ Ｐゴシック" panose="020B0600070205080204" pitchFamily="34" charset="-128"/>
              </a:defRPr>
            </a:lvl3pPr>
            <a:lvl4pPr>
              <a:defRPr kumimoji="1" sz="2400">
                <a:solidFill>
                  <a:schemeClr val="tx1"/>
                </a:solidFill>
                <a:latin typeface="Times New Roman" panose="02020603050405020304" pitchFamily="18" charset="0"/>
                <a:ea typeface="ＭＳ Ｐゴシック" panose="020B0600070205080204" pitchFamily="34" charset="-128"/>
              </a:defRPr>
            </a:lvl4pPr>
            <a:lvl5pPr>
              <a:defRPr kumimoji="1" sz="2400">
                <a:solidFill>
                  <a:schemeClr val="tx1"/>
                </a:solidFill>
                <a:latin typeface="Times New Roman" panose="02020603050405020304" pitchFamily="18" charset="0"/>
                <a:ea typeface="ＭＳ Ｐゴシック" panose="020B0600070205080204" pitchFamily="34" charset="-128"/>
              </a:defRPr>
            </a:lvl5pPr>
            <a:lvl6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6pPr>
            <a:lvl7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7pPr>
            <a:lvl8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8pPr>
            <a:lvl9pPr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9pPr>
          </a:lstStyle>
          <a:p>
            <a:pPr eaLnBrk="0" hangingPunct="0">
              <a:lnSpc>
                <a:spcPct val="85000"/>
              </a:lnSpc>
              <a:spcBef>
                <a:spcPct val="15000"/>
              </a:spcBef>
            </a:pPr>
            <a:r>
              <a:rPr kumimoji="0" lang="en-US" altLang="ja-JP" sz="1600" b="1" i="1" u="sng" dirty="0">
                <a:solidFill>
                  <a:schemeClr val="tx2"/>
                </a:solidFill>
                <a:latin typeface="Book Antiqua" panose="02040602050305030304" pitchFamily="18" charset="0"/>
              </a:rPr>
              <a:t>Precipitation Validation Sites</a:t>
            </a:r>
            <a:r>
              <a:rPr kumimoji="0" lang="en-US" altLang="ja-JP" sz="1600" b="1" i="1" u="sng" dirty="0">
                <a:solidFill>
                  <a:schemeClr val="accent2"/>
                </a:solidFill>
                <a:latin typeface="Book Antiqua" panose="02040602050305030304" pitchFamily="18" charset="0"/>
              </a:rPr>
              <a:t>  </a:t>
            </a:r>
            <a:endParaRPr kumimoji="0" lang="en-US" altLang="ja-JP" sz="1400" b="1" i="1" dirty="0">
              <a:latin typeface="Book Antiqua" panose="02040602050305030304" pitchFamily="18" charset="0"/>
            </a:endParaRPr>
          </a:p>
          <a:p>
            <a:pPr eaLnBrk="0" hangingPunct="0">
              <a:lnSpc>
                <a:spcPct val="85000"/>
              </a:lnSpc>
              <a:spcBef>
                <a:spcPct val="15000"/>
              </a:spcBef>
              <a:buFontTx/>
              <a:buChar char="•"/>
            </a:pPr>
            <a:r>
              <a:rPr kumimoji="0" lang="en-US" altLang="ja-JP" sz="1400" b="1" i="1" dirty="0">
                <a:latin typeface="Book Antiqua" panose="02040602050305030304" pitchFamily="18" charset="0"/>
              </a:rPr>
              <a:t>Global Ground Based Rain Measurement</a:t>
            </a:r>
          </a:p>
        </p:txBody>
      </p:sp>
      <p:sp>
        <p:nvSpPr>
          <p:cNvPr id="64525" name="Rectangle 1037"/>
          <p:cNvSpPr>
            <a:spLocks noGrp="1" noChangeArrowheads="1"/>
          </p:cNvSpPr>
          <p:nvPr>
            <p:ph type="title" idx="4294967295"/>
          </p:nvPr>
        </p:nvSpPr>
        <p:spPr>
          <a:xfrm>
            <a:off x="1447800" y="262131"/>
            <a:ext cx="6645275" cy="823913"/>
          </a:xfrm>
        </p:spPr>
        <p:txBody>
          <a:bodyPr>
            <a:normAutofit/>
          </a:bodyPr>
          <a:lstStyle/>
          <a:p>
            <a:r>
              <a:rPr lang="en-US" altLang="ja-JP" dirty="0">
                <a:ea typeface="ＭＳ Ｐゴシック" panose="020B0600070205080204" pitchFamily="34" charset="-128"/>
              </a:rPr>
              <a:t>GPM  Reference Concept</a:t>
            </a:r>
            <a:endParaRPr lang="ja-JP" altLang="en-US" dirty="0"/>
          </a:p>
        </p:txBody>
      </p:sp>
    </p:spTree>
    <p:extLst>
      <p:ext uri="{BB962C8B-B14F-4D97-AF65-F5344CB8AC3E}">
        <p14:creationId xmlns:p14="http://schemas.microsoft.com/office/powerpoint/2010/main" val="162247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nodeType="afterGroup">
                            <p:stCondLst>
                              <p:cond delay="0"/>
                            </p:stCondLst>
                            <p:childTnLst>
                              <p:par>
                                <p:cTn id="5" presetID="10" presetClass="entr" presetSubtype="0" fill="hold" nodeType="clickEffect">
                                  <p:stCondLst>
                                    <p:cond delay="0"/>
                                  </p:stCondLst>
                                  <p:childTnLst>
                                    <p:set>
                                      <p:cBhvr>
                                        <p:cTn id="6" dur="1" fill="hold">
                                          <p:stCondLst>
                                            <p:cond delay="0"/>
                                          </p:stCondLst>
                                        </p:cTn>
                                        <p:tgtEl>
                                          <p:spTgt spid="64521"/>
                                        </p:tgtEl>
                                        <p:attrNameLst>
                                          <p:attrName>style.visibility</p:attrName>
                                        </p:attrNameLst>
                                      </p:cBhvr>
                                      <p:to>
                                        <p:strVal val="visible"/>
                                      </p:to>
                                    </p:set>
                                    <p:animEffect transition="in" filter="fade">
                                      <p:cBhvr>
                                        <p:cTn id="7" dur="500"/>
                                        <p:tgtEl>
                                          <p:spTgt spid="645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4515"/>
                                        </p:tgtEl>
                                        <p:attrNameLst>
                                          <p:attrName>style.visibility</p:attrName>
                                        </p:attrNameLst>
                                      </p:cBhvr>
                                      <p:to>
                                        <p:strVal val="visible"/>
                                      </p:to>
                                    </p:set>
                                    <p:animEffect transition="in" filter="fade">
                                      <p:cBhvr>
                                        <p:cTn id="12" dur="500"/>
                                        <p:tgtEl>
                                          <p:spTgt spid="645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4516"/>
                                        </p:tgtEl>
                                        <p:attrNameLst>
                                          <p:attrName>style.visibility</p:attrName>
                                        </p:attrNameLst>
                                      </p:cBhvr>
                                      <p:to>
                                        <p:strVal val="visible"/>
                                      </p:to>
                                    </p:set>
                                    <p:animEffect transition="in" filter="fade">
                                      <p:cBhvr>
                                        <p:cTn id="17" dur="500"/>
                                        <p:tgtEl>
                                          <p:spTgt spid="645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4522"/>
                                        </p:tgtEl>
                                        <p:attrNameLst>
                                          <p:attrName>style.visibility</p:attrName>
                                        </p:attrNameLst>
                                      </p:cBhvr>
                                      <p:to>
                                        <p:strVal val="visible"/>
                                      </p:to>
                                    </p:set>
                                    <p:animEffect transition="in" filter="fade">
                                      <p:cBhvr>
                                        <p:cTn id="22" dur="500"/>
                                        <p:tgtEl>
                                          <p:spTgt spid="645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4523"/>
                                        </p:tgtEl>
                                        <p:attrNameLst>
                                          <p:attrName>style.visibility</p:attrName>
                                        </p:attrNameLst>
                                      </p:cBhvr>
                                      <p:to>
                                        <p:strVal val="visible"/>
                                      </p:to>
                                    </p:set>
                                    <p:animEffect transition="in" filter="fade">
                                      <p:cBhvr>
                                        <p:cTn id="27" dur="500"/>
                                        <p:tgtEl>
                                          <p:spTgt spid="645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p:bldP spid="64516" grpId="0"/>
      <p:bldP spid="64522" grpId="0"/>
      <p:bldP spid="645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115094" y="312738"/>
            <a:ext cx="8018462" cy="946150"/>
          </a:xfrm>
        </p:spPr>
        <p:txBody>
          <a:bodyPr>
            <a:noAutofit/>
          </a:bodyPr>
          <a:lstStyle/>
          <a:p>
            <a:pPr>
              <a:lnSpc>
                <a:spcPct val="80000"/>
              </a:lnSpc>
            </a:pPr>
            <a:r>
              <a:rPr lang="en-US" altLang="ja-JP" sz="4400" dirty="0"/>
              <a:t>Observation by a fleet of satellites with microwave radiometer</a:t>
            </a:r>
            <a:endParaRPr lang="ja-JP" altLang="en-US" sz="4400" dirty="0"/>
          </a:p>
        </p:txBody>
      </p:sp>
      <p:grpSp>
        <p:nvGrpSpPr>
          <p:cNvPr id="16404" name="Group 20"/>
          <p:cNvGrpSpPr>
            <a:grpSpLocks/>
          </p:cNvGrpSpPr>
          <p:nvPr/>
        </p:nvGrpSpPr>
        <p:grpSpPr bwMode="auto">
          <a:xfrm>
            <a:off x="5211763" y="1414463"/>
            <a:ext cx="3932237" cy="5443537"/>
            <a:chOff x="3283" y="891"/>
            <a:chExt cx="2477" cy="3429"/>
          </a:xfrm>
        </p:grpSpPr>
        <p:pic>
          <p:nvPicPr>
            <p:cNvPr id="16401" name="Picture 17" descr="MR_3hr_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3" y="891"/>
              <a:ext cx="2477" cy="3429"/>
            </a:xfrm>
            <a:prstGeom prst="rect">
              <a:avLst/>
            </a:prstGeom>
            <a:noFill/>
            <a:extLst>
              <a:ext uri="{909E8E84-426E-40DD-AFC4-6F175D3DCCD1}">
                <a14:hiddenFill xmlns:a14="http://schemas.microsoft.com/office/drawing/2010/main">
                  <a:solidFill>
                    <a:srgbClr val="FFFFFF"/>
                  </a:solidFill>
                </a14:hiddenFill>
              </a:ext>
            </a:extLst>
          </p:spPr>
        </p:pic>
        <p:sp>
          <p:nvSpPr>
            <p:cNvPr id="16393" name="Text Box 9"/>
            <p:cNvSpPr txBox="1">
              <a:spLocks noChangeArrowheads="1"/>
            </p:cNvSpPr>
            <p:nvPr/>
          </p:nvSpPr>
          <p:spPr bwMode="auto">
            <a:xfrm>
              <a:off x="3648" y="900"/>
              <a:ext cx="177" cy="27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p>
              <a:r>
                <a:rPr lang="ja-JP" altLang="en-US" sz="2400">
                  <a:latin typeface="Times New Roman" panose="02020603050405020304" pitchFamily="18" charset="0"/>
                </a:rPr>
                <a:t>１</a:t>
              </a:r>
            </a:p>
          </p:txBody>
        </p:sp>
        <p:sp>
          <p:nvSpPr>
            <p:cNvPr id="16394" name="Text Box 10"/>
            <p:cNvSpPr txBox="1">
              <a:spLocks noChangeArrowheads="1"/>
            </p:cNvSpPr>
            <p:nvPr/>
          </p:nvSpPr>
          <p:spPr bwMode="auto">
            <a:xfrm>
              <a:off x="3641" y="1708"/>
              <a:ext cx="177" cy="27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p>
              <a:r>
                <a:rPr lang="ja-JP" altLang="en-US" sz="2400">
                  <a:latin typeface="Times New Roman" panose="02020603050405020304" pitchFamily="18" charset="0"/>
                </a:rPr>
                <a:t>２</a:t>
              </a:r>
            </a:p>
          </p:txBody>
        </p:sp>
        <p:sp>
          <p:nvSpPr>
            <p:cNvPr id="16395" name="Text Box 11"/>
            <p:cNvSpPr txBox="1">
              <a:spLocks noChangeArrowheads="1"/>
            </p:cNvSpPr>
            <p:nvPr/>
          </p:nvSpPr>
          <p:spPr bwMode="auto">
            <a:xfrm>
              <a:off x="3641" y="2524"/>
              <a:ext cx="177" cy="27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p>
              <a:r>
                <a:rPr lang="ja-JP" altLang="en-US" sz="2400">
                  <a:latin typeface="Times New Roman" panose="02020603050405020304" pitchFamily="18" charset="0"/>
                </a:rPr>
                <a:t>４</a:t>
              </a:r>
            </a:p>
          </p:txBody>
        </p:sp>
        <p:sp>
          <p:nvSpPr>
            <p:cNvPr id="16396" name="Text Box 12"/>
            <p:cNvSpPr txBox="1">
              <a:spLocks noChangeArrowheads="1"/>
            </p:cNvSpPr>
            <p:nvPr/>
          </p:nvSpPr>
          <p:spPr bwMode="auto">
            <a:xfrm>
              <a:off x="3641" y="3339"/>
              <a:ext cx="177" cy="27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p>
              <a:r>
                <a:rPr lang="ja-JP" altLang="en-US" sz="2400">
                  <a:latin typeface="Times New Roman" panose="02020603050405020304" pitchFamily="18" charset="0"/>
                </a:rPr>
                <a:t>８</a:t>
              </a:r>
            </a:p>
          </p:txBody>
        </p:sp>
      </p:grpSp>
      <p:pic>
        <p:nvPicPr>
          <p:cNvPr id="16398" name="Picture 14" descr="kidou350_400_1d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0913"/>
            <a:ext cx="5029200" cy="2097087"/>
          </a:xfrm>
          <a:prstGeom prst="rect">
            <a:avLst/>
          </a:prstGeom>
          <a:noFill/>
          <a:extLst>
            <a:ext uri="{909E8E84-426E-40DD-AFC4-6F175D3DCCD1}">
              <a14:hiddenFill xmlns:a14="http://schemas.microsoft.com/office/drawing/2010/main">
                <a:solidFill>
                  <a:srgbClr val="FFFFFF"/>
                </a:solidFill>
              </a14:hiddenFill>
            </a:ext>
          </a:extLst>
        </p:spPr>
      </p:pic>
      <p:grpSp>
        <p:nvGrpSpPr>
          <p:cNvPr id="16402" name="Group 18"/>
          <p:cNvGrpSpPr>
            <a:grpSpLocks/>
          </p:cNvGrpSpPr>
          <p:nvPr/>
        </p:nvGrpSpPr>
        <p:grpSpPr bwMode="auto">
          <a:xfrm>
            <a:off x="585788" y="1625601"/>
            <a:ext cx="4573587" cy="1570038"/>
            <a:chOff x="369" y="1024"/>
            <a:chExt cx="2881" cy="989"/>
          </a:xfrm>
        </p:grpSpPr>
        <p:sp>
          <p:nvSpPr>
            <p:cNvPr id="16389" name="Text Box 5"/>
            <p:cNvSpPr txBox="1">
              <a:spLocks noChangeArrowheads="1"/>
            </p:cNvSpPr>
            <p:nvPr/>
          </p:nvSpPr>
          <p:spPr bwMode="auto">
            <a:xfrm>
              <a:off x="369" y="1024"/>
              <a:ext cx="2229" cy="989"/>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ja-JP" sz="2400" dirty="0"/>
                <a:t>Observation area with MWRs in 3 hours</a:t>
              </a:r>
              <a:endParaRPr lang="ja-JP" altLang="en-US" sz="2400" dirty="0"/>
            </a:p>
            <a:p>
              <a:r>
                <a:rPr lang="ja-JP" altLang="en-US" sz="2400" dirty="0"/>
                <a:t>(1, 2, 4 </a:t>
              </a:r>
              <a:r>
                <a:rPr lang="en-US" altLang="ja-JP" sz="2400" dirty="0"/>
                <a:t>and 8 satellites from top to bottom)</a:t>
              </a:r>
              <a:endParaRPr lang="ja-JP" altLang="en-US" sz="2400" dirty="0"/>
            </a:p>
          </p:txBody>
        </p:sp>
        <p:sp>
          <p:nvSpPr>
            <p:cNvPr id="16399" name="AutoShape 15"/>
            <p:cNvSpPr>
              <a:spLocks noChangeArrowheads="1"/>
            </p:cNvSpPr>
            <p:nvPr/>
          </p:nvSpPr>
          <p:spPr bwMode="auto">
            <a:xfrm>
              <a:off x="2674" y="1035"/>
              <a:ext cx="576" cy="288"/>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6403" name="Group 19"/>
          <p:cNvGrpSpPr>
            <a:grpSpLocks/>
          </p:cNvGrpSpPr>
          <p:nvPr/>
        </p:nvGrpSpPr>
        <p:grpSpPr bwMode="auto">
          <a:xfrm>
            <a:off x="609600" y="3551238"/>
            <a:ext cx="3668713" cy="1143000"/>
            <a:chOff x="384" y="2237"/>
            <a:chExt cx="2311" cy="720"/>
          </a:xfrm>
        </p:grpSpPr>
        <p:sp>
          <p:nvSpPr>
            <p:cNvPr id="16392" name="Rectangle 8"/>
            <p:cNvSpPr>
              <a:spLocks noChangeArrowheads="1"/>
            </p:cNvSpPr>
            <p:nvPr/>
          </p:nvSpPr>
          <p:spPr bwMode="auto">
            <a:xfrm>
              <a:off x="842" y="2237"/>
              <a:ext cx="1853" cy="720"/>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2400">
                  <a:solidFill>
                    <a:schemeClr val="tx1"/>
                  </a:solidFill>
                  <a:latin typeface="Times New Roman" panose="02020603050405020304" pitchFamily="18" charset="0"/>
                  <a:ea typeface="ＭＳ Ｐゴシック" panose="020B0600070205080204" pitchFamily="34" charset="-128"/>
                </a:defRPr>
              </a:lvl1pPr>
              <a:lvl2pPr>
                <a:defRPr kumimoji="1" sz="2400">
                  <a:solidFill>
                    <a:schemeClr val="tx1"/>
                  </a:solidFill>
                  <a:latin typeface="Times New Roman" panose="02020603050405020304" pitchFamily="18" charset="0"/>
                  <a:ea typeface="ＭＳ Ｐゴシック" panose="020B0600070205080204" pitchFamily="34" charset="-128"/>
                </a:defRPr>
              </a:lvl2pPr>
              <a:lvl3pPr>
                <a:defRPr kumimoji="1" sz="2400">
                  <a:solidFill>
                    <a:schemeClr val="tx1"/>
                  </a:solidFill>
                  <a:latin typeface="Times New Roman" panose="02020603050405020304" pitchFamily="18" charset="0"/>
                  <a:ea typeface="ＭＳ Ｐゴシック" panose="020B0600070205080204" pitchFamily="34" charset="-128"/>
                </a:defRPr>
              </a:lvl3pPr>
              <a:lvl4pPr>
                <a:defRPr kumimoji="1" sz="2400">
                  <a:solidFill>
                    <a:schemeClr val="tx1"/>
                  </a:solidFill>
                  <a:latin typeface="Times New Roman" panose="02020603050405020304" pitchFamily="18" charset="0"/>
                  <a:ea typeface="ＭＳ Ｐゴシック" panose="020B0600070205080204" pitchFamily="34" charset="-128"/>
                </a:defRPr>
              </a:lvl4pPr>
              <a:lvl5pPr>
                <a:defRPr kumimoji="1" sz="2400">
                  <a:solidFill>
                    <a:schemeClr val="tx1"/>
                  </a:solidFill>
                  <a:latin typeface="Times New Roman" panose="02020603050405020304" pitchFamily="18" charset="0"/>
                  <a:ea typeface="ＭＳ Ｐゴシック" panose="020B0600070205080204" pitchFamily="34" charset="-128"/>
                </a:defRPr>
              </a:lvl5pPr>
              <a:lvl6pPr marL="4572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6pPr>
              <a:lvl7pPr marL="9144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7pPr>
              <a:lvl8pPr marL="1371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8pPr>
              <a:lvl9pPr marL="18288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ja-JP" dirty="0">
                  <a:latin typeface="+mn-lt"/>
                </a:rPr>
                <a:t>Coverages by</a:t>
              </a:r>
              <a:r>
                <a:rPr lang="en-US" altLang="ja-JP" dirty="0">
                  <a:solidFill>
                    <a:srgbClr val="00CC00"/>
                  </a:solidFill>
                  <a:latin typeface="+mn-lt"/>
                </a:rPr>
                <a:t> </a:t>
              </a:r>
              <a:r>
                <a:rPr lang="en-US" altLang="ja-JP" b="1" dirty="0">
                  <a:solidFill>
                    <a:srgbClr val="00CC00"/>
                  </a:solidFill>
                  <a:latin typeface="+mn-lt"/>
                </a:rPr>
                <a:t>TRMM PR</a:t>
              </a:r>
              <a:r>
                <a:rPr lang="en-US" altLang="ja-JP" dirty="0">
                  <a:solidFill>
                    <a:srgbClr val="00CC00"/>
                  </a:solidFill>
                  <a:latin typeface="+mn-lt"/>
                </a:rPr>
                <a:t> </a:t>
              </a:r>
              <a:r>
                <a:rPr lang="en-US" altLang="ja-JP" dirty="0">
                  <a:latin typeface="+mn-lt"/>
                </a:rPr>
                <a:t>and</a:t>
              </a:r>
              <a:r>
                <a:rPr lang="en-US" altLang="ja-JP" dirty="0">
                  <a:solidFill>
                    <a:srgbClr val="00CC00"/>
                  </a:solidFill>
                  <a:latin typeface="+mn-lt"/>
                </a:rPr>
                <a:t> </a:t>
              </a:r>
              <a:r>
                <a:rPr lang="en-US" altLang="ja-JP" b="1" dirty="0">
                  <a:solidFill>
                    <a:schemeClr val="accent2"/>
                  </a:solidFill>
                  <a:latin typeface="+mn-lt"/>
                </a:rPr>
                <a:t>GPM DPR</a:t>
              </a:r>
              <a:r>
                <a:rPr lang="en-US" altLang="ja-JP" dirty="0">
                  <a:solidFill>
                    <a:schemeClr val="accent2"/>
                  </a:solidFill>
                  <a:latin typeface="+mn-lt"/>
                </a:rPr>
                <a:t> </a:t>
              </a:r>
              <a:r>
                <a:rPr lang="en-US" altLang="ja-JP" dirty="0">
                  <a:latin typeface="+mn-lt"/>
                </a:rPr>
                <a:t>in a day</a:t>
              </a:r>
              <a:endParaRPr lang="ja-JP" altLang="en-US" dirty="0">
                <a:latin typeface="+mn-lt"/>
              </a:endParaRPr>
            </a:p>
          </p:txBody>
        </p:sp>
        <p:sp>
          <p:nvSpPr>
            <p:cNvPr id="16400" name="AutoShape 16"/>
            <p:cNvSpPr>
              <a:spLocks noChangeArrowheads="1"/>
            </p:cNvSpPr>
            <p:nvPr/>
          </p:nvSpPr>
          <p:spPr bwMode="auto">
            <a:xfrm rot="5400000">
              <a:off x="240" y="2448"/>
              <a:ext cx="576" cy="288"/>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28633860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403"/>
                                        </p:tgtEl>
                                        <p:attrNameLst>
                                          <p:attrName>style.visibility</p:attrName>
                                        </p:attrNameLst>
                                      </p:cBhvr>
                                      <p:to>
                                        <p:strVal val="visible"/>
                                      </p:to>
                                    </p:set>
                                    <p:animEffect transition="in" filter="fade">
                                      <p:cBhvr>
                                        <p:cTn id="7" dur="500"/>
                                        <p:tgtEl>
                                          <p:spTgt spid="1640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6398"/>
                                        </p:tgtEl>
                                        <p:attrNameLst>
                                          <p:attrName>style.visibility</p:attrName>
                                        </p:attrNameLst>
                                      </p:cBhvr>
                                      <p:to>
                                        <p:strVal val="visible"/>
                                      </p:to>
                                    </p:set>
                                    <p:animEffect transition="in" filter="fade">
                                      <p:cBhvr>
                                        <p:cTn id="12" dur="500"/>
                                        <p:tgtEl>
                                          <p:spTgt spid="163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402"/>
                                        </p:tgtEl>
                                        <p:attrNameLst>
                                          <p:attrName>style.visibility</p:attrName>
                                        </p:attrNameLst>
                                      </p:cBhvr>
                                      <p:to>
                                        <p:strVal val="visible"/>
                                      </p:to>
                                    </p:set>
                                    <p:animEffect transition="in" filter="fade">
                                      <p:cBhvr>
                                        <p:cTn id="17" dur="500"/>
                                        <p:tgtEl>
                                          <p:spTgt spid="1640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404"/>
                                        </p:tgtEl>
                                        <p:attrNameLst>
                                          <p:attrName>style.visibility</p:attrName>
                                        </p:attrNameLst>
                                      </p:cBhvr>
                                      <p:to>
                                        <p:strVal val="visible"/>
                                      </p:to>
                                    </p:set>
                                    <p:animEffect transition="in" filter="fade">
                                      <p:cBhvr>
                                        <p:cTn id="22" dur="500"/>
                                        <p:tgtEl>
                                          <p:spTgt spid="16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a:xfrm>
            <a:off x="228600" y="87312"/>
            <a:ext cx="7772400" cy="750888"/>
          </a:xfrm>
        </p:spPr>
        <p:txBody>
          <a:bodyPr>
            <a:noAutofit/>
          </a:bodyPr>
          <a:lstStyle/>
          <a:p>
            <a:r>
              <a:rPr lang="ja-JP" altLang="en-US" dirty="0"/>
              <a:t>3-</a:t>
            </a:r>
            <a:r>
              <a:rPr lang="en-US" altLang="ja-JP" dirty="0"/>
              <a:t>hour Global Coverage</a:t>
            </a:r>
          </a:p>
        </p:txBody>
      </p:sp>
      <p:pic>
        <p:nvPicPr>
          <p:cNvPr id="283651" name="Picture 3" descr="MR_3hr_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600200"/>
            <a:ext cx="3570288" cy="5257800"/>
          </a:xfrm>
          <a:prstGeom prst="rect">
            <a:avLst/>
          </a:prstGeom>
          <a:noFill/>
          <a:extLst>
            <a:ext uri="{909E8E84-426E-40DD-AFC4-6F175D3DCCD1}">
              <a14:hiddenFill xmlns:a14="http://schemas.microsoft.com/office/drawing/2010/main">
                <a:solidFill>
                  <a:srgbClr val="FFFFFF"/>
                </a:solidFill>
              </a14:hiddenFill>
            </a:ext>
          </a:extLst>
        </p:spPr>
      </p:pic>
      <p:sp>
        <p:nvSpPr>
          <p:cNvPr id="283652" name="Rectangle 4"/>
          <p:cNvSpPr>
            <a:spLocks noGrp="1" noChangeArrowheads="1"/>
          </p:cNvSpPr>
          <p:nvPr>
            <p:ph type="body" idx="1"/>
          </p:nvPr>
        </p:nvSpPr>
        <p:spPr>
          <a:xfrm>
            <a:off x="0" y="1143000"/>
            <a:ext cx="8686800" cy="4114800"/>
          </a:xfrm>
          <a:noFill/>
          <a:ln/>
        </p:spPr>
        <p:txBody>
          <a:bodyPr lIns="378000"/>
          <a:lstStyle/>
          <a:p>
            <a:pPr marL="609600" indent="-609600" algn="just"/>
            <a:r>
              <a:rPr lang="en-US" altLang="ja-JP" sz="2800" dirty="0"/>
              <a:t>The observation area covered in 3 hours by</a:t>
            </a:r>
            <a:r>
              <a:rPr lang="en-US" altLang="ja-JP" dirty="0"/>
              <a:t> </a:t>
            </a:r>
          </a:p>
          <a:p>
            <a:pPr marL="609600" indent="-609600" algn="just">
              <a:buFontTx/>
              <a:buNone/>
            </a:pPr>
            <a:endParaRPr lang="ja-JP" altLang="en-US" dirty="0">
              <a:solidFill>
                <a:srgbClr val="336600"/>
              </a:solidFill>
            </a:endParaRPr>
          </a:p>
        </p:txBody>
      </p:sp>
      <p:sp>
        <p:nvSpPr>
          <p:cNvPr id="283653" name="Rectangle 5"/>
          <p:cNvSpPr>
            <a:spLocks noChangeArrowheads="1"/>
          </p:cNvSpPr>
          <p:nvPr/>
        </p:nvSpPr>
        <p:spPr bwMode="auto">
          <a:xfrm>
            <a:off x="1371600" y="2133600"/>
            <a:ext cx="4572000" cy="466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kumimoji="1" sz="2400">
                <a:solidFill>
                  <a:schemeClr val="tx1"/>
                </a:solidFill>
                <a:latin typeface="Times New Roman" panose="02020603050405020304" pitchFamily="18" charset="0"/>
                <a:ea typeface="ＭＳ Ｐゴシック" panose="020B0600070205080204" pitchFamily="34" charset="-128"/>
              </a:defRPr>
            </a:lvl1pPr>
            <a:lvl2pPr marL="914400" indent="-457200">
              <a:defRPr kumimoji="1" sz="2400">
                <a:solidFill>
                  <a:schemeClr val="tx1"/>
                </a:solidFill>
                <a:latin typeface="Times New Roman" panose="02020603050405020304" pitchFamily="18" charset="0"/>
                <a:ea typeface="ＭＳ Ｐゴシック" panose="020B0600070205080204" pitchFamily="34" charset="-128"/>
              </a:defRPr>
            </a:lvl2pPr>
            <a:lvl3pPr marL="1371600" indent="-457200">
              <a:defRPr kumimoji="1" sz="2400">
                <a:solidFill>
                  <a:schemeClr val="tx1"/>
                </a:solidFill>
                <a:latin typeface="Times New Roman" panose="02020603050405020304" pitchFamily="18" charset="0"/>
                <a:ea typeface="ＭＳ Ｐゴシック" panose="020B0600070205080204" pitchFamily="34" charset="-128"/>
              </a:defRPr>
            </a:lvl3pPr>
            <a:lvl4pPr marL="1828800" indent="-457200">
              <a:defRPr kumimoji="1" sz="2400">
                <a:solidFill>
                  <a:schemeClr val="tx1"/>
                </a:solidFill>
                <a:latin typeface="Times New Roman" panose="02020603050405020304" pitchFamily="18" charset="0"/>
                <a:ea typeface="ＭＳ Ｐゴシック" panose="020B0600070205080204" pitchFamily="34" charset="-128"/>
              </a:defRPr>
            </a:lvl4pPr>
            <a:lvl5pPr marL="2286000" indent="-457200">
              <a:defRPr kumimoji="1" sz="2400">
                <a:solidFill>
                  <a:schemeClr val="tx1"/>
                </a:solidFill>
                <a:latin typeface="Times New Roman" panose="02020603050405020304" pitchFamily="18" charset="0"/>
                <a:ea typeface="ＭＳ Ｐゴシック" panose="020B0600070205080204" pitchFamily="34" charset="-128"/>
              </a:defRPr>
            </a:lvl5pPr>
            <a:lvl6pPr marL="2743200" indent="-4572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6pPr>
            <a:lvl7pPr marL="3200400" indent="-4572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7pPr>
            <a:lvl8pPr marL="3657600" indent="-4572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8pPr>
            <a:lvl9pPr marL="4114800" indent="-4572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9pPr>
          </a:lstStyle>
          <a:p>
            <a:pPr>
              <a:lnSpc>
                <a:spcPct val="90000"/>
              </a:lnSpc>
              <a:spcBef>
                <a:spcPct val="50000"/>
              </a:spcBef>
            </a:pPr>
            <a:r>
              <a:rPr lang="en-US" altLang="ja-JP" sz="2800" b="1">
                <a:solidFill>
                  <a:srgbClr val="336600"/>
                </a:solidFill>
                <a:latin typeface="Arial" panose="020B0604020202020204" pitchFamily="34" charset="0"/>
              </a:rPr>
              <a:t>Single satellite</a:t>
            </a:r>
          </a:p>
          <a:p>
            <a:pPr>
              <a:lnSpc>
                <a:spcPct val="90000"/>
              </a:lnSpc>
              <a:spcBef>
                <a:spcPct val="50000"/>
              </a:spcBef>
            </a:pPr>
            <a:endParaRPr lang="en-US" altLang="ja-JP" sz="2800" b="1">
              <a:solidFill>
                <a:srgbClr val="336600"/>
              </a:solidFill>
              <a:latin typeface="Arial" panose="020B0604020202020204" pitchFamily="34" charset="0"/>
            </a:endParaRPr>
          </a:p>
          <a:p>
            <a:pPr>
              <a:lnSpc>
                <a:spcPct val="90000"/>
              </a:lnSpc>
              <a:spcBef>
                <a:spcPct val="50000"/>
              </a:spcBef>
            </a:pPr>
            <a:r>
              <a:rPr lang="en-US" altLang="ja-JP" sz="2800" b="1">
                <a:solidFill>
                  <a:srgbClr val="336600"/>
                </a:solidFill>
                <a:latin typeface="Arial" panose="020B0604020202020204" pitchFamily="34" charset="0"/>
              </a:rPr>
              <a:t>Two Constellation </a:t>
            </a:r>
          </a:p>
          <a:p>
            <a:pPr>
              <a:lnSpc>
                <a:spcPct val="90000"/>
              </a:lnSpc>
              <a:spcBef>
                <a:spcPct val="50000"/>
              </a:spcBef>
            </a:pPr>
            <a:endParaRPr lang="en-US" altLang="ja-JP" sz="2800" b="1">
              <a:solidFill>
                <a:srgbClr val="336600"/>
              </a:solidFill>
              <a:latin typeface="Arial" panose="020B0604020202020204" pitchFamily="34" charset="0"/>
            </a:endParaRPr>
          </a:p>
          <a:p>
            <a:pPr>
              <a:lnSpc>
                <a:spcPct val="90000"/>
              </a:lnSpc>
              <a:spcBef>
                <a:spcPct val="50000"/>
              </a:spcBef>
            </a:pPr>
            <a:r>
              <a:rPr lang="en-US" altLang="ja-JP" sz="2800" b="1">
                <a:solidFill>
                  <a:srgbClr val="336600"/>
                </a:solidFill>
                <a:latin typeface="Arial" panose="020B0604020202020204" pitchFamily="34" charset="0"/>
              </a:rPr>
              <a:t>Four Constellation</a:t>
            </a:r>
          </a:p>
          <a:p>
            <a:pPr>
              <a:lnSpc>
                <a:spcPct val="90000"/>
              </a:lnSpc>
              <a:spcBef>
                <a:spcPct val="50000"/>
              </a:spcBef>
            </a:pPr>
            <a:endParaRPr lang="en-US" altLang="ja-JP" sz="2800" b="1">
              <a:solidFill>
                <a:srgbClr val="336600"/>
              </a:solidFill>
              <a:latin typeface="Arial" panose="020B0604020202020204" pitchFamily="34" charset="0"/>
            </a:endParaRPr>
          </a:p>
          <a:p>
            <a:pPr>
              <a:lnSpc>
                <a:spcPct val="90000"/>
              </a:lnSpc>
              <a:spcBef>
                <a:spcPct val="50000"/>
              </a:spcBef>
            </a:pPr>
            <a:r>
              <a:rPr lang="en-US" altLang="ja-JP" sz="2800" b="1">
                <a:solidFill>
                  <a:srgbClr val="336600"/>
                </a:solidFill>
                <a:latin typeface="Arial" panose="020B0604020202020204" pitchFamily="34" charset="0"/>
              </a:rPr>
              <a:t>Eight Constellation</a:t>
            </a:r>
          </a:p>
          <a:p>
            <a:pPr>
              <a:lnSpc>
                <a:spcPct val="90000"/>
              </a:lnSpc>
              <a:spcBef>
                <a:spcPct val="50000"/>
              </a:spcBef>
            </a:pPr>
            <a:r>
              <a:rPr lang="en-US" altLang="ja-JP" sz="2800" b="1">
                <a:solidFill>
                  <a:srgbClr val="336600"/>
                </a:solidFill>
                <a:latin typeface="Arial" panose="020B0604020202020204" pitchFamily="34" charset="0"/>
              </a:rPr>
              <a:t>                  satellites</a:t>
            </a:r>
          </a:p>
        </p:txBody>
      </p:sp>
    </p:spTree>
    <p:extLst>
      <p:ext uri="{BB962C8B-B14F-4D97-AF65-F5344CB8AC3E}">
        <p14:creationId xmlns:p14="http://schemas.microsoft.com/office/powerpoint/2010/main" val="12729396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AutoShape 2"/>
          <p:cNvSpPr>
            <a:spLocks noChangeArrowheads="1"/>
          </p:cNvSpPr>
          <p:nvPr/>
        </p:nvSpPr>
        <p:spPr bwMode="auto">
          <a:xfrm>
            <a:off x="1574800" y="6119813"/>
            <a:ext cx="6781800" cy="257175"/>
          </a:xfrm>
          <a:prstGeom prst="flowChartAlternateProcess">
            <a:avLst/>
          </a:prstGeom>
          <a:solidFill>
            <a:srgbClr val="FFCC99"/>
          </a:solidFill>
          <a:ln>
            <a:noFill/>
          </a:ln>
          <a:effectLst>
            <a:outerShdw dist="107763"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pPr algn="ctr">
              <a:spcBef>
                <a:spcPct val="50000"/>
              </a:spcBef>
            </a:pPr>
            <a:endParaRPr lang="ja-JP" altLang="en-US" sz="1000">
              <a:latin typeface="Times New Roman" panose="02020603050405020304" pitchFamily="18" charset="0"/>
            </a:endParaRPr>
          </a:p>
        </p:txBody>
      </p:sp>
      <p:grpSp>
        <p:nvGrpSpPr>
          <p:cNvPr id="278531" name="Group 3"/>
          <p:cNvGrpSpPr>
            <a:grpSpLocks/>
          </p:cNvGrpSpPr>
          <p:nvPr/>
        </p:nvGrpSpPr>
        <p:grpSpPr bwMode="auto">
          <a:xfrm>
            <a:off x="889000" y="4098925"/>
            <a:ext cx="7696200" cy="1143000"/>
            <a:chOff x="384" y="2112"/>
            <a:chExt cx="4848" cy="720"/>
          </a:xfrm>
        </p:grpSpPr>
        <p:sp>
          <p:nvSpPr>
            <p:cNvPr id="278532" name="Oval 4"/>
            <p:cNvSpPr>
              <a:spLocks noChangeArrowheads="1"/>
            </p:cNvSpPr>
            <p:nvPr/>
          </p:nvSpPr>
          <p:spPr bwMode="auto">
            <a:xfrm>
              <a:off x="384" y="2112"/>
              <a:ext cx="4848" cy="672"/>
            </a:xfrm>
            <a:prstGeom prst="ellipse">
              <a:avLst/>
            </a:prstGeom>
            <a:solidFill>
              <a:srgbClr val="FFFF00"/>
            </a:solidFill>
            <a:ln w="38100">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533" name="Oval 5"/>
            <p:cNvSpPr>
              <a:spLocks noChangeArrowheads="1"/>
            </p:cNvSpPr>
            <p:nvPr/>
          </p:nvSpPr>
          <p:spPr bwMode="auto">
            <a:xfrm>
              <a:off x="384" y="2160"/>
              <a:ext cx="4848" cy="672"/>
            </a:xfrm>
            <a:prstGeom prst="ellipse">
              <a:avLst/>
            </a:prstGeom>
            <a:solidFill>
              <a:srgbClr val="FFFF00"/>
            </a:solidFill>
            <a:ln w="38100">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78534" name="Text Box 6"/>
          <p:cNvSpPr txBox="1">
            <a:spLocks noChangeArrowheads="1"/>
          </p:cNvSpPr>
          <p:nvPr/>
        </p:nvSpPr>
        <p:spPr bwMode="auto">
          <a:xfrm>
            <a:off x="4241800" y="2117725"/>
            <a:ext cx="609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ja-JP" sz="1000">
                <a:latin typeface="Times New Roman" panose="02020603050405020304" pitchFamily="18" charset="0"/>
              </a:rPr>
              <a:t>TDRS</a:t>
            </a:r>
          </a:p>
        </p:txBody>
      </p:sp>
      <p:sp>
        <p:nvSpPr>
          <p:cNvPr id="278535" name="Text Box 7"/>
          <p:cNvSpPr txBox="1">
            <a:spLocks noChangeArrowheads="1"/>
          </p:cNvSpPr>
          <p:nvPr/>
        </p:nvSpPr>
        <p:spPr bwMode="auto">
          <a:xfrm>
            <a:off x="6985000" y="2117725"/>
            <a:ext cx="609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ja-JP" sz="1000">
                <a:latin typeface="Times New Roman" panose="02020603050405020304" pitchFamily="18" charset="0"/>
              </a:rPr>
              <a:t>DRTS</a:t>
            </a:r>
          </a:p>
        </p:txBody>
      </p:sp>
      <p:sp>
        <p:nvSpPr>
          <p:cNvPr id="278536" name="Line 8"/>
          <p:cNvSpPr>
            <a:spLocks noChangeShapeType="1"/>
          </p:cNvSpPr>
          <p:nvPr/>
        </p:nvSpPr>
        <p:spPr bwMode="auto">
          <a:xfrm>
            <a:off x="4470400" y="2879725"/>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8537" name="Line 9"/>
          <p:cNvSpPr>
            <a:spLocks noChangeShapeType="1"/>
          </p:cNvSpPr>
          <p:nvPr/>
        </p:nvSpPr>
        <p:spPr bwMode="auto">
          <a:xfrm>
            <a:off x="7289800" y="2879725"/>
            <a:ext cx="1524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8538" name="Line 10"/>
          <p:cNvSpPr>
            <a:spLocks noChangeShapeType="1"/>
          </p:cNvSpPr>
          <p:nvPr/>
        </p:nvSpPr>
        <p:spPr bwMode="auto">
          <a:xfrm>
            <a:off x="1193800" y="1660525"/>
            <a:ext cx="3048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8539" name="Line 11"/>
          <p:cNvSpPr>
            <a:spLocks noChangeShapeType="1"/>
          </p:cNvSpPr>
          <p:nvPr/>
        </p:nvSpPr>
        <p:spPr bwMode="auto">
          <a:xfrm>
            <a:off x="4013200" y="1508125"/>
            <a:ext cx="3048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8540" name="Line 12"/>
          <p:cNvSpPr>
            <a:spLocks noChangeShapeType="1"/>
          </p:cNvSpPr>
          <p:nvPr/>
        </p:nvSpPr>
        <p:spPr bwMode="auto">
          <a:xfrm flipH="1">
            <a:off x="7442200" y="1584325"/>
            <a:ext cx="6096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8541" name="Text Box 13"/>
          <p:cNvSpPr txBox="1">
            <a:spLocks noChangeArrowheads="1"/>
          </p:cNvSpPr>
          <p:nvPr/>
        </p:nvSpPr>
        <p:spPr bwMode="auto">
          <a:xfrm>
            <a:off x="7975600" y="1584325"/>
            <a:ext cx="762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ja-JP" sz="900">
                <a:latin typeface="Times New Roman" panose="02020603050405020304" pitchFamily="18" charset="0"/>
              </a:rPr>
              <a:t>GCOM-B1</a:t>
            </a:r>
          </a:p>
        </p:txBody>
      </p:sp>
      <p:sp>
        <p:nvSpPr>
          <p:cNvPr id="278542" name="Text Box 14"/>
          <p:cNvSpPr txBox="1">
            <a:spLocks noChangeArrowheads="1"/>
          </p:cNvSpPr>
          <p:nvPr/>
        </p:nvSpPr>
        <p:spPr bwMode="auto">
          <a:xfrm>
            <a:off x="4013200" y="1584325"/>
            <a:ext cx="762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rIns="54000">
            <a:spAutoFit/>
          </a:bodyPr>
          <a:lstStyle/>
          <a:p>
            <a:pPr>
              <a:spcBef>
                <a:spcPct val="50000"/>
              </a:spcBef>
            </a:pPr>
            <a:r>
              <a:rPr lang="en-US" altLang="ja-JP" sz="900">
                <a:latin typeface="Times New Roman" panose="02020603050405020304" pitchFamily="18" charset="0"/>
              </a:rPr>
              <a:t>GPM CORE</a:t>
            </a:r>
          </a:p>
        </p:txBody>
      </p:sp>
      <p:sp>
        <p:nvSpPr>
          <p:cNvPr id="278543" name="Text Box 15"/>
          <p:cNvSpPr txBox="1">
            <a:spLocks noChangeArrowheads="1"/>
          </p:cNvSpPr>
          <p:nvPr/>
        </p:nvSpPr>
        <p:spPr bwMode="auto">
          <a:xfrm>
            <a:off x="1346200" y="1584325"/>
            <a:ext cx="6096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ja-JP" sz="900">
                <a:latin typeface="Times New Roman" panose="02020603050405020304" pitchFamily="18" charset="0"/>
              </a:rPr>
              <a:t>EGPM</a:t>
            </a:r>
          </a:p>
        </p:txBody>
      </p:sp>
      <p:sp>
        <p:nvSpPr>
          <p:cNvPr id="278544" name="Text Box 16"/>
          <p:cNvSpPr txBox="1">
            <a:spLocks noChangeArrowheads="1"/>
          </p:cNvSpPr>
          <p:nvPr/>
        </p:nvSpPr>
        <p:spPr bwMode="auto">
          <a:xfrm>
            <a:off x="2717800" y="1584325"/>
            <a:ext cx="10668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ja-JP" sz="900">
                <a:latin typeface="Times New Roman" panose="02020603050405020304" pitchFamily="18" charset="0"/>
              </a:rPr>
              <a:t>Megha-Tripique</a:t>
            </a:r>
          </a:p>
        </p:txBody>
      </p:sp>
      <p:sp>
        <p:nvSpPr>
          <p:cNvPr id="278545" name="Text Box 17"/>
          <p:cNvSpPr txBox="1">
            <a:spLocks noChangeArrowheads="1"/>
          </p:cNvSpPr>
          <p:nvPr/>
        </p:nvSpPr>
        <p:spPr bwMode="auto">
          <a:xfrm>
            <a:off x="5003800" y="1584325"/>
            <a:ext cx="6858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ja-JP" sz="900">
                <a:latin typeface="Times New Roman" panose="02020603050405020304" pitchFamily="18" charset="0"/>
              </a:rPr>
              <a:t>NPOESS</a:t>
            </a:r>
          </a:p>
        </p:txBody>
      </p:sp>
      <p:sp>
        <p:nvSpPr>
          <p:cNvPr id="278546" name="Line 18"/>
          <p:cNvSpPr>
            <a:spLocks noChangeShapeType="1"/>
          </p:cNvSpPr>
          <p:nvPr/>
        </p:nvSpPr>
        <p:spPr bwMode="auto">
          <a:xfrm>
            <a:off x="2641600" y="1584325"/>
            <a:ext cx="1524000" cy="914400"/>
          </a:xfrm>
          <a:prstGeom prst="line">
            <a:avLst/>
          </a:prstGeom>
          <a:noFill/>
          <a:ln w="9525">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8547" name="Text Box 19"/>
          <p:cNvSpPr txBox="1">
            <a:spLocks noChangeArrowheads="1"/>
          </p:cNvSpPr>
          <p:nvPr/>
        </p:nvSpPr>
        <p:spPr bwMode="auto">
          <a:xfrm>
            <a:off x="1574800" y="2041525"/>
            <a:ext cx="914400" cy="244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ja-JP" sz="1000">
                <a:latin typeface="Times New Roman" panose="02020603050405020304" pitchFamily="18" charset="0"/>
              </a:rPr>
              <a:t>ARTEMIS</a:t>
            </a:r>
          </a:p>
        </p:txBody>
      </p:sp>
      <p:sp>
        <p:nvSpPr>
          <p:cNvPr id="278548" name="Text Box 20"/>
          <p:cNvSpPr txBox="1">
            <a:spLocks noChangeArrowheads="1"/>
          </p:cNvSpPr>
          <p:nvPr/>
        </p:nvSpPr>
        <p:spPr bwMode="auto">
          <a:xfrm>
            <a:off x="6299200" y="1584325"/>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ja-JP" sz="900">
                <a:latin typeface="Times New Roman" panose="02020603050405020304" pitchFamily="18" charset="0"/>
              </a:rPr>
              <a:t>FY3</a:t>
            </a:r>
          </a:p>
        </p:txBody>
      </p:sp>
      <p:sp>
        <p:nvSpPr>
          <p:cNvPr id="278549" name="Line 21"/>
          <p:cNvSpPr>
            <a:spLocks noChangeShapeType="1"/>
          </p:cNvSpPr>
          <p:nvPr/>
        </p:nvSpPr>
        <p:spPr bwMode="auto">
          <a:xfrm>
            <a:off x="6451600" y="1812925"/>
            <a:ext cx="304800" cy="2590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78550" name="Line 22"/>
          <p:cNvSpPr>
            <a:spLocks noChangeShapeType="1"/>
          </p:cNvSpPr>
          <p:nvPr/>
        </p:nvSpPr>
        <p:spPr bwMode="auto">
          <a:xfrm flipH="1">
            <a:off x="4927600" y="1736725"/>
            <a:ext cx="1295400" cy="762000"/>
          </a:xfrm>
          <a:prstGeom prst="line">
            <a:avLst/>
          </a:prstGeom>
          <a:noFill/>
          <a:ln w="9525">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78551" name="Line 23"/>
          <p:cNvSpPr>
            <a:spLocks noChangeShapeType="1"/>
          </p:cNvSpPr>
          <p:nvPr/>
        </p:nvSpPr>
        <p:spPr bwMode="auto">
          <a:xfrm>
            <a:off x="2565400" y="1584325"/>
            <a:ext cx="381000" cy="2895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78552" name="Text Box 24"/>
          <p:cNvSpPr txBox="1">
            <a:spLocks noChangeArrowheads="1"/>
          </p:cNvSpPr>
          <p:nvPr/>
        </p:nvSpPr>
        <p:spPr bwMode="auto">
          <a:xfrm>
            <a:off x="3556000" y="4556125"/>
            <a:ext cx="23622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ja-JP" sz="1600">
                <a:effectLst>
                  <a:outerShdw blurRad="38100" dist="38100" dir="2700000" algn="tl">
                    <a:srgbClr val="C0C0C0"/>
                  </a:outerShdw>
                </a:effectLst>
                <a:latin typeface="Times New Roman" panose="02020603050405020304" pitchFamily="18" charset="0"/>
                <a:ea typeface="ＭＳ ゴシック" panose="020B0609070205080204" pitchFamily="49" charset="-128"/>
              </a:rPr>
              <a:t>GPM Data Network</a:t>
            </a:r>
          </a:p>
        </p:txBody>
      </p:sp>
      <p:sp>
        <p:nvSpPr>
          <p:cNvPr id="278553" name="Line 25"/>
          <p:cNvSpPr>
            <a:spLocks noChangeShapeType="1"/>
          </p:cNvSpPr>
          <p:nvPr/>
        </p:nvSpPr>
        <p:spPr bwMode="auto">
          <a:xfrm flipH="1">
            <a:off x="4927600" y="1736725"/>
            <a:ext cx="533400" cy="1600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78554" name="Line 26"/>
          <p:cNvSpPr>
            <a:spLocks noChangeShapeType="1"/>
          </p:cNvSpPr>
          <p:nvPr/>
        </p:nvSpPr>
        <p:spPr bwMode="auto">
          <a:xfrm>
            <a:off x="3784600" y="1508125"/>
            <a:ext cx="381000" cy="1524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78555" name="Line 27"/>
          <p:cNvSpPr>
            <a:spLocks noChangeShapeType="1"/>
          </p:cNvSpPr>
          <p:nvPr/>
        </p:nvSpPr>
        <p:spPr bwMode="auto">
          <a:xfrm flipH="1">
            <a:off x="7747000" y="1812925"/>
            <a:ext cx="381000" cy="1371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78556" name="Line 28"/>
          <p:cNvSpPr>
            <a:spLocks noChangeShapeType="1"/>
          </p:cNvSpPr>
          <p:nvPr/>
        </p:nvSpPr>
        <p:spPr bwMode="auto">
          <a:xfrm>
            <a:off x="965200" y="1584325"/>
            <a:ext cx="3810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78557" name="Line 29"/>
          <p:cNvSpPr>
            <a:spLocks noChangeShapeType="1"/>
          </p:cNvSpPr>
          <p:nvPr/>
        </p:nvSpPr>
        <p:spPr bwMode="auto">
          <a:xfrm>
            <a:off x="1727200" y="2803525"/>
            <a:ext cx="1524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78558" name="Group 30"/>
          <p:cNvGrpSpPr>
            <a:grpSpLocks/>
          </p:cNvGrpSpPr>
          <p:nvPr/>
        </p:nvGrpSpPr>
        <p:grpSpPr bwMode="auto">
          <a:xfrm>
            <a:off x="8280400" y="4175125"/>
            <a:ext cx="533400" cy="2073275"/>
            <a:chOff x="5040" y="2160"/>
            <a:chExt cx="336" cy="1392"/>
          </a:xfrm>
        </p:grpSpPr>
        <p:sp>
          <p:nvSpPr>
            <p:cNvPr id="278559" name="Line 31"/>
            <p:cNvSpPr>
              <a:spLocks noChangeShapeType="1"/>
            </p:cNvSpPr>
            <p:nvPr/>
          </p:nvSpPr>
          <p:spPr bwMode="auto">
            <a:xfrm flipH="1">
              <a:off x="5088" y="3552"/>
              <a:ext cx="288" cy="0"/>
            </a:xfrm>
            <a:prstGeom prst="line">
              <a:avLst/>
            </a:prstGeom>
            <a:noFill/>
            <a:ln w="28575">
              <a:solidFill>
                <a:srgbClr val="8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78560" name="Line 32"/>
            <p:cNvSpPr>
              <a:spLocks noChangeShapeType="1"/>
            </p:cNvSpPr>
            <p:nvPr/>
          </p:nvSpPr>
          <p:spPr bwMode="auto">
            <a:xfrm>
              <a:off x="5040" y="2160"/>
              <a:ext cx="336" cy="0"/>
            </a:xfrm>
            <a:prstGeom prst="line">
              <a:avLst/>
            </a:prstGeom>
            <a:noFill/>
            <a:ln w="28575">
              <a:solidFill>
                <a:srgbClr val="8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78561" name="Line 33"/>
            <p:cNvSpPr>
              <a:spLocks noChangeShapeType="1"/>
            </p:cNvSpPr>
            <p:nvPr/>
          </p:nvSpPr>
          <p:spPr bwMode="auto">
            <a:xfrm>
              <a:off x="5376" y="2160"/>
              <a:ext cx="0" cy="1392"/>
            </a:xfrm>
            <a:prstGeom prst="line">
              <a:avLst/>
            </a:prstGeom>
            <a:noFill/>
            <a:ln w="28575">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sp>
        <p:nvSpPr>
          <p:cNvPr id="278562" name="Line 34"/>
          <p:cNvSpPr>
            <a:spLocks noChangeShapeType="1"/>
          </p:cNvSpPr>
          <p:nvPr/>
        </p:nvSpPr>
        <p:spPr bwMode="auto">
          <a:xfrm flipH="1">
            <a:off x="4927600" y="3489325"/>
            <a:ext cx="381000" cy="228600"/>
          </a:xfrm>
          <a:prstGeom prst="line">
            <a:avLst/>
          </a:prstGeom>
          <a:noFill/>
          <a:ln w="28575">
            <a:solidFill>
              <a:srgbClr val="8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nvGrpSpPr>
          <p:cNvPr id="278563" name="Group 35"/>
          <p:cNvGrpSpPr>
            <a:grpSpLocks/>
          </p:cNvGrpSpPr>
          <p:nvPr/>
        </p:nvGrpSpPr>
        <p:grpSpPr bwMode="auto">
          <a:xfrm>
            <a:off x="812800" y="4098925"/>
            <a:ext cx="609600" cy="762000"/>
            <a:chOff x="336" y="2112"/>
            <a:chExt cx="384" cy="480"/>
          </a:xfrm>
        </p:grpSpPr>
        <p:sp>
          <p:nvSpPr>
            <p:cNvPr id="278564" name="Line 36"/>
            <p:cNvSpPr>
              <a:spLocks noChangeShapeType="1"/>
            </p:cNvSpPr>
            <p:nvPr/>
          </p:nvSpPr>
          <p:spPr bwMode="auto">
            <a:xfrm>
              <a:off x="336" y="2112"/>
              <a:ext cx="384" cy="0"/>
            </a:xfrm>
            <a:prstGeom prst="line">
              <a:avLst/>
            </a:prstGeom>
            <a:noFill/>
            <a:ln w="28575">
              <a:solidFill>
                <a:srgbClr val="8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78565" name="Line 37"/>
            <p:cNvSpPr>
              <a:spLocks noChangeShapeType="1"/>
            </p:cNvSpPr>
            <p:nvPr/>
          </p:nvSpPr>
          <p:spPr bwMode="auto">
            <a:xfrm>
              <a:off x="336" y="2112"/>
              <a:ext cx="0" cy="480"/>
            </a:xfrm>
            <a:prstGeom prst="line">
              <a:avLst/>
            </a:prstGeom>
            <a:noFill/>
            <a:ln w="28575">
              <a:solidFill>
                <a:srgbClr val="8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pic>
        <p:nvPicPr>
          <p:cNvPr id="278566" name="Picture 3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000" y="1203325"/>
            <a:ext cx="914400" cy="347663"/>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pic>
      <p:pic>
        <p:nvPicPr>
          <p:cNvPr id="278567" name="Picture 3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84400" y="1203325"/>
            <a:ext cx="914400" cy="347663"/>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pic>
      <p:pic>
        <p:nvPicPr>
          <p:cNvPr id="278568" name="Picture 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9800" y="1203325"/>
            <a:ext cx="914400" cy="347663"/>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pic>
      <p:pic>
        <p:nvPicPr>
          <p:cNvPr id="278569" name="Picture 4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5200" y="1203325"/>
            <a:ext cx="914400" cy="347663"/>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pic>
      <p:pic>
        <p:nvPicPr>
          <p:cNvPr id="278570" name="Picture 4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94400" y="1203325"/>
            <a:ext cx="914400" cy="347663"/>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pic>
      <p:pic>
        <p:nvPicPr>
          <p:cNvPr id="278571" name="Picture 4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7000" y="1203325"/>
            <a:ext cx="914400" cy="347663"/>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pic>
      <p:pic>
        <p:nvPicPr>
          <p:cNvPr id="278572" name="Picture 4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1800" y="2422525"/>
            <a:ext cx="609600" cy="474663"/>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pic>
      <p:pic>
        <p:nvPicPr>
          <p:cNvPr id="278573" name="Picture 4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08800" y="2346325"/>
            <a:ext cx="600075" cy="522288"/>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pic>
      <p:pic>
        <p:nvPicPr>
          <p:cNvPr id="278574" name="Picture 4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6200" y="2270125"/>
            <a:ext cx="685800" cy="465138"/>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pic>
      <p:pic>
        <p:nvPicPr>
          <p:cNvPr id="278575" name="Picture 47" descr="j014448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93800" y="3336925"/>
            <a:ext cx="762000" cy="503238"/>
          </a:xfrm>
          <a:prstGeom prst="rect">
            <a:avLst/>
          </a:prstGeom>
          <a:noFill/>
          <a:extLst>
            <a:ext uri="{909E8E84-426E-40DD-AFC4-6F175D3DCCD1}">
              <a14:hiddenFill xmlns:a14="http://schemas.microsoft.com/office/drawing/2010/main">
                <a:solidFill>
                  <a:srgbClr val="FFFFFF"/>
                </a:solidFill>
              </a14:hiddenFill>
            </a:ext>
          </a:extLst>
        </p:spPr>
      </p:pic>
      <p:pic>
        <p:nvPicPr>
          <p:cNvPr id="278576" name="Picture 48" descr="j014448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89400" y="3184525"/>
            <a:ext cx="762000" cy="503238"/>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07763" dir="2700000" algn="ctr" rotWithShape="0">
                    <a:srgbClr val="808080"/>
                  </a:outerShdw>
                </a:effectLst>
              </a14:hiddenEffects>
            </a:ext>
          </a:extLst>
        </p:spPr>
      </p:pic>
      <p:pic>
        <p:nvPicPr>
          <p:cNvPr id="278577" name="Picture 49" descr="j014448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61200" y="3260725"/>
            <a:ext cx="762000" cy="503238"/>
          </a:xfrm>
          <a:prstGeom prst="rect">
            <a:avLst/>
          </a:prstGeom>
          <a:noFill/>
          <a:extLst>
            <a:ext uri="{909E8E84-426E-40DD-AFC4-6F175D3DCCD1}">
              <a14:hiddenFill xmlns:a14="http://schemas.microsoft.com/office/drawing/2010/main">
                <a:solidFill>
                  <a:srgbClr val="FFFFFF"/>
                </a:solidFill>
              </a14:hiddenFill>
            </a:ext>
          </a:extLst>
        </p:spPr>
      </p:pic>
      <p:pic>
        <p:nvPicPr>
          <p:cNvPr id="278578" name="Picture 50" descr="j014448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99200" y="4479925"/>
            <a:ext cx="762000" cy="503238"/>
          </a:xfrm>
          <a:prstGeom prst="rect">
            <a:avLst/>
          </a:prstGeom>
          <a:noFill/>
          <a:extLst>
            <a:ext uri="{909E8E84-426E-40DD-AFC4-6F175D3DCCD1}">
              <a14:hiddenFill xmlns:a14="http://schemas.microsoft.com/office/drawing/2010/main">
                <a:solidFill>
                  <a:srgbClr val="FFFFFF"/>
                </a:solidFill>
              </a14:hiddenFill>
            </a:ext>
          </a:extLst>
        </p:spPr>
      </p:pic>
      <p:pic>
        <p:nvPicPr>
          <p:cNvPr id="278579" name="Picture 51" descr="j014448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41600" y="4556125"/>
            <a:ext cx="762000" cy="503238"/>
          </a:xfrm>
          <a:prstGeom prst="rect">
            <a:avLst/>
          </a:prstGeom>
          <a:noFill/>
          <a:extLst>
            <a:ext uri="{909E8E84-426E-40DD-AFC4-6F175D3DCCD1}">
              <a14:hiddenFill xmlns:a14="http://schemas.microsoft.com/office/drawing/2010/main">
                <a:solidFill>
                  <a:srgbClr val="FFFFFF"/>
                </a:solidFill>
              </a14:hiddenFill>
            </a:ext>
          </a:extLst>
        </p:spPr>
      </p:pic>
      <p:pic>
        <p:nvPicPr>
          <p:cNvPr id="278580" name="Picture 52"/>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22400" y="3870325"/>
            <a:ext cx="99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pic>
      <p:pic>
        <p:nvPicPr>
          <p:cNvPr id="278581" name="Picture 53"/>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46800" y="5013325"/>
            <a:ext cx="99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pic>
      <p:pic>
        <p:nvPicPr>
          <p:cNvPr id="278582" name="Picture 54"/>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03400" y="4937125"/>
            <a:ext cx="99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pic>
      <p:pic>
        <p:nvPicPr>
          <p:cNvPr id="278583" name="Picture 55"/>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32200" y="5089525"/>
            <a:ext cx="99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pic>
      <p:sp>
        <p:nvSpPr>
          <p:cNvPr id="278584" name="Text Box 56"/>
          <p:cNvSpPr txBox="1">
            <a:spLocks noChangeArrowheads="1"/>
          </p:cNvSpPr>
          <p:nvPr/>
        </p:nvSpPr>
        <p:spPr bwMode="auto">
          <a:xfrm>
            <a:off x="1582738" y="5394325"/>
            <a:ext cx="15033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pPr>
            <a:r>
              <a:rPr lang="en-US" altLang="ja-JP" sz="1000" b="1">
                <a:latin typeface="Times New Roman" panose="02020603050405020304" pitchFamily="18" charset="0"/>
              </a:rPr>
              <a:t>French Ground Systems</a:t>
            </a:r>
          </a:p>
        </p:txBody>
      </p:sp>
      <p:sp>
        <p:nvSpPr>
          <p:cNvPr id="278585" name="Text Box 57"/>
          <p:cNvSpPr txBox="1">
            <a:spLocks noChangeArrowheads="1"/>
          </p:cNvSpPr>
          <p:nvPr/>
        </p:nvSpPr>
        <p:spPr bwMode="auto">
          <a:xfrm>
            <a:off x="3427413" y="5546725"/>
            <a:ext cx="147161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pPr>
            <a:r>
              <a:rPr lang="en-US" altLang="ja-JP" sz="1000" b="1">
                <a:latin typeface="Times New Roman" panose="02020603050405020304" pitchFamily="18" charset="0"/>
              </a:rPr>
              <a:t>Indian Ground Systems</a:t>
            </a:r>
          </a:p>
        </p:txBody>
      </p:sp>
      <p:sp>
        <p:nvSpPr>
          <p:cNvPr id="278586" name="Text Box 58"/>
          <p:cNvSpPr txBox="1">
            <a:spLocks noChangeArrowheads="1"/>
          </p:cNvSpPr>
          <p:nvPr/>
        </p:nvSpPr>
        <p:spPr bwMode="auto">
          <a:xfrm>
            <a:off x="6067425" y="5470525"/>
            <a:ext cx="154463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pPr>
            <a:r>
              <a:rPr lang="en-US" altLang="ja-JP" sz="1000" b="1">
                <a:latin typeface="Times New Roman" panose="02020603050405020304" pitchFamily="18" charset="0"/>
              </a:rPr>
              <a:t>Chinese Ground Systems</a:t>
            </a:r>
          </a:p>
        </p:txBody>
      </p:sp>
      <p:sp>
        <p:nvSpPr>
          <p:cNvPr id="278587" name="Text Box 59"/>
          <p:cNvSpPr txBox="1">
            <a:spLocks noChangeArrowheads="1"/>
          </p:cNvSpPr>
          <p:nvPr/>
        </p:nvSpPr>
        <p:spPr bwMode="auto">
          <a:xfrm>
            <a:off x="1068388" y="4327525"/>
            <a:ext cx="136048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pPr>
            <a:r>
              <a:rPr lang="en-US" altLang="ja-JP" sz="1000" b="1">
                <a:latin typeface="Times New Roman" panose="02020603050405020304" pitchFamily="18" charset="0"/>
              </a:rPr>
              <a:t>ESA Ground Systems</a:t>
            </a:r>
          </a:p>
        </p:txBody>
      </p:sp>
      <p:pic>
        <p:nvPicPr>
          <p:cNvPr id="278588" name="Picture 60"/>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632200" y="3717925"/>
            <a:ext cx="1600200" cy="44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pic>
      <p:sp>
        <p:nvSpPr>
          <p:cNvPr id="278589" name="Text Box 61"/>
          <p:cNvSpPr txBox="1">
            <a:spLocks noChangeArrowheads="1"/>
          </p:cNvSpPr>
          <p:nvPr/>
        </p:nvSpPr>
        <p:spPr bwMode="auto">
          <a:xfrm>
            <a:off x="3627438" y="4175125"/>
            <a:ext cx="14605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pPr>
            <a:r>
              <a:rPr lang="en-US" altLang="ja-JP" sz="1000" b="1">
                <a:latin typeface="Times New Roman" panose="02020603050405020304" pitchFamily="18" charset="0"/>
              </a:rPr>
              <a:t>NASA Ground Systems</a:t>
            </a:r>
          </a:p>
        </p:txBody>
      </p:sp>
      <p:graphicFrame>
        <p:nvGraphicFramePr>
          <p:cNvPr id="278590" name="Object 62"/>
          <p:cNvGraphicFramePr>
            <a:graphicFrameLocks/>
          </p:cNvGraphicFramePr>
          <p:nvPr/>
        </p:nvGraphicFramePr>
        <p:xfrm>
          <a:off x="6832600" y="3717925"/>
          <a:ext cx="1600200" cy="762000"/>
        </p:xfrm>
        <a:graphic>
          <a:graphicData uri="http://schemas.openxmlformats.org/presentationml/2006/ole">
            <mc:AlternateContent xmlns:mc="http://schemas.openxmlformats.org/markup-compatibility/2006">
              <mc:Choice xmlns:v="urn:schemas-microsoft-com:vml" Requires="v">
                <p:oleObj spid="_x0000_s11331" name="ｸﾘｯﾌﾟ" r:id="rId10" imgW="1936440" imgH="1182600" progId="MS_ClipArt_Gallery.2">
                  <p:embed/>
                </p:oleObj>
              </mc:Choice>
              <mc:Fallback>
                <p:oleObj name="ｸﾘｯﾌﾟ" r:id="rId10" imgW="1936440" imgH="1182600" progId="MS_ClipArt_Gallery.2">
                  <p:embed/>
                  <p:pic>
                    <p:nvPicPr>
                      <p:cNvPr id="0" name=""/>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32600" y="3717925"/>
                        <a:ext cx="1600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8591" name="Text Box 63"/>
          <p:cNvSpPr txBox="1">
            <a:spLocks noChangeArrowheads="1"/>
          </p:cNvSpPr>
          <p:nvPr/>
        </p:nvSpPr>
        <p:spPr bwMode="auto">
          <a:xfrm>
            <a:off x="6988175" y="4327525"/>
            <a:ext cx="15525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pPr>
            <a:r>
              <a:rPr lang="en-US" altLang="ja-JP" sz="1000" b="1">
                <a:latin typeface="Times New Roman" panose="02020603050405020304" pitchFamily="18" charset="0"/>
              </a:rPr>
              <a:t>NASDA Ground Systems</a:t>
            </a:r>
          </a:p>
        </p:txBody>
      </p:sp>
      <p:grpSp>
        <p:nvGrpSpPr>
          <p:cNvPr id="278592" name="Group 64"/>
          <p:cNvGrpSpPr>
            <a:grpSpLocks/>
          </p:cNvGrpSpPr>
          <p:nvPr/>
        </p:nvGrpSpPr>
        <p:grpSpPr bwMode="auto">
          <a:xfrm>
            <a:off x="431800" y="4860925"/>
            <a:ext cx="1219200" cy="1066800"/>
            <a:chOff x="4464" y="2832"/>
            <a:chExt cx="1104" cy="864"/>
          </a:xfrm>
        </p:grpSpPr>
        <p:sp>
          <p:nvSpPr>
            <p:cNvPr id="278593" name="AutoShape 65"/>
            <p:cNvSpPr>
              <a:spLocks noChangeArrowheads="1"/>
            </p:cNvSpPr>
            <p:nvPr/>
          </p:nvSpPr>
          <p:spPr bwMode="auto">
            <a:xfrm>
              <a:off x="4464" y="2832"/>
              <a:ext cx="1104" cy="864"/>
            </a:xfrm>
            <a:prstGeom prst="flowChartAlternateProcess">
              <a:avLst/>
            </a:prstGeom>
            <a:solidFill>
              <a:srgbClr val="FFCC99"/>
            </a:solidFill>
            <a:ln>
              <a:noFill/>
            </a:ln>
            <a:effectLst>
              <a:outerShdw dist="107763" dir="2700000" algn="ctr" rotWithShape="0">
                <a:srgbClr val="808080"/>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pic>
          <p:nvPicPr>
            <p:cNvPr id="278594" name="Picture 66" descr="クリックでプレビュー表示"/>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88" y="3264"/>
              <a:ext cx="336" cy="336"/>
            </a:xfrm>
            <a:prstGeom prst="rect">
              <a:avLst/>
            </a:prstGeom>
            <a:noFill/>
            <a:extLst>
              <a:ext uri="{909E8E84-426E-40DD-AFC4-6F175D3DCCD1}">
                <a14:hiddenFill xmlns:a14="http://schemas.microsoft.com/office/drawing/2010/main">
                  <a:solidFill>
                    <a:srgbClr val="FFFFFF"/>
                  </a:solidFill>
                </a14:hiddenFill>
              </a:ext>
            </a:extLst>
          </p:spPr>
        </p:pic>
        <p:sp>
          <p:nvSpPr>
            <p:cNvPr id="278595" name="Text Box 67"/>
            <p:cNvSpPr txBox="1">
              <a:spLocks noChangeArrowheads="1"/>
            </p:cNvSpPr>
            <p:nvPr/>
          </p:nvSpPr>
          <p:spPr bwMode="auto">
            <a:xfrm>
              <a:off x="5005" y="2880"/>
              <a:ext cx="553" cy="246"/>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txBody>
            <a:bodyPr wrap="none">
              <a:spAutoFit/>
            </a:bodyPr>
            <a:lstStyle/>
            <a:p>
              <a:pPr algn="ctr"/>
              <a:r>
                <a:rPr lang="en-US" altLang="ja-JP" sz="1400" b="1">
                  <a:latin typeface="Times New Roman" panose="02020603050405020304" pitchFamily="18" charset="0"/>
                </a:rPr>
                <a:t>Users</a:t>
              </a:r>
            </a:p>
          </p:txBody>
        </p:sp>
        <p:grpSp>
          <p:nvGrpSpPr>
            <p:cNvPr id="278596" name="Group 68"/>
            <p:cNvGrpSpPr>
              <a:grpSpLocks/>
            </p:cNvGrpSpPr>
            <p:nvPr/>
          </p:nvGrpSpPr>
          <p:grpSpPr bwMode="auto">
            <a:xfrm>
              <a:off x="4512" y="2928"/>
              <a:ext cx="624" cy="384"/>
              <a:chOff x="4900" y="2356"/>
              <a:chExt cx="855" cy="424"/>
            </a:xfrm>
          </p:grpSpPr>
          <p:grpSp>
            <p:nvGrpSpPr>
              <p:cNvPr id="278597" name="Group 69"/>
              <p:cNvGrpSpPr>
                <a:grpSpLocks/>
              </p:cNvGrpSpPr>
              <p:nvPr/>
            </p:nvGrpSpPr>
            <p:grpSpPr bwMode="auto">
              <a:xfrm>
                <a:off x="5610" y="2513"/>
                <a:ext cx="145" cy="246"/>
                <a:chOff x="5610" y="2513"/>
                <a:chExt cx="145" cy="246"/>
              </a:xfrm>
            </p:grpSpPr>
            <p:grpSp>
              <p:nvGrpSpPr>
                <p:cNvPr id="278598" name="Group 70"/>
                <p:cNvGrpSpPr>
                  <a:grpSpLocks/>
                </p:cNvGrpSpPr>
                <p:nvPr/>
              </p:nvGrpSpPr>
              <p:grpSpPr bwMode="auto">
                <a:xfrm>
                  <a:off x="5610" y="2513"/>
                  <a:ext cx="145" cy="246"/>
                  <a:chOff x="5610" y="2513"/>
                  <a:chExt cx="145" cy="246"/>
                </a:xfrm>
              </p:grpSpPr>
              <p:grpSp>
                <p:nvGrpSpPr>
                  <p:cNvPr id="278599" name="Group 71"/>
                  <p:cNvGrpSpPr>
                    <a:grpSpLocks/>
                  </p:cNvGrpSpPr>
                  <p:nvPr/>
                </p:nvGrpSpPr>
                <p:grpSpPr bwMode="auto">
                  <a:xfrm>
                    <a:off x="5647" y="2513"/>
                    <a:ext cx="38" cy="113"/>
                    <a:chOff x="5647" y="2513"/>
                    <a:chExt cx="38" cy="113"/>
                  </a:xfrm>
                </p:grpSpPr>
                <p:sp>
                  <p:nvSpPr>
                    <p:cNvPr id="278600" name="Rectangle 72"/>
                    <p:cNvSpPr>
                      <a:spLocks noChangeArrowheads="1"/>
                    </p:cNvSpPr>
                    <p:nvPr/>
                  </p:nvSpPr>
                  <p:spPr bwMode="auto">
                    <a:xfrm>
                      <a:off x="5656" y="2513"/>
                      <a:ext cx="20" cy="19"/>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01" name="Rectangle 73"/>
                    <p:cNvSpPr>
                      <a:spLocks noChangeArrowheads="1"/>
                    </p:cNvSpPr>
                    <p:nvPr/>
                  </p:nvSpPr>
                  <p:spPr bwMode="auto">
                    <a:xfrm>
                      <a:off x="5647" y="2531"/>
                      <a:ext cx="38" cy="95"/>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602" name="Group 74"/>
                  <p:cNvGrpSpPr>
                    <a:grpSpLocks/>
                  </p:cNvGrpSpPr>
                  <p:nvPr/>
                </p:nvGrpSpPr>
                <p:grpSpPr bwMode="auto">
                  <a:xfrm>
                    <a:off x="5610" y="2626"/>
                    <a:ext cx="145" cy="133"/>
                    <a:chOff x="5610" y="2626"/>
                    <a:chExt cx="145" cy="133"/>
                  </a:xfrm>
                </p:grpSpPr>
                <p:sp>
                  <p:nvSpPr>
                    <p:cNvPr id="278603" name="Rectangle 75"/>
                    <p:cNvSpPr>
                      <a:spLocks noChangeArrowheads="1"/>
                    </p:cNvSpPr>
                    <p:nvPr/>
                  </p:nvSpPr>
                  <p:spPr bwMode="auto">
                    <a:xfrm>
                      <a:off x="5615" y="2640"/>
                      <a:ext cx="135" cy="119"/>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04" name="Rectangle 76"/>
                    <p:cNvSpPr>
                      <a:spLocks noChangeArrowheads="1"/>
                    </p:cNvSpPr>
                    <p:nvPr/>
                  </p:nvSpPr>
                  <p:spPr bwMode="auto">
                    <a:xfrm>
                      <a:off x="5610" y="2626"/>
                      <a:ext cx="145" cy="16"/>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78605" name="Group 77"/>
                <p:cNvGrpSpPr>
                  <a:grpSpLocks/>
                </p:cNvGrpSpPr>
                <p:nvPr/>
              </p:nvGrpSpPr>
              <p:grpSpPr bwMode="auto">
                <a:xfrm>
                  <a:off x="5626" y="2661"/>
                  <a:ext cx="110" cy="75"/>
                  <a:chOff x="5626" y="2661"/>
                  <a:chExt cx="110" cy="75"/>
                </a:xfrm>
              </p:grpSpPr>
              <p:sp>
                <p:nvSpPr>
                  <p:cNvPr id="278606" name="Rectangle 78"/>
                  <p:cNvSpPr>
                    <a:spLocks noChangeArrowheads="1"/>
                  </p:cNvSpPr>
                  <p:nvPr/>
                </p:nvSpPr>
                <p:spPr bwMode="auto">
                  <a:xfrm>
                    <a:off x="5626" y="2661"/>
                    <a:ext cx="23"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07" name="Rectangle 79"/>
                  <p:cNvSpPr>
                    <a:spLocks noChangeArrowheads="1"/>
                  </p:cNvSpPr>
                  <p:nvPr/>
                </p:nvSpPr>
                <p:spPr bwMode="auto">
                  <a:xfrm>
                    <a:off x="5712" y="2661"/>
                    <a:ext cx="24"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08" name="Rectangle 80"/>
                  <p:cNvSpPr>
                    <a:spLocks noChangeArrowheads="1"/>
                  </p:cNvSpPr>
                  <p:nvPr/>
                </p:nvSpPr>
                <p:spPr bwMode="auto">
                  <a:xfrm>
                    <a:off x="5669" y="2661"/>
                    <a:ext cx="22"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78609" name="Group 81"/>
              <p:cNvGrpSpPr>
                <a:grpSpLocks/>
              </p:cNvGrpSpPr>
              <p:nvPr/>
            </p:nvGrpSpPr>
            <p:grpSpPr bwMode="auto">
              <a:xfrm>
                <a:off x="4900" y="2583"/>
                <a:ext cx="145" cy="176"/>
                <a:chOff x="4900" y="2583"/>
                <a:chExt cx="145" cy="176"/>
              </a:xfrm>
            </p:grpSpPr>
            <p:grpSp>
              <p:nvGrpSpPr>
                <p:cNvPr id="278610" name="Group 82"/>
                <p:cNvGrpSpPr>
                  <a:grpSpLocks/>
                </p:cNvGrpSpPr>
                <p:nvPr/>
              </p:nvGrpSpPr>
              <p:grpSpPr bwMode="auto">
                <a:xfrm>
                  <a:off x="4900" y="2583"/>
                  <a:ext cx="145" cy="176"/>
                  <a:chOff x="4900" y="2583"/>
                  <a:chExt cx="145" cy="176"/>
                </a:xfrm>
              </p:grpSpPr>
              <p:sp>
                <p:nvSpPr>
                  <p:cNvPr id="278611" name="Rectangle 83"/>
                  <p:cNvSpPr>
                    <a:spLocks noChangeArrowheads="1"/>
                  </p:cNvSpPr>
                  <p:nvPr/>
                </p:nvSpPr>
                <p:spPr bwMode="auto">
                  <a:xfrm>
                    <a:off x="4989" y="2583"/>
                    <a:ext cx="40" cy="43"/>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78612" name="Group 84"/>
                  <p:cNvGrpSpPr>
                    <a:grpSpLocks/>
                  </p:cNvGrpSpPr>
                  <p:nvPr/>
                </p:nvGrpSpPr>
                <p:grpSpPr bwMode="auto">
                  <a:xfrm>
                    <a:off x="4900" y="2626"/>
                    <a:ext cx="145" cy="133"/>
                    <a:chOff x="4900" y="2626"/>
                    <a:chExt cx="145" cy="133"/>
                  </a:xfrm>
                </p:grpSpPr>
                <p:sp>
                  <p:nvSpPr>
                    <p:cNvPr id="278613" name="Rectangle 85"/>
                    <p:cNvSpPr>
                      <a:spLocks noChangeArrowheads="1"/>
                    </p:cNvSpPr>
                    <p:nvPr/>
                  </p:nvSpPr>
                  <p:spPr bwMode="auto">
                    <a:xfrm>
                      <a:off x="4905" y="2640"/>
                      <a:ext cx="136" cy="119"/>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14" name="Rectangle 86"/>
                    <p:cNvSpPr>
                      <a:spLocks noChangeArrowheads="1"/>
                    </p:cNvSpPr>
                    <p:nvPr/>
                  </p:nvSpPr>
                  <p:spPr bwMode="auto">
                    <a:xfrm>
                      <a:off x="4900" y="2626"/>
                      <a:ext cx="145" cy="16"/>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78615" name="Group 87"/>
                <p:cNvGrpSpPr>
                  <a:grpSpLocks/>
                </p:cNvGrpSpPr>
                <p:nvPr/>
              </p:nvGrpSpPr>
              <p:grpSpPr bwMode="auto">
                <a:xfrm>
                  <a:off x="4915" y="2661"/>
                  <a:ext cx="114" cy="75"/>
                  <a:chOff x="4915" y="2661"/>
                  <a:chExt cx="114" cy="75"/>
                </a:xfrm>
              </p:grpSpPr>
              <p:sp>
                <p:nvSpPr>
                  <p:cNvPr id="278616" name="Rectangle 88"/>
                  <p:cNvSpPr>
                    <a:spLocks noChangeArrowheads="1"/>
                  </p:cNvSpPr>
                  <p:nvPr/>
                </p:nvSpPr>
                <p:spPr bwMode="auto">
                  <a:xfrm>
                    <a:off x="5002" y="2661"/>
                    <a:ext cx="27"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17" name="Rectangle 89"/>
                  <p:cNvSpPr>
                    <a:spLocks noChangeArrowheads="1"/>
                  </p:cNvSpPr>
                  <p:nvPr/>
                </p:nvSpPr>
                <p:spPr bwMode="auto">
                  <a:xfrm>
                    <a:off x="4915" y="2661"/>
                    <a:ext cx="28"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18" name="Rectangle 90"/>
                  <p:cNvSpPr>
                    <a:spLocks noChangeArrowheads="1"/>
                  </p:cNvSpPr>
                  <p:nvPr/>
                </p:nvSpPr>
                <p:spPr bwMode="auto">
                  <a:xfrm>
                    <a:off x="4958" y="2661"/>
                    <a:ext cx="28"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78619" name="Group 91"/>
              <p:cNvGrpSpPr>
                <a:grpSpLocks/>
              </p:cNvGrpSpPr>
              <p:nvPr/>
            </p:nvGrpSpPr>
            <p:grpSpPr bwMode="auto">
              <a:xfrm>
                <a:off x="5032" y="2356"/>
                <a:ext cx="587" cy="424"/>
                <a:chOff x="5032" y="2356"/>
                <a:chExt cx="587" cy="424"/>
              </a:xfrm>
            </p:grpSpPr>
            <p:grpSp>
              <p:nvGrpSpPr>
                <p:cNvPr id="278620" name="Group 92"/>
                <p:cNvGrpSpPr>
                  <a:grpSpLocks/>
                </p:cNvGrpSpPr>
                <p:nvPr/>
              </p:nvGrpSpPr>
              <p:grpSpPr bwMode="auto">
                <a:xfrm>
                  <a:off x="5032" y="2356"/>
                  <a:ext cx="587" cy="424"/>
                  <a:chOff x="5032" y="2356"/>
                  <a:chExt cx="587" cy="424"/>
                </a:xfrm>
              </p:grpSpPr>
              <p:sp>
                <p:nvSpPr>
                  <p:cNvPr id="278621" name="Rectangle 93"/>
                  <p:cNvSpPr>
                    <a:spLocks noChangeArrowheads="1"/>
                  </p:cNvSpPr>
                  <p:nvPr/>
                </p:nvSpPr>
                <p:spPr bwMode="auto">
                  <a:xfrm>
                    <a:off x="5041" y="2425"/>
                    <a:ext cx="568" cy="35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22" name="Rectangle 94"/>
                  <p:cNvSpPr>
                    <a:spLocks noChangeArrowheads="1"/>
                  </p:cNvSpPr>
                  <p:nvPr/>
                </p:nvSpPr>
                <p:spPr bwMode="auto">
                  <a:xfrm>
                    <a:off x="5184" y="2367"/>
                    <a:ext cx="36" cy="37"/>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23" name="Rectangle 95"/>
                  <p:cNvSpPr>
                    <a:spLocks noChangeArrowheads="1"/>
                  </p:cNvSpPr>
                  <p:nvPr/>
                </p:nvSpPr>
                <p:spPr bwMode="auto">
                  <a:xfrm>
                    <a:off x="5289" y="2356"/>
                    <a:ext cx="50" cy="54"/>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24" name="Rectangle 96"/>
                  <p:cNvSpPr>
                    <a:spLocks noChangeArrowheads="1"/>
                  </p:cNvSpPr>
                  <p:nvPr/>
                </p:nvSpPr>
                <p:spPr bwMode="auto">
                  <a:xfrm>
                    <a:off x="5032" y="2407"/>
                    <a:ext cx="587" cy="23"/>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25" name="Rectangle 97"/>
                  <p:cNvSpPr>
                    <a:spLocks noChangeArrowheads="1"/>
                  </p:cNvSpPr>
                  <p:nvPr/>
                </p:nvSpPr>
                <p:spPr bwMode="auto">
                  <a:xfrm>
                    <a:off x="5041" y="2602"/>
                    <a:ext cx="568"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626" name="Group 98"/>
                <p:cNvGrpSpPr>
                  <a:grpSpLocks/>
                </p:cNvGrpSpPr>
                <p:nvPr/>
              </p:nvGrpSpPr>
              <p:grpSpPr bwMode="auto">
                <a:xfrm>
                  <a:off x="5051" y="2456"/>
                  <a:ext cx="540" cy="298"/>
                  <a:chOff x="5051" y="2456"/>
                  <a:chExt cx="540" cy="298"/>
                </a:xfrm>
              </p:grpSpPr>
              <p:grpSp>
                <p:nvGrpSpPr>
                  <p:cNvPr id="278627" name="Group 99"/>
                  <p:cNvGrpSpPr>
                    <a:grpSpLocks/>
                  </p:cNvGrpSpPr>
                  <p:nvPr/>
                </p:nvGrpSpPr>
                <p:grpSpPr bwMode="auto">
                  <a:xfrm>
                    <a:off x="5131" y="2633"/>
                    <a:ext cx="65" cy="121"/>
                    <a:chOff x="5131" y="2633"/>
                    <a:chExt cx="65" cy="121"/>
                  </a:xfrm>
                </p:grpSpPr>
                <p:sp>
                  <p:nvSpPr>
                    <p:cNvPr id="278628" name="Rectangle 100"/>
                    <p:cNvSpPr>
                      <a:spLocks noChangeArrowheads="1"/>
                    </p:cNvSpPr>
                    <p:nvPr/>
                  </p:nvSpPr>
                  <p:spPr bwMode="auto">
                    <a:xfrm>
                      <a:off x="5134" y="2634"/>
                      <a:ext cx="58"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29" name="Rectangle 101"/>
                    <p:cNvSpPr>
                      <a:spLocks noChangeArrowheads="1"/>
                    </p:cNvSpPr>
                    <p:nvPr/>
                  </p:nvSpPr>
                  <p:spPr bwMode="auto">
                    <a:xfrm>
                      <a:off x="5131" y="2743"/>
                      <a:ext cx="65"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30" name="Line 102"/>
                    <p:cNvSpPr>
                      <a:spLocks noChangeShapeType="1"/>
                    </p:cNvSpPr>
                    <p:nvPr/>
                  </p:nvSpPr>
                  <p:spPr bwMode="auto">
                    <a:xfrm>
                      <a:off x="5163" y="2633"/>
                      <a:ext cx="0"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31" name="Line 103"/>
                    <p:cNvSpPr>
                      <a:spLocks noChangeShapeType="1"/>
                    </p:cNvSpPr>
                    <p:nvPr/>
                  </p:nvSpPr>
                  <p:spPr bwMode="auto">
                    <a:xfrm>
                      <a:off x="5131" y="2685"/>
                      <a:ext cx="6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632" name="Group 104"/>
                  <p:cNvGrpSpPr>
                    <a:grpSpLocks/>
                  </p:cNvGrpSpPr>
                  <p:nvPr/>
                </p:nvGrpSpPr>
                <p:grpSpPr bwMode="auto">
                  <a:xfrm>
                    <a:off x="5211" y="2633"/>
                    <a:ext cx="63" cy="121"/>
                    <a:chOff x="5211" y="2633"/>
                    <a:chExt cx="63" cy="121"/>
                  </a:xfrm>
                </p:grpSpPr>
                <p:sp>
                  <p:nvSpPr>
                    <p:cNvPr id="278633" name="Rectangle 105"/>
                    <p:cNvSpPr>
                      <a:spLocks noChangeArrowheads="1"/>
                    </p:cNvSpPr>
                    <p:nvPr/>
                  </p:nvSpPr>
                  <p:spPr bwMode="auto">
                    <a:xfrm>
                      <a:off x="5214" y="2634"/>
                      <a:ext cx="57"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34" name="Rectangle 106"/>
                    <p:cNvSpPr>
                      <a:spLocks noChangeArrowheads="1"/>
                    </p:cNvSpPr>
                    <p:nvPr/>
                  </p:nvSpPr>
                  <p:spPr bwMode="auto">
                    <a:xfrm>
                      <a:off x="5211" y="2743"/>
                      <a:ext cx="63"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35" name="Line 107"/>
                    <p:cNvSpPr>
                      <a:spLocks noChangeShapeType="1"/>
                    </p:cNvSpPr>
                    <p:nvPr/>
                  </p:nvSpPr>
                  <p:spPr bwMode="auto">
                    <a:xfrm>
                      <a:off x="5242" y="2633"/>
                      <a:ext cx="1"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36" name="Line 108"/>
                    <p:cNvSpPr>
                      <a:spLocks noChangeShapeType="1"/>
                    </p:cNvSpPr>
                    <p:nvPr/>
                  </p:nvSpPr>
                  <p:spPr bwMode="auto">
                    <a:xfrm>
                      <a:off x="5211" y="2685"/>
                      <a:ext cx="6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637" name="Group 109"/>
                  <p:cNvGrpSpPr>
                    <a:grpSpLocks/>
                  </p:cNvGrpSpPr>
                  <p:nvPr/>
                </p:nvGrpSpPr>
                <p:grpSpPr bwMode="auto">
                  <a:xfrm>
                    <a:off x="5525" y="2633"/>
                    <a:ext cx="65" cy="121"/>
                    <a:chOff x="5525" y="2633"/>
                    <a:chExt cx="65" cy="121"/>
                  </a:xfrm>
                </p:grpSpPr>
                <p:sp>
                  <p:nvSpPr>
                    <p:cNvPr id="278638" name="Rectangle 110"/>
                    <p:cNvSpPr>
                      <a:spLocks noChangeArrowheads="1"/>
                    </p:cNvSpPr>
                    <p:nvPr/>
                  </p:nvSpPr>
                  <p:spPr bwMode="auto">
                    <a:xfrm>
                      <a:off x="5530" y="2634"/>
                      <a:ext cx="57"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39" name="Rectangle 111"/>
                    <p:cNvSpPr>
                      <a:spLocks noChangeArrowheads="1"/>
                    </p:cNvSpPr>
                    <p:nvPr/>
                  </p:nvSpPr>
                  <p:spPr bwMode="auto">
                    <a:xfrm>
                      <a:off x="5525" y="2743"/>
                      <a:ext cx="65"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40" name="Line 112"/>
                    <p:cNvSpPr>
                      <a:spLocks noChangeShapeType="1"/>
                    </p:cNvSpPr>
                    <p:nvPr/>
                  </p:nvSpPr>
                  <p:spPr bwMode="auto">
                    <a:xfrm>
                      <a:off x="5558" y="2633"/>
                      <a:ext cx="0"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41" name="Line 113"/>
                    <p:cNvSpPr>
                      <a:spLocks noChangeShapeType="1"/>
                    </p:cNvSpPr>
                    <p:nvPr/>
                  </p:nvSpPr>
                  <p:spPr bwMode="auto">
                    <a:xfrm>
                      <a:off x="5526" y="2685"/>
                      <a:ext cx="6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642" name="Group 114"/>
                  <p:cNvGrpSpPr>
                    <a:grpSpLocks/>
                  </p:cNvGrpSpPr>
                  <p:nvPr/>
                </p:nvGrpSpPr>
                <p:grpSpPr bwMode="auto">
                  <a:xfrm>
                    <a:off x="5051" y="2633"/>
                    <a:ext cx="65" cy="121"/>
                    <a:chOff x="5051" y="2633"/>
                    <a:chExt cx="65" cy="121"/>
                  </a:xfrm>
                </p:grpSpPr>
                <p:sp>
                  <p:nvSpPr>
                    <p:cNvPr id="278643" name="Rectangle 115"/>
                    <p:cNvSpPr>
                      <a:spLocks noChangeArrowheads="1"/>
                    </p:cNvSpPr>
                    <p:nvPr/>
                  </p:nvSpPr>
                  <p:spPr bwMode="auto">
                    <a:xfrm>
                      <a:off x="5056" y="2634"/>
                      <a:ext cx="56"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44" name="Rectangle 116"/>
                    <p:cNvSpPr>
                      <a:spLocks noChangeArrowheads="1"/>
                    </p:cNvSpPr>
                    <p:nvPr/>
                  </p:nvSpPr>
                  <p:spPr bwMode="auto">
                    <a:xfrm>
                      <a:off x="5051" y="2743"/>
                      <a:ext cx="65"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45" name="Line 117"/>
                    <p:cNvSpPr>
                      <a:spLocks noChangeShapeType="1"/>
                    </p:cNvSpPr>
                    <p:nvPr/>
                  </p:nvSpPr>
                  <p:spPr bwMode="auto">
                    <a:xfrm>
                      <a:off x="5084" y="2633"/>
                      <a:ext cx="0"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46" name="Line 118"/>
                    <p:cNvSpPr>
                      <a:spLocks noChangeShapeType="1"/>
                    </p:cNvSpPr>
                    <p:nvPr/>
                  </p:nvSpPr>
                  <p:spPr bwMode="auto">
                    <a:xfrm>
                      <a:off x="5052" y="2685"/>
                      <a:ext cx="62"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647" name="Group 119"/>
                  <p:cNvGrpSpPr>
                    <a:grpSpLocks/>
                  </p:cNvGrpSpPr>
                  <p:nvPr/>
                </p:nvGrpSpPr>
                <p:grpSpPr bwMode="auto">
                  <a:xfrm>
                    <a:off x="5291" y="2456"/>
                    <a:ext cx="64" cy="123"/>
                    <a:chOff x="5291" y="2456"/>
                    <a:chExt cx="64" cy="123"/>
                  </a:xfrm>
                </p:grpSpPr>
                <p:sp>
                  <p:nvSpPr>
                    <p:cNvPr id="278648" name="Rectangle 120"/>
                    <p:cNvSpPr>
                      <a:spLocks noChangeArrowheads="1"/>
                    </p:cNvSpPr>
                    <p:nvPr/>
                  </p:nvSpPr>
                  <p:spPr bwMode="auto">
                    <a:xfrm>
                      <a:off x="5294" y="2460"/>
                      <a:ext cx="58"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49" name="Rectangle 121"/>
                    <p:cNvSpPr>
                      <a:spLocks noChangeArrowheads="1"/>
                    </p:cNvSpPr>
                    <p:nvPr/>
                  </p:nvSpPr>
                  <p:spPr bwMode="auto">
                    <a:xfrm>
                      <a:off x="5291" y="2568"/>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50" name="Line 122"/>
                    <p:cNvSpPr>
                      <a:spLocks noChangeShapeType="1"/>
                    </p:cNvSpPr>
                    <p:nvPr/>
                  </p:nvSpPr>
                  <p:spPr bwMode="auto">
                    <a:xfrm>
                      <a:off x="5323"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51" name="Line 123"/>
                    <p:cNvSpPr>
                      <a:spLocks noChangeShapeType="1"/>
                    </p:cNvSpPr>
                    <p:nvPr/>
                  </p:nvSpPr>
                  <p:spPr bwMode="auto">
                    <a:xfrm>
                      <a:off x="5291" y="2510"/>
                      <a:ext cx="6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652" name="Group 124"/>
                  <p:cNvGrpSpPr>
                    <a:grpSpLocks/>
                  </p:cNvGrpSpPr>
                  <p:nvPr/>
                </p:nvGrpSpPr>
                <p:grpSpPr bwMode="auto">
                  <a:xfrm>
                    <a:off x="5368" y="2633"/>
                    <a:ext cx="64" cy="121"/>
                    <a:chOff x="5368" y="2633"/>
                    <a:chExt cx="64" cy="121"/>
                  </a:xfrm>
                </p:grpSpPr>
                <p:sp>
                  <p:nvSpPr>
                    <p:cNvPr id="278653" name="Rectangle 125"/>
                    <p:cNvSpPr>
                      <a:spLocks noChangeArrowheads="1"/>
                    </p:cNvSpPr>
                    <p:nvPr/>
                  </p:nvSpPr>
                  <p:spPr bwMode="auto">
                    <a:xfrm>
                      <a:off x="5372" y="2634"/>
                      <a:ext cx="57"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54" name="Rectangle 126"/>
                    <p:cNvSpPr>
                      <a:spLocks noChangeArrowheads="1"/>
                    </p:cNvSpPr>
                    <p:nvPr/>
                  </p:nvSpPr>
                  <p:spPr bwMode="auto">
                    <a:xfrm>
                      <a:off x="5368" y="2743"/>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55" name="Line 127"/>
                    <p:cNvSpPr>
                      <a:spLocks noChangeShapeType="1"/>
                    </p:cNvSpPr>
                    <p:nvPr/>
                  </p:nvSpPr>
                  <p:spPr bwMode="auto">
                    <a:xfrm>
                      <a:off x="5400" y="2633"/>
                      <a:ext cx="0"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56" name="Line 128"/>
                    <p:cNvSpPr>
                      <a:spLocks noChangeShapeType="1"/>
                    </p:cNvSpPr>
                    <p:nvPr/>
                  </p:nvSpPr>
                  <p:spPr bwMode="auto">
                    <a:xfrm>
                      <a:off x="5368" y="2685"/>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657" name="Group 129"/>
                  <p:cNvGrpSpPr>
                    <a:grpSpLocks/>
                  </p:cNvGrpSpPr>
                  <p:nvPr/>
                </p:nvGrpSpPr>
                <p:grpSpPr bwMode="auto">
                  <a:xfrm>
                    <a:off x="5447" y="2633"/>
                    <a:ext cx="64" cy="121"/>
                    <a:chOff x="5447" y="2633"/>
                    <a:chExt cx="64" cy="121"/>
                  </a:xfrm>
                </p:grpSpPr>
                <p:sp>
                  <p:nvSpPr>
                    <p:cNvPr id="278658" name="Rectangle 130"/>
                    <p:cNvSpPr>
                      <a:spLocks noChangeArrowheads="1"/>
                    </p:cNvSpPr>
                    <p:nvPr/>
                  </p:nvSpPr>
                  <p:spPr bwMode="auto">
                    <a:xfrm>
                      <a:off x="5450" y="2634"/>
                      <a:ext cx="58"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59" name="Rectangle 131"/>
                    <p:cNvSpPr>
                      <a:spLocks noChangeArrowheads="1"/>
                    </p:cNvSpPr>
                    <p:nvPr/>
                  </p:nvSpPr>
                  <p:spPr bwMode="auto">
                    <a:xfrm>
                      <a:off x="5447" y="2743"/>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60" name="Line 132"/>
                    <p:cNvSpPr>
                      <a:spLocks noChangeShapeType="1"/>
                    </p:cNvSpPr>
                    <p:nvPr/>
                  </p:nvSpPr>
                  <p:spPr bwMode="auto">
                    <a:xfrm>
                      <a:off x="5478" y="2633"/>
                      <a:ext cx="0"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61" name="Line 133"/>
                    <p:cNvSpPr>
                      <a:spLocks noChangeShapeType="1"/>
                    </p:cNvSpPr>
                    <p:nvPr/>
                  </p:nvSpPr>
                  <p:spPr bwMode="auto">
                    <a:xfrm>
                      <a:off x="5447" y="2685"/>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662" name="Group 134"/>
                  <p:cNvGrpSpPr>
                    <a:grpSpLocks/>
                  </p:cNvGrpSpPr>
                  <p:nvPr/>
                </p:nvGrpSpPr>
                <p:grpSpPr bwMode="auto">
                  <a:xfrm>
                    <a:off x="5132" y="2456"/>
                    <a:ext cx="64" cy="123"/>
                    <a:chOff x="5132" y="2456"/>
                    <a:chExt cx="64" cy="123"/>
                  </a:xfrm>
                </p:grpSpPr>
                <p:sp>
                  <p:nvSpPr>
                    <p:cNvPr id="278663" name="Rectangle 135"/>
                    <p:cNvSpPr>
                      <a:spLocks noChangeArrowheads="1"/>
                    </p:cNvSpPr>
                    <p:nvPr/>
                  </p:nvSpPr>
                  <p:spPr bwMode="auto">
                    <a:xfrm>
                      <a:off x="5135" y="2460"/>
                      <a:ext cx="57"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64" name="Rectangle 136"/>
                    <p:cNvSpPr>
                      <a:spLocks noChangeArrowheads="1"/>
                    </p:cNvSpPr>
                    <p:nvPr/>
                  </p:nvSpPr>
                  <p:spPr bwMode="auto">
                    <a:xfrm>
                      <a:off x="5132" y="2568"/>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65" name="Line 137"/>
                    <p:cNvSpPr>
                      <a:spLocks noChangeShapeType="1"/>
                    </p:cNvSpPr>
                    <p:nvPr/>
                  </p:nvSpPr>
                  <p:spPr bwMode="auto">
                    <a:xfrm>
                      <a:off x="5164"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66" name="Line 138"/>
                    <p:cNvSpPr>
                      <a:spLocks noChangeShapeType="1"/>
                    </p:cNvSpPr>
                    <p:nvPr/>
                  </p:nvSpPr>
                  <p:spPr bwMode="auto">
                    <a:xfrm>
                      <a:off x="5133" y="2510"/>
                      <a:ext cx="62"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667" name="Group 139"/>
                  <p:cNvGrpSpPr>
                    <a:grpSpLocks/>
                  </p:cNvGrpSpPr>
                  <p:nvPr/>
                </p:nvGrpSpPr>
                <p:grpSpPr bwMode="auto">
                  <a:xfrm>
                    <a:off x="5211" y="2456"/>
                    <a:ext cx="64" cy="123"/>
                    <a:chOff x="5211" y="2456"/>
                    <a:chExt cx="64" cy="123"/>
                  </a:xfrm>
                </p:grpSpPr>
                <p:sp>
                  <p:nvSpPr>
                    <p:cNvPr id="278668" name="Rectangle 140"/>
                    <p:cNvSpPr>
                      <a:spLocks noChangeArrowheads="1"/>
                    </p:cNvSpPr>
                    <p:nvPr/>
                  </p:nvSpPr>
                  <p:spPr bwMode="auto">
                    <a:xfrm>
                      <a:off x="5215" y="2460"/>
                      <a:ext cx="57"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69" name="Rectangle 141"/>
                    <p:cNvSpPr>
                      <a:spLocks noChangeArrowheads="1"/>
                    </p:cNvSpPr>
                    <p:nvPr/>
                  </p:nvSpPr>
                  <p:spPr bwMode="auto">
                    <a:xfrm>
                      <a:off x="5211" y="2568"/>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70" name="Line 142"/>
                    <p:cNvSpPr>
                      <a:spLocks noChangeShapeType="1"/>
                    </p:cNvSpPr>
                    <p:nvPr/>
                  </p:nvSpPr>
                  <p:spPr bwMode="auto">
                    <a:xfrm>
                      <a:off x="5244"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71" name="Line 143"/>
                    <p:cNvSpPr>
                      <a:spLocks noChangeShapeType="1"/>
                    </p:cNvSpPr>
                    <p:nvPr/>
                  </p:nvSpPr>
                  <p:spPr bwMode="auto">
                    <a:xfrm>
                      <a:off x="5211" y="2510"/>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672" name="Group 144"/>
                  <p:cNvGrpSpPr>
                    <a:grpSpLocks/>
                  </p:cNvGrpSpPr>
                  <p:nvPr/>
                </p:nvGrpSpPr>
                <p:grpSpPr bwMode="auto">
                  <a:xfrm>
                    <a:off x="5526" y="2456"/>
                    <a:ext cx="65" cy="123"/>
                    <a:chOff x="5526" y="2456"/>
                    <a:chExt cx="65" cy="123"/>
                  </a:xfrm>
                </p:grpSpPr>
                <p:sp>
                  <p:nvSpPr>
                    <p:cNvPr id="278673" name="Rectangle 145"/>
                    <p:cNvSpPr>
                      <a:spLocks noChangeArrowheads="1"/>
                    </p:cNvSpPr>
                    <p:nvPr/>
                  </p:nvSpPr>
                  <p:spPr bwMode="auto">
                    <a:xfrm>
                      <a:off x="5530" y="2460"/>
                      <a:ext cx="58"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74" name="Rectangle 146"/>
                    <p:cNvSpPr>
                      <a:spLocks noChangeArrowheads="1"/>
                    </p:cNvSpPr>
                    <p:nvPr/>
                  </p:nvSpPr>
                  <p:spPr bwMode="auto">
                    <a:xfrm>
                      <a:off x="5526" y="2568"/>
                      <a:ext cx="65"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75" name="Line 147"/>
                    <p:cNvSpPr>
                      <a:spLocks noChangeShapeType="1"/>
                    </p:cNvSpPr>
                    <p:nvPr/>
                  </p:nvSpPr>
                  <p:spPr bwMode="auto">
                    <a:xfrm>
                      <a:off x="5558"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76" name="Line 148"/>
                    <p:cNvSpPr>
                      <a:spLocks noChangeShapeType="1"/>
                    </p:cNvSpPr>
                    <p:nvPr/>
                  </p:nvSpPr>
                  <p:spPr bwMode="auto">
                    <a:xfrm>
                      <a:off x="5527" y="2510"/>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677" name="Group 149"/>
                  <p:cNvGrpSpPr>
                    <a:grpSpLocks/>
                  </p:cNvGrpSpPr>
                  <p:nvPr/>
                </p:nvGrpSpPr>
                <p:grpSpPr bwMode="auto">
                  <a:xfrm>
                    <a:off x="5052" y="2456"/>
                    <a:ext cx="65" cy="123"/>
                    <a:chOff x="5052" y="2456"/>
                    <a:chExt cx="65" cy="123"/>
                  </a:xfrm>
                </p:grpSpPr>
                <p:sp>
                  <p:nvSpPr>
                    <p:cNvPr id="278678" name="Rectangle 150"/>
                    <p:cNvSpPr>
                      <a:spLocks noChangeArrowheads="1"/>
                    </p:cNvSpPr>
                    <p:nvPr/>
                  </p:nvSpPr>
                  <p:spPr bwMode="auto">
                    <a:xfrm>
                      <a:off x="5056" y="2460"/>
                      <a:ext cx="57"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79" name="Rectangle 151"/>
                    <p:cNvSpPr>
                      <a:spLocks noChangeArrowheads="1"/>
                    </p:cNvSpPr>
                    <p:nvPr/>
                  </p:nvSpPr>
                  <p:spPr bwMode="auto">
                    <a:xfrm>
                      <a:off x="5052" y="2568"/>
                      <a:ext cx="65"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80" name="Line 152"/>
                    <p:cNvSpPr>
                      <a:spLocks noChangeShapeType="1"/>
                    </p:cNvSpPr>
                    <p:nvPr/>
                  </p:nvSpPr>
                  <p:spPr bwMode="auto">
                    <a:xfrm>
                      <a:off x="5084"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81" name="Line 153"/>
                    <p:cNvSpPr>
                      <a:spLocks noChangeShapeType="1"/>
                    </p:cNvSpPr>
                    <p:nvPr/>
                  </p:nvSpPr>
                  <p:spPr bwMode="auto">
                    <a:xfrm>
                      <a:off x="5053" y="2510"/>
                      <a:ext cx="6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682" name="Group 154"/>
                  <p:cNvGrpSpPr>
                    <a:grpSpLocks/>
                  </p:cNvGrpSpPr>
                  <p:nvPr/>
                </p:nvGrpSpPr>
                <p:grpSpPr bwMode="auto">
                  <a:xfrm>
                    <a:off x="5369" y="2456"/>
                    <a:ext cx="64" cy="123"/>
                    <a:chOff x="5369" y="2456"/>
                    <a:chExt cx="64" cy="123"/>
                  </a:xfrm>
                </p:grpSpPr>
                <p:sp>
                  <p:nvSpPr>
                    <p:cNvPr id="278683" name="Rectangle 155"/>
                    <p:cNvSpPr>
                      <a:spLocks noChangeArrowheads="1"/>
                    </p:cNvSpPr>
                    <p:nvPr/>
                  </p:nvSpPr>
                  <p:spPr bwMode="auto">
                    <a:xfrm>
                      <a:off x="5372" y="2460"/>
                      <a:ext cx="58"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84" name="Rectangle 156"/>
                    <p:cNvSpPr>
                      <a:spLocks noChangeArrowheads="1"/>
                    </p:cNvSpPr>
                    <p:nvPr/>
                  </p:nvSpPr>
                  <p:spPr bwMode="auto">
                    <a:xfrm>
                      <a:off x="5369" y="2568"/>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85" name="Line 157"/>
                    <p:cNvSpPr>
                      <a:spLocks noChangeShapeType="1"/>
                    </p:cNvSpPr>
                    <p:nvPr/>
                  </p:nvSpPr>
                  <p:spPr bwMode="auto">
                    <a:xfrm>
                      <a:off x="5400"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86" name="Line 158"/>
                    <p:cNvSpPr>
                      <a:spLocks noChangeShapeType="1"/>
                    </p:cNvSpPr>
                    <p:nvPr/>
                  </p:nvSpPr>
                  <p:spPr bwMode="auto">
                    <a:xfrm>
                      <a:off x="5369" y="2510"/>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687" name="Group 159"/>
                  <p:cNvGrpSpPr>
                    <a:grpSpLocks/>
                  </p:cNvGrpSpPr>
                  <p:nvPr/>
                </p:nvGrpSpPr>
                <p:grpSpPr bwMode="auto">
                  <a:xfrm>
                    <a:off x="5448" y="2456"/>
                    <a:ext cx="64" cy="123"/>
                    <a:chOff x="5448" y="2456"/>
                    <a:chExt cx="64" cy="123"/>
                  </a:xfrm>
                </p:grpSpPr>
                <p:sp>
                  <p:nvSpPr>
                    <p:cNvPr id="278688" name="Rectangle 160"/>
                    <p:cNvSpPr>
                      <a:spLocks noChangeArrowheads="1"/>
                    </p:cNvSpPr>
                    <p:nvPr/>
                  </p:nvSpPr>
                  <p:spPr bwMode="auto">
                    <a:xfrm>
                      <a:off x="5451" y="2460"/>
                      <a:ext cx="58"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89" name="Rectangle 161"/>
                    <p:cNvSpPr>
                      <a:spLocks noChangeArrowheads="1"/>
                    </p:cNvSpPr>
                    <p:nvPr/>
                  </p:nvSpPr>
                  <p:spPr bwMode="auto">
                    <a:xfrm>
                      <a:off x="5448" y="2568"/>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90" name="Line 162"/>
                    <p:cNvSpPr>
                      <a:spLocks noChangeShapeType="1"/>
                    </p:cNvSpPr>
                    <p:nvPr/>
                  </p:nvSpPr>
                  <p:spPr bwMode="auto">
                    <a:xfrm>
                      <a:off x="5479"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91" name="Line 163"/>
                    <p:cNvSpPr>
                      <a:spLocks noChangeShapeType="1"/>
                    </p:cNvSpPr>
                    <p:nvPr/>
                  </p:nvSpPr>
                  <p:spPr bwMode="auto">
                    <a:xfrm>
                      <a:off x="5448" y="2510"/>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78692" name="Group 164"/>
                <p:cNvGrpSpPr>
                  <a:grpSpLocks/>
                </p:cNvGrpSpPr>
                <p:nvPr/>
              </p:nvGrpSpPr>
              <p:grpSpPr bwMode="auto">
                <a:xfrm>
                  <a:off x="5292" y="2624"/>
                  <a:ext cx="60" cy="156"/>
                  <a:chOff x="5292" y="2624"/>
                  <a:chExt cx="60" cy="156"/>
                </a:xfrm>
              </p:grpSpPr>
              <p:sp>
                <p:nvSpPr>
                  <p:cNvPr id="278693" name="Rectangle 165"/>
                  <p:cNvSpPr>
                    <a:spLocks noChangeArrowheads="1"/>
                  </p:cNvSpPr>
                  <p:nvPr/>
                </p:nvSpPr>
                <p:spPr bwMode="auto">
                  <a:xfrm>
                    <a:off x="5292" y="2624"/>
                    <a:ext cx="60" cy="156"/>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94" name="Rectangle 166"/>
                  <p:cNvSpPr>
                    <a:spLocks noChangeArrowheads="1"/>
                  </p:cNvSpPr>
                  <p:nvPr/>
                </p:nvSpPr>
                <p:spPr bwMode="auto">
                  <a:xfrm>
                    <a:off x="5299" y="2640"/>
                    <a:ext cx="44" cy="129"/>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695" name="Oval 167"/>
                  <p:cNvSpPr>
                    <a:spLocks noChangeArrowheads="1"/>
                  </p:cNvSpPr>
                  <p:nvPr/>
                </p:nvSpPr>
                <p:spPr bwMode="auto">
                  <a:xfrm>
                    <a:off x="5341" y="2708"/>
                    <a:ext cx="9" cy="11"/>
                  </a:xfrm>
                  <a:prstGeom prst="ellipse">
                    <a:avLst/>
                  </a:prstGeom>
                  <a:solidFill>
                    <a:srgbClr val="C0C0C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grpSp>
      <p:sp>
        <p:nvSpPr>
          <p:cNvPr id="278696" name="Text Box 168"/>
          <p:cNvSpPr txBox="1">
            <a:spLocks noChangeArrowheads="1"/>
          </p:cNvSpPr>
          <p:nvPr/>
        </p:nvSpPr>
        <p:spPr bwMode="auto">
          <a:xfrm>
            <a:off x="646113" y="5902325"/>
            <a:ext cx="1841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pPr>
            <a:endParaRPr lang="ja-JP" altLang="en-US" sz="1000" b="1">
              <a:solidFill>
                <a:schemeClr val="accent2"/>
              </a:solidFill>
              <a:latin typeface="Times New Roman" panose="02020603050405020304" pitchFamily="18" charset="0"/>
            </a:endParaRPr>
          </a:p>
        </p:txBody>
      </p:sp>
      <p:sp>
        <p:nvSpPr>
          <p:cNvPr id="278697" name="AutoShape 169"/>
          <p:cNvSpPr>
            <a:spLocks noChangeArrowheads="1"/>
          </p:cNvSpPr>
          <p:nvPr/>
        </p:nvSpPr>
        <p:spPr bwMode="auto">
          <a:xfrm>
            <a:off x="5308600" y="2879725"/>
            <a:ext cx="1219200" cy="1066800"/>
          </a:xfrm>
          <a:prstGeom prst="flowChartAlternateProcess">
            <a:avLst/>
          </a:prstGeom>
          <a:solidFill>
            <a:srgbClr val="FFCC99"/>
          </a:solidFill>
          <a:ln>
            <a:noFill/>
          </a:ln>
          <a:effectLst>
            <a:outerShdw dist="107763" dir="2700000" algn="ctr" rotWithShape="0">
              <a:srgbClr val="808080"/>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pic>
        <p:nvPicPr>
          <p:cNvPr id="278698" name="Picture 170" descr="クリックでプレビュー表示"/>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3413125"/>
            <a:ext cx="371475" cy="414338"/>
          </a:xfrm>
          <a:prstGeom prst="rect">
            <a:avLst/>
          </a:prstGeom>
          <a:noFill/>
          <a:extLst>
            <a:ext uri="{909E8E84-426E-40DD-AFC4-6F175D3DCCD1}">
              <a14:hiddenFill xmlns:a14="http://schemas.microsoft.com/office/drawing/2010/main">
                <a:solidFill>
                  <a:srgbClr val="FFFFFF"/>
                </a:solidFill>
              </a14:hiddenFill>
            </a:ext>
          </a:extLst>
        </p:spPr>
      </p:pic>
      <p:sp>
        <p:nvSpPr>
          <p:cNvPr id="278699" name="Text Box 171"/>
          <p:cNvSpPr txBox="1">
            <a:spLocks noChangeArrowheads="1"/>
          </p:cNvSpPr>
          <p:nvPr/>
        </p:nvSpPr>
        <p:spPr bwMode="auto">
          <a:xfrm>
            <a:off x="5905500" y="2938463"/>
            <a:ext cx="611188" cy="3048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txBody>
          <a:bodyPr wrap="none">
            <a:spAutoFit/>
          </a:bodyPr>
          <a:lstStyle/>
          <a:p>
            <a:pPr algn="ctr"/>
            <a:r>
              <a:rPr lang="en-US" altLang="ja-JP" sz="1400" b="1">
                <a:latin typeface="Times New Roman" panose="02020603050405020304" pitchFamily="18" charset="0"/>
              </a:rPr>
              <a:t>Users</a:t>
            </a:r>
          </a:p>
        </p:txBody>
      </p:sp>
      <p:grpSp>
        <p:nvGrpSpPr>
          <p:cNvPr id="278700" name="Group 172"/>
          <p:cNvGrpSpPr>
            <a:grpSpLocks/>
          </p:cNvGrpSpPr>
          <p:nvPr/>
        </p:nvGrpSpPr>
        <p:grpSpPr bwMode="auto">
          <a:xfrm>
            <a:off x="5360988" y="2998788"/>
            <a:ext cx="688975" cy="473075"/>
            <a:chOff x="4900" y="2356"/>
            <a:chExt cx="855" cy="424"/>
          </a:xfrm>
        </p:grpSpPr>
        <p:grpSp>
          <p:nvGrpSpPr>
            <p:cNvPr id="278701" name="Group 173"/>
            <p:cNvGrpSpPr>
              <a:grpSpLocks/>
            </p:cNvGrpSpPr>
            <p:nvPr/>
          </p:nvGrpSpPr>
          <p:grpSpPr bwMode="auto">
            <a:xfrm>
              <a:off x="5610" y="2513"/>
              <a:ext cx="145" cy="246"/>
              <a:chOff x="5610" y="2513"/>
              <a:chExt cx="145" cy="246"/>
            </a:xfrm>
          </p:grpSpPr>
          <p:grpSp>
            <p:nvGrpSpPr>
              <p:cNvPr id="278702" name="Group 174"/>
              <p:cNvGrpSpPr>
                <a:grpSpLocks/>
              </p:cNvGrpSpPr>
              <p:nvPr/>
            </p:nvGrpSpPr>
            <p:grpSpPr bwMode="auto">
              <a:xfrm>
                <a:off x="5610" y="2513"/>
                <a:ext cx="145" cy="246"/>
                <a:chOff x="5610" y="2513"/>
                <a:chExt cx="145" cy="246"/>
              </a:xfrm>
            </p:grpSpPr>
            <p:grpSp>
              <p:nvGrpSpPr>
                <p:cNvPr id="278703" name="Group 175"/>
                <p:cNvGrpSpPr>
                  <a:grpSpLocks/>
                </p:cNvGrpSpPr>
                <p:nvPr/>
              </p:nvGrpSpPr>
              <p:grpSpPr bwMode="auto">
                <a:xfrm>
                  <a:off x="5647" y="2513"/>
                  <a:ext cx="38" cy="113"/>
                  <a:chOff x="5647" y="2513"/>
                  <a:chExt cx="38" cy="113"/>
                </a:xfrm>
              </p:grpSpPr>
              <p:sp>
                <p:nvSpPr>
                  <p:cNvPr id="278704" name="Rectangle 176"/>
                  <p:cNvSpPr>
                    <a:spLocks noChangeArrowheads="1"/>
                  </p:cNvSpPr>
                  <p:nvPr/>
                </p:nvSpPr>
                <p:spPr bwMode="auto">
                  <a:xfrm>
                    <a:off x="5656" y="2513"/>
                    <a:ext cx="20" cy="19"/>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05" name="Rectangle 177"/>
                  <p:cNvSpPr>
                    <a:spLocks noChangeArrowheads="1"/>
                  </p:cNvSpPr>
                  <p:nvPr/>
                </p:nvSpPr>
                <p:spPr bwMode="auto">
                  <a:xfrm>
                    <a:off x="5647" y="2531"/>
                    <a:ext cx="38" cy="95"/>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706" name="Group 178"/>
                <p:cNvGrpSpPr>
                  <a:grpSpLocks/>
                </p:cNvGrpSpPr>
                <p:nvPr/>
              </p:nvGrpSpPr>
              <p:grpSpPr bwMode="auto">
                <a:xfrm>
                  <a:off x="5610" y="2626"/>
                  <a:ext cx="145" cy="133"/>
                  <a:chOff x="5610" y="2626"/>
                  <a:chExt cx="145" cy="133"/>
                </a:xfrm>
              </p:grpSpPr>
              <p:sp>
                <p:nvSpPr>
                  <p:cNvPr id="278707" name="Rectangle 179"/>
                  <p:cNvSpPr>
                    <a:spLocks noChangeArrowheads="1"/>
                  </p:cNvSpPr>
                  <p:nvPr/>
                </p:nvSpPr>
                <p:spPr bwMode="auto">
                  <a:xfrm>
                    <a:off x="5615" y="2640"/>
                    <a:ext cx="135" cy="119"/>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08" name="Rectangle 180"/>
                  <p:cNvSpPr>
                    <a:spLocks noChangeArrowheads="1"/>
                  </p:cNvSpPr>
                  <p:nvPr/>
                </p:nvSpPr>
                <p:spPr bwMode="auto">
                  <a:xfrm>
                    <a:off x="5610" y="2626"/>
                    <a:ext cx="145" cy="16"/>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78709" name="Group 181"/>
              <p:cNvGrpSpPr>
                <a:grpSpLocks/>
              </p:cNvGrpSpPr>
              <p:nvPr/>
            </p:nvGrpSpPr>
            <p:grpSpPr bwMode="auto">
              <a:xfrm>
                <a:off x="5626" y="2661"/>
                <a:ext cx="110" cy="75"/>
                <a:chOff x="5626" y="2661"/>
                <a:chExt cx="110" cy="75"/>
              </a:xfrm>
            </p:grpSpPr>
            <p:sp>
              <p:nvSpPr>
                <p:cNvPr id="278710" name="Rectangle 182"/>
                <p:cNvSpPr>
                  <a:spLocks noChangeArrowheads="1"/>
                </p:cNvSpPr>
                <p:nvPr/>
              </p:nvSpPr>
              <p:spPr bwMode="auto">
                <a:xfrm>
                  <a:off x="5626" y="2661"/>
                  <a:ext cx="23"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11" name="Rectangle 183"/>
                <p:cNvSpPr>
                  <a:spLocks noChangeArrowheads="1"/>
                </p:cNvSpPr>
                <p:nvPr/>
              </p:nvSpPr>
              <p:spPr bwMode="auto">
                <a:xfrm>
                  <a:off x="5712" y="2661"/>
                  <a:ext cx="24"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12" name="Rectangle 184"/>
                <p:cNvSpPr>
                  <a:spLocks noChangeArrowheads="1"/>
                </p:cNvSpPr>
                <p:nvPr/>
              </p:nvSpPr>
              <p:spPr bwMode="auto">
                <a:xfrm>
                  <a:off x="5669" y="2661"/>
                  <a:ext cx="22"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78713" name="Group 185"/>
            <p:cNvGrpSpPr>
              <a:grpSpLocks/>
            </p:cNvGrpSpPr>
            <p:nvPr/>
          </p:nvGrpSpPr>
          <p:grpSpPr bwMode="auto">
            <a:xfrm>
              <a:off x="4900" y="2583"/>
              <a:ext cx="145" cy="176"/>
              <a:chOff x="4900" y="2583"/>
              <a:chExt cx="145" cy="176"/>
            </a:xfrm>
          </p:grpSpPr>
          <p:grpSp>
            <p:nvGrpSpPr>
              <p:cNvPr id="278714" name="Group 186"/>
              <p:cNvGrpSpPr>
                <a:grpSpLocks/>
              </p:cNvGrpSpPr>
              <p:nvPr/>
            </p:nvGrpSpPr>
            <p:grpSpPr bwMode="auto">
              <a:xfrm>
                <a:off x="4900" y="2583"/>
                <a:ext cx="145" cy="176"/>
                <a:chOff x="4900" y="2583"/>
                <a:chExt cx="145" cy="176"/>
              </a:xfrm>
            </p:grpSpPr>
            <p:sp>
              <p:nvSpPr>
                <p:cNvPr id="278715" name="Rectangle 187"/>
                <p:cNvSpPr>
                  <a:spLocks noChangeArrowheads="1"/>
                </p:cNvSpPr>
                <p:nvPr/>
              </p:nvSpPr>
              <p:spPr bwMode="auto">
                <a:xfrm>
                  <a:off x="4989" y="2583"/>
                  <a:ext cx="40" cy="43"/>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78716" name="Group 188"/>
                <p:cNvGrpSpPr>
                  <a:grpSpLocks/>
                </p:cNvGrpSpPr>
                <p:nvPr/>
              </p:nvGrpSpPr>
              <p:grpSpPr bwMode="auto">
                <a:xfrm>
                  <a:off x="4900" y="2626"/>
                  <a:ext cx="145" cy="133"/>
                  <a:chOff x="4900" y="2626"/>
                  <a:chExt cx="145" cy="133"/>
                </a:xfrm>
              </p:grpSpPr>
              <p:sp>
                <p:nvSpPr>
                  <p:cNvPr id="278717" name="Rectangle 189"/>
                  <p:cNvSpPr>
                    <a:spLocks noChangeArrowheads="1"/>
                  </p:cNvSpPr>
                  <p:nvPr/>
                </p:nvSpPr>
                <p:spPr bwMode="auto">
                  <a:xfrm>
                    <a:off x="4905" y="2640"/>
                    <a:ext cx="136" cy="119"/>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18" name="Rectangle 190"/>
                  <p:cNvSpPr>
                    <a:spLocks noChangeArrowheads="1"/>
                  </p:cNvSpPr>
                  <p:nvPr/>
                </p:nvSpPr>
                <p:spPr bwMode="auto">
                  <a:xfrm>
                    <a:off x="4900" y="2626"/>
                    <a:ext cx="145" cy="16"/>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78719" name="Group 191"/>
              <p:cNvGrpSpPr>
                <a:grpSpLocks/>
              </p:cNvGrpSpPr>
              <p:nvPr/>
            </p:nvGrpSpPr>
            <p:grpSpPr bwMode="auto">
              <a:xfrm>
                <a:off x="4915" y="2661"/>
                <a:ext cx="114" cy="75"/>
                <a:chOff x="4915" y="2661"/>
                <a:chExt cx="114" cy="75"/>
              </a:xfrm>
            </p:grpSpPr>
            <p:sp>
              <p:nvSpPr>
                <p:cNvPr id="278720" name="Rectangle 192"/>
                <p:cNvSpPr>
                  <a:spLocks noChangeArrowheads="1"/>
                </p:cNvSpPr>
                <p:nvPr/>
              </p:nvSpPr>
              <p:spPr bwMode="auto">
                <a:xfrm>
                  <a:off x="5002" y="2661"/>
                  <a:ext cx="27"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21" name="Rectangle 193"/>
                <p:cNvSpPr>
                  <a:spLocks noChangeArrowheads="1"/>
                </p:cNvSpPr>
                <p:nvPr/>
              </p:nvSpPr>
              <p:spPr bwMode="auto">
                <a:xfrm>
                  <a:off x="4915" y="2661"/>
                  <a:ext cx="28"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22" name="Rectangle 194"/>
                <p:cNvSpPr>
                  <a:spLocks noChangeArrowheads="1"/>
                </p:cNvSpPr>
                <p:nvPr/>
              </p:nvSpPr>
              <p:spPr bwMode="auto">
                <a:xfrm>
                  <a:off x="4958" y="2661"/>
                  <a:ext cx="28"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78723" name="Group 195"/>
            <p:cNvGrpSpPr>
              <a:grpSpLocks/>
            </p:cNvGrpSpPr>
            <p:nvPr/>
          </p:nvGrpSpPr>
          <p:grpSpPr bwMode="auto">
            <a:xfrm>
              <a:off x="5032" y="2356"/>
              <a:ext cx="587" cy="424"/>
              <a:chOff x="5032" y="2356"/>
              <a:chExt cx="587" cy="424"/>
            </a:xfrm>
          </p:grpSpPr>
          <p:grpSp>
            <p:nvGrpSpPr>
              <p:cNvPr id="278724" name="Group 196"/>
              <p:cNvGrpSpPr>
                <a:grpSpLocks/>
              </p:cNvGrpSpPr>
              <p:nvPr/>
            </p:nvGrpSpPr>
            <p:grpSpPr bwMode="auto">
              <a:xfrm>
                <a:off x="5032" y="2356"/>
                <a:ext cx="587" cy="424"/>
                <a:chOff x="5032" y="2356"/>
                <a:chExt cx="587" cy="424"/>
              </a:xfrm>
            </p:grpSpPr>
            <p:sp>
              <p:nvSpPr>
                <p:cNvPr id="278725" name="Rectangle 197"/>
                <p:cNvSpPr>
                  <a:spLocks noChangeArrowheads="1"/>
                </p:cNvSpPr>
                <p:nvPr/>
              </p:nvSpPr>
              <p:spPr bwMode="auto">
                <a:xfrm>
                  <a:off x="5041" y="2425"/>
                  <a:ext cx="568" cy="35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26" name="Rectangle 198"/>
                <p:cNvSpPr>
                  <a:spLocks noChangeArrowheads="1"/>
                </p:cNvSpPr>
                <p:nvPr/>
              </p:nvSpPr>
              <p:spPr bwMode="auto">
                <a:xfrm>
                  <a:off x="5184" y="2367"/>
                  <a:ext cx="36" cy="37"/>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27" name="Rectangle 199"/>
                <p:cNvSpPr>
                  <a:spLocks noChangeArrowheads="1"/>
                </p:cNvSpPr>
                <p:nvPr/>
              </p:nvSpPr>
              <p:spPr bwMode="auto">
                <a:xfrm>
                  <a:off x="5289" y="2356"/>
                  <a:ext cx="50" cy="54"/>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28" name="Rectangle 200"/>
                <p:cNvSpPr>
                  <a:spLocks noChangeArrowheads="1"/>
                </p:cNvSpPr>
                <p:nvPr/>
              </p:nvSpPr>
              <p:spPr bwMode="auto">
                <a:xfrm>
                  <a:off x="5032" y="2407"/>
                  <a:ext cx="587" cy="23"/>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29" name="Rectangle 201"/>
                <p:cNvSpPr>
                  <a:spLocks noChangeArrowheads="1"/>
                </p:cNvSpPr>
                <p:nvPr/>
              </p:nvSpPr>
              <p:spPr bwMode="auto">
                <a:xfrm>
                  <a:off x="5041" y="2602"/>
                  <a:ext cx="568"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730" name="Group 202"/>
              <p:cNvGrpSpPr>
                <a:grpSpLocks/>
              </p:cNvGrpSpPr>
              <p:nvPr/>
            </p:nvGrpSpPr>
            <p:grpSpPr bwMode="auto">
              <a:xfrm>
                <a:off x="5051" y="2456"/>
                <a:ext cx="540" cy="298"/>
                <a:chOff x="5051" y="2456"/>
                <a:chExt cx="540" cy="298"/>
              </a:xfrm>
            </p:grpSpPr>
            <p:grpSp>
              <p:nvGrpSpPr>
                <p:cNvPr id="278731" name="Group 203"/>
                <p:cNvGrpSpPr>
                  <a:grpSpLocks/>
                </p:cNvGrpSpPr>
                <p:nvPr/>
              </p:nvGrpSpPr>
              <p:grpSpPr bwMode="auto">
                <a:xfrm>
                  <a:off x="5131" y="2633"/>
                  <a:ext cx="65" cy="121"/>
                  <a:chOff x="5131" y="2633"/>
                  <a:chExt cx="65" cy="121"/>
                </a:xfrm>
              </p:grpSpPr>
              <p:sp>
                <p:nvSpPr>
                  <p:cNvPr id="278732" name="Rectangle 204"/>
                  <p:cNvSpPr>
                    <a:spLocks noChangeArrowheads="1"/>
                  </p:cNvSpPr>
                  <p:nvPr/>
                </p:nvSpPr>
                <p:spPr bwMode="auto">
                  <a:xfrm>
                    <a:off x="5134" y="2634"/>
                    <a:ext cx="58"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33" name="Rectangle 205"/>
                  <p:cNvSpPr>
                    <a:spLocks noChangeArrowheads="1"/>
                  </p:cNvSpPr>
                  <p:nvPr/>
                </p:nvSpPr>
                <p:spPr bwMode="auto">
                  <a:xfrm>
                    <a:off x="5131" y="2743"/>
                    <a:ext cx="65"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34" name="Line 206"/>
                  <p:cNvSpPr>
                    <a:spLocks noChangeShapeType="1"/>
                  </p:cNvSpPr>
                  <p:nvPr/>
                </p:nvSpPr>
                <p:spPr bwMode="auto">
                  <a:xfrm>
                    <a:off x="5163" y="2633"/>
                    <a:ext cx="0"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35" name="Line 207"/>
                  <p:cNvSpPr>
                    <a:spLocks noChangeShapeType="1"/>
                  </p:cNvSpPr>
                  <p:nvPr/>
                </p:nvSpPr>
                <p:spPr bwMode="auto">
                  <a:xfrm>
                    <a:off x="5131" y="2685"/>
                    <a:ext cx="6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736" name="Group 208"/>
                <p:cNvGrpSpPr>
                  <a:grpSpLocks/>
                </p:cNvGrpSpPr>
                <p:nvPr/>
              </p:nvGrpSpPr>
              <p:grpSpPr bwMode="auto">
                <a:xfrm>
                  <a:off x="5211" y="2633"/>
                  <a:ext cx="63" cy="121"/>
                  <a:chOff x="5211" y="2633"/>
                  <a:chExt cx="63" cy="121"/>
                </a:xfrm>
              </p:grpSpPr>
              <p:sp>
                <p:nvSpPr>
                  <p:cNvPr id="278737" name="Rectangle 209"/>
                  <p:cNvSpPr>
                    <a:spLocks noChangeArrowheads="1"/>
                  </p:cNvSpPr>
                  <p:nvPr/>
                </p:nvSpPr>
                <p:spPr bwMode="auto">
                  <a:xfrm>
                    <a:off x="5214" y="2634"/>
                    <a:ext cx="57"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38" name="Rectangle 210"/>
                  <p:cNvSpPr>
                    <a:spLocks noChangeArrowheads="1"/>
                  </p:cNvSpPr>
                  <p:nvPr/>
                </p:nvSpPr>
                <p:spPr bwMode="auto">
                  <a:xfrm>
                    <a:off x="5211" y="2743"/>
                    <a:ext cx="63"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39" name="Line 211"/>
                  <p:cNvSpPr>
                    <a:spLocks noChangeShapeType="1"/>
                  </p:cNvSpPr>
                  <p:nvPr/>
                </p:nvSpPr>
                <p:spPr bwMode="auto">
                  <a:xfrm>
                    <a:off x="5242" y="2633"/>
                    <a:ext cx="1"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40" name="Line 212"/>
                  <p:cNvSpPr>
                    <a:spLocks noChangeShapeType="1"/>
                  </p:cNvSpPr>
                  <p:nvPr/>
                </p:nvSpPr>
                <p:spPr bwMode="auto">
                  <a:xfrm>
                    <a:off x="5211" y="2685"/>
                    <a:ext cx="6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741" name="Group 213"/>
                <p:cNvGrpSpPr>
                  <a:grpSpLocks/>
                </p:cNvGrpSpPr>
                <p:nvPr/>
              </p:nvGrpSpPr>
              <p:grpSpPr bwMode="auto">
                <a:xfrm>
                  <a:off x="5525" y="2633"/>
                  <a:ext cx="65" cy="121"/>
                  <a:chOff x="5525" y="2633"/>
                  <a:chExt cx="65" cy="121"/>
                </a:xfrm>
              </p:grpSpPr>
              <p:sp>
                <p:nvSpPr>
                  <p:cNvPr id="278742" name="Rectangle 214"/>
                  <p:cNvSpPr>
                    <a:spLocks noChangeArrowheads="1"/>
                  </p:cNvSpPr>
                  <p:nvPr/>
                </p:nvSpPr>
                <p:spPr bwMode="auto">
                  <a:xfrm>
                    <a:off x="5530" y="2634"/>
                    <a:ext cx="57"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43" name="Rectangle 215"/>
                  <p:cNvSpPr>
                    <a:spLocks noChangeArrowheads="1"/>
                  </p:cNvSpPr>
                  <p:nvPr/>
                </p:nvSpPr>
                <p:spPr bwMode="auto">
                  <a:xfrm>
                    <a:off x="5525" y="2743"/>
                    <a:ext cx="65"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44" name="Line 216"/>
                  <p:cNvSpPr>
                    <a:spLocks noChangeShapeType="1"/>
                  </p:cNvSpPr>
                  <p:nvPr/>
                </p:nvSpPr>
                <p:spPr bwMode="auto">
                  <a:xfrm>
                    <a:off x="5558" y="2633"/>
                    <a:ext cx="0"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45" name="Line 217"/>
                  <p:cNvSpPr>
                    <a:spLocks noChangeShapeType="1"/>
                  </p:cNvSpPr>
                  <p:nvPr/>
                </p:nvSpPr>
                <p:spPr bwMode="auto">
                  <a:xfrm>
                    <a:off x="5526" y="2685"/>
                    <a:ext cx="6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746" name="Group 218"/>
                <p:cNvGrpSpPr>
                  <a:grpSpLocks/>
                </p:cNvGrpSpPr>
                <p:nvPr/>
              </p:nvGrpSpPr>
              <p:grpSpPr bwMode="auto">
                <a:xfrm>
                  <a:off x="5051" y="2633"/>
                  <a:ext cx="65" cy="121"/>
                  <a:chOff x="5051" y="2633"/>
                  <a:chExt cx="65" cy="121"/>
                </a:xfrm>
              </p:grpSpPr>
              <p:sp>
                <p:nvSpPr>
                  <p:cNvPr id="278747" name="Rectangle 219"/>
                  <p:cNvSpPr>
                    <a:spLocks noChangeArrowheads="1"/>
                  </p:cNvSpPr>
                  <p:nvPr/>
                </p:nvSpPr>
                <p:spPr bwMode="auto">
                  <a:xfrm>
                    <a:off x="5056" y="2634"/>
                    <a:ext cx="56"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48" name="Rectangle 220"/>
                  <p:cNvSpPr>
                    <a:spLocks noChangeArrowheads="1"/>
                  </p:cNvSpPr>
                  <p:nvPr/>
                </p:nvSpPr>
                <p:spPr bwMode="auto">
                  <a:xfrm>
                    <a:off x="5051" y="2743"/>
                    <a:ext cx="65"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49" name="Line 221"/>
                  <p:cNvSpPr>
                    <a:spLocks noChangeShapeType="1"/>
                  </p:cNvSpPr>
                  <p:nvPr/>
                </p:nvSpPr>
                <p:spPr bwMode="auto">
                  <a:xfrm>
                    <a:off x="5084" y="2633"/>
                    <a:ext cx="0"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50" name="Line 222"/>
                  <p:cNvSpPr>
                    <a:spLocks noChangeShapeType="1"/>
                  </p:cNvSpPr>
                  <p:nvPr/>
                </p:nvSpPr>
                <p:spPr bwMode="auto">
                  <a:xfrm>
                    <a:off x="5052" y="2685"/>
                    <a:ext cx="62"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751" name="Group 223"/>
                <p:cNvGrpSpPr>
                  <a:grpSpLocks/>
                </p:cNvGrpSpPr>
                <p:nvPr/>
              </p:nvGrpSpPr>
              <p:grpSpPr bwMode="auto">
                <a:xfrm>
                  <a:off x="5291" y="2456"/>
                  <a:ext cx="64" cy="123"/>
                  <a:chOff x="5291" y="2456"/>
                  <a:chExt cx="64" cy="123"/>
                </a:xfrm>
              </p:grpSpPr>
              <p:sp>
                <p:nvSpPr>
                  <p:cNvPr id="278752" name="Rectangle 224"/>
                  <p:cNvSpPr>
                    <a:spLocks noChangeArrowheads="1"/>
                  </p:cNvSpPr>
                  <p:nvPr/>
                </p:nvSpPr>
                <p:spPr bwMode="auto">
                  <a:xfrm>
                    <a:off x="5294" y="2460"/>
                    <a:ext cx="58"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53" name="Rectangle 225"/>
                  <p:cNvSpPr>
                    <a:spLocks noChangeArrowheads="1"/>
                  </p:cNvSpPr>
                  <p:nvPr/>
                </p:nvSpPr>
                <p:spPr bwMode="auto">
                  <a:xfrm>
                    <a:off x="5291" y="2568"/>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54" name="Line 226"/>
                  <p:cNvSpPr>
                    <a:spLocks noChangeShapeType="1"/>
                  </p:cNvSpPr>
                  <p:nvPr/>
                </p:nvSpPr>
                <p:spPr bwMode="auto">
                  <a:xfrm>
                    <a:off x="5323"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55" name="Line 227"/>
                  <p:cNvSpPr>
                    <a:spLocks noChangeShapeType="1"/>
                  </p:cNvSpPr>
                  <p:nvPr/>
                </p:nvSpPr>
                <p:spPr bwMode="auto">
                  <a:xfrm>
                    <a:off x="5291" y="2510"/>
                    <a:ext cx="6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756" name="Group 228"/>
                <p:cNvGrpSpPr>
                  <a:grpSpLocks/>
                </p:cNvGrpSpPr>
                <p:nvPr/>
              </p:nvGrpSpPr>
              <p:grpSpPr bwMode="auto">
                <a:xfrm>
                  <a:off x="5368" y="2633"/>
                  <a:ext cx="64" cy="121"/>
                  <a:chOff x="5368" y="2633"/>
                  <a:chExt cx="64" cy="121"/>
                </a:xfrm>
              </p:grpSpPr>
              <p:sp>
                <p:nvSpPr>
                  <p:cNvPr id="278757" name="Rectangle 229"/>
                  <p:cNvSpPr>
                    <a:spLocks noChangeArrowheads="1"/>
                  </p:cNvSpPr>
                  <p:nvPr/>
                </p:nvSpPr>
                <p:spPr bwMode="auto">
                  <a:xfrm>
                    <a:off x="5372" y="2634"/>
                    <a:ext cx="57"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58" name="Rectangle 230"/>
                  <p:cNvSpPr>
                    <a:spLocks noChangeArrowheads="1"/>
                  </p:cNvSpPr>
                  <p:nvPr/>
                </p:nvSpPr>
                <p:spPr bwMode="auto">
                  <a:xfrm>
                    <a:off x="5368" y="2743"/>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59" name="Line 231"/>
                  <p:cNvSpPr>
                    <a:spLocks noChangeShapeType="1"/>
                  </p:cNvSpPr>
                  <p:nvPr/>
                </p:nvSpPr>
                <p:spPr bwMode="auto">
                  <a:xfrm>
                    <a:off x="5400" y="2633"/>
                    <a:ext cx="0"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60" name="Line 232"/>
                  <p:cNvSpPr>
                    <a:spLocks noChangeShapeType="1"/>
                  </p:cNvSpPr>
                  <p:nvPr/>
                </p:nvSpPr>
                <p:spPr bwMode="auto">
                  <a:xfrm>
                    <a:off x="5368" y="2685"/>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761" name="Group 233"/>
                <p:cNvGrpSpPr>
                  <a:grpSpLocks/>
                </p:cNvGrpSpPr>
                <p:nvPr/>
              </p:nvGrpSpPr>
              <p:grpSpPr bwMode="auto">
                <a:xfrm>
                  <a:off x="5447" y="2633"/>
                  <a:ext cx="64" cy="121"/>
                  <a:chOff x="5447" y="2633"/>
                  <a:chExt cx="64" cy="121"/>
                </a:xfrm>
              </p:grpSpPr>
              <p:sp>
                <p:nvSpPr>
                  <p:cNvPr id="278762" name="Rectangle 234"/>
                  <p:cNvSpPr>
                    <a:spLocks noChangeArrowheads="1"/>
                  </p:cNvSpPr>
                  <p:nvPr/>
                </p:nvSpPr>
                <p:spPr bwMode="auto">
                  <a:xfrm>
                    <a:off x="5450" y="2634"/>
                    <a:ext cx="58"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63" name="Rectangle 235"/>
                  <p:cNvSpPr>
                    <a:spLocks noChangeArrowheads="1"/>
                  </p:cNvSpPr>
                  <p:nvPr/>
                </p:nvSpPr>
                <p:spPr bwMode="auto">
                  <a:xfrm>
                    <a:off x="5447" y="2743"/>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64" name="Line 236"/>
                  <p:cNvSpPr>
                    <a:spLocks noChangeShapeType="1"/>
                  </p:cNvSpPr>
                  <p:nvPr/>
                </p:nvSpPr>
                <p:spPr bwMode="auto">
                  <a:xfrm>
                    <a:off x="5478" y="2633"/>
                    <a:ext cx="0"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65" name="Line 237"/>
                  <p:cNvSpPr>
                    <a:spLocks noChangeShapeType="1"/>
                  </p:cNvSpPr>
                  <p:nvPr/>
                </p:nvSpPr>
                <p:spPr bwMode="auto">
                  <a:xfrm>
                    <a:off x="5447" y="2685"/>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766" name="Group 238"/>
                <p:cNvGrpSpPr>
                  <a:grpSpLocks/>
                </p:cNvGrpSpPr>
                <p:nvPr/>
              </p:nvGrpSpPr>
              <p:grpSpPr bwMode="auto">
                <a:xfrm>
                  <a:off x="5132" y="2456"/>
                  <a:ext cx="64" cy="123"/>
                  <a:chOff x="5132" y="2456"/>
                  <a:chExt cx="64" cy="123"/>
                </a:xfrm>
              </p:grpSpPr>
              <p:sp>
                <p:nvSpPr>
                  <p:cNvPr id="278767" name="Rectangle 239"/>
                  <p:cNvSpPr>
                    <a:spLocks noChangeArrowheads="1"/>
                  </p:cNvSpPr>
                  <p:nvPr/>
                </p:nvSpPr>
                <p:spPr bwMode="auto">
                  <a:xfrm>
                    <a:off x="5135" y="2460"/>
                    <a:ext cx="57"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68" name="Rectangle 240"/>
                  <p:cNvSpPr>
                    <a:spLocks noChangeArrowheads="1"/>
                  </p:cNvSpPr>
                  <p:nvPr/>
                </p:nvSpPr>
                <p:spPr bwMode="auto">
                  <a:xfrm>
                    <a:off x="5132" y="2568"/>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69" name="Line 241"/>
                  <p:cNvSpPr>
                    <a:spLocks noChangeShapeType="1"/>
                  </p:cNvSpPr>
                  <p:nvPr/>
                </p:nvSpPr>
                <p:spPr bwMode="auto">
                  <a:xfrm>
                    <a:off x="5164"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70" name="Line 242"/>
                  <p:cNvSpPr>
                    <a:spLocks noChangeShapeType="1"/>
                  </p:cNvSpPr>
                  <p:nvPr/>
                </p:nvSpPr>
                <p:spPr bwMode="auto">
                  <a:xfrm>
                    <a:off x="5133" y="2510"/>
                    <a:ext cx="62"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771" name="Group 243"/>
                <p:cNvGrpSpPr>
                  <a:grpSpLocks/>
                </p:cNvGrpSpPr>
                <p:nvPr/>
              </p:nvGrpSpPr>
              <p:grpSpPr bwMode="auto">
                <a:xfrm>
                  <a:off x="5211" y="2456"/>
                  <a:ext cx="64" cy="123"/>
                  <a:chOff x="5211" y="2456"/>
                  <a:chExt cx="64" cy="123"/>
                </a:xfrm>
              </p:grpSpPr>
              <p:sp>
                <p:nvSpPr>
                  <p:cNvPr id="278772" name="Rectangle 244"/>
                  <p:cNvSpPr>
                    <a:spLocks noChangeArrowheads="1"/>
                  </p:cNvSpPr>
                  <p:nvPr/>
                </p:nvSpPr>
                <p:spPr bwMode="auto">
                  <a:xfrm>
                    <a:off x="5215" y="2460"/>
                    <a:ext cx="57"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73" name="Rectangle 245"/>
                  <p:cNvSpPr>
                    <a:spLocks noChangeArrowheads="1"/>
                  </p:cNvSpPr>
                  <p:nvPr/>
                </p:nvSpPr>
                <p:spPr bwMode="auto">
                  <a:xfrm>
                    <a:off x="5211" y="2568"/>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74" name="Line 246"/>
                  <p:cNvSpPr>
                    <a:spLocks noChangeShapeType="1"/>
                  </p:cNvSpPr>
                  <p:nvPr/>
                </p:nvSpPr>
                <p:spPr bwMode="auto">
                  <a:xfrm>
                    <a:off x="5244"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75" name="Line 247"/>
                  <p:cNvSpPr>
                    <a:spLocks noChangeShapeType="1"/>
                  </p:cNvSpPr>
                  <p:nvPr/>
                </p:nvSpPr>
                <p:spPr bwMode="auto">
                  <a:xfrm>
                    <a:off x="5211" y="2510"/>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776" name="Group 248"/>
                <p:cNvGrpSpPr>
                  <a:grpSpLocks/>
                </p:cNvGrpSpPr>
                <p:nvPr/>
              </p:nvGrpSpPr>
              <p:grpSpPr bwMode="auto">
                <a:xfrm>
                  <a:off x="5526" y="2456"/>
                  <a:ext cx="65" cy="123"/>
                  <a:chOff x="5526" y="2456"/>
                  <a:chExt cx="65" cy="123"/>
                </a:xfrm>
              </p:grpSpPr>
              <p:sp>
                <p:nvSpPr>
                  <p:cNvPr id="278777" name="Rectangle 249"/>
                  <p:cNvSpPr>
                    <a:spLocks noChangeArrowheads="1"/>
                  </p:cNvSpPr>
                  <p:nvPr/>
                </p:nvSpPr>
                <p:spPr bwMode="auto">
                  <a:xfrm>
                    <a:off x="5530" y="2460"/>
                    <a:ext cx="58"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78" name="Rectangle 250"/>
                  <p:cNvSpPr>
                    <a:spLocks noChangeArrowheads="1"/>
                  </p:cNvSpPr>
                  <p:nvPr/>
                </p:nvSpPr>
                <p:spPr bwMode="auto">
                  <a:xfrm>
                    <a:off x="5526" y="2568"/>
                    <a:ext cx="65"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79" name="Line 251"/>
                  <p:cNvSpPr>
                    <a:spLocks noChangeShapeType="1"/>
                  </p:cNvSpPr>
                  <p:nvPr/>
                </p:nvSpPr>
                <p:spPr bwMode="auto">
                  <a:xfrm>
                    <a:off x="5558"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80" name="Line 252"/>
                  <p:cNvSpPr>
                    <a:spLocks noChangeShapeType="1"/>
                  </p:cNvSpPr>
                  <p:nvPr/>
                </p:nvSpPr>
                <p:spPr bwMode="auto">
                  <a:xfrm>
                    <a:off x="5527" y="2510"/>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781" name="Group 253"/>
                <p:cNvGrpSpPr>
                  <a:grpSpLocks/>
                </p:cNvGrpSpPr>
                <p:nvPr/>
              </p:nvGrpSpPr>
              <p:grpSpPr bwMode="auto">
                <a:xfrm>
                  <a:off x="5052" y="2456"/>
                  <a:ext cx="65" cy="123"/>
                  <a:chOff x="5052" y="2456"/>
                  <a:chExt cx="65" cy="123"/>
                </a:xfrm>
              </p:grpSpPr>
              <p:sp>
                <p:nvSpPr>
                  <p:cNvPr id="278782" name="Rectangle 254"/>
                  <p:cNvSpPr>
                    <a:spLocks noChangeArrowheads="1"/>
                  </p:cNvSpPr>
                  <p:nvPr/>
                </p:nvSpPr>
                <p:spPr bwMode="auto">
                  <a:xfrm>
                    <a:off x="5056" y="2460"/>
                    <a:ext cx="57"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83" name="Rectangle 255"/>
                  <p:cNvSpPr>
                    <a:spLocks noChangeArrowheads="1"/>
                  </p:cNvSpPr>
                  <p:nvPr/>
                </p:nvSpPr>
                <p:spPr bwMode="auto">
                  <a:xfrm>
                    <a:off x="5052" y="2568"/>
                    <a:ext cx="65"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84" name="Line 256"/>
                  <p:cNvSpPr>
                    <a:spLocks noChangeShapeType="1"/>
                  </p:cNvSpPr>
                  <p:nvPr/>
                </p:nvSpPr>
                <p:spPr bwMode="auto">
                  <a:xfrm>
                    <a:off x="5084"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85" name="Line 257"/>
                  <p:cNvSpPr>
                    <a:spLocks noChangeShapeType="1"/>
                  </p:cNvSpPr>
                  <p:nvPr/>
                </p:nvSpPr>
                <p:spPr bwMode="auto">
                  <a:xfrm>
                    <a:off x="5053" y="2510"/>
                    <a:ext cx="6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786" name="Group 258"/>
                <p:cNvGrpSpPr>
                  <a:grpSpLocks/>
                </p:cNvGrpSpPr>
                <p:nvPr/>
              </p:nvGrpSpPr>
              <p:grpSpPr bwMode="auto">
                <a:xfrm>
                  <a:off x="5369" y="2456"/>
                  <a:ext cx="64" cy="123"/>
                  <a:chOff x="5369" y="2456"/>
                  <a:chExt cx="64" cy="123"/>
                </a:xfrm>
              </p:grpSpPr>
              <p:sp>
                <p:nvSpPr>
                  <p:cNvPr id="278787" name="Rectangle 259"/>
                  <p:cNvSpPr>
                    <a:spLocks noChangeArrowheads="1"/>
                  </p:cNvSpPr>
                  <p:nvPr/>
                </p:nvSpPr>
                <p:spPr bwMode="auto">
                  <a:xfrm>
                    <a:off x="5372" y="2460"/>
                    <a:ext cx="58"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88" name="Rectangle 260"/>
                  <p:cNvSpPr>
                    <a:spLocks noChangeArrowheads="1"/>
                  </p:cNvSpPr>
                  <p:nvPr/>
                </p:nvSpPr>
                <p:spPr bwMode="auto">
                  <a:xfrm>
                    <a:off x="5369" y="2568"/>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89" name="Line 261"/>
                  <p:cNvSpPr>
                    <a:spLocks noChangeShapeType="1"/>
                  </p:cNvSpPr>
                  <p:nvPr/>
                </p:nvSpPr>
                <p:spPr bwMode="auto">
                  <a:xfrm>
                    <a:off x="5400"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90" name="Line 262"/>
                  <p:cNvSpPr>
                    <a:spLocks noChangeShapeType="1"/>
                  </p:cNvSpPr>
                  <p:nvPr/>
                </p:nvSpPr>
                <p:spPr bwMode="auto">
                  <a:xfrm>
                    <a:off x="5369" y="2510"/>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791" name="Group 263"/>
                <p:cNvGrpSpPr>
                  <a:grpSpLocks/>
                </p:cNvGrpSpPr>
                <p:nvPr/>
              </p:nvGrpSpPr>
              <p:grpSpPr bwMode="auto">
                <a:xfrm>
                  <a:off x="5448" y="2456"/>
                  <a:ext cx="64" cy="123"/>
                  <a:chOff x="5448" y="2456"/>
                  <a:chExt cx="64" cy="123"/>
                </a:xfrm>
              </p:grpSpPr>
              <p:sp>
                <p:nvSpPr>
                  <p:cNvPr id="278792" name="Rectangle 264"/>
                  <p:cNvSpPr>
                    <a:spLocks noChangeArrowheads="1"/>
                  </p:cNvSpPr>
                  <p:nvPr/>
                </p:nvSpPr>
                <p:spPr bwMode="auto">
                  <a:xfrm>
                    <a:off x="5451" y="2460"/>
                    <a:ext cx="58"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93" name="Rectangle 265"/>
                  <p:cNvSpPr>
                    <a:spLocks noChangeArrowheads="1"/>
                  </p:cNvSpPr>
                  <p:nvPr/>
                </p:nvSpPr>
                <p:spPr bwMode="auto">
                  <a:xfrm>
                    <a:off x="5448" y="2568"/>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94" name="Line 266"/>
                  <p:cNvSpPr>
                    <a:spLocks noChangeShapeType="1"/>
                  </p:cNvSpPr>
                  <p:nvPr/>
                </p:nvSpPr>
                <p:spPr bwMode="auto">
                  <a:xfrm>
                    <a:off x="5479"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95" name="Line 267"/>
                  <p:cNvSpPr>
                    <a:spLocks noChangeShapeType="1"/>
                  </p:cNvSpPr>
                  <p:nvPr/>
                </p:nvSpPr>
                <p:spPr bwMode="auto">
                  <a:xfrm>
                    <a:off x="5448" y="2510"/>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78796" name="Group 268"/>
              <p:cNvGrpSpPr>
                <a:grpSpLocks/>
              </p:cNvGrpSpPr>
              <p:nvPr/>
            </p:nvGrpSpPr>
            <p:grpSpPr bwMode="auto">
              <a:xfrm>
                <a:off x="5292" y="2624"/>
                <a:ext cx="60" cy="156"/>
                <a:chOff x="5292" y="2624"/>
                <a:chExt cx="60" cy="156"/>
              </a:xfrm>
            </p:grpSpPr>
            <p:sp>
              <p:nvSpPr>
                <p:cNvPr id="278797" name="Rectangle 269"/>
                <p:cNvSpPr>
                  <a:spLocks noChangeArrowheads="1"/>
                </p:cNvSpPr>
                <p:nvPr/>
              </p:nvSpPr>
              <p:spPr bwMode="auto">
                <a:xfrm>
                  <a:off x="5292" y="2624"/>
                  <a:ext cx="60" cy="156"/>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98" name="Rectangle 270"/>
                <p:cNvSpPr>
                  <a:spLocks noChangeArrowheads="1"/>
                </p:cNvSpPr>
                <p:nvPr/>
              </p:nvSpPr>
              <p:spPr bwMode="auto">
                <a:xfrm>
                  <a:off x="5299" y="2640"/>
                  <a:ext cx="44" cy="129"/>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799" name="Oval 271"/>
                <p:cNvSpPr>
                  <a:spLocks noChangeArrowheads="1"/>
                </p:cNvSpPr>
                <p:nvPr/>
              </p:nvSpPr>
              <p:spPr bwMode="auto">
                <a:xfrm>
                  <a:off x="5341" y="2708"/>
                  <a:ext cx="9" cy="11"/>
                </a:xfrm>
                <a:prstGeom prst="ellipse">
                  <a:avLst/>
                </a:prstGeom>
                <a:solidFill>
                  <a:srgbClr val="C0C0C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sp>
        <p:nvSpPr>
          <p:cNvPr id="278800" name="Text Box 272"/>
          <p:cNvSpPr txBox="1">
            <a:spLocks noChangeArrowheads="1"/>
          </p:cNvSpPr>
          <p:nvPr/>
        </p:nvSpPr>
        <p:spPr bwMode="auto">
          <a:xfrm>
            <a:off x="5726113" y="2641600"/>
            <a:ext cx="1841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pPr>
            <a:endParaRPr lang="ja-JP" altLang="en-US" sz="1000" b="1">
              <a:solidFill>
                <a:schemeClr val="accent2"/>
              </a:solidFill>
              <a:latin typeface="Times New Roman" panose="02020603050405020304" pitchFamily="18" charset="0"/>
            </a:endParaRPr>
          </a:p>
        </p:txBody>
      </p:sp>
      <p:pic>
        <p:nvPicPr>
          <p:cNvPr id="278801" name="Picture 273" descr="クリックでプレビュー表示"/>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41800" y="5867400"/>
            <a:ext cx="685800" cy="685800"/>
          </a:xfrm>
          <a:prstGeom prst="rect">
            <a:avLst/>
          </a:prstGeom>
          <a:noFill/>
          <a:extLst>
            <a:ext uri="{909E8E84-426E-40DD-AFC4-6F175D3DCCD1}">
              <a14:hiddenFill xmlns:a14="http://schemas.microsoft.com/office/drawing/2010/main">
                <a:solidFill>
                  <a:srgbClr val="FFFFFF"/>
                </a:solidFill>
              </a14:hiddenFill>
            </a:ext>
          </a:extLst>
        </p:spPr>
      </p:pic>
      <p:sp>
        <p:nvSpPr>
          <p:cNvPr id="278802" name="Text Box 274"/>
          <p:cNvSpPr txBox="1">
            <a:spLocks noChangeArrowheads="1"/>
          </p:cNvSpPr>
          <p:nvPr/>
        </p:nvSpPr>
        <p:spPr bwMode="auto">
          <a:xfrm>
            <a:off x="1879600" y="6477000"/>
            <a:ext cx="121126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pPr>
            <a:r>
              <a:rPr lang="en-US" altLang="ja-JP" sz="1000">
                <a:latin typeface="Times New Roman" panose="02020603050405020304" pitchFamily="18" charset="0"/>
              </a:rPr>
              <a:t>Science &amp; Research</a:t>
            </a:r>
          </a:p>
        </p:txBody>
      </p:sp>
      <p:pic>
        <p:nvPicPr>
          <p:cNvPr id="278803" name="Picture 27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79600" y="5867400"/>
            <a:ext cx="9144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804" name="Picture 276" descr="クリックでプレビュー表示"/>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32400" y="5867400"/>
            <a:ext cx="6858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278805" name="Picture 277" descr="クリックでプレビュー表示"/>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223000" y="5867400"/>
            <a:ext cx="762000" cy="7143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78806" name="Object 278"/>
          <p:cNvGraphicFramePr>
            <a:graphicFrameLocks noChangeAspect="1"/>
          </p:cNvGraphicFramePr>
          <p:nvPr/>
        </p:nvGraphicFramePr>
        <p:xfrm>
          <a:off x="3098800" y="5867400"/>
          <a:ext cx="838200" cy="685800"/>
        </p:xfrm>
        <a:graphic>
          <a:graphicData uri="http://schemas.openxmlformats.org/presentationml/2006/ole">
            <mc:AlternateContent xmlns:mc="http://schemas.openxmlformats.org/markup-compatibility/2006">
              <mc:Choice xmlns:v="urn:schemas-microsoft-com:vml" Requires="v">
                <p:oleObj spid="_x0000_s11332" name="ビットマップ イメージ" r:id="rId17" imgW="1905266" imgH="1905266" progId="Paint.Picture">
                  <p:embed/>
                </p:oleObj>
              </mc:Choice>
              <mc:Fallback>
                <p:oleObj name="ビットマップ イメージ" r:id="rId17" imgW="1905266" imgH="1905266" progId="Paint.Picture">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098800" y="5867400"/>
                        <a:ext cx="838200" cy="685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8807" name="Text Box 279"/>
          <p:cNvSpPr txBox="1">
            <a:spLocks noChangeArrowheads="1"/>
          </p:cNvSpPr>
          <p:nvPr/>
        </p:nvSpPr>
        <p:spPr bwMode="auto">
          <a:xfrm>
            <a:off x="3251200" y="6477000"/>
            <a:ext cx="61753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pPr>
            <a:r>
              <a:rPr lang="en-US" altLang="ja-JP" sz="1000">
                <a:latin typeface="Times New Roman" panose="02020603050405020304" pitchFamily="18" charset="0"/>
              </a:rPr>
              <a:t>Weather</a:t>
            </a:r>
          </a:p>
        </p:txBody>
      </p:sp>
      <p:sp>
        <p:nvSpPr>
          <p:cNvPr id="278808" name="Text Box 280"/>
          <p:cNvSpPr txBox="1">
            <a:spLocks noChangeArrowheads="1"/>
          </p:cNvSpPr>
          <p:nvPr/>
        </p:nvSpPr>
        <p:spPr bwMode="auto">
          <a:xfrm>
            <a:off x="3948113" y="6477000"/>
            <a:ext cx="12112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pPr>
            <a:r>
              <a:rPr lang="en-US" altLang="ja-JP" sz="1000">
                <a:latin typeface="Times New Roman" panose="02020603050405020304" pitchFamily="18" charset="0"/>
              </a:rPr>
              <a:t>Disaster Monitoring</a:t>
            </a:r>
          </a:p>
        </p:txBody>
      </p:sp>
      <p:sp>
        <p:nvSpPr>
          <p:cNvPr id="278809" name="Text Box 281"/>
          <p:cNvSpPr txBox="1">
            <a:spLocks noChangeArrowheads="1"/>
          </p:cNvSpPr>
          <p:nvPr/>
        </p:nvSpPr>
        <p:spPr bwMode="auto">
          <a:xfrm>
            <a:off x="5308600" y="6477000"/>
            <a:ext cx="7000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pPr>
            <a:r>
              <a:rPr lang="en-US" altLang="ja-JP" sz="1000">
                <a:latin typeface="Times New Roman" panose="02020603050405020304" pitchFamily="18" charset="0"/>
              </a:rPr>
              <a:t>Education</a:t>
            </a:r>
          </a:p>
        </p:txBody>
      </p:sp>
      <p:sp>
        <p:nvSpPr>
          <p:cNvPr id="278810" name="Text Box 282"/>
          <p:cNvSpPr txBox="1">
            <a:spLocks noChangeArrowheads="1"/>
          </p:cNvSpPr>
          <p:nvPr/>
        </p:nvSpPr>
        <p:spPr bwMode="auto">
          <a:xfrm>
            <a:off x="5918200" y="6477000"/>
            <a:ext cx="1447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ja-JP" sz="1000">
                <a:latin typeface="Times New Roman" panose="02020603050405020304" pitchFamily="18" charset="0"/>
              </a:rPr>
              <a:t>Public &amp; Business</a:t>
            </a:r>
          </a:p>
        </p:txBody>
      </p:sp>
      <p:sp>
        <p:nvSpPr>
          <p:cNvPr id="278811" name="Text Box 283"/>
          <p:cNvSpPr txBox="1">
            <a:spLocks noChangeArrowheads="1"/>
          </p:cNvSpPr>
          <p:nvPr/>
        </p:nvSpPr>
        <p:spPr bwMode="auto">
          <a:xfrm>
            <a:off x="7747000" y="5613400"/>
            <a:ext cx="1841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pPr>
            <a:endParaRPr lang="ja-JP" altLang="en-US" sz="1000" b="1">
              <a:solidFill>
                <a:schemeClr val="accent2"/>
              </a:solidFill>
              <a:latin typeface="Times New Roman" panose="02020603050405020304" pitchFamily="18" charset="0"/>
            </a:endParaRPr>
          </a:p>
        </p:txBody>
      </p:sp>
      <p:grpSp>
        <p:nvGrpSpPr>
          <p:cNvPr id="278812" name="Group 284"/>
          <p:cNvGrpSpPr>
            <a:grpSpLocks/>
          </p:cNvGrpSpPr>
          <p:nvPr/>
        </p:nvGrpSpPr>
        <p:grpSpPr bwMode="auto">
          <a:xfrm>
            <a:off x="7137400" y="5867400"/>
            <a:ext cx="688975" cy="473075"/>
            <a:chOff x="4900" y="2356"/>
            <a:chExt cx="855" cy="424"/>
          </a:xfrm>
        </p:grpSpPr>
        <p:grpSp>
          <p:nvGrpSpPr>
            <p:cNvPr id="278813" name="Group 285"/>
            <p:cNvGrpSpPr>
              <a:grpSpLocks/>
            </p:cNvGrpSpPr>
            <p:nvPr/>
          </p:nvGrpSpPr>
          <p:grpSpPr bwMode="auto">
            <a:xfrm>
              <a:off x="5610" y="2513"/>
              <a:ext cx="145" cy="246"/>
              <a:chOff x="5610" y="2513"/>
              <a:chExt cx="145" cy="246"/>
            </a:xfrm>
          </p:grpSpPr>
          <p:grpSp>
            <p:nvGrpSpPr>
              <p:cNvPr id="278814" name="Group 286"/>
              <p:cNvGrpSpPr>
                <a:grpSpLocks/>
              </p:cNvGrpSpPr>
              <p:nvPr/>
            </p:nvGrpSpPr>
            <p:grpSpPr bwMode="auto">
              <a:xfrm>
                <a:off x="5610" y="2513"/>
                <a:ext cx="145" cy="246"/>
                <a:chOff x="5610" y="2513"/>
                <a:chExt cx="145" cy="246"/>
              </a:xfrm>
            </p:grpSpPr>
            <p:grpSp>
              <p:nvGrpSpPr>
                <p:cNvPr id="278815" name="Group 287"/>
                <p:cNvGrpSpPr>
                  <a:grpSpLocks/>
                </p:cNvGrpSpPr>
                <p:nvPr/>
              </p:nvGrpSpPr>
              <p:grpSpPr bwMode="auto">
                <a:xfrm>
                  <a:off x="5647" y="2513"/>
                  <a:ext cx="38" cy="113"/>
                  <a:chOff x="5647" y="2513"/>
                  <a:chExt cx="38" cy="113"/>
                </a:xfrm>
              </p:grpSpPr>
              <p:sp>
                <p:nvSpPr>
                  <p:cNvPr id="278816" name="Rectangle 288"/>
                  <p:cNvSpPr>
                    <a:spLocks noChangeArrowheads="1"/>
                  </p:cNvSpPr>
                  <p:nvPr/>
                </p:nvSpPr>
                <p:spPr bwMode="auto">
                  <a:xfrm>
                    <a:off x="5656" y="2513"/>
                    <a:ext cx="20" cy="19"/>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17" name="Rectangle 289"/>
                  <p:cNvSpPr>
                    <a:spLocks noChangeArrowheads="1"/>
                  </p:cNvSpPr>
                  <p:nvPr/>
                </p:nvSpPr>
                <p:spPr bwMode="auto">
                  <a:xfrm>
                    <a:off x="5647" y="2531"/>
                    <a:ext cx="38" cy="95"/>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818" name="Group 290"/>
                <p:cNvGrpSpPr>
                  <a:grpSpLocks/>
                </p:cNvGrpSpPr>
                <p:nvPr/>
              </p:nvGrpSpPr>
              <p:grpSpPr bwMode="auto">
                <a:xfrm>
                  <a:off x="5610" y="2626"/>
                  <a:ext cx="145" cy="133"/>
                  <a:chOff x="5610" y="2626"/>
                  <a:chExt cx="145" cy="133"/>
                </a:xfrm>
              </p:grpSpPr>
              <p:sp>
                <p:nvSpPr>
                  <p:cNvPr id="278819" name="Rectangle 291"/>
                  <p:cNvSpPr>
                    <a:spLocks noChangeArrowheads="1"/>
                  </p:cNvSpPr>
                  <p:nvPr/>
                </p:nvSpPr>
                <p:spPr bwMode="auto">
                  <a:xfrm>
                    <a:off x="5615" y="2640"/>
                    <a:ext cx="135" cy="119"/>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20" name="Rectangle 292"/>
                  <p:cNvSpPr>
                    <a:spLocks noChangeArrowheads="1"/>
                  </p:cNvSpPr>
                  <p:nvPr/>
                </p:nvSpPr>
                <p:spPr bwMode="auto">
                  <a:xfrm>
                    <a:off x="5610" y="2626"/>
                    <a:ext cx="145" cy="16"/>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78821" name="Group 293"/>
              <p:cNvGrpSpPr>
                <a:grpSpLocks/>
              </p:cNvGrpSpPr>
              <p:nvPr/>
            </p:nvGrpSpPr>
            <p:grpSpPr bwMode="auto">
              <a:xfrm>
                <a:off x="5626" y="2661"/>
                <a:ext cx="110" cy="75"/>
                <a:chOff x="5626" y="2661"/>
                <a:chExt cx="110" cy="75"/>
              </a:xfrm>
            </p:grpSpPr>
            <p:sp>
              <p:nvSpPr>
                <p:cNvPr id="278822" name="Rectangle 294"/>
                <p:cNvSpPr>
                  <a:spLocks noChangeArrowheads="1"/>
                </p:cNvSpPr>
                <p:nvPr/>
              </p:nvSpPr>
              <p:spPr bwMode="auto">
                <a:xfrm>
                  <a:off x="5626" y="2661"/>
                  <a:ext cx="23"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23" name="Rectangle 295"/>
                <p:cNvSpPr>
                  <a:spLocks noChangeArrowheads="1"/>
                </p:cNvSpPr>
                <p:nvPr/>
              </p:nvSpPr>
              <p:spPr bwMode="auto">
                <a:xfrm>
                  <a:off x="5712" y="2661"/>
                  <a:ext cx="24"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24" name="Rectangle 296"/>
                <p:cNvSpPr>
                  <a:spLocks noChangeArrowheads="1"/>
                </p:cNvSpPr>
                <p:nvPr/>
              </p:nvSpPr>
              <p:spPr bwMode="auto">
                <a:xfrm>
                  <a:off x="5669" y="2661"/>
                  <a:ext cx="22"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78825" name="Group 297"/>
            <p:cNvGrpSpPr>
              <a:grpSpLocks/>
            </p:cNvGrpSpPr>
            <p:nvPr/>
          </p:nvGrpSpPr>
          <p:grpSpPr bwMode="auto">
            <a:xfrm>
              <a:off x="4900" y="2583"/>
              <a:ext cx="145" cy="176"/>
              <a:chOff x="4900" y="2583"/>
              <a:chExt cx="145" cy="176"/>
            </a:xfrm>
          </p:grpSpPr>
          <p:grpSp>
            <p:nvGrpSpPr>
              <p:cNvPr id="278826" name="Group 298"/>
              <p:cNvGrpSpPr>
                <a:grpSpLocks/>
              </p:cNvGrpSpPr>
              <p:nvPr/>
            </p:nvGrpSpPr>
            <p:grpSpPr bwMode="auto">
              <a:xfrm>
                <a:off x="4900" y="2583"/>
                <a:ext cx="145" cy="176"/>
                <a:chOff x="4900" y="2583"/>
                <a:chExt cx="145" cy="176"/>
              </a:xfrm>
            </p:grpSpPr>
            <p:sp>
              <p:nvSpPr>
                <p:cNvPr id="278827" name="Rectangle 299"/>
                <p:cNvSpPr>
                  <a:spLocks noChangeArrowheads="1"/>
                </p:cNvSpPr>
                <p:nvPr/>
              </p:nvSpPr>
              <p:spPr bwMode="auto">
                <a:xfrm>
                  <a:off x="4989" y="2583"/>
                  <a:ext cx="40" cy="43"/>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78828" name="Group 300"/>
                <p:cNvGrpSpPr>
                  <a:grpSpLocks/>
                </p:cNvGrpSpPr>
                <p:nvPr/>
              </p:nvGrpSpPr>
              <p:grpSpPr bwMode="auto">
                <a:xfrm>
                  <a:off x="4900" y="2626"/>
                  <a:ext cx="145" cy="133"/>
                  <a:chOff x="4900" y="2626"/>
                  <a:chExt cx="145" cy="133"/>
                </a:xfrm>
              </p:grpSpPr>
              <p:sp>
                <p:nvSpPr>
                  <p:cNvPr id="278829" name="Rectangle 301"/>
                  <p:cNvSpPr>
                    <a:spLocks noChangeArrowheads="1"/>
                  </p:cNvSpPr>
                  <p:nvPr/>
                </p:nvSpPr>
                <p:spPr bwMode="auto">
                  <a:xfrm>
                    <a:off x="4905" y="2640"/>
                    <a:ext cx="136" cy="119"/>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30" name="Rectangle 302"/>
                  <p:cNvSpPr>
                    <a:spLocks noChangeArrowheads="1"/>
                  </p:cNvSpPr>
                  <p:nvPr/>
                </p:nvSpPr>
                <p:spPr bwMode="auto">
                  <a:xfrm>
                    <a:off x="4900" y="2626"/>
                    <a:ext cx="145" cy="16"/>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78831" name="Group 303"/>
              <p:cNvGrpSpPr>
                <a:grpSpLocks/>
              </p:cNvGrpSpPr>
              <p:nvPr/>
            </p:nvGrpSpPr>
            <p:grpSpPr bwMode="auto">
              <a:xfrm>
                <a:off x="4915" y="2661"/>
                <a:ext cx="114" cy="75"/>
                <a:chOff x="4915" y="2661"/>
                <a:chExt cx="114" cy="75"/>
              </a:xfrm>
            </p:grpSpPr>
            <p:sp>
              <p:nvSpPr>
                <p:cNvPr id="278832" name="Rectangle 304"/>
                <p:cNvSpPr>
                  <a:spLocks noChangeArrowheads="1"/>
                </p:cNvSpPr>
                <p:nvPr/>
              </p:nvSpPr>
              <p:spPr bwMode="auto">
                <a:xfrm>
                  <a:off x="5002" y="2661"/>
                  <a:ext cx="27"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33" name="Rectangle 305"/>
                <p:cNvSpPr>
                  <a:spLocks noChangeArrowheads="1"/>
                </p:cNvSpPr>
                <p:nvPr/>
              </p:nvSpPr>
              <p:spPr bwMode="auto">
                <a:xfrm>
                  <a:off x="4915" y="2661"/>
                  <a:ext cx="28"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34" name="Rectangle 306"/>
                <p:cNvSpPr>
                  <a:spLocks noChangeArrowheads="1"/>
                </p:cNvSpPr>
                <p:nvPr/>
              </p:nvSpPr>
              <p:spPr bwMode="auto">
                <a:xfrm>
                  <a:off x="4958" y="2661"/>
                  <a:ext cx="28" cy="7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78835" name="Group 307"/>
            <p:cNvGrpSpPr>
              <a:grpSpLocks/>
            </p:cNvGrpSpPr>
            <p:nvPr/>
          </p:nvGrpSpPr>
          <p:grpSpPr bwMode="auto">
            <a:xfrm>
              <a:off x="5032" y="2356"/>
              <a:ext cx="587" cy="424"/>
              <a:chOff x="5032" y="2356"/>
              <a:chExt cx="587" cy="424"/>
            </a:xfrm>
          </p:grpSpPr>
          <p:grpSp>
            <p:nvGrpSpPr>
              <p:cNvPr id="278836" name="Group 308"/>
              <p:cNvGrpSpPr>
                <a:grpSpLocks/>
              </p:cNvGrpSpPr>
              <p:nvPr/>
            </p:nvGrpSpPr>
            <p:grpSpPr bwMode="auto">
              <a:xfrm>
                <a:off x="5032" y="2356"/>
                <a:ext cx="587" cy="424"/>
                <a:chOff x="5032" y="2356"/>
                <a:chExt cx="587" cy="424"/>
              </a:xfrm>
            </p:grpSpPr>
            <p:sp>
              <p:nvSpPr>
                <p:cNvPr id="278837" name="Rectangle 309"/>
                <p:cNvSpPr>
                  <a:spLocks noChangeArrowheads="1"/>
                </p:cNvSpPr>
                <p:nvPr/>
              </p:nvSpPr>
              <p:spPr bwMode="auto">
                <a:xfrm>
                  <a:off x="5041" y="2425"/>
                  <a:ext cx="568" cy="355"/>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38" name="Rectangle 310"/>
                <p:cNvSpPr>
                  <a:spLocks noChangeArrowheads="1"/>
                </p:cNvSpPr>
                <p:nvPr/>
              </p:nvSpPr>
              <p:spPr bwMode="auto">
                <a:xfrm>
                  <a:off x="5184" y="2367"/>
                  <a:ext cx="36" cy="37"/>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39" name="Rectangle 311"/>
                <p:cNvSpPr>
                  <a:spLocks noChangeArrowheads="1"/>
                </p:cNvSpPr>
                <p:nvPr/>
              </p:nvSpPr>
              <p:spPr bwMode="auto">
                <a:xfrm>
                  <a:off x="5289" y="2356"/>
                  <a:ext cx="50" cy="54"/>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40" name="Rectangle 312"/>
                <p:cNvSpPr>
                  <a:spLocks noChangeArrowheads="1"/>
                </p:cNvSpPr>
                <p:nvPr/>
              </p:nvSpPr>
              <p:spPr bwMode="auto">
                <a:xfrm>
                  <a:off x="5032" y="2407"/>
                  <a:ext cx="587" cy="23"/>
                </a:xfrm>
                <a:prstGeom prst="rect">
                  <a:avLst/>
                </a:prstGeom>
                <a:solidFill>
                  <a:srgbClr val="C0C0C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41" name="Rectangle 313"/>
                <p:cNvSpPr>
                  <a:spLocks noChangeArrowheads="1"/>
                </p:cNvSpPr>
                <p:nvPr/>
              </p:nvSpPr>
              <p:spPr bwMode="auto">
                <a:xfrm>
                  <a:off x="5041" y="2602"/>
                  <a:ext cx="568"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842" name="Group 314"/>
              <p:cNvGrpSpPr>
                <a:grpSpLocks/>
              </p:cNvGrpSpPr>
              <p:nvPr/>
            </p:nvGrpSpPr>
            <p:grpSpPr bwMode="auto">
              <a:xfrm>
                <a:off x="5051" y="2456"/>
                <a:ext cx="540" cy="298"/>
                <a:chOff x="5051" y="2456"/>
                <a:chExt cx="540" cy="298"/>
              </a:xfrm>
            </p:grpSpPr>
            <p:grpSp>
              <p:nvGrpSpPr>
                <p:cNvPr id="278843" name="Group 315"/>
                <p:cNvGrpSpPr>
                  <a:grpSpLocks/>
                </p:cNvGrpSpPr>
                <p:nvPr/>
              </p:nvGrpSpPr>
              <p:grpSpPr bwMode="auto">
                <a:xfrm>
                  <a:off x="5131" y="2633"/>
                  <a:ext cx="65" cy="121"/>
                  <a:chOff x="5131" y="2633"/>
                  <a:chExt cx="65" cy="121"/>
                </a:xfrm>
              </p:grpSpPr>
              <p:sp>
                <p:nvSpPr>
                  <p:cNvPr id="278844" name="Rectangle 316"/>
                  <p:cNvSpPr>
                    <a:spLocks noChangeArrowheads="1"/>
                  </p:cNvSpPr>
                  <p:nvPr/>
                </p:nvSpPr>
                <p:spPr bwMode="auto">
                  <a:xfrm>
                    <a:off x="5134" y="2634"/>
                    <a:ext cx="58"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45" name="Rectangle 317"/>
                  <p:cNvSpPr>
                    <a:spLocks noChangeArrowheads="1"/>
                  </p:cNvSpPr>
                  <p:nvPr/>
                </p:nvSpPr>
                <p:spPr bwMode="auto">
                  <a:xfrm>
                    <a:off x="5131" y="2743"/>
                    <a:ext cx="65"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46" name="Line 318"/>
                  <p:cNvSpPr>
                    <a:spLocks noChangeShapeType="1"/>
                  </p:cNvSpPr>
                  <p:nvPr/>
                </p:nvSpPr>
                <p:spPr bwMode="auto">
                  <a:xfrm>
                    <a:off x="5163" y="2633"/>
                    <a:ext cx="0"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47" name="Line 319"/>
                  <p:cNvSpPr>
                    <a:spLocks noChangeShapeType="1"/>
                  </p:cNvSpPr>
                  <p:nvPr/>
                </p:nvSpPr>
                <p:spPr bwMode="auto">
                  <a:xfrm>
                    <a:off x="5131" y="2685"/>
                    <a:ext cx="6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848" name="Group 320"/>
                <p:cNvGrpSpPr>
                  <a:grpSpLocks/>
                </p:cNvGrpSpPr>
                <p:nvPr/>
              </p:nvGrpSpPr>
              <p:grpSpPr bwMode="auto">
                <a:xfrm>
                  <a:off x="5211" y="2633"/>
                  <a:ext cx="63" cy="121"/>
                  <a:chOff x="5211" y="2633"/>
                  <a:chExt cx="63" cy="121"/>
                </a:xfrm>
              </p:grpSpPr>
              <p:sp>
                <p:nvSpPr>
                  <p:cNvPr id="278849" name="Rectangle 321"/>
                  <p:cNvSpPr>
                    <a:spLocks noChangeArrowheads="1"/>
                  </p:cNvSpPr>
                  <p:nvPr/>
                </p:nvSpPr>
                <p:spPr bwMode="auto">
                  <a:xfrm>
                    <a:off x="5214" y="2634"/>
                    <a:ext cx="57"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50" name="Rectangle 322"/>
                  <p:cNvSpPr>
                    <a:spLocks noChangeArrowheads="1"/>
                  </p:cNvSpPr>
                  <p:nvPr/>
                </p:nvSpPr>
                <p:spPr bwMode="auto">
                  <a:xfrm>
                    <a:off x="5211" y="2743"/>
                    <a:ext cx="63"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51" name="Line 323"/>
                  <p:cNvSpPr>
                    <a:spLocks noChangeShapeType="1"/>
                  </p:cNvSpPr>
                  <p:nvPr/>
                </p:nvSpPr>
                <p:spPr bwMode="auto">
                  <a:xfrm>
                    <a:off x="5242" y="2633"/>
                    <a:ext cx="1"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52" name="Line 324"/>
                  <p:cNvSpPr>
                    <a:spLocks noChangeShapeType="1"/>
                  </p:cNvSpPr>
                  <p:nvPr/>
                </p:nvSpPr>
                <p:spPr bwMode="auto">
                  <a:xfrm>
                    <a:off x="5211" y="2685"/>
                    <a:ext cx="6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853" name="Group 325"/>
                <p:cNvGrpSpPr>
                  <a:grpSpLocks/>
                </p:cNvGrpSpPr>
                <p:nvPr/>
              </p:nvGrpSpPr>
              <p:grpSpPr bwMode="auto">
                <a:xfrm>
                  <a:off x="5525" y="2633"/>
                  <a:ext cx="65" cy="121"/>
                  <a:chOff x="5525" y="2633"/>
                  <a:chExt cx="65" cy="121"/>
                </a:xfrm>
              </p:grpSpPr>
              <p:sp>
                <p:nvSpPr>
                  <p:cNvPr id="278854" name="Rectangle 326"/>
                  <p:cNvSpPr>
                    <a:spLocks noChangeArrowheads="1"/>
                  </p:cNvSpPr>
                  <p:nvPr/>
                </p:nvSpPr>
                <p:spPr bwMode="auto">
                  <a:xfrm>
                    <a:off x="5530" y="2634"/>
                    <a:ext cx="57"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55" name="Rectangle 327"/>
                  <p:cNvSpPr>
                    <a:spLocks noChangeArrowheads="1"/>
                  </p:cNvSpPr>
                  <p:nvPr/>
                </p:nvSpPr>
                <p:spPr bwMode="auto">
                  <a:xfrm>
                    <a:off x="5525" y="2743"/>
                    <a:ext cx="65"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56" name="Line 328"/>
                  <p:cNvSpPr>
                    <a:spLocks noChangeShapeType="1"/>
                  </p:cNvSpPr>
                  <p:nvPr/>
                </p:nvSpPr>
                <p:spPr bwMode="auto">
                  <a:xfrm>
                    <a:off x="5558" y="2633"/>
                    <a:ext cx="0"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57" name="Line 329"/>
                  <p:cNvSpPr>
                    <a:spLocks noChangeShapeType="1"/>
                  </p:cNvSpPr>
                  <p:nvPr/>
                </p:nvSpPr>
                <p:spPr bwMode="auto">
                  <a:xfrm>
                    <a:off x="5526" y="2685"/>
                    <a:ext cx="6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858" name="Group 330"/>
                <p:cNvGrpSpPr>
                  <a:grpSpLocks/>
                </p:cNvGrpSpPr>
                <p:nvPr/>
              </p:nvGrpSpPr>
              <p:grpSpPr bwMode="auto">
                <a:xfrm>
                  <a:off x="5051" y="2633"/>
                  <a:ext cx="65" cy="121"/>
                  <a:chOff x="5051" y="2633"/>
                  <a:chExt cx="65" cy="121"/>
                </a:xfrm>
              </p:grpSpPr>
              <p:sp>
                <p:nvSpPr>
                  <p:cNvPr id="278859" name="Rectangle 331"/>
                  <p:cNvSpPr>
                    <a:spLocks noChangeArrowheads="1"/>
                  </p:cNvSpPr>
                  <p:nvPr/>
                </p:nvSpPr>
                <p:spPr bwMode="auto">
                  <a:xfrm>
                    <a:off x="5056" y="2634"/>
                    <a:ext cx="56"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60" name="Rectangle 332"/>
                  <p:cNvSpPr>
                    <a:spLocks noChangeArrowheads="1"/>
                  </p:cNvSpPr>
                  <p:nvPr/>
                </p:nvSpPr>
                <p:spPr bwMode="auto">
                  <a:xfrm>
                    <a:off x="5051" y="2743"/>
                    <a:ext cx="65"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61" name="Line 333"/>
                  <p:cNvSpPr>
                    <a:spLocks noChangeShapeType="1"/>
                  </p:cNvSpPr>
                  <p:nvPr/>
                </p:nvSpPr>
                <p:spPr bwMode="auto">
                  <a:xfrm>
                    <a:off x="5084" y="2633"/>
                    <a:ext cx="0"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62" name="Line 334"/>
                  <p:cNvSpPr>
                    <a:spLocks noChangeShapeType="1"/>
                  </p:cNvSpPr>
                  <p:nvPr/>
                </p:nvSpPr>
                <p:spPr bwMode="auto">
                  <a:xfrm>
                    <a:off x="5052" y="2685"/>
                    <a:ext cx="62"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863" name="Group 335"/>
                <p:cNvGrpSpPr>
                  <a:grpSpLocks/>
                </p:cNvGrpSpPr>
                <p:nvPr/>
              </p:nvGrpSpPr>
              <p:grpSpPr bwMode="auto">
                <a:xfrm>
                  <a:off x="5291" y="2456"/>
                  <a:ext cx="64" cy="123"/>
                  <a:chOff x="5291" y="2456"/>
                  <a:chExt cx="64" cy="123"/>
                </a:xfrm>
              </p:grpSpPr>
              <p:sp>
                <p:nvSpPr>
                  <p:cNvPr id="278864" name="Rectangle 336"/>
                  <p:cNvSpPr>
                    <a:spLocks noChangeArrowheads="1"/>
                  </p:cNvSpPr>
                  <p:nvPr/>
                </p:nvSpPr>
                <p:spPr bwMode="auto">
                  <a:xfrm>
                    <a:off x="5294" y="2460"/>
                    <a:ext cx="58"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65" name="Rectangle 337"/>
                  <p:cNvSpPr>
                    <a:spLocks noChangeArrowheads="1"/>
                  </p:cNvSpPr>
                  <p:nvPr/>
                </p:nvSpPr>
                <p:spPr bwMode="auto">
                  <a:xfrm>
                    <a:off x="5291" y="2568"/>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66" name="Line 338"/>
                  <p:cNvSpPr>
                    <a:spLocks noChangeShapeType="1"/>
                  </p:cNvSpPr>
                  <p:nvPr/>
                </p:nvSpPr>
                <p:spPr bwMode="auto">
                  <a:xfrm>
                    <a:off x="5323"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67" name="Line 339"/>
                  <p:cNvSpPr>
                    <a:spLocks noChangeShapeType="1"/>
                  </p:cNvSpPr>
                  <p:nvPr/>
                </p:nvSpPr>
                <p:spPr bwMode="auto">
                  <a:xfrm>
                    <a:off x="5291" y="2510"/>
                    <a:ext cx="6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868" name="Group 340"/>
                <p:cNvGrpSpPr>
                  <a:grpSpLocks/>
                </p:cNvGrpSpPr>
                <p:nvPr/>
              </p:nvGrpSpPr>
              <p:grpSpPr bwMode="auto">
                <a:xfrm>
                  <a:off x="5368" y="2633"/>
                  <a:ext cx="64" cy="121"/>
                  <a:chOff x="5368" y="2633"/>
                  <a:chExt cx="64" cy="121"/>
                </a:xfrm>
              </p:grpSpPr>
              <p:sp>
                <p:nvSpPr>
                  <p:cNvPr id="278869" name="Rectangle 341"/>
                  <p:cNvSpPr>
                    <a:spLocks noChangeArrowheads="1"/>
                  </p:cNvSpPr>
                  <p:nvPr/>
                </p:nvSpPr>
                <p:spPr bwMode="auto">
                  <a:xfrm>
                    <a:off x="5372" y="2634"/>
                    <a:ext cx="57"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70" name="Rectangle 342"/>
                  <p:cNvSpPr>
                    <a:spLocks noChangeArrowheads="1"/>
                  </p:cNvSpPr>
                  <p:nvPr/>
                </p:nvSpPr>
                <p:spPr bwMode="auto">
                  <a:xfrm>
                    <a:off x="5368" y="2743"/>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71" name="Line 343"/>
                  <p:cNvSpPr>
                    <a:spLocks noChangeShapeType="1"/>
                  </p:cNvSpPr>
                  <p:nvPr/>
                </p:nvSpPr>
                <p:spPr bwMode="auto">
                  <a:xfrm>
                    <a:off x="5400" y="2633"/>
                    <a:ext cx="0"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72" name="Line 344"/>
                  <p:cNvSpPr>
                    <a:spLocks noChangeShapeType="1"/>
                  </p:cNvSpPr>
                  <p:nvPr/>
                </p:nvSpPr>
                <p:spPr bwMode="auto">
                  <a:xfrm>
                    <a:off x="5368" y="2685"/>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873" name="Group 345"/>
                <p:cNvGrpSpPr>
                  <a:grpSpLocks/>
                </p:cNvGrpSpPr>
                <p:nvPr/>
              </p:nvGrpSpPr>
              <p:grpSpPr bwMode="auto">
                <a:xfrm>
                  <a:off x="5447" y="2633"/>
                  <a:ext cx="64" cy="121"/>
                  <a:chOff x="5447" y="2633"/>
                  <a:chExt cx="64" cy="121"/>
                </a:xfrm>
              </p:grpSpPr>
              <p:sp>
                <p:nvSpPr>
                  <p:cNvPr id="278874" name="Rectangle 346"/>
                  <p:cNvSpPr>
                    <a:spLocks noChangeArrowheads="1"/>
                  </p:cNvSpPr>
                  <p:nvPr/>
                </p:nvSpPr>
                <p:spPr bwMode="auto">
                  <a:xfrm>
                    <a:off x="5450" y="2634"/>
                    <a:ext cx="58" cy="102"/>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75" name="Rectangle 347"/>
                  <p:cNvSpPr>
                    <a:spLocks noChangeArrowheads="1"/>
                  </p:cNvSpPr>
                  <p:nvPr/>
                </p:nvSpPr>
                <p:spPr bwMode="auto">
                  <a:xfrm>
                    <a:off x="5447" y="2743"/>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76" name="Line 348"/>
                  <p:cNvSpPr>
                    <a:spLocks noChangeShapeType="1"/>
                  </p:cNvSpPr>
                  <p:nvPr/>
                </p:nvSpPr>
                <p:spPr bwMode="auto">
                  <a:xfrm>
                    <a:off x="5478" y="2633"/>
                    <a:ext cx="0" cy="10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77" name="Line 349"/>
                  <p:cNvSpPr>
                    <a:spLocks noChangeShapeType="1"/>
                  </p:cNvSpPr>
                  <p:nvPr/>
                </p:nvSpPr>
                <p:spPr bwMode="auto">
                  <a:xfrm>
                    <a:off x="5447" y="2685"/>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878" name="Group 350"/>
                <p:cNvGrpSpPr>
                  <a:grpSpLocks/>
                </p:cNvGrpSpPr>
                <p:nvPr/>
              </p:nvGrpSpPr>
              <p:grpSpPr bwMode="auto">
                <a:xfrm>
                  <a:off x="5132" y="2456"/>
                  <a:ext cx="64" cy="123"/>
                  <a:chOff x="5132" y="2456"/>
                  <a:chExt cx="64" cy="123"/>
                </a:xfrm>
              </p:grpSpPr>
              <p:sp>
                <p:nvSpPr>
                  <p:cNvPr id="278879" name="Rectangle 351"/>
                  <p:cNvSpPr>
                    <a:spLocks noChangeArrowheads="1"/>
                  </p:cNvSpPr>
                  <p:nvPr/>
                </p:nvSpPr>
                <p:spPr bwMode="auto">
                  <a:xfrm>
                    <a:off x="5135" y="2460"/>
                    <a:ext cx="57"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80" name="Rectangle 352"/>
                  <p:cNvSpPr>
                    <a:spLocks noChangeArrowheads="1"/>
                  </p:cNvSpPr>
                  <p:nvPr/>
                </p:nvSpPr>
                <p:spPr bwMode="auto">
                  <a:xfrm>
                    <a:off x="5132" y="2568"/>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81" name="Line 353"/>
                  <p:cNvSpPr>
                    <a:spLocks noChangeShapeType="1"/>
                  </p:cNvSpPr>
                  <p:nvPr/>
                </p:nvSpPr>
                <p:spPr bwMode="auto">
                  <a:xfrm>
                    <a:off x="5164"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82" name="Line 354"/>
                  <p:cNvSpPr>
                    <a:spLocks noChangeShapeType="1"/>
                  </p:cNvSpPr>
                  <p:nvPr/>
                </p:nvSpPr>
                <p:spPr bwMode="auto">
                  <a:xfrm>
                    <a:off x="5133" y="2510"/>
                    <a:ext cx="62"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883" name="Group 355"/>
                <p:cNvGrpSpPr>
                  <a:grpSpLocks/>
                </p:cNvGrpSpPr>
                <p:nvPr/>
              </p:nvGrpSpPr>
              <p:grpSpPr bwMode="auto">
                <a:xfrm>
                  <a:off x="5211" y="2456"/>
                  <a:ext cx="64" cy="123"/>
                  <a:chOff x="5211" y="2456"/>
                  <a:chExt cx="64" cy="123"/>
                </a:xfrm>
              </p:grpSpPr>
              <p:sp>
                <p:nvSpPr>
                  <p:cNvPr id="278884" name="Rectangle 356"/>
                  <p:cNvSpPr>
                    <a:spLocks noChangeArrowheads="1"/>
                  </p:cNvSpPr>
                  <p:nvPr/>
                </p:nvSpPr>
                <p:spPr bwMode="auto">
                  <a:xfrm>
                    <a:off x="5215" y="2460"/>
                    <a:ext cx="57"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85" name="Rectangle 357"/>
                  <p:cNvSpPr>
                    <a:spLocks noChangeArrowheads="1"/>
                  </p:cNvSpPr>
                  <p:nvPr/>
                </p:nvSpPr>
                <p:spPr bwMode="auto">
                  <a:xfrm>
                    <a:off x="5211" y="2568"/>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86" name="Line 358"/>
                  <p:cNvSpPr>
                    <a:spLocks noChangeShapeType="1"/>
                  </p:cNvSpPr>
                  <p:nvPr/>
                </p:nvSpPr>
                <p:spPr bwMode="auto">
                  <a:xfrm>
                    <a:off x="5244"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87" name="Line 359"/>
                  <p:cNvSpPr>
                    <a:spLocks noChangeShapeType="1"/>
                  </p:cNvSpPr>
                  <p:nvPr/>
                </p:nvSpPr>
                <p:spPr bwMode="auto">
                  <a:xfrm>
                    <a:off x="5211" y="2510"/>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888" name="Group 360"/>
                <p:cNvGrpSpPr>
                  <a:grpSpLocks/>
                </p:cNvGrpSpPr>
                <p:nvPr/>
              </p:nvGrpSpPr>
              <p:grpSpPr bwMode="auto">
                <a:xfrm>
                  <a:off x="5526" y="2456"/>
                  <a:ext cx="65" cy="123"/>
                  <a:chOff x="5526" y="2456"/>
                  <a:chExt cx="65" cy="123"/>
                </a:xfrm>
              </p:grpSpPr>
              <p:sp>
                <p:nvSpPr>
                  <p:cNvPr id="278889" name="Rectangle 361"/>
                  <p:cNvSpPr>
                    <a:spLocks noChangeArrowheads="1"/>
                  </p:cNvSpPr>
                  <p:nvPr/>
                </p:nvSpPr>
                <p:spPr bwMode="auto">
                  <a:xfrm>
                    <a:off x="5530" y="2460"/>
                    <a:ext cx="58"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90" name="Rectangle 362"/>
                  <p:cNvSpPr>
                    <a:spLocks noChangeArrowheads="1"/>
                  </p:cNvSpPr>
                  <p:nvPr/>
                </p:nvSpPr>
                <p:spPr bwMode="auto">
                  <a:xfrm>
                    <a:off x="5526" y="2568"/>
                    <a:ext cx="65"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91" name="Line 363"/>
                  <p:cNvSpPr>
                    <a:spLocks noChangeShapeType="1"/>
                  </p:cNvSpPr>
                  <p:nvPr/>
                </p:nvSpPr>
                <p:spPr bwMode="auto">
                  <a:xfrm>
                    <a:off x="5558"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92" name="Line 364"/>
                  <p:cNvSpPr>
                    <a:spLocks noChangeShapeType="1"/>
                  </p:cNvSpPr>
                  <p:nvPr/>
                </p:nvSpPr>
                <p:spPr bwMode="auto">
                  <a:xfrm>
                    <a:off x="5527" y="2510"/>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893" name="Group 365"/>
                <p:cNvGrpSpPr>
                  <a:grpSpLocks/>
                </p:cNvGrpSpPr>
                <p:nvPr/>
              </p:nvGrpSpPr>
              <p:grpSpPr bwMode="auto">
                <a:xfrm>
                  <a:off x="5052" y="2456"/>
                  <a:ext cx="65" cy="123"/>
                  <a:chOff x="5052" y="2456"/>
                  <a:chExt cx="65" cy="123"/>
                </a:xfrm>
              </p:grpSpPr>
              <p:sp>
                <p:nvSpPr>
                  <p:cNvPr id="278894" name="Rectangle 366"/>
                  <p:cNvSpPr>
                    <a:spLocks noChangeArrowheads="1"/>
                  </p:cNvSpPr>
                  <p:nvPr/>
                </p:nvSpPr>
                <p:spPr bwMode="auto">
                  <a:xfrm>
                    <a:off x="5056" y="2460"/>
                    <a:ext cx="57"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95" name="Rectangle 367"/>
                  <p:cNvSpPr>
                    <a:spLocks noChangeArrowheads="1"/>
                  </p:cNvSpPr>
                  <p:nvPr/>
                </p:nvSpPr>
                <p:spPr bwMode="auto">
                  <a:xfrm>
                    <a:off x="5052" y="2568"/>
                    <a:ext cx="65"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96" name="Line 368"/>
                  <p:cNvSpPr>
                    <a:spLocks noChangeShapeType="1"/>
                  </p:cNvSpPr>
                  <p:nvPr/>
                </p:nvSpPr>
                <p:spPr bwMode="auto">
                  <a:xfrm>
                    <a:off x="5084"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897" name="Line 369"/>
                  <p:cNvSpPr>
                    <a:spLocks noChangeShapeType="1"/>
                  </p:cNvSpPr>
                  <p:nvPr/>
                </p:nvSpPr>
                <p:spPr bwMode="auto">
                  <a:xfrm>
                    <a:off x="5053" y="2510"/>
                    <a:ext cx="6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898" name="Group 370"/>
                <p:cNvGrpSpPr>
                  <a:grpSpLocks/>
                </p:cNvGrpSpPr>
                <p:nvPr/>
              </p:nvGrpSpPr>
              <p:grpSpPr bwMode="auto">
                <a:xfrm>
                  <a:off x="5369" y="2456"/>
                  <a:ext cx="64" cy="123"/>
                  <a:chOff x="5369" y="2456"/>
                  <a:chExt cx="64" cy="123"/>
                </a:xfrm>
              </p:grpSpPr>
              <p:sp>
                <p:nvSpPr>
                  <p:cNvPr id="278899" name="Rectangle 371"/>
                  <p:cNvSpPr>
                    <a:spLocks noChangeArrowheads="1"/>
                  </p:cNvSpPr>
                  <p:nvPr/>
                </p:nvSpPr>
                <p:spPr bwMode="auto">
                  <a:xfrm>
                    <a:off x="5372" y="2460"/>
                    <a:ext cx="58"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900" name="Rectangle 372"/>
                  <p:cNvSpPr>
                    <a:spLocks noChangeArrowheads="1"/>
                  </p:cNvSpPr>
                  <p:nvPr/>
                </p:nvSpPr>
                <p:spPr bwMode="auto">
                  <a:xfrm>
                    <a:off x="5369" y="2568"/>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901" name="Line 373"/>
                  <p:cNvSpPr>
                    <a:spLocks noChangeShapeType="1"/>
                  </p:cNvSpPr>
                  <p:nvPr/>
                </p:nvSpPr>
                <p:spPr bwMode="auto">
                  <a:xfrm>
                    <a:off x="5400"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902" name="Line 374"/>
                  <p:cNvSpPr>
                    <a:spLocks noChangeShapeType="1"/>
                  </p:cNvSpPr>
                  <p:nvPr/>
                </p:nvSpPr>
                <p:spPr bwMode="auto">
                  <a:xfrm>
                    <a:off x="5369" y="2510"/>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8903" name="Group 375"/>
                <p:cNvGrpSpPr>
                  <a:grpSpLocks/>
                </p:cNvGrpSpPr>
                <p:nvPr/>
              </p:nvGrpSpPr>
              <p:grpSpPr bwMode="auto">
                <a:xfrm>
                  <a:off x="5448" y="2456"/>
                  <a:ext cx="64" cy="123"/>
                  <a:chOff x="5448" y="2456"/>
                  <a:chExt cx="64" cy="123"/>
                </a:xfrm>
              </p:grpSpPr>
              <p:sp>
                <p:nvSpPr>
                  <p:cNvPr id="278904" name="Rectangle 376"/>
                  <p:cNvSpPr>
                    <a:spLocks noChangeArrowheads="1"/>
                  </p:cNvSpPr>
                  <p:nvPr/>
                </p:nvSpPr>
                <p:spPr bwMode="auto">
                  <a:xfrm>
                    <a:off x="5451" y="2460"/>
                    <a:ext cx="58" cy="10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905" name="Rectangle 377"/>
                  <p:cNvSpPr>
                    <a:spLocks noChangeArrowheads="1"/>
                  </p:cNvSpPr>
                  <p:nvPr/>
                </p:nvSpPr>
                <p:spPr bwMode="auto">
                  <a:xfrm>
                    <a:off x="5448" y="2568"/>
                    <a:ext cx="64" cy="11"/>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906" name="Line 378"/>
                  <p:cNvSpPr>
                    <a:spLocks noChangeShapeType="1"/>
                  </p:cNvSpPr>
                  <p:nvPr/>
                </p:nvSpPr>
                <p:spPr bwMode="auto">
                  <a:xfrm>
                    <a:off x="5479" y="2456"/>
                    <a:ext cx="0" cy="10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907" name="Line 379"/>
                  <p:cNvSpPr>
                    <a:spLocks noChangeShapeType="1"/>
                  </p:cNvSpPr>
                  <p:nvPr/>
                </p:nvSpPr>
                <p:spPr bwMode="auto">
                  <a:xfrm>
                    <a:off x="5448" y="2510"/>
                    <a:ext cx="6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78908" name="Group 380"/>
              <p:cNvGrpSpPr>
                <a:grpSpLocks/>
              </p:cNvGrpSpPr>
              <p:nvPr/>
            </p:nvGrpSpPr>
            <p:grpSpPr bwMode="auto">
              <a:xfrm>
                <a:off x="5292" y="2624"/>
                <a:ext cx="60" cy="156"/>
                <a:chOff x="5292" y="2624"/>
                <a:chExt cx="60" cy="156"/>
              </a:xfrm>
            </p:grpSpPr>
            <p:sp>
              <p:nvSpPr>
                <p:cNvPr id="278909" name="Rectangle 381"/>
                <p:cNvSpPr>
                  <a:spLocks noChangeArrowheads="1"/>
                </p:cNvSpPr>
                <p:nvPr/>
              </p:nvSpPr>
              <p:spPr bwMode="auto">
                <a:xfrm>
                  <a:off x="5292" y="2624"/>
                  <a:ext cx="60" cy="156"/>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910" name="Rectangle 382"/>
                <p:cNvSpPr>
                  <a:spLocks noChangeArrowheads="1"/>
                </p:cNvSpPr>
                <p:nvPr/>
              </p:nvSpPr>
              <p:spPr bwMode="auto">
                <a:xfrm>
                  <a:off x="5299" y="2640"/>
                  <a:ext cx="44" cy="129"/>
                </a:xfrm>
                <a:prstGeom prst="rect">
                  <a:avLst/>
                </a:prstGeom>
                <a:solidFill>
                  <a:srgbClr val="80808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911" name="Oval 383"/>
                <p:cNvSpPr>
                  <a:spLocks noChangeArrowheads="1"/>
                </p:cNvSpPr>
                <p:nvPr/>
              </p:nvSpPr>
              <p:spPr bwMode="auto">
                <a:xfrm>
                  <a:off x="5341" y="2708"/>
                  <a:ext cx="9" cy="11"/>
                </a:xfrm>
                <a:prstGeom prst="ellipse">
                  <a:avLst/>
                </a:prstGeom>
                <a:solidFill>
                  <a:srgbClr val="C0C0C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sp>
        <p:nvSpPr>
          <p:cNvPr id="278912" name="Text Box 384"/>
          <p:cNvSpPr txBox="1">
            <a:spLocks noChangeArrowheads="1"/>
          </p:cNvSpPr>
          <p:nvPr/>
        </p:nvSpPr>
        <p:spPr bwMode="auto">
          <a:xfrm>
            <a:off x="7747000" y="5867400"/>
            <a:ext cx="611188" cy="3048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txBody>
          <a:bodyPr wrap="none">
            <a:spAutoFit/>
          </a:bodyPr>
          <a:lstStyle/>
          <a:p>
            <a:pPr algn="ctr"/>
            <a:r>
              <a:rPr lang="en-US" altLang="ja-JP" sz="1400" b="1">
                <a:latin typeface="Times New Roman" panose="02020603050405020304" pitchFamily="18" charset="0"/>
              </a:rPr>
              <a:t>Users</a:t>
            </a:r>
          </a:p>
        </p:txBody>
      </p:sp>
      <p:pic>
        <p:nvPicPr>
          <p:cNvPr id="278913" name="Picture 385" descr="クリックでプレビュー表示"/>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823200" y="6248400"/>
            <a:ext cx="371475" cy="414338"/>
          </a:xfrm>
          <a:prstGeom prst="rect">
            <a:avLst/>
          </a:prstGeom>
          <a:noFill/>
          <a:extLst>
            <a:ext uri="{909E8E84-426E-40DD-AFC4-6F175D3DCCD1}">
              <a14:hiddenFill xmlns:a14="http://schemas.microsoft.com/office/drawing/2010/main">
                <a:solidFill>
                  <a:srgbClr val="FFFFFF"/>
                </a:solidFill>
              </a14:hiddenFill>
            </a:ext>
          </a:extLst>
        </p:spPr>
      </p:pic>
      <p:grpSp>
        <p:nvGrpSpPr>
          <p:cNvPr id="278920" name="Group 392"/>
          <p:cNvGrpSpPr>
            <a:grpSpLocks/>
          </p:cNvGrpSpPr>
          <p:nvPr/>
        </p:nvGrpSpPr>
        <p:grpSpPr bwMode="auto">
          <a:xfrm>
            <a:off x="3497263" y="3352800"/>
            <a:ext cx="2555875" cy="2482850"/>
            <a:chOff x="2203" y="2112"/>
            <a:chExt cx="1610" cy="1564"/>
          </a:xfrm>
        </p:grpSpPr>
        <p:sp>
          <p:nvSpPr>
            <p:cNvPr id="278917" name="AutoShape 389"/>
            <p:cNvSpPr>
              <a:spLocks noChangeArrowheads="1"/>
            </p:cNvSpPr>
            <p:nvPr/>
          </p:nvSpPr>
          <p:spPr bwMode="auto">
            <a:xfrm>
              <a:off x="2203" y="3282"/>
              <a:ext cx="1590" cy="394"/>
            </a:xfrm>
            <a:prstGeom prst="downArrowCallout">
              <a:avLst>
                <a:gd name="adj1" fmla="val 100888"/>
                <a:gd name="adj2" fmla="val 100888"/>
                <a:gd name="adj3" fmla="val 16667"/>
                <a:gd name="adj4" fmla="val 66667"/>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ja-JP" b="1">
                  <a:solidFill>
                    <a:srgbClr val="FF0066"/>
                  </a:solidFill>
                </a:rPr>
                <a:t>Application SW</a:t>
              </a:r>
            </a:p>
          </p:txBody>
        </p:sp>
        <p:sp>
          <p:nvSpPr>
            <p:cNvPr id="278919" name="AutoShape 391"/>
            <p:cNvSpPr>
              <a:spLocks noChangeArrowheads="1"/>
            </p:cNvSpPr>
            <p:nvPr/>
          </p:nvSpPr>
          <p:spPr bwMode="auto">
            <a:xfrm>
              <a:off x="2268" y="2112"/>
              <a:ext cx="1545" cy="439"/>
            </a:xfrm>
            <a:prstGeom prst="upArrowCallout">
              <a:avLst>
                <a:gd name="adj1" fmla="val 87984"/>
                <a:gd name="adj2" fmla="val 87984"/>
                <a:gd name="adj3" fmla="val 16667"/>
                <a:gd name="adj4" fmla="val 6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ja-JP" b="1">
                  <a:solidFill>
                    <a:srgbClr val="FF0066"/>
                  </a:solidFill>
                </a:rPr>
                <a:t>Toolkit, SW</a:t>
              </a:r>
            </a:p>
          </p:txBody>
        </p:sp>
      </p:grpSp>
      <p:sp>
        <p:nvSpPr>
          <p:cNvPr id="390" name="Rectangle 2"/>
          <p:cNvSpPr txBox="1">
            <a:spLocks noChangeArrowheads="1"/>
          </p:cNvSpPr>
          <p:nvPr/>
        </p:nvSpPr>
        <p:spPr>
          <a:xfrm>
            <a:off x="355600" y="176983"/>
            <a:ext cx="8229600" cy="1008888"/>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altLang="ja-JP" dirty="0" smtClean="0"/>
              <a:t>Concept of GPM Data Network</a:t>
            </a:r>
            <a:endParaRPr lang="en-US" altLang="ja-JP" dirty="0"/>
          </a:p>
        </p:txBody>
      </p:sp>
    </p:spTree>
    <p:extLst>
      <p:ext uri="{BB962C8B-B14F-4D97-AF65-F5344CB8AC3E}">
        <p14:creationId xmlns:p14="http://schemas.microsoft.com/office/powerpoint/2010/main" val="31768458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278920"/>
                                        </p:tgtEl>
                                        <p:attrNameLst>
                                          <p:attrName>style.visibility</p:attrName>
                                        </p:attrNameLst>
                                      </p:cBhvr>
                                      <p:to>
                                        <p:strVal val="visible"/>
                                      </p:to>
                                    </p:set>
                                    <p:anim calcmode="lin" valueType="num">
                                      <p:cBhvr>
                                        <p:cTn id="7" dur="500" fill="hold"/>
                                        <p:tgtEl>
                                          <p:spTgt spid="278920"/>
                                        </p:tgtEl>
                                        <p:attrNameLst>
                                          <p:attrName>ppt_w</p:attrName>
                                        </p:attrNameLst>
                                      </p:cBhvr>
                                      <p:tavLst>
                                        <p:tav tm="0">
                                          <p:val>
                                            <p:fltVal val="0"/>
                                          </p:val>
                                        </p:tav>
                                        <p:tav tm="100000">
                                          <p:val>
                                            <p:strVal val="#ppt_w"/>
                                          </p:val>
                                        </p:tav>
                                      </p:tavLst>
                                    </p:anim>
                                    <p:anim calcmode="lin" valueType="num">
                                      <p:cBhvr>
                                        <p:cTn id="8" dur="500" fill="hold"/>
                                        <p:tgtEl>
                                          <p:spTgt spid="27892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a:xfrm>
            <a:off x="304800" y="228600"/>
            <a:ext cx="7772400" cy="939800"/>
          </a:xfrm>
        </p:spPr>
        <p:txBody>
          <a:bodyPr/>
          <a:lstStyle/>
          <a:p>
            <a:r>
              <a:rPr lang="en-US" altLang="ja-JP" dirty="0" smtClean="0"/>
              <a:t>Brief GPM Summary</a:t>
            </a:r>
            <a:endParaRPr lang="en-US" altLang="ja-JP" dirty="0"/>
          </a:p>
        </p:txBody>
      </p:sp>
      <p:sp>
        <p:nvSpPr>
          <p:cNvPr id="372739" name="Rectangle 3"/>
          <p:cNvSpPr>
            <a:spLocks noGrp="1" noChangeArrowheads="1"/>
          </p:cNvSpPr>
          <p:nvPr>
            <p:ph type="body" idx="1"/>
          </p:nvPr>
        </p:nvSpPr>
        <p:spPr>
          <a:xfrm>
            <a:off x="0" y="1747838"/>
            <a:ext cx="4648199" cy="4906962"/>
          </a:xfrm>
        </p:spPr>
        <p:txBody>
          <a:bodyPr>
            <a:normAutofit lnSpcReduction="10000"/>
          </a:bodyPr>
          <a:lstStyle/>
          <a:p>
            <a:pPr>
              <a:lnSpc>
                <a:spcPct val="90000"/>
              </a:lnSpc>
            </a:pPr>
            <a:r>
              <a:rPr lang="en-US" altLang="ja-JP" b="1" dirty="0">
                <a:solidFill>
                  <a:srgbClr val="CC04B4"/>
                </a:solidFill>
              </a:rPr>
              <a:t>GPM important key is Data Utilization</a:t>
            </a:r>
          </a:p>
          <a:p>
            <a:pPr lvl="1">
              <a:lnSpc>
                <a:spcPct val="90000"/>
              </a:lnSpc>
            </a:pPr>
            <a:r>
              <a:rPr lang="en-US" altLang="ja-JP" dirty="0"/>
              <a:t>Important : data exchange </a:t>
            </a:r>
          </a:p>
          <a:p>
            <a:pPr lvl="2">
              <a:lnSpc>
                <a:spcPct val="90000"/>
              </a:lnSpc>
            </a:pPr>
            <a:r>
              <a:rPr lang="en-US" altLang="ja-JP" dirty="0"/>
              <a:t>High performance network</a:t>
            </a:r>
          </a:p>
          <a:p>
            <a:pPr lvl="3">
              <a:lnSpc>
                <a:spcPct val="90000"/>
              </a:lnSpc>
            </a:pPr>
            <a:r>
              <a:rPr lang="en-US" altLang="ja-JP" dirty="0" smtClean="0"/>
              <a:t>To </a:t>
            </a:r>
            <a:r>
              <a:rPr lang="en-US" altLang="ja-JP" dirty="0"/>
              <a:t>collect high-frequent observation data immediately</a:t>
            </a:r>
          </a:p>
          <a:p>
            <a:pPr lvl="3">
              <a:lnSpc>
                <a:spcPct val="90000"/>
              </a:lnSpc>
            </a:pPr>
            <a:r>
              <a:rPr lang="en-US" altLang="ja-JP" dirty="0"/>
              <a:t>To distribute them for </a:t>
            </a:r>
            <a:r>
              <a:rPr lang="en-US" altLang="ja-JP" dirty="0" smtClean="0"/>
              <a:t>users</a:t>
            </a:r>
          </a:p>
          <a:p>
            <a:pPr lvl="3">
              <a:lnSpc>
                <a:spcPct val="90000"/>
              </a:lnSpc>
            </a:pPr>
            <a:endParaRPr lang="en-US" altLang="ja-JP" dirty="0" smtClean="0"/>
          </a:p>
          <a:p>
            <a:pPr lvl="1">
              <a:lnSpc>
                <a:spcPct val="90000"/>
              </a:lnSpc>
            </a:pPr>
            <a:r>
              <a:rPr lang="en-US" altLang="ja-JP" b="1" dirty="0" smtClean="0">
                <a:solidFill>
                  <a:srgbClr val="CC04B4"/>
                </a:solidFill>
              </a:rPr>
              <a:t>Easy </a:t>
            </a:r>
            <a:r>
              <a:rPr lang="en-US" altLang="ja-JP" b="1" dirty="0">
                <a:solidFill>
                  <a:srgbClr val="CC04B4"/>
                </a:solidFill>
              </a:rPr>
              <a:t>Utilization</a:t>
            </a:r>
          </a:p>
          <a:p>
            <a:pPr lvl="2">
              <a:lnSpc>
                <a:spcPct val="90000"/>
              </a:lnSpc>
            </a:pPr>
            <a:r>
              <a:rPr lang="en-US" altLang="ja-JP" dirty="0" smtClean="0"/>
              <a:t>To </a:t>
            </a:r>
            <a:r>
              <a:rPr lang="en-US" altLang="ja-JP" dirty="0"/>
              <a:t>standardize for handling MWRs data which have different characteristics for their data mapping and their statistics.</a:t>
            </a:r>
          </a:p>
          <a:p>
            <a:pPr lvl="2">
              <a:lnSpc>
                <a:spcPct val="90000"/>
              </a:lnSpc>
            </a:pPr>
            <a:r>
              <a:rPr lang="en-US" altLang="ja-JP" dirty="0" smtClean="0"/>
              <a:t>Varied and diverse user group</a:t>
            </a:r>
            <a:endParaRPr lang="en-US" altLang="ja-JP" dirty="0"/>
          </a:p>
        </p:txBody>
      </p:sp>
      <p:pic>
        <p:nvPicPr>
          <p:cNvPr id="34820" name="Picture 4" descr="http://i1-news.softpedia-static.com/images/news2/New-NASA-GPM-Mission-Passes-Review-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6852" y="1371600"/>
            <a:ext cx="3987147" cy="3128962"/>
          </a:xfrm>
          <a:prstGeom prst="rect">
            <a:avLst/>
          </a:prstGeom>
          <a:noFill/>
          <a:extLst>
            <a:ext uri="{909E8E84-426E-40DD-AFC4-6F175D3DCCD1}">
              <a14:hiddenFill xmlns:a14="http://schemas.microsoft.com/office/drawing/2010/main">
                <a:solidFill>
                  <a:srgbClr val="FFFFFF"/>
                </a:solidFill>
              </a14:hiddenFill>
            </a:ext>
          </a:extLst>
        </p:spPr>
      </p:pic>
      <p:pic>
        <p:nvPicPr>
          <p:cNvPr id="34822" name="Picture 6" descr="http://www.nasa.gov/images/content/626967main_diagram-gmi-l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6852" y="4669060"/>
            <a:ext cx="3987147" cy="2178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036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2739">
                                            <p:txEl>
                                              <p:pRg st="1" end="1"/>
                                            </p:txEl>
                                          </p:spTgt>
                                        </p:tgtEl>
                                        <p:attrNameLst>
                                          <p:attrName>style.visibility</p:attrName>
                                        </p:attrNameLst>
                                      </p:cBhvr>
                                      <p:to>
                                        <p:strVal val="visible"/>
                                      </p:to>
                                    </p:set>
                                    <p:animEffect transition="in" filter="fade">
                                      <p:cBhvr>
                                        <p:cTn id="7" dur="500"/>
                                        <p:tgtEl>
                                          <p:spTgt spid="37273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72739">
                                            <p:txEl>
                                              <p:pRg st="2" end="2"/>
                                            </p:txEl>
                                          </p:spTgt>
                                        </p:tgtEl>
                                        <p:attrNameLst>
                                          <p:attrName>style.visibility</p:attrName>
                                        </p:attrNameLst>
                                      </p:cBhvr>
                                      <p:to>
                                        <p:strVal val="visible"/>
                                      </p:to>
                                    </p:set>
                                    <p:animEffect transition="in" filter="fade">
                                      <p:cBhvr>
                                        <p:cTn id="10" dur="500"/>
                                        <p:tgtEl>
                                          <p:spTgt spid="372739">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72739">
                                            <p:txEl>
                                              <p:pRg st="3" end="3"/>
                                            </p:txEl>
                                          </p:spTgt>
                                        </p:tgtEl>
                                        <p:attrNameLst>
                                          <p:attrName>style.visibility</p:attrName>
                                        </p:attrNameLst>
                                      </p:cBhvr>
                                      <p:to>
                                        <p:strVal val="visible"/>
                                      </p:to>
                                    </p:set>
                                    <p:animEffect transition="in" filter="fade">
                                      <p:cBhvr>
                                        <p:cTn id="13" dur="500"/>
                                        <p:tgtEl>
                                          <p:spTgt spid="372739">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72739">
                                            <p:txEl>
                                              <p:pRg st="4" end="4"/>
                                            </p:txEl>
                                          </p:spTgt>
                                        </p:tgtEl>
                                        <p:attrNameLst>
                                          <p:attrName>style.visibility</p:attrName>
                                        </p:attrNameLst>
                                      </p:cBhvr>
                                      <p:to>
                                        <p:strVal val="visible"/>
                                      </p:to>
                                    </p:set>
                                    <p:animEffect transition="in" filter="fade">
                                      <p:cBhvr>
                                        <p:cTn id="16" dur="500"/>
                                        <p:tgtEl>
                                          <p:spTgt spid="372739">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72739">
                                            <p:txEl>
                                              <p:pRg st="7" end="7"/>
                                            </p:txEl>
                                          </p:spTgt>
                                        </p:tgtEl>
                                        <p:attrNameLst>
                                          <p:attrName>style.visibility</p:attrName>
                                        </p:attrNameLst>
                                      </p:cBhvr>
                                      <p:to>
                                        <p:strVal val="visible"/>
                                      </p:to>
                                    </p:set>
                                    <p:animEffect transition="in" filter="fade">
                                      <p:cBhvr>
                                        <p:cTn id="21" dur="500"/>
                                        <p:tgtEl>
                                          <p:spTgt spid="372739">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72739">
                                            <p:txEl>
                                              <p:pRg st="8" end="8"/>
                                            </p:txEl>
                                          </p:spTgt>
                                        </p:tgtEl>
                                        <p:attrNameLst>
                                          <p:attrName>style.visibility</p:attrName>
                                        </p:attrNameLst>
                                      </p:cBhvr>
                                      <p:to>
                                        <p:strVal val="visible"/>
                                      </p:to>
                                    </p:set>
                                    <p:animEffect transition="in" filter="fade">
                                      <p:cBhvr>
                                        <p:cTn id="24" dur="500"/>
                                        <p:tgtEl>
                                          <p:spTgt spid="3727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5" name="Rectangle 1037"/>
          <p:cNvSpPr>
            <a:spLocks noGrp="1" noChangeArrowheads="1"/>
          </p:cNvSpPr>
          <p:nvPr>
            <p:ph type="title" idx="4294967295"/>
          </p:nvPr>
        </p:nvSpPr>
        <p:spPr>
          <a:xfrm>
            <a:off x="1724124" y="0"/>
            <a:ext cx="6645275" cy="728469"/>
          </a:xfrm>
        </p:spPr>
        <p:txBody>
          <a:bodyPr>
            <a:normAutofit fontScale="90000"/>
          </a:bodyPr>
          <a:lstStyle/>
          <a:p>
            <a:r>
              <a:rPr lang="en-US" altLang="ja-JP" dirty="0">
                <a:ea typeface="ＭＳ Ｐゴシック" panose="020B0600070205080204" pitchFamily="34" charset="-128"/>
              </a:rPr>
              <a:t>GPM  </a:t>
            </a:r>
            <a:r>
              <a:rPr lang="en-US" altLang="ja-JP" dirty="0" smtClean="0">
                <a:ea typeface="ＭＳ Ｐゴシック" panose="020B0600070205080204" pitchFamily="34" charset="-128"/>
              </a:rPr>
              <a:t>Data Downloads</a:t>
            </a:r>
            <a:endParaRPr lang="ja-JP" altLang="en-US" dirty="0"/>
          </a:p>
        </p:txBody>
      </p:sp>
      <p:pic>
        <p:nvPicPr>
          <p:cNvPr id="2" name="Picture 1"/>
          <p:cNvPicPr>
            <a:picLocks noChangeAspect="1"/>
          </p:cNvPicPr>
          <p:nvPr/>
        </p:nvPicPr>
        <p:blipFill>
          <a:blip r:embed="rId2"/>
          <a:stretch>
            <a:fillRect/>
          </a:stretch>
        </p:blipFill>
        <p:spPr>
          <a:xfrm>
            <a:off x="1724124" y="1217843"/>
            <a:ext cx="5848154" cy="5562600"/>
          </a:xfrm>
          <a:prstGeom prst="rect">
            <a:avLst/>
          </a:prstGeom>
        </p:spPr>
      </p:pic>
      <p:sp>
        <p:nvSpPr>
          <p:cNvPr id="3" name="Rectangle 2"/>
          <p:cNvSpPr/>
          <p:nvPr/>
        </p:nvSpPr>
        <p:spPr>
          <a:xfrm>
            <a:off x="685801" y="728469"/>
            <a:ext cx="7924800" cy="461665"/>
          </a:xfrm>
          <a:prstGeom prst="rect">
            <a:avLst/>
          </a:prstGeom>
        </p:spPr>
        <p:txBody>
          <a:bodyPr wrap="square">
            <a:spAutoFit/>
          </a:bodyPr>
          <a:lstStyle/>
          <a:p>
            <a:pPr algn="ctr"/>
            <a:r>
              <a:rPr lang="en-US" sz="2400" b="1" dirty="0">
                <a:solidFill>
                  <a:srgbClr val="FF0000"/>
                </a:solidFill>
              </a:rPr>
              <a:t>https://pmm.nasa.gov/data-access/downloads/gpm</a:t>
            </a:r>
          </a:p>
        </p:txBody>
      </p:sp>
    </p:spTree>
    <p:extLst>
      <p:ext uri="{BB962C8B-B14F-4D97-AF65-F5344CB8AC3E}">
        <p14:creationId xmlns:p14="http://schemas.microsoft.com/office/powerpoint/2010/main" val="280574111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5801</TotalTime>
  <Words>2381</Words>
  <Application>Microsoft Office PowerPoint</Application>
  <PresentationFormat>On-screen Show (4:3)</PresentationFormat>
  <Paragraphs>522</Paragraphs>
  <Slides>39</Slides>
  <Notes>14</Notes>
  <HiddenSlides>0</HiddenSlides>
  <MMClips>0</MMClips>
  <ScaleCrop>false</ScaleCrop>
  <HeadingPairs>
    <vt:vector size="8" baseType="variant">
      <vt:variant>
        <vt:lpstr>Fonts Used</vt:lpstr>
      </vt:variant>
      <vt:variant>
        <vt:i4>18</vt:i4>
      </vt:variant>
      <vt:variant>
        <vt:lpstr>Theme</vt:lpstr>
      </vt:variant>
      <vt:variant>
        <vt:i4>1</vt:i4>
      </vt:variant>
      <vt:variant>
        <vt:lpstr>Embedded OLE Servers</vt:lpstr>
      </vt:variant>
      <vt:variant>
        <vt:i4>2</vt:i4>
      </vt:variant>
      <vt:variant>
        <vt:lpstr>Slide Titles</vt:lpstr>
      </vt:variant>
      <vt:variant>
        <vt:i4>39</vt:i4>
      </vt:variant>
    </vt:vector>
  </HeadingPairs>
  <TitlesOfParts>
    <vt:vector size="60" baseType="lpstr">
      <vt:lpstr>MS Gothic</vt:lpstr>
      <vt:lpstr>MS Gothic</vt:lpstr>
      <vt:lpstr>ＭＳ Ｐゴシック</vt:lpstr>
      <vt:lpstr>ＭＳ Ｐゴシック</vt:lpstr>
      <vt:lpstr>Arial</vt:lpstr>
      <vt:lpstr>Arial Narrow</vt:lpstr>
      <vt:lpstr>Book Antiqua</vt:lpstr>
      <vt:lpstr>Calibri</vt:lpstr>
      <vt:lpstr>Century Gothic</vt:lpstr>
      <vt:lpstr>Constantia</vt:lpstr>
      <vt:lpstr>Courier New</vt:lpstr>
      <vt:lpstr>Helvetica</vt:lpstr>
      <vt:lpstr>HGP明朝E</vt:lpstr>
      <vt:lpstr>ＭＳ 明朝</vt:lpstr>
      <vt:lpstr>Symbol</vt:lpstr>
      <vt:lpstr>Times New Roman</vt:lpstr>
      <vt:lpstr>Wingdings</vt:lpstr>
      <vt:lpstr>Wingdings 2</vt:lpstr>
      <vt:lpstr>Flow</vt:lpstr>
      <vt:lpstr>ｸﾘｯﾌﾟ</vt:lpstr>
      <vt:lpstr>ビットマップ イメージ</vt:lpstr>
      <vt:lpstr>TRMM Precipitation Radar &amp; GPM</vt:lpstr>
      <vt:lpstr>Tropical Rainfall Measuring Mission: TRMM</vt:lpstr>
      <vt:lpstr>Concept of TRMM Rain Observation</vt:lpstr>
      <vt:lpstr>Mission Requirements of TRMM PR</vt:lpstr>
      <vt:lpstr>Major Parameters of TRMM PR</vt:lpstr>
      <vt:lpstr>Precipitation Radar</vt:lpstr>
      <vt:lpstr>Precipitation Radar Specifications</vt:lpstr>
      <vt:lpstr>TRMM Precipitation Radar Algorithm</vt:lpstr>
      <vt:lpstr>TRMM Precipitation Radar Algorithm</vt:lpstr>
      <vt:lpstr>TRMM Precipitation Radar Algorithm</vt:lpstr>
      <vt:lpstr>TRMM Precipitation Radar Algorithm</vt:lpstr>
      <vt:lpstr>TRMM Precipitation Radar Algorithm</vt:lpstr>
      <vt:lpstr>TRMM Precipitation Radar Algorithm</vt:lpstr>
      <vt:lpstr>Flow of Rain Profile Estimation</vt:lpstr>
      <vt:lpstr>Comparison of rain estimates from  different algorithms (PR and TMI)</vt:lpstr>
      <vt:lpstr>PR and TMI Regional Validation</vt:lpstr>
      <vt:lpstr>Differences in Rain Estimates</vt:lpstr>
      <vt:lpstr>Bias Adjusted Mean DJF Rainfall</vt:lpstr>
      <vt:lpstr>Diurnal Variation of Rain from PR</vt:lpstr>
      <vt:lpstr>PR Summary</vt:lpstr>
      <vt:lpstr>TRMM Major Science Results</vt:lpstr>
      <vt:lpstr>Eight-Year TRMM Climatology January 1998-December 2005</vt:lpstr>
      <vt:lpstr>TRMM Precip Zonal Averages</vt:lpstr>
      <vt:lpstr>TRMM Derived Latent Heating Distribution</vt:lpstr>
      <vt:lpstr>Impact of Humans of Precipitation</vt:lpstr>
      <vt:lpstr>TRMM &amp; Hurricanes</vt:lpstr>
      <vt:lpstr>TRMM Calibrating Other Satellites  (TRMM Multi-satellite Precipitation Analysis (TMPS 3-hr)</vt:lpstr>
      <vt:lpstr>TRMM – Past, Present, Future</vt:lpstr>
      <vt:lpstr>From TRMM to GPM</vt:lpstr>
      <vt:lpstr>PowerPoint Presentation</vt:lpstr>
      <vt:lpstr>PowerPoint Presentation</vt:lpstr>
      <vt:lpstr>GPM Objective</vt:lpstr>
      <vt:lpstr>GPM Channels</vt:lpstr>
      <vt:lpstr>GPM  Reference Concept</vt:lpstr>
      <vt:lpstr>Observation by a fleet of satellites with microwave radiometer</vt:lpstr>
      <vt:lpstr>3-hour Global Coverage</vt:lpstr>
      <vt:lpstr>PowerPoint Presentation</vt:lpstr>
      <vt:lpstr>Brief GPM Summary</vt:lpstr>
      <vt:lpstr>GPM  Data Downloads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Introduction Lecture 1: History of Remote Sensing</dc:title>
  <dc:creator>Jennifer</dc:creator>
  <cp:lastModifiedBy>Jennifer Griswold</cp:lastModifiedBy>
  <cp:revision>620</cp:revision>
  <cp:lastPrinted>2015-04-06T23:30:14Z</cp:lastPrinted>
  <dcterms:created xsi:type="dcterms:W3CDTF">2015-01-12T21:16:19Z</dcterms:created>
  <dcterms:modified xsi:type="dcterms:W3CDTF">2017-11-06T21:15:28Z</dcterms:modified>
</cp:coreProperties>
</file>