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6"/>
  </p:notesMasterIdLst>
  <p:sldIdLst>
    <p:sldId id="256" r:id="rId2"/>
    <p:sldId id="350" r:id="rId3"/>
    <p:sldId id="422" r:id="rId4"/>
    <p:sldId id="423" r:id="rId5"/>
    <p:sldId id="420" r:id="rId6"/>
    <p:sldId id="421" r:id="rId7"/>
    <p:sldId id="428" r:id="rId8"/>
    <p:sldId id="416" r:id="rId9"/>
    <p:sldId id="380" r:id="rId10"/>
    <p:sldId id="417" r:id="rId11"/>
    <p:sldId id="418" r:id="rId12"/>
    <p:sldId id="381" r:id="rId13"/>
    <p:sldId id="352" r:id="rId14"/>
    <p:sldId id="351" r:id="rId15"/>
    <p:sldId id="414" r:id="rId16"/>
    <p:sldId id="415" r:id="rId17"/>
    <p:sldId id="353" r:id="rId18"/>
    <p:sldId id="413" r:id="rId19"/>
    <p:sldId id="356" r:id="rId20"/>
    <p:sldId id="419" r:id="rId21"/>
    <p:sldId id="358" r:id="rId22"/>
    <p:sldId id="359" r:id="rId23"/>
    <p:sldId id="360" r:id="rId24"/>
    <p:sldId id="361" r:id="rId25"/>
    <p:sldId id="427" r:id="rId26"/>
    <p:sldId id="363" r:id="rId27"/>
    <p:sldId id="364" r:id="rId28"/>
    <p:sldId id="365" r:id="rId29"/>
    <p:sldId id="387" r:id="rId30"/>
    <p:sldId id="368" r:id="rId31"/>
    <p:sldId id="369" r:id="rId32"/>
    <p:sldId id="370" r:id="rId33"/>
    <p:sldId id="371" r:id="rId34"/>
    <p:sldId id="372" r:id="rId35"/>
    <p:sldId id="425" r:id="rId36"/>
    <p:sldId id="426" r:id="rId37"/>
    <p:sldId id="391" r:id="rId38"/>
    <p:sldId id="392" r:id="rId39"/>
    <p:sldId id="399" r:id="rId40"/>
    <p:sldId id="403" r:id="rId41"/>
    <p:sldId id="406" r:id="rId42"/>
    <p:sldId id="407" r:id="rId43"/>
    <p:sldId id="409" r:id="rId44"/>
    <p:sldId id="412" r:id="rId4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4B4"/>
    <a:srgbClr val="84D2E4"/>
    <a:srgbClr val="FF3300"/>
    <a:srgbClr val="CC6600"/>
    <a:srgbClr val="FF6699"/>
    <a:srgbClr val="333300"/>
    <a:srgbClr val="CC0066"/>
    <a:srgbClr val="663300"/>
    <a:srgbClr val="993300"/>
    <a:srgbClr val="FDA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94" autoAdjust="0"/>
    <p:restoredTop sz="77675" autoAdjust="0"/>
  </p:normalViewPr>
  <p:slideViewPr>
    <p:cSldViewPr>
      <p:cViewPr varScale="1">
        <p:scale>
          <a:sx n="90" d="100"/>
          <a:sy n="90" d="100"/>
        </p:scale>
        <p:origin x="3756" y="114"/>
      </p:cViewPr>
      <p:guideLst>
        <p:guide orient="horz" pos="2160"/>
        <p:guide pos="2880"/>
      </p:guideLst>
    </p:cSldViewPr>
  </p:slideViewPr>
  <p:notesTextViewPr>
    <p:cViewPr>
      <p:scale>
        <a:sx n="3" d="2"/>
        <a:sy n="3" d="2"/>
      </p:scale>
      <p:origin x="0" y="0"/>
    </p:cViewPr>
  </p:notesTextViewPr>
  <p:sorterViewPr>
    <p:cViewPr>
      <p:scale>
        <a:sx n="100" d="100"/>
        <a:sy n="100" d="100"/>
      </p:scale>
      <p:origin x="0" y="131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9B1B6FE-4084-492D-8D79-B774F0F30E03}" type="datetimeFigureOut">
              <a:rPr lang="en-US" smtClean="0"/>
              <a:t>11/13/2017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B94533-8ECB-43F2-B809-AA1E260CB698}" type="slidenum">
              <a:rPr lang="en-US" smtClean="0"/>
              <a:t>‹#›</a:t>
            </a:fld>
            <a:endParaRPr lang="en-US"/>
          </a:p>
        </p:txBody>
      </p:sp>
    </p:spTree>
    <p:extLst>
      <p:ext uri="{BB962C8B-B14F-4D97-AF65-F5344CB8AC3E}">
        <p14:creationId xmlns:p14="http://schemas.microsoft.com/office/powerpoint/2010/main" val="118227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cpc.ncep.noaa.gov/products/stratosphere/tovsto/tovsto_info.html"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www2.ncdc.noaa.gov/docs/podug/index.htm" TargetMode="External"/><Relationship Id="rId4" Type="http://schemas.openxmlformats.org/officeDocument/2006/relationships/hyperlink" Target="http://www2.ncdc.noaa.gov/docs/klm/index.htm"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panose="020B0604020202020204" pitchFamily="34" charset="0"/>
                <a:ea typeface="ＭＳ Ｐゴシック" panose="020B0600070205080204" pitchFamily="34" charset="-128"/>
              </a:defRPr>
            </a:lvl1pPr>
            <a:lvl2pPr marL="742950" indent="-285750">
              <a:defRPr sz="2400">
                <a:solidFill>
                  <a:schemeClr val="tx1"/>
                </a:solidFill>
                <a:latin typeface="Helvetica" panose="020B0604020202020204" pitchFamily="34" charset="0"/>
                <a:ea typeface="ＭＳ Ｐゴシック" panose="020B0600070205080204" pitchFamily="34" charset="-128"/>
              </a:defRPr>
            </a:lvl2pPr>
            <a:lvl3pPr marL="1143000" indent="-228600">
              <a:defRPr sz="2400">
                <a:solidFill>
                  <a:schemeClr val="tx1"/>
                </a:solidFill>
                <a:latin typeface="Helvetica" panose="020B0604020202020204" pitchFamily="34" charset="0"/>
                <a:ea typeface="ＭＳ Ｐゴシック" panose="020B0600070205080204" pitchFamily="34" charset="-128"/>
              </a:defRPr>
            </a:lvl3pPr>
            <a:lvl4pPr marL="1600200" indent="-228600">
              <a:defRPr sz="2400">
                <a:solidFill>
                  <a:schemeClr val="tx1"/>
                </a:solidFill>
                <a:latin typeface="Helvetica" panose="020B0604020202020204" pitchFamily="34" charset="0"/>
                <a:ea typeface="ＭＳ Ｐゴシック" panose="020B0600070205080204" pitchFamily="34" charset="-128"/>
              </a:defRPr>
            </a:lvl4pPr>
            <a:lvl5pPr marL="2057400" indent="-228600">
              <a:defRPr sz="24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Helvetica" panose="020B0604020202020204" pitchFamily="34" charset="0"/>
                <a:ea typeface="ＭＳ Ｐゴシック" panose="020B0600070205080204" pitchFamily="34" charset="-128"/>
              </a:defRPr>
            </a:lvl9pPr>
          </a:lstStyle>
          <a:p>
            <a:fld id="{B4A8600F-2478-46FF-B6DC-0709029E4835}" type="slidenum">
              <a:rPr lang="en-US" altLang="en-US" sz="1200"/>
              <a:pPr/>
              <a:t>8</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panose="02020603050405020304" pitchFamily="18" charset="0"/>
            </a:endParaRPr>
          </a:p>
        </p:txBody>
      </p:sp>
    </p:spTree>
    <p:extLst>
      <p:ext uri="{BB962C8B-B14F-4D97-AF65-F5344CB8AC3E}">
        <p14:creationId xmlns:p14="http://schemas.microsoft.com/office/powerpoint/2010/main" val="4132245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B9B1F8-D938-495B-9D29-73938680DE64}" type="slidenum">
              <a:rPr lang="en-US" altLang="en-US"/>
              <a:pPr/>
              <a:t>9</a:t>
            </a:fld>
            <a:endParaRPr lang="en-US" alt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598832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panose="020B0604020202020204" pitchFamily="34" charset="0"/>
                <a:ea typeface="ＭＳ Ｐゴシック" panose="020B0600070205080204" pitchFamily="34" charset="-128"/>
              </a:defRPr>
            </a:lvl1pPr>
            <a:lvl2pPr marL="742950" indent="-285750">
              <a:defRPr sz="2400">
                <a:solidFill>
                  <a:schemeClr val="tx1"/>
                </a:solidFill>
                <a:latin typeface="Helvetica" panose="020B0604020202020204" pitchFamily="34" charset="0"/>
                <a:ea typeface="ＭＳ Ｐゴシック" panose="020B0600070205080204" pitchFamily="34" charset="-128"/>
              </a:defRPr>
            </a:lvl2pPr>
            <a:lvl3pPr marL="1143000" indent="-228600">
              <a:defRPr sz="2400">
                <a:solidFill>
                  <a:schemeClr val="tx1"/>
                </a:solidFill>
                <a:latin typeface="Helvetica" panose="020B0604020202020204" pitchFamily="34" charset="0"/>
                <a:ea typeface="ＭＳ Ｐゴシック" panose="020B0600070205080204" pitchFamily="34" charset="-128"/>
              </a:defRPr>
            </a:lvl3pPr>
            <a:lvl4pPr marL="1600200" indent="-228600">
              <a:defRPr sz="2400">
                <a:solidFill>
                  <a:schemeClr val="tx1"/>
                </a:solidFill>
                <a:latin typeface="Helvetica" panose="020B0604020202020204" pitchFamily="34" charset="0"/>
                <a:ea typeface="ＭＳ Ｐゴシック" panose="020B0600070205080204" pitchFamily="34" charset="-128"/>
              </a:defRPr>
            </a:lvl4pPr>
            <a:lvl5pPr marL="2057400" indent="-228600">
              <a:defRPr sz="24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Helvetica" panose="020B0604020202020204" pitchFamily="34" charset="0"/>
                <a:ea typeface="ＭＳ Ｐゴシック" panose="020B0600070205080204" pitchFamily="34" charset="-128"/>
              </a:defRPr>
            </a:lvl9pPr>
          </a:lstStyle>
          <a:p>
            <a:fld id="{309F9A88-7A57-46F6-A5AE-EAE0CF086F63}" type="slidenum">
              <a:rPr lang="en-US" altLang="en-US" sz="1200"/>
              <a:pPr/>
              <a:t>10</a:t>
            </a:fld>
            <a:endParaRPr lang="en-US" altLang="en-US"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panose="02020603050405020304" pitchFamily="18" charset="0"/>
            </a:endParaRPr>
          </a:p>
        </p:txBody>
      </p:sp>
    </p:spTree>
    <p:extLst>
      <p:ext uri="{BB962C8B-B14F-4D97-AF65-F5344CB8AC3E}">
        <p14:creationId xmlns:p14="http://schemas.microsoft.com/office/powerpoint/2010/main" val="549524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panose="020B0604020202020204" pitchFamily="34" charset="0"/>
                <a:ea typeface="ＭＳ Ｐゴシック" panose="020B0600070205080204" pitchFamily="34" charset="-128"/>
              </a:defRPr>
            </a:lvl1pPr>
            <a:lvl2pPr marL="742950" indent="-285750">
              <a:defRPr sz="2400">
                <a:solidFill>
                  <a:schemeClr val="tx1"/>
                </a:solidFill>
                <a:latin typeface="Helvetica" panose="020B0604020202020204" pitchFamily="34" charset="0"/>
                <a:ea typeface="ＭＳ Ｐゴシック" panose="020B0600070205080204" pitchFamily="34" charset="-128"/>
              </a:defRPr>
            </a:lvl2pPr>
            <a:lvl3pPr marL="1143000" indent="-228600">
              <a:defRPr sz="2400">
                <a:solidFill>
                  <a:schemeClr val="tx1"/>
                </a:solidFill>
                <a:latin typeface="Helvetica" panose="020B0604020202020204" pitchFamily="34" charset="0"/>
                <a:ea typeface="ＭＳ Ｐゴシック" panose="020B0600070205080204" pitchFamily="34" charset="-128"/>
              </a:defRPr>
            </a:lvl3pPr>
            <a:lvl4pPr marL="1600200" indent="-228600">
              <a:defRPr sz="2400">
                <a:solidFill>
                  <a:schemeClr val="tx1"/>
                </a:solidFill>
                <a:latin typeface="Helvetica" panose="020B0604020202020204" pitchFamily="34" charset="0"/>
                <a:ea typeface="ＭＳ Ｐゴシック" panose="020B0600070205080204" pitchFamily="34" charset="-128"/>
              </a:defRPr>
            </a:lvl4pPr>
            <a:lvl5pPr marL="2057400" indent="-228600">
              <a:defRPr sz="24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Helvetica" panose="020B0604020202020204" pitchFamily="34" charset="0"/>
                <a:ea typeface="ＭＳ Ｐゴシック" panose="020B0600070205080204" pitchFamily="34" charset="-128"/>
              </a:defRPr>
            </a:lvl9pPr>
          </a:lstStyle>
          <a:p>
            <a:fld id="{2C3958B3-B8F3-4F91-B410-98732F988D71}" type="slidenum">
              <a:rPr lang="en-US" altLang="en-US" sz="1200"/>
              <a:pPr/>
              <a:t>11</a:t>
            </a:fld>
            <a:endParaRPr lang="en-US" alt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panose="02020603050405020304" pitchFamily="18" charset="0"/>
            </a:endParaRPr>
          </a:p>
        </p:txBody>
      </p:sp>
    </p:spTree>
    <p:extLst>
      <p:ext uri="{BB962C8B-B14F-4D97-AF65-F5344CB8AC3E}">
        <p14:creationId xmlns:p14="http://schemas.microsoft.com/office/powerpoint/2010/main" val="3179134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581E7E-2EF2-4CD4-9079-C2D9BFD73EFB}" type="slidenum">
              <a:rPr lang="en-US" altLang="en-US"/>
              <a:pPr/>
              <a:t>15</a:t>
            </a:fld>
            <a:endParaRPr lang="en-US" altLang="en-US"/>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p:txBody>
          <a:bodyPr/>
          <a:lstStyle/>
          <a:p>
            <a:r>
              <a:rPr lang="en-US" dirty="0" smtClean="0"/>
              <a:t>TOVS - The TIROS Operational Vertical Sounder (</a:t>
            </a:r>
            <a:r>
              <a:rPr lang="en-US" dirty="0" smtClean="0">
                <a:hlinkClick r:id="rId3"/>
              </a:rPr>
              <a:t>TOVS</a:t>
            </a:r>
            <a:r>
              <a:rPr lang="en-US" dirty="0" smtClean="0"/>
              <a:t>) equipped aboard NOAA's TIROS series of polar orbiting satellites consists of three instruments: the High Resolution Infrared Radiation Sounder (</a:t>
            </a:r>
            <a:r>
              <a:rPr lang="en-US" dirty="0" smtClean="0">
                <a:hlinkClick r:id="rId4"/>
              </a:rPr>
              <a:t>HIRS</a:t>
            </a:r>
            <a:r>
              <a:rPr lang="en-US" dirty="0" smtClean="0"/>
              <a:t>), the Microwave Sounding Unit (</a:t>
            </a:r>
            <a:r>
              <a:rPr lang="en-US" dirty="0" smtClean="0">
                <a:hlinkClick r:id="rId5"/>
              </a:rPr>
              <a:t>MSU</a:t>
            </a:r>
            <a:r>
              <a:rPr lang="en-US" dirty="0" smtClean="0"/>
              <a:t>) and the Stratospheric Sounding Unit (</a:t>
            </a:r>
            <a:r>
              <a:rPr lang="en-US" dirty="0" smtClean="0">
                <a:hlinkClick r:id="rId5"/>
              </a:rPr>
              <a:t>SSU</a:t>
            </a:r>
            <a:r>
              <a:rPr lang="en-US" dirty="0" smtClean="0"/>
              <a:t>). The MSU and SSU have been replaced with improved instruments, the </a:t>
            </a:r>
            <a:r>
              <a:rPr lang="en-US" dirty="0" smtClean="0">
                <a:hlinkClick r:id="rId4"/>
              </a:rPr>
              <a:t>AMSU-A</a:t>
            </a:r>
            <a:r>
              <a:rPr lang="en-US" dirty="0" smtClean="0"/>
              <a:t> and </a:t>
            </a:r>
            <a:r>
              <a:rPr lang="en-US" dirty="0" smtClean="0">
                <a:hlinkClick r:id="rId4"/>
              </a:rPr>
              <a:t>AMSU-B</a:t>
            </a:r>
            <a:r>
              <a:rPr lang="en-US" dirty="0" smtClean="0"/>
              <a:t>, on the newer satellites.</a:t>
            </a:r>
          </a:p>
          <a:p>
            <a:endParaRPr lang="en-US" dirty="0" smtClean="0"/>
          </a:p>
          <a:p>
            <a:r>
              <a:rPr lang="en-US" dirty="0" smtClean="0"/>
              <a:t>OPI - OLR Precipitation Index  from</a:t>
            </a:r>
            <a:r>
              <a:rPr lang="en-US" baseline="0" dirty="0" smtClean="0"/>
              <a:t> NCEP - </a:t>
            </a:r>
            <a:r>
              <a:rPr lang="en-US" dirty="0" smtClean="0"/>
              <a:t>The Outgoing Longwave Radiation (OLR) Precipitation Index (OPI) is computed from NOAA polar-orbiting IR window channel data using the technique developed by </a:t>
            </a:r>
            <a:r>
              <a:rPr lang="en-US" dirty="0" err="1" smtClean="0"/>
              <a:t>Xie</a:t>
            </a:r>
            <a:r>
              <a:rPr lang="en-US" dirty="0" smtClean="0"/>
              <a:t> and Arkin [1998]. The OPI is produced by calibrating OLR values using rain estimates from the CPC Merged Analysis of Precipitation (CMAP) data [</a:t>
            </a:r>
            <a:r>
              <a:rPr lang="en-US" dirty="0" err="1" smtClean="0"/>
              <a:t>Xie</a:t>
            </a:r>
            <a:r>
              <a:rPr lang="en-US" dirty="0" smtClean="0"/>
              <a:t> and Arkin [1996]. The OPI dataset is one of the component rainfall estimates used in the merged CAMS-OPI dataset [</a:t>
            </a:r>
            <a:r>
              <a:rPr lang="en-US" dirty="0" err="1" smtClean="0"/>
              <a:t>Janowiak</a:t>
            </a:r>
            <a:r>
              <a:rPr lang="en-US" dirty="0" smtClean="0"/>
              <a:t> and </a:t>
            </a:r>
            <a:r>
              <a:rPr lang="en-US" dirty="0" err="1" smtClean="0"/>
              <a:t>Xie</a:t>
            </a:r>
            <a:r>
              <a:rPr lang="en-US" dirty="0" smtClean="0"/>
              <a:t>, 1999]. </a:t>
            </a:r>
            <a:endParaRPr lang="en-US" altLang="en-US" dirty="0"/>
          </a:p>
        </p:txBody>
      </p:sp>
    </p:spTree>
    <p:extLst>
      <p:ext uri="{BB962C8B-B14F-4D97-AF65-F5344CB8AC3E}">
        <p14:creationId xmlns:p14="http://schemas.microsoft.com/office/powerpoint/2010/main" val="1168209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86F4B9-D554-45F6-A245-D7E30E85DEF0}" type="slidenum">
              <a:rPr lang="en-US" altLang="en-US"/>
              <a:pPr/>
              <a:t>16</a:t>
            </a:fld>
            <a:endParaRPr lang="en-US" altLang="en-US"/>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13074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ＭＳ Ｐゴシック" panose="020B0600070205080204" pitchFamily="34" charset="-128"/>
              </a:defRPr>
            </a:lvl1pPr>
            <a:lvl2pPr marL="37931725" indent="-37474525">
              <a:defRPr sz="2400">
                <a:solidFill>
                  <a:schemeClr val="tx1"/>
                </a:solidFill>
                <a:latin typeface="Times" panose="02020603050405020304" pitchFamily="18" charset="0"/>
                <a:ea typeface="ＭＳ Ｐゴシック" panose="020B0600070205080204" pitchFamily="34" charset="-128"/>
              </a:defRPr>
            </a:lvl2pPr>
            <a:lvl3pPr>
              <a:defRPr sz="2400">
                <a:solidFill>
                  <a:schemeClr val="tx1"/>
                </a:solidFill>
                <a:latin typeface="Times" panose="02020603050405020304" pitchFamily="18" charset="0"/>
                <a:ea typeface="ＭＳ Ｐゴシック" panose="020B0600070205080204" pitchFamily="34" charset="-128"/>
              </a:defRPr>
            </a:lvl3pPr>
            <a:lvl4pPr>
              <a:defRPr sz="2400">
                <a:solidFill>
                  <a:schemeClr val="tx1"/>
                </a:solidFill>
                <a:latin typeface="Times" panose="02020603050405020304" pitchFamily="18" charset="0"/>
                <a:ea typeface="ＭＳ Ｐゴシック" panose="020B0600070205080204" pitchFamily="34" charset="-128"/>
              </a:defRPr>
            </a:lvl4pPr>
            <a:lvl5pPr>
              <a:defRPr sz="2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fld id="{313F8151-6E6A-4617-A930-5133D70CFE8E}" type="slidenum">
              <a:rPr lang="en-US" altLang="en-US" sz="1200"/>
              <a:pPr/>
              <a:t>18</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927233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F01F9D-C611-4690-B2F7-50D1659D7436}" type="slidenum">
              <a:rPr lang="en-US" altLang="en-US"/>
              <a:pPr/>
              <a:t>23</a:t>
            </a:fld>
            <a:endParaRPr lang="en-US" altLang="en-US"/>
          </a:p>
        </p:txBody>
      </p:sp>
      <p:sp>
        <p:nvSpPr>
          <p:cNvPr id="2765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765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An application to a storm system from 1/31/02.</a:t>
            </a:r>
          </a:p>
          <a:p>
            <a:endParaRPr lang="en-US" altLang="en-US"/>
          </a:p>
          <a:p>
            <a:r>
              <a:rPr lang="en-US" altLang="en-US"/>
              <a:t>Top is the NEXRAD reflectivity image.  Here, we have a major storm system, with rain to the south (TX to IN) and snow to the north (CO, NE, IA, MI, plus in NY area).</a:t>
            </a:r>
          </a:p>
          <a:p>
            <a:endParaRPr lang="en-US" altLang="en-US"/>
          </a:p>
          <a:p>
            <a:r>
              <a:rPr lang="en-US" altLang="en-US"/>
              <a:t>Below is the AMSU snow fall product for approximately the same time.  Fairly good agreement in many parts of the country (some false signatures; here is where that threshold needs to be tuned, but again, very preliminary, but promising).</a:t>
            </a:r>
          </a:p>
        </p:txBody>
      </p:sp>
    </p:spTree>
    <p:extLst>
      <p:ext uri="{BB962C8B-B14F-4D97-AF65-F5344CB8AC3E}">
        <p14:creationId xmlns:p14="http://schemas.microsoft.com/office/powerpoint/2010/main" val="2348447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47EBF9-D8C4-4C28-8D59-38A317652AF4}" type="slidenum">
              <a:rPr lang="en-US" altLang="en-US"/>
              <a:pPr/>
              <a:t>24</a:t>
            </a:fld>
            <a:endParaRPr lang="en-US" altLang="en-US"/>
          </a:p>
        </p:txBody>
      </p:sp>
      <p:sp>
        <p:nvSpPr>
          <p:cNvPr id="2560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Algorithm flow chart.  Pretty self  explanatory.  </a:t>
            </a:r>
          </a:p>
          <a:p>
            <a:endParaRPr lang="en-US" altLang="en-US"/>
          </a:p>
          <a:p>
            <a:r>
              <a:rPr lang="en-US" altLang="en-US"/>
              <a:t>First, we use the AMSU snow cover product as a starting point.  Next, we use a discriminant function based on TB150 and TB176 that predicts falling snow.  We have used a preliminary threshold of 0.6 (but this is under investigation).</a:t>
            </a:r>
          </a:p>
          <a:p>
            <a:endParaRPr lang="en-US" altLang="en-US"/>
          </a:p>
          <a:p>
            <a:r>
              <a:rPr lang="en-US" altLang="en-US"/>
              <a:t>Final step is to remove false signatures, which compares the TB176 and TB180.</a:t>
            </a:r>
          </a:p>
        </p:txBody>
      </p:sp>
    </p:spTree>
    <p:extLst>
      <p:ext uri="{BB962C8B-B14F-4D97-AF65-F5344CB8AC3E}">
        <p14:creationId xmlns:p14="http://schemas.microsoft.com/office/powerpoint/2010/main" val="2084903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5AAAA0-B665-4ADC-8D8D-D5F0F7005182}" type="slidenum">
              <a:rPr lang="en-US" altLang="en-US"/>
              <a:pPr/>
              <a:t>38</a:t>
            </a:fld>
            <a:endParaRPr lang="en-US" altLang="en-US"/>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r>
              <a:rPr lang="en-US" altLang="en-US"/>
              <a:t>This is candidate Fig 3 for the paper</a:t>
            </a:r>
          </a:p>
        </p:txBody>
      </p:sp>
    </p:spTree>
    <p:extLst>
      <p:ext uri="{BB962C8B-B14F-4D97-AF65-F5344CB8AC3E}">
        <p14:creationId xmlns:p14="http://schemas.microsoft.com/office/powerpoint/2010/main" val="399172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3AD797-AF98-4350-BD50-B597529EB5B5}" type="slidenum">
              <a:rPr lang="en-US" altLang="en-US"/>
              <a:pPr/>
              <a:t>41</a:t>
            </a:fld>
            <a:endParaRPr lang="en-US" alt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r>
              <a:rPr lang="en-US" altLang="en-US"/>
              <a:t>Fig 10.  Time series of zonally averaged GPCP estimates over land (left hand panels) and over the ocean (right hand panels).  Zonal averages are for 50N to 90N (a,e); 25N to 50N (b,f); 25S to 25N (c,g) and 50S to 25S (d,h). The introduction of microwave data in 1987 is evident for the data over land.</a:t>
            </a:r>
          </a:p>
        </p:txBody>
      </p:sp>
    </p:spTree>
    <p:extLst>
      <p:ext uri="{BB962C8B-B14F-4D97-AF65-F5344CB8AC3E}">
        <p14:creationId xmlns:p14="http://schemas.microsoft.com/office/powerpoint/2010/main" val="2197514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9737D9-D4DC-4FFD-A102-7F8DA90EC827}" type="datetimeFigureOut">
              <a:rPr lang="en-US" smtClean="0"/>
              <a:t>11/13/2017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9737D9-D4DC-4FFD-A102-7F8DA90EC827}"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9737D9-D4DC-4FFD-A102-7F8DA90EC827}" type="datetimeFigureOut">
              <a:rPr lang="en-US" smtClean="0"/>
              <a:t>11/13/2017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9737D9-D4DC-4FFD-A102-7F8DA90EC827}" type="datetimeFigureOut">
              <a:rPr lang="en-US" smtClean="0"/>
              <a:t>11/13/2017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737D9-D4DC-4FFD-A102-7F8DA90EC827}" type="datetimeFigureOut">
              <a:rPr lang="en-US" smtClean="0"/>
              <a:t>11/13/2017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9737D9-D4DC-4FFD-A102-7F8DA90EC827}" type="datetimeFigureOut">
              <a:rPr lang="en-US" smtClean="0"/>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810D874-8CBC-4A80-B447-7C5D3EBEC85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9737D9-D4DC-4FFD-A102-7F8DA90EC827}" type="datetimeFigureOut">
              <a:rPr lang="en-US" smtClean="0"/>
              <a:t>11/13/2017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810D874-8CBC-4A80-B447-7C5D3EBEC85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gewex.org/gpcp.html" TargetMode="External"/><Relationship Id="rId2" Type="http://schemas.openxmlformats.org/officeDocument/2006/relationships/image" Target="../media/image3.gif"/><Relationship Id="rId1" Type="http://schemas.openxmlformats.org/officeDocument/2006/relationships/slideLayout" Target="../slideLayouts/slideLayout2.xml"/><Relationship Id="rId5" Type="http://schemas.openxmlformats.org/officeDocument/2006/relationships/hyperlink" Target="http://www.esrl.noaa.gov/psd/data/gridded/data.gpcp.html" TargetMode="External"/><Relationship Id="rId4" Type="http://schemas.openxmlformats.org/officeDocument/2006/relationships/hyperlink" Target="http://precip.gsfc.nasa.gov/"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rain.atmos.colostate.edu/CRDC/datasets/NCEP_OPI.html" TargetMode="External"/><Relationship Id="rId1" Type="http://schemas.openxmlformats.org/officeDocument/2006/relationships/slideLayout" Target="../slideLayouts/slideLayout4.xml"/><Relationship Id="rId5" Type="http://schemas.openxmlformats.org/officeDocument/2006/relationships/image" Target="../media/image19.gif"/><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esrl.noaa.gov/psd/data/gridded/data.gpcp.html" TargetMode="External"/><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precip.gsfc.nasa.gov/gpcp_daily_comb.html" TargetMode="External"/><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gif"/><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w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4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0" y="4640201"/>
            <a:ext cx="9108066" cy="693800"/>
          </a:xfrm>
        </p:spPr>
        <p:txBody>
          <a:bodyPr>
            <a:normAutofit/>
          </a:bodyPr>
          <a:lstStyle/>
          <a:p>
            <a:pPr marL="182880" indent="0" algn="ctr">
              <a:buNone/>
            </a:pPr>
            <a:r>
              <a:rPr lang="en-US" sz="4000" dirty="0" smtClean="0">
                <a:solidFill>
                  <a:schemeClr val="tx2">
                    <a:lumMod val="90000"/>
                  </a:schemeClr>
                </a:solidFill>
              </a:rPr>
              <a:t>GPCP Introduction</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5240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MET 611 – Satellite Data Applications</a:t>
            </a:r>
            <a:endParaRPr lang="en-US" sz="4000" dirty="0"/>
          </a:p>
        </p:txBody>
      </p:sp>
    </p:spTree>
    <p:extLst>
      <p:ext uri="{BB962C8B-B14F-4D97-AF65-F5344CB8AC3E}">
        <p14:creationId xmlns:p14="http://schemas.microsoft.com/office/powerpoint/2010/main" val="436805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iges.org/stan/VARIAB_DIAG/monthly/obs/GPCP.PRECT.hov.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9298" y="1600200"/>
            <a:ext cx="3594702" cy="4648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228600"/>
            <a:ext cx="9144000" cy="780288"/>
          </a:xfrm>
        </p:spPr>
        <p:txBody>
          <a:bodyPr>
            <a:normAutofit/>
          </a:bodyPr>
          <a:lstStyle/>
          <a:p>
            <a:r>
              <a:rPr lang="en-US" sz="4400" dirty="0" smtClean="0"/>
              <a:t>Global Precipitation Climatology Project</a:t>
            </a:r>
            <a:endParaRPr lang="en-US" sz="4400" dirty="0"/>
          </a:p>
        </p:txBody>
      </p:sp>
      <p:sp>
        <p:nvSpPr>
          <p:cNvPr id="3" name="Content Placeholder 2"/>
          <p:cNvSpPr>
            <a:spLocks noGrp="1"/>
          </p:cNvSpPr>
          <p:nvPr>
            <p:ph idx="1"/>
          </p:nvPr>
        </p:nvSpPr>
        <p:spPr>
          <a:xfrm>
            <a:off x="228600" y="1143000"/>
            <a:ext cx="5638800" cy="5410200"/>
          </a:xfrm>
        </p:spPr>
        <p:txBody>
          <a:bodyPr>
            <a:normAutofit fontScale="85000" lnSpcReduction="20000"/>
          </a:bodyPr>
          <a:lstStyle/>
          <a:p>
            <a:pPr>
              <a:buFont typeface="Monotype Sorts" pitchFamily="2" charset="2"/>
              <a:buChar char="l"/>
            </a:pPr>
            <a:r>
              <a:rPr lang="en-US" altLang="en-US" dirty="0"/>
              <a:t>Organized in </a:t>
            </a:r>
            <a:r>
              <a:rPr lang="en-US" altLang="en-US" dirty="0">
                <a:solidFill>
                  <a:srgbClr val="CC04B4"/>
                </a:solidFill>
              </a:rPr>
              <a:t>1986</a:t>
            </a:r>
            <a:r>
              <a:rPr lang="en-US" altLang="en-US" dirty="0"/>
              <a:t> </a:t>
            </a:r>
            <a:endParaRPr lang="en-US" altLang="en-US" dirty="0" smtClean="0"/>
          </a:p>
          <a:p>
            <a:pPr>
              <a:buFont typeface="Monotype Sorts" pitchFamily="2" charset="2"/>
              <a:buChar char="l"/>
            </a:pPr>
            <a:r>
              <a:rPr lang="en-US" altLang="en-US" dirty="0">
                <a:hlinkClick r:id="rId3"/>
              </a:rPr>
              <a:t>http://</a:t>
            </a:r>
            <a:r>
              <a:rPr lang="en-US" altLang="en-US" dirty="0" smtClean="0">
                <a:hlinkClick r:id="rId3"/>
              </a:rPr>
              <a:t>www.gewex.org/gpcp.html</a:t>
            </a:r>
            <a:r>
              <a:rPr lang="en-US" altLang="en-US" dirty="0" smtClean="0"/>
              <a:t> </a:t>
            </a:r>
          </a:p>
          <a:p>
            <a:pPr>
              <a:buFont typeface="Monotype Sorts" pitchFamily="2" charset="2"/>
              <a:buChar char="l"/>
            </a:pPr>
            <a:r>
              <a:rPr lang="en-US" altLang="en-US" dirty="0">
                <a:hlinkClick r:id="rId4"/>
              </a:rPr>
              <a:t>http://precip.gsfc.nasa.gov</a:t>
            </a:r>
            <a:r>
              <a:rPr lang="en-US" altLang="en-US" dirty="0" smtClean="0">
                <a:hlinkClick r:id="rId4"/>
              </a:rPr>
              <a:t>/</a:t>
            </a:r>
            <a:endParaRPr lang="en-US" altLang="en-US" dirty="0" smtClean="0"/>
          </a:p>
          <a:p>
            <a:pPr>
              <a:buFont typeface="Monotype Sorts" pitchFamily="2" charset="2"/>
              <a:buChar char="l"/>
            </a:pPr>
            <a:r>
              <a:rPr lang="en-US" altLang="en-US" dirty="0">
                <a:hlinkClick r:id="rId5"/>
              </a:rPr>
              <a:t>http://</a:t>
            </a:r>
            <a:r>
              <a:rPr lang="en-US" altLang="en-US" dirty="0" smtClean="0">
                <a:hlinkClick r:id="rId5"/>
              </a:rPr>
              <a:t>www.esrl.noaa.gov/psd/data/gridded/data.gpcp.html</a:t>
            </a:r>
            <a:r>
              <a:rPr lang="en-US" altLang="en-US" dirty="0" smtClean="0"/>
              <a:t>  </a:t>
            </a:r>
            <a:endParaRPr lang="en-US" altLang="en-US" dirty="0"/>
          </a:p>
          <a:p>
            <a:pPr>
              <a:lnSpc>
                <a:spcPct val="110000"/>
              </a:lnSpc>
              <a:buFont typeface="Monotype Sorts" pitchFamily="2" charset="2"/>
              <a:buChar char="l"/>
            </a:pPr>
            <a:r>
              <a:rPr lang="en-US" altLang="en-US" dirty="0"/>
              <a:t>Component of the Global Energy and Water </a:t>
            </a:r>
            <a:r>
              <a:rPr lang="en-US" altLang="en-US" dirty="0" smtClean="0"/>
              <a:t>Cycle  </a:t>
            </a:r>
            <a:r>
              <a:rPr lang="en-US" altLang="en-US" dirty="0"/>
              <a:t>Experiment (</a:t>
            </a:r>
            <a:r>
              <a:rPr lang="en-US" altLang="en-US" b="1" dirty="0">
                <a:solidFill>
                  <a:srgbClr val="CC04B4"/>
                </a:solidFill>
              </a:rPr>
              <a:t>GEWEX</a:t>
            </a:r>
            <a:r>
              <a:rPr lang="en-US" altLang="en-US" dirty="0"/>
              <a:t>) of WCRP</a:t>
            </a:r>
          </a:p>
          <a:p>
            <a:pPr>
              <a:lnSpc>
                <a:spcPct val="110000"/>
              </a:lnSpc>
              <a:buFont typeface="Monotype Sorts" pitchFamily="2" charset="2"/>
              <a:buChar char="l"/>
            </a:pPr>
            <a:r>
              <a:rPr lang="en-US" altLang="en-US" dirty="0"/>
              <a:t>Objectives:  </a:t>
            </a:r>
          </a:p>
          <a:p>
            <a:pPr lvl="1">
              <a:lnSpc>
                <a:spcPct val="110000"/>
              </a:lnSpc>
              <a:buFont typeface="Monotype Sorts" pitchFamily="2" charset="2"/>
              <a:buChar char="è"/>
            </a:pPr>
            <a:r>
              <a:rPr lang="en-US" altLang="en-US" sz="2000" dirty="0"/>
              <a:t>Improve understanding of </a:t>
            </a:r>
            <a:r>
              <a:rPr lang="en-US" altLang="en-US" sz="2000" b="1" dirty="0">
                <a:solidFill>
                  <a:srgbClr val="CC04B4"/>
                </a:solidFill>
              </a:rPr>
              <a:t>seasonal to inter-annual and longer term variability </a:t>
            </a:r>
            <a:r>
              <a:rPr lang="en-US" altLang="en-US" sz="2000" dirty="0"/>
              <a:t>of the global hydrological cycle</a:t>
            </a:r>
          </a:p>
          <a:p>
            <a:pPr lvl="1">
              <a:lnSpc>
                <a:spcPct val="110000"/>
              </a:lnSpc>
              <a:buFont typeface="Monotype Sorts" pitchFamily="2" charset="2"/>
              <a:buChar char="è"/>
            </a:pPr>
            <a:r>
              <a:rPr lang="en-US" altLang="en-US" sz="2000" dirty="0" smtClean="0"/>
              <a:t>Determine the </a:t>
            </a:r>
            <a:r>
              <a:rPr lang="en-US" altLang="en-US" sz="2000" b="1" dirty="0" smtClean="0">
                <a:solidFill>
                  <a:srgbClr val="CC04B4"/>
                </a:solidFill>
              </a:rPr>
              <a:t>atmospheric heating </a:t>
            </a:r>
            <a:r>
              <a:rPr lang="en-US" altLang="en-US" sz="2000" dirty="0" smtClean="0"/>
              <a:t>needed for climate prediction </a:t>
            </a:r>
            <a:r>
              <a:rPr lang="en-US" altLang="en-US" sz="2000" dirty="0" smtClean="0"/>
              <a:t>models </a:t>
            </a:r>
            <a:endParaRPr lang="en-US" altLang="en-US" sz="2000" dirty="0" smtClean="0"/>
          </a:p>
          <a:p>
            <a:pPr lvl="1">
              <a:lnSpc>
                <a:spcPct val="110000"/>
              </a:lnSpc>
              <a:buFont typeface="Monotype Sorts" pitchFamily="2" charset="2"/>
              <a:buChar char="è"/>
            </a:pPr>
            <a:r>
              <a:rPr lang="en-US" altLang="en-US" sz="2000" dirty="0" smtClean="0"/>
              <a:t>Provide </a:t>
            </a:r>
            <a:r>
              <a:rPr lang="en-US" altLang="en-US" sz="2000" dirty="0"/>
              <a:t>an </a:t>
            </a:r>
            <a:r>
              <a:rPr lang="en-US" altLang="en-US" sz="2000" b="1" dirty="0">
                <a:solidFill>
                  <a:srgbClr val="CC04B4"/>
                </a:solidFill>
              </a:rPr>
              <a:t>observational data set for model validation</a:t>
            </a:r>
            <a:r>
              <a:rPr lang="en-US" altLang="en-US" sz="2000" dirty="0"/>
              <a:t> and initialization and other hydrological applications </a:t>
            </a:r>
            <a:endParaRPr lang="en-US" altLang="en-US" sz="2800" dirty="0"/>
          </a:p>
          <a:p>
            <a:endParaRPr lang="en-US" dirty="0"/>
          </a:p>
        </p:txBody>
      </p:sp>
    </p:spTree>
    <p:extLst>
      <p:ext uri="{BB962C8B-B14F-4D97-AF65-F5344CB8AC3E}">
        <p14:creationId xmlns:p14="http://schemas.microsoft.com/office/powerpoint/2010/main" val="160011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lstStyle/>
          <a:p>
            <a:r>
              <a:rPr lang="en-US" dirty="0" smtClean="0"/>
              <a:t>GPCP Strengths</a:t>
            </a:r>
            <a:endParaRPr lang="en-US" dirty="0"/>
          </a:p>
        </p:txBody>
      </p:sp>
      <p:sp>
        <p:nvSpPr>
          <p:cNvPr id="3" name="Content Placeholder 2"/>
          <p:cNvSpPr>
            <a:spLocks noGrp="1"/>
          </p:cNvSpPr>
          <p:nvPr>
            <p:ph idx="1"/>
          </p:nvPr>
        </p:nvSpPr>
        <p:spPr>
          <a:xfrm>
            <a:off x="152400" y="1295400"/>
            <a:ext cx="8610600" cy="5334000"/>
          </a:xfrm>
        </p:spPr>
        <p:txBody>
          <a:bodyPr>
            <a:normAutofit fontScale="92500" lnSpcReduction="10000"/>
          </a:bodyPr>
          <a:lstStyle/>
          <a:p>
            <a:r>
              <a:rPr lang="en-US" sz="3400" b="1" dirty="0">
                <a:solidFill>
                  <a:srgbClr val="CC04B4"/>
                </a:solidFill>
              </a:rPr>
              <a:t>Key Strengths: </a:t>
            </a:r>
          </a:p>
          <a:p>
            <a:pPr lvl="1"/>
            <a:r>
              <a:rPr lang="en-US" dirty="0"/>
              <a:t>Provides </a:t>
            </a:r>
            <a:r>
              <a:rPr lang="en-US" b="1" dirty="0"/>
              <a:t>global </a:t>
            </a:r>
            <a:r>
              <a:rPr lang="en-US" b="1" dirty="0" smtClean="0"/>
              <a:t>coverage</a:t>
            </a:r>
          </a:p>
          <a:p>
            <a:pPr lvl="1"/>
            <a:endParaRPr lang="en-US" dirty="0"/>
          </a:p>
          <a:p>
            <a:pPr lvl="1"/>
            <a:r>
              <a:rPr lang="en-US" dirty="0" smtClean="0"/>
              <a:t>Is one </a:t>
            </a:r>
            <a:r>
              <a:rPr lang="en-US" dirty="0"/>
              <a:t>of the </a:t>
            </a:r>
            <a:r>
              <a:rPr lang="en-US" b="1" dirty="0"/>
              <a:t>most-used</a:t>
            </a:r>
            <a:r>
              <a:rPr lang="en-US" dirty="0"/>
              <a:t> precipitation data sets for climate variability studies</a:t>
            </a:r>
            <a:r>
              <a:rPr lang="en-US" dirty="0" smtClean="0"/>
              <a:t>.</a:t>
            </a:r>
          </a:p>
          <a:p>
            <a:pPr lvl="1"/>
            <a:endParaRPr lang="en-US" dirty="0"/>
          </a:p>
          <a:p>
            <a:pPr lvl="1"/>
            <a:r>
              <a:rPr lang="en-US" dirty="0" smtClean="0"/>
              <a:t>Provides </a:t>
            </a:r>
            <a:r>
              <a:rPr lang="en-US" b="1" dirty="0" smtClean="0"/>
              <a:t>estimates of uncertainty </a:t>
            </a:r>
            <a:r>
              <a:rPr lang="en-US" dirty="0" smtClean="0"/>
              <a:t>due </a:t>
            </a:r>
            <a:r>
              <a:rPr lang="en-US" dirty="0"/>
              <a:t>to random errors (but not systematic </a:t>
            </a:r>
            <a:r>
              <a:rPr lang="en-US" dirty="0" smtClean="0"/>
              <a:t>errors</a:t>
            </a:r>
            <a:r>
              <a:rPr lang="en-US" dirty="0"/>
              <a:t>). </a:t>
            </a:r>
            <a:endParaRPr lang="en-US" dirty="0" smtClean="0"/>
          </a:p>
          <a:p>
            <a:pPr lvl="1"/>
            <a:endParaRPr lang="en-US" dirty="0"/>
          </a:p>
          <a:p>
            <a:pPr lvl="1"/>
            <a:r>
              <a:rPr lang="en-US" b="1" dirty="0" smtClean="0"/>
              <a:t>Regularly</a:t>
            </a:r>
            <a:r>
              <a:rPr lang="en-US" dirty="0" smtClean="0"/>
              <a:t> </a:t>
            </a:r>
            <a:r>
              <a:rPr lang="en-US" dirty="0"/>
              <a:t>updated</a:t>
            </a:r>
            <a:r>
              <a:rPr lang="en-US" dirty="0" smtClean="0"/>
              <a:t>.</a:t>
            </a:r>
          </a:p>
          <a:p>
            <a:pPr lvl="1"/>
            <a:endParaRPr lang="en-US" dirty="0"/>
          </a:p>
          <a:p>
            <a:pPr lvl="1"/>
            <a:r>
              <a:rPr lang="en-US" dirty="0"/>
              <a:t>Useful for </a:t>
            </a:r>
            <a:r>
              <a:rPr lang="en-US" b="1" dirty="0"/>
              <a:t>validation of global precipitation in climate models</a:t>
            </a:r>
            <a:r>
              <a:rPr lang="en-US" dirty="0"/>
              <a:t>, provided that care is taken to put the data on comparable grids using conservative </a:t>
            </a:r>
            <a:r>
              <a:rPr lang="en-US" dirty="0" smtClean="0"/>
              <a:t>re-gridding.</a:t>
            </a:r>
            <a:endParaRPr lang="en-US" dirty="0"/>
          </a:p>
        </p:txBody>
      </p:sp>
    </p:spTree>
    <p:extLst>
      <p:ext uri="{BB962C8B-B14F-4D97-AF65-F5344CB8AC3E}">
        <p14:creationId xmlns:p14="http://schemas.microsoft.com/office/powerpoint/2010/main" val="50004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lstStyle/>
          <a:p>
            <a:r>
              <a:rPr lang="en-US" dirty="0" smtClean="0"/>
              <a:t>GPCP Limitations</a:t>
            </a:r>
            <a:endParaRPr lang="en-US" dirty="0"/>
          </a:p>
        </p:txBody>
      </p:sp>
      <p:sp>
        <p:nvSpPr>
          <p:cNvPr id="3" name="Content Placeholder 2"/>
          <p:cNvSpPr>
            <a:spLocks noGrp="1"/>
          </p:cNvSpPr>
          <p:nvPr>
            <p:ph idx="1"/>
          </p:nvPr>
        </p:nvSpPr>
        <p:spPr>
          <a:xfrm>
            <a:off x="152400" y="1295400"/>
            <a:ext cx="8610600" cy="5334000"/>
          </a:xfrm>
        </p:spPr>
        <p:txBody>
          <a:bodyPr>
            <a:normAutofit/>
          </a:bodyPr>
          <a:lstStyle/>
          <a:p>
            <a:r>
              <a:rPr lang="en-US" sz="3400" b="1" dirty="0" smtClean="0">
                <a:solidFill>
                  <a:srgbClr val="CC04B4"/>
                </a:solidFill>
              </a:rPr>
              <a:t>Key </a:t>
            </a:r>
            <a:r>
              <a:rPr lang="en-US" sz="3400" b="1" dirty="0">
                <a:solidFill>
                  <a:srgbClr val="CC04B4"/>
                </a:solidFill>
              </a:rPr>
              <a:t>Limitations: </a:t>
            </a:r>
          </a:p>
          <a:p>
            <a:pPr lvl="1"/>
            <a:r>
              <a:rPr lang="en-US" b="1" dirty="0"/>
              <a:t>Complex algorithms </a:t>
            </a:r>
            <a:r>
              <a:rPr lang="en-US" dirty="0"/>
              <a:t>are required to translate indirect and infrequent satellite measurements into high-resolution gridded precipitation estimates at regular time </a:t>
            </a:r>
            <a:r>
              <a:rPr lang="en-US" dirty="0" smtClean="0"/>
              <a:t>intervals.</a:t>
            </a:r>
            <a:endParaRPr lang="en-US" dirty="0" smtClean="0"/>
          </a:p>
          <a:p>
            <a:pPr lvl="1"/>
            <a:endParaRPr lang="en-US" dirty="0"/>
          </a:p>
          <a:p>
            <a:pPr lvl="1"/>
            <a:r>
              <a:rPr lang="en-US" b="1" dirty="0"/>
              <a:t>Debate about whether the global-mean precipitation amount is under-estimated</a:t>
            </a:r>
            <a:r>
              <a:rPr lang="en-US" dirty="0"/>
              <a:t>, due possibly to missing light rain over ocean (especially the Southern Ocean) </a:t>
            </a:r>
            <a:r>
              <a:rPr lang="en-US" dirty="0" smtClean="0"/>
              <a:t>and </a:t>
            </a:r>
            <a:r>
              <a:rPr lang="en-US" dirty="0"/>
              <a:t>missing orographic precipitation over land</a:t>
            </a:r>
            <a:r>
              <a:rPr lang="en-US" dirty="0" smtClean="0"/>
              <a:t>.</a:t>
            </a:r>
          </a:p>
          <a:p>
            <a:pPr lvl="1"/>
            <a:endParaRPr lang="en-US" dirty="0"/>
          </a:p>
          <a:p>
            <a:pPr lvl="1"/>
            <a:r>
              <a:rPr lang="en-US" dirty="0"/>
              <a:t>Different satellites are used at different latitudes, leading to some </a:t>
            </a:r>
            <a:r>
              <a:rPr lang="en-US" b="1" dirty="0"/>
              <a:t>spatial heterogeneity</a:t>
            </a:r>
            <a:r>
              <a:rPr lang="en-US" dirty="0"/>
              <a:t>.</a:t>
            </a:r>
          </a:p>
          <a:p>
            <a:endParaRPr lang="en-US" dirty="0"/>
          </a:p>
        </p:txBody>
      </p:sp>
    </p:spTree>
    <p:extLst>
      <p:ext uri="{BB962C8B-B14F-4D97-AF65-F5344CB8AC3E}">
        <p14:creationId xmlns:p14="http://schemas.microsoft.com/office/powerpoint/2010/main" val="53514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56488"/>
          </a:xfrm>
        </p:spPr>
        <p:txBody>
          <a:bodyPr/>
          <a:lstStyle/>
          <a:p>
            <a:r>
              <a:rPr lang="en-US" dirty="0" smtClean="0"/>
              <a:t>GPCP NOAA Data Website</a:t>
            </a:r>
            <a:endParaRPr lang="en-US" dirty="0"/>
          </a:p>
        </p:txBody>
      </p:sp>
      <p:sp>
        <p:nvSpPr>
          <p:cNvPr id="7" name="Content Placeholder 6"/>
          <p:cNvSpPr>
            <a:spLocks noGrp="1"/>
          </p:cNvSpPr>
          <p:nvPr>
            <p:ph sz="half" idx="2"/>
          </p:nvPr>
        </p:nvSpPr>
        <p:spPr>
          <a:xfrm>
            <a:off x="6477000" y="1143000"/>
            <a:ext cx="2514600" cy="5211925"/>
          </a:xfrm>
        </p:spPr>
        <p:txBody>
          <a:bodyPr>
            <a:normAutofit fontScale="77500" lnSpcReduction="20000"/>
          </a:bodyPr>
          <a:lstStyle/>
          <a:p>
            <a:r>
              <a:rPr lang="en-US" dirty="0" smtClean="0"/>
              <a:t>Notice Data is in </a:t>
            </a:r>
            <a:r>
              <a:rPr lang="en-US" b="1" dirty="0" err="1" smtClean="0">
                <a:solidFill>
                  <a:srgbClr val="CC04B4"/>
                </a:solidFill>
              </a:rPr>
              <a:t>NetCDF</a:t>
            </a:r>
            <a:r>
              <a:rPr lang="en-US" dirty="0" smtClean="0"/>
              <a:t> Format!</a:t>
            </a:r>
          </a:p>
          <a:p>
            <a:endParaRPr lang="en-US" dirty="0"/>
          </a:p>
          <a:p>
            <a:r>
              <a:rPr lang="en-US" b="1" dirty="0" smtClean="0">
                <a:solidFill>
                  <a:srgbClr val="CC04B4"/>
                </a:solidFill>
              </a:rPr>
              <a:t>2.5 x 2.5 degree</a:t>
            </a:r>
          </a:p>
          <a:p>
            <a:pPr lvl="1"/>
            <a:r>
              <a:rPr lang="en-US" dirty="0" smtClean="0"/>
              <a:t>144 x 72 grid</a:t>
            </a:r>
          </a:p>
          <a:p>
            <a:endParaRPr lang="en-US" dirty="0"/>
          </a:p>
          <a:p>
            <a:r>
              <a:rPr lang="en-US" dirty="0" smtClean="0"/>
              <a:t>Not -90 to 90 and -180 to 180!!</a:t>
            </a:r>
          </a:p>
          <a:p>
            <a:pPr lvl="1"/>
            <a:r>
              <a:rPr lang="en-US" b="1" dirty="0" smtClean="0">
                <a:solidFill>
                  <a:srgbClr val="CC04B4"/>
                </a:solidFill>
              </a:rPr>
              <a:t>You’ll need new latitude and longitude files</a:t>
            </a:r>
          </a:p>
          <a:p>
            <a:endParaRPr lang="en-US" dirty="0"/>
          </a:p>
          <a:p>
            <a:r>
              <a:rPr lang="en-US" b="1" dirty="0" smtClean="0">
                <a:solidFill>
                  <a:srgbClr val="CC04B4"/>
                </a:solidFill>
              </a:rPr>
              <a:t>Data are Pacific Centered</a:t>
            </a:r>
          </a:p>
          <a:p>
            <a:pPr lvl="1"/>
            <a:r>
              <a:rPr lang="en-US" dirty="0" smtClean="0"/>
              <a:t>Need to change orientation to compare to MODIS</a:t>
            </a:r>
          </a:p>
        </p:txBody>
      </p:sp>
      <p:pic>
        <p:nvPicPr>
          <p:cNvPr id="4" name="Picture 3"/>
          <p:cNvPicPr>
            <a:picLocks noChangeAspect="1"/>
          </p:cNvPicPr>
          <p:nvPr/>
        </p:nvPicPr>
        <p:blipFill>
          <a:blip r:embed="rId2"/>
          <a:stretch>
            <a:fillRect/>
          </a:stretch>
        </p:blipFill>
        <p:spPr>
          <a:xfrm>
            <a:off x="181328" y="1179618"/>
            <a:ext cx="6295672" cy="5415116"/>
          </a:xfrm>
          <a:prstGeom prst="rect">
            <a:avLst/>
          </a:prstGeom>
        </p:spPr>
      </p:pic>
    </p:spTree>
    <p:extLst>
      <p:ext uri="{BB962C8B-B14F-4D97-AF65-F5344CB8AC3E}">
        <p14:creationId xmlns:p14="http://schemas.microsoft.com/office/powerpoint/2010/main" val="2311878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500"/>
                                        <p:tgtEl>
                                          <p:spTgt spid="7">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Effect transition="in" filter="fade">
                                      <p:cBhvr>
                                        <p:cTn id="25" dur="500"/>
                                        <p:tgtEl>
                                          <p:spTgt spid="7">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xEl>
                                              <p:pRg st="8" end="8"/>
                                            </p:txEl>
                                          </p:spTgt>
                                        </p:tgtEl>
                                        <p:attrNameLst>
                                          <p:attrName>style.visibility</p:attrName>
                                        </p:attrNameLst>
                                      </p:cBhvr>
                                      <p:to>
                                        <p:strVal val="visible"/>
                                      </p:to>
                                    </p:set>
                                    <p:animEffect transition="in" filter="fade">
                                      <p:cBhvr>
                                        <p:cTn id="30" dur="500"/>
                                        <p:tgtEl>
                                          <p:spTgt spid="7">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7">
                                            <p:txEl>
                                              <p:pRg st="9" end="9"/>
                                            </p:txEl>
                                          </p:spTgt>
                                        </p:tgtEl>
                                        <p:attrNameLst>
                                          <p:attrName>style.visibility</p:attrName>
                                        </p:attrNameLst>
                                      </p:cBhvr>
                                      <p:to>
                                        <p:strVal val="visible"/>
                                      </p:to>
                                    </p:set>
                                    <p:animEffect transition="in" filter="fade">
                                      <p:cBhvr>
                                        <p:cTn id="33"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723900"/>
            <a:ext cx="3886200" cy="856488"/>
          </a:xfrm>
        </p:spPr>
        <p:txBody>
          <a:bodyPr>
            <a:normAutofit fontScale="90000"/>
          </a:bodyPr>
          <a:lstStyle/>
          <a:p>
            <a:pPr algn="ctr"/>
            <a:r>
              <a:rPr lang="en-US" dirty="0" smtClean="0"/>
              <a:t>GPCP GEWEX Website</a:t>
            </a:r>
            <a:endParaRPr lang="en-US" dirty="0"/>
          </a:p>
        </p:txBody>
      </p:sp>
      <p:sp>
        <p:nvSpPr>
          <p:cNvPr id="6" name="Title 1"/>
          <p:cNvSpPr txBox="1">
            <a:spLocks/>
          </p:cNvSpPr>
          <p:nvPr/>
        </p:nvSpPr>
        <p:spPr>
          <a:xfrm>
            <a:off x="5243354" y="457200"/>
            <a:ext cx="3748245" cy="11430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4500" dirty="0" smtClean="0"/>
              <a:t>GPCP GSFC </a:t>
            </a:r>
            <a:r>
              <a:rPr lang="en-US" sz="4500" dirty="0" smtClean="0"/>
              <a:t>Website (V2.2)</a:t>
            </a:r>
            <a:endParaRPr lang="en-US" sz="4500" dirty="0"/>
          </a:p>
        </p:txBody>
      </p:sp>
      <p:pic>
        <p:nvPicPr>
          <p:cNvPr id="7" name="Picture 6"/>
          <p:cNvPicPr>
            <a:picLocks noChangeAspect="1"/>
          </p:cNvPicPr>
          <p:nvPr/>
        </p:nvPicPr>
        <p:blipFill>
          <a:blip r:embed="rId2"/>
          <a:stretch>
            <a:fillRect/>
          </a:stretch>
        </p:blipFill>
        <p:spPr>
          <a:xfrm>
            <a:off x="133168" y="2057400"/>
            <a:ext cx="4153264" cy="3962400"/>
          </a:xfrm>
          <a:prstGeom prst="rect">
            <a:avLst/>
          </a:prstGeom>
        </p:spPr>
      </p:pic>
      <p:pic>
        <p:nvPicPr>
          <p:cNvPr id="9" name="Picture 8"/>
          <p:cNvPicPr>
            <a:picLocks noChangeAspect="1"/>
          </p:cNvPicPr>
          <p:nvPr/>
        </p:nvPicPr>
        <p:blipFill>
          <a:blip r:embed="rId3"/>
          <a:stretch>
            <a:fillRect/>
          </a:stretch>
        </p:blipFill>
        <p:spPr>
          <a:xfrm>
            <a:off x="4313471" y="2057400"/>
            <a:ext cx="4835841" cy="4267200"/>
          </a:xfrm>
          <a:prstGeom prst="rect">
            <a:avLst/>
          </a:prstGeom>
        </p:spPr>
      </p:pic>
    </p:spTree>
    <p:extLst>
      <p:ext uri="{BB962C8B-B14F-4D97-AF65-F5344CB8AC3E}">
        <p14:creationId xmlns:p14="http://schemas.microsoft.com/office/powerpoint/2010/main" val="2940605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81000" y="381000"/>
            <a:ext cx="8534399" cy="7620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4500" dirty="0" smtClean="0"/>
              <a:t>UMD Website (V2.3)</a:t>
            </a:r>
            <a:endParaRPr lang="en-US" sz="4500" dirty="0"/>
          </a:p>
        </p:txBody>
      </p:sp>
      <p:pic>
        <p:nvPicPr>
          <p:cNvPr id="4" name="Picture 3"/>
          <p:cNvPicPr>
            <a:picLocks noChangeAspect="1"/>
          </p:cNvPicPr>
          <p:nvPr/>
        </p:nvPicPr>
        <p:blipFill>
          <a:blip r:embed="rId2"/>
          <a:stretch>
            <a:fillRect/>
          </a:stretch>
        </p:blipFill>
        <p:spPr>
          <a:xfrm>
            <a:off x="0" y="1371600"/>
            <a:ext cx="9144000" cy="5337530"/>
          </a:xfrm>
          <a:prstGeom prst="rect">
            <a:avLst/>
          </a:prstGeom>
        </p:spPr>
      </p:pic>
    </p:spTree>
    <p:extLst>
      <p:ext uri="{BB962C8B-B14F-4D97-AF65-F5344CB8AC3E}">
        <p14:creationId xmlns:p14="http://schemas.microsoft.com/office/powerpoint/2010/main" val="2462936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8" name="Picture 8" descr="http://cclics.rcec.sinica.edu.tw/xms/data/133/content/F097937A76302B550D34/attach/GPC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956" y="1194172"/>
            <a:ext cx="2481039" cy="1600200"/>
          </a:xfrm>
          <a:prstGeom prst="rect">
            <a:avLst/>
          </a:prstGeom>
          <a:noFill/>
          <a:extLst>
            <a:ext uri="{909E8E84-426E-40DD-AFC4-6F175D3DCCD1}">
              <a14:hiddenFill xmlns:a14="http://schemas.microsoft.com/office/drawing/2010/main">
                <a:solidFill>
                  <a:srgbClr val="FFFFFF"/>
                </a:solidFill>
              </a14:hiddenFill>
            </a:ext>
          </a:extLst>
        </p:spPr>
      </p:pic>
      <p:grpSp>
        <p:nvGrpSpPr>
          <p:cNvPr id="3075" name="Group 16385"/>
          <p:cNvGrpSpPr>
            <a:grpSpLocks/>
          </p:cNvGrpSpPr>
          <p:nvPr/>
        </p:nvGrpSpPr>
        <p:grpSpPr bwMode="auto">
          <a:xfrm>
            <a:off x="76200" y="4724400"/>
            <a:ext cx="6477000" cy="2057400"/>
            <a:chOff x="128588" y="4038600"/>
            <a:chExt cx="6477000" cy="2057400"/>
          </a:xfrm>
        </p:grpSpPr>
        <p:sp>
          <p:nvSpPr>
            <p:cNvPr id="3076" name="Rectangle 3"/>
            <p:cNvSpPr>
              <a:spLocks noChangeArrowheads="1"/>
            </p:cNvSpPr>
            <p:nvPr/>
          </p:nvSpPr>
          <p:spPr bwMode="auto">
            <a:xfrm>
              <a:off x="128588" y="4038600"/>
              <a:ext cx="6477000" cy="2057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lgn="ctr">
                <a:spcBef>
                  <a:spcPct val="0"/>
                </a:spcBef>
                <a:buFontTx/>
                <a:buNone/>
              </a:pPr>
              <a:endParaRPr lang="en-US" altLang="en-US" sz="2400">
                <a:latin typeface="Helvetica" panose="020B0604020202020204" pitchFamily="34" charset="0"/>
              </a:endParaRPr>
            </a:p>
          </p:txBody>
        </p:sp>
        <p:sp>
          <p:nvSpPr>
            <p:cNvPr id="3077" name="Line 6"/>
            <p:cNvSpPr>
              <a:spLocks noChangeShapeType="1"/>
            </p:cNvSpPr>
            <p:nvPr/>
          </p:nvSpPr>
          <p:spPr bwMode="auto">
            <a:xfrm>
              <a:off x="814388" y="4355067"/>
              <a:ext cx="381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8" name="Line 7"/>
            <p:cNvSpPr>
              <a:spLocks noChangeShapeType="1"/>
            </p:cNvSpPr>
            <p:nvPr/>
          </p:nvSpPr>
          <p:spPr bwMode="auto">
            <a:xfrm>
              <a:off x="1804988" y="4355067"/>
              <a:ext cx="3683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9" name="Line 8"/>
            <p:cNvSpPr>
              <a:spLocks noChangeShapeType="1"/>
            </p:cNvSpPr>
            <p:nvPr/>
          </p:nvSpPr>
          <p:spPr bwMode="auto">
            <a:xfrm flipV="1">
              <a:off x="2947988" y="4355067"/>
              <a:ext cx="685800" cy="127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80" name="Text Box 12"/>
            <p:cNvSpPr txBox="1">
              <a:spLocks noChangeArrowheads="1"/>
            </p:cNvSpPr>
            <p:nvPr/>
          </p:nvSpPr>
          <p:spPr bwMode="auto">
            <a:xfrm>
              <a:off x="280988" y="5729287"/>
              <a:ext cx="717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spcBef>
                  <a:spcPct val="0"/>
                </a:spcBef>
                <a:buFontTx/>
                <a:buNone/>
              </a:pPr>
              <a:r>
                <a:rPr lang="en-US" altLang="en-US" sz="1800" b="1">
                  <a:latin typeface="Helvetica" panose="020B0604020202020204" pitchFamily="34" charset="0"/>
                </a:rPr>
                <a:t>Time</a:t>
              </a:r>
            </a:p>
          </p:txBody>
        </p:sp>
        <p:sp>
          <p:nvSpPr>
            <p:cNvPr id="3081" name="Line 13"/>
            <p:cNvSpPr>
              <a:spLocks noChangeShapeType="1"/>
            </p:cNvSpPr>
            <p:nvPr/>
          </p:nvSpPr>
          <p:spPr bwMode="auto">
            <a:xfrm>
              <a:off x="966788" y="5930899"/>
              <a:ext cx="5586412" cy="15876"/>
            </a:xfrm>
            <a:prstGeom prst="line">
              <a:avLst/>
            </a:prstGeom>
            <a:noFill/>
            <a:ln w="317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82" name="Text Box 14"/>
            <p:cNvSpPr txBox="1">
              <a:spLocks noChangeArrowheads="1"/>
            </p:cNvSpPr>
            <p:nvPr/>
          </p:nvSpPr>
          <p:spPr bwMode="auto">
            <a:xfrm>
              <a:off x="280988" y="4662487"/>
              <a:ext cx="13017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spcBef>
                  <a:spcPct val="0"/>
                </a:spcBef>
                <a:buFontTx/>
                <a:buNone/>
              </a:pPr>
              <a:r>
                <a:rPr lang="en-US" altLang="en-US" sz="1800">
                  <a:latin typeface="Helvetica" panose="020B0604020202020204" pitchFamily="34" charset="0"/>
                </a:rPr>
                <a:t>thin arrows</a:t>
              </a:r>
            </a:p>
            <a:p>
              <a:pPr>
                <a:spcBef>
                  <a:spcPct val="0"/>
                </a:spcBef>
                <a:buFontTx/>
                <a:buNone/>
              </a:pPr>
              <a:r>
                <a:rPr lang="en-US" altLang="en-US" sz="1800">
                  <a:latin typeface="Helvetica" panose="020B0604020202020204" pitchFamily="34" charset="0"/>
                </a:rPr>
                <a:t>denote </a:t>
              </a:r>
            </a:p>
            <a:p>
              <a:pPr>
                <a:spcBef>
                  <a:spcPct val="0"/>
                </a:spcBef>
                <a:buFontTx/>
                <a:buNone/>
              </a:pPr>
              <a:r>
                <a:rPr lang="en-US" altLang="en-US" sz="1800">
                  <a:latin typeface="Helvetica" panose="020B0604020202020204" pitchFamily="34" charset="0"/>
                </a:rPr>
                <a:t>heritage</a:t>
              </a:r>
            </a:p>
          </p:txBody>
        </p:sp>
        <p:sp>
          <p:nvSpPr>
            <p:cNvPr id="3083" name="Text Box 24"/>
            <p:cNvSpPr txBox="1">
              <a:spLocks noChangeArrowheads="1"/>
            </p:cNvSpPr>
            <p:nvPr/>
          </p:nvSpPr>
          <p:spPr bwMode="auto">
            <a:xfrm>
              <a:off x="2185988" y="4202667"/>
              <a:ext cx="1184275" cy="376238"/>
            </a:xfrm>
            <a:prstGeom prst="rect">
              <a:avLst/>
            </a:prstGeom>
            <a:solidFill>
              <a:schemeClr val="hlink"/>
            </a:solidFill>
            <a:ln w="9525">
              <a:solidFill>
                <a:schemeClr val="tx1"/>
              </a:solidFill>
              <a:miter lim="800000"/>
              <a:headEnd/>
              <a:tailEnd/>
            </a:ln>
          </p:spPr>
          <p:txBody>
            <a:bodyPr wrap="none">
              <a:spAutoFit/>
            </a:bodyPr>
            <a:lstStyle>
              <a:lvl1pPr>
                <a:spcBef>
                  <a:spcPct val="20000"/>
                </a:spcBef>
                <a:buChar char="•"/>
                <a:defRPr sz="32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spcBef>
                  <a:spcPct val="0"/>
                </a:spcBef>
                <a:buFontTx/>
                <a:buNone/>
              </a:pPr>
              <a:r>
                <a:rPr lang="en-US" altLang="en-US" sz="1800">
                  <a:solidFill>
                    <a:schemeClr val="accent2"/>
                  </a:solidFill>
                  <a:latin typeface="Helvetica" panose="020B0604020202020204" pitchFamily="34" charset="0"/>
                </a:rPr>
                <a:t>GPCP V1</a:t>
              </a:r>
            </a:p>
          </p:txBody>
        </p:sp>
        <p:sp>
          <p:nvSpPr>
            <p:cNvPr id="3084" name="Text Box 25"/>
            <p:cNvSpPr txBox="1">
              <a:spLocks noChangeArrowheads="1"/>
            </p:cNvSpPr>
            <p:nvPr/>
          </p:nvSpPr>
          <p:spPr bwMode="auto">
            <a:xfrm>
              <a:off x="1195388" y="4189967"/>
              <a:ext cx="714375" cy="376238"/>
            </a:xfrm>
            <a:prstGeom prst="rect">
              <a:avLst/>
            </a:prstGeom>
            <a:solidFill>
              <a:schemeClr val="bg1"/>
            </a:solidFill>
            <a:ln w="9525">
              <a:solidFill>
                <a:schemeClr val="tx1"/>
              </a:solidFill>
              <a:miter lim="800000"/>
              <a:headEnd/>
              <a:tailEnd/>
            </a:ln>
          </p:spPr>
          <p:txBody>
            <a:bodyPr wrap="none">
              <a:spAutoFit/>
            </a:bodyPr>
            <a:lstStyle>
              <a:lvl1pPr>
                <a:spcBef>
                  <a:spcPct val="20000"/>
                </a:spcBef>
                <a:buChar char="•"/>
                <a:defRPr sz="32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spcBef>
                  <a:spcPct val="0"/>
                </a:spcBef>
                <a:buFontTx/>
                <a:buNone/>
              </a:pPr>
              <a:r>
                <a:rPr lang="en-US" altLang="en-US" sz="1800">
                  <a:solidFill>
                    <a:schemeClr val="accent2"/>
                  </a:solidFill>
                  <a:latin typeface="Helvetica" panose="020B0604020202020204" pitchFamily="34" charset="0"/>
                </a:rPr>
                <a:t>SGM</a:t>
              </a:r>
            </a:p>
          </p:txBody>
        </p:sp>
        <p:sp>
          <p:nvSpPr>
            <p:cNvPr id="3085" name="Text Box 26"/>
            <p:cNvSpPr txBox="1">
              <a:spLocks noChangeArrowheads="1"/>
            </p:cNvSpPr>
            <p:nvPr/>
          </p:nvSpPr>
          <p:spPr bwMode="auto">
            <a:xfrm>
              <a:off x="204788" y="4189967"/>
              <a:ext cx="739775" cy="376238"/>
            </a:xfrm>
            <a:prstGeom prst="rect">
              <a:avLst/>
            </a:prstGeom>
            <a:solidFill>
              <a:schemeClr val="bg1"/>
            </a:solidFill>
            <a:ln w="9525">
              <a:solidFill>
                <a:schemeClr val="tx1"/>
              </a:solidFill>
              <a:miter lim="800000"/>
              <a:headEnd/>
              <a:tailEnd/>
            </a:ln>
          </p:spPr>
          <p:txBody>
            <a:bodyPr wrap="none">
              <a:spAutoFit/>
            </a:bodyPr>
            <a:lstStyle>
              <a:lvl1pPr>
                <a:spcBef>
                  <a:spcPct val="20000"/>
                </a:spcBef>
                <a:buChar char="•"/>
                <a:defRPr sz="32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spcBef>
                  <a:spcPct val="0"/>
                </a:spcBef>
                <a:buFontTx/>
                <a:buNone/>
              </a:pPr>
              <a:r>
                <a:rPr lang="en-US" altLang="en-US" sz="1800">
                  <a:solidFill>
                    <a:schemeClr val="accent2"/>
                  </a:solidFill>
                  <a:latin typeface="Helvetica" panose="020B0604020202020204" pitchFamily="34" charset="0"/>
                </a:rPr>
                <a:t>AGPI</a:t>
              </a:r>
            </a:p>
          </p:txBody>
        </p:sp>
        <p:sp>
          <p:nvSpPr>
            <p:cNvPr id="3086" name="Text Box 33"/>
            <p:cNvSpPr txBox="1">
              <a:spLocks noChangeArrowheads="1"/>
            </p:cNvSpPr>
            <p:nvPr/>
          </p:nvSpPr>
          <p:spPr bwMode="auto">
            <a:xfrm>
              <a:off x="3633788" y="4202667"/>
              <a:ext cx="2919412" cy="369332"/>
            </a:xfrm>
            <a:prstGeom prst="rect">
              <a:avLst/>
            </a:prstGeom>
            <a:solidFill>
              <a:schemeClr val="hlink"/>
            </a:solidFill>
            <a:ln w="9525">
              <a:solidFill>
                <a:schemeClr val="tx1"/>
              </a:solidFill>
              <a:miter lim="800000"/>
              <a:headEnd/>
              <a:tailEnd/>
            </a:ln>
          </p:spPr>
          <p:txBody>
            <a:bodyPr wrap="square">
              <a:spAutoFit/>
            </a:bodyPr>
            <a:lstStyle>
              <a:lvl1pPr>
                <a:spcBef>
                  <a:spcPct val="20000"/>
                </a:spcBef>
                <a:buChar char="•"/>
                <a:defRPr sz="32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spcBef>
                  <a:spcPct val="0"/>
                </a:spcBef>
                <a:buFontTx/>
                <a:buNone/>
              </a:pPr>
              <a:r>
                <a:rPr lang="en-US" altLang="en-US" sz="1800" dirty="0">
                  <a:solidFill>
                    <a:schemeClr val="accent2"/>
                  </a:solidFill>
                  <a:latin typeface="Helvetica" panose="020B0604020202020204" pitchFamily="34" charset="0"/>
                </a:rPr>
                <a:t>GPCP </a:t>
              </a:r>
              <a:r>
                <a:rPr lang="en-US" altLang="en-US" sz="1800" dirty="0" smtClean="0">
                  <a:solidFill>
                    <a:schemeClr val="accent2"/>
                  </a:solidFill>
                  <a:latin typeface="Helvetica" panose="020B0604020202020204" pitchFamily="34" charset="0"/>
                </a:rPr>
                <a:t>V2,2.1,2.2, 2.3 </a:t>
              </a:r>
              <a:r>
                <a:rPr lang="en-US" altLang="en-US" sz="1800" dirty="0">
                  <a:solidFill>
                    <a:schemeClr val="accent2"/>
                  </a:solidFill>
                  <a:latin typeface="Helvetica" panose="020B0604020202020204" pitchFamily="34" charset="0"/>
                </a:rPr>
                <a:t>SG</a:t>
              </a:r>
            </a:p>
          </p:txBody>
        </p:sp>
        <p:sp>
          <p:nvSpPr>
            <p:cNvPr id="3087" name="Text Box 34"/>
            <p:cNvSpPr txBox="1">
              <a:spLocks noChangeArrowheads="1"/>
            </p:cNvSpPr>
            <p:nvPr/>
          </p:nvSpPr>
          <p:spPr bwMode="auto">
            <a:xfrm>
              <a:off x="3633788" y="4583667"/>
              <a:ext cx="2919412" cy="369332"/>
            </a:xfrm>
            <a:prstGeom prst="rect">
              <a:avLst/>
            </a:prstGeom>
            <a:solidFill>
              <a:schemeClr val="hlink"/>
            </a:solidFill>
            <a:ln w="9525">
              <a:solidFill>
                <a:schemeClr val="tx1"/>
              </a:solidFill>
              <a:miter lim="800000"/>
              <a:headEnd/>
              <a:tailEnd/>
            </a:ln>
          </p:spPr>
          <p:txBody>
            <a:bodyPr wrap="square">
              <a:spAutoFit/>
            </a:bodyPr>
            <a:lstStyle>
              <a:lvl1pPr>
                <a:spcBef>
                  <a:spcPct val="20000"/>
                </a:spcBef>
                <a:buChar char="•"/>
                <a:defRPr sz="32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spcBef>
                  <a:spcPct val="0"/>
                </a:spcBef>
                <a:buFontTx/>
                <a:buNone/>
              </a:pPr>
              <a:r>
                <a:rPr lang="en-US" altLang="en-US" sz="1800">
                  <a:solidFill>
                    <a:schemeClr val="accent2"/>
                  </a:solidFill>
                  <a:latin typeface="Helvetica" panose="020B0604020202020204" pitchFamily="34" charset="0"/>
                </a:rPr>
                <a:t>GPCP V1,1.1,1.2 1DD</a:t>
              </a:r>
            </a:p>
          </p:txBody>
        </p:sp>
        <p:sp>
          <p:nvSpPr>
            <p:cNvPr id="3088" name="Text Box 35"/>
            <p:cNvSpPr txBox="1">
              <a:spLocks noChangeArrowheads="1"/>
            </p:cNvSpPr>
            <p:nvPr/>
          </p:nvSpPr>
          <p:spPr bwMode="auto">
            <a:xfrm>
              <a:off x="3633788" y="4951967"/>
              <a:ext cx="2919412" cy="369332"/>
            </a:xfrm>
            <a:prstGeom prst="rect">
              <a:avLst/>
            </a:prstGeom>
            <a:solidFill>
              <a:schemeClr val="hlink"/>
            </a:solidFill>
            <a:ln w="9525">
              <a:solidFill>
                <a:schemeClr val="tx1"/>
              </a:solidFill>
              <a:miter lim="800000"/>
              <a:headEnd/>
              <a:tailEnd/>
            </a:ln>
          </p:spPr>
          <p:txBody>
            <a:bodyPr wrap="square">
              <a:spAutoFit/>
            </a:bodyPr>
            <a:lstStyle>
              <a:lvl1pPr>
                <a:spcBef>
                  <a:spcPct val="20000"/>
                </a:spcBef>
                <a:buChar char="•"/>
                <a:defRPr sz="32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spcBef>
                  <a:spcPct val="0"/>
                </a:spcBef>
                <a:buFontTx/>
                <a:buNone/>
              </a:pPr>
              <a:r>
                <a:rPr lang="en-US" altLang="en-US" sz="1800">
                  <a:solidFill>
                    <a:schemeClr val="accent2"/>
                  </a:solidFill>
                  <a:latin typeface="Helvetica" panose="020B0604020202020204" pitchFamily="34" charset="0"/>
                </a:rPr>
                <a:t>GPCP V1,1.1,1.2 Pentad</a:t>
              </a:r>
            </a:p>
          </p:txBody>
        </p:sp>
      </p:grpSp>
      <p:sp>
        <p:nvSpPr>
          <p:cNvPr id="2" name="Title 1"/>
          <p:cNvSpPr>
            <a:spLocks noGrp="1"/>
          </p:cNvSpPr>
          <p:nvPr>
            <p:ph type="title"/>
          </p:nvPr>
        </p:nvSpPr>
        <p:spPr>
          <a:xfrm>
            <a:off x="178594" y="140318"/>
            <a:ext cx="8229600" cy="886335"/>
          </a:xfrm>
        </p:spPr>
        <p:txBody>
          <a:bodyPr/>
          <a:lstStyle/>
          <a:p>
            <a:r>
              <a:rPr lang="en-US" dirty="0" smtClean="0"/>
              <a:t>GPCP Heritage</a:t>
            </a:r>
            <a:endParaRPr lang="en-US" dirty="0"/>
          </a:p>
        </p:txBody>
      </p:sp>
      <p:sp>
        <p:nvSpPr>
          <p:cNvPr id="3" name="Content Placeholder 2"/>
          <p:cNvSpPr>
            <a:spLocks noGrp="1"/>
          </p:cNvSpPr>
          <p:nvPr>
            <p:ph idx="1"/>
          </p:nvPr>
        </p:nvSpPr>
        <p:spPr>
          <a:xfrm>
            <a:off x="0" y="1189355"/>
            <a:ext cx="6658067" cy="3438763"/>
          </a:xfrm>
        </p:spPr>
        <p:txBody>
          <a:bodyPr>
            <a:normAutofit fontScale="77500" lnSpcReduction="20000"/>
          </a:bodyPr>
          <a:lstStyle/>
          <a:p>
            <a:r>
              <a:rPr lang="en-US" b="1" dirty="0" smtClean="0">
                <a:solidFill>
                  <a:srgbClr val="CC04B4"/>
                </a:solidFill>
              </a:rPr>
              <a:t>GPCP Project</a:t>
            </a:r>
          </a:p>
          <a:p>
            <a:pPr lvl="1"/>
            <a:r>
              <a:rPr lang="en-US" dirty="0" smtClean="0"/>
              <a:t>Use then-new satellite passive microwave instruments to estimate “global” precipitation</a:t>
            </a:r>
          </a:p>
          <a:p>
            <a:pPr lvl="1"/>
            <a:r>
              <a:rPr lang="en-US" dirty="0" smtClean="0"/>
              <a:t>Develop at 2.5deg climatology</a:t>
            </a:r>
          </a:p>
          <a:p>
            <a:pPr lvl="1"/>
            <a:r>
              <a:rPr lang="en-US" dirty="0" smtClean="0"/>
              <a:t>Characterize El </a:t>
            </a:r>
            <a:r>
              <a:rPr lang="en-US" dirty="0" smtClean="0"/>
              <a:t>Niño </a:t>
            </a:r>
            <a:r>
              <a:rPr lang="en-US" dirty="0" smtClean="0"/>
              <a:t>Precipitation</a:t>
            </a:r>
          </a:p>
          <a:p>
            <a:pPr lvl="1"/>
            <a:r>
              <a:rPr lang="en-US" dirty="0" smtClean="0"/>
              <a:t>Prior development work in Adler </a:t>
            </a:r>
            <a:r>
              <a:rPr lang="en-US" dirty="0" err="1" smtClean="0"/>
              <a:t>precip</a:t>
            </a:r>
            <a:r>
              <a:rPr lang="en-US" dirty="0" smtClean="0"/>
              <a:t> group quickly led to an operational data set</a:t>
            </a:r>
          </a:p>
          <a:p>
            <a:pPr lvl="1"/>
            <a:endParaRPr lang="en-US" dirty="0"/>
          </a:p>
          <a:p>
            <a:r>
              <a:rPr lang="en-US" b="1" dirty="0" smtClean="0">
                <a:solidFill>
                  <a:srgbClr val="CC04B4"/>
                </a:solidFill>
              </a:rPr>
              <a:t>Subsequent development work made the product fully global on three different time scales</a:t>
            </a:r>
          </a:p>
          <a:p>
            <a:pPr lvl="1"/>
            <a:r>
              <a:rPr lang="en-US" dirty="0" smtClean="0"/>
              <a:t>Different algorithms, but, 1DD, Pentad forced to sum to the monthly mean.</a:t>
            </a:r>
          </a:p>
          <a:p>
            <a:pPr lvl="1"/>
            <a:endParaRPr lang="en-US" dirty="0"/>
          </a:p>
        </p:txBody>
      </p:sp>
      <p:pic>
        <p:nvPicPr>
          <p:cNvPr id="20482" name="Picture 2" descr="http://www.gewex.org/gpcp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4862513"/>
            <a:ext cx="2316788" cy="1586337"/>
          </a:xfrm>
          <a:prstGeom prst="rect">
            <a:avLst/>
          </a:prstGeom>
          <a:noFill/>
          <a:extLst>
            <a:ext uri="{909E8E84-426E-40DD-AFC4-6F175D3DCCD1}">
              <a14:hiddenFill xmlns:a14="http://schemas.microsoft.com/office/drawing/2010/main">
                <a:solidFill>
                  <a:srgbClr val="FFFFFF"/>
                </a:solidFill>
              </a14:hiddenFill>
            </a:ext>
          </a:extLst>
        </p:spPr>
      </p:pic>
      <p:pic>
        <p:nvPicPr>
          <p:cNvPr id="20490" name="Picture 10" descr="https://climatedataguide.ucar.edu/sites/default/files/styles/node_lightbox_display/public/key_figures/climate_data_set/gpcptrmmtropocean.jpg?itok=z8ZA3h7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0812" y="3028767"/>
            <a:ext cx="2580086" cy="1287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5093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0488"/>
                                        </p:tgtEl>
                                        <p:attrNameLst>
                                          <p:attrName>style.visibility</p:attrName>
                                        </p:attrNameLst>
                                      </p:cBhvr>
                                      <p:to>
                                        <p:strVal val="visible"/>
                                      </p:to>
                                    </p:set>
                                    <p:animEffect transition="in" filter="fade">
                                      <p:cBhvr>
                                        <p:cTn id="30" dur="500"/>
                                        <p:tgtEl>
                                          <p:spTgt spid="20488"/>
                                        </p:tgtEl>
                                      </p:cBhvr>
                                    </p:animEffect>
                                  </p:childTnLst>
                                </p:cTn>
                              </p:par>
                              <p:par>
                                <p:cTn id="31" presetID="10" presetClass="entr" presetSubtype="0" fill="hold" nodeType="withEffect">
                                  <p:stCondLst>
                                    <p:cond delay="0"/>
                                  </p:stCondLst>
                                  <p:childTnLst>
                                    <p:set>
                                      <p:cBhvr>
                                        <p:cTn id="32" dur="1" fill="hold">
                                          <p:stCondLst>
                                            <p:cond delay="0"/>
                                          </p:stCondLst>
                                        </p:cTn>
                                        <p:tgtEl>
                                          <p:spTgt spid="20490"/>
                                        </p:tgtEl>
                                        <p:attrNameLst>
                                          <p:attrName>style.visibility</p:attrName>
                                        </p:attrNameLst>
                                      </p:cBhvr>
                                      <p:to>
                                        <p:strVal val="visible"/>
                                      </p:to>
                                    </p:set>
                                    <p:animEffect transition="in" filter="fade">
                                      <p:cBhvr>
                                        <p:cTn id="33" dur="500"/>
                                        <p:tgtEl>
                                          <p:spTgt spid="20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1000" y="3102071"/>
            <a:ext cx="4800600" cy="4138613"/>
          </a:xfrm>
          <a:prstGeom prst="rect">
            <a:avLst/>
          </a:prstGeom>
          <a:noFill/>
          <a:extLst>
            <a:ext uri="{909E8E84-426E-40DD-AFC4-6F175D3DCCD1}">
              <a14:hiddenFill xmlns:a14="http://schemas.microsoft.com/office/drawing/2010/main">
                <a:solidFill>
                  <a:srgbClr val="FFFFFF"/>
                </a:solidFill>
              </a14:hiddenFill>
            </a:ext>
          </a:extLst>
        </p:spPr>
      </p:pic>
      <p:pic>
        <p:nvPicPr>
          <p:cNvPr id="16691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8000" y="0"/>
            <a:ext cx="4826000" cy="25479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386952"/>
            <a:ext cx="8229600" cy="887016"/>
          </a:xfrm>
        </p:spPr>
        <p:txBody>
          <a:bodyPr>
            <a:normAutofit fontScale="90000"/>
          </a:bodyPr>
          <a:lstStyle/>
          <a:p>
            <a:r>
              <a:rPr lang="en-US" dirty="0" smtClean="0"/>
              <a:t>GPCP Objectives</a:t>
            </a:r>
            <a:br>
              <a:rPr lang="en-US" dirty="0" smtClean="0"/>
            </a:br>
            <a:r>
              <a:rPr lang="en-US" altLang="en-US" sz="2200" dirty="0" smtClean="0">
                <a:solidFill>
                  <a:srgbClr val="00B0F0"/>
                </a:solidFill>
                <a:latin typeface="Helvetica" panose="020B0604020202020204" pitchFamily="34" charset="0"/>
              </a:rPr>
              <a:t>A </a:t>
            </a:r>
            <a:r>
              <a:rPr lang="en-US" altLang="en-US" sz="2200" dirty="0">
                <a:solidFill>
                  <a:srgbClr val="00B0F0"/>
                </a:solidFill>
                <a:latin typeface="Helvetica" panose="020B0604020202020204" pitchFamily="34" charset="0"/>
              </a:rPr>
              <a:t>WMO/WCRP/GEWEX </a:t>
            </a:r>
            <a:r>
              <a:rPr lang="en-US" altLang="en-US" sz="2200" dirty="0" smtClean="0">
                <a:solidFill>
                  <a:srgbClr val="00B0F0"/>
                </a:solidFill>
                <a:latin typeface="Helvetica" panose="020B0604020202020204" pitchFamily="34" charset="0"/>
              </a:rPr>
              <a:t>activity</a:t>
            </a:r>
            <a:endParaRPr lang="en-US" dirty="0">
              <a:solidFill>
                <a:srgbClr val="00B0F0"/>
              </a:solidFill>
            </a:endParaRPr>
          </a:p>
        </p:txBody>
      </p:sp>
      <p:sp>
        <p:nvSpPr>
          <p:cNvPr id="3" name="Content Placeholder 2"/>
          <p:cNvSpPr>
            <a:spLocks noGrp="1"/>
          </p:cNvSpPr>
          <p:nvPr>
            <p:ph idx="1"/>
          </p:nvPr>
        </p:nvSpPr>
        <p:spPr>
          <a:xfrm>
            <a:off x="0" y="1828800"/>
            <a:ext cx="4343400" cy="4976813"/>
          </a:xfrm>
        </p:spPr>
        <p:txBody>
          <a:bodyPr>
            <a:normAutofit fontScale="70000" lnSpcReduction="20000"/>
          </a:bodyPr>
          <a:lstStyle/>
          <a:p>
            <a:pPr>
              <a:buFontTx/>
              <a:buChar char="•"/>
            </a:pPr>
            <a:r>
              <a:rPr lang="en-US" altLang="en-US" sz="2800" dirty="0">
                <a:latin typeface="Helvetica" panose="020B0604020202020204" pitchFamily="34" charset="0"/>
              </a:rPr>
              <a:t>Develop, produce </a:t>
            </a:r>
            <a:r>
              <a:rPr lang="en-US" altLang="en-US" sz="2800" b="1" dirty="0">
                <a:solidFill>
                  <a:srgbClr val="CC04B4"/>
                </a:solidFill>
                <a:latin typeface="Helvetica" panose="020B0604020202020204" pitchFamily="34" charset="0"/>
              </a:rPr>
              <a:t>long-term, global precipitation analyses at monthly </a:t>
            </a:r>
            <a:r>
              <a:rPr lang="en-US" altLang="en-US" sz="2800" dirty="0">
                <a:latin typeface="Helvetica" panose="020B0604020202020204" pitchFamily="34" charset="0"/>
              </a:rPr>
              <a:t>and finer time scales for use in studies of weather and climate </a:t>
            </a:r>
            <a:r>
              <a:rPr lang="en-US" altLang="en-US" sz="2800" dirty="0" smtClean="0">
                <a:latin typeface="Helvetica" panose="020B0604020202020204" pitchFamily="34" charset="0"/>
              </a:rPr>
              <a:t>variations</a:t>
            </a:r>
          </a:p>
          <a:p>
            <a:pPr>
              <a:buFontTx/>
              <a:buChar char="•"/>
            </a:pPr>
            <a:endParaRPr lang="en-US" altLang="en-US" sz="2800" dirty="0">
              <a:latin typeface="Helvetica" panose="020B0604020202020204" pitchFamily="34" charset="0"/>
            </a:endParaRPr>
          </a:p>
          <a:p>
            <a:pPr>
              <a:buFontTx/>
              <a:buChar char="•"/>
            </a:pPr>
            <a:r>
              <a:rPr lang="en-US" altLang="en-US" sz="2800" dirty="0">
                <a:latin typeface="Helvetica" panose="020B0604020202020204" pitchFamily="34" charset="0"/>
              </a:rPr>
              <a:t>Characterize </a:t>
            </a:r>
            <a:r>
              <a:rPr lang="en-US" altLang="en-US" sz="2800" b="1" dirty="0">
                <a:solidFill>
                  <a:srgbClr val="CC04B4"/>
                </a:solidFill>
                <a:latin typeface="Helvetica" panose="020B0604020202020204" pitchFamily="34" charset="0"/>
              </a:rPr>
              <a:t>quality of </a:t>
            </a:r>
            <a:r>
              <a:rPr lang="en-US" altLang="en-US" sz="2800" b="1" dirty="0" smtClean="0">
                <a:solidFill>
                  <a:srgbClr val="CC04B4"/>
                </a:solidFill>
                <a:latin typeface="Helvetica" panose="020B0604020202020204" pitchFamily="34" charset="0"/>
              </a:rPr>
              <a:t>estimates</a:t>
            </a:r>
          </a:p>
          <a:p>
            <a:pPr>
              <a:buFontTx/>
              <a:buChar char="•"/>
            </a:pPr>
            <a:endParaRPr lang="en-US" altLang="en-US" sz="2800" dirty="0">
              <a:latin typeface="Helvetica" panose="020B0604020202020204" pitchFamily="34" charset="0"/>
            </a:endParaRPr>
          </a:p>
          <a:p>
            <a:pPr>
              <a:buFontTx/>
              <a:buChar char="•"/>
            </a:pPr>
            <a:r>
              <a:rPr lang="en-US" altLang="en-US" sz="2800" dirty="0">
                <a:latin typeface="Helvetica" panose="020B0604020202020204" pitchFamily="34" charset="0"/>
              </a:rPr>
              <a:t>Improve the analyses by </a:t>
            </a:r>
            <a:r>
              <a:rPr lang="en-US" altLang="en-US" sz="2800" b="1" dirty="0">
                <a:solidFill>
                  <a:srgbClr val="CC04B4"/>
                </a:solidFill>
                <a:latin typeface="Helvetica" panose="020B0604020202020204" pitchFamily="34" charset="0"/>
              </a:rPr>
              <a:t>incorporating new data</a:t>
            </a:r>
            <a:r>
              <a:rPr lang="en-US" altLang="en-US" sz="2800" dirty="0">
                <a:latin typeface="Helvetica" panose="020B0604020202020204" pitchFamily="34" charset="0"/>
              </a:rPr>
              <a:t>, improved analysis techniques, etc</a:t>
            </a:r>
            <a:r>
              <a:rPr lang="en-US" altLang="en-US" sz="2800" dirty="0" smtClean="0">
                <a:latin typeface="Helvetica" panose="020B0604020202020204" pitchFamily="34" charset="0"/>
              </a:rPr>
              <a:t>.</a:t>
            </a:r>
          </a:p>
          <a:p>
            <a:pPr>
              <a:buFontTx/>
              <a:buChar char="•"/>
            </a:pPr>
            <a:endParaRPr lang="en-US" altLang="en-US" sz="2800" dirty="0">
              <a:latin typeface="Helvetica" panose="020B0604020202020204" pitchFamily="34" charset="0"/>
            </a:endParaRPr>
          </a:p>
          <a:p>
            <a:pPr>
              <a:buFontTx/>
              <a:buChar char="•"/>
            </a:pPr>
            <a:r>
              <a:rPr lang="en-US" altLang="en-US" sz="2800" dirty="0">
                <a:latin typeface="Helvetica" panose="020B0604020202020204" pitchFamily="34" charset="0"/>
              </a:rPr>
              <a:t>Analyze the data sets – </a:t>
            </a:r>
            <a:r>
              <a:rPr lang="en-US" altLang="en-US" sz="2800" b="1" dirty="0">
                <a:solidFill>
                  <a:srgbClr val="CC04B4"/>
                </a:solidFill>
                <a:latin typeface="Helvetica" panose="020B0604020202020204" pitchFamily="34" charset="0"/>
              </a:rPr>
              <a:t>precipitation alone or in combination </a:t>
            </a:r>
            <a:r>
              <a:rPr lang="en-US" altLang="en-US" sz="2800" dirty="0">
                <a:latin typeface="Helvetica" panose="020B0604020202020204" pitchFamily="34" charset="0"/>
              </a:rPr>
              <a:t>with other components of the hydrological cycle</a:t>
            </a:r>
          </a:p>
        </p:txBody>
      </p:sp>
    </p:spTree>
    <p:extLst>
      <p:ext uri="{BB962C8B-B14F-4D97-AF65-F5344CB8AC3E}">
        <p14:creationId xmlns:p14="http://schemas.microsoft.com/office/powerpoint/2010/main" val="113732430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856488"/>
          </a:xfrm>
        </p:spPr>
        <p:txBody>
          <a:bodyPr/>
          <a:lstStyle/>
          <a:p>
            <a:r>
              <a:rPr lang="en-US" dirty="0" smtClean="0"/>
              <a:t>Success of Basic Objectives</a:t>
            </a:r>
            <a:endParaRPr lang="en-US" dirty="0"/>
          </a:p>
        </p:txBody>
      </p:sp>
      <p:sp>
        <p:nvSpPr>
          <p:cNvPr id="3" name="Content Placeholder 2"/>
          <p:cNvSpPr>
            <a:spLocks noGrp="1"/>
          </p:cNvSpPr>
          <p:nvPr>
            <p:ph idx="1"/>
          </p:nvPr>
        </p:nvSpPr>
        <p:spPr>
          <a:xfrm>
            <a:off x="171450" y="1143000"/>
            <a:ext cx="8743950" cy="1143000"/>
          </a:xfrm>
        </p:spPr>
        <p:txBody>
          <a:bodyPr>
            <a:normAutofit fontScale="92500" lnSpcReduction="20000"/>
          </a:bodyPr>
          <a:lstStyle/>
          <a:p>
            <a:r>
              <a:rPr lang="en-US" dirty="0" smtClean="0"/>
              <a:t>Yes, the long-term climatology validates well (more later)</a:t>
            </a:r>
          </a:p>
          <a:p>
            <a:pPr lvl="1"/>
            <a:r>
              <a:rPr lang="en-US" dirty="0" smtClean="0"/>
              <a:t>Intelligent-guess fill-ins are no longer necessary</a:t>
            </a:r>
          </a:p>
          <a:p>
            <a:pPr lvl="1"/>
            <a:r>
              <a:rPr lang="en-US" dirty="0" smtClean="0"/>
              <a:t>Highest latitudes still have issues (more later)</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2" y="2249128"/>
            <a:ext cx="9144000" cy="4304071"/>
          </a:xfrm>
          <a:prstGeom prst="rect">
            <a:avLst/>
          </a:prstGeom>
        </p:spPr>
      </p:pic>
    </p:spTree>
    <p:extLst>
      <p:ext uri="{BB962C8B-B14F-4D97-AF65-F5344CB8AC3E}">
        <p14:creationId xmlns:p14="http://schemas.microsoft.com/office/powerpoint/2010/main" val="1547121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gpcpsg_v2.2_1979-2010_ts.gif"/>
          <p:cNvPicPr>
            <a:picLocks noChangeAspect="1"/>
          </p:cNvPicPr>
          <p:nvPr/>
        </p:nvPicPr>
        <p:blipFill>
          <a:blip r:embed="rId3">
            <a:extLst>
              <a:ext uri="{28A0092B-C50C-407E-A947-70E740481C1C}">
                <a14:useLocalDpi xmlns:a14="http://schemas.microsoft.com/office/drawing/2010/main" val="0"/>
              </a:ext>
            </a:extLst>
          </a:blip>
          <a:srcRect l="4027" t="16158" r="3612" b="6798"/>
          <a:stretch>
            <a:fillRect/>
          </a:stretch>
        </p:blipFill>
        <p:spPr bwMode="auto">
          <a:xfrm>
            <a:off x="368300" y="2159000"/>
            <a:ext cx="84455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6200" y="0"/>
            <a:ext cx="8229600" cy="839787"/>
          </a:xfrm>
        </p:spPr>
        <p:txBody>
          <a:bodyPr/>
          <a:lstStyle/>
          <a:p>
            <a:r>
              <a:rPr lang="en-US" dirty="0" smtClean="0"/>
              <a:t>Success of Basic Objectives</a:t>
            </a:r>
            <a:endParaRPr lang="en-US" dirty="0"/>
          </a:p>
        </p:txBody>
      </p:sp>
      <p:sp>
        <p:nvSpPr>
          <p:cNvPr id="3" name="Content Placeholder 2"/>
          <p:cNvSpPr>
            <a:spLocks noGrp="1"/>
          </p:cNvSpPr>
          <p:nvPr>
            <p:ph idx="1"/>
          </p:nvPr>
        </p:nvSpPr>
        <p:spPr>
          <a:xfrm>
            <a:off x="76200" y="990600"/>
            <a:ext cx="8229600" cy="1168400"/>
          </a:xfrm>
        </p:spPr>
        <p:txBody>
          <a:bodyPr>
            <a:normAutofit fontScale="85000" lnSpcReduction="10000"/>
          </a:bodyPr>
          <a:lstStyle/>
          <a:p>
            <a:r>
              <a:rPr lang="en-US" dirty="0" smtClean="0"/>
              <a:t>Yes, we (quantitatively) see the annual cycle and ENSO events</a:t>
            </a:r>
          </a:p>
          <a:p>
            <a:pPr lvl="1"/>
            <a:r>
              <a:rPr lang="en-US" dirty="0" smtClean="0"/>
              <a:t>Variations in the land and ocean time series largely offset each other</a:t>
            </a:r>
          </a:p>
          <a:p>
            <a:pPr lvl="1"/>
            <a:endParaRPr lang="en-US" dirty="0"/>
          </a:p>
        </p:txBody>
      </p:sp>
    </p:spTree>
    <p:extLst>
      <p:ext uri="{BB962C8B-B14F-4D97-AF65-F5344CB8AC3E}">
        <p14:creationId xmlns:p14="http://schemas.microsoft.com/office/powerpoint/2010/main" val="859817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1026"/>
          <p:cNvSpPr txBox="1">
            <a:spLocks noChangeArrowheads="1"/>
          </p:cNvSpPr>
          <p:nvPr/>
        </p:nvSpPr>
        <p:spPr bwMode="auto">
          <a:xfrm>
            <a:off x="441325" y="3460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4" name="Title 3"/>
          <p:cNvSpPr>
            <a:spLocks noGrp="1"/>
          </p:cNvSpPr>
          <p:nvPr>
            <p:ph type="title"/>
          </p:nvPr>
        </p:nvSpPr>
        <p:spPr>
          <a:xfrm>
            <a:off x="152400" y="57912"/>
            <a:ext cx="8609013" cy="780288"/>
          </a:xfrm>
        </p:spPr>
        <p:txBody>
          <a:bodyPr>
            <a:normAutofit fontScale="90000"/>
          </a:bodyPr>
          <a:lstStyle/>
          <a:p>
            <a:r>
              <a:rPr lang="en-US" dirty="0" smtClean="0"/>
              <a:t>Characteristics of the GPCP Data Set</a:t>
            </a:r>
            <a:endParaRPr lang="en-US" dirty="0"/>
          </a:p>
        </p:txBody>
      </p:sp>
      <p:sp>
        <p:nvSpPr>
          <p:cNvPr id="5" name="Content Placeholder 4"/>
          <p:cNvSpPr>
            <a:spLocks noGrp="1"/>
          </p:cNvSpPr>
          <p:nvPr>
            <p:ph idx="1"/>
          </p:nvPr>
        </p:nvSpPr>
        <p:spPr>
          <a:xfrm>
            <a:off x="228600" y="1295400"/>
            <a:ext cx="8229600" cy="5233162"/>
          </a:xfrm>
        </p:spPr>
        <p:txBody>
          <a:bodyPr>
            <a:normAutofit fontScale="85000" lnSpcReduction="20000"/>
          </a:bodyPr>
          <a:lstStyle/>
          <a:p>
            <a:pPr>
              <a:buFontTx/>
              <a:buChar char="•"/>
            </a:pPr>
            <a:r>
              <a:rPr lang="en-US" altLang="en-US" b="1" dirty="0">
                <a:solidFill>
                  <a:srgbClr val="CC04B4"/>
                </a:solidFill>
              </a:rPr>
              <a:t>Global</a:t>
            </a:r>
            <a:r>
              <a:rPr lang="en-US" altLang="en-US" dirty="0"/>
              <a:t> Complete </a:t>
            </a:r>
            <a:r>
              <a:rPr lang="en-US" altLang="en-US" b="1" dirty="0">
                <a:solidFill>
                  <a:srgbClr val="CC04B4"/>
                </a:solidFill>
              </a:rPr>
              <a:t>Monthly </a:t>
            </a:r>
            <a:r>
              <a:rPr lang="en-US" altLang="en-US" dirty="0"/>
              <a:t>Precipitation Analysis</a:t>
            </a:r>
          </a:p>
          <a:p>
            <a:endParaRPr lang="en-US" altLang="en-US" dirty="0"/>
          </a:p>
          <a:p>
            <a:pPr>
              <a:buFontTx/>
              <a:buChar char="•"/>
            </a:pPr>
            <a:r>
              <a:rPr lang="en-US" altLang="en-US" b="1" dirty="0">
                <a:solidFill>
                  <a:srgbClr val="CC04B4"/>
                </a:solidFill>
              </a:rPr>
              <a:t>January 1979 to Present</a:t>
            </a:r>
          </a:p>
          <a:p>
            <a:endParaRPr lang="en-US" altLang="en-US" dirty="0"/>
          </a:p>
          <a:p>
            <a:pPr>
              <a:buFontTx/>
              <a:buChar char="•"/>
            </a:pPr>
            <a:r>
              <a:rPr lang="en-US" altLang="en-US" b="1" dirty="0">
                <a:solidFill>
                  <a:srgbClr val="CC04B4"/>
                </a:solidFill>
              </a:rPr>
              <a:t>2.5</a:t>
            </a:r>
            <a:r>
              <a:rPr lang="en-US" altLang="en-US" b="1" baseline="30000" dirty="0">
                <a:solidFill>
                  <a:srgbClr val="CC04B4"/>
                </a:solidFill>
              </a:rPr>
              <a:t>o</a:t>
            </a:r>
            <a:r>
              <a:rPr lang="en-US" altLang="en-US" b="1" dirty="0">
                <a:solidFill>
                  <a:srgbClr val="CC04B4"/>
                </a:solidFill>
              </a:rPr>
              <a:t> latitude by 2.5</a:t>
            </a:r>
            <a:r>
              <a:rPr lang="en-US" altLang="en-US" b="1" baseline="30000" dirty="0">
                <a:solidFill>
                  <a:srgbClr val="CC04B4"/>
                </a:solidFill>
              </a:rPr>
              <a:t>o</a:t>
            </a:r>
            <a:r>
              <a:rPr lang="en-US" altLang="en-US" b="1" dirty="0">
                <a:solidFill>
                  <a:srgbClr val="CC04B4"/>
                </a:solidFill>
              </a:rPr>
              <a:t> longitude</a:t>
            </a:r>
          </a:p>
          <a:p>
            <a:endParaRPr lang="en-US" altLang="en-US" dirty="0"/>
          </a:p>
          <a:p>
            <a:pPr>
              <a:buFontTx/>
              <a:buChar char="•"/>
            </a:pPr>
            <a:r>
              <a:rPr lang="en-US" altLang="en-US" dirty="0"/>
              <a:t> </a:t>
            </a:r>
            <a:r>
              <a:rPr lang="en-US" altLang="en-US" b="1" dirty="0">
                <a:solidFill>
                  <a:srgbClr val="CC04B4"/>
                </a:solidFill>
              </a:rPr>
              <a:t>Input data</a:t>
            </a:r>
          </a:p>
          <a:p>
            <a:pPr lvl="1">
              <a:buFontTx/>
              <a:buChar char="•"/>
            </a:pPr>
            <a:r>
              <a:rPr lang="en-US" altLang="en-US" dirty="0"/>
              <a:t> Satellite Infrared (geostationary0</a:t>
            </a:r>
          </a:p>
          <a:p>
            <a:pPr lvl="1">
              <a:buFontTx/>
              <a:buChar char="•"/>
            </a:pPr>
            <a:r>
              <a:rPr lang="en-US" altLang="en-US" dirty="0"/>
              <a:t> Microwave (from mid-1987)</a:t>
            </a:r>
          </a:p>
          <a:p>
            <a:pPr lvl="1">
              <a:buFontTx/>
              <a:buChar char="•"/>
            </a:pPr>
            <a:r>
              <a:rPr lang="en-US" altLang="en-US" dirty="0"/>
              <a:t> Gauge data (Global Precipitation Climatology</a:t>
            </a:r>
          </a:p>
          <a:p>
            <a:pPr lvl="1"/>
            <a:r>
              <a:rPr lang="en-US" altLang="en-US" dirty="0"/>
              <a:t> </a:t>
            </a:r>
            <a:r>
              <a:rPr lang="en-US" altLang="en-US" dirty="0" smtClean="0"/>
              <a:t>Center </a:t>
            </a:r>
            <a:r>
              <a:rPr lang="en-US" altLang="en-US" dirty="0"/>
              <a:t>(GPCC) operated by the DWD</a:t>
            </a:r>
          </a:p>
          <a:p>
            <a:pPr lvl="1"/>
            <a:endParaRPr lang="en-US" altLang="en-US" dirty="0"/>
          </a:p>
          <a:p>
            <a:pPr>
              <a:buFontTx/>
              <a:buChar char="•"/>
            </a:pPr>
            <a:r>
              <a:rPr lang="en-US" altLang="en-US" dirty="0"/>
              <a:t> </a:t>
            </a:r>
            <a:r>
              <a:rPr lang="en-US" altLang="en-US" b="1" dirty="0">
                <a:solidFill>
                  <a:srgbClr val="CC04B4"/>
                </a:solidFill>
              </a:rPr>
              <a:t>Output Data</a:t>
            </a:r>
          </a:p>
          <a:p>
            <a:pPr lvl="1">
              <a:buFontTx/>
              <a:buChar char="•"/>
            </a:pPr>
            <a:r>
              <a:rPr lang="en-US" altLang="en-US" dirty="0"/>
              <a:t>Satellite only </a:t>
            </a:r>
          </a:p>
          <a:p>
            <a:pPr lvl="1">
              <a:buFontTx/>
              <a:buChar char="•"/>
            </a:pPr>
            <a:r>
              <a:rPr lang="en-US" altLang="en-US" dirty="0"/>
              <a:t>Merged gauge and satellite</a:t>
            </a:r>
          </a:p>
          <a:p>
            <a:pPr lvl="1">
              <a:buFontTx/>
              <a:buChar char="•"/>
            </a:pPr>
            <a:r>
              <a:rPr lang="en-US" altLang="en-US" dirty="0" smtClean="0"/>
              <a:t>Monthly</a:t>
            </a:r>
            <a:r>
              <a:rPr lang="en-US" altLang="en-US" dirty="0"/>
              <a:t>, pentad, daily</a:t>
            </a:r>
          </a:p>
          <a:p>
            <a:endParaRPr lang="en-US" dirty="0"/>
          </a:p>
        </p:txBody>
      </p:sp>
      <p:pic>
        <p:nvPicPr>
          <p:cNvPr id="17410" name="Picture 2" descr="http://research.jisao.washington.edu/data_sets/gpcp/panntotalgpcp19882004.big.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1251" y="1752600"/>
            <a:ext cx="3363769" cy="2209800"/>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ttps://climatedataguide.ucar.edu/sites/default/files/styles/node_lightbox_display/public/key_figures_420?itok=g-Ipf9q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4585" y="4114799"/>
            <a:ext cx="2390435" cy="2700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897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410"/>
                                        </p:tgtEl>
                                        <p:attrNameLst>
                                          <p:attrName>style.visibility</p:attrName>
                                        </p:attrNameLst>
                                      </p:cBhvr>
                                      <p:to>
                                        <p:strVal val="visible"/>
                                      </p:to>
                                    </p:set>
                                    <p:animEffect transition="in" filter="fade">
                                      <p:cBhvr>
                                        <p:cTn id="10" dur="500"/>
                                        <p:tgtEl>
                                          <p:spTgt spid="174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7412"/>
                                        </p:tgtEl>
                                        <p:attrNameLst>
                                          <p:attrName>style.visibility</p:attrName>
                                        </p:attrNameLst>
                                      </p:cBhvr>
                                      <p:to>
                                        <p:strVal val="visible"/>
                                      </p:to>
                                    </p:set>
                                    <p:animEffect transition="in" filter="fade">
                                      <p:cBhvr>
                                        <p:cTn id="18" dur="500"/>
                                        <p:tgtEl>
                                          <p:spTgt spid="174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500"/>
                                        <p:tgtEl>
                                          <p:spTgt spid="5">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animEffect transition="in" filter="fade">
                                      <p:cBhvr>
                                        <p:cTn id="31" dur="500"/>
                                        <p:tgtEl>
                                          <p:spTgt spid="5">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8" end="8"/>
                                            </p:txEl>
                                          </p:spTgt>
                                        </p:tgtEl>
                                        <p:attrNameLst>
                                          <p:attrName>style.visibility</p:attrName>
                                        </p:attrNameLst>
                                      </p:cBhvr>
                                      <p:to>
                                        <p:strVal val="visible"/>
                                      </p:to>
                                    </p:set>
                                    <p:animEffect transition="in" filter="fade">
                                      <p:cBhvr>
                                        <p:cTn id="34" dur="500"/>
                                        <p:tgtEl>
                                          <p:spTgt spid="5">
                                            <p:txEl>
                                              <p:pRg st="8" end="8"/>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fade">
                                      <p:cBhvr>
                                        <p:cTn id="37" dur="500"/>
                                        <p:tgtEl>
                                          <p:spTgt spid="5">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5">
                                            <p:txEl>
                                              <p:pRg st="10" end="10"/>
                                            </p:txEl>
                                          </p:spTgt>
                                        </p:tgtEl>
                                        <p:attrNameLst>
                                          <p:attrName>style.visibility</p:attrName>
                                        </p:attrNameLst>
                                      </p:cBhvr>
                                      <p:to>
                                        <p:strVal val="visible"/>
                                      </p:to>
                                    </p:set>
                                    <p:animEffect transition="in" filter="fade">
                                      <p:cBhvr>
                                        <p:cTn id="40" dur="500"/>
                                        <p:tgtEl>
                                          <p:spTgt spid="5">
                                            <p:txEl>
                                              <p:pRg st="10" end="1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
                                            <p:txEl>
                                              <p:pRg st="12" end="12"/>
                                            </p:txEl>
                                          </p:spTgt>
                                        </p:tgtEl>
                                        <p:attrNameLst>
                                          <p:attrName>style.visibility</p:attrName>
                                        </p:attrNameLst>
                                      </p:cBhvr>
                                      <p:to>
                                        <p:strVal val="visible"/>
                                      </p:to>
                                    </p:set>
                                    <p:animEffect transition="in" filter="fade">
                                      <p:cBhvr>
                                        <p:cTn id="45" dur="500"/>
                                        <p:tgtEl>
                                          <p:spTgt spid="5">
                                            <p:txEl>
                                              <p:pRg st="12" end="12"/>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5">
                                            <p:txEl>
                                              <p:pRg st="13" end="13"/>
                                            </p:txEl>
                                          </p:spTgt>
                                        </p:tgtEl>
                                        <p:attrNameLst>
                                          <p:attrName>style.visibility</p:attrName>
                                        </p:attrNameLst>
                                      </p:cBhvr>
                                      <p:to>
                                        <p:strVal val="visible"/>
                                      </p:to>
                                    </p:set>
                                    <p:animEffect transition="in" filter="fade">
                                      <p:cBhvr>
                                        <p:cTn id="48" dur="500"/>
                                        <p:tgtEl>
                                          <p:spTgt spid="5">
                                            <p:txEl>
                                              <p:pRg st="13" end="13"/>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5">
                                            <p:txEl>
                                              <p:pRg st="14" end="14"/>
                                            </p:txEl>
                                          </p:spTgt>
                                        </p:tgtEl>
                                        <p:attrNameLst>
                                          <p:attrName>style.visibility</p:attrName>
                                        </p:attrNameLst>
                                      </p:cBhvr>
                                      <p:to>
                                        <p:strVal val="visible"/>
                                      </p:to>
                                    </p:set>
                                    <p:animEffect transition="in" filter="fade">
                                      <p:cBhvr>
                                        <p:cTn id="51" dur="500"/>
                                        <p:tgtEl>
                                          <p:spTgt spid="5">
                                            <p:txEl>
                                              <p:pRg st="14" end="14"/>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5">
                                            <p:txEl>
                                              <p:pRg st="15" end="15"/>
                                            </p:txEl>
                                          </p:spTgt>
                                        </p:tgtEl>
                                        <p:attrNameLst>
                                          <p:attrName>style.visibility</p:attrName>
                                        </p:attrNameLst>
                                      </p:cBhvr>
                                      <p:to>
                                        <p:strVal val="visible"/>
                                      </p:to>
                                    </p:set>
                                    <p:animEffect transition="in" filter="fade">
                                      <p:cBhvr>
                                        <p:cTn id="54" dur="500"/>
                                        <p:tgtEl>
                                          <p:spTgt spid="5">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777085"/>
          </a:xfrm>
        </p:spPr>
        <p:txBody>
          <a:bodyPr>
            <a:normAutofit fontScale="90000"/>
          </a:bodyPr>
          <a:lstStyle/>
          <a:p>
            <a:r>
              <a:rPr lang="en-US" sz="4400" dirty="0" smtClean="0"/>
              <a:t>Remote Sensing Estimates used in GPCP</a:t>
            </a:r>
            <a:endParaRPr lang="en-US" sz="4400" dirty="0"/>
          </a:p>
        </p:txBody>
      </p:sp>
      <p:sp>
        <p:nvSpPr>
          <p:cNvPr id="3" name="Content Placeholder 2"/>
          <p:cNvSpPr>
            <a:spLocks noGrp="1"/>
          </p:cNvSpPr>
          <p:nvPr>
            <p:ph sz="half" idx="1"/>
          </p:nvPr>
        </p:nvSpPr>
        <p:spPr>
          <a:xfrm>
            <a:off x="1256397" y="1292679"/>
            <a:ext cx="4038600" cy="5415643"/>
          </a:xfrm>
        </p:spPr>
        <p:txBody>
          <a:bodyPr>
            <a:normAutofit fontScale="92500" lnSpcReduction="20000"/>
          </a:bodyPr>
          <a:lstStyle/>
          <a:p>
            <a:pPr eaLnBrk="0" hangingPunct="0">
              <a:lnSpc>
                <a:spcPct val="90000"/>
              </a:lnSpc>
              <a:buFontTx/>
              <a:buChar char="•"/>
            </a:pPr>
            <a:r>
              <a:rPr lang="en-US" altLang="en-US" sz="2800" b="1" dirty="0">
                <a:solidFill>
                  <a:srgbClr val="CC04B4"/>
                </a:solidFill>
              </a:rPr>
              <a:t>Infra –red</a:t>
            </a:r>
          </a:p>
          <a:p>
            <a:pPr lvl="1" eaLnBrk="0" hangingPunct="0">
              <a:lnSpc>
                <a:spcPct val="90000"/>
              </a:lnSpc>
              <a:buFont typeface="Wingdings" panose="05000000000000000000" pitchFamily="2" charset="2"/>
              <a:buChar char="§"/>
            </a:pPr>
            <a:r>
              <a:rPr lang="en-US" altLang="en-US" sz="2200" b="1" dirty="0">
                <a:solidFill>
                  <a:srgbClr val="CC04B4"/>
                </a:solidFill>
              </a:rPr>
              <a:t>GOES </a:t>
            </a:r>
          </a:p>
          <a:p>
            <a:pPr lvl="1" eaLnBrk="0" hangingPunct="0">
              <a:lnSpc>
                <a:spcPct val="90000"/>
              </a:lnSpc>
              <a:buFontTx/>
              <a:buChar char="–"/>
            </a:pPr>
            <a:r>
              <a:rPr lang="en-US" altLang="en-US" sz="1800" dirty="0" smtClean="0"/>
              <a:t>Rain Rate </a:t>
            </a:r>
            <a:r>
              <a:rPr lang="en-US" altLang="en-US" sz="1800" dirty="0"/>
              <a:t>linearly related to fractional pixels </a:t>
            </a:r>
            <a:r>
              <a:rPr lang="en-US" altLang="en-US" sz="1800" dirty="0" err="1" smtClean="0"/>
              <a:t>Tcld</a:t>
            </a:r>
            <a:r>
              <a:rPr lang="en-US" altLang="en-US" sz="1800" dirty="0" smtClean="0"/>
              <a:t> &lt; 235K</a:t>
            </a:r>
            <a:endParaRPr lang="en-US" altLang="en-US" sz="1800" dirty="0"/>
          </a:p>
          <a:p>
            <a:pPr lvl="1" eaLnBrk="0" hangingPunct="0">
              <a:lnSpc>
                <a:spcPct val="90000"/>
              </a:lnSpc>
              <a:buFontTx/>
              <a:buChar char="–"/>
            </a:pPr>
            <a:r>
              <a:rPr lang="en-US" altLang="en-US" sz="1800" dirty="0"/>
              <a:t>Most effective for deep convective clouds, used only in 40N,S zone</a:t>
            </a:r>
          </a:p>
          <a:p>
            <a:pPr lvl="1" eaLnBrk="0" hangingPunct="0">
              <a:lnSpc>
                <a:spcPct val="90000"/>
              </a:lnSpc>
              <a:buFontTx/>
              <a:buChar char="–"/>
            </a:pPr>
            <a:r>
              <a:rPr lang="en-US" altLang="en-US" sz="1800" dirty="0"/>
              <a:t>High spatial and temporal resolution</a:t>
            </a:r>
          </a:p>
          <a:p>
            <a:pPr lvl="1" eaLnBrk="0" hangingPunct="0">
              <a:lnSpc>
                <a:spcPct val="90000"/>
              </a:lnSpc>
              <a:buFontTx/>
              <a:buChar char="–"/>
            </a:pPr>
            <a:r>
              <a:rPr lang="en-US" altLang="en-US" sz="1800" dirty="0"/>
              <a:t>false signatures, insensitive to warm top </a:t>
            </a:r>
            <a:r>
              <a:rPr lang="en-US" altLang="en-US" sz="1800" dirty="0" smtClean="0"/>
              <a:t>rain</a:t>
            </a:r>
          </a:p>
          <a:p>
            <a:pPr lvl="1" eaLnBrk="0" hangingPunct="0">
              <a:lnSpc>
                <a:spcPct val="90000"/>
              </a:lnSpc>
              <a:buFontTx/>
              <a:buChar char="–"/>
            </a:pPr>
            <a:endParaRPr lang="en-US" altLang="en-US" sz="1800" dirty="0"/>
          </a:p>
          <a:p>
            <a:pPr lvl="1" eaLnBrk="0" hangingPunct="0">
              <a:lnSpc>
                <a:spcPct val="90000"/>
              </a:lnSpc>
              <a:buFont typeface="Wingdings" panose="05000000000000000000" pitchFamily="2" charset="2"/>
              <a:buChar char="§"/>
            </a:pPr>
            <a:r>
              <a:rPr lang="en-US" altLang="en-US" sz="1800" dirty="0"/>
              <a:t> </a:t>
            </a:r>
            <a:r>
              <a:rPr lang="en-US" altLang="en-US" sz="2200" b="1" dirty="0">
                <a:solidFill>
                  <a:srgbClr val="CC04B4"/>
                </a:solidFill>
              </a:rPr>
              <a:t>TOVS</a:t>
            </a:r>
          </a:p>
          <a:p>
            <a:pPr lvl="1" eaLnBrk="0" hangingPunct="0">
              <a:lnSpc>
                <a:spcPct val="90000"/>
              </a:lnSpc>
              <a:buFontTx/>
              <a:buChar char="–"/>
            </a:pPr>
            <a:r>
              <a:rPr lang="en-US" sz="1800" dirty="0"/>
              <a:t>TIROS Operational Vertical </a:t>
            </a:r>
            <a:r>
              <a:rPr lang="en-US" sz="1800" dirty="0" smtClean="0"/>
              <a:t>Sounder</a:t>
            </a:r>
          </a:p>
          <a:p>
            <a:pPr lvl="1" eaLnBrk="0" hangingPunct="0">
              <a:lnSpc>
                <a:spcPct val="90000"/>
              </a:lnSpc>
              <a:buFontTx/>
              <a:buChar char="–"/>
            </a:pPr>
            <a:r>
              <a:rPr lang="en-US" altLang="en-US" sz="1800" dirty="0" smtClean="0"/>
              <a:t>Regression </a:t>
            </a:r>
            <a:r>
              <a:rPr lang="en-US" altLang="en-US" sz="1800" dirty="0"/>
              <a:t>between cloud parameters and rain gauges</a:t>
            </a:r>
          </a:p>
          <a:p>
            <a:pPr lvl="1" eaLnBrk="0" hangingPunct="0">
              <a:lnSpc>
                <a:spcPct val="90000"/>
              </a:lnSpc>
              <a:buFontTx/>
              <a:buChar char="–"/>
            </a:pPr>
            <a:r>
              <a:rPr lang="en-US" altLang="en-US" sz="1800" dirty="0"/>
              <a:t>Used in high latitudes where MW and GPI techniques is </a:t>
            </a:r>
            <a:r>
              <a:rPr lang="en-US" altLang="en-US" sz="1800" dirty="0" smtClean="0"/>
              <a:t>poor</a:t>
            </a:r>
          </a:p>
          <a:p>
            <a:pPr lvl="1" eaLnBrk="0" hangingPunct="0">
              <a:lnSpc>
                <a:spcPct val="90000"/>
              </a:lnSpc>
              <a:buFontTx/>
              <a:buChar char="–"/>
            </a:pPr>
            <a:endParaRPr lang="en-US" altLang="en-US" sz="1800" dirty="0"/>
          </a:p>
          <a:p>
            <a:pPr lvl="1" eaLnBrk="0" hangingPunct="0">
              <a:lnSpc>
                <a:spcPct val="90000"/>
              </a:lnSpc>
              <a:buFont typeface="Wingdings" panose="05000000000000000000" pitchFamily="2" charset="2"/>
              <a:buChar char="§"/>
            </a:pPr>
            <a:r>
              <a:rPr lang="en-US" altLang="en-US" sz="2200" b="1" dirty="0" smtClean="0">
                <a:solidFill>
                  <a:srgbClr val="CC04B4"/>
                </a:solidFill>
              </a:rPr>
              <a:t>OPI</a:t>
            </a:r>
            <a:endParaRPr lang="en-US" altLang="en-US" sz="2200" b="1" dirty="0">
              <a:solidFill>
                <a:srgbClr val="CC04B4"/>
              </a:solidFill>
            </a:endParaRPr>
          </a:p>
          <a:p>
            <a:pPr lvl="1" eaLnBrk="0" hangingPunct="0">
              <a:lnSpc>
                <a:spcPct val="90000"/>
              </a:lnSpc>
              <a:buFontTx/>
              <a:buChar char="–"/>
            </a:pPr>
            <a:r>
              <a:rPr lang="en-US" altLang="en-US" sz="1800" dirty="0"/>
              <a:t>OLR precipitation </a:t>
            </a:r>
            <a:r>
              <a:rPr lang="en-US" altLang="en-US" sz="1800" dirty="0" smtClean="0"/>
              <a:t>Index</a:t>
            </a:r>
          </a:p>
          <a:p>
            <a:pPr lvl="1" eaLnBrk="0" hangingPunct="0">
              <a:lnSpc>
                <a:spcPct val="90000"/>
              </a:lnSpc>
              <a:buFontTx/>
              <a:buChar char="–"/>
            </a:pPr>
            <a:r>
              <a:rPr lang="en-US" altLang="en-US" sz="1800" dirty="0">
                <a:hlinkClick r:id="rId2"/>
              </a:rPr>
              <a:t>http://</a:t>
            </a:r>
            <a:r>
              <a:rPr lang="en-US" altLang="en-US" sz="1800" dirty="0" smtClean="0">
                <a:hlinkClick r:id="rId2"/>
              </a:rPr>
              <a:t>rain.atmos.colostate.edu/CRDC/datasets/NCEP_OPI.html</a:t>
            </a:r>
            <a:r>
              <a:rPr lang="en-US" altLang="en-US" sz="1800" dirty="0" smtClean="0"/>
              <a:t> </a:t>
            </a:r>
            <a:endParaRPr lang="en-US" altLang="en-US" sz="1800" dirty="0"/>
          </a:p>
          <a:p>
            <a:endParaRPr lang="en-US" dirty="0"/>
          </a:p>
        </p:txBody>
      </p:sp>
      <p:sp>
        <p:nvSpPr>
          <p:cNvPr id="4" name="Content Placeholder 3"/>
          <p:cNvSpPr>
            <a:spLocks noGrp="1"/>
          </p:cNvSpPr>
          <p:nvPr>
            <p:ph sz="half" idx="2"/>
          </p:nvPr>
        </p:nvSpPr>
        <p:spPr>
          <a:xfrm>
            <a:off x="5029200" y="1295400"/>
            <a:ext cx="4114800" cy="5059525"/>
          </a:xfrm>
        </p:spPr>
        <p:txBody>
          <a:bodyPr>
            <a:normAutofit fontScale="92500" lnSpcReduction="20000"/>
          </a:bodyPr>
          <a:lstStyle/>
          <a:p>
            <a:pPr eaLnBrk="0" hangingPunct="0">
              <a:lnSpc>
                <a:spcPct val="90000"/>
              </a:lnSpc>
              <a:buFontTx/>
              <a:buChar char="•"/>
            </a:pPr>
            <a:r>
              <a:rPr lang="en-US" altLang="en-US" sz="2800" b="1" dirty="0">
                <a:solidFill>
                  <a:srgbClr val="CC04B4"/>
                </a:solidFill>
              </a:rPr>
              <a:t>Microwave (SSM/I)</a:t>
            </a:r>
          </a:p>
          <a:p>
            <a:pPr lvl="1" eaLnBrk="0" hangingPunct="0">
              <a:lnSpc>
                <a:spcPct val="90000"/>
              </a:lnSpc>
              <a:buFontTx/>
              <a:buChar char="–"/>
            </a:pPr>
            <a:r>
              <a:rPr lang="en-US" altLang="en-US" sz="2200" dirty="0"/>
              <a:t>Closely related to hydrometeors</a:t>
            </a:r>
          </a:p>
          <a:p>
            <a:pPr lvl="1" eaLnBrk="0" hangingPunct="0">
              <a:lnSpc>
                <a:spcPct val="90000"/>
              </a:lnSpc>
              <a:buFontTx/>
              <a:buChar char="–"/>
            </a:pPr>
            <a:r>
              <a:rPr lang="en-US" altLang="en-US" sz="2200" dirty="0"/>
              <a:t>Emission from cloud drops </a:t>
            </a:r>
            <a:r>
              <a:rPr lang="en-US" altLang="en-US" sz="2200" dirty="0" smtClean="0"/>
              <a:t>(29 </a:t>
            </a:r>
            <a:r>
              <a:rPr lang="en-US" altLang="en-US" sz="2200" dirty="0"/>
              <a:t>GHz).  </a:t>
            </a:r>
            <a:endParaRPr lang="en-US" altLang="en-US" sz="2200" dirty="0" smtClean="0"/>
          </a:p>
          <a:p>
            <a:pPr lvl="1" eaLnBrk="0" hangingPunct="0">
              <a:lnSpc>
                <a:spcPct val="90000"/>
              </a:lnSpc>
              <a:buFontTx/>
              <a:buChar char="–"/>
            </a:pPr>
            <a:r>
              <a:rPr lang="en-US" altLang="en-US" sz="2200" dirty="0" smtClean="0"/>
              <a:t>Most </a:t>
            </a:r>
            <a:r>
              <a:rPr lang="en-US" altLang="en-US" sz="2200" dirty="0"/>
              <a:t>effective over water surfaces ( </a:t>
            </a:r>
            <a:r>
              <a:rPr lang="en-US" altLang="en-US" sz="2200" dirty="0" err="1"/>
              <a:t>Tsfc</a:t>
            </a:r>
            <a:r>
              <a:rPr lang="en-US" altLang="en-US" sz="2200" dirty="0"/>
              <a:t> &lt;&lt;</a:t>
            </a:r>
            <a:r>
              <a:rPr lang="en-US" altLang="en-US" sz="2200" dirty="0" err="1"/>
              <a:t>Tcld</a:t>
            </a:r>
            <a:r>
              <a:rPr lang="en-US" altLang="en-US" sz="2200" dirty="0"/>
              <a:t>)</a:t>
            </a:r>
          </a:p>
          <a:p>
            <a:pPr lvl="1" eaLnBrk="0" hangingPunct="0">
              <a:lnSpc>
                <a:spcPct val="90000"/>
              </a:lnSpc>
              <a:buFontTx/>
              <a:buChar char="–"/>
            </a:pPr>
            <a:r>
              <a:rPr lang="en-US" altLang="en-US" sz="2200" dirty="0"/>
              <a:t>Scattering by ice particles over land over land ( 89, </a:t>
            </a:r>
            <a:r>
              <a:rPr lang="en-US" altLang="en-US" sz="2200" dirty="0" err="1"/>
              <a:t>Tcld</a:t>
            </a:r>
            <a:r>
              <a:rPr lang="en-US" altLang="en-US" sz="2200" dirty="0"/>
              <a:t>&lt; Ta)</a:t>
            </a:r>
          </a:p>
          <a:p>
            <a:pPr lvl="1" eaLnBrk="0" hangingPunct="0">
              <a:lnSpc>
                <a:spcPct val="90000"/>
              </a:lnSpc>
              <a:buFontTx/>
              <a:buChar char="–"/>
            </a:pPr>
            <a:r>
              <a:rPr lang="en-US" altLang="en-US" sz="2200" dirty="0"/>
              <a:t>only ice clouds over land, low resolution, no estimate over snow and ice</a:t>
            </a:r>
          </a:p>
          <a:p>
            <a:endParaRPr lang="en-US" dirty="0"/>
          </a:p>
        </p:txBody>
      </p:sp>
      <p:sp>
        <p:nvSpPr>
          <p:cNvPr id="5" name="AutoShape 2" descr="data:image/jpeg;base64,/9j/4AAQSkZJRgABAQAAAQABAAD/2wCEAAkGBxQTEhQUExQVFRUXFRQXGRgYGBgaGBgXGBgcFxcXFxgcHCggGhwlHBQXITEhJSkrLi4uFx8zODMsNygtLisBCgoKDg0OGxAQGzQkHyUsLCwsLC8sLC0sLCwsLCwsLCwsLCwsLCwsLCwsLCwsLCwsLDQsLCwsLCwsLCwsLCwsLP/AABEIAMwA9wMBIgACEQEDEQH/xAAcAAABBQEBAQAAAAAAAAAAAAAAAQIDBAUGBwj/xABLEAACAQIDBAcCCgYHBwUAAAABAhEAAwQSIQUxQVEGEyJhcYGRMqEUI0JSYnKxwdHwBzOCkrPhJDR0orLT8UNEVHOTlMIWF1Nk0v/EABoBAQADAQEBAAAAAAAAAAAAAAABAgMEBQb/xAAyEQACAQIEAwYGAwADAQAAAAAAAQIDEQQSITFBUfATYXGRobEFIjKB0eEUI8EVUvEG/9oADAMBAAIRAxEAPwDw2iiigCiiigCiiigCiiigCiiigNfY/RnFYpGexazqrZZzIstlL5EDMC7ZVJyrJqxh+huNdLbpZkXTaC9u3m+NJFosubMisQQGYAGtHoZ0rs4Szdt3bd24HbMUDIbV0ZCvV3bdxSF1Ptp2oJHAVp7N6fWLVnDI1m67WWw5AZkZbXVNmc2HK9YM40yFsozGOEAc23QzGgEmwYGIOF9pP14MFPa/vez31Wt9G8S19sOLXxqrnZcyAKmUPmZy2RVysDJPEca7PGfpMV7RTqXD9SgDSP6x1V+3cvH6xvo37FYtzpbafF4m69pzYxNhLDqrAXFCpbGZGgiQ1kGCIIMUBzu09k3sPca1dQq6gMRowysAVYMpKlSCIIMa1FhMG9xgqDUhiJIUdhc7dpiBIA3Ty5iu22D04w+FFxbVi6lsXFuIq3ATey2TayYokdpWJzkKIBYgCpLH6RFFuzba3dYWktKBmEDLgHwbZRwl7gfwHOgOAWyxIAUknUAA6+HPcfSribGvnqItk/CCRZgglyH6sgCZHa01iu8tfpGs9el4pipW24CC7CWmKWkC2VERb+JMgn5Q001xdtdL7V7EYa6LThbN/E3SufKxF7EtfUKy6qQGAnmKAwNr7Bv4ZlW9bgspZSrI6sqkhiHQlTBUzrpGtZ5QwDBgzBjQxvivSj+kWx1hITEgm2gfEK1q3inZL3WgMUUJlI7JMSd5ndTcJ+kezbs4S2tm8DYdLhm5mGYWbto5JPZBN4NAAAg6caA83dSDBBB5Gm1t9K9ufDLlm5DZkw2HsuzGWd7aZWcneZOuutYlAFFFFAFFFFAFFFFAFFFFAFFFFAFFFFAFFFFAFFFFAFFFFAFKBSV3P6KbuDt3r74wFx1F1FtqJLBrbtdbUgCLaMN+9x5AcNRVjaFpFuutt89sMcjwRmWeySDuMRI51XoAooooAooooAooooAooooAooooAor0Ha2KCYnEItrDBFvXkUfBcLoFuMqiTak6DjVb4U0SUw3/AGmE/wAms+0QOHor2DDbEz2EOXDpdILa4TClTm1UMOplSBxE7zpWFjFuWjkuWcOrRo3wXClSOanqoIrKGLpTk4p6o0lSnFJtbnnlFd6mKkfq8N/2uF/yqZdxZzaW8NH9kwv+VWvaIpY4Wiu0+Ht8zDf9phP8mmPtFoPYw24/7phP8mo7aJBx1FanSmyqY3FIgCquIvqqgQAouMAAOAAFFagy6Kv/AARaX4KvKqZ0DPorR+DLy95pRhl5fbTOgZyiSBXXN+jrFDc1k+DN961hthlg6cK9xwrh0VhxVT6ia8v4njamHyunxvf0OrDUo1L5jyR+gGMHyUPg4rI2xsG/hsvXWyoacp0KmN4BHESNK92gVpWdiWsZhLuHvAFS2h4o2XR1MGCDXmR+PVISXaJZb68N/ubVMJFRvE+Za3OiWEuHEWyEYq2dJCkjtIyb/wBqvY7X6JcEntrcuAb4vQY8rK11OC6GYG0VKWWBQgr8a+kajQaV6r+OfD4/VU8k37I43RqcEfL5wVz/AON/3T+FRtYYb1YeRr6ssdF8GqhRh0McWLFvMzV2z0PwL9r4Mu/m341rhPi2DxVTs6UnfwsVlTnFXZ8hUV7l032Jbt4y5btdVbtgWyELRHYBO/v131z52RPC03g1s/fXp/18ZpeOhneXI8tor047B4mwD4Kp+yoW6Pr/AMNr/wAs/hS1N7TXmLyW8Web0V2u0sFYtpPVjMdF1O/nv4VhdUOQ9KpV/rdmIyuY9FbHUjkPSjqRyHpWfaIsY9FbHULyHpTLmHEHQbjTtEDoekP9cxPL4RiP4rRV3oxg1u3gGBKr2n7wNAPMx76XpIbPwnE5jdP9Ivj2E39Y249YDXc7JwWGw2GtdXnzXAGuhhmgx2c0kZTBPs6CuLETcINx362N6FNTmlwLD2t5U5hx5jxH37qrYiwtxSlxQyngeB5g7we8VfREPaRnkaxAmOYM60ZUfcSG8BDeAnQ188rrj+V1zPadmrPY4HbexGsDMhzW5gHivc458juPurEV50I1/lXqZVNQcxBkEFRBHEEZq5Dbuw7VmHDXcjNpCqSp3hWJccNx4x3V7WExTn8k3r7/ALPLxOHyfNHY5QrBio7qwD4Gp8SQTInjTGWVI4wa7HY4jL6Yf1/Gf2rEfxWoq70owYbG4syf61if4rUV1ZkCoQaOrqXLSha57giCUuSpYoilwRBa6nol0ht4a26XA5l8wKgGBlA4kcq5qKIrKtSjWhklsXhNwd0etY/9IGCuhFGdCu9mSAdIjsyeHGtjZXTnZ9u0oN9Q0EtCOTvMTC74ivDooryZ/AcPKOW8kvFfg1/kztY9uxf6T8BDKrXWkESLTAe+D7qT/wB0sGzqiJeYsyqDlVRLEDi08eVeJVY2eYu2zyuIfRgaiP8A89g1vd/f8Ir28j0/HfpeCsVTCFoYg5roXcY0hG5VYt/psRV0wTTyN4R69XPurzfpDhlNy5dtiFN24rqP9ncDHTuVoLL+0Pk1kRXfhfh+Gwss1KNnz1fuUlUlLc6zpH0yXGX2vNaNvMFBUHN7Iga6TVAbWtnfmHiKw4pIr1Y4upHQxdNM6JNpWvnR5EVMu01AkXY04MZ8BXMBaWKt/Nk90iOzQ7F4g3GLHyHIcqiy0+KSK5m23dmiGRS5afFJVQNy024uh8DUkUlwaHwNSDs8Nspr+0sQYlbeIvseZi62VRzJMeQNdmXDe1ofnAf4h9499VLeAFp75kMXxN92IIIk3GhJG4qOHMmrLXZHa1PBuPg3Px314OOq9pV02Wn5PZwlLJC/FkFyy1syvjAOh70P5FWUYXBI9rluzeXBu7j477mJwfVo2Zg0E9kb13DNzAmRugkQYOgjXYrZgVYA5wjSMoLSQSrEgNlKxpr3bqx7KbdmtUdGeNr3IfbH0x/eH/6+2q1y2rKVYSrCCO7u5EbwavXcO5K5VJYrm7Ha4xmgaimYuwwhmVlJ3ggjXmAeBj7aztKO6t/nXAm6eh5ntjZZs3GU6gCVbg6ncw7+BHAg1lXm7Pl91ej9I9n9dYYKJdAWTmdO0nmBp3gc682Ydk+Br3MNiO1hrut/yeJiKPZztw4FjpEv9Mxf9qxP8VqKk6QofheK/tOI/itS12SvcwMylpYpYqoGkURTgKSKASKMtKKWKAaBXS7Ex2FS1bW4Ezi8WYtaLSkNOuRtIKgd/Ae1XORW5sOxhinx1xQ7OpWQYVLZllc8OsGZY7lOswLR3BOuLwhe3nC5Pg91Gi2V7Z/VgwoMjiwkjgxO6vtNsGLQNgRdU2zM3dYA6z29IzTG7hWzfw2z30DIktbMhoygW2zfJJgtBI1MxFU9q4LAjDtkuTcVOxDAly0znG8QQFyxMGd2os79wM7FYgW8XiVYZrbXryOvEr1hhh9JSAwPMd5rOx2FNpypIYQGVhudDqrjuI4cDI4Va6Qf1m8eblv3u199OwJ65OoPtiTZPedWtH629eTfWNUBmRSAU4rRHdUXA2KIpwAoJqLgQrSRTgKUJU3A2aKdlpKXAlNuDQ+BqQLyFFwaHTh41awN7HbUu2MdimttvxF+VOqt8a2jLx3b944Guw2RtRMSmdNCIzoTJQnv+Up4N5VwfSLXF4ruxGI/itW0u1beHth7IsdabNpIUZu0XYsxYwQvV2wGXeGuJMkE1x4nCxq3a0l7+Jvh8RKlLuO5GIZ5V2OvPdPf3E7++CZIp6YhzCMxkEFd2jjdPfwmkweKw92x1ikMCoAUdlw0pmljMkHOII8NCKn2klsvKkAdqWU5hE9gQNRpz+6T5M6dSLfzevf10z14yjK1loZ17EMXGeGEADQDdwJG8xx36VfvAKtsfJZX17i5IPiPuNVtqYc68538Mw1B8xB8zUrENYtEbwGPkXP2H7azeqbe9rPxui7tpbrQrEFTyIPvFed9LsB1V65lEI4zr3A7x5MGHgBXpF7UK3MQfFf5RXMdO8LmwwucbbQfqPof7wX941tgquWou/R9ePuc2Np5qWbijlukDxi8Vp/vOI/itRR0gs/0vFf2nEfxWor6K55BlzSimmisyB1E0gagPRgUigUonkaQtSwAUEUs0oHnUAMtNIp4HM0lAdGpw3X3jiASeotNbkSmbqFYhoIIYnKBAbe2kxT7y2b17qVFq1bNxHN+2gc2pUdjMCoYBvlAifmzWbtXEEOvYtmbNgyVBP6peNZ928zRJ0G5Roo8FEAeVXuDc6XYC2t66bL9Z1Ti3eaAua5uN0AaQzBgY3MJ+UK50eFW8DiTbfNGYGVdSTFxW9pW8efAweFS47CBGGSWtsM1tuJXdB5MpBBHMcoo1cFECnqlOjupMh5+lRlJEgTSmjqiKXJ4d2oqwFmmAid32/hTgh4/fQy93v8A50AORUN6YM8qlj8zTbgGU+G78io3BodIEJxWKOsfCb8nh+tf7xWfwrrtu9IQBisMwYt1mIQE7gTi7t2Qc24KwEEHWYy7zkbY2vaupZVbZDWltr2uKKDKEq0xJHaEFpOiQJrJK+5U0ug+Ph3sHcwLr3Oo7Q81B/cFdrht8fO7Pru98V5vsva9pLqXGw6IFcHNae8GEHWetuOpWJBEA943H0LaDhGy2yLjTu9kryL74GmkTurxsdR+e64r16setgJ5oOHIvXBmQH6H9612Y/6ZWm2Vhba8GFweGZz/AOWtVbg7LC9dMl1cC1KEhxlZUAlye2m4/JnQCqGKtQtiLV49m4f1sOIub56yePOsIwUoy13SfquduR2JcO//ABmpb1VhyhvuP+IelUdqYfrLF63vLWrgH1gpK/3gKZhkl3W1duowD9i7L6QSJD9ojQahqfhsUQ6pdAVidGHsv4cQY4HymsbON2vEtKOaLXM896Q3D8LxX9pxH8VqKOkaf03Fgf8AE4n+K9FfTu584Z3U0ZBSF6JpdACRyoNw8qbBoVCai4CaSamW1NOYDlSzJIch8KQsRU4buqXMO8+U1NhYpT404VYe0T3VH1XePUVGwyvkXdrb7R/+vh/dbC/dVZbdaGJ0+Dt2W+IGhmDD3E4fVpVa0RqpX6jSP3WE/wB6rEqJSAHKr2AYOOofQMZtsdyXN2/grQFP7J+TTeoT5N1SeTBk9SZUetNuYK5E5CV4lSrgd8qSIqSbFW8GUkMpzAkEHgRoR61FmJ7q1MSvXJn33bQAucc9saLc72XRW7sp51lPc1iKq/Eh3W4p7zTC/L30yaVqrcrcdm5k+AppoFLGlSBxA4x5U4rodZ08qjH5inqD/rNSD0jH7NvB7vxd1vjMawBwzsp6y4ctqQutph2iQZYgAkCs7ZWzLiYfK+FxOcWrqi11LG1cuslxOscgBgSt1VzKysAhExv4yyoJHZA9KS7ZWdcvoJrTNxFuJ1m2NiXLlhOrwdxbnxOYCxdBUJh1tlA7TmXOpMsZ9nkSel2Rs2+bYd7NwO/aeVYGdwBkcAAPKvJDaXkPSgWV+aPSuPEUo1t9DfD4h0b2W57Dh9n3jde41m5IKqvZPsIq7vEgn05VXubNxNwW2YXlbK5EIYXMQ2UrGonnrpXlaop0yjwgU/qgBIUelc6wkI7N8uGx1fz5ckepYrD3mW3e6m4Lq9W0dW86wrrumCCdPDlUm0tm3GtOOruTBK9hiQ66qRpvBAryPqhuIA8hTupURop8v5UWBp6Wb08Cv/IT5I0+kJ/peK01+E4j+K1LWZMbqK72zgEjz8qew4aDvNSMF5xShATpm/PjVibES24H5g/fT7IBMbvAT666CpGtjjB893jR1kjeNOW6iJcebFXCMeIPcNT6aGmFY4HzmPSmmD8o+H54U8XuBlhybX04j1qboreS266+w06cQPAffRDEb5p/YPyWHhqPQ6++nLYnQFD4aN6H7poosdpz068isV4U7Jw4d1SNZy6ZTI7oNSrhnIBKhF4M5gHwG8+QNRtuSh2O1tYcgf7Nx6X7p/8AKqvVliAAxPICtfFZVs2NM5+NHEL7c7vaPtcxWa2Lc6FgF+aNB6Df5zUAOoVdHYA8lhm93ZHr5VobH6RXcKxNiFkEdrtGSCM2sAETIgcNZrPxNl1VWKwrglWiJjfE+I9RzqNDHhz/ANanZguYbat5WDlg5BMdYFeZBBEnWCCQYOoJq1tEWoFwIy231XI50Ye3bYPmkrI1GWQQeNZtuy7CVQ5eeUx67qtbPgZrd5kW28TLAlHE5HCgkiJg6aqSOVQL22IBh7TbrgXuuIVPkUzA+g8KauynM5Bn+qyv/gJPqBWvgOjouO6G8gdPaQKxaPnKSQGWCNRz5a1s4TodY0DPcLcJKhD3HsyPGfSuepiaNPST1RvCjOorpXRw3UNMZWnUkQZ03nwpbdvNGUa8q9g2FcOGzCzKuVyHOWeY+bnJyt3bjFVsNfQEI9tV+a9sZDpwjdpyjw5Vh/Pp2+W7fXiarAz4nmlnZN5yAtoz3iB74inYvAvbbK+VWEArrOvHQRHnXql1EJhjlbSGI7JniSPtjxqjj9ki6MlxQ0aAqRnTvWdR4RBrOHxFuX06dzu/Es8Fpo9fI8zKRoB+HrVa4IPjW3tzYzYZ5eSpnK0ET3EcG7qzHAiQJ+yvSjJTV47HFKLWjKhGv5FAU05h+RSVVlQt76mYcB6U1CKFHKdO+qtcSUKEHfUbCp3GnKo2afDnUIljAp/1oodRpuoq+YqTLa74+6kZzEAECg3YA75P3CpMHiXSSjFZEHcRHIgiCO4iKsnzLvTRFYg8dfGkU66+6tAXbNz9ZbyH51mB6227P7pWpDsqf1LC79FdLkf8tob93MO+hQzifL1qzsvZ7X3KW+04UsF4sZChV0jMSw3wNDrXQ2+g99sL1/YQlhFp2Afq4JNwrvGoUBYkzNc9ZChwiXMocG27soChWIDaamO/Q6cKm1nqGbn/AKRvKxVmtgggGS/yhIaCu4wRz8tao4fYt5wrKmYMbg0KgjqyQwGeBwnjpExIrQIxin4u4XT2gwFqJFoOFcjMgOVhlGYqSwYHWafYwOLtqyC6gdGfKhynMzHDnsMw3v8ADE3xqAPq3t3C5j4nEXLLdUEyEQdStwwRmBzSUEgg9kCq1y+GMvM81bU+IMz6io7965dOdtTCiYA0UAD3AU23x4d/53VGZlciL6hXtIvWBQjXN4IYloMAezwO9ta2LO2kSzatOcQoRGQsoUFgb4uqQc+hVUKgzI614Ijtc9Yt5sw9rSe6V1+zNW1gsZhltKjhi6h7hMEIzspHVHKZyj4vXnaJBGYirJrw664i0ltr11wKlzbJa4HYBgt03ASDIl85yWy5VToOzJGgEkCtT/1HYDq7JcbtS2ZFYv8AFhQe1dLABgexmI1mZFT4E4I2iQgcutoFE6wur5810sJbJZ7NuDEwHjNMVhG3ZW6xbIUzuVtMWJC5uwpZWgdmN5kRupqS5JLUZtnaNq6IS2Vg28jMq5oAuC5maSzEk2YkmMh3Sc2Qa19v40XSjLhrWHtqmWLQlWadXZ9SSdBqTurIBrKd76kKSezNjZ2IZurZP6xh9U53LQ9pO8qC3ipYcBXod5YYgbpNcX0T2SQ6Yi6ciqQ1tSYLsNVbmEG+eMRzrt7rq8OrL2jBEjRzrHgdSPPlXkY2UZyvHhv13f74nrYCEopyezFv6qrcdVPfliD6EelMx1vOAeLCZ+kDE+4GpLxByquoGkjiSdSPPTyFMx9wII35FjTixMkDzMV5sL3Vt/8AOrHehMK+e1rvADDu4MPfPlT27STxWB+yd3odPMU3AW8tszwQL+0SPwJp9kdlz3AeZIP2KaStd25gibtKbZaFYRzCng0HTQ+omvOMbcYMytbRWUsrFFC9oGCCB2eHAV6NXAdMSfhl4TpmX1KKT7ya9T4fVam4cLX8rL/fQ87HwStIxgOMaUr24pDSq1eonfQ80aaXXfSFoNOCzUPfQhDg88DpyppPhTjbI1IpXE67qWJI2HlRUqKZ40Uyk2AiQDy0P2ims3CPWlDAEZeXr41IE4rr56/zqbFvq2I0kmnuo4wdaYzQeZprzU/KipeO0GOl1VurEAXBLD6twQ49Y7qelq0WVrVxrDAgjrNUBn5N1RII7186oW7kDcDSFpo5Ig0Ma2JQMzl8lwpLhgUcpBQh17OmUQAdI7qiubYvkz1rzKnfxVg6nyZFP7K8hTMFfe2SyOyE8Bx7mG4juNWPhVpxF22FPz7UIfE2z2D+zlpmBnltAJ8qRY3wTWgNl5h8Q63T832bv/TbefqFqoXUZGysCGG9SCCDyI3iobsLktnFZWVssgGYO492lS38XlYhUtKAZkIGkbwZfNwg6VTdTxrf2PsMYlMxuZcsIRlmY3HfygeVZzqqMc0i8ISnLLHcxL2MuPozsRyns/u7qiNdxY6IWR7TO3mAPcJrTwux7Fv2ba+J7R9TNcksdBbanXHAVHu7HAbOwF+4QbSv9bUD13Vu2dh5btpMQUOcPBUR2gNFLCJOs7uFdhUOLwq3FKuJB8iCNxB4EVg8fUemy8zqpYCnB5nq+ZSxGFsWULm2sCOEkknKBr3kCpLN1kVusSxbtMIuQCWK8NdBoYIAGu7jVPF27qIyXAL9kiCZC3QOE7gxGmuh0rObHFlaySLqwIFw9VdHFddzEQDIpD5td++/50+2h2qM+Er+OvXi7l3G2UsTlKBiPbyXUWDDKyMvEjjGmtV8PcvwHzN1YGcMYu2lEas7LDqB4H1qWzduCMz3tBA6y0GjnlIMc/Wr+H2iiIbdq27DMWIVd7tqS07vsA3Cpmlrk18eXsWcqllmX33XsvYmO1j2Va2Tb1K3LfbR/pkDVdB3gRvrRa8pVQjBl35gZDE8QeXAfzqjsW0bNt1hVz3GaAdFVo7Ck8JE+dU2w3U3rZtQq3GIuJMKAFJN0cEiNTu1rjlRs9rWvbk+vIyUoy2e3WprF1UM7mEQFmP0Ry7zoB3kV5bjcYbtx3cgF2ZiORJmPAbvKt7pT0hF34m0T1SmS0R1jc44KOA8zwjmcoHjXo4Ki4Jzlu/b9/g8bGYjtJWjsgqfDgDXWfcKZZSpyJ8K62zniiFyNdKaqmpVXnSiIpcmxCWO7eBTac45UlWTKim3y1opRpvkUVYCU0zwkeFPnzonuqLkD0Ytode/cfXjTmtgjl4iPeKiRh4eIpxDHiG8591SmaJt94dQ2vHzppMbx91DKeIIpEduZqrsRp3rr7Cm9+d9PHfpQ1w9x8h+FKG01C1BKS5+g1yBoKtja7wEeLqDTLcGaPqv7afssKqFxwUe/wDGk636I9/41KZDS5+5oC3h33FrDH5Ly9vycDMvmp8a6joDsPENeuKih7bID1iurW5U6doHf2m0391cOb3GF9K2ei/Sq/gbjNZKgPlDgqCCAZ03aiTB76hxjJWlsWjLI04vVHoGLtG0zK/ZZTBBIqocanBg3cst9k1cxGItXGNy6qFn7XWCAxB3H5p0jgPGkUI36p1f6I0bwA3E9wJrxXTV3lu/frwPejPTX9FTr2Ps228WhR+PuoyXDvYL3KJPq34VI7sDHVsD9Ls+7f7qTK53kL4CT6nT3VTbkuuuBcRMKo1iTzYyffu8qjvlHEFRc8gR+8dKl+DLxlj9Iz7tw9KkdwokkAcyYFRm15sky7exVBkTb7rbNHnP3AVKmzWUQl5wORg/bVXH9J7NuQpNw8l3etcztHpFeuyAci8l3+Z311Qo1p76LvMKmNhT3d35m1tfHi1ocS7t81Ag9TGlcxd2m5kE5g28NqD5nX0IqqFprCvRpU+zWh5WJxU66s9ETdZbbepQ/R7Q9DB99KcIW9llbuBhv3TBPlNQWxPdT8nKtsy4ry0/XocKg+D89f36jlstJGVtBJ0MxzjlVnDYXOBB1O7dAAOWW1neeAO8c6nwe0msjRQx+kWMeAmBUGLxkmVXJm1YIzAE844GtctFRzN3fL9mOau5ZbWXPT2JbeALQVKmTHHiucTp82D5jvhl3BjKWJB0JETrDBW4cC1VFusNzERoIJ0G+BR1xC7zB4SY57vEzWd6dtvU1tUvq9PDrrzLb4Bd6sAIX2tPaXPwnQLJJPKmDAtDTllQzcdAr5DOm7Rt07qrdc2hJI3RB5aCPCni83Bm8yfzwHoKspU+K9RlqcJehAWJ30UNpRWe5ox1u0Z10FPNrv8AXSo2nd76VBzqpZNbWA2TyJ+z1qMgzUnh7qdnPOfHX7am6Fovr/waHI3GPOpOtMb/ALKRn55T5fhTesHzfeagunbaXuPFyeAPkPupubmBPn+NIHHI+v8AKkLKefqPwoL9/XkDP9Ee/wDGlz9w9/403MvI+o/CnSOR/e/lQi/evL9Azxuj0FILh5j0AozD5vvNAuclHv8AvNSTd/8Ab3PQOi11bmHRoGZSUJgT2dxn6pX0rVe4BvIA7yBXm+CxT9XdVWKmFcBdJymGGn0WJ/Yqr1pPtMftrhq4PPNyvud1PHKEFG12emXOktpBDXUYfNPb9I1HkRVG50rwraLnQ8CwJtz3kS6jyavP6cBV44WC+rXx6uZyxs39KsdTtTa+KALKE6rd1loi4s8iw9k9zAGuav4x7h7bMx7zTUJExpPv8ahuHWto04R+lWOepXqS+pikgTRatk6/fRk40FiPZFXMRG08aQN4zT7do/KplwzpEUI13E14b6ltt+TUVkSdOFSupoyVzFuNSAc6UAATTZJOlCWI2m6mmTTys05BwpciwBoGsVCO1U3Vabpp6wNAKXJs3uQNpuop7J60VKZVpjAxpuY0pM04ndU2DGqI8aVT3U64N1RmoGw5yKbNKooihIGk0p00mWgEmnBqaTSgUASeVBpyikNASYW+UYMIOhBB3EEEEehNRlqQU5BQbiGjNQTQBQDpmgCmTUgFQB+UcaJiYqJ2qaN1LE3EPnTXECZprmgioFzU2d0ea4bHxoTrjbjsFgvWlVSYIky6SNIk741fh+i966tq5YZbyXFLAmLZAzXFGdSxInqieO+sjrHGUC5cAUhlAdgFYahlAPZM8RrTsNfuIFCXryBfZC3XULv9kA6e2275zczXRmp22Fi3g9kPeQHOEd7r2kTI7AtbKB87pItgG6ok6b9wg1pYXoc90TbxClMyrmNp1P6y5buEoTICdS7d4HAzXNi66qyLcuKjGWVXYKxG4soME+PKnPj75MnEXyTAJN64TABAE5p0DsP2m5mpTp8iLm4eiwW5ZtPi1D3UzwLYbL2DcEr1ub2QdSAJHGoNl7Ca/ZF5L6Avda1aRwqG4wa2oAJeQT1wMAEDKZI0mh8NvHKGv32CeyDeuELoV7ILdnQkacCRxqsCRlhnGRiyQzDIxiWSD2T2V1GvZHIUcqfIbGwvRrGMwAFog5RIuplBfJ1YJ4F+utleYcU/D9GcW+ipbJAtkxcGnWZSuY7gYuoSN4DCs/A7axGHZXt3rkopVQzF1RWIJCq0hdVG7lVS1tG+AYxF8SQTF24JIACkgNwCKByCgcBT+vkRsaG08Bew5TrQnxgYqUYMCFyk6jdo6n9oUVRDs8Z3d43Z3ZokAGJOmiru+aOVFZSy30Lan//Z"/>
          <p:cNvSpPr>
            <a:spLocks noChangeAspect="1" noChangeArrowheads="1"/>
          </p:cNvSpPr>
          <p:nvPr/>
        </p:nvSpPr>
        <p:spPr bwMode="auto">
          <a:xfrm>
            <a:off x="155575" y="-1508125"/>
            <a:ext cx="3810000" cy="3143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388" name="Picture 4" descr="https://podaac.jpl.nasa.gov/sites/default/files/content/ssmi_dms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5105400"/>
            <a:ext cx="2616506" cy="1447800"/>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science.nasa.gov/media/medialibrary/2012/05/22/rsz_goes-r_art_night_earth_20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324" y="1992876"/>
            <a:ext cx="1569876" cy="1082502"/>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http://www.ozonelayer.noaa.gov/action/poessat.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947" y="4038600"/>
            <a:ext cx="1548281" cy="1307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97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6390"/>
                                        </p:tgtEl>
                                        <p:attrNameLst>
                                          <p:attrName>style.visibility</p:attrName>
                                        </p:attrNameLst>
                                      </p:cBhvr>
                                      <p:to>
                                        <p:strVal val="visible"/>
                                      </p:to>
                                    </p:set>
                                    <p:animEffect transition="in" filter="fade">
                                      <p:cBhvr>
                                        <p:cTn id="25" dur="500"/>
                                        <p:tgtEl>
                                          <p:spTgt spid="1639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500"/>
                                        <p:tgtEl>
                                          <p:spTgt spid="3">
                                            <p:txEl>
                                              <p:pRg st="9" end="9"/>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fade">
                                      <p:cBhvr>
                                        <p:cTn id="39" dur="500"/>
                                        <p:tgtEl>
                                          <p:spTgt spid="3">
                                            <p:txEl>
                                              <p:pRg st="10" end="1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6392"/>
                                        </p:tgtEl>
                                        <p:attrNameLst>
                                          <p:attrName>style.visibility</p:attrName>
                                        </p:attrNameLst>
                                      </p:cBhvr>
                                      <p:to>
                                        <p:strVal val="visible"/>
                                      </p:to>
                                    </p:set>
                                    <p:animEffect transition="in" filter="fade">
                                      <p:cBhvr>
                                        <p:cTn id="42" dur="500"/>
                                        <p:tgtEl>
                                          <p:spTgt spid="1639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fade">
                                      <p:cBhvr>
                                        <p:cTn id="47" dur="500"/>
                                        <p:tgtEl>
                                          <p:spTgt spid="3">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3">
                                            <p:txEl>
                                              <p:pRg st="13" end="13"/>
                                            </p:txEl>
                                          </p:spTgt>
                                        </p:tgtEl>
                                        <p:attrNameLst>
                                          <p:attrName>style.visibility</p:attrName>
                                        </p:attrNameLst>
                                      </p:cBhvr>
                                      <p:to>
                                        <p:strVal val="visible"/>
                                      </p:to>
                                    </p:set>
                                    <p:animEffect transition="in" filter="fade">
                                      <p:cBhvr>
                                        <p:cTn id="50" dur="500"/>
                                        <p:tgtEl>
                                          <p:spTgt spid="3">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3">
                                            <p:txEl>
                                              <p:pRg st="14" end="14"/>
                                            </p:txEl>
                                          </p:spTgt>
                                        </p:tgtEl>
                                        <p:attrNameLst>
                                          <p:attrName>style.visibility</p:attrName>
                                        </p:attrNameLst>
                                      </p:cBhvr>
                                      <p:to>
                                        <p:strVal val="visible"/>
                                      </p:to>
                                    </p:set>
                                    <p:animEffect transition="in" filter="fade">
                                      <p:cBhvr>
                                        <p:cTn id="53" dur="500"/>
                                        <p:tgtEl>
                                          <p:spTgt spid="3">
                                            <p:txEl>
                                              <p:pRg st="14" end="1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4">
                                            <p:txEl>
                                              <p:pRg st="0" end="0"/>
                                            </p:txEl>
                                          </p:spTgt>
                                        </p:tgtEl>
                                        <p:attrNameLst>
                                          <p:attrName>style.visibility</p:attrName>
                                        </p:attrNameLst>
                                      </p:cBhvr>
                                      <p:to>
                                        <p:strVal val="visible"/>
                                      </p:to>
                                    </p:set>
                                    <p:animEffect transition="in" filter="fade">
                                      <p:cBhvr>
                                        <p:cTn id="58" dur="500"/>
                                        <p:tgtEl>
                                          <p:spTgt spid="4">
                                            <p:txEl>
                                              <p:pRg st="0" end="0"/>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4">
                                            <p:txEl>
                                              <p:pRg st="1" end="1"/>
                                            </p:txEl>
                                          </p:spTgt>
                                        </p:tgtEl>
                                        <p:attrNameLst>
                                          <p:attrName>style.visibility</p:attrName>
                                        </p:attrNameLst>
                                      </p:cBhvr>
                                      <p:to>
                                        <p:strVal val="visible"/>
                                      </p:to>
                                    </p:set>
                                    <p:animEffect transition="in" filter="fade">
                                      <p:cBhvr>
                                        <p:cTn id="61" dur="500"/>
                                        <p:tgtEl>
                                          <p:spTgt spid="4">
                                            <p:txEl>
                                              <p:pRg st="1" end="1"/>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4">
                                            <p:txEl>
                                              <p:pRg st="2" end="2"/>
                                            </p:txEl>
                                          </p:spTgt>
                                        </p:tgtEl>
                                        <p:attrNameLst>
                                          <p:attrName>style.visibility</p:attrName>
                                        </p:attrNameLst>
                                      </p:cBhvr>
                                      <p:to>
                                        <p:strVal val="visible"/>
                                      </p:to>
                                    </p:set>
                                    <p:animEffect transition="in" filter="fade">
                                      <p:cBhvr>
                                        <p:cTn id="64" dur="500"/>
                                        <p:tgtEl>
                                          <p:spTgt spid="4">
                                            <p:txEl>
                                              <p:pRg st="2" end="2"/>
                                            </p:txEl>
                                          </p:spTgt>
                                        </p:tgtEl>
                                      </p:cBhvr>
                                    </p:animEffect>
                                  </p:childTnLst>
                                </p:cTn>
                              </p:par>
                              <p:par>
                                <p:cTn id="65" presetID="10" presetClass="entr" presetSubtype="0" fill="hold" nodeType="withEffect">
                                  <p:stCondLst>
                                    <p:cond delay="0"/>
                                  </p:stCondLst>
                                  <p:childTnLst>
                                    <p:set>
                                      <p:cBhvr>
                                        <p:cTn id="66" dur="1" fill="hold">
                                          <p:stCondLst>
                                            <p:cond delay="0"/>
                                          </p:stCondLst>
                                        </p:cTn>
                                        <p:tgtEl>
                                          <p:spTgt spid="4">
                                            <p:txEl>
                                              <p:pRg st="3" end="3"/>
                                            </p:txEl>
                                          </p:spTgt>
                                        </p:tgtEl>
                                        <p:attrNameLst>
                                          <p:attrName>style.visibility</p:attrName>
                                        </p:attrNameLst>
                                      </p:cBhvr>
                                      <p:to>
                                        <p:strVal val="visible"/>
                                      </p:to>
                                    </p:set>
                                    <p:animEffect transition="in" filter="fade">
                                      <p:cBhvr>
                                        <p:cTn id="67" dur="500"/>
                                        <p:tgtEl>
                                          <p:spTgt spid="4">
                                            <p:txEl>
                                              <p:pRg st="3" end="3"/>
                                            </p:txEl>
                                          </p:spTgt>
                                        </p:tgtEl>
                                      </p:cBhvr>
                                    </p:animEffect>
                                  </p:childTnLst>
                                </p:cTn>
                              </p:par>
                              <p:par>
                                <p:cTn id="68" presetID="10" presetClass="entr" presetSubtype="0" fill="hold" nodeType="withEffect">
                                  <p:stCondLst>
                                    <p:cond delay="0"/>
                                  </p:stCondLst>
                                  <p:childTnLst>
                                    <p:set>
                                      <p:cBhvr>
                                        <p:cTn id="69" dur="1" fill="hold">
                                          <p:stCondLst>
                                            <p:cond delay="0"/>
                                          </p:stCondLst>
                                        </p:cTn>
                                        <p:tgtEl>
                                          <p:spTgt spid="4">
                                            <p:txEl>
                                              <p:pRg st="4" end="4"/>
                                            </p:txEl>
                                          </p:spTgt>
                                        </p:tgtEl>
                                        <p:attrNameLst>
                                          <p:attrName>style.visibility</p:attrName>
                                        </p:attrNameLst>
                                      </p:cBhvr>
                                      <p:to>
                                        <p:strVal val="visible"/>
                                      </p:to>
                                    </p:set>
                                    <p:animEffect transition="in" filter="fade">
                                      <p:cBhvr>
                                        <p:cTn id="70" dur="500"/>
                                        <p:tgtEl>
                                          <p:spTgt spid="4">
                                            <p:txEl>
                                              <p:pRg st="4" end="4"/>
                                            </p:txEl>
                                          </p:spTgt>
                                        </p:tgtEl>
                                      </p:cBhvr>
                                    </p:animEffect>
                                  </p:childTnLst>
                                </p:cTn>
                              </p:par>
                              <p:par>
                                <p:cTn id="71" presetID="10" presetClass="entr" presetSubtype="0" fill="hold" nodeType="withEffect">
                                  <p:stCondLst>
                                    <p:cond delay="0"/>
                                  </p:stCondLst>
                                  <p:childTnLst>
                                    <p:set>
                                      <p:cBhvr>
                                        <p:cTn id="72" dur="1" fill="hold">
                                          <p:stCondLst>
                                            <p:cond delay="0"/>
                                          </p:stCondLst>
                                        </p:cTn>
                                        <p:tgtEl>
                                          <p:spTgt spid="4">
                                            <p:txEl>
                                              <p:pRg st="5" end="5"/>
                                            </p:txEl>
                                          </p:spTgt>
                                        </p:tgtEl>
                                        <p:attrNameLst>
                                          <p:attrName>style.visibility</p:attrName>
                                        </p:attrNameLst>
                                      </p:cBhvr>
                                      <p:to>
                                        <p:strVal val="visible"/>
                                      </p:to>
                                    </p:set>
                                    <p:animEffect transition="in" filter="fade">
                                      <p:cBhvr>
                                        <p:cTn id="73" dur="500"/>
                                        <p:tgtEl>
                                          <p:spTgt spid="4">
                                            <p:txEl>
                                              <p:pRg st="5" end="5"/>
                                            </p:txEl>
                                          </p:spTgt>
                                        </p:tgtEl>
                                      </p:cBhvr>
                                    </p:animEffect>
                                  </p:childTnLst>
                                </p:cTn>
                              </p:par>
                              <p:par>
                                <p:cTn id="74" presetID="10" presetClass="entr" presetSubtype="0" fill="hold" nodeType="withEffect">
                                  <p:stCondLst>
                                    <p:cond delay="0"/>
                                  </p:stCondLst>
                                  <p:childTnLst>
                                    <p:set>
                                      <p:cBhvr>
                                        <p:cTn id="75" dur="1" fill="hold">
                                          <p:stCondLst>
                                            <p:cond delay="0"/>
                                          </p:stCondLst>
                                        </p:cTn>
                                        <p:tgtEl>
                                          <p:spTgt spid="16388"/>
                                        </p:tgtEl>
                                        <p:attrNameLst>
                                          <p:attrName>style.visibility</p:attrName>
                                        </p:attrNameLst>
                                      </p:cBhvr>
                                      <p:to>
                                        <p:strVal val="visible"/>
                                      </p:to>
                                    </p:set>
                                    <p:animEffect transition="in" filter="fade">
                                      <p:cBhvr>
                                        <p:cTn id="76" dur="5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5867400" y="2590800"/>
            <a:ext cx="3962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US" altLang="en-US" sz="1400"/>
          </a:p>
        </p:txBody>
      </p:sp>
      <p:sp>
        <p:nvSpPr>
          <p:cNvPr id="6148" name="Line 4"/>
          <p:cNvSpPr>
            <a:spLocks noChangeShapeType="1"/>
          </p:cNvSpPr>
          <p:nvPr/>
        </p:nvSpPr>
        <p:spPr bwMode="auto">
          <a:xfrm>
            <a:off x="0" y="3276600"/>
            <a:ext cx="2438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9" name="Rectangle 5"/>
          <p:cNvSpPr>
            <a:spLocks noChangeArrowheads="1"/>
          </p:cNvSpPr>
          <p:nvPr/>
        </p:nvSpPr>
        <p:spPr bwMode="auto">
          <a:xfrm>
            <a:off x="1219200" y="3048000"/>
            <a:ext cx="18415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endParaRPr lang="en-US" altLang="en-US" sz="900" b="1"/>
          </a:p>
          <a:p>
            <a:pPr eaLnBrk="0" hangingPunct="0"/>
            <a:endParaRPr lang="en-US" altLang="en-US" sz="900" b="1"/>
          </a:p>
        </p:txBody>
      </p:sp>
      <p:sp>
        <p:nvSpPr>
          <p:cNvPr id="6150" name="Line 6"/>
          <p:cNvSpPr>
            <a:spLocks noChangeShapeType="1"/>
          </p:cNvSpPr>
          <p:nvPr/>
        </p:nvSpPr>
        <p:spPr bwMode="auto">
          <a:xfrm>
            <a:off x="3048000" y="1524000"/>
            <a:ext cx="2362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1" name="Line 7"/>
          <p:cNvSpPr>
            <a:spLocks noChangeShapeType="1"/>
          </p:cNvSpPr>
          <p:nvPr/>
        </p:nvSpPr>
        <p:spPr bwMode="auto">
          <a:xfrm>
            <a:off x="5334000" y="15240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2" name="Line 8"/>
          <p:cNvSpPr>
            <a:spLocks noChangeShapeType="1"/>
          </p:cNvSpPr>
          <p:nvPr/>
        </p:nvSpPr>
        <p:spPr bwMode="auto">
          <a:xfrm flipH="1">
            <a:off x="2971800" y="15240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3" name="Line 9"/>
          <p:cNvSpPr>
            <a:spLocks noChangeShapeType="1"/>
          </p:cNvSpPr>
          <p:nvPr/>
        </p:nvSpPr>
        <p:spPr bwMode="auto">
          <a:xfrm>
            <a:off x="3505200" y="15240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4" name="Rectangle 10"/>
          <p:cNvSpPr>
            <a:spLocks noChangeArrowheads="1"/>
          </p:cNvSpPr>
          <p:nvPr/>
        </p:nvSpPr>
        <p:spPr bwMode="auto">
          <a:xfrm>
            <a:off x="2971800" y="1066800"/>
            <a:ext cx="2590800" cy="990600"/>
          </a:xfrm>
          <a:prstGeom prst="rect">
            <a:avLst/>
          </a:prstGeom>
          <a:solidFill>
            <a:srgbClr val="CC66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1"/>
          <a:lstStyle/>
          <a:p>
            <a:pPr algn="ctr" eaLnBrk="0" hangingPunct="0"/>
            <a:endParaRPr lang="en-US" altLang="en-US" sz="1600" b="1"/>
          </a:p>
        </p:txBody>
      </p:sp>
      <p:sp>
        <p:nvSpPr>
          <p:cNvPr id="6155" name="Text Box 11"/>
          <p:cNvSpPr txBox="1">
            <a:spLocks noChangeArrowheads="1"/>
          </p:cNvSpPr>
          <p:nvPr/>
        </p:nvSpPr>
        <p:spPr bwMode="auto">
          <a:xfrm>
            <a:off x="3048000" y="1066800"/>
            <a:ext cx="2438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1400" b="1" dirty="0"/>
              <a:t>Data Processing </a:t>
            </a:r>
            <a:r>
              <a:rPr lang="en-US" altLang="en-US" sz="1400" b="1" dirty="0" smtClean="0"/>
              <a:t>Centers</a:t>
            </a:r>
            <a:endParaRPr lang="en-US" altLang="en-US" sz="1400" b="1" dirty="0"/>
          </a:p>
        </p:txBody>
      </p:sp>
      <p:sp>
        <p:nvSpPr>
          <p:cNvPr id="6156" name="Text Box 12"/>
          <p:cNvSpPr txBox="1">
            <a:spLocks noChangeArrowheads="1"/>
          </p:cNvSpPr>
          <p:nvPr/>
        </p:nvSpPr>
        <p:spPr bwMode="auto">
          <a:xfrm>
            <a:off x="2971800" y="1447800"/>
            <a:ext cx="685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a:t>GMS</a:t>
            </a:r>
          </a:p>
        </p:txBody>
      </p:sp>
      <p:sp>
        <p:nvSpPr>
          <p:cNvPr id="6157" name="Text Box 13"/>
          <p:cNvSpPr txBox="1">
            <a:spLocks noChangeArrowheads="1"/>
          </p:cNvSpPr>
          <p:nvPr/>
        </p:nvSpPr>
        <p:spPr bwMode="auto">
          <a:xfrm>
            <a:off x="3505200" y="1447800"/>
            <a:ext cx="8382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200" dirty="0" err="1"/>
              <a:t>Meteosat</a:t>
            </a:r>
            <a:endParaRPr lang="en-US" altLang="en-US" sz="1400" dirty="0"/>
          </a:p>
        </p:txBody>
      </p:sp>
      <p:sp>
        <p:nvSpPr>
          <p:cNvPr id="6158" name="Text Box 14"/>
          <p:cNvSpPr txBox="1">
            <a:spLocks noChangeArrowheads="1"/>
          </p:cNvSpPr>
          <p:nvPr/>
        </p:nvSpPr>
        <p:spPr bwMode="auto">
          <a:xfrm>
            <a:off x="4191000" y="1447800"/>
            <a:ext cx="685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a:t>GOES</a:t>
            </a:r>
          </a:p>
        </p:txBody>
      </p:sp>
      <p:sp>
        <p:nvSpPr>
          <p:cNvPr id="6159" name="Text Box 15"/>
          <p:cNvSpPr txBox="1">
            <a:spLocks noChangeArrowheads="1"/>
          </p:cNvSpPr>
          <p:nvPr/>
        </p:nvSpPr>
        <p:spPr bwMode="auto">
          <a:xfrm>
            <a:off x="4876800" y="1447800"/>
            <a:ext cx="76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a:t>NOAA</a:t>
            </a:r>
          </a:p>
        </p:txBody>
      </p:sp>
      <p:sp>
        <p:nvSpPr>
          <p:cNvPr id="6160" name="Text Box 16"/>
          <p:cNvSpPr txBox="1">
            <a:spLocks noChangeArrowheads="1"/>
          </p:cNvSpPr>
          <p:nvPr/>
        </p:nvSpPr>
        <p:spPr bwMode="auto">
          <a:xfrm>
            <a:off x="2895600" y="18288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200" b="1"/>
              <a:t>JAPAN</a:t>
            </a:r>
          </a:p>
        </p:txBody>
      </p:sp>
      <p:sp>
        <p:nvSpPr>
          <p:cNvPr id="6161" name="Text Box 17"/>
          <p:cNvSpPr txBox="1">
            <a:spLocks noChangeArrowheads="1"/>
          </p:cNvSpPr>
          <p:nvPr/>
        </p:nvSpPr>
        <p:spPr bwMode="auto">
          <a:xfrm>
            <a:off x="3505200" y="1828800"/>
            <a:ext cx="1371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200" b="1"/>
              <a:t>EUROPE</a:t>
            </a:r>
          </a:p>
        </p:txBody>
      </p:sp>
      <p:sp>
        <p:nvSpPr>
          <p:cNvPr id="6162" name="Text Box 18"/>
          <p:cNvSpPr txBox="1">
            <a:spLocks noChangeArrowheads="1"/>
          </p:cNvSpPr>
          <p:nvPr/>
        </p:nvSpPr>
        <p:spPr bwMode="auto">
          <a:xfrm>
            <a:off x="4191000" y="1828800"/>
            <a:ext cx="16002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200" b="1"/>
              <a:t>UNITED STATES</a:t>
            </a:r>
          </a:p>
        </p:txBody>
      </p:sp>
      <p:sp>
        <p:nvSpPr>
          <p:cNvPr id="6163" name="Line 19"/>
          <p:cNvSpPr>
            <a:spLocks noChangeShapeType="1"/>
          </p:cNvSpPr>
          <p:nvPr/>
        </p:nvSpPr>
        <p:spPr bwMode="auto">
          <a:xfrm>
            <a:off x="4267200" y="15240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4" name="Line 20"/>
          <p:cNvSpPr>
            <a:spLocks noChangeShapeType="1"/>
          </p:cNvSpPr>
          <p:nvPr/>
        </p:nvSpPr>
        <p:spPr bwMode="auto">
          <a:xfrm>
            <a:off x="4191000" y="15240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5" name="Rectangle 21"/>
          <p:cNvSpPr>
            <a:spLocks noChangeArrowheads="1"/>
          </p:cNvSpPr>
          <p:nvPr/>
        </p:nvSpPr>
        <p:spPr bwMode="auto">
          <a:xfrm>
            <a:off x="2819400" y="2438400"/>
            <a:ext cx="2819400" cy="1066800"/>
          </a:xfrm>
          <a:prstGeom prst="rect">
            <a:avLst/>
          </a:prstGeom>
          <a:solidFill>
            <a:srgbClr val="FFCC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6" name="Text Box 22"/>
          <p:cNvSpPr txBox="1">
            <a:spLocks noChangeArrowheads="1"/>
          </p:cNvSpPr>
          <p:nvPr/>
        </p:nvSpPr>
        <p:spPr bwMode="auto">
          <a:xfrm>
            <a:off x="2895600" y="2438400"/>
            <a:ext cx="2667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sz="1600" b="1"/>
              <a:t>Geostationary Satellite </a:t>
            </a:r>
          </a:p>
          <a:p>
            <a:pPr algn="ctr" eaLnBrk="0" hangingPunct="0">
              <a:lnSpc>
                <a:spcPct val="50000"/>
              </a:lnSpc>
              <a:spcBef>
                <a:spcPct val="50000"/>
              </a:spcBef>
            </a:pPr>
            <a:r>
              <a:rPr lang="en-US" altLang="en-US" sz="1600" b="1"/>
              <a:t>Precipitation Data Centre</a:t>
            </a:r>
          </a:p>
        </p:txBody>
      </p:sp>
      <p:sp>
        <p:nvSpPr>
          <p:cNvPr id="6167" name="Rectangle 23"/>
          <p:cNvSpPr>
            <a:spLocks noChangeArrowheads="1"/>
          </p:cNvSpPr>
          <p:nvPr/>
        </p:nvSpPr>
        <p:spPr bwMode="auto">
          <a:xfrm>
            <a:off x="5943600" y="2362200"/>
            <a:ext cx="3200400" cy="1295400"/>
          </a:xfrm>
          <a:prstGeom prst="rect">
            <a:avLst/>
          </a:prstGeom>
          <a:solidFill>
            <a:srgbClr val="66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altLang="en-US" sz="1400"/>
          </a:p>
        </p:txBody>
      </p:sp>
      <p:sp>
        <p:nvSpPr>
          <p:cNvPr id="6168" name="Text Box 24"/>
          <p:cNvSpPr txBox="1">
            <a:spLocks noChangeArrowheads="1"/>
          </p:cNvSpPr>
          <p:nvPr/>
        </p:nvSpPr>
        <p:spPr bwMode="auto">
          <a:xfrm>
            <a:off x="3505200" y="5029200"/>
            <a:ext cx="2743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US" altLang="en-US" sz="1600">
              <a:latin typeface="WP BoxDrawing" pitchFamily="49" charset="0"/>
            </a:endParaRPr>
          </a:p>
        </p:txBody>
      </p:sp>
      <p:sp>
        <p:nvSpPr>
          <p:cNvPr id="6169" name="Text Box 25"/>
          <p:cNvSpPr txBox="1">
            <a:spLocks noChangeArrowheads="1"/>
          </p:cNvSpPr>
          <p:nvPr/>
        </p:nvSpPr>
        <p:spPr bwMode="auto">
          <a:xfrm>
            <a:off x="6096000" y="2438400"/>
            <a:ext cx="4343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600" b="1"/>
              <a:t>Surface Reference Data Centre </a:t>
            </a:r>
          </a:p>
        </p:txBody>
      </p:sp>
      <p:sp>
        <p:nvSpPr>
          <p:cNvPr id="6170" name="Line 26"/>
          <p:cNvSpPr>
            <a:spLocks noChangeShapeType="1"/>
          </p:cNvSpPr>
          <p:nvPr/>
        </p:nvSpPr>
        <p:spPr bwMode="auto">
          <a:xfrm>
            <a:off x="1219200" y="28956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1" name="Rectangle 27"/>
          <p:cNvSpPr>
            <a:spLocks noChangeArrowheads="1"/>
          </p:cNvSpPr>
          <p:nvPr/>
        </p:nvSpPr>
        <p:spPr bwMode="auto">
          <a:xfrm>
            <a:off x="0" y="2209800"/>
            <a:ext cx="2590800" cy="1219200"/>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2" name="Text Box 28"/>
          <p:cNvSpPr txBox="1">
            <a:spLocks noChangeArrowheads="1"/>
          </p:cNvSpPr>
          <p:nvPr/>
        </p:nvSpPr>
        <p:spPr bwMode="auto">
          <a:xfrm>
            <a:off x="1447800" y="2667000"/>
            <a:ext cx="1295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a:t>scattering</a:t>
            </a:r>
          </a:p>
        </p:txBody>
      </p:sp>
      <p:sp>
        <p:nvSpPr>
          <p:cNvPr id="6173" name="Text Box 29"/>
          <p:cNvSpPr txBox="1">
            <a:spLocks noChangeArrowheads="1"/>
          </p:cNvSpPr>
          <p:nvPr/>
        </p:nvSpPr>
        <p:spPr bwMode="auto">
          <a:xfrm>
            <a:off x="228600" y="2895600"/>
            <a:ext cx="1143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a:t>(ocean)</a:t>
            </a:r>
          </a:p>
        </p:txBody>
      </p:sp>
      <p:sp>
        <p:nvSpPr>
          <p:cNvPr id="6174" name="Text Box 30"/>
          <p:cNvSpPr txBox="1">
            <a:spLocks noChangeArrowheads="1"/>
          </p:cNvSpPr>
          <p:nvPr/>
        </p:nvSpPr>
        <p:spPr bwMode="auto">
          <a:xfrm>
            <a:off x="-76200" y="2159937"/>
            <a:ext cx="2590800" cy="620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lnSpc>
                <a:spcPct val="110000"/>
              </a:lnSpc>
              <a:spcBef>
                <a:spcPct val="50000"/>
              </a:spcBef>
            </a:pPr>
            <a:r>
              <a:rPr lang="en-US" altLang="en-US" sz="1600" b="1" dirty="0"/>
              <a:t>Polar </a:t>
            </a:r>
            <a:r>
              <a:rPr lang="en-US" altLang="en-US" sz="1600" b="1" dirty="0" smtClean="0"/>
              <a:t> satellite precipitation data</a:t>
            </a:r>
            <a:endParaRPr lang="en-US" altLang="en-US" sz="1600" b="1" dirty="0"/>
          </a:p>
        </p:txBody>
      </p:sp>
      <p:sp>
        <p:nvSpPr>
          <p:cNvPr id="6175" name="Text Box 31"/>
          <p:cNvSpPr txBox="1">
            <a:spLocks noChangeArrowheads="1"/>
          </p:cNvSpPr>
          <p:nvPr/>
        </p:nvSpPr>
        <p:spPr bwMode="auto">
          <a:xfrm>
            <a:off x="0" y="2667000"/>
            <a:ext cx="1371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a:t>Emission</a:t>
            </a:r>
          </a:p>
        </p:txBody>
      </p:sp>
      <p:sp>
        <p:nvSpPr>
          <p:cNvPr id="6176" name="Text Box 32"/>
          <p:cNvSpPr txBox="1">
            <a:spLocks noChangeArrowheads="1"/>
          </p:cNvSpPr>
          <p:nvPr/>
        </p:nvSpPr>
        <p:spPr bwMode="auto">
          <a:xfrm>
            <a:off x="1295400" y="2895600"/>
            <a:ext cx="152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a:t>(land+ocean)</a:t>
            </a:r>
          </a:p>
        </p:txBody>
      </p:sp>
      <p:sp>
        <p:nvSpPr>
          <p:cNvPr id="6177" name="Text Box 33"/>
          <p:cNvSpPr txBox="1">
            <a:spLocks noChangeArrowheads="1"/>
          </p:cNvSpPr>
          <p:nvPr/>
        </p:nvSpPr>
        <p:spPr bwMode="auto">
          <a:xfrm>
            <a:off x="0" y="3124200"/>
            <a:ext cx="1981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b="1"/>
              <a:t>NASA-GSFC</a:t>
            </a:r>
          </a:p>
        </p:txBody>
      </p:sp>
      <p:sp>
        <p:nvSpPr>
          <p:cNvPr id="6178" name="Text Box 34"/>
          <p:cNvSpPr txBox="1">
            <a:spLocks noChangeArrowheads="1"/>
          </p:cNvSpPr>
          <p:nvPr/>
        </p:nvSpPr>
        <p:spPr bwMode="auto">
          <a:xfrm>
            <a:off x="1219200" y="3124200"/>
            <a:ext cx="152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b="1"/>
              <a:t>NOAA-NESDIS</a:t>
            </a:r>
          </a:p>
        </p:txBody>
      </p:sp>
      <p:sp>
        <p:nvSpPr>
          <p:cNvPr id="6179" name="AutoShape 35"/>
          <p:cNvSpPr>
            <a:spLocks noChangeArrowheads="1"/>
          </p:cNvSpPr>
          <p:nvPr/>
        </p:nvSpPr>
        <p:spPr bwMode="auto">
          <a:xfrm>
            <a:off x="2590800" y="4038600"/>
            <a:ext cx="3505200" cy="990600"/>
          </a:xfrm>
          <a:prstGeom prst="roundRect">
            <a:avLst>
              <a:gd name="adj" fmla="val 16667"/>
            </a:avLst>
          </a:prstGeom>
          <a:solidFill>
            <a:srgbClr val="CCFF66"/>
          </a:solidFill>
          <a:ln w="57150" cmpd="thinThick">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1600" b="1" dirty="0"/>
              <a:t>GPC Merge Development </a:t>
            </a:r>
            <a:r>
              <a:rPr lang="en-US" altLang="en-US" sz="1600" b="1" dirty="0" smtClean="0"/>
              <a:t>Center</a:t>
            </a:r>
            <a:endParaRPr lang="en-US" altLang="en-US" sz="1600" b="1" dirty="0"/>
          </a:p>
        </p:txBody>
      </p:sp>
      <p:sp>
        <p:nvSpPr>
          <p:cNvPr id="6180" name="Text Box 36"/>
          <p:cNvSpPr txBox="1">
            <a:spLocks noChangeArrowheads="1"/>
          </p:cNvSpPr>
          <p:nvPr/>
        </p:nvSpPr>
        <p:spPr bwMode="auto">
          <a:xfrm>
            <a:off x="3200400" y="4114800"/>
            <a:ext cx="3276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600"/>
              <a:t>Merged  Global  Analysis</a:t>
            </a:r>
          </a:p>
        </p:txBody>
      </p:sp>
      <p:grpSp>
        <p:nvGrpSpPr>
          <p:cNvPr id="6181" name="Group 37"/>
          <p:cNvGrpSpPr>
            <a:grpSpLocks/>
          </p:cNvGrpSpPr>
          <p:nvPr/>
        </p:nvGrpSpPr>
        <p:grpSpPr bwMode="auto">
          <a:xfrm>
            <a:off x="2895600" y="2514600"/>
            <a:ext cx="2895600" cy="990600"/>
            <a:chOff x="1824" y="1584"/>
            <a:chExt cx="1824" cy="624"/>
          </a:xfrm>
        </p:grpSpPr>
        <p:sp>
          <p:nvSpPr>
            <p:cNvPr id="6182" name="Text Box 38"/>
            <p:cNvSpPr txBox="1">
              <a:spLocks noChangeArrowheads="1"/>
            </p:cNvSpPr>
            <p:nvPr/>
          </p:nvSpPr>
          <p:spPr bwMode="auto">
            <a:xfrm>
              <a:off x="1824" y="1584"/>
              <a:ext cx="163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US" altLang="en-US" sz="1600" b="1"/>
            </a:p>
          </p:txBody>
        </p:sp>
        <p:sp>
          <p:nvSpPr>
            <p:cNvPr id="6183" name="Text Box 39"/>
            <p:cNvSpPr txBox="1">
              <a:spLocks noChangeArrowheads="1"/>
            </p:cNvSpPr>
            <p:nvPr/>
          </p:nvSpPr>
          <p:spPr bwMode="auto">
            <a:xfrm>
              <a:off x="2064" y="1872"/>
              <a:ext cx="134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600"/>
                <a:t>Global  Tropics</a:t>
              </a:r>
            </a:p>
          </p:txBody>
        </p:sp>
        <p:sp>
          <p:nvSpPr>
            <p:cNvPr id="6184" name="Text Box 40"/>
            <p:cNvSpPr txBox="1">
              <a:spLocks noChangeArrowheads="1"/>
            </p:cNvSpPr>
            <p:nvPr/>
          </p:nvSpPr>
          <p:spPr bwMode="auto">
            <a:xfrm>
              <a:off x="1824" y="2016"/>
              <a:ext cx="182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b="1"/>
                <a:t>NOAA - NWS – J. Janowiak</a:t>
              </a:r>
            </a:p>
          </p:txBody>
        </p:sp>
      </p:grpSp>
      <p:sp>
        <p:nvSpPr>
          <p:cNvPr id="6185" name="Text Box 41"/>
          <p:cNvSpPr txBox="1">
            <a:spLocks noChangeArrowheads="1"/>
          </p:cNvSpPr>
          <p:nvPr/>
        </p:nvSpPr>
        <p:spPr bwMode="auto">
          <a:xfrm>
            <a:off x="2971800" y="4648200"/>
            <a:ext cx="2590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b="1"/>
              <a:t>NASA -  GSFC –R.Adler</a:t>
            </a:r>
          </a:p>
        </p:txBody>
      </p:sp>
      <p:sp>
        <p:nvSpPr>
          <p:cNvPr id="6186" name="Text Box 42"/>
          <p:cNvSpPr txBox="1">
            <a:spLocks noChangeArrowheads="1"/>
          </p:cNvSpPr>
          <p:nvPr/>
        </p:nvSpPr>
        <p:spPr bwMode="auto">
          <a:xfrm>
            <a:off x="304800" y="1905000"/>
            <a:ext cx="2667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600" b="1"/>
              <a:t>MW  Component</a:t>
            </a:r>
          </a:p>
        </p:txBody>
      </p:sp>
      <p:sp>
        <p:nvSpPr>
          <p:cNvPr id="6187" name="Text Box 43"/>
          <p:cNvSpPr txBox="1">
            <a:spLocks noChangeArrowheads="1"/>
          </p:cNvSpPr>
          <p:nvPr/>
        </p:nvSpPr>
        <p:spPr bwMode="auto">
          <a:xfrm>
            <a:off x="6248400" y="1981200"/>
            <a:ext cx="2514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600" b="1"/>
              <a:t>CAL/VAL  Component</a:t>
            </a:r>
          </a:p>
        </p:txBody>
      </p:sp>
      <p:sp>
        <p:nvSpPr>
          <p:cNvPr id="6188" name="Text Box 44"/>
          <p:cNvSpPr txBox="1">
            <a:spLocks noChangeArrowheads="1"/>
          </p:cNvSpPr>
          <p:nvPr/>
        </p:nvSpPr>
        <p:spPr bwMode="auto">
          <a:xfrm>
            <a:off x="3429000" y="762000"/>
            <a:ext cx="1981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600" b="1"/>
              <a:t>IR  Component</a:t>
            </a:r>
          </a:p>
        </p:txBody>
      </p:sp>
      <p:sp>
        <p:nvSpPr>
          <p:cNvPr id="6189" name="Line 45"/>
          <p:cNvSpPr>
            <a:spLocks noChangeShapeType="1"/>
          </p:cNvSpPr>
          <p:nvPr/>
        </p:nvSpPr>
        <p:spPr bwMode="auto">
          <a:xfrm>
            <a:off x="0" y="2743200"/>
            <a:ext cx="2590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0" name="Line 46"/>
          <p:cNvSpPr>
            <a:spLocks noChangeShapeType="1"/>
          </p:cNvSpPr>
          <p:nvPr/>
        </p:nvSpPr>
        <p:spPr bwMode="auto">
          <a:xfrm>
            <a:off x="4267200" y="1828800"/>
            <a:ext cx="1295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1" name="Line 47"/>
          <p:cNvSpPr>
            <a:spLocks noChangeShapeType="1"/>
          </p:cNvSpPr>
          <p:nvPr/>
        </p:nvSpPr>
        <p:spPr bwMode="auto">
          <a:xfrm>
            <a:off x="4800600" y="14478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2" name="Line 48"/>
          <p:cNvSpPr>
            <a:spLocks noChangeShapeType="1"/>
          </p:cNvSpPr>
          <p:nvPr/>
        </p:nvSpPr>
        <p:spPr bwMode="auto">
          <a:xfrm>
            <a:off x="4800600" y="14478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3" name="Line 49"/>
          <p:cNvSpPr>
            <a:spLocks noChangeShapeType="1"/>
          </p:cNvSpPr>
          <p:nvPr/>
        </p:nvSpPr>
        <p:spPr bwMode="auto">
          <a:xfrm>
            <a:off x="4876800" y="14478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4" name="Line 50"/>
          <p:cNvSpPr>
            <a:spLocks noChangeShapeType="1"/>
          </p:cNvSpPr>
          <p:nvPr/>
        </p:nvSpPr>
        <p:spPr bwMode="auto">
          <a:xfrm>
            <a:off x="4876800" y="14478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5" name="Line 51"/>
          <p:cNvSpPr>
            <a:spLocks noChangeShapeType="1"/>
          </p:cNvSpPr>
          <p:nvPr/>
        </p:nvSpPr>
        <p:spPr bwMode="auto">
          <a:xfrm>
            <a:off x="4876800" y="14478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6" name="Line 52"/>
          <p:cNvSpPr>
            <a:spLocks noChangeShapeType="1"/>
          </p:cNvSpPr>
          <p:nvPr/>
        </p:nvSpPr>
        <p:spPr bwMode="auto">
          <a:xfrm>
            <a:off x="4267200" y="3505200"/>
            <a:ext cx="0" cy="533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7" name="Text Box 53"/>
          <p:cNvSpPr txBox="1">
            <a:spLocks noChangeArrowheads="1"/>
          </p:cNvSpPr>
          <p:nvPr/>
        </p:nvSpPr>
        <p:spPr bwMode="auto">
          <a:xfrm>
            <a:off x="3276600" y="5486400"/>
            <a:ext cx="2667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600" b="1"/>
              <a:t>Station  Observations</a:t>
            </a:r>
          </a:p>
        </p:txBody>
      </p:sp>
      <p:sp>
        <p:nvSpPr>
          <p:cNvPr id="6198" name="Text Box 54"/>
          <p:cNvSpPr txBox="1">
            <a:spLocks noChangeArrowheads="1"/>
          </p:cNvSpPr>
          <p:nvPr/>
        </p:nvSpPr>
        <p:spPr bwMode="auto">
          <a:xfrm>
            <a:off x="2743200" y="5791200"/>
            <a:ext cx="3276600" cy="304800"/>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dirty="0"/>
              <a:t>(CLIMAT, SYNOP National Collections)</a:t>
            </a:r>
          </a:p>
        </p:txBody>
      </p:sp>
      <p:sp>
        <p:nvSpPr>
          <p:cNvPr id="6199" name="Text Box 55"/>
          <p:cNvSpPr txBox="1">
            <a:spLocks noChangeArrowheads="1"/>
          </p:cNvSpPr>
          <p:nvPr/>
        </p:nvSpPr>
        <p:spPr bwMode="auto">
          <a:xfrm>
            <a:off x="2743200" y="6019800"/>
            <a:ext cx="3276600" cy="304800"/>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a:t>Gauge - Only Analysis</a:t>
            </a:r>
          </a:p>
        </p:txBody>
      </p:sp>
      <p:sp>
        <p:nvSpPr>
          <p:cNvPr id="6200" name="Text Box 56"/>
          <p:cNvSpPr txBox="1">
            <a:spLocks noChangeArrowheads="1"/>
          </p:cNvSpPr>
          <p:nvPr/>
        </p:nvSpPr>
        <p:spPr bwMode="auto">
          <a:xfrm>
            <a:off x="2743200" y="6324600"/>
            <a:ext cx="3276600" cy="276999"/>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200" b="1" dirty="0"/>
              <a:t>Global Precipitation Climatology </a:t>
            </a:r>
            <a:r>
              <a:rPr lang="en-US" altLang="en-US" sz="1200" b="1" dirty="0" smtClean="0"/>
              <a:t>Center</a:t>
            </a:r>
            <a:endParaRPr lang="en-US" altLang="en-US" sz="1200" b="1" dirty="0"/>
          </a:p>
        </p:txBody>
      </p:sp>
      <p:sp>
        <p:nvSpPr>
          <p:cNvPr id="6201" name="Text Box 57"/>
          <p:cNvSpPr txBox="1">
            <a:spLocks noChangeArrowheads="1"/>
          </p:cNvSpPr>
          <p:nvPr/>
        </p:nvSpPr>
        <p:spPr bwMode="auto">
          <a:xfrm>
            <a:off x="2743200" y="6553200"/>
            <a:ext cx="3276600" cy="304800"/>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b="1"/>
              <a:t>DWD  -  GERMANY,  B. Rudolf </a:t>
            </a:r>
          </a:p>
        </p:txBody>
      </p:sp>
      <p:sp>
        <p:nvSpPr>
          <p:cNvPr id="6202" name="Line 58"/>
          <p:cNvSpPr>
            <a:spLocks noChangeShapeType="1"/>
          </p:cNvSpPr>
          <p:nvPr/>
        </p:nvSpPr>
        <p:spPr bwMode="auto">
          <a:xfrm>
            <a:off x="2971800" y="1371600"/>
            <a:ext cx="2514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3" name="Line 59"/>
          <p:cNvSpPr>
            <a:spLocks noChangeShapeType="1"/>
          </p:cNvSpPr>
          <p:nvPr/>
        </p:nvSpPr>
        <p:spPr bwMode="auto">
          <a:xfrm flipV="1">
            <a:off x="4876800" y="1371600"/>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4" name="Line 60"/>
          <p:cNvSpPr>
            <a:spLocks noChangeShapeType="1"/>
          </p:cNvSpPr>
          <p:nvPr/>
        </p:nvSpPr>
        <p:spPr bwMode="auto">
          <a:xfrm>
            <a:off x="3505200" y="1371600"/>
            <a:ext cx="0" cy="68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5" name="Line 61"/>
          <p:cNvSpPr>
            <a:spLocks noChangeShapeType="1"/>
          </p:cNvSpPr>
          <p:nvPr/>
        </p:nvSpPr>
        <p:spPr bwMode="auto">
          <a:xfrm>
            <a:off x="5486400" y="18288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6" name="Line 62"/>
          <p:cNvSpPr>
            <a:spLocks noChangeShapeType="1"/>
          </p:cNvSpPr>
          <p:nvPr/>
        </p:nvSpPr>
        <p:spPr bwMode="auto">
          <a:xfrm>
            <a:off x="1219200" y="2743200"/>
            <a:ext cx="0" cy="68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7" name="Line 63"/>
          <p:cNvSpPr>
            <a:spLocks noChangeShapeType="1"/>
          </p:cNvSpPr>
          <p:nvPr/>
        </p:nvSpPr>
        <p:spPr bwMode="auto">
          <a:xfrm flipV="1">
            <a:off x="4267200" y="5029200"/>
            <a:ext cx="0" cy="533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8" name="Line 64"/>
          <p:cNvSpPr>
            <a:spLocks noChangeShapeType="1"/>
          </p:cNvSpPr>
          <p:nvPr/>
        </p:nvSpPr>
        <p:spPr bwMode="auto">
          <a:xfrm>
            <a:off x="2819400" y="30480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9" name="Line 65"/>
          <p:cNvSpPr>
            <a:spLocks noChangeShapeType="1"/>
          </p:cNvSpPr>
          <p:nvPr/>
        </p:nvSpPr>
        <p:spPr bwMode="auto">
          <a:xfrm>
            <a:off x="2819400" y="2971800"/>
            <a:ext cx="2819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10" name="Line 66"/>
          <p:cNvSpPr>
            <a:spLocks noChangeShapeType="1"/>
          </p:cNvSpPr>
          <p:nvPr/>
        </p:nvSpPr>
        <p:spPr bwMode="auto">
          <a:xfrm>
            <a:off x="5257800" y="13716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11" name="Line 67"/>
          <p:cNvSpPr>
            <a:spLocks noChangeShapeType="1"/>
          </p:cNvSpPr>
          <p:nvPr/>
        </p:nvSpPr>
        <p:spPr bwMode="auto">
          <a:xfrm>
            <a:off x="5105400" y="13716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12" name="Line 68"/>
          <p:cNvSpPr>
            <a:spLocks noChangeShapeType="1"/>
          </p:cNvSpPr>
          <p:nvPr/>
        </p:nvSpPr>
        <p:spPr bwMode="auto">
          <a:xfrm>
            <a:off x="4267200" y="1371600"/>
            <a:ext cx="0" cy="68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13" name="Line 69"/>
          <p:cNvSpPr>
            <a:spLocks noChangeShapeType="1"/>
          </p:cNvSpPr>
          <p:nvPr/>
        </p:nvSpPr>
        <p:spPr bwMode="auto">
          <a:xfrm>
            <a:off x="4267200" y="2057400"/>
            <a:ext cx="0" cy="457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14" name="Line 70"/>
          <p:cNvSpPr>
            <a:spLocks noChangeShapeType="1"/>
          </p:cNvSpPr>
          <p:nvPr/>
        </p:nvSpPr>
        <p:spPr bwMode="auto">
          <a:xfrm>
            <a:off x="1143000" y="3429000"/>
            <a:ext cx="1752600" cy="6858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15" name="Rectangle 71"/>
          <p:cNvSpPr>
            <a:spLocks noChangeArrowheads="1"/>
          </p:cNvSpPr>
          <p:nvPr/>
        </p:nvSpPr>
        <p:spPr bwMode="auto">
          <a:xfrm>
            <a:off x="2743200" y="5791200"/>
            <a:ext cx="3276600" cy="10668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CC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16" name="Text Box 72"/>
          <p:cNvSpPr txBox="1">
            <a:spLocks noChangeArrowheads="1"/>
          </p:cNvSpPr>
          <p:nvPr/>
        </p:nvSpPr>
        <p:spPr bwMode="auto">
          <a:xfrm>
            <a:off x="6019800" y="2667000"/>
            <a:ext cx="2895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600" b="1"/>
              <a:t>(</a:t>
            </a:r>
            <a:r>
              <a:rPr lang="en-US" altLang="en-US" sz="1400" b="1"/>
              <a:t>EVAC- UOK- M.Morrissey</a:t>
            </a:r>
            <a:r>
              <a:rPr lang="en-US" altLang="en-US" sz="1600" b="1"/>
              <a:t>)</a:t>
            </a:r>
          </a:p>
        </p:txBody>
      </p:sp>
      <p:sp>
        <p:nvSpPr>
          <p:cNvPr id="6217" name="Text Box 73"/>
          <p:cNvSpPr txBox="1">
            <a:spLocks noChangeArrowheads="1"/>
          </p:cNvSpPr>
          <p:nvPr/>
        </p:nvSpPr>
        <p:spPr bwMode="auto">
          <a:xfrm>
            <a:off x="5943600" y="2971800"/>
            <a:ext cx="2971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a:t>Algorithm  Intercompararison Program</a:t>
            </a:r>
          </a:p>
        </p:txBody>
      </p:sp>
      <p:sp>
        <p:nvSpPr>
          <p:cNvPr id="6218" name="Text Box 74"/>
          <p:cNvSpPr txBox="1">
            <a:spLocks noChangeArrowheads="1"/>
          </p:cNvSpPr>
          <p:nvPr/>
        </p:nvSpPr>
        <p:spPr bwMode="auto">
          <a:xfrm>
            <a:off x="7086599" y="3270503"/>
            <a:ext cx="182880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1400" dirty="0" smtClean="0"/>
              <a:t>Validation Program</a:t>
            </a:r>
            <a:endParaRPr lang="en-US" altLang="en-US" sz="1400" dirty="0"/>
          </a:p>
        </p:txBody>
      </p:sp>
      <p:sp>
        <p:nvSpPr>
          <p:cNvPr id="6219" name="Line 75"/>
          <p:cNvSpPr>
            <a:spLocks noChangeShapeType="1"/>
          </p:cNvSpPr>
          <p:nvPr/>
        </p:nvSpPr>
        <p:spPr bwMode="auto">
          <a:xfrm>
            <a:off x="5943600" y="2971800"/>
            <a:ext cx="3200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20" name="Line 76"/>
          <p:cNvSpPr>
            <a:spLocks noChangeShapeType="1"/>
          </p:cNvSpPr>
          <p:nvPr/>
        </p:nvSpPr>
        <p:spPr bwMode="auto">
          <a:xfrm flipH="1">
            <a:off x="5410200" y="3657600"/>
            <a:ext cx="2057400" cy="3048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21" name="Line 77"/>
          <p:cNvSpPr>
            <a:spLocks noChangeShapeType="1"/>
          </p:cNvSpPr>
          <p:nvPr/>
        </p:nvSpPr>
        <p:spPr bwMode="auto">
          <a:xfrm flipH="1">
            <a:off x="2971800" y="1828800"/>
            <a:ext cx="12954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24" name="Text Box 80"/>
          <p:cNvSpPr txBox="1">
            <a:spLocks noChangeArrowheads="1"/>
          </p:cNvSpPr>
          <p:nvPr/>
        </p:nvSpPr>
        <p:spPr bwMode="auto">
          <a:xfrm>
            <a:off x="0" y="3429000"/>
            <a:ext cx="1143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A. Chang</a:t>
            </a:r>
          </a:p>
        </p:txBody>
      </p:sp>
      <p:sp>
        <p:nvSpPr>
          <p:cNvPr id="6226" name="Rectangle 82"/>
          <p:cNvSpPr>
            <a:spLocks noChangeArrowheads="1"/>
          </p:cNvSpPr>
          <p:nvPr/>
        </p:nvSpPr>
        <p:spPr bwMode="auto">
          <a:xfrm>
            <a:off x="0" y="3429000"/>
            <a:ext cx="2590800" cy="304800"/>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27" name="Line 83"/>
          <p:cNvSpPr>
            <a:spLocks noChangeShapeType="1"/>
          </p:cNvSpPr>
          <p:nvPr/>
        </p:nvSpPr>
        <p:spPr bwMode="auto">
          <a:xfrm>
            <a:off x="1219200" y="34290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28" name="Text Box 84"/>
          <p:cNvSpPr txBox="1">
            <a:spLocks noChangeArrowheads="1"/>
          </p:cNvSpPr>
          <p:nvPr/>
        </p:nvSpPr>
        <p:spPr bwMode="auto">
          <a:xfrm>
            <a:off x="0" y="3429000"/>
            <a:ext cx="1143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t>A. Chang</a:t>
            </a:r>
          </a:p>
        </p:txBody>
      </p:sp>
      <p:sp>
        <p:nvSpPr>
          <p:cNvPr id="6229" name="Text Box 85"/>
          <p:cNvSpPr txBox="1">
            <a:spLocks noChangeArrowheads="1"/>
          </p:cNvSpPr>
          <p:nvPr/>
        </p:nvSpPr>
        <p:spPr bwMode="auto">
          <a:xfrm>
            <a:off x="1250949" y="3397952"/>
            <a:ext cx="1066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dirty="0"/>
              <a:t>R. Ferraro</a:t>
            </a:r>
          </a:p>
        </p:txBody>
      </p:sp>
      <p:sp>
        <p:nvSpPr>
          <p:cNvPr id="2" name="Title 1"/>
          <p:cNvSpPr>
            <a:spLocks noGrp="1"/>
          </p:cNvSpPr>
          <p:nvPr>
            <p:ph type="title"/>
          </p:nvPr>
        </p:nvSpPr>
        <p:spPr>
          <a:xfrm>
            <a:off x="0" y="-43115"/>
            <a:ext cx="9144000" cy="827912"/>
          </a:xfrm>
        </p:spPr>
        <p:txBody>
          <a:bodyPr>
            <a:normAutofit/>
          </a:bodyPr>
          <a:lstStyle/>
          <a:p>
            <a:r>
              <a:rPr lang="en-US" sz="4400" dirty="0" smtClean="0"/>
              <a:t>Global Precipitation Climatology Project</a:t>
            </a:r>
            <a:endParaRPr lang="en-US" sz="4400" dirty="0"/>
          </a:p>
        </p:txBody>
      </p:sp>
      <p:sp>
        <p:nvSpPr>
          <p:cNvPr id="3" name="Rectangle 2"/>
          <p:cNvSpPr/>
          <p:nvPr/>
        </p:nvSpPr>
        <p:spPr>
          <a:xfrm>
            <a:off x="-57150" y="1833370"/>
            <a:ext cx="2743200" cy="213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nvSpPr>
        <p:spPr>
          <a:xfrm>
            <a:off x="2857500" y="838199"/>
            <a:ext cx="2743200" cy="1541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p:cNvSpPr/>
          <p:nvPr/>
        </p:nvSpPr>
        <p:spPr>
          <a:xfrm>
            <a:off x="5753100" y="1730374"/>
            <a:ext cx="3467100" cy="2226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2781300" y="2379787"/>
            <a:ext cx="2933700" cy="1371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2362200" y="3733799"/>
            <a:ext cx="3886200" cy="16002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p:nvSpPr>
        <p:spPr>
          <a:xfrm>
            <a:off x="2453640" y="5287962"/>
            <a:ext cx="3886200" cy="1607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078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7"/>
                                        </p:tgtEl>
                                      </p:cBhvr>
                                    </p:animEffect>
                                    <p:set>
                                      <p:cBhvr>
                                        <p:cTn id="7" dur="1" fill="hold">
                                          <p:stCondLst>
                                            <p:cond delay="499"/>
                                          </p:stCondLst>
                                        </p:cTn>
                                        <p:tgtEl>
                                          <p:spTgt spid="8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89"/>
                                        </p:tgtEl>
                                      </p:cBhvr>
                                    </p:animEffect>
                                    <p:set>
                                      <p:cBhvr>
                                        <p:cTn id="12" dur="1" fill="hold">
                                          <p:stCondLst>
                                            <p:cond delay="499"/>
                                          </p:stCondLst>
                                        </p:cTn>
                                        <p:tgtEl>
                                          <p:spTgt spid="8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91"/>
                                        </p:tgtEl>
                                      </p:cBhvr>
                                    </p:animEffect>
                                    <p:set>
                                      <p:cBhvr>
                                        <p:cTn id="17" dur="1" fill="hold">
                                          <p:stCondLst>
                                            <p:cond delay="499"/>
                                          </p:stCondLst>
                                        </p:cTn>
                                        <p:tgtEl>
                                          <p:spTgt spid="9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88"/>
                                        </p:tgtEl>
                                      </p:cBhvr>
                                    </p:animEffect>
                                    <p:set>
                                      <p:cBhvr>
                                        <p:cTn id="27" dur="1" fill="hold">
                                          <p:stCondLst>
                                            <p:cond delay="499"/>
                                          </p:stCondLst>
                                        </p:cTn>
                                        <p:tgtEl>
                                          <p:spTgt spid="8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90"/>
                                        </p:tgtEl>
                                      </p:cBhvr>
                                    </p:animEffect>
                                    <p:set>
                                      <p:cBhvr>
                                        <p:cTn id="32" dur="1" fill="hold">
                                          <p:stCondLst>
                                            <p:cond delay="499"/>
                                          </p:stCondLst>
                                        </p:cTn>
                                        <p:tgtEl>
                                          <p:spTgt spid="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7" grpId="0" animBg="1"/>
      <p:bldP spid="88" grpId="0" animBg="1"/>
      <p:bldP spid="89" grpId="0" animBg="1"/>
      <p:bldP spid="90" grpId="0" animBg="1"/>
      <p:bldP spid="9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51" name="Rectangle 7"/>
          <p:cNvSpPr>
            <a:spLocks noChangeArrowheads="1"/>
          </p:cNvSpPr>
          <p:nvPr/>
        </p:nvSpPr>
        <p:spPr bwMode="auto">
          <a:xfrm>
            <a:off x="4025900" y="88900"/>
            <a:ext cx="5029200" cy="6629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352" name="Freeform 8" descr="Wide upward diagonal"/>
          <p:cNvSpPr>
            <a:spLocks/>
          </p:cNvSpPr>
          <p:nvPr/>
        </p:nvSpPr>
        <p:spPr bwMode="auto">
          <a:xfrm>
            <a:off x="4038600" y="1447800"/>
            <a:ext cx="4114800" cy="3429000"/>
          </a:xfrm>
          <a:custGeom>
            <a:avLst/>
            <a:gdLst>
              <a:gd name="T0" fmla="*/ 2592 w 2592"/>
              <a:gd name="T1" fmla="*/ 336 h 2160"/>
              <a:gd name="T2" fmla="*/ 2592 w 2592"/>
              <a:gd name="T3" fmla="*/ 2160 h 2160"/>
              <a:gd name="T4" fmla="*/ 0 w 2592"/>
              <a:gd name="T5" fmla="*/ 2160 h 2160"/>
              <a:gd name="T6" fmla="*/ 0 w 2592"/>
              <a:gd name="T7" fmla="*/ 240 h 2160"/>
              <a:gd name="T8" fmla="*/ 2256 w 2592"/>
              <a:gd name="T9" fmla="*/ 240 h 2160"/>
              <a:gd name="T10" fmla="*/ 2400 w 2592"/>
              <a:gd name="T11" fmla="*/ 0 h 2160"/>
              <a:gd name="T12" fmla="*/ 2592 w 2592"/>
              <a:gd name="T13" fmla="*/ 336 h 2160"/>
            </a:gdLst>
            <a:ahLst/>
            <a:cxnLst>
              <a:cxn ang="0">
                <a:pos x="T0" y="T1"/>
              </a:cxn>
              <a:cxn ang="0">
                <a:pos x="T2" y="T3"/>
              </a:cxn>
              <a:cxn ang="0">
                <a:pos x="T4" y="T5"/>
              </a:cxn>
              <a:cxn ang="0">
                <a:pos x="T6" y="T7"/>
              </a:cxn>
              <a:cxn ang="0">
                <a:pos x="T8" y="T9"/>
              </a:cxn>
              <a:cxn ang="0">
                <a:pos x="T10" y="T11"/>
              </a:cxn>
              <a:cxn ang="0">
                <a:pos x="T12" y="T13"/>
              </a:cxn>
            </a:cxnLst>
            <a:rect l="0" t="0" r="r" b="b"/>
            <a:pathLst>
              <a:path w="2592" h="2160">
                <a:moveTo>
                  <a:pt x="2592" y="336"/>
                </a:moveTo>
                <a:lnTo>
                  <a:pt x="2592" y="2160"/>
                </a:lnTo>
                <a:lnTo>
                  <a:pt x="0" y="2160"/>
                </a:lnTo>
                <a:lnTo>
                  <a:pt x="0" y="240"/>
                </a:lnTo>
                <a:lnTo>
                  <a:pt x="2256" y="240"/>
                </a:lnTo>
                <a:lnTo>
                  <a:pt x="2400" y="0"/>
                </a:lnTo>
                <a:lnTo>
                  <a:pt x="2592" y="336"/>
                </a:lnTo>
                <a:close/>
              </a:path>
            </a:pathLst>
          </a:custGeom>
          <a:pattFill prst="wdUpDiag">
            <a:fgClr>
              <a:srgbClr val="66FF33"/>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353" name="Freeform 9" descr="Wide downward diagonal"/>
          <p:cNvSpPr>
            <a:spLocks/>
          </p:cNvSpPr>
          <p:nvPr/>
        </p:nvSpPr>
        <p:spPr bwMode="auto">
          <a:xfrm>
            <a:off x="4419600" y="76200"/>
            <a:ext cx="3429000" cy="1765300"/>
          </a:xfrm>
          <a:custGeom>
            <a:avLst/>
            <a:gdLst>
              <a:gd name="T0" fmla="*/ 1968 w 2160"/>
              <a:gd name="T1" fmla="*/ 1104 h 1112"/>
              <a:gd name="T2" fmla="*/ 0 w 2160"/>
              <a:gd name="T3" fmla="*/ 1104 h 1112"/>
              <a:gd name="T4" fmla="*/ 0 w 2160"/>
              <a:gd name="T5" fmla="*/ 0 h 1112"/>
              <a:gd name="T6" fmla="*/ 2160 w 2160"/>
              <a:gd name="T7" fmla="*/ 0 h 1112"/>
              <a:gd name="T8" fmla="*/ 2160 w 2160"/>
              <a:gd name="T9" fmla="*/ 864 h 1112"/>
              <a:gd name="T10" fmla="*/ 2021 w 2160"/>
              <a:gd name="T11" fmla="*/ 1104 h 1112"/>
              <a:gd name="T12" fmla="*/ 1992 w 2160"/>
              <a:gd name="T13" fmla="*/ 1096 h 1112"/>
              <a:gd name="T14" fmla="*/ 1968 w 2160"/>
              <a:gd name="T15" fmla="*/ 1104 h 1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 h="1112">
                <a:moveTo>
                  <a:pt x="1968" y="1104"/>
                </a:moveTo>
                <a:lnTo>
                  <a:pt x="0" y="1104"/>
                </a:lnTo>
                <a:lnTo>
                  <a:pt x="0" y="0"/>
                </a:lnTo>
                <a:lnTo>
                  <a:pt x="2160" y="0"/>
                </a:lnTo>
                <a:lnTo>
                  <a:pt x="2160" y="864"/>
                </a:lnTo>
                <a:cubicBezTo>
                  <a:pt x="2113" y="944"/>
                  <a:pt x="2075" y="1029"/>
                  <a:pt x="2021" y="1104"/>
                </a:cubicBezTo>
                <a:cubicBezTo>
                  <a:pt x="2015" y="1112"/>
                  <a:pt x="2002" y="1096"/>
                  <a:pt x="1992" y="1096"/>
                </a:cubicBezTo>
                <a:cubicBezTo>
                  <a:pt x="1983" y="1096"/>
                  <a:pt x="1968" y="1104"/>
                  <a:pt x="1968" y="1104"/>
                </a:cubicBezTo>
                <a:close/>
              </a:path>
            </a:pathLst>
          </a:custGeom>
          <a:pattFill prst="wdDnDiag">
            <a:fgClr>
              <a:srgbClr val="66FF33"/>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85354" name="Group 10"/>
          <p:cNvGrpSpPr>
            <a:grpSpLocks/>
          </p:cNvGrpSpPr>
          <p:nvPr/>
        </p:nvGrpSpPr>
        <p:grpSpPr bwMode="auto">
          <a:xfrm>
            <a:off x="4495800" y="152400"/>
            <a:ext cx="1066800" cy="555625"/>
            <a:chOff x="1440" y="1392"/>
            <a:chExt cx="851" cy="350"/>
          </a:xfrm>
        </p:grpSpPr>
        <p:sp>
          <p:nvSpPr>
            <p:cNvPr id="185355" name="Rectangle 11"/>
            <p:cNvSpPr>
              <a:spLocks noChangeArrowheads="1"/>
            </p:cNvSpPr>
            <p:nvPr/>
          </p:nvSpPr>
          <p:spPr bwMode="auto">
            <a:xfrm>
              <a:off x="1440" y="1392"/>
              <a:ext cx="851" cy="350"/>
            </a:xfrm>
            <a:prstGeom prst="rect">
              <a:avLst/>
            </a:prstGeom>
            <a:solidFill>
              <a:srgbClr val="C0C0C0"/>
            </a:solidFill>
            <a:ln w="19050">
              <a:solidFill>
                <a:srgbClr val="000000"/>
              </a:solidFill>
              <a:miter lim="800000"/>
              <a:headEnd/>
              <a:tailEnd/>
            </a:ln>
          </p:spPr>
          <p:txBody>
            <a:bodyPr wrap="none" lIns="0" tIns="0" rIns="0" bIns="0">
              <a:spAutoFit/>
            </a:bodyPr>
            <a:lstStyle/>
            <a:p>
              <a:endParaRPr lang="en-US"/>
            </a:p>
          </p:txBody>
        </p:sp>
        <p:sp>
          <p:nvSpPr>
            <p:cNvPr id="185356" name="Rectangle 12"/>
            <p:cNvSpPr>
              <a:spLocks noChangeArrowheads="1"/>
            </p:cNvSpPr>
            <p:nvPr/>
          </p:nvSpPr>
          <p:spPr bwMode="auto">
            <a:xfrm>
              <a:off x="1482" y="1424"/>
              <a:ext cx="775" cy="30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600" u="none">
                  <a:solidFill>
                    <a:srgbClr val="000000"/>
                  </a:solidFill>
                </a:rPr>
                <a:t>Emission</a:t>
              </a:r>
            </a:p>
            <a:p>
              <a:pPr algn="ctr"/>
              <a:r>
                <a:rPr lang="en-US" altLang="en-US" sz="1600" u="none">
                  <a:solidFill>
                    <a:srgbClr val="000000"/>
                  </a:solidFill>
                </a:rPr>
                <a:t>Microwave</a:t>
              </a:r>
              <a:endParaRPr lang="en-US" altLang="en-US" sz="800" i="1" u="none">
                <a:solidFill>
                  <a:srgbClr val="000000"/>
                </a:solidFill>
              </a:endParaRPr>
            </a:p>
          </p:txBody>
        </p:sp>
      </p:grpSp>
      <p:grpSp>
        <p:nvGrpSpPr>
          <p:cNvPr id="185357" name="Group 13"/>
          <p:cNvGrpSpPr>
            <a:grpSpLocks/>
          </p:cNvGrpSpPr>
          <p:nvPr/>
        </p:nvGrpSpPr>
        <p:grpSpPr bwMode="auto">
          <a:xfrm>
            <a:off x="5884863" y="1187450"/>
            <a:ext cx="1692275" cy="565150"/>
            <a:chOff x="1627" y="1564"/>
            <a:chExt cx="1066" cy="356"/>
          </a:xfrm>
        </p:grpSpPr>
        <p:sp>
          <p:nvSpPr>
            <p:cNvPr id="185358" name="Rectangle 14"/>
            <p:cNvSpPr>
              <a:spLocks noChangeArrowheads="1"/>
            </p:cNvSpPr>
            <p:nvPr/>
          </p:nvSpPr>
          <p:spPr bwMode="auto">
            <a:xfrm>
              <a:off x="1627" y="1564"/>
              <a:ext cx="1066" cy="356"/>
            </a:xfrm>
            <a:prstGeom prst="rect">
              <a:avLst/>
            </a:prstGeom>
            <a:solidFill>
              <a:schemeClr val="bg1"/>
            </a:solidFill>
            <a:ln w="19050">
              <a:solidFill>
                <a:srgbClr val="000000"/>
              </a:solidFill>
              <a:miter lim="800000"/>
              <a:headEnd/>
              <a:tailEnd/>
            </a:ln>
          </p:spPr>
          <p:txBody>
            <a:bodyPr lIns="0" tIns="0" rIns="0" bIns="0">
              <a:spAutoFit/>
            </a:bodyPr>
            <a:lstStyle/>
            <a:p>
              <a:endParaRPr lang="en-US"/>
            </a:p>
          </p:txBody>
        </p:sp>
        <p:sp>
          <p:nvSpPr>
            <p:cNvPr id="185359" name="Rectangle 15"/>
            <p:cNvSpPr>
              <a:spLocks noChangeArrowheads="1"/>
            </p:cNvSpPr>
            <p:nvPr/>
          </p:nvSpPr>
          <p:spPr bwMode="auto">
            <a:xfrm>
              <a:off x="1669" y="1588"/>
              <a:ext cx="967" cy="30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600" u="none">
                  <a:solidFill>
                    <a:srgbClr val="000000"/>
                  </a:solidFill>
                </a:rPr>
                <a:t>Microwave/Other</a:t>
              </a:r>
            </a:p>
            <a:p>
              <a:pPr algn="ctr"/>
              <a:r>
                <a:rPr lang="en-US" altLang="en-US" sz="1600" u="none">
                  <a:solidFill>
                    <a:srgbClr val="000000"/>
                  </a:solidFill>
                </a:rPr>
                <a:t>Fusion</a:t>
              </a:r>
              <a:r>
                <a:rPr lang="en-US" altLang="en-US" sz="1600" i="1" u="none">
                  <a:solidFill>
                    <a:srgbClr val="000000"/>
                  </a:solidFill>
                </a:rPr>
                <a:t> </a:t>
              </a:r>
            </a:p>
          </p:txBody>
        </p:sp>
      </p:grpSp>
      <p:grpSp>
        <p:nvGrpSpPr>
          <p:cNvPr id="185360" name="Group 16"/>
          <p:cNvGrpSpPr>
            <a:grpSpLocks/>
          </p:cNvGrpSpPr>
          <p:nvPr/>
        </p:nvGrpSpPr>
        <p:grpSpPr bwMode="auto">
          <a:xfrm>
            <a:off x="5935663" y="6248400"/>
            <a:ext cx="1589087" cy="381000"/>
            <a:chOff x="1687" y="4704"/>
            <a:chExt cx="1001" cy="240"/>
          </a:xfrm>
        </p:grpSpPr>
        <p:sp>
          <p:nvSpPr>
            <p:cNvPr id="185361" name="Rectangle 17"/>
            <p:cNvSpPr>
              <a:spLocks noChangeArrowheads="1"/>
            </p:cNvSpPr>
            <p:nvPr/>
          </p:nvSpPr>
          <p:spPr bwMode="auto">
            <a:xfrm>
              <a:off x="1687" y="4704"/>
              <a:ext cx="1001" cy="240"/>
            </a:xfrm>
            <a:prstGeom prst="rect">
              <a:avLst/>
            </a:prstGeom>
            <a:solidFill>
              <a:srgbClr val="C0C0C0"/>
            </a:solidFill>
            <a:ln w="33338">
              <a:solidFill>
                <a:srgbClr val="000000"/>
              </a:solidFill>
              <a:miter lim="800000"/>
              <a:headEnd/>
              <a:tailEnd/>
            </a:ln>
          </p:spPr>
          <p:txBody>
            <a:bodyPr lIns="0" tIns="0" rIns="0" bIns="0">
              <a:spAutoFit/>
            </a:bodyPr>
            <a:lstStyle/>
            <a:p>
              <a:endParaRPr lang="en-US"/>
            </a:p>
          </p:txBody>
        </p:sp>
        <p:sp>
          <p:nvSpPr>
            <p:cNvPr id="185362" name="Rectangle 18"/>
            <p:cNvSpPr>
              <a:spLocks noChangeArrowheads="1"/>
            </p:cNvSpPr>
            <p:nvPr/>
          </p:nvSpPr>
          <p:spPr bwMode="auto">
            <a:xfrm>
              <a:off x="1755" y="4752"/>
              <a:ext cx="875" cy="15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600" u="none">
                  <a:solidFill>
                    <a:srgbClr val="000000"/>
                  </a:solidFill>
                </a:rPr>
                <a:t>Satellite/Gauge</a:t>
              </a:r>
            </a:p>
          </p:txBody>
        </p:sp>
      </p:grpSp>
      <p:sp>
        <p:nvSpPr>
          <p:cNvPr id="185363" name="Line 19"/>
          <p:cNvSpPr>
            <a:spLocks noChangeShapeType="1"/>
          </p:cNvSpPr>
          <p:nvPr/>
        </p:nvSpPr>
        <p:spPr bwMode="auto">
          <a:xfrm flipH="1">
            <a:off x="6477000" y="720725"/>
            <a:ext cx="0" cy="473075"/>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364" name="Line 20"/>
          <p:cNvSpPr>
            <a:spLocks noChangeShapeType="1"/>
          </p:cNvSpPr>
          <p:nvPr/>
        </p:nvSpPr>
        <p:spPr bwMode="auto">
          <a:xfrm>
            <a:off x="5384800" y="711200"/>
            <a:ext cx="787400" cy="47625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365" name="Line 21"/>
          <p:cNvSpPr>
            <a:spLocks noChangeShapeType="1"/>
          </p:cNvSpPr>
          <p:nvPr/>
        </p:nvSpPr>
        <p:spPr bwMode="auto">
          <a:xfrm flipV="1">
            <a:off x="7127875" y="5419725"/>
            <a:ext cx="406400"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85366" name="Group 22"/>
          <p:cNvGrpSpPr>
            <a:grpSpLocks/>
          </p:cNvGrpSpPr>
          <p:nvPr/>
        </p:nvGrpSpPr>
        <p:grpSpPr bwMode="auto">
          <a:xfrm>
            <a:off x="5638800" y="152400"/>
            <a:ext cx="1066800" cy="555625"/>
            <a:chOff x="1440" y="1392"/>
            <a:chExt cx="851" cy="350"/>
          </a:xfrm>
        </p:grpSpPr>
        <p:sp>
          <p:nvSpPr>
            <p:cNvPr id="185367" name="Rectangle 23"/>
            <p:cNvSpPr>
              <a:spLocks noChangeArrowheads="1"/>
            </p:cNvSpPr>
            <p:nvPr/>
          </p:nvSpPr>
          <p:spPr bwMode="auto">
            <a:xfrm>
              <a:off x="1440" y="1392"/>
              <a:ext cx="851" cy="350"/>
            </a:xfrm>
            <a:prstGeom prst="rect">
              <a:avLst/>
            </a:prstGeom>
            <a:solidFill>
              <a:srgbClr val="C0C0C0"/>
            </a:solidFill>
            <a:ln w="19050">
              <a:solidFill>
                <a:srgbClr val="000000"/>
              </a:solidFill>
              <a:miter lim="800000"/>
              <a:headEnd/>
              <a:tailEnd/>
            </a:ln>
          </p:spPr>
          <p:txBody>
            <a:bodyPr wrap="none" lIns="0" tIns="0" rIns="0" bIns="0">
              <a:spAutoFit/>
            </a:bodyPr>
            <a:lstStyle/>
            <a:p>
              <a:endParaRPr lang="en-US"/>
            </a:p>
          </p:txBody>
        </p:sp>
        <p:sp>
          <p:nvSpPr>
            <p:cNvPr id="185368" name="Rectangle 24"/>
            <p:cNvSpPr>
              <a:spLocks noChangeArrowheads="1"/>
            </p:cNvSpPr>
            <p:nvPr/>
          </p:nvSpPr>
          <p:spPr bwMode="auto">
            <a:xfrm>
              <a:off x="1482" y="1424"/>
              <a:ext cx="775" cy="30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600" u="none">
                  <a:solidFill>
                    <a:srgbClr val="000000"/>
                  </a:solidFill>
                </a:rPr>
                <a:t>Scattering</a:t>
              </a:r>
            </a:p>
            <a:p>
              <a:pPr algn="ctr"/>
              <a:r>
                <a:rPr lang="en-US" altLang="en-US" sz="1600" u="none">
                  <a:solidFill>
                    <a:srgbClr val="000000"/>
                  </a:solidFill>
                </a:rPr>
                <a:t>Microwave</a:t>
              </a:r>
              <a:endParaRPr lang="en-US" altLang="en-US" sz="800" i="1" u="none">
                <a:solidFill>
                  <a:srgbClr val="000000"/>
                </a:solidFill>
              </a:endParaRPr>
            </a:p>
          </p:txBody>
        </p:sp>
      </p:grpSp>
      <p:grpSp>
        <p:nvGrpSpPr>
          <p:cNvPr id="185369" name="Group 25"/>
          <p:cNvGrpSpPr>
            <a:grpSpLocks/>
          </p:cNvGrpSpPr>
          <p:nvPr/>
        </p:nvGrpSpPr>
        <p:grpSpPr bwMode="auto">
          <a:xfrm>
            <a:off x="6781800" y="152400"/>
            <a:ext cx="1066800" cy="555625"/>
            <a:chOff x="1920" y="912"/>
            <a:chExt cx="672" cy="350"/>
          </a:xfrm>
        </p:grpSpPr>
        <p:sp>
          <p:nvSpPr>
            <p:cNvPr id="185370" name="Rectangle 26"/>
            <p:cNvSpPr>
              <a:spLocks noChangeArrowheads="1"/>
            </p:cNvSpPr>
            <p:nvPr/>
          </p:nvSpPr>
          <p:spPr bwMode="auto">
            <a:xfrm>
              <a:off x="1920" y="912"/>
              <a:ext cx="672" cy="350"/>
            </a:xfrm>
            <a:prstGeom prst="rect">
              <a:avLst/>
            </a:prstGeom>
            <a:solidFill>
              <a:srgbClr val="C0C0C0"/>
            </a:solidFill>
            <a:ln w="19050">
              <a:solidFill>
                <a:srgbClr val="000000"/>
              </a:solidFill>
              <a:miter lim="800000"/>
              <a:headEnd/>
              <a:tailEnd/>
            </a:ln>
          </p:spPr>
          <p:txBody>
            <a:bodyPr lIns="0" tIns="0" rIns="0" bIns="0">
              <a:spAutoFit/>
            </a:bodyPr>
            <a:lstStyle/>
            <a:p>
              <a:endParaRPr lang="en-US"/>
            </a:p>
          </p:txBody>
        </p:sp>
        <p:sp>
          <p:nvSpPr>
            <p:cNvPr id="185371" name="Rectangle 27"/>
            <p:cNvSpPr>
              <a:spLocks noChangeArrowheads="1"/>
            </p:cNvSpPr>
            <p:nvPr/>
          </p:nvSpPr>
          <p:spPr bwMode="auto">
            <a:xfrm>
              <a:off x="1998" y="1008"/>
              <a:ext cx="498" cy="15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en-US" sz="1600" u="none">
                  <a:solidFill>
                    <a:srgbClr val="000000"/>
                  </a:solidFill>
                </a:rPr>
                <a:t>TOVS</a:t>
              </a:r>
              <a:endParaRPr lang="en-US" altLang="en-US" sz="800" i="1" u="none">
                <a:solidFill>
                  <a:srgbClr val="000000"/>
                </a:solidFill>
              </a:endParaRPr>
            </a:p>
          </p:txBody>
        </p:sp>
      </p:grpSp>
      <p:grpSp>
        <p:nvGrpSpPr>
          <p:cNvPr id="185372" name="Group 28"/>
          <p:cNvGrpSpPr>
            <a:grpSpLocks/>
          </p:cNvGrpSpPr>
          <p:nvPr/>
        </p:nvGrpSpPr>
        <p:grpSpPr bwMode="auto">
          <a:xfrm>
            <a:off x="7924800" y="152400"/>
            <a:ext cx="1066800" cy="555625"/>
            <a:chOff x="1920" y="912"/>
            <a:chExt cx="672" cy="350"/>
          </a:xfrm>
        </p:grpSpPr>
        <p:sp>
          <p:nvSpPr>
            <p:cNvPr id="185373" name="Rectangle 29"/>
            <p:cNvSpPr>
              <a:spLocks noChangeArrowheads="1"/>
            </p:cNvSpPr>
            <p:nvPr/>
          </p:nvSpPr>
          <p:spPr bwMode="auto">
            <a:xfrm>
              <a:off x="1920" y="912"/>
              <a:ext cx="672" cy="350"/>
            </a:xfrm>
            <a:prstGeom prst="rect">
              <a:avLst/>
            </a:prstGeom>
            <a:solidFill>
              <a:srgbClr val="C0C0C0"/>
            </a:solidFill>
            <a:ln w="19050">
              <a:solidFill>
                <a:srgbClr val="000000"/>
              </a:solidFill>
              <a:miter lim="800000"/>
              <a:headEnd/>
              <a:tailEnd/>
            </a:ln>
          </p:spPr>
          <p:txBody>
            <a:bodyPr lIns="0" tIns="0" rIns="0" bIns="0">
              <a:spAutoFit/>
            </a:bodyPr>
            <a:lstStyle/>
            <a:p>
              <a:endParaRPr lang="en-US"/>
            </a:p>
          </p:txBody>
        </p:sp>
        <p:sp>
          <p:nvSpPr>
            <p:cNvPr id="185374" name="Rectangle 30"/>
            <p:cNvSpPr>
              <a:spLocks noChangeArrowheads="1"/>
            </p:cNvSpPr>
            <p:nvPr/>
          </p:nvSpPr>
          <p:spPr bwMode="auto">
            <a:xfrm>
              <a:off x="1998" y="1008"/>
              <a:ext cx="498" cy="15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en-US" sz="1600" u="none">
                  <a:solidFill>
                    <a:srgbClr val="000000"/>
                  </a:solidFill>
                </a:rPr>
                <a:t>OPI</a:t>
              </a:r>
              <a:endParaRPr lang="en-US" altLang="en-US" sz="800" i="1" u="none">
                <a:solidFill>
                  <a:srgbClr val="000000"/>
                </a:solidFill>
              </a:endParaRPr>
            </a:p>
          </p:txBody>
        </p:sp>
      </p:grpSp>
      <p:grpSp>
        <p:nvGrpSpPr>
          <p:cNvPr id="185375" name="Group 31"/>
          <p:cNvGrpSpPr>
            <a:grpSpLocks/>
          </p:cNvGrpSpPr>
          <p:nvPr/>
        </p:nvGrpSpPr>
        <p:grpSpPr bwMode="auto">
          <a:xfrm>
            <a:off x="5953125" y="2209800"/>
            <a:ext cx="1558925" cy="565150"/>
            <a:chOff x="1754" y="2584"/>
            <a:chExt cx="981" cy="356"/>
          </a:xfrm>
        </p:grpSpPr>
        <p:sp>
          <p:nvSpPr>
            <p:cNvPr id="185376" name="Rectangle 32"/>
            <p:cNvSpPr>
              <a:spLocks noChangeArrowheads="1"/>
            </p:cNvSpPr>
            <p:nvPr/>
          </p:nvSpPr>
          <p:spPr bwMode="auto">
            <a:xfrm>
              <a:off x="1758" y="2589"/>
              <a:ext cx="970" cy="34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185377" name="Rectangle 33"/>
            <p:cNvSpPr>
              <a:spLocks noChangeArrowheads="1"/>
            </p:cNvSpPr>
            <p:nvPr/>
          </p:nvSpPr>
          <p:spPr bwMode="auto">
            <a:xfrm>
              <a:off x="1754" y="2584"/>
              <a:ext cx="979" cy="356"/>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p>
              <a:endParaRPr lang="en-US"/>
            </a:p>
          </p:txBody>
        </p:sp>
        <p:sp>
          <p:nvSpPr>
            <p:cNvPr id="185378" name="Rectangle 34"/>
            <p:cNvSpPr>
              <a:spLocks noChangeArrowheads="1"/>
            </p:cNvSpPr>
            <p:nvPr/>
          </p:nvSpPr>
          <p:spPr bwMode="auto">
            <a:xfrm>
              <a:off x="1875" y="2614"/>
              <a:ext cx="860"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600" u="none">
                  <a:solidFill>
                    <a:srgbClr val="000000"/>
                  </a:solidFill>
                </a:rPr>
                <a:t>“Microwave”/IR</a:t>
              </a:r>
            </a:p>
            <a:p>
              <a:pPr algn="ctr"/>
              <a:r>
                <a:rPr lang="en-US" altLang="en-US" sz="1600" u="none">
                  <a:solidFill>
                    <a:srgbClr val="000000"/>
                  </a:solidFill>
                </a:rPr>
                <a:t>Calibration</a:t>
              </a:r>
              <a:r>
                <a:rPr lang="en-US" altLang="en-US" sz="1600" i="1" u="none">
                  <a:solidFill>
                    <a:srgbClr val="000000"/>
                  </a:solidFill>
                </a:rPr>
                <a:t> </a:t>
              </a:r>
            </a:p>
          </p:txBody>
        </p:sp>
      </p:grpSp>
      <p:grpSp>
        <p:nvGrpSpPr>
          <p:cNvPr id="185379" name="Group 35"/>
          <p:cNvGrpSpPr>
            <a:grpSpLocks/>
          </p:cNvGrpSpPr>
          <p:nvPr/>
        </p:nvGrpSpPr>
        <p:grpSpPr bwMode="auto">
          <a:xfrm>
            <a:off x="4140200" y="2057400"/>
            <a:ext cx="1066800" cy="814388"/>
            <a:chOff x="720" y="2208"/>
            <a:chExt cx="672" cy="480"/>
          </a:xfrm>
        </p:grpSpPr>
        <p:sp>
          <p:nvSpPr>
            <p:cNvPr id="185380" name="Rectangle 36"/>
            <p:cNvSpPr>
              <a:spLocks noChangeArrowheads="1"/>
            </p:cNvSpPr>
            <p:nvPr/>
          </p:nvSpPr>
          <p:spPr bwMode="auto">
            <a:xfrm>
              <a:off x="720" y="2208"/>
              <a:ext cx="672" cy="480"/>
            </a:xfrm>
            <a:prstGeom prst="rect">
              <a:avLst/>
            </a:prstGeom>
            <a:solidFill>
              <a:srgbClr val="C0C0C0"/>
            </a:solidFill>
            <a:ln w="19050">
              <a:solidFill>
                <a:srgbClr val="000000"/>
              </a:solidFill>
              <a:miter lim="800000"/>
              <a:headEnd/>
              <a:tailEnd/>
            </a:ln>
          </p:spPr>
          <p:txBody>
            <a:bodyPr wrap="none" lIns="0" tIns="0" rIns="0" bIns="0">
              <a:spAutoFit/>
            </a:bodyPr>
            <a:lstStyle/>
            <a:p>
              <a:endParaRPr lang="en-US"/>
            </a:p>
          </p:txBody>
        </p:sp>
        <p:sp>
          <p:nvSpPr>
            <p:cNvPr id="185381" name="Rectangle 37"/>
            <p:cNvSpPr>
              <a:spLocks noChangeArrowheads="1"/>
            </p:cNvSpPr>
            <p:nvPr/>
          </p:nvSpPr>
          <p:spPr bwMode="auto">
            <a:xfrm>
              <a:off x="813" y="2240"/>
              <a:ext cx="491" cy="4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600" u="none">
                  <a:solidFill>
                    <a:srgbClr val="000000"/>
                  </a:solidFill>
                </a:rPr>
                <a:t>Matched</a:t>
              </a:r>
            </a:p>
            <a:p>
              <a:pPr algn="ctr"/>
              <a:r>
                <a:rPr lang="en-US" altLang="en-US" sz="1600" u="none">
                  <a:solidFill>
                    <a:srgbClr val="000000"/>
                  </a:solidFill>
                </a:rPr>
                <a:t>3-hr</a:t>
              </a:r>
            </a:p>
            <a:p>
              <a:pPr algn="ctr"/>
              <a:r>
                <a:rPr lang="en-US" altLang="en-US" sz="1600" u="none">
                  <a:solidFill>
                    <a:srgbClr val="000000"/>
                  </a:solidFill>
                </a:rPr>
                <a:t>Geo-IR</a:t>
              </a:r>
              <a:endParaRPr lang="en-US" altLang="en-US" sz="800" i="1" u="none">
                <a:solidFill>
                  <a:srgbClr val="000000"/>
                </a:solidFill>
              </a:endParaRPr>
            </a:p>
          </p:txBody>
        </p:sp>
      </p:grpSp>
      <p:grpSp>
        <p:nvGrpSpPr>
          <p:cNvPr id="185382" name="Group 38"/>
          <p:cNvGrpSpPr>
            <a:grpSpLocks/>
          </p:cNvGrpSpPr>
          <p:nvPr/>
        </p:nvGrpSpPr>
        <p:grpSpPr bwMode="auto">
          <a:xfrm>
            <a:off x="4140200" y="2971800"/>
            <a:ext cx="1066800" cy="555625"/>
            <a:chOff x="1440" y="1392"/>
            <a:chExt cx="851" cy="350"/>
          </a:xfrm>
        </p:grpSpPr>
        <p:sp>
          <p:nvSpPr>
            <p:cNvPr id="185383" name="Rectangle 39"/>
            <p:cNvSpPr>
              <a:spLocks noChangeArrowheads="1"/>
            </p:cNvSpPr>
            <p:nvPr/>
          </p:nvSpPr>
          <p:spPr bwMode="auto">
            <a:xfrm>
              <a:off x="1440" y="1392"/>
              <a:ext cx="851" cy="350"/>
            </a:xfrm>
            <a:prstGeom prst="rect">
              <a:avLst/>
            </a:prstGeom>
            <a:solidFill>
              <a:srgbClr val="C0C0C0"/>
            </a:solidFill>
            <a:ln w="19050">
              <a:solidFill>
                <a:srgbClr val="000000"/>
              </a:solidFill>
              <a:miter lim="800000"/>
              <a:headEnd/>
              <a:tailEnd/>
            </a:ln>
          </p:spPr>
          <p:txBody>
            <a:bodyPr wrap="none" lIns="0" tIns="0" rIns="0" bIns="0">
              <a:spAutoFit/>
            </a:bodyPr>
            <a:lstStyle/>
            <a:p>
              <a:endParaRPr lang="en-US"/>
            </a:p>
          </p:txBody>
        </p:sp>
        <p:sp>
          <p:nvSpPr>
            <p:cNvPr id="185384" name="Rectangle 40"/>
            <p:cNvSpPr>
              <a:spLocks noChangeArrowheads="1"/>
            </p:cNvSpPr>
            <p:nvPr/>
          </p:nvSpPr>
          <p:spPr bwMode="auto">
            <a:xfrm>
              <a:off x="1492" y="1424"/>
              <a:ext cx="757" cy="30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600" u="none">
                  <a:solidFill>
                    <a:srgbClr val="000000"/>
                  </a:solidFill>
                </a:rPr>
                <a:t>Merged IR</a:t>
              </a:r>
            </a:p>
            <a:p>
              <a:pPr algn="ctr"/>
              <a:r>
                <a:rPr lang="en-US" altLang="en-US" sz="1600" u="none">
                  <a:solidFill>
                    <a:srgbClr val="000000"/>
                  </a:solidFill>
                </a:rPr>
                <a:t>(GPI)</a:t>
              </a:r>
              <a:endParaRPr lang="en-US" altLang="en-US" sz="800" i="1" u="none">
                <a:solidFill>
                  <a:srgbClr val="000000"/>
                </a:solidFill>
              </a:endParaRPr>
            </a:p>
          </p:txBody>
        </p:sp>
      </p:grpSp>
      <p:grpSp>
        <p:nvGrpSpPr>
          <p:cNvPr id="185385" name="Group 41"/>
          <p:cNvGrpSpPr>
            <a:grpSpLocks/>
          </p:cNvGrpSpPr>
          <p:nvPr/>
        </p:nvGrpSpPr>
        <p:grpSpPr bwMode="auto">
          <a:xfrm>
            <a:off x="4140200" y="5867400"/>
            <a:ext cx="1066800" cy="304800"/>
            <a:chOff x="720" y="4176"/>
            <a:chExt cx="672" cy="192"/>
          </a:xfrm>
        </p:grpSpPr>
        <p:sp>
          <p:nvSpPr>
            <p:cNvPr id="185386" name="Rectangle 42"/>
            <p:cNvSpPr>
              <a:spLocks noChangeArrowheads="1"/>
            </p:cNvSpPr>
            <p:nvPr/>
          </p:nvSpPr>
          <p:spPr bwMode="auto">
            <a:xfrm>
              <a:off x="720" y="4176"/>
              <a:ext cx="672" cy="192"/>
            </a:xfrm>
            <a:prstGeom prst="rect">
              <a:avLst/>
            </a:prstGeom>
            <a:solidFill>
              <a:srgbClr val="C0C0C0"/>
            </a:solidFill>
            <a:ln w="19050">
              <a:solidFill>
                <a:srgbClr val="000000"/>
              </a:solidFill>
              <a:miter lim="800000"/>
              <a:headEnd/>
              <a:tailEnd/>
            </a:ln>
          </p:spPr>
          <p:txBody>
            <a:bodyPr wrap="none" lIns="0" tIns="0" rIns="0" bIns="0">
              <a:spAutoFit/>
            </a:bodyPr>
            <a:lstStyle/>
            <a:p>
              <a:endParaRPr lang="en-US"/>
            </a:p>
          </p:txBody>
        </p:sp>
        <p:sp>
          <p:nvSpPr>
            <p:cNvPr id="185387" name="Rectangle 43"/>
            <p:cNvSpPr>
              <a:spLocks noChangeArrowheads="1"/>
            </p:cNvSpPr>
            <p:nvPr/>
          </p:nvSpPr>
          <p:spPr bwMode="auto">
            <a:xfrm>
              <a:off x="866" y="4208"/>
              <a:ext cx="384" cy="15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600" u="none">
                  <a:solidFill>
                    <a:srgbClr val="000000"/>
                  </a:solidFill>
                </a:rPr>
                <a:t>Gauge</a:t>
              </a:r>
              <a:endParaRPr lang="en-US" altLang="en-US" sz="800" i="1" u="none">
                <a:solidFill>
                  <a:srgbClr val="000000"/>
                </a:solidFill>
              </a:endParaRPr>
            </a:p>
          </p:txBody>
        </p:sp>
      </p:grpSp>
      <p:sp>
        <p:nvSpPr>
          <p:cNvPr id="185388" name="Line 44"/>
          <p:cNvSpPr>
            <a:spLocks noChangeShapeType="1"/>
          </p:cNvSpPr>
          <p:nvPr/>
        </p:nvSpPr>
        <p:spPr bwMode="auto">
          <a:xfrm flipH="1">
            <a:off x="7200900" y="711200"/>
            <a:ext cx="0" cy="47625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389" name="Line 45"/>
          <p:cNvSpPr>
            <a:spLocks noChangeShapeType="1"/>
          </p:cNvSpPr>
          <p:nvPr/>
        </p:nvSpPr>
        <p:spPr bwMode="auto">
          <a:xfrm flipH="1">
            <a:off x="6731000" y="1752600"/>
            <a:ext cx="0" cy="47625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85390" name="Group 46"/>
          <p:cNvGrpSpPr>
            <a:grpSpLocks/>
          </p:cNvGrpSpPr>
          <p:nvPr/>
        </p:nvGrpSpPr>
        <p:grpSpPr bwMode="auto">
          <a:xfrm>
            <a:off x="5867400" y="3048000"/>
            <a:ext cx="685800" cy="349250"/>
            <a:chOff x="1584" y="2736"/>
            <a:chExt cx="384" cy="219"/>
          </a:xfrm>
        </p:grpSpPr>
        <p:sp>
          <p:nvSpPr>
            <p:cNvPr id="185391" name="Rectangle 47"/>
            <p:cNvSpPr>
              <a:spLocks noChangeArrowheads="1"/>
            </p:cNvSpPr>
            <p:nvPr/>
          </p:nvSpPr>
          <p:spPr bwMode="auto">
            <a:xfrm>
              <a:off x="1584" y="2736"/>
              <a:ext cx="384" cy="219"/>
            </a:xfrm>
            <a:prstGeom prst="rect">
              <a:avLst/>
            </a:prstGeom>
            <a:solidFill>
              <a:schemeClr val="bg1"/>
            </a:solidFill>
            <a:ln w="19050">
              <a:solidFill>
                <a:srgbClr val="000000"/>
              </a:solidFill>
              <a:miter lim="800000"/>
              <a:headEnd/>
              <a:tailEnd/>
            </a:ln>
          </p:spPr>
          <p:txBody>
            <a:bodyPr lIns="0" tIns="0" rIns="0" bIns="0">
              <a:spAutoFit/>
            </a:bodyPr>
            <a:lstStyle/>
            <a:p>
              <a:endParaRPr lang="en-US"/>
            </a:p>
          </p:txBody>
        </p:sp>
        <p:sp>
          <p:nvSpPr>
            <p:cNvPr id="185392" name="Rectangle 48"/>
            <p:cNvSpPr>
              <a:spLocks noChangeArrowheads="1"/>
            </p:cNvSpPr>
            <p:nvPr/>
          </p:nvSpPr>
          <p:spPr bwMode="auto">
            <a:xfrm>
              <a:off x="1632" y="2784"/>
              <a:ext cx="286" cy="15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en-US" sz="1600" u="none">
                  <a:solidFill>
                    <a:srgbClr val="000000"/>
                  </a:solidFill>
                </a:rPr>
                <a:t>AGPI</a:t>
              </a:r>
              <a:endParaRPr lang="en-US" altLang="en-US" sz="800" i="1" u="none">
                <a:solidFill>
                  <a:srgbClr val="000000"/>
                </a:solidFill>
              </a:endParaRPr>
            </a:p>
          </p:txBody>
        </p:sp>
      </p:grpSp>
      <p:grpSp>
        <p:nvGrpSpPr>
          <p:cNvPr id="185393" name="Group 49"/>
          <p:cNvGrpSpPr>
            <a:grpSpLocks/>
          </p:cNvGrpSpPr>
          <p:nvPr/>
        </p:nvGrpSpPr>
        <p:grpSpPr bwMode="auto">
          <a:xfrm>
            <a:off x="6502400" y="3505200"/>
            <a:ext cx="1066800" cy="555625"/>
            <a:chOff x="1440" y="1392"/>
            <a:chExt cx="851" cy="350"/>
          </a:xfrm>
        </p:grpSpPr>
        <p:sp>
          <p:nvSpPr>
            <p:cNvPr id="185394" name="Rectangle 50"/>
            <p:cNvSpPr>
              <a:spLocks noChangeArrowheads="1"/>
            </p:cNvSpPr>
            <p:nvPr/>
          </p:nvSpPr>
          <p:spPr bwMode="auto">
            <a:xfrm>
              <a:off x="1440" y="1392"/>
              <a:ext cx="851" cy="350"/>
            </a:xfrm>
            <a:prstGeom prst="rect">
              <a:avLst/>
            </a:prstGeom>
            <a:solidFill>
              <a:schemeClr val="bg1"/>
            </a:solidFill>
            <a:ln w="19050">
              <a:solidFill>
                <a:srgbClr val="000000"/>
              </a:solidFill>
              <a:miter lim="800000"/>
              <a:headEnd/>
              <a:tailEnd/>
            </a:ln>
          </p:spPr>
          <p:txBody>
            <a:bodyPr wrap="none" lIns="0" tIns="0" rIns="0" bIns="0">
              <a:spAutoFit/>
            </a:bodyPr>
            <a:lstStyle/>
            <a:p>
              <a:endParaRPr lang="en-US"/>
            </a:p>
          </p:txBody>
        </p:sp>
        <p:sp>
          <p:nvSpPr>
            <p:cNvPr id="185395" name="Rectangle 51"/>
            <p:cNvSpPr>
              <a:spLocks noChangeArrowheads="1"/>
            </p:cNvSpPr>
            <p:nvPr/>
          </p:nvSpPr>
          <p:spPr bwMode="auto">
            <a:xfrm>
              <a:off x="1534" y="1424"/>
              <a:ext cx="676" cy="30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600" u="none">
                  <a:solidFill>
                    <a:srgbClr val="000000"/>
                  </a:solidFill>
                </a:rPr>
                <a:t>Adj. Low-</a:t>
              </a:r>
            </a:p>
            <a:p>
              <a:pPr algn="ctr"/>
              <a:r>
                <a:rPr lang="en-US" altLang="en-US" sz="1600" u="none">
                  <a:solidFill>
                    <a:srgbClr val="000000"/>
                  </a:solidFill>
                </a:rPr>
                <a:t>Orbit IR</a:t>
              </a:r>
              <a:endParaRPr lang="en-US" altLang="en-US" sz="800" i="1" u="none">
                <a:solidFill>
                  <a:srgbClr val="000000"/>
                </a:solidFill>
              </a:endParaRPr>
            </a:p>
          </p:txBody>
        </p:sp>
      </p:grpSp>
      <p:grpSp>
        <p:nvGrpSpPr>
          <p:cNvPr id="185396" name="Group 52"/>
          <p:cNvGrpSpPr>
            <a:grpSpLocks/>
          </p:cNvGrpSpPr>
          <p:nvPr/>
        </p:nvGrpSpPr>
        <p:grpSpPr bwMode="auto">
          <a:xfrm>
            <a:off x="5953125" y="5181600"/>
            <a:ext cx="1555750" cy="565150"/>
            <a:chOff x="1754" y="2584"/>
            <a:chExt cx="979" cy="356"/>
          </a:xfrm>
        </p:grpSpPr>
        <p:sp>
          <p:nvSpPr>
            <p:cNvPr id="185397" name="Rectangle 53"/>
            <p:cNvSpPr>
              <a:spLocks noChangeArrowheads="1"/>
            </p:cNvSpPr>
            <p:nvPr/>
          </p:nvSpPr>
          <p:spPr bwMode="auto">
            <a:xfrm>
              <a:off x="1758" y="2589"/>
              <a:ext cx="970" cy="34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185398" name="Rectangle 54"/>
            <p:cNvSpPr>
              <a:spLocks noChangeArrowheads="1"/>
            </p:cNvSpPr>
            <p:nvPr/>
          </p:nvSpPr>
          <p:spPr bwMode="auto">
            <a:xfrm>
              <a:off x="1754" y="2584"/>
              <a:ext cx="979" cy="356"/>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p>
              <a:endParaRPr lang="en-US"/>
            </a:p>
          </p:txBody>
        </p:sp>
        <p:sp>
          <p:nvSpPr>
            <p:cNvPr id="185399" name="Rectangle 55"/>
            <p:cNvSpPr>
              <a:spLocks noChangeArrowheads="1"/>
            </p:cNvSpPr>
            <p:nvPr/>
          </p:nvSpPr>
          <p:spPr bwMode="auto">
            <a:xfrm>
              <a:off x="1778" y="2614"/>
              <a:ext cx="924"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600" u="none">
                  <a:solidFill>
                    <a:srgbClr val="000000"/>
                  </a:solidFill>
                </a:rPr>
                <a:t>Gauge-Adjusted</a:t>
              </a:r>
            </a:p>
            <a:p>
              <a:pPr algn="ctr"/>
              <a:r>
                <a:rPr lang="en-US" altLang="en-US" sz="1600" u="none">
                  <a:solidFill>
                    <a:srgbClr val="000000"/>
                  </a:solidFill>
                </a:rPr>
                <a:t>Satellite</a:t>
              </a:r>
              <a:r>
                <a:rPr lang="en-US" altLang="en-US" sz="1600" i="1" u="none">
                  <a:solidFill>
                    <a:srgbClr val="000000"/>
                  </a:solidFill>
                </a:rPr>
                <a:t> </a:t>
              </a:r>
            </a:p>
          </p:txBody>
        </p:sp>
      </p:grpSp>
      <p:grpSp>
        <p:nvGrpSpPr>
          <p:cNvPr id="185400" name="Group 56"/>
          <p:cNvGrpSpPr>
            <a:grpSpLocks/>
          </p:cNvGrpSpPr>
          <p:nvPr/>
        </p:nvGrpSpPr>
        <p:grpSpPr bwMode="auto">
          <a:xfrm>
            <a:off x="6007100" y="4343400"/>
            <a:ext cx="1447800" cy="381000"/>
            <a:chOff x="1704" y="3648"/>
            <a:chExt cx="912" cy="240"/>
          </a:xfrm>
        </p:grpSpPr>
        <p:sp>
          <p:nvSpPr>
            <p:cNvPr id="185401" name="Rectangle 57"/>
            <p:cNvSpPr>
              <a:spLocks noChangeArrowheads="1"/>
            </p:cNvSpPr>
            <p:nvPr/>
          </p:nvSpPr>
          <p:spPr bwMode="auto">
            <a:xfrm>
              <a:off x="1704" y="3648"/>
              <a:ext cx="912" cy="240"/>
            </a:xfrm>
            <a:prstGeom prst="rect">
              <a:avLst/>
            </a:prstGeom>
            <a:solidFill>
              <a:srgbClr val="C0C0C0"/>
            </a:solidFill>
            <a:ln w="33338">
              <a:solidFill>
                <a:srgbClr val="000000"/>
              </a:solidFill>
              <a:miter lim="800000"/>
              <a:headEnd/>
              <a:tailEnd/>
            </a:ln>
          </p:spPr>
          <p:txBody>
            <a:bodyPr lIns="0" tIns="0" rIns="0" bIns="0">
              <a:spAutoFit/>
            </a:bodyPr>
            <a:lstStyle/>
            <a:p>
              <a:endParaRPr lang="en-US"/>
            </a:p>
          </p:txBody>
        </p:sp>
        <p:sp>
          <p:nvSpPr>
            <p:cNvPr id="185402" name="Rectangle 58"/>
            <p:cNvSpPr>
              <a:spLocks noChangeArrowheads="1"/>
            </p:cNvSpPr>
            <p:nvPr/>
          </p:nvSpPr>
          <p:spPr bwMode="auto">
            <a:xfrm>
              <a:off x="1752" y="3696"/>
              <a:ext cx="840" cy="15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en-US" sz="1600" u="none">
                  <a:solidFill>
                    <a:srgbClr val="000000"/>
                  </a:solidFill>
                </a:rPr>
                <a:t>Multi-Satellite</a:t>
              </a:r>
            </a:p>
          </p:txBody>
        </p:sp>
      </p:grpSp>
      <p:sp>
        <p:nvSpPr>
          <p:cNvPr id="185403" name="Line 59"/>
          <p:cNvSpPr>
            <a:spLocks noChangeShapeType="1"/>
          </p:cNvSpPr>
          <p:nvPr/>
        </p:nvSpPr>
        <p:spPr bwMode="auto">
          <a:xfrm>
            <a:off x="6207125" y="2784475"/>
            <a:ext cx="0" cy="27305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04" name="Line 60"/>
          <p:cNvSpPr>
            <a:spLocks noChangeShapeType="1"/>
          </p:cNvSpPr>
          <p:nvPr/>
        </p:nvSpPr>
        <p:spPr bwMode="auto">
          <a:xfrm>
            <a:off x="7035800" y="2787650"/>
            <a:ext cx="0" cy="73025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05" name="Line 61"/>
          <p:cNvSpPr>
            <a:spLocks noChangeShapeType="1"/>
          </p:cNvSpPr>
          <p:nvPr/>
        </p:nvSpPr>
        <p:spPr bwMode="auto">
          <a:xfrm>
            <a:off x="7035800" y="4064000"/>
            <a:ext cx="0" cy="27305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06" name="Line 62"/>
          <p:cNvSpPr>
            <a:spLocks noChangeShapeType="1"/>
          </p:cNvSpPr>
          <p:nvPr/>
        </p:nvSpPr>
        <p:spPr bwMode="auto">
          <a:xfrm flipH="1">
            <a:off x="6197600" y="3403600"/>
            <a:ext cx="0" cy="93980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07" name="Line 63"/>
          <p:cNvSpPr>
            <a:spLocks noChangeShapeType="1"/>
          </p:cNvSpPr>
          <p:nvPr/>
        </p:nvSpPr>
        <p:spPr bwMode="auto">
          <a:xfrm flipH="1">
            <a:off x="6731000" y="4724400"/>
            <a:ext cx="0" cy="47625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08" name="Line 64"/>
          <p:cNvSpPr>
            <a:spLocks noChangeShapeType="1"/>
          </p:cNvSpPr>
          <p:nvPr/>
        </p:nvSpPr>
        <p:spPr bwMode="auto">
          <a:xfrm flipH="1">
            <a:off x="6731000" y="5749925"/>
            <a:ext cx="0" cy="504825"/>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09" name="Line 65"/>
          <p:cNvSpPr>
            <a:spLocks noChangeShapeType="1"/>
          </p:cNvSpPr>
          <p:nvPr/>
        </p:nvSpPr>
        <p:spPr bwMode="auto">
          <a:xfrm flipV="1">
            <a:off x="5207000" y="2514600"/>
            <a:ext cx="746125" cy="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10" name="Line 66"/>
          <p:cNvSpPr>
            <a:spLocks noChangeShapeType="1"/>
          </p:cNvSpPr>
          <p:nvPr/>
        </p:nvSpPr>
        <p:spPr bwMode="auto">
          <a:xfrm flipV="1">
            <a:off x="5207000" y="3200400"/>
            <a:ext cx="647700" cy="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11" name="Line 67"/>
          <p:cNvSpPr>
            <a:spLocks noChangeShapeType="1"/>
          </p:cNvSpPr>
          <p:nvPr/>
        </p:nvSpPr>
        <p:spPr bwMode="auto">
          <a:xfrm flipV="1">
            <a:off x="6273800" y="3810000"/>
            <a:ext cx="228600" cy="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12" name="Line 68"/>
          <p:cNvSpPr>
            <a:spLocks noChangeShapeType="1"/>
          </p:cNvSpPr>
          <p:nvPr/>
        </p:nvSpPr>
        <p:spPr bwMode="auto">
          <a:xfrm flipV="1">
            <a:off x="4673600" y="3810000"/>
            <a:ext cx="1447800" cy="0"/>
          </a:xfrm>
          <a:prstGeom prst="line">
            <a:avLst/>
          </a:prstGeom>
          <a:noFill/>
          <a:ln w="25400">
            <a:solidFill>
              <a:schemeClr val="tx1"/>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13" name="Line 69"/>
          <p:cNvSpPr>
            <a:spLocks noChangeShapeType="1"/>
          </p:cNvSpPr>
          <p:nvPr/>
        </p:nvSpPr>
        <p:spPr bwMode="auto">
          <a:xfrm>
            <a:off x="4673600" y="3540125"/>
            <a:ext cx="0" cy="269875"/>
          </a:xfrm>
          <a:prstGeom prst="line">
            <a:avLst/>
          </a:prstGeom>
          <a:noFill/>
          <a:ln w="25400">
            <a:solidFill>
              <a:schemeClr val="tx1"/>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14" name="Line 70"/>
          <p:cNvSpPr>
            <a:spLocks noChangeShapeType="1"/>
          </p:cNvSpPr>
          <p:nvPr/>
        </p:nvSpPr>
        <p:spPr bwMode="auto">
          <a:xfrm flipV="1">
            <a:off x="6740525" y="1981200"/>
            <a:ext cx="1285875" cy="0"/>
          </a:xfrm>
          <a:prstGeom prst="line">
            <a:avLst/>
          </a:prstGeom>
          <a:noFill/>
          <a:ln w="25400">
            <a:solidFill>
              <a:schemeClr val="tx1"/>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15" name="Line 71"/>
          <p:cNvSpPr>
            <a:spLocks noChangeShapeType="1"/>
          </p:cNvSpPr>
          <p:nvPr/>
        </p:nvSpPr>
        <p:spPr bwMode="auto">
          <a:xfrm>
            <a:off x="8026400" y="1981200"/>
            <a:ext cx="0" cy="2514600"/>
          </a:xfrm>
          <a:prstGeom prst="line">
            <a:avLst/>
          </a:prstGeom>
          <a:noFill/>
          <a:ln w="25400">
            <a:solidFill>
              <a:schemeClr val="tx1"/>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16" name="Line 72"/>
          <p:cNvSpPr>
            <a:spLocks noChangeShapeType="1"/>
          </p:cNvSpPr>
          <p:nvPr/>
        </p:nvSpPr>
        <p:spPr bwMode="auto">
          <a:xfrm flipH="1" flipV="1">
            <a:off x="7451725" y="4495800"/>
            <a:ext cx="574675" cy="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17" name="Line 73"/>
          <p:cNvSpPr>
            <a:spLocks noChangeShapeType="1"/>
          </p:cNvSpPr>
          <p:nvPr/>
        </p:nvSpPr>
        <p:spPr bwMode="auto">
          <a:xfrm flipV="1">
            <a:off x="5207000" y="5410200"/>
            <a:ext cx="762000" cy="609600"/>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18" name="Line 74"/>
          <p:cNvSpPr>
            <a:spLocks noChangeShapeType="1"/>
          </p:cNvSpPr>
          <p:nvPr/>
        </p:nvSpPr>
        <p:spPr bwMode="auto">
          <a:xfrm>
            <a:off x="5207000" y="6019800"/>
            <a:ext cx="727075" cy="409575"/>
          </a:xfrm>
          <a:prstGeom prst="line">
            <a:avLst/>
          </a:prstGeom>
          <a:noFill/>
          <a:ln w="2540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19" name="Text Box 75"/>
          <p:cNvSpPr txBox="1">
            <a:spLocks noChangeArrowheads="1"/>
          </p:cNvSpPr>
          <p:nvPr/>
        </p:nvSpPr>
        <p:spPr bwMode="auto">
          <a:xfrm>
            <a:off x="5283200" y="2895600"/>
            <a:ext cx="520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u="none"/>
              <a:t>Geo</a:t>
            </a:r>
            <a:endParaRPr lang="en-US" altLang="en-US" sz="1800" u="none"/>
          </a:p>
        </p:txBody>
      </p:sp>
      <p:sp>
        <p:nvSpPr>
          <p:cNvPr id="185420" name="Text Box 76"/>
          <p:cNvSpPr txBox="1">
            <a:spLocks noChangeArrowheads="1"/>
          </p:cNvSpPr>
          <p:nvPr/>
        </p:nvSpPr>
        <p:spPr bwMode="auto">
          <a:xfrm>
            <a:off x="5111750" y="3505200"/>
            <a:ext cx="9540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u="none"/>
              <a:t>Low-Orbit</a:t>
            </a:r>
            <a:endParaRPr lang="en-US" altLang="en-US" sz="1800" u="none"/>
          </a:p>
        </p:txBody>
      </p:sp>
      <p:sp>
        <p:nvSpPr>
          <p:cNvPr id="185421" name="Line 77"/>
          <p:cNvSpPr>
            <a:spLocks noChangeShapeType="1"/>
          </p:cNvSpPr>
          <p:nvPr/>
        </p:nvSpPr>
        <p:spPr bwMode="auto">
          <a:xfrm flipH="1">
            <a:off x="8674100" y="711200"/>
            <a:ext cx="0" cy="4743450"/>
          </a:xfrm>
          <a:prstGeom prst="line">
            <a:avLst/>
          </a:prstGeom>
          <a:noFill/>
          <a:ln w="25400">
            <a:solidFill>
              <a:schemeClr val="tx1"/>
            </a:solidFill>
            <a:prstDash val="sysDot"/>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22" name="Line 78"/>
          <p:cNvSpPr>
            <a:spLocks noChangeShapeType="1"/>
          </p:cNvSpPr>
          <p:nvPr/>
        </p:nvSpPr>
        <p:spPr bwMode="auto">
          <a:xfrm flipH="1">
            <a:off x="7505700" y="5461000"/>
            <a:ext cx="1155700" cy="0"/>
          </a:xfrm>
          <a:prstGeom prst="line">
            <a:avLst/>
          </a:prstGeom>
          <a:noFill/>
          <a:ln w="25400">
            <a:solidFill>
              <a:schemeClr val="tx1"/>
            </a:solidFill>
            <a:prstDash val="sysDot"/>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23" name="Text Box 79"/>
          <p:cNvSpPr txBox="1">
            <a:spLocks noChangeArrowheads="1"/>
          </p:cNvSpPr>
          <p:nvPr/>
        </p:nvSpPr>
        <p:spPr bwMode="auto">
          <a:xfrm rot="-5400000">
            <a:off x="8108157" y="2851944"/>
            <a:ext cx="8366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u="none"/>
              <a:t>1979-85</a:t>
            </a:r>
            <a:endParaRPr lang="en-US" altLang="en-US" sz="1800" u="none"/>
          </a:p>
        </p:txBody>
      </p:sp>
      <p:sp>
        <p:nvSpPr>
          <p:cNvPr id="185424" name="Text Box 80"/>
          <p:cNvSpPr txBox="1">
            <a:spLocks noChangeArrowheads="1"/>
          </p:cNvSpPr>
          <p:nvPr/>
        </p:nvSpPr>
        <p:spPr bwMode="auto">
          <a:xfrm rot="-3436866">
            <a:off x="7811294" y="1086644"/>
            <a:ext cx="8366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u="none"/>
              <a:t>1986-87</a:t>
            </a:r>
            <a:endParaRPr lang="en-US" altLang="en-US" sz="1800" u="none"/>
          </a:p>
        </p:txBody>
      </p:sp>
      <p:sp>
        <p:nvSpPr>
          <p:cNvPr id="185425" name="Line 81"/>
          <p:cNvSpPr>
            <a:spLocks noChangeShapeType="1"/>
          </p:cNvSpPr>
          <p:nvPr/>
        </p:nvSpPr>
        <p:spPr bwMode="auto">
          <a:xfrm flipH="1">
            <a:off x="7620000" y="723900"/>
            <a:ext cx="800100" cy="1212850"/>
          </a:xfrm>
          <a:prstGeom prst="line">
            <a:avLst/>
          </a:prstGeom>
          <a:noFill/>
          <a:ln w="25400">
            <a:solidFill>
              <a:schemeClr val="tx1"/>
            </a:solidFill>
            <a:prstDash val="sysDot"/>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26" name="Line 82"/>
          <p:cNvSpPr>
            <a:spLocks noChangeShapeType="1"/>
          </p:cNvSpPr>
          <p:nvPr/>
        </p:nvSpPr>
        <p:spPr bwMode="auto">
          <a:xfrm flipH="1">
            <a:off x="7454900" y="2032000"/>
            <a:ext cx="88900" cy="158750"/>
          </a:xfrm>
          <a:prstGeom prst="line">
            <a:avLst/>
          </a:prstGeom>
          <a:noFill/>
          <a:ln w="25400">
            <a:solidFill>
              <a:schemeClr val="tx1"/>
            </a:solidFill>
            <a:prstDash val="sysDot"/>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27" name="Text Box 83"/>
          <p:cNvSpPr txBox="1">
            <a:spLocks noChangeArrowheads="1"/>
          </p:cNvSpPr>
          <p:nvPr/>
        </p:nvSpPr>
        <p:spPr bwMode="auto">
          <a:xfrm>
            <a:off x="3962400" y="4572000"/>
            <a:ext cx="12319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u="none"/>
              <a:t>1986-present</a:t>
            </a:r>
            <a:endParaRPr lang="en-US" altLang="en-US" sz="1800" u="none"/>
          </a:p>
        </p:txBody>
      </p:sp>
      <p:sp>
        <p:nvSpPr>
          <p:cNvPr id="185428" name="Text Box 84"/>
          <p:cNvSpPr txBox="1">
            <a:spLocks noChangeArrowheads="1"/>
          </p:cNvSpPr>
          <p:nvPr/>
        </p:nvSpPr>
        <p:spPr bwMode="auto">
          <a:xfrm>
            <a:off x="4343400" y="1524000"/>
            <a:ext cx="12319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u="none"/>
              <a:t>1987-present</a:t>
            </a:r>
            <a:endParaRPr lang="en-US" altLang="en-US" sz="1800" u="none"/>
          </a:p>
        </p:txBody>
      </p:sp>
      <p:sp>
        <p:nvSpPr>
          <p:cNvPr id="185430" name="Text Box 86"/>
          <p:cNvSpPr txBox="1">
            <a:spLocks noChangeArrowheads="1"/>
          </p:cNvSpPr>
          <p:nvPr/>
        </p:nvSpPr>
        <p:spPr bwMode="auto">
          <a:xfrm>
            <a:off x="231775" y="4572000"/>
            <a:ext cx="3505200" cy="2092881"/>
          </a:xfrm>
          <a:prstGeom prst="rect">
            <a:avLst/>
          </a:prstGeom>
          <a:solidFill>
            <a:schemeClr val="accent1">
              <a:lumMod val="60000"/>
              <a:lumOff val="40000"/>
            </a:schemeClr>
          </a:solidFill>
          <a:ln>
            <a:noFill/>
          </a:ln>
          <a:effectLst/>
          <a:extLst/>
        </p:spPr>
        <p:txBody>
          <a:bodyPr>
            <a:spAutoFit/>
          </a:bodyPr>
          <a:lstStyle>
            <a:lvl1pPr marL="228600" indent="-228600">
              <a:defRPr sz="2400">
                <a:solidFill>
                  <a:schemeClr val="tx1"/>
                </a:solidFill>
                <a:latin typeface="Times" panose="02020603050405020304" pitchFamily="18" charset="0"/>
              </a:defRPr>
            </a:lvl1pPr>
            <a:lvl2pPr marL="571500">
              <a:defRPr sz="2400">
                <a:solidFill>
                  <a:schemeClr val="tx1"/>
                </a:solidFill>
                <a:latin typeface="Times" panose="02020603050405020304" pitchFamily="18" charset="0"/>
              </a:defRPr>
            </a:lvl2pPr>
            <a:lvl3pPr>
              <a:defRPr sz="2400">
                <a:solidFill>
                  <a:schemeClr val="tx1"/>
                </a:solidFill>
                <a:latin typeface="Times" panose="02020603050405020304" pitchFamily="18" charset="0"/>
              </a:defRPr>
            </a:lvl3pPr>
            <a:lvl4pPr>
              <a:defRPr sz="2400">
                <a:solidFill>
                  <a:schemeClr val="tx1"/>
                </a:solidFill>
                <a:latin typeface="Times" panose="02020603050405020304" pitchFamily="18" charset="0"/>
              </a:defRPr>
            </a:lvl4pPr>
            <a:lvl5pPr>
              <a:defRPr sz="2400">
                <a:solidFill>
                  <a:schemeClr val="tx1"/>
                </a:solidFill>
                <a:latin typeface="Times" panose="02020603050405020304" pitchFamily="18" charset="0"/>
              </a:defRPr>
            </a:lvl5pPr>
            <a:lvl6pPr eaLnBrk="0" fontAlgn="base" hangingPunct="0">
              <a:spcBef>
                <a:spcPct val="0"/>
              </a:spcBef>
              <a:spcAft>
                <a:spcPct val="0"/>
              </a:spcAft>
              <a:defRPr sz="2400">
                <a:solidFill>
                  <a:schemeClr val="tx1"/>
                </a:solidFill>
                <a:latin typeface="Times" panose="02020603050405020304" pitchFamily="18" charset="0"/>
              </a:defRPr>
            </a:lvl6pPr>
            <a:lvl7pPr eaLnBrk="0" fontAlgn="base" hangingPunct="0">
              <a:spcBef>
                <a:spcPct val="0"/>
              </a:spcBef>
              <a:spcAft>
                <a:spcPct val="0"/>
              </a:spcAft>
              <a:defRPr sz="2400">
                <a:solidFill>
                  <a:schemeClr val="tx1"/>
                </a:solidFill>
                <a:latin typeface="Times" panose="02020603050405020304" pitchFamily="18" charset="0"/>
              </a:defRPr>
            </a:lvl7pPr>
            <a:lvl8pPr eaLnBrk="0" fontAlgn="base" hangingPunct="0">
              <a:spcBef>
                <a:spcPct val="0"/>
              </a:spcBef>
              <a:spcAft>
                <a:spcPct val="0"/>
              </a:spcAft>
              <a:defRPr sz="2400">
                <a:solidFill>
                  <a:schemeClr val="tx1"/>
                </a:solidFill>
                <a:latin typeface="Times" panose="02020603050405020304" pitchFamily="18" charset="0"/>
              </a:defRPr>
            </a:lvl8pPr>
            <a:lvl9pPr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pPr>
            <a:r>
              <a:rPr lang="en-US" altLang="en-US" sz="1800" u="none" dirty="0">
                <a:solidFill>
                  <a:schemeClr val="bg1"/>
                </a:solidFill>
                <a:latin typeface="Helvetica" panose="020B0604020202020204" pitchFamily="34" charset="0"/>
              </a:rPr>
              <a:t>•	</a:t>
            </a:r>
            <a:r>
              <a:rPr lang="en-US" altLang="en-US" sz="2600" dirty="0">
                <a:solidFill>
                  <a:schemeClr val="bg1"/>
                </a:solidFill>
                <a:latin typeface="+mn-lt"/>
              </a:rPr>
              <a:t>High-latitude</a:t>
            </a:r>
            <a:r>
              <a:rPr lang="en-US" altLang="en-US" sz="2600" u="none" dirty="0">
                <a:solidFill>
                  <a:schemeClr val="bg1"/>
                </a:solidFill>
                <a:latin typeface="+mn-lt"/>
              </a:rPr>
              <a:t> and cold-season </a:t>
            </a:r>
            <a:r>
              <a:rPr lang="en-US" altLang="en-US" sz="2600" u="none" dirty="0" smtClean="0">
                <a:solidFill>
                  <a:schemeClr val="bg1"/>
                </a:solidFill>
                <a:latin typeface="+mn-lt"/>
              </a:rPr>
              <a:t>precipitation </a:t>
            </a:r>
            <a:r>
              <a:rPr lang="en-US" altLang="en-US" sz="2600" u="none" dirty="0">
                <a:solidFill>
                  <a:schemeClr val="bg1"/>
                </a:solidFill>
                <a:latin typeface="+mn-lt"/>
              </a:rPr>
              <a:t>estimates provided by </a:t>
            </a:r>
            <a:r>
              <a:rPr lang="en-US" altLang="en-US" sz="2600" dirty="0">
                <a:solidFill>
                  <a:schemeClr val="bg1"/>
                </a:solidFill>
                <a:latin typeface="+mn-lt"/>
              </a:rPr>
              <a:t>gauge, TOVS, OPI</a:t>
            </a:r>
            <a:endParaRPr lang="en-US" altLang="en-US" sz="2600" u="none" dirty="0">
              <a:solidFill>
                <a:schemeClr val="bg1"/>
              </a:solidFill>
              <a:latin typeface="+mn-lt"/>
            </a:endParaRPr>
          </a:p>
        </p:txBody>
      </p:sp>
      <p:sp>
        <p:nvSpPr>
          <p:cNvPr id="185431" name="Oval 87"/>
          <p:cNvSpPr>
            <a:spLocks noChangeArrowheads="1"/>
          </p:cNvSpPr>
          <p:nvPr/>
        </p:nvSpPr>
        <p:spPr bwMode="auto">
          <a:xfrm>
            <a:off x="6705600" y="0"/>
            <a:ext cx="2438400" cy="914400"/>
          </a:xfrm>
          <a:prstGeom prst="ellipse">
            <a:avLst/>
          </a:prstGeom>
          <a:noFill/>
          <a:ln w="57150">
            <a:solidFill>
              <a:schemeClr val="accent1">
                <a:lumMod val="60000"/>
                <a:lumOff val="4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432" name="Oval 88"/>
          <p:cNvSpPr>
            <a:spLocks noChangeArrowheads="1"/>
          </p:cNvSpPr>
          <p:nvPr/>
        </p:nvSpPr>
        <p:spPr bwMode="auto">
          <a:xfrm>
            <a:off x="4038600" y="5791200"/>
            <a:ext cx="1295400" cy="457200"/>
          </a:xfrm>
          <a:prstGeom prst="ellipse">
            <a:avLst/>
          </a:prstGeom>
          <a:noFill/>
          <a:ln w="57150">
            <a:solidFill>
              <a:schemeClr val="accent1">
                <a:lumMod val="60000"/>
                <a:lumOff val="4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Title 1"/>
          <p:cNvSpPr>
            <a:spLocks noGrp="1"/>
          </p:cNvSpPr>
          <p:nvPr>
            <p:ph type="title"/>
          </p:nvPr>
        </p:nvSpPr>
        <p:spPr>
          <a:xfrm>
            <a:off x="70779" y="612330"/>
            <a:ext cx="4350672" cy="667830"/>
          </a:xfrm>
        </p:spPr>
        <p:txBody>
          <a:bodyPr>
            <a:noAutofit/>
          </a:bodyPr>
          <a:lstStyle/>
          <a:p>
            <a:r>
              <a:rPr lang="en-US" sz="4000" dirty="0" smtClean="0"/>
              <a:t>Version 2 Monthly Satellite-Gauge (SC)</a:t>
            </a:r>
            <a:endParaRPr lang="en-US" sz="4000" dirty="0"/>
          </a:p>
        </p:txBody>
      </p:sp>
      <p:sp>
        <p:nvSpPr>
          <p:cNvPr id="3" name="Content Placeholder 2"/>
          <p:cNvSpPr>
            <a:spLocks noGrp="1"/>
          </p:cNvSpPr>
          <p:nvPr>
            <p:ph idx="1"/>
          </p:nvPr>
        </p:nvSpPr>
        <p:spPr>
          <a:xfrm>
            <a:off x="137604" y="1574800"/>
            <a:ext cx="3770459" cy="3302000"/>
          </a:xfrm>
        </p:spPr>
        <p:txBody>
          <a:bodyPr>
            <a:normAutofit/>
          </a:bodyPr>
          <a:lstStyle/>
          <a:p>
            <a:pPr>
              <a:spcBef>
                <a:spcPct val="50000"/>
              </a:spcBef>
            </a:pPr>
            <a:r>
              <a:rPr lang="en-US" altLang="en-US" sz="2400" dirty="0"/>
              <a:t>Various input data depending on </a:t>
            </a:r>
            <a:r>
              <a:rPr lang="en-US" altLang="en-US" sz="2400" b="1" dirty="0">
                <a:solidFill>
                  <a:srgbClr val="CC04B4"/>
                </a:solidFill>
              </a:rPr>
              <a:t>era</a:t>
            </a:r>
            <a:r>
              <a:rPr lang="en-US" altLang="en-US" sz="2400" dirty="0"/>
              <a:t> </a:t>
            </a:r>
            <a:endParaRPr lang="en-US" altLang="en-US" sz="2400" dirty="0" smtClean="0"/>
          </a:p>
          <a:p>
            <a:pPr>
              <a:spcBef>
                <a:spcPct val="50000"/>
              </a:spcBef>
            </a:pPr>
            <a:endParaRPr lang="en-US" altLang="en-US" sz="2400" dirty="0" smtClean="0"/>
          </a:p>
          <a:p>
            <a:pPr>
              <a:spcBef>
                <a:spcPct val="50000"/>
              </a:spcBef>
            </a:pPr>
            <a:r>
              <a:rPr lang="en-US" altLang="en-US" sz="2400" b="1" dirty="0" smtClean="0">
                <a:solidFill>
                  <a:srgbClr val="CC04B4"/>
                </a:solidFill>
              </a:rPr>
              <a:t>Sequential </a:t>
            </a:r>
            <a:r>
              <a:rPr lang="en-US" altLang="en-US" sz="2400" b="1" dirty="0">
                <a:solidFill>
                  <a:srgbClr val="CC04B4"/>
                </a:solidFill>
              </a:rPr>
              <a:t>calibration </a:t>
            </a:r>
            <a:r>
              <a:rPr lang="en-US" altLang="en-US" sz="2400" dirty="0"/>
              <a:t>and combination of input data</a:t>
            </a:r>
          </a:p>
          <a:p>
            <a:endParaRPr lang="en-US" dirty="0"/>
          </a:p>
        </p:txBody>
      </p:sp>
    </p:spTree>
    <p:extLst>
      <p:ext uri="{BB962C8B-B14F-4D97-AF65-F5344CB8AC3E}">
        <p14:creationId xmlns:p14="http://schemas.microsoft.com/office/powerpoint/2010/main" val="69848755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5430"/>
                                        </p:tgtEl>
                                        <p:attrNameLst>
                                          <p:attrName>style.visibility</p:attrName>
                                        </p:attrNameLst>
                                      </p:cBhvr>
                                      <p:to>
                                        <p:strVal val="visible"/>
                                      </p:to>
                                    </p:set>
                                    <p:animEffect transition="in" filter="fade">
                                      <p:cBhvr>
                                        <p:cTn id="17" dur="500"/>
                                        <p:tgtEl>
                                          <p:spTgt spid="18543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5432"/>
                                        </p:tgtEl>
                                        <p:attrNameLst>
                                          <p:attrName>style.visibility</p:attrName>
                                        </p:attrNameLst>
                                      </p:cBhvr>
                                      <p:to>
                                        <p:strVal val="visible"/>
                                      </p:to>
                                    </p:set>
                                    <p:animEffect transition="in" filter="fade">
                                      <p:cBhvr>
                                        <p:cTn id="20" dur="500"/>
                                        <p:tgtEl>
                                          <p:spTgt spid="18543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5431"/>
                                        </p:tgtEl>
                                        <p:attrNameLst>
                                          <p:attrName>style.visibility</p:attrName>
                                        </p:attrNameLst>
                                      </p:cBhvr>
                                      <p:to>
                                        <p:strVal val="visible"/>
                                      </p:to>
                                    </p:set>
                                    <p:animEffect transition="in" filter="fade">
                                      <p:cBhvr>
                                        <p:cTn id="23" dur="500"/>
                                        <p:tgtEl>
                                          <p:spTgt spid="185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430" grpId="0" animBg="1"/>
      <p:bldP spid="185431" grpId="0" animBg="1"/>
      <p:bldP spid="1854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6" name="Picture 8"/>
          <p:cNvPicPr>
            <a:picLocks noChangeAspect="1" noChangeArrowheads="1"/>
          </p:cNvPicPr>
          <p:nvPr/>
        </p:nvPicPr>
        <p:blipFill>
          <a:blip r:embed="rId3">
            <a:extLst>
              <a:ext uri="{28A0092B-C50C-407E-A947-70E740481C1C}">
                <a14:useLocalDpi xmlns:a14="http://schemas.microsoft.com/office/drawing/2010/main" val="0"/>
              </a:ext>
            </a:extLst>
          </a:blip>
          <a:srcRect l="7631" t="12399" r="9650" b="16057"/>
          <a:stretch>
            <a:fillRect/>
          </a:stretch>
        </p:blipFill>
        <p:spPr bwMode="auto">
          <a:xfrm>
            <a:off x="3327400" y="152400"/>
            <a:ext cx="5680075" cy="6553200"/>
          </a:xfrm>
          <a:prstGeom prst="rect">
            <a:avLst/>
          </a:prstGeom>
          <a:noFill/>
          <a:extLst>
            <a:ext uri="{909E8E84-426E-40DD-AFC4-6F175D3DCCD1}">
              <a14:hiddenFill xmlns:a14="http://schemas.microsoft.com/office/drawing/2010/main">
                <a:solidFill>
                  <a:srgbClr val="FFFFFF"/>
                </a:solidFill>
              </a14:hiddenFill>
            </a:ext>
          </a:extLst>
        </p:spPr>
      </p:pic>
      <p:sp>
        <p:nvSpPr>
          <p:cNvPr id="186377" name="Text Box 9"/>
          <p:cNvSpPr txBox="1">
            <a:spLocks noChangeArrowheads="1"/>
          </p:cNvSpPr>
          <p:nvPr/>
        </p:nvSpPr>
        <p:spPr bwMode="auto">
          <a:xfrm>
            <a:off x="209958" y="3657600"/>
            <a:ext cx="2895600" cy="2923877"/>
          </a:xfrm>
          <a:prstGeom prst="rect">
            <a:avLst/>
          </a:prstGeom>
          <a:solidFill>
            <a:schemeClr val="accent1">
              <a:lumMod val="60000"/>
              <a:lumOff val="40000"/>
            </a:schemeClr>
          </a:solidFill>
          <a:ln>
            <a:noFill/>
          </a:ln>
          <a:effectLst/>
          <a:extLst/>
        </p:spPr>
        <p:txBody>
          <a:bodyPr>
            <a:spAutoFit/>
          </a:bodyPr>
          <a:lstStyle>
            <a:lvl1pPr marL="228600" indent="-228600">
              <a:defRPr sz="2400">
                <a:solidFill>
                  <a:schemeClr val="tx1"/>
                </a:solidFill>
                <a:latin typeface="Times" panose="02020603050405020304" pitchFamily="18" charset="0"/>
              </a:defRPr>
            </a:lvl1pPr>
            <a:lvl2pPr marL="571500">
              <a:defRPr sz="2400">
                <a:solidFill>
                  <a:schemeClr val="tx1"/>
                </a:solidFill>
                <a:latin typeface="Times" panose="02020603050405020304" pitchFamily="18" charset="0"/>
              </a:defRPr>
            </a:lvl2pPr>
            <a:lvl3pPr>
              <a:defRPr sz="2400">
                <a:solidFill>
                  <a:schemeClr val="tx1"/>
                </a:solidFill>
                <a:latin typeface="Times" panose="02020603050405020304" pitchFamily="18" charset="0"/>
              </a:defRPr>
            </a:lvl3pPr>
            <a:lvl4pPr>
              <a:defRPr sz="2400">
                <a:solidFill>
                  <a:schemeClr val="tx1"/>
                </a:solidFill>
                <a:latin typeface="Times" panose="02020603050405020304" pitchFamily="18" charset="0"/>
              </a:defRPr>
            </a:lvl4pPr>
            <a:lvl5pPr>
              <a:defRPr sz="2400">
                <a:solidFill>
                  <a:schemeClr val="tx1"/>
                </a:solidFill>
                <a:latin typeface="Times" panose="02020603050405020304" pitchFamily="18" charset="0"/>
              </a:defRPr>
            </a:lvl5pPr>
            <a:lvl6pPr eaLnBrk="0" fontAlgn="base" hangingPunct="0">
              <a:spcBef>
                <a:spcPct val="0"/>
              </a:spcBef>
              <a:spcAft>
                <a:spcPct val="0"/>
              </a:spcAft>
              <a:defRPr sz="2400">
                <a:solidFill>
                  <a:schemeClr val="tx1"/>
                </a:solidFill>
                <a:latin typeface="Times" panose="02020603050405020304" pitchFamily="18" charset="0"/>
              </a:defRPr>
            </a:lvl6pPr>
            <a:lvl7pPr eaLnBrk="0" fontAlgn="base" hangingPunct="0">
              <a:spcBef>
                <a:spcPct val="0"/>
              </a:spcBef>
              <a:spcAft>
                <a:spcPct val="0"/>
              </a:spcAft>
              <a:defRPr sz="2400">
                <a:solidFill>
                  <a:schemeClr val="tx1"/>
                </a:solidFill>
                <a:latin typeface="Times" panose="02020603050405020304" pitchFamily="18" charset="0"/>
              </a:defRPr>
            </a:lvl7pPr>
            <a:lvl8pPr eaLnBrk="0" fontAlgn="base" hangingPunct="0">
              <a:spcBef>
                <a:spcPct val="0"/>
              </a:spcBef>
              <a:spcAft>
                <a:spcPct val="0"/>
              </a:spcAft>
              <a:defRPr sz="2400">
                <a:solidFill>
                  <a:schemeClr val="tx1"/>
                </a:solidFill>
                <a:latin typeface="Times" panose="02020603050405020304" pitchFamily="18" charset="0"/>
              </a:defRPr>
            </a:lvl8pPr>
            <a:lvl9pPr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pPr>
            <a:r>
              <a:rPr lang="en-US" altLang="en-US" sz="1800" u="none" dirty="0">
                <a:solidFill>
                  <a:schemeClr val="bg1"/>
                </a:solidFill>
                <a:latin typeface="Helvetica" panose="020B0604020202020204" pitchFamily="34" charset="0"/>
              </a:rPr>
              <a:t>•</a:t>
            </a:r>
            <a:r>
              <a:rPr lang="en-US" altLang="en-US" sz="2800" u="none" dirty="0">
                <a:solidFill>
                  <a:schemeClr val="bg1"/>
                </a:solidFill>
                <a:latin typeface="+mn-lt"/>
              </a:rPr>
              <a:t>	</a:t>
            </a:r>
            <a:r>
              <a:rPr lang="en-US" altLang="en-US" sz="2600" dirty="0">
                <a:solidFill>
                  <a:schemeClr val="bg1"/>
                </a:solidFill>
                <a:latin typeface="+mn-lt"/>
              </a:rPr>
              <a:t>High-latitude</a:t>
            </a:r>
            <a:r>
              <a:rPr lang="en-US" altLang="en-US" sz="2600" u="none" dirty="0">
                <a:solidFill>
                  <a:schemeClr val="bg1"/>
                </a:solidFill>
                <a:latin typeface="+mn-lt"/>
              </a:rPr>
              <a:t> and cold-season </a:t>
            </a:r>
            <a:r>
              <a:rPr lang="en-US" altLang="en-US" sz="2600" u="none" dirty="0" smtClean="0">
                <a:solidFill>
                  <a:schemeClr val="bg1"/>
                </a:solidFill>
                <a:latin typeface="+mn-lt"/>
              </a:rPr>
              <a:t>precipitation </a:t>
            </a:r>
            <a:r>
              <a:rPr lang="en-US" altLang="en-US" sz="2600" u="none" dirty="0">
                <a:solidFill>
                  <a:schemeClr val="bg1"/>
                </a:solidFill>
                <a:latin typeface="+mn-lt"/>
              </a:rPr>
              <a:t>estimates provided by </a:t>
            </a:r>
            <a:r>
              <a:rPr lang="en-US" altLang="en-US" sz="2600" dirty="0">
                <a:solidFill>
                  <a:schemeClr val="bg1"/>
                </a:solidFill>
                <a:latin typeface="+mn-lt"/>
              </a:rPr>
              <a:t>TOVS</a:t>
            </a:r>
            <a:r>
              <a:rPr lang="en-US" altLang="en-US" sz="2600" u="none" dirty="0">
                <a:solidFill>
                  <a:schemeClr val="bg1"/>
                </a:solidFill>
                <a:latin typeface="+mn-lt"/>
              </a:rPr>
              <a:t>, scaled by SG</a:t>
            </a:r>
          </a:p>
        </p:txBody>
      </p:sp>
      <p:sp>
        <p:nvSpPr>
          <p:cNvPr id="186379" name="Oval 11"/>
          <p:cNvSpPr>
            <a:spLocks noChangeArrowheads="1"/>
          </p:cNvSpPr>
          <p:nvPr/>
        </p:nvSpPr>
        <p:spPr bwMode="auto">
          <a:xfrm>
            <a:off x="4267200" y="3505200"/>
            <a:ext cx="1143000" cy="685800"/>
          </a:xfrm>
          <a:prstGeom prst="ellipse">
            <a:avLst/>
          </a:prstGeom>
          <a:noFill/>
          <a:ln w="57150">
            <a:solidFill>
              <a:schemeClr val="accent1">
                <a:lumMod val="60000"/>
                <a:lumOff val="4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6380" name="Oval 12"/>
          <p:cNvSpPr>
            <a:spLocks noChangeArrowheads="1"/>
          </p:cNvSpPr>
          <p:nvPr/>
        </p:nvSpPr>
        <p:spPr bwMode="auto">
          <a:xfrm>
            <a:off x="6172200" y="4724400"/>
            <a:ext cx="1752600" cy="685800"/>
          </a:xfrm>
          <a:prstGeom prst="ellipse">
            <a:avLst/>
          </a:prstGeom>
          <a:noFill/>
          <a:ln w="57150">
            <a:solidFill>
              <a:schemeClr val="accent1">
                <a:lumMod val="60000"/>
                <a:lumOff val="4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Title 1"/>
          <p:cNvSpPr txBox="1">
            <a:spLocks/>
          </p:cNvSpPr>
          <p:nvPr/>
        </p:nvSpPr>
        <p:spPr>
          <a:xfrm>
            <a:off x="209958" y="152400"/>
            <a:ext cx="3155021" cy="911670"/>
          </a:xfrm>
          <a:prstGeom prst="rect">
            <a:avLst/>
          </a:prstGeom>
        </p:spPr>
        <p:txBody>
          <a:bodyPr>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4000" dirty="0" smtClean="0"/>
              <a:t>One Degree Daily (1DD)</a:t>
            </a:r>
            <a:endParaRPr lang="en-US" sz="4000" dirty="0"/>
          </a:p>
        </p:txBody>
      </p:sp>
      <p:sp>
        <p:nvSpPr>
          <p:cNvPr id="3" name="Content Placeholder 2"/>
          <p:cNvSpPr>
            <a:spLocks noGrp="1"/>
          </p:cNvSpPr>
          <p:nvPr>
            <p:ph idx="1"/>
          </p:nvPr>
        </p:nvSpPr>
        <p:spPr>
          <a:xfrm>
            <a:off x="66475" y="1600201"/>
            <a:ext cx="3295242" cy="1905000"/>
          </a:xfrm>
        </p:spPr>
        <p:txBody>
          <a:bodyPr>
            <a:normAutofit fontScale="92500" lnSpcReduction="20000"/>
          </a:bodyPr>
          <a:lstStyle/>
          <a:p>
            <a:r>
              <a:rPr lang="en-US" dirty="0" smtClean="0"/>
              <a:t>1DD Algorithm</a:t>
            </a:r>
          </a:p>
          <a:p>
            <a:endParaRPr lang="en-US" dirty="0"/>
          </a:p>
          <a:p>
            <a:r>
              <a:rPr lang="en-US" dirty="0" smtClean="0"/>
              <a:t>Similar input data</a:t>
            </a:r>
          </a:p>
          <a:p>
            <a:endParaRPr lang="en-US" dirty="0" smtClean="0"/>
          </a:p>
          <a:p>
            <a:r>
              <a:rPr lang="en-US" dirty="0" smtClean="0"/>
              <a:t>Treated Differently</a:t>
            </a:r>
          </a:p>
        </p:txBody>
      </p:sp>
    </p:spTree>
    <p:extLst>
      <p:ext uri="{BB962C8B-B14F-4D97-AF65-F5344CB8AC3E}">
        <p14:creationId xmlns:p14="http://schemas.microsoft.com/office/powerpoint/2010/main" val="18573285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6377"/>
                                        </p:tgtEl>
                                        <p:attrNameLst>
                                          <p:attrName>style.visibility</p:attrName>
                                        </p:attrNameLst>
                                      </p:cBhvr>
                                      <p:to>
                                        <p:strVal val="visible"/>
                                      </p:to>
                                    </p:set>
                                    <p:animEffect transition="in" filter="fade">
                                      <p:cBhvr>
                                        <p:cTn id="7" dur="500"/>
                                        <p:tgtEl>
                                          <p:spTgt spid="186377"/>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6379"/>
                                        </p:tgtEl>
                                        <p:attrNameLst>
                                          <p:attrName>style.visibility</p:attrName>
                                        </p:attrNameLst>
                                      </p:cBhvr>
                                      <p:to>
                                        <p:strVal val="visible"/>
                                      </p:to>
                                    </p:set>
                                    <p:animEffect transition="in" filter="fade">
                                      <p:cBhvr>
                                        <p:cTn id="11" dur="500"/>
                                        <p:tgtEl>
                                          <p:spTgt spid="18637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86380"/>
                                        </p:tgtEl>
                                        <p:attrNameLst>
                                          <p:attrName>style.visibility</p:attrName>
                                        </p:attrNameLst>
                                      </p:cBhvr>
                                      <p:to>
                                        <p:strVal val="visible"/>
                                      </p:to>
                                    </p:set>
                                    <p:animEffect transition="in" filter="fade">
                                      <p:cBhvr>
                                        <p:cTn id="14" dur="500"/>
                                        <p:tgtEl>
                                          <p:spTgt spid="186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7" grpId="0" animBg="1"/>
      <p:bldP spid="186379" grpId="0" animBg="1"/>
      <p:bldP spid="18638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4876800" y="984238"/>
            <a:ext cx="4648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b="1" dirty="0" smtClean="0">
                <a:solidFill>
                  <a:srgbClr val="FF0000"/>
                </a:solidFill>
                <a:effectLst>
                  <a:outerShdw blurRad="38100" dist="38100" dir="2700000" algn="tl">
                    <a:srgbClr val="000000">
                      <a:alpha val="43137"/>
                    </a:srgbClr>
                  </a:outerShdw>
                </a:effectLst>
              </a:rPr>
              <a:t>All </a:t>
            </a:r>
            <a:r>
              <a:rPr lang="en-US" altLang="en-US" b="1" dirty="0">
                <a:solidFill>
                  <a:srgbClr val="FF0000"/>
                </a:solidFill>
                <a:effectLst>
                  <a:outerShdw blurRad="38100" dist="38100" dir="2700000" algn="tl">
                    <a:srgbClr val="000000">
                      <a:alpha val="43137"/>
                    </a:srgbClr>
                  </a:outerShdw>
                </a:effectLst>
              </a:rPr>
              <a:t>products sum to monthly means</a:t>
            </a:r>
          </a:p>
        </p:txBody>
      </p:sp>
      <p:sp>
        <p:nvSpPr>
          <p:cNvPr id="2" name="Title 1"/>
          <p:cNvSpPr>
            <a:spLocks noGrp="1"/>
          </p:cNvSpPr>
          <p:nvPr>
            <p:ph type="title"/>
          </p:nvPr>
        </p:nvSpPr>
        <p:spPr>
          <a:xfrm>
            <a:off x="228600" y="252413"/>
            <a:ext cx="8915400" cy="802195"/>
          </a:xfrm>
        </p:spPr>
        <p:txBody>
          <a:bodyPr>
            <a:normAutofit fontScale="90000"/>
          </a:bodyPr>
          <a:lstStyle/>
          <a:p>
            <a:r>
              <a:rPr lang="en-US" dirty="0" smtClean="0"/>
              <a:t>Monthly Mean Analysis Procedures</a:t>
            </a:r>
            <a:endParaRPr lang="en-US" dirty="0"/>
          </a:p>
        </p:txBody>
      </p:sp>
      <p:sp>
        <p:nvSpPr>
          <p:cNvPr id="3" name="Content Placeholder 2"/>
          <p:cNvSpPr>
            <a:spLocks noGrp="1"/>
          </p:cNvSpPr>
          <p:nvPr>
            <p:ph idx="1"/>
          </p:nvPr>
        </p:nvSpPr>
        <p:spPr>
          <a:xfrm>
            <a:off x="228600" y="1219200"/>
            <a:ext cx="4800600" cy="5562600"/>
          </a:xfrm>
        </p:spPr>
        <p:txBody>
          <a:bodyPr>
            <a:normAutofit fontScale="62500" lnSpcReduction="20000"/>
          </a:bodyPr>
          <a:lstStyle/>
          <a:p>
            <a:pPr>
              <a:spcBef>
                <a:spcPct val="50000"/>
              </a:spcBef>
            </a:pPr>
            <a:r>
              <a:rPr lang="en-US" altLang="en-US" sz="2800" b="1" dirty="0" smtClean="0">
                <a:solidFill>
                  <a:srgbClr val="CC04B4"/>
                </a:solidFill>
              </a:rPr>
              <a:t>Monthly</a:t>
            </a:r>
            <a:r>
              <a:rPr lang="en-US" altLang="en-US" sz="2800" b="1" dirty="0">
                <a:solidFill>
                  <a:srgbClr val="CC04B4"/>
                </a:solidFill>
              </a:rPr>
              <a:t>, 2.5° Merged </a:t>
            </a:r>
            <a:r>
              <a:rPr lang="en-US" altLang="en-US" sz="2800" b="1" dirty="0" smtClean="0">
                <a:solidFill>
                  <a:srgbClr val="CC04B4"/>
                </a:solidFill>
              </a:rPr>
              <a:t>Analysis</a:t>
            </a:r>
          </a:p>
          <a:p>
            <a:pPr lvl="1">
              <a:spcBef>
                <a:spcPct val="50000"/>
              </a:spcBef>
            </a:pPr>
            <a:r>
              <a:rPr lang="en-US" altLang="en-US" dirty="0" smtClean="0"/>
              <a:t>1979-present </a:t>
            </a:r>
            <a:r>
              <a:rPr lang="en-US" altLang="en-US" dirty="0" smtClean="0"/>
              <a:t>(Oct 2017)</a:t>
            </a:r>
            <a:endParaRPr lang="en-US" altLang="en-US" dirty="0" smtClean="0"/>
          </a:p>
          <a:p>
            <a:pPr lvl="1">
              <a:spcBef>
                <a:spcPct val="50000"/>
              </a:spcBef>
            </a:pPr>
            <a:r>
              <a:rPr lang="en-US" altLang="en-US" i="1" dirty="0" smtClean="0"/>
              <a:t>Adler </a:t>
            </a:r>
            <a:r>
              <a:rPr lang="en-US" altLang="en-US" i="1" dirty="0"/>
              <a:t>et al. (2003</a:t>
            </a:r>
            <a:r>
              <a:rPr lang="en-US" altLang="en-US" i="1" dirty="0" smtClean="0"/>
              <a:t>)</a:t>
            </a:r>
          </a:p>
          <a:p>
            <a:pPr lvl="1">
              <a:spcBef>
                <a:spcPct val="50000"/>
              </a:spcBef>
            </a:pPr>
            <a:r>
              <a:rPr lang="en-US" altLang="en-US" dirty="0"/>
              <a:t>stepwise bias corrections; i.e., IR, adjusted to MW, satellite, adjusted to gauges, final blending uses inverse </a:t>
            </a:r>
            <a:r>
              <a:rPr lang="en-US" altLang="en-US" dirty="0" smtClean="0"/>
              <a:t>error </a:t>
            </a:r>
            <a:r>
              <a:rPr lang="en-US" altLang="en-US" dirty="0" smtClean="0"/>
              <a:t>weighting (Huffman</a:t>
            </a:r>
            <a:r>
              <a:rPr lang="en-US" altLang="en-US" dirty="0"/>
              <a:t>, et al 1995 and Huffman et al, 1997)</a:t>
            </a:r>
            <a:endParaRPr lang="en-US" altLang="en-US" dirty="0" smtClean="0"/>
          </a:p>
          <a:p>
            <a:pPr lvl="1">
              <a:spcBef>
                <a:spcPct val="50000"/>
              </a:spcBef>
            </a:pPr>
            <a:endParaRPr lang="en-US" altLang="en-US" dirty="0"/>
          </a:p>
          <a:p>
            <a:pPr>
              <a:spcBef>
                <a:spcPct val="50000"/>
              </a:spcBef>
            </a:pPr>
            <a:r>
              <a:rPr lang="en-US" altLang="en-US" sz="2800" b="1" dirty="0" smtClean="0">
                <a:solidFill>
                  <a:srgbClr val="CC04B4"/>
                </a:solidFill>
              </a:rPr>
              <a:t>Pentad</a:t>
            </a:r>
            <a:r>
              <a:rPr lang="en-US" altLang="en-US" sz="2800" b="1" dirty="0">
                <a:solidFill>
                  <a:srgbClr val="CC04B4"/>
                </a:solidFill>
              </a:rPr>
              <a:t>, 2.5° Merged </a:t>
            </a:r>
            <a:r>
              <a:rPr lang="en-US" altLang="en-US" sz="2800" b="1" dirty="0" smtClean="0">
                <a:solidFill>
                  <a:srgbClr val="CC04B4"/>
                </a:solidFill>
              </a:rPr>
              <a:t>Analysis</a:t>
            </a:r>
          </a:p>
          <a:p>
            <a:pPr lvl="1">
              <a:spcBef>
                <a:spcPct val="50000"/>
              </a:spcBef>
            </a:pPr>
            <a:r>
              <a:rPr lang="en-US" altLang="en-US" dirty="0" smtClean="0"/>
              <a:t>1979-present </a:t>
            </a:r>
            <a:r>
              <a:rPr lang="en-US" altLang="en-US" dirty="0" smtClean="0"/>
              <a:t>(Oct 2017)</a:t>
            </a:r>
            <a:endParaRPr lang="en-US" altLang="en-US" dirty="0" smtClean="0"/>
          </a:p>
          <a:p>
            <a:pPr lvl="1">
              <a:spcBef>
                <a:spcPct val="50000"/>
              </a:spcBef>
            </a:pPr>
            <a:r>
              <a:rPr lang="en-US" altLang="en-US" i="1" dirty="0" err="1" smtClean="0"/>
              <a:t>Xie</a:t>
            </a:r>
            <a:r>
              <a:rPr lang="en-US" altLang="en-US" i="1" dirty="0" smtClean="0"/>
              <a:t> </a:t>
            </a:r>
            <a:r>
              <a:rPr lang="en-US" altLang="en-US" i="1" dirty="0"/>
              <a:t>et al. (2003</a:t>
            </a:r>
            <a:r>
              <a:rPr lang="en-US" altLang="en-US" i="1" dirty="0" smtClean="0"/>
              <a:t>)</a:t>
            </a:r>
          </a:p>
          <a:p>
            <a:pPr lvl="1">
              <a:spcBef>
                <a:spcPct val="50000"/>
              </a:spcBef>
            </a:pPr>
            <a:r>
              <a:rPr lang="en-US" altLang="en-US" dirty="0"/>
              <a:t>combines satellite estimates by maximum likelihood estimates, then bias removal by solving a Poisson equation with gauges as boundary conditions</a:t>
            </a:r>
            <a:r>
              <a:rPr lang="en-US" altLang="en-US" dirty="0" smtClean="0"/>
              <a:t>. </a:t>
            </a:r>
            <a:r>
              <a:rPr lang="en-US" altLang="en-US" dirty="0"/>
              <a:t>( </a:t>
            </a:r>
            <a:r>
              <a:rPr lang="en-US" altLang="en-US" dirty="0" err="1"/>
              <a:t>Xie</a:t>
            </a:r>
            <a:r>
              <a:rPr lang="en-US" altLang="en-US" dirty="0"/>
              <a:t> and Arkin, 1996,1997</a:t>
            </a:r>
            <a:r>
              <a:rPr lang="en-US" altLang="en-US" dirty="0" smtClean="0"/>
              <a:t>)</a:t>
            </a:r>
          </a:p>
          <a:p>
            <a:pPr lvl="1">
              <a:spcBef>
                <a:spcPct val="50000"/>
              </a:spcBef>
            </a:pPr>
            <a:endParaRPr lang="en-US" altLang="en-US" dirty="0"/>
          </a:p>
          <a:p>
            <a:pPr>
              <a:spcBef>
                <a:spcPct val="50000"/>
              </a:spcBef>
            </a:pPr>
            <a:r>
              <a:rPr lang="en-US" altLang="en-US" sz="2800" b="1" dirty="0" smtClean="0">
                <a:solidFill>
                  <a:srgbClr val="CC04B4"/>
                </a:solidFill>
              </a:rPr>
              <a:t>Daily</a:t>
            </a:r>
            <a:r>
              <a:rPr lang="en-US" altLang="en-US" sz="2800" b="1" dirty="0">
                <a:solidFill>
                  <a:srgbClr val="CC04B4"/>
                </a:solidFill>
              </a:rPr>
              <a:t>, 1° Merged </a:t>
            </a:r>
            <a:r>
              <a:rPr lang="en-US" altLang="en-US" sz="2800" b="1" dirty="0" smtClean="0">
                <a:solidFill>
                  <a:srgbClr val="CC04B4"/>
                </a:solidFill>
              </a:rPr>
              <a:t>Analysis</a:t>
            </a:r>
          </a:p>
          <a:p>
            <a:pPr lvl="1">
              <a:spcBef>
                <a:spcPct val="50000"/>
              </a:spcBef>
            </a:pPr>
            <a:r>
              <a:rPr lang="en-US" altLang="en-US" dirty="0" smtClean="0"/>
              <a:t>1997-present </a:t>
            </a:r>
            <a:r>
              <a:rPr lang="en-US" altLang="en-US" dirty="0" smtClean="0"/>
              <a:t>(Oct 2017)</a:t>
            </a:r>
            <a:endParaRPr lang="en-US" altLang="en-US" dirty="0" smtClean="0"/>
          </a:p>
          <a:p>
            <a:pPr lvl="1">
              <a:spcBef>
                <a:spcPct val="50000"/>
              </a:spcBef>
            </a:pPr>
            <a:r>
              <a:rPr lang="en-US" altLang="en-US" i="1" dirty="0" smtClean="0"/>
              <a:t>Huffman </a:t>
            </a:r>
            <a:r>
              <a:rPr lang="en-US" altLang="en-US" i="1" dirty="0"/>
              <a:t>et al. (2001)</a:t>
            </a:r>
          </a:p>
          <a:p>
            <a:pPr>
              <a:spcBef>
                <a:spcPct val="50000"/>
              </a:spcBef>
            </a:pPr>
            <a:endParaRPr lang="en-US" altLang="en-US" sz="2800" i="1" dirty="0">
              <a:latin typeface="Helvetica" panose="020B0604020202020204" pitchFamily="34" charset="0"/>
            </a:endParaRPr>
          </a:p>
          <a:p>
            <a:endParaRPr lang="en-US" dirty="0"/>
          </a:p>
        </p:txBody>
      </p:sp>
      <p:sp>
        <p:nvSpPr>
          <p:cNvPr id="4" name="Rectangle 3"/>
          <p:cNvSpPr/>
          <p:nvPr/>
        </p:nvSpPr>
        <p:spPr>
          <a:xfrm>
            <a:off x="5181600" y="3746493"/>
            <a:ext cx="3810000" cy="2569934"/>
          </a:xfrm>
          <a:prstGeom prst="rect">
            <a:avLst/>
          </a:prstGeom>
          <a:solidFill>
            <a:srgbClr val="84D2E4"/>
          </a:solidFill>
        </p:spPr>
        <p:txBody>
          <a:bodyPr wrap="square">
            <a:spAutoFit/>
          </a:bodyPr>
          <a:lstStyle/>
          <a:p>
            <a:pPr algn="ctr">
              <a:spcBef>
                <a:spcPct val="50000"/>
              </a:spcBef>
            </a:pPr>
            <a:r>
              <a:rPr lang="en-US" altLang="en-US" sz="1400" b="1" dirty="0"/>
              <a:t>IMPORTANT POINT</a:t>
            </a:r>
          </a:p>
          <a:p>
            <a:pPr algn="ctr">
              <a:spcBef>
                <a:spcPct val="50000"/>
              </a:spcBef>
            </a:pPr>
            <a:r>
              <a:rPr lang="en-US" altLang="en-US" sz="1400" b="1" i="1" dirty="0"/>
              <a:t>Algorithms are designed for liquid precipitation</a:t>
            </a:r>
          </a:p>
          <a:p>
            <a:pPr algn="ctr">
              <a:spcBef>
                <a:spcPct val="50000"/>
              </a:spcBef>
            </a:pPr>
            <a:r>
              <a:rPr lang="en-US" altLang="en-US" sz="1400" dirty="0"/>
              <a:t>Gauges </a:t>
            </a:r>
            <a:r>
              <a:rPr lang="en-US" altLang="en-US" sz="1400" dirty="0" smtClean="0"/>
              <a:t>Used </a:t>
            </a:r>
            <a:r>
              <a:rPr lang="en-US" altLang="en-US" sz="1400" dirty="0"/>
              <a:t>to produce a gridded analysis, </a:t>
            </a:r>
            <a:r>
              <a:rPr lang="en-US" altLang="en-US" sz="1400" b="1" i="1" dirty="0"/>
              <a:t>incorporates water equivalent of solid precipitation</a:t>
            </a:r>
            <a:endParaRPr lang="en-US" altLang="en-US" sz="1400" dirty="0"/>
          </a:p>
          <a:p>
            <a:pPr algn="ctr">
              <a:spcBef>
                <a:spcPct val="50000"/>
              </a:spcBef>
            </a:pPr>
            <a:r>
              <a:rPr lang="en-US" altLang="en-US" sz="1400" dirty="0"/>
              <a:t>Final GPCP Precipitation </a:t>
            </a:r>
            <a:r>
              <a:rPr lang="en-US" altLang="en-US" sz="1400" dirty="0" smtClean="0"/>
              <a:t>Field satellite </a:t>
            </a:r>
            <a:r>
              <a:rPr lang="en-US" altLang="en-US" sz="1400" dirty="0"/>
              <a:t>estimates adjusted to large scale </a:t>
            </a:r>
            <a:r>
              <a:rPr lang="en-US" altLang="en-US" sz="1400" dirty="0" smtClean="0"/>
              <a:t>gauge analysis  (</a:t>
            </a:r>
            <a:r>
              <a:rPr lang="en-US" altLang="en-US" sz="1400" b="1" i="1" dirty="0" smtClean="0"/>
              <a:t>water equivalent </a:t>
            </a:r>
            <a:r>
              <a:rPr lang="en-US" altLang="en-US" sz="1400" b="1" i="1" dirty="0"/>
              <a:t>of solid precipitation </a:t>
            </a:r>
            <a:r>
              <a:rPr lang="en-US" altLang="en-US" sz="1400" b="1" i="1" dirty="0" smtClean="0"/>
              <a:t>incorporated </a:t>
            </a:r>
            <a:r>
              <a:rPr lang="en-US" altLang="en-US" sz="1400" b="1" i="1" dirty="0"/>
              <a:t>in this stage</a:t>
            </a:r>
            <a:r>
              <a:rPr lang="en-US" altLang="en-US" sz="1400" dirty="0"/>
              <a:t>) </a:t>
            </a:r>
          </a:p>
        </p:txBody>
      </p:sp>
      <p:sp>
        <p:nvSpPr>
          <p:cNvPr id="5" name="AutoShape 2" descr="http://www.meted.ucar.edu/tropical/textbook_2nd_edition/media/graphics/gpcp_1979_2006_copy.jpg"/>
          <p:cNvSpPr>
            <a:spLocks noChangeAspect="1" noChangeArrowheads="1"/>
          </p:cNvSpPr>
          <p:nvPr/>
        </p:nvSpPr>
        <p:spPr bwMode="auto">
          <a:xfrm>
            <a:off x="155575" y="-1028700"/>
            <a:ext cx="6553200" cy="2143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440" name="Picture 8" descr="http://www-das.uwyo.edu/%7Egeerts/cwx/notes/chap10/global_preci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413387"/>
            <a:ext cx="3886200" cy="224128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a:spLocks noChangeArrowheads="1"/>
          </p:cNvSpPr>
          <p:nvPr/>
        </p:nvSpPr>
        <p:spPr bwMode="auto">
          <a:xfrm>
            <a:off x="914400" y="6519931"/>
            <a:ext cx="7543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eaLnBrk="0" hangingPunct="0">
              <a:spcBef>
                <a:spcPct val="50000"/>
              </a:spcBef>
            </a:pPr>
            <a:r>
              <a:rPr lang="en-US" altLang="en-US" sz="2000" b="1" dirty="0">
                <a:solidFill>
                  <a:schemeClr val="tx2"/>
                </a:solidFill>
                <a:hlinkClick r:id="rId3"/>
              </a:rPr>
              <a:t>http://</a:t>
            </a:r>
            <a:r>
              <a:rPr lang="en-US" altLang="en-US" sz="2000" b="1" dirty="0" smtClean="0">
                <a:solidFill>
                  <a:schemeClr val="tx2"/>
                </a:solidFill>
                <a:hlinkClick r:id="rId3"/>
              </a:rPr>
              <a:t>www.esrl.noaa.gov/psd/data/gridded/data.gpcp.html</a:t>
            </a:r>
            <a:r>
              <a:rPr lang="en-US" altLang="en-US" sz="2000" b="1" dirty="0" smtClean="0">
                <a:solidFill>
                  <a:schemeClr val="tx2"/>
                </a:solidFill>
              </a:rPr>
              <a:t> </a:t>
            </a:r>
            <a:endParaRPr lang="en-US" altLang="en-US" sz="1600" dirty="0">
              <a:solidFill>
                <a:srgbClr val="000000"/>
              </a:solidFill>
              <a:latin typeface="Arial Black" panose="020B0A04020102020204" pitchFamily="34" charset="0"/>
            </a:endParaRPr>
          </a:p>
        </p:txBody>
      </p:sp>
    </p:spTree>
    <p:extLst>
      <p:ext uri="{BB962C8B-B14F-4D97-AF65-F5344CB8AC3E}">
        <p14:creationId xmlns:p14="http://schemas.microsoft.com/office/powerpoint/2010/main" val="153163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8440"/>
                                        </p:tgtEl>
                                        <p:attrNameLst>
                                          <p:attrName>style.visibility</p:attrName>
                                        </p:attrNameLst>
                                      </p:cBhvr>
                                      <p:to>
                                        <p:strVal val="visible"/>
                                      </p:to>
                                    </p:set>
                                    <p:animEffect transition="in" filter="fade">
                                      <p:cBhvr>
                                        <p:cTn id="19" dur="500"/>
                                        <p:tgtEl>
                                          <p:spTgt spid="1844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fade">
                                      <p:cBhvr>
                                        <p:cTn id="38" dur="500"/>
                                        <p:tgtEl>
                                          <p:spTgt spid="3">
                                            <p:txEl>
                                              <p:pRg st="10" end="1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animEffect transition="in" filter="fade">
                                      <p:cBhvr>
                                        <p:cTn id="41" dur="500"/>
                                        <p:tgtEl>
                                          <p:spTgt spid="3">
                                            <p:txEl>
                                              <p:pRg st="11" end="11"/>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2" end="12"/>
                                            </p:txEl>
                                          </p:spTgt>
                                        </p:tgtEl>
                                        <p:attrNameLst>
                                          <p:attrName>style.visibility</p:attrName>
                                        </p:attrNameLst>
                                      </p:cBhvr>
                                      <p:to>
                                        <p:strVal val="visible"/>
                                      </p:to>
                                    </p:set>
                                    <p:animEffect transition="in" filter="fade">
                                      <p:cBhvr>
                                        <p:cTn id="44" dur="500"/>
                                        <p:tgtEl>
                                          <p:spTgt spid="3">
                                            <p:txEl>
                                              <p:pRg st="12" end="1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2770"/>
                                        </p:tgtEl>
                                        <p:attrNameLst>
                                          <p:attrName>style.visibility</p:attrName>
                                        </p:attrNameLst>
                                      </p:cBhvr>
                                      <p:to>
                                        <p:strVal val="visible"/>
                                      </p:to>
                                    </p:set>
                                    <p:animEffect transition="in" filter="fade">
                                      <p:cBhvr>
                                        <p:cTn id="49" dur="500"/>
                                        <p:tgtEl>
                                          <p:spTgt spid="3277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fade">
                                      <p:cBhvr>
                                        <p:cTn id="5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228600" y="1371600"/>
            <a:ext cx="8534400" cy="5334000"/>
          </a:xfrm>
        </p:spPr>
        <p:txBody>
          <a:bodyPr>
            <a:normAutofit lnSpcReduction="10000"/>
          </a:bodyPr>
          <a:lstStyle/>
          <a:p>
            <a:pPr eaLnBrk="1" hangingPunct="1">
              <a:lnSpc>
                <a:spcPct val="90000"/>
              </a:lnSpc>
              <a:buFont typeface="Wingdings" panose="05000000000000000000" pitchFamily="2" charset="2"/>
              <a:buChar char=""/>
            </a:pPr>
            <a:r>
              <a:rPr lang="en-US" altLang="en-US" sz="2000" b="1" dirty="0" smtClean="0">
                <a:solidFill>
                  <a:srgbClr val="CC04B4"/>
                </a:solidFill>
                <a:ea typeface="ＭＳ Ｐゴシック" panose="020B0600070205080204" pitchFamily="34" charset="-128"/>
              </a:rPr>
              <a:t>New </a:t>
            </a:r>
            <a:r>
              <a:rPr lang="en-US" altLang="en-US" sz="2000" b="1" dirty="0" smtClean="0">
                <a:solidFill>
                  <a:srgbClr val="CC04B4"/>
                </a:solidFill>
                <a:ea typeface="ＭＳ Ｐゴシック" panose="020B0600070205080204" pitchFamily="34" charset="-128"/>
              </a:rPr>
              <a:t>version of GPCP V2.3 monthly</a:t>
            </a:r>
          </a:p>
          <a:p>
            <a:pPr lvl="1"/>
            <a:r>
              <a:rPr lang="en-US" sz="1800" dirty="0" smtClean="0"/>
              <a:t>Working with NOAA to streamline the multi-organization data streams, processing procedures and associated computer code to make the current GPCP Version 2 (V2.3) part of NOAA’s Climate data Record [now Reference Environmental Data Record] program. </a:t>
            </a:r>
          </a:p>
          <a:p>
            <a:pPr lvl="1"/>
            <a:endParaRPr lang="en-US" sz="1800" dirty="0" smtClean="0"/>
          </a:p>
          <a:p>
            <a:pPr lvl="1"/>
            <a:r>
              <a:rPr lang="en-US" sz="1800" dirty="0" smtClean="0"/>
              <a:t>Small changes and shifts (decreases) in mean precipitation were noted for the post-2003 period over oceans that did not seem natural.  </a:t>
            </a:r>
          </a:p>
          <a:p>
            <a:pPr lvl="2"/>
            <a:r>
              <a:rPr lang="en-US" sz="1500" dirty="0" smtClean="0"/>
              <a:t>These were determined to be related to subtle shifts in  input satellite precipitation estimates due to transitioning from one satellite to the next using inadequate overlap and cross calibration procedures.</a:t>
            </a:r>
          </a:p>
          <a:p>
            <a:pPr lvl="2"/>
            <a:endParaRPr lang="en-US" sz="1500" dirty="0" smtClean="0"/>
          </a:p>
          <a:p>
            <a:pPr lvl="1"/>
            <a:r>
              <a:rPr lang="en-US" sz="1800" dirty="0" smtClean="0"/>
              <a:t>New cross calibration procedures were developed, tested and applied to correct the problems and have been incorporated into the new V 2.3, which will become part of the NOAA program</a:t>
            </a:r>
          </a:p>
          <a:p>
            <a:pPr lvl="1"/>
            <a:endParaRPr lang="en-US" sz="1800" dirty="0" smtClean="0"/>
          </a:p>
          <a:p>
            <a:pPr lvl="1"/>
            <a:r>
              <a:rPr lang="en-US" sz="1800" dirty="0" smtClean="0"/>
              <a:t>In addition to changes in satellite inputs, new sets of gauge analyses became available from the Global Precipitation Climatology Center which were also integrated into the analysis record. </a:t>
            </a:r>
            <a:endParaRPr lang="en-US" altLang="en-US" sz="1500" dirty="0" smtClean="0">
              <a:solidFill>
                <a:srgbClr val="0000FF"/>
              </a:solidFill>
              <a:ea typeface="ＭＳ Ｐゴシック" panose="020B0600070205080204" pitchFamily="34" charset="-128"/>
            </a:endParaRPr>
          </a:p>
        </p:txBody>
      </p:sp>
      <p:sp>
        <p:nvSpPr>
          <p:cNvPr id="4" name="Title 1"/>
          <p:cNvSpPr txBox="1">
            <a:spLocks/>
          </p:cNvSpPr>
          <p:nvPr/>
        </p:nvSpPr>
        <p:spPr>
          <a:xfrm>
            <a:off x="228600" y="252413"/>
            <a:ext cx="8915400" cy="966787"/>
          </a:xfrm>
          <a:prstGeom prst="rect">
            <a:avLst/>
          </a:prstGeom>
        </p:spPr>
        <p:txBody>
          <a:bodyPr vert="horz" lIns="0" rIns="0" bIns="0" anchor="b">
            <a:normAutofit fontScale="750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6400" dirty="0" smtClean="0"/>
              <a:t>GPCP Version </a:t>
            </a:r>
            <a:r>
              <a:rPr lang="en-US" sz="6400" dirty="0" smtClean="0"/>
              <a:t>2.3 </a:t>
            </a:r>
            <a:r>
              <a:rPr lang="en-US" sz="4300" dirty="0" smtClean="0"/>
              <a:t>(initiated in </a:t>
            </a:r>
            <a:r>
              <a:rPr lang="en-US" sz="4300" dirty="0" smtClean="0"/>
              <a:t>April l2016)</a:t>
            </a:r>
            <a:endParaRPr lang="en-US" dirty="0"/>
          </a:p>
        </p:txBody>
      </p:sp>
    </p:spTree>
    <p:extLst>
      <p:ext uri="{BB962C8B-B14F-4D97-AF65-F5344CB8AC3E}">
        <p14:creationId xmlns:p14="http://schemas.microsoft.com/office/powerpoint/2010/main" val="348775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fade">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699">
                                            <p:txEl>
                                              <p:pRg st="3" end="3"/>
                                            </p:txEl>
                                          </p:spTgt>
                                        </p:tgtEl>
                                        <p:attrNameLst>
                                          <p:attrName>style.visibility</p:attrName>
                                        </p:attrNameLst>
                                      </p:cBhvr>
                                      <p:to>
                                        <p:strVal val="visible"/>
                                      </p:to>
                                    </p:set>
                                    <p:animEffect transition="in" filter="fade">
                                      <p:cBhvr>
                                        <p:cTn id="17" dur="500"/>
                                        <p:tgtEl>
                                          <p:spTgt spid="2969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699">
                                            <p:txEl>
                                              <p:pRg st="4" end="4"/>
                                            </p:txEl>
                                          </p:spTgt>
                                        </p:tgtEl>
                                        <p:attrNameLst>
                                          <p:attrName>style.visibility</p:attrName>
                                        </p:attrNameLst>
                                      </p:cBhvr>
                                      <p:to>
                                        <p:strVal val="visible"/>
                                      </p:to>
                                    </p:set>
                                    <p:animEffect transition="in" filter="fade">
                                      <p:cBhvr>
                                        <p:cTn id="22" dur="500"/>
                                        <p:tgtEl>
                                          <p:spTgt spid="2969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699">
                                            <p:txEl>
                                              <p:pRg st="6" end="6"/>
                                            </p:txEl>
                                          </p:spTgt>
                                        </p:tgtEl>
                                        <p:attrNameLst>
                                          <p:attrName>style.visibility</p:attrName>
                                        </p:attrNameLst>
                                      </p:cBhvr>
                                      <p:to>
                                        <p:strVal val="visible"/>
                                      </p:to>
                                    </p:set>
                                    <p:animEffect transition="in" filter="fade">
                                      <p:cBhvr>
                                        <p:cTn id="27" dur="500"/>
                                        <p:tgtEl>
                                          <p:spTgt spid="29699">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9699">
                                            <p:txEl>
                                              <p:pRg st="8" end="8"/>
                                            </p:txEl>
                                          </p:spTgt>
                                        </p:tgtEl>
                                        <p:attrNameLst>
                                          <p:attrName>style.visibility</p:attrName>
                                        </p:attrNameLst>
                                      </p:cBhvr>
                                      <p:to>
                                        <p:strVal val="visible"/>
                                      </p:to>
                                    </p:set>
                                    <p:animEffect transition="in" filter="fade">
                                      <p:cBhvr>
                                        <p:cTn id="32" dur="500"/>
                                        <p:tgtEl>
                                          <p:spTgt spid="296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My Documents\gpcp figs\GPCP2VYR.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7374" y="838200"/>
            <a:ext cx="3816626" cy="2438400"/>
          </a:xfrm>
          <a:prstGeom prst="rect">
            <a:avLst/>
          </a:prstGeom>
          <a:noFill/>
          <a:extLst>
            <a:ext uri="{909E8E84-426E-40DD-AFC4-6F175D3DCCD1}">
              <a14:hiddenFill xmlns:a14="http://schemas.microsoft.com/office/drawing/2010/main">
                <a:solidFill>
                  <a:srgbClr val="FFFFFF"/>
                </a:solidFill>
              </a14:hiddenFill>
            </a:ext>
          </a:extLst>
        </p:spPr>
      </p:pic>
      <p:sp>
        <p:nvSpPr>
          <p:cNvPr id="9221" name="Text Box 5"/>
          <p:cNvSpPr txBox="1">
            <a:spLocks noChangeArrowheads="1"/>
          </p:cNvSpPr>
          <p:nvPr/>
        </p:nvSpPr>
        <p:spPr bwMode="auto">
          <a:xfrm>
            <a:off x="5943600" y="3093243"/>
            <a:ext cx="236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800" dirty="0"/>
              <a:t>            </a:t>
            </a:r>
            <a:r>
              <a:rPr lang="en-US" altLang="en-US" sz="1800" b="1" dirty="0"/>
              <a:t>mm/day</a:t>
            </a:r>
          </a:p>
        </p:txBody>
      </p:sp>
      <p:sp>
        <p:nvSpPr>
          <p:cNvPr id="2" name="Title 1"/>
          <p:cNvSpPr>
            <a:spLocks noGrp="1"/>
          </p:cNvSpPr>
          <p:nvPr>
            <p:ph type="title"/>
          </p:nvPr>
        </p:nvSpPr>
        <p:spPr>
          <a:xfrm>
            <a:off x="76200" y="-152400"/>
            <a:ext cx="9982200" cy="990600"/>
          </a:xfrm>
        </p:spPr>
        <p:txBody>
          <a:bodyPr>
            <a:normAutofit/>
          </a:bodyPr>
          <a:lstStyle/>
          <a:p>
            <a:r>
              <a:rPr lang="en-US" sz="4300" dirty="0" smtClean="0"/>
              <a:t>Climatology - Annual Mean Precipitation</a:t>
            </a:r>
            <a:endParaRPr lang="en-US" sz="4300" dirty="0"/>
          </a:p>
        </p:txBody>
      </p:sp>
      <p:sp>
        <p:nvSpPr>
          <p:cNvPr id="3" name="Content Placeholder 2"/>
          <p:cNvSpPr>
            <a:spLocks noGrp="1"/>
          </p:cNvSpPr>
          <p:nvPr>
            <p:ph idx="1"/>
          </p:nvPr>
        </p:nvSpPr>
        <p:spPr>
          <a:xfrm>
            <a:off x="228600" y="1219200"/>
            <a:ext cx="5257800" cy="5638800"/>
          </a:xfrm>
        </p:spPr>
        <p:txBody>
          <a:bodyPr>
            <a:normAutofit fontScale="85000" lnSpcReduction="20000"/>
          </a:bodyPr>
          <a:lstStyle/>
          <a:p>
            <a:r>
              <a:rPr lang="en-US" b="1" dirty="0" smtClean="0">
                <a:solidFill>
                  <a:srgbClr val="CC04B4"/>
                </a:solidFill>
              </a:rPr>
              <a:t>All </a:t>
            </a:r>
            <a:r>
              <a:rPr lang="en-US" b="1" dirty="0">
                <a:solidFill>
                  <a:srgbClr val="CC04B4"/>
                </a:solidFill>
              </a:rPr>
              <a:t>available months </a:t>
            </a:r>
            <a:r>
              <a:rPr lang="en-US" dirty="0"/>
              <a:t>in the period January </a:t>
            </a:r>
            <a:r>
              <a:rPr lang="en-US" dirty="0" smtClean="0"/>
              <a:t>1981-</a:t>
            </a:r>
            <a:r>
              <a:rPr lang="en-US" dirty="0"/>
              <a:t>-December </a:t>
            </a:r>
            <a:r>
              <a:rPr lang="en-US" dirty="0" smtClean="0"/>
              <a:t>2010 </a:t>
            </a:r>
            <a:r>
              <a:rPr lang="en-US" dirty="0"/>
              <a:t>are used to compute monthly climatological values. </a:t>
            </a:r>
            <a:endParaRPr lang="en-US" dirty="0" smtClean="0"/>
          </a:p>
          <a:p>
            <a:pPr marL="0" indent="0">
              <a:buNone/>
            </a:pPr>
            <a:endParaRPr lang="en-US" dirty="0" smtClean="0"/>
          </a:p>
          <a:p>
            <a:r>
              <a:rPr lang="en-US" dirty="0" smtClean="0"/>
              <a:t>The data set archive consists of </a:t>
            </a:r>
            <a:r>
              <a:rPr lang="en-US" b="1" dirty="0" smtClean="0">
                <a:solidFill>
                  <a:srgbClr val="CC04B4"/>
                </a:solidFill>
              </a:rPr>
              <a:t>unformatted REAL*4 binary files</a:t>
            </a:r>
            <a:r>
              <a:rPr lang="en-US" dirty="0" smtClean="0"/>
              <a:t>. Each file occupies about 40 KB, and the whole data set contains about 486 KB. </a:t>
            </a:r>
          </a:p>
          <a:p>
            <a:endParaRPr lang="en-US" dirty="0"/>
          </a:p>
          <a:p>
            <a:r>
              <a:rPr lang="en-US" dirty="0" smtClean="0"/>
              <a:t>The </a:t>
            </a:r>
            <a:r>
              <a:rPr lang="en-US" dirty="0"/>
              <a:t>grid on which each field of values is presented is a </a:t>
            </a:r>
            <a:r>
              <a:rPr lang="en-US" b="1" dirty="0">
                <a:solidFill>
                  <a:srgbClr val="CC04B4"/>
                </a:solidFill>
              </a:rPr>
              <a:t>2.5°x2.5° latitude--longitude </a:t>
            </a:r>
            <a:r>
              <a:rPr lang="en-US" dirty="0"/>
              <a:t>(Cylindrical Equal Distance) global array of points. It is size 144x72, with X (longitude) incrementing most rapidly West to East from the Prime Meridian, and then Y (latitude) incrementing North to South. </a:t>
            </a:r>
          </a:p>
        </p:txBody>
      </p:sp>
      <p:pic>
        <p:nvPicPr>
          <p:cNvPr id="15364" name="Picture 4" descr="https://www.ncl.ucar.edu/Applications/Images/gpcp_1_l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5126" y="3886200"/>
            <a:ext cx="3622674" cy="2799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724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399"/>
            <a:ext cx="3486150" cy="1506855"/>
          </a:xfrm>
        </p:spPr>
        <p:txBody>
          <a:bodyPr>
            <a:normAutofit fontScale="90000"/>
          </a:bodyPr>
          <a:lstStyle/>
          <a:p>
            <a:r>
              <a:rPr lang="en-US" dirty="0" smtClean="0"/>
              <a:t>Pentad (5-day) Data</a:t>
            </a:r>
            <a:endParaRPr lang="en-US" dirty="0"/>
          </a:p>
        </p:txBody>
      </p:sp>
      <p:sp>
        <p:nvSpPr>
          <p:cNvPr id="3" name="Content Placeholder 2"/>
          <p:cNvSpPr>
            <a:spLocks noGrp="1"/>
          </p:cNvSpPr>
          <p:nvPr>
            <p:ph idx="1"/>
          </p:nvPr>
        </p:nvSpPr>
        <p:spPr>
          <a:xfrm>
            <a:off x="152400" y="1981200"/>
            <a:ext cx="4038600" cy="4743450"/>
          </a:xfrm>
        </p:spPr>
        <p:txBody>
          <a:bodyPr>
            <a:normAutofit fontScale="77500" lnSpcReduction="20000"/>
          </a:bodyPr>
          <a:lstStyle/>
          <a:p>
            <a:r>
              <a:rPr lang="en-US" dirty="0"/>
              <a:t>An analysis of global </a:t>
            </a:r>
            <a:r>
              <a:rPr lang="en-US" b="1" dirty="0">
                <a:solidFill>
                  <a:srgbClr val="CC04B4"/>
                </a:solidFill>
              </a:rPr>
              <a:t>pentad (5-day) </a:t>
            </a:r>
            <a:r>
              <a:rPr lang="en-US" dirty="0"/>
              <a:t>precipitation has been constructed </a:t>
            </a:r>
            <a:r>
              <a:rPr lang="en-US" dirty="0" smtClean="0"/>
              <a:t>for </a:t>
            </a:r>
            <a:r>
              <a:rPr lang="en-US" dirty="0"/>
              <a:t>the Global Precipitation Climatology Project (GPCP).  </a:t>
            </a:r>
          </a:p>
          <a:p>
            <a:endParaRPr lang="en-US" dirty="0" smtClean="0"/>
          </a:p>
          <a:p>
            <a:r>
              <a:rPr lang="en-US" dirty="0" smtClean="0"/>
              <a:t>The </a:t>
            </a:r>
            <a:r>
              <a:rPr lang="en-US" b="1" dirty="0" smtClean="0">
                <a:solidFill>
                  <a:srgbClr val="CC04B4"/>
                </a:solidFill>
              </a:rPr>
              <a:t>pentad </a:t>
            </a:r>
            <a:r>
              <a:rPr lang="en-US" b="1" dirty="0">
                <a:solidFill>
                  <a:srgbClr val="CC04B4"/>
                </a:solidFill>
              </a:rPr>
              <a:t>analysis </a:t>
            </a:r>
            <a:r>
              <a:rPr lang="en-US" dirty="0"/>
              <a:t>is a companion to the </a:t>
            </a:r>
            <a:r>
              <a:rPr lang="en-US" dirty="0" smtClean="0"/>
              <a:t>V </a:t>
            </a:r>
            <a:r>
              <a:rPr lang="en-US" dirty="0" smtClean="0"/>
              <a:t>2.3 </a:t>
            </a:r>
            <a:r>
              <a:rPr lang="en-US" dirty="0"/>
              <a:t>product of the </a:t>
            </a:r>
            <a:r>
              <a:rPr lang="en-US" dirty="0" smtClean="0"/>
              <a:t>GPCP </a:t>
            </a:r>
            <a:r>
              <a:rPr lang="en-US" dirty="0"/>
              <a:t>global monthly precipitation analysis.  </a:t>
            </a:r>
            <a:endParaRPr lang="en-US" dirty="0" smtClean="0"/>
          </a:p>
          <a:p>
            <a:endParaRPr lang="en-US" dirty="0" smtClean="0"/>
          </a:p>
          <a:p>
            <a:r>
              <a:rPr lang="en-US" dirty="0" smtClean="0"/>
              <a:t>Users </a:t>
            </a:r>
            <a:r>
              <a:rPr lang="en-US" dirty="0"/>
              <a:t>are recommended to </a:t>
            </a:r>
            <a:r>
              <a:rPr lang="en-US" dirty="0" smtClean="0"/>
              <a:t>use </a:t>
            </a:r>
            <a:r>
              <a:rPr lang="en-US" dirty="0"/>
              <a:t>this pentad data set only for studies where </a:t>
            </a:r>
            <a:r>
              <a:rPr lang="en-US" b="1" dirty="0">
                <a:solidFill>
                  <a:srgbClr val="CC04B4"/>
                </a:solidFill>
              </a:rPr>
              <a:t>sub-monthly</a:t>
            </a:r>
            <a:r>
              <a:rPr lang="en-US" dirty="0"/>
              <a:t> and </a:t>
            </a:r>
            <a:r>
              <a:rPr lang="en-US" b="1" dirty="0" smtClean="0">
                <a:solidFill>
                  <a:srgbClr val="CC04B4"/>
                </a:solidFill>
              </a:rPr>
              <a:t>intra-seasonal </a:t>
            </a:r>
            <a:r>
              <a:rPr lang="en-US" b="1" dirty="0">
                <a:solidFill>
                  <a:srgbClr val="CC04B4"/>
                </a:solidFill>
              </a:rPr>
              <a:t>phenomena </a:t>
            </a:r>
            <a:r>
              <a:rPr lang="en-US" dirty="0"/>
              <a:t>are involved.   </a:t>
            </a:r>
          </a:p>
          <a:p>
            <a:endParaRPr lang="en-US" dirty="0"/>
          </a:p>
        </p:txBody>
      </p:sp>
      <p:pic>
        <p:nvPicPr>
          <p:cNvPr id="8" name="Picture 10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8021" y="381000"/>
            <a:ext cx="4857750" cy="634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083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My Documents\1DD.980"/>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116656"/>
            <a:ext cx="3657600" cy="23312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8195" name="Text Box 3"/>
          <p:cNvSpPr txBox="1">
            <a:spLocks noChangeArrowheads="1"/>
          </p:cNvSpPr>
          <p:nvPr/>
        </p:nvSpPr>
        <p:spPr bwMode="auto">
          <a:xfrm>
            <a:off x="5486400" y="-52895"/>
            <a:ext cx="3657600" cy="116955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spcBef>
                <a:spcPct val="50000"/>
              </a:spcBef>
            </a:pPr>
            <a:r>
              <a:rPr lang="en-US" altLang="en-US" sz="2000" dirty="0">
                <a:latin typeface="Tahoma" panose="020B0604030504040204" pitchFamily="34" charset="0"/>
              </a:rPr>
              <a:t>1 x 1 degree, daily precipitation  </a:t>
            </a:r>
          </a:p>
          <a:p>
            <a:pPr algn="ctr" eaLnBrk="0" hangingPunct="0">
              <a:spcBef>
                <a:spcPct val="50000"/>
              </a:spcBef>
            </a:pPr>
            <a:r>
              <a:rPr lang="en-US" altLang="en-US" sz="2000" dirty="0">
                <a:latin typeface="Tahoma" panose="020B0604030504040204" pitchFamily="34" charset="0"/>
              </a:rPr>
              <a:t>January 1, 1998</a:t>
            </a:r>
          </a:p>
        </p:txBody>
      </p:sp>
      <p:sp>
        <p:nvSpPr>
          <p:cNvPr id="8197" name="Text Box 5"/>
          <p:cNvSpPr txBox="1">
            <a:spLocks noChangeArrowheads="1"/>
          </p:cNvSpPr>
          <p:nvPr/>
        </p:nvSpPr>
        <p:spPr bwMode="auto">
          <a:xfrm>
            <a:off x="5486400" y="3447873"/>
            <a:ext cx="3657600" cy="33655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spcBef>
                <a:spcPct val="50000"/>
              </a:spcBef>
            </a:pPr>
            <a:r>
              <a:rPr lang="en-US" altLang="en-US" sz="1600" b="1" dirty="0">
                <a:solidFill>
                  <a:srgbClr val="0000CC"/>
                </a:solidFill>
              </a:rPr>
              <a:t>mm/day</a:t>
            </a:r>
          </a:p>
        </p:txBody>
      </p:sp>
      <p:sp>
        <p:nvSpPr>
          <p:cNvPr id="2" name="Title 1"/>
          <p:cNvSpPr>
            <a:spLocks noGrp="1"/>
          </p:cNvSpPr>
          <p:nvPr>
            <p:ph type="title"/>
          </p:nvPr>
        </p:nvSpPr>
        <p:spPr>
          <a:xfrm>
            <a:off x="152400" y="103637"/>
            <a:ext cx="8229600" cy="856488"/>
          </a:xfrm>
        </p:spPr>
        <p:txBody>
          <a:bodyPr>
            <a:normAutofit/>
          </a:bodyPr>
          <a:lstStyle/>
          <a:p>
            <a:r>
              <a:rPr lang="en-US" dirty="0" smtClean="0"/>
              <a:t>1-Degree Daily Data</a:t>
            </a:r>
            <a:endParaRPr lang="en-US" dirty="0"/>
          </a:p>
        </p:txBody>
      </p:sp>
      <p:sp>
        <p:nvSpPr>
          <p:cNvPr id="3" name="Content Placeholder 2"/>
          <p:cNvSpPr>
            <a:spLocks noGrp="1"/>
          </p:cNvSpPr>
          <p:nvPr>
            <p:ph idx="1"/>
          </p:nvPr>
        </p:nvSpPr>
        <p:spPr>
          <a:xfrm>
            <a:off x="216716" y="1116656"/>
            <a:ext cx="5117284" cy="5665143"/>
          </a:xfrm>
        </p:spPr>
        <p:txBody>
          <a:bodyPr>
            <a:normAutofit fontScale="92500" lnSpcReduction="10000"/>
          </a:bodyPr>
          <a:lstStyle/>
          <a:p>
            <a:pPr lvl="0"/>
            <a:r>
              <a:rPr lang="en-US" altLang="en-US" sz="2200" dirty="0">
                <a:cs typeface="Times New Roman" panose="02020603050405020304" pitchFamily="18" charset="0"/>
              </a:rPr>
              <a:t>The 1DD uses the "best" quasi-global observational estimators of underlying statistics to adjust quasi-global observational datasets that have desirable time/space coverage. </a:t>
            </a:r>
            <a:r>
              <a:rPr lang="en-US" altLang="en-US" sz="2200" dirty="0" smtClean="0">
                <a:cs typeface="Times New Roman" panose="02020603050405020304" pitchFamily="18" charset="0"/>
              </a:rPr>
              <a:t>Specifically:</a:t>
            </a:r>
          </a:p>
          <a:p>
            <a:pPr lvl="1"/>
            <a:r>
              <a:rPr lang="en-US" altLang="en-US" sz="1800" b="1" dirty="0" smtClean="0">
                <a:solidFill>
                  <a:srgbClr val="CC04B4"/>
                </a:solidFill>
              </a:rPr>
              <a:t>Special Sensor Microwave Imager and SSMI Sounder (SSMI, SSMIS)</a:t>
            </a:r>
          </a:p>
          <a:p>
            <a:pPr lvl="2"/>
            <a:r>
              <a:rPr lang="en-US" altLang="en-US" sz="1600" dirty="0">
                <a:cs typeface="Times New Roman" panose="02020603050405020304" pitchFamily="18" charset="0"/>
              </a:rPr>
              <a:t>0.5°x0.5° </a:t>
            </a:r>
            <a:r>
              <a:rPr lang="en-US" altLang="en-US" sz="1500" dirty="0" smtClean="0"/>
              <a:t>by orbit &amp; GPROF algorithm</a:t>
            </a:r>
          </a:p>
          <a:p>
            <a:pPr lvl="2"/>
            <a:r>
              <a:rPr lang="en-US" altLang="en-US" sz="1500" dirty="0" smtClean="0"/>
              <a:t>Provides fractional occurrence of precipitation</a:t>
            </a:r>
          </a:p>
          <a:p>
            <a:pPr lvl="2"/>
            <a:endParaRPr lang="en-US" altLang="en-US" sz="1500" dirty="0" smtClean="0"/>
          </a:p>
          <a:p>
            <a:pPr lvl="1"/>
            <a:r>
              <a:rPr lang="en-US" altLang="en-US" sz="1800" b="1" dirty="0" smtClean="0">
                <a:solidFill>
                  <a:srgbClr val="CC04B4"/>
                </a:solidFill>
              </a:rPr>
              <a:t>GPCP </a:t>
            </a:r>
            <a:r>
              <a:rPr lang="en-US" altLang="en-US" sz="1800" b="1" dirty="0" smtClean="0">
                <a:solidFill>
                  <a:srgbClr val="CC04B4"/>
                </a:solidFill>
              </a:rPr>
              <a:t>V2.3 </a:t>
            </a:r>
            <a:r>
              <a:rPr lang="en-US" altLang="en-US" sz="1800" b="1" dirty="0" smtClean="0">
                <a:solidFill>
                  <a:srgbClr val="CC04B4"/>
                </a:solidFill>
              </a:rPr>
              <a:t>Satellite-Gauge (SG) combination </a:t>
            </a:r>
            <a:r>
              <a:rPr lang="en-US" altLang="en-US" sz="1800" dirty="0" smtClean="0"/>
              <a:t>(2.5 by 2.5 monthly) accumulation of precipitation to algorithms applied to:</a:t>
            </a:r>
          </a:p>
          <a:p>
            <a:pPr lvl="2"/>
            <a:r>
              <a:rPr lang="en-US" altLang="en-US" sz="1500" b="1" dirty="0" smtClean="0">
                <a:solidFill>
                  <a:srgbClr val="CC04B4"/>
                </a:solidFill>
              </a:rPr>
              <a:t>Geosynchronous-orbit IR </a:t>
            </a:r>
            <a:r>
              <a:rPr lang="en-US" altLang="en-US" sz="1500" dirty="0" smtClean="0"/>
              <a:t>(geo-IR) </a:t>
            </a:r>
            <a:r>
              <a:rPr lang="en-US" altLang="en-US" sz="1400" dirty="0">
                <a:cs typeface="Times New Roman" panose="02020603050405020304" pitchFamily="18" charset="0"/>
              </a:rPr>
              <a:t>T</a:t>
            </a:r>
            <a:r>
              <a:rPr lang="en-US" altLang="en-US" sz="1400" baseline="-30000" dirty="0">
                <a:cs typeface="Times New Roman" panose="02020603050405020304" pitchFamily="18" charset="0"/>
              </a:rPr>
              <a:t>b</a:t>
            </a:r>
            <a:r>
              <a:rPr lang="en-US" altLang="en-US" sz="1500" dirty="0" smtClean="0"/>
              <a:t> histograms (</a:t>
            </a:r>
            <a:r>
              <a:rPr lang="en-US" altLang="en-US" sz="1600" dirty="0" smtClean="0">
                <a:cs typeface="Times New Roman" panose="02020603050405020304" pitchFamily="18" charset="0"/>
              </a:rPr>
              <a:t>geo-IR) </a:t>
            </a:r>
            <a:r>
              <a:rPr lang="en-US" altLang="en-US" sz="1600" dirty="0">
                <a:cs typeface="Times New Roman" panose="02020603050405020304" pitchFamily="18" charset="0"/>
              </a:rPr>
              <a:t>T</a:t>
            </a:r>
            <a:r>
              <a:rPr lang="en-US" altLang="en-US" sz="1600" baseline="-30000" dirty="0">
                <a:cs typeface="Times New Roman" panose="02020603050405020304" pitchFamily="18" charset="0"/>
              </a:rPr>
              <a:t>b</a:t>
            </a:r>
            <a:r>
              <a:rPr lang="en-US" altLang="en-US" sz="1600" dirty="0">
                <a:cs typeface="Times New Roman" panose="02020603050405020304" pitchFamily="18" charset="0"/>
              </a:rPr>
              <a:t> histograms (1°x1° grid in the band 40°N-40°S, </a:t>
            </a:r>
            <a:r>
              <a:rPr lang="en-US" altLang="en-US" sz="1600" dirty="0" smtClean="0">
                <a:cs typeface="Times New Roman" panose="02020603050405020304" pitchFamily="18" charset="0"/>
              </a:rPr>
              <a:t>3-hourly)</a:t>
            </a:r>
          </a:p>
          <a:p>
            <a:pPr lvl="2"/>
            <a:r>
              <a:rPr lang="en-US" altLang="en-US" sz="1500" b="1" dirty="0" smtClean="0">
                <a:solidFill>
                  <a:srgbClr val="CC04B4"/>
                </a:solidFill>
              </a:rPr>
              <a:t>Low-orbit IR (LEO-IR) Goes Precipitation Index </a:t>
            </a:r>
            <a:r>
              <a:rPr lang="en-US" altLang="en-US" sz="1500" dirty="0" smtClean="0"/>
              <a:t>(GPI;</a:t>
            </a:r>
            <a:r>
              <a:rPr lang="en-US" altLang="en-US" sz="1600" dirty="0" smtClean="0">
                <a:cs typeface="Times New Roman" panose="02020603050405020304" pitchFamily="18" charset="0"/>
              </a:rPr>
              <a:t> </a:t>
            </a:r>
            <a:r>
              <a:rPr lang="en-US" altLang="en-US" sz="1600" dirty="0">
                <a:cs typeface="Times New Roman" panose="02020603050405020304" pitchFamily="18" charset="0"/>
              </a:rPr>
              <a:t>same time/space grid as geo-IR</a:t>
            </a:r>
            <a:r>
              <a:rPr lang="en-US" altLang="en-US" sz="1500" dirty="0" smtClean="0"/>
              <a:t>)</a:t>
            </a:r>
          </a:p>
          <a:p>
            <a:pPr lvl="2"/>
            <a:r>
              <a:rPr lang="en-US" altLang="en-US" sz="1500" dirty="0" smtClean="0"/>
              <a:t>TIROS Operational Vertical Sounder and Atmospheric Infrared Sounders (</a:t>
            </a:r>
            <a:r>
              <a:rPr lang="en-US" altLang="en-US" sz="1500" b="1" dirty="0" smtClean="0">
                <a:solidFill>
                  <a:srgbClr val="CC04B4"/>
                </a:solidFill>
              </a:rPr>
              <a:t>TOVS</a:t>
            </a:r>
            <a:r>
              <a:rPr lang="en-US" altLang="en-US" sz="1500" dirty="0" smtClean="0"/>
              <a:t>, </a:t>
            </a:r>
            <a:r>
              <a:rPr lang="en-US" altLang="en-US" sz="1500" b="1" dirty="0" smtClean="0">
                <a:solidFill>
                  <a:srgbClr val="CC04B4"/>
                </a:solidFill>
              </a:rPr>
              <a:t>AIRS</a:t>
            </a:r>
            <a:r>
              <a:rPr lang="en-US" altLang="en-US" sz="1500" dirty="0" smtClean="0"/>
              <a:t>; </a:t>
            </a:r>
            <a:r>
              <a:rPr lang="en-US" altLang="en-US" sz="1600" dirty="0">
                <a:cs typeface="Times New Roman" panose="02020603050405020304" pitchFamily="18" charset="0"/>
              </a:rPr>
              <a:t>1°x1° on daily nodes, Susskind </a:t>
            </a:r>
            <a:r>
              <a:rPr lang="en-US" altLang="en-US" sz="1600" dirty="0" smtClean="0">
                <a:cs typeface="Times New Roman" panose="02020603050405020304" pitchFamily="18" charset="0"/>
              </a:rPr>
              <a:t>algorithm)</a:t>
            </a:r>
            <a:endParaRPr lang="en-US" altLang="en-US" sz="1500" dirty="0" smtClean="0"/>
          </a:p>
          <a:p>
            <a:pPr lvl="1"/>
            <a:endParaRPr lang="en-US" altLang="en-US" sz="1800" dirty="0" smtClean="0"/>
          </a:p>
          <a:p>
            <a:endParaRPr lang="en-US" dirty="0"/>
          </a:p>
        </p:txBody>
      </p:sp>
      <p:sp>
        <p:nvSpPr>
          <p:cNvPr id="6" name="Rectangle 5"/>
          <p:cNvSpPr/>
          <p:nvPr/>
        </p:nvSpPr>
        <p:spPr>
          <a:xfrm>
            <a:off x="5791200" y="4191000"/>
            <a:ext cx="3124200" cy="2308324"/>
          </a:xfrm>
          <a:prstGeom prst="rect">
            <a:avLst/>
          </a:prstGeom>
          <a:solidFill>
            <a:schemeClr val="tx2">
              <a:lumMod val="60000"/>
              <a:lumOff val="40000"/>
            </a:schemeClr>
          </a:solidFill>
        </p:spPr>
        <p:txBody>
          <a:bodyPr wrap="square">
            <a:spAutoFit/>
          </a:bodyPr>
          <a:lstStyle/>
          <a:p>
            <a:r>
              <a:rPr lang="en-US" sz="1200" dirty="0">
                <a:latin typeface="Times New Roman" panose="02020603050405020304" pitchFamily="18" charset="0"/>
              </a:rPr>
              <a:t>Although microwave precipitation estimates and gauge analyses are not explicitly used due to sampling limitations, the calibration of the 1DD to the monthly Version 2.2 SG ensures that they do have a strong influence on the overall scaling. </a:t>
            </a:r>
            <a:endParaRPr lang="en-US" sz="1200" dirty="0" smtClean="0">
              <a:latin typeface="Times New Roman" panose="02020603050405020304" pitchFamily="18" charset="0"/>
            </a:endParaRPr>
          </a:p>
          <a:p>
            <a:endParaRPr lang="en-US" sz="1200" dirty="0">
              <a:latin typeface="Times New Roman" panose="02020603050405020304" pitchFamily="18" charset="0"/>
            </a:endParaRPr>
          </a:p>
          <a:p>
            <a:r>
              <a:rPr lang="en-US" sz="1200" dirty="0" smtClean="0">
                <a:latin typeface="Times New Roman" panose="02020603050405020304" pitchFamily="18" charset="0"/>
              </a:rPr>
              <a:t>The </a:t>
            </a:r>
            <a:r>
              <a:rPr lang="en-US" sz="1200" dirty="0">
                <a:latin typeface="Times New Roman" panose="02020603050405020304" pitchFamily="18" charset="0"/>
              </a:rPr>
              <a:t>differences between the IR and TOVS (AIRS) datasets required that the 1DD be formulated in two parts, with smoothing over the latitude band 40° to 50° in each hemisphere to patch the data boundary. </a:t>
            </a:r>
            <a:endParaRPr lang="en-US" sz="1200" dirty="0"/>
          </a:p>
        </p:txBody>
      </p:sp>
      <p:sp>
        <p:nvSpPr>
          <p:cNvPr id="7" name="Rectangle 6"/>
          <p:cNvSpPr/>
          <p:nvPr/>
        </p:nvSpPr>
        <p:spPr>
          <a:xfrm>
            <a:off x="5480807" y="3861096"/>
            <a:ext cx="3505200" cy="276999"/>
          </a:xfrm>
          <a:prstGeom prst="rect">
            <a:avLst/>
          </a:prstGeom>
        </p:spPr>
        <p:txBody>
          <a:bodyPr wrap="square">
            <a:spAutoFit/>
          </a:bodyPr>
          <a:lstStyle/>
          <a:p>
            <a:r>
              <a:rPr lang="en-US" sz="1200" dirty="0">
                <a:solidFill>
                  <a:srgbClr val="FF0000"/>
                </a:solidFill>
                <a:hlinkClick r:id="rId3"/>
              </a:rPr>
              <a:t>http://</a:t>
            </a:r>
            <a:r>
              <a:rPr lang="en-US" sz="1200" dirty="0" smtClean="0">
                <a:solidFill>
                  <a:srgbClr val="FF0000"/>
                </a:solidFill>
                <a:hlinkClick r:id="rId3"/>
              </a:rPr>
              <a:t>precip.gsfc.nasa.gov/gpcp_daily_comb.html</a:t>
            </a:r>
            <a:r>
              <a:rPr lang="en-US" sz="1200" dirty="0" smtClean="0">
                <a:solidFill>
                  <a:srgbClr val="FF0000"/>
                </a:solidFill>
              </a:rPr>
              <a:t> </a:t>
            </a:r>
            <a:endParaRPr lang="en-US" sz="1200" dirty="0">
              <a:solidFill>
                <a:srgbClr val="FF0000"/>
              </a:solidFill>
            </a:endParaRPr>
          </a:p>
        </p:txBody>
      </p:sp>
    </p:spTree>
    <p:extLst>
      <p:ext uri="{BB962C8B-B14F-4D97-AF65-F5344CB8AC3E}">
        <p14:creationId xmlns:p14="http://schemas.microsoft.com/office/powerpoint/2010/main" val="347300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500"/>
                                        <p:tgtEl>
                                          <p:spTgt spid="3">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fade">
                                      <p:cBhvr>
                                        <p:cTn id="38" dur="500"/>
                                        <p:tgtEl>
                                          <p:spTgt spid="3">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A:\arnie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4495800" cy="6286500"/>
          </a:xfrm>
          <a:prstGeom prst="rect">
            <a:avLst/>
          </a:prstGeom>
          <a:noFill/>
          <a:extLst>
            <a:ext uri="{909E8E84-426E-40DD-AFC4-6F175D3DCCD1}">
              <a14:hiddenFill xmlns:a14="http://schemas.microsoft.com/office/drawing/2010/main">
                <a:solidFill>
                  <a:srgbClr val="FFFFFF"/>
                </a:solidFill>
              </a14:hiddenFill>
            </a:ext>
          </a:extLst>
        </p:spPr>
      </p:pic>
      <p:pic>
        <p:nvPicPr>
          <p:cNvPr id="51203" name="Picture 3" descr="A:\arnie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28600"/>
            <a:ext cx="4267200" cy="628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5269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9" name="Picture 5" descr="D:\home\agruber\My Documents\gpcp figs\gpcp mon-pen-dd tlong.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701675"/>
            <a:ext cx="8382000" cy="585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3876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00" name="Rectangle 24"/>
          <p:cNvSpPr>
            <a:spLocks noGrp="1" noChangeArrowheads="1"/>
          </p:cNvSpPr>
          <p:nvPr>
            <p:ph type="title"/>
          </p:nvPr>
        </p:nvSpPr>
        <p:spPr>
          <a:xfrm>
            <a:off x="152400" y="152400"/>
            <a:ext cx="8229600" cy="780288"/>
          </a:xfrm>
        </p:spPr>
        <p:txBody>
          <a:bodyPr>
            <a:normAutofit fontScale="90000"/>
          </a:bodyPr>
          <a:lstStyle/>
          <a:p>
            <a:r>
              <a:rPr lang="en-US" altLang="en-US" dirty="0"/>
              <a:t>Validation</a:t>
            </a:r>
          </a:p>
        </p:txBody>
      </p:sp>
      <p:sp>
        <p:nvSpPr>
          <p:cNvPr id="4" name="Content Placeholder 3"/>
          <p:cNvSpPr>
            <a:spLocks noGrp="1"/>
          </p:cNvSpPr>
          <p:nvPr>
            <p:ph idx="1"/>
          </p:nvPr>
        </p:nvSpPr>
        <p:spPr>
          <a:xfrm>
            <a:off x="152400" y="1143000"/>
            <a:ext cx="8763000" cy="1371600"/>
          </a:xfrm>
        </p:spPr>
        <p:txBody>
          <a:bodyPr>
            <a:normAutofit fontScale="92500"/>
          </a:bodyPr>
          <a:lstStyle/>
          <a:p>
            <a:r>
              <a:rPr lang="en-US" dirty="0"/>
              <a:t>Even though the </a:t>
            </a:r>
            <a:r>
              <a:rPr lang="en-US" b="1" dirty="0">
                <a:solidFill>
                  <a:srgbClr val="CC04B4"/>
                </a:solidFill>
              </a:rPr>
              <a:t>limited applicability of </a:t>
            </a:r>
            <a:r>
              <a:rPr lang="en-US" b="1" dirty="0" smtClean="0">
                <a:solidFill>
                  <a:srgbClr val="CC04B4"/>
                </a:solidFill>
              </a:rPr>
              <a:t>prior datasets</a:t>
            </a:r>
            <a:r>
              <a:rPr lang="en-US" dirty="0" smtClean="0"/>
              <a:t> prevents </a:t>
            </a:r>
            <a:r>
              <a:rPr lang="en-US" dirty="0"/>
              <a:t>complete global validation </a:t>
            </a:r>
            <a:r>
              <a:rPr lang="en-US" dirty="0" smtClean="0"/>
              <a:t>of the SG </a:t>
            </a:r>
            <a:r>
              <a:rPr lang="en-US" dirty="0"/>
              <a:t>precipitation product, it is possible to make </a:t>
            </a:r>
            <a:r>
              <a:rPr lang="en-US" dirty="0" smtClean="0"/>
              <a:t>some quantitative </a:t>
            </a:r>
            <a:r>
              <a:rPr lang="en-US" dirty="0"/>
              <a:t>comparisons. </a:t>
            </a:r>
            <a:endParaRPr lang="en-US" dirty="0" smtClean="0"/>
          </a:p>
        </p:txBody>
      </p:sp>
      <p:pic>
        <p:nvPicPr>
          <p:cNvPr id="3" name="Picture 2"/>
          <p:cNvPicPr>
            <a:picLocks noChangeAspect="1"/>
          </p:cNvPicPr>
          <p:nvPr/>
        </p:nvPicPr>
        <p:blipFill>
          <a:blip r:embed="rId3"/>
          <a:stretch>
            <a:fillRect/>
          </a:stretch>
        </p:blipFill>
        <p:spPr>
          <a:xfrm>
            <a:off x="4038601" y="2743200"/>
            <a:ext cx="5001310" cy="3352800"/>
          </a:xfrm>
          <a:prstGeom prst="rect">
            <a:avLst/>
          </a:prstGeom>
        </p:spPr>
      </p:pic>
      <p:sp>
        <p:nvSpPr>
          <p:cNvPr id="6" name="Content Placeholder 3"/>
          <p:cNvSpPr txBox="1">
            <a:spLocks/>
          </p:cNvSpPr>
          <p:nvPr/>
        </p:nvSpPr>
        <p:spPr>
          <a:xfrm>
            <a:off x="152400" y="2724912"/>
            <a:ext cx="3886200" cy="4106049"/>
          </a:xfrm>
          <a:prstGeom prst="rect">
            <a:avLst/>
          </a:prstGeom>
        </p:spPr>
        <p:txBody>
          <a:bodyPr vert="horz">
            <a:normAutofit lnSpcReduction="1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2400" dirty="0" smtClean="0"/>
              <a:t>The </a:t>
            </a:r>
            <a:r>
              <a:rPr lang="en-US" sz="2400" b="1" dirty="0" smtClean="0">
                <a:solidFill>
                  <a:srgbClr val="CC04B4"/>
                </a:solidFill>
              </a:rPr>
              <a:t>GPCP Surface Reference Data Center (SRDC) </a:t>
            </a:r>
            <a:r>
              <a:rPr lang="en-US" sz="2400" dirty="0" smtClean="0"/>
              <a:t>at the National Climatic Data Center (NCDC) has constructed monthly area average precipitation for fifteen 2.5° x 2.5° cells located in five test site areas (Fig. 9) during the period July 1987-December 1991.</a:t>
            </a:r>
            <a:endParaRPr lang="en-US" sz="2400" dirty="0"/>
          </a:p>
        </p:txBody>
      </p:sp>
    </p:spTree>
    <p:extLst>
      <p:ext uri="{BB962C8B-B14F-4D97-AF65-F5344CB8AC3E}">
        <p14:creationId xmlns:p14="http://schemas.microsoft.com/office/powerpoint/2010/main" val="4116639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1143000"/>
          </a:xfrm>
        </p:spPr>
        <p:txBody>
          <a:bodyPr/>
          <a:lstStyle/>
          <a:p>
            <a:r>
              <a:rPr lang="en-US" dirty="0" smtClean="0"/>
              <a:t>Validation Gauges</a:t>
            </a:r>
            <a:endParaRPr lang="en-US" dirty="0"/>
          </a:p>
        </p:txBody>
      </p:sp>
      <p:pic>
        <p:nvPicPr>
          <p:cNvPr id="8" name="Content Placeholder 7"/>
          <p:cNvPicPr>
            <a:picLocks noGrp="1" noChangeAspect="1"/>
          </p:cNvPicPr>
          <p:nvPr>
            <p:ph idx="1"/>
          </p:nvPr>
        </p:nvPicPr>
        <p:blipFill>
          <a:blip r:embed="rId2"/>
          <a:stretch>
            <a:fillRect/>
          </a:stretch>
        </p:blipFill>
        <p:spPr>
          <a:xfrm>
            <a:off x="148389" y="1828800"/>
            <a:ext cx="8835190" cy="3826333"/>
          </a:xfrm>
          <a:prstGeom prst="rect">
            <a:avLst/>
          </a:prstGeom>
        </p:spPr>
      </p:pic>
    </p:spTree>
    <p:extLst>
      <p:ext uri="{BB962C8B-B14F-4D97-AF65-F5344CB8AC3E}">
        <p14:creationId xmlns:p14="http://schemas.microsoft.com/office/powerpoint/2010/main" val="5942813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My Documents\DJFmesos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7477"/>
            <a:ext cx="9144000" cy="6270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8362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2"/>
          <p:cNvGraphicFramePr>
            <a:graphicFrameLocks noChangeAspect="1"/>
          </p:cNvGraphicFramePr>
          <p:nvPr/>
        </p:nvGraphicFramePr>
        <p:xfrm>
          <a:off x="76200" y="90488"/>
          <a:ext cx="8993188" cy="6677025"/>
        </p:xfrm>
        <a:graphic>
          <a:graphicData uri="http://schemas.openxmlformats.org/presentationml/2006/ole">
            <mc:AlternateContent xmlns:mc="http://schemas.openxmlformats.org/markup-compatibility/2006">
              <mc:Choice xmlns:v="urn:schemas-microsoft-com:vml" Requires="v">
                <p:oleObj spid="_x0000_s12363" name="Drawing" r:id="rId3" imgW="8992386" imgH="6674841" progId="WPDraw30.Drawing">
                  <p:embed/>
                </p:oleObj>
              </mc:Choice>
              <mc:Fallback>
                <p:oleObj name="Drawing" r:id="rId3" imgW="8992386" imgH="6674841" progId="WPDraw30.Drawing">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90488"/>
                        <a:ext cx="8993188" cy="667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356292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52400" y="152400"/>
            <a:ext cx="8991600" cy="932688"/>
          </a:xfrm>
        </p:spPr>
        <p:txBody>
          <a:bodyPr>
            <a:normAutofit fontScale="90000"/>
          </a:bodyPr>
          <a:lstStyle/>
          <a:p>
            <a:r>
              <a:rPr lang="en-US" altLang="en-US" dirty="0" smtClean="0"/>
              <a:t>Applications and GPCP Contributions</a:t>
            </a:r>
            <a:endParaRPr lang="en-US" altLang="en-US" dirty="0"/>
          </a:p>
        </p:txBody>
      </p:sp>
      <p:sp>
        <p:nvSpPr>
          <p:cNvPr id="2" name="Content Placeholder 1"/>
          <p:cNvSpPr>
            <a:spLocks noGrp="1"/>
          </p:cNvSpPr>
          <p:nvPr>
            <p:ph idx="1"/>
          </p:nvPr>
        </p:nvSpPr>
        <p:spPr>
          <a:xfrm>
            <a:off x="152400" y="1182720"/>
            <a:ext cx="4648200" cy="2737565"/>
          </a:xfrm>
        </p:spPr>
        <p:txBody>
          <a:bodyPr>
            <a:normAutofit fontScale="92500" lnSpcReduction="20000"/>
          </a:bodyPr>
          <a:lstStyle/>
          <a:p>
            <a:r>
              <a:rPr lang="en-US" b="1" dirty="0" smtClean="0">
                <a:solidFill>
                  <a:srgbClr val="CC04B4"/>
                </a:solidFill>
              </a:rPr>
              <a:t>Examples:</a:t>
            </a:r>
          </a:p>
          <a:p>
            <a:pPr lvl="1"/>
            <a:r>
              <a:rPr lang="en-US" dirty="0" smtClean="0"/>
              <a:t>Estimates of global precipitation patterns</a:t>
            </a:r>
          </a:p>
          <a:p>
            <a:pPr lvl="1"/>
            <a:endParaRPr lang="en-US" dirty="0" smtClean="0"/>
          </a:p>
          <a:p>
            <a:pPr lvl="1"/>
            <a:r>
              <a:rPr lang="en-US" dirty="0" smtClean="0"/>
              <a:t>Estimated </a:t>
            </a:r>
            <a:r>
              <a:rPr lang="en-US" altLang="en-US" dirty="0"/>
              <a:t>mean global rainfall </a:t>
            </a:r>
            <a:r>
              <a:rPr lang="en-US" altLang="en-US" dirty="0" smtClean="0"/>
              <a:t>rates</a:t>
            </a:r>
          </a:p>
          <a:p>
            <a:pPr lvl="1"/>
            <a:endParaRPr lang="en-US" altLang="en-US" dirty="0" smtClean="0"/>
          </a:p>
          <a:p>
            <a:pPr lvl="1"/>
            <a:r>
              <a:rPr lang="en-US" altLang="en-US" dirty="0" smtClean="0"/>
              <a:t>Zonal Mean Precipitation</a:t>
            </a:r>
            <a:endParaRPr lang="en-US" altLang="en-US" dirty="0"/>
          </a:p>
          <a:p>
            <a:pPr marL="0" indent="0">
              <a:buNone/>
            </a:pPr>
            <a:endParaRPr lang="en-US" dirty="0" smtClean="0"/>
          </a:p>
          <a:p>
            <a:endParaRPr lang="en-US" dirty="0"/>
          </a:p>
        </p:txBody>
      </p:sp>
      <p:pic>
        <p:nvPicPr>
          <p:cNvPr id="5" name="Picture 7" descr="gpcp_79-03_ani"/>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121959"/>
            <a:ext cx="3811588" cy="28590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c_Personal\Personal\papers\GEWEX-Precip_Rev\Draft Figs\05BEOO_TS_ANN_gray.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5373" y="4111625"/>
            <a:ext cx="3871913" cy="2212975"/>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4"/>
          <p:cNvSpPr txBox="1">
            <a:spLocks noChangeArrowheads="1"/>
          </p:cNvSpPr>
          <p:nvPr/>
        </p:nvSpPr>
        <p:spPr bwMode="auto">
          <a:xfrm>
            <a:off x="4967286" y="6221274"/>
            <a:ext cx="4114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b="1" dirty="0"/>
              <a:t>P </a:t>
            </a:r>
            <a:r>
              <a:rPr lang="en-US" altLang="en-US" dirty="0"/>
              <a:t>estimated a 2.61 mm/day</a:t>
            </a:r>
          </a:p>
          <a:p>
            <a:r>
              <a:rPr lang="en-US" altLang="en-US" dirty="0"/>
              <a:t>Yearly Standard Deviation 0.03mm/day</a:t>
            </a:r>
            <a:endParaRPr lang="en-US" altLang="en-US" b="1" dirty="0"/>
          </a:p>
        </p:txBody>
      </p:sp>
      <p:pic>
        <p:nvPicPr>
          <p:cNvPr id="8" name="Picture 5" descr="C:\c_Personal\Personal\papers\GEWEX-Precip_Rev\Draft Figs\ScottCZonalP_79-03.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399" y="3953639"/>
            <a:ext cx="4000202" cy="206616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6199" y="6211669"/>
            <a:ext cx="4891087" cy="646331"/>
          </a:xfrm>
          <a:prstGeom prst="rect">
            <a:avLst/>
          </a:prstGeom>
        </p:spPr>
        <p:txBody>
          <a:bodyPr wrap="square">
            <a:spAutoFit/>
          </a:bodyPr>
          <a:lstStyle/>
          <a:p>
            <a:r>
              <a:rPr lang="en-US" altLang="en-US" dirty="0"/>
              <a:t>Figure 1a.  Zonal mean precipitation, land versus ocean, 1979-2003, after Adler et al, (2003</a:t>
            </a:r>
            <a:r>
              <a:rPr lang="en-US" altLang="en-US" dirty="0" smtClean="0"/>
              <a:t>)</a:t>
            </a:r>
            <a:endParaRPr lang="en-US" altLang="en-US" dirty="0"/>
          </a:p>
        </p:txBody>
      </p:sp>
    </p:spTree>
    <p:extLst>
      <p:ext uri="{BB962C8B-B14F-4D97-AF65-F5344CB8AC3E}">
        <p14:creationId xmlns:p14="http://schemas.microsoft.com/office/powerpoint/2010/main" val="323979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500"/>
                                        <p:tgtEl>
                                          <p:spTgt spid="2">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c_Personal\Personal\papers\GEWEX-Precip_Rev\Draft Figs\globalGPCPannmeans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849546"/>
            <a:ext cx="8686800" cy="49117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228600"/>
            <a:ext cx="8229600" cy="1143000"/>
          </a:xfrm>
        </p:spPr>
        <p:txBody>
          <a:bodyPr>
            <a:normAutofit fontScale="90000"/>
          </a:bodyPr>
          <a:lstStyle/>
          <a:p>
            <a:r>
              <a:rPr lang="en-US" dirty="0" smtClean="0"/>
              <a:t>Standard Deviations of Annual Mean Precipitation</a:t>
            </a:r>
            <a:endParaRPr lang="en-US" dirty="0"/>
          </a:p>
        </p:txBody>
      </p:sp>
    </p:spTree>
    <p:extLst>
      <p:ext uri="{BB962C8B-B14F-4D97-AF65-F5344CB8AC3E}">
        <p14:creationId xmlns:p14="http://schemas.microsoft.com/office/powerpoint/2010/main" val="42186054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5" name="Group 3"/>
          <p:cNvGrpSpPr>
            <a:grpSpLocks/>
          </p:cNvGrpSpPr>
          <p:nvPr/>
        </p:nvGrpSpPr>
        <p:grpSpPr bwMode="auto">
          <a:xfrm>
            <a:off x="3746770" y="29848"/>
            <a:ext cx="5473430" cy="6751952"/>
            <a:chOff x="291" y="757"/>
            <a:chExt cx="2250" cy="3285"/>
          </a:xfrm>
        </p:grpSpPr>
        <p:pic>
          <p:nvPicPr>
            <p:cNvPr id="38916" name="Picture 4"/>
            <p:cNvPicPr>
              <a:picLocks noChangeAspect="1" noChangeArrowheads="1"/>
            </p:cNvPicPr>
            <p:nvPr/>
          </p:nvPicPr>
          <p:blipFill>
            <a:blip r:embed="rId2">
              <a:extLst>
                <a:ext uri="{28A0092B-C50C-407E-A947-70E740481C1C}">
                  <a14:useLocalDpi xmlns:a14="http://schemas.microsoft.com/office/drawing/2010/main" val="0"/>
                </a:ext>
              </a:extLst>
            </a:blip>
            <a:srcRect l="8330" t="10550" r="20000" b="23936"/>
            <a:stretch>
              <a:fillRect/>
            </a:stretch>
          </p:blipFill>
          <p:spPr bwMode="auto">
            <a:xfrm>
              <a:off x="291" y="757"/>
              <a:ext cx="2214" cy="1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7" name="Picture 5" descr="aug00tot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 y="2543"/>
              <a:ext cx="2214" cy="1499"/>
            </a:xfrm>
            <a:prstGeom prst="rect">
              <a:avLst/>
            </a:prstGeom>
            <a:noFill/>
            <a:extLst>
              <a:ext uri="{909E8E84-426E-40DD-AFC4-6F175D3DCCD1}">
                <a14:hiddenFill xmlns:a14="http://schemas.microsoft.com/office/drawing/2010/main">
                  <a:solidFill>
                    <a:srgbClr val="FFFFFF"/>
                  </a:solidFill>
                </a14:hiddenFill>
              </a:ext>
            </a:extLst>
          </p:spPr>
        </p:pic>
        <p:sp>
          <p:nvSpPr>
            <p:cNvPr id="38918" name="Line 6"/>
            <p:cNvSpPr>
              <a:spLocks noChangeShapeType="1"/>
            </p:cNvSpPr>
            <p:nvPr/>
          </p:nvSpPr>
          <p:spPr bwMode="auto">
            <a:xfrm>
              <a:off x="1430" y="1629"/>
              <a:ext cx="0" cy="33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19" name="Line 7"/>
            <p:cNvSpPr>
              <a:spLocks noChangeShapeType="1"/>
            </p:cNvSpPr>
            <p:nvPr/>
          </p:nvSpPr>
          <p:spPr bwMode="auto">
            <a:xfrm>
              <a:off x="1600" y="1629"/>
              <a:ext cx="0" cy="3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20" name="Line 8"/>
            <p:cNvSpPr>
              <a:spLocks noChangeShapeType="1"/>
            </p:cNvSpPr>
            <p:nvPr/>
          </p:nvSpPr>
          <p:spPr bwMode="auto">
            <a:xfrm flipV="1">
              <a:off x="497" y="1967"/>
              <a:ext cx="930" cy="75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21" name="Line 9"/>
            <p:cNvSpPr>
              <a:spLocks noChangeShapeType="1"/>
            </p:cNvSpPr>
            <p:nvPr/>
          </p:nvSpPr>
          <p:spPr bwMode="auto">
            <a:xfrm flipH="1" flipV="1">
              <a:off x="1604" y="1967"/>
              <a:ext cx="875" cy="75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22" name="Text Box 10"/>
            <p:cNvSpPr txBox="1">
              <a:spLocks noChangeArrowheads="1"/>
            </p:cNvSpPr>
            <p:nvPr/>
          </p:nvSpPr>
          <p:spPr bwMode="auto">
            <a:xfrm>
              <a:off x="1695" y="1894"/>
              <a:ext cx="665"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sz="1200" b="1">
                  <a:latin typeface="Arial Narrow" panose="020B0606020202030204" pitchFamily="34" charset="0"/>
                </a:rPr>
                <a:t>PREDICTED</a:t>
              </a:r>
            </a:p>
          </p:txBody>
        </p:sp>
        <p:sp>
          <p:nvSpPr>
            <p:cNvPr id="38923" name="Text Box 11"/>
            <p:cNvSpPr txBox="1">
              <a:spLocks noChangeArrowheads="1"/>
            </p:cNvSpPr>
            <p:nvPr/>
          </p:nvSpPr>
          <p:spPr bwMode="auto">
            <a:xfrm>
              <a:off x="1743" y="3684"/>
              <a:ext cx="677"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sz="1200" b="1">
                  <a:latin typeface="Arial Narrow" panose="020B0606020202030204" pitchFamily="34" charset="0"/>
                </a:rPr>
                <a:t>OBSERVED</a:t>
              </a:r>
            </a:p>
          </p:txBody>
        </p:sp>
      </p:grpSp>
      <p:sp>
        <p:nvSpPr>
          <p:cNvPr id="2" name="Title 1"/>
          <p:cNvSpPr>
            <a:spLocks noGrp="1"/>
          </p:cNvSpPr>
          <p:nvPr>
            <p:ph type="title"/>
          </p:nvPr>
        </p:nvSpPr>
        <p:spPr>
          <a:xfrm>
            <a:off x="133093" y="377388"/>
            <a:ext cx="8229600" cy="922690"/>
          </a:xfrm>
        </p:spPr>
        <p:txBody>
          <a:bodyPr>
            <a:normAutofit fontScale="90000"/>
          </a:bodyPr>
          <a:lstStyle/>
          <a:p>
            <a:r>
              <a:rPr lang="en-US" dirty="0" smtClean="0"/>
              <a:t>GPCP in a</a:t>
            </a:r>
            <a:br>
              <a:rPr lang="en-US" dirty="0" smtClean="0"/>
            </a:br>
            <a:r>
              <a:rPr lang="en-US" dirty="0" smtClean="0"/>
              <a:t>Climate Context</a:t>
            </a:r>
            <a:endParaRPr lang="en-US" dirty="0"/>
          </a:p>
        </p:txBody>
      </p:sp>
      <p:sp>
        <p:nvSpPr>
          <p:cNvPr id="3" name="Content Placeholder 2"/>
          <p:cNvSpPr>
            <a:spLocks noGrp="1"/>
          </p:cNvSpPr>
          <p:nvPr>
            <p:ph idx="1"/>
          </p:nvPr>
        </p:nvSpPr>
        <p:spPr>
          <a:xfrm>
            <a:off x="457200" y="1935480"/>
            <a:ext cx="3082796" cy="4389120"/>
          </a:xfrm>
        </p:spPr>
        <p:txBody>
          <a:bodyPr/>
          <a:lstStyle/>
          <a:p>
            <a:r>
              <a:rPr lang="en-US" dirty="0" smtClean="0"/>
              <a:t>Long Time Span!</a:t>
            </a:r>
          </a:p>
          <a:p>
            <a:endParaRPr lang="en-US" dirty="0" smtClean="0"/>
          </a:p>
          <a:p>
            <a:r>
              <a:rPr lang="en-US" dirty="0" smtClean="0"/>
              <a:t>1979-2017</a:t>
            </a:r>
            <a:endParaRPr lang="en-US" dirty="0" smtClean="0"/>
          </a:p>
          <a:p>
            <a:endParaRPr lang="en-US" dirty="0" smtClean="0"/>
          </a:p>
          <a:p>
            <a:r>
              <a:rPr lang="en-US" dirty="0" smtClean="0"/>
              <a:t>Perfect for comparing to Global Climate Models</a:t>
            </a:r>
          </a:p>
          <a:p>
            <a:pPr marL="0" indent="0">
              <a:buNone/>
            </a:pPr>
            <a:endParaRPr lang="en-US" dirty="0"/>
          </a:p>
        </p:txBody>
      </p:sp>
    </p:spTree>
    <p:extLst>
      <p:ext uri="{BB962C8B-B14F-4D97-AF65-F5344CB8AC3E}">
        <p14:creationId xmlns:p14="http://schemas.microsoft.com/office/powerpoint/2010/main" val="3613037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7" name="Group 7"/>
          <p:cNvGrpSpPr>
            <a:grpSpLocks/>
          </p:cNvGrpSpPr>
          <p:nvPr/>
        </p:nvGrpSpPr>
        <p:grpSpPr bwMode="auto">
          <a:xfrm>
            <a:off x="3522406" y="0"/>
            <a:ext cx="5638800" cy="6858000"/>
            <a:chOff x="768" y="0"/>
            <a:chExt cx="3552" cy="4320"/>
          </a:xfrm>
        </p:grpSpPr>
        <p:grpSp>
          <p:nvGrpSpPr>
            <p:cNvPr id="40964" name="Group 4"/>
            <p:cNvGrpSpPr>
              <a:grpSpLocks/>
            </p:cNvGrpSpPr>
            <p:nvPr/>
          </p:nvGrpSpPr>
          <p:grpSpPr bwMode="auto">
            <a:xfrm>
              <a:off x="768" y="0"/>
              <a:ext cx="3552" cy="4320"/>
              <a:chOff x="768" y="0"/>
              <a:chExt cx="3552" cy="4320"/>
            </a:xfrm>
          </p:grpSpPr>
          <p:pic>
            <p:nvPicPr>
              <p:cNvPr id="40962" name="Picture 2" descr="D:\home\agruber\My Documents\gpcp figs\trend-gpc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 y="0"/>
                <a:ext cx="3360" cy="2112"/>
              </a:xfrm>
              <a:prstGeom prst="rect">
                <a:avLst/>
              </a:prstGeom>
              <a:noFill/>
              <a:extLst>
                <a:ext uri="{909E8E84-426E-40DD-AFC4-6F175D3DCCD1}">
                  <a14:hiddenFill xmlns:a14="http://schemas.microsoft.com/office/drawing/2010/main">
                    <a:solidFill>
                      <a:srgbClr val="FFFFFF"/>
                    </a:solidFill>
                  </a14:hiddenFill>
                </a:ext>
              </a:extLst>
            </p:spPr>
          </p:pic>
          <p:pic>
            <p:nvPicPr>
              <p:cNvPr id="40963" name="Picture 3" descr="D:\home\agruber\My Documents\gpcp figs\gpcp-trend -regional WP.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 y="2081"/>
                <a:ext cx="3552" cy="2239"/>
              </a:xfrm>
              <a:prstGeom prst="rect">
                <a:avLst/>
              </a:prstGeom>
              <a:noFill/>
              <a:extLst>
                <a:ext uri="{909E8E84-426E-40DD-AFC4-6F175D3DCCD1}">
                  <a14:hiddenFill xmlns:a14="http://schemas.microsoft.com/office/drawing/2010/main">
                    <a:solidFill>
                      <a:srgbClr val="FFFFFF"/>
                    </a:solidFill>
                  </a14:hiddenFill>
                </a:ext>
              </a:extLst>
            </p:spPr>
          </p:pic>
        </p:grpSp>
        <p:sp>
          <p:nvSpPr>
            <p:cNvPr id="40965" name="Line 5"/>
            <p:cNvSpPr>
              <a:spLocks noChangeShapeType="1"/>
            </p:cNvSpPr>
            <p:nvPr/>
          </p:nvSpPr>
          <p:spPr bwMode="auto">
            <a:xfrm flipH="1">
              <a:off x="1392" y="912"/>
              <a:ext cx="1008" cy="1488"/>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66" name="Line 6"/>
            <p:cNvSpPr>
              <a:spLocks noChangeShapeType="1"/>
            </p:cNvSpPr>
            <p:nvPr/>
          </p:nvSpPr>
          <p:spPr bwMode="auto">
            <a:xfrm>
              <a:off x="2544" y="960"/>
              <a:ext cx="1152" cy="144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Title 1"/>
          <p:cNvSpPr>
            <a:spLocks noGrp="1"/>
          </p:cNvSpPr>
          <p:nvPr>
            <p:ph type="title"/>
          </p:nvPr>
        </p:nvSpPr>
        <p:spPr>
          <a:xfrm>
            <a:off x="247035" y="104959"/>
            <a:ext cx="2743200" cy="1143000"/>
          </a:xfrm>
        </p:spPr>
        <p:txBody>
          <a:bodyPr/>
          <a:lstStyle/>
          <a:p>
            <a:r>
              <a:rPr lang="en-US" dirty="0" smtClean="0"/>
              <a:t>Trends</a:t>
            </a:r>
            <a:endParaRPr lang="en-US" dirty="0"/>
          </a:p>
        </p:txBody>
      </p:sp>
      <p:sp>
        <p:nvSpPr>
          <p:cNvPr id="3" name="Content Placeholder 2"/>
          <p:cNvSpPr>
            <a:spLocks noGrp="1"/>
          </p:cNvSpPr>
          <p:nvPr>
            <p:ph idx="1"/>
          </p:nvPr>
        </p:nvSpPr>
        <p:spPr>
          <a:xfrm>
            <a:off x="457200" y="1447800"/>
            <a:ext cx="2836606" cy="4876800"/>
          </a:xfrm>
        </p:spPr>
        <p:txBody>
          <a:bodyPr>
            <a:normAutofit fontScale="92500" lnSpcReduction="20000"/>
          </a:bodyPr>
          <a:lstStyle/>
          <a:p>
            <a:r>
              <a:rPr lang="en-US" dirty="0" smtClean="0"/>
              <a:t>Global Patterns of increasing and decreasing precipitation</a:t>
            </a:r>
          </a:p>
          <a:p>
            <a:endParaRPr lang="en-US" dirty="0"/>
          </a:p>
          <a:p>
            <a:r>
              <a:rPr lang="en-US" dirty="0" smtClean="0"/>
              <a:t>Can zoom in and look at trends in specific locations.</a:t>
            </a:r>
          </a:p>
          <a:p>
            <a:endParaRPr lang="en-US" dirty="0"/>
          </a:p>
          <a:p>
            <a:r>
              <a:rPr lang="en-US" dirty="0" smtClean="0"/>
              <a:t>Again, great for comparing to climate models (past &amp; future prediction)</a:t>
            </a:r>
            <a:endParaRPr lang="en-US" dirty="0"/>
          </a:p>
        </p:txBody>
      </p:sp>
    </p:spTree>
    <p:extLst>
      <p:ext uri="{BB962C8B-B14F-4D97-AF65-F5344CB8AC3E}">
        <p14:creationId xmlns:p14="http://schemas.microsoft.com/office/powerpoint/2010/main" val="381524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D:\home\agruber\My Documents\gpcp figs\gpcp-gm.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250" y="-381000"/>
            <a:ext cx="11063650" cy="7612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9661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42" name="Group 10"/>
          <p:cNvGrpSpPr>
            <a:grpSpLocks/>
          </p:cNvGrpSpPr>
          <p:nvPr/>
        </p:nvGrpSpPr>
        <p:grpSpPr bwMode="auto">
          <a:xfrm>
            <a:off x="0" y="0"/>
            <a:ext cx="9144000" cy="8686287"/>
            <a:chOff x="432" y="0"/>
            <a:chExt cx="4992" cy="5888"/>
          </a:xfrm>
        </p:grpSpPr>
        <p:pic>
          <p:nvPicPr>
            <p:cNvPr id="44034" name="Picture 2" descr="C:\My Documents\TLN-P-T.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 y="0"/>
              <a:ext cx="4992" cy="5888"/>
            </a:xfrm>
            <a:prstGeom prst="rect">
              <a:avLst/>
            </a:prstGeom>
            <a:solidFill>
              <a:srgbClr val="FFFFFF"/>
            </a:solidFill>
          </p:spPr>
        </p:pic>
        <p:sp>
          <p:nvSpPr>
            <p:cNvPr id="44035" name="Rectangle 3"/>
            <p:cNvSpPr>
              <a:spLocks noChangeArrowheads="1"/>
            </p:cNvSpPr>
            <p:nvPr/>
          </p:nvSpPr>
          <p:spPr bwMode="auto">
            <a:xfrm>
              <a:off x="1872" y="384"/>
              <a:ext cx="1824" cy="46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7" name="Rectangle 5"/>
            <p:cNvSpPr>
              <a:spLocks noChangeArrowheads="1"/>
            </p:cNvSpPr>
            <p:nvPr/>
          </p:nvSpPr>
          <p:spPr bwMode="auto">
            <a:xfrm>
              <a:off x="816" y="816"/>
              <a:ext cx="1632" cy="19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8" name="Rectangle 6"/>
            <p:cNvSpPr>
              <a:spLocks noChangeArrowheads="1"/>
            </p:cNvSpPr>
            <p:nvPr/>
          </p:nvSpPr>
          <p:spPr bwMode="auto">
            <a:xfrm>
              <a:off x="3216" y="768"/>
              <a:ext cx="1728" cy="24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 name="Title 1"/>
          <p:cNvSpPr txBox="1">
            <a:spLocks/>
          </p:cNvSpPr>
          <p:nvPr/>
        </p:nvSpPr>
        <p:spPr>
          <a:xfrm>
            <a:off x="247034" y="104959"/>
            <a:ext cx="8515965"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4000" dirty="0" err="1" smtClean="0"/>
              <a:t>Hovmoller</a:t>
            </a:r>
            <a:r>
              <a:rPr lang="en-US" sz="4000" dirty="0" smtClean="0"/>
              <a:t> Diagrams</a:t>
            </a:r>
          </a:p>
          <a:p>
            <a:r>
              <a:rPr lang="en-US" sz="4000" dirty="0" smtClean="0"/>
              <a:t>Monthly Anomaly (5N-5S)</a:t>
            </a:r>
            <a:endParaRPr lang="en-US" sz="4000" dirty="0"/>
          </a:p>
        </p:txBody>
      </p:sp>
    </p:spTree>
    <p:extLst>
      <p:ext uri="{BB962C8B-B14F-4D97-AF65-F5344CB8AC3E}">
        <p14:creationId xmlns:p14="http://schemas.microsoft.com/office/powerpoint/2010/main" val="6784786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62" name="Group 6"/>
          <p:cNvGrpSpPr>
            <a:grpSpLocks/>
          </p:cNvGrpSpPr>
          <p:nvPr/>
        </p:nvGrpSpPr>
        <p:grpSpPr bwMode="auto">
          <a:xfrm>
            <a:off x="0" y="1219200"/>
            <a:ext cx="9144000" cy="6858000"/>
            <a:chOff x="864" y="0"/>
            <a:chExt cx="4320" cy="4320"/>
          </a:xfrm>
        </p:grpSpPr>
        <p:pic>
          <p:nvPicPr>
            <p:cNvPr id="45058" name="Picture 2" descr="A:\ma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 y="192"/>
              <a:ext cx="4320" cy="4128"/>
            </a:xfrm>
            <a:prstGeom prst="rect">
              <a:avLst/>
            </a:prstGeom>
            <a:noFill/>
            <a:extLst>
              <a:ext uri="{909E8E84-426E-40DD-AFC4-6F175D3DCCD1}">
                <a14:hiddenFill xmlns:a14="http://schemas.microsoft.com/office/drawing/2010/main">
                  <a:solidFill>
                    <a:srgbClr val="FFFFFF"/>
                  </a:solidFill>
                </a14:hiddenFill>
              </a:ext>
            </a:extLst>
          </p:spPr>
        </p:pic>
        <p:sp>
          <p:nvSpPr>
            <p:cNvPr id="45060" name="Rectangle 4"/>
            <p:cNvSpPr>
              <a:spLocks noChangeArrowheads="1"/>
            </p:cNvSpPr>
            <p:nvPr/>
          </p:nvSpPr>
          <p:spPr bwMode="auto">
            <a:xfrm>
              <a:off x="1920" y="0"/>
              <a:ext cx="2496" cy="432"/>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1" name="Text Box 5"/>
            <p:cNvSpPr txBox="1">
              <a:spLocks noChangeArrowheads="1"/>
            </p:cNvSpPr>
            <p:nvPr/>
          </p:nvSpPr>
          <p:spPr bwMode="auto">
            <a:xfrm>
              <a:off x="1488" y="144"/>
              <a:ext cx="31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sz="1800" b="1" dirty="0">
                  <a:latin typeface="Tahoma" panose="020B0604030504040204" pitchFamily="34" charset="0"/>
                </a:rPr>
                <a:t>Mean Annual Difference</a:t>
              </a:r>
              <a:endParaRPr lang="en-US" altLang="en-US" b="1" dirty="0">
                <a:latin typeface="Tahoma" panose="020B0604030504040204" pitchFamily="34" charset="0"/>
              </a:endParaRPr>
            </a:p>
          </p:txBody>
        </p:sp>
      </p:grpSp>
      <p:sp>
        <p:nvSpPr>
          <p:cNvPr id="2" name="Title 1"/>
          <p:cNvSpPr>
            <a:spLocks noGrp="1"/>
          </p:cNvSpPr>
          <p:nvPr>
            <p:ph type="title"/>
          </p:nvPr>
        </p:nvSpPr>
        <p:spPr>
          <a:xfrm>
            <a:off x="152400" y="114447"/>
            <a:ext cx="8229600" cy="1028553"/>
          </a:xfrm>
        </p:spPr>
        <p:txBody>
          <a:bodyPr>
            <a:normAutofit/>
          </a:bodyPr>
          <a:lstStyle/>
          <a:p>
            <a:r>
              <a:rPr lang="en-US" dirty="0" smtClean="0"/>
              <a:t>Comparisons with Reanalysis</a:t>
            </a:r>
            <a:endParaRPr lang="en-US" dirty="0"/>
          </a:p>
        </p:txBody>
      </p:sp>
    </p:spTree>
    <p:extLst>
      <p:ext uri="{BB962C8B-B14F-4D97-AF65-F5344CB8AC3E}">
        <p14:creationId xmlns:p14="http://schemas.microsoft.com/office/powerpoint/2010/main" val="34328832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1008888"/>
          </a:xfrm>
        </p:spPr>
        <p:txBody>
          <a:bodyPr/>
          <a:lstStyle/>
          <a:p>
            <a:r>
              <a:rPr lang="en-US" dirty="0" smtClean="0"/>
              <a:t>Future Outlook/Issues</a:t>
            </a:r>
            <a:endParaRPr lang="en-US" dirty="0"/>
          </a:p>
        </p:txBody>
      </p:sp>
      <p:sp>
        <p:nvSpPr>
          <p:cNvPr id="3" name="Content Placeholder 2"/>
          <p:cNvSpPr>
            <a:spLocks noGrp="1"/>
          </p:cNvSpPr>
          <p:nvPr>
            <p:ph idx="1"/>
          </p:nvPr>
        </p:nvSpPr>
        <p:spPr>
          <a:xfrm>
            <a:off x="457200" y="1447800"/>
            <a:ext cx="8229600" cy="5410200"/>
          </a:xfrm>
        </p:spPr>
        <p:txBody>
          <a:bodyPr>
            <a:normAutofit/>
          </a:bodyPr>
          <a:lstStyle/>
          <a:p>
            <a:pPr>
              <a:lnSpc>
                <a:spcPct val="90000"/>
              </a:lnSpc>
            </a:pPr>
            <a:r>
              <a:rPr lang="en-US" altLang="en-US" sz="2400" b="1" dirty="0">
                <a:solidFill>
                  <a:srgbClr val="CC04B4"/>
                </a:solidFill>
              </a:rPr>
              <a:t>New Instruments/Improved Algorithms</a:t>
            </a:r>
          </a:p>
          <a:p>
            <a:pPr lvl="1">
              <a:lnSpc>
                <a:spcPct val="90000"/>
              </a:lnSpc>
            </a:pPr>
            <a:r>
              <a:rPr lang="en-US" altLang="en-US" sz="2000" dirty="0"/>
              <a:t>TRMM:  a calibration source</a:t>
            </a:r>
          </a:p>
          <a:p>
            <a:pPr lvl="1">
              <a:lnSpc>
                <a:spcPct val="90000"/>
              </a:lnSpc>
            </a:pPr>
            <a:r>
              <a:rPr lang="en-US" altLang="en-US" sz="2000" dirty="0"/>
              <a:t>AMSR: improved MW </a:t>
            </a:r>
            <a:r>
              <a:rPr lang="en-US" altLang="en-US" sz="2000" dirty="0" smtClean="0"/>
              <a:t>algorithm</a:t>
            </a:r>
          </a:p>
          <a:p>
            <a:pPr lvl="1">
              <a:lnSpc>
                <a:spcPct val="90000"/>
              </a:lnSpc>
            </a:pPr>
            <a:r>
              <a:rPr lang="en-US" altLang="en-US" sz="2000" dirty="0" smtClean="0"/>
              <a:t>Eventually GPM Since TRMM is dead</a:t>
            </a:r>
          </a:p>
          <a:p>
            <a:pPr lvl="1">
              <a:lnSpc>
                <a:spcPct val="90000"/>
              </a:lnSpc>
            </a:pPr>
            <a:endParaRPr lang="en-US" altLang="en-US" sz="2000" dirty="0"/>
          </a:p>
          <a:p>
            <a:pPr>
              <a:lnSpc>
                <a:spcPct val="90000"/>
              </a:lnSpc>
            </a:pPr>
            <a:r>
              <a:rPr lang="en-US" altLang="en-US" sz="2400" b="1" dirty="0">
                <a:solidFill>
                  <a:srgbClr val="CC04B4"/>
                </a:solidFill>
              </a:rPr>
              <a:t>Use of Multiple Satellites</a:t>
            </a:r>
          </a:p>
          <a:p>
            <a:pPr lvl="1">
              <a:lnSpc>
                <a:spcPct val="90000"/>
              </a:lnSpc>
            </a:pPr>
            <a:r>
              <a:rPr lang="en-US" altLang="en-US" sz="2000" dirty="0"/>
              <a:t>Operational and research satellites e.g. multiple microwave observations from AMSU, AMSR, SSM/I, </a:t>
            </a:r>
            <a:r>
              <a:rPr lang="en-US" altLang="en-US" sz="2000" dirty="0" smtClean="0"/>
              <a:t>TRMM…. GPM</a:t>
            </a:r>
          </a:p>
          <a:p>
            <a:pPr lvl="1">
              <a:lnSpc>
                <a:spcPct val="90000"/>
              </a:lnSpc>
            </a:pPr>
            <a:endParaRPr lang="en-US" altLang="en-US" sz="2000" dirty="0"/>
          </a:p>
          <a:p>
            <a:pPr>
              <a:lnSpc>
                <a:spcPct val="90000"/>
              </a:lnSpc>
            </a:pPr>
            <a:r>
              <a:rPr lang="en-US" altLang="en-US" sz="2400" b="1" dirty="0">
                <a:solidFill>
                  <a:srgbClr val="CC04B4"/>
                </a:solidFill>
              </a:rPr>
              <a:t>Solid precipitation </a:t>
            </a:r>
            <a:endParaRPr lang="en-US" altLang="en-US" sz="2400" b="1" dirty="0" smtClean="0">
              <a:solidFill>
                <a:srgbClr val="CC04B4"/>
              </a:solidFill>
            </a:endParaRPr>
          </a:p>
          <a:p>
            <a:pPr lvl="1">
              <a:lnSpc>
                <a:spcPct val="90000"/>
              </a:lnSpc>
            </a:pPr>
            <a:r>
              <a:rPr lang="en-US" altLang="en-US" sz="2000" dirty="0" smtClean="0"/>
              <a:t>Snow rate</a:t>
            </a:r>
          </a:p>
          <a:p>
            <a:pPr lvl="1">
              <a:lnSpc>
                <a:spcPct val="90000"/>
              </a:lnSpc>
            </a:pPr>
            <a:endParaRPr lang="en-US" altLang="en-US" sz="2000" dirty="0"/>
          </a:p>
          <a:p>
            <a:pPr>
              <a:lnSpc>
                <a:spcPct val="90000"/>
              </a:lnSpc>
            </a:pPr>
            <a:r>
              <a:rPr lang="en-US" altLang="en-US" sz="2400" b="1" dirty="0">
                <a:solidFill>
                  <a:srgbClr val="CC04B4"/>
                </a:solidFill>
              </a:rPr>
              <a:t>Precipitation in complex terrain</a:t>
            </a:r>
          </a:p>
          <a:p>
            <a:pPr lvl="1">
              <a:lnSpc>
                <a:spcPct val="90000"/>
              </a:lnSpc>
            </a:pPr>
            <a:r>
              <a:rPr lang="en-US" altLang="en-US" sz="2000" dirty="0"/>
              <a:t>A challenge - microphysical cloud properties to detect “warm top rain”</a:t>
            </a:r>
          </a:p>
          <a:p>
            <a:endParaRPr lang="en-US" dirty="0"/>
          </a:p>
        </p:txBody>
      </p:sp>
    </p:spTree>
    <p:extLst>
      <p:ext uri="{BB962C8B-B14F-4D97-AF65-F5344CB8AC3E}">
        <p14:creationId xmlns:p14="http://schemas.microsoft.com/office/powerpoint/2010/main" val="241008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fade">
                                      <p:cBhvr>
                                        <p:cTn id="37" dur="500"/>
                                        <p:tgtEl>
                                          <p:spTgt spid="3">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1008888"/>
          </a:xfrm>
        </p:spPr>
        <p:txBody>
          <a:bodyPr/>
          <a:lstStyle/>
          <a:p>
            <a:r>
              <a:rPr lang="en-US" dirty="0" smtClean="0"/>
              <a:t>Future Outlook/Issues</a:t>
            </a:r>
            <a:endParaRPr lang="en-US" dirty="0"/>
          </a:p>
        </p:txBody>
      </p:sp>
      <p:sp>
        <p:nvSpPr>
          <p:cNvPr id="3" name="Content Placeholder 2"/>
          <p:cNvSpPr>
            <a:spLocks noGrp="1"/>
          </p:cNvSpPr>
          <p:nvPr>
            <p:ph idx="1"/>
          </p:nvPr>
        </p:nvSpPr>
        <p:spPr>
          <a:xfrm>
            <a:off x="457200" y="1447800"/>
            <a:ext cx="8229600" cy="5410200"/>
          </a:xfrm>
        </p:spPr>
        <p:txBody>
          <a:bodyPr>
            <a:normAutofit/>
          </a:bodyPr>
          <a:lstStyle/>
          <a:p>
            <a:pPr>
              <a:spcBef>
                <a:spcPct val="50000"/>
              </a:spcBef>
            </a:pPr>
            <a:r>
              <a:rPr lang="en-US" altLang="en-US" sz="2400" b="1" dirty="0">
                <a:solidFill>
                  <a:srgbClr val="CC04B4"/>
                </a:solidFill>
              </a:rPr>
              <a:t>Use of Multiple Satellites</a:t>
            </a:r>
          </a:p>
          <a:p>
            <a:pPr lvl="1">
              <a:spcBef>
                <a:spcPct val="50000"/>
              </a:spcBef>
            </a:pPr>
            <a:r>
              <a:rPr lang="en-US" altLang="en-US" sz="1800" dirty="0">
                <a:solidFill>
                  <a:srgbClr val="000000"/>
                </a:solidFill>
              </a:rPr>
              <a:t>Currently GPCP uses IR data from Geostationary and Polar orbiting data and MW data from one SSM/I.  We now have MW data available from multiple SSM/I orbits, AMSU data, TRMM data and soon will have AMSR data. The challenge is to utilize these data effectively.   </a:t>
            </a:r>
            <a:r>
              <a:rPr lang="en-US" altLang="en-US" sz="1800" dirty="0" smtClean="0">
                <a:solidFill>
                  <a:srgbClr val="000000"/>
                </a:solidFill>
              </a:rPr>
              <a:t>They </a:t>
            </a:r>
            <a:r>
              <a:rPr lang="en-US" altLang="en-US" sz="1800" dirty="0">
                <a:solidFill>
                  <a:srgbClr val="000000"/>
                </a:solidFill>
              </a:rPr>
              <a:t>are proposing to utilize these data to develop a three hourly 1 x 1 degree product.  This would be Version 3.</a:t>
            </a:r>
          </a:p>
          <a:p>
            <a:pPr lvl="1">
              <a:lnSpc>
                <a:spcPct val="90000"/>
              </a:lnSpc>
            </a:pPr>
            <a:endParaRPr lang="en-US" altLang="en-US" sz="2000" dirty="0"/>
          </a:p>
          <a:p>
            <a:pPr>
              <a:spcBef>
                <a:spcPct val="50000"/>
              </a:spcBef>
            </a:pPr>
            <a:r>
              <a:rPr lang="en-US" altLang="en-US" sz="2400" b="1" dirty="0">
                <a:solidFill>
                  <a:srgbClr val="CC04B4"/>
                </a:solidFill>
              </a:rPr>
              <a:t>Solid Precipitation</a:t>
            </a:r>
          </a:p>
          <a:p>
            <a:pPr lvl="1">
              <a:spcBef>
                <a:spcPct val="50000"/>
              </a:spcBef>
            </a:pPr>
            <a:r>
              <a:rPr lang="en-US" altLang="en-US" sz="1800" dirty="0" smtClean="0"/>
              <a:t>Solid </a:t>
            </a:r>
            <a:r>
              <a:rPr lang="en-US" altLang="en-US" sz="1800" dirty="0" smtClean="0"/>
              <a:t>precipitation is </a:t>
            </a:r>
            <a:r>
              <a:rPr lang="en-US" altLang="en-US" sz="1800" dirty="0"/>
              <a:t>not measured explicitly but is included over land through use of gauges.  </a:t>
            </a:r>
          </a:p>
          <a:p>
            <a:pPr lvl="1">
              <a:spcBef>
                <a:spcPct val="50000"/>
              </a:spcBef>
            </a:pPr>
            <a:r>
              <a:rPr lang="en-US" altLang="en-US" sz="1800" dirty="0"/>
              <a:t>Liu and Curry have done some early work on solid precipitation over the oceans and recently Ferraro has been studying the use of  AMSU 150 and 176 GHz data to help identify solid precipitation over land.</a:t>
            </a:r>
          </a:p>
          <a:p>
            <a:endParaRPr lang="en-US" dirty="0"/>
          </a:p>
        </p:txBody>
      </p:sp>
    </p:spTree>
    <p:extLst>
      <p:ext uri="{BB962C8B-B14F-4D97-AF65-F5344CB8AC3E}">
        <p14:creationId xmlns:p14="http://schemas.microsoft.com/office/powerpoint/2010/main" val="298482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ChangeArrowheads="1"/>
          </p:cNvSpPr>
          <p:nvPr/>
        </p:nvSpPr>
        <p:spPr bwMode="auto">
          <a:xfrm>
            <a:off x="3028950" y="9826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10243" name="Picture 3" descr="zo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3705225" cy="5875338"/>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descr="C:\c_Personal\Personal\papers\GEWEX-Precip_Rev\Draft Figs\jjZonal_Mean_Diffs_10Ma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2438" y="0"/>
            <a:ext cx="4710112" cy="6096000"/>
          </a:xfrm>
          <a:prstGeom prst="rect">
            <a:avLst/>
          </a:prstGeom>
          <a:noFill/>
          <a:extLst>
            <a:ext uri="{909E8E84-426E-40DD-AFC4-6F175D3DCCD1}">
              <a14:hiddenFill xmlns:a14="http://schemas.microsoft.com/office/drawing/2010/main">
                <a:solidFill>
                  <a:srgbClr val="FFFFFF"/>
                </a:solidFill>
              </a14:hiddenFill>
            </a:ext>
          </a:extLst>
        </p:spPr>
      </p:pic>
      <p:sp>
        <p:nvSpPr>
          <p:cNvPr id="10246" name="Text Box 6"/>
          <p:cNvSpPr txBox="1">
            <a:spLocks noChangeArrowheads="1"/>
          </p:cNvSpPr>
          <p:nvPr/>
        </p:nvSpPr>
        <p:spPr bwMode="auto">
          <a:xfrm>
            <a:off x="212725" y="5867400"/>
            <a:ext cx="87598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000" dirty="0" smtClean="0"/>
              <a:t>Annual </a:t>
            </a:r>
            <a:r>
              <a:rPr lang="en-US" altLang="en-US" sz="2000" dirty="0"/>
              <a:t>cycle of zonal mean GPCP Precipitation (mm/day) and </a:t>
            </a:r>
          </a:p>
          <a:p>
            <a:r>
              <a:rPr lang="en-US" altLang="en-US" sz="2000" dirty="0"/>
              <a:t>b) the difference between total period zonal mean 1979 – 2002</a:t>
            </a:r>
          </a:p>
          <a:p>
            <a:r>
              <a:rPr lang="en-US" altLang="en-US" sz="2000" dirty="0"/>
              <a:t>and 1979-86/87. </a:t>
            </a:r>
          </a:p>
        </p:txBody>
      </p:sp>
    </p:spTree>
    <p:extLst>
      <p:ext uri="{BB962C8B-B14F-4D97-AF65-F5344CB8AC3E}">
        <p14:creationId xmlns:p14="http://schemas.microsoft.com/office/powerpoint/2010/main" val="35757057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nn_mean_GPCP_79-8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043238" cy="2282825"/>
          </a:xfrm>
          <a:prstGeom prst="rect">
            <a:avLst/>
          </a:prstGeom>
          <a:noFill/>
          <a:extLst>
            <a:ext uri="{909E8E84-426E-40DD-AFC4-6F175D3DCCD1}">
              <a14:hiddenFill xmlns:a14="http://schemas.microsoft.com/office/drawing/2010/main">
                <a:solidFill>
                  <a:srgbClr val="FFFFFF"/>
                </a:solidFill>
              </a14:hiddenFill>
            </a:ext>
          </a:extLst>
        </p:spPr>
      </p:pic>
      <p:pic>
        <p:nvPicPr>
          <p:cNvPr id="34819" name="Picture 3" descr="ann_mean_GPCP_88-9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238" y="0"/>
            <a:ext cx="3043237" cy="2282825"/>
          </a:xfrm>
          <a:prstGeom prst="rect">
            <a:avLst/>
          </a:prstGeom>
          <a:noFill/>
          <a:extLst>
            <a:ext uri="{909E8E84-426E-40DD-AFC4-6F175D3DCCD1}">
              <a14:hiddenFill xmlns:a14="http://schemas.microsoft.com/office/drawing/2010/main">
                <a:solidFill>
                  <a:srgbClr val="FFFFFF"/>
                </a:solidFill>
              </a14:hiddenFill>
            </a:ext>
          </a:extLst>
        </p:spPr>
      </p:pic>
      <p:pic>
        <p:nvPicPr>
          <p:cNvPr id="34820" name="Picture 4" descr="ann_mean_GPCP_96-0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0"/>
            <a:ext cx="3043238" cy="2282825"/>
          </a:xfrm>
          <a:prstGeom prst="rect">
            <a:avLst/>
          </a:prstGeom>
          <a:noFill/>
          <a:extLst>
            <a:ext uri="{909E8E84-426E-40DD-AFC4-6F175D3DCCD1}">
              <a14:hiddenFill xmlns:a14="http://schemas.microsoft.com/office/drawing/2010/main">
                <a:solidFill>
                  <a:srgbClr val="FFFFFF"/>
                </a:solidFill>
              </a14:hiddenFill>
            </a:ext>
          </a:extLst>
        </p:spPr>
      </p:pic>
      <p:pic>
        <p:nvPicPr>
          <p:cNvPr id="34821" name="Picture 5" descr="gpcp_7986-889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41413" y="2284413"/>
            <a:ext cx="3043237" cy="2282825"/>
          </a:xfrm>
          <a:prstGeom prst="rect">
            <a:avLst/>
          </a:prstGeom>
          <a:noFill/>
          <a:extLst>
            <a:ext uri="{909E8E84-426E-40DD-AFC4-6F175D3DCCD1}">
              <a14:hiddenFill xmlns:a14="http://schemas.microsoft.com/office/drawing/2010/main">
                <a:solidFill>
                  <a:srgbClr val="FFFFFF"/>
                </a:solidFill>
              </a14:hiddenFill>
            </a:ext>
          </a:extLst>
        </p:spPr>
      </p:pic>
      <p:pic>
        <p:nvPicPr>
          <p:cNvPr id="34822" name="Picture 6" descr="gpcp_8895-960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24400" y="2284413"/>
            <a:ext cx="3043238" cy="2282825"/>
          </a:xfrm>
          <a:prstGeom prst="rect">
            <a:avLst/>
          </a:prstGeom>
          <a:noFill/>
          <a:extLst>
            <a:ext uri="{909E8E84-426E-40DD-AFC4-6F175D3DCCD1}">
              <a14:hiddenFill xmlns:a14="http://schemas.microsoft.com/office/drawing/2010/main">
                <a:solidFill>
                  <a:srgbClr val="FFFFFF"/>
                </a:solidFill>
              </a14:hiddenFill>
            </a:ext>
          </a:extLst>
        </p:spPr>
      </p:pic>
      <p:pic>
        <p:nvPicPr>
          <p:cNvPr id="34823" name="Picture 7" descr="gpcp_7986-960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43238" y="4570413"/>
            <a:ext cx="3043237" cy="2282825"/>
          </a:xfrm>
          <a:prstGeom prst="rect">
            <a:avLst/>
          </a:prstGeom>
          <a:noFill/>
          <a:extLst>
            <a:ext uri="{909E8E84-426E-40DD-AFC4-6F175D3DCCD1}">
              <a14:hiddenFill xmlns:a14="http://schemas.microsoft.com/office/drawing/2010/main">
                <a:solidFill>
                  <a:srgbClr val="FFFFFF"/>
                </a:solidFill>
              </a14:hiddenFill>
            </a:ext>
          </a:extLst>
        </p:spPr>
      </p:pic>
      <p:sp>
        <p:nvSpPr>
          <p:cNvPr id="34825" name="Text Box 9"/>
          <p:cNvSpPr txBox="1">
            <a:spLocks noChangeArrowheads="1"/>
          </p:cNvSpPr>
          <p:nvPr/>
        </p:nvSpPr>
        <p:spPr bwMode="auto">
          <a:xfrm>
            <a:off x="238433" y="4973161"/>
            <a:ext cx="31242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dirty="0" smtClean="0"/>
              <a:t>(</a:t>
            </a:r>
            <a:r>
              <a:rPr lang="en-US" altLang="en-US" dirty="0"/>
              <a:t>top) Mean GPCP Precipitation</a:t>
            </a:r>
          </a:p>
          <a:p>
            <a:r>
              <a:rPr lang="en-US" altLang="en-US" dirty="0"/>
              <a:t>P1-1979-86 (left)</a:t>
            </a:r>
          </a:p>
          <a:p>
            <a:r>
              <a:rPr lang="en-US" altLang="en-US" dirty="0"/>
              <a:t>P2 -1988-95 (middle)</a:t>
            </a:r>
          </a:p>
          <a:p>
            <a:r>
              <a:rPr lang="en-US" altLang="en-US" dirty="0"/>
              <a:t>P3- 1996-2003 (right</a:t>
            </a:r>
            <a:r>
              <a:rPr lang="en-US" altLang="en-US" dirty="0" smtClean="0"/>
              <a:t>)</a:t>
            </a:r>
            <a:endParaRPr lang="en-US" altLang="en-US" dirty="0"/>
          </a:p>
        </p:txBody>
      </p:sp>
      <p:sp>
        <p:nvSpPr>
          <p:cNvPr id="34827" name="Text Box 11"/>
          <p:cNvSpPr txBox="1">
            <a:spLocks noChangeArrowheads="1"/>
          </p:cNvSpPr>
          <p:nvPr/>
        </p:nvSpPr>
        <p:spPr bwMode="auto">
          <a:xfrm>
            <a:off x="5943600" y="4572000"/>
            <a:ext cx="350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 </a:t>
            </a:r>
          </a:p>
        </p:txBody>
      </p:sp>
      <p:sp>
        <p:nvSpPr>
          <p:cNvPr id="34828" name="Text Box 12"/>
          <p:cNvSpPr txBox="1">
            <a:spLocks noChangeArrowheads="1"/>
          </p:cNvSpPr>
          <p:nvPr/>
        </p:nvSpPr>
        <p:spPr bwMode="auto">
          <a:xfrm>
            <a:off x="6165850" y="5013573"/>
            <a:ext cx="2825750" cy="161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dirty="0" smtClean="0"/>
              <a:t>Mean </a:t>
            </a:r>
            <a:r>
              <a:rPr lang="en-US" altLang="en-US" dirty="0"/>
              <a:t>Differences</a:t>
            </a:r>
          </a:p>
          <a:p>
            <a:pPr>
              <a:spcBef>
                <a:spcPct val="50000"/>
              </a:spcBef>
            </a:pPr>
            <a:r>
              <a:rPr lang="en-US" altLang="en-US" dirty="0"/>
              <a:t> P1 minus P2 left-middle</a:t>
            </a:r>
          </a:p>
          <a:p>
            <a:pPr>
              <a:spcBef>
                <a:spcPct val="50000"/>
              </a:spcBef>
            </a:pPr>
            <a:r>
              <a:rPr lang="en-US" altLang="en-US" dirty="0"/>
              <a:t> P2minus P3 </a:t>
            </a:r>
            <a:r>
              <a:rPr lang="en-US" altLang="en-US" dirty="0" err="1"/>
              <a:t>rt</a:t>
            </a:r>
            <a:r>
              <a:rPr lang="en-US" altLang="en-US" dirty="0"/>
              <a:t>-middle</a:t>
            </a:r>
          </a:p>
          <a:p>
            <a:pPr>
              <a:spcBef>
                <a:spcPct val="50000"/>
              </a:spcBef>
            </a:pPr>
            <a:r>
              <a:rPr lang="en-US" altLang="en-US" dirty="0"/>
              <a:t> P1 minus P3 </a:t>
            </a:r>
            <a:r>
              <a:rPr lang="en-US" altLang="en-US" dirty="0" smtClean="0"/>
              <a:t>bottom</a:t>
            </a:r>
            <a:endParaRPr lang="en-US" altLang="en-US" dirty="0"/>
          </a:p>
        </p:txBody>
      </p:sp>
    </p:spTree>
    <p:extLst>
      <p:ext uri="{BB962C8B-B14F-4D97-AF65-F5344CB8AC3E}">
        <p14:creationId xmlns:p14="http://schemas.microsoft.com/office/powerpoint/2010/main" val="25009564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C:\c_Personal\Personal\papers\GEWEX-Precip_Rev\Draft Figs\gpcp_mean_79-03_djf.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241800" cy="3181350"/>
          </a:xfrm>
          <a:prstGeom prst="rect">
            <a:avLst/>
          </a:prstGeom>
          <a:noFill/>
          <a:extLst>
            <a:ext uri="{909E8E84-426E-40DD-AFC4-6F175D3DCCD1}">
              <a14:hiddenFill xmlns:a14="http://schemas.microsoft.com/office/drawing/2010/main">
                <a:solidFill>
                  <a:srgbClr val="FFFFFF"/>
                </a:solidFill>
              </a14:hiddenFill>
            </a:ext>
          </a:extLst>
        </p:spPr>
      </p:pic>
      <p:pic>
        <p:nvPicPr>
          <p:cNvPr id="13317" name="Picture 5" descr="C:\c_Personal\Personal\papers\GEWEX-Precip_Rev\Draft Figs\gpcp_mean_79-03_mam.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0"/>
            <a:ext cx="4343400" cy="325755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C:\c_Personal\Personal\papers\GEWEX-Precip_Rev\Draft Figs\gpcp_mean_79-03_jja.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067050"/>
            <a:ext cx="42672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3319" name="Picture 7" descr="C:\c_Personal\Personal\papers\GEWEX-Precip_Rev\Draft Figs\gpcp_mean_79-03_son.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3048000"/>
            <a:ext cx="4267200" cy="3200400"/>
          </a:xfrm>
          <a:prstGeom prst="rect">
            <a:avLst/>
          </a:prstGeom>
          <a:noFill/>
          <a:extLst>
            <a:ext uri="{909E8E84-426E-40DD-AFC4-6F175D3DCCD1}">
              <a14:hiddenFill xmlns:a14="http://schemas.microsoft.com/office/drawing/2010/main">
                <a:solidFill>
                  <a:srgbClr val="FFFFFF"/>
                </a:solidFill>
              </a14:hiddenFill>
            </a:ext>
          </a:extLst>
        </p:spPr>
      </p:pic>
      <p:sp>
        <p:nvSpPr>
          <p:cNvPr id="13320" name="Text Box 8"/>
          <p:cNvSpPr txBox="1">
            <a:spLocks noChangeArrowheads="1"/>
          </p:cNvSpPr>
          <p:nvPr/>
        </p:nvSpPr>
        <p:spPr bwMode="auto">
          <a:xfrm>
            <a:off x="1600200" y="6172200"/>
            <a:ext cx="59594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000" dirty="0" smtClean="0"/>
              <a:t>Seasonal </a:t>
            </a:r>
            <a:r>
              <a:rPr lang="en-US" altLang="en-US" sz="2000" dirty="0"/>
              <a:t>mean precipitation (mm/day) for a) DJF, b) MAM, c) JJA </a:t>
            </a:r>
            <a:r>
              <a:rPr lang="en-US" altLang="en-US" sz="2000" dirty="0" smtClean="0"/>
              <a:t>and d</a:t>
            </a:r>
            <a:r>
              <a:rPr lang="en-US" altLang="en-US" sz="2000" dirty="0"/>
              <a:t>) </a:t>
            </a:r>
            <a:r>
              <a:rPr lang="en-US" altLang="en-US" sz="2000" dirty="0" smtClean="0"/>
              <a:t>SON</a:t>
            </a:r>
            <a:endParaRPr lang="en-US" altLang="en-US" dirty="0"/>
          </a:p>
        </p:txBody>
      </p:sp>
    </p:spTree>
    <p:extLst>
      <p:ext uri="{BB962C8B-B14F-4D97-AF65-F5344CB8AC3E}">
        <p14:creationId xmlns:p14="http://schemas.microsoft.com/office/powerpoint/2010/main" val="11905405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ChangeArrowheads="1"/>
          </p:cNvSpPr>
          <p:nvPr/>
        </p:nvSpPr>
        <p:spPr bwMode="auto">
          <a:xfrm>
            <a:off x="1924050" y="2038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21507" name="Picture 3" descr="V2_tser_79-03"/>
          <p:cNvPicPr>
            <a:picLocks noChangeAspect="1" noChangeArrowheads="1"/>
          </p:cNvPicPr>
          <p:nvPr/>
        </p:nvPicPr>
        <p:blipFill>
          <a:blip r:embed="rId2" cstate="print">
            <a:extLst>
              <a:ext uri="{28A0092B-C50C-407E-A947-70E740481C1C}">
                <a14:useLocalDpi xmlns:a14="http://schemas.microsoft.com/office/drawing/2010/main" val="0"/>
              </a:ext>
            </a:extLst>
          </a:blip>
          <a:srcRect t="14145" r="8514"/>
          <a:stretch>
            <a:fillRect/>
          </a:stretch>
        </p:blipFill>
        <p:spPr bwMode="auto">
          <a:xfrm>
            <a:off x="152400" y="461962"/>
            <a:ext cx="8839200" cy="4643438"/>
          </a:xfrm>
          <a:prstGeom prst="rect">
            <a:avLst/>
          </a:prstGeom>
          <a:noFill/>
          <a:extLst>
            <a:ext uri="{909E8E84-426E-40DD-AFC4-6F175D3DCCD1}">
              <a14:hiddenFill xmlns:a14="http://schemas.microsoft.com/office/drawing/2010/main">
                <a:solidFill>
                  <a:srgbClr val="FFFFFF"/>
                </a:solidFill>
              </a14:hiddenFill>
            </a:ext>
          </a:extLst>
        </p:spPr>
      </p:pic>
      <p:sp>
        <p:nvSpPr>
          <p:cNvPr id="21509" name="Text Box 5"/>
          <p:cNvSpPr txBox="1">
            <a:spLocks noChangeArrowheads="1"/>
          </p:cNvSpPr>
          <p:nvPr/>
        </p:nvSpPr>
        <p:spPr bwMode="auto">
          <a:xfrm>
            <a:off x="-9832" y="5456872"/>
            <a:ext cx="915383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dirty="0">
                <a:cs typeface="Times New Roman" panose="02020603050405020304" pitchFamily="18" charset="0"/>
              </a:rPr>
              <a:t>Fig. 9b) Tropical (30</a:t>
            </a:r>
            <a:r>
              <a:rPr lang="en-US" altLang="en-US" baseline="30000" dirty="0">
                <a:cs typeface="Times New Roman" panose="02020603050405020304" pitchFamily="18" charset="0"/>
              </a:rPr>
              <a:t>o</a:t>
            </a:r>
            <a:r>
              <a:rPr lang="en-US" altLang="en-US" dirty="0">
                <a:cs typeface="Times New Roman" panose="02020603050405020304" pitchFamily="18" charset="0"/>
              </a:rPr>
              <a:t>N-30</a:t>
            </a:r>
            <a:r>
              <a:rPr lang="en-US" altLang="en-US" baseline="30000" dirty="0">
                <a:cs typeface="Times New Roman" panose="02020603050405020304" pitchFamily="18" charset="0"/>
              </a:rPr>
              <a:t>o</a:t>
            </a:r>
            <a:r>
              <a:rPr lang="en-US" altLang="en-US" dirty="0">
                <a:cs typeface="Times New Roman" panose="02020603050405020304" pitchFamily="18" charset="0"/>
              </a:rPr>
              <a:t>S) averages of monthly precipitation </a:t>
            </a:r>
            <a:r>
              <a:rPr lang="en-US" altLang="en-US" dirty="0" smtClean="0">
                <a:cs typeface="Times New Roman" panose="02020603050405020304" pitchFamily="18" charset="0"/>
              </a:rPr>
              <a:t>anomalies </a:t>
            </a:r>
            <a:r>
              <a:rPr lang="en-US" altLang="en-US" dirty="0">
                <a:cs typeface="Times New Roman" panose="02020603050405020304" pitchFamily="18" charset="0"/>
              </a:rPr>
              <a:t>(mm day</a:t>
            </a:r>
            <a:r>
              <a:rPr lang="en-US" altLang="en-US" baseline="30000" dirty="0">
                <a:cs typeface="Times New Roman" panose="02020603050405020304" pitchFamily="18" charset="0"/>
              </a:rPr>
              <a:t>-1</a:t>
            </a:r>
            <a:r>
              <a:rPr lang="en-US" altLang="en-US" dirty="0">
                <a:cs typeface="Times New Roman" panose="02020603050405020304" pitchFamily="18" charset="0"/>
              </a:rPr>
              <a:t>) for (top) total, (middle) ocean, and (bottom) land. </a:t>
            </a:r>
            <a:r>
              <a:rPr lang="en-US" altLang="en-US" dirty="0" smtClean="0">
                <a:cs typeface="Times New Roman" panose="02020603050405020304" pitchFamily="18" charset="0"/>
              </a:rPr>
              <a:t>Vertical </a:t>
            </a:r>
            <a:r>
              <a:rPr lang="en-US" altLang="en-US" dirty="0">
                <a:cs typeface="Times New Roman" panose="02020603050405020304" pitchFamily="18" charset="0"/>
              </a:rPr>
              <a:t>dashed lines indicate the months of significant volcanic </a:t>
            </a:r>
            <a:r>
              <a:rPr lang="en-US" altLang="en-US" dirty="0" smtClean="0">
                <a:cs typeface="Times New Roman" panose="02020603050405020304" pitchFamily="18" charset="0"/>
              </a:rPr>
              <a:t>eruptions</a:t>
            </a:r>
            <a:r>
              <a:rPr lang="en-US" altLang="en-US" dirty="0">
                <a:cs typeface="Times New Roman" panose="02020603050405020304" pitchFamily="18" charset="0"/>
              </a:rPr>
              <a:t>. The thin black curves indicate the Niño-3.4 SST index (</a:t>
            </a:r>
            <a:r>
              <a:rPr lang="en-US" altLang="en-US" baseline="30000" dirty="0" err="1">
                <a:cs typeface="Times New Roman" panose="02020603050405020304" pitchFamily="18" charset="0"/>
              </a:rPr>
              <a:t>o</a:t>
            </a:r>
            <a:r>
              <a:rPr lang="en-US" altLang="en-US" dirty="0" err="1">
                <a:cs typeface="Times New Roman" panose="02020603050405020304" pitchFamily="18" charset="0"/>
              </a:rPr>
              <a:t>C</a:t>
            </a:r>
            <a:r>
              <a:rPr lang="en-US" altLang="en-US" dirty="0">
                <a:cs typeface="Times New Roman" panose="02020603050405020304" pitchFamily="18" charset="0"/>
              </a:rPr>
              <a:t>). </a:t>
            </a:r>
            <a:r>
              <a:rPr lang="en-US" altLang="en-US" dirty="0" smtClean="0">
                <a:cs typeface="Times New Roman" panose="02020603050405020304" pitchFamily="18" charset="0"/>
              </a:rPr>
              <a:t> After </a:t>
            </a:r>
            <a:r>
              <a:rPr lang="en-US" altLang="en-US" dirty="0">
                <a:cs typeface="Times New Roman" panose="02020603050405020304" pitchFamily="18" charset="0"/>
              </a:rPr>
              <a:t>Adler et al 2003.</a:t>
            </a:r>
            <a:endParaRPr lang="en-US" altLang="en-US" dirty="0">
              <a:latin typeface="Times" panose="02020603050405020304" pitchFamily="18" charset="0"/>
              <a:cs typeface="Times New Roman" panose="02020603050405020304" pitchFamily="18" charset="0"/>
            </a:endParaRPr>
          </a:p>
          <a:p>
            <a:endParaRPr lang="en-US" altLang="en-US" dirty="0"/>
          </a:p>
        </p:txBody>
      </p:sp>
    </p:spTree>
    <p:extLst>
      <p:ext uri="{BB962C8B-B14F-4D97-AF65-F5344CB8AC3E}">
        <p14:creationId xmlns:p14="http://schemas.microsoft.com/office/powerpoint/2010/main" val="15230856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gpcp_ms_lndnmd"/>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0013"/>
            <a:ext cx="4570413"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5300" name="Picture 4" descr="gpcp_ms_lndsmd"/>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113213"/>
            <a:ext cx="4570413"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5301" name="Picture 5" descr="gpcp_ms_lndtrp"/>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41613"/>
            <a:ext cx="4570413"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5302" name="Picture 6" descr="gpcp_ms_ocenhi"/>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0413" y="0"/>
            <a:ext cx="4570412"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5303" name="Picture 7" descr="gpcp_ms_ocenmd"/>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0413" y="1370013"/>
            <a:ext cx="4570412"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5305" name="Picture 9" descr="gpcp_ms_ocesmd"/>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3588" y="4114800"/>
            <a:ext cx="4570412"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5306" name="Picture 10" descr="gpcp_ms_ocetrp"/>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0413" y="2741613"/>
            <a:ext cx="4570412"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5307" name="Picture 11" descr="gpcp_ms_lndnhi"/>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570413" cy="1371600"/>
          </a:xfrm>
          <a:prstGeom prst="rect">
            <a:avLst/>
          </a:prstGeom>
          <a:noFill/>
          <a:extLst>
            <a:ext uri="{909E8E84-426E-40DD-AFC4-6F175D3DCCD1}">
              <a14:hiddenFill xmlns:a14="http://schemas.microsoft.com/office/drawing/2010/main">
                <a:solidFill>
                  <a:srgbClr val="FFFFFF"/>
                </a:solidFill>
              </a14:hiddenFill>
            </a:ext>
          </a:extLst>
        </p:spPr>
      </p:pic>
      <p:sp>
        <p:nvSpPr>
          <p:cNvPr id="55308" name="Text Box 12"/>
          <p:cNvSpPr txBox="1">
            <a:spLocks noChangeArrowheads="1"/>
          </p:cNvSpPr>
          <p:nvPr/>
        </p:nvSpPr>
        <p:spPr bwMode="auto">
          <a:xfrm>
            <a:off x="838200" y="925513"/>
            <a:ext cx="400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solidFill>
                  <a:schemeClr val="bg1"/>
                </a:solidFill>
              </a:rPr>
              <a:t>a</a:t>
            </a:r>
          </a:p>
        </p:txBody>
      </p:sp>
      <p:sp>
        <p:nvSpPr>
          <p:cNvPr id="55309" name="Text Box 13"/>
          <p:cNvSpPr txBox="1">
            <a:spLocks noChangeArrowheads="1"/>
          </p:cNvSpPr>
          <p:nvPr/>
        </p:nvSpPr>
        <p:spPr bwMode="auto">
          <a:xfrm>
            <a:off x="898525" y="2297113"/>
            <a:ext cx="273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solidFill>
                  <a:schemeClr val="bg1"/>
                </a:solidFill>
              </a:rPr>
              <a:t>b</a:t>
            </a:r>
          </a:p>
        </p:txBody>
      </p:sp>
      <p:sp>
        <p:nvSpPr>
          <p:cNvPr id="55310" name="Text Box 14"/>
          <p:cNvSpPr txBox="1">
            <a:spLocks noChangeArrowheads="1"/>
          </p:cNvSpPr>
          <p:nvPr/>
        </p:nvSpPr>
        <p:spPr bwMode="auto">
          <a:xfrm>
            <a:off x="898525" y="3668713"/>
            <a:ext cx="263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solidFill>
                  <a:schemeClr val="bg1"/>
                </a:solidFill>
              </a:rPr>
              <a:t>c</a:t>
            </a:r>
          </a:p>
        </p:txBody>
      </p:sp>
      <p:sp>
        <p:nvSpPr>
          <p:cNvPr id="55311" name="Text Box 15"/>
          <p:cNvSpPr txBox="1">
            <a:spLocks noChangeArrowheads="1"/>
          </p:cNvSpPr>
          <p:nvPr/>
        </p:nvSpPr>
        <p:spPr bwMode="auto">
          <a:xfrm>
            <a:off x="822325" y="5040313"/>
            <a:ext cx="273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solidFill>
                  <a:schemeClr val="bg1"/>
                </a:solidFill>
              </a:rPr>
              <a:t>d</a:t>
            </a:r>
          </a:p>
        </p:txBody>
      </p:sp>
      <p:sp>
        <p:nvSpPr>
          <p:cNvPr id="55312" name="Text Box 16"/>
          <p:cNvSpPr txBox="1">
            <a:spLocks noChangeArrowheads="1"/>
          </p:cNvSpPr>
          <p:nvPr/>
        </p:nvSpPr>
        <p:spPr bwMode="auto">
          <a:xfrm>
            <a:off x="5410200" y="925513"/>
            <a:ext cx="3238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solidFill>
                  <a:schemeClr val="bg1"/>
                </a:solidFill>
              </a:rPr>
              <a:t>e</a:t>
            </a:r>
          </a:p>
        </p:txBody>
      </p:sp>
      <p:sp>
        <p:nvSpPr>
          <p:cNvPr id="55313" name="Text Box 17"/>
          <p:cNvSpPr txBox="1">
            <a:spLocks noChangeArrowheads="1"/>
          </p:cNvSpPr>
          <p:nvPr/>
        </p:nvSpPr>
        <p:spPr bwMode="auto">
          <a:xfrm>
            <a:off x="5394325" y="2297113"/>
            <a:ext cx="2428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solidFill>
                  <a:schemeClr val="bg1"/>
                </a:solidFill>
              </a:rPr>
              <a:t>f</a:t>
            </a:r>
          </a:p>
        </p:txBody>
      </p:sp>
      <p:sp>
        <p:nvSpPr>
          <p:cNvPr id="55314" name="Text Box 18"/>
          <p:cNvSpPr txBox="1">
            <a:spLocks noChangeArrowheads="1"/>
          </p:cNvSpPr>
          <p:nvPr/>
        </p:nvSpPr>
        <p:spPr bwMode="auto">
          <a:xfrm>
            <a:off x="5394325" y="3668713"/>
            <a:ext cx="273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solidFill>
                  <a:schemeClr val="bg1"/>
                </a:solidFill>
              </a:rPr>
              <a:t>g</a:t>
            </a:r>
          </a:p>
        </p:txBody>
      </p:sp>
      <p:sp>
        <p:nvSpPr>
          <p:cNvPr id="55315" name="Text Box 19"/>
          <p:cNvSpPr txBox="1">
            <a:spLocks noChangeArrowheads="1"/>
          </p:cNvSpPr>
          <p:nvPr/>
        </p:nvSpPr>
        <p:spPr bwMode="auto">
          <a:xfrm>
            <a:off x="5394325" y="5040313"/>
            <a:ext cx="273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solidFill>
                  <a:schemeClr val="bg1"/>
                </a:solidFill>
              </a:rPr>
              <a:t>h</a:t>
            </a:r>
          </a:p>
        </p:txBody>
      </p:sp>
      <p:sp>
        <p:nvSpPr>
          <p:cNvPr id="55316" name="Text Box 20"/>
          <p:cNvSpPr txBox="1">
            <a:spLocks noChangeArrowheads="1"/>
          </p:cNvSpPr>
          <p:nvPr/>
        </p:nvSpPr>
        <p:spPr bwMode="auto">
          <a:xfrm>
            <a:off x="609600" y="5522913"/>
            <a:ext cx="8281988"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30000"/>
              </a:spcBef>
            </a:pPr>
            <a:r>
              <a:rPr lang="en-US" altLang="en-US" sz="1600"/>
              <a:t>Fig 10.  Time series of zonally averaged GPCP estimates over land (left hand panels) and over the ocean (right hand panels).  Zonal averages are for 50N to 90N (a,e); 25N to 50N (b,f); 25S to 25N (c,g) and 50S to 25S (d,h). The introduction of microwave data in 1987 is evident for the data over land.</a:t>
            </a:r>
          </a:p>
          <a:p>
            <a:endParaRPr lang="en-US" altLang="en-US" sz="1600"/>
          </a:p>
        </p:txBody>
      </p:sp>
    </p:spTree>
    <p:extLst>
      <p:ext uri="{BB962C8B-B14F-4D97-AF65-F5344CB8AC3E}">
        <p14:creationId xmlns:p14="http://schemas.microsoft.com/office/powerpoint/2010/main" val="42042796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27" name="Group 3"/>
          <p:cNvGrpSpPr>
            <a:grpSpLocks/>
          </p:cNvGrpSpPr>
          <p:nvPr/>
        </p:nvGrpSpPr>
        <p:grpSpPr bwMode="auto">
          <a:xfrm>
            <a:off x="2895600" y="1009650"/>
            <a:ext cx="6096000" cy="4857750"/>
            <a:chOff x="1824" y="636"/>
            <a:chExt cx="3840" cy="3060"/>
          </a:xfrm>
        </p:grpSpPr>
        <p:pic>
          <p:nvPicPr>
            <p:cNvPr id="52228" name="Picture 4" descr="zonal_change.jpg                                               0004215BMacintosh HD                   BBA3A940:"/>
            <p:cNvPicPr>
              <a:picLocks noChangeAspect="1" noChangeArrowheads="1"/>
            </p:cNvPicPr>
            <p:nvPr/>
          </p:nvPicPr>
          <p:blipFill>
            <a:blip r:embed="rId2" cstate="print">
              <a:extLst>
                <a:ext uri="{28A0092B-C50C-407E-A947-70E740481C1C}">
                  <a14:useLocalDpi xmlns:a14="http://schemas.microsoft.com/office/drawing/2010/main" val="0"/>
                </a:ext>
              </a:extLst>
            </a:blip>
            <a:srcRect l="7315" t="11046" r="14656" b="8481"/>
            <a:stretch>
              <a:fillRect/>
            </a:stretch>
          </p:blipFill>
          <p:spPr bwMode="auto">
            <a:xfrm>
              <a:off x="1824" y="636"/>
              <a:ext cx="3840" cy="3060"/>
            </a:xfrm>
            <a:prstGeom prst="rect">
              <a:avLst/>
            </a:prstGeom>
            <a:noFill/>
            <a:extLst>
              <a:ext uri="{909E8E84-426E-40DD-AFC4-6F175D3DCCD1}">
                <a14:hiddenFill xmlns:a14="http://schemas.microsoft.com/office/drawing/2010/main">
                  <a:solidFill>
                    <a:srgbClr val="FFFFFF"/>
                  </a:solidFill>
                </a14:hiddenFill>
              </a:ext>
            </a:extLst>
          </p:spPr>
        </p:pic>
        <p:sp>
          <p:nvSpPr>
            <p:cNvPr id="52229" name="Line 5"/>
            <p:cNvSpPr>
              <a:spLocks noChangeShapeType="1"/>
            </p:cNvSpPr>
            <p:nvPr/>
          </p:nvSpPr>
          <p:spPr bwMode="auto">
            <a:xfrm>
              <a:off x="2277" y="2112"/>
              <a:ext cx="329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0" name="Rectangle 6"/>
            <p:cNvSpPr>
              <a:spLocks noChangeArrowheads="1"/>
            </p:cNvSpPr>
            <p:nvPr/>
          </p:nvSpPr>
          <p:spPr bwMode="auto">
            <a:xfrm>
              <a:off x="2277" y="859"/>
              <a:ext cx="3291" cy="250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2226" name="Text Box 2"/>
          <p:cNvSpPr txBox="1">
            <a:spLocks noChangeArrowheads="1"/>
          </p:cNvSpPr>
          <p:nvPr/>
        </p:nvSpPr>
        <p:spPr bwMode="auto">
          <a:xfrm>
            <a:off x="169410" y="1677817"/>
            <a:ext cx="278606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977900" indent="-457200">
              <a:defRPr sz="2400">
                <a:solidFill>
                  <a:schemeClr val="tx1"/>
                </a:solidFill>
                <a:latin typeface="Times New Roman" panose="02020603050405020304" pitchFamily="18" charset="0"/>
              </a:defRPr>
            </a:lvl2pPr>
            <a:lvl3pPr marL="1549400" indent="-457200">
              <a:defRPr sz="2400">
                <a:solidFill>
                  <a:schemeClr val="tx1"/>
                </a:solidFill>
                <a:latin typeface="Times New Roman" panose="02020603050405020304" pitchFamily="18" charset="0"/>
              </a:defRPr>
            </a:lvl3pPr>
            <a:lvl4pPr marL="2120900" indent="-457200">
              <a:defRPr sz="2400">
                <a:solidFill>
                  <a:schemeClr val="tx1"/>
                </a:solidFill>
                <a:latin typeface="Times New Roman" panose="02020603050405020304" pitchFamily="18" charset="0"/>
              </a:defRPr>
            </a:lvl4pPr>
            <a:lvl5pPr marL="2692400" indent="-457200">
              <a:defRPr sz="2400">
                <a:solidFill>
                  <a:schemeClr val="tx1"/>
                </a:solidFill>
                <a:latin typeface="Times New Roman" panose="02020603050405020304" pitchFamily="18" charset="0"/>
              </a:defRPr>
            </a:lvl5pPr>
            <a:lvl6pPr marL="3149600" indent="-457200" fontAlgn="base">
              <a:spcBef>
                <a:spcPct val="0"/>
              </a:spcBef>
              <a:spcAft>
                <a:spcPct val="0"/>
              </a:spcAft>
              <a:defRPr sz="2400">
                <a:solidFill>
                  <a:schemeClr val="tx1"/>
                </a:solidFill>
                <a:latin typeface="Times New Roman" panose="02020603050405020304" pitchFamily="18" charset="0"/>
              </a:defRPr>
            </a:lvl6pPr>
            <a:lvl7pPr marL="3606800" indent="-457200" fontAlgn="base">
              <a:spcBef>
                <a:spcPct val="0"/>
              </a:spcBef>
              <a:spcAft>
                <a:spcPct val="0"/>
              </a:spcAft>
              <a:defRPr sz="2400">
                <a:solidFill>
                  <a:schemeClr val="tx1"/>
                </a:solidFill>
                <a:latin typeface="Times New Roman" panose="02020603050405020304" pitchFamily="18" charset="0"/>
              </a:defRPr>
            </a:lvl7pPr>
            <a:lvl8pPr marL="4064000" indent="-457200" fontAlgn="base">
              <a:spcBef>
                <a:spcPct val="0"/>
              </a:spcBef>
              <a:spcAft>
                <a:spcPct val="0"/>
              </a:spcAft>
              <a:defRPr sz="2400">
                <a:solidFill>
                  <a:schemeClr val="tx1"/>
                </a:solidFill>
                <a:latin typeface="Times New Roman" panose="02020603050405020304" pitchFamily="18" charset="0"/>
              </a:defRPr>
            </a:lvl8pPr>
            <a:lvl9pPr marL="4521200" indent="-457200" fontAlgn="base">
              <a:spcBef>
                <a:spcPct val="0"/>
              </a:spcBef>
              <a:spcAft>
                <a:spcPct val="0"/>
              </a:spcAft>
              <a:defRPr sz="2400">
                <a:solidFill>
                  <a:schemeClr val="tx1"/>
                </a:solidFill>
                <a:latin typeface="Times New Roman" panose="02020603050405020304" pitchFamily="18" charset="0"/>
              </a:defRPr>
            </a:lvl9pPr>
          </a:lstStyle>
          <a:p>
            <a:pPr eaLnBrk="0" hangingPunct="0">
              <a:spcBef>
                <a:spcPct val="50000"/>
              </a:spcBef>
              <a:buFont typeface="Times" panose="02020603050405020304" pitchFamily="18" charset="0"/>
              <a:buNone/>
            </a:pPr>
            <a:r>
              <a:rPr lang="en-US" altLang="en-US" b="1" dirty="0" smtClean="0">
                <a:solidFill>
                  <a:srgbClr val="CC04B4"/>
                </a:solidFill>
                <a:latin typeface="+mn-lt"/>
              </a:rPr>
              <a:t>Zonal </a:t>
            </a:r>
            <a:r>
              <a:rPr lang="en-US" altLang="en-US" b="1" dirty="0">
                <a:solidFill>
                  <a:srgbClr val="CC04B4"/>
                </a:solidFill>
                <a:latin typeface="+mn-lt"/>
              </a:rPr>
              <a:t>averages </a:t>
            </a:r>
            <a:r>
              <a:rPr lang="en-US" altLang="en-US" dirty="0">
                <a:latin typeface="+mn-lt"/>
              </a:rPr>
              <a:t>of </a:t>
            </a:r>
            <a:r>
              <a:rPr lang="en-US" altLang="en-US" dirty="0" smtClean="0">
                <a:latin typeface="+mn-lt"/>
              </a:rPr>
              <a:t>25-year </a:t>
            </a:r>
            <a:r>
              <a:rPr lang="en-US" altLang="en-US" dirty="0">
                <a:latin typeface="+mn-lt"/>
              </a:rPr>
              <a:t>linear trend </a:t>
            </a:r>
            <a:r>
              <a:rPr lang="en-US" altLang="en-US" dirty="0" smtClean="0">
                <a:latin typeface="+mn-lt"/>
              </a:rPr>
              <a:t>show quite </a:t>
            </a:r>
            <a:r>
              <a:rPr lang="en-US" altLang="en-US" dirty="0">
                <a:latin typeface="+mn-lt"/>
              </a:rPr>
              <a:t>different trends in</a:t>
            </a:r>
          </a:p>
          <a:p>
            <a:pPr eaLnBrk="0" hangingPunct="0">
              <a:buFont typeface="Times" panose="02020603050405020304" pitchFamily="18" charset="0"/>
              <a:buNone/>
            </a:pPr>
            <a:r>
              <a:rPr lang="en-US" altLang="en-US" dirty="0">
                <a:latin typeface="+mn-lt"/>
              </a:rPr>
              <a:t>different lat. bands </a:t>
            </a:r>
          </a:p>
          <a:p>
            <a:pPr eaLnBrk="0" hangingPunct="0">
              <a:buFont typeface="Times" panose="02020603050405020304" pitchFamily="18" charset="0"/>
              <a:buNone/>
            </a:pPr>
            <a:endParaRPr lang="en-US" altLang="en-US" dirty="0">
              <a:latin typeface="+mn-lt"/>
            </a:endParaRPr>
          </a:p>
          <a:p>
            <a:pPr eaLnBrk="0" hangingPunct="0">
              <a:buFont typeface="Times" panose="02020603050405020304" pitchFamily="18" charset="0"/>
              <a:buNone/>
            </a:pPr>
            <a:r>
              <a:rPr lang="en-US" altLang="en-US" dirty="0" smtClean="0">
                <a:latin typeface="+mn-lt"/>
              </a:rPr>
              <a:t>Note </a:t>
            </a:r>
            <a:r>
              <a:rPr lang="en-US" altLang="en-US" b="1" dirty="0">
                <a:solidFill>
                  <a:srgbClr val="CC04B4"/>
                </a:solidFill>
                <a:latin typeface="+mn-lt"/>
              </a:rPr>
              <a:t>regional </a:t>
            </a:r>
          </a:p>
          <a:p>
            <a:pPr eaLnBrk="0" hangingPunct="0">
              <a:buFont typeface="Times" panose="02020603050405020304" pitchFamily="18" charset="0"/>
              <a:buNone/>
            </a:pPr>
            <a:r>
              <a:rPr lang="en-US" altLang="en-US" b="1" dirty="0">
                <a:solidFill>
                  <a:srgbClr val="CC04B4"/>
                </a:solidFill>
                <a:latin typeface="+mn-lt"/>
              </a:rPr>
              <a:t>coherence</a:t>
            </a:r>
            <a:r>
              <a:rPr lang="en-US" altLang="en-US" dirty="0">
                <a:latin typeface="+mn-lt"/>
              </a:rPr>
              <a:t>.</a:t>
            </a:r>
          </a:p>
          <a:p>
            <a:pPr eaLnBrk="0" hangingPunct="0">
              <a:buFont typeface="Times" panose="02020603050405020304" pitchFamily="18" charset="0"/>
              <a:buNone/>
            </a:pPr>
            <a:endParaRPr lang="en-US" altLang="en-US" dirty="0">
              <a:latin typeface="+mn-lt"/>
            </a:endParaRPr>
          </a:p>
          <a:p>
            <a:pPr eaLnBrk="0" hangingPunct="0">
              <a:buFont typeface="Times" panose="02020603050405020304" pitchFamily="18" charset="0"/>
              <a:buNone/>
            </a:pPr>
            <a:r>
              <a:rPr lang="en-US" altLang="en-US" b="1" dirty="0" smtClean="0">
                <a:solidFill>
                  <a:srgbClr val="CC04B4"/>
                </a:solidFill>
                <a:latin typeface="+mn-lt"/>
              </a:rPr>
              <a:t>Land </a:t>
            </a:r>
            <a:r>
              <a:rPr lang="en-US" altLang="en-US" b="1" dirty="0">
                <a:solidFill>
                  <a:srgbClr val="CC04B4"/>
                </a:solidFill>
                <a:latin typeface="+mn-lt"/>
              </a:rPr>
              <a:t>and Ocean are </a:t>
            </a:r>
            <a:r>
              <a:rPr lang="en-US" altLang="en-US" b="1" dirty="0" smtClean="0">
                <a:solidFill>
                  <a:srgbClr val="CC04B4"/>
                </a:solidFill>
                <a:latin typeface="+mn-lt"/>
              </a:rPr>
              <a:t>not uniformly </a:t>
            </a:r>
            <a:r>
              <a:rPr lang="en-US" altLang="en-US" b="1" dirty="0">
                <a:solidFill>
                  <a:srgbClr val="CC04B4"/>
                </a:solidFill>
                <a:latin typeface="+mn-lt"/>
              </a:rPr>
              <a:t>related.</a:t>
            </a:r>
          </a:p>
        </p:txBody>
      </p:sp>
      <p:sp>
        <p:nvSpPr>
          <p:cNvPr id="52231" name="Text Box 7"/>
          <p:cNvSpPr txBox="1">
            <a:spLocks noChangeArrowheads="1"/>
          </p:cNvSpPr>
          <p:nvPr/>
        </p:nvSpPr>
        <p:spPr bwMode="auto">
          <a:xfrm>
            <a:off x="3733800" y="5908675"/>
            <a:ext cx="541019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dirty="0" smtClean="0"/>
              <a:t>Linear </a:t>
            </a:r>
            <a:r>
              <a:rPr lang="en-US" altLang="en-US" dirty="0"/>
              <a:t>trends in the zonally averaged GPCP estimated </a:t>
            </a:r>
            <a:r>
              <a:rPr lang="en-US" altLang="en-US" dirty="0" smtClean="0"/>
              <a:t>precipitation.</a:t>
            </a:r>
            <a:endParaRPr lang="en-US" altLang="en-US" dirty="0"/>
          </a:p>
        </p:txBody>
      </p:sp>
      <p:sp>
        <p:nvSpPr>
          <p:cNvPr id="2" name="Title 1"/>
          <p:cNvSpPr>
            <a:spLocks noGrp="1"/>
          </p:cNvSpPr>
          <p:nvPr>
            <p:ph type="title"/>
          </p:nvPr>
        </p:nvSpPr>
        <p:spPr>
          <a:xfrm>
            <a:off x="229281" y="124371"/>
            <a:ext cx="8229600" cy="885280"/>
          </a:xfrm>
        </p:spPr>
        <p:txBody>
          <a:bodyPr/>
          <a:lstStyle/>
          <a:p>
            <a:r>
              <a:rPr lang="en-US" dirty="0" smtClean="0"/>
              <a:t>Linear Trend Fit – Zonal Average</a:t>
            </a:r>
            <a:endParaRPr lang="en-US" dirty="0"/>
          </a:p>
        </p:txBody>
      </p:sp>
    </p:spTree>
    <p:extLst>
      <p:ext uri="{BB962C8B-B14F-4D97-AF65-F5344CB8AC3E}">
        <p14:creationId xmlns:p14="http://schemas.microsoft.com/office/powerpoint/2010/main" val="1688465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Effect transition="in" filter="fade">
                                      <p:cBhvr>
                                        <p:cTn id="7" dur="500"/>
                                        <p:tgtEl>
                                          <p:spTgt spid="5222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2226">
                                            <p:txEl>
                                              <p:pRg st="1" end="1"/>
                                            </p:txEl>
                                          </p:spTgt>
                                        </p:tgtEl>
                                        <p:attrNameLst>
                                          <p:attrName>style.visibility</p:attrName>
                                        </p:attrNameLst>
                                      </p:cBhvr>
                                      <p:to>
                                        <p:strVal val="visible"/>
                                      </p:to>
                                    </p:set>
                                    <p:animEffect transition="in" filter="fade">
                                      <p:cBhvr>
                                        <p:cTn id="10" dur="500"/>
                                        <p:tgtEl>
                                          <p:spTgt spid="5222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2226">
                                            <p:txEl>
                                              <p:pRg st="3" end="3"/>
                                            </p:txEl>
                                          </p:spTgt>
                                        </p:tgtEl>
                                        <p:attrNameLst>
                                          <p:attrName>style.visibility</p:attrName>
                                        </p:attrNameLst>
                                      </p:cBhvr>
                                      <p:to>
                                        <p:strVal val="visible"/>
                                      </p:to>
                                    </p:set>
                                    <p:animEffect transition="in" filter="fade">
                                      <p:cBhvr>
                                        <p:cTn id="15" dur="500"/>
                                        <p:tgtEl>
                                          <p:spTgt spid="52226">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2226">
                                            <p:txEl>
                                              <p:pRg st="4" end="4"/>
                                            </p:txEl>
                                          </p:spTgt>
                                        </p:tgtEl>
                                        <p:attrNameLst>
                                          <p:attrName>style.visibility</p:attrName>
                                        </p:attrNameLst>
                                      </p:cBhvr>
                                      <p:to>
                                        <p:strVal val="visible"/>
                                      </p:to>
                                    </p:set>
                                    <p:animEffect transition="in" filter="fade">
                                      <p:cBhvr>
                                        <p:cTn id="18" dur="500"/>
                                        <p:tgtEl>
                                          <p:spTgt spid="52226">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2226">
                                            <p:txEl>
                                              <p:pRg st="6" end="6"/>
                                            </p:txEl>
                                          </p:spTgt>
                                        </p:tgtEl>
                                        <p:attrNameLst>
                                          <p:attrName>style.visibility</p:attrName>
                                        </p:attrNameLst>
                                      </p:cBhvr>
                                      <p:to>
                                        <p:strVal val="visible"/>
                                      </p:to>
                                    </p:set>
                                    <p:animEffect transition="in" filter="fade">
                                      <p:cBhvr>
                                        <p:cTn id="23" dur="500"/>
                                        <p:tgtEl>
                                          <p:spTgt spid="5222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1028"/>
          <p:cNvSpPr>
            <a:spLocks noChangeArrowheads="1"/>
          </p:cNvSpPr>
          <p:nvPr/>
        </p:nvSpPr>
        <p:spPr bwMode="auto">
          <a:xfrm>
            <a:off x="1695450" y="12461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15363" name="Picture 1027" descr="Slide1"/>
          <p:cNvPicPr>
            <a:picLocks noChangeAspect="1" noChangeArrowheads="1"/>
          </p:cNvPicPr>
          <p:nvPr/>
        </p:nvPicPr>
        <p:blipFill>
          <a:blip r:embed="rId2">
            <a:extLst>
              <a:ext uri="{28A0092B-C50C-407E-A947-70E740481C1C}">
                <a14:useLocalDpi xmlns:a14="http://schemas.microsoft.com/office/drawing/2010/main" val="0"/>
              </a:ext>
            </a:extLst>
          </a:blip>
          <a:srcRect l="7913" t="14468" r="6329"/>
          <a:stretch>
            <a:fillRect/>
          </a:stretch>
        </p:blipFill>
        <p:spPr bwMode="auto">
          <a:xfrm>
            <a:off x="0" y="-1292"/>
            <a:ext cx="9144000" cy="6060561"/>
          </a:xfrm>
          <a:prstGeom prst="rect">
            <a:avLst/>
          </a:prstGeom>
          <a:noFill/>
          <a:extLst>
            <a:ext uri="{909E8E84-426E-40DD-AFC4-6F175D3DCCD1}">
              <a14:hiddenFill xmlns:a14="http://schemas.microsoft.com/office/drawing/2010/main">
                <a:solidFill>
                  <a:srgbClr val="FFFFFF"/>
                </a:solidFill>
              </a14:hiddenFill>
            </a:ext>
          </a:extLst>
        </p:spPr>
      </p:pic>
      <p:sp>
        <p:nvSpPr>
          <p:cNvPr id="15365" name="Text Box 1029"/>
          <p:cNvSpPr txBox="1">
            <a:spLocks noChangeArrowheads="1"/>
          </p:cNvSpPr>
          <p:nvPr/>
        </p:nvSpPr>
        <p:spPr bwMode="auto">
          <a:xfrm>
            <a:off x="126569" y="6059269"/>
            <a:ext cx="8991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dirty="0" smtClean="0">
                <a:cs typeface="Times New Roman" panose="02020603050405020304" pitchFamily="18" charset="0"/>
              </a:rPr>
              <a:t>Map </a:t>
            </a:r>
            <a:r>
              <a:rPr lang="en-US" altLang="en-US" dirty="0">
                <a:cs typeface="Times New Roman" panose="02020603050405020304" pitchFamily="18" charset="0"/>
              </a:rPr>
              <a:t>of linear changes in GPCP precipitation anomalies </a:t>
            </a:r>
            <a:r>
              <a:rPr lang="en-US" altLang="en-US" dirty="0" smtClean="0">
                <a:cs typeface="Times New Roman" panose="02020603050405020304" pitchFamily="18" charset="0"/>
              </a:rPr>
              <a:t>from </a:t>
            </a:r>
            <a:r>
              <a:rPr lang="en-US" altLang="en-US" dirty="0">
                <a:cs typeface="Times New Roman" panose="02020603050405020304" pitchFamily="18" charset="0"/>
              </a:rPr>
              <a:t>January 1979 to December 2003.  The thin black contour outlines </a:t>
            </a:r>
            <a:r>
              <a:rPr lang="en-US" altLang="en-US" dirty="0" smtClean="0">
                <a:cs typeface="Times New Roman" panose="02020603050405020304" pitchFamily="18" charset="0"/>
              </a:rPr>
              <a:t>the </a:t>
            </a:r>
            <a:r>
              <a:rPr lang="en-US" altLang="en-US" dirty="0">
                <a:cs typeface="Times New Roman" panose="02020603050405020304" pitchFamily="18" charset="0"/>
              </a:rPr>
              <a:t>local 1% significance level.  </a:t>
            </a:r>
            <a:endParaRPr lang="en-US" altLang="en-US" dirty="0"/>
          </a:p>
        </p:txBody>
      </p:sp>
    </p:spTree>
    <p:extLst>
      <p:ext uri="{BB962C8B-B14F-4D97-AF65-F5344CB8AC3E}">
        <p14:creationId xmlns:p14="http://schemas.microsoft.com/office/powerpoint/2010/main" val="9416345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39733"/>
            <a:ext cx="8229600" cy="780288"/>
          </a:xfrm>
        </p:spPr>
        <p:txBody>
          <a:bodyPr>
            <a:noAutofit/>
          </a:bodyPr>
          <a:lstStyle/>
          <a:p>
            <a:r>
              <a:rPr lang="en-US" sz="6000" dirty="0" smtClean="0"/>
              <a:t>Summary</a:t>
            </a:r>
            <a:endParaRPr lang="en-US" sz="6000" dirty="0"/>
          </a:p>
        </p:txBody>
      </p:sp>
      <p:sp>
        <p:nvSpPr>
          <p:cNvPr id="3" name="Content Placeholder 2"/>
          <p:cNvSpPr>
            <a:spLocks noGrp="1"/>
          </p:cNvSpPr>
          <p:nvPr>
            <p:ph idx="1"/>
          </p:nvPr>
        </p:nvSpPr>
        <p:spPr>
          <a:xfrm>
            <a:off x="457200" y="1066800"/>
            <a:ext cx="8458200" cy="5257800"/>
          </a:xfrm>
        </p:spPr>
        <p:txBody>
          <a:bodyPr>
            <a:normAutofit fontScale="85000" lnSpcReduction="20000"/>
          </a:bodyPr>
          <a:lstStyle/>
          <a:p>
            <a:r>
              <a:rPr lang="en-US" dirty="0" smtClean="0"/>
              <a:t>The GPCP Data provide (relatively) </a:t>
            </a:r>
            <a:r>
              <a:rPr lang="en-US" b="1" dirty="0" smtClean="0">
                <a:solidFill>
                  <a:srgbClr val="CC04B4"/>
                </a:solidFill>
              </a:rPr>
              <a:t>consistent and complete global precipitation estimates </a:t>
            </a:r>
            <a:r>
              <a:rPr lang="en-US" dirty="0" smtClean="0"/>
              <a:t>from (1979) to the present.</a:t>
            </a:r>
          </a:p>
          <a:p>
            <a:endParaRPr lang="en-US" dirty="0"/>
          </a:p>
          <a:p>
            <a:r>
              <a:rPr lang="en-US" dirty="0" smtClean="0"/>
              <a:t>These data identify features of the </a:t>
            </a:r>
            <a:r>
              <a:rPr lang="en-US" b="1" dirty="0" smtClean="0">
                <a:solidFill>
                  <a:srgbClr val="CC04B4"/>
                </a:solidFill>
              </a:rPr>
              <a:t>large-scale precipitation fields </a:t>
            </a:r>
            <a:r>
              <a:rPr lang="en-US" dirty="0" smtClean="0"/>
              <a:t>not (well) known before.</a:t>
            </a:r>
          </a:p>
          <a:p>
            <a:pPr lvl="1"/>
            <a:r>
              <a:rPr lang="en-US" dirty="0" smtClean="0"/>
              <a:t>e.g. oceanic precipitation patterns, storm tracks, individual ENSO patterns</a:t>
            </a:r>
          </a:p>
          <a:p>
            <a:pPr lvl="1"/>
            <a:endParaRPr lang="en-US" dirty="0"/>
          </a:p>
          <a:p>
            <a:r>
              <a:rPr lang="en-US" dirty="0" smtClean="0"/>
              <a:t>Global precipitation </a:t>
            </a:r>
            <a:r>
              <a:rPr lang="en-US" b="1" dirty="0" smtClean="0">
                <a:solidFill>
                  <a:srgbClr val="CC04B4"/>
                </a:solidFill>
              </a:rPr>
              <a:t>shows no significant trends over the period of record</a:t>
            </a:r>
            <a:r>
              <a:rPr lang="en-US" dirty="0" smtClean="0"/>
              <a:t> … however regional “trends” are evident in the tropics.</a:t>
            </a:r>
          </a:p>
          <a:p>
            <a:pPr lvl="1"/>
            <a:r>
              <a:rPr lang="en-US" dirty="0" smtClean="0"/>
              <a:t>These aren’t easily untangled from instrumental differences and differences in ENSO in the record.</a:t>
            </a:r>
          </a:p>
          <a:p>
            <a:pPr lvl="1"/>
            <a:endParaRPr lang="en-US" dirty="0"/>
          </a:p>
          <a:p>
            <a:r>
              <a:rPr lang="en-US" b="1" dirty="0" smtClean="0">
                <a:solidFill>
                  <a:srgbClr val="CC04B4"/>
                </a:solidFill>
              </a:rPr>
              <a:t>These are research data!!</a:t>
            </a:r>
          </a:p>
          <a:p>
            <a:pPr lvl="1"/>
            <a:r>
              <a:rPr lang="en-US" dirty="0" smtClean="0"/>
              <a:t>For real-time </a:t>
            </a:r>
            <a:r>
              <a:rPr lang="en-US" dirty="0" smtClean="0"/>
              <a:t>monitoring go </a:t>
            </a:r>
            <a:r>
              <a:rPr lang="en-US" dirty="0" smtClean="0"/>
              <a:t>to CAMS-OPI or other “operational” estimates such as CMORPH</a:t>
            </a:r>
            <a:endParaRPr lang="en-US" dirty="0"/>
          </a:p>
        </p:txBody>
      </p:sp>
    </p:spTree>
    <p:extLst>
      <p:ext uri="{BB962C8B-B14F-4D97-AF65-F5344CB8AC3E}">
        <p14:creationId xmlns:p14="http://schemas.microsoft.com/office/powerpoint/2010/main" val="2762865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6231</TotalTime>
  <Words>2849</Words>
  <Application>Microsoft Office PowerPoint</Application>
  <PresentationFormat>On-screen Show (4:3)</PresentationFormat>
  <Paragraphs>381</Paragraphs>
  <Slides>44</Slides>
  <Notes>11</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9" baseType="lpstr">
      <vt:lpstr>ＭＳ Ｐゴシック</vt:lpstr>
      <vt:lpstr>Arial Black</vt:lpstr>
      <vt:lpstr>Arial Narrow</vt:lpstr>
      <vt:lpstr>Calibri</vt:lpstr>
      <vt:lpstr>Constantia</vt:lpstr>
      <vt:lpstr>Helvetica</vt:lpstr>
      <vt:lpstr>Monotype Sorts</vt:lpstr>
      <vt:lpstr>Tahoma</vt:lpstr>
      <vt:lpstr>Times</vt:lpstr>
      <vt:lpstr>Times New Roman</vt:lpstr>
      <vt:lpstr>Wingdings</vt:lpstr>
      <vt:lpstr>Wingdings 2</vt:lpstr>
      <vt:lpstr>WP BoxDrawing</vt:lpstr>
      <vt:lpstr>Flow</vt:lpstr>
      <vt:lpstr>Drawing</vt:lpstr>
      <vt:lpstr>GPCP Introduction</vt:lpstr>
      <vt:lpstr>Global Precipitation Climatology Project</vt:lpstr>
      <vt:lpstr>GPCP Strengths</vt:lpstr>
      <vt:lpstr>GPCP Limitations</vt:lpstr>
      <vt:lpstr>GPCP NOAA Data Website</vt:lpstr>
      <vt:lpstr>GPCP GEWEX Website</vt:lpstr>
      <vt:lpstr>PowerPoint Presentation</vt:lpstr>
      <vt:lpstr>GPCP Heritage</vt:lpstr>
      <vt:lpstr>GPCP Objectives A WMO/WCRP/GEWEX activity</vt:lpstr>
      <vt:lpstr>Success of Basic Objectives</vt:lpstr>
      <vt:lpstr>Success of Basic Objectives</vt:lpstr>
      <vt:lpstr>Characteristics of the GPCP Data Set</vt:lpstr>
      <vt:lpstr>Remote Sensing Estimates used in GPCP</vt:lpstr>
      <vt:lpstr>Global Precipitation Climatology Project</vt:lpstr>
      <vt:lpstr>Version 2 Monthly Satellite-Gauge (SC)</vt:lpstr>
      <vt:lpstr>PowerPoint Presentation</vt:lpstr>
      <vt:lpstr>Monthly Mean Analysis Procedures</vt:lpstr>
      <vt:lpstr>PowerPoint Presentation</vt:lpstr>
      <vt:lpstr>Climatology - Annual Mean Precipitation</vt:lpstr>
      <vt:lpstr>Pentad (5-day) Data</vt:lpstr>
      <vt:lpstr>1-Degree Daily Data</vt:lpstr>
      <vt:lpstr>PowerPoint Presentation</vt:lpstr>
      <vt:lpstr>PowerPoint Presentation</vt:lpstr>
      <vt:lpstr>Validation</vt:lpstr>
      <vt:lpstr>Validation Gauges</vt:lpstr>
      <vt:lpstr>PowerPoint Presentation</vt:lpstr>
      <vt:lpstr>PowerPoint Presentation</vt:lpstr>
      <vt:lpstr>Applications and GPCP Contributions</vt:lpstr>
      <vt:lpstr>Standard Deviations of Annual Mean Precipitation</vt:lpstr>
      <vt:lpstr>GPCP in a Climate Context</vt:lpstr>
      <vt:lpstr>Trends</vt:lpstr>
      <vt:lpstr>PowerPoint Presentation</vt:lpstr>
      <vt:lpstr>PowerPoint Presentation</vt:lpstr>
      <vt:lpstr>Comparisons with Reanalysis</vt:lpstr>
      <vt:lpstr>Future Outlook/Issues</vt:lpstr>
      <vt:lpstr>Future Outlook/Issues</vt:lpstr>
      <vt:lpstr>PowerPoint Presentation</vt:lpstr>
      <vt:lpstr>PowerPoint Presentation</vt:lpstr>
      <vt:lpstr>PowerPoint Presentation</vt:lpstr>
      <vt:lpstr>PowerPoint Presentation</vt:lpstr>
      <vt:lpstr>PowerPoint Presentation</vt:lpstr>
      <vt:lpstr>Linear Trend Fit – Zonal Average</vt:lpstr>
      <vt:lpstr>PowerPoint Presentation</vt:lpstr>
      <vt:lpstr>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Lecture 1: History of Remote Sensing</dc:title>
  <dc:creator>Jennifer</dc:creator>
  <cp:lastModifiedBy>Jennifer Griswold</cp:lastModifiedBy>
  <cp:revision>677</cp:revision>
  <cp:lastPrinted>2015-04-06T23:30:14Z</cp:lastPrinted>
  <dcterms:created xsi:type="dcterms:W3CDTF">2015-01-12T21:16:19Z</dcterms:created>
  <dcterms:modified xsi:type="dcterms:W3CDTF">2017-11-13T21:01:15Z</dcterms:modified>
</cp:coreProperties>
</file>