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6"/>
  </p:notesMasterIdLst>
  <p:sldIdLst>
    <p:sldId id="256" r:id="rId2"/>
    <p:sldId id="364" r:id="rId3"/>
    <p:sldId id="365" r:id="rId4"/>
    <p:sldId id="368" r:id="rId5"/>
    <p:sldId id="351" r:id="rId6"/>
    <p:sldId id="352" r:id="rId7"/>
    <p:sldId id="360" r:id="rId8"/>
    <p:sldId id="362" r:id="rId9"/>
    <p:sldId id="369" r:id="rId10"/>
    <p:sldId id="370" r:id="rId11"/>
    <p:sldId id="353" r:id="rId12"/>
    <p:sldId id="371" r:id="rId13"/>
    <p:sldId id="380" r:id="rId14"/>
    <p:sldId id="399" r:id="rId15"/>
    <p:sldId id="400" r:id="rId16"/>
    <p:sldId id="398" r:id="rId17"/>
    <p:sldId id="397" r:id="rId18"/>
    <p:sldId id="382" r:id="rId19"/>
    <p:sldId id="385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95" r:id="rId30"/>
    <p:sldId id="396" r:id="rId31"/>
    <p:sldId id="384" r:id="rId32"/>
    <p:sldId id="383" r:id="rId33"/>
    <p:sldId id="355" r:id="rId34"/>
    <p:sldId id="356" r:id="rId35"/>
    <p:sldId id="357" r:id="rId36"/>
    <p:sldId id="358" r:id="rId37"/>
    <p:sldId id="359" r:id="rId38"/>
    <p:sldId id="372" r:id="rId39"/>
    <p:sldId id="373" r:id="rId40"/>
    <p:sldId id="374" r:id="rId41"/>
    <p:sldId id="375" r:id="rId42"/>
    <p:sldId id="376" r:id="rId43"/>
    <p:sldId id="377" r:id="rId44"/>
    <p:sldId id="378" r:id="rId4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4B4"/>
    <a:srgbClr val="FF3300"/>
    <a:srgbClr val="333300"/>
    <a:srgbClr val="84D2E4"/>
    <a:srgbClr val="CC6600"/>
    <a:srgbClr val="FF6699"/>
    <a:srgbClr val="CC0066"/>
    <a:srgbClr val="663300"/>
    <a:srgbClr val="993300"/>
    <a:srgbClr val="FDA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4" autoAdjust="0"/>
    <p:restoredTop sz="88069" autoAdjust="0"/>
  </p:normalViewPr>
  <p:slideViewPr>
    <p:cSldViewPr>
      <p:cViewPr varScale="1">
        <p:scale>
          <a:sx n="102" d="100"/>
          <a:sy n="102" d="100"/>
        </p:scale>
        <p:origin x="342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9B1B6FE-4084-492D-8D79-B774F0F30E03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CB94533-8ECB-43F2-B809-AA1E260CB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7BB7D4-64FF-42C4-866E-2B86530C4BD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157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607E67-E020-46AA-B333-5D810B04061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0480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03DD3C-1994-4096-8B36-5BE5E59D1E80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7643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5391FD9-A5E2-4A16-BD23-D76EE2E4E214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372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3CD8191-67E6-4093-9797-01B762DB88B1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252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52D324D-241C-420D-A847-11E436C6D445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5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402796-CDF1-4BB6-BBDE-63B5434AF132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374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CEE5D47-5796-4814-B20B-C6FC7399DBBE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7944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DC74AAA-6ECB-4197-A8B0-296B0A28DD0A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15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A6B4DE-218A-4B37-9B65-07BFE0BBBBFF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64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DDE49E5-F292-4BE4-B1EA-EBE83DC12474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6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BF6182B-320C-4D8E-A328-49EC709E0147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1341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4DAC6DD-3482-4C39-A13B-57B24EA63575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44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9422684-E561-4B46-9C3D-21E1F8EC18B1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469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F02031A-A1FB-49E1-A3FF-41E0426C342B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844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2C67B25-28C8-4747-BABD-5DFD111C423B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414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C577252-FD1B-4BE6-9572-2EECE3A31807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5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9737D9-D4DC-4FFD-A102-7F8DA90EC82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10D874-8CBC-4A80-B447-7C5D3EBEC85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4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rain.nasa.gov/images/A-TrainTime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483"/>
            <a:ext cx="8708960" cy="437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40201"/>
            <a:ext cx="9108066" cy="693800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en-US" sz="4000" dirty="0" smtClean="0">
                <a:solidFill>
                  <a:schemeClr val="tx2">
                    <a:lumMod val="90000"/>
                  </a:schemeClr>
                </a:solidFill>
              </a:rPr>
              <a:t>GPCP Continued – V3</a:t>
            </a:r>
            <a:endParaRPr lang="en-US" sz="40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6019800"/>
            <a:ext cx="6400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Jennifer D. S. Griswold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1" y="76200"/>
            <a:ext cx="9067799" cy="73445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en-US" sz="4000" dirty="0" smtClean="0"/>
              <a:t>MET 611 – Satellite Data Applications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6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High Latitude/Cold Season Data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382000" cy="5410200"/>
          </a:xfrm>
        </p:spPr>
        <p:txBody>
          <a:bodyPr>
            <a:normAutofit fontScale="55000" lnSpcReduction="20000"/>
          </a:bodyPr>
          <a:lstStyle/>
          <a:p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Besides the classic polar regions, this issue dominates in the wintertime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U.S</a:t>
            </a:r>
            <a:r>
              <a:rPr lang="en-US" altLang="en-US" dirty="0">
                <a:latin typeface="Helvetica" panose="020B0604020202020204" pitchFamily="34" charset="0"/>
              </a:rPr>
              <a:t>., episodically to the Gulf Coast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“</a:t>
            </a:r>
            <a:r>
              <a:rPr lang="en-US" altLang="en-US" dirty="0">
                <a:latin typeface="Helvetica" panose="020B0604020202020204" pitchFamily="34" charset="0"/>
              </a:rPr>
              <a:t>temperate” mountains – Rockies, Andes, Himalayas, Tibetan Plateau, Alps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Europe </a:t>
            </a:r>
            <a:r>
              <a:rPr lang="en-US" altLang="en-US" dirty="0">
                <a:latin typeface="Helvetica" panose="020B0604020202020204" pitchFamily="34" charset="0"/>
              </a:rPr>
              <a:t>and Siberia</a:t>
            </a:r>
          </a:p>
          <a:p>
            <a:endParaRPr lang="en-US" altLang="en-US" sz="2800" dirty="0">
              <a:latin typeface="Helvetica" panose="020B0604020202020204" pitchFamily="34" charset="0"/>
            </a:endParaRPr>
          </a:p>
          <a:p>
            <a:r>
              <a:rPr lang="en-US" altLang="en-US" sz="2800" b="1" dirty="0" smtClean="0">
                <a:solidFill>
                  <a:srgbClr val="CC04B4"/>
                </a:solidFill>
                <a:latin typeface="Helvetica" panose="020B0604020202020204" pitchFamily="34" charset="0"/>
              </a:rPr>
              <a:t>Still </a:t>
            </a:r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uncertain about the possible  information content of the various sensors: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sensing </a:t>
            </a:r>
            <a:r>
              <a:rPr lang="en-US" altLang="en-US" dirty="0" err="1">
                <a:latin typeface="Helvetica" panose="020B0604020202020204" pitchFamily="34" charset="0"/>
              </a:rPr>
              <a:t>precip</a:t>
            </a:r>
            <a:r>
              <a:rPr lang="en-US" altLang="en-US" dirty="0">
                <a:latin typeface="Helvetica" panose="020B0604020202020204" pitchFamily="34" charset="0"/>
              </a:rPr>
              <a:t> over ice, snow, frozen surface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sensing </a:t>
            </a:r>
            <a:r>
              <a:rPr lang="en-US" altLang="en-US" dirty="0">
                <a:latin typeface="Helvetica" panose="020B0604020202020204" pitchFamily="34" charset="0"/>
              </a:rPr>
              <a:t>light </a:t>
            </a:r>
            <a:r>
              <a:rPr lang="en-US" altLang="en-US" dirty="0" err="1">
                <a:latin typeface="Helvetica" panose="020B0604020202020204" pitchFamily="34" charset="0"/>
              </a:rPr>
              <a:t>precip</a:t>
            </a:r>
            <a:r>
              <a:rPr lang="en-US" altLang="en-US" dirty="0">
                <a:latin typeface="Helvetica" panose="020B0604020202020204" pitchFamily="34" charset="0"/>
              </a:rPr>
              <a:t> (everywhere) and/or </a:t>
            </a:r>
            <a:r>
              <a:rPr lang="en-US" altLang="en-US" dirty="0" err="1">
                <a:latin typeface="Helvetica" panose="020B0604020202020204" pitchFamily="34" charset="0"/>
              </a:rPr>
              <a:t>precip</a:t>
            </a:r>
            <a:r>
              <a:rPr lang="en-US" altLang="en-US" dirty="0">
                <a:latin typeface="Helvetica" panose="020B0604020202020204" pitchFamily="34" charset="0"/>
              </a:rPr>
              <a:t> in a cold, dry environment</a:t>
            </a:r>
          </a:p>
          <a:p>
            <a:endParaRPr lang="en-US" altLang="en-US" sz="2800" dirty="0">
              <a:latin typeface="Helvetica" panose="020B0604020202020204" pitchFamily="34" charset="0"/>
            </a:endParaRPr>
          </a:p>
          <a:p>
            <a:r>
              <a:rPr lang="en-US" altLang="en-US" sz="2800" b="1" dirty="0" smtClean="0">
                <a:solidFill>
                  <a:srgbClr val="CC04B4"/>
                </a:solidFill>
                <a:latin typeface="Helvetica" panose="020B0604020202020204" pitchFamily="34" charset="0"/>
              </a:rPr>
              <a:t>Need </a:t>
            </a:r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to choose the best data sources for calibration and validation. 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GPM </a:t>
            </a:r>
            <a:r>
              <a:rPr lang="en-US" altLang="en-US" dirty="0">
                <a:latin typeface="Helvetica" panose="020B0604020202020204" pitchFamily="34" charset="0"/>
              </a:rPr>
              <a:t>DPR will eventually play a key role, but what to use in the meantime?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It </a:t>
            </a:r>
            <a:r>
              <a:rPr lang="en-US" altLang="en-US" dirty="0">
                <a:latin typeface="Helvetica" panose="020B0604020202020204" pitchFamily="34" charset="0"/>
              </a:rPr>
              <a:t>is critical to interact with high-latitude researchers on surface precipitation data.</a:t>
            </a:r>
          </a:p>
          <a:p>
            <a:endParaRPr lang="en-US" altLang="en-US" sz="2800" dirty="0">
              <a:latin typeface="Helvetica" panose="020B0604020202020204" pitchFamily="34" charset="0"/>
            </a:endParaRPr>
          </a:p>
          <a:p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Lower quality estimates tend to have longer periods of record; what is “good enough” </a:t>
            </a:r>
            <a:r>
              <a:rPr lang="en-US" altLang="en-US" sz="2800" b="1" dirty="0" smtClean="0">
                <a:solidFill>
                  <a:srgbClr val="CC04B4"/>
                </a:solidFill>
                <a:latin typeface="Helvetica" panose="020B0604020202020204" pitchFamily="34" charset="0"/>
              </a:rPr>
              <a:t>for </a:t>
            </a:r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operational global data?</a:t>
            </a:r>
          </a:p>
          <a:p>
            <a:endParaRPr lang="en-US" altLang="en-US" sz="2800" dirty="0">
              <a:latin typeface="Helvetica" panose="020B0604020202020204" pitchFamily="34" charset="0"/>
            </a:endParaRPr>
          </a:p>
          <a:p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Error estimation in high latitudes is at least as challenging as in the tropics.</a:t>
            </a:r>
          </a:p>
          <a:p>
            <a:endParaRPr lang="en-US" altLang="en-US" sz="2800" dirty="0">
              <a:latin typeface="Helvetica" panose="020B0604020202020204" pitchFamily="34" charset="0"/>
            </a:endParaRPr>
          </a:p>
          <a:p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Key GPCP goals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devise </a:t>
            </a:r>
            <a:r>
              <a:rPr lang="en-US" altLang="en-US" dirty="0">
                <a:latin typeface="Helvetica" panose="020B0604020202020204" pitchFamily="34" charset="0"/>
              </a:rPr>
              <a:t>a quality globally complete, fine-scale precipitation algorithm system 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provide </a:t>
            </a:r>
            <a:r>
              <a:rPr lang="en-US" altLang="en-US" dirty="0">
                <a:latin typeface="Helvetica" panose="020B0604020202020204" pitchFamily="34" charset="0"/>
              </a:rPr>
              <a:t>estimates for a substantial part of the available satellite record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561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242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868287"/>
              </p:ext>
            </p:extLst>
          </p:nvPr>
        </p:nvGraphicFramePr>
        <p:xfrm>
          <a:off x="576943" y="1451134"/>
          <a:ext cx="8109857" cy="50292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889445"/>
                <a:gridCol w="6220412"/>
              </a:tblGrid>
              <a:tr h="3530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Data Set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Advantages, Disadvantages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Window-channel microwave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long record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detectability problems; interference by surface ice/snow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</a:tr>
              <a:tr h="633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Current NESDIS AMSU-B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operational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footprint size; interference by surface ice/snow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NOAA/CPC OLR </a:t>
                      </a:r>
                      <a:r>
                        <a:rPr kumimoji="0" lang="en-US" alt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Precip</a:t>
                      </a: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Index (OPI)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long record; apparent sensitivity at all latitudes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short development history; problems in early data record; need for independent climatology; problems in application for extremes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Gauge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“ground truth”; long record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severe, location-dependent </a:t>
                      </a:r>
                      <a:r>
                        <a:rPr kumimoji="0" lang="en-US" alt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undercatch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; sparse spatial sampling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NASA/SRT TOVS and AIRS; NESDIS ATOVS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long record; apparent sensitivity at all latitudes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short development history; problems in early TOVS data record; high fractional coverage/low rain rate; footprint size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High-frequency microwave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reasonable retrievals over surface ice/snow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short record; short development history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grpSp>
        <p:nvGrpSpPr>
          <p:cNvPr id="176243" name="Group 115"/>
          <p:cNvGrpSpPr>
            <a:grpSpLocks/>
          </p:cNvGrpSpPr>
          <p:nvPr/>
        </p:nvGrpSpPr>
        <p:grpSpPr bwMode="auto">
          <a:xfrm>
            <a:off x="0" y="1627188"/>
            <a:ext cx="377825" cy="4941887"/>
            <a:chOff x="199" y="1025"/>
            <a:chExt cx="238" cy="3113"/>
          </a:xfrm>
        </p:grpSpPr>
        <p:sp>
          <p:nvSpPr>
            <p:cNvPr id="176227" name="Text Box 99"/>
            <p:cNvSpPr txBox="1">
              <a:spLocks noChangeArrowheads="1"/>
            </p:cNvSpPr>
            <p:nvPr/>
          </p:nvSpPr>
          <p:spPr bwMode="auto">
            <a:xfrm rot="-5400000">
              <a:off x="-462" y="1686"/>
              <a:ext cx="1560" cy="23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1800" u="none">
                  <a:solidFill>
                    <a:srgbClr val="CC04B4"/>
                  </a:solidFill>
                </a:rPr>
                <a:t>Less useful</a:t>
              </a:r>
            </a:p>
          </p:txBody>
        </p:sp>
        <p:sp>
          <p:nvSpPr>
            <p:cNvPr id="176228" name="Text Box 100"/>
            <p:cNvSpPr txBox="1">
              <a:spLocks noChangeArrowheads="1"/>
            </p:cNvSpPr>
            <p:nvPr/>
          </p:nvSpPr>
          <p:spPr bwMode="auto">
            <a:xfrm rot="-5400000">
              <a:off x="-454" y="3246"/>
              <a:ext cx="1546" cy="23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1800" u="none">
                  <a:solidFill>
                    <a:srgbClr val="CC04B4"/>
                  </a:solidFill>
                </a:rPr>
                <a:t>More useful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893237"/>
          </a:xfrm>
        </p:spPr>
        <p:txBody>
          <a:bodyPr>
            <a:normAutofit/>
          </a:bodyPr>
          <a:lstStyle/>
          <a:p>
            <a:r>
              <a:rPr lang="en-US" dirty="0" smtClean="0"/>
              <a:t>High-Latitude Data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80549"/>
            <a:ext cx="9067800" cy="391051"/>
          </a:xfrm>
        </p:spPr>
        <p:txBody>
          <a:bodyPr>
            <a:normAutofit lnSpcReduction="10000"/>
          </a:bodyPr>
          <a:lstStyle/>
          <a:p>
            <a:r>
              <a:rPr lang="en-US" altLang="en-US" sz="2000" dirty="0">
                <a:latin typeface="Helvetica" panose="020B0604020202020204" pitchFamily="34" charset="0"/>
              </a:rPr>
              <a:t>Accurate input data are less plentiful at high </a:t>
            </a:r>
            <a:r>
              <a:rPr lang="en-US" altLang="en-US" sz="2000" dirty="0" smtClean="0">
                <a:latin typeface="Helvetica" panose="020B0604020202020204" pitchFamily="34" charset="0"/>
              </a:rPr>
              <a:t>latitudes</a:t>
            </a:r>
          </a:p>
          <a:p>
            <a:pPr marL="0" indent="0">
              <a:buNone/>
            </a:pPr>
            <a:endParaRPr lang="en-US" altLang="en-US" sz="2000" dirty="0">
              <a:latin typeface="Helvetica" panose="020B0604020202020204" pitchFamily="34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36467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/>
          <p:cNvSpPr txBox="1">
            <a:spLocks noChangeArrowheads="1"/>
          </p:cNvSpPr>
          <p:nvPr/>
        </p:nvSpPr>
        <p:spPr bwMode="auto">
          <a:xfrm>
            <a:off x="228600" y="908762"/>
            <a:ext cx="8915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977900" indent="-457200"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549400" indent="-457200"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2120900" indent="-457200"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692400" indent="-457200"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31496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6068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40640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5212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800" u="none" dirty="0" smtClean="0">
                <a:latin typeface="+mn-lt"/>
              </a:rPr>
              <a:t>Comparisons </a:t>
            </a:r>
            <a:r>
              <a:rPr lang="en-US" altLang="en-US" sz="1800" u="none" dirty="0">
                <a:latin typeface="+mn-lt"/>
              </a:rPr>
              <a:t>of 1DD to BALTEX gauge analysis averaged over Baltic Sea drainage basin</a:t>
            </a:r>
          </a:p>
        </p:txBody>
      </p:sp>
      <p:pic>
        <p:nvPicPr>
          <p:cNvPr id="189443" name="Picture 3" descr="balte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467600" cy="531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445" name="Line 5"/>
          <p:cNvSpPr>
            <a:spLocks noChangeShapeType="1"/>
          </p:cNvSpPr>
          <p:nvPr/>
        </p:nvSpPr>
        <p:spPr bwMode="auto">
          <a:xfrm>
            <a:off x="1219200" y="50292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2514600" y="4902200"/>
            <a:ext cx="650875" cy="23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" tIns="9144" rIns="9144" bIns="9144">
            <a:spAutoFit/>
          </a:bodyPr>
          <a:lstStyle/>
          <a:p>
            <a:r>
              <a:rPr lang="en-US" altLang="en-US" sz="1400" u="none"/>
              <a:t>January</a:t>
            </a:r>
            <a:endParaRPr lang="en-US" altLang="en-US" sz="1400"/>
          </a:p>
        </p:txBody>
      </p:sp>
      <p:sp>
        <p:nvSpPr>
          <p:cNvPr id="189451" name="Line 11"/>
          <p:cNvSpPr>
            <a:spLocks noChangeShapeType="1"/>
          </p:cNvSpPr>
          <p:nvPr/>
        </p:nvSpPr>
        <p:spPr bwMode="auto">
          <a:xfrm>
            <a:off x="4953000" y="5029200"/>
            <a:ext cx="327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9452" name="Text Box 12"/>
          <p:cNvSpPr txBox="1">
            <a:spLocks noChangeArrowheads="1"/>
          </p:cNvSpPr>
          <p:nvPr/>
        </p:nvSpPr>
        <p:spPr bwMode="auto">
          <a:xfrm>
            <a:off x="6273800" y="4902200"/>
            <a:ext cx="765175" cy="23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" tIns="9144" rIns="9144" bIns="9144">
            <a:spAutoFit/>
          </a:bodyPr>
          <a:lstStyle/>
          <a:p>
            <a:r>
              <a:rPr lang="en-US" altLang="en-US" sz="1400" u="none"/>
              <a:t>February</a:t>
            </a:r>
            <a:endParaRPr lang="en-US" alt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041"/>
            <a:ext cx="8305800" cy="7736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High-Latitude Data 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012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932688"/>
          </a:xfrm>
        </p:spPr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7800"/>
            <a:ext cx="83820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sz="3300" b="1" dirty="0" smtClean="0">
                <a:solidFill>
                  <a:srgbClr val="CC04B4"/>
                </a:solidFill>
              </a:rPr>
              <a:t>Community now recognizes two styles of precipitation data sets</a:t>
            </a:r>
          </a:p>
          <a:p>
            <a:pPr lvl="1"/>
            <a:r>
              <a:rPr lang="en-US" b="1" dirty="0" smtClean="0"/>
              <a:t>High Resolution Precipitation Product (HRPP)</a:t>
            </a:r>
          </a:p>
          <a:p>
            <a:pPr lvl="2"/>
            <a:r>
              <a:rPr lang="en-US" dirty="0" smtClean="0"/>
              <a:t>focus on “best” instantaneous answer TMPA, IMERG, CMORPH, PERSIANN, </a:t>
            </a:r>
            <a:r>
              <a:rPr lang="en-US" dirty="0" err="1" smtClean="0"/>
              <a:t>GSMap</a:t>
            </a:r>
            <a:r>
              <a:rPr lang="en-US" dirty="0" smtClean="0"/>
              <a:t>, …</a:t>
            </a:r>
          </a:p>
          <a:p>
            <a:pPr lvl="1"/>
            <a:r>
              <a:rPr lang="en-US" b="1" dirty="0" smtClean="0"/>
              <a:t>Climate Data Record (CDR)</a:t>
            </a:r>
          </a:p>
          <a:p>
            <a:pPr lvl="2"/>
            <a:r>
              <a:rPr lang="en-US" dirty="0" smtClean="0"/>
              <a:t>Focus of homogeneity</a:t>
            </a:r>
          </a:p>
          <a:p>
            <a:pPr lvl="2"/>
            <a:endParaRPr lang="en-US" dirty="0" smtClean="0"/>
          </a:p>
          <a:p>
            <a:r>
              <a:rPr lang="en-US" sz="3300" b="1" dirty="0" smtClean="0">
                <a:solidFill>
                  <a:srgbClr val="CC04B4"/>
                </a:solidFill>
              </a:rPr>
              <a:t>GPCP follows CDR standards</a:t>
            </a:r>
          </a:p>
          <a:p>
            <a:pPr lvl="1"/>
            <a:r>
              <a:rPr lang="en-US" dirty="0" smtClean="0"/>
              <a:t>GPCP Version 2 now in the NOAA CDR program</a:t>
            </a:r>
          </a:p>
          <a:p>
            <a:pPr lvl="1"/>
            <a:endParaRPr lang="en-US" dirty="0"/>
          </a:p>
          <a:p>
            <a:r>
              <a:rPr lang="en-US" sz="3100" b="1" dirty="0" smtClean="0">
                <a:solidFill>
                  <a:srgbClr val="CC04B4"/>
                </a:solidFill>
              </a:rPr>
              <a:t>User do analyses not originally imagined by the creators</a:t>
            </a:r>
          </a:p>
          <a:p>
            <a:pPr lvl="1"/>
            <a:r>
              <a:rPr lang="en-US" b="1" dirty="0" smtClean="0"/>
              <a:t>Extremes</a:t>
            </a:r>
            <a:r>
              <a:rPr lang="en-US" dirty="0" smtClean="0"/>
              <a:t> - Analysis schemes in current GPCP algorithms don’t focus on preserving extremes</a:t>
            </a:r>
          </a:p>
          <a:p>
            <a:pPr lvl="1"/>
            <a:r>
              <a:rPr lang="en-US" b="1" dirty="0" smtClean="0"/>
              <a:t>Intermediate Products </a:t>
            </a:r>
            <a:r>
              <a:rPr lang="en-US" dirty="0" smtClean="0"/>
              <a:t>– Originally released to show processing steps, but getting used for science.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29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856488"/>
          </a:xfrm>
        </p:spPr>
        <p:txBody>
          <a:bodyPr>
            <a:noAutofit/>
          </a:bodyPr>
          <a:lstStyle/>
          <a:p>
            <a:r>
              <a:rPr lang="en-US" sz="4000" dirty="0" smtClean="0"/>
              <a:t> Lesson Learned – Users Want new things!!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4582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Precipitation Phase (Liquid/Solid)</a:t>
            </a:r>
          </a:p>
          <a:p>
            <a:pPr lvl="1"/>
            <a:r>
              <a:rPr lang="en-US" dirty="0" smtClean="0"/>
              <a:t>Current state of the art is a diagnostic using reanalysis T and R.H.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File Formats</a:t>
            </a:r>
          </a:p>
          <a:p>
            <a:pPr lvl="1"/>
            <a:r>
              <a:rPr lang="en-US" dirty="0" smtClean="0"/>
              <a:t>Heritage binary format seen as unfriendly (as is HDF!)</a:t>
            </a:r>
          </a:p>
          <a:p>
            <a:pPr lvl="1"/>
            <a:r>
              <a:rPr lang="en-US" dirty="0" smtClean="0"/>
              <a:t>Non-expert users tent to use off-the-shelf applications</a:t>
            </a:r>
          </a:p>
          <a:p>
            <a:pPr lvl="1"/>
            <a:r>
              <a:rPr lang="en-US" dirty="0" smtClean="0"/>
              <a:t>May of these have highly restrictive set of formats for inputting data</a:t>
            </a:r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, </a:t>
            </a:r>
            <a:r>
              <a:rPr lang="en-US" dirty="0" err="1" smtClean="0"/>
              <a:t>WorldTFF</a:t>
            </a:r>
            <a:r>
              <a:rPr lang="en-US" dirty="0" smtClean="0"/>
              <a:t>, KMZ, KML, text, CSV, </a:t>
            </a:r>
            <a:r>
              <a:rPr lang="en-US" dirty="0" err="1" smtClean="0"/>
              <a:t>shapefile</a:t>
            </a:r>
            <a:r>
              <a:rPr lang="en-US" dirty="0" smtClean="0"/>
              <a:t>-average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File Services</a:t>
            </a:r>
          </a:p>
          <a:p>
            <a:pPr lvl="1"/>
            <a:r>
              <a:rPr lang="en-US" dirty="0" smtClean="0"/>
              <a:t>area/parameter </a:t>
            </a:r>
            <a:r>
              <a:rPr lang="en-US" dirty="0" err="1" smtClean="0"/>
              <a:t>subsetting,data</a:t>
            </a:r>
            <a:r>
              <a:rPr lang="en-US" dirty="0" smtClean="0"/>
              <a:t> rods, WMS, GDS, THREDDS, ….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“Rapid” availability of data desired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All this raise the bar for introducing a “modern” data set</a:t>
            </a:r>
          </a:p>
          <a:p>
            <a:pPr lvl="1"/>
            <a:r>
              <a:rPr lang="en-US" dirty="0" smtClean="0"/>
              <a:t>Archive centers have mostly taken the role of providing formats and services.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181600" y="6182380"/>
            <a:ext cx="2478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3300"/>
                </a:solidFill>
              </a:rPr>
              <a:t>VERSION 3!!!!</a:t>
            </a:r>
            <a:endParaRPr lang="en-US" sz="28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6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28588" y="1981200"/>
            <a:ext cx="8915400" cy="426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Helvetica" panose="020B0604020202020204" pitchFamily="34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424113" y="3886200"/>
            <a:ext cx="2009775" cy="3762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TRMM V4,5 3B42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795713" y="4711700"/>
            <a:ext cx="1781175" cy="3762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TRMM 3B42RT</a:t>
            </a: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814388" y="22987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1804988" y="2298700"/>
            <a:ext cx="368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 flipV="1">
            <a:off x="2947988" y="2298700"/>
            <a:ext cx="6858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2414588" y="2514600"/>
            <a:ext cx="304800" cy="10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890588" y="2298700"/>
            <a:ext cx="1524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 flipV="1">
            <a:off x="4395788" y="3695700"/>
            <a:ext cx="292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280988" y="5284788"/>
            <a:ext cx="717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Helvetica" panose="020B0604020202020204" pitchFamily="34" charset="0"/>
              </a:rPr>
              <a:t>Time</a:t>
            </a:r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966788" y="5486400"/>
            <a:ext cx="13716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80988" y="4217988"/>
            <a:ext cx="1301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Helvetica" panose="020B0604020202020204" pitchFamily="34" charset="0"/>
              </a:rPr>
              <a:t>thin arrows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Helvetica" panose="020B0604020202020204" pitchFamily="34" charset="0"/>
              </a:rPr>
              <a:t>denote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Helvetica" panose="020B0604020202020204" pitchFamily="34" charset="0"/>
              </a:rPr>
              <a:t>heritage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4011613" y="4648200"/>
            <a:ext cx="1781175" cy="3762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TRMM 3B42RT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4471988" y="4584700"/>
            <a:ext cx="1781175" cy="3762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TRMM 3B42RT</a:t>
            </a:r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 flipV="1">
            <a:off x="4700588" y="42799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3786188" y="5270500"/>
            <a:ext cx="1209675" cy="376238"/>
          </a:xfrm>
          <a:prstGeom prst="rect">
            <a:avLst/>
          </a:prstGeom>
          <a:solidFill>
            <a:srgbClr val="F8B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CMORPH</a:t>
            </a:r>
          </a:p>
        </p:txBody>
      </p:sp>
      <p:sp>
        <p:nvSpPr>
          <p:cNvPr id="17427" name="Line 20"/>
          <p:cNvSpPr>
            <a:spLocks noChangeShapeType="1"/>
          </p:cNvSpPr>
          <p:nvPr/>
        </p:nvSpPr>
        <p:spPr bwMode="auto">
          <a:xfrm>
            <a:off x="5005388" y="5410200"/>
            <a:ext cx="13716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Text Box 21"/>
          <p:cNvSpPr txBox="1">
            <a:spLocks noChangeArrowheads="1"/>
          </p:cNvSpPr>
          <p:nvPr/>
        </p:nvSpPr>
        <p:spPr bwMode="auto">
          <a:xfrm>
            <a:off x="7008813" y="3898900"/>
            <a:ext cx="1882775" cy="376238"/>
          </a:xfrm>
          <a:prstGeom prst="rect">
            <a:avLst/>
          </a:prstGeom>
          <a:solidFill>
            <a:srgbClr val="BFFFC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IMERG late</a:t>
            </a:r>
          </a:p>
        </p:txBody>
      </p:sp>
      <p:sp>
        <p:nvSpPr>
          <p:cNvPr id="17429" name="Text Box 22"/>
          <p:cNvSpPr txBox="1">
            <a:spLocks noChangeArrowheads="1"/>
          </p:cNvSpPr>
          <p:nvPr/>
        </p:nvSpPr>
        <p:spPr bwMode="auto">
          <a:xfrm>
            <a:off x="7008813" y="3517900"/>
            <a:ext cx="1882775" cy="369888"/>
          </a:xfrm>
          <a:prstGeom prst="rect">
            <a:avLst/>
          </a:prstGeom>
          <a:solidFill>
            <a:srgbClr val="BFFFC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IMERG final</a:t>
            </a:r>
          </a:p>
        </p:txBody>
      </p:sp>
      <p:sp>
        <p:nvSpPr>
          <p:cNvPr id="17430" name="Text Box 23"/>
          <p:cNvSpPr txBox="1">
            <a:spLocks noChangeArrowheads="1"/>
          </p:cNvSpPr>
          <p:nvPr/>
        </p:nvSpPr>
        <p:spPr bwMode="auto">
          <a:xfrm>
            <a:off x="7008813" y="4279900"/>
            <a:ext cx="1882775" cy="376238"/>
          </a:xfrm>
          <a:prstGeom prst="rect">
            <a:avLst/>
          </a:prstGeom>
          <a:solidFill>
            <a:srgbClr val="BFFFC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IMERG early</a:t>
            </a:r>
          </a:p>
        </p:txBody>
      </p:sp>
      <p:sp>
        <p:nvSpPr>
          <p:cNvPr id="17431" name="Text Box 24"/>
          <p:cNvSpPr txBox="1">
            <a:spLocks noChangeArrowheads="1"/>
          </p:cNvSpPr>
          <p:nvPr/>
        </p:nvSpPr>
        <p:spPr bwMode="auto">
          <a:xfrm>
            <a:off x="2185988" y="2146300"/>
            <a:ext cx="1184275" cy="3762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GPCP V1</a:t>
            </a:r>
          </a:p>
        </p:txBody>
      </p:sp>
      <p:sp>
        <p:nvSpPr>
          <p:cNvPr id="17432" name="Text Box 25"/>
          <p:cNvSpPr txBox="1">
            <a:spLocks noChangeArrowheads="1"/>
          </p:cNvSpPr>
          <p:nvPr/>
        </p:nvSpPr>
        <p:spPr bwMode="auto">
          <a:xfrm>
            <a:off x="1195388" y="2133600"/>
            <a:ext cx="7143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SGM</a:t>
            </a:r>
          </a:p>
        </p:txBody>
      </p:sp>
      <p:sp>
        <p:nvSpPr>
          <p:cNvPr id="17433" name="Text Box 26"/>
          <p:cNvSpPr txBox="1">
            <a:spLocks noChangeArrowheads="1"/>
          </p:cNvSpPr>
          <p:nvPr/>
        </p:nvSpPr>
        <p:spPr bwMode="auto">
          <a:xfrm>
            <a:off x="204788" y="2133600"/>
            <a:ext cx="7397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AGPI</a:t>
            </a:r>
          </a:p>
        </p:txBody>
      </p:sp>
      <p:sp>
        <p:nvSpPr>
          <p:cNvPr id="17434" name="Text Box 27"/>
          <p:cNvSpPr txBox="1">
            <a:spLocks noChangeArrowheads="1"/>
          </p:cNvSpPr>
          <p:nvPr/>
        </p:nvSpPr>
        <p:spPr bwMode="auto">
          <a:xfrm>
            <a:off x="2424113" y="3505200"/>
            <a:ext cx="2009775" cy="3762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TRMM V4,5 3B43</a:t>
            </a:r>
          </a:p>
        </p:txBody>
      </p:sp>
      <p:sp>
        <p:nvSpPr>
          <p:cNvPr id="17435" name="Line 28"/>
          <p:cNvSpPr>
            <a:spLocks noChangeShapeType="1"/>
          </p:cNvSpPr>
          <p:nvPr/>
        </p:nvSpPr>
        <p:spPr bwMode="auto">
          <a:xfrm flipV="1">
            <a:off x="6681788" y="3657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6" name="Line 29"/>
          <p:cNvSpPr>
            <a:spLocks noChangeShapeType="1"/>
          </p:cNvSpPr>
          <p:nvPr/>
        </p:nvSpPr>
        <p:spPr bwMode="auto">
          <a:xfrm flipV="1">
            <a:off x="6681788" y="4038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Line 30"/>
          <p:cNvSpPr>
            <a:spLocks noChangeShapeType="1"/>
          </p:cNvSpPr>
          <p:nvPr/>
        </p:nvSpPr>
        <p:spPr bwMode="auto">
          <a:xfrm flipV="1">
            <a:off x="6681788" y="4495800"/>
            <a:ext cx="228600" cy="8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8" name="Line 32"/>
          <p:cNvSpPr>
            <a:spLocks noChangeShapeType="1"/>
          </p:cNvSpPr>
          <p:nvPr/>
        </p:nvSpPr>
        <p:spPr bwMode="auto">
          <a:xfrm flipV="1">
            <a:off x="6910388" y="4724400"/>
            <a:ext cx="304800" cy="546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Text Box 33"/>
          <p:cNvSpPr txBox="1">
            <a:spLocks noChangeArrowheads="1"/>
          </p:cNvSpPr>
          <p:nvPr/>
        </p:nvSpPr>
        <p:spPr bwMode="auto">
          <a:xfrm>
            <a:off x="3633788" y="2146300"/>
            <a:ext cx="2843212" cy="36933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  <a:latin typeface="Helvetica" panose="020B0604020202020204" pitchFamily="34" charset="0"/>
              </a:rPr>
              <a:t>GPCP </a:t>
            </a:r>
            <a:r>
              <a:rPr lang="en-US" altLang="en-US" sz="1800" dirty="0" smtClean="0">
                <a:solidFill>
                  <a:schemeClr val="accent2"/>
                </a:solidFill>
                <a:latin typeface="Helvetica" panose="020B0604020202020204" pitchFamily="34" charset="0"/>
              </a:rPr>
              <a:t>V2,2.1,2.2, 2.3 </a:t>
            </a:r>
            <a:r>
              <a:rPr lang="en-US" altLang="en-US" sz="1800" dirty="0">
                <a:solidFill>
                  <a:schemeClr val="accent2"/>
                </a:solidFill>
                <a:latin typeface="Helvetica" panose="020B0604020202020204" pitchFamily="34" charset="0"/>
              </a:rPr>
              <a:t>SG</a:t>
            </a:r>
          </a:p>
        </p:txBody>
      </p:sp>
      <p:sp>
        <p:nvSpPr>
          <p:cNvPr id="17440" name="Text Box 34"/>
          <p:cNvSpPr txBox="1">
            <a:spLocks noChangeArrowheads="1"/>
          </p:cNvSpPr>
          <p:nvPr/>
        </p:nvSpPr>
        <p:spPr bwMode="auto">
          <a:xfrm>
            <a:off x="3633788" y="2527300"/>
            <a:ext cx="2838450" cy="3698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GPCP V1,1.1,1.2 1DD</a:t>
            </a:r>
          </a:p>
        </p:txBody>
      </p:sp>
      <p:sp>
        <p:nvSpPr>
          <p:cNvPr id="17441" name="Text Box 35"/>
          <p:cNvSpPr txBox="1">
            <a:spLocks noChangeArrowheads="1"/>
          </p:cNvSpPr>
          <p:nvPr/>
        </p:nvSpPr>
        <p:spPr bwMode="auto">
          <a:xfrm>
            <a:off x="3633788" y="2895600"/>
            <a:ext cx="2838450" cy="3698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GPCP V1,1.1,1.2 Pentad</a:t>
            </a:r>
          </a:p>
        </p:txBody>
      </p:sp>
      <p:sp>
        <p:nvSpPr>
          <p:cNvPr id="17442" name="Line 36"/>
          <p:cNvSpPr>
            <a:spLocks noChangeShapeType="1"/>
          </p:cNvSpPr>
          <p:nvPr/>
        </p:nvSpPr>
        <p:spPr bwMode="auto">
          <a:xfrm flipV="1">
            <a:off x="5081588" y="42799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3" name="Text Box 37"/>
          <p:cNvSpPr txBox="1">
            <a:spLocks noChangeArrowheads="1"/>
          </p:cNvSpPr>
          <p:nvPr/>
        </p:nvSpPr>
        <p:spPr bwMode="auto">
          <a:xfrm>
            <a:off x="4687888" y="3886200"/>
            <a:ext cx="2009775" cy="3762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V6,7 TRMM 3B42</a:t>
            </a:r>
          </a:p>
        </p:txBody>
      </p:sp>
      <p:sp>
        <p:nvSpPr>
          <p:cNvPr id="17444" name="Text Box 38"/>
          <p:cNvSpPr txBox="1">
            <a:spLocks noChangeArrowheads="1"/>
          </p:cNvSpPr>
          <p:nvPr/>
        </p:nvSpPr>
        <p:spPr bwMode="auto">
          <a:xfrm>
            <a:off x="4687888" y="3505200"/>
            <a:ext cx="2009775" cy="3762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V6,7 TRMM 3B43</a:t>
            </a:r>
          </a:p>
        </p:txBody>
      </p:sp>
      <p:sp>
        <p:nvSpPr>
          <p:cNvPr id="17445" name="Text Box 39"/>
          <p:cNvSpPr txBox="1">
            <a:spLocks noChangeArrowheads="1"/>
          </p:cNvSpPr>
          <p:nvPr/>
        </p:nvSpPr>
        <p:spPr bwMode="auto">
          <a:xfrm>
            <a:off x="4916488" y="4495800"/>
            <a:ext cx="1781175" cy="3762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TRMM 3B42RT</a:t>
            </a:r>
          </a:p>
        </p:txBody>
      </p:sp>
      <p:sp>
        <p:nvSpPr>
          <p:cNvPr id="17446" name="Text Box 40"/>
          <p:cNvSpPr txBox="1">
            <a:spLocks noChangeArrowheads="1"/>
          </p:cNvSpPr>
          <p:nvPr/>
        </p:nvSpPr>
        <p:spPr bwMode="auto">
          <a:xfrm>
            <a:off x="6838950" y="2146300"/>
            <a:ext cx="1752600" cy="1092607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Helvetica" panose="020B0604020202020204" pitchFamily="34" charset="0"/>
            </a:endParaRPr>
          </a:p>
          <a:p>
            <a:pPr algn="ctr">
              <a:spcBef>
                <a:spcPts val="60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GPCP V3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Helvetica" panose="020B0604020202020204" pitchFamily="34" charset="0"/>
            </a:endParaRPr>
          </a:p>
        </p:txBody>
      </p:sp>
      <p:sp>
        <p:nvSpPr>
          <p:cNvPr id="17447" name="Line 44"/>
          <p:cNvSpPr>
            <a:spLocks noChangeShapeType="1"/>
          </p:cNvSpPr>
          <p:nvPr/>
        </p:nvSpPr>
        <p:spPr bwMode="auto">
          <a:xfrm>
            <a:off x="6477000" y="2667000"/>
            <a:ext cx="357188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Line 44"/>
          <p:cNvSpPr>
            <a:spLocks noChangeShapeType="1"/>
          </p:cNvSpPr>
          <p:nvPr/>
        </p:nvSpPr>
        <p:spPr bwMode="auto">
          <a:xfrm>
            <a:off x="6477000" y="21463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9" name="Text Box 18"/>
          <p:cNvSpPr txBox="1">
            <a:spLocks noChangeArrowheads="1"/>
          </p:cNvSpPr>
          <p:nvPr/>
        </p:nvSpPr>
        <p:spPr bwMode="auto">
          <a:xfrm>
            <a:off x="3808413" y="5795963"/>
            <a:ext cx="1365250" cy="369887"/>
          </a:xfrm>
          <a:prstGeom prst="rect">
            <a:avLst/>
          </a:prstGeom>
          <a:solidFill>
            <a:srgbClr val="FFD2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333D3"/>
                </a:solidFill>
                <a:latin typeface="Helvetica" panose="020B0604020202020204" pitchFamily="34" charset="0"/>
              </a:rPr>
              <a:t>PERSIANN</a:t>
            </a:r>
          </a:p>
        </p:txBody>
      </p:sp>
      <p:sp>
        <p:nvSpPr>
          <p:cNvPr id="17450" name="Text Box 19"/>
          <p:cNvSpPr txBox="1">
            <a:spLocks noChangeArrowheads="1"/>
          </p:cNvSpPr>
          <p:nvPr/>
        </p:nvSpPr>
        <p:spPr bwMode="auto">
          <a:xfrm>
            <a:off x="5767388" y="5795963"/>
            <a:ext cx="1928812" cy="369887"/>
          </a:xfrm>
          <a:prstGeom prst="rect">
            <a:avLst/>
          </a:prstGeom>
          <a:solidFill>
            <a:srgbClr val="FFD2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333D3"/>
                </a:solidFill>
                <a:latin typeface="Helvetica" panose="020B0604020202020204" pitchFamily="34" charset="0"/>
              </a:rPr>
              <a:t>PERSIANN-CCS</a:t>
            </a:r>
          </a:p>
        </p:txBody>
      </p:sp>
      <p:sp>
        <p:nvSpPr>
          <p:cNvPr id="17451" name="Line 20"/>
          <p:cNvSpPr>
            <a:spLocks noChangeShapeType="1"/>
          </p:cNvSpPr>
          <p:nvPr/>
        </p:nvSpPr>
        <p:spPr bwMode="auto">
          <a:xfrm>
            <a:off x="5157788" y="5943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2" name="Text Box 19"/>
          <p:cNvSpPr txBox="1">
            <a:spLocks noChangeArrowheads="1"/>
          </p:cNvSpPr>
          <p:nvPr/>
        </p:nvSpPr>
        <p:spPr bwMode="auto">
          <a:xfrm>
            <a:off x="6376988" y="5270500"/>
            <a:ext cx="1577975" cy="376238"/>
          </a:xfrm>
          <a:prstGeom prst="rect">
            <a:avLst/>
          </a:prstGeom>
          <a:solidFill>
            <a:srgbClr val="F8B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Helvetica" panose="020B0604020202020204" pitchFamily="34" charset="0"/>
              </a:rPr>
              <a:t>KF-CMORPH</a:t>
            </a:r>
          </a:p>
        </p:txBody>
      </p:sp>
      <p:sp>
        <p:nvSpPr>
          <p:cNvPr id="17453" name="Line 44"/>
          <p:cNvSpPr>
            <a:spLocks noChangeShapeType="1"/>
          </p:cNvSpPr>
          <p:nvPr/>
        </p:nvSpPr>
        <p:spPr bwMode="auto">
          <a:xfrm>
            <a:off x="6910388" y="3505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4" name="Line 44"/>
          <p:cNvSpPr>
            <a:spLocks noChangeShapeType="1"/>
          </p:cNvSpPr>
          <p:nvPr/>
        </p:nvSpPr>
        <p:spPr bwMode="auto">
          <a:xfrm flipH="1">
            <a:off x="7062788" y="4724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5" name="Line 32"/>
          <p:cNvSpPr>
            <a:spLocks noChangeShapeType="1"/>
          </p:cNvSpPr>
          <p:nvPr/>
        </p:nvSpPr>
        <p:spPr bwMode="auto">
          <a:xfrm flipV="1">
            <a:off x="6986588" y="4724400"/>
            <a:ext cx="60960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520648" y="3276600"/>
            <a:ext cx="34809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http://pmm.nasa.gov/category/keywords/imerg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1815" y="174989"/>
            <a:ext cx="8229600" cy="1143000"/>
          </a:xfrm>
        </p:spPr>
        <p:txBody>
          <a:bodyPr/>
          <a:lstStyle/>
          <a:p>
            <a:r>
              <a:rPr lang="en-US" dirty="0" smtClean="0"/>
              <a:t>Heritage </a:t>
            </a:r>
            <a:r>
              <a:rPr lang="en-US" dirty="0" smtClean="0">
                <a:sym typeface="Wingdings" panose="05000000000000000000" pitchFamily="2" charset="2"/>
              </a:rPr>
              <a:t> Version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79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924800" cy="856488"/>
          </a:xfrm>
        </p:spPr>
        <p:txBody>
          <a:bodyPr/>
          <a:lstStyle/>
          <a:p>
            <a:r>
              <a:rPr lang="en-US" dirty="0" smtClean="0"/>
              <a:t>Getting to the Future?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5344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Current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Monthly </a:t>
            </a:r>
            <a:r>
              <a:rPr lang="en-US" altLang="en-US" dirty="0">
                <a:latin typeface="Helvetica" panose="020B0604020202020204" pitchFamily="34" charset="0"/>
              </a:rPr>
              <a:t>estimates from selected data sets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Pentad </a:t>
            </a:r>
            <a:r>
              <a:rPr lang="en-US" altLang="en-US" dirty="0">
                <a:latin typeface="Helvetica" panose="020B0604020202020204" pitchFamily="34" charset="0"/>
              </a:rPr>
              <a:t>and daily scaled to (approx.) add up to the monthly</a:t>
            </a:r>
          </a:p>
          <a:p>
            <a:endParaRPr lang="en-US" altLang="en-US" sz="2800" dirty="0">
              <a:latin typeface="Helvetica" panose="020B0604020202020204" pitchFamily="34" charset="0"/>
            </a:endParaRPr>
          </a:p>
          <a:p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Planned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Use </a:t>
            </a:r>
            <a:r>
              <a:rPr lang="en-US" altLang="en-US" dirty="0">
                <a:latin typeface="Helvetica" panose="020B0604020202020204" pitchFamily="34" charset="0"/>
              </a:rPr>
              <a:t>“all” available data to get fine time/space resolution estimates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Rescale </a:t>
            </a:r>
            <a:r>
              <a:rPr lang="en-US" altLang="en-US" dirty="0">
                <a:latin typeface="Helvetica" panose="020B0604020202020204" pitchFamily="34" charset="0"/>
              </a:rPr>
              <a:t>fine-scale to account for monthly input data (gauges)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System </a:t>
            </a:r>
            <a:r>
              <a:rPr lang="en-US" altLang="en-US" dirty="0">
                <a:latin typeface="Helvetica" panose="020B0604020202020204" pitchFamily="34" charset="0"/>
              </a:rPr>
              <a:t>needs to gracefully degrade/improve as satellite complement evolves</a:t>
            </a:r>
          </a:p>
          <a:p>
            <a:pPr>
              <a:buFont typeface="Times" panose="02020603050405020304" pitchFamily="18" charset="0"/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Design choices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Satellite </a:t>
            </a:r>
            <a:r>
              <a:rPr lang="en-US" altLang="en-US" dirty="0">
                <a:latin typeface="Helvetica" panose="020B0604020202020204" pitchFamily="34" charset="0"/>
              </a:rPr>
              <a:t>data are calibrated to a single standard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Data </a:t>
            </a:r>
            <a:r>
              <a:rPr lang="en-US" altLang="en-US" dirty="0">
                <a:latin typeface="Helvetica" panose="020B0604020202020204" pitchFamily="34" charset="0"/>
              </a:rPr>
              <a:t>are combined sequentially; less-certain data are used to fill voids in </a:t>
            </a:r>
            <a:r>
              <a:rPr lang="en-US" altLang="en-US" dirty="0" smtClean="0">
                <a:latin typeface="Helvetica" panose="020B0604020202020204" pitchFamily="34" charset="0"/>
              </a:rPr>
              <a:t>more-certain </a:t>
            </a:r>
            <a:r>
              <a:rPr lang="en-US" altLang="en-US" dirty="0">
                <a:latin typeface="Helvetica" panose="020B0604020202020204" pitchFamily="34" charset="0"/>
              </a:rPr>
              <a:t>data</a:t>
            </a:r>
          </a:p>
          <a:p>
            <a:pPr lvl="1"/>
            <a:r>
              <a:rPr lang="en-US" altLang="en-US" dirty="0" smtClean="0">
                <a:latin typeface="Helvetica" panose="020B0604020202020204" pitchFamily="34" charset="0"/>
              </a:rPr>
              <a:t>Combinations </a:t>
            </a:r>
            <a:r>
              <a:rPr lang="en-US" altLang="en-US" dirty="0">
                <a:latin typeface="Helvetica" panose="020B0604020202020204" pitchFamily="34" charset="0"/>
              </a:rPr>
              <a:t>done after calibration</a:t>
            </a:r>
          </a:p>
          <a:p>
            <a:endParaRPr lang="en-US" altLang="en-US" sz="2800" dirty="0">
              <a:latin typeface="Helvetica" panose="020B0604020202020204" pitchFamily="34" charset="0"/>
            </a:endParaRPr>
          </a:p>
          <a:p>
            <a:r>
              <a:rPr lang="en-US" altLang="en-US" sz="2800" b="1" dirty="0" smtClean="0">
                <a:solidFill>
                  <a:srgbClr val="CC04B4"/>
                </a:solidFill>
                <a:latin typeface="Helvetica" panose="020B0604020202020204" pitchFamily="34" charset="0"/>
              </a:rPr>
              <a:t>Much-improved precipitation </a:t>
            </a:r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algorithms </a:t>
            </a:r>
            <a:r>
              <a:rPr lang="en-US" altLang="en-US" sz="2800" b="1" dirty="0" smtClean="0">
                <a:solidFill>
                  <a:srgbClr val="CC04B4"/>
                </a:solidFill>
                <a:latin typeface="Helvetica" panose="020B0604020202020204" pitchFamily="34" charset="0"/>
              </a:rPr>
              <a:t>are needed at </a:t>
            </a:r>
            <a:r>
              <a:rPr lang="en-US" altLang="en-US" sz="2800" b="1" dirty="0">
                <a:solidFill>
                  <a:srgbClr val="CC04B4"/>
                </a:solidFill>
                <a:latin typeface="Helvetica" panose="020B0604020202020204" pitchFamily="34" charset="0"/>
              </a:rPr>
              <a:t>high latitudes and for cold seasons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1478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7200" y="1447800"/>
            <a:ext cx="8229600" cy="510539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New GPCP Version 3 will have:</a:t>
            </a:r>
          </a:p>
          <a:p>
            <a:endParaRPr lang="en-US" dirty="0"/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Monthly 0.5 </a:t>
            </a:r>
            <a:r>
              <a:rPr lang="en-US" b="1" dirty="0" err="1" smtClean="0">
                <a:solidFill>
                  <a:srgbClr val="CC04B4"/>
                </a:solidFill>
              </a:rPr>
              <a:t>deg</a:t>
            </a:r>
            <a:r>
              <a:rPr lang="en-US" b="1" dirty="0" smtClean="0">
                <a:solidFill>
                  <a:srgbClr val="CC04B4"/>
                </a:solidFill>
              </a:rPr>
              <a:t> Resolution</a:t>
            </a:r>
          </a:p>
          <a:p>
            <a:pPr lvl="2"/>
            <a:r>
              <a:rPr lang="en-US" dirty="0" smtClean="0"/>
              <a:t>1979-present</a:t>
            </a:r>
          </a:p>
          <a:p>
            <a:pPr lvl="2"/>
            <a:r>
              <a:rPr lang="en-US" dirty="0" smtClean="0"/>
              <a:t>GPROF microwave algorithm applies to SSMI, SSMIS data as satellite calibrator </a:t>
            </a:r>
          </a:p>
          <a:p>
            <a:pPr lvl="2"/>
            <a:endParaRPr lang="en-US" dirty="0"/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Daily 0.5 </a:t>
            </a:r>
            <a:r>
              <a:rPr lang="en-US" b="1" dirty="0" err="1" smtClean="0">
                <a:solidFill>
                  <a:srgbClr val="CC04B4"/>
                </a:solidFill>
              </a:rPr>
              <a:t>deg</a:t>
            </a:r>
            <a:r>
              <a:rPr lang="en-US" b="1" dirty="0" smtClean="0">
                <a:solidFill>
                  <a:srgbClr val="CC04B4"/>
                </a:solidFill>
              </a:rPr>
              <a:t> Resolution</a:t>
            </a:r>
          </a:p>
          <a:p>
            <a:pPr lvl="2"/>
            <a:r>
              <a:rPr lang="en-US" dirty="0" smtClean="0"/>
              <a:t>1998-present</a:t>
            </a:r>
          </a:p>
          <a:p>
            <a:pPr lvl="2"/>
            <a:r>
              <a:rPr lang="en-US" dirty="0" smtClean="0"/>
              <a:t>possibility of extension to back in time</a:t>
            </a:r>
          </a:p>
          <a:p>
            <a:pPr lvl="2"/>
            <a:endParaRPr lang="en-US" dirty="0"/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Pentad o.5 </a:t>
            </a:r>
            <a:r>
              <a:rPr lang="en-US" b="1" dirty="0" err="1" smtClean="0">
                <a:solidFill>
                  <a:srgbClr val="CC04B4"/>
                </a:solidFill>
              </a:rPr>
              <a:t>deg</a:t>
            </a:r>
            <a:r>
              <a:rPr lang="en-US" b="1" dirty="0" smtClean="0">
                <a:solidFill>
                  <a:srgbClr val="CC04B4"/>
                </a:solidFill>
              </a:rPr>
              <a:t> Resolution</a:t>
            </a:r>
          </a:p>
          <a:p>
            <a:pPr lvl="2"/>
            <a:r>
              <a:rPr lang="en-US" dirty="0" smtClean="0"/>
              <a:t>for whole 1979-present period</a:t>
            </a:r>
          </a:p>
          <a:p>
            <a:pPr lvl="2"/>
            <a:endParaRPr lang="en-US" dirty="0"/>
          </a:p>
          <a:p>
            <a:pPr lvl="1"/>
            <a:r>
              <a:rPr lang="en-US" b="1" dirty="0" smtClean="0">
                <a:solidFill>
                  <a:srgbClr val="CC04B4"/>
                </a:solidFill>
              </a:rPr>
              <a:t>3-hr 0.5 </a:t>
            </a:r>
            <a:r>
              <a:rPr lang="en-US" b="1" dirty="0" err="1" smtClean="0">
                <a:solidFill>
                  <a:srgbClr val="CC04B4"/>
                </a:solidFill>
              </a:rPr>
              <a:t>deg</a:t>
            </a:r>
            <a:r>
              <a:rPr lang="en-US" b="1" dirty="0" smtClean="0">
                <a:solidFill>
                  <a:srgbClr val="CC04B4"/>
                </a:solidFill>
              </a:rPr>
              <a:t> Resolution</a:t>
            </a:r>
          </a:p>
          <a:p>
            <a:pPr lvl="2"/>
            <a:r>
              <a:rPr lang="en-US" dirty="0" smtClean="0"/>
              <a:t>1998-present</a:t>
            </a:r>
          </a:p>
          <a:p>
            <a:pPr lvl="2"/>
            <a:r>
              <a:rPr lang="en-US" dirty="0" smtClean="0"/>
              <a:t>Match with ISCCP and SRB products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781" y="152400"/>
            <a:ext cx="8229600" cy="932688"/>
          </a:xfrm>
        </p:spPr>
        <p:txBody>
          <a:bodyPr/>
          <a:lstStyle/>
          <a:p>
            <a:r>
              <a:rPr lang="en-US" dirty="0" smtClean="0"/>
              <a:t>GPCP Version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51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100781" y="1371600"/>
            <a:ext cx="8586019" cy="5334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REPROCESSING like MODIS “Collections”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Continuation of current production</a:t>
            </a:r>
          </a:p>
          <a:p>
            <a:pPr lvl="1"/>
            <a:r>
              <a:rPr lang="en-US" dirty="0" smtClean="0"/>
              <a:t>heritage products at least for 4-5 years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Minimization of data set time </a:t>
            </a:r>
            <a:r>
              <a:rPr lang="en-US" b="1" dirty="0" smtClean="0">
                <a:solidFill>
                  <a:srgbClr val="CC04B4"/>
                </a:solidFill>
              </a:rPr>
              <a:t>boundaries </a:t>
            </a:r>
            <a:r>
              <a:rPr lang="en-US" dirty="0" smtClean="0"/>
              <a:t>(or other) boundaries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Higher time and space resolutions</a:t>
            </a:r>
          </a:p>
          <a:p>
            <a:pPr lvl="1"/>
            <a:r>
              <a:rPr lang="en-US" dirty="0" smtClean="0"/>
              <a:t>3 </a:t>
            </a:r>
            <a:r>
              <a:rPr lang="en-US" dirty="0" err="1" smtClean="0"/>
              <a:t>hr</a:t>
            </a:r>
            <a:r>
              <a:rPr lang="en-US" dirty="0" smtClean="0"/>
              <a:t>, 25 km for more recent part of the period (1998-present)</a:t>
            </a:r>
          </a:p>
          <a:p>
            <a:pPr lvl="1"/>
            <a:endParaRPr lang="en-US" dirty="0"/>
          </a:p>
          <a:p>
            <a:r>
              <a:rPr lang="en-US" dirty="0" smtClean="0"/>
              <a:t>New passive microwave algorithm (</a:t>
            </a:r>
            <a:r>
              <a:rPr lang="en-US" b="1" dirty="0" smtClean="0">
                <a:solidFill>
                  <a:srgbClr val="CC04B4"/>
                </a:solidFill>
              </a:rPr>
              <a:t>GPROF, </a:t>
            </a:r>
            <a:r>
              <a:rPr lang="en-US" dirty="0"/>
              <a:t>Goddard profiling algorithm (GPROF) is the current operational rainfall algorithm for both TRMM TMI and </a:t>
            </a:r>
            <a:r>
              <a:rPr lang="en-US" dirty="0" smtClean="0"/>
              <a:t>AMSR-E,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More on GPROF later…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Integration</a:t>
            </a:r>
            <a:r>
              <a:rPr lang="en-US" dirty="0" smtClean="0"/>
              <a:t> of high time/space resolution period with longer period with coarser time/space resolution</a:t>
            </a:r>
          </a:p>
          <a:p>
            <a:endParaRPr lang="en-US" dirty="0"/>
          </a:p>
          <a:p>
            <a:r>
              <a:rPr lang="en-US" dirty="0" smtClean="0"/>
              <a:t>Rain/snow discrimination (by temperature)</a:t>
            </a:r>
          </a:p>
        </p:txBody>
      </p:sp>
      <p:sp>
        <p:nvSpPr>
          <p:cNvPr id="33796" name="TextBox 3"/>
          <p:cNvSpPr txBox="1">
            <a:spLocks noChangeArrowheads="1"/>
          </p:cNvSpPr>
          <p:nvPr/>
        </p:nvSpPr>
        <p:spPr bwMode="auto">
          <a:xfrm>
            <a:off x="6115665" y="203245"/>
            <a:ext cx="30504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b="1" dirty="0">
                <a:solidFill>
                  <a:srgbClr val="FF3300"/>
                </a:solidFill>
              </a:rPr>
              <a:t>V3 still in </a:t>
            </a:r>
            <a:r>
              <a:rPr lang="en-US" altLang="en-US" b="1" dirty="0" smtClean="0">
                <a:solidFill>
                  <a:srgbClr val="FF3300"/>
                </a:solidFill>
              </a:rPr>
              <a:t>development</a:t>
            </a:r>
            <a:endParaRPr lang="en-US" altLang="en-US" dirty="0">
              <a:solidFill>
                <a:srgbClr val="FF3300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228599" y="152400"/>
            <a:ext cx="8101781" cy="9326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GPCP Product Plan </a:t>
            </a:r>
            <a:r>
              <a:rPr lang="en-US" dirty="0" err="1" smtClean="0"/>
              <a:t>con’t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077200" cy="990600"/>
          </a:xfrm>
        </p:spPr>
        <p:txBody>
          <a:bodyPr/>
          <a:lstStyle/>
          <a:p>
            <a:r>
              <a:rPr lang="en-US" dirty="0" smtClean="0"/>
              <a:t>Goals for GPCP V3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In V3 they want to take advantage of</a:t>
            </a:r>
          </a:p>
          <a:p>
            <a:pPr lvl="1"/>
            <a:r>
              <a:rPr lang="en-US" dirty="0" smtClean="0"/>
              <a:t>advanced merger schemes</a:t>
            </a:r>
          </a:p>
          <a:p>
            <a:pPr lvl="1"/>
            <a:r>
              <a:rPr lang="en-US" dirty="0" smtClean="0"/>
              <a:t>improved level 2 (swath) retrievals</a:t>
            </a:r>
          </a:p>
          <a:p>
            <a:pPr lvl="2"/>
            <a:r>
              <a:rPr lang="en-US" dirty="0" smtClean="0"/>
              <a:t>GPROF</a:t>
            </a:r>
          </a:p>
          <a:p>
            <a:pPr lvl="2"/>
            <a:r>
              <a:rPr lang="en-US" dirty="0" smtClean="0"/>
              <a:t>PERSIANN</a:t>
            </a:r>
          </a:p>
          <a:p>
            <a:pPr lvl="2"/>
            <a:r>
              <a:rPr lang="en-US" dirty="0" smtClean="0"/>
              <a:t>IMERG</a:t>
            </a:r>
          </a:p>
          <a:p>
            <a:pPr lvl="2"/>
            <a:r>
              <a:rPr lang="en-US" dirty="0" smtClean="0"/>
              <a:t>TRMM Composite Climatology</a:t>
            </a:r>
          </a:p>
          <a:p>
            <a:pPr lvl="1"/>
            <a:r>
              <a:rPr lang="en-US" dirty="0" smtClean="0"/>
              <a:t>Fine time-space resolution</a:t>
            </a:r>
          </a:p>
          <a:p>
            <a:pPr lvl="1"/>
            <a:r>
              <a:rPr lang="en-US" dirty="0" smtClean="0"/>
              <a:t>Stronger quality control and validation</a:t>
            </a:r>
          </a:p>
          <a:p>
            <a:pPr lvl="1"/>
            <a:r>
              <a:rPr lang="en-US" dirty="0" smtClean="0"/>
              <a:t>Next-generation uncertainty estimates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But Still Maintain:</a:t>
            </a:r>
          </a:p>
          <a:p>
            <a:pPr lvl="1"/>
            <a:r>
              <a:rPr lang="en-US" dirty="0" smtClean="0"/>
              <a:t>Consistency among the various products</a:t>
            </a:r>
          </a:p>
          <a:p>
            <a:pPr lvl="1"/>
            <a:r>
              <a:rPr lang="en-US" dirty="0" smtClean="0"/>
              <a:t>CDR standards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Datasets should be compatible with other water and energy cycle variables prepared by GDAP </a:t>
            </a:r>
            <a:r>
              <a:rPr lang="en-US" b="1" u="sng" dirty="0" smtClean="0"/>
              <a:t>(GEWEX </a:t>
            </a:r>
            <a:r>
              <a:rPr lang="en-US" b="1" u="sng" dirty="0"/>
              <a:t>Data and Assessments </a:t>
            </a:r>
            <a:r>
              <a:rPr lang="en-US" b="1" u="sng" dirty="0" smtClean="0"/>
              <a:t>Panel) </a:t>
            </a:r>
            <a:r>
              <a:rPr lang="en-US" b="1" dirty="0" smtClean="0">
                <a:solidFill>
                  <a:srgbClr val="CC04B4"/>
                </a:solidFill>
              </a:rPr>
              <a:t>members.</a:t>
            </a:r>
            <a:endParaRPr lang="en-US" b="1" dirty="0">
              <a:solidFill>
                <a:srgbClr val="CC0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48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28600" y="1295400"/>
            <a:ext cx="84582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Development and testing V3 now re-starting</a:t>
            </a:r>
          </a:p>
          <a:p>
            <a:pPr lvl="1"/>
            <a:r>
              <a:rPr lang="en-US" dirty="0" smtClean="0"/>
              <a:t>example products are generated, but slowed by problems with V2 and readiness of input data sets for V3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Required switch from SSMI to SSMIS also need to be solved for V3</a:t>
            </a:r>
          </a:p>
          <a:p>
            <a:pPr lvl="1"/>
            <a:r>
              <a:rPr lang="en-US" dirty="0" smtClean="0"/>
              <a:t>the GPROF algorithm for SSMIS is not in its final form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Geo-IR data (B1) not in final form</a:t>
            </a:r>
          </a:p>
          <a:p>
            <a:pPr lvl="1"/>
            <a:r>
              <a:rPr lang="en-US" dirty="0" smtClean="0"/>
              <a:t>Development being done with early version of B1 and GPROF for testing though final versions will likely require adjustments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Questions remain related to 3-hr input product and daily precipitation product to be used before 1998</a:t>
            </a:r>
          </a:p>
          <a:p>
            <a:endParaRPr lang="en-US" b="1" dirty="0">
              <a:solidFill>
                <a:srgbClr val="CC04B4"/>
              </a:solidFill>
            </a:endParaRPr>
          </a:p>
          <a:p>
            <a:r>
              <a:rPr lang="en-US" b="1" dirty="0" smtClean="0">
                <a:solidFill>
                  <a:srgbClr val="CC04B4"/>
                </a:solidFill>
              </a:rPr>
              <a:t>Initiation of production requires ~10 year data record minimum</a:t>
            </a:r>
          </a:p>
          <a:p>
            <a:pPr lvl="1"/>
            <a:r>
              <a:rPr lang="en-US" dirty="0" smtClean="0"/>
              <a:t>Completion of production requires consistent, full data record.</a:t>
            </a:r>
          </a:p>
          <a:p>
            <a:pPr lvl="1"/>
            <a:r>
              <a:rPr lang="en-US" dirty="0" smtClean="0"/>
              <a:t>Completion dependent on reprocessing of GPROF SSMI/SSMIS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228599" y="152400"/>
            <a:ext cx="8101781" cy="9326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Readiness and Issues for V3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11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932688"/>
          </a:xfrm>
        </p:spPr>
        <p:txBody>
          <a:bodyPr>
            <a:normAutofit/>
          </a:bodyPr>
          <a:lstStyle/>
          <a:p>
            <a:r>
              <a:rPr lang="en-US" dirty="0"/>
              <a:t>GPROF Algorithm </a:t>
            </a:r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5344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rgbClr val="CC04B4"/>
                </a:solidFill>
              </a:rPr>
              <a:t>GPROF rainfall estimates </a:t>
            </a:r>
            <a:r>
              <a:rPr lang="en-US" dirty="0"/>
              <a:t>from SSM/I are used in </a:t>
            </a:r>
            <a:r>
              <a:rPr lang="en-US" dirty="0" smtClean="0"/>
              <a:t>the </a:t>
            </a:r>
            <a:r>
              <a:rPr lang="en-US" dirty="0"/>
              <a:t>Global Precipitation Climatology Project (GPCP) merged rainfall product [Huffman et al., 1997].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GPROF </a:t>
            </a:r>
            <a:r>
              <a:rPr lang="en-US" b="1" dirty="0">
                <a:solidFill>
                  <a:srgbClr val="CC04B4"/>
                </a:solidFill>
              </a:rPr>
              <a:t>retrieves both the instantaneous rainfall and the rainfall vertical structure</a:t>
            </a:r>
            <a:r>
              <a:rPr lang="en-US" dirty="0"/>
              <a:t> by using a Bayesian approach to match the observed brightness temperatures to hydrometeor profiles derived from cloud resolving models (CRMs).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A </a:t>
            </a:r>
            <a:r>
              <a:rPr lang="en-US" b="1" dirty="0">
                <a:solidFill>
                  <a:srgbClr val="CC04B4"/>
                </a:solidFill>
              </a:rPr>
              <a:t>radiative transfer model </a:t>
            </a:r>
            <a:r>
              <a:rPr lang="en-US" dirty="0"/>
              <a:t>based on a one-dimensional </a:t>
            </a:r>
            <a:r>
              <a:rPr lang="en-US" dirty="0" err="1"/>
              <a:t>Eddington</a:t>
            </a:r>
            <a:r>
              <a:rPr lang="en-US" dirty="0"/>
              <a:t> approximation [</a:t>
            </a:r>
            <a:r>
              <a:rPr lang="en-US" dirty="0" err="1"/>
              <a:t>Kummerow</a:t>
            </a:r>
            <a:r>
              <a:rPr lang="en-US" dirty="0"/>
              <a:t>, 1993] is used to </a:t>
            </a:r>
            <a:r>
              <a:rPr lang="en-US" b="1" dirty="0">
                <a:solidFill>
                  <a:srgbClr val="CC04B4"/>
                </a:solidFill>
              </a:rPr>
              <a:t>compute brightness temperatures</a:t>
            </a:r>
            <a:r>
              <a:rPr lang="en-US" dirty="0"/>
              <a:t> from the CRM hydrometeor profiles at the observed satellite frequencies.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More </a:t>
            </a:r>
            <a:r>
              <a:rPr lang="en-US" dirty="0"/>
              <a:t>information on the retrieval algorithm is available from </a:t>
            </a:r>
            <a:r>
              <a:rPr lang="en-US" b="1" dirty="0" err="1">
                <a:solidFill>
                  <a:srgbClr val="CC04B4"/>
                </a:solidFill>
              </a:rPr>
              <a:t>Kummerow</a:t>
            </a:r>
            <a:r>
              <a:rPr lang="en-US" b="1" dirty="0">
                <a:solidFill>
                  <a:srgbClr val="CC04B4"/>
                </a:solidFill>
              </a:rPr>
              <a:t> et al. [1996, 2001</a:t>
            </a:r>
            <a:r>
              <a:rPr lang="en-US" b="1" dirty="0" smtClean="0">
                <a:solidFill>
                  <a:srgbClr val="CC04B4"/>
                </a:solidFill>
              </a:rPr>
              <a:t>]</a:t>
            </a:r>
            <a:r>
              <a:rPr lang="en-US" dirty="0" smtClean="0">
                <a:solidFill>
                  <a:srgbClr val="CC04B4"/>
                </a:solidFill>
              </a:rPr>
              <a:t> </a:t>
            </a:r>
            <a:endParaRPr lang="en-US" dirty="0">
              <a:solidFill>
                <a:srgbClr val="CC0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8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GPROF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GPROF </a:t>
            </a:r>
            <a:r>
              <a:rPr lang="en-US" dirty="0"/>
              <a:t>aims to retrieve the </a:t>
            </a:r>
            <a:r>
              <a:rPr lang="en-US" b="1" dirty="0">
                <a:solidFill>
                  <a:srgbClr val="CC04B4"/>
                </a:solidFill>
              </a:rPr>
              <a:t>instantaneous rainfall and the rainfall vertical structure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is made possible by the response functions for </a:t>
            </a:r>
            <a:r>
              <a:rPr lang="en-US" b="1" dirty="0">
                <a:solidFill>
                  <a:srgbClr val="CC04B4"/>
                </a:solidFill>
              </a:rPr>
              <a:t>different channels peaking at different depths within the raining column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There </a:t>
            </a:r>
            <a:r>
              <a:rPr lang="en-US" dirty="0"/>
              <a:t>are, however, more independent variables within raining clouds than there are channels in the observing system.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solution to this problem therefore requires additional assumptions or constraints. 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Radiative </a:t>
            </a:r>
            <a:r>
              <a:rPr lang="en-US" b="1" dirty="0">
                <a:solidFill>
                  <a:srgbClr val="CC04B4"/>
                </a:solidFill>
              </a:rPr>
              <a:t>transfer calculations can be used to </a:t>
            </a:r>
            <a:r>
              <a:rPr lang="en-US" b="1" dirty="0" smtClean="0">
                <a:solidFill>
                  <a:srgbClr val="CC04B4"/>
                </a:solidFill>
              </a:rPr>
              <a:t>determine:</a:t>
            </a:r>
          </a:p>
          <a:p>
            <a:pPr lvl="1"/>
            <a:r>
              <a:rPr lang="en-US" dirty="0" smtClean="0"/>
              <a:t>brightness </a:t>
            </a:r>
            <a:r>
              <a:rPr lang="en-US" dirty="0"/>
              <a:t>temperature vector, </a:t>
            </a:r>
            <a:r>
              <a:rPr lang="en-US" b="1" dirty="0" smtClean="0">
                <a:solidFill>
                  <a:srgbClr val="CC04B4"/>
                </a:solidFill>
              </a:rPr>
              <a:t>Tb</a:t>
            </a:r>
            <a:r>
              <a:rPr lang="en-US" dirty="0" smtClean="0"/>
              <a:t>, given a:</a:t>
            </a:r>
          </a:p>
          <a:p>
            <a:pPr lvl="1"/>
            <a:r>
              <a:rPr lang="en-US" dirty="0" smtClean="0"/>
              <a:t>vertical </a:t>
            </a:r>
            <a:r>
              <a:rPr lang="en-US" dirty="0"/>
              <a:t>distribution of hydrometeors represented by </a:t>
            </a:r>
            <a:r>
              <a:rPr lang="en-US" b="1" dirty="0">
                <a:solidFill>
                  <a:srgbClr val="CC04B4"/>
                </a:solidFill>
              </a:rPr>
              <a:t>R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8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56488"/>
          </a:xfrm>
        </p:spPr>
        <p:txBody>
          <a:bodyPr/>
          <a:lstStyle/>
          <a:p>
            <a:r>
              <a:rPr lang="en-US" dirty="0" smtClean="0"/>
              <a:t>GPROF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5344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An </a:t>
            </a:r>
            <a:r>
              <a:rPr lang="en-US" dirty="0"/>
              <a:t>inversion procedure, however, is needed to find the hydrometeor profile, </a:t>
            </a:r>
            <a:r>
              <a:rPr lang="en-US" b="1" dirty="0"/>
              <a:t>R</a:t>
            </a:r>
            <a:r>
              <a:rPr lang="en-US" dirty="0"/>
              <a:t>, given a vector </a:t>
            </a:r>
            <a:r>
              <a:rPr lang="en-US" b="1" dirty="0"/>
              <a:t>Tb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present retrieval method has its foundation in Bayes</a:t>
            </a:r>
            <a:r>
              <a:rPr lang="en-US" dirty="0" smtClean="0"/>
              <a:t>' </a:t>
            </a:r>
            <a:r>
              <a:rPr lang="en-US" dirty="0"/>
              <a:t>theorem. 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Bayes</a:t>
            </a:r>
            <a:r>
              <a:rPr lang="en-US" dirty="0" smtClean="0"/>
              <a:t>' </a:t>
            </a:r>
            <a:r>
              <a:rPr lang="en-US" dirty="0"/>
              <a:t>formulation, the probability of a particular profile </a:t>
            </a:r>
            <a:r>
              <a:rPr lang="en-US" b="1" dirty="0"/>
              <a:t>R</a:t>
            </a:r>
            <a:r>
              <a:rPr lang="en-US" dirty="0"/>
              <a:t>, given </a:t>
            </a:r>
            <a:r>
              <a:rPr lang="en-US" b="1" dirty="0"/>
              <a:t>Tb</a:t>
            </a:r>
            <a:r>
              <a:rPr lang="en-US" dirty="0"/>
              <a:t> can be written as: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sz="3600" dirty="0" err="1" smtClean="0">
                <a:solidFill>
                  <a:srgbClr val="CC04B4"/>
                </a:solidFill>
              </a:rPr>
              <a:t>Pr</a:t>
            </a:r>
            <a:r>
              <a:rPr lang="en-US" sz="3600" dirty="0" smtClean="0">
                <a:solidFill>
                  <a:srgbClr val="CC04B4"/>
                </a:solidFill>
              </a:rPr>
              <a:t>(</a:t>
            </a:r>
            <a:r>
              <a:rPr lang="en-US" sz="3600" b="1" dirty="0" smtClean="0">
                <a:solidFill>
                  <a:srgbClr val="CC04B4"/>
                </a:solidFill>
              </a:rPr>
              <a:t>R</a:t>
            </a:r>
            <a:r>
              <a:rPr lang="en-US" sz="3600" dirty="0">
                <a:solidFill>
                  <a:srgbClr val="CC04B4"/>
                </a:solidFill>
              </a:rPr>
              <a:t> | </a:t>
            </a:r>
            <a:r>
              <a:rPr lang="en-US" sz="3600" b="1" dirty="0">
                <a:solidFill>
                  <a:srgbClr val="CC04B4"/>
                </a:solidFill>
              </a:rPr>
              <a:t>Tb</a:t>
            </a:r>
            <a:r>
              <a:rPr lang="en-US" sz="3600" dirty="0">
                <a:solidFill>
                  <a:srgbClr val="CC04B4"/>
                </a:solidFill>
              </a:rPr>
              <a:t>) = </a:t>
            </a:r>
            <a:r>
              <a:rPr lang="en-US" sz="3600" dirty="0" err="1">
                <a:solidFill>
                  <a:srgbClr val="CC04B4"/>
                </a:solidFill>
              </a:rPr>
              <a:t>Pr</a:t>
            </a:r>
            <a:r>
              <a:rPr lang="en-US" sz="3600" dirty="0">
                <a:solidFill>
                  <a:srgbClr val="CC04B4"/>
                </a:solidFill>
              </a:rPr>
              <a:t>(</a:t>
            </a:r>
            <a:r>
              <a:rPr lang="en-US" sz="3600" b="1" dirty="0">
                <a:solidFill>
                  <a:srgbClr val="CC04B4"/>
                </a:solidFill>
              </a:rPr>
              <a:t>R</a:t>
            </a:r>
            <a:r>
              <a:rPr lang="en-US" sz="3600" dirty="0">
                <a:solidFill>
                  <a:srgbClr val="CC04B4"/>
                </a:solidFill>
              </a:rPr>
              <a:t>) × </a:t>
            </a:r>
            <a:r>
              <a:rPr lang="en-US" sz="3600" dirty="0" err="1">
                <a:solidFill>
                  <a:srgbClr val="CC04B4"/>
                </a:solidFill>
              </a:rPr>
              <a:t>Pr</a:t>
            </a:r>
            <a:r>
              <a:rPr lang="en-US" sz="3600" dirty="0">
                <a:solidFill>
                  <a:srgbClr val="CC04B4"/>
                </a:solidFill>
              </a:rPr>
              <a:t>(</a:t>
            </a:r>
            <a:r>
              <a:rPr lang="en-US" sz="3600" b="1" dirty="0">
                <a:solidFill>
                  <a:srgbClr val="CC04B4"/>
                </a:solidFill>
              </a:rPr>
              <a:t>Tb</a:t>
            </a:r>
            <a:r>
              <a:rPr lang="en-US" sz="3600" dirty="0">
                <a:solidFill>
                  <a:srgbClr val="CC04B4"/>
                </a:solidFill>
              </a:rPr>
              <a:t> | </a:t>
            </a:r>
            <a:r>
              <a:rPr lang="en-US" sz="3600" b="1" dirty="0" smtClean="0">
                <a:solidFill>
                  <a:srgbClr val="CC04B4"/>
                </a:solidFill>
              </a:rPr>
              <a:t>R</a:t>
            </a:r>
            <a:r>
              <a:rPr lang="en-US" sz="3600" dirty="0" smtClean="0">
                <a:solidFill>
                  <a:srgbClr val="CC04B4"/>
                </a:solidFill>
              </a:rPr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where: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Pr</a:t>
            </a:r>
            <a:r>
              <a:rPr lang="en-US" dirty="0" smtClean="0"/>
              <a:t>(</a:t>
            </a:r>
            <a:r>
              <a:rPr lang="en-US" b="1" dirty="0" smtClean="0"/>
              <a:t>R</a:t>
            </a:r>
            <a:r>
              <a:rPr lang="en-US" dirty="0"/>
              <a:t>) is the probability with which a certain profile </a:t>
            </a:r>
            <a:endParaRPr lang="en-US" dirty="0" smtClean="0"/>
          </a:p>
          <a:p>
            <a:pPr lvl="1"/>
            <a:r>
              <a:rPr lang="en-US" b="1" dirty="0" smtClean="0"/>
              <a:t>R</a:t>
            </a:r>
            <a:r>
              <a:rPr lang="en-US" dirty="0" smtClean="0"/>
              <a:t> </a:t>
            </a:r>
            <a:r>
              <a:rPr lang="en-US" dirty="0"/>
              <a:t>will be observed and </a:t>
            </a:r>
            <a:endParaRPr lang="en-US" dirty="0" smtClean="0"/>
          </a:p>
          <a:p>
            <a:pPr lvl="1"/>
            <a:r>
              <a:rPr lang="en-US" dirty="0" err="1" smtClean="0"/>
              <a:t>Pr</a:t>
            </a:r>
            <a:r>
              <a:rPr lang="en-US" dirty="0" smtClean="0"/>
              <a:t>(</a:t>
            </a:r>
            <a:r>
              <a:rPr lang="en-US" b="1" dirty="0" smtClean="0"/>
              <a:t>Tb</a:t>
            </a:r>
            <a:r>
              <a:rPr lang="en-US" dirty="0"/>
              <a:t> | </a:t>
            </a:r>
            <a:r>
              <a:rPr lang="en-US" b="1" dirty="0"/>
              <a:t>R</a:t>
            </a:r>
            <a:r>
              <a:rPr lang="en-US" dirty="0"/>
              <a:t>) is the probability of observing the brightness temperature vector, </a:t>
            </a:r>
            <a:r>
              <a:rPr lang="en-US" b="1" dirty="0"/>
              <a:t>Tb</a:t>
            </a:r>
            <a:r>
              <a:rPr lang="en-US" dirty="0"/>
              <a:t>, given a particular rain profile </a:t>
            </a:r>
            <a:r>
              <a:rPr lang="en-US" b="1" dirty="0"/>
              <a:t>R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term on the right-hand side </a:t>
            </a:r>
            <a:r>
              <a:rPr lang="en-US" dirty="0" smtClean="0"/>
              <a:t>the equation </a:t>
            </a:r>
            <a:r>
              <a:rPr lang="en-US" dirty="0"/>
              <a:t>is derived using cloud-resolving models (CRM).</a:t>
            </a:r>
          </a:p>
        </p:txBody>
      </p:sp>
    </p:spTree>
    <p:extLst>
      <p:ext uri="{BB962C8B-B14F-4D97-AF65-F5344CB8AC3E}">
        <p14:creationId xmlns:p14="http://schemas.microsoft.com/office/powerpoint/2010/main" val="353275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4603"/>
            <a:ext cx="8229600" cy="1008888"/>
          </a:xfrm>
        </p:spPr>
        <p:txBody>
          <a:bodyPr/>
          <a:lstStyle/>
          <a:p>
            <a:r>
              <a:rPr lang="en-US" dirty="0" smtClean="0"/>
              <a:t>GPROF 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534400" cy="4876800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sz="2800" dirty="0" smtClean="0"/>
              <a:t>GPROF 2010 </a:t>
            </a:r>
            <a:r>
              <a:rPr lang="en-US" altLang="en-US" sz="2800" dirty="0"/>
              <a:t>continues to be a Bayesian algorithm consisting of:</a:t>
            </a:r>
          </a:p>
          <a:p>
            <a:pPr marL="0" indent="0">
              <a:buNone/>
            </a:pPr>
            <a:r>
              <a:rPr lang="en-US" altLang="en-US" sz="2800" dirty="0"/>
              <a:t>					     </a:t>
            </a:r>
          </a:p>
          <a:p>
            <a:pPr marL="0" indent="0">
              <a:buNone/>
            </a:pPr>
            <a:r>
              <a:rPr lang="en-US" altLang="en-US" sz="2800" dirty="0"/>
              <a:t>		</a:t>
            </a:r>
            <a:r>
              <a:rPr lang="en-US" altLang="en-US" sz="2800" dirty="0" smtClean="0"/>
              <a:t>     </a:t>
            </a:r>
            <a:r>
              <a:rPr lang="en-US" altLang="en-US" sz="2800" b="1" dirty="0" smtClean="0"/>
              <a:t>P(</a:t>
            </a:r>
            <a:r>
              <a:rPr lang="en-US" altLang="en-US" sz="2800" b="1" dirty="0" err="1" smtClean="0"/>
              <a:t>R|Tb</a:t>
            </a:r>
            <a:r>
              <a:rPr lang="en-US" altLang="en-US" sz="2800" b="1" dirty="0"/>
              <a:t>) = P(</a:t>
            </a:r>
            <a:r>
              <a:rPr lang="en-US" altLang="en-US" sz="2800" b="1" dirty="0" err="1"/>
              <a:t>Tb|R</a:t>
            </a:r>
            <a:r>
              <a:rPr lang="en-US" altLang="en-US" sz="2800" b="1" dirty="0"/>
              <a:t>)•P(R)/P(Tb)</a:t>
            </a:r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800" dirty="0"/>
              <a:t>No more rain screens.  All pixels are compared to database.  Bayes’ theorem determines rain or no rain.  </a:t>
            </a:r>
            <a:r>
              <a:rPr lang="en-US" altLang="en-US" sz="2800" dirty="0">
                <a:solidFill>
                  <a:srgbClr val="CC04B4"/>
                </a:solidFill>
              </a:rPr>
              <a:t>Consequence: almost all pixels have a very small probability of rain.  </a:t>
            </a:r>
          </a:p>
          <a:p>
            <a:endParaRPr lang="en-US" altLang="en-US" sz="2800" dirty="0"/>
          </a:p>
          <a:p>
            <a:r>
              <a:rPr lang="en-US" altLang="en-US" sz="2800" dirty="0"/>
              <a:t>No more convective/</a:t>
            </a:r>
            <a:r>
              <a:rPr lang="en-US" altLang="en-US" sz="2800" dirty="0" err="1"/>
              <a:t>stratiform</a:t>
            </a:r>
            <a:r>
              <a:rPr lang="en-US" altLang="en-US" sz="2800" dirty="0"/>
              <a:t> separation.  Only necessary because CRM database was skewed </a:t>
            </a:r>
            <a:r>
              <a:rPr lang="en-US" altLang="en-US" sz="2800" dirty="0" smtClean="0"/>
              <a:t>to </a:t>
            </a:r>
            <a:r>
              <a:rPr lang="en-US" altLang="en-US" sz="2800" dirty="0"/>
              <a:t>convective pixels.  Entire code is now exceedingly simple.</a:t>
            </a:r>
          </a:p>
          <a:p>
            <a:endParaRPr lang="en-US" altLang="en-US" sz="2800" dirty="0"/>
          </a:p>
          <a:p>
            <a:r>
              <a:rPr lang="en-US" altLang="en-US" sz="2800" dirty="0"/>
              <a:t>Pixels are classified only by background SST and </a:t>
            </a:r>
            <a:r>
              <a:rPr lang="en-US" altLang="en-US" sz="2800" dirty="0" smtClean="0"/>
              <a:t>Total </a:t>
            </a:r>
            <a:r>
              <a:rPr lang="en-US" altLang="en-US" sz="2800" dirty="0" err="1" smtClean="0"/>
              <a:t>Precipitable</a:t>
            </a:r>
            <a:r>
              <a:rPr lang="en-US" altLang="en-US" sz="2800" dirty="0" smtClean="0"/>
              <a:t> Water (TPW).  </a:t>
            </a:r>
            <a:r>
              <a:rPr lang="en-US" altLang="en-US" sz="2800" dirty="0"/>
              <a:t>Database entries within </a:t>
            </a:r>
            <a:r>
              <a:rPr lang="en-US" altLang="en-US" sz="2800" dirty="0" smtClean="0"/>
              <a:t>± 1K </a:t>
            </a:r>
            <a:r>
              <a:rPr lang="en-US" altLang="en-US" sz="2800" dirty="0"/>
              <a:t>in SST and </a:t>
            </a:r>
            <a:r>
              <a:rPr lang="en-US" altLang="en-US" sz="2800" dirty="0" smtClean="0"/>
              <a:t>± 2 </a:t>
            </a:r>
            <a:r>
              <a:rPr lang="en-US" altLang="en-US" sz="2800" dirty="0"/>
              <a:t>mm in TPW are searched for potential solutions.  Error </a:t>
            </a:r>
            <a:r>
              <a:rPr lang="en-US" altLang="en-US" sz="2800" dirty="0" err="1"/>
              <a:t>covariances</a:t>
            </a:r>
            <a:r>
              <a:rPr lang="en-US" altLang="en-US" sz="2800" dirty="0"/>
              <a:t> are established from fit between observed and simulated Tb in the a-priori database.  </a:t>
            </a:r>
          </a:p>
          <a:p>
            <a:endParaRPr lang="en-US" altLang="en-US" sz="28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91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Group 23"/>
          <p:cNvGrpSpPr>
            <a:grpSpLocks/>
          </p:cNvGrpSpPr>
          <p:nvPr/>
        </p:nvGrpSpPr>
        <p:grpSpPr bwMode="auto">
          <a:xfrm>
            <a:off x="152400" y="1295400"/>
            <a:ext cx="8674100" cy="4927596"/>
            <a:chOff x="0" y="385"/>
            <a:chExt cx="6093" cy="3935"/>
          </a:xfrm>
        </p:grpSpPr>
        <p:pic>
          <p:nvPicPr>
            <p:cNvPr id="1843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1649"/>
              <a:ext cx="2016" cy="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0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768"/>
              <a:ext cx="1520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1776"/>
              <a:ext cx="1452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2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2736"/>
              <a:ext cx="1452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3" name="Text Box 6"/>
            <p:cNvSpPr txBox="1">
              <a:spLocks noChangeArrowheads="1"/>
            </p:cNvSpPr>
            <p:nvPr/>
          </p:nvSpPr>
          <p:spPr bwMode="auto">
            <a:xfrm>
              <a:off x="288" y="548"/>
              <a:ext cx="2162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800" b="1">
                  <a:latin typeface="Times" panose="02020603050405020304" pitchFamily="18" charset="0"/>
                </a:rPr>
                <a:t>Bayesian Inversion</a:t>
              </a:r>
            </a:p>
          </p:txBody>
        </p:sp>
        <p:sp>
          <p:nvSpPr>
            <p:cNvPr id="18444" name="Line 7"/>
            <p:cNvSpPr>
              <a:spLocks noChangeShapeType="1"/>
            </p:cNvSpPr>
            <p:nvPr/>
          </p:nvSpPr>
          <p:spPr bwMode="auto">
            <a:xfrm flipV="1">
              <a:off x="2688" y="1824"/>
              <a:ext cx="480" cy="3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5" name="Line 8"/>
            <p:cNvSpPr>
              <a:spLocks noChangeShapeType="1"/>
            </p:cNvSpPr>
            <p:nvPr/>
          </p:nvSpPr>
          <p:spPr bwMode="auto">
            <a:xfrm>
              <a:off x="2640" y="2544"/>
              <a:ext cx="4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Line 9"/>
            <p:cNvSpPr>
              <a:spLocks noChangeShapeType="1"/>
            </p:cNvSpPr>
            <p:nvPr/>
          </p:nvSpPr>
          <p:spPr bwMode="auto">
            <a:xfrm>
              <a:off x="2640" y="2928"/>
              <a:ext cx="432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Text Box 10"/>
            <p:cNvSpPr txBox="1">
              <a:spLocks noChangeArrowheads="1"/>
            </p:cNvSpPr>
            <p:nvPr/>
          </p:nvSpPr>
          <p:spPr bwMode="auto">
            <a:xfrm>
              <a:off x="1152" y="2785"/>
              <a:ext cx="720" cy="2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>
                  <a:latin typeface="Times" panose="02020603050405020304" pitchFamily="18" charset="0"/>
                </a:rPr>
                <a:t>~10 km</a:t>
              </a:r>
              <a:endParaRPr lang="en-US" altLang="en-US">
                <a:latin typeface="Times" panose="02020603050405020304" pitchFamily="18" charset="0"/>
              </a:endParaRPr>
            </a:p>
          </p:txBody>
        </p:sp>
        <p:sp>
          <p:nvSpPr>
            <p:cNvPr id="18448" name="Text Box 11"/>
            <p:cNvSpPr txBox="1">
              <a:spLocks noChangeArrowheads="1"/>
            </p:cNvSpPr>
            <p:nvPr/>
          </p:nvSpPr>
          <p:spPr bwMode="auto">
            <a:xfrm>
              <a:off x="1968" y="1531"/>
              <a:ext cx="955" cy="2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0066"/>
                  </a:solidFill>
                  <a:latin typeface="Times" panose="02020603050405020304" pitchFamily="18" charset="0"/>
                </a:rPr>
                <a:t>TB observed</a:t>
              </a:r>
              <a:endParaRPr lang="en-US" altLang="en-US">
                <a:latin typeface="Times" panose="02020603050405020304" pitchFamily="18" charset="0"/>
              </a:endParaRPr>
            </a:p>
          </p:txBody>
        </p:sp>
        <p:sp>
          <p:nvSpPr>
            <p:cNvPr id="18449" name="Text Box 12"/>
            <p:cNvSpPr txBox="1">
              <a:spLocks noChangeArrowheads="1"/>
            </p:cNvSpPr>
            <p:nvPr/>
          </p:nvSpPr>
          <p:spPr bwMode="auto">
            <a:xfrm>
              <a:off x="4308" y="2689"/>
              <a:ext cx="977" cy="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0066"/>
                  </a:solidFill>
                  <a:latin typeface="Times" panose="02020603050405020304" pitchFamily="18" charset="0"/>
                </a:rPr>
                <a:t>TB model #3</a:t>
              </a:r>
              <a:endParaRPr lang="en-US" altLang="en-US">
                <a:latin typeface="Times" panose="02020603050405020304" pitchFamily="18" charset="0"/>
              </a:endParaRPr>
            </a:p>
          </p:txBody>
        </p:sp>
        <p:sp>
          <p:nvSpPr>
            <p:cNvPr id="18450" name="Text Box 13"/>
            <p:cNvSpPr txBox="1">
              <a:spLocks noChangeArrowheads="1"/>
            </p:cNvSpPr>
            <p:nvPr/>
          </p:nvSpPr>
          <p:spPr bwMode="auto">
            <a:xfrm>
              <a:off x="4320" y="1680"/>
              <a:ext cx="977" cy="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0066"/>
                  </a:solidFill>
                  <a:latin typeface="Times" panose="02020603050405020304" pitchFamily="18" charset="0"/>
                </a:rPr>
                <a:t>TB model #2</a:t>
              </a:r>
              <a:endParaRPr lang="en-US" altLang="en-US">
                <a:latin typeface="Times" panose="02020603050405020304" pitchFamily="18" charset="0"/>
              </a:endParaRPr>
            </a:p>
          </p:txBody>
        </p:sp>
        <p:sp>
          <p:nvSpPr>
            <p:cNvPr id="18451" name="Text Box 14"/>
            <p:cNvSpPr txBox="1">
              <a:spLocks noChangeArrowheads="1"/>
            </p:cNvSpPr>
            <p:nvPr/>
          </p:nvSpPr>
          <p:spPr bwMode="auto">
            <a:xfrm>
              <a:off x="4320" y="672"/>
              <a:ext cx="977" cy="2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0066"/>
                  </a:solidFill>
                  <a:latin typeface="Times" panose="02020603050405020304" pitchFamily="18" charset="0"/>
                </a:rPr>
                <a:t>TB model #1</a:t>
              </a:r>
              <a:endParaRPr lang="en-US" altLang="en-US">
                <a:latin typeface="Times" panose="02020603050405020304" pitchFamily="18" charset="0"/>
              </a:endParaRPr>
            </a:p>
          </p:txBody>
        </p:sp>
        <p:sp>
          <p:nvSpPr>
            <p:cNvPr id="18452" name="Oval 15"/>
            <p:cNvSpPr>
              <a:spLocks noChangeArrowheads="1"/>
            </p:cNvSpPr>
            <p:nvPr/>
          </p:nvSpPr>
          <p:spPr bwMode="auto">
            <a:xfrm>
              <a:off x="3840" y="3792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453" name="Oval 16"/>
            <p:cNvSpPr>
              <a:spLocks noChangeArrowheads="1"/>
            </p:cNvSpPr>
            <p:nvPr/>
          </p:nvSpPr>
          <p:spPr bwMode="auto">
            <a:xfrm>
              <a:off x="3840" y="3936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454" name="Oval 17"/>
            <p:cNvSpPr>
              <a:spLocks noChangeArrowheads="1"/>
            </p:cNvSpPr>
            <p:nvPr/>
          </p:nvSpPr>
          <p:spPr bwMode="auto">
            <a:xfrm>
              <a:off x="3840" y="4080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456" name="Text Box 19"/>
            <p:cNvSpPr txBox="1">
              <a:spLocks noChangeArrowheads="1"/>
            </p:cNvSpPr>
            <p:nvPr/>
          </p:nvSpPr>
          <p:spPr bwMode="auto">
            <a:xfrm>
              <a:off x="220" y="3914"/>
              <a:ext cx="12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18434" name="Object 2"/>
            <p:cNvGraphicFramePr>
              <a:graphicFrameLocks noChangeAspect="1"/>
            </p:cNvGraphicFramePr>
            <p:nvPr/>
          </p:nvGraphicFramePr>
          <p:xfrm>
            <a:off x="0" y="3920"/>
            <a:ext cx="2974" cy="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name="Equation" r:id="rId8" imgW="1790640" imgH="228600" progId="Equation.3">
                    <p:embed/>
                  </p:oleObj>
                </mc:Choice>
                <mc:Fallback>
                  <p:oleObj name="Equation" r:id="rId8" imgW="17906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3920"/>
                          <a:ext cx="2974" cy="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57" name="Text Box 21"/>
            <p:cNvSpPr txBox="1">
              <a:spLocks noChangeArrowheads="1"/>
            </p:cNvSpPr>
            <p:nvPr/>
          </p:nvSpPr>
          <p:spPr bwMode="auto">
            <a:xfrm>
              <a:off x="2871" y="385"/>
              <a:ext cx="322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TRMM PR/TMI &amp; Model Database</a:t>
              </a:r>
            </a:p>
          </p:txBody>
        </p:sp>
      </p:grpSp>
      <p:sp>
        <p:nvSpPr>
          <p:cNvPr id="29" name="Title 1"/>
          <p:cNvSpPr txBox="1">
            <a:spLocks/>
          </p:cNvSpPr>
          <p:nvPr/>
        </p:nvSpPr>
        <p:spPr>
          <a:xfrm>
            <a:off x="228600" y="228600"/>
            <a:ext cx="8229600" cy="93268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GPROF Algorithm Description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3"/>
          <p:cNvSpPr txBox="1">
            <a:spLocks noChangeArrowheads="1"/>
          </p:cNvSpPr>
          <p:nvPr/>
        </p:nvSpPr>
        <p:spPr bwMode="auto">
          <a:xfrm>
            <a:off x="3806825" y="1066800"/>
            <a:ext cx="1295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alibri" panose="020F0502020204030204" pitchFamily="34" charset="0"/>
              </a:rPr>
              <a:t>Pre-Processors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1371600"/>
            <a:ext cx="990600" cy="116955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63500">
              <a:srgbClr val="00B050">
                <a:alpha val="40000"/>
              </a:srgbClr>
            </a:glo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TMI_L1C</a:t>
            </a:r>
          </a:p>
          <a:p>
            <a:pPr>
              <a:defRPr/>
            </a:pPr>
            <a:r>
              <a:rPr lang="en-US" sz="1400" dirty="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TMI_1B11</a:t>
            </a:r>
          </a:p>
          <a:p>
            <a:pPr>
              <a:defRPr/>
            </a:pPr>
            <a:r>
              <a:rPr lang="en-US" sz="1400" dirty="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AME_L1B</a:t>
            </a:r>
          </a:p>
          <a:p>
            <a:pPr>
              <a:defRPr/>
            </a:pPr>
            <a:r>
              <a:rPr lang="en-US" sz="1400" dirty="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AME_L2A</a:t>
            </a:r>
          </a:p>
          <a:p>
            <a:pPr>
              <a:defRPr/>
            </a:pPr>
            <a:r>
              <a:rPr lang="en-US" sz="1400" dirty="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SSMI_L1C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6790" y="3121224"/>
            <a:ext cx="1600199" cy="30777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GPROF10 input file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788860" y="1585437"/>
            <a:ext cx="1600200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Spacecraft position Pixel Location   Pixel Time, Tbs, EIA    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675060" y="3577053"/>
            <a:ext cx="152400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Elevation           Land masks         Sea Surface Temp Clustered Profiles 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617660" y="3754856"/>
            <a:ext cx="1676400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rgbClr val="00B050">
                <a:alpha val="40000"/>
              </a:srgbClr>
            </a:glow>
          </a:effectLst>
        </p:spPr>
        <p:txBody>
          <a:bodyPr lIns="182880" tIns="137160" rIns="182880" bIns="13716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dirty="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GPROF2010 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074860" y="4724401"/>
            <a:ext cx="762000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Native Binary Output</a:t>
            </a:r>
          </a:p>
        </p:txBody>
      </p:sp>
      <p:cxnSp>
        <p:nvCxnSpPr>
          <p:cNvPr id="26645" name="AutoShape 16"/>
          <p:cNvCxnSpPr>
            <a:cxnSpLocks noChangeShapeType="1"/>
          </p:cNvCxnSpPr>
          <p:nvPr/>
        </p:nvCxnSpPr>
        <p:spPr bwMode="auto">
          <a:xfrm>
            <a:off x="3389313" y="1954213"/>
            <a:ext cx="573087" cy="15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1560260" y="3677167"/>
            <a:ext cx="1656943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Calibri" panose="020F0502020204030204" pitchFamily="34" charset="0"/>
              </a:rPr>
              <a:t>Land - All                         Coast – SSM/I           Ocean - Each Sensor</a:t>
            </a:r>
          </a:p>
        </p:txBody>
      </p:sp>
      <p:cxnSp>
        <p:nvCxnSpPr>
          <p:cNvPr id="26649" name="AutoShape 22"/>
          <p:cNvCxnSpPr>
            <a:cxnSpLocks noChangeShapeType="1"/>
          </p:cNvCxnSpPr>
          <p:nvPr/>
        </p:nvCxnSpPr>
        <p:spPr bwMode="auto">
          <a:xfrm>
            <a:off x="3217863" y="4046538"/>
            <a:ext cx="400050" cy="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 Box 23"/>
          <p:cNvSpPr txBox="1">
            <a:spLocks noChangeArrowheads="1"/>
          </p:cNvSpPr>
          <p:nvPr/>
        </p:nvSpPr>
        <p:spPr bwMode="auto">
          <a:xfrm>
            <a:off x="5446460" y="5677930"/>
            <a:ext cx="838200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HDF          HDF-EOS NetCDF</a:t>
            </a:r>
          </a:p>
        </p:txBody>
      </p:sp>
      <p:cxnSp>
        <p:nvCxnSpPr>
          <p:cNvPr id="26653" name="AutoShape 24"/>
          <p:cNvCxnSpPr>
            <a:cxnSpLocks noChangeShapeType="1"/>
          </p:cNvCxnSpPr>
          <p:nvPr/>
        </p:nvCxnSpPr>
        <p:spPr bwMode="auto">
          <a:xfrm rot="5400000">
            <a:off x="4329906" y="5657057"/>
            <a:ext cx="250825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15"/>
          <p:cNvCxnSpPr/>
          <p:nvPr/>
        </p:nvCxnSpPr>
        <p:spPr>
          <a:xfrm rot="5400000">
            <a:off x="4300537" y="4494213"/>
            <a:ext cx="309563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55" name="AutoShape 16"/>
          <p:cNvCxnSpPr>
            <a:cxnSpLocks noChangeShapeType="1"/>
          </p:cNvCxnSpPr>
          <p:nvPr/>
        </p:nvCxnSpPr>
        <p:spPr bwMode="auto">
          <a:xfrm rot="5400000">
            <a:off x="4167188" y="2830513"/>
            <a:ext cx="579437" cy="15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6" name="TextBox 17"/>
          <p:cNvSpPr txBox="1">
            <a:spLocks noChangeArrowheads="1"/>
          </p:cNvSpPr>
          <p:nvPr/>
        </p:nvSpPr>
        <p:spPr bwMode="auto">
          <a:xfrm>
            <a:off x="1636713" y="3352800"/>
            <a:ext cx="1447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alibri" panose="020F0502020204030204" pitchFamily="34" charset="0"/>
              </a:rPr>
              <a:t>Profile Databases</a:t>
            </a:r>
          </a:p>
        </p:txBody>
      </p:sp>
      <p:cxnSp>
        <p:nvCxnSpPr>
          <p:cNvPr id="26657" name="AutoShape 16"/>
          <p:cNvCxnSpPr>
            <a:cxnSpLocks noChangeShapeType="1"/>
          </p:cNvCxnSpPr>
          <p:nvPr/>
        </p:nvCxnSpPr>
        <p:spPr bwMode="auto">
          <a:xfrm rot="5400000">
            <a:off x="4293394" y="3591719"/>
            <a:ext cx="325438" cy="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8" name="TextBox 19"/>
          <p:cNvSpPr txBox="1">
            <a:spLocks noChangeArrowheads="1"/>
          </p:cNvSpPr>
          <p:nvPr/>
        </p:nvSpPr>
        <p:spPr bwMode="auto">
          <a:xfrm>
            <a:off x="5751513" y="3273425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alibri" panose="020F0502020204030204" pitchFamily="34" charset="0"/>
              </a:rPr>
              <a:t>Ancillary Datasets</a:t>
            </a: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3922460" y="5782271"/>
            <a:ext cx="106680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rgbClr val="00B050">
                <a:alpha val="40000"/>
              </a:srgbClr>
            </a:glo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Format Converter*</a:t>
            </a:r>
          </a:p>
        </p:txBody>
      </p:sp>
      <p:cxnSp>
        <p:nvCxnSpPr>
          <p:cNvPr id="26662" name="AutoShape 24"/>
          <p:cNvCxnSpPr>
            <a:cxnSpLocks noChangeShapeType="1"/>
          </p:cNvCxnSpPr>
          <p:nvPr/>
        </p:nvCxnSpPr>
        <p:spPr bwMode="auto">
          <a:xfrm>
            <a:off x="4989513" y="6043613"/>
            <a:ext cx="4572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63" name="TextBox 22"/>
          <p:cNvSpPr txBox="1">
            <a:spLocks noChangeArrowheads="1"/>
          </p:cNvSpPr>
          <p:nvPr/>
        </p:nvSpPr>
        <p:spPr bwMode="auto">
          <a:xfrm>
            <a:off x="2017713" y="1316038"/>
            <a:ext cx="114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alibri" panose="020F0502020204030204" pitchFamily="34" charset="0"/>
              </a:rPr>
              <a:t>Sensor Data</a:t>
            </a:r>
          </a:p>
        </p:txBody>
      </p:sp>
      <p:cxnSp>
        <p:nvCxnSpPr>
          <p:cNvPr id="26664" name="Straight Arrow Connector 23"/>
          <p:cNvCxnSpPr>
            <a:cxnSpLocks noChangeShapeType="1"/>
          </p:cNvCxnSpPr>
          <p:nvPr/>
        </p:nvCxnSpPr>
        <p:spPr bwMode="auto">
          <a:xfrm rot="10800000" flipV="1">
            <a:off x="5294313" y="40386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6665" name="Group 24"/>
          <p:cNvGrpSpPr>
            <a:grpSpLocks/>
          </p:cNvGrpSpPr>
          <p:nvPr/>
        </p:nvGrpSpPr>
        <p:grpSpPr bwMode="auto">
          <a:xfrm>
            <a:off x="2011363" y="5022850"/>
            <a:ext cx="1231900" cy="1347788"/>
            <a:chOff x="603567" y="4548261"/>
            <a:chExt cx="1231392" cy="1347579"/>
          </a:xfrm>
        </p:grpSpPr>
        <p:sp>
          <p:nvSpPr>
            <p:cNvPr id="26" name="TextBox 25"/>
            <p:cNvSpPr txBox="1"/>
            <p:nvPr/>
          </p:nvSpPr>
          <p:spPr>
            <a:xfrm>
              <a:off x="685800" y="4953000"/>
              <a:ext cx="1066800" cy="2462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>
                  <a:latin typeface="Calibri" pitchFamily="-110" charset="0"/>
                  <a:ea typeface="ＭＳ Ｐゴシック" pitchFamily="-110" charset="-128"/>
                  <a:cs typeface="ＭＳ Ｐゴシック" pitchFamily="-110" charset="-128"/>
                </a:rPr>
                <a:t>Temporary Files</a:t>
              </a:r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685800" y="5257800"/>
              <a:ext cx="10668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glow rad="63500">
                <a:srgbClr val="00B050">
                  <a:alpha val="40000"/>
                </a:srgbClr>
              </a:glo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000">
                  <a:latin typeface="Calibri" pitchFamily="-110" charset="0"/>
                  <a:ea typeface="ＭＳ Ｐゴシック" pitchFamily="-110" charset="-128"/>
                  <a:cs typeface="ＭＳ Ｐゴシック" pitchFamily="-110" charset="-128"/>
                </a:rPr>
                <a:t>Programs</a:t>
              </a:r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>
              <a:off x="685800" y="4630579"/>
              <a:ext cx="10668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000">
                  <a:latin typeface="Calibri" pitchFamily="-110" charset="0"/>
                  <a:ea typeface="ＭＳ Ｐゴシック" pitchFamily="-110" charset="-128"/>
                  <a:cs typeface="ＭＳ Ｐゴシック" pitchFamily="-110" charset="-128"/>
                </a:rPr>
                <a:t>Input Data</a:t>
              </a:r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685800" y="5562600"/>
              <a:ext cx="1066800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000">
                  <a:latin typeface="Calibri" pitchFamily="-110" charset="0"/>
                  <a:ea typeface="ＭＳ Ｐゴシック" pitchFamily="-110" charset="-128"/>
                  <a:cs typeface="ＭＳ Ｐゴシック" pitchFamily="-110" charset="-128"/>
                </a:rPr>
                <a:t>Output Files</a:t>
              </a:r>
            </a:p>
          </p:txBody>
        </p:sp>
      </p:grpSp>
      <p:sp>
        <p:nvSpPr>
          <p:cNvPr id="30" name="Rectangle 29"/>
          <p:cNvSpPr/>
          <p:nvPr/>
        </p:nvSpPr>
        <p:spPr>
          <a:xfrm>
            <a:off x="3998660" y="4648201"/>
            <a:ext cx="914400" cy="88392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Calibri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5522660" y="1374578"/>
            <a:ext cx="1676400" cy="11695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rPr>
              <a:t>SST directory spec Ancillary dir spec   Sat, Sensor Info     Channel Freqs, Errs Profile dbase names</a:t>
            </a:r>
          </a:p>
        </p:txBody>
      </p:sp>
      <p:sp>
        <p:nvSpPr>
          <p:cNvPr id="26672" name="TextBox 31"/>
          <p:cNvSpPr txBox="1">
            <a:spLocks noChangeArrowheads="1"/>
          </p:cNvSpPr>
          <p:nvPr/>
        </p:nvSpPr>
        <p:spPr bwMode="auto">
          <a:xfrm>
            <a:off x="5751513" y="1112838"/>
            <a:ext cx="114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alibri" panose="020F0502020204030204" pitchFamily="34" charset="0"/>
              </a:rPr>
              <a:t>Ancillary Info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0800000">
            <a:off x="4953000" y="1955800"/>
            <a:ext cx="569913" cy="3175"/>
          </a:xfrm>
          <a:prstGeom prst="straightConnector1">
            <a:avLst/>
          </a:prstGeom>
          <a:ln cap="flat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1"/>
          <p:cNvSpPr txBox="1">
            <a:spLocks/>
          </p:cNvSpPr>
          <p:nvPr/>
        </p:nvSpPr>
        <p:spPr>
          <a:xfrm>
            <a:off x="152400" y="229065"/>
            <a:ext cx="8686800" cy="93268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GPROF 2010 Processing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0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9144000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2133600" y="914400"/>
            <a:ext cx="68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TMI</a:t>
            </a:r>
          </a:p>
        </p:txBody>
      </p:sp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3657600" y="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31749" name="TextBox 7"/>
          <p:cNvSpPr txBox="1">
            <a:spLocks noChangeArrowheads="1"/>
          </p:cNvSpPr>
          <p:nvPr/>
        </p:nvSpPr>
        <p:spPr bwMode="auto">
          <a:xfrm>
            <a:off x="561975" y="4419600"/>
            <a:ext cx="1343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AMSR-E</a:t>
            </a:r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344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685800" y="1219200"/>
            <a:ext cx="83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TMI</a:t>
            </a:r>
          </a:p>
        </p:txBody>
      </p:sp>
    </p:spTree>
    <p:extLst>
      <p:ext uri="{BB962C8B-B14F-4D97-AF65-F5344CB8AC3E}">
        <p14:creationId xmlns:p14="http://schemas.microsoft.com/office/powerpoint/2010/main" val="375005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"/>
            <a:ext cx="7162800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4"/>
          <a:stretch>
            <a:fillRect/>
          </a:stretch>
        </p:blipFill>
        <p:spPr bwMode="auto">
          <a:xfrm>
            <a:off x="990600" y="3332163"/>
            <a:ext cx="71628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8229600" y="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Jan 2007</a:t>
            </a: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2438400" y="331788"/>
            <a:ext cx="1484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AMSR-E</a:t>
            </a:r>
          </a:p>
        </p:txBody>
      </p:sp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2438400" y="3535363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SSMI  F13</a:t>
            </a:r>
          </a:p>
        </p:txBody>
      </p:sp>
    </p:spTree>
    <p:extLst>
      <p:ext uri="{BB962C8B-B14F-4D97-AF65-F5344CB8AC3E}">
        <p14:creationId xmlns:p14="http://schemas.microsoft.com/office/powerpoint/2010/main" val="182683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3429000" y="3048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914400" y="914400"/>
            <a:ext cx="7239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Surface Precipitation (Liquid+Frozen)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34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/>
          <p:cNvSpPr txBox="1">
            <a:spLocks noChangeArrowheads="1"/>
          </p:cNvSpPr>
          <p:nvPr/>
        </p:nvSpPr>
        <p:spPr bwMode="auto">
          <a:xfrm>
            <a:off x="3505200" y="3048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2133600" y="914400"/>
            <a:ext cx="472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Convective Rain</a:t>
            </a: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305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32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3733800" y="2286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1752600" y="685800"/>
            <a:ext cx="541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Probability of Precipitation</a:t>
            </a:r>
          </a:p>
        </p:txBody>
      </p:sp>
    </p:spTree>
    <p:extLst>
      <p:ext uri="{BB962C8B-B14F-4D97-AF65-F5344CB8AC3E}">
        <p14:creationId xmlns:p14="http://schemas.microsoft.com/office/powerpoint/2010/main" val="266044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1"/>
          <p:cNvSpPr txBox="1">
            <a:spLocks noChangeArrowheads="1"/>
          </p:cNvSpPr>
          <p:nvPr/>
        </p:nvSpPr>
        <p:spPr bwMode="auto">
          <a:xfrm>
            <a:off x="3886200" y="3048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2133600" y="914400"/>
            <a:ext cx="472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Cloud Water Path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73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3429000" y="228600"/>
            <a:ext cx="190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2133600" y="914400"/>
            <a:ext cx="472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Rain Water Path</a:t>
            </a: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305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97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3505200" y="381000"/>
            <a:ext cx="175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2133600" y="914400"/>
            <a:ext cx="472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Ice Water Path</a:t>
            </a: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305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59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1"/>
          <p:cNvSpPr txBox="1">
            <a:spLocks noChangeArrowheads="1"/>
          </p:cNvSpPr>
          <p:nvPr/>
        </p:nvSpPr>
        <p:spPr bwMode="auto">
          <a:xfrm>
            <a:off x="3429000" y="304800"/>
            <a:ext cx="175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2133600" y="914400"/>
            <a:ext cx="472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Freezing Height</a:t>
            </a: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7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3124200" y="304800"/>
            <a:ext cx="190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1219200" y="9144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Sea Surface Temperature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8153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89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3200400" y="2286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1371600" y="914400"/>
            <a:ext cx="548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Total Precipitable Water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18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3886200" y="3048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2133600" y="914400"/>
            <a:ext cx="472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Wind Speed</a:t>
            </a: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81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3"/>
          <p:cNvSpPr txBox="1">
            <a:spLocks noChangeArrowheads="1"/>
          </p:cNvSpPr>
          <p:nvPr/>
        </p:nvSpPr>
        <p:spPr bwMode="auto">
          <a:xfrm>
            <a:off x="7924800" y="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2007</a:t>
            </a:r>
          </a:p>
        </p:txBody>
      </p:sp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2133600" y="914400"/>
            <a:ext cx="472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Surface Type</a:t>
            </a:r>
          </a:p>
        </p:txBody>
      </p:sp>
      <p:pic>
        <p:nvPicPr>
          <p:cNvPr id="4506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305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1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3505200" y="152400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Jan 1</a:t>
            </a:r>
            <a:r>
              <a:rPr lang="en-US" altLang="en-US" baseline="30000"/>
              <a:t>st</a:t>
            </a:r>
            <a:r>
              <a:rPr lang="en-US" altLang="en-US"/>
              <a:t>, 2007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2133600" y="609600"/>
            <a:ext cx="472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GPROF 2010 Quality Flag</a:t>
            </a:r>
          </a:p>
        </p:txBody>
      </p:sp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457200" y="990600"/>
            <a:ext cx="75438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/>
              <a:t>0 = Best Quality</a:t>
            </a:r>
          </a:p>
          <a:p>
            <a:pPr eaLnBrk="1" hangingPunct="1"/>
            <a:r>
              <a:rPr lang="en-US" altLang="en-US" sz="1600"/>
              <a:t>1 = Sun-glint,  Bayesian Expansion, Coastal contamination,  database expanding</a:t>
            </a:r>
          </a:p>
          <a:p>
            <a:pPr eaLnBrk="1" hangingPunct="1"/>
            <a:r>
              <a:rPr lang="en-US" altLang="en-US" sz="1600"/>
              <a:t>2 = Ambiguous over Land</a:t>
            </a:r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55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685800"/>
          <a:ext cx="7239000" cy="6166485"/>
        </p:xfrm>
        <a:graphic>
          <a:graphicData uri="http://schemas.openxmlformats.org/drawingml/2006/table">
            <a:tbl>
              <a:tblPr/>
              <a:tblGrid>
                <a:gridCol w="2454275"/>
                <a:gridCol w="4784725"/>
              </a:tblGrid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Product scale and coverage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Input data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4325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6 a.m./p.m. GPROF-SSMI/SSMIS August 1987–present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Monthly Susskind TOVS/AIRS  August 1987–present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GridSat-B1  1982–2010 (to be extended)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Monthly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1979–present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CPC 4-km Merged IR  2011–present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  0.5° global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OPI  1979–present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GPCC Full Gauge Analysis  1979–2010 (to be extended)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GPCC Monitoring Gauge Analysis  2011–present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TRMM Composite Climatology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nnHIRS reanalysis data (T, RH, sfc p)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EDF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Pentad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1979–present</a:t>
                      </a:r>
                      <a:endParaRPr kumimoji="0" lang="en-US" altLang="en-US" sz="1200" b="0" i="0" u="sng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CMAP Pentad Precipitation  1979–present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  0.5° global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GPCP Daily 1982–present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sng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GPCP Monthly  1982–present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Daily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1982–present</a:t>
                      </a:r>
                      <a:endParaRPr kumimoji="0" lang="en-US" altLang="en-US" sz="1200" b="0" i="0" u="sng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6 a.m./p.m. GPROF-SSMI/SSMIS  August 1987–present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  0.5° 60°N-S 1982–1996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Daily Susskind TOVS/AIRS  October 1996–present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  0.5° global  1996–present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Gridsat-B1  1982-2010 (to be extended)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CPC 4-km Merged IR  2011–present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GPCP 3-hr  1998–present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F60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3-hr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1998–present</a:t>
                      </a:r>
                      <a:endParaRPr kumimoji="0" lang="en-US" altLang="en-US" sz="1200" b="0" i="0" u="sng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C8FE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GPCP Monthly  1998–present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C8FE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    0.1°  60°N-S (to be extended)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C8FE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anose="02020603050405020304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>GPM IMERG  1998–present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C8FE"/>
                    </a:solidFill>
                  </a:tcPr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8229600" cy="9906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GPCP V3 Products and Inputs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101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912"/>
            <a:ext cx="8001000" cy="932688"/>
          </a:xfrm>
        </p:spPr>
        <p:txBody>
          <a:bodyPr/>
          <a:lstStyle/>
          <a:p>
            <a:r>
              <a:rPr lang="en-US" dirty="0" smtClean="0"/>
              <a:t>GPCP V3 Output Data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4582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The standard monthly precipitation estimate will be a satellite-gauge combination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C04B4"/>
                </a:solidFill>
              </a:rPr>
              <a:t>The shorter-interval products will be calibrated to the monthly satellite-gauge product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Data fields in al products:</a:t>
            </a:r>
          </a:p>
          <a:p>
            <a:pPr lvl="1"/>
            <a:r>
              <a:rPr lang="en-US" dirty="0" smtClean="0"/>
              <a:t>Accumulated precipitation (mm/d)</a:t>
            </a:r>
          </a:p>
          <a:p>
            <a:pPr lvl="1"/>
            <a:r>
              <a:rPr lang="en-US" dirty="0" smtClean="0"/>
              <a:t>Estimated error</a:t>
            </a:r>
          </a:p>
          <a:p>
            <a:pPr lvl="1"/>
            <a:r>
              <a:rPr lang="en-US" dirty="0" smtClean="0"/>
              <a:t>Precipitation phase (percentage probability of liquid)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The Monthly dataset will also provide:</a:t>
            </a:r>
          </a:p>
          <a:p>
            <a:pPr lvl="1"/>
            <a:r>
              <a:rPr lang="en-US" dirty="0" smtClean="0"/>
              <a:t>Multi-satellite accumulated precipitation (e.g., without month-to-month gauge information; mm/d)</a:t>
            </a:r>
          </a:p>
          <a:p>
            <a:pPr lvl="1"/>
            <a:r>
              <a:rPr lang="en-US" dirty="0" smtClean="0"/>
              <a:t>gauge relative weighting in the final satellite-gauge product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The 3-hourly dataset will also provide</a:t>
            </a:r>
          </a:p>
          <a:p>
            <a:pPr lvl="1"/>
            <a:r>
              <a:rPr lang="en-US" dirty="0" smtClean="0"/>
              <a:t>snapshot precipitation rate (expressed in mm/d)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93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9144000" cy="932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GPCP V3 Observation-Model Products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295400"/>
            <a:ext cx="83820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Numerical models are more skillful than observational products for cold-season mid- and high-latitude precipitation</a:t>
            </a:r>
          </a:p>
          <a:p>
            <a:pPr lvl="1"/>
            <a:r>
              <a:rPr lang="en-US" dirty="0" smtClean="0"/>
              <a:t>This is a moving target as both sides improve!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In parallel with (not replacement of) the observational products, this project plans to create monthly observation-model products:</a:t>
            </a:r>
          </a:p>
          <a:p>
            <a:pPr lvl="1"/>
            <a:r>
              <a:rPr lang="en-US" dirty="0" smtClean="0"/>
              <a:t>start work using the NASA Modern-Era Retrospective Analysis for Research and Application (MERRA)</a:t>
            </a:r>
          </a:p>
          <a:p>
            <a:pPr lvl="1"/>
            <a:r>
              <a:rPr lang="en-US" dirty="0" smtClean="0"/>
              <a:t>blend the GPCP multi-satellite and MERRA precipitation fields following </a:t>
            </a:r>
            <a:r>
              <a:rPr lang="en-US" dirty="0" err="1" smtClean="0"/>
              <a:t>Sapiano</a:t>
            </a:r>
            <a:r>
              <a:rPr lang="en-US" dirty="0" smtClean="0"/>
              <a:t> et al (2008)</a:t>
            </a:r>
          </a:p>
          <a:p>
            <a:pPr lvl="1"/>
            <a:r>
              <a:rPr lang="en-US" dirty="0" smtClean="0"/>
              <a:t>The combine the gauges with the blended satellite-model field</a:t>
            </a: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CC04B4"/>
                </a:solidFill>
              </a:rPr>
              <a:t>Shorter-interval combinations currently lack a good framework</a:t>
            </a:r>
          </a:p>
          <a:p>
            <a:pPr lvl="1"/>
            <a:r>
              <a:rPr lang="en-US" dirty="0" smtClean="0"/>
              <a:t>Note the recent word by </a:t>
            </a:r>
            <a:r>
              <a:rPr lang="en-US" dirty="0" err="1" smtClean="0"/>
              <a:t>Xie</a:t>
            </a:r>
            <a:r>
              <a:rPr lang="en-US" dirty="0" smtClean="0"/>
              <a:t> and collaborators on merging daily satellite, gauge, and radar data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85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92"/>
          <p:cNvSpPr txBox="1">
            <a:spLocks noChangeArrowheads="1"/>
          </p:cNvSpPr>
          <p:nvPr/>
        </p:nvSpPr>
        <p:spPr bwMode="auto">
          <a:xfrm>
            <a:off x="457200" y="1600200"/>
            <a:ext cx="2514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solidFill>
                  <a:srgbClr val="009900"/>
                </a:solidFill>
                <a:latin typeface="Helvetica" panose="020B0604020202020204" pitchFamily="34" charset="0"/>
              </a:rPr>
              <a:t>Microwave-adjusted IR extends 60°N-S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3048000" y="990600"/>
            <a:ext cx="0" cy="1828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" name="Straight Connector 5"/>
          <p:cNvCxnSpPr/>
          <p:nvPr/>
        </p:nvCxnSpPr>
        <p:spPr bwMode="auto">
          <a:xfrm>
            <a:off x="3048000" y="4495800"/>
            <a:ext cx="0" cy="12192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366" name="Text Box 392"/>
          <p:cNvSpPr txBox="1">
            <a:spLocks noChangeArrowheads="1"/>
          </p:cNvSpPr>
          <p:nvPr/>
        </p:nvSpPr>
        <p:spPr bwMode="auto">
          <a:xfrm>
            <a:off x="304800" y="4800600"/>
            <a:ext cx="2514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solidFill>
                  <a:srgbClr val="009900"/>
                </a:solidFill>
                <a:latin typeface="Helvetica" panose="020B0604020202020204" pitchFamily="34" charset="0"/>
              </a:rPr>
              <a:t>Microwave-adjusted IR extends 40°N-S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3200400" y="2819400"/>
            <a:ext cx="0" cy="4191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3200400" y="533400"/>
            <a:ext cx="0" cy="4572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3200400" y="6019800"/>
            <a:ext cx="0" cy="4191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3200400" y="3657600"/>
            <a:ext cx="0" cy="5334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2895600" y="4191000"/>
            <a:ext cx="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E57E0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2895600" y="5715000"/>
            <a:ext cx="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E57E0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373" name="Text Box 392"/>
          <p:cNvSpPr txBox="1">
            <a:spLocks noChangeArrowheads="1"/>
          </p:cNvSpPr>
          <p:nvPr/>
        </p:nvSpPr>
        <p:spPr bwMode="auto">
          <a:xfrm>
            <a:off x="304800" y="3200400"/>
            <a:ext cx="2514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solidFill>
                  <a:srgbClr val="0000FF"/>
                </a:solidFill>
                <a:latin typeface="Helvetica" panose="020B0604020202020204" pitchFamily="34" charset="0"/>
              </a:rPr>
              <a:t>TOVS/AIRS dominates 60-90° N and S</a:t>
            </a: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819400" y="3505200"/>
            <a:ext cx="381000" cy="3048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 flipV="1">
            <a:off x="2819400" y="3124200"/>
            <a:ext cx="381000" cy="37623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376" name="Text Box 392"/>
          <p:cNvSpPr txBox="1">
            <a:spLocks noChangeArrowheads="1"/>
          </p:cNvSpPr>
          <p:nvPr/>
        </p:nvSpPr>
        <p:spPr bwMode="auto">
          <a:xfrm>
            <a:off x="304800" y="4038600"/>
            <a:ext cx="2514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solidFill>
                  <a:srgbClr val="E57E03"/>
                </a:solidFill>
                <a:latin typeface="Helvetica" panose="020B0604020202020204" pitchFamily="34" charset="0"/>
              </a:rPr>
              <a:t>microwave-only 40-60° N and S</a:t>
            </a:r>
          </a:p>
        </p:txBody>
      </p:sp>
      <p:sp>
        <p:nvSpPr>
          <p:cNvPr id="15377" name="Text Box 392"/>
          <p:cNvSpPr txBox="1">
            <a:spLocks noChangeArrowheads="1"/>
          </p:cNvSpPr>
          <p:nvPr/>
        </p:nvSpPr>
        <p:spPr bwMode="auto">
          <a:xfrm>
            <a:off x="228600" y="685800"/>
            <a:ext cx="16764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latin typeface="Helvetica" panose="020B0604020202020204" pitchFamily="34" charset="0"/>
              </a:rPr>
              <a:t>0.5° resolution</a:t>
            </a:r>
          </a:p>
        </p:txBody>
      </p:sp>
      <p:sp>
        <p:nvSpPr>
          <p:cNvPr id="15378" name="Text Box 392"/>
          <p:cNvSpPr txBox="1">
            <a:spLocks noChangeArrowheads="1"/>
          </p:cNvSpPr>
          <p:nvPr/>
        </p:nvSpPr>
        <p:spPr bwMode="auto">
          <a:xfrm>
            <a:off x="228600" y="6096000"/>
            <a:ext cx="16764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latin typeface="Helvetica" panose="020B0604020202020204" pitchFamily="34" charset="0"/>
              </a:rPr>
              <a:t>2.5° resolution</a:t>
            </a:r>
          </a:p>
        </p:txBody>
      </p:sp>
      <p:pic>
        <p:nvPicPr>
          <p:cNvPr id="15379" name="Picture 1" descr="201206_gpcpV3s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33400"/>
            <a:ext cx="54864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0" name="Picture 24" descr="gpcp.201206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733800"/>
            <a:ext cx="54864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1" name="TextBox 6"/>
          <p:cNvSpPr txBox="1">
            <a:spLocks noChangeArrowheads="1"/>
          </p:cNvSpPr>
          <p:nvPr/>
        </p:nvSpPr>
        <p:spPr bwMode="auto">
          <a:xfrm>
            <a:off x="3368675" y="3305175"/>
            <a:ext cx="2955925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000FF"/>
                </a:solidFill>
                <a:latin typeface="Helvetica" panose="020B0604020202020204" pitchFamily="34" charset="0"/>
              </a:rPr>
              <a:t>Proto. V.3 Monthly  (mm/d)  Jun 2012</a:t>
            </a:r>
          </a:p>
        </p:txBody>
      </p:sp>
      <p:sp>
        <p:nvSpPr>
          <p:cNvPr id="15382" name="TextBox 6"/>
          <p:cNvSpPr txBox="1">
            <a:spLocks noChangeArrowheads="1"/>
          </p:cNvSpPr>
          <p:nvPr/>
        </p:nvSpPr>
        <p:spPr bwMode="auto">
          <a:xfrm>
            <a:off x="3352800" y="6477000"/>
            <a:ext cx="2895600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000FF"/>
                </a:solidFill>
                <a:latin typeface="Helvetica" panose="020B0604020202020204" pitchFamily="34" charset="0"/>
              </a:rPr>
              <a:t>V.2.1 Monthly  (mm/d)  Jun 2012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0388"/>
            <a:ext cx="8305800" cy="58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Prototype Monthly V3 vs. V2.2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1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92"/>
          <p:cNvSpPr txBox="1">
            <a:spLocks noChangeArrowheads="1"/>
          </p:cNvSpPr>
          <p:nvPr/>
        </p:nvSpPr>
        <p:spPr bwMode="auto">
          <a:xfrm>
            <a:off x="457200" y="1600200"/>
            <a:ext cx="2514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solidFill>
                  <a:srgbClr val="009900"/>
                </a:solidFill>
                <a:latin typeface="Helvetica" panose="020B0604020202020204" pitchFamily="34" charset="0"/>
              </a:rPr>
              <a:t>Microwave-adjusted IR extends 60°N-S</a:t>
            </a:r>
          </a:p>
        </p:txBody>
      </p:sp>
      <p:cxnSp>
        <p:nvCxnSpPr>
          <p:cNvPr id="31" name="Straight Connector 30"/>
          <p:cNvCxnSpPr/>
          <p:nvPr/>
        </p:nvCxnSpPr>
        <p:spPr bwMode="auto">
          <a:xfrm>
            <a:off x="3124200" y="914400"/>
            <a:ext cx="0" cy="1905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>
            <a:off x="3124200" y="4495800"/>
            <a:ext cx="0" cy="1143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390" name="Text Box 392"/>
          <p:cNvSpPr txBox="1">
            <a:spLocks noChangeArrowheads="1"/>
          </p:cNvSpPr>
          <p:nvPr/>
        </p:nvSpPr>
        <p:spPr bwMode="auto">
          <a:xfrm>
            <a:off x="457200" y="4724400"/>
            <a:ext cx="2514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solidFill>
                  <a:srgbClr val="009900"/>
                </a:solidFill>
                <a:latin typeface="Helvetica" panose="020B0604020202020204" pitchFamily="34" charset="0"/>
              </a:rPr>
              <a:t>Microwave-adjusted IR extends 40°N-S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>
            <a:off x="2971800" y="2819400"/>
            <a:ext cx="0" cy="4572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>
            <a:off x="2971800" y="533400"/>
            <a:ext cx="0" cy="381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2971800" y="5638800"/>
            <a:ext cx="0" cy="8382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2971800" y="3657600"/>
            <a:ext cx="0" cy="8382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395" name="Text Box 392"/>
          <p:cNvSpPr txBox="1">
            <a:spLocks noChangeArrowheads="1"/>
          </p:cNvSpPr>
          <p:nvPr/>
        </p:nvSpPr>
        <p:spPr bwMode="auto">
          <a:xfrm>
            <a:off x="457200" y="2743200"/>
            <a:ext cx="2514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solidFill>
                  <a:srgbClr val="0000FF"/>
                </a:solidFill>
                <a:latin typeface="Helvetica" panose="020B0604020202020204" pitchFamily="34" charset="0"/>
              </a:rPr>
              <a:t>TOVS/AIRS used 60-90° N and S</a:t>
            </a:r>
          </a:p>
        </p:txBody>
      </p:sp>
      <p:sp>
        <p:nvSpPr>
          <p:cNvPr id="16396" name="Text Box 392"/>
          <p:cNvSpPr txBox="1">
            <a:spLocks noChangeArrowheads="1"/>
          </p:cNvSpPr>
          <p:nvPr/>
        </p:nvSpPr>
        <p:spPr bwMode="auto">
          <a:xfrm>
            <a:off x="228600" y="685800"/>
            <a:ext cx="16764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latin typeface="Helvetica" panose="020B0604020202020204" pitchFamily="34" charset="0"/>
              </a:rPr>
              <a:t>0.5° resolution</a:t>
            </a:r>
          </a:p>
        </p:txBody>
      </p:sp>
      <p:sp>
        <p:nvSpPr>
          <p:cNvPr id="16397" name="Text Box 392"/>
          <p:cNvSpPr txBox="1">
            <a:spLocks noChangeArrowheads="1"/>
          </p:cNvSpPr>
          <p:nvPr/>
        </p:nvSpPr>
        <p:spPr bwMode="auto">
          <a:xfrm>
            <a:off x="228600" y="6096000"/>
            <a:ext cx="16764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latin typeface="Helvetica" panose="020B0604020202020204" pitchFamily="34" charset="0"/>
              </a:rPr>
              <a:t>1° resolution</a:t>
            </a:r>
          </a:p>
        </p:txBody>
      </p:sp>
      <p:sp>
        <p:nvSpPr>
          <p:cNvPr id="16398" name="Text Box 392"/>
          <p:cNvSpPr txBox="1">
            <a:spLocks noChangeArrowheads="1"/>
          </p:cNvSpPr>
          <p:nvPr/>
        </p:nvSpPr>
        <p:spPr bwMode="auto">
          <a:xfrm>
            <a:off x="381000" y="3810000"/>
            <a:ext cx="2514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3" tIns="44047" rIns="88093" bIns="44047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519113" algn="l"/>
              </a:tabLs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519113" algn="l"/>
              </a:tabLst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spcAft>
                <a:spcPts val="575"/>
              </a:spcAft>
              <a:buFontTx/>
              <a:buNone/>
            </a:pPr>
            <a:r>
              <a:rPr lang="en-US" altLang="en-US" sz="1700">
                <a:solidFill>
                  <a:srgbClr val="0000FF"/>
                </a:solidFill>
                <a:latin typeface="Helvetica" panose="020B0604020202020204" pitchFamily="34" charset="0"/>
              </a:rPr>
              <a:t>TOVS/AIRS used 40-90° N and S</a:t>
            </a:r>
          </a:p>
        </p:txBody>
      </p:sp>
      <p:pic>
        <p:nvPicPr>
          <p:cNvPr id="1639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711575"/>
            <a:ext cx="5495925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522288"/>
            <a:ext cx="5503863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1" name="TextBox 5"/>
          <p:cNvSpPr txBox="1">
            <a:spLocks noChangeArrowheads="1"/>
          </p:cNvSpPr>
          <p:nvPr/>
        </p:nvSpPr>
        <p:spPr bwMode="auto">
          <a:xfrm>
            <a:off x="3276600" y="3295650"/>
            <a:ext cx="2649538" cy="2778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000FF"/>
                </a:solidFill>
                <a:latin typeface="Helvetica" panose="020B0604020202020204" pitchFamily="34" charset="0"/>
              </a:rPr>
              <a:t>Sim. V.3 Daily  (mm/d)  1 Jan 2007</a:t>
            </a:r>
          </a:p>
        </p:txBody>
      </p:sp>
      <p:sp>
        <p:nvSpPr>
          <p:cNvPr id="16402" name="TextBox 5"/>
          <p:cNvSpPr txBox="1">
            <a:spLocks noChangeArrowheads="1"/>
          </p:cNvSpPr>
          <p:nvPr/>
        </p:nvSpPr>
        <p:spPr bwMode="auto">
          <a:xfrm>
            <a:off x="3276600" y="6505575"/>
            <a:ext cx="2649538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000FF"/>
                </a:solidFill>
                <a:latin typeface="Helvetica" panose="020B0604020202020204" pitchFamily="34" charset="0"/>
              </a:rPr>
              <a:t>V.1.1 Daily  (mm/d)  1 Jan 2007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536" y="-115505"/>
            <a:ext cx="8305800" cy="7533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Simulated Daily V3 compared to 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40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098226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7"/>
          <p:cNvSpPr>
            <a:spLocks noChangeArrowheads="1"/>
          </p:cNvSpPr>
          <p:nvPr/>
        </p:nvSpPr>
        <p:spPr bwMode="auto">
          <a:xfrm>
            <a:off x="1371600" y="6400800"/>
            <a:ext cx="12192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6867" name="TextBox 6"/>
          <p:cNvSpPr txBox="1">
            <a:spLocks noChangeArrowheads="1"/>
          </p:cNvSpPr>
          <p:nvPr/>
        </p:nvSpPr>
        <p:spPr bwMode="auto">
          <a:xfrm>
            <a:off x="1524000" y="6335712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rgbClr val="3366FF"/>
                </a:solidFill>
              </a:rPr>
              <a:t>January 2007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10600" cy="856488"/>
          </a:xfrm>
        </p:spPr>
        <p:txBody>
          <a:bodyPr>
            <a:normAutofit/>
          </a:bodyPr>
          <a:lstStyle/>
          <a:p>
            <a:r>
              <a:rPr lang="en-US" dirty="0" smtClean="0"/>
              <a:t>Example GPCP Version 3 Monthly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52578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Box 6"/>
          <p:cNvSpPr txBox="1">
            <a:spLocks noChangeArrowheads="1"/>
          </p:cNvSpPr>
          <p:nvPr/>
        </p:nvSpPr>
        <p:spPr bwMode="auto">
          <a:xfrm>
            <a:off x="2209800" y="3581400"/>
            <a:ext cx="144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3366FF"/>
                </a:solidFill>
              </a:rPr>
              <a:t>January 2007</a:t>
            </a: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2057400" y="5562600"/>
            <a:ext cx="762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2209800" y="5715000"/>
            <a:ext cx="762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1676400" y="3657600"/>
            <a:ext cx="6096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3789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86200"/>
            <a:ext cx="52451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TextBox 8"/>
          <p:cNvSpPr txBox="1">
            <a:spLocks noChangeArrowheads="1"/>
          </p:cNvSpPr>
          <p:nvPr/>
        </p:nvSpPr>
        <p:spPr bwMode="auto">
          <a:xfrm>
            <a:off x="6781800" y="16002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rgbClr val="CC04B4"/>
                </a:solidFill>
                <a:latin typeface="+mn-lt"/>
              </a:rPr>
              <a:t>Version 3</a:t>
            </a:r>
          </a:p>
        </p:txBody>
      </p:sp>
      <p:sp>
        <p:nvSpPr>
          <p:cNvPr id="37898" name="TextBox 9"/>
          <p:cNvSpPr txBox="1">
            <a:spLocks noChangeArrowheads="1"/>
          </p:cNvSpPr>
          <p:nvPr/>
        </p:nvSpPr>
        <p:spPr bwMode="auto">
          <a:xfrm>
            <a:off x="6629400" y="3962400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rgbClr val="CC04B4"/>
                </a:solidFill>
                <a:latin typeface="+mn-lt"/>
              </a:rPr>
              <a:t>Version 2.1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5242"/>
            <a:ext cx="8229600" cy="834961"/>
          </a:xfrm>
        </p:spPr>
        <p:txBody>
          <a:bodyPr/>
          <a:lstStyle/>
          <a:p>
            <a:r>
              <a:rPr lang="en-US" dirty="0" smtClean="0"/>
              <a:t>Example Monthly V3 s. V2.1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3" y="1599707"/>
            <a:ext cx="9171388" cy="522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Box 5"/>
          <p:cNvSpPr txBox="1">
            <a:spLocks noChangeArrowheads="1"/>
          </p:cNvSpPr>
          <p:nvPr/>
        </p:nvSpPr>
        <p:spPr bwMode="auto">
          <a:xfrm>
            <a:off x="1447800" y="6324600"/>
            <a:ext cx="167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rgbClr val="3366FF"/>
                </a:solidFill>
              </a:rPr>
              <a:t>1 January 2007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305800" cy="914400"/>
          </a:xfrm>
        </p:spPr>
        <p:txBody>
          <a:bodyPr/>
          <a:lstStyle/>
          <a:p>
            <a:r>
              <a:rPr lang="en-US" dirty="0" smtClean="0"/>
              <a:t>Example GPCP Version 3 Daily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1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066800"/>
            <a:ext cx="49498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1600200" y="3513591"/>
            <a:ext cx="167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rgbClr val="3366FF"/>
                </a:solidFill>
                <a:latin typeface="+mn-lt"/>
              </a:rPr>
              <a:t>1 January 2007</a:t>
            </a:r>
          </a:p>
        </p:txBody>
      </p:sp>
      <p:pic>
        <p:nvPicPr>
          <p:cNvPr id="3994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3938588"/>
            <a:ext cx="4967287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Box 5"/>
          <p:cNvSpPr txBox="1">
            <a:spLocks noChangeArrowheads="1"/>
          </p:cNvSpPr>
          <p:nvPr/>
        </p:nvSpPr>
        <p:spPr bwMode="auto">
          <a:xfrm>
            <a:off x="6180364" y="1337617"/>
            <a:ext cx="2362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 smtClean="0">
                <a:solidFill>
                  <a:srgbClr val="CC04B4"/>
                </a:solidFill>
                <a:latin typeface="+mn-lt"/>
              </a:rPr>
              <a:t>NEW Version </a:t>
            </a:r>
            <a:r>
              <a:rPr lang="en-US" altLang="en-US" b="1" dirty="0">
                <a:solidFill>
                  <a:srgbClr val="CC04B4"/>
                </a:solidFill>
                <a:latin typeface="+mn-lt"/>
              </a:rPr>
              <a:t>3</a:t>
            </a:r>
          </a:p>
        </p:txBody>
      </p:sp>
      <p:sp>
        <p:nvSpPr>
          <p:cNvPr id="39943" name="TextBox 6"/>
          <p:cNvSpPr txBox="1">
            <a:spLocks noChangeArrowheads="1"/>
          </p:cNvSpPr>
          <p:nvPr/>
        </p:nvSpPr>
        <p:spPr bwMode="auto">
          <a:xfrm>
            <a:off x="6400800" y="4191000"/>
            <a:ext cx="190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rgbClr val="CC04B4"/>
                </a:solidFill>
                <a:latin typeface="+mn-lt"/>
              </a:rPr>
              <a:t>Version 2.1</a:t>
            </a:r>
          </a:p>
        </p:txBody>
      </p:sp>
      <p:sp>
        <p:nvSpPr>
          <p:cNvPr id="39944" name="TextBox 7"/>
          <p:cNvSpPr txBox="1">
            <a:spLocks noChangeArrowheads="1"/>
          </p:cNvSpPr>
          <p:nvPr/>
        </p:nvSpPr>
        <p:spPr bwMode="auto">
          <a:xfrm>
            <a:off x="5935436" y="2150118"/>
            <a:ext cx="3124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+mn-lt"/>
              </a:rPr>
              <a:t>Mostly microwave </a:t>
            </a:r>
            <a:endParaRPr lang="en-US" altLang="en-US" sz="1800" dirty="0" smtClean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latin typeface="+mn-lt"/>
              </a:rPr>
              <a:t>50°N-50°S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latin typeface="+mn-lt"/>
              </a:rPr>
              <a:t>[1998-present]</a:t>
            </a:r>
            <a:endParaRPr lang="en-US" altLang="en-US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latin typeface="+mn-lt"/>
              </a:rPr>
              <a:t>0.5</a:t>
            </a:r>
            <a:r>
              <a:rPr lang="en-US" altLang="en-US" sz="1800" dirty="0">
                <a:latin typeface="+mn-lt"/>
              </a:rPr>
              <a:t>° resolution</a:t>
            </a:r>
          </a:p>
        </p:txBody>
      </p:sp>
      <p:sp>
        <p:nvSpPr>
          <p:cNvPr id="39945" name="TextBox 8"/>
          <p:cNvSpPr txBox="1">
            <a:spLocks noChangeArrowheads="1"/>
          </p:cNvSpPr>
          <p:nvPr/>
        </p:nvSpPr>
        <p:spPr bwMode="auto">
          <a:xfrm>
            <a:off x="5905500" y="4775199"/>
            <a:ext cx="3124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+mn-lt"/>
              </a:rPr>
              <a:t>IR adjusted by microwave 40°N-40°S  </a:t>
            </a:r>
            <a:endParaRPr lang="en-US" altLang="en-US" sz="1800" dirty="0" smtClean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latin typeface="+mn-lt"/>
              </a:rPr>
              <a:t>1.0</a:t>
            </a:r>
            <a:r>
              <a:rPr lang="en-US" altLang="en-US" sz="1800" dirty="0">
                <a:latin typeface="+mn-lt"/>
              </a:rPr>
              <a:t>° resolution</a:t>
            </a:r>
          </a:p>
        </p:txBody>
      </p:sp>
      <p:sp>
        <p:nvSpPr>
          <p:cNvPr id="39946" name="TextBox 9"/>
          <p:cNvSpPr txBox="1">
            <a:spLocks noChangeArrowheads="1"/>
          </p:cNvSpPr>
          <p:nvPr/>
        </p:nvSpPr>
        <p:spPr bwMode="auto">
          <a:xfrm>
            <a:off x="7173686" y="5821064"/>
            <a:ext cx="1905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i="1" dirty="0">
                <a:solidFill>
                  <a:srgbClr val="FF0000"/>
                </a:solidFill>
                <a:latin typeface="+mn-lt"/>
              </a:rPr>
              <a:t>Polar regions (&gt;60°) the same in both versions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2"/>
            <a:ext cx="8229600" cy="941895"/>
          </a:xfrm>
        </p:spPr>
        <p:txBody>
          <a:bodyPr/>
          <a:lstStyle/>
          <a:p>
            <a:r>
              <a:rPr lang="en-US" dirty="0" smtClean="0"/>
              <a:t>Daily Example GPCP V3 vs. V2.1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44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9" b="26009"/>
          <a:stretch>
            <a:fillRect/>
          </a:stretch>
        </p:blipFill>
        <p:spPr bwMode="auto">
          <a:xfrm>
            <a:off x="53591" y="1524000"/>
            <a:ext cx="8698752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6" t="93369" r="47247" b="-417"/>
          <a:stretch>
            <a:fillRect/>
          </a:stretch>
        </p:blipFill>
        <p:spPr bwMode="auto">
          <a:xfrm>
            <a:off x="4267200" y="6324600"/>
            <a:ext cx="3733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Box 3"/>
          <p:cNvSpPr txBox="1">
            <a:spLocks noChangeArrowheads="1"/>
          </p:cNvSpPr>
          <p:nvPr/>
        </p:nvSpPr>
        <p:spPr bwMode="auto">
          <a:xfrm>
            <a:off x="1295400" y="6324600"/>
            <a:ext cx="2971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/>
              <a:t>January 1, 2007 00 GMT</a:t>
            </a:r>
          </a:p>
        </p:txBody>
      </p:sp>
      <p:sp>
        <p:nvSpPr>
          <p:cNvPr id="40965" name="TextBox 4"/>
          <p:cNvSpPr txBox="1">
            <a:spLocks noChangeArrowheads="1"/>
          </p:cNvSpPr>
          <p:nvPr/>
        </p:nvSpPr>
        <p:spPr bwMode="auto">
          <a:xfrm>
            <a:off x="7696200" y="62484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mm/d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42" y="18288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GPCP Version 3  3-hr Product (50N-50S)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b="1" dirty="0" smtClean="0">
                <a:solidFill>
                  <a:srgbClr val="CC04B4"/>
                </a:solidFill>
                <a:ea typeface="ＭＳ Ｐゴシック" panose="020B0600070205080204" pitchFamily="34" charset="-128"/>
              </a:rPr>
              <a:t>GPCP products are intensely used by the community </a:t>
            </a:r>
          </a:p>
          <a:p>
            <a:pPr lvl="1"/>
            <a:r>
              <a:rPr lang="en-US" altLang="en-US" sz="2200" dirty="0" smtClean="0">
                <a:solidFill>
                  <a:srgbClr val="333300"/>
                </a:solidFill>
                <a:ea typeface="ＭＳ Ｐゴシック" panose="020B0600070205080204" pitchFamily="34" charset="-128"/>
              </a:rPr>
              <a:t>they received many questions/complaints when they fell behind due to SSMIS issue</a:t>
            </a:r>
            <a:r>
              <a:rPr lang="en-US" altLang="en-US" sz="2200" dirty="0">
                <a:solidFill>
                  <a:srgbClr val="3333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200" dirty="0" smtClean="0">
                <a:solidFill>
                  <a:srgbClr val="333300"/>
                </a:solidFill>
                <a:ea typeface="ＭＳ Ｐゴシック" panose="020B0600070205080204" pitchFamily="34" charset="-128"/>
              </a:rPr>
              <a:t>(inconsistency of data)</a:t>
            </a:r>
          </a:p>
          <a:p>
            <a:pPr lvl="1"/>
            <a:r>
              <a:rPr lang="en-US" altLang="en-US" sz="2200" dirty="0" smtClean="0">
                <a:solidFill>
                  <a:srgbClr val="333300"/>
                </a:solidFill>
                <a:ea typeface="ＭＳ Ｐゴシック" panose="020B0600070205080204" pitchFamily="34" charset="-128"/>
              </a:rPr>
              <a:t>Be patient for release of new products, it’s worth the wait.</a:t>
            </a:r>
          </a:p>
          <a:p>
            <a:endParaRPr lang="en-US" altLang="en-US" sz="2400" dirty="0" smtClean="0">
              <a:solidFill>
                <a:srgbClr val="333300"/>
              </a:solidFill>
              <a:ea typeface="ＭＳ Ｐゴシック" panose="020B0600070205080204" pitchFamily="34" charset="-128"/>
            </a:endParaRPr>
          </a:p>
          <a:p>
            <a:r>
              <a:rPr lang="en-US" altLang="en-US" sz="2400" b="1" dirty="0" smtClean="0">
                <a:solidFill>
                  <a:srgbClr val="CC04B4"/>
                </a:solidFill>
                <a:ea typeface="ＭＳ Ｐゴシック" panose="020B0600070205080204" pitchFamily="34" charset="-128"/>
              </a:rPr>
              <a:t>NOAA is supporting transfer of GPCP Version </a:t>
            </a:r>
            <a:r>
              <a:rPr lang="en-US" altLang="en-US" sz="2400" b="1" dirty="0" smtClean="0">
                <a:solidFill>
                  <a:srgbClr val="CC04B4"/>
                </a:solidFill>
                <a:ea typeface="ＭＳ Ｐゴシック" panose="020B0600070205080204" pitchFamily="34" charset="-128"/>
              </a:rPr>
              <a:t>2 (V2.3)</a:t>
            </a:r>
            <a:r>
              <a:rPr lang="en-US" altLang="en-US" sz="2400" dirty="0" smtClean="0">
                <a:solidFill>
                  <a:srgbClr val="3333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400" dirty="0" smtClean="0">
                <a:solidFill>
                  <a:srgbClr val="333300"/>
                </a:solidFill>
                <a:ea typeface="ＭＳ Ｐゴシック" panose="020B0600070205080204" pitchFamily="34" charset="-128"/>
              </a:rPr>
              <a:t>set of products for operational processing at NOAA/NCDC</a:t>
            </a:r>
          </a:p>
          <a:p>
            <a:endParaRPr lang="en-US" altLang="en-US" sz="2400" dirty="0" smtClean="0">
              <a:solidFill>
                <a:srgbClr val="333300"/>
              </a:solidFill>
              <a:ea typeface="ＭＳ Ｐゴシック" panose="020B0600070205080204" pitchFamily="34" charset="-128"/>
            </a:endParaRPr>
          </a:p>
          <a:p>
            <a:r>
              <a:rPr lang="en-US" altLang="en-US" sz="2400" b="1" dirty="0" smtClean="0">
                <a:solidFill>
                  <a:srgbClr val="CC04B4"/>
                </a:solidFill>
                <a:ea typeface="ＭＳ Ｐゴシック" panose="020B0600070205080204" pitchFamily="34" charset="-128"/>
              </a:rPr>
              <a:t>Version 3 development way behind </a:t>
            </a:r>
            <a:r>
              <a:rPr lang="en-US" altLang="en-US" sz="2400" dirty="0" smtClean="0">
                <a:solidFill>
                  <a:srgbClr val="333300"/>
                </a:solidFill>
                <a:ea typeface="ＭＳ Ｐゴシック" panose="020B0600070205080204" pitchFamily="34" charset="-128"/>
              </a:rPr>
              <a:t>GRP schedule due to delays in input data sets and V2 problems</a:t>
            </a:r>
          </a:p>
          <a:p>
            <a:endParaRPr lang="en-US" altLang="en-US" sz="2400" dirty="0" smtClean="0">
              <a:solidFill>
                <a:srgbClr val="333300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400" dirty="0" smtClean="0">
              <a:solidFill>
                <a:srgbClr val="0000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5250" y="76200"/>
            <a:ext cx="8610600" cy="762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Summary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7212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008888"/>
          </a:xfrm>
        </p:spPr>
        <p:txBody>
          <a:bodyPr>
            <a:noAutofit/>
          </a:bodyPr>
          <a:lstStyle/>
          <a:p>
            <a:r>
              <a:rPr lang="en-US" sz="3200" dirty="0"/>
              <a:t>Standard references for the combined precipitation data sets include the following: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534400" cy="46482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C04B4"/>
                </a:solidFill>
              </a:rPr>
              <a:t>Satellite-Gauge: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Adler</a:t>
            </a:r>
            <a:r>
              <a:rPr lang="en-US" dirty="0"/>
              <a:t>, R.F., G.J. Huffman, A. Chang, R. Ferraro, P. </a:t>
            </a:r>
            <a:r>
              <a:rPr lang="en-US" dirty="0" err="1"/>
              <a:t>Xie</a:t>
            </a:r>
            <a:r>
              <a:rPr lang="en-US" dirty="0"/>
              <a:t>, J. </a:t>
            </a:r>
            <a:r>
              <a:rPr lang="en-US" dirty="0" err="1"/>
              <a:t>Janowiak</a:t>
            </a:r>
            <a:r>
              <a:rPr lang="en-US" dirty="0"/>
              <a:t>, B. Rudolf, U. Schneider, S. Curtis, D. </a:t>
            </a:r>
            <a:r>
              <a:rPr lang="en-US" dirty="0" err="1"/>
              <a:t>Bolvin</a:t>
            </a:r>
            <a:r>
              <a:rPr lang="en-US" dirty="0"/>
              <a:t>, A. Gruber, J. Susskind, P. Arkin, 2003: The Version 2 Global Precipitation Climatology Project (GPCP) Monthly Precipitation Analysis (1979-Present). </a:t>
            </a:r>
            <a:r>
              <a:rPr lang="en-US" i="1" dirty="0"/>
              <a:t>J. Hydrometeor</a:t>
            </a:r>
            <a:r>
              <a:rPr lang="en-US" dirty="0"/>
              <a:t>., 4,1147-1167. </a:t>
            </a:r>
            <a:endParaRPr lang="en-US" dirty="0" smtClean="0"/>
          </a:p>
          <a:p>
            <a:endParaRPr lang="en-US" dirty="0"/>
          </a:p>
          <a:p>
            <a:r>
              <a:rPr lang="en-US" b="1" dirty="0">
                <a:solidFill>
                  <a:srgbClr val="CC04B4"/>
                </a:solidFill>
              </a:rPr>
              <a:t>Pentad: </a:t>
            </a:r>
            <a:endParaRPr lang="en-US" b="1" dirty="0" smtClean="0">
              <a:solidFill>
                <a:srgbClr val="CC04B4"/>
              </a:solidFill>
            </a:endParaRPr>
          </a:p>
          <a:p>
            <a:pPr lvl="1"/>
            <a:r>
              <a:rPr lang="en-US" dirty="0" err="1" smtClean="0"/>
              <a:t>Xie</a:t>
            </a:r>
            <a:r>
              <a:rPr lang="en-US" dirty="0"/>
              <a:t>, P., J.E. </a:t>
            </a:r>
            <a:r>
              <a:rPr lang="en-US" dirty="0" err="1"/>
              <a:t>Janowiak</a:t>
            </a:r>
            <a:r>
              <a:rPr lang="en-US" dirty="0"/>
              <a:t>, P.A. Arkin, R.F. Adler, A. Gruber, R.R. Ferraro, G.J. Huffman, S. Curtis, 2003: GPCP Pentad Precipitation Analyses: An Experimental Dataset Based on Gauge Observations and Satellite Estimates. </a:t>
            </a:r>
            <a:r>
              <a:rPr lang="en-US" i="1" dirty="0"/>
              <a:t>J. of Climate</a:t>
            </a:r>
            <a:r>
              <a:rPr lang="en-US" dirty="0"/>
              <a:t>, 16, 2197-2214. </a:t>
            </a:r>
            <a:endParaRPr lang="en-US" dirty="0" smtClean="0"/>
          </a:p>
          <a:p>
            <a:endParaRPr lang="en-US" dirty="0"/>
          </a:p>
          <a:p>
            <a:r>
              <a:rPr lang="en-US" b="1" dirty="0">
                <a:solidFill>
                  <a:srgbClr val="CC04B4"/>
                </a:solidFill>
              </a:rPr>
              <a:t>1DD: </a:t>
            </a:r>
            <a:endParaRPr lang="en-US" b="1" dirty="0" smtClean="0">
              <a:solidFill>
                <a:srgbClr val="CC04B4"/>
              </a:solidFill>
            </a:endParaRPr>
          </a:p>
          <a:p>
            <a:pPr lvl="1"/>
            <a:r>
              <a:rPr lang="en-US" dirty="0" smtClean="0"/>
              <a:t>Huffman</a:t>
            </a:r>
            <a:r>
              <a:rPr lang="en-US" dirty="0"/>
              <a:t>, G.J., R.F. Adler, M. Morrissey, D.T. </a:t>
            </a:r>
            <a:r>
              <a:rPr lang="en-US" dirty="0" err="1"/>
              <a:t>Bolvin</a:t>
            </a:r>
            <a:r>
              <a:rPr lang="en-US" dirty="0"/>
              <a:t>, S. Curtis, R. Joyce, B </a:t>
            </a:r>
            <a:r>
              <a:rPr lang="en-US" dirty="0" err="1"/>
              <a:t>McGavock</a:t>
            </a:r>
            <a:r>
              <a:rPr lang="en-US" dirty="0"/>
              <a:t>, J. Susskind, 2001: Global Precipitation at One-Degree Daily Resolution from Multi-Satellite Observations. </a:t>
            </a:r>
            <a:r>
              <a:rPr lang="en-US" i="1" dirty="0"/>
              <a:t>J. Hydrometeor</a:t>
            </a:r>
            <a:r>
              <a:rPr lang="en-US" dirty="0"/>
              <a:t>., 2, 36-50.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77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6466</TotalTime>
  <Words>2420</Words>
  <Application>Microsoft Office PowerPoint</Application>
  <PresentationFormat>On-screen Show (4:3)</PresentationFormat>
  <Paragraphs>434</Paragraphs>
  <Slides>44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ＭＳ Ｐゴシック</vt:lpstr>
      <vt:lpstr>Arial</vt:lpstr>
      <vt:lpstr>Calibri</vt:lpstr>
      <vt:lpstr>Constantia</vt:lpstr>
      <vt:lpstr>Helvetica</vt:lpstr>
      <vt:lpstr>Times</vt:lpstr>
      <vt:lpstr>Times New Roman</vt:lpstr>
      <vt:lpstr>Wingdings</vt:lpstr>
      <vt:lpstr>Wingdings 2</vt:lpstr>
      <vt:lpstr>Flow</vt:lpstr>
      <vt:lpstr>Equation</vt:lpstr>
      <vt:lpstr>GPCP Continued – V3</vt:lpstr>
      <vt:lpstr>High Latitude/Cold Season Data Issues</vt:lpstr>
      <vt:lpstr>High-Latitude Data Sources</vt:lpstr>
      <vt:lpstr>High-Latitude Data Quality</vt:lpstr>
      <vt:lpstr>Lessons Learned</vt:lpstr>
      <vt:lpstr> Lesson Learned – Users Want new things!!</vt:lpstr>
      <vt:lpstr>Heritage  Version 3</vt:lpstr>
      <vt:lpstr>Getting to the Future?</vt:lpstr>
      <vt:lpstr>GPCP Version 3</vt:lpstr>
      <vt:lpstr>PowerPoint Presentation</vt:lpstr>
      <vt:lpstr>Goals for GPCP V3</vt:lpstr>
      <vt:lpstr>PowerPoint Presentation</vt:lpstr>
      <vt:lpstr>GPROF Algorithm Description</vt:lpstr>
      <vt:lpstr>GPROF Description</vt:lpstr>
      <vt:lpstr>GPROF Description</vt:lpstr>
      <vt:lpstr>GPROF 2010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GPCP V3 Output Data Fields</vt:lpstr>
      <vt:lpstr>GPCP V3 Observation-Model Products</vt:lpstr>
      <vt:lpstr>Prototype Monthly V3 vs. V2.2</vt:lpstr>
      <vt:lpstr>Simulated Daily V3 compared to 1.1</vt:lpstr>
      <vt:lpstr>Example GPCP Version 3 Monthly</vt:lpstr>
      <vt:lpstr>Example Monthly V3 s. V2.1</vt:lpstr>
      <vt:lpstr>Example GPCP Version 3 Daily</vt:lpstr>
      <vt:lpstr>Daily Example GPCP V3 vs. V2.1</vt:lpstr>
      <vt:lpstr>Example GPCP Version 3  3-hr Product (50N-50S)</vt:lpstr>
      <vt:lpstr>PowerPoint Presentation</vt:lpstr>
      <vt:lpstr>Standard references for the combined precipitation data sets include the following: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Lecture 1: History of Remote Sensing</dc:title>
  <dc:creator>Jennifer</dc:creator>
  <cp:lastModifiedBy>Jennifer Griswold</cp:lastModifiedBy>
  <cp:revision>660</cp:revision>
  <cp:lastPrinted>2015-04-06T23:30:14Z</cp:lastPrinted>
  <dcterms:created xsi:type="dcterms:W3CDTF">2015-01-12T21:16:19Z</dcterms:created>
  <dcterms:modified xsi:type="dcterms:W3CDTF">2017-11-13T21:34:45Z</dcterms:modified>
</cp:coreProperties>
</file>