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6"/>
  </p:notesMasterIdLst>
  <p:sldIdLst>
    <p:sldId id="256" r:id="rId2"/>
    <p:sldId id="259" r:id="rId3"/>
    <p:sldId id="301" r:id="rId4"/>
    <p:sldId id="302" r:id="rId5"/>
    <p:sldId id="304" r:id="rId6"/>
    <p:sldId id="303" r:id="rId7"/>
    <p:sldId id="323" r:id="rId8"/>
    <p:sldId id="305" r:id="rId9"/>
    <p:sldId id="324" r:id="rId10"/>
    <p:sldId id="306" r:id="rId11"/>
    <p:sldId id="309" r:id="rId12"/>
    <p:sldId id="325" r:id="rId13"/>
    <p:sldId id="310" r:id="rId14"/>
    <p:sldId id="326" r:id="rId15"/>
    <p:sldId id="308" r:id="rId16"/>
    <p:sldId id="319" r:id="rId17"/>
    <p:sldId id="320" r:id="rId18"/>
    <p:sldId id="327" r:id="rId19"/>
    <p:sldId id="307" r:id="rId20"/>
    <p:sldId id="321" r:id="rId21"/>
    <p:sldId id="322" r:id="rId22"/>
    <p:sldId id="328" r:id="rId23"/>
    <p:sldId id="316" r:id="rId24"/>
    <p:sldId id="317" r:id="rId25"/>
    <p:sldId id="329" r:id="rId26"/>
    <p:sldId id="315" r:id="rId27"/>
    <p:sldId id="318" r:id="rId28"/>
    <p:sldId id="330" r:id="rId29"/>
    <p:sldId id="311" r:id="rId30"/>
    <p:sldId id="312" r:id="rId31"/>
    <p:sldId id="331" r:id="rId32"/>
    <p:sldId id="313" r:id="rId33"/>
    <p:sldId id="314" r:id="rId34"/>
    <p:sldId id="332" r:id="rId3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20" y="10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9/6/2017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9/6/2017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9/6/2017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9/6/2017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9/6/2017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9/6/2017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gi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modis-atmos.gsfc.nasa.gov/produc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s://oceancolor.gsfc.nasa.gov/about/"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cloudsat.atmos.colostate.edu/" TargetMode="Externa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hyperlink" Target="https://www.nasa.gov/mission_pages/calipso/main/index.html" TargetMode="External"/><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hyperlink" Target="https://eospso.gsfc.nasa.gov/missions/total-ozone-mapping-spectrometer-earth-probe" TargetMode="Externa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g"/></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hyperlink" Target="https://aura.gsfc.nasa.gov/omi.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s://pmm.nasa.gov/precipitation-measurement-missions" TargetMode="External"/><Relationship Id="rId1" Type="http://schemas.openxmlformats.org/officeDocument/2006/relationships/slideLayout" Target="../slideLayouts/slideLayout2.xml"/><Relationship Id="rId5" Type="http://schemas.openxmlformats.org/officeDocument/2006/relationships/image" Target="../media/image65.jpg"/><Relationship Id="rId4" Type="http://schemas.openxmlformats.org/officeDocument/2006/relationships/image" Target="../media/image64.jpg"/></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hyperlink" Target="http://gpcp.umd.edu/" TargetMode="External"/><Relationship Id="rId2" Type="http://schemas.openxmlformats.org/officeDocument/2006/relationships/hyperlink" Target="https://precip.gsfc.nasa.gov/" TargetMode="External"/><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3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04040" y="4572000"/>
            <a:ext cx="9067799" cy="1267857"/>
          </a:xfrm>
        </p:spPr>
        <p:txBody>
          <a:bodyPr>
            <a:normAutofit/>
          </a:bodyPr>
          <a:lstStyle/>
          <a:p>
            <a:pPr marL="182880" indent="0" algn="ctr">
              <a:buNone/>
            </a:pPr>
            <a:r>
              <a:rPr lang="en-US" sz="4000" dirty="0" smtClean="0">
                <a:solidFill>
                  <a:schemeClr val="tx2">
                    <a:lumMod val="90000"/>
                  </a:schemeClr>
                </a:solidFill>
              </a:rPr>
              <a:t>Course Introduction</a:t>
            </a:r>
            <a:br>
              <a:rPr lang="en-US" sz="4000" dirty="0" smtClean="0">
                <a:solidFill>
                  <a:schemeClr val="tx2">
                    <a:lumMod val="90000"/>
                  </a:schemeClr>
                </a:solidFill>
              </a:rPr>
            </a:br>
            <a:r>
              <a:rPr lang="en-US" sz="4000" dirty="0" smtClean="0">
                <a:solidFill>
                  <a:schemeClr val="tx2">
                    <a:lumMod val="90000"/>
                  </a:schemeClr>
                </a:solidFill>
              </a:rPr>
              <a:t>Lecture 2: Satellite Overview</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ATMO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839200" cy="1143000"/>
          </a:xfrm>
        </p:spPr>
        <p:txBody>
          <a:bodyPr>
            <a:normAutofit fontScale="90000"/>
          </a:bodyPr>
          <a:lstStyle/>
          <a:p>
            <a:r>
              <a:rPr lang="en-US" dirty="0" smtClean="0"/>
              <a:t>Lab Topics &amp; Satellites Data Covered</a:t>
            </a:r>
            <a:endParaRPr lang="en-US" dirty="0"/>
          </a:p>
        </p:txBody>
      </p:sp>
      <p:sp>
        <p:nvSpPr>
          <p:cNvPr id="3" name="Content Placeholder 2"/>
          <p:cNvSpPr>
            <a:spLocks noGrp="1"/>
          </p:cNvSpPr>
          <p:nvPr>
            <p:ph idx="1"/>
          </p:nvPr>
        </p:nvSpPr>
        <p:spPr>
          <a:xfrm>
            <a:off x="304800" y="1447800"/>
            <a:ext cx="3962400" cy="5257800"/>
          </a:xfrm>
        </p:spPr>
        <p:txBody>
          <a:bodyPr>
            <a:normAutofit fontScale="62500" lnSpcReduction="20000"/>
          </a:bodyPr>
          <a:lstStyle/>
          <a:p>
            <a:r>
              <a:rPr lang="en-US" b="1" dirty="0" smtClean="0">
                <a:solidFill>
                  <a:srgbClr val="FFC000"/>
                </a:solidFill>
                <a:effectLst>
                  <a:outerShdw blurRad="38100" dist="38100" dir="2700000" algn="tl">
                    <a:srgbClr val="000000">
                      <a:alpha val="43137"/>
                    </a:srgbClr>
                  </a:outerShdw>
                </a:effectLst>
              </a:rPr>
              <a:t>A-Train</a:t>
            </a:r>
          </a:p>
          <a:p>
            <a:pPr lvl="1"/>
            <a:r>
              <a:rPr lang="en-US" b="1" dirty="0" smtClean="0"/>
              <a:t>Polar Orbiting</a:t>
            </a:r>
          </a:p>
          <a:p>
            <a:pPr lvl="1"/>
            <a:r>
              <a:rPr lang="en-US" b="1" dirty="0" smtClean="0"/>
              <a:t>MODIS</a:t>
            </a:r>
          </a:p>
          <a:p>
            <a:pPr lvl="1"/>
            <a:r>
              <a:rPr lang="en-US" b="1" dirty="0" smtClean="0"/>
              <a:t>OMI </a:t>
            </a:r>
          </a:p>
          <a:p>
            <a:pPr lvl="1"/>
            <a:r>
              <a:rPr lang="en-US" b="1" dirty="0" err="1" smtClean="0"/>
              <a:t>CloudSat</a:t>
            </a:r>
            <a:r>
              <a:rPr lang="en-US" b="1" dirty="0" smtClean="0"/>
              <a:t>/CALIPSO</a:t>
            </a:r>
          </a:p>
          <a:p>
            <a:pPr lvl="1"/>
            <a:endParaRPr lang="en-US" b="1" dirty="0" smtClean="0"/>
          </a:p>
          <a:p>
            <a:r>
              <a:rPr lang="en-US" b="1" dirty="0" smtClean="0">
                <a:solidFill>
                  <a:srgbClr val="FFC000"/>
                </a:solidFill>
                <a:effectLst>
                  <a:outerShdw blurRad="38100" dist="38100" dir="2700000" algn="tl">
                    <a:srgbClr val="000000">
                      <a:alpha val="43137"/>
                    </a:srgbClr>
                  </a:outerShdw>
                </a:effectLst>
              </a:rPr>
              <a:t>Other Data</a:t>
            </a:r>
          </a:p>
          <a:p>
            <a:pPr lvl="1"/>
            <a:r>
              <a:rPr lang="en-US" b="1" dirty="0" smtClean="0"/>
              <a:t>TRMM</a:t>
            </a:r>
          </a:p>
          <a:p>
            <a:pPr lvl="1"/>
            <a:r>
              <a:rPr lang="en-US" b="1" dirty="0" smtClean="0"/>
              <a:t>GPCP</a:t>
            </a:r>
          </a:p>
          <a:p>
            <a:pPr lvl="1"/>
            <a:r>
              <a:rPr lang="en-US" b="1" dirty="0" smtClean="0"/>
              <a:t>TOMS</a:t>
            </a:r>
          </a:p>
          <a:p>
            <a:endParaRPr lang="en-US" b="1" dirty="0"/>
          </a:p>
          <a:p>
            <a:r>
              <a:rPr lang="en-US" b="1" dirty="0" smtClean="0">
                <a:solidFill>
                  <a:srgbClr val="FFC000"/>
                </a:solidFill>
                <a:effectLst>
                  <a:outerShdw blurRad="38100" dist="38100" dir="2700000" algn="tl">
                    <a:srgbClr val="000000">
                      <a:alpha val="43137"/>
                    </a:srgbClr>
                  </a:outerShdw>
                </a:effectLst>
              </a:rPr>
              <a:t>Types of Data</a:t>
            </a:r>
          </a:p>
          <a:p>
            <a:pPr lvl="1"/>
            <a:r>
              <a:rPr lang="en-US" b="1" dirty="0" smtClean="0"/>
              <a:t>Clouds</a:t>
            </a:r>
          </a:p>
          <a:p>
            <a:pPr lvl="1"/>
            <a:r>
              <a:rPr lang="en-US" b="1" dirty="0" smtClean="0"/>
              <a:t>Aerosol</a:t>
            </a:r>
          </a:p>
          <a:p>
            <a:pPr lvl="1"/>
            <a:r>
              <a:rPr lang="en-US" b="1" dirty="0" smtClean="0"/>
              <a:t>Land Products</a:t>
            </a:r>
          </a:p>
          <a:p>
            <a:pPr lvl="1"/>
            <a:r>
              <a:rPr lang="en-US" b="1" dirty="0" smtClean="0"/>
              <a:t>Ocean Products</a:t>
            </a:r>
          </a:p>
          <a:p>
            <a:pPr lvl="1"/>
            <a:r>
              <a:rPr lang="en-US" b="1" dirty="0" smtClean="0"/>
              <a:t>Precipitation</a:t>
            </a:r>
          </a:p>
          <a:p>
            <a:endParaRPr lang="en-US" b="1" dirty="0" smtClean="0"/>
          </a:p>
          <a:p>
            <a:r>
              <a:rPr lang="en-US" b="1" dirty="0" smtClean="0">
                <a:solidFill>
                  <a:srgbClr val="FFC000"/>
                </a:solidFill>
                <a:effectLst>
                  <a:outerShdw blurRad="38100" dist="38100" dir="2700000" algn="tl">
                    <a:srgbClr val="000000">
                      <a:alpha val="43137"/>
                    </a:srgbClr>
                  </a:outerShdw>
                </a:effectLst>
              </a:rPr>
              <a:t>Reanalysis Data</a:t>
            </a:r>
          </a:p>
          <a:p>
            <a:pPr lvl="1"/>
            <a:r>
              <a:rPr lang="en-US" b="1" dirty="0" smtClean="0"/>
              <a:t>Meteorology</a:t>
            </a:r>
            <a:endParaRPr lang="en-US" dirty="0" smtClean="0"/>
          </a:p>
          <a:p>
            <a:pPr lvl="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84363279"/>
              </p:ext>
            </p:extLst>
          </p:nvPr>
        </p:nvGraphicFramePr>
        <p:xfrm>
          <a:off x="2819400" y="1600200"/>
          <a:ext cx="4114800" cy="5029200"/>
        </p:xfrm>
        <a:graphic>
          <a:graphicData uri="http://schemas.openxmlformats.org/drawingml/2006/table">
            <a:tbl>
              <a:tblPr>
                <a:tableStyleId>{69C7853C-536D-4A76-A0AE-DD22124D55A5}</a:tableStyleId>
              </a:tblPr>
              <a:tblGrid>
                <a:gridCol w="4114800"/>
              </a:tblGrid>
              <a:tr h="148522">
                <a:tc>
                  <a:txBody>
                    <a:bodyPr/>
                    <a:lstStyle/>
                    <a:p>
                      <a:pPr marL="0" marR="0" algn="ctr">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Remote Sensing</a:t>
                      </a:r>
                      <a:endPar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Survey of Satellites we will be covering</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0: Project Description Review</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Term Project Outline – Previous Projects - Brainstorming</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MODIS Instrumentation</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1: Introduction to MODIS, </a:t>
                      </a:r>
                      <a:r>
                        <a:rPr lang="en-US" sz="10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Matlab</a:t>
                      </a: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File Types</a:t>
                      </a:r>
                      <a:endPar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MODIS Products (L2 vs. L3) and Data Access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MODIS Cloud Products </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27961">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2: Global and Regional Cloud Properties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a:t>
                      </a:r>
                      <a:r>
                        <a:rPr lang="en-US" sz="10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CloudSat</a:t>
                      </a: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/CALIPSO Cloud Products and Data</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CALIPSO “Curtains” and Analysis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3: Case Studies using CALIPSO “Curtains” </a:t>
                      </a:r>
                      <a:endPar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MODIS Aerosol Products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MODIS Aerosol Products Continued</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4: Regional MODIS Aerosol Changes &amp; Trends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TOMS and OMI Satellites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Absorbing Aerosol Index and Aerosol Index </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5: Comparison of AAI, AI, Optical Depth and Thickness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CALIOP Aerosol</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CALIOP Aerosol identification</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6: Cloud Aerosol Interactions - CALIPSO and CALIOP</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Land Surface Products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MODIS Fire, Burned Area and other Useful Datasets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7: Mapping Land Use Changes and Fires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 to Ocean Products: Temperature &amp; Topography</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Mapping El Niño </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8: Mapping Major El Niño Events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TRMM Satellite</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TRMM Data Products</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9: Precipitation Trends and Patterns</a:t>
                      </a:r>
                      <a:endParaRPr lang="en-US"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Introduction to GPCP Data Set</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Daily, Monthly, and Climatological Precipitation</a:t>
                      </a:r>
                      <a:endPar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r h="148522">
                <a:tc>
                  <a:txBody>
                    <a:bodyPr/>
                    <a:lstStyle/>
                    <a:p>
                      <a:pPr marL="0" marR="0" algn="ctr">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LAB 10: Comparison between TRMM and GPCP Data Sets</a:t>
                      </a:r>
                      <a:endPar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r>
            </a:tbl>
          </a:graphicData>
        </a:graphic>
      </p:graphicFrame>
      <p:pic>
        <p:nvPicPr>
          <p:cNvPr id="2050" name="Picture 2" descr="http://iridl.ldeo.columbia.edu/SOURCES/.NASA/.ISCCP/.D2/datasetselectplot/plotborder+72+psdef/plotaxislength+432+psdef+.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1371600"/>
            <a:ext cx="1991441" cy="11379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eoimages.gsfc.nasa.gov/images/imagerecords/7000/7469/aerosol_mod_2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9674" y="2438400"/>
            <a:ext cx="1991441" cy="11506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earthobservatory.nasa.gov/images/imagerecords/6000/6782/cloudsat_calipso_dat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7308" y="3657600"/>
            <a:ext cx="1973807" cy="97959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geog.ucsb.edu/%7Ebodo/images/trmm2b31_annu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4704168"/>
            <a:ext cx="2038349" cy="85843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nasa.gov/images/content/689574main_MinSeaIce_20120916-orig_ful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57308" y="5638800"/>
            <a:ext cx="1973807" cy="111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967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1850"/>
            <a:ext cx="9144000" cy="780288"/>
          </a:xfrm>
        </p:spPr>
        <p:txBody>
          <a:bodyPr>
            <a:normAutofit fontScale="90000"/>
          </a:bodyPr>
          <a:lstStyle/>
          <a:p>
            <a:pPr algn="ctr"/>
            <a:r>
              <a:rPr lang="en-US" dirty="0" smtClean="0"/>
              <a:t>MODIS Satellite Overview</a:t>
            </a:r>
            <a:endParaRPr lang="en-US" dirty="0"/>
          </a:p>
        </p:txBody>
      </p:sp>
      <p:sp>
        <p:nvSpPr>
          <p:cNvPr id="3" name="Content Placeholder 2"/>
          <p:cNvSpPr>
            <a:spLocks noGrp="1"/>
          </p:cNvSpPr>
          <p:nvPr>
            <p:ph idx="1"/>
          </p:nvPr>
        </p:nvSpPr>
        <p:spPr>
          <a:xfrm>
            <a:off x="307975" y="4225651"/>
            <a:ext cx="8534400" cy="2357810"/>
          </a:xfrm>
        </p:spPr>
        <p:txBody>
          <a:bodyPr>
            <a:noAutofit/>
          </a:bodyPr>
          <a:lstStyle/>
          <a:p>
            <a:r>
              <a:rPr lang="en-US" sz="2400" b="1" dirty="0" smtClean="0">
                <a:solidFill>
                  <a:srgbClr val="FFC000"/>
                </a:solidFill>
                <a:effectLst>
                  <a:outerShdw blurRad="38100" dist="38100" dir="2700000" algn="tl">
                    <a:srgbClr val="000000">
                      <a:alpha val="43137"/>
                    </a:srgbClr>
                  </a:outerShdw>
                </a:effectLst>
              </a:rPr>
              <a:t>Different MODIS teams produce the various products that we use, each with their own websites</a:t>
            </a:r>
          </a:p>
          <a:p>
            <a:pPr lvl="1"/>
            <a:r>
              <a:rPr lang="en-US" b="1" dirty="0" smtClean="0"/>
              <a:t>ATMOSPHERE</a:t>
            </a:r>
            <a:r>
              <a:rPr lang="en-US" dirty="0" smtClean="0"/>
              <a:t> – Cloud and Aerosol Properties</a:t>
            </a:r>
          </a:p>
          <a:p>
            <a:pPr lvl="1"/>
            <a:r>
              <a:rPr lang="en-US" b="1" dirty="0" smtClean="0"/>
              <a:t>LAND </a:t>
            </a:r>
            <a:r>
              <a:rPr lang="en-US" dirty="0" smtClean="0"/>
              <a:t>– Albedo, Surface Reflectance, Burned Area Index </a:t>
            </a:r>
          </a:p>
          <a:p>
            <a:pPr lvl="1"/>
            <a:r>
              <a:rPr lang="en-US" b="1" dirty="0" smtClean="0"/>
              <a:t>OCEAN</a:t>
            </a:r>
            <a:r>
              <a:rPr lang="en-US" dirty="0" smtClean="0"/>
              <a:t> – Ocean Color, SST, Chlorophyll</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106343" y="1575070"/>
            <a:ext cx="8931313" cy="2269036"/>
          </a:xfrm>
          <a:prstGeom prst="rect">
            <a:avLst/>
          </a:prstGeom>
        </p:spPr>
      </p:pic>
    </p:spTree>
    <p:extLst>
      <p:ext uri="{BB962C8B-B14F-4D97-AF65-F5344CB8AC3E}">
        <p14:creationId xmlns:p14="http://schemas.microsoft.com/office/powerpoint/2010/main" val="228932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1850"/>
            <a:ext cx="9144000" cy="780288"/>
          </a:xfrm>
        </p:spPr>
        <p:txBody>
          <a:bodyPr>
            <a:normAutofit fontScale="90000"/>
          </a:bodyPr>
          <a:lstStyle/>
          <a:p>
            <a:pPr algn="ctr"/>
            <a:r>
              <a:rPr lang="en-US" dirty="0" smtClean="0"/>
              <a:t>MODIS Atmosphere Time Resolution</a:t>
            </a:r>
            <a:endParaRPr lang="en-US" dirty="0"/>
          </a:p>
        </p:txBody>
      </p:sp>
      <p:sp>
        <p:nvSpPr>
          <p:cNvPr id="3" name="Content Placeholder 2"/>
          <p:cNvSpPr>
            <a:spLocks noGrp="1"/>
          </p:cNvSpPr>
          <p:nvPr>
            <p:ph idx="1"/>
          </p:nvPr>
        </p:nvSpPr>
        <p:spPr>
          <a:xfrm>
            <a:off x="155575" y="1447800"/>
            <a:ext cx="8836025" cy="5135661"/>
          </a:xfrm>
        </p:spPr>
        <p:txBody>
          <a:bodyPr>
            <a:normAutofit lnSpcReduction="10000"/>
          </a:bodyPr>
          <a:lstStyle/>
          <a:p>
            <a:r>
              <a:rPr lang="en-US" b="1" dirty="0" smtClean="0">
                <a:solidFill>
                  <a:srgbClr val="FFC000"/>
                </a:solidFill>
                <a:effectLst>
                  <a:outerShdw blurRad="38100" dist="38100" dir="2700000" algn="tl">
                    <a:srgbClr val="000000">
                      <a:alpha val="43137"/>
                    </a:srgbClr>
                  </a:outerShdw>
                </a:effectLst>
              </a:rPr>
              <a:t>Data is available at different time resolutions.</a:t>
            </a:r>
          </a:p>
          <a:p>
            <a:endParaRPr lang="en-US" sz="2000" b="1" dirty="0" smtClean="0">
              <a:solidFill>
                <a:srgbClr val="FFC000"/>
              </a:solidFill>
              <a:effectLst>
                <a:outerShdw blurRad="38100" dist="38100" dir="2700000" algn="tl">
                  <a:srgbClr val="000000">
                    <a:alpha val="43137"/>
                  </a:srgbClr>
                </a:outerShdw>
              </a:effectLst>
            </a:endParaRPr>
          </a:p>
          <a:p>
            <a:r>
              <a:rPr lang="en-US" b="1" dirty="0" smtClean="0"/>
              <a:t>Level 2 data (L2) are called Granules and represent 5 minutes of data (also high spatial resolution).</a:t>
            </a:r>
          </a:p>
          <a:p>
            <a:endParaRPr lang="en-US" sz="2000" dirty="0"/>
          </a:p>
          <a:p>
            <a:r>
              <a:rPr lang="en-US" b="1" dirty="0" smtClean="0"/>
              <a:t>Level 3 (L3) are available in three different time resolutions (lower spatial resolution, 1 x 1 degree)</a:t>
            </a:r>
          </a:p>
          <a:p>
            <a:pPr lvl="1"/>
            <a:r>
              <a:rPr lang="en-US" dirty="0" smtClean="0"/>
              <a:t>Daily (08_D3)</a:t>
            </a:r>
          </a:p>
          <a:p>
            <a:pPr lvl="1"/>
            <a:r>
              <a:rPr lang="en-US" dirty="0" smtClean="0"/>
              <a:t>Eight Day (08_E3)</a:t>
            </a:r>
          </a:p>
          <a:p>
            <a:pPr lvl="1"/>
            <a:r>
              <a:rPr lang="en-US" dirty="0" smtClean="0"/>
              <a:t>Monthly (08_M3)</a:t>
            </a:r>
          </a:p>
          <a:p>
            <a:pPr lvl="1"/>
            <a:endParaRPr lang="en-US" sz="1800" dirty="0"/>
          </a:p>
          <a:p>
            <a:r>
              <a:rPr lang="en-US" b="1" dirty="0" smtClean="0"/>
              <a:t>It is necessary to choose the time resolution (and spatial resolution) that suits your research needs.  </a:t>
            </a:r>
            <a:endParaRPr lang="en-US" b="1"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155575" y="5562600"/>
            <a:ext cx="8607425" cy="99129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15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1850"/>
            <a:ext cx="9144000" cy="780288"/>
          </a:xfrm>
        </p:spPr>
        <p:txBody>
          <a:bodyPr>
            <a:normAutofit fontScale="90000"/>
          </a:bodyPr>
          <a:lstStyle/>
          <a:p>
            <a:pPr algn="ctr"/>
            <a:r>
              <a:rPr lang="en-US" dirty="0" smtClean="0"/>
              <a:t>Atmosphere Products</a:t>
            </a:r>
            <a:endParaRPr lang="en-US" dirty="0"/>
          </a:p>
        </p:txBody>
      </p:sp>
      <p:sp>
        <p:nvSpPr>
          <p:cNvPr id="3" name="Content Placeholder 2"/>
          <p:cNvSpPr>
            <a:spLocks noGrp="1"/>
          </p:cNvSpPr>
          <p:nvPr>
            <p:ph idx="1"/>
          </p:nvPr>
        </p:nvSpPr>
        <p:spPr>
          <a:xfrm>
            <a:off x="155575" y="1447800"/>
            <a:ext cx="8912225" cy="5135661"/>
          </a:xfrm>
        </p:spPr>
        <p:txBody>
          <a:bodyPr>
            <a:normAutofit/>
          </a:bodyPr>
          <a:lstStyle/>
          <a:p>
            <a:r>
              <a:rPr lang="en-US" b="1" dirty="0">
                <a:solidFill>
                  <a:srgbClr val="FFC000"/>
                </a:solidFill>
                <a:effectLst>
                  <a:outerShdw blurRad="38100" dist="38100" dir="2700000" algn="tl">
                    <a:srgbClr val="000000">
                      <a:alpha val="43137"/>
                    </a:srgbClr>
                  </a:outerShdw>
                </a:effectLst>
                <a:hlinkClick r:id="rId2"/>
              </a:rPr>
              <a:t>https://</a:t>
            </a:r>
            <a:r>
              <a:rPr lang="en-US" b="1" dirty="0" smtClean="0">
                <a:solidFill>
                  <a:srgbClr val="FFC000"/>
                </a:solidFill>
                <a:effectLst>
                  <a:outerShdw blurRad="38100" dist="38100" dir="2700000" algn="tl">
                    <a:srgbClr val="000000">
                      <a:alpha val="43137"/>
                    </a:srgbClr>
                  </a:outerShdw>
                </a:effectLst>
                <a:hlinkClick r:id="rId2"/>
              </a:rPr>
              <a:t>modis-atmos.gsfc.nasa.gov/products</a:t>
            </a:r>
            <a:endParaRPr lang="en-US" b="1" dirty="0" smtClean="0">
              <a:solidFill>
                <a:srgbClr val="FFC000"/>
              </a:solidFill>
              <a:effectLst>
                <a:outerShdw blurRad="38100" dist="38100" dir="2700000" algn="tl">
                  <a:srgbClr val="000000">
                    <a:alpha val="43137"/>
                  </a:srgbClr>
                </a:outerShdw>
              </a:effectLst>
            </a:endParaRPr>
          </a:p>
          <a:p>
            <a:endParaRPr lang="en-US" b="1" dirty="0" smtClean="0">
              <a:solidFill>
                <a:srgbClr val="FFC000"/>
              </a:solidFill>
              <a:effectLst>
                <a:outerShdw blurRad="38100" dist="38100" dir="2700000" algn="tl">
                  <a:srgbClr val="000000">
                    <a:alpha val="43137"/>
                  </a:srgbClr>
                </a:outerShdw>
              </a:effectLst>
            </a:endParaRPr>
          </a:p>
          <a:p>
            <a:r>
              <a:rPr lang="en-US" b="1" dirty="0"/>
              <a:t>There are six Level-2 (Orbital </a:t>
            </a:r>
            <a:r>
              <a:rPr lang="en-US" b="1" dirty="0" smtClean="0"/>
              <a:t>Swath/Granule) </a:t>
            </a:r>
            <a:r>
              <a:rPr lang="en-US" b="1" dirty="0"/>
              <a:t>MODIS Atmosphere products collected from two platforms: the Terra platform and the Aqua platform. </a:t>
            </a:r>
            <a:endParaRPr lang="en-US" b="1" dirty="0" smtClean="0"/>
          </a:p>
          <a:p>
            <a:pPr lvl="1"/>
            <a:r>
              <a:rPr lang="en-US" sz="2200" b="1" dirty="0" smtClean="0"/>
              <a:t>Aerosol </a:t>
            </a:r>
            <a:r>
              <a:rPr lang="en-US" sz="2200" dirty="0" smtClean="0"/>
              <a:t>- </a:t>
            </a:r>
            <a:r>
              <a:rPr lang="en-US" sz="2200" dirty="0" smtClean="0">
                <a:solidFill>
                  <a:srgbClr val="CC04B4"/>
                </a:solidFill>
              </a:rPr>
              <a:t>MOD04_L2</a:t>
            </a:r>
            <a:r>
              <a:rPr lang="en-US" sz="2200" dirty="0"/>
              <a:t> (Terra) and </a:t>
            </a:r>
            <a:r>
              <a:rPr lang="en-US" sz="2200" dirty="0">
                <a:solidFill>
                  <a:srgbClr val="CC04B4"/>
                </a:solidFill>
              </a:rPr>
              <a:t>MYD04_L2</a:t>
            </a:r>
            <a:r>
              <a:rPr lang="en-US" sz="2200" dirty="0"/>
              <a:t> (</a:t>
            </a:r>
            <a:r>
              <a:rPr lang="en-US" sz="2200" dirty="0" smtClean="0"/>
              <a:t>Aqua)</a:t>
            </a:r>
          </a:p>
          <a:p>
            <a:pPr lvl="1"/>
            <a:r>
              <a:rPr lang="en-US" sz="2200" b="1" dirty="0"/>
              <a:t>Cloud</a:t>
            </a:r>
            <a:r>
              <a:rPr lang="en-US" sz="2200" dirty="0"/>
              <a:t> - </a:t>
            </a:r>
            <a:r>
              <a:rPr lang="en-US" sz="2200" dirty="0" smtClean="0">
                <a:solidFill>
                  <a:srgbClr val="CC04B4"/>
                </a:solidFill>
              </a:rPr>
              <a:t>MOD06_L2</a:t>
            </a:r>
            <a:r>
              <a:rPr lang="en-US" sz="2200" dirty="0" smtClean="0"/>
              <a:t> (</a:t>
            </a:r>
            <a:r>
              <a:rPr lang="en-US" sz="2200" dirty="0"/>
              <a:t>Terra) and </a:t>
            </a:r>
            <a:r>
              <a:rPr lang="en-US" sz="2200" dirty="0">
                <a:solidFill>
                  <a:srgbClr val="CC04B4"/>
                </a:solidFill>
              </a:rPr>
              <a:t>MYD06_L2</a:t>
            </a:r>
            <a:r>
              <a:rPr lang="en-US" sz="2200" dirty="0"/>
              <a:t> (Aqua)</a:t>
            </a:r>
          </a:p>
          <a:p>
            <a:pPr lvl="1"/>
            <a:r>
              <a:rPr lang="en-US" sz="2200" b="1" dirty="0" smtClean="0"/>
              <a:t>Water Vapor </a:t>
            </a:r>
            <a:r>
              <a:rPr lang="en-US" sz="2200" dirty="0" smtClean="0"/>
              <a:t>- </a:t>
            </a:r>
            <a:r>
              <a:rPr lang="en-US" sz="2200" dirty="0" smtClean="0">
                <a:solidFill>
                  <a:srgbClr val="CC04B4"/>
                </a:solidFill>
              </a:rPr>
              <a:t>MOD05_L2</a:t>
            </a:r>
            <a:r>
              <a:rPr lang="en-US" sz="2200" dirty="0" smtClean="0"/>
              <a:t> (</a:t>
            </a:r>
            <a:r>
              <a:rPr lang="en-US" sz="2200" dirty="0" smtClean="0"/>
              <a:t>Terra) and </a:t>
            </a:r>
            <a:r>
              <a:rPr lang="en-US" sz="2200" dirty="0" smtClean="0">
                <a:solidFill>
                  <a:srgbClr val="CC04B4"/>
                </a:solidFill>
              </a:rPr>
              <a:t>MYD05_L2</a:t>
            </a:r>
            <a:r>
              <a:rPr lang="en-US" sz="2200" dirty="0" smtClean="0"/>
              <a:t> (Aqua)</a:t>
            </a:r>
          </a:p>
          <a:p>
            <a:pPr lvl="1"/>
            <a:r>
              <a:rPr lang="en-US" sz="2200" b="1" dirty="0" smtClean="0"/>
              <a:t>Atmospheric Profile </a:t>
            </a:r>
            <a:r>
              <a:rPr lang="en-US" sz="2200" dirty="0" smtClean="0"/>
              <a:t>- </a:t>
            </a:r>
            <a:r>
              <a:rPr lang="en-US" sz="2200" dirty="0" smtClean="0">
                <a:solidFill>
                  <a:srgbClr val="CC04B4"/>
                </a:solidFill>
              </a:rPr>
              <a:t>MOD07_L2</a:t>
            </a:r>
            <a:r>
              <a:rPr lang="en-US" sz="2200" dirty="0" smtClean="0"/>
              <a:t> (</a:t>
            </a:r>
            <a:r>
              <a:rPr lang="en-US" sz="2200" dirty="0" smtClean="0"/>
              <a:t>Terra) and </a:t>
            </a:r>
            <a:r>
              <a:rPr lang="en-US" sz="2200" dirty="0" smtClean="0">
                <a:solidFill>
                  <a:srgbClr val="CC04B4"/>
                </a:solidFill>
              </a:rPr>
              <a:t>MYD06_L2</a:t>
            </a:r>
            <a:r>
              <a:rPr lang="en-US" sz="2200" dirty="0" smtClean="0"/>
              <a:t> (Aqua)</a:t>
            </a:r>
          </a:p>
          <a:p>
            <a:pPr lvl="1"/>
            <a:r>
              <a:rPr lang="en-US" sz="2200" b="1" dirty="0" smtClean="0"/>
              <a:t>Cloud Mask </a:t>
            </a:r>
            <a:r>
              <a:rPr lang="en-US" sz="2200" dirty="0" smtClean="0"/>
              <a:t>-</a:t>
            </a:r>
            <a:r>
              <a:rPr lang="en-US" sz="2200" dirty="0" smtClean="0">
                <a:solidFill>
                  <a:srgbClr val="CC04B4"/>
                </a:solidFill>
              </a:rPr>
              <a:t> MOD35_L2 </a:t>
            </a:r>
            <a:r>
              <a:rPr lang="en-US" sz="2200" dirty="0" smtClean="0"/>
              <a:t>(Terra) and </a:t>
            </a:r>
            <a:r>
              <a:rPr lang="en-US" sz="2200" dirty="0" smtClean="0">
                <a:solidFill>
                  <a:srgbClr val="CC04B4"/>
                </a:solidFill>
              </a:rPr>
              <a:t>MYD35_L2</a:t>
            </a:r>
            <a:r>
              <a:rPr lang="en-US" sz="2200" dirty="0" smtClean="0"/>
              <a:t> (Aqua)</a:t>
            </a:r>
          </a:p>
          <a:p>
            <a:pPr lvl="1"/>
            <a:r>
              <a:rPr lang="en-US" sz="2200" b="1" dirty="0" smtClean="0"/>
              <a:t>Joint Atmosphere </a:t>
            </a:r>
            <a:r>
              <a:rPr lang="en-US" sz="2200" dirty="0" smtClean="0"/>
              <a:t>- </a:t>
            </a:r>
            <a:r>
              <a:rPr lang="en-US" sz="2200" dirty="0" smtClean="0">
                <a:solidFill>
                  <a:srgbClr val="CC04B4"/>
                </a:solidFill>
              </a:rPr>
              <a:t>MODATML2</a:t>
            </a:r>
            <a:r>
              <a:rPr lang="en-US" sz="2200" dirty="0" smtClean="0"/>
              <a:t> (</a:t>
            </a:r>
            <a:r>
              <a:rPr lang="en-US" sz="2200" dirty="0" smtClean="0"/>
              <a:t>Terra) and </a:t>
            </a:r>
            <a:r>
              <a:rPr lang="en-US" sz="2200" dirty="0" smtClean="0">
                <a:solidFill>
                  <a:srgbClr val="CC04B4"/>
                </a:solidFill>
              </a:rPr>
              <a:t>MYDATML2</a:t>
            </a:r>
            <a:r>
              <a:rPr lang="en-US" sz="2200" dirty="0" smtClean="0"/>
              <a:t> (Aqua)</a:t>
            </a:r>
          </a:p>
          <a:p>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307975" y="3657600"/>
            <a:ext cx="8607425" cy="838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796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155106"/>
            <a:ext cx="5334000" cy="780288"/>
          </a:xfrm>
        </p:spPr>
        <p:txBody>
          <a:bodyPr>
            <a:normAutofit fontScale="90000"/>
          </a:bodyPr>
          <a:lstStyle/>
          <a:p>
            <a:pPr algn="ctr"/>
            <a:r>
              <a:rPr lang="en-US" dirty="0" smtClean="0"/>
              <a:t>MODIS Aerosol</a:t>
            </a:r>
            <a:br>
              <a:rPr lang="en-US" dirty="0" smtClean="0"/>
            </a:br>
            <a:r>
              <a:rPr lang="en-US" dirty="0" smtClean="0"/>
              <a:t>04_L2</a:t>
            </a:r>
            <a:endParaRPr lang="en-US" dirty="0"/>
          </a:p>
        </p:txBody>
      </p:sp>
      <p:sp>
        <p:nvSpPr>
          <p:cNvPr id="3" name="Content Placeholder 2"/>
          <p:cNvSpPr>
            <a:spLocks noGrp="1"/>
          </p:cNvSpPr>
          <p:nvPr>
            <p:ph idx="1"/>
          </p:nvPr>
        </p:nvSpPr>
        <p:spPr>
          <a:xfrm>
            <a:off x="307975" y="2011051"/>
            <a:ext cx="8534400" cy="4327623"/>
          </a:xfrm>
        </p:spPr>
        <p:txBody>
          <a:bodyPr>
            <a:noAutofit/>
          </a:bodyPr>
          <a:lstStyle/>
          <a:p>
            <a:r>
              <a:rPr lang="en-US" b="1" dirty="0" smtClean="0"/>
              <a:t>Global Aerosol</a:t>
            </a:r>
          </a:p>
          <a:p>
            <a:pPr lvl="1"/>
            <a:r>
              <a:rPr lang="en-US" dirty="0" smtClean="0"/>
              <a:t>ambient </a:t>
            </a:r>
            <a:r>
              <a:rPr lang="en-US" dirty="0"/>
              <a:t>aerosol optical </a:t>
            </a:r>
            <a:r>
              <a:rPr lang="en-US" dirty="0" smtClean="0"/>
              <a:t>thickness and depth </a:t>
            </a:r>
            <a:r>
              <a:rPr lang="en-US" dirty="0"/>
              <a:t>(AOT; </a:t>
            </a:r>
            <a:r>
              <a:rPr lang="en-US" dirty="0" smtClean="0"/>
              <a:t>AOD)</a:t>
            </a:r>
          </a:p>
          <a:p>
            <a:pPr lvl="1"/>
            <a:r>
              <a:rPr lang="en-US" dirty="0" smtClean="0"/>
              <a:t>non-cloudy conditions during the </a:t>
            </a:r>
            <a:r>
              <a:rPr lang="en-US" dirty="0" smtClean="0"/>
              <a:t>day, </a:t>
            </a:r>
            <a:r>
              <a:rPr lang="en-US" dirty="0" smtClean="0"/>
              <a:t>not over ice and snow</a:t>
            </a:r>
          </a:p>
          <a:p>
            <a:pPr lvl="1"/>
            <a:r>
              <a:rPr lang="en-US" dirty="0" smtClean="0"/>
              <a:t>Primary Products 10 x 10 km. </a:t>
            </a:r>
          </a:p>
          <a:p>
            <a:pPr lvl="1"/>
            <a:r>
              <a:rPr lang="en-US" dirty="0" smtClean="0"/>
              <a:t>AOT </a:t>
            </a:r>
            <a:r>
              <a:rPr lang="en-US" dirty="0"/>
              <a:t>is derived over ocean and dark vegetated surfaces at 3 km </a:t>
            </a:r>
            <a:r>
              <a:rPr lang="en-US" dirty="0" smtClean="0"/>
              <a:t>resolution</a:t>
            </a:r>
            <a:r>
              <a:rPr lang="en-US" dirty="0"/>
              <a:t>, and contained in </a:t>
            </a:r>
            <a:r>
              <a:rPr lang="en-US" dirty="0">
                <a:solidFill>
                  <a:srgbClr val="CC04B4"/>
                </a:solidFill>
              </a:rPr>
              <a:t>MOD04_3K</a:t>
            </a:r>
            <a:r>
              <a:rPr lang="en-US" dirty="0"/>
              <a:t> and </a:t>
            </a:r>
            <a:r>
              <a:rPr lang="en-US" dirty="0">
                <a:solidFill>
                  <a:srgbClr val="CC04B4"/>
                </a:solidFill>
              </a:rPr>
              <a:t>MYD04_3K</a:t>
            </a:r>
            <a:r>
              <a:rPr lang="en-US" dirty="0"/>
              <a:t> product files for Terra and Aqua</a:t>
            </a:r>
            <a:r>
              <a:rPr lang="en-US" dirty="0" smtClean="0"/>
              <a:t>.</a:t>
            </a:r>
          </a:p>
          <a:p>
            <a:pPr lvl="1"/>
            <a:r>
              <a:rPr lang="en-US" dirty="0"/>
              <a:t>There are two </a:t>
            </a:r>
            <a:r>
              <a:rPr lang="en-US" dirty="0" smtClean="0"/>
              <a:t>‘</a:t>
            </a:r>
            <a:r>
              <a:rPr lang="en-US" dirty="0" smtClean="0"/>
              <a:t>flavors’ </a:t>
            </a:r>
            <a:r>
              <a:rPr lang="en-US" dirty="0"/>
              <a:t>of Aerosol retrieval algorithms:  </a:t>
            </a:r>
          </a:p>
          <a:p>
            <a:pPr lvl="2"/>
            <a:r>
              <a:rPr lang="en-US" dirty="0"/>
              <a:t>Dark </a:t>
            </a:r>
            <a:r>
              <a:rPr lang="en-US" dirty="0" smtClean="0"/>
              <a:t>Target </a:t>
            </a:r>
            <a:r>
              <a:rPr lang="en-US" dirty="0" smtClean="0"/>
              <a:t>and </a:t>
            </a:r>
            <a:r>
              <a:rPr lang="en-US" dirty="0" smtClean="0"/>
              <a:t>Deep Blue</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84136"/>
            <a:ext cx="3581400" cy="2141941"/>
          </a:xfrm>
          <a:prstGeom prst="rect">
            <a:avLst/>
          </a:prstGeom>
        </p:spPr>
      </p:pic>
    </p:spTree>
    <p:extLst>
      <p:ext uri="{BB962C8B-B14F-4D97-AF65-F5344CB8AC3E}">
        <p14:creationId xmlns:p14="http://schemas.microsoft.com/office/powerpoint/2010/main" val="2460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MODIS Aerosol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a:stretch>
            <a:fillRect/>
          </a:stretch>
        </p:blipFill>
        <p:spPr>
          <a:xfrm>
            <a:off x="1137" y="1169225"/>
            <a:ext cx="6750375" cy="4843394"/>
          </a:xfrm>
          <a:prstGeom prst="rect">
            <a:avLst/>
          </a:prstGeom>
        </p:spPr>
      </p:pic>
      <p:pic>
        <p:nvPicPr>
          <p:cNvPr id="11" name="Picture 10"/>
          <p:cNvPicPr>
            <a:picLocks noChangeAspect="1"/>
          </p:cNvPicPr>
          <p:nvPr/>
        </p:nvPicPr>
        <p:blipFill>
          <a:blip r:embed="rId3"/>
          <a:stretch>
            <a:fillRect/>
          </a:stretch>
        </p:blipFill>
        <p:spPr>
          <a:xfrm>
            <a:off x="4579748" y="1752600"/>
            <a:ext cx="4343527" cy="4859157"/>
          </a:xfrm>
          <a:prstGeom prst="rect">
            <a:avLst/>
          </a:prstGeom>
        </p:spPr>
      </p:pic>
      <p:pic>
        <p:nvPicPr>
          <p:cNvPr id="12" name="Picture 11"/>
          <p:cNvPicPr>
            <a:picLocks noChangeAspect="1"/>
          </p:cNvPicPr>
          <p:nvPr/>
        </p:nvPicPr>
        <p:blipFill>
          <a:blip r:embed="rId4"/>
          <a:stretch>
            <a:fillRect/>
          </a:stretch>
        </p:blipFill>
        <p:spPr>
          <a:xfrm>
            <a:off x="701877" y="2348455"/>
            <a:ext cx="6368171" cy="4444452"/>
          </a:xfrm>
          <a:prstGeom prst="rect">
            <a:avLst/>
          </a:prstGeom>
        </p:spPr>
      </p:pic>
    </p:spTree>
    <p:extLst>
      <p:ext uri="{BB962C8B-B14F-4D97-AF65-F5344CB8AC3E}">
        <p14:creationId xmlns:p14="http://schemas.microsoft.com/office/powerpoint/2010/main" val="73397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222138"/>
            <a:ext cx="5181600" cy="780288"/>
          </a:xfrm>
        </p:spPr>
        <p:txBody>
          <a:bodyPr>
            <a:normAutofit fontScale="90000"/>
          </a:bodyPr>
          <a:lstStyle/>
          <a:p>
            <a:pPr algn="ctr"/>
            <a:r>
              <a:rPr lang="en-US" dirty="0" smtClean="0"/>
              <a:t>MODIS Cloud</a:t>
            </a:r>
            <a:br>
              <a:rPr lang="en-US" dirty="0" smtClean="0"/>
            </a:br>
            <a:r>
              <a:rPr lang="en-US" dirty="0" smtClean="0"/>
              <a:t>06_L2</a:t>
            </a:r>
            <a:endParaRPr lang="en-US" dirty="0"/>
          </a:p>
        </p:txBody>
      </p:sp>
      <p:sp>
        <p:nvSpPr>
          <p:cNvPr id="3" name="Content Placeholder 2"/>
          <p:cNvSpPr>
            <a:spLocks noGrp="1"/>
          </p:cNvSpPr>
          <p:nvPr>
            <p:ph idx="1"/>
          </p:nvPr>
        </p:nvSpPr>
        <p:spPr>
          <a:xfrm>
            <a:off x="155575" y="2191220"/>
            <a:ext cx="8534400" cy="4983261"/>
          </a:xfrm>
        </p:spPr>
        <p:txBody>
          <a:bodyPr>
            <a:noAutofit/>
          </a:bodyPr>
          <a:lstStyle/>
          <a:p>
            <a:r>
              <a:rPr lang="en-US" b="1" dirty="0" smtClean="0"/>
              <a:t>Global Cloud</a:t>
            </a:r>
          </a:p>
          <a:p>
            <a:pPr lvl="1"/>
            <a:r>
              <a:rPr lang="en-US" dirty="0" smtClean="0"/>
              <a:t>Monitors the physical and radiative properties </a:t>
            </a:r>
            <a:r>
              <a:rPr lang="en-US" dirty="0"/>
              <a:t>of </a:t>
            </a:r>
            <a:r>
              <a:rPr lang="en-US" dirty="0" smtClean="0"/>
              <a:t>clouds</a:t>
            </a:r>
          </a:p>
          <a:p>
            <a:pPr lvl="2"/>
            <a:r>
              <a:rPr lang="en-US" dirty="0" smtClean="0"/>
              <a:t>cloud fraction</a:t>
            </a:r>
          </a:p>
          <a:p>
            <a:pPr lvl="2"/>
            <a:r>
              <a:rPr lang="en-US" dirty="0" smtClean="0"/>
              <a:t>effective </a:t>
            </a:r>
            <a:r>
              <a:rPr lang="en-US" dirty="0"/>
              <a:t>cloud particle </a:t>
            </a:r>
            <a:r>
              <a:rPr lang="en-US" dirty="0" smtClean="0"/>
              <a:t>radius</a:t>
            </a:r>
          </a:p>
          <a:p>
            <a:pPr lvl="2"/>
            <a:r>
              <a:rPr lang="en-US" dirty="0" smtClean="0"/>
              <a:t>cloud </a:t>
            </a:r>
            <a:r>
              <a:rPr lang="en-US" dirty="0"/>
              <a:t>optical </a:t>
            </a:r>
            <a:r>
              <a:rPr lang="en-US" dirty="0" smtClean="0"/>
              <a:t>thickness</a:t>
            </a:r>
          </a:p>
          <a:p>
            <a:pPr lvl="2"/>
            <a:r>
              <a:rPr lang="en-US" dirty="0" smtClean="0"/>
              <a:t>cloud </a:t>
            </a:r>
            <a:r>
              <a:rPr lang="en-US" dirty="0"/>
              <a:t>shadow </a:t>
            </a:r>
            <a:r>
              <a:rPr lang="en-US" dirty="0" smtClean="0"/>
              <a:t>effects</a:t>
            </a:r>
          </a:p>
          <a:p>
            <a:pPr lvl="2"/>
            <a:r>
              <a:rPr lang="en-US" dirty="0" smtClean="0"/>
              <a:t>cloud </a:t>
            </a:r>
            <a:r>
              <a:rPr lang="en-US" dirty="0"/>
              <a:t>top </a:t>
            </a:r>
            <a:r>
              <a:rPr lang="en-US" dirty="0" smtClean="0"/>
              <a:t>temperature and height</a:t>
            </a:r>
          </a:p>
          <a:p>
            <a:pPr lvl="2"/>
            <a:r>
              <a:rPr lang="en-US" dirty="0" smtClean="0"/>
              <a:t>effective emissivity</a:t>
            </a:r>
          </a:p>
          <a:p>
            <a:pPr lvl="2"/>
            <a:r>
              <a:rPr lang="en-US" dirty="0" smtClean="0"/>
              <a:t>cloud </a:t>
            </a:r>
            <a:r>
              <a:rPr lang="en-US" dirty="0"/>
              <a:t>phase (ice vs. water, opaque vs. </a:t>
            </a:r>
            <a:r>
              <a:rPr lang="en-US" dirty="0" smtClean="0"/>
              <a:t>non-opaque)</a:t>
            </a:r>
          </a:p>
          <a:p>
            <a:pPr lvl="2"/>
            <a:r>
              <a:rPr lang="en-US" dirty="0"/>
              <a:t>cloud particle phase (ice vs. water, clouds vs. snow)</a:t>
            </a:r>
          </a:p>
          <a:p>
            <a:pPr lvl="1"/>
            <a:r>
              <a:rPr lang="en-US" dirty="0" smtClean="0"/>
              <a:t>both </a:t>
            </a:r>
            <a:r>
              <a:rPr lang="en-US" dirty="0"/>
              <a:t>daytime and nighttime </a:t>
            </a:r>
            <a:r>
              <a:rPr lang="en-US" dirty="0" smtClean="0"/>
              <a:t>conditions</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5074100" y="76200"/>
            <a:ext cx="3959225" cy="2560638"/>
          </a:xfrm>
          <a:prstGeom prst="rect">
            <a:avLst/>
          </a:prstGeom>
        </p:spPr>
      </p:pic>
      <p:sp>
        <p:nvSpPr>
          <p:cNvPr id="9" name="Rectangle 8"/>
          <p:cNvSpPr/>
          <p:nvPr/>
        </p:nvSpPr>
        <p:spPr>
          <a:xfrm>
            <a:off x="549084" y="3124200"/>
            <a:ext cx="4327715" cy="112678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268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MODIS Cloud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82550" y="1509493"/>
            <a:ext cx="4555986" cy="5226490"/>
          </a:xfrm>
          <a:prstGeom prst="rect">
            <a:avLst/>
          </a:prstGeom>
        </p:spPr>
      </p:pic>
      <p:pic>
        <p:nvPicPr>
          <p:cNvPr id="9" name="Picture 8"/>
          <p:cNvPicPr>
            <a:picLocks noChangeAspect="1"/>
          </p:cNvPicPr>
          <p:nvPr/>
        </p:nvPicPr>
        <p:blipFill>
          <a:blip r:embed="rId3"/>
          <a:stretch>
            <a:fillRect/>
          </a:stretch>
        </p:blipFill>
        <p:spPr>
          <a:xfrm>
            <a:off x="2677253" y="2003214"/>
            <a:ext cx="6432628" cy="3989546"/>
          </a:xfrm>
          <a:prstGeom prst="rect">
            <a:avLst/>
          </a:prstGeom>
        </p:spPr>
      </p:pic>
      <p:pic>
        <p:nvPicPr>
          <p:cNvPr id="8" name="Picture 7"/>
          <p:cNvPicPr>
            <a:picLocks noChangeAspect="1"/>
          </p:cNvPicPr>
          <p:nvPr/>
        </p:nvPicPr>
        <p:blipFill>
          <a:blip r:embed="rId4"/>
          <a:stretch>
            <a:fillRect/>
          </a:stretch>
        </p:blipFill>
        <p:spPr>
          <a:xfrm>
            <a:off x="219948" y="2849727"/>
            <a:ext cx="3909853" cy="2802517"/>
          </a:xfrm>
          <a:prstGeom prst="rect">
            <a:avLst/>
          </a:prstGeom>
        </p:spPr>
      </p:pic>
      <p:pic>
        <p:nvPicPr>
          <p:cNvPr id="13" name="Picture 12"/>
          <p:cNvPicPr>
            <a:picLocks noChangeAspect="1"/>
          </p:cNvPicPr>
          <p:nvPr/>
        </p:nvPicPr>
        <p:blipFill>
          <a:blip r:embed="rId5"/>
          <a:stretch>
            <a:fillRect/>
          </a:stretch>
        </p:blipFill>
        <p:spPr>
          <a:xfrm>
            <a:off x="4230331" y="2865750"/>
            <a:ext cx="4767151" cy="3479765"/>
          </a:xfrm>
          <a:prstGeom prst="rect">
            <a:avLst/>
          </a:prstGeom>
        </p:spPr>
      </p:pic>
    </p:spTree>
    <p:extLst>
      <p:ext uri="{BB962C8B-B14F-4D97-AF65-F5344CB8AC3E}">
        <p14:creationId xmlns:p14="http://schemas.microsoft.com/office/powerpoint/2010/main" val="37648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1850"/>
            <a:ext cx="9144000" cy="780288"/>
          </a:xfrm>
        </p:spPr>
        <p:txBody>
          <a:bodyPr>
            <a:normAutofit fontScale="90000"/>
          </a:bodyPr>
          <a:lstStyle/>
          <a:p>
            <a:pPr algn="ctr"/>
            <a:r>
              <a:rPr lang="en-US" dirty="0" smtClean="0"/>
              <a:t>Other MODIS Atmosphere Products</a:t>
            </a:r>
            <a:endParaRPr lang="en-US" dirty="0"/>
          </a:p>
        </p:txBody>
      </p:sp>
      <p:sp>
        <p:nvSpPr>
          <p:cNvPr id="3" name="Content Placeholder 2"/>
          <p:cNvSpPr>
            <a:spLocks noGrp="1"/>
          </p:cNvSpPr>
          <p:nvPr>
            <p:ph idx="1"/>
          </p:nvPr>
        </p:nvSpPr>
        <p:spPr>
          <a:xfrm>
            <a:off x="304800" y="1447800"/>
            <a:ext cx="8534400" cy="4983261"/>
          </a:xfrm>
        </p:spPr>
        <p:txBody>
          <a:bodyPr>
            <a:noAutofit/>
          </a:bodyPr>
          <a:lstStyle/>
          <a:p>
            <a:r>
              <a:rPr lang="en-US" sz="2000" b="1" dirty="0"/>
              <a:t>Water </a:t>
            </a:r>
            <a:r>
              <a:rPr lang="en-US" sz="2000" b="1" dirty="0" smtClean="0"/>
              <a:t>Vapor</a:t>
            </a:r>
          </a:p>
          <a:p>
            <a:pPr lvl="1"/>
            <a:r>
              <a:rPr lang="en-US" sz="1800" dirty="0" smtClean="0"/>
              <a:t>During </a:t>
            </a:r>
            <a:r>
              <a:rPr lang="en-US" sz="1800" dirty="0"/>
              <a:t>the daytime, a near-infrared algorithm is applied over clear land areas of the globe and above clouds over both land and ocean. Over clear ocean areas, water-vapor estimates are provided over the extended glint area</a:t>
            </a:r>
            <a:r>
              <a:rPr lang="en-US" sz="1800" dirty="0" smtClean="0"/>
              <a:t>.</a:t>
            </a:r>
          </a:p>
          <a:p>
            <a:r>
              <a:rPr lang="en-US" sz="2000" b="1" dirty="0" smtClean="0"/>
              <a:t>Atmospheric Profile</a:t>
            </a:r>
          </a:p>
          <a:p>
            <a:pPr lvl="1"/>
            <a:r>
              <a:rPr lang="en-US" sz="1800" dirty="0" smtClean="0"/>
              <a:t>Total-ozone </a:t>
            </a:r>
            <a:r>
              <a:rPr lang="en-US" sz="1800" dirty="0"/>
              <a:t>burden, atmospheric stability, temperature and moisture profiles, and atmospheric water vapor. All of these parameters are produced day and night for Level 2 at 5x5 1-km pixel resolution when at least 9 FOVs are cloud free.</a:t>
            </a:r>
          </a:p>
          <a:p>
            <a:r>
              <a:rPr lang="en-US" sz="2000" b="1" dirty="0"/>
              <a:t>Cloud </a:t>
            </a:r>
            <a:r>
              <a:rPr lang="en-US" sz="2000" b="1" dirty="0" smtClean="0"/>
              <a:t>Mask</a:t>
            </a:r>
          </a:p>
          <a:p>
            <a:pPr lvl="1"/>
            <a:r>
              <a:rPr lang="en-US" sz="1800" dirty="0" smtClean="0"/>
              <a:t>Indicates </a:t>
            </a:r>
            <a:r>
              <a:rPr lang="en-US" sz="1800" dirty="0"/>
              <a:t>whether a given instrument field of view (FOV) of the Earth's surface is unobstructed by clouds or affected by cloud shadows. </a:t>
            </a:r>
            <a:endParaRPr lang="en-US" sz="1800" dirty="0" smtClean="0"/>
          </a:p>
          <a:p>
            <a:r>
              <a:rPr lang="en-US" sz="2000" b="1" dirty="0" smtClean="0"/>
              <a:t>Joint Atmosphere</a:t>
            </a:r>
          </a:p>
          <a:p>
            <a:pPr lvl="1"/>
            <a:r>
              <a:rPr lang="en-US" sz="2000" dirty="0"/>
              <a:t>The post-launch Joint Atmosphere Product contains a spectrum of key parameters gleaned from the complete set of standard at-launch Level 2 </a:t>
            </a:r>
            <a:r>
              <a:rPr lang="en-US" sz="2000" dirty="0" smtClean="0"/>
              <a:t>products stored </a:t>
            </a:r>
            <a:r>
              <a:rPr lang="en-US" sz="2000" dirty="0"/>
              <a:t>at 5-km and </a:t>
            </a:r>
            <a:r>
              <a:rPr lang="en-US" sz="2000" dirty="0" smtClean="0"/>
              <a:t>10-km</a:t>
            </a:r>
            <a:endParaRPr lang="en-US" sz="2000"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622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744"/>
            <a:ext cx="9144000" cy="780288"/>
          </a:xfrm>
        </p:spPr>
        <p:txBody>
          <a:bodyPr>
            <a:normAutofit fontScale="90000"/>
          </a:bodyPr>
          <a:lstStyle/>
          <a:p>
            <a:pPr algn="ctr"/>
            <a:r>
              <a:rPr lang="en-US" dirty="0" smtClean="0"/>
              <a:t>MODIS Land Products</a:t>
            </a:r>
            <a:endParaRPr lang="en-US" dirty="0"/>
          </a:p>
        </p:txBody>
      </p:sp>
      <p:sp>
        <p:nvSpPr>
          <p:cNvPr id="3" name="Content Placeholder 2"/>
          <p:cNvSpPr>
            <a:spLocks noGrp="1"/>
          </p:cNvSpPr>
          <p:nvPr>
            <p:ph idx="1"/>
          </p:nvPr>
        </p:nvSpPr>
        <p:spPr>
          <a:xfrm>
            <a:off x="304800" y="1085271"/>
            <a:ext cx="8534400" cy="4983261"/>
          </a:xfrm>
        </p:spPr>
        <p:txBody>
          <a:bodyPr>
            <a:noAutofit/>
          </a:bodyPr>
          <a:lstStyle/>
          <a:p>
            <a:r>
              <a:rPr lang="en-US" sz="2000" b="1" dirty="0"/>
              <a:t>https://modis-land.gsfc.nasa.gov/#</a:t>
            </a:r>
          </a:p>
          <a:p>
            <a:r>
              <a:rPr lang="en-US" sz="2000" b="1" dirty="0" smtClean="0"/>
              <a:t>Land Products</a:t>
            </a:r>
          </a:p>
          <a:p>
            <a:pPr lvl="1"/>
            <a:r>
              <a:rPr lang="en-US" sz="1800" dirty="0" smtClean="0"/>
              <a:t>Surface Reflectance – Atmospheric Correction</a:t>
            </a:r>
          </a:p>
          <a:p>
            <a:pPr lvl="1"/>
            <a:r>
              <a:rPr lang="en-US" sz="1800" dirty="0" smtClean="0"/>
              <a:t>Surface Reflectance BRDF/Albedo Parameter</a:t>
            </a:r>
          </a:p>
          <a:p>
            <a:pPr lvl="1"/>
            <a:r>
              <a:rPr lang="en-US" sz="1800" dirty="0"/>
              <a:t>Burned Area</a:t>
            </a:r>
          </a:p>
          <a:p>
            <a:pPr lvl="1"/>
            <a:r>
              <a:rPr lang="en-US" sz="1800" dirty="0"/>
              <a:t>Thermal Anomalies/Fire</a:t>
            </a:r>
            <a:endParaRPr lang="en-US" sz="2000" dirty="0"/>
          </a:p>
          <a:p>
            <a:pPr lvl="1"/>
            <a:r>
              <a:rPr lang="en-US" sz="1800" dirty="0" smtClean="0"/>
              <a:t>Leaf Area Index – FPAR</a:t>
            </a:r>
          </a:p>
          <a:p>
            <a:pPr lvl="1"/>
            <a:r>
              <a:rPr lang="en-US" sz="1800" dirty="0" smtClean="0"/>
              <a:t>Vegetation Cover Conversion, Continuous Fields</a:t>
            </a:r>
          </a:p>
          <a:p>
            <a:pPr lvl="1"/>
            <a:r>
              <a:rPr lang="en-US" sz="1800" dirty="0" smtClean="0"/>
              <a:t>Snow and Sea Ice cover</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stretch>
            <a:fillRect/>
          </a:stretch>
        </p:blipFill>
        <p:spPr>
          <a:xfrm>
            <a:off x="3412" y="5410199"/>
            <a:ext cx="9184192" cy="1435427"/>
          </a:xfrm>
          <a:prstGeom prst="rect">
            <a:avLst/>
          </a:prstGeom>
        </p:spPr>
      </p:pic>
      <p:pic>
        <p:nvPicPr>
          <p:cNvPr id="13" name="Picture 12"/>
          <p:cNvPicPr>
            <a:picLocks noChangeAspect="1"/>
          </p:cNvPicPr>
          <p:nvPr/>
        </p:nvPicPr>
        <p:blipFill>
          <a:blip r:embed="rId3"/>
          <a:stretch>
            <a:fillRect/>
          </a:stretch>
        </p:blipFill>
        <p:spPr>
          <a:xfrm>
            <a:off x="155575" y="4231863"/>
            <a:ext cx="8523642" cy="1206775"/>
          </a:xfrm>
          <a:prstGeom prst="rect">
            <a:avLst/>
          </a:prstGeom>
        </p:spPr>
      </p:pic>
      <p:sp>
        <p:nvSpPr>
          <p:cNvPr id="14" name="Rectangle 13"/>
          <p:cNvSpPr/>
          <p:nvPr/>
        </p:nvSpPr>
        <p:spPr>
          <a:xfrm>
            <a:off x="304800" y="2483056"/>
            <a:ext cx="3886200" cy="64106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7954" y="1235268"/>
            <a:ext cx="2841246" cy="2495575"/>
          </a:xfrm>
          <a:prstGeom prst="rect">
            <a:avLst/>
          </a:prstGeom>
        </p:spPr>
      </p:pic>
    </p:spTree>
    <p:extLst>
      <p:ext uri="{BB962C8B-B14F-4D97-AF65-F5344CB8AC3E}">
        <p14:creationId xmlns:p14="http://schemas.microsoft.com/office/powerpoint/2010/main" val="428777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MODIS Land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a:stretch>
            <a:fillRect/>
          </a:stretch>
        </p:blipFill>
        <p:spPr>
          <a:xfrm>
            <a:off x="0" y="1196228"/>
            <a:ext cx="6100912" cy="4044033"/>
          </a:xfrm>
          <a:prstGeom prst="rect">
            <a:avLst/>
          </a:prstGeom>
        </p:spPr>
      </p:pic>
      <p:pic>
        <p:nvPicPr>
          <p:cNvPr id="11" name="Picture 10"/>
          <p:cNvPicPr>
            <a:picLocks noChangeAspect="1"/>
          </p:cNvPicPr>
          <p:nvPr/>
        </p:nvPicPr>
        <p:blipFill>
          <a:blip r:embed="rId3"/>
          <a:stretch>
            <a:fillRect/>
          </a:stretch>
        </p:blipFill>
        <p:spPr>
          <a:xfrm>
            <a:off x="2644037" y="1918514"/>
            <a:ext cx="6135011" cy="4713247"/>
          </a:xfrm>
          <a:prstGeom prst="rect">
            <a:avLst/>
          </a:prstGeom>
        </p:spPr>
      </p:pic>
      <p:pic>
        <p:nvPicPr>
          <p:cNvPr id="12" name="Picture 11"/>
          <p:cNvPicPr>
            <a:picLocks noChangeAspect="1"/>
          </p:cNvPicPr>
          <p:nvPr/>
        </p:nvPicPr>
        <p:blipFill>
          <a:blip r:embed="rId4"/>
          <a:stretch>
            <a:fillRect/>
          </a:stretch>
        </p:blipFill>
        <p:spPr>
          <a:xfrm>
            <a:off x="123314" y="2928927"/>
            <a:ext cx="6922522" cy="3588729"/>
          </a:xfrm>
          <a:prstGeom prst="rect">
            <a:avLst/>
          </a:prstGeom>
        </p:spPr>
      </p:pic>
    </p:spTree>
    <p:extLst>
      <p:ext uri="{BB962C8B-B14F-4D97-AF65-F5344CB8AC3E}">
        <p14:creationId xmlns:p14="http://schemas.microsoft.com/office/powerpoint/2010/main" val="199962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744"/>
            <a:ext cx="6400800" cy="780288"/>
          </a:xfrm>
        </p:spPr>
        <p:txBody>
          <a:bodyPr>
            <a:normAutofit fontScale="90000"/>
          </a:bodyPr>
          <a:lstStyle/>
          <a:p>
            <a:pPr algn="ctr"/>
            <a:r>
              <a:rPr lang="en-US" dirty="0" smtClean="0"/>
              <a:t>MODIS Ocean Products</a:t>
            </a:r>
            <a:endParaRPr lang="en-US" dirty="0"/>
          </a:p>
        </p:txBody>
      </p:sp>
      <p:sp>
        <p:nvSpPr>
          <p:cNvPr id="3" name="Content Placeholder 2"/>
          <p:cNvSpPr>
            <a:spLocks noGrp="1"/>
          </p:cNvSpPr>
          <p:nvPr>
            <p:ph idx="1"/>
          </p:nvPr>
        </p:nvSpPr>
        <p:spPr>
          <a:xfrm>
            <a:off x="0" y="1112739"/>
            <a:ext cx="8534400" cy="4983261"/>
          </a:xfrm>
        </p:spPr>
        <p:txBody>
          <a:bodyPr>
            <a:noAutofit/>
          </a:bodyPr>
          <a:lstStyle/>
          <a:p>
            <a:r>
              <a:rPr lang="en-US" sz="2000" b="1" dirty="0">
                <a:hlinkClick r:id="rId2"/>
              </a:rPr>
              <a:t>https://oceancolor.gsfc.nasa.gov/about</a:t>
            </a:r>
            <a:r>
              <a:rPr lang="en-US" sz="2000" b="1" dirty="0" smtClean="0">
                <a:hlinkClick r:id="rId2"/>
              </a:rPr>
              <a:t>/</a:t>
            </a:r>
            <a:endParaRPr lang="en-US" sz="2000" b="1" dirty="0" smtClean="0"/>
          </a:p>
          <a:p>
            <a:r>
              <a:rPr lang="en-US" sz="2000" b="1" dirty="0" smtClean="0"/>
              <a:t>Ocean Products – (for both Terra and Aqua)</a:t>
            </a:r>
          </a:p>
          <a:p>
            <a:pPr lvl="1"/>
            <a:r>
              <a:rPr lang="en-US" sz="1800" dirty="0" smtClean="0"/>
              <a:t>Ocean Color</a:t>
            </a:r>
          </a:p>
          <a:p>
            <a:pPr lvl="1"/>
            <a:r>
              <a:rPr lang="en-US" sz="1800" dirty="0"/>
              <a:t>Sea Surface </a:t>
            </a:r>
            <a:r>
              <a:rPr lang="en-US" sz="1800" dirty="0" smtClean="0"/>
              <a:t>Temperature</a:t>
            </a:r>
            <a:endParaRPr lang="en-US" sz="1800" dirty="0"/>
          </a:p>
          <a:p>
            <a:pPr lvl="1"/>
            <a:r>
              <a:rPr lang="en-US" sz="1800" dirty="0"/>
              <a:t>Chlorophyll Concentration (two algorithms</a:t>
            </a:r>
            <a:r>
              <a:rPr lang="en-US" sz="1800" dirty="0" smtClean="0"/>
              <a:t>)</a:t>
            </a:r>
            <a:endParaRPr lang="en-US" sz="1800" dirty="0"/>
          </a:p>
          <a:p>
            <a:pPr lvl="1"/>
            <a:r>
              <a:rPr lang="en-US" sz="1800" dirty="0" smtClean="0"/>
              <a:t>Absorption due to </a:t>
            </a:r>
            <a:r>
              <a:rPr lang="en-US" sz="1800" dirty="0" err="1" smtClean="0"/>
              <a:t>gelbstoff</a:t>
            </a:r>
            <a:r>
              <a:rPr lang="en-US" sz="1800" dirty="0" smtClean="0"/>
              <a:t>, detrital material and phytoplankton</a:t>
            </a:r>
          </a:p>
          <a:p>
            <a:pPr lvl="1"/>
            <a:r>
              <a:rPr lang="en-US" sz="1800" dirty="0" smtClean="0"/>
              <a:t>Calcite Concentration</a:t>
            </a:r>
          </a:p>
          <a:p>
            <a:pPr lvl="1"/>
            <a:r>
              <a:rPr lang="en-US" sz="1800" dirty="0" smtClean="0"/>
              <a:t>Diffuse attenuation</a:t>
            </a:r>
          </a:p>
          <a:p>
            <a:pPr lvl="1"/>
            <a:r>
              <a:rPr lang="en-US" sz="1800" dirty="0" err="1" smtClean="0"/>
              <a:t>Flourescence</a:t>
            </a:r>
            <a:r>
              <a:rPr lang="en-US" sz="1800" dirty="0" smtClean="0"/>
              <a:t> Line Height</a:t>
            </a:r>
          </a:p>
          <a:p>
            <a:pPr lvl="1"/>
            <a:r>
              <a:rPr lang="en-US" sz="1800" dirty="0" smtClean="0"/>
              <a:t>Instantaneous Photosynthetically Available Radiation</a:t>
            </a:r>
          </a:p>
          <a:p>
            <a:pPr lvl="1"/>
            <a:r>
              <a:rPr lang="en-US" sz="1800" dirty="0" smtClean="0"/>
              <a:t>Particulate Organic Carbon</a:t>
            </a:r>
          </a:p>
          <a:p>
            <a:pPr lvl="1"/>
            <a:r>
              <a:rPr lang="en-US" sz="1800" dirty="0" smtClean="0"/>
              <a:t>Particulate backscattering</a:t>
            </a:r>
          </a:p>
          <a:p>
            <a:pPr lvl="1"/>
            <a:r>
              <a:rPr lang="en-US" sz="1800" dirty="0" smtClean="0"/>
              <a:t>Reflectance (at a bunch of wavelengths)</a:t>
            </a:r>
          </a:p>
          <a:p>
            <a:pPr lvl="1"/>
            <a:r>
              <a:rPr lang="en-US" sz="1800" dirty="0" smtClean="0"/>
              <a:t>Total Absorption</a:t>
            </a:r>
          </a:p>
          <a:p>
            <a:pPr lvl="1"/>
            <a:r>
              <a:rPr lang="en-US" sz="1800" dirty="0" smtClean="0"/>
              <a:t>Total Backscattering (at a bunch of wavelengths)</a:t>
            </a:r>
          </a:p>
          <a:p>
            <a:pPr lvl="1"/>
            <a:endParaRPr lang="en-US" sz="1800"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3"/>
          <p:cNvSpPr/>
          <p:nvPr/>
        </p:nvSpPr>
        <p:spPr>
          <a:xfrm>
            <a:off x="384175" y="2209800"/>
            <a:ext cx="3886200" cy="26797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4705" y="107744"/>
            <a:ext cx="2658795" cy="2553770"/>
          </a:xfrm>
          <a:prstGeom prst="rect">
            <a:avLst/>
          </a:prstGeom>
        </p:spPr>
      </p:pic>
      <p:pic>
        <p:nvPicPr>
          <p:cNvPr id="19" name="Picture 18"/>
          <p:cNvPicPr>
            <a:picLocks noChangeAspect="1"/>
          </p:cNvPicPr>
          <p:nvPr/>
        </p:nvPicPr>
        <p:blipFill>
          <a:blip r:embed="rId4"/>
          <a:stretch>
            <a:fillRect/>
          </a:stretch>
        </p:blipFill>
        <p:spPr>
          <a:xfrm>
            <a:off x="6248400" y="3362873"/>
            <a:ext cx="2776060" cy="3156116"/>
          </a:xfrm>
          <a:prstGeom prst="rect">
            <a:avLst/>
          </a:prstGeom>
        </p:spPr>
      </p:pic>
    </p:spTree>
    <p:extLst>
      <p:ext uri="{BB962C8B-B14F-4D97-AF65-F5344CB8AC3E}">
        <p14:creationId xmlns:p14="http://schemas.microsoft.com/office/powerpoint/2010/main" val="390424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MODIS Ocean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31845" y="1230309"/>
            <a:ext cx="5739121" cy="3039583"/>
          </a:xfrm>
          <a:prstGeom prst="rect">
            <a:avLst/>
          </a:prstGeom>
        </p:spPr>
      </p:pic>
      <p:pic>
        <p:nvPicPr>
          <p:cNvPr id="9" name="Picture 8"/>
          <p:cNvPicPr>
            <a:picLocks noChangeAspect="1"/>
          </p:cNvPicPr>
          <p:nvPr/>
        </p:nvPicPr>
        <p:blipFill>
          <a:blip r:embed="rId3"/>
          <a:stretch>
            <a:fillRect/>
          </a:stretch>
        </p:blipFill>
        <p:spPr>
          <a:xfrm>
            <a:off x="3803282" y="1434888"/>
            <a:ext cx="5201623" cy="4329351"/>
          </a:xfrm>
          <a:prstGeom prst="rect">
            <a:avLst/>
          </a:prstGeom>
        </p:spPr>
      </p:pic>
      <p:pic>
        <p:nvPicPr>
          <p:cNvPr id="13" name="Picture 12"/>
          <p:cNvPicPr>
            <a:picLocks noChangeAspect="1"/>
          </p:cNvPicPr>
          <p:nvPr/>
        </p:nvPicPr>
        <p:blipFill>
          <a:blip r:embed="rId4"/>
          <a:stretch>
            <a:fillRect/>
          </a:stretch>
        </p:blipFill>
        <p:spPr>
          <a:xfrm>
            <a:off x="1752600" y="3169190"/>
            <a:ext cx="6324600" cy="3638231"/>
          </a:xfrm>
          <a:prstGeom prst="rect">
            <a:avLst/>
          </a:prstGeom>
        </p:spPr>
      </p:pic>
    </p:spTree>
    <p:extLst>
      <p:ext uri="{BB962C8B-B14F-4D97-AF65-F5344CB8AC3E}">
        <p14:creationId xmlns:p14="http://schemas.microsoft.com/office/powerpoint/2010/main" val="206215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61" y="1237806"/>
            <a:ext cx="4191000" cy="780288"/>
          </a:xfrm>
        </p:spPr>
        <p:txBody>
          <a:bodyPr>
            <a:normAutofit fontScale="90000"/>
          </a:bodyPr>
          <a:lstStyle/>
          <a:p>
            <a:pPr algn="ctr"/>
            <a:r>
              <a:rPr lang="en-US" dirty="0" err="1" smtClean="0"/>
              <a:t>CloudSat</a:t>
            </a:r>
            <a:r>
              <a:rPr lang="en-US" dirty="0" smtClean="0"/>
              <a:t/>
            </a:r>
            <a:br>
              <a:rPr lang="en-US" dirty="0" smtClean="0"/>
            </a:br>
            <a:r>
              <a:rPr lang="en-US" dirty="0" smtClean="0"/>
              <a:t>Cloud Profiling Radar</a:t>
            </a:r>
            <a:endParaRPr lang="en-US" dirty="0"/>
          </a:p>
        </p:txBody>
      </p:sp>
      <p:sp>
        <p:nvSpPr>
          <p:cNvPr id="3" name="Content Placeholder 2"/>
          <p:cNvSpPr>
            <a:spLocks noGrp="1"/>
          </p:cNvSpPr>
          <p:nvPr>
            <p:ph idx="1"/>
          </p:nvPr>
        </p:nvSpPr>
        <p:spPr>
          <a:xfrm>
            <a:off x="175190" y="2170494"/>
            <a:ext cx="4041230" cy="3196671"/>
          </a:xfrm>
        </p:spPr>
        <p:txBody>
          <a:bodyPr>
            <a:noAutofit/>
          </a:bodyPr>
          <a:lstStyle/>
          <a:p>
            <a:r>
              <a:rPr lang="en-US" sz="2000" dirty="0">
                <a:hlinkClick r:id="rId2"/>
              </a:rPr>
              <a:t>http://cloudsat.atmos.colostate.edu</a:t>
            </a:r>
            <a:r>
              <a:rPr lang="en-US" sz="2000" dirty="0" smtClean="0">
                <a:hlinkClick r:id="rId2"/>
              </a:rPr>
              <a:t>/</a:t>
            </a:r>
            <a:endParaRPr lang="en-US" sz="2000" dirty="0" smtClean="0"/>
          </a:p>
          <a:p>
            <a:r>
              <a:rPr lang="en-US" sz="2000" dirty="0" smtClean="0"/>
              <a:t>The </a:t>
            </a:r>
            <a:r>
              <a:rPr lang="en-US" sz="2000" dirty="0"/>
              <a:t>Cloud Profiling Radar (CPR) is a 94-GHz nadir-looking radar which measures the power backscattered by clouds as a function of distance from the </a:t>
            </a:r>
            <a:r>
              <a:rPr lang="en-US" sz="2000" dirty="0" smtClean="0"/>
              <a:t>radar and produces detailed images of cloud structures. </a:t>
            </a:r>
            <a:endParaRPr lang="en-US" sz="1600"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3"/>
          <a:stretch>
            <a:fillRect/>
          </a:stretch>
        </p:blipFill>
        <p:spPr>
          <a:xfrm>
            <a:off x="4380432" y="49512"/>
            <a:ext cx="4687368" cy="6745237"/>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3390" y="5367165"/>
            <a:ext cx="2182369" cy="1484011"/>
          </a:xfrm>
          <a:prstGeom prst="rect">
            <a:avLst/>
          </a:prstGeom>
        </p:spPr>
      </p:pic>
      <p:pic>
        <p:nvPicPr>
          <p:cNvPr id="13" name="Picture 2" descr="http://www.nasa.gov/images/content/482853main_KARL-CLOUDSAT-LAR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5422130"/>
            <a:ext cx="2417190" cy="135966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345438" y="1245358"/>
            <a:ext cx="4712126" cy="58344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35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5139"/>
            <a:ext cx="7921625" cy="971099"/>
          </a:xfrm>
        </p:spPr>
        <p:txBody>
          <a:bodyPr>
            <a:normAutofit/>
          </a:bodyPr>
          <a:lstStyle/>
          <a:p>
            <a:pPr algn="ctr"/>
            <a:r>
              <a:rPr lang="en-US" dirty="0" err="1" smtClean="0"/>
              <a:t>CloudSat</a:t>
            </a:r>
            <a:r>
              <a:rPr lang="en-US" dirty="0" smtClean="0"/>
              <a:t> Cloud Profiling Radar</a:t>
            </a:r>
            <a:endParaRPr lang="en-US" dirty="0"/>
          </a:p>
        </p:txBody>
      </p:sp>
      <p:sp>
        <p:nvSpPr>
          <p:cNvPr id="3" name="Content Placeholder 2"/>
          <p:cNvSpPr>
            <a:spLocks noGrp="1"/>
          </p:cNvSpPr>
          <p:nvPr>
            <p:ph idx="1"/>
          </p:nvPr>
        </p:nvSpPr>
        <p:spPr>
          <a:xfrm>
            <a:off x="155575" y="1267746"/>
            <a:ext cx="8968810" cy="2015400"/>
          </a:xfrm>
        </p:spPr>
        <p:txBody>
          <a:bodyPr>
            <a:noAutofit/>
          </a:bodyPr>
          <a:lstStyle/>
          <a:p>
            <a:r>
              <a:rPr lang="en-US" sz="2000" b="1" dirty="0" smtClean="0"/>
              <a:t>Temporal Coverage:</a:t>
            </a:r>
          </a:p>
          <a:p>
            <a:pPr lvl="1"/>
            <a:r>
              <a:rPr lang="en-US" sz="1800" dirty="0" smtClean="0"/>
              <a:t>June 2006 - Present</a:t>
            </a:r>
          </a:p>
          <a:p>
            <a:pPr lvl="1"/>
            <a:r>
              <a:rPr lang="en-US" sz="1800" dirty="0" smtClean="0"/>
              <a:t>Swath data made up of Granules</a:t>
            </a:r>
          </a:p>
          <a:p>
            <a:pPr lvl="1"/>
            <a:r>
              <a:rPr lang="en-US" sz="1800" dirty="0" smtClean="0"/>
              <a:t>Granules are 1 full orbit or 40, 022 km</a:t>
            </a:r>
          </a:p>
          <a:p>
            <a:r>
              <a:rPr lang="en-US" sz="2200" b="1" dirty="0" smtClean="0"/>
              <a:t>Spatial Coverage:</a:t>
            </a:r>
          </a:p>
          <a:p>
            <a:pPr lvl="1"/>
            <a:r>
              <a:rPr lang="en-US" sz="1800" dirty="0" smtClean="0"/>
              <a:t>125 vertical bins with approximately 240 m vertical spatial resolution</a:t>
            </a:r>
          </a:p>
          <a:p>
            <a:pPr lvl="1"/>
            <a:r>
              <a:rPr lang="en-US" sz="1800" dirty="0" smtClean="0"/>
              <a:t>There are 31 Subsets for each granules</a:t>
            </a:r>
          </a:p>
          <a:p>
            <a:pPr lvl="1"/>
            <a:r>
              <a:rPr lang="en-US" sz="1800" dirty="0" smtClean="0"/>
              <a:t>Each granule is made up of profiles </a:t>
            </a:r>
          </a:p>
          <a:p>
            <a:pPr lvl="2"/>
            <a:r>
              <a:rPr lang="en-US" sz="1500" dirty="0" smtClean="0"/>
              <a:t>1.4 km x 2.5 km footprint, 1.1km along track interval</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85298" y="5428807"/>
            <a:ext cx="8954690" cy="1339935"/>
          </a:xfrm>
          <a:prstGeom prst="rect">
            <a:avLst/>
          </a:prstGeom>
        </p:spPr>
      </p:pic>
      <p:pic>
        <p:nvPicPr>
          <p:cNvPr id="11" name="Picture 10"/>
          <p:cNvPicPr>
            <a:picLocks noChangeAspect="1"/>
          </p:cNvPicPr>
          <p:nvPr/>
        </p:nvPicPr>
        <p:blipFill>
          <a:blip r:embed="rId3"/>
          <a:stretch>
            <a:fillRect/>
          </a:stretch>
        </p:blipFill>
        <p:spPr>
          <a:xfrm>
            <a:off x="84161" y="4081854"/>
            <a:ext cx="8955827" cy="1322773"/>
          </a:xfrm>
          <a:prstGeom prst="rect">
            <a:avLst/>
          </a:prstGeom>
        </p:spPr>
      </p:pic>
    </p:spTree>
    <p:extLst>
      <p:ext uri="{BB962C8B-B14F-4D97-AF65-F5344CB8AC3E}">
        <p14:creationId xmlns:p14="http://schemas.microsoft.com/office/powerpoint/2010/main" val="361245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975" y="407134"/>
            <a:ext cx="8755039" cy="780288"/>
          </a:xfrm>
        </p:spPr>
        <p:txBody>
          <a:bodyPr>
            <a:normAutofit fontScale="90000"/>
          </a:bodyPr>
          <a:lstStyle/>
          <a:p>
            <a:pPr algn="ctr"/>
            <a:r>
              <a:rPr lang="en-US" dirty="0" err="1" smtClean="0"/>
              <a:t>CloudSat</a:t>
            </a:r>
            <a:r>
              <a:rPr lang="en-US" dirty="0" smtClean="0"/>
              <a:t> Cloud Profiling Radar</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871376"/>
            <a:ext cx="8001000" cy="3923778"/>
          </a:xfrm>
          <a:prstGeom prst="rect">
            <a:avLst/>
          </a:prstGeom>
        </p:spPr>
      </p:pic>
      <p:sp>
        <p:nvSpPr>
          <p:cNvPr id="10" name="Content Placeholder 9"/>
          <p:cNvSpPr>
            <a:spLocks noGrp="1"/>
          </p:cNvSpPr>
          <p:nvPr>
            <p:ph idx="1"/>
          </p:nvPr>
        </p:nvSpPr>
        <p:spPr>
          <a:xfrm>
            <a:off x="381000" y="1409473"/>
            <a:ext cx="8229600" cy="1379765"/>
          </a:xfrm>
        </p:spPr>
        <p:txBody>
          <a:bodyPr>
            <a:normAutofit fontScale="85000" lnSpcReduction="20000"/>
          </a:bodyPr>
          <a:lstStyle/>
          <a:p>
            <a:r>
              <a:rPr lang="en-US" dirty="0" smtClean="0"/>
              <a:t>Quick Looks help you choose a Granule</a:t>
            </a:r>
          </a:p>
          <a:p>
            <a:r>
              <a:rPr lang="en-US" dirty="0" smtClean="0"/>
              <a:t>Good for specific events</a:t>
            </a:r>
          </a:p>
          <a:p>
            <a:r>
              <a:rPr lang="en-US" dirty="0" err="1" smtClean="0"/>
              <a:t>Climatologies</a:t>
            </a:r>
            <a:r>
              <a:rPr lang="en-US" dirty="0" smtClean="0"/>
              <a:t>, when looking at full data set averaged over long time periods.</a:t>
            </a:r>
            <a:endParaRPr lang="en-US" dirty="0"/>
          </a:p>
        </p:txBody>
      </p:sp>
    </p:spTree>
    <p:extLst>
      <p:ext uri="{BB962C8B-B14F-4D97-AF65-F5344CB8AC3E}">
        <p14:creationId xmlns:p14="http://schemas.microsoft.com/office/powerpoint/2010/main" val="79978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err="1" smtClean="0"/>
              <a:t>CloudSat</a:t>
            </a:r>
            <a:r>
              <a:rPr lang="en-US" dirty="0" smtClean="0"/>
              <a:t>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155575" y="1169225"/>
            <a:ext cx="5601594" cy="4278240"/>
          </a:xfrm>
          <a:prstGeom prst="rect">
            <a:avLst/>
          </a:prstGeom>
        </p:spPr>
      </p:pic>
      <p:pic>
        <p:nvPicPr>
          <p:cNvPr id="10" name="Picture 9"/>
          <p:cNvPicPr>
            <a:picLocks noChangeAspect="1"/>
          </p:cNvPicPr>
          <p:nvPr/>
        </p:nvPicPr>
        <p:blipFill>
          <a:blip r:embed="rId3"/>
          <a:stretch>
            <a:fillRect/>
          </a:stretch>
        </p:blipFill>
        <p:spPr>
          <a:xfrm>
            <a:off x="3664275" y="1539881"/>
            <a:ext cx="5268452" cy="5004541"/>
          </a:xfrm>
          <a:prstGeom prst="rect">
            <a:avLst/>
          </a:prstGeom>
        </p:spPr>
      </p:pic>
      <p:pic>
        <p:nvPicPr>
          <p:cNvPr id="11" name="Picture 10"/>
          <p:cNvPicPr>
            <a:picLocks noChangeAspect="1"/>
          </p:cNvPicPr>
          <p:nvPr/>
        </p:nvPicPr>
        <p:blipFill>
          <a:blip r:embed="rId4"/>
          <a:stretch>
            <a:fillRect/>
          </a:stretch>
        </p:blipFill>
        <p:spPr>
          <a:xfrm>
            <a:off x="278462" y="2253269"/>
            <a:ext cx="5355820" cy="4263857"/>
          </a:xfrm>
          <a:prstGeom prst="rect">
            <a:avLst/>
          </a:prstGeom>
        </p:spPr>
      </p:pic>
      <p:pic>
        <p:nvPicPr>
          <p:cNvPr id="12" name="Picture 11"/>
          <p:cNvPicPr>
            <a:picLocks noChangeAspect="1"/>
          </p:cNvPicPr>
          <p:nvPr/>
        </p:nvPicPr>
        <p:blipFill>
          <a:blip r:embed="rId5"/>
          <a:stretch>
            <a:fillRect/>
          </a:stretch>
        </p:blipFill>
        <p:spPr>
          <a:xfrm>
            <a:off x="2992408" y="2953342"/>
            <a:ext cx="5957379" cy="3657479"/>
          </a:xfrm>
          <a:prstGeom prst="rect">
            <a:avLst/>
          </a:prstGeom>
        </p:spPr>
      </p:pic>
    </p:spTree>
    <p:extLst>
      <p:ext uri="{BB962C8B-B14F-4D97-AF65-F5344CB8AC3E}">
        <p14:creationId xmlns:p14="http://schemas.microsoft.com/office/powerpoint/2010/main" val="117379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168" y="2971800"/>
            <a:ext cx="1973032" cy="1550240"/>
          </a:xfrm>
          <a:prstGeom prst="rect">
            <a:avLst/>
          </a:prstGeom>
        </p:spPr>
      </p:pic>
      <p:sp>
        <p:nvSpPr>
          <p:cNvPr id="2" name="Title 1"/>
          <p:cNvSpPr>
            <a:spLocks noGrp="1"/>
          </p:cNvSpPr>
          <p:nvPr>
            <p:ph type="title"/>
          </p:nvPr>
        </p:nvSpPr>
        <p:spPr>
          <a:xfrm>
            <a:off x="0" y="228600"/>
            <a:ext cx="9144000" cy="780288"/>
          </a:xfrm>
        </p:spPr>
        <p:txBody>
          <a:bodyPr>
            <a:normAutofit fontScale="90000"/>
          </a:bodyPr>
          <a:lstStyle/>
          <a:p>
            <a:pPr algn="ctr"/>
            <a:r>
              <a:rPr lang="en-US" dirty="0" smtClean="0"/>
              <a:t>CALIPSO</a:t>
            </a:r>
            <a:endParaRPr lang="en-US" dirty="0"/>
          </a:p>
        </p:txBody>
      </p:sp>
      <p:sp>
        <p:nvSpPr>
          <p:cNvPr id="3" name="Content Placeholder 2"/>
          <p:cNvSpPr>
            <a:spLocks noGrp="1"/>
          </p:cNvSpPr>
          <p:nvPr>
            <p:ph idx="1"/>
          </p:nvPr>
        </p:nvSpPr>
        <p:spPr>
          <a:xfrm>
            <a:off x="309112" y="1066800"/>
            <a:ext cx="8534400" cy="4678461"/>
          </a:xfrm>
        </p:spPr>
        <p:txBody>
          <a:bodyPr>
            <a:noAutofit/>
          </a:bodyPr>
          <a:lstStyle/>
          <a:p>
            <a:r>
              <a:rPr lang="en-US" sz="2000" dirty="0">
                <a:hlinkClick r:id="rId3"/>
              </a:rPr>
              <a:t>https://</a:t>
            </a:r>
            <a:r>
              <a:rPr lang="en-US" sz="2000" dirty="0" smtClean="0">
                <a:hlinkClick r:id="rId3"/>
              </a:rPr>
              <a:t>www.nasa.gov/mission_pages/calipso/main/index.html</a:t>
            </a:r>
            <a:endParaRPr lang="en-US" sz="2000" dirty="0" smtClean="0"/>
          </a:p>
          <a:p>
            <a:r>
              <a:rPr lang="en-US" sz="2000" dirty="0" smtClean="0"/>
              <a:t>Cloud-Aerosol </a:t>
            </a:r>
            <a:r>
              <a:rPr lang="en-US" sz="2000" dirty="0"/>
              <a:t>Lidar and Infrared Pathfinder Satellite </a:t>
            </a:r>
            <a:r>
              <a:rPr lang="en-US" sz="2000" dirty="0" smtClean="0"/>
              <a:t>Observation combines </a:t>
            </a:r>
            <a:r>
              <a:rPr lang="en-US" sz="2000" dirty="0"/>
              <a:t>an active </a:t>
            </a:r>
            <a:r>
              <a:rPr lang="en-US" sz="2000" dirty="0" err="1"/>
              <a:t>lidar</a:t>
            </a:r>
            <a:r>
              <a:rPr lang="en-US" sz="2000" dirty="0"/>
              <a:t> instrument with passive infrared and visible imagers to probe the vertical structure and properties of thin clouds and aerosols over the globe</a:t>
            </a:r>
            <a:r>
              <a:rPr lang="en-US" sz="2000" dirty="0" smtClean="0"/>
              <a:t>.</a:t>
            </a:r>
            <a:endParaRPr lang="en-US" sz="1600"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6161" y="5070660"/>
            <a:ext cx="2135764" cy="1566227"/>
          </a:xfrm>
          <a:prstGeom prst="rect">
            <a:avLst/>
          </a:prstGeom>
        </p:spPr>
      </p:pic>
      <p:pic>
        <p:nvPicPr>
          <p:cNvPr id="11" name="Picture 10"/>
          <p:cNvPicPr>
            <a:picLocks noChangeAspect="1"/>
          </p:cNvPicPr>
          <p:nvPr/>
        </p:nvPicPr>
        <p:blipFill>
          <a:blip r:embed="rId5"/>
          <a:stretch>
            <a:fillRect/>
          </a:stretch>
        </p:blipFill>
        <p:spPr>
          <a:xfrm>
            <a:off x="155575" y="2755061"/>
            <a:ext cx="6517262" cy="4087653"/>
          </a:xfrm>
          <a:prstGeom prst="rect">
            <a:avLst/>
          </a:prstGeom>
        </p:spPr>
      </p:pic>
      <p:sp>
        <p:nvSpPr>
          <p:cNvPr id="12" name="Rectangle 11"/>
          <p:cNvSpPr/>
          <p:nvPr/>
        </p:nvSpPr>
        <p:spPr>
          <a:xfrm>
            <a:off x="100699" y="3528448"/>
            <a:ext cx="6572138" cy="111975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959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5257800" cy="780288"/>
          </a:xfrm>
        </p:spPr>
        <p:txBody>
          <a:bodyPr>
            <a:normAutofit fontScale="90000"/>
          </a:bodyPr>
          <a:lstStyle/>
          <a:p>
            <a:pPr algn="ctr"/>
            <a:r>
              <a:rPr lang="en-US" dirty="0" smtClean="0"/>
              <a:t>CALIPSO</a:t>
            </a:r>
            <a:endParaRPr lang="en-US" dirty="0"/>
          </a:p>
        </p:txBody>
      </p:sp>
      <p:sp>
        <p:nvSpPr>
          <p:cNvPr id="3" name="Content Placeholder 2"/>
          <p:cNvSpPr>
            <a:spLocks noGrp="1"/>
          </p:cNvSpPr>
          <p:nvPr>
            <p:ph idx="1"/>
          </p:nvPr>
        </p:nvSpPr>
        <p:spPr>
          <a:xfrm>
            <a:off x="175831" y="1127195"/>
            <a:ext cx="8534400" cy="2182051"/>
          </a:xfrm>
        </p:spPr>
        <p:txBody>
          <a:bodyPr>
            <a:noAutofit/>
          </a:bodyPr>
          <a:lstStyle/>
          <a:p>
            <a:r>
              <a:rPr lang="en-US" sz="2000" b="1" dirty="0"/>
              <a:t>Temporal Coverage:</a:t>
            </a:r>
          </a:p>
          <a:p>
            <a:pPr lvl="1"/>
            <a:r>
              <a:rPr lang="en-US" sz="1800" dirty="0"/>
              <a:t>June </a:t>
            </a:r>
            <a:r>
              <a:rPr lang="en-US" sz="1800" dirty="0" smtClean="0"/>
              <a:t>13, 2006 </a:t>
            </a:r>
            <a:r>
              <a:rPr lang="en-US" sz="1800" dirty="0"/>
              <a:t>- Present</a:t>
            </a:r>
          </a:p>
          <a:p>
            <a:pPr lvl="1"/>
            <a:r>
              <a:rPr lang="en-US" sz="1800" dirty="0"/>
              <a:t>Swath data made up </a:t>
            </a:r>
            <a:r>
              <a:rPr lang="en-US" sz="1800" dirty="0" smtClean="0"/>
              <a:t>of Profiles </a:t>
            </a:r>
            <a:r>
              <a:rPr lang="en-US" sz="1800" dirty="0" smtClean="0"/>
              <a:t>and Layer Data</a:t>
            </a:r>
            <a:endParaRPr lang="en-US" sz="1800" dirty="0"/>
          </a:p>
          <a:p>
            <a:r>
              <a:rPr lang="en-US" sz="2000" b="1" dirty="0" smtClean="0"/>
              <a:t>Spatial </a:t>
            </a:r>
            <a:r>
              <a:rPr lang="en-US" sz="2000" b="1" dirty="0"/>
              <a:t>Coverage:</a:t>
            </a:r>
          </a:p>
          <a:p>
            <a:pPr lvl="1"/>
            <a:r>
              <a:rPr lang="en-US" sz="1800" dirty="0" smtClean="0"/>
              <a:t>Global (-90 x 90 and -180 x 180)</a:t>
            </a:r>
            <a:endParaRPr lang="en-US" sz="1800" dirty="0"/>
          </a:p>
          <a:p>
            <a:pPr lvl="1"/>
            <a:r>
              <a:rPr lang="en-US" sz="1800" dirty="0" smtClean="0"/>
              <a:t>Spatial Resolution - 5 km</a:t>
            </a:r>
            <a:endParaRPr lang="en-US" sz="1800"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a:stretch>
            <a:fillRect/>
          </a:stretch>
        </p:blipFill>
        <p:spPr>
          <a:xfrm>
            <a:off x="486533" y="3581400"/>
            <a:ext cx="8109809" cy="3100464"/>
          </a:xfrm>
          <a:prstGeom prst="rect">
            <a:avLst/>
          </a:prstGeom>
        </p:spPr>
      </p:pic>
      <p:pic>
        <p:nvPicPr>
          <p:cNvPr id="13" name="Picture 12"/>
          <p:cNvPicPr>
            <a:picLocks noChangeAspect="1"/>
          </p:cNvPicPr>
          <p:nvPr/>
        </p:nvPicPr>
        <p:blipFill>
          <a:blip r:embed="rId3"/>
          <a:stretch>
            <a:fillRect/>
          </a:stretch>
        </p:blipFill>
        <p:spPr>
          <a:xfrm>
            <a:off x="5562150" y="1804401"/>
            <a:ext cx="3581850" cy="1776999"/>
          </a:xfrm>
          <a:prstGeom prst="rect">
            <a:avLst/>
          </a:prstGeom>
        </p:spPr>
      </p:pic>
      <p:pic>
        <p:nvPicPr>
          <p:cNvPr id="14" name="Picture 13"/>
          <p:cNvPicPr>
            <a:picLocks noChangeAspect="1"/>
          </p:cNvPicPr>
          <p:nvPr/>
        </p:nvPicPr>
        <p:blipFill>
          <a:blip r:embed="rId4"/>
          <a:stretch>
            <a:fillRect/>
          </a:stretch>
        </p:blipFill>
        <p:spPr>
          <a:xfrm>
            <a:off x="5562150" y="0"/>
            <a:ext cx="3581850" cy="1735305"/>
          </a:xfrm>
          <a:prstGeom prst="rect">
            <a:avLst/>
          </a:prstGeom>
        </p:spPr>
      </p:pic>
    </p:spTree>
    <p:extLst>
      <p:ext uri="{BB962C8B-B14F-4D97-AF65-F5344CB8AC3E}">
        <p14:creationId xmlns:p14="http://schemas.microsoft.com/office/powerpoint/2010/main" val="217957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155575" y="839735"/>
            <a:ext cx="4797425" cy="3348297"/>
          </a:xfrm>
          <a:prstGeom prst="rect">
            <a:avLst/>
          </a:prstGeom>
        </p:spPr>
      </p:pic>
      <p:pic>
        <p:nvPicPr>
          <p:cNvPr id="12" name="Picture 11"/>
          <p:cNvPicPr>
            <a:picLocks noChangeAspect="1"/>
          </p:cNvPicPr>
          <p:nvPr/>
        </p:nvPicPr>
        <p:blipFill>
          <a:blip r:embed="rId3"/>
          <a:stretch>
            <a:fillRect/>
          </a:stretch>
        </p:blipFill>
        <p:spPr>
          <a:xfrm>
            <a:off x="155575" y="4621007"/>
            <a:ext cx="8759825" cy="2160793"/>
          </a:xfrm>
          <a:prstGeom prst="rect">
            <a:avLst/>
          </a:prstGeom>
        </p:spPr>
      </p:pic>
      <p:sp>
        <p:nvSpPr>
          <p:cNvPr id="13" name="Content Placeholder 2"/>
          <p:cNvSpPr>
            <a:spLocks noGrp="1"/>
          </p:cNvSpPr>
          <p:nvPr>
            <p:ph idx="1"/>
          </p:nvPr>
        </p:nvSpPr>
        <p:spPr>
          <a:xfrm>
            <a:off x="4955275" y="839735"/>
            <a:ext cx="4114801" cy="4285546"/>
          </a:xfrm>
        </p:spPr>
        <p:txBody>
          <a:bodyPr>
            <a:noAutofit/>
          </a:bodyPr>
          <a:lstStyle/>
          <a:p>
            <a:r>
              <a:rPr lang="en-US" sz="2000" dirty="0"/>
              <a:t>There are a maximum of 4 scaled images per granule</a:t>
            </a:r>
            <a:r>
              <a:rPr lang="en-US" sz="2000" dirty="0" smtClean="0"/>
              <a:t>.</a:t>
            </a:r>
          </a:p>
          <a:p>
            <a:endParaRPr lang="en-US" sz="1400" dirty="0"/>
          </a:p>
          <a:p>
            <a:r>
              <a:rPr lang="en-US" sz="2000" dirty="0"/>
              <a:t>The orbit tracks plotted on the maps show the measurement locations for each granule</a:t>
            </a:r>
            <a:r>
              <a:rPr lang="en-US" sz="2000" dirty="0" smtClean="0"/>
              <a:t>.</a:t>
            </a:r>
          </a:p>
          <a:p>
            <a:endParaRPr lang="en-US" sz="1400" dirty="0"/>
          </a:p>
          <a:p>
            <a:r>
              <a:rPr lang="en-US" sz="2000" dirty="0"/>
              <a:t>For each granule, the scaled images are ordered from left to right and their locations along the orbit tracks are color coded as: </a:t>
            </a:r>
            <a:r>
              <a:rPr lang="en-US" sz="2000" dirty="0">
                <a:solidFill>
                  <a:srgbClr val="CC04B4"/>
                </a:solidFill>
              </a:rPr>
              <a:t>image one</a:t>
            </a:r>
            <a:r>
              <a:rPr lang="en-US" sz="2000" dirty="0"/>
              <a:t>, </a:t>
            </a:r>
            <a:r>
              <a:rPr lang="en-US" sz="2000" dirty="0">
                <a:solidFill>
                  <a:schemeClr val="accent1"/>
                </a:solidFill>
              </a:rPr>
              <a:t>image two</a:t>
            </a:r>
            <a:r>
              <a:rPr lang="en-US" sz="2000" dirty="0"/>
              <a:t>, </a:t>
            </a:r>
            <a:r>
              <a:rPr lang="en-US" sz="2000" dirty="0">
                <a:solidFill>
                  <a:srgbClr val="00B050"/>
                </a:solidFill>
              </a:rPr>
              <a:t>image three</a:t>
            </a:r>
            <a:r>
              <a:rPr lang="en-US" sz="2000" dirty="0"/>
              <a:t>, </a:t>
            </a:r>
            <a:r>
              <a:rPr lang="en-US" sz="2000" dirty="0">
                <a:solidFill>
                  <a:srgbClr val="FF0000"/>
                </a:solidFill>
              </a:rPr>
              <a:t>image four</a:t>
            </a:r>
            <a:r>
              <a:rPr lang="en-US" sz="2000" dirty="0"/>
              <a:t>.</a:t>
            </a:r>
          </a:p>
        </p:txBody>
      </p:sp>
      <p:sp>
        <p:nvSpPr>
          <p:cNvPr id="10" name="Title 1"/>
          <p:cNvSpPr>
            <a:spLocks noGrp="1"/>
          </p:cNvSpPr>
          <p:nvPr>
            <p:ph type="title"/>
          </p:nvPr>
        </p:nvSpPr>
        <p:spPr>
          <a:xfrm>
            <a:off x="1906587" y="-16792"/>
            <a:ext cx="5257800" cy="780288"/>
          </a:xfrm>
        </p:spPr>
        <p:txBody>
          <a:bodyPr>
            <a:normAutofit fontScale="90000"/>
          </a:bodyPr>
          <a:lstStyle/>
          <a:p>
            <a:pPr algn="ctr"/>
            <a:r>
              <a:rPr lang="en-US" dirty="0" smtClean="0"/>
              <a:t>CALIPSO</a:t>
            </a:r>
            <a:endParaRPr lang="en-US" dirty="0"/>
          </a:p>
        </p:txBody>
      </p:sp>
    </p:spTree>
    <p:extLst>
      <p:ext uri="{BB962C8B-B14F-4D97-AF65-F5344CB8AC3E}">
        <p14:creationId xmlns:p14="http://schemas.microsoft.com/office/powerpoint/2010/main" val="381591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animEffect transition="in" filter="fade">
                                      <p:cBhvr>
                                        <p:cTn id="1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CALIPSO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155575" y="1217628"/>
            <a:ext cx="5770339" cy="3963972"/>
          </a:xfrm>
          <a:prstGeom prst="rect">
            <a:avLst/>
          </a:prstGeom>
        </p:spPr>
      </p:pic>
      <p:pic>
        <p:nvPicPr>
          <p:cNvPr id="9" name="Picture 8"/>
          <p:cNvPicPr>
            <a:picLocks noChangeAspect="1"/>
          </p:cNvPicPr>
          <p:nvPr/>
        </p:nvPicPr>
        <p:blipFill>
          <a:blip r:embed="rId3"/>
          <a:stretch>
            <a:fillRect/>
          </a:stretch>
        </p:blipFill>
        <p:spPr>
          <a:xfrm>
            <a:off x="4073620" y="1752600"/>
            <a:ext cx="4825487" cy="4420294"/>
          </a:xfrm>
          <a:prstGeom prst="rect">
            <a:avLst/>
          </a:prstGeom>
        </p:spPr>
      </p:pic>
      <p:pic>
        <p:nvPicPr>
          <p:cNvPr id="13" name="Picture 12"/>
          <p:cNvPicPr>
            <a:picLocks noChangeAspect="1"/>
          </p:cNvPicPr>
          <p:nvPr/>
        </p:nvPicPr>
        <p:blipFill>
          <a:blip r:embed="rId4"/>
          <a:stretch>
            <a:fillRect/>
          </a:stretch>
        </p:blipFill>
        <p:spPr>
          <a:xfrm>
            <a:off x="229969" y="2603856"/>
            <a:ext cx="7014012" cy="3977745"/>
          </a:xfrm>
          <a:prstGeom prst="rect">
            <a:avLst/>
          </a:prstGeom>
        </p:spPr>
      </p:pic>
    </p:spTree>
    <p:extLst>
      <p:ext uri="{BB962C8B-B14F-4D97-AF65-F5344CB8AC3E}">
        <p14:creationId xmlns:p14="http://schemas.microsoft.com/office/powerpoint/2010/main" val="372756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16" y="756396"/>
            <a:ext cx="4897272" cy="780288"/>
          </a:xfrm>
        </p:spPr>
        <p:txBody>
          <a:bodyPr>
            <a:normAutofit fontScale="90000"/>
          </a:bodyPr>
          <a:lstStyle/>
          <a:p>
            <a:pPr algn="ctr"/>
            <a:r>
              <a:rPr lang="en-US" dirty="0" smtClean="0"/>
              <a:t>TOMS</a:t>
            </a:r>
            <a:endParaRPr lang="en-US" dirty="0"/>
          </a:p>
        </p:txBody>
      </p:sp>
      <p:sp>
        <p:nvSpPr>
          <p:cNvPr id="3" name="Content Placeholder 2"/>
          <p:cNvSpPr>
            <a:spLocks noGrp="1"/>
          </p:cNvSpPr>
          <p:nvPr>
            <p:ph idx="1"/>
          </p:nvPr>
        </p:nvSpPr>
        <p:spPr>
          <a:xfrm>
            <a:off x="328447" y="2332038"/>
            <a:ext cx="8534400" cy="4297362"/>
          </a:xfrm>
        </p:spPr>
        <p:txBody>
          <a:bodyPr>
            <a:noAutofit/>
          </a:bodyPr>
          <a:lstStyle/>
          <a:p>
            <a:r>
              <a:rPr lang="en-US" sz="2000" dirty="0">
                <a:hlinkClick r:id="rId2"/>
              </a:rPr>
              <a:t>https://</a:t>
            </a:r>
            <a:r>
              <a:rPr lang="en-US" sz="2000" dirty="0" smtClean="0">
                <a:hlinkClick r:id="rId2"/>
              </a:rPr>
              <a:t>eospso.gsfc.nasa.gov/missions/total-ozone-mapping-spectrometer-earth-probe</a:t>
            </a:r>
            <a:endParaRPr lang="en-US" sz="2000" dirty="0" smtClean="0"/>
          </a:p>
          <a:p>
            <a:endParaRPr lang="en-US" sz="1600" dirty="0" smtClean="0"/>
          </a:p>
          <a:p>
            <a:r>
              <a:rPr lang="en-US" sz="2000" b="1" dirty="0"/>
              <a:t>Total Ozone Mapping </a:t>
            </a:r>
            <a:r>
              <a:rPr lang="en-US" sz="2000" b="1" dirty="0" smtClean="0"/>
              <a:t>Spectrometer – Two different satellites</a:t>
            </a:r>
          </a:p>
          <a:p>
            <a:endParaRPr lang="en-US" sz="1600" dirty="0"/>
          </a:p>
          <a:p>
            <a:r>
              <a:rPr lang="en-US" sz="2000" b="1" dirty="0"/>
              <a:t>Temporal Coverage</a:t>
            </a:r>
            <a:r>
              <a:rPr lang="en-US" sz="2000" b="1" dirty="0" smtClean="0"/>
              <a:t>:</a:t>
            </a:r>
          </a:p>
          <a:p>
            <a:pPr lvl="1"/>
            <a:r>
              <a:rPr lang="en-US" sz="1800" b="1" dirty="0" smtClean="0"/>
              <a:t>DAILY Data</a:t>
            </a:r>
            <a:endParaRPr lang="en-US" sz="1800" b="1" dirty="0"/>
          </a:p>
          <a:p>
            <a:pPr lvl="1"/>
            <a:r>
              <a:rPr lang="en-US" sz="1800" dirty="0"/>
              <a:t>Nimbus 7 (N7</a:t>
            </a:r>
            <a:r>
              <a:rPr lang="en-US" sz="1800" dirty="0" smtClean="0"/>
              <a:t>) – December 1978 to May 1993</a:t>
            </a:r>
            <a:endParaRPr lang="en-US" sz="1800" dirty="0"/>
          </a:p>
          <a:p>
            <a:pPr lvl="1"/>
            <a:r>
              <a:rPr lang="en-US" sz="1800" dirty="0" smtClean="0"/>
              <a:t>Earth Probe (EP) – July 1996 to June 2006</a:t>
            </a:r>
          </a:p>
          <a:p>
            <a:pPr lvl="1"/>
            <a:endParaRPr lang="en-US" sz="1100" dirty="0"/>
          </a:p>
          <a:p>
            <a:r>
              <a:rPr lang="en-US" sz="2000" b="1" dirty="0"/>
              <a:t>Spatial </a:t>
            </a:r>
            <a:r>
              <a:rPr lang="en-US" sz="2000" b="1" dirty="0" smtClean="0"/>
              <a:t>Coverage (note products are at a lower resolution):</a:t>
            </a:r>
            <a:endParaRPr lang="en-US" sz="2000" b="1" dirty="0"/>
          </a:p>
          <a:p>
            <a:pPr lvl="1"/>
            <a:r>
              <a:rPr lang="en-US" sz="1800" dirty="0" smtClean="0"/>
              <a:t>N7 </a:t>
            </a:r>
            <a:r>
              <a:rPr lang="en-US" sz="1800" dirty="0"/>
              <a:t>- The ground resolution is 47 km x 47 km at nadir and 62 x 62 km </a:t>
            </a:r>
            <a:r>
              <a:rPr lang="en-US" sz="1800" dirty="0" smtClean="0"/>
              <a:t>overall</a:t>
            </a:r>
          </a:p>
          <a:p>
            <a:pPr lvl="1"/>
            <a:r>
              <a:rPr lang="en-US" sz="1800" dirty="0" smtClean="0"/>
              <a:t>EP </a:t>
            </a:r>
            <a:r>
              <a:rPr lang="en-US" sz="1800" dirty="0"/>
              <a:t>- </a:t>
            </a:r>
            <a:r>
              <a:rPr lang="en-US" sz="1800" dirty="0" smtClean="0"/>
              <a:t>Nadir </a:t>
            </a:r>
            <a:r>
              <a:rPr lang="en-US" sz="1800" dirty="0"/>
              <a:t>- 50 km x 50 km; average: 62 km x 62 km</a:t>
            </a:r>
          </a:p>
          <a:p>
            <a:endParaRPr lang="en-US" sz="1800"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554" y="121668"/>
            <a:ext cx="1298575" cy="172896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4575" y="170399"/>
            <a:ext cx="2533650" cy="1809750"/>
          </a:xfrm>
          <a:prstGeom prst="rect">
            <a:avLst/>
          </a:prstGeom>
        </p:spPr>
      </p:pic>
      <p:pic>
        <p:nvPicPr>
          <p:cNvPr id="10" name="Picture 9"/>
          <p:cNvPicPr>
            <a:picLocks noChangeAspect="1"/>
          </p:cNvPicPr>
          <p:nvPr/>
        </p:nvPicPr>
        <p:blipFill>
          <a:blip r:embed="rId5"/>
          <a:stretch>
            <a:fillRect/>
          </a:stretch>
        </p:blipFill>
        <p:spPr>
          <a:xfrm>
            <a:off x="6215457" y="170399"/>
            <a:ext cx="2737507" cy="2009239"/>
          </a:xfrm>
          <a:prstGeom prst="rect">
            <a:avLst/>
          </a:prstGeom>
        </p:spPr>
      </p:pic>
    </p:spTree>
    <p:extLst>
      <p:ext uri="{BB962C8B-B14F-4D97-AF65-F5344CB8AC3E}">
        <p14:creationId xmlns:p14="http://schemas.microsoft.com/office/powerpoint/2010/main" val="100366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1337"/>
            <a:ext cx="5105400" cy="780288"/>
          </a:xfrm>
        </p:spPr>
        <p:txBody>
          <a:bodyPr>
            <a:normAutofit fontScale="90000"/>
          </a:bodyPr>
          <a:lstStyle/>
          <a:p>
            <a:pPr algn="ctr"/>
            <a:r>
              <a:rPr lang="en-US" dirty="0" smtClean="0"/>
              <a:t>TOMS</a:t>
            </a:r>
            <a:endParaRPr lang="en-US" dirty="0"/>
          </a:p>
        </p:txBody>
      </p:sp>
      <p:sp>
        <p:nvSpPr>
          <p:cNvPr id="3" name="Content Placeholder 2"/>
          <p:cNvSpPr>
            <a:spLocks noGrp="1"/>
          </p:cNvSpPr>
          <p:nvPr>
            <p:ph idx="1"/>
          </p:nvPr>
        </p:nvSpPr>
        <p:spPr>
          <a:xfrm>
            <a:off x="423958" y="1643325"/>
            <a:ext cx="4014953" cy="4519730"/>
          </a:xfrm>
        </p:spPr>
        <p:txBody>
          <a:bodyPr>
            <a:noAutofit/>
          </a:bodyPr>
          <a:lstStyle/>
          <a:p>
            <a:r>
              <a:rPr lang="en-US" sz="2000" dirty="0" smtClean="0"/>
              <a:t>Important data set for studying </a:t>
            </a:r>
            <a:r>
              <a:rPr lang="en-US" sz="2000" b="1" dirty="0" smtClean="0"/>
              <a:t>Ozone and Ozone Holes </a:t>
            </a:r>
            <a:r>
              <a:rPr lang="en-US" sz="2000" dirty="0" smtClean="0"/>
              <a:t>in the past.</a:t>
            </a:r>
          </a:p>
          <a:p>
            <a:endParaRPr lang="en-US" sz="2000" dirty="0" smtClean="0"/>
          </a:p>
          <a:p>
            <a:r>
              <a:rPr lang="en-US" sz="2000" dirty="0" smtClean="0"/>
              <a:t>Useful for calculating </a:t>
            </a:r>
            <a:r>
              <a:rPr lang="en-US" sz="2000" b="1" dirty="0" err="1" smtClean="0"/>
              <a:t>climatologies</a:t>
            </a:r>
            <a:r>
              <a:rPr lang="en-US" sz="2000" b="1" dirty="0" smtClean="0"/>
              <a:t> </a:t>
            </a:r>
            <a:r>
              <a:rPr lang="en-US" sz="2000" dirty="0" smtClean="0"/>
              <a:t>of aerosol (specifically absorbing aerosol like smoke and dust). </a:t>
            </a:r>
          </a:p>
          <a:p>
            <a:endParaRPr lang="en-US" sz="2000" dirty="0"/>
          </a:p>
          <a:p>
            <a:r>
              <a:rPr lang="en-US" sz="2000" dirty="0" smtClean="0"/>
              <a:t>Useful for evaluating </a:t>
            </a:r>
            <a:r>
              <a:rPr lang="en-US" sz="2000" b="1" dirty="0" smtClean="0"/>
              <a:t>historical events </a:t>
            </a:r>
            <a:r>
              <a:rPr lang="en-US" sz="2000" dirty="0" smtClean="0"/>
              <a:t>involving aerosol such as volcanic eruptions, large dust storms and biomass burning.</a:t>
            </a:r>
            <a:endParaRPr lang="en-US" sz="1800" dirty="0"/>
          </a:p>
          <a:p>
            <a:pPr marL="0" indent="0">
              <a:buNone/>
            </a:pPr>
            <a:endParaRPr lang="en-US" sz="1800"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728" y="85988"/>
            <a:ext cx="4223288" cy="3114675"/>
          </a:xfrm>
          <a:prstGeom prst="rect">
            <a:avLst/>
          </a:prstGeom>
        </p:spPr>
      </p:pic>
      <p:sp>
        <p:nvSpPr>
          <p:cNvPr id="9" name="Content Placeholder 2"/>
          <p:cNvSpPr txBox="1">
            <a:spLocks/>
          </p:cNvSpPr>
          <p:nvPr/>
        </p:nvSpPr>
        <p:spPr>
          <a:xfrm>
            <a:off x="4627728" y="3203007"/>
            <a:ext cx="4412105" cy="581667"/>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000" dirty="0" smtClean="0"/>
              <a:t>Aerosol from Mt. Pinatubo in 1991</a:t>
            </a:r>
            <a:endParaRPr lang="en-US" sz="1800" dirty="0" smtClean="0"/>
          </a:p>
          <a:p>
            <a:endParaRPr lang="en-US" sz="18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893" y="3656012"/>
            <a:ext cx="3955773" cy="2969911"/>
          </a:xfrm>
          <a:prstGeom prst="rect">
            <a:avLst/>
          </a:prstGeom>
        </p:spPr>
      </p:pic>
    </p:spTree>
    <p:extLst>
      <p:ext uri="{BB962C8B-B14F-4D97-AF65-F5344CB8AC3E}">
        <p14:creationId xmlns:p14="http://schemas.microsoft.com/office/powerpoint/2010/main" val="90275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TOMS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155576" y="1283039"/>
            <a:ext cx="6240560" cy="3296899"/>
          </a:xfrm>
          <a:prstGeom prst="rect">
            <a:avLst/>
          </a:prstGeom>
        </p:spPr>
      </p:pic>
      <p:pic>
        <p:nvPicPr>
          <p:cNvPr id="10" name="Picture 9"/>
          <p:cNvPicPr>
            <a:picLocks noChangeAspect="1"/>
          </p:cNvPicPr>
          <p:nvPr/>
        </p:nvPicPr>
        <p:blipFill>
          <a:blip r:embed="rId3"/>
          <a:stretch>
            <a:fillRect/>
          </a:stretch>
        </p:blipFill>
        <p:spPr>
          <a:xfrm>
            <a:off x="2743200" y="1763016"/>
            <a:ext cx="6160261" cy="5024244"/>
          </a:xfrm>
          <a:prstGeom prst="rect">
            <a:avLst/>
          </a:prstGeom>
        </p:spPr>
      </p:pic>
      <p:pic>
        <p:nvPicPr>
          <p:cNvPr id="11" name="Picture 10"/>
          <p:cNvPicPr>
            <a:picLocks noChangeAspect="1"/>
          </p:cNvPicPr>
          <p:nvPr/>
        </p:nvPicPr>
        <p:blipFill>
          <a:blip r:embed="rId4"/>
          <a:stretch>
            <a:fillRect/>
          </a:stretch>
        </p:blipFill>
        <p:spPr>
          <a:xfrm>
            <a:off x="1659564" y="2467891"/>
            <a:ext cx="4154822" cy="4319369"/>
          </a:xfrm>
          <a:prstGeom prst="rect">
            <a:avLst/>
          </a:prstGeom>
        </p:spPr>
      </p:pic>
    </p:spTree>
    <p:extLst>
      <p:ext uri="{BB962C8B-B14F-4D97-AF65-F5344CB8AC3E}">
        <p14:creationId xmlns:p14="http://schemas.microsoft.com/office/powerpoint/2010/main" val="46834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72" y="863038"/>
            <a:ext cx="5105400" cy="780288"/>
          </a:xfrm>
        </p:spPr>
        <p:txBody>
          <a:bodyPr>
            <a:normAutofit fontScale="90000"/>
          </a:bodyPr>
          <a:lstStyle/>
          <a:p>
            <a:pPr algn="ctr"/>
            <a:r>
              <a:rPr lang="en-US" dirty="0" smtClean="0"/>
              <a:t>OMI</a:t>
            </a:r>
            <a:endParaRPr lang="en-US" dirty="0"/>
          </a:p>
        </p:txBody>
      </p:sp>
      <p:sp>
        <p:nvSpPr>
          <p:cNvPr id="3" name="Content Placeholder 2"/>
          <p:cNvSpPr>
            <a:spLocks noGrp="1"/>
          </p:cNvSpPr>
          <p:nvPr>
            <p:ph idx="1"/>
          </p:nvPr>
        </p:nvSpPr>
        <p:spPr>
          <a:xfrm>
            <a:off x="328447" y="2109670"/>
            <a:ext cx="8534400" cy="4519730"/>
          </a:xfrm>
        </p:spPr>
        <p:txBody>
          <a:bodyPr>
            <a:noAutofit/>
          </a:bodyPr>
          <a:lstStyle/>
          <a:p>
            <a:r>
              <a:rPr lang="en-US" sz="2000" dirty="0">
                <a:hlinkClick r:id="rId2"/>
              </a:rPr>
              <a:t>https://</a:t>
            </a:r>
            <a:r>
              <a:rPr lang="en-US" sz="2000" dirty="0" smtClean="0">
                <a:hlinkClick r:id="rId2"/>
              </a:rPr>
              <a:t>aura.gsfc.nasa.gov/omi.html</a:t>
            </a:r>
            <a:endParaRPr lang="en-US" sz="2000" dirty="0" smtClean="0"/>
          </a:p>
          <a:p>
            <a:endParaRPr lang="en-US" sz="2000" dirty="0" smtClean="0"/>
          </a:p>
          <a:p>
            <a:r>
              <a:rPr lang="en-US" sz="2000" b="1" dirty="0" smtClean="0"/>
              <a:t>Ozone Monitoring Instrument</a:t>
            </a:r>
          </a:p>
          <a:p>
            <a:pPr lvl="1"/>
            <a:r>
              <a:rPr lang="en-US" sz="1800" dirty="0" smtClean="0"/>
              <a:t>Distinguishes </a:t>
            </a:r>
            <a:r>
              <a:rPr lang="en-US" sz="1800" dirty="0"/>
              <a:t>between aerosol types, such as smoke, dust, and sulfates, and measures cloud pressure and coverage, which provides data to derive tropospheric ozone. </a:t>
            </a:r>
            <a:endParaRPr lang="en-US" sz="1800" dirty="0" smtClean="0"/>
          </a:p>
          <a:p>
            <a:pPr lvl="1"/>
            <a:endParaRPr lang="en-US" sz="1800" dirty="0"/>
          </a:p>
          <a:p>
            <a:pPr lvl="1"/>
            <a:r>
              <a:rPr lang="en-US" sz="1800" dirty="0"/>
              <a:t>OMI continues the TOMS record for total ozone and other atmospheric parameters related to ozone chemistry and climate. OMI measurements are highly synergistic with the other instruments on the Aura platform</a:t>
            </a:r>
            <a:r>
              <a:rPr lang="en-US" sz="1800" dirty="0" smtClean="0"/>
              <a:t>.</a:t>
            </a:r>
          </a:p>
          <a:p>
            <a:pPr lvl="1"/>
            <a:endParaRPr lang="en-US" sz="1800" dirty="0" smtClean="0"/>
          </a:p>
          <a:p>
            <a:pPr lvl="1"/>
            <a:r>
              <a:rPr lang="en-US" sz="1800" dirty="0" smtClean="0"/>
              <a:t>Measures atmospheric constituents including O</a:t>
            </a:r>
            <a:r>
              <a:rPr lang="en-US" sz="1800" baseline="-25000" dirty="0" smtClean="0"/>
              <a:t>3</a:t>
            </a:r>
            <a:r>
              <a:rPr lang="en-US" sz="1800" dirty="0" smtClean="0"/>
              <a:t>, NO</a:t>
            </a:r>
            <a:r>
              <a:rPr lang="en-US" sz="1800" baseline="-25000" dirty="0" smtClean="0"/>
              <a:t>2</a:t>
            </a:r>
            <a:r>
              <a:rPr lang="en-US" sz="1800" dirty="0" smtClean="0"/>
              <a:t>, SO</a:t>
            </a:r>
            <a:r>
              <a:rPr lang="en-US" sz="1800" baseline="-25000" dirty="0" smtClean="0"/>
              <a:t>2</a:t>
            </a:r>
            <a:r>
              <a:rPr lang="en-US" sz="1800" dirty="0" smtClean="0"/>
              <a:t>, and aerosols such as dust, smoke and ash (especially absorbing aerosols), </a:t>
            </a:r>
            <a:r>
              <a:rPr lang="en-US" sz="1800" dirty="0" err="1" smtClean="0"/>
              <a:t>BrO</a:t>
            </a:r>
            <a:r>
              <a:rPr lang="en-US" sz="1800" dirty="0" smtClean="0"/>
              <a:t>, formaldehyde, and </a:t>
            </a:r>
            <a:r>
              <a:rPr lang="en-US" sz="1800" dirty="0" err="1" smtClean="0"/>
              <a:t>OClO</a:t>
            </a:r>
            <a:r>
              <a:rPr lang="en-US" sz="1800" dirty="0"/>
              <a:t> </a:t>
            </a:r>
            <a:r>
              <a:rPr lang="en-US" sz="1800" dirty="0" smtClean="0"/>
              <a:t>(for chemistry in the stratosphere and troposphere).</a:t>
            </a:r>
            <a:endParaRPr lang="en-US" sz="1800"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84137"/>
            <a:ext cx="4079754" cy="3062993"/>
          </a:xfrm>
          <a:prstGeom prst="rect">
            <a:avLst/>
          </a:prstGeom>
        </p:spPr>
      </p:pic>
    </p:spTree>
    <p:extLst>
      <p:ext uri="{BB962C8B-B14F-4D97-AF65-F5344CB8AC3E}">
        <p14:creationId xmlns:p14="http://schemas.microsoft.com/office/powerpoint/2010/main" val="155224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4" y="807335"/>
            <a:ext cx="3854118" cy="780288"/>
          </a:xfrm>
        </p:spPr>
        <p:txBody>
          <a:bodyPr>
            <a:normAutofit fontScale="90000"/>
          </a:bodyPr>
          <a:lstStyle/>
          <a:p>
            <a:pPr algn="ctr"/>
            <a:r>
              <a:rPr lang="en-US" dirty="0" smtClean="0"/>
              <a:t>OMI</a:t>
            </a:r>
            <a:endParaRPr lang="en-US" dirty="0"/>
          </a:p>
        </p:txBody>
      </p:sp>
      <p:sp>
        <p:nvSpPr>
          <p:cNvPr id="3" name="Content Placeholder 2"/>
          <p:cNvSpPr>
            <a:spLocks noGrp="1"/>
          </p:cNvSpPr>
          <p:nvPr>
            <p:ph idx="1"/>
          </p:nvPr>
        </p:nvSpPr>
        <p:spPr>
          <a:xfrm>
            <a:off x="307975" y="1905000"/>
            <a:ext cx="8534400" cy="2660556"/>
          </a:xfrm>
        </p:spPr>
        <p:txBody>
          <a:bodyPr>
            <a:noAutofit/>
          </a:bodyPr>
          <a:lstStyle/>
          <a:p>
            <a:r>
              <a:rPr lang="en-US" sz="2000" b="1" dirty="0"/>
              <a:t>Temporal Coverage:</a:t>
            </a:r>
          </a:p>
          <a:p>
            <a:pPr lvl="1"/>
            <a:r>
              <a:rPr lang="en-US" sz="1800" b="1" dirty="0" smtClean="0"/>
              <a:t>Swaths (fraction of day)</a:t>
            </a:r>
          </a:p>
          <a:p>
            <a:pPr lvl="1"/>
            <a:r>
              <a:rPr lang="en-US" sz="1800" b="1" dirty="0" smtClean="0"/>
              <a:t>Daily Data</a:t>
            </a:r>
          </a:p>
          <a:p>
            <a:pPr lvl="1"/>
            <a:r>
              <a:rPr lang="en-US" sz="1800" dirty="0" smtClean="0"/>
              <a:t>October 2004 – Present</a:t>
            </a:r>
          </a:p>
          <a:p>
            <a:pPr lvl="1"/>
            <a:endParaRPr lang="en-US" sz="1100" dirty="0"/>
          </a:p>
          <a:p>
            <a:r>
              <a:rPr lang="en-US" sz="2000" b="1" dirty="0" smtClean="0"/>
              <a:t>Spatial </a:t>
            </a:r>
            <a:r>
              <a:rPr lang="en-US" sz="2000" b="1" dirty="0"/>
              <a:t>Coverage (note products are </a:t>
            </a:r>
            <a:r>
              <a:rPr lang="en-US" sz="2000" b="1" dirty="0" smtClean="0"/>
              <a:t>various resolutions):</a:t>
            </a:r>
            <a:endParaRPr lang="en-US" sz="2000" b="1" dirty="0"/>
          </a:p>
          <a:p>
            <a:pPr lvl="1"/>
            <a:r>
              <a:rPr lang="en-US" sz="1800" dirty="0" smtClean="0"/>
              <a:t>Varies based on format (Level 2 swath vs. Level 3 map)</a:t>
            </a:r>
          </a:p>
          <a:p>
            <a:pPr lvl="1"/>
            <a:endParaRPr lang="en-US" sz="1100"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6576" y="46034"/>
            <a:ext cx="4668672" cy="3334766"/>
          </a:xfrm>
          <a:prstGeom prst="rect">
            <a:avLst/>
          </a:prstGeom>
        </p:spPr>
      </p:pic>
      <p:pic>
        <p:nvPicPr>
          <p:cNvPr id="9" name="Picture 8"/>
          <p:cNvPicPr>
            <a:picLocks noChangeAspect="1"/>
          </p:cNvPicPr>
          <p:nvPr/>
        </p:nvPicPr>
        <p:blipFill>
          <a:blip r:embed="rId3"/>
          <a:stretch>
            <a:fillRect/>
          </a:stretch>
        </p:blipFill>
        <p:spPr>
          <a:xfrm>
            <a:off x="334134" y="4488335"/>
            <a:ext cx="8305800" cy="2293465"/>
          </a:xfrm>
          <a:prstGeom prst="rect">
            <a:avLst/>
          </a:prstGeom>
        </p:spPr>
      </p:pic>
    </p:spTree>
    <p:extLst>
      <p:ext uri="{BB962C8B-B14F-4D97-AF65-F5344CB8AC3E}">
        <p14:creationId xmlns:p14="http://schemas.microsoft.com/office/powerpoint/2010/main" val="361898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OMI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209929" y="1295400"/>
            <a:ext cx="5195484" cy="4865208"/>
          </a:xfrm>
          <a:prstGeom prst="rect">
            <a:avLst/>
          </a:prstGeom>
        </p:spPr>
      </p:pic>
      <p:pic>
        <p:nvPicPr>
          <p:cNvPr id="12" name="Picture 11"/>
          <p:cNvPicPr>
            <a:picLocks noChangeAspect="1"/>
          </p:cNvPicPr>
          <p:nvPr/>
        </p:nvPicPr>
        <p:blipFill>
          <a:blip r:embed="rId3"/>
          <a:stretch>
            <a:fillRect/>
          </a:stretch>
        </p:blipFill>
        <p:spPr>
          <a:xfrm>
            <a:off x="3344033" y="2009650"/>
            <a:ext cx="5716518" cy="4835775"/>
          </a:xfrm>
          <a:prstGeom prst="rect">
            <a:avLst/>
          </a:prstGeom>
        </p:spPr>
      </p:pic>
      <p:pic>
        <p:nvPicPr>
          <p:cNvPr id="9" name="Picture 8"/>
          <p:cNvPicPr>
            <a:picLocks noChangeAspect="1"/>
          </p:cNvPicPr>
          <p:nvPr/>
        </p:nvPicPr>
        <p:blipFill>
          <a:blip r:embed="rId4"/>
          <a:stretch>
            <a:fillRect/>
          </a:stretch>
        </p:blipFill>
        <p:spPr>
          <a:xfrm>
            <a:off x="163299" y="3351088"/>
            <a:ext cx="6361468" cy="3208234"/>
          </a:xfrm>
          <a:prstGeom prst="rect">
            <a:avLst/>
          </a:prstGeom>
        </p:spPr>
      </p:pic>
    </p:spTree>
    <p:extLst>
      <p:ext uri="{BB962C8B-B14F-4D97-AF65-F5344CB8AC3E}">
        <p14:creationId xmlns:p14="http://schemas.microsoft.com/office/powerpoint/2010/main" val="338717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42" y="925936"/>
            <a:ext cx="9144000" cy="780288"/>
          </a:xfrm>
        </p:spPr>
        <p:txBody>
          <a:bodyPr>
            <a:normAutofit fontScale="90000"/>
          </a:bodyPr>
          <a:lstStyle/>
          <a:p>
            <a:pPr algn="ctr"/>
            <a:r>
              <a:rPr lang="en-US" dirty="0" smtClean="0"/>
              <a:t>TRMM</a:t>
            </a:r>
            <a:endParaRPr lang="en-US" dirty="0"/>
          </a:p>
        </p:txBody>
      </p:sp>
      <p:sp>
        <p:nvSpPr>
          <p:cNvPr id="3" name="Content Placeholder 2"/>
          <p:cNvSpPr>
            <a:spLocks noGrp="1"/>
          </p:cNvSpPr>
          <p:nvPr>
            <p:ph idx="1"/>
          </p:nvPr>
        </p:nvSpPr>
        <p:spPr>
          <a:xfrm>
            <a:off x="307975" y="2064328"/>
            <a:ext cx="8534400" cy="4678461"/>
          </a:xfrm>
        </p:spPr>
        <p:txBody>
          <a:bodyPr>
            <a:noAutofit/>
          </a:bodyPr>
          <a:lstStyle/>
          <a:p>
            <a:r>
              <a:rPr lang="en-US" sz="2000" b="1" dirty="0">
                <a:hlinkClick r:id="rId2"/>
              </a:rPr>
              <a:t>https://</a:t>
            </a:r>
            <a:r>
              <a:rPr lang="en-US" sz="2000" b="1" dirty="0" smtClean="0">
                <a:hlinkClick r:id="rId2"/>
              </a:rPr>
              <a:t>pmm.nasa.gov/precipitation-measurement-missions</a:t>
            </a:r>
            <a:endParaRPr lang="en-US" sz="2000" b="1" dirty="0" smtClean="0"/>
          </a:p>
          <a:p>
            <a:endParaRPr lang="en-US" sz="2000" b="1" dirty="0"/>
          </a:p>
          <a:p>
            <a:r>
              <a:rPr lang="en-US" sz="2000" b="1" dirty="0" smtClean="0"/>
              <a:t>The </a:t>
            </a:r>
            <a:r>
              <a:rPr lang="en-US" sz="2000" b="1" dirty="0"/>
              <a:t>Tropical Rainfall Measuring Mission (TRMM</a:t>
            </a:r>
            <a:r>
              <a:rPr lang="en-US" sz="2000" b="1" dirty="0" smtClean="0"/>
              <a:t>)</a:t>
            </a:r>
          </a:p>
          <a:p>
            <a:pPr lvl="1"/>
            <a:r>
              <a:rPr lang="en-US" sz="1800" dirty="0" smtClean="0"/>
              <a:t>T</a:t>
            </a:r>
            <a:r>
              <a:rPr lang="en-US" sz="2000" dirty="0" smtClean="0"/>
              <a:t>urned </a:t>
            </a:r>
            <a:r>
              <a:rPr lang="en-US" sz="2000" dirty="0"/>
              <a:t>off on April 8. The spacecraft re-entered the Earth’s atmosphere on June 15, 2015, at 11:55 p.m. EDT, over the South Indian </a:t>
            </a:r>
            <a:r>
              <a:rPr lang="en-US" sz="2000" dirty="0" smtClean="0"/>
              <a:t>Ocean</a:t>
            </a:r>
          </a:p>
          <a:p>
            <a:r>
              <a:rPr lang="en-US" sz="1800" dirty="0" smtClean="0"/>
              <a:t>Good for investigating historical events (from 1997-2015)</a:t>
            </a:r>
          </a:p>
          <a:p>
            <a:r>
              <a:rPr lang="en-US" sz="1800" dirty="0" smtClean="0"/>
              <a:t>Had 5 instruments</a:t>
            </a:r>
          </a:p>
          <a:p>
            <a:pPr lvl="1"/>
            <a:r>
              <a:rPr lang="en-US" sz="1600" dirty="0" smtClean="0"/>
              <a:t>Precipitation Radar (PR)</a:t>
            </a:r>
          </a:p>
          <a:p>
            <a:pPr lvl="1"/>
            <a:r>
              <a:rPr lang="en-US" sz="1600" dirty="0" smtClean="0"/>
              <a:t>TRMM Microwave Imager (TMI)</a:t>
            </a:r>
          </a:p>
          <a:p>
            <a:pPr lvl="1"/>
            <a:r>
              <a:rPr lang="en-US" sz="1600" dirty="0" smtClean="0"/>
              <a:t>Visible Infrared Scanner (VIRS)</a:t>
            </a:r>
          </a:p>
          <a:p>
            <a:pPr lvl="1"/>
            <a:r>
              <a:rPr lang="en-US" sz="1600" dirty="0" smtClean="0"/>
              <a:t>Lightning Images Sensor (LIS)</a:t>
            </a:r>
          </a:p>
          <a:p>
            <a:pPr lvl="1"/>
            <a:r>
              <a:rPr lang="en-US" sz="1600" dirty="0" smtClean="0"/>
              <a:t>Cloud’s and Earth’s Radiant Energy System (CERES)</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400998" y="4789197"/>
            <a:ext cx="4425894" cy="62100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75" y="82254"/>
            <a:ext cx="1912180" cy="181179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095" y="4789197"/>
            <a:ext cx="3075280" cy="171358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6673" y="87033"/>
            <a:ext cx="2488623" cy="1924193"/>
          </a:xfrm>
          <a:prstGeom prst="rect">
            <a:avLst/>
          </a:prstGeom>
        </p:spPr>
      </p:pic>
    </p:spTree>
    <p:extLst>
      <p:ext uri="{BB962C8B-B14F-4D97-AF65-F5344CB8AC3E}">
        <p14:creationId xmlns:p14="http://schemas.microsoft.com/office/powerpoint/2010/main" val="348435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0" y="-17058"/>
            <a:ext cx="1600200" cy="1811790"/>
          </a:xfrm>
          <a:prstGeom prst="rect">
            <a:avLst/>
          </a:prstGeom>
        </p:spPr>
      </p:pic>
      <p:sp>
        <p:nvSpPr>
          <p:cNvPr id="2" name="Title 1"/>
          <p:cNvSpPr>
            <a:spLocks noGrp="1"/>
          </p:cNvSpPr>
          <p:nvPr>
            <p:ph type="title"/>
          </p:nvPr>
        </p:nvSpPr>
        <p:spPr>
          <a:xfrm>
            <a:off x="1210763" y="633145"/>
            <a:ext cx="2663826" cy="780288"/>
          </a:xfrm>
        </p:spPr>
        <p:txBody>
          <a:bodyPr>
            <a:normAutofit fontScale="90000"/>
          </a:bodyPr>
          <a:lstStyle/>
          <a:p>
            <a:pPr algn="ctr"/>
            <a:r>
              <a:rPr lang="en-US" dirty="0" smtClean="0"/>
              <a:t>TRMM</a:t>
            </a:r>
            <a:endParaRPr lang="en-US" dirty="0"/>
          </a:p>
        </p:txBody>
      </p:sp>
      <p:sp>
        <p:nvSpPr>
          <p:cNvPr id="3" name="Content Placeholder 2"/>
          <p:cNvSpPr>
            <a:spLocks noGrp="1"/>
          </p:cNvSpPr>
          <p:nvPr>
            <p:ph idx="1"/>
          </p:nvPr>
        </p:nvSpPr>
        <p:spPr>
          <a:xfrm>
            <a:off x="76200" y="1950939"/>
            <a:ext cx="8683625" cy="4678461"/>
          </a:xfrm>
        </p:spPr>
        <p:txBody>
          <a:bodyPr>
            <a:noAutofit/>
          </a:bodyPr>
          <a:lstStyle/>
          <a:p>
            <a:r>
              <a:rPr lang="en-US" sz="2000" b="1" dirty="0" smtClean="0"/>
              <a:t>A Variety of Data Products are Available</a:t>
            </a:r>
          </a:p>
          <a:p>
            <a:pPr lvl="1"/>
            <a:r>
              <a:rPr lang="en-US" sz="1800" dirty="0" smtClean="0"/>
              <a:t>3B42 Real Time Derived Daily Product and 10-Day Product</a:t>
            </a:r>
          </a:p>
          <a:p>
            <a:pPr lvl="1"/>
            <a:r>
              <a:rPr lang="en-US" sz="1800" dirty="0" smtClean="0"/>
              <a:t>3B42 Research Version and Derived Daily Product</a:t>
            </a:r>
          </a:p>
          <a:p>
            <a:pPr lvl="1"/>
            <a:r>
              <a:rPr lang="en-US" sz="1800" dirty="0" smtClean="0"/>
              <a:t>3B41 Real Time Rain rate estimated from geosynchronous infrared instruments</a:t>
            </a:r>
          </a:p>
          <a:p>
            <a:pPr lvl="1"/>
            <a:r>
              <a:rPr lang="en-US" sz="1800" dirty="0" smtClean="0"/>
              <a:t>3B40 Real Time Rain rate estimated from passive microwave radiometers</a:t>
            </a:r>
          </a:p>
          <a:p>
            <a:pPr lvl="1"/>
            <a:r>
              <a:rPr lang="en-US" sz="1800" dirty="0" smtClean="0"/>
              <a:t>3B43 Multi-satellite Precipitation</a:t>
            </a:r>
          </a:p>
          <a:p>
            <a:pPr lvl="1"/>
            <a:r>
              <a:rPr lang="en-US" sz="1800" dirty="0" smtClean="0"/>
              <a:t>3A46 SSM/1 Rain</a:t>
            </a:r>
          </a:p>
          <a:p>
            <a:pPr lvl="1"/>
            <a:r>
              <a:rPr lang="en-US" sz="1800" dirty="0" smtClean="0"/>
              <a:t>3B31 Combined Rainfall</a:t>
            </a:r>
          </a:p>
          <a:p>
            <a:pPr lvl="1"/>
            <a:r>
              <a:rPr lang="en-US" sz="1800" dirty="0" smtClean="0"/>
              <a:t>3A25 Surface Rain Total</a:t>
            </a:r>
          </a:p>
          <a:p>
            <a:pPr lvl="1"/>
            <a:r>
              <a:rPr lang="en-US" sz="1800" dirty="0" smtClean="0"/>
              <a:t>3A25 </a:t>
            </a:r>
            <a:r>
              <a:rPr lang="en-US" sz="1800" dirty="0" err="1" smtClean="0"/>
              <a:t>Spaceborne</a:t>
            </a:r>
            <a:r>
              <a:rPr lang="en-US" sz="1800" dirty="0" smtClean="0"/>
              <a:t> Radar Rainfall</a:t>
            </a:r>
          </a:p>
          <a:p>
            <a:pPr lvl="1"/>
            <a:r>
              <a:rPr lang="en-US" sz="1800" dirty="0" smtClean="0"/>
              <a:t>3A12 Mean 2A12, profile and surface Rainfall</a:t>
            </a:r>
          </a:p>
          <a:p>
            <a:pPr lvl="1"/>
            <a:r>
              <a:rPr lang="en-US" sz="1800" dirty="0" smtClean="0"/>
              <a:t>3A11 Oceanic Rainfall</a:t>
            </a:r>
          </a:p>
          <a:p>
            <a:r>
              <a:rPr lang="en-US" sz="2000" b="1" dirty="0" smtClean="0"/>
              <a:t>Some products at 0.5 by 0.5 degrees (map)</a:t>
            </a:r>
          </a:p>
          <a:p>
            <a:r>
              <a:rPr lang="en-US" sz="2000" b="1" dirty="0" smtClean="0"/>
              <a:t>Some products – vertical structure</a:t>
            </a:r>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4"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386" y="84137"/>
            <a:ext cx="5257800" cy="1690437"/>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3414" y="3717674"/>
            <a:ext cx="3201986" cy="3033131"/>
          </a:xfrm>
          <a:prstGeom prst="rect">
            <a:avLst/>
          </a:prstGeom>
        </p:spPr>
      </p:pic>
      <p:sp>
        <p:nvSpPr>
          <p:cNvPr id="14" name="Rectangle 13"/>
          <p:cNvSpPr/>
          <p:nvPr/>
        </p:nvSpPr>
        <p:spPr>
          <a:xfrm>
            <a:off x="329729" y="3669166"/>
            <a:ext cx="4425894" cy="352377"/>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126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500"/>
                                        <p:tgtEl>
                                          <p:spTgt spid="3">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fade">
                                      <p:cBhvr>
                                        <p:cTn id="47" dur="500"/>
                                        <p:tgtEl>
                                          <p:spTgt spid="3">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TRMM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103582" y="1165471"/>
            <a:ext cx="4620817" cy="5491955"/>
          </a:xfrm>
          <a:prstGeom prst="rect">
            <a:avLst/>
          </a:prstGeom>
        </p:spPr>
      </p:pic>
      <p:pic>
        <p:nvPicPr>
          <p:cNvPr id="11" name="Picture 10"/>
          <p:cNvPicPr>
            <a:picLocks noChangeAspect="1"/>
          </p:cNvPicPr>
          <p:nvPr/>
        </p:nvPicPr>
        <p:blipFill>
          <a:blip r:embed="rId3"/>
          <a:stretch>
            <a:fillRect/>
          </a:stretch>
        </p:blipFill>
        <p:spPr>
          <a:xfrm>
            <a:off x="3276601" y="1590541"/>
            <a:ext cx="5668104" cy="5114653"/>
          </a:xfrm>
          <a:prstGeom prst="rect">
            <a:avLst/>
          </a:prstGeom>
        </p:spPr>
      </p:pic>
      <p:pic>
        <p:nvPicPr>
          <p:cNvPr id="10" name="Picture 9"/>
          <p:cNvPicPr>
            <a:picLocks noChangeAspect="1"/>
          </p:cNvPicPr>
          <p:nvPr/>
        </p:nvPicPr>
        <p:blipFill>
          <a:blip r:embed="rId4"/>
          <a:stretch>
            <a:fillRect/>
          </a:stretch>
        </p:blipFill>
        <p:spPr>
          <a:xfrm>
            <a:off x="294768" y="2502871"/>
            <a:ext cx="6579613" cy="4154555"/>
          </a:xfrm>
          <a:prstGeom prst="rect">
            <a:avLst/>
          </a:prstGeom>
        </p:spPr>
      </p:pic>
    </p:spTree>
    <p:extLst>
      <p:ext uri="{BB962C8B-B14F-4D97-AF65-F5344CB8AC3E}">
        <p14:creationId xmlns:p14="http://schemas.microsoft.com/office/powerpoint/2010/main" val="417424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2285999" cy="780288"/>
          </a:xfrm>
        </p:spPr>
        <p:txBody>
          <a:bodyPr>
            <a:normAutofit fontScale="90000"/>
          </a:bodyPr>
          <a:lstStyle/>
          <a:p>
            <a:pPr algn="ctr"/>
            <a:r>
              <a:rPr lang="en-US" dirty="0" smtClean="0"/>
              <a:t>GPCP</a:t>
            </a:r>
            <a:endParaRPr lang="en-US" dirty="0"/>
          </a:p>
        </p:txBody>
      </p:sp>
      <p:sp>
        <p:nvSpPr>
          <p:cNvPr id="3" name="Content Placeholder 2"/>
          <p:cNvSpPr>
            <a:spLocks noGrp="1"/>
          </p:cNvSpPr>
          <p:nvPr>
            <p:ph idx="1"/>
          </p:nvPr>
        </p:nvSpPr>
        <p:spPr>
          <a:xfrm>
            <a:off x="307975" y="2209800"/>
            <a:ext cx="8534400" cy="4410751"/>
          </a:xfrm>
        </p:spPr>
        <p:txBody>
          <a:bodyPr>
            <a:noAutofit/>
          </a:bodyPr>
          <a:lstStyle/>
          <a:p>
            <a:r>
              <a:rPr lang="en-US" sz="2000" b="1" dirty="0">
                <a:hlinkClick r:id="rId2"/>
              </a:rPr>
              <a:t>https://precip.gsfc.nasa.gov</a:t>
            </a:r>
            <a:r>
              <a:rPr lang="en-US" sz="2000" b="1" dirty="0" smtClean="0">
                <a:hlinkClick r:id="rId2"/>
              </a:rPr>
              <a:t>/</a:t>
            </a:r>
            <a:r>
              <a:rPr lang="en-US" sz="2000" b="1" dirty="0" smtClean="0"/>
              <a:t>  or </a:t>
            </a:r>
            <a:r>
              <a:rPr lang="en-US" sz="2000" b="1" dirty="0">
                <a:hlinkClick r:id="rId3"/>
              </a:rPr>
              <a:t>http://</a:t>
            </a:r>
            <a:r>
              <a:rPr lang="en-US" sz="2000" b="1" dirty="0" smtClean="0">
                <a:hlinkClick r:id="rId3"/>
              </a:rPr>
              <a:t>gpcp.umd.edu</a:t>
            </a:r>
            <a:endParaRPr lang="en-US" sz="2000" b="1" dirty="0" smtClean="0"/>
          </a:p>
          <a:p>
            <a:endParaRPr lang="en-US" sz="1600" b="1" dirty="0"/>
          </a:p>
          <a:p>
            <a:r>
              <a:rPr lang="en-US" sz="2000" b="1" dirty="0" smtClean="0"/>
              <a:t>Global Precipitation Climatology Project (V2.3)</a:t>
            </a:r>
          </a:p>
          <a:p>
            <a:pPr lvl="1"/>
            <a:r>
              <a:rPr lang="en-US" sz="1800" dirty="0" smtClean="0"/>
              <a:t>Global </a:t>
            </a:r>
            <a:r>
              <a:rPr lang="en-US" sz="1800" dirty="0"/>
              <a:t>Precipitation Climatology Project monthly precipitation dataset from 1979-present combines observations and satellite precipitation data into 2.5°x2.5° global grids. </a:t>
            </a:r>
            <a:endParaRPr lang="en-US" sz="1800" dirty="0" smtClean="0"/>
          </a:p>
          <a:p>
            <a:pPr lvl="1"/>
            <a:endParaRPr lang="en-US" sz="1400" dirty="0"/>
          </a:p>
          <a:p>
            <a:r>
              <a:rPr lang="en-US" sz="2000" b="1" dirty="0"/>
              <a:t>Temporal Coverage:</a:t>
            </a:r>
          </a:p>
          <a:p>
            <a:pPr lvl="1"/>
            <a:r>
              <a:rPr lang="en-US" sz="1800" dirty="0"/>
              <a:t>Monthly values 1979/01 through Jun 2017 (some months are interim). </a:t>
            </a:r>
          </a:p>
          <a:p>
            <a:pPr lvl="1"/>
            <a:r>
              <a:rPr lang="en-US" sz="1800" dirty="0"/>
              <a:t>Long term monthly means, derived from years 1981 - 2010</a:t>
            </a:r>
            <a:r>
              <a:rPr lang="en-US" sz="1800" dirty="0" smtClean="0"/>
              <a:t>.</a:t>
            </a:r>
          </a:p>
          <a:p>
            <a:pPr lvl="1"/>
            <a:endParaRPr lang="en-US" sz="1400" dirty="0"/>
          </a:p>
          <a:p>
            <a:r>
              <a:rPr lang="en-US" sz="2000" b="1" dirty="0"/>
              <a:t>Spatial Coverage:</a:t>
            </a:r>
          </a:p>
          <a:p>
            <a:pPr lvl="1"/>
            <a:r>
              <a:rPr lang="en-US" sz="1800" dirty="0"/>
              <a:t>2.5 degree latitude x 2.5 degree longitude global grid (144x72)</a:t>
            </a:r>
          </a:p>
          <a:p>
            <a:pPr lvl="1"/>
            <a:r>
              <a:rPr lang="en-US" sz="1800" dirty="0"/>
              <a:t>88.75N - 88.75S, 1.25E - 358.75E</a:t>
            </a:r>
          </a:p>
          <a:p>
            <a:endParaRPr lang="en-US" sz="2000" b="1" dirty="0" smtClean="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99" y="-58026"/>
            <a:ext cx="6884679" cy="2251530"/>
          </a:xfrm>
          <a:prstGeom prst="rect">
            <a:avLst/>
          </a:prstGeom>
        </p:spPr>
      </p:pic>
    </p:spTree>
    <p:extLst>
      <p:ext uri="{BB962C8B-B14F-4D97-AF65-F5344CB8AC3E}">
        <p14:creationId xmlns:p14="http://schemas.microsoft.com/office/powerpoint/2010/main" val="128796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animEffect transition="in" filter="fade">
                                      <p:cBhvr>
                                        <p:cTn id="20" dur="500"/>
                                        <p:tgtEl>
                                          <p:spTgt spid="3">
                                            <p:txEl>
                                              <p:pRg st="10" end="1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animEffect transition="in" filter="fade">
                                      <p:cBhvr>
                                        <p:cTn id="2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9200"/>
            <a:ext cx="1623921" cy="780288"/>
          </a:xfrm>
        </p:spPr>
        <p:txBody>
          <a:bodyPr>
            <a:normAutofit fontScale="90000"/>
          </a:bodyPr>
          <a:lstStyle/>
          <a:p>
            <a:pPr algn="ctr"/>
            <a:r>
              <a:rPr lang="en-US" dirty="0" smtClean="0"/>
              <a:t>GPCP</a:t>
            </a:r>
            <a:endParaRPr lang="en-US" dirty="0"/>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4"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Content Placeholder 2"/>
          <p:cNvSpPr txBox="1">
            <a:spLocks/>
          </p:cNvSpPr>
          <p:nvPr/>
        </p:nvSpPr>
        <p:spPr>
          <a:xfrm>
            <a:off x="228600" y="2819400"/>
            <a:ext cx="8686800" cy="3810000"/>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en-US" sz="2000" dirty="0" smtClean="0"/>
              <a:t>The </a:t>
            </a:r>
            <a:r>
              <a:rPr lang="en-US" altLang="en-US" sz="2000" dirty="0"/>
              <a:t>GPCP has been in existence for over twenty years as part of the Global Energy and Water Cycle Exchanges (GEWEX) effort under the World Climate Research Program (WCRP). </a:t>
            </a:r>
            <a:endParaRPr lang="en-US" altLang="en-US" sz="2000" dirty="0" smtClean="0"/>
          </a:p>
          <a:p>
            <a:endParaRPr lang="en-US" altLang="en-US" sz="2000" dirty="0" smtClean="0"/>
          </a:p>
          <a:p>
            <a:r>
              <a:rPr lang="en-US" altLang="en-US" sz="2000" dirty="0" smtClean="0"/>
              <a:t>The </a:t>
            </a:r>
            <a:r>
              <a:rPr lang="en-US" altLang="en-US" sz="2000" dirty="0"/>
              <a:t>overall goal of GPCP is to provide the research and applications communities with high quality global analyses of precipitation at monthly and shorter time scales for climate analysis based on a combination of satellite and ground-based data </a:t>
            </a:r>
            <a:r>
              <a:rPr lang="en-US" altLang="en-US" sz="2000" dirty="0" smtClean="0"/>
              <a:t>sets.</a:t>
            </a:r>
          </a:p>
          <a:p>
            <a:endParaRPr lang="en-US" altLang="en-US" sz="2000" dirty="0"/>
          </a:p>
          <a:p>
            <a:r>
              <a:rPr lang="en-US" altLang="en-US" sz="2000" dirty="0" smtClean="0"/>
              <a:t>The </a:t>
            </a:r>
            <a:r>
              <a:rPr lang="en-US" altLang="en-US" sz="2000" dirty="0"/>
              <a:t>GPCP data sets have been used in over 1500 articles in scientific journals and have become a standard in the analysis of global precipitation.</a:t>
            </a:r>
            <a:r>
              <a:rPr lang="en-US" altLang="en-US" sz="1000" dirty="0"/>
              <a:t> </a:t>
            </a:r>
            <a:endParaRPr lang="en-US" altLang="en-US" sz="2400" dirty="0"/>
          </a:p>
        </p:txBody>
      </p:sp>
      <p:pic>
        <p:nvPicPr>
          <p:cNvPr id="17" name="Picture 16"/>
          <p:cNvPicPr>
            <a:picLocks noChangeAspect="1"/>
          </p:cNvPicPr>
          <p:nvPr/>
        </p:nvPicPr>
        <p:blipFill>
          <a:blip r:embed="rId2"/>
          <a:stretch>
            <a:fillRect/>
          </a:stretch>
        </p:blipFill>
        <p:spPr>
          <a:xfrm>
            <a:off x="1700121" y="76200"/>
            <a:ext cx="7367679" cy="2604093"/>
          </a:xfrm>
          <a:prstGeom prst="rect">
            <a:avLst/>
          </a:prstGeom>
        </p:spPr>
      </p:pic>
    </p:spTree>
    <p:extLst>
      <p:ext uri="{BB962C8B-B14F-4D97-AF65-F5344CB8AC3E}">
        <p14:creationId xmlns:p14="http://schemas.microsoft.com/office/powerpoint/2010/main" val="32158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87" y="388937"/>
            <a:ext cx="8607425" cy="780288"/>
          </a:xfrm>
        </p:spPr>
        <p:txBody>
          <a:bodyPr>
            <a:normAutofit fontScale="90000"/>
          </a:bodyPr>
          <a:lstStyle/>
          <a:p>
            <a:pPr algn="ctr"/>
            <a:r>
              <a:rPr lang="en-US" dirty="0" smtClean="0"/>
              <a:t>TRMM Research Examples</a:t>
            </a:r>
            <a:endParaRPr lang="en-US" dirty="0"/>
          </a:p>
        </p:txBody>
      </p:sp>
      <p:sp>
        <p:nvSpPr>
          <p:cNvPr id="4" name="AutoShape 4"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155575" y="-20113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307975" y="-18589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460375" y="-17065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CEAAkGBxQSEhQUExQWFRMVGRwZGRgYGRweGhkbHhQdFxwcIBwgHSggGxomHBwdIjIjJykuLi4uHiAzODMsNyguLiwBCgoKDg0OGxAQGy4mICQvNCwtOC8sLzcvLDIsLCwsLDcsLC8vLDQvNCwsLCw0LCwsLDQsNCwsLCw0LCwsLCwsLP/AABEIAPgAywMBIgACEQEDEQH/xAAbAAACAwEBAQAAAAAAAAAAAAAABQMEBgIBB//EAEIQAAIBAwMDAwIEAwUGBAcBAAECEQMSIQAEMQUiQRNRYTJxBkKBkSNSoRRiscHRBxUzQ3KCU2OS8Baio9LT4fEX/8QAGgEAAgMBAQAAAAAAAAAAAAAAAAQCAwUBBv/EADQRAAICAQMBBQcBCAMAAAAAAAABAgMRBBIhMQUTIkGhFDJRYXGB8CNCUmKRorHB4RUkgv/aAAwDAQACEQMRAD8A+46NGjQAaNGjQAaw9frm7p8hwQ/pEvRZhc+5cKVVbTVikB9J9pzrca8I0AYaj+JeoP6kbZQyKocWOwpVP4BYSG/jYqVTCAEekObtM2rb2rs9yzfwa4Q+kKSm4OtINg1AbwX7R2DA9zjTAa90AY5991ClcFT1EVwqFqZL1Ioo/cysqqHd2S+2E9PN04q0/wAS9QdHent1cAmwim/cymqvpfXmSlP+N9K+pkdp0563u9ym724pK70bXvRQO4xiXZCqhY4LrNwiYjStuq7xKlUqlZ4NSabUeymtyikVZVBqHJJCs2JPgSAR778Sb+m1RBQUv6jiiBSeKgVKjKk3g3GxQXixbwe6DHTdV6nTuUUlqfxDa7U3EIatcBSEJJwlIXAYDyQedX+g9d3FepZVorTZdulZxm5GqItqQfzB1rAg+AnvpN0brXUqNGdzSerVNNSo9Mt3GheMpTS2XlShHYV+ohlOgBzsepb87imtSlTFFy9xsqAqoaoqi6SA0KjSwUMHgcZX7nqHUqbVAlO8U6hpqzqbXVjUqq8ICzAKKNEkcMzsQY1NuevdQF1u2U/WQbKn0qtchecsxpUxOP8AijBxMVT8Rb5Fdjt5VWrfWrA2h90UN2AFC0qXjIqDPEgHY6t1FAwFA1CPWIDIcgVK5Q3AgQAtJQkXMGmR453nVt+jeoAPSWmzNfSKIxWk7CZYmiCVEkkwSJjg9bj8Q7mps6e4oKXK7h71pUzNWjSNSQFaSrOEAHm4gah2nWuoIgStQNRhTYs/pMbm9V1mFhbQAvb9RHcJ4IBe6nV324o7VtufSerczT2hFKFqd806ksJWVxJBFw1X3XVupXi2h2rVYECme5RS3Fi3FjKsyUTeIA9QA8Eav9A6xu6z0/W2/pIyAsLXBV/QpVDkmIvd0iPy8602gDC7jq/VDSNlJA/ptBFGpJYrXtIDsLSClKQQQb+YI1x1bq/UlputGk7M1OuQ/pGQ3o1DSK5IU3qnawP1jJzG90aAPFONe6NGgA0aNGgA0aNGgA1X326FJC5BIESF5yQJ+wmdWNBGgDPr+LqFqMbwrluQO0KSLmEyAYwOcgRJA1034u23ps6szW24tKk3HH12j9z408sHsMfGuUoKJhQLjJgDJ4zoAQdS6krlDNRFX1Qwllkq6pPac/A5zxpbS3DKJZqjDJP8VwQOY5AMffT3rKj1KQjBWp/imqQ2VOZsWfkT/jpmrbt5QhqJNT4Z6qggENUg/wDmVP8A7tRUlW5wKjtPKGtUxgDBDXJ/lzGrg0joNZaTypz5/uvPzzn31NVqRSrJJ5TLVPbEEgVNwWILf8Wo0wOLWIXjwrITBNurCuoALOwDCVb1alre8SwII8giRq1SqBKgZx2qMER2kyCSD4jyPnV3d7ekmSShduELdzHP0CbmxPE4J99Zuq0qn0bTNPT3NxyxKwVDPrFS0SGdjJiJHcDP9Ma5r7Ykoxq1yoMmyo4gRzaGAfnzd8KTxfp0URQENZPIto/4gUoM/P8A+9RSqgXVaVB83U2Kxzhgt8oSMkSeffOk5ae+EU4zzjyfHqMKcW+Ud7mktOkhpGoyFu53q1nKgtkkFpaCYIkW/phhR6cgUKWqMQIJL1O73JzGc441V2FKm4qL6quXgMqdsAeYmZ+fIC6tlayrmrTAAyxQ/ue8Af4afrk3FNlTXJS2/Tkp12UNUsZAwX1ahCsGtYgFu0EFYAxhjEydRdQ26UFkVaoBMAO9Rh78lg3H9/xiTjU7V0JDVHSrSjFRY/htOZZThSIziIMnIifdUbAHpPafAZzY/wAGSYJHDASPkYMn04OFTZ7MhQUBZWAILbncEwRI+oMR++vGpqtRTVqCmACLRXqm6SPykjMjByckedeb9vUYG0tIxSJtMiSSsmypjmDiB7652wSOwARyAIIPsRyD8HOkdTrJUvGz7+RbCtS8y3tqtBzaHcMeAz1VJ+wYgnXG926o6MGeGIplDUq5uYQwF31KLicZEycaSbrqhL1Ka0w4RoP1tPaDkKhtyYyfB9tMaG4ZRcQSlEq5BYEqGpMrLJMErhong48DRpdd30tjWGdsq2rJL+IqAXb1CjVA4Ulf4lQZGebxjGYnHg8F9pB+IqcLVbw9NgJ5kU2JHwIEx/1HT/Wi1whWMm5NBo0aNRLA0aNGgA0aNGgBdU63RUSWPLA9rYsa12IjCA8sccZzryp12gBPqA8cAnkEzgZACkk+ACTqzV6fSaC1NGIMiVBzMzxzOuP91UIA9GnAiBYvgyPHzoAU9T3iVHolO7FXt7wxtdUOB3DuBEwRqSlTqeaZAnBuU4+SSCf2/wBdT9Tqek9MpanbV5UmSzITCqQWYmT++of7Vd9a13+5pqvHlQ4MfBn9dRlqIVcSaRXKjvDlqbAEspU4C5BE5kmCcYjP/wDEW53SS5P0sTAySfBMDwf8/cxph1XchQIX05/IGLXQRkUwMET9QYeJkY1l91vA5IHazTF09w/SD5u/eMat02tplLDkU36SaWYrgZbbrFNWFrE8yuc+DjOR9vjGmH/xGloUfWjyhLD3IAME9sEr7wZjWW2tFiQYle0iM8mB88mOB506oUQMnLYwQRbnkKQDjn5+NaFldU1lMUhOyt9MDur1apVAxYkd/f5nPcFkKOCe0T50o3u+AKim4VIwqm3M5NyghhkcNqYdQ9JVtFvyx7iTgmFwOf28avbXe1WMMzfJUiBjzP8AlrJ1PZiueW3/ADH6tdsXKFCbxwRcC6DJBNxA5uDRKn5Jjx7aZf74uWHZ/SmO5RJP8pIYlh8AT7k+br7kuoU1LlkEGBmHBAuGCAY+TA58w7vdPTj0zaWOZiDAwMg/+51VX2YoxcYSfPzJT1yclleh5V3NGQWdUbwSbHHxOD+mlb9YCE0wsqpngoEMzcAwAsYYIHbwV+qBZo7uqgMG0c9nvEYQyoHnAz7TkjoHaSEYZYqACAcZhsXHOYQe5Oq46G/Tc1v7PoWe01W8SFO4/GNGncr0SFYySrCCwOGVogVFYDJj9ca6o/jrb1pDYqgAIwtD4yb1DTHuPvgak6h0xXHaPHEECMGQpJhQY828Q4yNIK/SGBjORIEBsYyBMkfILD50hqe0L4ZjZBGhpdJRJcTa/PqbHb9ZSqBY2ZzHPEkJIhn+D4zpw9Sm5p0KZ7WX1HIIzTz5P1XMIMSYJmJB1882wcKbu4gwCRiMdrFgAc+DnjznWl2IYkqVLXZVSs3NEZUwYj/mG08S3tT2dq1GTi49Tur0+3lSyX/xJuC9OurMyLY4UQRwhzMdxBBODiP11qNJ99tqi7epbU/5bSH7wOwyA0qx+5J0416JvJlxjht5DRo0a4TDRo0aADUdesqKWdgqqJJJgADyTqTUe4oq6sjCVYFSPcEQdAEDdTogSaqQGKTcIvHK/ca6rb+koYtUQBYuJYYlion2kgj9DqmPw7txMU4lmYwziS/1D6vpPlePjXjfhvbFbTTxAH1vwLoAN2B3MPsY40AV+r1lqNSta5YqjttYSrIIMkcMPBBBGqTG2CdwqzwjQD48m8nn3PPIiNXupbehTqUy6wsVTi4mWdGP05OSTHA1DX3BUk7erStmRSKCCMXCAAxPLSD54OozqhNeKOTinJS4ZS6x06qykuBADKT+WCMgsDxjkqsQMjM549LZWtIYNIkBJuAIOVWGI+6kfvOtvuN6HpJchW54qKASQokk2gXFGIAyAbXyBq0+7oNIZkbP08kYAyIkHSF3ZlNnMeGNV6qcOOqM5stjdaCpBZ+3wwW3L5BgjPI7hCMIMavjbLV24cuiL3DyqyHKAqQwNOY4BPMffpqVLJYGnSOLQpFSooi5nJHqCmDAjGBmQQNMN0qerRHaBTDMR+VVttB9hk4PtdHnTelqlRDa5ZF7nG18oztTZXDBRyIPF4BieRDDjkrqz06FE1FBQMSZggg8P5m0f4Y8aK+8DhTUdEJk0wQsqOFYHDAkeRHMDXVFLSQzRnLWlgCe7gZgjhmJNykEtK6sr7QhbJ15F56RwxKJe2ySGWrWYVUwWDAKy4IcUyLIIxwYIYSYk1TVoRa9jzGadZQrf9hqLafMAEfJ1JU3CkBYtRQAi+mXqQMSwKkUwQOCJiJI4Fin1MjkX+4sZXt8kDIqEDJCmeYE40d5FS255+pe45XKFlXY0wywGp3MAFdwFkm0AemxgkkYIM/c6mp9HZWUlGJHEVAQP3Kkz7RHHGvUe0kiqPhgtLI5/klSOIOu33+Z9ZRzxZxI8kHHH9NMqU8dROaqzymTVNvapaquGKgKGghy1qtdIsImJBn7wJqbrpksFrBArnDdzAvzDWmmLiAYYqeIJkgFp0+verhgHA8xNwIMr7EjI/Uah2SCoiAVIqU2YqGgsBDKFdSZJCNnMk5nVE4qXEkNV4UVtFW12NJTKURHh1NdAc+CEMD5nP2OrjUx6ckIELRYrMQ7cD1XIBYTAtP2N2Bq3VptTNJbyKeULAC4tAsBJWFUwRPM2CdLKu9K3IEEGSQckzIyWLFiIjwBHmNFVMc+GKOW27Vyw6hTAo1SFQGxvoBpnCHEqZj4M/rrVax9eoGo1DbK2sCAxUiFM+5Of70GdbDVlix5FdEm08vIaNGjVZeGjRo0AGjRrwjQB7o1nj0CuGpsu8cCmgQgqWDfw2W4y+WuKtJngjyCJH6PuGS1t2xNwINkYCjBtYEm+5gePoBDQbgCP8UJL0cTAcx55QY/fVTYbX8xBHItIAHjJHvjz+2rm76c4NJRVZiFqk3WkMpqqSrFgx+kwDPIHiRrvZ7Es5FjCkVm4lVYNIgD0zDKRJkwQQMtPbdC3EdotbQ5y3JkabYE2qiknxAAjgk/6akq0qiMVaoxXlYJH3EgyYxyfJ1drUU26PUUMSAeXMfaWkKsxnwBqq9Nx2VKhe5GaQFBDqAezHBDGAZ+nnnUXZlhGjEGk+SlunVYuLm7sBlmifOTgY51Fuq+GuwSwc25zZZBBJypAZboW0jyJ1zuNwuFcXhQCxxgwDIHv5/XzrzqaE2m42HHaYyTIMjMfb+s6stoVkdr4yL1Xut56iqjvKYkcjm4d13zzcx/f7nUtLdARbUWAMKxIKj2BBDgfBkewGuqlO0SMkZAgQT7RHk4++midIpEMaj2KT2m4ZIJkd8yfmfsBrEu7Edb3Qng16u0lZ4ZRK9LeA2IUCgsICt2v5tntIJAn2xmQYLMmnKmhQpXDk2L6lM8fQIY4JyD5xIOqNbpC0wr0nU3m0FUkkwZJe/4/fxqrvMYqOCRmD6XnxNQtb74GrNLpb6U1xJffP8AYjddU38B3V3nPq0GqDkMlJv2tbuBHggn9NdbRygNa5vRt7aYa+ciWLljHtANoEkmTjO0mdmCp6YHmwmQPcWOIzjx51YgyC7vDzDKqKSZAiQpueQeHZuZGmnOcVmUH9uStbZe60Oa27/tFq0yykEMRIKOIMqxRpAzIOMxyJGuTSo9vqCogBH1MSAZx/EBazPgMs8ZmNZo7irJAqlGzAgyY9mBFx/SROQNUNl12qriqaascyYYG44aQpC/cMJmD4wuu0dO3hvH1LvZrcZSz9D6JvVL0agTJZWiIzjiZ88aU73aioTUQGCZkAyrQFKsn1eJ45zpJteuo5JZFUzyiWssRBLqwKjHsfsRptS6mrLbTdg5Mn8xcxEg2kwMfkHA4Gm6dRCTzCSKLqXtxJMVdU2RFGqS7KxRpuRkQwp5n/EmPjW80m/tJqUK8ujEK2FOVFh+oRIaZ8DEfOnOrZzcupXVWodPMNGjRqBaGjRo0AGjRqr1LbtUS1HNNrlNw9g4JHyCJGgC1o1mh0XdgUo3cGmCDIJvmTJJYy02wYwLhGcWdx03dOhX+0gGVghYOF91IzdniCAARk6AL+4Wa9L2sqY8HNPVxRAgYA0roUGSrTDOWxWMnmDWVgJ+FIX9NWNzvoX+GRUcm1VBH1Z5P5QOT8AwCYGgC3UqBQSxAA5JMAfrpEAgY+kgUHBYzdbA7VB+hcA/oMeRe3NR0AL1Vk4tCTJ/ui6f3450pWsZYkYLYgQCcAjJ7akzKk90grJJGuwlDdh9Sq5T25idP05qpJTBXBkwDiRi0zz4j9dSVej1LFGO3Pa0mfsVAYZnxxjXFe61rSyuFJA7lkxiQCCRI/x0spVqkf8AFZ/hixEgzkTIIMaaSnL3WJJ1pYknks7PaxBJJYCVVlKD6eYPPP6T76Y1NzimUWojoCOEYEH6gReJkgGQQZA+Qc/uOoEdqqA0D6WOPIBYiQPtJz+/vTtyb7mmcBu4kZMDnmI48AiNTlTKUcyORt2N7TT/ANjBoKFa5g18nAZyxukGbZLHHjHtGlG62rBmIB5ypwRgTBOCPOD76e9O/wCHAOQxmfctd78Z1T3das8j0QYJthwDAYgGc8iDBHwdLQscGN2VK2Kl5lPbbYILmPdGSTgDnHgY5PmNMhty23ZQId0fHbMnHtHtE/E682/TiwVmLLkMUcJcCGmCUJXx40zIM8+D/losnuOUUuGWxBvTTchyoNJlC9y8MrMCHkYYYHdwZ+dKOq9LpKUa0dzWkHMCxmwfqWI94+NaPY1RSoupy1EG8DLMcsW/75u/U6U7vbfwSZEpdUEfSPqa0f3YJUfEfbXnu06Upbs8y8vsaumm19jMWBgTF4GVkCSIx9j/AO8caY9J247eGuC+MH1HCLIOSqzPvxEcajXpin8z2fydsRzHEx8T8cac9E2quVuP/FSSPBj/AJY+BJJ8n7DGRoaHO7CfmaGrtXdl3q9IejUphDWqJSc3sbQsqxAvAuHxaCQAJ9zoNIev1QoqMjXVAhR0UTKkFhJ4VlBuEwIJn6gQ+17Mww0aNGgA0aNGgA0aNeHQB7o1natLfiy16ZK0wDMWu9rXFgEDDuti1gPf21KRvmVJNJWvBcrxZ7ANdg+cg8gHg6AOuvpL0vpwtQ2vNjiU7WjgfJkCODqan1GnaWVArgQoIAWfCeoCUknwG0t6ptq7Nt1JucLVllkH6lAwIERGr2z6fUwWji1roN6xwwAtP+WfkGW1bc5K3OW/GOBZvNyUW4S1SQHZwZUQe63ELIjEDM+DqvS3TT3w1xAkYDZEKw4mfpcGQY+dOq22BqLTFzqJkf8AgggkMtSJDEwLLjg8ADS8bNKT1ICH0wCGiIlchguLozIAwRj3wdTprKJd9GWf7/n5gfrsjKO1oabBFqpa8tblWJIcowlSSIIOLT5JSTqg/TPUJZaawCVy9z9rW5uWf0vHOldLfuIf6HC3AKcZZQR/03EXKZGZFrZ1L1fe97sVScEEorcsVUHFx4UnuAzHGtnR3e0RzAS1MY1Pxog3vSHUKzhlXtBM5JMAABSSf1E692PTqiGSpxmO1s+/1jx5mdV6PUWHJKrERgJHvYBZ+/66t06wAyZHkM5Cn2geogt5xBB/fVupjrOFF4+pRU9N5objaAinNrioLlYBgwhbgSGZpWCfaCR9xT3FMtTVkRcgEgBSSD7SIPM/pq9t96C3qN7BVtSVAuBOVZvIHtxwY1M1SgSTaRnJh1HHPj4/WdTg3HqjlsYTxhpGeR3HDVRiMKw+30quu13FQNdLT8pUk/rMxz8ffWpHTaeOxW/6pb75M+NeHp9OR2KBHiR7ex+/9NT76P7pz2ef7wko7pyUdjDiVBMBmXmIgBl+GAPzmTDU2zurIAbcG0RiGDSBLEKDGJb2CxppumCNVGUVE9QKtovEG5sg3EGAQcCVOZGlq1Lagp3KHObQWQnBIE0wgP5jke+MaQ1c9PjFq+g1TC1dHkq0Ns7T3GAY7aRY/YhWlT/1IPtpjQo+mqMBFpYoKkrdUYNczSJVFBZjj7cCYV6nSp1SxSo1RJWVcvAMYJmfmCPYx51LuuqrWUsOyAytdEAFQxPOCpCsQeUuMHSVGn0kbFKEufgM2WWuPiJH3oShUSJFjG6e9iVMuV8AmTAJMRjwNHrC9S6a5p1uycOZKP5ubkiDGIIMfbGt1rYsjFYwxGmc5Z3INGjRqsuDRo0aADRo1V6k9VUmioZ7lwfKlwG8iDbJ/wBeNAFrRrNnqG+CI39nUvaS6YAYzwH9Q+nAzJDXcQvid+obsoCNsFe4SLgwA/dZnAnxMwYggFrqZpirS9QwLankjMp7a5SsUV2pMtWkBPdUJKQJYSFYsIzBkz8REP8Aa6ivSNZBdbVBs+KqAYzgrB5/Qa93G7QVBUT6zC1F4LKA1uGAkhjOMwTzga7hnNyzgp1a0Uu662b6rHBqsVttCzIWYgeygZGqVTdqab07DSDKygwColYkhTgf0+dXXpIQyiHoiJUkh6Q/LcpFwWRIJyD8CQn6gr0lIBukdrAZ8TiILASccxxrzOulerPH/r7Gjp41tYJBQZwHIARclgwYEBhJWMkAAnMHERq31GiWksoWffKEWgEXfSykiRkNn6eQU/St1UVyVJYESbhAJECCQAJI8gSIzIgaaU94qm70zRP/AIiW/fPaZU+ZBHnxOrOzu0I6dYx1I6zSytfJn9/RbABMgyIY8exjkc/0mPPPTN8QfpJkHjgmc/3Z+QYM/bWq26qwOFiZK0xiotsF1Uf8xThgs3AQRkAUd90wfWhlTBuU9pQgMrDwVyR/gQMD2Gn1sbYrPmefv0rreUddP3wAMKxJMmIkcAAgkePOfOvaVWp2lmZhm5e3MgjGB5+RpW1ByYFpIIytxPI8Bcfaf10zLHyrD7qf9I/9nVsowz1KORhT6nNq31QMASABxiWifjnnXTbdP5AxOAIkk+2fOoNptZh2BmZUEkRjyvvzzx8auGZHII4IMHx8aXcUvdLN7b8TJ6dC00acSyszwIhEKMsH4JaAP2wuI16dNUoCyrTAKOUU8/lDk5AGOAfk+RKXqPDhSSPrWVqAgYa4HkccDn2we9q/8Qt6RfcANTL229gqG2WPbkQ3bzzAwNIXUxm/GsmnVYtvhYn3FBriwQzxUUchx+YTypHkew+dTdJoEVL3hVXve4iFX03USeJJPHgLphu/NUKVN4R1MZlgoOMTkGfK8+IipH+GvidwWb7IS/d5OEER/dmQDOTToVDV/LGUOyvbqwddQG3FGrBMCm0d1SwdpwJNoPwOBp/rPdT632VFKAFqTlReLyApnEAYx+bzrQ62mmuolGcZdA0aNGuEg0aNGgA0aNGgA0aT1fxLQRQzsVkuCpi4WXySoMxNMjE5I99Rt+K9varKzOHewQsE4knvtlQP34EnQBz+JaF70RjAqc8fk1BtdtYCJJnkEkgfAnxqWpuv7QaD01i5KhAb2vRfqW5T7iCZEHXVVSpAeJYEiJOBAPgHyP30xXJYwI6mEt27yIKtM8phkUlSBlWLKAo9kY/UJgge+RP1jZU1UAKod2ACx2McEkjiQAWnBx+8aG1GQCQtrwB3QlQMwnlpAPOTnmddV9w1RirNC3BlUD6lBBRrvI4Jj9fI0hr5RjXLcvQc0vKWGQHpdL+SPkEhj92Bk/qdVj01iLqKvbMAlrwcxMM4NvsQffEQTdrCT3XGkRlUGfmfJWPCwfv4ZUd76kKk0ypBKuoJZBzFrY9p8YxkTj6TSV2rxv6LzHp2zj7pmqVBkLBmphj4LogDeGMVGe4eCBP9IdbTaFmYBWFFhde0AmpPcwX2cGSCFEiYJaRZ6ce9rC3pRPupqM5LWk5EHnxLeCDrve7+Dan1RJJBge3tJ+JxrZ0+mjTxAUut3LMyku0a8U7SE8sogQIj2AnjBJ+I4af2Cl/4ae/0j/TSfc7hiRc7SSAqpcv9AZJ+/HxE6uUK9Rx6akG3D1GkiSJtW2C0DBJIjHJnTU8+YvTs52otPs6IgGnTE4Eqv+muW6ZSJ+nkcXNHjxMf00rqdJQSDQdi2GKvfcpxBNVpA+Bx4Oru5rip/DqLUphsAkAhuDEi4D7NE8ZzqGS5pE20rUu6xQoUTIWJHkiMnj+mqtTf1HgoVRf/AFE+0+B8gT8HXm52dKn9Qd3PEMVMAf3SoA949/ONUaVAIZgson+FJt54BPJgHnBJzHiyMU+cC1s2kllJkpZnRmg/8RKjgEmVNID24VwDA5C/MHuihlV8s3qWn8lMqVYtkEXZgcyfYMBe6ZVW5wOXPqBo+tSAFI+whY+AfOuOoUhehDECr/DZfeEd1IkYZYn2IkEHGlu6Xed58sDe57cCjqqBqFdAxKem6hgYJFhEgjgjiR7TjWr0i6j09vSq/wASRY35MntPmYn9NPdMTkngXpg4t5XUNGjRqsvDRo0aADRo1DutytNS7mFEZgnkgDj5OgCRqYPIB/T350emOIEfbVGj1qg1MVBUHpkkXGQMXScjjtbPGNeP1zbhbhVVhIHYbuQTMLJiASTwACfGgCt1lQKlETaLagEEr5TGCNQVKcg5JOPqZjMGYmZAPx76X/ijeCt6BpMf+aCCLWFrKh7WWcMI45Gqe3ruoAZ3LZmJbg/IPj4A501VFOPVCGoct/BpEqSR6Hatv0qqowM+Q4yuRxEfM4rbrZhRTBCozMWqDLUgFQs5Cng8Rba2ZkgGaFLeiBf3LyGAzP6f5D3nVXeb1QsWhBMjy10TMCYIxnPPzmD08nwiyOqXmi3W6rRpMYvVB4Yk5OZljC4/LdPwIze2NcVaiWMABBuzcc5SIxIjnmcDEjM/7tqVQWWoMEWghZOAoIOASVxiJkYJ7R1s+nsowCxza1wxBggSAFgjKEyI415u2m6i7vZwWF8DXrnVZXiMufmbJ6DUVVqbMUBWaUBgFJAa2BfIEkAEjEAagqUpYmmKpBMlSkRJk5e3E/c6rDqjUgA1dJgSr5PHCwQx/W4nUTfiFzwwI+KLCB/3OCf0/bWgu0qUs5x9hd6aU+GsgNuTcGbIMMBkTjADcge7CDyqqCNTVNugEvlR/OxKj9GML+muV3IYeqXuLwuBHB+kLzIMzMkZ8DXm9vKwabieRANy5kSl8fePB45GbbZdfNuLe3PzLoxjBY8xj0mqxSoFEwf4ZYm0yvEkTAM5EiCI9hE25apaps9S9c0yzqtrgmWtEGBEH3z7G1ut2fRkH0qjABQwuIYmALQcn/2dS7DCICLTbkEgkHE5GDz7ftrcrjtilnOBZvLJ61BXADqGAMiQDB98+dL6GzRndW25VVwrkqQ+fYMSP1H+mpdzVLVBTV7AFudgBOcKATgEwxOCQF8SDql1OmEKhVNRmmXYPUiDxapxMn2GDqUpbVk5tyX9xt1LBi5RhKgggSDBiDIPA+dUPXCsSEYv9K1KjAr5OLTA84EExnjS6rQYfWiSR9CSGieSqh2j/uI+J1P03bCpEqOTebhISwgLI7mIYBgWAIz7ahCzMsbXj8+4Sjxw+Sh1Dc01pVRLSKbqWAaWIUgyV5M/5x51tdfPfxR01wKkMs2OctE4mR8SD5x7HX0LTdu3CaFdPuTkmGjRo1QNBo0aNABrmpTDAhgCDyDxrrRoAot0bbmJoUsTHYuLvq8ede/7poQB6NOBEC0YgkiMe5P7nVwnXs6AEHVh6BpCitoVagCoBESn90wPOBpaep1akG4MAZ+oRx5hATg8Tpx1mlTetQWoVCkVOTGZSAPc/GoNz0EmSr38RcYYe4uAMjPAA++ra5wXvIXtrnL3WJme1SzniSSBA98D21XbcUmIviJ/MBIxyJwTj/P40xq9OqcC8fDIZ491Vl/Yn/LUFL8PlrrAJU5AlfEwR2EHIOV/xnTivrfGRR0WLyOT1ZQAqKYBGTknMzgwPeZke2rKbz1YIHc3OYDELAafyuPLW8YKsIITV6bISDafH1eZjwPn+h0x6XtyFDQWiWkRCz9RJY2rgkZMgcBszC6NDh1ySp76MuETnalh6jUgQYHqAMpxjNgLiPcqPsNRHZwe6WHAuYhT9j6SB/8A1Qf66bbPqViwFULJyzPBn++Ux+0eJ1S6sCzBotuPDsoBBH802kAexPnAnWLHQ6WyWeP5mnK+6EeCxtKyU7WILRAAWO0SBK0wII8dpZoPzp2eo0hzUUfcx/jrNbbp1VZJpgCBIUg5xEgRwfIzpTvtxU9SCQTx8n80TOBxHP8AlrRhporw1tYFHqZL30azqG89QmkAkYPeLruCCqyJAx3TyOPOs2/U2Uif4RgwGZqc8fIn9J1Z2G1DBpRjm7ulQ5PvjJERwRxGrB2xH0rHwrDPthRTE/efudI36TUuTcJjFWqpx4kVNtvaqjtPaTJtcSSRzd6UsY8kz86mH4j9E95b/pqOpB+QfrH/AKSPjyOW2IMkALHJ4Zc/mYKDZPm1x7nE6Wbzp9RXYgdxIuETkKAMAypgDwVPIOse963Tvc3n8/PI0avZ7eOhdP4poM1QCf4pEySIhQoEgNKmJgqBkzMxph0zrtMEgFSxgZYniSOKQA5J18/rdKe4i1z7kK7Efdgs/up0xNJlKg0yvGMwRM/SQAf1GPvjV0e0dS8JV5QT0dC5U1k3HWuqBtvUtNpKNM2krKEqRypDQYOQf3GtBrB1FcUHhSGCOCzB7YIP5lzMQJkTGdbzWvVY5xy44fzEHHEnzkNGjRqw4GjRo0AGjRo0AJdx+GqTkEtUFrVGW1oteoSS4gTcCTGoT+FVKOhrVmV7JuYNNgAE3AzNomdaDRoASbTpSUaqqO4OKrGQADL0zFoAX2HGfM50PskbcWmkvpqvmmMmDkNE+R5/Q8iXqlQJWovDm1an0AHBsBmfyjnGcDXO83RqIyFYDA5BBI4iQYBByCJ+PM6kk30ITnFdXg5UUxVX0mNqSar+oxQLayhSSxBe4j/pC8jtBnG0pVixDl0Yi5VaUeFC58kQIKg2nyDnSre75jZdS7UPgi2CvNswCscyYEzAyIHqqasPTpBf5nYCpx/IV9xE3aS1GplTLDhlfEurjGaymNOrbA5f1CKYAFs1IXgQFQi8k+ImTg8DUa7VbEp1TuFJe5XqNMtyAe5hjwreQCO4TqKoCikIQFJVgDNqsrBhjwrQAY4+qOZd0nWqrKycG1lYAiYB+zCCP/7jXaJ13Rc159QmnF4EyMyyrh5BOQjwwnB4PjxOoVrJSJKOtKfqVwQrH+YqSuccjnzOrn8MuUWmvqDzUqWtA8qcsF9iABrncEp/zQhP5QzVSf0YGB8gD51StAoy3Qk0S73Kw0RU6K1KlNTCFZYGji8AhSGMXqO4fS2fPzzv+lPe1lNbf5nctPkk9wIyT7zzPjUmy6hSWJVTUIEuopAv3DJCtInB/wBDjU3UN3dBK/wwZsaO+BNxGexZwIksF4GS5CE9u2Ty/j0KpSj18jij02k2BUT1ABKixrTzgwHiZ8z9tc7miaZF0Lg9xLemxxyxk0jjzI9jOqQ6gaxKQI+pYCdhGVYETaZGJmc6abffVWkWI7KvcMocnESGUzB/MOBMThhxlApUq7ODnbUAzi8AAAjLAzIttgHgz59h8RxVpqhsuZgggXoHAwCATF5wef6zq4r0XPpmmAXBgMn1CM+PbVTdq4AvVwU7fUDU7XH5SbjdPxHJMTzqO7LzI6oOEcQLWy6gkZUpGMSUGAeRhR/1QecZ0l3O3D3ItrEsXkdwqLce4nJkAhT5ELEjg2fVGos0pmp4arTUmMAgFA376abbrHcQ1FlPJtFxx5gCW/7btVRvr3YjJP7ljhKUfEsCWvtLdvU9Q+lcj/xCSjCVIgFoYt8kfvjWz0k/EKq9A1kuYqlQqadpw1MgzJEj4949sO9WylueSMIKCwg0aNGokw0aNGgA1X3+3NRCoYoTEMJkQQfB+NWNGgDPU+gVgqj+11LkFSGjl3MqzAkhgv8ALx9vPn+49yabod4xuIN1kEEHJkMD7YEDHGSC+9ZcdwzEZGZMD9zrp3A5IE4yfOgDMb3ZNTNFWrEt/FMkuBl1IE+peMY+vVPfbp6Rh6qXNnwrHxgHAHyZ/XVj8btcKBXuBDwVI4IUTNrYz7HxrN7aiWNskfFxKrGMBhyfIIjj7GD02pk+8qlx8CuV1SeyxDf/AH8AQ3f25wJzB+rtAI/VP1mNddO/FdFFKyWBMwSIXAkKsGE5wWMZiBGqNPYPUBCG4EkFfBgEwIMePEERzONQ1NhXVbgvqJ4IBM/NwwB8HPjkHWdqr9fW/cT+g7pq9LJcSwNh1Cg9Q+m4UypRQVAi0EtaQylw4OFAxn51NuuFCujZJNxUkTLFhOJL+Y9oGNYr+z5a/AOOwBbcxBJYA/t558a0PSfVpoDJj+W48e/awnH5ZH39+aftauPFkdr9Dl+gnL3JZRbD1WUDtK4MAl+APAq8fYapdQNS0qDgqY9iT45wJHmT+2nqbiFEt2QGmSwWI7wTkU2WQ0mFNvgk6pbhAhtMFT9PEMCJAyYJ/of8N/TW1WLdwZF9dkOMsy1OixcTcTMEEg/fzkxrYdCpsVPaLufAxnJOTEz7+Yxr3ZdPEgBZeAxQYVRIAJMdoOY7bmj8oGHm26bmagWPFMZUHi5iQL24yRAxA8mV+ojLiKCrTSfMiE7IBC4LVB4WkQJz7yJ/cedV9wtP+HDBSAbqJF4JNv1hDJZcwSSO5iZxDPaqBVqgQuFNo84Pf9z9P/Z9tL9/SFJgPTrshkyllqmZgyQ3+Wf2VznqN7Nq8CRC9flUQI7cPTWCQCCcFVYTx23EYOqtNk7jFtRRFzS9hIMXMe5R8NbpnuNsBTDgsVa3scC7uIjwCCJyDPGvFIICtKOCfTqDMewPx4g4OPMao1GkjdHq/wA+R2u9wltkkZ2AAblMNy0XK3zcAQf113tt1aY7hSXJJBBQx2kYlc+4Aj4wdLttolWWYFKs21LSVkj3HyIIPMEZ1VfZAFoUk038H6UZJBHkf3vJMkziMyrsnFmXPges1mYY2i3fV7tvWIakXIaJIDMthklFcAvMZkT7YzsdfPurXijVvdgDTcSIsIKHzGB8H+vJ+g62XU68ZeRCu5WZwg0aNGuFgaNGjQAa8InXujQBn634Q27WZqLYiosNhVWLYEWjgeI1IPwvRtQXVD6bKwJYGSqqokEWnCjMTz4MaeaNAGd3nTKNM7dGYwiPDFVLMbkOeyCZzIHOdRNsaM9p9T3uWP8AIKfsBq313betVpotRFYKxKliGKkrmBkiQfjVQ/h2rHbURDjK3Dg/1xj/AAjV1bSXLFroSk+I/cnIiCoBKkEAmB7Hx7E/vqayg01GoJloINMM5clbYiZEZnxgmIOqi9HqUpe+mqiSxMgERkk/1n/XRQ3QgoKtCTVRlhySSbagEAYuAI+2dcscX0YaeE48S6EhpUPVhqYpALaBABBJmQFmwR5MTPsNcV/w8AcWdxxBNMnk5tkM3OYGrFfptdrir01LNcTBOIgDIjAAE/HidcpUfbwHq0Atpa1iQQBCkqSe1ZYCMxIAjWdKvvptWw48nn/Y8pbVmLItptirkAqvpIPpUTDCbUUnJwO848AcxY6TvaagoRYqgsGYx9TXeVUA/AkCPtqk1Vq5VTV2pJkBV7mBEXLc10xIkgDxqyOht/d/R6gH7DGrV+ktsIP0/wAsg/E8tk3TfTp0n4amrC14zUkLkn/mNJi/83yZ1afe2i56Too5Y2QB7mHJjPt76S77bWdjVaSs1oKtVbIZogq0hpAbBGYOrXT9vVdJFZKiNIBR2iPpOTeSZ+dThKUvejj+X+DjSXRke+d7wKppqwkqYYSsj6XDqf5ZHwMcEwiuqxIpt8+u6nx4JYn986Yb6g4TuanTpU18uwUQOWaAYA+R5mfCzAaxa22UkspHq1A10gRhwScicz++KnTbuzGzj4YT9SW6OOhcSrFMkhvSLC0vPqUyTbDAnvQEmCGJhoAgTqg3TvTrXMsE3HgEsD9QwS7LJn6PbV7Ybdm7qT7dzA7goIz3AyoHIPv51PvEdbXd6VOpIVXuKgyZCFThgc4+5Ec6bjJxQvKuM3lorrXoqQrK/qgKpZWCOR+UECoHPwpE+w0y21Km1JhRMTOZNwaI7ie4HgZzGldHdLUhqj7SowPayseBn3PkTHAjTHc7FqhlqdO6IvDMrj7OAGH6HUOS0U7wIKVUPKWo4ERGFODiZ8+3zrU6znUemVvSqy9IFqfczSBIS0t7LIA+BE60FGqrqGUhlYSCDII++rJPJVVFxysf7O9GjRqBaGjRo0AGjRo0ALOv9cpbNFqVbrWawWiTNpb9oU6Rf/6Ns/8Azf8A0f8A708/EPQqe8prTqlgqteLCAZtK+QcQx1nav8As62iiS24P2IJ5jgJOm6fZdv6u7Pyxj1F7O/3eDGPnk8X8VbJ6w3IWsXC2DAiFLgYu5F7j/u84i//APHW2wLauTA7R/8AdrPdF/DVF6volK9MBGe69TkVipX/AIQweQfOQJgww6l+EqFIpH9oc3rMFYAY2zPpwSP5fnUn7H/F6EP+1/D6l7ffinbVqb03SqUdSrCF4Ij+bSvZVNkCGppXupssEim0ELOAxIE3TjicREan6R+G6VXbrWc10YglkUq0EEg2xTlxjBAzyOdRdM6Ohqil/FS/1WPepI9OqaKmDSA7lUGAcSfAkxfsvlu9Dq9p89vqPm/FdIfkq5IHC8kgD8/udVuqbqjXy1OuDYySppg2sysw+o82D9J99Q9Z/D1OjSZw1dyvcFFvK9wkimYGOdW+n9FWrSp1C9dC6hip9OVkTB/h+NQfceWfQl+v8vUpdPpbdaoenTrXpJz6Rw5iMnA7PywdPT1f/wAqp/8AT/8AyaSttRT3aUVO4IqKQ1SEtFoLKB/ChuTJGBInkaZ7zpoRCxq1j9gh/eKRIHzGNVvu/LJ39b5epX6h02nuitR6FbNhBVqYkLdb/wAz2qN8jBEEA6n2NRdqq0lo1oyRJpkkAgHN/iVGu+io9ShSY1aiSo7f4ZiMYPp5GOfOoOp0SK23U1KrXl1nslRbfMelBEqo5xPtOqLN217OvzGFjPJNv90tak9J6NUpUUo2afDCD+fB0hrUNrVLsybkly5JuQGWUpghgQVBNp8foI0n+6P/ADqv/wBP/wDHpL0HpgrI5Jr07KjJBKGYgz/w/njwQR40m/bfLZ6l0e5/az6Euy6rt9qpVKVVVdyY7T3FeB34ELxxjUXV+qbbcqi1adYhHDrFoIa0rzf/ACswnkTIggHXHVOjqK+2pE13WqXN4KdhVJEj0+DJHI1ef8J0wDFSsT7Smf8A5NVy/wCR8tn9RbH2Xz3ehnae86cjDsr3UyoBxix7xw0Hwp91EHTqr+PdqokirH/SPJj+bSfov4co7h2u9VD6dKo3epIapTDFSDSHHEjH2Mge/iL8I0aSC0Vqkhz/AMRVAKUzUUE+ngErBJwNWL27z2epcl2fjnfn/wAlze/jvZVab03WsUqKUYWxhhBzdjB1DQ/2jbCgopzW7fdJJkkkmDEkydd7H/Z/talNHJrqXUNBYAiRMZSdIx+B9rU3S0npVxd6kv6gxY5C49ODIEn2kDyJtj7TnxbfUsf/ABnl3n9I/of7T9i7KoNWWIUdnkmB51tdYbb/AOyzZIyuDWlSGHeOQZH5dbnV8N/7WPsJan2fK7jdjz3Y/wABo0aNTFg0aNGgA0aNGgA0aNGgA0aNGgA0aNGgA15r3RrgHmjRo0AGjRo0AGjRo0AGjRo0AGl3VdvUdkKHtF0r6jJkxa0qDcBB7Tg3fGjRoAWbbpG5phCanqMBJBq1FUP25/NeCLpGF9lEmI06Ru1IBq+pTBc2mq6MZY2i8LMDtPxLDIgaNGgD1Oiblj3Visu7Fg9QmCzWBRcACARzK4+ltajRo10D/9k="/>
          <p:cNvSpPr>
            <a:spLocks noChangeAspect="1" noChangeArrowheads="1"/>
          </p:cNvSpPr>
          <p:nvPr/>
        </p:nvSpPr>
        <p:spPr bwMode="auto">
          <a:xfrm>
            <a:off x="612775" y="-1554163"/>
            <a:ext cx="3429000" cy="419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155575" y="1242559"/>
            <a:ext cx="7545519" cy="4318984"/>
          </a:xfrm>
          <a:prstGeom prst="rect">
            <a:avLst/>
          </a:prstGeom>
        </p:spPr>
      </p:pic>
      <p:pic>
        <p:nvPicPr>
          <p:cNvPr id="9" name="Picture 8"/>
          <p:cNvPicPr>
            <a:picLocks noChangeAspect="1"/>
          </p:cNvPicPr>
          <p:nvPr/>
        </p:nvPicPr>
        <p:blipFill>
          <a:blip r:embed="rId3"/>
          <a:stretch>
            <a:fillRect/>
          </a:stretch>
        </p:blipFill>
        <p:spPr>
          <a:xfrm>
            <a:off x="1981200" y="1910142"/>
            <a:ext cx="6909836" cy="4033955"/>
          </a:xfrm>
          <a:prstGeom prst="rect">
            <a:avLst/>
          </a:prstGeom>
        </p:spPr>
      </p:pic>
      <p:pic>
        <p:nvPicPr>
          <p:cNvPr id="12" name="Picture 11"/>
          <p:cNvPicPr>
            <a:picLocks noChangeAspect="1"/>
          </p:cNvPicPr>
          <p:nvPr/>
        </p:nvPicPr>
        <p:blipFill>
          <a:blip r:embed="rId4"/>
          <a:stretch>
            <a:fillRect/>
          </a:stretch>
        </p:blipFill>
        <p:spPr>
          <a:xfrm>
            <a:off x="307975" y="2811237"/>
            <a:ext cx="6381466" cy="3804992"/>
          </a:xfrm>
          <a:prstGeom prst="rect">
            <a:avLst/>
          </a:prstGeom>
        </p:spPr>
      </p:pic>
    </p:spTree>
    <p:extLst>
      <p:ext uri="{BB962C8B-B14F-4D97-AF65-F5344CB8AC3E}">
        <p14:creationId xmlns:p14="http://schemas.microsoft.com/office/powerpoint/2010/main" val="18981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1392</TotalTime>
  <Words>1751</Words>
  <Application>Microsoft Office PowerPoint</Application>
  <PresentationFormat>On-screen Show (4:3)</PresentationFormat>
  <Paragraphs>264</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Calibri</vt:lpstr>
      <vt:lpstr>Constantia</vt:lpstr>
      <vt:lpstr>Times New Roman</vt:lpstr>
      <vt:lpstr>Wingdings 2</vt:lpstr>
      <vt:lpstr>Flow</vt:lpstr>
      <vt:lpstr>Course Introduction Lecture 2: Satellite Overview</vt:lpstr>
      <vt:lpstr>Lab Topics &amp; Satellites Data Covered</vt:lpstr>
      <vt:lpstr>MODIS Satellite Overview</vt:lpstr>
      <vt:lpstr>MODIS Atmosphere Time Resolution</vt:lpstr>
      <vt:lpstr>Atmosphere Products</vt:lpstr>
      <vt:lpstr>MODIS Aerosol 04_L2</vt:lpstr>
      <vt:lpstr>MODIS Aerosol Research Examples</vt:lpstr>
      <vt:lpstr>MODIS Cloud 06_L2</vt:lpstr>
      <vt:lpstr>MODIS Cloud Research Examples</vt:lpstr>
      <vt:lpstr>Other MODIS Atmosphere Products</vt:lpstr>
      <vt:lpstr>MODIS Land Products</vt:lpstr>
      <vt:lpstr>MODIS Land Research Examples</vt:lpstr>
      <vt:lpstr>MODIS Ocean Products</vt:lpstr>
      <vt:lpstr>MODIS Ocean Research Examples</vt:lpstr>
      <vt:lpstr>CloudSat Cloud Profiling Radar</vt:lpstr>
      <vt:lpstr>CloudSat Cloud Profiling Radar</vt:lpstr>
      <vt:lpstr>CloudSat Cloud Profiling Radar</vt:lpstr>
      <vt:lpstr>CloudSat Research Examples</vt:lpstr>
      <vt:lpstr>CALIPSO</vt:lpstr>
      <vt:lpstr>CALIPSO</vt:lpstr>
      <vt:lpstr>CALIPSO</vt:lpstr>
      <vt:lpstr>CALIPSO Research Examples</vt:lpstr>
      <vt:lpstr>TOMS</vt:lpstr>
      <vt:lpstr>TOMS</vt:lpstr>
      <vt:lpstr>TOMS Research Examples</vt:lpstr>
      <vt:lpstr>OMI</vt:lpstr>
      <vt:lpstr>OMI</vt:lpstr>
      <vt:lpstr>OMI Research Examples</vt:lpstr>
      <vt:lpstr>TRMM</vt:lpstr>
      <vt:lpstr>TRMM</vt:lpstr>
      <vt:lpstr>TRMM Research Examples</vt:lpstr>
      <vt:lpstr>GPCP</vt:lpstr>
      <vt:lpstr>GPCP</vt:lpstr>
      <vt:lpstr>TRMM Research Examples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186</cp:revision>
  <cp:lastPrinted>2017-08-31T21:06:03Z</cp:lastPrinted>
  <dcterms:created xsi:type="dcterms:W3CDTF">2015-01-12T21:16:19Z</dcterms:created>
  <dcterms:modified xsi:type="dcterms:W3CDTF">2017-09-06T22:01:44Z</dcterms:modified>
</cp:coreProperties>
</file>