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7"/>
  </p:notesMasterIdLst>
  <p:sldIdLst>
    <p:sldId id="256" r:id="rId2"/>
    <p:sldId id="304" r:id="rId3"/>
    <p:sldId id="305" r:id="rId4"/>
    <p:sldId id="307" r:id="rId5"/>
    <p:sldId id="306" r:id="rId6"/>
    <p:sldId id="308" r:id="rId7"/>
    <p:sldId id="309" r:id="rId8"/>
    <p:sldId id="310" r:id="rId9"/>
    <p:sldId id="311" r:id="rId10"/>
    <p:sldId id="312" r:id="rId11"/>
    <p:sldId id="313" r:id="rId12"/>
    <p:sldId id="314" r:id="rId13"/>
    <p:sldId id="315" r:id="rId14"/>
    <p:sldId id="316" r:id="rId15"/>
    <p:sldId id="317" r:id="rId1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4B4"/>
    <a:srgbClr val="FDA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94660"/>
  </p:normalViewPr>
  <p:slideViewPr>
    <p:cSldViewPr>
      <p:cViewPr varScale="1">
        <p:scale>
          <a:sx n="70" d="100"/>
          <a:sy n="70" d="100"/>
        </p:scale>
        <p:origin x="1296" y="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9B1B6FE-4084-492D-8D79-B774F0F30E03}" type="datetimeFigureOut">
              <a:rPr lang="en-US" smtClean="0"/>
              <a:t>9/11/2017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CB94533-8ECB-43F2-B809-AA1E260CB698}" type="slidenum">
              <a:rPr lang="en-US" smtClean="0"/>
              <a:t>‹#›</a:t>
            </a:fld>
            <a:endParaRPr lang="en-US"/>
          </a:p>
        </p:txBody>
      </p:sp>
    </p:spTree>
    <p:extLst>
      <p:ext uri="{BB962C8B-B14F-4D97-AF65-F5344CB8AC3E}">
        <p14:creationId xmlns:p14="http://schemas.microsoft.com/office/powerpoint/2010/main" val="118227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9737D9-D4DC-4FFD-A102-7F8DA90EC827}" type="datetimeFigureOut">
              <a:rPr lang="en-US" smtClean="0"/>
              <a:t>9/11/2017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69737D9-D4DC-4FFD-A102-7F8DA90EC82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9/11/2017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69737D9-D4DC-4FFD-A102-7F8DA90EC827}" type="datetimeFigureOut">
              <a:rPr lang="en-US" smtClean="0"/>
              <a:t>9/11/2017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9737D9-D4DC-4FFD-A102-7F8DA90EC827}" type="datetimeFigureOut">
              <a:rPr lang="en-US" smtClean="0"/>
              <a:t>9/11/2017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737D9-D4DC-4FFD-A102-7F8DA90EC827}" type="datetimeFigureOut">
              <a:rPr lang="en-US" smtClean="0"/>
              <a:t>9/11/2017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69737D9-D4DC-4FFD-A102-7F8DA90EC827}" type="datetimeFigureOut">
              <a:rPr lang="en-US" smtClean="0"/>
              <a:t>9/11/2017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69737D9-D4DC-4FFD-A102-7F8DA90EC827}" type="datetimeFigureOut">
              <a:rPr lang="en-US" smtClean="0"/>
              <a:t>9/11/2017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810D874-8CBC-4A80-B447-7C5D3EBEC858}"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737D9-D4DC-4FFD-A102-7F8DA90EC82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10D874-8CBC-4A80-B447-7C5D3EBEC8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69737D9-D4DC-4FFD-A102-7F8DA90EC827}" type="datetimeFigureOut">
              <a:rPr lang="en-US" smtClean="0"/>
              <a:t>9/11/2017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810D874-8CBC-4A80-B447-7C5D3EBEC858}"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train.nasa.gov/images/A-TrainTime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6483"/>
            <a:ext cx="8708960" cy="4375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0" y="4572000"/>
            <a:ext cx="9108066" cy="1267857"/>
          </a:xfrm>
        </p:spPr>
        <p:txBody>
          <a:bodyPr>
            <a:normAutofit/>
          </a:bodyPr>
          <a:lstStyle/>
          <a:p>
            <a:pPr marL="182880" indent="0" algn="ctr">
              <a:buNone/>
            </a:pPr>
            <a:r>
              <a:rPr lang="en-US" sz="4000" dirty="0" smtClean="0">
                <a:solidFill>
                  <a:schemeClr val="tx2">
                    <a:lumMod val="90000"/>
                  </a:schemeClr>
                </a:solidFill>
              </a:rPr>
              <a:t>Semester Project and Brainstorming</a:t>
            </a:r>
            <a:endParaRPr lang="en-US" sz="4000" dirty="0">
              <a:solidFill>
                <a:schemeClr val="tx2">
                  <a:lumMod val="90000"/>
                </a:schemeClr>
              </a:solidFill>
            </a:endParaRPr>
          </a:p>
        </p:txBody>
      </p:sp>
      <p:sp>
        <p:nvSpPr>
          <p:cNvPr id="3" name="Subtitle 2"/>
          <p:cNvSpPr>
            <a:spLocks noGrp="1"/>
          </p:cNvSpPr>
          <p:nvPr>
            <p:ph type="subTitle" idx="1"/>
          </p:nvPr>
        </p:nvSpPr>
        <p:spPr>
          <a:xfrm>
            <a:off x="2590800" y="6019800"/>
            <a:ext cx="6400800" cy="762000"/>
          </a:xfrm>
        </p:spPr>
        <p:txBody>
          <a:bodyPr>
            <a:normAutofit/>
          </a:bodyPr>
          <a:lstStyle/>
          <a:p>
            <a:r>
              <a:rPr lang="en-US" dirty="0" smtClean="0"/>
              <a:t>Jennifer D. S. Griswold</a:t>
            </a:r>
          </a:p>
          <a:p>
            <a:endParaRPr lang="en-US" dirty="0"/>
          </a:p>
        </p:txBody>
      </p:sp>
      <p:sp>
        <p:nvSpPr>
          <p:cNvPr id="5" name="Title 1"/>
          <p:cNvSpPr txBox="1">
            <a:spLocks/>
          </p:cNvSpPr>
          <p:nvPr/>
        </p:nvSpPr>
        <p:spPr>
          <a:xfrm>
            <a:off x="152401" y="76200"/>
            <a:ext cx="9067799" cy="734457"/>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marL="182880" algn="ctr"/>
            <a:r>
              <a:rPr lang="en-US" sz="4000" dirty="0" smtClean="0"/>
              <a:t>MET 611 – Satellite Data Applications</a:t>
            </a:r>
            <a:endParaRPr lang="en-US" sz="4000" dirty="0"/>
          </a:p>
        </p:txBody>
      </p:sp>
    </p:spTree>
    <p:extLst>
      <p:ext uri="{BB962C8B-B14F-4D97-AF65-F5344CB8AC3E}">
        <p14:creationId xmlns:p14="http://schemas.microsoft.com/office/powerpoint/2010/main" val="436805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Semester Project</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solidFill>
                  <a:srgbClr val="FF0000"/>
                </a:solidFill>
              </a:rPr>
              <a:t>Worth 400 points  (40% of your grade)</a:t>
            </a:r>
          </a:p>
          <a:p>
            <a:r>
              <a:rPr lang="en-US" dirty="0" smtClean="0"/>
              <a:t>In the format of a mini-mock NSF or NASA proposal that will contain specific sections:</a:t>
            </a:r>
          </a:p>
          <a:p>
            <a:pPr marL="850392" lvl="1" indent="-457200">
              <a:buFont typeface="+mj-lt"/>
              <a:buAutoNum type="arabicPeriod"/>
            </a:pPr>
            <a:r>
              <a:rPr lang="en-US" dirty="0" smtClean="0"/>
              <a:t>An </a:t>
            </a:r>
            <a:r>
              <a:rPr lang="en-US" b="1" dirty="0" smtClean="0">
                <a:solidFill>
                  <a:srgbClr val="FF0000"/>
                </a:solidFill>
              </a:rPr>
              <a:t>Introduction</a:t>
            </a:r>
            <a:r>
              <a:rPr lang="en-US" dirty="0" smtClean="0"/>
              <a:t> </a:t>
            </a:r>
            <a:r>
              <a:rPr lang="en-US" dirty="0"/>
              <a:t>to state the current problems and why you want to propose this </a:t>
            </a:r>
            <a:r>
              <a:rPr lang="en-US" dirty="0" smtClean="0"/>
              <a:t>project</a:t>
            </a:r>
          </a:p>
          <a:p>
            <a:pPr marL="850392" lvl="1" indent="-457200">
              <a:buFont typeface="+mj-lt"/>
              <a:buAutoNum type="arabicPeriod"/>
            </a:pPr>
            <a:r>
              <a:rPr lang="en-US" b="1" dirty="0" smtClean="0">
                <a:solidFill>
                  <a:srgbClr val="FF0000"/>
                </a:solidFill>
              </a:rPr>
              <a:t>Objectives</a:t>
            </a:r>
            <a:r>
              <a:rPr lang="en-US" dirty="0" smtClean="0"/>
              <a:t> </a:t>
            </a:r>
            <a:r>
              <a:rPr lang="en-US" dirty="0"/>
              <a:t>and significant of the project and hypotheses or questions you want to </a:t>
            </a:r>
            <a:r>
              <a:rPr lang="en-US" dirty="0" smtClean="0"/>
              <a:t>answer </a:t>
            </a:r>
            <a:endParaRPr lang="en-US" sz="2200" dirty="0"/>
          </a:p>
          <a:p>
            <a:pPr marL="850392" lvl="1" indent="-457200">
              <a:buFont typeface="+mj-lt"/>
              <a:buAutoNum type="arabicPeriod"/>
            </a:pPr>
            <a:r>
              <a:rPr lang="en-US" dirty="0" smtClean="0"/>
              <a:t>What </a:t>
            </a:r>
            <a:r>
              <a:rPr lang="en-US" dirty="0"/>
              <a:t>kind of </a:t>
            </a:r>
            <a:r>
              <a:rPr lang="en-US" b="1" dirty="0" smtClean="0">
                <a:solidFill>
                  <a:srgbClr val="FF0000"/>
                </a:solidFill>
              </a:rPr>
              <a:t>Data</a:t>
            </a:r>
            <a:r>
              <a:rPr lang="en-US" dirty="0"/>
              <a:t>, </a:t>
            </a:r>
            <a:r>
              <a:rPr lang="en-US" b="1" dirty="0" smtClean="0">
                <a:solidFill>
                  <a:srgbClr val="FF0000"/>
                </a:solidFill>
              </a:rPr>
              <a:t>Method</a:t>
            </a:r>
            <a:r>
              <a:rPr lang="en-US" dirty="0" smtClean="0"/>
              <a:t> and/or </a:t>
            </a:r>
            <a:r>
              <a:rPr lang="en-US" b="1" dirty="0" smtClean="0">
                <a:solidFill>
                  <a:srgbClr val="FF0000"/>
                </a:solidFill>
              </a:rPr>
              <a:t>Modeling</a:t>
            </a:r>
            <a:r>
              <a:rPr lang="en-US" dirty="0" smtClean="0"/>
              <a:t> </a:t>
            </a:r>
            <a:r>
              <a:rPr lang="en-US" dirty="0"/>
              <a:t>approach you will use to conduct the project, and usually you need to show some preliminary or previous </a:t>
            </a:r>
            <a:r>
              <a:rPr lang="en-US" dirty="0" smtClean="0"/>
              <a:t>results </a:t>
            </a:r>
            <a:endParaRPr lang="en-US" sz="2200" dirty="0"/>
          </a:p>
          <a:p>
            <a:pPr marL="850392" lvl="1" indent="-457200">
              <a:buFont typeface="+mj-lt"/>
              <a:buAutoNum type="arabicPeriod"/>
            </a:pPr>
            <a:r>
              <a:rPr lang="en-US" b="1" dirty="0" smtClean="0">
                <a:solidFill>
                  <a:srgbClr val="FF0000"/>
                </a:solidFill>
              </a:rPr>
              <a:t>Expected Results </a:t>
            </a:r>
            <a:r>
              <a:rPr lang="en-US" dirty="0"/>
              <a:t>and/or potential significance after you finished the project</a:t>
            </a:r>
            <a:endParaRPr lang="en-US" sz="2200" dirty="0"/>
          </a:p>
          <a:p>
            <a:endParaRPr lang="en-US" dirty="0"/>
          </a:p>
        </p:txBody>
      </p:sp>
    </p:spTree>
    <p:extLst>
      <p:ext uri="{BB962C8B-B14F-4D97-AF65-F5344CB8AC3E}">
        <p14:creationId xmlns:p14="http://schemas.microsoft.com/office/powerpoint/2010/main" val="2796705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28600"/>
            <a:ext cx="8229600" cy="1143000"/>
          </a:xfrm>
        </p:spPr>
        <p:txBody>
          <a:bodyPr/>
          <a:lstStyle/>
          <a:p>
            <a:r>
              <a:rPr lang="en-US" dirty="0" smtClean="0"/>
              <a:t>Semester Project Time Line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06705308"/>
              </p:ext>
            </p:extLst>
          </p:nvPr>
        </p:nvGraphicFramePr>
        <p:xfrm>
          <a:off x="228600" y="1524000"/>
          <a:ext cx="8610600" cy="4913521"/>
        </p:xfrm>
        <a:graphic>
          <a:graphicData uri="http://schemas.openxmlformats.org/drawingml/2006/table">
            <a:tbl>
              <a:tblPr firstRow="1" firstCol="1" bandRow="1">
                <a:tableStyleId>{5C22544A-7EE6-4342-B048-85BDC9FD1C3A}</a:tableStyleId>
              </a:tblPr>
              <a:tblGrid>
                <a:gridCol w="1905000"/>
                <a:gridCol w="6705600"/>
              </a:tblGrid>
              <a:tr h="304800">
                <a:tc>
                  <a:txBody>
                    <a:bodyPr/>
                    <a:lstStyle/>
                    <a:p>
                      <a:pPr marL="0" marR="0" algn="ctr">
                        <a:lnSpc>
                          <a:spcPct val="107000"/>
                        </a:lnSpc>
                        <a:spcBef>
                          <a:spcPts val="0"/>
                        </a:spcBef>
                        <a:spcAft>
                          <a:spcPts val="0"/>
                        </a:spcAft>
                      </a:pPr>
                      <a:r>
                        <a:rPr lang="en-US" sz="2000" dirty="0">
                          <a:effectLst/>
                        </a:rPr>
                        <a:t>Deadline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Project Component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50866">
                <a:tc>
                  <a:txBody>
                    <a:bodyPr/>
                    <a:lstStyle/>
                    <a:p>
                      <a:pPr marL="0" marR="0" algn="ctr">
                        <a:lnSpc>
                          <a:spcPct val="107000"/>
                        </a:lnSpc>
                        <a:spcBef>
                          <a:spcPts val="0"/>
                        </a:spcBef>
                        <a:spcAft>
                          <a:spcPts val="0"/>
                        </a:spcAft>
                      </a:pPr>
                      <a:r>
                        <a:rPr lang="en-US" sz="1600">
                          <a:effectLst/>
                        </a:rPr>
                        <a:t>9/15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(Turn in by </a:t>
                      </a:r>
                      <a:r>
                        <a:rPr lang="en-US" sz="1600" dirty="0" smtClean="0">
                          <a:effectLst/>
                        </a:rPr>
                        <a:t>email, or in class</a:t>
                      </a:r>
                      <a:r>
                        <a:rPr lang="en-US" sz="1600" b="0" dirty="0" smtClean="0">
                          <a:effectLst/>
                        </a:rPr>
                        <a:t>)</a:t>
                      </a:r>
                      <a:r>
                        <a:rPr lang="en-US" sz="1600" b="1" dirty="0" smtClean="0">
                          <a:effectLst/>
                        </a:rPr>
                        <a:t> </a:t>
                      </a:r>
                      <a:r>
                        <a:rPr lang="en-US" sz="1600" b="1" dirty="0">
                          <a:effectLst/>
                        </a:rPr>
                        <a:t>Potential Topic: </a:t>
                      </a:r>
                      <a:r>
                        <a:rPr lang="en-US" sz="1600" dirty="0">
                          <a:effectLst/>
                        </a:rPr>
                        <a:t>List of three satellite data sets you plan on using in your “proposal.” The minimum is three, you can use more datasets if you choose/need.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04891">
                <a:tc>
                  <a:txBody>
                    <a:bodyPr/>
                    <a:lstStyle/>
                    <a:p>
                      <a:pPr marL="0" marR="0" algn="ctr">
                        <a:lnSpc>
                          <a:spcPct val="107000"/>
                        </a:lnSpc>
                        <a:spcBef>
                          <a:spcPts val="0"/>
                        </a:spcBef>
                        <a:spcAft>
                          <a:spcPts val="0"/>
                        </a:spcAft>
                      </a:pPr>
                      <a:r>
                        <a:rPr lang="en-US" sz="1600">
                          <a:effectLst/>
                        </a:rPr>
                        <a:t>10/6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(Turn in by email) </a:t>
                      </a:r>
                      <a:r>
                        <a:rPr lang="en-US" sz="1600" b="1" dirty="0">
                          <a:effectLst/>
                        </a:rPr>
                        <a:t>Draft – Literature Review: </a:t>
                      </a:r>
                      <a:r>
                        <a:rPr lang="en-US" sz="1600" dirty="0">
                          <a:effectLst/>
                        </a:rPr>
                        <a:t>2-3 page (or more) review of literature you plan to include in your “Introduction” section to set the stage for why you are proposing your research.    A great idea is to tie your topic to your thesis research. How can you look at your thesis work using satellites? What new question/aspect could you address?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6841">
                <a:tc>
                  <a:txBody>
                    <a:bodyPr/>
                    <a:lstStyle/>
                    <a:p>
                      <a:pPr marL="0" marR="0" algn="ctr">
                        <a:lnSpc>
                          <a:spcPct val="107000"/>
                        </a:lnSpc>
                        <a:spcBef>
                          <a:spcPts val="0"/>
                        </a:spcBef>
                        <a:spcAft>
                          <a:spcPts val="0"/>
                        </a:spcAft>
                      </a:pPr>
                      <a:r>
                        <a:rPr lang="en-US" sz="1600">
                          <a:effectLst/>
                        </a:rPr>
                        <a:t>10/20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(Turn in by email) </a:t>
                      </a:r>
                      <a:r>
                        <a:rPr lang="en-US" sz="1600" b="1" dirty="0">
                          <a:effectLst/>
                        </a:rPr>
                        <a:t>Draft Outline: </a:t>
                      </a:r>
                      <a:r>
                        <a:rPr lang="en-US" sz="1600" dirty="0">
                          <a:effectLst/>
                        </a:rPr>
                        <a:t>objectives, data set descriptions, specific hypotheses you like to test, methods of how you will use your data.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50866">
                <a:tc>
                  <a:txBody>
                    <a:bodyPr/>
                    <a:lstStyle/>
                    <a:p>
                      <a:pPr marL="0" marR="0" algn="ctr">
                        <a:lnSpc>
                          <a:spcPct val="107000"/>
                        </a:lnSpc>
                        <a:spcBef>
                          <a:spcPts val="0"/>
                        </a:spcBef>
                        <a:spcAft>
                          <a:spcPts val="0"/>
                        </a:spcAft>
                      </a:pPr>
                      <a:r>
                        <a:rPr lang="en-US" sz="1600">
                          <a:effectLst/>
                        </a:rPr>
                        <a:t>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By this date you should complete some data analysis using an example (a successful case-study or mini-analysis) using the three data sets. This is to show you can successfully perform the analysis you propose on a small scale.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2816">
                <a:tc>
                  <a:txBody>
                    <a:bodyPr/>
                    <a:lstStyle/>
                    <a:p>
                      <a:pPr marL="0" marR="0" algn="ctr">
                        <a:lnSpc>
                          <a:spcPct val="107000"/>
                        </a:lnSpc>
                        <a:spcBef>
                          <a:spcPts val="0"/>
                        </a:spcBef>
                        <a:spcAft>
                          <a:spcPts val="0"/>
                        </a:spcAft>
                      </a:pPr>
                      <a:r>
                        <a:rPr lang="en-US" sz="1600">
                          <a:effectLst/>
                        </a:rPr>
                        <a:t>11/17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Work on your </a:t>
                      </a:r>
                      <a:r>
                        <a:rPr lang="en-US" sz="1600" b="1" dirty="0">
                          <a:effectLst/>
                        </a:rPr>
                        <a:t>Abstract and Summary </a:t>
                      </a:r>
                      <a:r>
                        <a:rPr lang="en-US" sz="1600" dirty="0">
                          <a:effectLst/>
                        </a:rPr>
                        <a:t>to tie things together.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6841">
                <a:tc>
                  <a:txBody>
                    <a:bodyPr/>
                    <a:lstStyle/>
                    <a:p>
                      <a:pPr marL="0" marR="0" algn="ctr">
                        <a:lnSpc>
                          <a:spcPct val="107000"/>
                        </a:lnSpc>
                        <a:spcBef>
                          <a:spcPts val="0"/>
                        </a:spcBef>
                        <a:spcAft>
                          <a:spcPts val="0"/>
                        </a:spcAft>
                      </a:pPr>
                      <a:r>
                        <a:rPr lang="en-US" sz="1600">
                          <a:effectLst/>
                        </a:rPr>
                        <a:t>12/5, 12/7 and 12/12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Presentations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2816">
                <a:tc>
                  <a:txBody>
                    <a:bodyPr/>
                    <a:lstStyle/>
                    <a:p>
                      <a:pPr marL="0" marR="0" algn="ctr">
                        <a:lnSpc>
                          <a:spcPct val="107000"/>
                        </a:lnSpc>
                        <a:spcBef>
                          <a:spcPts val="0"/>
                        </a:spcBef>
                        <a:spcAft>
                          <a:spcPts val="0"/>
                        </a:spcAft>
                      </a:pPr>
                      <a:r>
                        <a:rPr lang="en-US" sz="1600">
                          <a:effectLst/>
                        </a:rPr>
                        <a:t>12/12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1" dirty="0">
                          <a:effectLst/>
                        </a:rPr>
                        <a:t>Final Paper/Proposal Due </a:t>
                      </a:r>
                      <a:r>
                        <a:rPr lang="en-US" sz="1600" dirty="0">
                          <a:effectLst/>
                        </a:rPr>
                        <a:t>(10 pages + References)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952015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Semester Project Format</a:t>
            </a:r>
            <a:endParaRPr lang="en-US" dirty="0"/>
          </a:p>
        </p:txBody>
      </p:sp>
      <p:sp>
        <p:nvSpPr>
          <p:cNvPr id="3" name="Content Placeholder 2"/>
          <p:cNvSpPr>
            <a:spLocks noGrp="1"/>
          </p:cNvSpPr>
          <p:nvPr>
            <p:ph idx="1"/>
          </p:nvPr>
        </p:nvSpPr>
        <p:spPr>
          <a:xfrm>
            <a:off x="457200" y="1447800"/>
            <a:ext cx="8229600" cy="5638800"/>
          </a:xfrm>
        </p:spPr>
        <p:txBody>
          <a:bodyPr>
            <a:normAutofit fontScale="55000" lnSpcReduction="20000"/>
          </a:bodyPr>
          <a:lstStyle/>
          <a:p>
            <a:r>
              <a:rPr lang="en-US" sz="2900" b="1" dirty="0"/>
              <a:t>FORMATTING:</a:t>
            </a:r>
            <a:endParaRPr lang="en-US" sz="2900" dirty="0"/>
          </a:p>
          <a:p>
            <a:pPr lvl="1"/>
            <a:r>
              <a:rPr lang="en-US" sz="2700" b="1" dirty="0"/>
              <a:t>Spacing: </a:t>
            </a:r>
            <a:r>
              <a:rPr lang="en-US" sz="2700" dirty="0"/>
              <a:t>1.5 </a:t>
            </a:r>
            <a:r>
              <a:rPr lang="en-US" sz="2700" b="1" dirty="0"/>
              <a:t> </a:t>
            </a:r>
            <a:endParaRPr lang="en-US" sz="2700" dirty="0"/>
          </a:p>
          <a:p>
            <a:pPr lvl="1"/>
            <a:r>
              <a:rPr lang="en-US" sz="2700" b="1" dirty="0"/>
              <a:t>Page Requirement: </a:t>
            </a:r>
            <a:r>
              <a:rPr lang="en-US" sz="2700" dirty="0" smtClean="0"/>
              <a:t>10 (not counting references, but including figures_</a:t>
            </a:r>
            <a:endParaRPr lang="en-US" sz="2700" dirty="0"/>
          </a:p>
          <a:p>
            <a:pPr lvl="1"/>
            <a:r>
              <a:rPr lang="en-US" sz="2700" b="1" dirty="0"/>
              <a:t>Margins: </a:t>
            </a:r>
            <a:r>
              <a:rPr lang="en-US" sz="2700" dirty="0"/>
              <a:t>1 inch all around</a:t>
            </a:r>
          </a:p>
          <a:p>
            <a:pPr lvl="1"/>
            <a:r>
              <a:rPr lang="en-US" sz="2700" b="1" dirty="0"/>
              <a:t>Font Type: </a:t>
            </a:r>
            <a:r>
              <a:rPr lang="en-US" sz="2700" dirty="0"/>
              <a:t>Times New Roman</a:t>
            </a:r>
          </a:p>
          <a:p>
            <a:pPr lvl="1"/>
            <a:r>
              <a:rPr lang="en-US" sz="2700" b="1" dirty="0"/>
              <a:t>Font Size: 12 </a:t>
            </a:r>
            <a:r>
              <a:rPr lang="en-US" sz="2700" dirty="0"/>
              <a:t>(no more, no less)</a:t>
            </a:r>
          </a:p>
          <a:p>
            <a:pPr lvl="1"/>
            <a:r>
              <a:rPr lang="en-US" sz="2700" b="1" dirty="0"/>
              <a:t>Page Numbers: </a:t>
            </a:r>
            <a:r>
              <a:rPr lang="en-US" sz="2700" dirty="0"/>
              <a:t>Lower right hand corner.</a:t>
            </a:r>
          </a:p>
          <a:p>
            <a:endParaRPr lang="en-US" sz="2900" b="1" dirty="0" smtClean="0"/>
          </a:p>
          <a:p>
            <a:r>
              <a:rPr lang="en-US" sz="2900" b="1" dirty="0" smtClean="0">
                <a:solidFill>
                  <a:srgbClr val="FF0000"/>
                </a:solidFill>
              </a:rPr>
              <a:t>Cover </a:t>
            </a:r>
            <a:r>
              <a:rPr lang="en-US" sz="2900" b="1" dirty="0">
                <a:solidFill>
                  <a:srgbClr val="FF0000"/>
                </a:solidFill>
              </a:rPr>
              <a:t>Page (1 page, doesn’t count for the 15):</a:t>
            </a:r>
            <a:r>
              <a:rPr lang="en-US" sz="2900" b="1" dirty="0"/>
              <a:t> </a:t>
            </a:r>
            <a:r>
              <a:rPr lang="en-US" sz="2900" dirty="0"/>
              <a:t>The cover page will have your title, name, course number and contact </a:t>
            </a:r>
            <a:r>
              <a:rPr lang="en-US" sz="2900" dirty="0" smtClean="0"/>
              <a:t>information</a:t>
            </a:r>
          </a:p>
          <a:p>
            <a:endParaRPr lang="en-US" sz="2900" dirty="0"/>
          </a:p>
          <a:p>
            <a:r>
              <a:rPr lang="en-US" sz="2900" b="1" dirty="0" smtClean="0">
                <a:solidFill>
                  <a:srgbClr val="FF0000"/>
                </a:solidFill>
              </a:rPr>
              <a:t>Proposal </a:t>
            </a:r>
            <a:r>
              <a:rPr lang="en-US" sz="2900" b="1" dirty="0">
                <a:solidFill>
                  <a:srgbClr val="FF0000"/>
                </a:solidFill>
              </a:rPr>
              <a:t>Summary (1/2 page):</a:t>
            </a:r>
            <a:r>
              <a:rPr lang="en-US" sz="2900" dirty="0">
                <a:solidFill>
                  <a:srgbClr val="FF0000"/>
                </a:solidFill>
              </a:rPr>
              <a:t> </a:t>
            </a:r>
            <a:r>
              <a:rPr lang="en-US" sz="2900" dirty="0"/>
              <a:t>like a 250 work AGU or AMS abstract (this summarizes the whole paper). It can have bullets or just be solid text</a:t>
            </a:r>
            <a:r>
              <a:rPr lang="en-US" sz="2900" dirty="0" smtClean="0"/>
              <a:t>.</a:t>
            </a:r>
          </a:p>
          <a:p>
            <a:endParaRPr lang="en-US" sz="2900" dirty="0"/>
          </a:p>
          <a:p>
            <a:r>
              <a:rPr lang="en-US" sz="2900" b="1" dirty="0">
                <a:solidFill>
                  <a:srgbClr val="FF0000"/>
                </a:solidFill>
              </a:rPr>
              <a:t>Introduction (2-3 pages): </a:t>
            </a:r>
            <a:r>
              <a:rPr lang="en-US" sz="2900" dirty="0"/>
              <a:t>This is your background </a:t>
            </a:r>
            <a:r>
              <a:rPr lang="en-US" sz="2900" dirty="0" smtClean="0"/>
              <a:t>information </a:t>
            </a:r>
            <a:r>
              <a:rPr lang="en-US" sz="2900" dirty="0"/>
              <a:t>about the topic you’ll be focusing on. This will include your scientific justification for doing the work that you’re doing. You’ll use most of your literature review here. Feel free to set up sections and sub sections. You need to make </a:t>
            </a:r>
            <a:r>
              <a:rPr lang="en-US" sz="2900" dirty="0" smtClean="0"/>
              <a:t>a </a:t>
            </a:r>
            <a:r>
              <a:rPr lang="en-US" sz="2900" dirty="0"/>
              <a:t>good case for </a:t>
            </a:r>
            <a:r>
              <a:rPr lang="en-US" sz="2900" dirty="0" smtClean="0"/>
              <a:t>why </a:t>
            </a:r>
            <a:r>
              <a:rPr lang="en-US" sz="2900" dirty="0"/>
              <a:t>your topic of interest is important</a:t>
            </a:r>
            <a:r>
              <a:rPr lang="en-US" sz="2900" dirty="0" smtClean="0"/>
              <a:t>.</a:t>
            </a:r>
          </a:p>
          <a:p>
            <a:endParaRPr lang="en-US" sz="2900" dirty="0"/>
          </a:p>
          <a:p>
            <a:r>
              <a:rPr lang="en-US" sz="2900" b="1" dirty="0">
                <a:solidFill>
                  <a:srgbClr val="FF0000"/>
                </a:solidFill>
              </a:rPr>
              <a:t>Research Objectives (1/4-1/2 page):</a:t>
            </a:r>
            <a:r>
              <a:rPr lang="en-US" sz="2900" dirty="0">
                <a:solidFill>
                  <a:srgbClr val="FF0000"/>
                </a:solidFill>
              </a:rPr>
              <a:t> </a:t>
            </a:r>
            <a:r>
              <a:rPr lang="en-US" sz="2900" dirty="0"/>
              <a:t>Brief description of what you propose to do and why it is important. You can set up going research topic goal(s) as bullets here to make it very clear. (you should use your case study to show an example from each goal if you have more than one).  </a:t>
            </a:r>
          </a:p>
          <a:p>
            <a:endParaRPr lang="en-US" dirty="0"/>
          </a:p>
        </p:txBody>
      </p:sp>
    </p:spTree>
    <p:extLst>
      <p:ext uri="{BB962C8B-B14F-4D97-AF65-F5344CB8AC3E}">
        <p14:creationId xmlns:p14="http://schemas.microsoft.com/office/powerpoint/2010/main" val="175107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500"/>
                                        <p:tgtEl>
                                          <p:spTgt spid="3">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fade">
                                      <p:cBhvr>
                                        <p:cTn id="4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Semester Project Format</a:t>
            </a:r>
            <a:endParaRPr lang="en-US" dirty="0"/>
          </a:p>
        </p:txBody>
      </p:sp>
      <p:sp>
        <p:nvSpPr>
          <p:cNvPr id="3" name="Content Placeholder 2"/>
          <p:cNvSpPr>
            <a:spLocks noGrp="1"/>
          </p:cNvSpPr>
          <p:nvPr>
            <p:ph idx="1"/>
          </p:nvPr>
        </p:nvSpPr>
        <p:spPr>
          <a:xfrm>
            <a:off x="190500" y="1600200"/>
            <a:ext cx="8763000" cy="4876800"/>
          </a:xfrm>
        </p:spPr>
        <p:txBody>
          <a:bodyPr>
            <a:noAutofit/>
          </a:bodyPr>
          <a:lstStyle/>
          <a:p>
            <a:r>
              <a:rPr lang="en-US" sz="1600" b="1" dirty="0" smtClean="0">
                <a:solidFill>
                  <a:srgbClr val="FF0000"/>
                </a:solidFill>
              </a:rPr>
              <a:t>Expected </a:t>
            </a:r>
            <a:r>
              <a:rPr lang="en-US" sz="1600" b="1" dirty="0">
                <a:solidFill>
                  <a:srgbClr val="FF0000"/>
                </a:solidFill>
              </a:rPr>
              <a:t>Significance (1/4-1/2page): </a:t>
            </a:r>
            <a:r>
              <a:rPr lang="en-US" sz="1600" dirty="0"/>
              <a:t>Why is your idea important to people or to the research community (ocean modeling, hurricanes, </a:t>
            </a:r>
            <a:r>
              <a:rPr lang="en-US" sz="1600" dirty="0" err="1"/>
              <a:t>etc</a:t>
            </a:r>
            <a:r>
              <a:rPr lang="en-US" sz="1600" dirty="0"/>
              <a:t>). How do you think this will help your field of interest? You can use information from your objectives and </a:t>
            </a:r>
            <a:r>
              <a:rPr lang="en-US" sz="1600" dirty="0" smtClean="0"/>
              <a:t>literature </a:t>
            </a:r>
            <a:r>
              <a:rPr lang="en-US" sz="1600" dirty="0"/>
              <a:t>review for this. Some folks included these ideas in one, the other, or both</a:t>
            </a:r>
            <a:r>
              <a:rPr lang="en-US" sz="1600" dirty="0" smtClean="0"/>
              <a:t>.</a:t>
            </a:r>
          </a:p>
          <a:p>
            <a:endParaRPr lang="en-US" sz="1600" dirty="0"/>
          </a:p>
          <a:p>
            <a:r>
              <a:rPr lang="en-US" sz="1600" b="1" dirty="0">
                <a:solidFill>
                  <a:srgbClr val="FF0000"/>
                </a:solidFill>
              </a:rPr>
              <a:t>Technical Approach and Methodology (4-6 pages with figures and tables): </a:t>
            </a:r>
            <a:r>
              <a:rPr lang="en-US" sz="1600" dirty="0"/>
              <a:t>Here is where you describe your data sets, study region(s), and how you will analyze them.  After you describe your methodology (how you’re going to use each data set and combine them to address your research objective) include your case study to show that it is possible. </a:t>
            </a:r>
            <a:r>
              <a:rPr lang="en-US" sz="1600" b="1" i="1" dirty="0"/>
              <a:t>Include figures and tables in the text not at the end</a:t>
            </a:r>
            <a:r>
              <a:rPr lang="en-US" sz="1600" dirty="0" smtClean="0"/>
              <a:t>.</a:t>
            </a:r>
          </a:p>
          <a:p>
            <a:endParaRPr lang="en-US" sz="1600" dirty="0"/>
          </a:p>
          <a:p>
            <a:r>
              <a:rPr lang="en-US" sz="1600" b="1" dirty="0">
                <a:solidFill>
                  <a:srgbClr val="FF0000"/>
                </a:solidFill>
              </a:rPr>
              <a:t>Summary (1/2-1 pages):</a:t>
            </a:r>
            <a:r>
              <a:rPr lang="en-US" sz="1600" dirty="0">
                <a:solidFill>
                  <a:srgbClr val="FF0000"/>
                </a:solidFill>
              </a:rPr>
              <a:t> </a:t>
            </a:r>
            <a:r>
              <a:rPr lang="en-US" sz="1600" dirty="0"/>
              <a:t>Here you summarize your case study example results and how it shows the potential of addressing your research goals described in the “Research Objectives” section.   This is the “Look see, I CAN use these data sets to get information about </a:t>
            </a:r>
            <a:r>
              <a:rPr lang="en-US" sz="1600" dirty="0" err="1"/>
              <a:t>xxxxxx</a:t>
            </a:r>
            <a:r>
              <a:rPr lang="en-US" sz="1600" dirty="0"/>
              <a:t> (hurricane intensification, </a:t>
            </a:r>
            <a:r>
              <a:rPr lang="en-US" sz="1600" dirty="0" err="1"/>
              <a:t>pyrocbs</a:t>
            </a:r>
            <a:r>
              <a:rPr lang="en-US" sz="1600" dirty="0"/>
              <a:t>, </a:t>
            </a:r>
            <a:r>
              <a:rPr lang="en-US" sz="1600" dirty="0" err="1"/>
              <a:t>vog</a:t>
            </a:r>
            <a:r>
              <a:rPr lang="en-US" sz="1600" dirty="0"/>
              <a:t>, </a:t>
            </a:r>
            <a:r>
              <a:rPr lang="en-US" sz="1600" dirty="0" err="1"/>
              <a:t>etc</a:t>
            </a:r>
            <a:r>
              <a:rPr lang="en-US" sz="1600" dirty="0"/>
              <a:t>), that will help me address my goals.” Will be very similar to the project summary, that’s ok</a:t>
            </a:r>
            <a:r>
              <a:rPr lang="en-US" sz="1600" dirty="0" smtClean="0"/>
              <a:t>.</a:t>
            </a:r>
          </a:p>
          <a:p>
            <a:endParaRPr lang="en-US" sz="1600" dirty="0"/>
          </a:p>
          <a:p>
            <a:r>
              <a:rPr lang="en-US" sz="1600" b="1" dirty="0">
                <a:solidFill>
                  <a:srgbClr val="FF0000"/>
                </a:solidFill>
              </a:rPr>
              <a:t>References: </a:t>
            </a:r>
            <a:r>
              <a:rPr lang="en-US" sz="1600" dirty="0"/>
              <a:t>List your references. (Doesn’t count for your 10 pages)</a:t>
            </a:r>
            <a:endParaRPr lang="en-US" sz="1600" dirty="0"/>
          </a:p>
        </p:txBody>
      </p:sp>
    </p:spTree>
    <p:extLst>
      <p:ext uri="{BB962C8B-B14F-4D97-AF65-F5344CB8AC3E}">
        <p14:creationId xmlns:p14="http://schemas.microsoft.com/office/powerpoint/2010/main" val="89021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Presentation Criteria </a:t>
            </a:r>
            <a:endParaRPr lang="en-US" dirty="0"/>
          </a:p>
        </p:txBody>
      </p:sp>
      <p:sp>
        <p:nvSpPr>
          <p:cNvPr id="3" name="Content Placeholder 2"/>
          <p:cNvSpPr>
            <a:spLocks noGrp="1"/>
          </p:cNvSpPr>
          <p:nvPr>
            <p:ph idx="1"/>
          </p:nvPr>
        </p:nvSpPr>
        <p:spPr>
          <a:xfrm>
            <a:off x="304800" y="1524000"/>
            <a:ext cx="8686800" cy="947724"/>
          </a:xfrm>
        </p:spPr>
        <p:txBody>
          <a:bodyPr>
            <a:normAutofit fontScale="92500"/>
          </a:bodyPr>
          <a:lstStyle/>
          <a:p>
            <a:r>
              <a:rPr lang="en-US" b="1" dirty="0" smtClean="0"/>
              <a:t>Presentation content is broken up into different criteria. </a:t>
            </a:r>
          </a:p>
          <a:p>
            <a:r>
              <a:rPr lang="en-US" b="1" dirty="0" smtClean="0"/>
              <a:t>Worth 80 points out of the 100</a:t>
            </a:r>
            <a:endParaRPr lang="en-US" dirty="0"/>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350686344"/>
              </p:ext>
            </p:extLst>
          </p:nvPr>
        </p:nvGraphicFramePr>
        <p:xfrm>
          <a:off x="457200" y="2667000"/>
          <a:ext cx="8382000" cy="3886200"/>
        </p:xfrm>
        <a:graphic>
          <a:graphicData uri="http://schemas.openxmlformats.org/drawingml/2006/table">
            <a:tbl>
              <a:tblPr firstRow="1" firstCol="1" bandRow="1">
                <a:tableStyleId>{5C22544A-7EE6-4342-B048-85BDC9FD1C3A}</a:tableStyleId>
              </a:tblPr>
              <a:tblGrid>
                <a:gridCol w="2163473"/>
                <a:gridCol w="1258465"/>
                <a:gridCol w="1258465"/>
                <a:gridCol w="1538124"/>
                <a:gridCol w="1328380"/>
                <a:gridCol w="835093"/>
              </a:tblGrid>
              <a:tr h="346030">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Excellent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Sufficient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Bare Minimum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Insufficient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Total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08034">
                <a:tc>
                  <a:txBody>
                    <a:bodyPr/>
                    <a:lstStyle/>
                    <a:p>
                      <a:pPr marL="0" marR="0">
                        <a:lnSpc>
                          <a:spcPct val="107000"/>
                        </a:lnSpc>
                        <a:spcBef>
                          <a:spcPts val="0"/>
                        </a:spcBef>
                        <a:spcAft>
                          <a:spcPts val="0"/>
                        </a:spcAft>
                      </a:pPr>
                      <a:r>
                        <a:rPr lang="en-US" sz="1400" dirty="0">
                          <a:effectLst/>
                        </a:rPr>
                        <a:t>Introductory Material</a:t>
                      </a:r>
                      <a:endParaRPr lang="en-US" sz="1200" dirty="0">
                        <a:effectLst/>
                      </a:endParaRPr>
                    </a:p>
                    <a:p>
                      <a:pPr marL="0" marR="0">
                        <a:lnSpc>
                          <a:spcPct val="107000"/>
                        </a:lnSpc>
                        <a:spcBef>
                          <a:spcPts val="0"/>
                        </a:spcBef>
                        <a:spcAft>
                          <a:spcPts val="0"/>
                        </a:spcAft>
                      </a:pPr>
                      <a:r>
                        <a:rPr lang="en-US" sz="1400" dirty="0">
                          <a:effectLst/>
                        </a:rPr>
                        <a:t>(20, 15, 10, 5 points)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08034">
                <a:tc>
                  <a:txBody>
                    <a:bodyPr/>
                    <a:lstStyle/>
                    <a:p>
                      <a:pPr marL="0" marR="0">
                        <a:lnSpc>
                          <a:spcPct val="107000"/>
                        </a:lnSpc>
                        <a:spcBef>
                          <a:spcPts val="0"/>
                        </a:spcBef>
                        <a:spcAft>
                          <a:spcPts val="0"/>
                        </a:spcAft>
                      </a:pPr>
                      <a:r>
                        <a:rPr lang="en-US" sz="1400">
                          <a:effectLst/>
                        </a:rPr>
                        <a:t>Motivation</a:t>
                      </a:r>
                      <a:endParaRPr lang="en-US" sz="1200">
                        <a:effectLst/>
                      </a:endParaRPr>
                    </a:p>
                    <a:p>
                      <a:pPr marL="0" marR="0">
                        <a:lnSpc>
                          <a:spcPct val="107000"/>
                        </a:lnSpc>
                        <a:spcBef>
                          <a:spcPts val="0"/>
                        </a:spcBef>
                        <a:spcAft>
                          <a:spcPts val="0"/>
                        </a:spcAft>
                      </a:pPr>
                      <a:r>
                        <a:rPr lang="en-US" sz="1400">
                          <a:effectLst/>
                        </a:rPr>
                        <a:t>(10, 7.5, 5, 2.5 points)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08034">
                <a:tc>
                  <a:txBody>
                    <a:bodyPr/>
                    <a:lstStyle/>
                    <a:p>
                      <a:pPr marL="0" marR="0">
                        <a:lnSpc>
                          <a:spcPct val="107000"/>
                        </a:lnSpc>
                        <a:spcBef>
                          <a:spcPts val="0"/>
                        </a:spcBef>
                        <a:spcAft>
                          <a:spcPts val="0"/>
                        </a:spcAft>
                      </a:pPr>
                      <a:r>
                        <a:rPr lang="en-US" sz="1400">
                          <a:effectLst/>
                        </a:rPr>
                        <a:t>Data Description</a:t>
                      </a:r>
                      <a:endParaRPr lang="en-US" sz="1200">
                        <a:effectLst/>
                      </a:endParaRPr>
                    </a:p>
                    <a:p>
                      <a:pPr marL="0" marR="0">
                        <a:lnSpc>
                          <a:spcPct val="107000"/>
                        </a:lnSpc>
                        <a:spcBef>
                          <a:spcPts val="0"/>
                        </a:spcBef>
                        <a:spcAft>
                          <a:spcPts val="0"/>
                        </a:spcAft>
                      </a:pPr>
                      <a:r>
                        <a:rPr lang="en-US" sz="1400">
                          <a:effectLst/>
                        </a:rPr>
                        <a:t>(10, 7.5, 5, 2.5  points)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08034">
                <a:tc>
                  <a:txBody>
                    <a:bodyPr/>
                    <a:lstStyle/>
                    <a:p>
                      <a:pPr marL="0" marR="0">
                        <a:lnSpc>
                          <a:spcPct val="107000"/>
                        </a:lnSpc>
                        <a:spcBef>
                          <a:spcPts val="0"/>
                        </a:spcBef>
                        <a:spcAft>
                          <a:spcPts val="0"/>
                        </a:spcAft>
                      </a:pPr>
                      <a:r>
                        <a:rPr lang="en-US" sz="1400">
                          <a:effectLst/>
                        </a:rPr>
                        <a:t>Example/Case Study</a:t>
                      </a:r>
                      <a:endParaRPr lang="en-US" sz="1200">
                        <a:effectLst/>
                      </a:endParaRPr>
                    </a:p>
                    <a:p>
                      <a:pPr marL="0" marR="0">
                        <a:lnSpc>
                          <a:spcPct val="107000"/>
                        </a:lnSpc>
                        <a:spcBef>
                          <a:spcPts val="0"/>
                        </a:spcBef>
                        <a:spcAft>
                          <a:spcPts val="0"/>
                        </a:spcAft>
                      </a:pPr>
                      <a:r>
                        <a:rPr lang="en-US" sz="1400">
                          <a:effectLst/>
                        </a:rPr>
                        <a:t>(30, 22.5, 15, 7.5 points)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08034">
                <a:tc>
                  <a:txBody>
                    <a:bodyPr/>
                    <a:lstStyle/>
                    <a:p>
                      <a:pPr marL="0" marR="0">
                        <a:lnSpc>
                          <a:spcPct val="107000"/>
                        </a:lnSpc>
                        <a:spcBef>
                          <a:spcPts val="0"/>
                        </a:spcBef>
                        <a:spcAft>
                          <a:spcPts val="0"/>
                        </a:spcAft>
                      </a:pPr>
                      <a:r>
                        <a:rPr lang="en-US" sz="1400">
                          <a:effectLst/>
                        </a:rPr>
                        <a:t>Summary/Conclusion</a:t>
                      </a:r>
                      <a:endParaRPr lang="en-US" sz="1200">
                        <a:effectLst/>
                      </a:endParaRPr>
                    </a:p>
                    <a:p>
                      <a:pPr marL="0" marR="0">
                        <a:lnSpc>
                          <a:spcPct val="107000"/>
                        </a:lnSpc>
                        <a:spcBef>
                          <a:spcPts val="0"/>
                        </a:spcBef>
                        <a:spcAft>
                          <a:spcPts val="0"/>
                        </a:spcAft>
                      </a:pPr>
                      <a:r>
                        <a:rPr lang="en-US" sz="1400">
                          <a:effectLst/>
                        </a:rPr>
                        <a:t>(10, 7.5, 5, 2.5 points)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3418019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Presentation Criteria </a:t>
            </a:r>
            <a:endParaRPr lang="en-US" dirty="0"/>
          </a:p>
        </p:txBody>
      </p:sp>
      <p:sp>
        <p:nvSpPr>
          <p:cNvPr id="3" name="Content Placeholder 2"/>
          <p:cNvSpPr>
            <a:spLocks noGrp="1"/>
          </p:cNvSpPr>
          <p:nvPr>
            <p:ph idx="1"/>
          </p:nvPr>
        </p:nvSpPr>
        <p:spPr>
          <a:xfrm>
            <a:off x="293995" y="1315303"/>
            <a:ext cx="8686800" cy="947724"/>
          </a:xfrm>
        </p:spPr>
        <p:txBody>
          <a:bodyPr>
            <a:normAutofit lnSpcReduction="10000"/>
          </a:bodyPr>
          <a:lstStyle/>
          <a:p>
            <a:r>
              <a:rPr lang="en-US" b="1" dirty="0"/>
              <a:t>Public Speaking </a:t>
            </a:r>
            <a:r>
              <a:rPr lang="en-US" b="1" dirty="0" smtClean="0"/>
              <a:t>Based </a:t>
            </a:r>
            <a:r>
              <a:rPr lang="en-US" b="1" dirty="0"/>
              <a:t>Categories</a:t>
            </a:r>
            <a:endParaRPr lang="en-US" dirty="0"/>
          </a:p>
          <a:p>
            <a:r>
              <a:rPr lang="en-US" b="1" dirty="0" smtClean="0"/>
              <a:t>Worth 20 points out of the 100</a:t>
            </a:r>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40146476"/>
              </p:ext>
            </p:extLst>
          </p:nvPr>
        </p:nvGraphicFramePr>
        <p:xfrm>
          <a:off x="370195" y="2241760"/>
          <a:ext cx="8403609" cy="4527960"/>
        </p:xfrm>
        <a:graphic>
          <a:graphicData uri="http://schemas.openxmlformats.org/drawingml/2006/table">
            <a:tbl>
              <a:tblPr firstRow="1" firstCol="1" bandRow="1">
                <a:tableStyleId>{5C22544A-7EE6-4342-B048-85BDC9FD1C3A}</a:tableStyleId>
              </a:tblPr>
              <a:tblGrid>
                <a:gridCol w="1353763"/>
                <a:gridCol w="1584970"/>
                <a:gridCol w="1401250"/>
                <a:gridCol w="1471313"/>
                <a:gridCol w="1891688"/>
                <a:gridCol w="700625"/>
              </a:tblGrid>
              <a:tr h="283527">
                <a:tc>
                  <a:txBody>
                    <a:bodyPr/>
                    <a:lstStyle/>
                    <a:p>
                      <a:pPr marL="0" marR="0" algn="ctr">
                        <a:lnSpc>
                          <a:spcPct val="107000"/>
                        </a:lnSpc>
                        <a:spcBef>
                          <a:spcPts val="0"/>
                        </a:spcBef>
                        <a:spcAft>
                          <a:spcPts val="0"/>
                        </a:spcAft>
                      </a:pPr>
                      <a:r>
                        <a:rPr lang="en-US" sz="16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B</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C</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Total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34110">
                <a:tc>
                  <a:txBody>
                    <a:bodyPr/>
                    <a:lstStyle/>
                    <a:p>
                      <a:pPr marL="0" marR="0">
                        <a:lnSpc>
                          <a:spcPct val="107000"/>
                        </a:lnSpc>
                        <a:spcBef>
                          <a:spcPts val="0"/>
                        </a:spcBef>
                        <a:spcAft>
                          <a:spcPts val="0"/>
                        </a:spcAft>
                      </a:pPr>
                      <a:r>
                        <a:rPr lang="en-US" sz="1600">
                          <a:effectLst/>
                        </a:rPr>
                        <a:t>Speaking Skills</a:t>
                      </a:r>
                      <a:endParaRPr lang="en-US" sz="1400">
                        <a:effectLst/>
                      </a:endParaRPr>
                    </a:p>
                    <a:p>
                      <a:pPr marL="0" marR="0">
                        <a:lnSpc>
                          <a:spcPct val="107000"/>
                        </a:lnSpc>
                        <a:spcBef>
                          <a:spcPts val="0"/>
                        </a:spcBef>
                        <a:spcAft>
                          <a:spcPts val="0"/>
                        </a:spcAft>
                      </a:pPr>
                      <a:r>
                        <a:rPr lang="en-US" sz="1600">
                          <a:effectLst/>
                        </a:rPr>
                        <a:t> </a:t>
                      </a:r>
                      <a:endParaRPr lang="en-US" sz="1400">
                        <a:effectLst/>
                      </a:endParaRPr>
                    </a:p>
                    <a:p>
                      <a:pPr marL="0" marR="0">
                        <a:lnSpc>
                          <a:spcPct val="107000"/>
                        </a:lnSpc>
                        <a:spcBef>
                          <a:spcPts val="0"/>
                        </a:spcBef>
                        <a:spcAft>
                          <a:spcPts val="0"/>
                        </a:spcAft>
                      </a:pPr>
                      <a:r>
                        <a:rPr lang="en-US" sz="1600">
                          <a:effectLst/>
                        </a:rPr>
                        <a:t>(10 points)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Poised: clear; articulate; volume; steady pacing, enthusiasm, confidence (10)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Clear on all points but not as polished (7.5)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Mumbling, lack of eye contact; uneven pace; little or no expression (5)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Inaudible or too loud; rate is to slow or too fast; seems uninterested; monotone (2.5)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0652">
                <a:tc>
                  <a:txBody>
                    <a:bodyPr/>
                    <a:lstStyle/>
                    <a:p>
                      <a:pPr marL="0" marR="0">
                        <a:lnSpc>
                          <a:spcPct val="107000"/>
                        </a:lnSpc>
                        <a:spcBef>
                          <a:spcPts val="0"/>
                        </a:spcBef>
                        <a:spcAft>
                          <a:spcPts val="0"/>
                        </a:spcAft>
                      </a:pPr>
                      <a:r>
                        <a:rPr lang="en-US" sz="1600">
                          <a:effectLst/>
                        </a:rPr>
                        <a:t>Non-verbal Audience Response; Eye Contact </a:t>
                      </a:r>
                      <a:endParaRPr lang="en-US" sz="1400">
                        <a:effectLst/>
                      </a:endParaRPr>
                    </a:p>
                    <a:p>
                      <a:pPr marL="0" marR="0">
                        <a:lnSpc>
                          <a:spcPct val="107000"/>
                        </a:lnSpc>
                        <a:spcBef>
                          <a:spcPts val="0"/>
                        </a:spcBef>
                        <a:spcAft>
                          <a:spcPts val="0"/>
                        </a:spcAft>
                      </a:pPr>
                      <a:r>
                        <a:rPr lang="en-US" sz="1600">
                          <a:effectLst/>
                        </a:rPr>
                        <a:t>(5 points)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Involves the audience; makes eye contact; holds audience’s attention (5)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Involves and holds audience’s attention most of the time; some eye contact (4)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Lost topic or attention; mostly presented fact without engagement; no eye contact; reads from report (3)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Incoherent audience loses interest; could not determine point of presentation (2)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37982">
                <a:tc>
                  <a:txBody>
                    <a:bodyPr/>
                    <a:lstStyle/>
                    <a:p>
                      <a:pPr marL="0" marR="0">
                        <a:lnSpc>
                          <a:spcPct val="107000"/>
                        </a:lnSpc>
                        <a:spcBef>
                          <a:spcPts val="0"/>
                        </a:spcBef>
                        <a:spcAft>
                          <a:spcPts val="0"/>
                        </a:spcAft>
                      </a:pPr>
                      <a:r>
                        <a:rPr lang="en-US" sz="1600">
                          <a:effectLst/>
                        </a:rPr>
                        <a:t>Length of Presentation</a:t>
                      </a:r>
                      <a:endParaRPr lang="en-US" sz="1400">
                        <a:effectLst/>
                      </a:endParaRPr>
                    </a:p>
                    <a:p>
                      <a:pPr marL="0" marR="0">
                        <a:lnSpc>
                          <a:spcPct val="107000"/>
                        </a:lnSpc>
                        <a:spcBef>
                          <a:spcPts val="0"/>
                        </a:spcBef>
                        <a:spcAft>
                          <a:spcPts val="0"/>
                        </a:spcAft>
                      </a:pPr>
                      <a:r>
                        <a:rPr lang="en-US" sz="1600">
                          <a:effectLst/>
                        </a:rPr>
                        <a:t>(5 points)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Within +/- 2 minutes of allotted time (5)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Within +/- 4 minutes of allotted time (4)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Within +/- 6 minutes of allotted time (3)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Much too long or too short </a:t>
                      </a:r>
                    </a:p>
                    <a:p>
                      <a:pPr marL="0" marR="0">
                        <a:lnSpc>
                          <a:spcPct val="107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7605">
                <a:tc>
                  <a:txBody>
                    <a:bodyPr/>
                    <a:lstStyle/>
                    <a:p>
                      <a:pPr marL="0" marR="0">
                        <a:lnSpc>
                          <a:spcPct val="107000"/>
                        </a:lnSpc>
                        <a:spcBef>
                          <a:spcPts val="0"/>
                        </a:spcBef>
                        <a:spcAft>
                          <a:spcPts val="0"/>
                        </a:spcAft>
                      </a:pPr>
                      <a:r>
                        <a:rPr lang="en-US" sz="1600">
                          <a:effectLst/>
                        </a:rPr>
                        <a:t>Total/Score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79757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lstStyle/>
          <a:p>
            <a:r>
              <a:rPr lang="en-US" dirty="0" smtClean="0"/>
              <a:t>Example Projects</a:t>
            </a:r>
            <a:endParaRPr lang="en-US" dirty="0"/>
          </a:p>
        </p:txBody>
      </p:sp>
      <p:sp>
        <p:nvSpPr>
          <p:cNvPr id="3" name="Content Placeholder 2"/>
          <p:cNvSpPr>
            <a:spLocks noGrp="1"/>
          </p:cNvSpPr>
          <p:nvPr>
            <p:ph idx="1"/>
          </p:nvPr>
        </p:nvSpPr>
        <p:spPr>
          <a:xfrm>
            <a:off x="190500" y="1143000"/>
            <a:ext cx="8763000" cy="5486400"/>
          </a:xfrm>
        </p:spPr>
        <p:txBody>
          <a:bodyPr>
            <a:noAutofit/>
          </a:bodyPr>
          <a:lstStyle/>
          <a:p>
            <a:r>
              <a:rPr lang="en-US" sz="1600" b="1" dirty="0" err="1"/>
              <a:t>Spaceborne</a:t>
            </a:r>
            <a:r>
              <a:rPr lang="en-US" sz="1600" b="1" dirty="0"/>
              <a:t> Radar </a:t>
            </a:r>
            <a:r>
              <a:rPr lang="en-US" sz="1600" b="1" dirty="0" smtClean="0"/>
              <a:t>Observations of </a:t>
            </a:r>
            <a:r>
              <a:rPr lang="en-US" sz="1600" b="1" dirty="0"/>
              <a:t>the Vertical </a:t>
            </a:r>
            <a:r>
              <a:rPr lang="en-US" sz="1600" b="1" dirty="0" smtClean="0"/>
              <a:t>Structure of </a:t>
            </a:r>
            <a:r>
              <a:rPr lang="en-US" sz="1600" b="1" dirty="0"/>
              <a:t>Tropical </a:t>
            </a:r>
            <a:r>
              <a:rPr lang="en-US" sz="1600" b="1" dirty="0" smtClean="0"/>
              <a:t>Cyclones</a:t>
            </a:r>
          </a:p>
          <a:p>
            <a:pPr lvl="1"/>
            <a:r>
              <a:rPr lang="en-US" sz="1400" dirty="0" smtClean="0"/>
              <a:t>TRMM, GPM, and </a:t>
            </a:r>
            <a:r>
              <a:rPr lang="en-US" sz="1400" dirty="0" err="1" smtClean="0"/>
              <a:t>CloudSat</a:t>
            </a:r>
            <a:endParaRPr lang="en-US" sz="1400" dirty="0" smtClean="0"/>
          </a:p>
          <a:p>
            <a:endParaRPr lang="en-US" sz="1000" dirty="0"/>
          </a:p>
          <a:p>
            <a:r>
              <a:rPr lang="en-US" sz="1600" b="1" dirty="0" smtClean="0"/>
              <a:t>Detecting and Tracking </a:t>
            </a:r>
            <a:r>
              <a:rPr lang="en-US" sz="1600" b="1" dirty="0" err="1" smtClean="0"/>
              <a:t>Vog</a:t>
            </a:r>
            <a:r>
              <a:rPr lang="en-US" sz="1600" b="1" dirty="0" smtClean="0"/>
              <a:t> from Space</a:t>
            </a:r>
          </a:p>
          <a:p>
            <a:pPr lvl="1"/>
            <a:r>
              <a:rPr lang="en-US" sz="1400" dirty="0" smtClean="0"/>
              <a:t>MODIS L2 Aqua Aerosol Data, OMI Aerosol Data, and </a:t>
            </a:r>
            <a:r>
              <a:rPr lang="en-US" sz="1400" dirty="0" err="1" smtClean="0"/>
              <a:t>CloudSat</a:t>
            </a:r>
            <a:r>
              <a:rPr lang="en-US" sz="1400" dirty="0" smtClean="0"/>
              <a:t>/CALIPSO</a:t>
            </a:r>
          </a:p>
          <a:p>
            <a:endParaRPr lang="en-US" sz="1000" dirty="0" smtClean="0"/>
          </a:p>
          <a:p>
            <a:r>
              <a:rPr lang="en-US" sz="1600" b="1" dirty="0" smtClean="0"/>
              <a:t>Comparison </a:t>
            </a:r>
            <a:r>
              <a:rPr lang="en-US" sz="1600" b="1" dirty="0"/>
              <a:t>of monthly station rainfall data for the U.S. Affiliated Pacific Islands to global satellite derived climatological rainfall and cloud datasets</a:t>
            </a:r>
            <a:r>
              <a:rPr lang="en-US" sz="1600" b="1" dirty="0" smtClean="0"/>
              <a:t>.</a:t>
            </a:r>
          </a:p>
          <a:p>
            <a:pPr lvl="1"/>
            <a:r>
              <a:rPr lang="en-US" sz="1400" dirty="0" smtClean="0"/>
              <a:t>GPCP, TRMM, and ISCCP Clouds</a:t>
            </a:r>
          </a:p>
          <a:p>
            <a:pPr lvl="1"/>
            <a:endParaRPr lang="en-US" sz="900" dirty="0"/>
          </a:p>
          <a:p>
            <a:r>
              <a:rPr lang="en-US" sz="1600" b="1" dirty="0"/>
              <a:t>Examining the </a:t>
            </a:r>
            <a:r>
              <a:rPr lang="en-US" sz="1600" b="1" dirty="0" smtClean="0"/>
              <a:t>Horizontal </a:t>
            </a:r>
            <a:r>
              <a:rPr lang="en-US" sz="1600" b="1" dirty="0"/>
              <a:t>and </a:t>
            </a:r>
            <a:r>
              <a:rPr lang="en-US" sz="1600" b="1" dirty="0" smtClean="0"/>
              <a:t>Vertical Distributions </a:t>
            </a:r>
            <a:r>
              <a:rPr lang="en-US" sz="1600" b="1" dirty="0"/>
              <a:t>of </a:t>
            </a:r>
            <a:r>
              <a:rPr lang="en-US" sz="1600" b="1" dirty="0" smtClean="0"/>
              <a:t>Volcanogenic </a:t>
            </a:r>
            <a:r>
              <a:rPr lang="en-US" sz="1600" b="1" dirty="0"/>
              <a:t>SO2: A case study of volcano </a:t>
            </a:r>
            <a:r>
              <a:rPr lang="en-US" sz="1600" b="1" dirty="0" err="1"/>
              <a:t>Chaitén</a:t>
            </a:r>
            <a:endParaRPr lang="en-US" sz="1600" b="1" dirty="0"/>
          </a:p>
          <a:p>
            <a:pPr lvl="1"/>
            <a:r>
              <a:rPr lang="en-US" sz="1400" dirty="0"/>
              <a:t>MODIS Aerosol, OMI SO</a:t>
            </a:r>
            <a:r>
              <a:rPr lang="en-US" sz="1400" baseline="-25000" dirty="0"/>
              <a:t>2</a:t>
            </a:r>
            <a:r>
              <a:rPr lang="en-US" sz="1400" dirty="0"/>
              <a:t>, </a:t>
            </a:r>
            <a:r>
              <a:rPr lang="en-US" sz="1400" dirty="0" smtClean="0"/>
              <a:t>and CALIOP </a:t>
            </a:r>
            <a:r>
              <a:rPr lang="en-US" sz="1400" dirty="0"/>
              <a:t>Aerosol Products</a:t>
            </a:r>
          </a:p>
          <a:p>
            <a:endParaRPr lang="en-US" sz="1000" dirty="0"/>
          </a:p>
          <a:p>
            <a:r>
              <a:rPr lang="en-US" sz="1600" b="1" dirty="0"/>
              <a:t>Characteristics of </a:t>
            </a:r>
            <a:r>
              <a:rPr lang="en-US" sz="1600" b="1" dirty="0" err="1"/>
              <a:t>PyroCbs</a:t>
            </a:r>
            <a:r>
              <a:rPr lang="en-US" sz="1600" b="1" dirty="0"/>
              <a:t> from </a:t>
            </a:r>
            <a:r>
              <a:rPr lang="en-US" sz="1600" b="1" dirty="0" smtClean="0"/>
              <a:t>Satellites</a:t>
            </a:r>
            <a:endParaRPr lang="en-US" sz="1600" b="1" dirty="0"/>
          </a:p>
          <a:p>
            <a:pPr lvl="1"/>
            <a:r>
              <a:rPr lang="en-US" sz="1400" dirty="0"/>
              <a:t>GFEDv3 level 3, MODIS level 3 and level 2</a:t>
            </a:r>
            <a:r>
              <a:rPr lang="en-US" sz="1400" dirty="0" smtClean="0"/>
              <a:t>, and </a:t>
            </a:r>
            <a:r>
              <a:rPr lang="en-US" sz="1400" dirty="0" err="1"/>
              <a:t>Cloudsat</a:t>
            </a:r>
            <a:r>
              <a:rPr lang="en-US" sz="1400" dirty="0"/>
              <a:t>/CALIOP</a:t>
            </a:r>
          </a:p>
          <a:p>
            <a:endParaRPr lang="en-US" sz="1000" dirty="0"/>
          </a:p>
          <a:p>
            <a:r>
              <a:rPr lang="en-US" sz="1600" b="1" dirty="0"/>
              <a:t>Vertical </a:t>
            </a:r>
            <a:r>
              <a:rPr lang="en-US" sz="1600" b="1" dirty="0" smtClean="0"/>
              <a:t>Structure of a Kona Storm</a:t>
            </a:r>
          </a:p>
          <a:p>
            <a:pPr lvl="1"/>
            <a:r>
              <a:rPr lang="en-US" sz="1400" dirty="0" err="1" smtClean="0"/>
              <a:t>CloudSat</a:t>
            </a:r>
            <a:r>
              <a:rPr lang="en-US" sz="1400" dirty="0" smtClean="0"/>
              <a:t>/CALIPSO, Reanalysis Data, MODIS L3 Atmosphere Products, and GOES-11</a:t>
            </a:r>
          </a:p>
          <a:p>
            <a:pPr lvl="1"/>
            <a:endParaRPr lang="en-US" sz="1400" dirty="0"/>
          </a:p>
          <a:p>
            <a:r>
              <a:rPr lang="en-US" sz="1600" b="1" dirty="0" smtClean="0"/>
              <a:t>Impact </a:t>
            </a:r>
            <a:r>
              <a:rPr lang="en-US" sz="1600" b="1" dirty="0"/>
              <a:t>of </a:t>
            </a:r>
            <a:r>
              <a:rPr lang="en-US" sz="1600" b="1" dirty="0" smtClean="0"/>
              <a:t>Sea Salinity </a:t>
            </a:r>
            <a:r>
              <a:rPr lang="en-US" sz="1600" b="1" dirty="0"/>
              <a:t>to </a:t>
            </a:r>
            <a:r>
              <a:rPr lang="en-US" sz="1600" b="1" dirty="0" smtClean="0"/>
              <a:t>Ocean Data Assimilation</a:t>
            </a:r>
          </a:p>
          <a:p>
            <a:pPr lvl="1"/>
            <a:r>
              <a:rPr lang="en-US" sz="1200" dirty="0" smtClean="0"/>
              <a:t>GHRSST, Sea Surface Salinity, </a:t>
            </a:r>
            <a:r>
              <a:rPr lang="en-US" sz="1200" dirty="0"/>
              <a:t>Soil Moisture and Ocean Salinity (SMOS) sea surface salinity (SSS)</a:t>
            </a:r>
          </a:p>
          <a:p>
            <a:pPr lvl="1"/>
            <a:endParaRPr lang="en-US" sz="1200" dirty="0"/>
          </a:p>
          <a:p>
            <a:pPr lvl="1"/>
            <a:endParaRPr lang="en-US" sz="1400" dirty="0"/>
          </a:p>
          <a:p>
            <a:pPr lvl="1"/>
            <a:endParaRPr lang="en-US" sz="1400" dirty="0" smtClean="0"/>
          </a:p>
        </p:txBody>
      </p:sp>
    </p:spTree>
    <p:extLst>
      <p:ext uri="{BB962C8B-B14F-4D97-AF65-F5344CB8AC3E}">
        <p14:creationId xmlns:p14="http://schemas.microsoft.com/office/powerpoint/2010/main" val="49280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fade">
                                      <p:cBhvr>
                                        <p:cTn id="39" dur="500"/>
                                        <p:tgtEl>
                                          <p:spTgt spid="3">
                                            <p:txEl>
                                              <p:pRg st="12" end="1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3" end="13"/>
                                            </p:txEl>
                                          </p:spTgt>
                                        </p:tgtEl>
                                        <p:attrNameLst>
                                          <p:attrName>style.visibility</p:attrName>
                                        </p:attrNameLst>
                                      </p:cBhvr>
                                      <p:to>
                                        <p:strVal val="visible"/>
                                      </p:to>
                                    </p:set>
                                    <p:animEffect transition="in" filter="fade">
                                      <p:cBhvr>
                                        <p:cTn id="42" dur="500"/>
                                        <p:tgtEl>
                                          <p:spTgt spid="3">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animEffect transition="in" filter="fade">
                                      <p:cBhvr>
                                        <p:cTn id="47" dur="500"/>
                                        <p:tgtEl>
                                          <p:spTgt spid="3">
                                            <p:txEl>
                                              <p:pRg st="15" end="15"/>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16" end="16"/>
                                            </p:txEl>
                                          </p:spTgt>
                                        </p:tgtEl>
                                        <p:attrNameLst>
                                          <p:attrName>style.visibility</p:attrName>
                                        </p:attrNameLst>
                                      </p:cBhvr>
                                      <p:to>
                                        <p:strVal val="visible"/>
                                      </p:to>
                                    </p:set>
                                    <p:animEffect transition="in" filter="fade">
                                      <p:cBhvr>
                                        <p:cTn id="50" dur="500"/>
                                        <p:tgtEl>
                                          <p:spTgt spid="3">
                                            <p:txEl>
                                              <p:pRg st="16" end="16"/>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3">
                                            <p:txEl>
                                              <p:pRg st="18" end="18"/>
                                            </p:txEl>
                                          </p:spTgt>
                                        </p:tgtEl>
                                        <p:attrNameLst>
                                          <p:attrName>style.visibility</p:attrName>
                                        </p:attrNameLst>
                                      </p:cBhvr>
                                      <p:to>
                                        <p:strVal val="visible"/>
                                      </p:to>
                                    </p:set>
                                    <p:animEffect transition="in" filter="fade">
                                      <p:cBhvr>
                                        <p:cTn id="53" dur="500"/>
                                        <p:tgtEl>
                                          <p:spTgt spid="3">
                                            <p:txEl>
                                              <p:pRg st="18" end="18"/>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3">
                                            <p:txEl>
                                              <p:pRg st="19" end="19"/>
                                            </p:txEl>
                                          </p:spTgt>
                                        </p:tgtEl>
                                        <p:attrNameLst>
                                          <p:attrName>style.visibility</p:attrName>
                                        </p:attrNameLst>
                                      </p:cBhvr>
                                      <p:to>
                                        <p:strVal val="visible"/>
                                      </p:to>
                                    </p:set>
                                    <p:animEffect transition="in" filter="fade">
                                      <p:cBhvr>
                                        <p:cTn id="56"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7722"/>
            <a:ext cx="8763000" cy="729024"/>
          </a:xfrm>
        </p:spPr>
        <p:txBody>
          <a:bodyPr>
            <a:normAutofit fontScale="90000"/>
          </a:bodyPr>
          <a:lstStyle/>
          <a:p>
            <a:r>
              <a:rPr lang="en-US" dirty="0" smtClean="0"/>
              <a:t>Example Figures from the </a:t>
            </a:r>
            <a:r>
              <a:rPr lang="en-US" dirty="0" err="1" smtClean="0"/>
              <a:t>Vog</a:t>
            </a:r>
            <a:r>
              <a:rPr lang="en-US" dirty="0" smtClean="0"/>
              <a:t> Project</a:t>
            </a:r>
            <a:endParaRPr lang="en-US" dirty="0"/>
          </a:p>
        </p:txBody>
      </p:sp>
      <p:sp>
        <p:nvSpPr>
          <p:cNvPr id="3" name="Content Placeholder 2"/>
          <p:cNvSpPr>
            <a:spLocks noGrp="1"/>
          </p:cNvSpPr>
          <p:nvPr>
            <p:ph idx="1"/>
          </p:nvPr>
        </p:nvSpPr>
        <p:spPr>
          <a:xfrm>
            <a:off x="354842" y="5039100"/>
            <a:ext cx="8229600" cy="1518607"/>
          </a:xfrm>
        </p:spPr>
        <p:txBody>
          <a:bodyPr>
            <a:normAutofit lnSpcReduction="10000"/>
          </a:bodyPr>
          <a:lstStyle/>
          <a:p>
            <a:r>
              <a:rPr lang="en-US" dirty="0" smtClean="0"/>
              <a:t>By analyzing daily OMI SO</a:t>
            </a:r>
            <a:r>
              <a:rPr lang="en-US" baseline="-25000" dirty="0" smtClean="0"/>
              <a:t>2</a:t>
            </a:r>
            <a:r>
              <a:rPr lang="en-US" dirty="0" smtClean="0"/>
              <a:t> data, and </a:t>
            </a:r>
            <a:r>
              <a:rPr lang="en-US" dirty="0" err="1" smtClean="0"/>
              <a:t>subsetting</a:t>
            </a:r>
            <a:r>
              <a:rPr lang="en-US" dirty="0" smtClean="0"/>
              <a:t> to get an average value over a specific region, this student was able to compare SO</a:t>
            </a:r>
            <a:r>
              <a:rPr lang="en-US" baseline="-25000" dirty="0" smtClean="0"/>
              <a:t>2</a:t>
            </a:r>
            <a:r>
              <a:rPr lang="en-US" dirty="0" smtClean="0"/>
              <a:t> concentrations in and out of the </a:t>
            </a:r>
            <a:r>
              <a:rPr lang="en-US" dirty="0" err="1" smtClean="0"/>
              <a:t>Vog</a:t>
            </a:r>
            <a:r>
              <a:rPr lang="en-US" dirty="0" smtClean="0"/>
              <a:t> plume on specific days.</a:t>
            </a:r>
            <a:endParaRPr lang="en-US" dirty="0"/>
          </a:p>
        </p:txBody>
      </p:sp>
      <p:pic>
        <p:nvPicPr>
          <p:cNvPr id="4" name="image5.jpeg"/>
          <p:cNvPicPr/>
          <p:nvPr/>
        </p:nvPicPr>
        <p:blipFill>
          <a:blip r:embed="rId2">
            <a:extLst/>
          </a:blip>
          <a:stretch>
            <a:fillRect/>
          </a:stretch>
        </p:blipFill>
        <p:spPr>
          <a:xfrm>
            <a:off x="381000" y="1295400"/>
            <a:ext cx="4152900" cy="3629443"/>
          </a:xfrm>
          <a:prstGeom prst="rect">
            <a:avLst/>
          </a:prstGeom>
          <a:ln w="12700">
            <a:miter lim="400000"/>
          </a:ln>
        </p:spPr>
      </p:pic>
      <p:sp>
        <p:nvSpPr>
          <p:cNvPr id="5" name="Shape 67"/>
          <p:cNvSpPr/>
          <p:nvPr/>
        </p:nvSpPr>
        <p:spPr>
          <a:xfrm>
            <a:off x="1066800" y="1905000"/>
            <a:ext cx="1676400" cy="1143000"/>
          </a:xfrm>
          <a:prstGeom prst="rect">
            <a:avLst/>
          </a:prstGeom>
          <a:ln w="63500">
            <a:solidFill/>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6" name="Shape 68"/>
          <p:cNvSpPr/>
          <p:nvPr/>
        </p:nvSpPr>
        <p:spPr>
          <a:xfrm>
            <a:off x="1447800" y="3010154"/>
            <a:ext cx="1368146" cy="923792"/>
          </a:xfrm>
          <a:prstGeom prst="rect">
            <a:avLst/>
          </a:prstGeom>
          <a:ln w="63500">
            <a:solidFill/>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pic>
        <p:nvPicPr>
          <p:cNvPr id="7" name="image6.jpeg"/>
          <p:cNvPicPr/>
          <p:nvPr/>
        </p:nvPicPr>
        <p:blipFill>
          <a:blip r:embed="rId3">
            <a:extLst/>
          </a:blip>
          <a:srcRect l="5450"/>
          <a:stretch>
            <a:fillRect/>
          </a:stretch>
        </p:blipFill>
        <p:spPr>
          <a:xfrm>
            <a:off x="4528212" y="1295400"/>
            <a:ext cx="4463388" cy="3654194"/>
          </a:xfrm>
          <a:prstGeom prst="rect">
            <a:avLst/>
          </a:prstGeom>
          <a:ln w="12700">
            <a:miter lim="400000"/>
          </a:ln>
        </p:spPr>
      </p:pic>
      <p:sp>
        <p:nvSpPr>
          <p:cNvPr id="8" name="Shape 69"/>
          <p:cNvSpPr/>
          <p:nvPr/>
        </p:nvSpPr>
        <p:spPr>
          <a:xfrm>
            <a:off x="1079798" y="2413489"/>
            <a:ext cx="1222899" cy="65659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0365C0"/>
                </a:solidFill>
              </a:defRPr>
            </a:lvl1pPr>
          </a:lstStyle>
          <a:p>
            <a:pPr lvl="0">
              <a:defRPr sz="1800">
                <a:solidFill>
                  <a:srgbClr val="000000"/>
                </a:solidFill>
              </a:defRPr>
            </a:pPr>
            <a:r>
              <a:rPr sz="3600" dirty="0">
                <a:solidFill>
                  <a:schemeClr val="accent2">
                    <a:lumMod val="40000"/>
                    <a:lumOff val="60000"/>
                  </a:schemeClr>
                </a:solidFill>
              </a:rPr>
              <a:t>Oahu</a:t>
            </a:r>
          </a:p>
        </p:txBody>
      </p:sp>
      <p:sp>
        <p:nvSpPr>
          <p:cNvPr id="9" name="Shape 70"/>
          <p:cNvSpPr/>
          <p:nvPr/>
        </p:nvSpPr>
        <p:spPr>
          <a:xfrm>
            <a:off x="1463722" y="3314699"/>
            <a:ext cx="1028701"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DE6A10"/>
                </a:solidFill>
              </a:defRPr>
            </a:lvl1pPr>
          </a:lstStyle>
          <a:p>
            <a:pPr lvl="0">
              <a:defRPr sz="1800">
                <a:solidFill>
                  <a:srgbClr val="000000"/>
                </a:solidFill>
              </a:defRPr>
            </a:pPr>
            <a:r>
              <a:rPr sz="3600" dirty="0">
                <a:solidFill>
                  <a:srgbClr val="DE6A10"/>
                </a:solidFill>
              </a:rPr>
              <a:t>Haw</a:t>
            </a:r>
          </a:p>
        </p:txBody>
      </p:sp>
    </p:spTree>
    <p:extLst>
      <p:ext uri="{BB962C8B-B14F-4D97-AF65-F5344CB8AC3E}">
        <p14:creationId xmlns:p14="http://schemas.microsoft.com/office/powerpoint/2010/main" val="1280229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7722"/>
            <a:ext cx="8763000" cy="729024"/>
          </a:xfrm>
        </p:spPr>
        <p:txBody>
          <a:bodyPr>
            <a:noAutofit/>
          </a:bodyPr>
          <a:lstStyle/>
          <a:p>
            <a:r>
              <a:rPr lang="en-US" sz="3600" dirty="0" smtClean="0"/>
              <a:t>Example Figures from the Sea Salinity Project</a:t>
            </a:r>
            <a:endParaRPr lang="en-US" sz="3600" dirty="0"/>
          </a:p>
        </p:txBody>
      </p:sp>
      <p:sp>
        <p:nvSpPr>
          <p:cNvPr id="3" name="Content Placeholder 2"/>
          <p:cNvSpPr>
            <a:spLocks noGrp="1"/>
          </p:cNvSpPr>
          <p:nvPr>
            <p:ph idx="1"/>
          </p:nvPr>
        </p:nvSpPr>
        <p:spPr>
          <a:xfrm>
            <a:off x="354842" y="5039100"/>
            <a:ext cx="8229600" cy="1590300"/>
          </a:xfrm>
        </p:spPr>
        <p:txBody>
          <a:bodyPr>
            <a:normAutofit fontScale="92500" lnSpcReduction="20000"/>
          </a:bodyPr>
          <a:lstStyle/>
          <a:p>
            <a:r>
              <a:rPr lang="en-US" dirty="0" smtClean="0"/>
              <a:t>The student combined various data sets for SST and Sea Surface Salinity (SSS) to look at how data assimilation techniques could be improved. Her overall interest was related to improving how the ocean is represented in global climate models. </a:t>
            </a:r>
            <a:endParaRPr lang="en-US" dirty="0"/>
          </a:p>
        </p:txBody>
      </p:sp>
      <p:pic>
        <p:nvPicPr>
          <p:cNvPr id="10" name="图片 4"/>
          <p:cNvPicPr/>
          <p:nvPr/>
        </p:nvPicPr>
        <p:blipFill>
          <a:blip r:embed="rId2">
            <a:extLst>
              <a:ext uri="{28A0092B-C50C-407E-A947-70E740481C1C}">
                <a14:useLocalDpi xmlns:a14="http://schemas.microsoft.com/office/drawing/2010/main" val="0"/>
              </a:ext>
            </a:extLst>
          </a:blip>
          <a:srcRect/>
          <a:stretch>
            <a:fillRect/>
          </a:stretch>
        </p:blipFill>
        <p:spPr bwMode="auto">
          <a:xfrm>
            <a:off x="354842" y="1295400"/>
            <a:ext cx="3455158" cy="3352800"/>
          </a:xfrm>
          <a:prstGeom prst="rect">
            <a:avLst/>
          </a:prstGeom>
          <a:noFill/>
          <a:ln>
            <a:noFill/>
          </a:ln>
        </p:spPr>
      </p:pic>
      <p:pic>
        <p:nvPicPr>
          <p:cNvPr id="11" name="图片 6" descr="Global salinity map (Aug.–Sept. 2010 &amp; 2011) produced by the ESA's Soil Moisture and Ocean Salinity satellite. Released 2012."/>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397646"/>
            <a:ext cx="4674358" cy="3276712"/>
          </a:xfrm>
          <a:prstGeom prst="rect">
            <a:avLst/>
          </a:prstGeom>
          <a:noFill/>
          <a:ln>
            <a:noFill/>
          </a:ln>
        </p:spPr>
      </p:pic>
    </p:spTree>
    <p:extLst>
      <p:ext uri="{BB962C8B-B14F-4D97-AF65-F5344CB8AC3E}">
        <p14:creationId xmlns:p14="http://schemas.microsoft.com/office/powerpoint/2010/main" val="16787048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 y="196091"/>
            <a:ext cx="8839200" cy="627888"/>
          </a:xfrm>
        </p:spPr>
        <p:txBody>
          <a:bodyPr>
            <a:normAutofit fontScale="90000"/>
          </a:bodyPr>
          <a:lstStyle/>
          <a:p>
            <a:r>
              <a:rPr lang="en-US" dirty="0" smtClean="0"/>
              <a:t>Example Figures from Rainfall Project</a:t>
            </a:r>
            <a:endParaRPr lang="en-US" dirty="0"/>
          </a:p>
        </p:txBody>
      </p:sp>
      <p:sp>
        <p:nvSpPr>
          <p:cNvPr id="3" name="Content Placeholder 2"/>
          <p:cNvSpPr>
            <a:spLocks noGrp="1"/>
          </p:cNvSpPr>
          <p:nvPr>
            <p:ph idx="1"/>
          </p:nvPr>
        </p:nvSpPr>
        <p:spPr>
          <a:xfrm>
            <a:off x="325001" y="5715000"/>
            <a:ext cx="8229600" cy="1001973"/>
          </a:xfrm>
        </p:spPr>
        <p:txBody>
          <a:bodyPr>
            <a:normAutofit fontScale="85000" lnSpcReduction="10000"/>
          </a:bodyPr>
          <a:lstStyle/>
          <a:p>
            <a:r>
              <a:rPr lang="en-US" dirty="0" smtClean="0"/>
              <a:t>Student looked at rain gauge data form various Pacific Islands and compared the data to the space based observations and then performed an analysis to see if ENSO impacted precipitation.</a:t>
            </a:r>
            <a:endParaRPr lang="en-US" dirty="0"/>
          </a:p>
        </p:txBody>
      </p:sp>
      <p:pic>
        <p:nvPicPr>
          <p:cNvPr id="4" name="Picture 3"/>
          <p:cNvPicPr>
            <a:picLocks noChangeAspect="1"/>
          </p:cNvPicPr>
          <p:nvPr/>
        </p:nvPicPr>
        <p:blipFill>
          <a:blip r:embed="rId2"/>
          <a:stretch>
            <a:fillRect/>
          </a:stretch>
        </p:blipFill>
        <p:spPr>
          <a:xfrm>
            <a:off x="386774" y="894730"/>
            <a:ext cx="8370449" cy="2306012"/>
          </a:xfrm>
          <a:prstGeom prst="rect">
            <a:avLst/>
          </a:prstGeom>
        </p:spPr>
      </p:pic>
      <p:pic>
        <p:nvPicPr>
          <p:cNvPr id="5" name="Picture 4"/>
          <p:cNvPicPr>
            <a:picLocks noChangeAspect="1"/>
          </p:cNvPicPr>
          <p:nvPr/>
        </p:nvPicPr>
        <p:blipFill>
          <a:blip r:embed="rId3"/>
          <a:stretch>
            <a:fillRect/>
          </a:stretch>
        </p:blipFill>
        <p:spPr>
          <a:xfrm>
            <a:off x="838200" y="3301063"/>
            <a:ext cx="7162800" cy="2266956"/>
          </a:xfrm>
          <a:prstGeom prst="rect">
            <a:avLst/>
          </a:prstGeom>
        </p:spPr>
      </p:pic>
    </p:spTree>
    <p:extLst>
      <p:ext uri="{BB962C8B-B14F-4D97-AF65-F5344CB8AC3E}">
        <p14:creationId xmlns:p14="http://schemas.microsoft.com/office/powerpoint/2010/main" val="13618294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BRAINSTORMING</a:t>
            </a:r>
            <a:endParaRPr lang="en-US" dirty="0"/>
          </a:p>
        </p:txBody>
      </p:sp>
      <p:sp>
        <p:nvSpPr>
          <p:cNvPr id="3" name="Content Placeholder 2"/>
          <p:cNvSpPr>
            <a:spLocks noGrp="1"/>
          </p:cNvSpPr>
          <p:nvPr>
            <p:ph idx="1"/>
          </p:nvPr>
        </p:nvSpPr>
        <p:spPr/>
        <p:txBody>
          <a:bodyPr/>
          <a:lstStyle/>
          <a:p>
            <a:r>
              <a:rPr lang="en-US" dirty="0" smtClean="0"/>
              <a:t>Get into Groups of 3-4 students</a:t>
            </a:r>
          </a:p>
          <a:p>
            <a:endParaRPr lang="en-US" dirty="0" smtClean="0"/>
          </a:p>
          <a:p>
            <a:r>
              <a:rPr lang="en-US" dirty="0" smtClean="0"/>
              <a:t>Take a moment to jot down what topics you are interested in. Refer back to last weeks class where we introduced all the satellites we’ll be covering.</a:t>
            </a:r>
          </a:p>
          <a:p>
            <a:endParaRPr lang="en-US" dirty="0"/>
          </a:p>
          <a:p>
            <a:r>
              <a:rPr lang="en-US" dirty="0" smtClean="0"/>
              <a:t>Discuss your interests with you group. Everyone take a turn to talk about why they’re interested in. Have the group give feedback on your ideas.</a:t>
            </a:r>
            <a:endParaRPr lang="en-US" dirty="0"/>
          </a:p>
        </p:txBody>
      </p:sp>
    </p:spTree>
    <p:extLst>
      <p:ext uri="{BB962C8B-B14F-4D97-AF65-F5344CB8AC3E}">
        <p14:creationId xmlns:p14="http://schemas.microsoft.com/office/powerpoint/2010/main" val="12438904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863" y="304800"/>
            <a:ext cx="8229600" cy="914400"/>
          </a:xfrm>
        </p:spPr>
        <p:txBody>
          <a:bodyPr>
            <a:normAutofit/>
          </a:bodyPr>
          <a:lstStyle/>
          <a:p>
            <a:r>
              <a:rPr lang="en-US" dirty="0" smtClean="0"/>
              <a:t>BRAINSTORMING</a:t>
            </a:r>
            <a:endParaRPr lang="en-US" dirty="0"/>
          </a:p>
        </p:txBody>
      </p:sp>
      <p:sp>
        <p:nvSpPr>
          <p:cNvPr id="3" name="Content Placeholder 2"/>
          <p:cNvSpPr>
            <a:spLocks noGrp="1"/>
          </p:cNvSpPr>
          <p:nvPr>
            <p:ph idx="1"/>
          </p:nvPr>
        </p:nvSpPr>
        <p:spPr>
          <a:xfrm>
            <a:off x="217227" y="1828800"/>
            <a:ext cx="8761863" cy="4572000"/>
          </a:xfrm>
        </p:spPr>
        <p:txBody>
          <a:bodyPr>
            <a:normAutofit fontScale="92500" lnSpcReduction="10000"/>
          </a:bodyPr>
          <a:lstStyle/>
          <a:p>
            <a:r>
              <a:rPr lang="en-US" dirty="0" smtClean="0"/>
              <a:t>Once you have topics you’ll need to identify potential satellites that you can use to look into questions related to your topic. Consider if you will need map vs. vertical profiles, the spatial resolution of the data and the temporal range and resolution of the data. See the List Below:</a:t>
            </a:r>
          </a:p>
          <a:p>
            <a:endParaRPr lang="en-US" dirty="0" smtClean="0"/>
          </a:p>
          <a:p>
            <a:pPr lvl="1"/>
            <a:r>
              <a:rPr lang="en-US" b="1" dirty="0" smtClean="0"/>
              <a:t>MODIS</a:t>
            </a:r>
            <a:r>
              <a:rPr lang="en-US" dirty="0" smtClean="0"/>
              <a:t> – L2 or L3 Aerosol, Cloud, Land &amp; Ocean (Map)</a:t>
            </a:r>
          </a:p>
          <a:p>
            <a:pPr lvl="1"/>
            <a:r>
              <a:rPr lang="en-US" b="1" dirty="0" err="1" smtClean="0"/>
              <a:t>CloudSat</a:t>
            </a:r>
            <a:r>
              <a:rPr lang="en-US" dirty="0" smtClean="0"/>
              <a:t> – Clouds (Vertical Profiles)</a:t>
            </a:r>
          </a:p>
          <a:p>
            <a:pPr lvl="1"/>
            <a:r>
              <a:rPr lang="en-US" b="1" dirty="0" smtClean="0"/>
              <a:t>CALIPSO</a:t>
            </a:r>
            <a:r>
              <a:rPr lang="en-US" dirty="0" smtClean="0"/>
              <a:t> – Clouds and Aerosol (Vertical Profiles)</a:t>
            </a:r>
          </a:p>
          <a:p>
            <a:pPr lvl="1"/>
            <a:r>
              <a:rPr lang="en-US" b="1" dirty="0" smtClean="0"/>
              <a:t>OMI and TOMS </a:t>
            </a:r>
            <a:r>
              <a:rPr lang="en-US" dirty="0" smtClean="0"/>
              <a:t>– Aerosol, SO</a:t>
            </a:r>
            <a:r>
              <a:rPr lang="en-US" baseline="-25000" dirty="0" smtClean="0"/>
              <a:t>2</a:t>
            </a:r>
            <a:r>
              <a:rPr lang="en-US" dirty="0" smtClean="0"/>
              <a:t>, O</a:t>
            </a:r>
            <a:r>
              <a:rPr lang="en-US" baseline="-25000" dirty="0" smtClean="0"/>
              <a:t>3</a:t>
            </a:r>
            <a:r>
              <a:rPr lang="en-US" dirty="0" smtClean="0"/>
              <a:t> (Map)</a:t>
            </a:r>
          </a:p>
          <a:p>
            <a:pPr lvl="1"/>
            <a:r>
              <a:rPr lang="en-US" b="1" dirty="0" smtClean="0"/>
              <a:t>GPCP</a:t>
            </a:r>
            <a:r>
              <a:rPr lang="en-US" dirty="0" smtClean="0"/>
              <a:t> – Global Precipitation (Map)</a:t>
            </a:r>
          </a:p>
          <a:p>
            <a:pPr lvl="1"/>
            <a:r>
              <a:rPr lang="en-US" b="1" dirty="0" smtClean="0"/>
              <a:t>TRMM</a:t>
            </a:r>
            <a:r>
              <a:rPr lang="en-US" dirty="0" smtClean="0"/>
              <a:t> – Tropical Precipitation (Map &amp; Vertical Profiles)</a:t>
            </a:r>
          </a:p>
          <a:p>
            <a:endParaRPr lang="en-US" dirty="0"/>
          </a:p>
        </p:txBody>
      </p:sp>
    </p:spTree>
    <p:extLst>
      <p:ext uri="{BB962C8B-B14F-4D97-AF65-F5344CB8AC3E}">
        <p14:creationId xmlns:p14="http://schemas.microsoft.com/office/powerpoint/2010/main" val="3120072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863" y="304800"/>
            <a:ext cx="8229600" cy="914400"/>
          </a:xfrm>
        </p:spPr>
        <p:txBody>
          <a:bodyPr>
            <a:normAutofit/>
          </a:bodyPr>
          <a:lstStyle/>
          <a:p>
            <a:r>
              <a:rPr lang="en-US" dirty="0" smtClean="0"/>
              <a:t>BRAINSTORMING</a:t>
            </a:r>
            <a:endParaRPr lang="en-US" dirty="0"/>
          </a:p>
        </p:txBody>
      </p:sp>
      <p:sp>
        <p:nvSpPr>
          <p:cNvPr id="3" name="Content Placeholder 2"/>
          <p:cNvSpPr>
            <a:spLocks noGrp="1"/>
          </p:cNvSpPr>
          <p:nvPr>
            <p:ph idx="1"/>
          </p:nvPr>
        </p:nvSpPr>
        <p:spPr>
          <a:xfrm>
            <a:off x="217227" y="1828800"/>
            <a:ext cx="8761863" cy="4572000"/>
          </a:xfrm>
        </p:spPr>
        <p:txBody>
          <a:bodyPr>
            <a:normAutofit fontScale="92500" lnSpcReduction="10000"/>
          </a:bodyPr>
          <a:lstStyle/>
          <a:p>
            <a:r>
              <a:rPr lang="en-US" dirty="0" smtClean="0"/>
              <a:t>Once you have a general theme or topic and potential data sets you can start to think about specific questions you can try to answer</a:t>
            </a:r>
          </a:p>
          <a:p>
            <a:r>
              <a:rPr lang="en-US" b="1" dirty="0" smtClean="0"/>
              <a:t>Suggestions:</a:t>
            </a:r>
            <a:endParaRPr lang="en-US" b="1" dirty="0"/>
          </a:p>
          <a:p>
            <a:pPr lvl="1"/>
            <a:r>
              <a:rPr lang="en-US" b="1" dirty="0" smtClean="0">
                <a:solidFill>
                  <a:srgbClr val="FF0000"/>
                </a:solidFill>
              </a:rPr>
              <a:t>Case Studies </a:t>
            </a:r>
            <a:r>
              <a:rPr lang="en-US" dirty="0" smtClean="0"/>
              <a:t>of single events are always a good choice, they are focused in time and a specific location</a:t>
            </a:r>
          </a:p>
          <a:p>
            <a:pPr lvl="1"/>
            <a:r>
              <a:rPr lang="en-US" b="1" dirty="0" err="1" smtClean="0">
                <a:solidFill>
                  <a:srgbClr val="FF0000"/>
                </a:solidFill>
              </a:rPr>
              <a:t>Climatologies</a:t>
            </a:r>
            <a:r>
              <a:rPr lang="en-US" b="1" dirty="0" smtClean="0">
                <a:solidFill>
                  <a:srgbClr val="FF0000"/>
                </a:solidFill>
              </a:rPr>
              <a:t> </a:t>
            </a:r>
            <a:r>
              <a:rPr lang="en-US" dirty="0" smtClean="0"/>
              <a:t>are also interesting, especially when comparing two different data sets for the same region (if you’re trying to see if they are related to each other).</a:t>
            </a:r>
          </a:p>
          <a:p>
            <a:pPr lvl="1"/>
            <a:r>
              <a:rPr lang="en-US" b="1" dirty="0" smtClean="0">
                <a:solidFill>
                  <a:srgbClr val="FF0000"/>
                </a:solidFill>
              </a:rPr>
              <a:t>Combining “map” and “vertical” </a:t>
            </a:r>
            <a:r>
              <a:rPr lang="en-US" dirty="0" smtClean="0"/>
              <a:t>data for an event can give a holistic picture (e.g. a hurricane, volcanic event, dust or fire)</a:t>
            </a:r>
          </a:p>
          <a:p>
            <a:pPr lvl="1"/>
            <a:r>
              <a:rPr lang="en-US" dirty="0" smtClean="0"/>
              <a:t>Combining the project with your </a:t>
            </a:r>
            <a:r>
              <a:rPr lang="en-US" b="1" dirty="0" smtClean="0">
                <a:solidFill>
                  <a:srgbClr val="FF0000"/>
                </a:solidFill>
              </a:rPr>
              <a:t>Thesis Research </a:t>
            </a:r>
            <a:r>
              <a:rPr lang="en-US" dirty="0" smtClean="0"/>
              <a:t>topic can help make the write up easier.</a:t>
            </a:r>
          </a:p>
          <a:p>
            <a:endParaRPr lang="en-US" dirty="0"/>
          </a:p>
        </p:txBody>
      </p:sp>
    </p:spTree>
    <p:extLst>
      <p:ext uri="{BB962C8B-B14F-4D97-AF65-F5344CB8AC3E}">
        <p14:creationId xmlns:p14="http://schemas.microsoft.com/office/powerpoint/2010/main" val="37491683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863" y="304800"/>
            <a:ext cx="8229600" cy="914400"/>
          </a:xfrm>
        </p:spPr>
        <p:txBody>
          <a:bodyPr>
            <a:normAutofit/>
          </a:bodyPr>
          <a:lstStyle/>
          <a:p>
            <a:r>
              <a:rPr lang="en-US" dirty="0" smtClean="0"/>
              <a:t>BRAINSTORMING</a:t>
            </a:r>
            <a:endParaRPr lang="en-US" dirty="0"/>
          </a:p>
        </p:txBody>
      </p:sp>
      <p:sp>
        <p:nvSpPr>
          <p:cNvPr id="3" name="Content Placeholder 2"/>
          <p:cNvSpPr>
            <a:spLocks noGrp="1"/>
          </p:cNvSpPr>
          <p:nvPr>
            <p:ph idx="1"/>
          </p:nvPr>
        </p:nvSpPr>
        <p:spPr>
          <a:xfrm>
            <a:off x="217227" y="1828800"/>
            <a:ext cx="8761863" cy="4572000"/>
          </a:xfrm>
        </p:spPr>
        <p:txBody>
          <a:bodyPr>
            <a:normAutofit/>
          </a:bodyPr>
          <a:lstStyle/>
          <a:p>
            <a:r>
              <a:rPr lang="en-US" dirty="0" smtClean="0"/>
              <a:t>Take a few days to think about your project. Use the brainstorming sheet as a jumping off point.</a:t>
            </a:r>
          </a:p>
          <a:p>
            <a:endParaRPr lang="en-US" dirty="0" smtClean="0"/>
          </a:p>
          <a:p>
            <a:endParaRPr lang="en-US" dirty="0"/>
          </a:p>
          <a:p>
            <a:r>
              <a:rPr lang="en-US" dirty="0" smtClean="0"/>
              <a:t>Send an email by 5 pm 9/15 that includes:</a:t>
            </a:r>
          </a:p>
          <a:p>
            <a:pPr lvl="1"/>
            <a:r>
              <a:rPr lang="en-US" dirty="0" smtClean="0"/>
              <a:t>Topic – a preliminary title </a:t>
            </a:r>
          </a:p>
          <a:p>
            <a:pPr lvl="1"/>
            <a:r>
              <a:rPr lang="en-US" dirty="0" smtClean="0"/>
              <a:t>List of the THREE data sets you’ll be using</a:t>
            </a:r>
          </a:p>
          <a:p>
            <a:pPr lvl="1"/>
            <a:r>
              <a:rPr lang="en-US" dirty="0" smtClean="0"/>
              <a:t>Potential question you’ll be addressing</a:t>
            </a:r>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28535654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1846</TotalTime>
  <Words>1744</Words>
  <Application>Microsoft Office PowerPoint</Application>
  <PresentationFormat>On-screen Show (4:3)</PresentationFormat>
  <Paragraphs>194</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Constantia</vt:lpstr>
      <vt:lpstr>Times New Roman</vt:lpstr>
      <vt:lpstr>Wingdings 2</vt:lpstr>
      <vt:lpstr>Flow</vt:lpstr>
      <vt:lpstr>Semester Project and Brainstorming</vt:lpstr>
      <vt:lpstr>Semester Project</vt:lpstr>
      <vt:lpstr>Semester Project Time Line</vt:lpstr>
      <vt:lpstr>Semester Project Format</vt:lpstr>
      <vt:lpstr>Semester Project Format</vt:lpstr>
      <vt:lpstr>Presentation Criteria </vt:lpstr>
      <vt:lpstr>Presentation Criteria </vt:lpstr>
      <vt:lpstr>Example Projects</vt:lpstr>
      <vt:lpstr>Example Figures from the Vog Project</vt:lpstr>
      <vt:lpstr>Example Figures from the Sea Salinity Project</vt:lpstr>
      <vt:lpstr>Example Figures from Rainfall Project</vt:lpstr>
      <vt:lpstr>BRAINSTORMING</vt:lpstr>
      <vt:lpstr>BRAINSTORMING</vt:lpstr>
      <vt:lpstr>BRAINSTORMING</vt:lpstr>
      <vt:lpstr>BRAINSTORMING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Lecture 1: History of Remote Sensing</dc:title>
  <dc:creator>Jennifer</dc:creator>
  <cp:lastModifiedBy>Windows User</cp:lastModifiedBy>
  <cp:revision>182</cp:revision>
  <cp:lastPrinted>2017-09-12T04:45:34Z</cp:lastPrinted>
  <dcterms:created xsi:type="dcterms:W3CDTF">2015-01-12T21:16:19Z</dcterms:created>
  <dcterms:modified xsi:type="dcterms:W3CDTF">2017-09-12T04:45:49Z</dcterms:modified>
</cp:coreProperties>
</file>