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7"/>
  </p:notesMasterIdLst>
  <p:sldIdLst>
    <p:sldId id="256" r:id="rId2"/>
    <p:sldId id="304" r:id="rId3"/>
    <p:sldId id="302" r:id="rId4"/>
    <p:sldId id="303" r:id="rId5"/>
    <p:sldId id="363" r:id="rId6"/>
    <p:sldId id="305" r:id="rId7"/>
    <p:sldId id="313" r:id="rId8"/>
    <p:sldId id="320" r:id="rId9"/>
    <p:sldId id="367" r:id="rId10"/>
    <p:sldId id="336" r:id="rId11"/>
    <p:sldId id="347" r:id="rId12"/>
    <p:sldId id="348" r:id="rId13"/>
    <p:sldId id="334" r:id="rId14"/>
    <p:sldId id="366" r:id="rId15"/>
    <p:sldId id="368" r:id="rId16"/>
    <p:sldId id="369" r:id="rId17"/>
    <p:sldId id="339" r:id="rId18"/>
    <p:sldId id="370" r:id="rId19"/>
    <p:sldId id="371" r:id="rId20"/>
    <p:sldId id="301" r:id="rId21"/>
    <p:sldId id="360" r:id="rId22"/>
    <p:sldId id="361" r:id="rId23"/>
    <p:sldId id="359" r:id="rId24"/>
    <p:sldId id="357" r:id="rId25"/>
    <p:sldId id="36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FF"/>
    <a:srgbClr val="CC04B4"/>
    <a:srgbClr val="FDA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94" autoAdjust="0"/>
    <p:restoredTop sz="94016" autoAdjust="0"/>
  </p:normalViewPr>
  <p:slideViewPr>
    <p:cSldViewPr>
      <p:cViewPr varScale="1">
        <p:scale>
          <a:sx n="70" d="100"/>
          <a:sy n="70" d="100"/>
        </p:scale>
        <p:origin x="1296" y="66"/>
      </p:cViewPr>
      <p:guideLst>
        <p:guide orient="horz" pos="2160"/>
        <p:guide pos="2880"/>
      </p:guideLst>
    </p:cSldViewPr>
  </p:slideViewPr>
  <p:notesTextViewPr>
    <p:cViewPr>
      <p:scale>
        <a:sx n="1" d="1"/>
        <a:sy n="1" d="1"/>
      </p:scale>
      <p:origin x="0" y="0"/>
    </p:cViewPr>
  </p:notesTextViewPr>
  <p:sorterViewPr>
    <p:cViewPr>
      <p:scale>
        <a:sx n="140" d="100"/>
        <a:sy n="14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B1B6FE-4084-492D-8D79-B774F0F30E03}" type="datetimeFigureOut">
              <a:rPr lang="en-US" smtClean="0"/>
              <a:t>9/13/2017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B94533-8ECB-43F2-B809-AA1E260CB698}" type="slidenum">
              <a:rPr lang="en-US" smtClean="0"/>
              <a:t>‹#›</a:t>
            </a:fld>
            <a:endParaRPr lang="en-US"/>
          </a:p>
        </p:txBody>
      </p:sp>
    </p:spTree>
    <p:extLst>
      <p:ext uri="{BB962C8B-B14F-4D97-AF65-F5344CB8AC3E}">
        <p14:creationId xmlns:p14="http://schemas.microsoft.com/office/powerpoint/2010/main" val="118227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28B503-9779-4776-84E4-E7E2C0AF28C5}" type="slidenum">
              <a:rPr lang="en-US" smtClean="0"/>
              <a:pPr/>
              <a:t>10</a:t>
            </a:fld>
            <a:endParaRPr lang="en-US" dirty="0"/>
          </a:p>
        </p:txBody>
      </p:sp>
    </p:spTree>
    <p:extLst>
      <p:ext uri="{BB962C8B-B14F-4D97-AF65-F5344CB8AC3E}">
        <p14:creationId xmlns:p14="http://schemas.microsoft.com/office/powerpoint/2010/main" val="1754790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69737D9-D4DC-4FFD-A102-7F8DA90EC827}" type="datetimeFigureOut">
              <a:rPr lang="en-US" smtClean="0"/>
              <a:t>9/13/2017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9/13/2017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69737D9-D4DC-4FFD-A102-7F8DA90EC827}" type="datetimeFigureOut">
              <a:rPr lang="en-US" smtClean="0"/>
              <a:t>9/13/2017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9/13/2017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69737D9-D4DC-4FFD-A102-7F8DA90EC827}" type="datetimeFigureOut">
              <a:rPr lang="en-US" smtClean="0"/>
              <a:t>9/13/2017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69737D9-D4DC-4FFD-A102-7F8DA90EC827}" type="datetimeFigureOut">
              <a:rPr lang="en-US" smtClean="0"/>
              <a:t>9/13/2017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9737D9-D4DC-4FFD-A102-7F8DA90EC827}" type="datetimeFigureOut">
              <a:rPr lang="en-US" smtClean="0"/>
              <a:t>9/13/2017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9/13/2017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69737D9-D4DC-4FFD-A102-7F8DA90EC827}" type="datetimeFigureOut">
              <a:rPr lang="en-US" smtClean="0"/>
              <a:t>9/13/2017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810D874-8CBC-4A80-B447-7C5D3EBEC858}"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9/13/2017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9/13/2017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69737D9-D4DC-4FFD-A102-7F8DA90EC827}" type="datetimeFigureOut">
              <a:rPr lang="en-US" smtClean="0"/>
              <a:t>9/13/2017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810D874-8CBC-4A80-B447-7C5D3EBEC858}"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train.nasa.gov/images/A-TrainTime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6483"/>
            <a:ext cx="8708960" cy="43755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63774" y="4572000"/>
            <a:ext cx="9108066" cy="1267857"/>
          </a:xfrm>
        </p:spPr>
        <p:txBody>
          <a:bodyPr>
            <a:normAutofit/>
          </a:bodyPr>
          <a:lstStyle/>
          <a:p>
            <a:pPr marL="182880" indent="0" algn="ctr">
              <a:buNone/>
            </a:pPr>
            <a:r>
              <a:rPr lang="en-US" sz="4000" dirty="0" smtClean="0">
                <a:solidFill>
                  <a:schemeClr val="tx2">
                    <a:lumMod val="90000"/>
                  </a:schemeClr>
                </a:solidFill>
              </a:rPr>
              <a:t>MODIS Data Access</a:t>
            </a:r>
            <a:endParaRPr lang="en-US" sz="4000" dirty="0">
              <a:solidFill>
                <a:schemeClr val="tx2">
                  <a:lumMod val="90000"/>
                </a:schemeClr>
              </a:solidFill>
            </a:endParaRPr>
          </a:p>
        </p:txBody>
      </p:sp>
      <p:sp>
        <p:nvSpPr>
          <p:cNvPr id="3" name="Subtitle 2"/>
          <p:cNvSpPr>
            <a:spLocks noGrp="1"/>
          </p:cNvSpPr>
          <p:nvPr>
            <p:ph type="subTitle" idx="1"/>
          </p:nvPr>
        </p:nvSpPr>
        <p:spPr>
          <a:xfrm>
            <a:off x="2590800" y="6019800"/>
            <a:ext cx="6400800" cy="762000"/>
          </a:xfrm>
        </p:spPr>
        <p:txBody>
          <a:bodyPr>
            <a:normAutofit/>
          </a:bodyPr>
          <a:lstStyle/>
          <a:p>
            <a:r>
              <a:rPr lang="en-US" dirty="0" smtClean="0"/>
              <a:t>Jennifer D. S. Griswold</a:t>
            </a:r>
          </a:p>
          <a:p>
            <a:endParaRPr lang="en-US" dirty="0"/>
          </a:p>
        </p:txBody>
      </p:sp>
      <p:sp>
        <p:nvSpPr>
          <p:cNvPr id="5" name="Title 1"/>
          <p:cNvSpPr txBox="1">
            <a:spLocks/>
          </p:cNvSpPr>
          <p:nvPr/>
        </p:nvSpPr>
        <p:spPr>
          <a:xfrm>
            <a:off x="152401" y="76200"/>
            <a:ext cx="9067799" cy="734457"/>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marL="182880" algn="ctr"/>
            <a:r>
              <a:rPr lang="en-US" sz="4000" dirty="0" smtClean="0"/>
              <a:t>MET 611 – Satellite Data Applications</a:t>
            </a:r>
            <a:endParaRPr lang="en-US" sz="4000" dirty="0"/>
          </a:p>
        </p:txBody>
      </p:sp>
    </p:spTree>
    <p:extLst>
      <p:ext uri="{BB962C8B-B14F-4D97-AF65-F5344CB8AC3E}">
        <p14:creationId xmlns:p14="http://schemas.microsoft.com/office/powerpoint/2010/main" val="436805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MODIS Organization and People</a:t>
            </a:r>
            <a:endParaRPr lang="en-US" dirty="0"/>
          </a:p>
        </p:txBody>
      </p:sp>
      <p:pic>
        <p:nvPicPr>
          <p:cNvPr id="4" name="Picture 3"/>
          <p:cNvPicPr>
            <a:picLocks noChangeAspect="1"/>
          </p:cNvPicPr>
          <p:nvPr/>
        </p:nvPicPr>
        <p:blipFill>
          <a:blip r:embed="rId2"/>
          <a:stretch>
            <a:fillRect/>
          </a:stretch>
        </p:blipFill>
        <p:spPr>
          <a:xfrm>
            <a:off x="855782" y="1857324"/>
            <a:ext cx="7816233" cy="4744131"/>
          </a:xfrm>
          <a:prstGeom prst="rect">
            <a:avLst/>
          </a:prstGeom>
        </p:spPr>
      </p:pic>
    </p:spTree>
    <p:extLst>
      <p:ext uri="{BB962C8B-B14F-4D97-AF65-F5344CB8AC3E}">
        <p14:creationId xmlns:p14="http://schemas.microsoft.com/office/powerpoint/2010/main" val="27967052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Nomenclature and Acronyms</a:t>
            </a:r>
            <a:endParaRPr lang="en-US" dirty="0"/>
          </a:p>
        </p:txBody>
      </p:sp>
      <p:sp>
        <p:nvSpPr>
          <p:cNvPr id="3" name="Content Placeholder 2"/>
          <p:cNvSpPr>
            <a:spLocks noGrp="1"/>
          </p:cNvSpPr>
          <p:nvPr>
            <p:ph idx="1"/>
          </p:nvPr>
        </p:nvSpPr>
        <p:spPr>
          <a:xfrm>
            <a:off x="457200" y="1828800"/>
            <a:ext cx="8229600" cy="4389120"/>
          </a:xfrm>
        </p:spPr>
        <p:txBody>
          <a:bodyPr>
            <a:noAutofit/>
          </a:bodyPr>
          <a:lstStyle/>
          <a:p>
            <a:r>
              <a:rPr lang="en-US" sz="2400" b="1" dirty="0" smtClean="0"/>
              <a:t>Product </a:t>
            </a:r>
            <a:r>
              <a:rPr lang="en-US" sz="2400" b="1" dirty="0"/>
              <a:t>“Level” designations </a:t>
            </a:r>
          </a:p>
          <a:p>
            <a:pPr lvl="1"/>
            <a:r>
              <a:rPr lang="en-US" dirty="0" smtClean="0"/>
              <a:t>Level-0 (L0): </a:t>
            </a:r>
            <a:r>
              <a:rPr lang="en-US" dirty="0"/>
              <a:t>raw instrument data (digital counts) </a:t>
            </a:r>
          </a:p>
          <a:p>
            <a:pPr lvl="1"/>
            <a:r>
              <a:rPr lang="en-US" dirty="0"/>
              <a:t>L</a:t>
            </a:r>
            <a:r>
              <a:rPr lang="en-US" dirty="0" smtClean="0"/>
              <a:t>evel-1B (L1B): </a:t>
            </a:r>
            <a:r>
              <a:rPr lang="en-US" dirty="0"/>
              <a:t>calibrated/</a:t>
            </a:r>
            <a:r>
              <a:rPr lang="en-US" dirty="0" err="1"/>
              <a:t>geolocated</a:t>
            </a:r>
            <a:r>
              <a:rPr lang="en-US" dirty="0"/>
              <a:t> instrument data</a:t>
            </a:r>
          </a:p>
          <a:p>
            <a:pPr lvl="1"/>
            <a:r>
              <a:rPr lang="en-US" dirty="0" smtClean="0"/>
              <a:t>Level-2 (L2): </a:t>
            </a:r>
            <a:r>
              <a:rPr lang="en-US" dirty="0"/>
              <a:t>derived geophysical retrieval data (“pixel” </a:t>
            </a:r>
            <a:r>
              <a:rPr lang="en-US" dirty="0" smtClean="0"/>
              <a:t>level) </a:t>
            </a:r>
            <a:endParaRPr lang="en-US" dirty="0"/>
          </a:p>
          <a:p>
            <a:pPr lvl="1"/>
            <a:r>
              <a:rPr lang="en-US" dirty="0" smtClean="0"/>
              <a:t>Level-3 (L3): </a:t>
            </a:r>
            <a:r>
              <a:rPr lang="en-US" dirty="0"/>
              <a:t>gridded data (spatial and/or temporal aggregation of </a:t>
            </a:r>
            <a:r>
              <a:rPr lang="en-US" dirty="0" smtClean="0"/>
              <a:t>geophysical </a:t>
            </a:r>
            <a:r>
              <a:rPr lang="en-US" dirty="0"/>
              <a:t>products) </a:t>
            </a:r>
          </a:p>
          <a:p>
            <a:pPr lvl="1"/>
            <a:r>
              <a:rPr lang="en-US" dirty="0" smtClean="0"/>
              <a:t>Level-4</a:t>
            </a:r>
            <a:r>
              <a:rPr lang="en-US" dirty="0"/>
              <a:t>: combination of model and measured/retrieved data (not </a:t>
            </a:r>
            <a:r>
              <a:rPr lang="en-US" dirty="0" smtClean="0"/>
              <a:t>generated </a:t>
            </a:r>
            <a:r>
              <a:rPr lang="en-US" dirty="0"/>
              <a:t>by atmosphere team</a:t>
            </a:r>
            <a:r>
              <a:rPr lang="en-US" dirty="0" smtClean="0"/>
              <a:t>)</a:t>
            </a:r>
            <a:endParaRPr lang="en-US" sz="600" dirty="0"/>
          </a:p>
        </p:txBody>
      </p:sp>
    </p:spTree>
    <p:extLst>
      <p:ext uri="{BB962C8B-B14F-4D97-AF65-F5344CB8AC3E}">
        <p14:creationId xmlns:p14="http://schemas.microsoft.com/office/powerpoint/2010/main" val="15685549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Nomenclature and Acronyms</a:t>
            </a:r>
            <a:endParaRPr lang="en-US" dirty="0"/>
          </a:p>
        </p:txBody>
      </p:sp>
      <p:sp>
        <p:nvSpPr>
          <p:cNvPr id="3" name="Content Placeholder 2"/>
          <p:cNvSpPr>
            <a:spLocks noGrp="1"/>
          </p:cNvSpPr>
          <p:nvPr>
            <p:ph idx="1"/>
          </p:nvPr>
        </p:nvSpPr>
        <p:spPr>
          <a:xfrm>
            <a:off x="427630" y="1828800"/>
            <a:ext cx="8229600" cy="4389120"/>
          </a:xfrm>
        </p:spPr>
        <p:txBody>
          <a:bodyPr>
            <a:noAutofit/>
          </a:bodyPr>
          <a:lstStyle/>
          <a:p>
            <a:r>
              <a:rPr lang="en-US" sz="2400" b="1" dirty="0" smtClean="0"/>
              <a:t>MODIS </a:t>
            </a:r>
            <a:r>
              <a:rPr lang="en-US" sz="2400" b="1" dirty="0"/>
              <a:t>“Collection” </a:t>
            </a:r>
            <a:endParaRPr lang="en-US" sz="2400" b="1" dirty="0" smtClean="0"/>
          </a:p>
          <a:p>
            <a:pPr lvl="1"/>
            <a:r>
              <a:rPr lang="en-US" dirty="0" smtClean="0"/>
              <a:t>refers </a:t>
            </a:r>
            <a:r>
              <a:rPr lang="en-US" dirty="0"/>
              <a:t>to a (re)processing production run with consistent algorithms </a:t>
            </a:r>
            <a:r>
              <a:rPr lang="en-US" dirty="0" smtClean="0"/>
              <a:t>(</a:t>
            </a:r>
            <a:r>
              <a:rPr lang="en-US" dirty="0"/>
              <a:t>or nearly consistent) </a:t>
            </a:r>
          </a:p>
          <a:p>
            <a:pPr lvl="1"/>
            <a:r>
              <a:rPr lang="en-US" dirty="0" smtClean="0"/>
              <a:t>C5 production </a:t>
            </a:r>
            <a:r>
              <a:rPr lang="en-US" dirty="0"/>
              <a:t>began </a:t>
            </a:r>
            <a:r>
              <a:rPr lang="en-US" dirty="0" smtClean="0"/>
              <a:t>in </a:t>
            </a:r>
            <a:r>
              <a:rPr lang="en-US" dirty="0"/>
              <a:t>summer 2006, reprocessing </a:t>
            </a:r>
            <a:r>
              <a:rPr lang="en-US" dirty="0" smtClean="0"/>
              <a:t>completed </a:t>
            </a:r>
            <a:r>
              <a:rPr lang="en-US" dirty="0"/>
              <a:t>about a year later. </a:t>
            </a:r>
            <a:endParaRPr lang="en-US" dirty="0" smtClean="0"/>
          </a:p>
          <a:p>
            <a:pPr lvl="1"/>
            <a:r>
              <a:rPr lang="en-US" dirty="0" smtClean="0"/>
              <a:t>C51 </a:t>
            </a:r>
            <a:r>
              <a:rPr lang="en-US" dirty="0"/>
              <a:t>update in late 2008. Collection 6 </a:t>
            </a:r>
            <a:r>
              <a:rPr lang="en-US" dirty="0" smtClean="0"/>
              <a:t>(C6) </a:t>
            </a:r>
            <a:r>
              <a:rPr lang="en-US" dirty="0"/>
              <a:t>Aqua L2 production began in Dec </a:t>
            </a:r>
            <a:r>
              <a:rPr lang="en-US" dirty="0" smtClean="0"/>
              <a:t>2013.</a:t>
            </a:r>
          </a:p>
          <a:p>
            <a:pPr lvl="1"/>
            <a:endParaRPr lang="en-US" dirty="0"/>
          </a:p>
          <a:p>
            <a:r>
              <a:rPr lang="en-US" b="1" dirty="0" smtClean="0"/>
              <a:t>See next slide for MODIS Production Version Timelines</a:t>
            </a:r>
          </a:p>
        </p:txBody>
      </p:sp>
    </p:spTree>
    <p:extLst>
      <p:ext uri="{BB962C8B-B14F-4D97-AF65-F5344CB8AC3E}">
        <p14:creationId xmlns:p14="http://schemas.microsoft.com/office/powerpoint/2010/main" val="36358351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7131050" y="6480175"/>
            <a:ext cx="1905000" cy="290513"/>
          </a:xfr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7768763-5115-4C51-9E54-01CD2A1851E1}" type="slidenum">
              <a:rPr lang="en-US" altLang="en-US">
                <a:solidFill>
                  <a:srgbClr val="898989"/>
                </a:solidFill>
                <a:latin typeface="Calibri" panose="020F0502020204030204" pitchFamily="34" charset="0"/>
              </a:rPr>
              <a:pPr eaLnBrk="1" hangingPunct="1"/>
              <a:t>5</a:t>
            </a:fld>
            <a:endParaRPr lang="en-US" altLang="en-US">
              <a:solidFill>
                <a:srgbClr val="898989"/>
              </a:solidFill>
              <a:latin typeface="Calibri" panose="020F0502020204030204" pitchFamily="34" charset="0"/>
            </a:endParaRPr>
          </a:p>
        </p:txBody>
      </p:sp>
      <p:sp>
        <p:nvSpPr>
          <p:cNvPr id="53252" name="Rectangle 2"/>
          <p:cNvSpPr>
            <a:spLocks noGrp="1" noChangeArrowheads="1"/>
          </p:cNvSpPr>
          <p:nvPr>
            <p:ph type="title"/>
          </p:nvPr>
        </p:nvSpPr>
        <p:spPr>
          <a:xfrm>
            <a:off x="1165225" y="339725"/>
            <a:ext cx="7189788" cy="601663"/>
          </a:xfrm>
        </p:spPr>
        <p:txBody>
          <a:bodyPr>
            <a:normAutofit fontScale="90000"/>
          </a:bodyPr>
          <a:lstStyle/>
          <a:p>
            <a:pPr eaLnBrk="1" hangingPunct="1"/>
            <a:r>
              <a:rPr lang="en-US" altLang="en-US" smtClean="0"/>
              <a:t>MODIS Production Versions</a:t>
            </a:r>
          </a:p>
        </p:txBody>
      </p:sp>
      <p:sp>
        <p:nvSpPr>
          <p:cNvPr id="53253" name="Text Box 26"/>
          <p:cNvSpPr txBox="1">
            <a:spLocks noChangeArrowheads="1"/>
          </p:cNvSpPr>
          <p:nvPr/>
        </p:nvSpPr>
        <p:spPr bwMode="auto">
          <a:xfrm>
            <a:off x="344488" y="6327775"/>
            <a:ext cx="85613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50000"/>
              </a:spcAft>
            </a:pPr>
            <a:r>
              <a:rPr lang="en-US" altLang="en-US" sz="2000" i="1">
                <a:solidFill>
                  <a:srgbClr val="01653A"/>
                </a:solidFill>
                <a:latin typeface="Helvetica" panose="020B0604020202020204" pitchFamily="34" charset="0"/>
              </a:rPr>
              <a:t>Each collection represents an improvement in science quality</a:t>
            </a:r>
          </a:p>
        </p:txBody>
      </p:sp>
      <p:sp>
        <p:nvSpPr>
          <p:cNvPr id="53254" name="Rectangle 44" descr="Wide upward diagonal"/>
          <p:cNvSpPr>
            <a:spLocks noChangeArrowheads="1"/>
          </p:cNvSpPr>
          <p:nvPr/>
        </p:nvSpPr>
        <p:spPr bwMode="auto">
          <a:xfrm>
            <a:off x="5156200" y="5964238"/>
            <a:ext cx="233363" cy="242887"/>
          </a:xfrm>
          <a:prstGeom prst="rect">
            <a:avLst/>
          </a:prstGeom>
          <a:pattFill prst="wdUpDiag">
            <a:fgClr>
              <a:srgbClr val="969696"/>
            </a:fgClr>
            <a:bgClr>
              <a:srgbClr val="FFFFFF"/>
            </a:bgClr>
          </a:patt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53255" name="Rectangle 45"/>
          <p:cNvSpPr>
            <a:spLocks noChangeArrowheads="1"/>
          </p:cNvSpPr>
          <p:nvPr/>
        </p:nvSpPr>
        <p:spPr bwMode="auto">
          <a:xfrm>
            <a:off x="2259013" y="5940425"/>
            <a:ext cx="231775" cy="242888"/>
          </a:xfrm>
          <a:prstGeom prst="rect">
            <a:avLst/>
          </a:prstGeom>
          <a:solidFill>
            <a:srgbClr val="969696"/>
          </a:solid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53256" name="Text Box 46"/>
          <p:cNvSpPr txBox="1">
            <a:spLocks noChangeArrowheads="1"/>
          </p:cNvSpPr>
          <p:nvPr/>
        </p:nvSpPr>
        <p:spPr bwMode="auto">
          <a:xfrm>
            <a:off x="5481638" y="5918200"/>
            <a:ext cx="18923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latin typeface="Helvetica" panose="020B0604020202020204" pitchFamily="34" charset="0"/>
              </a:rPr>
              <a:t>Reprocessed</a:t>
            </a:r>
          </a:p>
        </p:txBody>
      </p:sp>
      <p:sp>
        <p:nvSpPr>
          <p:cNvPr id="53257" name="Text Box 47"/>
          <p:cNvSpPr txBox="1">
            <a:spLocks noChangeArrowheads="1"/>
          </p:cNvSpPr>
          <p:nvPr/>
        </p:nvSpPr>
        <p:spPr bwMode="auto">
          <a:xfrm>
            <a:off x="2628900" y="5900738"/>
            <a:ext cx="24304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latin typeface="Helvetica" panose="020B0604020202020204" pitchFamily="34" charset="0"/>
              </a:rPr>
              <a:t>Forward processing</a:t>
            </a:r>
          </a:p>
        </p:txBody>
      </p:sp>
      <p:sp>
        <p:nvSpPr>
          <p:cNvPr id="53259" name="Text Box 28"/>
          <p:cNvSpPr txBox="1">
            <a:spLocks noChangeAspect="1" noChangeArrowheads="1"/>
          </p:cNvSpPr>
          <p:nvPr/>
        </p:nvSpPr>
        <p:spPr bwMode="auto">
          <a:xfrm>
            <a:off x="95250" y="1503363"/>
            <a:ext cx="58102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latin typeface="Helvetica" panose="020B0604020202020204" pitchFamily="34" charset="0"/>
              </a:rPr>
              <a:t>C1</a:t>
            </a:r>
          </a:p>
        </p:txBody>
      </p:sp>
      <p:sp>
        <p:nvSpPr>
          <p:cNvPr id="53260" name="Text Box 29"/>
          <p:cNvSpPr txBox="1">
            <a:spLocks noChangeAspect="1" noChangeArrowheads="1"/>
          </p:cNvSpPr>
          <p:nvPr/>
        </p:nvSpPr>
        <p:spPr bwMode="auto">
          <a:xfrm>
            <a:off x="95250" y="2463800"/>
            <a:ext cx="581025"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latin typeface="Helvetica" panose="020B0604020202020204" pitchFamily="34" charset="0"/>
              </a:rPr>
              <a:t>C3</a:t>
            </a:r>
          </a:p>
        </p:txBody>
      </p:sp>
      <p:sp>
        <p:nvSpPr>
          <p:cNvPr id="53261" name="Text Box 30"/>
          <p:cNvSpPr txBox="1">
            <a:spLocks noChangeAspect="1" noChangeArrowheads="1"/>
          </p:cNvSpPr>
          <p:nvPr/>
        </p:nvSpPr>
        <p:spPr bwMode="auto">
          <a:xfrm>
            <a:off x="95250" y="3270250"/>
            <a:ext cx="58102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latin typeface="Helvetica" panose="020B0604020202020204" pitchFamily="34" charset="0"/>
              </a:rPr>
              <a:t>C4</a:t>
            </a:r>
          </a:p>
        </p:txBody>
      </p:sp>
      <p:sp>
        <p:nvSpPr>
          <p:cNvPr id="53262" name="Text Box 31"/>
          <p:cNvSpPr txBox="1">
            <a:spLocks noChangeAspect="1" noChangeArrowheads="1"/>
          </p:cNvSpPr>
          <p:nvPr/>
        </p:nvSpPr>
        <p:spPr bwMode="auto">
          <a:xfrm>
            <a:off x="95250" y="4038600"/>
            <a:ext cx="581025"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latin typeface="Helvetica" panose="020B0604020202020204" pitchFamily="34" charset="0"/>
              </a:rPr>
              <a:t>C5</a:t>
            </a:r>
          </a:p>
        </p:txBody>
      </p:sp>
      <p:grpSp>
        <p:nvGrpSpPr>
          <p:cNvPr id="53263" name="Group 32"/>
          <p:cNvGrpSpPr>
            <a:grpSpLocks/>
          </p:cNvGrpSpPr>
          <p:nvPr/>
        </p:nvGrpSpPr>
        <p:grpSpPr bwMode="auto">
          <a:xfrm>
            <a:off x="511175" y="1531938"/>
            <a:ext cx="1042988" cy="579437"/>
            <a:chOff x="596" y="1079"/>
            <a:chExt cx="401" cy="394"/>
          </a:xfrm>
        </p:grpSpPr>
        <p:sp>
          <p:nvSpPr>
            <p:cNvPr id="53312" name="Text Box 33"/>
            <p:cNvSpPr txBox="1">
              <a:spLocks noChangeAspect="1" noChangeArrowheads="1"/>
            </p:cNvSpPr>
            <p:nvPr/>
          </p:nvSpPr>
          <p:spPr bwMode="auto">
            <a:xfrm>
              <a:off x="596" y="1079"/>
              <a:ext cx="398"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600">
                  <a:latin typeface="Helvetica" panose="020B0604020202020204" pitchFamily="34" charset="0"/>
                </a:rPr>
                <a:t>Terra</a:t>
              </a:r>
            </a:p>
          </p:txBody>
        </p:sp>
        <p:sp>
          <p:nvSpPr>
            <p:cNvPr id="53313" name="Text Box 34"/>
            <p:cNvSpPr txBox="1">
              <a:spLocks noChangeAspect="1" noChangeArrowheads="1"/>
            </p:cNvSpPr>
            <p:nvPr/>
          </p:nvSpPr>
          <p:spPr bwMode="auto">
            <a:xfrm>
              <a:off x="599" y="1244"/>
              <a:ext cx="398"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US" altLang="en-US" sz="1600">
                <a:latin typeface="Helvetica" panose="020B0604020202020204" pitchFamily="34" charset="0"/>
              </a:endParaRPr>
            </a:p>
          </p:txBody>
        </p:sp>
      </p:grpSp>
      <p:grpSp>
        <p:nvGrpSpPr>
          <p:cNvPr id="53264" name="Group 35"/>
          <p:cNvGrpSpPr>
            <a:grpSpLocks/>
          </p:cNvGrpSpPr>
          <p:nvPr/>
        </p:nvGrpSpPr>
        <p:grpSpPr bwMode="auto">
          <a:xfrm>
            <a:off x="511175" y="2344738"/>
            <a:ext cx="1068388" cy="658812"/>
            <a:chOff x="596" y="1079"/>
            <a:chExt cx="411" cy="406"/>
          </a:xfrm>
        </p:grpSpPr>
        <p:sp>
          <p:nvSpPr>
            <p:cNvPr id="53310" name="Text Box 36"/>
            <p:cNvSpPr txBox="1">
              <a:spLocks noChangeAspect="1" noChangeArrowheads="1"/>
            </p:cNvSpPr>
            <p:nvPr/>
          </p:nvSpPr>
          <p:spPr bwMode="auto">
            <a:xfrm>
              <a:off x="596" y="1079"/>
              <a:ext cx="398"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600">
                  <a:latin typeface="Helvetica" panose="020B0604020202020204" pitchFamily="34" charset="0"/>
                </a:rPr>
                <a:t>Terra</a:t>
              </a:r>
            </a:p>
          </p:txBody>
        </p:sp>
        <p:sp>
          <p:nvSpPr>
            <p:cNvPr id="53311" name="Text Box 37"/>
            <p:cNvSpPr txBox="1">
              <a:spLocks noChangeAspect="1" noChangeArrowheads="1"/>
            </p:cNvSpPr>
            <p:nvPr/>
          </p:nvSpPr>
          <p:spPr bwMode="auto">
            <a:xfrm>
              <a:off x="609" y="1278"/>
              <a:ext cx="398"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600">
                  <a:latin typeface="Helvetica" panose="020B0604020202020204" pitchFamily="34" charset="0"/>
                </a:rPr>
                <a:t>Aqua</a:t>
              </a:r>
            </a:p>
          </p:txBody>
        </p:sp>
      </p:grpSp>
      <p:grpSp>
        <p:nvGrpSpPr>
          <p:cNvPr id="53265" name="Group 38"/>
          <p:cNvGrpSpPr>
            <a:grpSpLocks/>
          </p:cNvGrpSpPr>
          <p:nvPr/>
        </p:nvGrpSpPr>
        <p:grpSpPr bwMode="auto">
          <a:xfrm>
            <a:off x="511175" y="3154363"/>
            <a:ext cx="1050925" cy="641350"/>
            <a:chOff x="596" y="1079"/>
            <a:chExt cx="404" cy="388"/>
          </a:xfrm>
        </p:grpSpPr>
        <p:sp>
          <p:nvSpPr>
            <p:cNvPr id="53308" name="Text Box 39"/>
            <p:cNvSpPr txBox="1">
              <a:spLocks noChangeAspect="1" noChangeArrowheads="1"/>
            </p:cNvSpPr>
            <p:nvPr/>
          </p:nvSpPr>
          <p:spPr bwMode="auto">
            <a:xfrm>
              <a:off x="596" y="1079"/>
              <a:ext cx="398"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600">
                  <a:latin typeface="Helvetica" panose="020B0604020202020204" pitchFamily="34" charset="0"/>
                </a:rPr>
                <a:t>Terra</a:t>
              </a:r>
            </a:p>
          </p:txBody>
        </p:sp>
        <p:sp>
          <p:nvSpPr>
            <p:cNvPr id="53309" name="Text Box 40"/>
            <p:cNvSpPr txBox="1">
              <a:spLocks noChangeAspect="1" noChangeArrowheads="1"/>
            </p:cNvSpPr>
            <p:nvPr/>
          </p:nvSpPr>
          <p:spPr bwMode="auto">
            <a:xfrm>
              <a:off x="602" y="1264"/>
              <a:ext cx="398"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600">
                  <a:latin typeface="Helvetica" panose="020B0604020202020204" pitchFamily="34" charset="0"/>
                </a:rPr>
                <a:t>Aqua</a:t>
              </a:r>
            </a:p>
          </p:txBody>
        </p:sp>
      </p:grpSp>
      <p:grpSp>
        <p:nvGrpSpPr>
          <p:cNvPr id="53266" name="Group 41"/>
          <p:cNvGrpSpPr>
            <a:grpSpLocks/>
          </p:cNvGrpSpPr>
          <p:nvPr/>
        </p:nvGrpSpPr>
        <p:grpSpPr bwMode="auto">
          <a:xfrm>
            <a:off x="546100" y="3935413"/>
            <a:ext cx="1042988" cy="649287"/>
            <a:chOff x="596" y="1079"/>
            <a:chExt cx="401" cy="381"/>
          </a:xfrm>
        </p:grpSpPr>
        <p:sp>
          <p:nvSpPr>
            <p:cNvPr id="53306" name="Text Box 42"/>
            <p:cNvSpPr txBox="1">
              <a:spLocks noChangeAspect="1" noChangeArrowheads="1"/>
            </p:cNvSpPr>
            <p:nvPr/>
          </p:nvSpPr>
          <p:spPr bwMode="auto">
            <a:xfrm>
              <a:off x="596" y="1079"/>
              <a:ext cx="398"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600">
                  <a:latin typeface="Helvetica" panose="020B0604020202020204" pitchFamily="34" charset="0"/>
                </a:rPr>
                <a:t>Terra</a:t>
              </a:r>
            </a:p>
          </p:txBody>
        </p:sp>
        <p:sp>
          <p:nvSpPr>
            <p:cNvPr id="53307" name="Text Box 43"/>
            <p:cNvSpPr txBox="1">
              <a:spLocks noChangeAspect="1" noChangeArrowheads="1"/>
            </p:cNvSpPr>
            <p:nvPr/>
          </p:nvSpPr>
          <p:spPr bwMode="auto">
            <a:xfrm>
              <a:off x="599" y="1263"/>
              <a:ext cx="398"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600">
                  <a:latin typeface="Helvetica" panose="020B0604020202020204" pitchFamily="34" charset="0"/>
                </a:rPr>
                <a:t>Aqua</a:t>
              </a:r>
            </a:p>
          </p:txBody>
        </p:sp>
      </p:grpSp>
      <p:grpSp>
        <p:nvGrpSpPr>
          <p:cNvPr id="53277" name="Group 155"/>
          <p:cNvGrpSpPr>
            <a:grpSpLocks/>
          </p:cNvGrpSpPr>
          <p:nvPr/>
        </p:nvGrpSpPr>
        <p:grpSpPr bwMode="auto">
          <a:xfrm>
            <a:off x="1222375" y="1158875"/>
            <a:ext cx="5421051" cy="228258"/>
            <a:chOff x="1400032" y="1158841"/>
            <a:chExt cx="7577713" cy="228559"/>
          </a:xfrm>
        </p:grpSpPr>
        <p:sp>
          <p:nvSpPr>
            <p:cNvPr id="53294" name="Text Box 58"/>
            <p:cNvSpPr txBox="1">
              <a:spLocks noChangeAspect="1" noChangeArrowheads="1"/>
            </p:cNvSpPr>
            <p:nvPr/>
          </p:nvSpPr>
          <p:spPr bwMode="auto">
            <a:xfrm>
              <a:off x="1400032" y="1158841"/>
              <a:ext cx="611741" cy="22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dirty="0">
                  <a:latin typeface="Helvetica" panose="020B0604020202020204" pitchFamily="34" charset="0"/>
                </a:rPr>
                <a:t>2000</a:t>
              </a:r>
            </a:p>
          </p:txBody>
        </p:sp>
        <p:sp>
          <p:nvSpPr>
            <p:cNvPr id="53295" name="Text Box 59"/>
            <p:cNvSpPr txBox="1">
              <a:spLocks noChangeAspect="1" noChangeArrowheads="1"/>
            </p:cNvSpPr>
            <p:nvPr/>
          </p:nvSpPr>
          <p:spPr bwMode="auto">
            <a:xfrm>
              <a:off x="2034662" y="1158841"/>
              <a:ext cx="610121" cy="22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a:latin typeface="Helvetica" panose="020B0604020202020204" pitchFamily="34" charset="0"/>
                </a:rPr>
                <a:t>2001</a:t>
              </a:r>
            </a:p>
          </p:txBody>
        </p:sp>
        <p:sp>
          <p:nvSpPr>
            <p:cNvPr id="53296" name="Text Box 60"/>
            <p:cNvSpPr txBox="1">
              <a:spLocks noChangeAspect="1" noChangeArrowheads="1"/>
            </p:cNvSpPr>
            <p:nvPr/>
          </p:nvSpPr>
          <p:spPr bwMode="auto">
            <a:xfrm>
              <a:off x="2667956" y="1158841"/>
              <a:ext cx="612549" cy="22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a:latin typeface="Helvetica" panose="020B0604020202020204" pitchFamily="34" charset="0"/>
                </a:rPr>
                <a:t>2002</a:t>
              </a:r>
            </a:p>
          </p:txBody>
        </p:sp>
        <p:sp>
          <p:nvSpPr>
            <p:cNvPr id="53297" name="Text Box 61"/>
            <p:cNvSpPr txBox="1">
              <a:spLocks noChangeAspect="1" noChangeArrowheads="1"/>
            </p:cNvSpPr>
            <p:nvPr/>
          </p:nvSpPr>
          <p:spPr bwMode="auto">
            <a:xfrm>
              <a:off x="3303251" y="1158841"/>
              <a:ext cx="610121" cy="22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a:latin typeface="Helvetica" panose="020B0604020202020204" pitchFamily="34" charset="0"/>
                </a:rPr>
                <a:t>2003</a:t>
              </a:r>
            </a:p>
          </p:txBody>
        </p:sp>
        <p:sp>
          <p:nvSpPr>
            <p:cNvPr id="53298" name="Text Box 62"/>
            <p:cNvSpPr txBox="1">
              <a:spLocks noChangeAspect="1" noChangeArrowheads="1"/>
            </p:cNvSpPr>
            <p:nvPr/>
          </p:nvSpPr>
          <p:spPr bwMode="auto">
            <a:xfrm>
              <a:off x="3936549" y="1158841"/>
              <a:ext cx="610121" cy="22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a:latin typeface="Helvetica" panose="020B0604020202020204" pitchFamily="34" charset="0"/>
                </a:rPr>
                <a:t>2004</a:t>
              </a:r>
            </a:p>
          </p:txBody>
        </p:sp>
        <p:sp>
          <p:nvSpPr>
            <p:cNvPr id="53299" name="Text Box 64"/>
            <p:cNvSpPr txBox="1">
              <a:spLocks noChangeAspect="1" noChangeArrowheads="1"/>
            </p:cNvSpPr>
            <p:nvPr/>
          </p:nvSpPr>
          <p:spPr bwMode="auto">
            <a:xfrm>
              <a:off x="4569844" y="1158841"/>
              <a:ext cx="610931" cy="22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a:latin typeface="Helvetica" panose="020B0604020202020204" pitchFamily="34" charset="0"/>
                </a:rPr>
                <a:t>2005</a:t>
              </a:r>
            </a:p>
          </p:txBody>
        </p:sp>
        <p:sp>
          <p:nvSpPr>
            <p:cNvPr id="53300" name="Text Box 65"/>
            <p:cNvSpPr txBox="1">
              <a:spLocks noChangeAspect="1" noChangeArrowheads="1"/>
            </p:cNvSpPr>
            <p:nvPr/>
          </p:nvSpPr>
          <p:spPr bwMode="auto">
            <a:xfrm>
              <a:off x="5260710" y="1158841"/>
              <a:ext cx="608502" cy="22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dirty="0">
                  <a:latin typeface="Helvetica" panose="020B0604020202020204" pitchFamily="34" charset="0"/>
                </a:rPr>
                <a:t>2006</a:t>
              </a:r>
            </a:p>
          </p:txBody>
        </p:sp>
        <p:sp>
          <p:nvSpPr>
            <p:cNvPr id="53301" name="Text Box 66"/>
            <p:cNvSpPr txBox="1">
              <a:spLocks noChangeAspect="1" noChangeArrowheads="1"/>
            </p:cNvSpPr>
            <p:nvPr/>
          </p:nvSpPr>
          <p:spPr bwMode="auto">
            <a:xfrm>
              <a:off x="5898179" y="1158841"/>
              <a:ext cx="610121" cy="22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dirty="0">
                  <a:latin typeface="Helvetica" panose="020B0604020202020204" pitchFamily="34" charset="0"/>
                </a:rPr>
                <a:t>2007</a:t>
              </a:r>
            </a:p>
          </p:txBody>
        </p:sp>
        <p:sp>
          <p:nvSpPr>
            <p:cNvPr id="53302" name="Text Box 66"/>
            <p:cNvSpPr txBox="1">
              <a:spLocks noChangeAspect="1" noChangeArrowheads="1"/>
            </p:cNvSpPr>
            <p:nvPr/>
          </p:nvSpPr>
          <p:spPr bwMode="auto">
            <a:xfrm>
              <a:off x="6469066" y="1158841"/>
              <a:ext cx="610121" cy="22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a:latin typeface="Helvetica" panose="020B0604020202020204" pitchFamily="34" charset="0"/>
                </a:rPr>
                <a:t>2008</a:t>
              </a:r>
            </a:p>
          </p:txBody>
        </p:sp>
        <p:sp>
          <p:nvSpPr>
            <p:cNvPr id="53303" name="Text Box 65"/>
            <p:cNvSpPr txBox="1">
              <a:spLocks noChangeAspect="1" noChangeArrowheads="1"/>
            </p:cNvSpPr>
            <p:nvPr/>
          </p:nvSpPr>
          <p:spPr bwMode="auto">
            <a:xfrm>
              <a:off x="7102362" y="1158841"/>
              <a:ext cx="608503" cy="22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a:latin typeface="Helvetica" panose="020B0604020202020204" pitchFamily="34" charset="0"/>
                </a:rPr>
                <a:t>2009</a:t>
              </a:r>
            </a:p>
          </p:txBody>
        </p:sp>
        <p:sp>
          <p:nvSpPr>
            <p:cNvPr id="53304" name="Text Box 66"/>
            <p:cNvSpPr txBox="1">
              <a:spLocks noChangeAspect="1" noChangeArrowheads="1"/>
            </p:cNvSpPr>
            <p:nvPr/>
          </p:nvSpPr>
          <p:spPr bwMode="auto">
            <a:xfrm>
              <a:off x="7734328" y="1158841"/>
              <a:ext cx="610121" cy="22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dirty="0">
                  <a:latin typeface="Helvetica" panose="020B0604020202020204" pitchFamily="34" charset="0"/>
                </a:rPr>
                <a:t>2010</a:t>
              </a:r>
            </a:p>
          </p:txBody>
        </p:sp>
        <p:sp>
          <p:nvSpPr>
            <p:cNvPr id="53305" name="Text Box 66"/>
            <p:cNvSpPr txBox="1">
              <a:spLocks noChangeAspect="1" noChangeArrowheads="1"/>
            </p:cNvSpPr>
            <p:nvPr/>
          </p:nvSpPr>
          <p:spPr bwMode="auto">
            <a:xfrm>
              <a:off x="8367624" y="1158841"/>
              <a:ext cx="610121" cy="22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dirty="0">
                  <a:latin typeface="Helvetica" panose="020B0604020202020204" pitchFamily="34" charset="0"/>
                </a:rPr>
                <a:t>2011</a:t>
              </a:r>
            </a:p>
          </p:txBody>
        </p:sp>
      </p:grpSp>
      <p:grpSp>
        <p:nvGrpSpPr>
          <p:cNvPr id="53285" name="Group 41"/>
          <p:cNvGrpSpPr>
            <a:grpSpLocks/>
          </p:cNvGrpSpPr>
          <p:nvPr/>
        </p:nvGrpSpPr>
        <p:grpSpPr bwMode="auto">
          <a:xfrm>
            <a:off x="531813" y="4800600"/>
            <a:ext cx="1042987" cy="649288"/>
            <a:chOff x="596" y="1079"/>
            <a:chExt cx="401" cy="381"/>
          </a:xfrm>
        </p:grpSpPr>
        <p:sp>
          <p:nvSpPr>
            <p:cNvPr id="53292" name="Text Box 42"/>
            <p:cNvSpPr txBox="1">
              <a:spLocks noChangeAspect="1" noChangeArrowheads="1"/>
            </p:cNvSpPr>
            <p:nvPr/>
          </p:nvSpPr>
          <p:spPr bwMode="auto">
            <a:xfrm>
              <a:off x="596" y="1079"/>
              <a:ext cx="398"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600">
                  <a:latin typeface="Helvetica" panose="020B0604020202020204" pitchFamily="34" charset="0"/>
                </a:rPr>
                <a:t>Terra</a:t>
              </a:r>
            </a:p>
          </p:txBody>
        </p:sp>
        <p:sp>
          <p:nvSpPr>
            <p:cNvPr id="53293" name="Text Box 43"/>
            <p:cNvSpPr txBox="1">
              <a:spLocks noChangeAspect="1" noChangeArrowheads="1"/>
            </p:cNvSpPr>
            <p:nvPr/>
          </p:nvSpPr>
          <p:spPr bwMode="auto">
            <a:xfrm>
              <a:off x="599" y="1263"/>
              <a:ext cx="398"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600">
                  <a:latin typeface="Helvetica" panose="020B0604020202020204" pitchFamily="34" charset="0"/>
                </a:rPr>
                <a:t>Aqua</a:t>
              </a:r>
            </a:p>
          </p:txBody>
        </p:sp>
      </p:grpSp>
      <p:sp>
        <p:nvSpPr>
          <p:cNvPr id="53286" name="Text Box 31"/>
          <p:cNvSpPr txBox="1">
            <a:spLocks noChangeAspect="1" noChangeArrowheads="1"/>
          </p:cNvSpPr>
          <p:nvPr/>
        </p:nvSpPr>
        <p:spPr bwMode="auto">
          <a:xfrm>
            <a:off x="117475" y="4868863"/>
            <a:ext cx="5810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latin typeface="Helvetica" panose="020B0604020202020204" pitchFamily="34" charset="0"/>
              </a:rPr>
              <a:t>C6</a:t>
            </a:r>
          </a:p>
        </p:txBody>
      </p:sp>
      <p:sp>
        <p:nvSpPr>
          <p:cNvPr id="79" name="Text Box 66"/>
          <p:cNvSpPr txBox="1">
            <a:spLocks noChangeAspect="1" noChangeArrowheads="1"/>
          </p:cNvSpPr>
          <p:nvPr/>
        </p:nvSpPr>
        <p:spPr bwMode="auto">
          <a:xfrm>
            <a:off x="6571561" y="1159510"/>
            <a:ext cx="477589" cy="22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dirty="0" smtClean="0">
                <a:latin typeface="Helvetica" panose="020B0604020202020204" pitchFamily="34" charset="0"/>
              </a:rPr>
              <a:t>2012</a:t>
            </a:r>
            <a:endParaRPr lang="en-US" altLang="en-US" sz="900" dirty="0">
              <a:latin typeface="Helvetica" panose="020B0604020202020204" pitchFamily="34" charset="0"/>
            </a:endParaRPr>
          </a:p>
        </p:txBody>
      </p:sp>
      <p:sp>
        <p:nvSpPr>
          <p:cNvPr id="80" name="Text Box 66"/>
          <p:cNvSpPr txBox="1">
            <a:spLocks noChangeAspect="1" noChangeArrowheads="1"/>
          </p:cNvSpPr>
          <p:nvPr/>
        </p:nvSpPr>
        <p:spPr bwMode="auto">
          <a:xfrm>
            <a:off x="6990715" y="1158875"/>
            <a:ext cx="477589" cy="22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dirty="0" smtClean="0">
                <a:latin typeface="Helvetica" panose="020B0604020202020204" pitchFamily="34" charset="0"/>
              </a:rPr>
              <a:t>2013</a:t>
            </a:r>
            <a:endParaRPr lang="en-US" altLang="en-US" sz="900" dirty="0">
              <a:latin typeface="Helvetica" panose="020B0604020202020204" pitchFamily="34" charset="0"/>
            </a:endParaRPr>
          </a:p>
        </p:txBody>
      </p:sp>
      <p:sp>
        <p:nvSpPr>
          <p:cNvPr id="81" name="Text Box 66"/>
          <p:cNvSpPr txBox="1">
            <a:spLocks noChangeAspect="1" noChangeArrowheads="1"/>
          </p:cNvSpPr>
          <p:nvPr/>
        </p:nvSpPr>
        <p:spPr bwMode="auto">
          <a:xfrm>
            <a:off x="7447211" y="1151020"/>
            <a:ext cx="477589" cy="22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dirty="0" smtClean="0">
                <a:latin typeface="Helvetica" panose="020B0604020202020204" pitchFamily="34" charset="0"/>
              </a:rPr>
              <a:t>2014</a:t>
            </a:r>
            <a:endParaRPr lang="en-US" altLang="en-US" sz="900" dirty="0">
              <a:latin typeface="Helvetica" panose="020B0604020202020204" pitchFamily="34" charset="0"/>
            </a:endParaRPr>
          </a:p>
        </p:txBody>
      </p:sp>
      <p:sp>
        <p:nvSpPr>
          <p:cNvPr id="82" name="Text Box 66"/>
          <p:cNvSpPr txBox="1">
            <a:spLocks noChangeAspect="1" noChangeArrowheads="1"/>
          </p:cNvSpPr>
          <p:nvPr/>
        </p:nvSpPr>
        <p:spPr bwMode="auto">
          <a:xfrm>
            <a:off x="7785344" y="1143074"/>
            <a:ext cx="477589" cy="22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dirty="0" smtClean="0">
                <a:latin typeface="Helvetica" panose="020B0604020202020204" pitchFamily="34" charset="0"/>
              </a:rPr>
              <a:t>2015</a:t>
            </a:r>
            <a:endParaRPr lang="en-US" altLang="en-US" sz="900" dirty="0">
              <a:latin typeface="Helvetica" panose="020B0604020202020204" pitchFamily="34" charset="0"/>
            </a:endParaRPr>
          </a:p>
        </p:txBody>
      </p:sp>
      <p:sp>
        <p:nvSpPr>
          <p:cNvPr id="83" name="Text Box 66"/>
          <p:cNvSpPr txBox="1">
            <a:spLocks noChangeAspect="1" noChangeArrowheads="1"/>
          </p:cNvSpPr>
          <p:nvPr/>
        </p:nvSpPr>
        <p:spPr bwMode="auto">
          <a:xfrm>
            <a:off x="8209211" y="1143074"/>
            <a:ext cx="477589" cy="22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dirty="0" smtClean="0">
                <a:latin typeface="Helvetica" panose="020B0604020202020204" pitchFamily="34" charset="0"/>
              </a:rPr>
              <a:t>2016</a:t>
            </a:r>
            <a:endParaRPr lang="en-US" altLang="en-US" sz="900" dirty="0">
              <a:latin typeface="Helvetica" panose="020B0604020202020204" pitchFamily="34" charset="0"/>
            </a:endParaRPr>
          </a:p>
        </p:txBody>
      </p:sp>
      <p:sp>
        <p:nvSpPr>
          <p:cNvPr id="84" name="Text Box 66"/>
          <p:cNvSpPr txBox="1">
            <a:spLocks noChangeAspect="1" noChangeArrowheads="1"/>
          </p:cNvSpPr>
          <p:nvPr/>
        </p:nvSpPr>
        <p:spPr bwMode="auto">
          <a:xfrm>
            <a:off x="8558461" y="1133384"/>
            <a:ext cx="477589" cy="22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00" dirty="0" smtClean="0">
                <a:latin typeface="Helvetica" panose="020B0604020202020204" pitchFamily="34" charset="0"/>
              </a:rPr>
              <a:t>2017</a:t>
            </a:r>
            <a:endParaRPr lang="en-US" altLang="en-US" sz="900" dirty="0">
              <a:latin typeface="Helvetica" panose="020B0604020202020204" pitchFamily="34" charset="0"/>
            </a:endParaRPr>
          </a:p>
        </p:txBody>
      </p:sp>
      <p:cxnSp>
        <p:nvCxnSpPr>
          <p:cNvPr id="3" name="Straight Connector 2"/>
          <p:cNvCxnSpPr>
            <a:stCxn id="53294" idx="1"/>
          </p:cNvCxnSpPr>
          <p:nvPr/>
        </p:nvCxnSpPr>
        <p:spPr>
          <a:xfrm>
            <a:off x="1222375" y="1273004"/>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676400" y="1273004"/>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2133600" y="1273004"/>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2590800" y="1273004"/>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3048000" y="1273004"/>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3505200" y="1273004"/>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3962400" y="1273004"/>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419600" y="1273004"/>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876800" y="1273004"/>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5316424" y="1273004"/>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5771782" y="1273004"/>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6206949" y="1273004"/>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6643426" y="1289968"/>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7034873" y="1273004"/>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7471006" y="1289968"/>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7848600" y="1289968"/>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8229600" y="1257203"/>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8669905" y="1257203"/>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9036050" y="1257203"/>
            <a:ext cx="0" cy="4518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Rectangle 69"/>
          <p:cNvSpPr>
            <a:spLocks noChangeAspect="1" noChangeArrowheads="1"/>
          </p:cNvSpPr>
          <p:nvPr/>
        </p:nvSpPr>
        <p:spPr bwMode="auto">
          <a:xfrm>
            <a:off x="1233620" y="1574007"/>
            <a:ext cx="617540" cy="304800"/>
          </a:xfrm>
          <a:prstGeom prst="rect">
            <a:avLst/>
          </a:prstGeom>
          <a:solidFill>
            <a:srgbClr val="FF3300"/>
          </a:solid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6" name="Text Box 63"/>
          <p:cNvSpPr txBox="1">
            <a:spLocks noChangeAspect="1" noChangeArrowheads="1"/>
          </p:cNvSpPr>
          <p:nvPr/>
        </p:nvSpPr>
        <p:spPr bwMode="auto">
          <a:xfrm>
            <a:off x="1983240" y="1516435"/>
            <a:ext cx="819150" cy="396875"/>
          </a:xfrm>
          <a:prstGeom prst="rect">
            <a:avLst/>
          </a:prstGeom>
          <a:solidFill>
            <a:schemeClr val="bg1"/>
          </a:solidFill>
          <a:ln>
            <a:noFill/>
          </a:ln>
          <a:extLs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dirty="0">
                <a:latin typeface="Helvetica" panose="020B0604020202020204" pitchFamily="34" charset="0"/>
              </a:rPr>
              <a:t>Beta</a:t>
            </a:r>
          </a:p>
        </p:txBody>
      </p:sp>
      <p:sp>
        <p:nvSpPr>
          <p:cNvPr id="107" name="Rectangle 72" descr="Wide upward diagonal"/>
          <p:cNvSpPr>
            <a:spLocks noChangeAspect="1" noChangeArrowheads="1"/>
          </p:cNvSpPr>
          <p:nvPr/>
        </p:nvSpPr>
        <p:spPr bwMode="auto">
          <a:xfrm>
            <a:off x="1235439" y="2369921"/>
            <a:ext cx="701777" cy="306388"/>
          </a:xfrm>
          <a:prstGeom prst="rect">
            <a:avLst/>
          </a:prstGeom>
          <a:pattFill prst="wdUpDiag">
            <a:fgClr>
              <a:srgbClr val="FFFF00"/>
            </a:fgClr>
            <a:bgClr>
              <a:srgbClr val="FFFFFF"/>
            </a:bgClr>
          </a:patt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8" name="Rectangle 74"/>
          <p:cNvSpPr>
            <a:spLocks noChangeAspect="1" noChangeArrowheads="1"/>
          </p:cNvSpPr>
          <p:nvPr/>
        </p:nvSpPr>
        <p:spPr bwMode="auto">
          <a:xfrm>
            <a:off x="1937217" y="2369921"/>
            <a:ext cx="610828" cy="306388"/>
          </a:xfrm>
          <a:prstGeom prst="rect">
            <a:avLst/>
          </a:prstGeom>
          <a:solidFill>
            <a:srgbClr val="FFFF00"/>
          </a:solid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9" name="Rectangle 75"/>
          <p:cNvSpPr>
            <a:spLocks noChangeAspect="1" noChangeArrowheads="1"/>
          </p:cNvSpPr>
          <p:nvPr/>
        </p:nvSpPr>
        <p:spPr bwMode="auto">
          <a:xfrm>
            <a:off x="2277345" y="2682407"/>
            <a:ext cx="761729" cy="306387"/>
          </a:xfrm>
          <a:prstGeom prst="rect">
            <a:avLst/>
          </a:prstGeom>
          <a:solidFill>
            <a:srgbClr val="FFFF00"/>
          </a:solid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10" name="Text Box 68"/>
          <p:cNvSpPr txBox="1">
            <a:spLocks noChangeAspect="1" noChangeArrowheads="1"/>
          </p:cNvSpPr>
          <p:nvPr/>
        </p:nvSpPr>
        <p:spPr bwMode="auto">
          <a:xfrm>
            <a:off x="3111559" y="2439193"/>
            <a:ext cx="1466850" cy="396875"/>
          </a:xfrm>
          <a:prstGeom prst="rect">
            <a:avLst/>
          </a:prstGeom>
          <a:solidFill>
            <a:schemeClr val="bg1"/>
          </a:solidFill>
          <a:ln>
            <a:noFill/>
          </a:ln>
          <a:extLst>
            <a:ext uri="{91240B29-F687-4F45-9708-019B960494DF}">
              <a14:hiddenLine xmlns:a14="http://schemas.microsoft.com/office/drawing/2010/main" w="3175" algn="ctr">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latin typeface="Helvetica" panose="020B0604020202020204" pitchFamily="34" charset="0"/>
              </a:rPr>
              <a:t>Provisional</a:t>
            </a:r>
          </a:p>
        </p:txBody>
      </p:sp>
      <p:sp>
        <p:nvSpPr>
          <p:cNvPr id="111" name="Rectangle 70" descr="Wide upward diagonal"/>
          <p:cNvSpPr>
            <a:spLocks noChangeAspect="1" noChangeArrowheads="1"/>
          </p:cNvSpPr>
          <p:nvPr/>
        </p:nvSpPr>
        <p:spPr bwMode="auto">
          <a:xfrm>
            <a:off x="1221055" y="3177309"/>
            <a:ext cx="1306187" cy="304800"/>
          </a:xfrm>
          <a:prstGeom prst="rect">
            <a:avLst/>
          </a:prstGeom>
          <a:pattFill prst="wdUpDiag">
            <a:fgClr>
              <a:srgbClr val="33CC33"/>
            </a:fgClr>
            <a:bgClr>
              <a:srgbClr val="FFFFFF"/>
            </a:bgClr>
          </a:patt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12" name="Rectangle 73"/>
          <p:cNvSpPr>
            <a:spLocks noChangeArrowheads="1"/>
          </p:cNvSpPr>
          <p:nvPr/>
        </p:nvSpPr>
        <p:spPr bwMode="auto">
          <a:xfrm>
            <a:off x="2522425" y="3177309"/>
            <a:ext cx="1897175" cy="304800"/>
          </a:xfrm>
          <a:prstGeom prst="rect">
            <a:avLst/>
          </a:prstGeom>
          <a:solidFill>
            <a:srgbClr val="33CC33"/>
          </a:solid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13" name="Rectangle 76" descr="Wide upward diagonal"/>
          <p:cNvSpPr>
            <a:spLocks noChangeAspect="1" noChangeArrowheads="1"/>
          </p:cNvSpPr>
          <p:nvPr/>
        </p:nvSpPr>
        <p:spPr bwMode="auto">
          <a:xfrm>
            <a:off x="2271980" y="3482254"/>
            <a:ext cx="776020" cy="304800"/>
          </a:xfrm>
          <a:prstGeom prst="rect">
            <a:avLst/>
          </a:prstGeom>
          <a:pattFill prst="wdUpDiag">
            <a:fgClr>
              <a:srgbClr val="33CC33"/>
            </a:fgClr>
            <a:bgClr>
              <a:srgbClr val="FFFFFF"/>
            </a:bgClr>
          </a:patt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14" name="Rectangle 77"/>
          <p:cNvSpPr>
            <a:spLocks noChangeArrowheads="1"/>
          </p:cNvSpPr>
          <p:nvPr/>
        </p:nvSpPr>
        <p:spPr bwMode="auto">
          <a:xfrm>
            <a:off x="3049131" y="3486644"/>
            <a:ext cx="1370469" cy="304800"/>
          </a:xfrm>
          <a:prstGeom prst="rect">
            <a:avLst/>
          </a:prstGeom>
          <a:solidFill>
            <a:srgbClr val="33CC33"/>
          </a:solid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15" name="Text Box 136"/>
          <p:cNvSpPr txBox="1">
            <a:spLocks noChangeAspect="1" noChangeArrowheads="1"/>
          </p:cNvSpPr>
          <p:nvPr/>
        </p:nvSpPr>
        <p:spPr bwMode="auto">
          <a:xfrm>
            <a:off x="4529565" y="3144002"/>
            <a:ext cx="1223962" cy="704850"/>
          </a:xfrm>
          <a:prstGeom prst="rect">
            <a:avLst/>
          </a:prstGeom>
          <a:solidFill>
            <a:schemeClr val="bg1"/>
          </a:solidFill>
          <a:ln>
            <a:noFill/>
          </a:ln>
          <a:extLst>
            <a:ext uri="{91240B29-F687-4F45-9708-019B960494DF}">
              <a14:hiddenLine xmlns:a14="http://schemas.microsoft.com/office/drawing/2010/main" w="3175" algn="ctr">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dirty="0">
                <a:latin typeface="Helvetica" panose="020B0604020202020204" pitchFamily="34" charset="0"/>
              </a:rPr>
              <a:t>Validated (Stage 1)</a:t>
            </a:r>
          </a:p>
        </p:txBody>
      </p:sp>
      <p:sp>
        <p:nvSpPr>
          <p:cNvPr id="116" name="Rectangle 71" descr="Wide upward diagonal"/>
          <p:cNvSpPr>
            <a:spLocks noChangeArrowheads="1"/>
          </p:cNvSpPr>
          <p:nvPr/>
        </p:nvSpPr>
        <p:spPr bwMode="auto">
          <a:xfrm>
            <a:off x="1221055" y="4035108"/>
            <a:ext cx="3198545" cy="311150"/>
          </a:xfrm>
          <a:prstGeom prst="rect">
            <a:avLst/>
          </a:prstGeom>
          <a:pattFill prst="wdUpDiag">
            <a:fgClr>
              <a:schemeClr val="accent2"/>
            </a:fgClr>
            <a:bgClr>
              <a:srgbClr val="FFFFFF"/>
            </a:bgClr>
          </a:patt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17" name="Rectangle 73"/>
          <p:cNvSpPr>
            <a:spLocks noChangeArrowheads="1"/>
          </p:cNvSpPr>
          <p:nvPr/>
        </p:nvSpPr>
        <p:spPr bwMode="auto">
          <a:xfrm>
            <a:off x="4426472" y="4034485"/>
            <a:ext cx="4435569" cy="314325"/>
          </a:xfrm>
          <a:prstGeom prst="rect">
            <a:avLst/>
          </a:prstGeom>
          <a:solidFill>
            <a:srgbClr val="3366FF"/>
          </a:solid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18" name="Rectangle 162" descr="Wide upward diagonal"/>
          <p:cNvSpPr>
            <a:spLocks noChangeArrowheads="1"/>
          </p:cNvSpPr>
          <p:nvPr/>
        </p:nvSpPr>
        <p:spPr bwMode="auto">
          <a:xfrm>
            <a:off x="2316693" y="4346258"/>
            <a:ext cx="2117543" cy="304800"/>
          </a:xfrm>
          <a:prstGeom prst="rect">
            <a:avLst/>
          </a:prstGeom>
          <a:pattFill prst="wdUpDiag">
            <a:fgClr>
              <a:schemeClr val="accent2"/>
            </a:fgClr>
            <a:bgClr>
              <a:srgbClr val="FFFFFF"/>
            </a:bgClr>
          </a:patt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19" name="Rectangle 73"/>
          <p:cNvSpPr>
            <a:spLocks noChangeArrowheads="1"/>
          </p:cNvSpPr>
          <p:nvPr/>
        </p:nvSpPr>
        <p:spPr bwMode="auto">
          <a:xfrm>
            <a:off x="4434237" y="4342772"/>
            <a:ext cx="4434674" cy="314325"/>
          </a:xfrm>
          <a:prstGeom prst="rect">
            <a:avLst/>
          </a:prstGeom>
          <a:solidFill>
            <a:srgbClr val="3366FF"/>
          </a:solid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20" name="Rectangle 71" descr="Wide upward diagonal"/>
          <p:cNvSpPr>
            <a:spLocks noChangeArrowheads="1"/>
          </p:cNvSpPr>
          <p:nvPr/>
        </p:nvSpPr>
        <p:spPr bwMode="auto">
          <a:xfrm>
            <a:off x="1215506" y="4867457"/>
            <a:ext cx="4804294" cy="303212"/>
          </a:xfrm>
          <a:prstGeom prst="rect">
            <a:avLst/>
          </a:prstGeom>
          <a:pattFill prst="wdUpDiag">
            <a:fgClr>
              <a:srgbClr val="9933FF"/>
            </a:fgClr>
            <a:bgClr>
              <a:srgbClr val="FFFFFF"/>
            </a:bgClr>
          </a:patt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21" name="Rectangle 73"/>
          <p:cNvSpPr>
            <a:spLocks noChangeArrowheads="1"/>
          </p:cNvSpPr>
          <p:nvPr/>
        </p:nvSpPr>
        <p:spPr bwMode="auto">
          <a:xfrm>
            <a:off x="6016648" y="4868160"/>
            <a:ext cx="3026272" cy="314325"/>
          </a:xfrm>
          <a:prstGeom prst="rect">
            <a:avLst/>
          </a:prstGeom>
          <a:solidFill>
            <a:srgbClr val="9933FF"/>
          </a:solid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22" name="Rectangle 162" descr="Wide upward diagonal"/>
          <p:cNvSpPr>
            <a:spLocks noChangeArrowheads="1"/>
          </p:cNvSpPr>
          <p:nvPr/>
        </p:nvSpPr>
        <p:spPr bwMode="auto">
          <a:xfrm>
            <a:off x="2330012" y="5171519"/>
            <a:ext cx="3679763" cy="304800"/>
          </a:xfrm>
          <a:prstGeom prst="rect">
            <a:avLst/>
          </a:prstGeom>
          <a:pattFill prst="wdUpDiag">
            <a:fgClr>
              <a:srgbClr val="9933FF"/>
            </a:fgClr>
            <a:bgClr>
              <a:srgbClr val="FFFFFF"/>
            </a:bgClr>
          </a:patt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23" name="Rectangle 73"/>
          <p:cNvSpPr>
            <a:spLocks noChangeArrowheads="1"/>
          </p:cNvSpPr>
          <p:nvPr/>
        </p:nvSpPr>
        <p:spPr bwMode="auto">
          <a:xfrm>
            <a:off x="6019800" y="5170669"/>
            <a:ext cx="3009381" cy="314325"/>
          </a:xfrm>
          <a:prstGeom prst="rect">
            <a:avLst/>
          </a:prstGeom>
          <a:solidFill>
            <a:srgbClr val="9933FF"/>
          </a:solidFill>
          <a:ln w="31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24" name="Text Box 136"/>
          <p:cNvSpPr txBox="1">
            <a:spLocks noChangeAspect="1" noChangeArrowheads="1"/>
          </p:cNvSpPr>
          <p:nvPr/>
        </p:nvSpPr>
        <p:spPr bwMode="auto">
          <a:xfrm>
            <a:off x="6184900" y="3959225"/>
            <a:ext cx="1273175" cy="706438"/>
          </a:xfrm>
          <a:prstGeom prst="rect">
            <a:avLst/>
          </a:prstGeom>
          <a:solidFill>
            <a:schemeClr val="bg1">
              <a:alpha val="65097"/>
            </a:schemeClr>
          </a:solidFill>
          <a:ln>
            <a:noFill/>
          </a:ln>
          <a:extLst>
            <a:ext uri="{91240B29-F687-4F45-9708-019B960494DF}">
              <a14:hiddenLine xmlns:a14="http://schemas.microsoft.com/office/drawing/2010/main" w="3175" algn="ctr">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dirty="0">
                <a:latin typeface="Helvetica" panose="020B0604020202020204" pitchFamily="34" charset="0"/>
              </a:rPr>
              <a:t>Validated (Stage 2)</a:t>
            </a:r>
          </a:p>
        </p:txBody>
      </p:sp>
      <p:sp>
        <p:nvSpPr>
          <p:cNvPr id="125" name="Text Box 163"/>
          <p:cNvSpPr txBox="1">
            <a:spLocks noChangeArrowheads="1"/>
          </p:cNvSpPr>
          <p:nvPr/>
        </p:nvSpPr>
        <p:spPr bwMode="auto">
          <a:xfrm>
            <a:off x="8471873" y="5601477"/>
            <a:ext cx="7381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88890" tIns="44445" rIns="88890" bIns="44445">
            <a:spAutoFit/>
          </a:bodyPr>
          <a:lstStyle>
            <a:lvl1pPr defTabSz="889000" eaLnBrk="0" hangingPunct="0">
              <a:defRPr>
                <a:solidFill>
                  <a:schemeClr val="tx1"/>
                </a:solidFill>
                <a:latin typeface="Arial" panose="020B0604020202020204" pitchFamily="34" charset="0"/>
              </a:defRPr>
            </a:lvl1pPr>
            <a:lvl2pPr marL="742950" indent="-285750" defTabSz="889000" eaLnBrk="0" hangingPunct="0">
              <a:defRPr>
                <a:solidFill>
                  <a:schemeClr val="tx1"/>
                </a:solidFill>
                <a:latin typeface="Arial" panose="020B0604020202020204" pitchFamily="34" charset="0"/>
              </a:defRPr>
            </a:lvl2pPr>
            <a:lvl3pPr marL="1143000" indent="-228600" defTabSz="889000" eaLnBrk="0" hangingPunct="0">
              <a:defRPr>
                <a:solidFill>
                  <a:schemeClr val="tx1"/>
                </a:solidFill>
                <a:latin typeface="Arial" panose="020B0604020202020204" pitchFamily="34" charset="0"/>
              </a:defRPr>
            </a:lvl3pPr>
            <a:lvl4pPr marL="1600200" indent="-228600" defTabSz="889000" eaLnBrk="0" hangingPunct="0">
              <a:defRPr>
                <a:solidFill>
                  <a:schemeClr val="tx1"/>
                </a:solidFill>
                <a:latin typeface="Arial" panose="020B0604020202020204" pitchFamily="34" charset="0"/>
              </a:defRPr>
            </a:lvl4pPr>
            <a:lvl5pPr marL="2057400" indent="-228600" defTabSz="889000" eaLnBrk="0" hangingPunct="0">
              <a:defRPr>
                <a:solidFill>
                  <a:schemeClr val="tx1"/>
                </a:solidFill>
                <a:latin typeface="Arial" panose="020B0604020202020204" pitchFamily="34" charset="0"/>
              </a:defRPr>
            </a:lvl5pPr>
            <a:lvl6pPr marL="2514600" indent="-228600" defTabSz="889000" eaLnBrk="0" fontAlgn="base" hangingPunct="0">
              <a:spcBef>
                <a:spcPct val="0"/>
              </a:spcBef>
              <a:spcAft>
                <a:spcPct val="0"/>
              </a:spcAft>
              <a:defRPr>
                <a:solidFill>
                  <a:schemeClr val="tx1"/>
                </a:solidFill>
                <a:latin typeface="Arial" panose="020B0604020202020204" pitchFamily="34" charset="0"/>
              </a:defRPr>
            </a:lvl6pPr>
            <a:lvl7pPr marL="2971800" indent="-228600" defTabSz="889000" eaLnBrk="0" fontAlgn="base" hangingPunct="0">
              <a:spcBef>
                <a:spcPct val="0"/>
              </a:spcBef>
              <a:spcAft>
                <a:spcPct val="0"/>
              </a:spcAft>
              <a:defRPr>
                <a:solidFill>
                  <a:schemeClr val="tx1"/>
                </a:solidFill>
                <a:latin typeface="Arial" panose="020B0604020202020204" pitchFamily="34" charset="0"/>
              </a:defRPr>
            </a:lvl7pPr>
            <a:lvl8pPr marL="3429000" indent="-228600" defTabSz="889000" eaLnBrk="0" fontAlgn="base" hangingPunct="0">
              <a:spcBef>
                <a:spcPct val="0"/>
              </a:spcBef>
              <a:spcAft>
                <a:spcPct val="0"/>
              </a:spcAft>
              <a:defRPr>
                <a:solidFill>
                  <a:schemeClr val="tx1"/>
                </a:solidFill>
                <a:latin typeface="Arial" panose="020B0604020202020204" pitchFamily="34" charset="0"/>
              </a:defRPr>
            </a:lvl8pPr>
            <a:lvl9pPr marL="3886200" indent="-228600" defTabSz="8890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dirty="0">
                <a:solidFill>
                  <a:srgbClr val="FF0000"/>
                </a:solidFill>
                <a:latin typeface="Helvetica" panose="020B0604020202020204" pitchFamily="34" charset="0"/>
              </a:rPr>
              <a:t>Now</a:t>
            </a:r>
          </a:p>
        </p:txBody>
      </p:sp>
      <p:sp>
        <p:nvSpPr>
          <p:cNvPr id="126" name="Line 164"/>
          <p:cNvSpPr>
            <a:spLocks noChangeAspect="1" noChangeShapeType="1"/>
          </p:cNvSpPr>
          <p:nvPr/>
        </p:nvSpPr>
        <p:spPr bwMode="auto">
          <a:xfrm>
            <a:off x="8922095" y="3830492"/>
            <a:ext cx="0" cy="179705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4" name="Picture 3"/>
          <p:cNvPicPr>
            <a:picLocks noChangeAspect="1"/>
          </p:cNvPicPr>
          <p:nvPr/>
        </p:nvPicPr>
        <p:blipFill>
          <a:blip r:embed="rId2"/>
          <a:stretch>
            <a:fillRect/>
          </a:stretch>
        </p:blipFill>
        <p:spPr>
          <a:xfrm>
            <a:off x="4750140" y="1567865"/>
            <a:ext cx="4207025" cy="1339886"/>
          </a:xfrm>
          <a:prstGeom prst="rect">
            <a:avLst/>
          </a:prstGeom>
        </p:spPr>
      </p:pic>
    </p:spTree>
    <p:extLst>
      <p:ext uri="{BB962C8B-B14F-4D97-AF65-F5344CB8AC3E}">
        <p14:creationId xmlns:p14="http://schemas.microsoft.com/office/powerpoint/2010/main" val="625075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04088"/>
            <a:ext cx="8869936" cy="1143000"/>
          </a:xfrm>
        </p:spPr>
        <p:txBody>
          <a:bodyPr>
            <a:noAutofit/>
          </a:bodyPr>
          <a:lstStyle/>
          <a:p>
            <a:r>
              <a:rPr lang="en-US" sz="3800" dirty="0" smtClean="0"/>
              <a:t>MODIS Standardized </a:t>
            </a:r>
            <a:r>
              <a:rPr lang="en-US" sz="3800" dirty="0" err="1" smtClean="0"/>
              <a:t>Filenaming</a:t>
            </a:r>
            <a:r>
              <a:rPr lang="en-US" sz="3800" dirty="0" smtClean="0"/>
              <a:t> Convention</a:t>
            </a:r>
            <a:br>
              <a:rPr lang="en-US" sz="3800" dirty="0" smtClean="0"/>
            </a:br>
            <a:r>
              <a:rPr lang="en-US" sz="3200" dirty="0">
                <a:solidFill>
                  <a:schemeClr val="tx1"/>
                </a:solidFill>
              </a:rPr>
              <a:t>NASA Earth Science Data filenames for MODIS</a:t>
            </a:r>
          </a:p>
        </p:txBody>
      </p:sp>
      <p:pic>
        <p:nvPicPr>
          <p:cNvPr id="4" name="Picture 3"/>
          <p:cNvPicPr>
            <a:picLocks noChangeAspect="1"/>
          </p:cNvPicPr>
          <p:nvPr/>
        </p:nvPicPr>
        <p:blipFill>
          <a:blip r:embed="rId2"/>
          <a:stretch>
            <a:fillRect/>
          </a:stretch>
        </p:blipFill>
        <p:spPr>
          <a:xfrm>
            <a:off x="197864" y="2286000"/>
            <a:ext cx="8748272" cy="4261370"/>
          </a:xfrm>
          <a:prstGeom prst="rect">
            <a:avLst/>
          </a:prstGeom>
        </p:spPr>
      </p:pic>
    </p:spTree>
    <p:extLst>
      <p:ext uri="{BB962C8B-B14F-4D97-AF65-F5344CB8AC3E}">
        <p14:creationId xmlns:p14="http://schemas.microsoft.com/office/powerpoint/2010/main" val="16909944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531" y="152400"/>
            <a:ext cx="8229600" cy="1143000"/>
          </a:xfrm>
        </p:spPr>
        <p:txBody>
          <a:bodyPr>
            <a:normAutofit fontScale="90000"/>
          </a:bodyPr>
          <a:lstStyle/>
          <a:p>
            <a:pPr algn="ctr"/>
            <a:r>
              <a:rPr lang="en-US" dirty="0" smtClean="0"/>
              <a:t>Ordering MODIS and other</a:t>
            </a:r>
            <a:br>
              <a:rPr lang="en-US" dirty="0" smtClean="0"/>
            </a:br>
            <a:r>
              <a:rPr lang="en-US" dirty="0" smtClean="0"/>
              <a:t>Satellite Products</a:t>
            </a:r>
            <a:endParaRPr lang="en-US" dirty="0"/>
          </a:p>
        </p:txBody>
      </p:sp>
      <p:sp>
        <p:nvSpPr>
          <p:cNvPr id="3" name="Content Placeholder 2"/>
          <p:cNvSpPr>
            <a:spLocks noGrp="1"/>
          </p:cNvSpPr>
          <p:nvPr>
            <p:ph idx="1"/>
          </p:nvPr>
        </p:nvSpPr>
        <p:spPr>
          <a:xfrm>
            <a:off x="326116" y="1494788"/>
            <a:ext cx="8229600" cy="4525963"/>
          </a:xfrm>
        </p:spPr>
        <p:txBody>
          <a:bodyPr>
            <a:normAutofit/>
          </a:bodyPr>
          <a:lstStyle/>
          <a:p>
            <a:r>
              <a:rPr lang="en-US" dirty="0" err="1" smtClean="0"/>
              <a:t>EarthData</a:t>
            </a:r>
            <a:r>
              <a:rPr lang="en-US" dirty="0" smtClean="0"/>
              <a:t> </a:t>
            </a:r>
            <a:r>
              <a:rPr lang="en-US" dirty="0"/>
              <a:t>- </a:t>
            </a:r>
            <a:r>
              <a:rPr lang="en-US" dirty="0">
                <a:solidFill>
                  <a:srgbClr val="FF0000"/>
                </a:solidFill>
              </a:rPr>
              <a:t>https://earthdata.nasa.gov/</a:t>
            </a:r>
            <a:endParaRPr lang="en-US" dirty="0" smtClean="0">
              <a:solidFill>
                <a:srgbClr val="FF0000"/>
              </a:solidFill>
            </a:endParaRPr>
          </a:p>
          <a:p>
            <a:r>
              <a:rPr lang="en-US" dirty="0" err="1" smtClean="0"/>
              <a:t>Mirador</a:t>
            </a:r>
            <a:r>
              <a:rPr lang="en-US" dirty="0" smtClean="0"/>
              <a:t> - </a:t>
            </a:r>
            <a:r>
              <a:rPr lang="en-US" sz="2800" dirty="0">
                <a:solidFill>
                  <a:srgbClr val="FF0000"/>
                </a:solidFill>
              </a:rPr>
              <a:t>https://mirador.gsfc.nasa.gov/</a:t>
            </a:r>
          </a:p>
          <a:p>
            <a:r>
              <a:rPr lang="en-US" b="1" dirty="0"/>
              <a:t>LAADS - </a:t>
            </a:r>
            <a:r>
              <a:rPr lang="en-US" dirty="0">
                <a:solidFill>
                  <a:srgbClr val="FF0000"/>
                </a:solidFill>
              </a:rPr>
              <a:t>https://ladsweb.modaps.eosdis.nasa.gov/</a:t>
            </a:r>
          </a:p>
          <a:p>
            <a:pPr marL="0" indent="0">
              <a:buNone/>
            </a:pPr>
            <a:endParaRPr lang="en-US" dirty="0" smtClean="0"/>
          </a:p>
        </p:txBody>
      </p:sp>
      <p:pic>
        <p:nvPicPr>
          <p:cNvPr id="6" name="Picture 5"/>
          <p:cNvPicPr>
            <a:picLocks noChangeAspect="1"/>
          </p:cNvPicPr>
          <p:nvPr/>
        </p:nvPicPr>
        <p:blipFill>
          <a:blip r:embed="rId2"/>
          <a:stretch>
            <a:fillRect/>
          </a:stretch>
        </p:blipFill>
        <p:spPr>
          <a:xfrm>
            <a:off x="4652243" y="3419321"/>
            <a:ext cx="4315473" cy="3018160"/>
          </a:xfrm>
          <a:prstGeom prst="rect">
            <a:avLst/>
          </a:prstGeom>
        </p:spPr>
      </p:pic>
      <p:pic>
        <p:nvPicPr>
          <p:cNvPr id="8" name="Picture 7"/>
          <p:cNvPicPr>
            <a:picLocks noChangeAspect="1"/>
          </p:cNvPicPr>
          <p:nvPr/>
        </p:nvPicPr>
        <p:blipFill>
          <a:blip r:embed="rId3"/>
          <a:stretch>
            <a:fillRect/>
          </a:stretch>
        </p:blipFill>
        <p:spPr>
          <a:xfrm>
            <a:off x="213940" y="3422857"/>
            <a:ext cx="4438303" cy="3014624"/>
          </a:xfrm>
          <a:prstGeom prst="rect">
            <a:avLst/>
          </a:prstGeom>
        </p:spPr>
      </p:pic>
    </p:spTree>
    <p:extLst>
      <p:ext uri="{BB962C8B-B14F-4D97-AF65-F5344CB8AC3E}">
        <p14:creationId xmlns:p14="http://schemas.microsoft.com/office/powerpoint/2010/main" val="3451532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371" y="35225"/>
            <a:ext cx="8229600" cy="843949"/>
          </a:xfrm>
        </p:spPr>
        <p:txBody>
          <a:bodyPr>
            <a:normAutofit/>
          </a:bodyPr>
          <a:lstStyle/>
          <a:p>
            <a:r>
              <a:rPr lang="en-US" dirty="0" smtClean="0"/>
              <a:t>LAADS DAAC</a:t>
            </a:r>
            <a:endParaRPr lang="en-US" dirty="0"/>
          </a:p>
        </p:txBody>
      </p:sp>
      <p:sp>
        <p:nvSpPr>
          <p:cNvPr id="3" name="Content Placeholder 2"/>
          <p:cNvSpPr>
            <a:spLocks noGrp="1"/>
          </p:cNvSpPr>
          <p:nvPr>
            <p:ph idx="1"/>
          </p:nvPr>
        </p:nvSpPr>
        <p:spPr>
          <a:xfrm>
            <a:off x="115390" y="2263640"/>
            <a:ext cx="2119818" cy="4163200"/>
          </a:xfrm>
        </p:spPr>
        <p:txBody>
          <a:bodyPr>
            <a:normAutofit/>
          </a:bodyPr>
          <a:lstStyle/>
          <a:p>
            <a:pPr marL="0" indent="0">
              <a:buNone/>
            </a:pPr>
            <a:r>
              <a:rPr lang="en-US" dirty="0" smtClean="0"/>
              <a:t>LAADS is the DAAC  that archives and distributes Atmosphere products from MODIS Terra, Aqua, VIIRS, and more.  </a:t>
            </a:r>
            <a:endParaRPr lang="en-US" dirty="0"/>
          </a:p>
        </p:txBody>
      </p:sp>
      <p:sp>
        <p:nvSpPr>
          <p:cNvPr id="4" name="TextBox 3"/>
          <p:cNvSpPr txBox="1"/>
          <p:nvPr/>
        </p:nvSpPr>
        <p:spPr>
          <a:xfrm>
            <a:off x="304800" y="817797"/>
            <a:ext cx="8382000" cy="707886"/>
          </a:xfrm>
          <a:prstGeom prst="rect">
            <a:avLst/>
          </a:prstGeom>
          <a:noFill/>
        </p:spPr>
        <p:txBody>
          <a:bodyPr wrap="square" rtlCol="0">
            <a:spAutoFit/>
          </a:bodyPr>
          <a:lstStyle/>
          <a:p>
            <a:r>
              <a:rPr lang="en-US" sz="2000" dirty="0"/>
              <a:t>Level-1 and Atmosphere Archive and Distribution System (LAADS) Distributed Active Archive Center (DAAC) </a:t>
            </a:r>
            <a:endParaRPr lang="en-US" sz="2000" dirty="0">
              <a:solidFill>
                <a:srgbClr val="FF0000"/>
              </a:solidFill>
            </a:endParaRPr>
          </a:p>
        </p:txBody>
      </p:sp>
      <p:pic>
        <p:nvPicPr>
          <p:cNvPr id="6" name="Picture 5"/>
          <p:cNvPicPr>
            <a:picLocks noChangeAspect="1"/>
          </p:cNvPicPr>
          <p:nvPr/>
        </p:nvPicPr>
        <p:blipFill>
          <a:blip r:embed="rId2"/>
          <a:stretch>
            <a:fillRect/>
          </a:stretch>
        </p:blipFill>
        <p:spPr>
          <a:xfrm>
            <a:off x="2145226" y="1971207"/>
            <a:ext cx="6733162" cy="4748066"/>
          </a:xfrm>
          <a:prstGeom prst="rect">
            <a:avLst/>
          </a:prstGeom>
        </p:spPr>
      </p:pic>
      <p:sp>
        <p:nvSpPr>
          <p:cNvPr id="7" name="TextBox 6"/>
          <p:cNvSpPr txBox="1"/>
          <p:nvPr/>
        </p:nvSpPr>
        <p:spPr>
          <a:xfrm>
            <a:off x="2590800" y="1430913"/>
            <a:ext cx="5638800" cy="461665"/>
          </a:xfrm>
          <a:prstGeom prst="rect">
            <a:avLst/>
          </a:prstGeom>
          <a:noFill/>
        </p:spPr>
        <p:txBody>
          <a:bodyPr wrap="square" rtlCol="0">
            <a:spAutoFit/>
          </a:bodyPr>
          <a:lstStyle/>
          <a:p>
            <a:r>
              <a:rPr lang="en-US" sz="2400" dirty="0">
                <a:solidFill>
                  <a:srgbClr val="FF0000"/>
                </a:solidFill>
              </a:rPr>
              <a:t>https://ladsweb.modaps.eosdis.nasa.gov/</a:t>
            </a:r>
          </a:p>
        </p:txBody>
      </p:sp>
      <p:sp>
        <p:nvSpPr>
          <p:cNvPr id="8" name="Rectangle 7"/>
          <p:cNvSpPr/>
          <p:nvPr/>
        </p:nvSpPr>
        <p:spPr>
          <a:xfrm>
            <a:off x="4800600" y="5791200"/>
            <a:ext cx="1447800" cy="1524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538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371" y="35225"/>
            <a:ext cx="8229600" cy="843949"/>
          </a:xfrm>
        </p:spPr>
        <p:txBody>
          <a:bodyPr>
            <a:normAutofit/>
          </a:bodyPr>
          <a:lstStyle/>
          <a:p>
            <a:r>
              <a:rPr lang="en-US" dirty="0" smtClean="0"/>
              <a:t>LAADS DAAC</a:t>
            </a:r>
            <a:endParaRPr lang="en-US" dirty="0"/>
          </a:p>
        </p:txBody>
      </p:sp>
      <p:sp>
        <p:nvSpPr>
          <p:cNvPr id="3" name="Content Placeholder 2"/>
          <p:cNvSpPr>
            <a:spLocks noGrp="1"/>
          </p:cNvSpPr>
          <p:nvPr>
            <p:ph idx="1"/>
          </p:nvPr>
        </p:nvSpPr>
        <p:spPr>
          <a:xfrm>
            <a:off x="115390" y="2263640"/>
            <a:ext cx="2551610" cy="4163200"/>
          </a:xfrm>
        </p:spPr>
        <p:txBody>
          <a:bodyPr>
            <a:normAutofit fontScale="62500" lnSpcReduction="20000"/>
          </a:bodyPr>
          <a:lstStyle/>
          <a:p>
            <a:pPr marL="457200" indent="-457200">
              <a:buFont typeface="+mj-lt"/>
              <a:buAutoNum type="arabicPeriod"/>
            </a:pPr>
            <a:r>
              <a:rPr lang="en-US" sz="2000" dirty="0" smtClean="0"/>
              <a:t>Select  Sensor</a:t>
            </a:r>
          </a:p>
          <a:p>
            <a:pPr marL="457200" indent="-457200">
              <a:buFont typeface="+mj-lt"/>
              <a:buAutoNum type="arabicPeriod"/>
            </a:pPr>
            <a:r>
              <a:rPr lang="en-US" sz="2000" dirty="0" smtClean="0"/>
              <a:t>Select Collection</a:t>
            </a:r>
          </a:p>
          <a:p>
            <a:pPr marL="457200" indent="-457200">
              <a:buFont typeface="+mj-lt"/>
              <a:buAutoNum type="arabicPeriod"/>
            </a:pPr>
            <a:r>
              <a:rPr lang="en-US" sz="2000" dirty="0" smtClean="0"/>
              <a:t>Select Product</a:t>
            </a:r>
          </a:p>
          <a:p>
            <a:pPr marL="457200" indent="-457200">
              <a:buFont typeface="+mj-lt"/>
              <a:buAutoNum type="arabicPeriod"/>
            </a:pPr>
            <a:r>
              <a:rPr lang="en-US" sz="2000" dirty="0" smtClean="0"/>
              <a:t>Select Time</a:t>
            </a:r>
          </a:p>
          <a:p>
            <a:pPr marL="822960" lvl="1" indent="-457200">
              <a:buFont typeface="+mj-lt"/>
              <a:buAutoNum type="arabicPeriod"/>
            </a:pPr>
            <a:r>
              <a:rPr lang="en-US" sz="1800" dirty="0" smtClean="0"/>
              <a:t>Single Day or a Range of Days</a:t>
            </a:r>
          </a:p>
          <a:p>
            <a:pPr marL="457200" indent="-457200">
              <a:buFont typeface="+mj-lt"/>
              <a:buAutoNum type="arabicPeriod"/>
            </a:pPr>
            <a:r>
              <a:rPr lang="en-US" sz="2000" dirty="0" smtClean="0"/>
              <a:t>Select Location</a:t>
            </a:r>
          </a:p>
          <a:p>
            <a:pPr marL="822960" lvl="1" indent="-457200">
              <a:buFont typeface="+mj-lt"/>
              <a:buAutoNum type="arabicPeriod"/>
            </a:pPr>
            <a:r>
              <a:rPr lang="en-US" sz="1800" dirty="0" smtClean="0"/>
              <a:t>Can scroll map to choose a box or type in </a:t>
            </a:r>
            <a:r>
              <a:rPr lang="en-US" sz="1800" dirty="0" err="1" smtClean="0"/>
              <a:t>lat</a:t>
            </a:r>
            <a:r>
              <a:rPr lang="en-US" sz="1800" dirty="0" smtClean="0"/>
              <a:t> and </a:t>
            </a:r>
            <a:r>
              <a:rPr lang="en-US" sz="1800" dirty="0" err="1" smtClean="0"/>
              <a:t>lon</a:t>
            </a:r>
            <a:r>
              <a:rPr lang="en-US" sz="1800" dirty="0" smtClean="0"/>
              <a:t> values, choose a country, or the whole globe!</a:t>
            </a:r>
          </a:p>
          <a:p>
            <a:pPr marL="457200" indent="-457200">
              <a:buFont typeface="+mj-lt"/>
              <a:buAutoNum type="arabicPeriod"/>
            </a:pPr>
            <a:r>
              <a:rPr lang="en-US" sz="2000" dirty="0" smtClean="0"/>
              <a:t>View Files</a:t>
            </a:r>
          </a:p>
          <a:p>
            <a:pPr marL="822960" lvl="1" indent="-457200">
              <a:buFont typeface="+mj-lt"/>
              <a:buAutoNum type="arabicPeriod"/>
            </a:pPr>
            <a:r>
              <a:rPr lang="en-US" sz="1800" dirty="0" smtClean="0"/>
              <a:t>You can sneak a peek at the figures.</a:t>
            </a:r>
          </a:p>
          <a:p>
            <a:pPr marL="822960" lvl="1" indent="-457200">
              <a:buFont typeface="+mj-lt"/>
              <a:buAutoNum type="arabicPeriod"/>
            </a:pPr>
            <a:r>
              <a:rPr lang="en-US" sz="1800" dirty="0" smtClean="0"/>
              <a:t>Click on “Search by Product” to go back to the list</a:t>
            </a:r>
          </a:p>
          <a:p>
            <a:pPr marL="822960" lvl="1" indent="-457200">
              <a:buFont typeface="+mj-lt"/>
              <a:buAutoNum type="arabicPeriod"/>
            </a:pPr>
            <a:r>
              <a:rPr lang="en-US" sz="1800" dirty="0" smtClean="0"/>
              <a:t>To order the files you have to “select them”</a:t>
            </a:r>
          </a:p>
          <a:p>
            <a:pPr marL="457200" indent="-457200">
              <a:buFont typeface="+mj-lt"/>
              <a:buAutoNum type="arabicPeriod"/>
            </a:pPr>
            <a:r>
              <a:rPr lang="en-US" sz="2000" dirty="0" smtClean="0"/>
              <a:t>Review and Order Data</a:t>
            </a:r>
          </a:p>
          <a:p>
            <a:pPr marL="822960" lvl="1" indent="-457200">
              <a:buFont typeface="+mj-lt"/>
              <a:buAutoNum type="arabicPeriod"/>
            </a:pPr>
            <a:r>
              <a:rPr lang="en-US" sz="1800" dirty="0" smtClean="0"/>
              <a:t>You need to make an account</a:t>
            </a:r>
            <a:endParaRPr lang="en-US" sz="1800" dirty="0"/>
          </a:p>
        </p:txBody>
      </p:sp>
      <p:sp>
        <p:nvSpPr>
          <p:cNvPr id="4" name="TextBox 3"/>
          <p:cNvSpPr txBox="1"/>
          <p:nvPr/>
        </p:nvSpPr>
        <p:spPr>
          <a:xfrm>
            <a:off x="304800" y="817797"/>
            <a:ext cx="8382000" cy="707886"/>
          </a:xfrm>
          <a:prstGeom prst="rect">
            <a:avLst/>
          </a:prstGeom>
          <a:noFill/>
        </p:spPr>
        <p:txBody>
          <a:bodyPr wrap="square" rtlCol="0">
            <a:spAutoFit/>
          </a:bodyPr>
          <a:lstStyle/>
          <a:p>
            <a:r>
              <a:rPr lang="en-US" sz="2000" dirty="0"/>
              <a:t>Level-1 and Atmosphere Archive and Distribution System (LAADS) Distributed Active Archive Center (DAAC) </a:t>
            </a:r>
            <a:endParaRPr lang="en-US" sz="2000" dirty="0">
              <a:solidFill>
                <a:srgbClr val="FF0000"/>
              </a:solidFill>
            </a:endParaRPr>
          </a:p>
        </p:txBody>
      </p:sp>
      <p:pic>
        <p:nvPicPr>
          <p:cNvPr id="9" name="Picture 8"/>
          <p:cNvPicPr>
            <a:picLocks noChangeAspect="1"/>
          </p:cNvPicPr>
          <p:nvPr/>
        </p:nvPicPr>
        <p:blipFill>
          <a:blip r:embed="rId2"/>
          <a:stretch>
            <a:fillRect/>
          </a:stretch>
        </p:blipFill>
        <p:spPr>
          <a:xfrm>
            <a:off x="2746364" y="1905000"/>
            <a:ext cx="6114607" cy="4235265"/>
          </a:xfrm>
          <a:prstGeom prst="rect">
            <a:avLst/>
          </a:prstGeom>
        </p:spPr>
      </p:pic>
      <p:sp>
        <p:nvSpPr>
          <p:cNvPr id="10" name="Rectangle 9"/>
          <p:cNvSpPr/>
          <p:nvPr/>
        </p:nvSpPr>
        <p:spPr>
          <a:xfrm>
            <a:off x="3200400" y="2819400"/>
            <a:ext cx="1676400" cy="1524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a:stretch>
            <a:fillRect/>
          </a:stretch>
        </p:blipFill>
        <p:spPr>
          <a:xfrm>
            <a:off x="2746363" y="1904999"/>
            <a:ext cx="6114607" cy="4235265"/>
          </a:xfrm>
          <a:prstGeom prst="rect">
            <a:avLst/>
          </a:prstGeom>
        </p:spPr>
      </p:pic>
      <p:sp>
        <p:nvSpPr>
          <p:cNvPr id="13" name="Rectangle 12"/>
          <p:cNvSpPr/>
          <p:nvPr/>
        </p:nvSpPr>
        <p:spPr>
          <a:xfrm>
            <a:off x="3200398" y="2895600"/>
            <a:ext cx="1676401" cy="18288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4"/>
          <a:stretch>
            <a:fillRect/>
          </a:stretch>
        </p:blipFill>
        <p:spPr>
          <a:xfrm>
            <a:off x="2746363" y="1904998"/>
            <a:ext cx="6114608" cy="4235266"/>
          </a:xfrm>
          <a:prstGeom prst="rect">
            <a:avLst/>
          </a:prstGeom>
        </p:spPr>
      </p:pic>
      <p:sp>
        <p:nvSpPr>
          <p:cNvPr id="15" name="Rectangle 14"/>
          <p:cNvSpPr/>
          <p:nvPr/>
        </p:nvSpPr>
        <p:spPr>
          <a:xfrm>
            <a:off x="3200398" y="3992880"/>
            <a:ext cx="1447800" cy="1524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5"/>
          <a:stretch>
            <a:fillRect/>
          </a:stretch>
        </p:blipFill>
        <p:spPr>
          <a:xfrm>
            <a:off x="2746362" y="1904997"/>
            <a:ext cx="6114608" cy="4235267"/>
          </a:xfrm>
          <a:prstGeom prst="rect">
            <a:avLst/>
          </a:prstGeom>
        </p:spPr>
      </p:pic>
      <p:sp>
        <p:nvSpPr>
          <p:cNvPr id="17" name="Rectangle 16"/>
          <p:cNvSpPr/>
          <p:nvPr/>
        </p:nvSpPr>
        <p:spPr>
          <a:xfrm>
            <a:off x="4528038" y="2370775"/>
            <a:ext cx="577362" cy="180732"/>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6"/>
          <a:stretch>
            <a:fillRect/>
          </a:stretch>
        </p:blipFill>
        <p:spPr>
          <a:xfrm>
            <a:off x="2746361" y="1904997"/>
            <a:ext cx="6114609" cy="4235268"/>
          </a:xfrm>
          <a:prstGeom prst="rect">
            <a:avLst/>
          </a:prstGeom>
        </p:spPr>
      </p:pic>
      <p:sp>
        <p:nvSpPr>
          <p:cNvPr id="19" name="Rectangle 18"/>
          <p:cNvSpPr/>
          <p:nvPr/>
        </p:nvSpPr>
        <p:spPr>
          <a:xfrm>
            <a:off x="3232636" y="3017282"/>
            <a:ext cx="2329964" cy="868918"/>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7"/>
          <a:stretch>
            <a:fillRect/>
          </a:stretch>
        </p:blipFill>
        <p:spPr>
          <a:xfrm>
            <a:off x="2743200" y="1904996"/>
            <a:ext cx="6114610" cy="4235268"/>
          </a:xfrm>
          <a:prstGeom prst="rect">
            <a:avLst/>
          </a:prstGeom>
        </p:spPr>
      </p:pic>
      <p:sp>
        <p:nvSpPr>
          <p:cNvPr id="22" name="Rectangle 21"/>
          <p:cNvSpPr/>
          <p:nvPr/>
        </p:nvSpPr>
        <p:spPr>
          <a:xfrm>
            <a:off x="5474443" y="2351969"/>
            <a:ext cx="697757" cy="199537"/>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p:nvPicPr>
        <p:blipFill>
          <a:blip r:embed="rId8"/>
          <a:stretch>
            <a:fillRect/>
          </a:stretch>
        </p:blipFill>
        <p:spPr>
          <a:xfrm>
            <a:off x="2743200" y="1904995"/>
            <a:ext cx="6114610" cy="4235269"/>
          </a:xfrm>
          <a:prstGeom prst="rect">
            <a:avLst/>
          </a:prstGeom>
        </p:spPr>
      </p:pic>
      <p:pic>
        <p:nvPicPr>
          <p:cNvPr id="24" name="Picture 23"/>
          <p:cNvPicPr>
            <a:picLocks noChangeAspect="1"/>
          </p:cNvPicPr>
          <p:nvPr/>
        </p:nvPicPr>
        <p:blipFill>
          <a:blip r:embed="rId9"/>
          <a:stretch>
            <a:fillRect/>
          </a:stretch>
        </p:blipFill>
        <p:spPr>
          <a:xfrm>
            <a:off x="2740039" y="1904994"/>
            <a:ext cx="6114610" cy="4235270"/>
          </a:xfrm>
          <a:prstGeom prst="rect">
            <a:avLst/>
          </a:prstGeom>
        </p:spPr>
      </p:pic>
      <p:sp>
        <p:nvSpPr>
          <p:cNvPr id="25" name="Rectangle 24"/>
          <p:cNvSpPr/>
          <p:nvPr/>
        </p:nvSpPr>
        <p:spPr>
          <a:xfrm>
            <a:off x="6385679" y="2361371"/>
            <a:ext cx="501395" cy="180731"/>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10"/>
          <a:stretch>
            <a:fillRect/>
          </a:stretch>
        </p:blipFill>
        <p:spPr>
          <a:xfrm>
            <a:off x="2736878" y="1885008"/>
            <a:ext cx="6117771" cy="4235270"/>
          </a:xfrm>
          <a:prstGeom prst="rect">
            <a:avLst/>
          </a:prstGeom>
        </p:spPr>
      </p:pic>
      <p:sp>
        <p:nvSpPr>
          <p:cNvPr id="27" name="Rectangle 26"/>
          <p:cNvSpPr/>
          <p:nvPr/>
        </p:nvSpPr>
        <p:spPr>
          <a:xfrm>
            <a:off x="6781800" y="3200400"/>
            <a:ext cx="304800" cy="566138"/>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p:cNvPicPr>
            <a:picLocks noChangeAspect="1"/>
          </p:cNvPicPr>
          <p:nvPr/>
        </p:nvPicPr>
        <p:blipFill>
          <a:blip r:embed="rId11"/>
          <a:stretch>
            <a:fillRect/>
          </a:stretch>
        </p:blipFill>
        <p:spPr>
          <a:xfrm>
            <a:off x="2776043" y="1881546"/>
            <a:ext cx="6094556" cy="4233829"/>
          </a:xfrm>
          <a:prstGeom prst="rect">
            <a:avLst/>
          </a:prstGeom>
        </p:spPr>
      </p:pic>
      <p:sp>
        <p:nvSpPr>
          <p:cNvPr id="29" name="Rectangle 28"/>
          <p:cNvSpPr/>
          <p:nvPr/>
        </p:nvSpPr>
        <p:spPr>
          <a:xfrm>
            <a:off x="2784505" y="2253969"/>
            <a:ext cx="283821" cy="336831"/>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p:cNvPicPr>
            <a:picLocks noChangeAspect="1"/>
          </p:cNvPicPr>
          <p:nvPr/>
        </p:nvPicPr>
        <p:blipFill>
          <a:blip r:embed="rId12"/>
          <a:stretch>
            <a:fillRect/>
          </a:stretch>
        </p:blipFill>
        <p:spPr>
          <a:xfrm>
            <a:off x="2746204" y="1875244"/>
            <a:ext cx="6113186" cy="4235271"/>
          </a:xfrm>
          <a:prstGeom prst="rect">
            <a:avLst/>
          </a:prstGeom>
        </p:spPr>
      </p:pic>
      <p:sp>
        <p:nvSpPr>
          <p:cNvPr id="31" name="Rectangle 30"/>
          <p:cNvSpPr/>
          <p:nvPr/>
        </p:nvSpPr>
        <p:spPr>
          <a:xfrm>
            <a:off x="7239000" y="2308255"/>
            <a:ext cx="914400" cy="155549"/>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p:cNvPicPr>
            <a:picLocks noChangeAspect="1"/>
          </p:cNvPicPr>
          <p:nvPr/>
        </p:nvPicPr>
        <p:blipFill>
          <a:blip r:embed="rId13"/>
          <a:stretch>
            <a:fillRect/>
          </a:stretch>
        </p:blipFill>
        <p:spPr>
          <a:xfrm>
            <a:off x="2753491" y="1887388"/>
            <a:ext cx="6105588" cy="4223127"/>
          </a:xfrm>
          <a:prstGeom prst="rect">
            <a:avLst/>
          </a:prstGeom>
        </p:spPr>
      </p:pic>
      <p:sp>
        <p:nvSpPr>
          <p:cNvPr id="33" name="Rectangle 32"/>
          <p:cNvSpPr/>
          <p:nvPr/>
        </p:nvSpPr>
        <p:spPr>
          <a:xfrm>
            <a:off x="6019193" y="2891663"/>
            <a:ext cx="2578618" cy="976062"/>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4893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500"/>
                                        <p:tgtEl>
                                          <p:spTgt spid="25"/>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500"/>
                                        <p:tgtEl>
                                          <p:spTgt spid="26"/>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500"/>
                                        <p:tgtEl>
                                          <p:spTgt spid="29"/>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500"/>
                                        <p:tgtEl>
                                          <p:spTgt spid="30"/>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fade">
                                      <p:cBhvr>
                                        <p:cTn id="102" dur="500"/>
                                        <p:tgtEl>
                                          <p:spTgt spid="31"/>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32"/>
                                        </p:tgtEl>
                                        <p:attrNameLst>
                                          <p:attrName>style.visibility</p:attrName>
                                        </p:attrNameLst>
                                      </p:cBhvr>
                                      <p:to>
                                        <p:strVal val="visible"/>
                                      </p:to>
                                    </p:set>
                                    <p:animEffect transition="in" filter="fade">
                                      <p:cBhvr>
                                        <p:cTn id="107" dur="500"/>
                                        <p:tgtEl>
                                          <p:spTgt spid="32"/>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fade">
                                      <p:cBhvr>
                                        <p:cTn id="1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7" grpId="0" animBg="1"/>
      <p:bldP spid="19" grpId="0" animBg="1"/>
      <p:bldP spid="22" grpId="0" animBg="1"/>
      <p:bldP spid="25" grpId="0" animBg="1"/>
      <p:bldP spid="27" grpId="0" animBg="1"/>
      <p:bldP spid="29" grpId="0" animBg="1"/>
      <p:bldP spid="31"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457200"/>
            <a:ext cx="8229600" cy="932688"/>
          </a:xfrm>
        </p:spPr>
        <p:txBody>
          <a:bodyPr/>
          <a:lstStyle/>
          <a:p>
            <a:r>
              <a:rPr lang="en-US" dirty="0" smtClean="0"/>
              <a:t>Your order notification</a:t>
            </a:r>
            <a:endParaRPr lang="en-US" dirty="0"/>
          </a:p>
        </p:txBody>
      </p:sp>
      <p:sp>
        <p:nvSpPr>
          <p:cNvPr id="4" name="Rectangle 3"/>
          <p:cNvSpPr/>
          <p:nvPr/>
        </p:nvSpPr>
        <p:spPr>
          <a:xfrm>
            <a:off x="1981200" y="2438400"/>
            <a:ext cx="19812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pic>
        <p:nvPicPr>
          <p:cNvPr id="6" name="Picture 5"/>
          <p:cNvPicPr>
            <a:picLocks noChangeAspect="1"/>
          </p:cNvPicPr>
          <p:nvPr/>
        </p:nvPicPr>
        <p:blipFill>
          <a:blip r:embed="rId3"/>
          <a:stretch>
            <a:fillRect/>
          </a:stretch>
        </p:blipFill>
        <p:spPr>
          <a:xfrm>
            <a:off x="609600" y="1676400"/>
            <a:ext cx="7543800" cy="4386328"/>
          </a:xfrm>
          <a:prstGeom prst="rect">
            <a:avLst/>
          </a:prstGeom>
        </p:spPr>
      </p:pic>
    </p:spTree>
    <p:extLst>
      <p:ext uri="{BB962C8B-B14F-4D97-AF65-F5344CB8AC3E}">
        <p14:creationId xmlns:p14="http://schemas.microsoft.com/office/powerpoint/2010/main" val="6855508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6001"/>
            <a:ext cx="8229600" cy="856488"/>
          </a:xfrm>
        </p:spPr>
        <p:txBody>
          <a:bodyPr/>
          <a:lstStyle/>
          <a:p>
            <a:r>
              <a:rPr lang="en-US" dirty="0" smtClean="0"/>
              <a:t>MODIS Product Hierarchy</a:t>
            </a:r>
            <a:endParaRPr lang="en-US" dirty="0"/>
          </a:p>
        </p:txBody>
      </p:sp>
      <p:pic>
        <p:nvPicPr>
          <p:cNvPr id="5" name="Picture 4"/>
          <p:cNvPicPr>
            <a:picLocks noChangeAspect="1"/>
          </p:cNvPicPr>
          <p:nvPr/>
        </p:nvPicPr>
        <p:blipFill>
          <a:blip r:embed="rId2"/>
          <a:stretch>
            <a:fillRect/>
          </a:stretch>
        </p:blipFill>
        <p:spPr>
          <a:xfrm>
            <a:off x="341194" y="1132489"/>
            <a:ext cx="8202021" cy="5725511"/>
          </a:xfrm>
          <a:prstGeom prst="rect">
            <a:avLst/>
          </a:prstGeom>
        </p:spPr>
      </p:pic>
    </p:spTree>
    <p:extLst>
      <p:ext uri="{BB962C8B-B14F-4D97-AF65-F5344CB8AC3E}">
        <p14:creationId xmlns:p14="http://schemas.microsoft.com/office/powerpoint/2010/main" val="30517219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28600" y="20472"/>
            <a:ext cx="8734567" cy="6545194"/>
          </a:xfrm>
          <a:prstGeom prst="rect">
            <a:avLst/>
          </a:prstGeom>
        </p:spPr>
      </p:pic>
    </p:spTree>
    <p:extLst>
      <p:ext uri="{BB962C8B-B14F-4D97-AF65-F5344CB8AC3E}">
        <p14:creationId xmlns:p14="http://schemas.microsoft.com/office/powerpoint/2010/main" val="35450849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 Quality Screening Service</a:t>
            </a:r>
            <a:endParaRPr lang="en-US" dirty="0"/>
          </a:p>
        </p:txBody>
      </p:sp>
      <p:pic>
        <p:nvPicPr>
          <p:cNvPr id="1028" name="Picture 4" descr="Example of data quality mask"/>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497580" y="2177320"/>
            <a:ext cx="190500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xample of data before screening"/>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1094015" y="2224846"/>
            <a:ext cx="1905000" cy="228619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xample of data after screeni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901145" y="2177320"/>
            <a:ext cx="1905000" cy="23812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251265" y="1860061"/>
            <a:ext cx="1590500" cy="369332"/>
          </a:xfrm>
          <a:prstGeom prst="rect">
            <a:avLst/>
          </a:prstGeom>
          <a:noFill/>
        </p:spPr>
        <p:txBody>
          <a:bodyPr wrap="none" rtlCol="0">
            <a:spAutoFit/>
          </a:bodyPr>
          <a:lstStyle/>
          <a:p>
            <a:r>
              <a:rPr lang="en-US" dirty="0" smtClean="0"/>
              <a:t>Original Image</a:t>
            </a:r>
            <a:endParaRPr lang="en-US" dirty="0"/>
          </a:p>
        </p:txBody>
      </p:sp>
      <p:sp>
        <p:nvSpPr>
          <p:cNvPr id="6" name="TextBox 5"/>
          <p:cNvSpPr txBox="1"/>
          <p:nvPr/>
        </p:nvSpPr>
        <p:spPr>
          <a:xfrm>
            <a:off x="4188823" y="1790570"/>
            <a:ext cx="692818" cy="369332"/>
          </a:xfrm>
          <a:prstGeom prst="rect">
            <a:avLst/>
          </a:prstGeom>
          <a:noFill/>
        </p:spPr>
        <p:txBody>
          <a:bodyPr wrap="none" rtlCol="0">
            <a:spAutoFit/>
          </a:bodyPr>
          <a:lstStyle/>
          <a:p>
            <a:r>
              <a:rPr lang="en-US" dirty="0" smtClean="0"/>
              <a:t>Mask</a:t>
            </a:r>
            <a:endParaRPr lang="en-US" dirty="0"/>
          </a:p>
        </p:txBody>
      </p:sp>
      <p:sp>
        <p:nvSpPr>
          <p:cNvPr id="7" name="TextBox 6"/>
          <p:cNvSpPr txBox="1"/>
          <p:nvPr/>
        </p:nvSpPr>
        <p:spPr>
          <a:xfrm>
            <a:off x="5878284" y="1762481"/>
            <a:ext cx="1725152" cy="369332"/>
          </a:xfrm>
          <a:prstGeom prst="rect">
            <a:avLst/>
          </a:prstGeom>
          <a:noFill/>
        </p:spPr>
        <p:txBody>
          <a:bodyPr wrap="none" rtlCol="0">
            <a:spAutoFit/>
          </a:bodyPr>
          <a:lstStyle/>
          <a:p>
            <a:r>
              <a:rPr lang="en-US" dirty="0" smtClean="0"/>
              <a:t>Screened Image</a:t>
            </a:r>
            <a:endParaRPr lang="en-US" dirty="0"/>
          </a:p>
        </p:txBody>
      </p:sp>
      <p:sp>
        <p:nvSpPr>
          <p:cNvPr id="8" name="TextBox 7"/>
          <p:cNvSpPr txBox="1"/>
          <p:nvPr/>
        </p:nvSpPr>
        <p:spPr>
          <a:xfrm>
            <a:off x="705881" y="4923355"/>
            <a:ext cx="8351520" cy="1200329"/>
          </a:xfrm>
          <a:prstGeom prst="rect">
            <a:avLst/>
          </a:prstGeom>
          <a:noFill/>
        </p:spPr>
        <p:txBody>
          <a:bodyPr wrap="square" rtlCol="0">
            <a:spAutoFit/>
          </a:bodyPr>
          <a:lstStyle/>
          <a:p>
            <a:r>
              <a:rPr lang="en-US" dirty="0" smtClean="0"/>
              <a:t>Mask is white (1) where data meet the quality threshold specified (in this example, Good or Very Good) and black (0) where data fall below threshold.  Observations that correspond to black (0) elements in the mask are replaced with fill values in the screened product.</a:t>
            </a:r>
            <a:endParaRPr lang="en-US" dirty="0"/>
          </a:p>
        </p:txBody>
      </p:sp>
    </p:spTree>
    <p:extLst>
      <p:ext uri="{BB962C8B-B14F-4D97-AF65-F5344CB8AC3E}">
        <p14:creationId xmlns:p14="http://schemas.microsoft.com/office/powerpoint/2010/main" val="26980394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33400" y="152400"/>
            <a:ext cx="7772400" cy="914400"/>
          </a:xfrm>
        </p:spPr>
        <p:txBody>
          <a:bodyPr>
            <a:normAutofit/>
          </a:bodyPr>
          <a:lstStyle/>
          <a:p>
            <a:r>
              <a:rPr lang="en-US" altLang="en-US" dirty="0" smtClean="0">
                <a:solidFill>
                  <a:schemeClr val="accent2"/>
                </a:solidFill>
              </a:rPr>
              <a:t>Legacy Image Search</a:t>
            </a:r>
            <a:endParaRPr lang="en-US" altLang="en-US" dirty="0"/>
          </a:p>
        </p:txBody>
      </p:sp>
      <p:sp>
        <p:nvSpPr>
          <p:cNvPr id="4" name="TextBox 3"/>
          <p:cNvSpPr txBox="1"/>
          <p:nvPr/>
        </p:nvSpPr>
        <p:spPr>
          <a:xfrm>
            <a:off x="189411" y="1143000"/>
            <a:ext cx="8991600" cy="461665"/>
          </a:xfrm>
          <a:prstGeom prst="rect">
            <a:avLst/>
          </a:prstGeom>
          <a:noFill/>
        </p:spPr>
        <p:txBody>
          <a:bodyPr wrap="square" rtlCol="0">
            <a:spAutoFit/>
          </a:bodyPr>
          <a:lstStyle/>
          <a:p>
            <a:r>
              <a:rPr lang="en-US" sz="2400" dirty="0">
                <a:solidFill>
                  <a:srgbClr val="FF0000"/>
                </a:solidFill>
              </a:rPr>
              <a:t>https://modis-images.gsfc.nasa.gov/IMAGES/02_1km_main.html</a:t>
            </a:r>
          </a:p>
        </p:txBody>
      </p:sp>
      <p:pic>
        <p:nvPicPr>
          <p:cNvPr id="3" name="Picture 2"/>
          <p:cNvPicPr>
            <a:picLocks noChangeAspect="1"/>
          </p:cNvPicPr>
          <p:nvPr/>
        </p:nvPicPr>
        <p:blipFill>
          <a:blip r:embed="rId2"/>
          <a:stretch>
            <a:fillRect/>
          </a:stretch>
        </p:blipFill>
        <p:spPr>
          <a:xfrm>
            <a:off x="2286000" y="1828800"/>
            <a:ext cx="6733529" cy="4747516"/>
          </a:xfrm>
          <a:prstGeom prst="rect">
            <a:avLst/>
          </a:prstGeom>
        </p:spPr>
      </p:pic>
      <p:sp>
        <p:nvSpPr>
          <p:cNvPr id="5" name="Content Placeholder 2"/>
          <p:cNvSpPr txBox="1">
            <a:spLocks/>
          </p:cNvSpPr>
          <p:nvPr/>
        </p:nvSpPr>
        <p:spPr>
          <a:xfrm>
            <a:off x="115390" y="2263640"/>
            <a:ext cx="2119818" cy="4163200"/>
          </a:xfrm>
          <a:prstGeom prst="rect">
            <a:avLst/>
          </a:prstGeom>
        </p:spPr>
        <p:txBody>
          <a:bodyPr>
            <a:normAutofit fontScale="700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dirty="0" smtClean="0"/>
              <a:t>Great way to preview L2 granules and help you choose the right file for a specific event!</a:t>
            </a:r>
          </a:p>
          <a:p>
            <a:endParaRPr lang="en-US" dirty="0" smtClean="0"/>
          </a:p>
          <a:p>
            <a:r>
              <a:rPr lang="en-US" dirty="0" smtClean="0"/>
              <a:t>You can choose the Year, Month and Day.</a:t>
            </a:r>
          </a:p>
          <a:p>
            <a:endParaRPr lang="en-US" dirty="0"/>
          </a:p>
          <a:p>
            <a:r>
              <a:rPr lang="en-US" dirty="0" smtClean="0"/>
              <a:t>By clicking on the map it’ll help you identify the best time (HH:MM) to check</a:t>
            </a:r>
          </a:p>
          <a:p>
            <a:pPr marL="0" indent="0">
              <a:buNone/>
            </a:pPr>
            <a:endParaRPr lang="en-US" dirty="0"/>
          </a:p>
        </p:txBody>
      </p:sp>
      <p:sp>
        <p:nvSpPr>
          <p:cNvPr id="6" name="Rectangle 5"/>
          <p:cNvSpPr/>
          <p:nvPr/>
        </p:nvSpPr>
        <p:spPr>
          <a:xfrm>
            <a:off x="2933700" y="3352800"/>
            <a:ext cx="1181100" cy="1143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stretch>
            <a:fillRect/>
          </a:stretch>
        </p:blipFill>
        <p:spPr>
          <a:xfrm>
            <a:off x="2285999" y="1828800"/>
            <a:ext cx="6733529" cy="4747516"/>
          </a:xfrm>
          <a:prstGeom prst="rect">
            <a:avLst/>
          </a:prstGeom>
        </p:spPr>
      </p:pic>
      <p:sp>
        <p:nvSpPr>
          <p:cNvPr id="8" name="Rectangle 7"/>
          <p:cNvSpPr/>
          <p:nvPr/>
        </p:nvSpPr>
        <p:spPr>
          <a:xfrm>
            <a:off x="2690446" y="2404600"/>
            <a:ext cx="2262554" cy="11768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stretch>
            <a:fillRect/>
          </a:stretch>
        </p:blipFill>
        <p:spPr>
          <a:xfrm>
            <a:off x="2285999" y="1828800"/>
            <a:ext cx="6733530" cy="3981954"/>
          </a:xfrm>
          <a:prstGeom prst="rect">
            <a:avLst/>
          </a:prstGeom>
        </p:spPr>
      </p:pic>
      <p:sp>
        <p:nvSpPr>
          <p:cNvPr id="11" name="Rectangle 10"/>
          <p:cNvSpPr/>
          <p:nvPr/>
        </p:nvSpPr>
        <p:spPr>
          <a:xfrm>
            <a:off x="3821723" y="3181138"/>
            <a:ext cx="536331" cy="400262"/>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5"/>
          <a:stretch>
            <a:fillRect/>
          </a:stretch>
        </p:blipFill>
        <p:spPr>
          <a:xfrm>
            <a:off x="2514600" y="1626274"/>
            <a:ext cx="6256045" cy="5072869"/>
          </a:xfrm>
          <a:prstGeom prst="rect">
            <a:avLst/>
          </a:prstGeom>
        </p:spPr>
      </p:pic>
      <p:sp>
        <p:nvSpPr>
          <p:cNvPr id="13" name="Rectangle 12"/>
          <p:cNvSpPr/>
          <p:nvPr/>
        </p:nvSpPr>
        <p:spPr>
          <a:xfrm>
            <a:off x="3200400" y="1862772"/>
            <a:ext cx="2209800" cy="400868"/>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194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1"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856488"/>
          </a:xfrm>
        </p:spPr>
        <p:txBody>
          <a:bodyPr/>
          <a:lstStyle/>
          <a:p>
            <a:r>
              <a:rPr lang="en-US" dirty="0" smtClean="0"/>
              <a:t>MODIS Level 2 Data Summary</a:t>
            </a:r>
            <a:endParaRPr lang="en-US" dirty="0"/>
          </a:p>
        </p:txBody>
      </p:sp>
      <p:sp>
        <p:nvSpPr>
          <p:cNvPr id="3" name="Content Placeholder 2"/>
          <p:cNvSpPr>
            <a:spLocks noGrp="1"/>
          </p:cNvSpPr>
          <p:nvPr>
            <p:ph idx="1"/>
          </p:nvPr>
        </p:nvSpPr>
        <p:spPr>
          <a:xfrm>
            <a:off x="457200" y="1371600"/>
            <a:ext cx="8229600" cy="5257800"/>
          </a:xfrm>
        </p:spPr>
        <p:txBody>
          <a:bodyPr>
            <a:normAutofit lnSpcReduction="10000"/>
          </a:bodyPr>
          <a:lstStyle/>
          <a:p>
            <a:r>
              <a:rPr lang="en-US" b="1" dirty="0" smtClean="0"/>
              <a:t>Key </a:t>
            </a:r>
            <a:r>
              <a:rPr lang="en-US" b="1" dirty="0"/>
              <a:t>Science Applications: </a:t>
            </a:r>
            <a:endParaRPr lang="en-US" b="1" dirty="0" smtClean="0"/>
          </a:p>
          <a:p>
            <a:pPr lvl="1"/>
            <a:r>
              <a:rPr lang="en-US" dirty="0" smtClean="0"/>
              <a:t>Aerosol climatology</a:t>
            </a:r>
          </a:p>
          <a:p>
            <a:pPr lvl="1"/>
            <a:r>
              <a:rPr lang="en-US" dirty="0" smtClean="0"/>
              <a:t>biomass-burning aerosols</a:t>
            </a:r>
          </a:p>
          <a:p>
            <a:pPr lvl="1"/>
            <a:r>
              <a:rPr lang="en-US" dirty="0" smtClean="0"/>
              <a:t>cloud </a:t>
            </a:r>
            <a:r>
              <a:rPr lang="en-US" dirty="0"/>
              <a:t>radiative </a:t>
            </a:r>
            <a:r>
              <a:rPr lang="en-US" dirty="0" smtClean="0"/>
              <a:t>properties</a:t>
            </a:r>
          </a:p>
          <a:p>
            <a:pPr lvl="1"/>
            <a:r>
              <a:rPr lang="en-US" dirty="0" smtClean="0"/>
              <a:t>hydrological </a:t>
            </a:r>
            <a:r>
              <a:rPr lang="en-US" dirty="0"/>
              <a:t>cycle </a:t>
            </a:r>
            <a:r>
              <a:rPr lang="en-US" dirty="0" smtClean="0"/>
              <a:t>climatology</a:t>
            </a:r>
          </a:p>
          <a:p>
            <a:pPr lvl="1"/>
            <a:r>
              <a:rPr lang="en-US" dirty="0" smtClean="0"/>
              <a:t>effect </a:t>
            </a:r>
            <a:r>
              <a:rPr lang="en-US" dirty="0"/>
              <a:t>on aerosol and </a:t>
            </a:r>
            <a:r>
              <a:rPr lang="en-US" dirty="0" smtClean="0"/>
              <a:t>clouds</a:t>
            </a:r>
          </a:p>
          <a:p>
            <a:pPr lvl="1"/>
            <a:r>
              <a:rPr lang="en-US" dirty="0" smtClean="0"/>
              <a:t>atmospheric correction</a:t>
            </a:r>
          </a:p>
          <a:p>
            <a:pPr lvl="1"/>
            <a:r>
              <a:rPr lang="en-US" dirty="0" smtClean="0"/>
              <a:t>characterization </a:t>
            </a:r>
            <a:r>
              <a:rPr lang="en-US" dirty="0"/>
              <a:t>of the </a:t>
            </a:r>
            <a:r>
              <a:rPr lang="en-US" dirty="0" smtClean="0"/>
              <a:t>atmosphere</a:t>
            </a:r>
          </a:p>
          <a:p>
            <a:pPr lvl="1"/>
            <a:r>
              <a:rPr lang="en-US" dirty="0" smtClean="0"/>
              <a:t>cloud parameterization</a:t>
            </a:r>
          </a:p>
          <a:p>
            <a:pPr lvl="1"/>
            <a:r>
              <a:rPr lang="en-US" dirty="0" smtClean="0"/>
              <a:t>climate </a:t>
            </a:r>
            <a:r>
              <a:rPr lang="en-US" dirty="0"/>
              <a:t>modeling &amp; </a:t>
            </a:r>
            <a:r>
              <a:rPr lang="en-US" dirty="0" smtClean="0"/>
              <a:t>monitoring</a:t>
            </a:r>
          </a:p>
          <a:p>
            <a:pPr lvl="1"/>
            <a:r>
              <a:rPr lang="en-US" dirty="0" err="1" smtClean="0"/>
              <a:t>precipitable</a:t>
            </a:r>
            <a:r>
              <a:rPr lang="en-US" dirty="0" smtClean="0"/>
              <a:t> water</a:t>
            </a:r>
          </a:p>
          <a:p>
            <a:pPr lvl="1"/>
            <a:r>
              <a:rPr lang="en-US" dirty="0" smtClean="0"/>
              <a:t>cloud </a:t>
            </a:r>
            <a:r>
              <a:rPr lang="en-US" dirty="0"/>
              <a:t>determination and screening. </a:t>
            </a:r>
            <a:endParaRPr lang="en-US" dirty="0" smtClean="0"/>
          </a:p>
        </p:txBody>
      </p:sp>
    </p:spTree>
    <p:extLst>
      <p:ext uri="{BB962C8B-B14F-4D97-AF65-F5344CB8AC3E}">
        <p14:creationId xmlns:p14="http://schemas.microsoft.com/office/powerpoint/2010/main" val="17746339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856488"/>
          </a:xfrm>
        </p:spPr>
        <p:txBody>
          <a:bodyPr/>
          <a:lstStyle/>
          <a:p>
            <a:r>
              <a:rPr lang="en-US" dirty="0" smtClean="0"/>
              <a:t>MODIS Level 2 Data Summary</a:t>
            </a:r>
            <a:endParaRPr lang="en-US" dirty="0"/>
          </a:p>
        </p:txBody>
      </p:sp>
      <p:sp>
        <p:nvSpPr>
          <p:cNvPr id="3" name="Content Placeholder 2"/>
          <p:cNvSpPr>
            <a:spLocks noGrp="1"/>
          </p:cNvSpPr>
          <p:nvPr>
            <p:ph idx="1"/>
          </p:nvPr>
        </p:nvSpPr>
        <p:spPr>
          <a:xfrm>
            <a:off x="457200" y="1371600"/>
            <a:ext cx="8229600" cy="5257800"/>
          </a:xfrm>
        </p:spPr>
        <p:txBody>
          <a:bodyPr>
            <a:normAutofit/>
          </a:bodyPr>
          <a:lstStyle/>
          <a:p>
            <a:r>
              <a:rPr lang="en-US" b="1" dirty="0" smtClean="0"/>
              <a:t>Key </a:t>
            </a:r>
            <a:r>
              <a:rPr lang="en-US" b="1" dirty="0"/>
              <a:t>Geophysical Parameters: </a:t>
            </a:r>
            <a:endParaRPr lang="en-US" b="1" dirty="0" smtClean="0"/>
          </a:p>
          <a:p>
            <a:pPr lvl="1"/>
            <a:r>
              <a:rPr lang="en-US" dirty="0" smtClean="0"/>
              <a:t>Atmospheric </a:t>
            </a:r>
            <a:r>
              <a:rPr lang="en-US" dirty="0"/>
              <a:t>aerosol optical </a:t>
            </a:r>
            <a:r>
              <a:rPr lang="en-US" dirty="0" smtClean="0"/>
              <a:t>depth</a:t>
            </a:r>
          </a:p>
          <a:p>
            <a:pPr lvl="1"/>
            <a:r>
              <a:rPr lang="en-US" dirty="0" smtClean="0"/>
              <a:t>aerosol </a:t>
            </a:r>
            <a:r>
              <a:rPr lang="en-US" dirty="0"/>
              <a:t>size distribution over </a:t>
            </a:r>
            <a:r>
              <a:rPr lang="en-US" dirty="0" smtClean="0"/>
              <a:t>oceans</a:t>
            </a:r>
          </a:p>
          <a:p>
            <a:pPr lvl="1"/>
            <a:r>
              <a:rPr lang="en-US" dirty="0" smtClean="0"/>
              <a:t>cloud </a:t>
            </a:r>
            <a:r>
              <a:rPr lang="en-US" dirty="0"/>
              <a:t>particle </a:t>
            </a:r>
            <a:r>
              <a:rPr lang="en-US" dirty="0" smtClean="0"/>
              <a:t>phase</a:t>
            </a:r>
          </a:p>
          <a:p>
            <a:pPr lvl="1"/>
            <a:r>
              <a:rPr lang="en-US" dirty="0" smtClean="0"/>
              <a:t>cloud </a:t>
            </a:r>
            <a:r>
              <a:rPr lang="en-US" dirty="0"/>
              <a:t>particle </a:t>
            </a:r>
            <a:r>
              <a:rPr lang="en-US" dirty="0" smtClean="0"/>
              <a:t>size</a:t>
            </a:r>
          </a:p>
          <a:p>
            <a:pPr lvl="1"/>
            <a:r>
              <a:rPr lang="en-US" dirty="0" smtClean="0"/>
              <a:t>cloud </a:t>
            </a:r>
            <a:r>
              <a:rPr lang="en-US" dirty="0"/>
              <a:t>optical thickness at 0.66 </a:t>
            </a:r>
            <a:r>
              <a:rPr lang="en-US" dirty="0" smtClean="0"/>
              <a:t>µm</a:t>
            </a:r>
          </a:p>
          <a:p>
            <a:pPr lvl="1"/>
            <a:r>
              <a:rPr lang="en-US" dirty="0" smtClean="0"/>
              <a:t>cirrus </a:t>
            </a:r>
            <a:r>
              <a:rPr lang="en-US" dirty="0"/>
              <a:t>reflectance at 0.66 </a:t>
            </a:r>
            <a:r>
              <a:rPr lang="en-US" dirty="0" smtClean="0"/>
              <a:t>µm</a:t>
            </a:r>
          </a:p>
          <a:p>
            <a:pPr lvl="1"/>
            <a:r>
              <a:rPr lang="en-US" dirty="0" smtClean="0"/>
              <a:t>cloud </a:t>
            </a:r>
            <a:r>
              <a:rPr lang="en-US" dirty="0"/>
              <a:t>top </a:t>
            </a:r>
            <a:r>
              <a:rPr lang="en-US" dirty="0" smtClean="0"/>
              <a:t>temperature</a:t>
            </a:r>
          </a:p>
          <a:p>
            <a:pPr lvl="1"/>
            <a:r>
              <a:rPr lang="en-US" dirty="0" smtClean="0"/>
              <a:t>cloud </a:t>
            </a:r>
            <a:r>
              <a:rPr lang="en-US" dirty="0"/>
              <a:t>top </a:t>
            </a:r>
            <a:r>
              <a:rPr lang="en-US" dirty="0" smtClean="0"/>
              <a:t>pressure</a:t>
            </a:r>
          </a:p>
          <a:p>
            <a:pPr lvl="1"/>
            <a:r>
              <a:rPr lang="en-US" dirty="0" smtClean="0"/>
              <a:t>clear-sky </a:t>
            </a:r>
            <a:r>
              <a:rPr lang="en-US" dirty="0"/>
              <a:t>total-column </a:t>
            </a:r>
            <a:r>
              <a:rPr lang="en-US" dirty="0" err="1"/>
              <a:t>precipitable</a:t>
            </a:r>
            <a:r>
              <a:rPr lang="en-US" dirty="0"/>
              <a:t> water derived from both infrared and near-infrared </a:t>
            </a:r>
            <a:r>
              <a:rPr lang="en-US" dirty="0" smtClean="0"/>
              <a:t>algorithms</a:t>
            </a:r>
          </a:p>
          <a:p>
            <a:pPr lvl="1"/>
            <a:r>
              <a:rPr lang="en-US" dirty="0" smtClean="0"/>
              <a:t>and </a:t>
            </a:r>
            <a:r>
              <a:rPr lang="en-US" dirty="0"/>
              <a:t>cloud fraction. </a:t>
            </a:r>
            <a:endParaRPr lang="en-US" dirty="0" smtClean="0"/>
          </a:p>
          <a:p>
            <a:endParaRPr lang="en-US" dirty="0"/>
          </a:p>
        </p:txBody>
      </p:sp>
    </p:spTree>
    <p:extLst>
      <p:ext uri="{BB962C8B-B14F-4D97-AF65-F5344CB8AC3E}">
        <p14:creationId xmlns:p14="http://schemas.microsoft.com/office/powerpoint/2010/main" val="21015292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33400" y="152400"/>
            <a:ext cx="7772400" cy="914400"/>
          </a:xfrm>
        </p:spPr>
        <p:txBody>
          <a:bodyPr>
            <a:normAutofit/>
          </a:bodyPr>
          <a:lstStyle/>
          <a:p>
            <a:r>
              <a:rPr lang="en-US" altLang="en-US" dirty="0" smtClean="0">
                <a:solidFill>
                  <a:schemeClr val="accent2"/>
                </a:solidFill>
              </a:rPr>
              <a:t>World View</a:t>
            </a:r>
            <a:endParaRPr lang="en-US" altLang="en-US" dirty="0"/>
          </a:p>
        </p:txBody>
      </p:sp>
      <p:pic>
        <p:nvPicPr>
          <p:cNvPr id="2" name="Picture 1"/>
          <p:cNvPicPr>
            <a:picLocks noChangeAspect="1"/>
          </p:cNvPicPr>
          <p:nvPr/>
        </p:nvPicPr>
        <p:blipFill>
          <a:blip r:embed="rId2"/>
          <a:stretch>
            <a:fillRect/>
          </a:stretch>
        </p:blipFill>
        <p:spPr>
          <a:xfrm>
            <a:off x="762000" y="1295400"/>
            <a:ext cx="7772400" cy="5428070"/>
          </a:xfrm>
          <a:prstGeom prst="rect">
            <a:avLst/>
          </a:prstGeom>
        </p:spPr>
      </p:pic>
    </p:spTree>
    <p:extLst>
      <p:ext uri="{BB962C8B-B14F-4D97-AF65-F5344CB8AC3E}">
        <p14:creationId xmlns:p14="http://schemas.microsoft.com/office/powerpoint/2010/main" val="36143837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33400" y="152400"/>
            <a:ext cx="8382000" cy="1143000"/>
          </a:xfrm>
        </p:spPr>
        <p:txBody>
          <a:bodyPr>
            <a:normAutofit fontScale="90000"/>
          </a:bodyPr>
          <a:lstStyle/>
          <a:p>
            <a:r>
              <a:rPr lang="en-US" altLang="en-US" dirty="0" smtClean="0">
                <a:solidFill>
                  <a:schemeClr val="accent2"/>
                </a:solidFill>
              </a:rPr>
              <a:t>World </a:t>
            </a:r>
            <a:r>
              <a:rPr lang="en-US" altLang="en-US" dirty="0" smtClean="0">
                <a:solidFill>
                  <a:schemeClr val="accent2"/>
                </a:solidFill>
              </a:rPr>
              <a:t>View – Wildfires, Montana</a:t>
            </a:r>
            <a:endParaRPr lang="en-US" altLang="en-US" dirty="0"/>
          </a:p>
        </p:txBody>
      </p:sp>
      <p:pic>
        <p:nvPicPr>
          <p:cNvPr id="3" name="Picture 2"/>
          <p:cNvPicPr>
            <a:picLocks noChangeAspect="1"/>
          </p:cNvPicPr>
          <p:nvPr/>
        </p:nvPicPr>
        <p:blipFill>
          <a:blip r:embed="rId2"/>
          <a:stretch>
            <a:fillRect/>
          </a:stretch>
        </p:blipFill>
        <p:spPr>
          <a:xfrm>
            <a:off x="0" y="1828800"/>
            <a:ext cx="9144000" cy="4699186"/>
          </a:xfrm>
          <a:prstGeom prst="rect">
            <a:avLst/>
          </a:prstGeom>
        </p:spPr>
      </p:pic>
    </p:spTree>
    <p:extLst>
      <p:ext uri="{BB962C8B-B14F-4D97-AF65-F5344CB8AC3E}">
        <p14:creationId xmlns:p14="http://schemas.microsoft.com/office/powerpoint/2010/main" val="38671185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33400" y="152400"/>
            <a:ext cx="7772400" cy="914400"/>
          </a:xfrm>
        </p:spPr>
        <p:txBody>
          <a:bodyPr>
            <a:normAutofit/>
          </a:bodyPr>
          <a:lstStyle/>
          <a:p>
            <a:r>
              <a:rPr lang="en-US" altLang="en-US" dirty="0" smtClean="0">
                <a:solidFill>
                  <a:schemeClr val="accent2"/>
                </a:solidFill>
              </a:rPr>
              <a:t>World </a:t>
            </a:r>
            <a:r>
              <a:rPr lang="en-US" altLang="en-US" dirty="0" smtClean="0">
                <a:solidFill>
                  <a:schemeClr val="accent2"/>
                </a:solidFill>
              </a:rPr>
              <a:t>View – Hurricane Jose</a:t>
            </a:r>
            <a:endParaRPr lang="en-US" altLang="en-US" dirty="0"/>
          </a:p>
        </p:txBody>
      </p:sp>
      <p:pic>
        <p:nvPicPr>
          <p:cNvPr id="2" name="Picture 1"/>
          <p:cNvPicPr>
            <a:picLocks noChangeAspect="1"/>
          </p:cNvPicPr>
          <p:nvPr/>
        </p:nvPicPr>
        <p:blipFill>
          <a:blip r:embed="rId2"/>
          <a:stretch>
            <a:fillRect/>
          </a:stretch>
        </p:blipFill>
        <p:spPr>
          <a:xfrm>
            <a:off x="-11373" y="1717010"/>
            <a:ext cx="9144000" cy="5140990"/>
          </a:xfrm>
          <a:prstGeom prst="rect">
            <a:avLst/>
          </a:prstGeom>
        </p:spPr>
      </p:pic>
    </p:spTree>
    <p:extLst>
      <p:ext uri="{BB962C8B-B14F-4D97-AF65-F5344CB8AC3E}">
        <p14:creationId xmlns:p14="http://schemas.microsoft.com/office/powerpoint/2010/main" val="24309354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Why Level 3 products?</a:t>
            </a:r>
          </a:p>
        </p:txBody>
      </p:sp>
      <p:sp>
        <p:nvSpPr>
          <p:cNvPr id="17411" name="Content Placeholder 2"/>
          <p:cNvSpPr>
            <a:spLocks noGrp="1"/>
          </p:cNvSpPr>
          <p:nvPr>
            <p:ph idx="1"/>
          </p:nvPr>
        </p:nvSpPr>
        <p:spPr/>
        <p:txBody>
          <a:bodyPr/>
          <a:lstStyle/>
          <a:p>
            <a:r>
              <a:rPr lang="en-US" altLang="en-US" dirty="0" smtClean="0"/>
              <a:t>Level 2 data is difficult to work with because of:</a:t>
            </a:r>
          </a:p>
          <a:p>
            <a:pPr lvl="1"/>
            <a:r>
              <a:rPr lang="en-US" altLang="en-US" dirty="0" smtClean="0"/>
              <a:t>Formats</a:t>
            </a:r>
          </a:p>
          <a:p>
            <a:pPr lvl="1"/>
            <a:r>
              <a:rPr lang="en-US" altLang="en-US" dirty="0" smtClean="0"/>
              <a:t>Volume</a:t>
            </a:r>
          </a:p>
          <a:p>
            <a:pPr lvl="1"/>
            <a:r>
              <a:rPr lang="en-US" altLang="en-US" dirty="0" smtClean="0"/>
              <a:t>Number of files</a:t>
            </a:r>
          </a:p>
          <a:p>
            <a:r>
              <a:rPr lang="en-US" altLang="en-US" dirty="0" smtClean="0"/>
              <a:t>Level 3 data are easy to use … but might lead to wrong conclusions if not being careful </a:t>
            </a:r>
          </a:p>
          <a:p>
            <a:r>
              <a:rPr lang="en-US" altLang="en-US" dirty="0" smtClean="0"/>
              <a:t>Level 3 products are mostly used by modelers, application users, climate scientists</a:t>
            </a:r>
          </a:p>
          <a:p>
            <a:endParaRPr lang="en-US" altLang="en-US" dirty="0" smtClean="0"/>
          </a:p>
        </p:txBody>
      </p:sp>
      <p:sp>
        <p:nvSpPr>
          <p:cNvPr id="17412"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60">
                <a:solidFill>
                  <a:schemeClr val="tx1"/>
                </a:solidFill>
                <a:latin typeface="Times New Roman" panose="02020603050405020304" pitchFamily="18" charset="0"/>
                <a:ea typeface="ＭＳ Ｐゴシック" panose="020B0600070205080204" pitchFamily="34" charset="-128"/>
              </a:defRPr>
            </a:lvl1pPr>
            <a:lvl2pPr marL="34138553" indent="-33727073" eaLnBrk="0" hangingPunct="0">
              <a:defRPr sz="2160">
                <a:solidFill>
                  <a:schemeClr val="tx1"/>
                </a:solidFill>
                <a:latin typeface="Times New Roman" panose="02020603050405020304" pitchFamily="18" charset="0"/>
                <a:ea typeface="ＭＳ Ｐゴシック" panose="020B0600070205080204" pitchFamily="34" charset="-128"/>
              </a:defRPr>
            </a:lvl2pPr>
            <a:lvl3pPr eaLnBrk="0" hangingPunct="0">
              <a:defRPr sz="2160">
                <a:solidFill>
                  <a:schemeClr val="tx1"/>
                </a:solidFill>
                <a:latin typeface="Times New Roman" panose="02020603050405020304" pitchFamily="18" charset="0"/>
                <a:ea typeface="ＭＳ Ｐゴシック" panose="020B0600070205080204" pitchFamily="34" charset="-128"/>
              </a:defRPr>
            </a:lvl3pPr>
            <a:lvl4pPr eaLnBrk="0" hangingPunct="0">
              <a:defRPr sz="2160">
                <a:solidFill>
                  <a:schemeClr val="tx1"/>
                </a:solidFill>
                <a:latin typeface="Times New Roman" panose="02020603050405020304" pitchFamily="18" charset="0"/>
                <a:ea typeface="ＭＳ Ｐゴシック" panose="020B0600070205080204" pitchFamily="34" charset="-128"/>
              </a:defRPr>
            </a:lvl4pPr>
            <a:lvl5pPr eaLnBrk="0" hangingPunct="0">
              <a:defRPr sz="2160">
                <a:solidFill>
                  <a:schemeClr val="tx1"/>
                </a:solidFill>
                <a:latin typeface="Times New Roman" panose="02020603050405020304" pitchFamily="18" charset="0"/>
                <a:ea typeface="ＭＳ Ｐゴシック" panose="020B0600070205080204" pitchFamily="34" charset="-128"/>
              </a:defRPr>
            </a:lvl5pPr>
            <a:lvl6pPr marL="411480" eaLnBrk="0" fontAlgn="base" hangingPunct="0">
              <a:spcBef>
                <a:spcPct val="0"/>
              </a:spcBef>
              <a:spcAft>
                <a:spcPct val="0"/>
              </a:spcAft>
              <a:defRPr sz="2160">
                <a:solidFill>
                  <a:schemeClr val="tx1"/>
                </a:solidFill>
                <a:latin typeface="Times New Roman" panose="02020603050405020304" pitchFamily="18" charset="0"/>
                <a:ea typeface="ＭＳ Ｐゴシック" panose="020B0600070205080204" pitchFamily="34" charset="-128"/>
              </a:defRPr>
            </a:lvl6pPr>
            <a:lvl7pPr marL="822960" eaLnBrk="0" fontAlgn="base" hangingPunct="0">
              <a:spcBef>
                <a:spcPct val="0"/>
              </a:spcBef>
              <a:spcAft>
                <a:spcPct val="0"/>
              </a:spcAft>
              <a:defRPr sz="2160">
                <a:solidFill>
                  <a:schemeClr val="tx1"/>
                </a:solidFill>
                <a:latin typeface="Times New Roman" panose="02020603050405020304" pitchFamily="18" charset="0"/>
                <a:ea typeface="ＭＳ Ｐゴシック" panose="020B0600070205080204" pitchFamily="34" charset="-128"/>
              </a:defRPr>
            </a:lvl7pPr>
            <a:lvl8pPr marL="1234440" eaLnBrk="0" fontAlgn="base" hangingPunct="0">
              <a:spcBef>
                <a:spcPct val="0"/>
              </a:spcBef>
              <a:spcAft>
                <a:spcPct val="0"/>
              </a:spcAft>
              <a:defRPr sz="2160">
                <a:solidFill>
                  <a:schemeClr val="tx1"/>
                </a:solidFill>
                <a:latin typeface="Times New Roman" panose="02020603050405020304" pitchFamily="18" charset="0"/>
                <a:ea typeface="ＭＳ Ｐゴシック" panose="020B0600070205080204" pitchFamily="34" charset="-128"/>
              </a:defRPr>
            </a:lvl8pPr>
            <a:lvl9pPr marL="1645920" eaLnBrk="0" fontAlgn="base" hangingPunct="0">
              <a:spcBef>
                <a:spcPct val="0"/>
              </a:spcBef>
              <a:spcAft>
                <a:spcPct val="0"/>
              </a:spcAft>
              <a:defRPr sz="2160">
                <a:solidFill>
                  <a:schemeClr val="tx1"/>
                </a:solidFill>
                <a:latin typeface="Times New Roman" panose="02020603050405020304" pitchFamily="18" charset="0"/>
                <a:ea typeface="ＭＳ Ｐゴシック" panose="020B0600070205080204" pitchFamily="34" charset="-128"/>
              </a:defRPr>
            </a:lvl9pPr>
          </a:lstStyle>
          <a:p>
            <a:pPr eaLnBrk="1" hangingPunct="1"/>
            <a:fld id="{8DD7DFAC-9C5C-4B82-B18E-BCB193E1A2D2}" type="datetime1">
              <a:rPr lang="en-US" altLang="en-US" sz="1260">
                <a:solidFill>
                  <a:schemeClr val="bg1"/>
                </a:solidFill>
              </a:rPr>
              <a:pPr eaLnBrk="1" hangingPunct="1"/>
              <a:t>9/13/2017</a:t>
            </a:fld>
            <a:endParaRPr lang="en-US" altLang="en-US" sz="1260">
              <a:solidFill>
                <a:schemeClr val="bg1"/>
              </a:solidFill>
            </a:endParaRPr>
          </a:p>
        </p:txBody>
      </p:sp>
      <p:sp>
        <p:nvSpPr>
          <p:cNvPr id="17413"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60">
                <a:solidFill>
                  <a:schemeClr val="tx1"/>
                </a:solidFill>
                <a:latin typeface="Times New Roman" panose="02020603050405020304" pitchFamily="18" charset="0"/>
                <a:ea typeface="ＭＳ Ｐゴシック" panose="020B0600070205080204" pitchFamily="34" charset="-128"/>
              </a:defRPr>
            </a:lvl1pPr>
            <a:lvl2pPr marL="34138553" indent="-33727073" eaLnBrk="0" hangingPunct="0">
              <a:defRPr sz="2160">
                <a:solidFill>
                  <a:schemeClr val="tx1"/>
                </a:solidFill>
                <a:latin typeface="Times New Roman" panose="02020603050405020304" pitchFamily="18" charset="0"/>
                <a:ea typeface="ＭＳ Ｐゴシック" panose="020B0600070205080204" pitchFamily="34" charset="-128"/>
              </a:defRPr>
            </a:lvl2pPr>
            <a:lvl3pPr eaLnBrk="0" hangingPunct="0">
              <a:defRPr sz="2160">
                <a:solidFill>
                  <a:schemeClr val="tx1"/>
                </a:solidFill>
                <a:latin typeface="Times New Roman" panose="02020603050405020304" pitchFamily="18" charset="0"/>
                <a:ea typeface="ＭＳ Ｐゴシック" panose="020B0600070205080204" pitchFamily="34" charset="-128"/>
              </a:defRPr>
            </a:lvl3pPr>
            <a:lvl4pPr eaLnBrk="0" hangingPunct="0">
              <a:defRPr sz="2160">
                <a:solidFill>
                  <a:schemeClr val="tx1"/>
                </a:solidFill>
                <a:latin typeface="Times New Roman" panose="02020603050405020304" pitchFamily="18" charset="0"/>
                <a:ea typeface="ＭＳ Ｐゴシック" panose="020B0600070205080204" pitchFamily="34" charset="-128"/>
              </a:defRPr>
            </a:lvl4pPr>
            <a:lvl5pPr eaLnBrk="0" hangingPunct="0">
              <a:defRPr sz="2160">
                <a:solidFill>
                  <a:schemeClr val="tx1"/>
                </a:solidFill>
                <a:latin typeface="Times New Roman" panose="02020603050405020304" pitchFamily="18" charset="0"/>
                <a:ea typeface="ＭＳ Ｐゴシック" panose="020B0600070205080204" pitchFamily="34" charset="-128"/>
              </a:defRPr>
            </a:lvl5pPr>
            <a:lvl6pPr marL="411480" eaLnBrk="0" fontAlgn="base" hangingPunct="0">
              <a:spcBef>
                <a:spcPct val="0"/>
              </a:spcBef>
              <a:spcAft>
                <a:spcPct val="0"/>
              </a:spcAft>
              <a:defRPr sz="2160">
                <a:solidFill>
                  <a:schemeClr val="tx1"/>
                </a:solidFill>
                <a:latin typeface="Times New Roman" panose="02020603050405020304" pitchFamily="18" charset="0"/>
                <a:ea typeface="ＭＳ Ｐゴシック" panose="020B0600070205080204" pitchFamily="34" charset="-128"/>
              </a:defRPr>
            </a:lvl6pPr>
            <a:lvl7pPr marL="822960" eaLnBrk="0" fontAlgn="base" hangingPunct="0">
              <a:spcBef>
                <a:spcPct val="0"/>
              </a:spcBef>
              <a:spcAft>
                <a:spcPct val="0"/>
              </a:spcAft>
              <a:defRPr sz="2160">
                <a:solidFill>
                  <a:schemeClr val="tx1"/>
                </a:solidFill>
                <a:latin typeface="Times New Roman" panose="02020603050405020304" pitchFamily="18" charset="0"/>
                <a:ea typeface="ＭＳ Ｐゴシック" panose="020B0600070205080204" pitchFamily="34" charset="-128"/>
              </a:defRPr>
            </a:lvl7pPr>
            <a:lvl8pPr marL="1234440" eaLnBrk="0" fontAlgn="base" hangingPunct="0">
              <a:spcBef>
                <a:spcPct val="0"/>
              </a:spcBef>
              <a:spcAft>
                <a:spcPct val="0"/>
              </a:spcAft>
              <a:defRPr sz="2160">
                <a:solidFill>
                  <a:schemeClr val="tx1"/>
                </a:solidFill>
                <a:latin typeface="Times New Roman" panose="02020603050405020304" pitchFamily="18" charset="0"/>
                <a:ea typeface="ＭＳ Ｐゴシック" panose="020B0600070205080204" pitchFamily="34" charset="-128"/>
              </a:defRPr>
            </a:lvl8pPr>
            <a:lvl9pPr marL="1645920" eaLnBrk="0" fontAlgn="base" hangingPunct="0">
              <a:spcBef>
                <a:spcPct val="0"/>
              </a:spcBef>
              <a:spcAft>
                <a:spcPct val="0"/>
              </a:spcAft>
              <a:defRPr sz="216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260">
                <a:solidFill>
                  <a:schemeClr val="bg1"/>
                </a:solidFill>
              </a:rPr>
              <a:t>Gregory Leptoukh</a:t>
            </a:r>
          </a:p>
        </p:txBody>
      </p:sp>
      <p:sp>
        <p:nvSpPr>
          <p:cNvPr id="174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60">
                <a:solidFill>
                  <a:schemeClr val="tx1"/>
                </a:solidFill>
                <a:latin typeface="Times New Roman" panose="02020603050405020304" pitchFamily="18" charset="0"/>
                <a:ea typeface="ＭＳ Ｐゴシック" panose="020B0600070205080204" pitchFamily="34" charset="-128"/>
              </a:defRPr>
            </a:lvl1pPr>
            <a:lvl2pPr marL="34138553" indent="-33727073" eaLnBrk="0" hangingPunct="0">
              <a:defRPr sz="2160">
                <a:solidFill>
                  <a:schemeClr val="tx1"/>
                </a:solidFill>
                <a:latin typeface="Times New Roman" panose="02020603050405020304" pitchFamily="18" charset="0"/>
                <a:ea typeface="ＭＳ Ｐゴシック" panose="020B0600070205080204" pitchFamily="34" charset="-128"/>
              </a:defRPr>
            </a:lvl2pPr>
            <a:lvl3pPr eaLnBrk="0" hangingPunct="0">
              <a:defRPr sz="2160">
                <a:solidFill>
                  <a:schemeClr val="tx1"/>
                </a:solidFill>
                <a:latin typeface="Times New Roman" panose="02020603050405020304" pitchFamily="18" charset="0"/>
                <a:ea typeface="ＭＳ Ｐゴシック" panose="020B0600070205080204" pitchFamily="34" charset="-128"/>
              </a:defRPr>
            </a:lvl3pPr>
            <a:lvl4pPr eaLnBrk="0" hangingPunct="0">
              <a:defRPr sz="2160">
                <a:solidFill>
                  <a:schemeClr val="tx1"/>
                </a:solidFill>
                <a:latin typeface="Times New Roman" panose="02020603050405020304" pitchFamily="18" charset="0"/>
                <a:ea typeface="ＭＳ Ｐゴシック" panose="020B0600070205080204" pitchFamily="34" charset="-128"/>
              </a:defRPr>
            </a:lvl4pPr>
            <a:lvl5pPr eaLnBrk="0" hangingPunct="0">
              <a:defRPr sz="2160">
                <a:solidFill>
                  <a:schemeClr val="tx1"/>
                </a:solidFill>
                <a:latin typeface="Times New Roman" panose="02020603050405020304" pitchFamily="18" charset="0"/>
                <a:ea typeface="ＭＳ Ｐゴシック" panose="020B0600070205080204" pitchFamily="34" charset="-128"/>
              </a:defRPr>
            </a:lvl5pPr>
            <a:lvl6pPr marL="411480" eaLnBrk="0" fontAlgn="base" hangingPunct="0">
              <a:spcBef>
                <a:spcPct val="0"/>
              </a:spcBef>
              <a:spcAft>
                <a:spcPct val="0"/>
              </a:spcAft>
              <a:defRPr sz="2160">
                <a:solidFill>
                  <a:schemeClr val="tx1"/>
                </a:solidFill>
                <a:latin typeface="Times New Roman" panose="02020603050405020304" pitchFamily="18" charset="0"/>
                <a:ea typeface="ＭＳ Ｐゴシック" panose="020B0600070205080204" pitchFamily="34" charset="-128"/>
              </a:defRPr>
            </a:lvl6pPr>
            <a:lvl7pPr marL="822960" eaLnBrk="0" fontAlgn="base" hangingPunct="0">
              <a:spcBef>
                <a:spcPct val="0"/>
              </a:spcBef>
              <a:spcAft>
                <a:spcPct val="0"/>
              </a:spcAft>
              <a:defRPr sz="2160">
                <a:solidFill>
                  <a:schemeClr val="tx1"/>
                </a:solidFill>
                <a:latin typeface="Times New Roman" panose="02020603050405020304" pitchFamily="18" charset="0"/>
                <a:ea typeface="ＭＳ Ｐゴシック" panose="020B0600070205080204" pitchFamily="34" charset="-128"/>
              </a:defRPr>
            </a:lvl7pPr>
            <a:lvl8pPr marL="1234440" eaLnBrk="0" fontAlgn="base" hangingPunct="0">
              <a:spcBef>
                <a:spcPct val="0"/>
              </a:spcBef>
              <a:spcAft>
                <a:spcPct val="0"/>
              </a:spcAft>
              <a:defRPr sz="2160">
                <a:solidFill>
                  <a:schemeClr val="tx1"/>
                </a:solidFill>
                <a:latin typeface="Times New Roman" panose="02020603050405020304" pitchFamily="18" charset="0"/>
                <a:ea typeface="ＭＳ Ｐゴシック" panose="020B0600070205080204" pitchFamily="34" charset="-128"/>
              </a:defRPr>
            </a:lvl8pPr>
            <a:lvl9pPr marL="1645920" eaLnBrk="0" fontAlgn="base" hangingPunct="0">
              <a:spcBef>
                <a:spcPct val="0"/>
              </a:spcBef>
              <a:spcAft>
                <a:spcPct val="0"/>
              </a:spcAft>
              <a:defRPr sz="2160">
                <a:solidFill>
                  <a:schemeClr val="tx1"/>
                </a:solidFill>
                <a:latin typeface="Times New Roman" panose="02020603050405020304" pitchFamily="18" charset="0"/>
                <a:ea typeface="ＭＳ Ｐゴシック" panose="020B0600070205080204" pitchFamily="34" charset="-128"/>
              </a:defRPr>
            </a:lvl9pPr>
          </a:lstStyle>
          <a:p>
            <a:pPr eaLnBrk="1" hangingPunct="1"/>
            <a:fld id="{F8C983BD-7B44-42F4-A840-1AF698AE5ED8}" type="slidenum">
              <a:rPr lang="en-US" altLang="en-US" sz="1260">
                <a:solidFill>
                  <a:schemeClr val="bg1"/>
                </a:solidFill>
              </a:rPr>
              <a:pPr eaLnBrk="1" hangingPunct="1"/>
              <a:t>20</a:t>
            </a:fld>
            <a:endParaRPr lang="en-US" altLang="en-US" sz="1260">
              <a:solidFill>
                <a:schemeClr val="bg1"/>
              </a:solidFill>
            </a:endParaRPr>
          </a:p>
        </p:txBody>
      </p:sp>
    </p:spTree>
    <p:extLst>
      <p:ext uri="{BB962C8B-B14F-4D97-AF65-F5344CB8AC3E}">
        <p14:creationId xmlns:p14="http://schemas.microsoft.com/office/powerpoint/2010/main" val="7608594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875" y="381000"/>
            <a:ext cx="5331725" cy="1143000"/>
          </a:xfrm>
        </p:spPr>
        <p:txBody>
          <a:bodyPr>
            <a:normAutofit fontScale="90000"/>
          </a:bodyPr>
          <a:lstStyle/>
          <a:p>
            <a:r>
              <a:rPr lang="en-US" dirty="0" smtClean="0"/>
              <a:t>MODIS L3 Daily Product Descriptions</a:t>
            </a:r>
            <a:endParaRPr lang="en-US" dirty="0"/>
          </a:p>
        </p:txBody>
      </p:sp>
      <p:sp>
        <p:nvSpPr>
          <p:cNvPr id="3" name="Content Placeholder 2"/>
          <p:cNvSpPr>
            <a:spLocks noGrp="1"/>
          </p:cNvSpPr>
          <p:nvPr>
            <p:ph idx="1"/>
          </p:nvPr>
        </p:nvSpPr>
        <p:spPr>
          <a:xfrm>
            <a:off x="228600" y="1676400"/>
            <a:ext cx="8763000" cy="5029200"/>
          </a:xfrm>
        </p:spPr>
        <p:txBody>
          <a:bodyPr>
            <a:normAutofit fontScale="92500"/>
          </a:bodyPr>
          <a:lstStyle/>
          <a:p>
            <a:r>
              <a:rPr lang="en-US" dirty="0"/>
              <a:t>The Level-3 MODIS Atmosphere Daily Global Product contains roughly 600 statistical datasets that are derived from approximately 80 scientific parameters from four Level-2 MODIS Atmosphere Products: </a:t>
            </a:r>
            <a:endParaRPr lang="en-US" dirty="0" smtClean="0"/>
          </a:p>
          <a:p>
            <a:pPr lvl="1"/>
            <a:r>
              <a:rPr lang="en-US" dirty="0" smtClean="0"/>
              <a:t>Aerosol</a:t>
            </a:r>
          </a:p>
          <a:p>
            <a:pPr lvl="1"/>
            <a:r>
              <a:rPr lang="en-US" dirty="0" smtClean="0"/>
              <a:t>Water Vapor</a:t>
            </a:r>
          </a:p>
          <a:p>
            <a:pPr lvl="1"/>
            <a:r>
              <a:rPr lang="en-US" dirty="0" smtClean="0"/>
              <a:t>Cloud</a:t>
            </a:r>
          </a:p>
          <a:p>
            <a:pPr lvl="1"/>
            <a:r>
              <a:rPr lang="en-US" dirty="0" smtClean="0"/>
              <a:t>Atmosphere </a:t>
            </a:r>
            <a:r>
              <a:rPr lang="en-US" dirty="0"/>
              <a:t>Profile. </a:t>
            </a:r>
            <a:endParaRPr lang="en-US" dirty="0" smtClean="0"/>
          </a:p>
          <a:p>
            <a:pPr lvl="1"/>
            <a:endParaRPr lang="en-US" dirty="0" smtClean="0"/>
          </a:p>
          <a:p>
            <a:r>
              <a:rPr lang="en-US" dirty="0" smtClean="0"/>
              <a:t>There </a:t>
            </a:r>
            <a:r>
              <a:rPr lang="en-US" dirty="0"/>
              <a:t>are two MODIS Daily Global data product files</a:t>
            </a:r>
            <a:r>
              <a:rPr lang="en-US" dirty="0" smtClean="0"/>
              <a:t>:</a:t>
            </a:r>
          </a:p>
          <a:p>
            <a:pPr lvl="1"/>
            <a:r>
              <a:rPr lang="en-US" b="1" dirty="0" smtClean="0"/>
              <a:t>MOD08_D3</a:t>
            </a:r>
            <a:r>
              <a:rPr lang="en-US" dirty="0"/>
              <a:t>, containing data collected from the Terra </a:t>
            </a:r>
            <a:r>
              <a:rPr lang="en-US" dirty="0" smtClean="0"/>
              <a:t>platform</a:t>
            </a:r>
          </a:p>
          <a:p>
            <a:pPr lvl="1"/>
            <a:r>
              <a:rPr lang="en-US" b="1" dirty="0" smtClean="0"/>
              <a:t>MYD08_D3</a:t>
            </a:r>
            <a:r>
              <a:rPr lang="en-US" dirty="0"/>
              <a:t>, containing data collected from the Aqua platform. </a:t>
            </a:r>
          </a:p>
        </p:txBody>
      </p:sp>
      <p:pic>
        <p:nvPicPr>
          <p:cNvPr id="11266" name="Picture 2" descr="Sample Daily Global Product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27947"/>
            <a:ext cx="2776238" cy="1396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8787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875" y="381000"/>
            <a:ext cx="5331725" cy="1143000"/>
          </a:xfrm>
        </p:spPr>
        <p:txBody>
          <a:bodyPr>
            <a:normAutofit fontScale="90000"/>
          </a:bodyPr>
          <a:lstStyle/>
          <a:p>
            <a:r>
              <a:rPr lang="en-US" dirty="0" smtClean="0"/>
              <a:t>MODIS L3 Daily Product Descriptions</a:t>
            </a:r>
            <a:endParaRPr lang="en-US" dirty="0"/>
          </a:p>
        </p:txBody>
      </p:sp>
      <p:sp>
        <p:nvSpPr>
          <p:cNvPr id="3" name="Content Placeholder 2"/>
          <p:cNvSpPr>
            <a:spLocks noGrp="1"/>
          </p:cNvSpPr>
          <p:nvPr>
            <p:ph idx="1"/>
          </p:nvPr>
        </p:nvSpPr>
        <p:spPr>
          <a:xfrm>
            <a:off x="228600" y="1676400"/>
            <a:ext cx="8763000" cy="5029200"/>
          </a:xfrm>
        </p:spPr>
        <p:txBody>
          <a:bodyPr>
            <a:normAutofit fontScale="77500" lnSpcReduction="20000"/>
          </a:bodyPr>
          <a:lstStyle/>
          <a:p>
            <a:r>
              <a:rPr lang="en-US" dirty="0" smtClean="0"/>
              <a:t>A range of statistical summaries are computed, depending on the parameter being considered. Statistics for a given measurement might include: </a:t>
            </a:r>
            <a:endParaRPr lang="en-US" dirty="0"/>
          </a:p>
          <a:p>
            <a:pPr lvl="1"/>
            <a:r>
              <a:rPr lang="en-US" dirty="0"/>
              <a:t>Simple (mean, minimum, maximum, standard deviation) statistics </a:t>
            </a:r>
          </a:p>
          <a:p>
            <a:pPr lvl="1"/>
            <a:r>
              <a:rPr lang="en-US" dirty="0"/>
              <a:t>Parameters of normal and log-normal distributions </a:t>
            </a:r>
          </a:p>
          <a:p>
            <a:pPr lvl="1"/>
            <a:r>
              <a:rPr lang="en-US" dirty="0"/>
              <a:t>Fraction of pixels that satisfy some condition (e.g. cloudy, clear) </a:t>
            </a:r>
          </a:p>
          <a:p>
            <a:pPr lvl="1"/>
            <a:r>
              <a:rPr lang="en-US" dirty="0"/>
              <a:t>Histograms of the quantity within each grid box </a:t>
            </a:r>
          </a:p>
          <a:p>
            <a:pPr lvl="1"/>
            <a:r>
              <a:rPr lang="en-US" dirty="0"/>
              <a:t>Histograms of the confidence placed in each measurement </a:t>
            </a:r>
          </a:p>
          <a:p>
            <a:pPr lvl="1"/>
            <a:r>
              <a:rPr lang="en-US" dirty="0"/>
              <a:t>Histograms and/or regressions derived from comparing one science parameter to another, statistics may be computed for a subset that satisfies some condition </a:t>
            </a:r>
            <a:endParaRPr lang="en-US" dirty="0" smtClean="0"/>
          </a:p>
          <a:p>
            <a:pPr lvl="1"/>
            <a:endParaRPr lang="en-US" dirty="0"/>
          </a:p>
          <a:p>
            <a:r>
              <a:rPr lang="en-US" dirty="0"/>
              <a:t>Statistics are sorted into 1 by 1 degree cells on an equal-angle grid that spans a 24-hour (0000 to 2400 Greenwich Mean Time) interval and then summarized over the globe</a:t>
            </a:r>
            <a:r>
              <a:rPr lang="en-US" dirty="0" smtClean="0"/>
              <a:t>.</a:t>
            </a:r>
          </a:p>
          <a:p>
            <a:endParaRPr lang="en-US" dirty="0" smtClean="0"/>
          </a:p>
          <a:p>
            <a:r>
              <a:rPr lang="en-US" dirty="0" smtClean="0"/>
              <a:t>It </a:t>
            </a:r>
            <a:r>
              <a:rPr lang="en-US" dirty="0"/>
              <a:t>should be noted that browse </a:t>
            </a:r>
            <a:r>
              <a:rPr lang="en-US" dirty="0" smtClean="0"/>
              <a:t>images are </a:t>
            </a:r>
            <a:r>
              <a:rPr lang="en-US" dirty="0"/>
              <a:t>available in both the native equal-angle (</a:t>
            </a:r>
            <a:r>
              <a:rPr lang="en-US" dirty="0" err="1"/>
              <a:t>lat-lon</a:t>
            </a:r>
            <a:r>
              <a:rPr lang="en-US" dirty="0"/>
              <a:t>) grid as well as an equal-area (hammer-</a:t>
            </a:r>
            <a:r>
              <a:rPr lang="en-US" dirty="0" err="1"/>
              <a:t>aitoff</a:t>
            </a:r>
            <a:r>
              <a:rPr lang="en-US" dirty="0"/>
              <a:t>) grid. </a:t>
            </a:r>
            <a:br>
              <a:rPr lang="en-US" dirty="0"/>
            </a:br>
            <a:endParaRPr lang="en-US" dirty="0"/>
          </a:p>
        </p:txBody>
      </p:sp>
      <p:pic>
        <p:nvPicPr>
          <p:cNvPr id="5" name="Picture 2" descr="Sample Daily Global Product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27947"/>
            <a:ext cx="2776238" cy="1396053"/>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http://upload.wikimedia.org/wikipedia/commons/thumb/b/b2/Hammer_projection_SW.jpg/300px-Hammer_projection_SW.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0" y="6186841"/>
            <a:ext cx="1066800" cy="536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0395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10896"/>
            <a:ext cx="5410200" cy="1143000"/>
          </a:xfrm>
        </p:spPr>
        <p:txBody>
          <a:bodyPr>
            <a:normAutofit fontScale="90000"/>
          </a:bodyPr>
          <a:lstStyle/>
          <a:p>
            <a:r>
              <a:rPr lang="en-US" dirty="0" smtClean="0"/>
              <a:t>MODIS L3 8-Day Product Descriptions</a:t>
            </a:r>
            <a:endParaRPr lang="en-US" dirty="0"/>
          </a:p>
        </p:txBody>
      </p:sp>
      <p:sp>
        <p:nvSpPr>
          <p:cNvPr id="3" name="Content Placeholder 2"/>
          <p:cNvSpPr>
            <a:spLocks noGrp="1"/>
          </p:cNvSpPr>
          <p:nvPr>
            <p:ph idx="1"/>
          </p:nvPr>
        </p:nvSpPr>
        <p:spPr>
          <a:xfrm>
            <a:off x="457200" y="1935480"/>
            <a:ext cx="8229600" cy="4617720"/>
          </a:xfrm>
        </p:spPr>
        <p:txBody>
          <a:bodyPr>
            <a:normAutofit fontScale="77500" lnSpcReduction="20000"/>
          </a:bodyPr>
          <a:lstStyle/>
          <a:p>
            <a:r>
              <a:rPr lang="en-US" b="1" dirty="0" smtClean="0"/>
              <a:t>Computed </a:t>
            </a:r>
            <a:r>
              <a:rPr lang="en-US" b="1" dirty="0"/>
              <a:t>Statistics </a:t>
            </a:r>
            <a:endParaRPr lang="en-US" dirty="0"/>
          </a:p>
          <a:p>
            <a:pPr lvl="1"/>
            <a:r>
              <a:rPr lang="en-US" dirty="0"/>
              <a:t>Statistics are sorted into 1x1 degree cells on an equal-angle grid that spans an </a:t>
            </a:r>
            <a:r>
              <a:rPr lang="en-US" dirty="0" smtClean="0"/>
              <a:t>8-day </a:t>
            </a:r>
            <a:r>
              <a:rPr lang="en-US" dirty="0"/>
              <a:t>interval and then summarized over the globe. It should be noted that the eight-day interval start date is reset to January 1</a:t>
            </a:r>
            <a:r>
              <a:rPr lang="en-US" baseline="30000" dirty="0"/>
              <a:t>st</a:t>
            </a:r>
            <a:r>
              <a:rPr lang="en-US" dirty="0"/>
              <a:t> at the beginning of every new year. </a:t>
            </a:r>
            <a:endParaRPr lang="en-US" dirty="0" smtClean="0"/>
          </a:p>
          <a:p>
            <a:pPr lvl="1"/>
            <a:endParaRPr lang="en-US" dirty="0"/>
          </a:p>
          <a:p>
            <a:pPr lvl="1"/>
            <a:r>
              <a:rPr lang="en-US" dirty="0" smtClean="0"/>
              <a:t>A </a:t>
            </a:r>
            <a:r>
              <a:rPr lang="en-US" dirty="0"/>
              <a:t>range of statistical summaries are computed, depending on the parameter being considered. Statistics for a given measurement might include:</a:t>
            </a:r>
            <a:br>
              <a:rPr lang="en-US" dirty="0"/>
            </a:br>
            <a:endParaRPr lang="en-US" dirty="0"/>
          </a:p>
          <a:p>
            <a:pPr lvl="2"/>
            <a:r>
              <a:rPr lang="en-US" dirty="0"/>
              <a:t>Simple (mean, minimum, maximum, standard deviation) statistics </a:t>
            </a:r>
          </a:p>
          <a:p>
            <a:pPr lvl="2"/>
            <a:r>
              <a:rPr lang="en-US" dirty="0"/>
              <a:t>Parameters of normal and log-normal distributions </a:t>
            </a:r>
          </a:p>
          <a:p>
            <a:pPr lvl="2"/>
            <a:r>
              <a:rPr lang="en-US" dirty="0"/>
              <a:t>Fraction of pixels that satisfy some condition (e.g. cloudy, clear) </a:t>
            </a:r>
          </a:p>
          <a:p>
            <a:pPr lvl="2"/>
            <a:r>
              <a:rPr lang="en-US" dirty="0"/>
              <a:t>Histograms of the quantity within each grid box </a:t>
            </a:r>
          </a:p>
          <a:p>
            <a:pPr lvl="2"/>
            <a:r>
              <a:rPr lang="en-US" dirty="0"/>
              <a:t>Histograms of the confidence placed in each measurement </a:t>
            </a:r>
          </a:p>
          <a:p>
            <a:pPr lvl="2"/>
            <a:r>
              <a:rPr lang="en-US" dirty="0"/>
              <a:t>Histograms and/or regressions derived from comparing one science parameter </a:t>
            </a:r>
            <a:r>
              <a:rPr lang="en-US" dirty="0" smtClean="0"/>
              <a:t>to another</a:t>
            </a:r>
            <a:r>
              <a:rPr lang="en-US" dirty="0"/>
              <a:t>, statistics may be computed for a subset that satisfies some condition </a:t>
            </a:r>
            <a:r>
              <a:rPr lang="en-US" dirty="0" smtClean="0"/>
              <a:t> </a:t>
            </a:r>
            <a:endParaRPr lang="en-US" dirty="0"/>
          </a:p>
        </p:txBody>
      </p:sp>
      <p:pic>
        <p:nvPicPr>
          <p:cNvPr id="4" name="Picture 2" descr="Sample Eight-Day Global Product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240792"/>
            <a:ext cx="2551831" cy="1283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826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6248400" cy="932688"/>
          </a:xfrm>
        </p:spPr>
        <p:txBody>
          <a:bodyPr>
            <a:normAutofit fontScale="90000"/>
          </a:bodyPr>
          <a:lstStyle/>
          <a:p>
            <a:r>
              <a:rPr lang="en-US" dirty="0" smtClean="0"/>
              <a:t>MODIS L3 Monthly Computed Statistics</a:t>
            </a:r>
            <a:endParaRPr lang="en-US" dirty="0"/>
          </a:p>
        </p:txBody>
      </p:sp>
      <p:sp>
        <p:nvSpPr>
          <p:cNvPr id="3" name="Content Placeholder 2"/>
          <p:cNvSpPr>
            <a:spLocks noGrp="1"/>
          </p:cNvSpPr>
          <p:nvPr>
            <p:ph idx="1"/>
          </p:nvPr>
        </p:nvSpPr>
        <p:spPr>
          <a:xfrm>
            <a:off x="457200" y="1524000"/>
            <a:ext cx="8229600" cy="4800600"/>
          </a:xfrm>
        </p:spPr>
        <p:txBody>
          <a:bodyPr>
            <a:normAutofit fontScale="85000" lnSpcReduction="20000"/>
          </a:bodyPr>
          <a:lstStyle/>
          <a:p>
            <a:r>
              <a:rPr lang="en-US" b="1" dirty="0" smtClean="0"/>
              <a:t>Computed </a:t>
            </a:r>
            <a:r>
              <a:rPr lang="en-US" b="1" dirty="0"/>
              <a:t>Statistics </a:t>
            </a:r>
            <a:endParaRPr lang="en-US" dirty="0"/>
          </a:p>
          <a:p>
            <a:pPr lvl="1"/>
            <a:r>
              <a:rPr lang="en-US" dirty="0"/>
              <a:t>Statistics are sorted into </a:t>
            </a:r>
            <a:r>
              <a:rPr lang="en-US" b="1" dirty="0"/>
              <a:t>1x1 degree cells </a:t>
            </a:r>
            <a:r>
              <a:rPr lang="en-US" dirty="0"/>
              <a:t>on an equal-angle grid that spans a (calendar) monthly interval and then summarized over the globe. </a:t>
            </a:r>
          </a:p>
          <a:p>
            <a:endParaRPr lang="en-US" dirty="0" smtClean="0"/>
          </a:p>
          <a:p>
            <a:pPr lvl="1"/>
            <a:r>
              <a:rPr lang="en-US" dirty="0" smtClean="0"/>
              <a:t>A </a:t>
            </a:r>
            <a:r>
              <a:rPr lang="en-US" dirty="0"/>
              <a:t>range of statistical summaries are computed, depending on the parameter being considered. Statistics for a given measurement might include:</a:t>
            </a:r>
            <a:br>
              <a:rPr lang="en-US" dirty="0"/>
            </a:br>
            <a:endParaRPr lang="en-US" dirty="0"/>
          </a:p>
          <a:p>
            <a:pPr lvl="2"/>
            <a:r>
              <a:rPr lang="en-US" dirty="0"/>
              <a:t>Simple (mean, minimum, maximum, standard deviation) statistics </a:t>
            </a:r>
          </a:p>
          <a:p>
            <a:pPr lvl="1"/>
            <a:r>
              <a:rPr lang="en-US" dirty="0"/>
              <a:t>Parameters of normal and log-normal distributions </a:t>
            </a:r>
          </a:p>
          <a:p>
            <a:pPr lvl="2"/>
            <a:r>
              <a:rPr lang="en-US" dirty="0"/>
              <a:t>Fraction of pixels that satisfy some condition (e.g. cloudy, clear) </a:t>
            </a:r>
          </a:p>
          <a:p>
            <a:pPr lvl="2"/>
            <a:r>
              <a:rPr lang="en-US" dirty="0"/>
              <a:t>Histograms of the quantity within each grid box </a:t>
            </a:r>
          </a:p>
          <a:p>
            <a:pPr lvl="2"/>
            <a:r>
              <a:rPr lang="en-US" dirty="0"/>
              <a:t>Histograms of the confidence placed in each measurement </a:t>
            </a:r>
          </a:p>
          <a:p>
            <a:pPr lvl="2"/>
            <a:r>
              <a:rPr lang="en-US" dirty="0"/>
              <a:t>Histograms and/or regressions derived from comparing one science parameter to another, statistics may be computed for a subset that satisfies some condition </a:t>
            </a:r>
          </a:p>
          <a:p>
            <a:endParaRPr lang="en-US" dirty="0"/>
          </a:p>
        </p:txBody>
      </p:sp>
      <p:pic>
        <p:nvPicPr>
          <p:cNvPr id="5" name="Picture 2" descr="http://modis-atmos.gsfc.nasa.gov/_images/M3_Samp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7351" y="196596"/>
            <a:ext cx="2384249" cy="1198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43973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05800" cy="780288"/>
          </a:xfrm>
        </p:spPr>
        <p:txBody>
          <a:bodyPr>
            <a:normAutofit fontScale="90000"/>
          </a:bodyPr>
          <a:lstStyle/>
          <a:p>
            <a:r>
              <a:rPr lang="en-US" dirty="0" smtClean="0"/>
              <a:t>L3 Grids and Mapping</a:t>
            </a:r>
            <a:endParaRPr lang="en-US" dirty="0"/>
          </a:p>
        </p:txBody>
      </p:sp>
      <p:sp>
        <p:nvSpPr>
          <p:cNvPr id="3" name="TextBox 2"/>
          <p:cNvSpPr txBox="1"/>
          <p:nvPr/>
        </p:nvSpPr>
        <p:spPr>
          <a:xfrm>
            <a:off x="4979158" y="1179911"/>
            <a:ext cx="2933700" cy="261610"/>
          </a:xfrm>
          <a:prstGeom prst="rect">
            <a:avLst/>
          </a:prstGeom>
          <a:noFill/>
        </p:spPr>
        <p:txBody>
          <a:bodyPr wrap="square" rtlCol="0">
            <a:spAutoFit/>
          </a:bodyPr>
          <a:lstStyle/>
          <a:p>
            <a:r>
              <a:rPr lang="en-US" sz="1100" b="1" dirty="0" smtClean="0">
                <a:latin typeface="Arial" panose="020B0604020202020204" pitchFamily="34" charset="0"/>
                <a:cs typeface="Arial" panose="020B0604020202020204" pitchFamily="34" charset="0"/>
              </a:rPr>
              <a:t>Hammer-</a:t>
            </a:r>
            <a:r>
              <a:rPr lang="en-US" sz="1100" b="1" dirty="0" err="1" smtClean="0">
                <a:latin typeface="Arial" panose="020B0604020202020204" pitchFamily="34" charset="0"/>
                <a:cs typeface="Arial" panose="020B0604020202020204" pitchFamily="34" charset="0"/>
              </a:rPr>
              <a:t>Aitoff</a:t>
            </a:r>
            <a:r>
              <a:rPr lang="en-US" sz="1100" b="1" dirty="0" smtClean="0">
                <a:latin typeface="Arial" panose="020B0604020202020204" pitchFamily="34" charset="0"/>
                <a:cs typeface="Arial" panose="020B0604020202020204" pitchFamily="34" charset="0"/>
              </a:rPr>
              <a:t> Projection</a:t>
            </a:r>
            <a:endParaRPr lang="en-US" sz="1100" b="1" dirty="0">
              <a:latin typeface="Arial" panose="020B0604020202020204" pitchFamily="34" charset="0"/>
              <a:cs typeface="Arial" panose="020B0604020202020204" pitchFamily="34" charset="0"/>
            </a:endParaRPr>
          </a:p>
        </p:txBody>
      </p:sp>
      <p:pic>
        <p:nvPicPr>
          <p:cNvPr id="13316" name="Picture 4" descr="http://modis-atmos.gsfc.nasa.gov/_images/latlon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28874"/>
            <a:ext cx="4000500" cy="20002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000" y="3224576"/>
            <a:ext cx="4114800" cy="1754326"/>
          </a:xfrm>
          <a:prstGeom prst="rect">
            <a:avLst/>
          </a:prstGeom>
          <a:noFill/>
        </p:spPr>
        <p:txBody>
          <a:bodyPr wrap="square" rtlCol="0">
            <a:spAutoFit/>
          </a:bodyPr>
          <a:lstStyle/>
          <a:p>
            <a:r>
              <a:rPr lang="en-US" dirty="0"/>
              <a:t>The MODIS Atmosphere Daily Global Product is stored on an equal angle </a:t>
            </a:r>
            <a:r>
              <a:rPr lang="en-US" dirty="0" err="1"/>
              <a:t>lat-lon</a:t>
            </a:r>
            <a:r>
              <a:rPr lang="en-US" dirty="0"/>
              <a:t> grid. The grid cells are 1 degree by 1 degree, which means the output grid is always 360 pixels in width and 180 pixels in height. </a:t>
            </a:r>
          </a:p>
        </p:txBody>
      </p:sp>
      <p:pic>
        <p:nvPicPr>
          <p:cNvPr id="13318" name="Picture 6" descr="Land Ocean Mask for L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4415" y="1433098"/>
            <a:ext cx="3429000" cy="1714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014414" y="3224576"/>
            <a:ext cx="3900985" cy="3416320"/>
          </a:xfrm>
          <a:prstGeom prst="rect">
            <a:avLst/>
          </a:prstGeom>
          <a:noFill/>
        </p:spPr>
        <p:txBody>
          <a:bodyPr wrap="square" rtlCol="0">
            <a:spAutoFit/>
          </a:bodyPr>
          <a:lstStyle/>
          <a:p>
            <a:r>
              <a:rPr lang="en-US" dirty="0"/>
              <a:t>A Land/Ocean Mask for L3 products is provided below. The PNG image is 360 pixels in width and 180 pixels in height. Each image pixel corresponds to one L3 1x1 degree grid cell. Values of 200 represent land grid cells, values of 100 represent mixed grid cells, and values of 0 represent ocean grid cells. This image can be use with analysis programs, such as those written in IDL, to screen L3 results for ocean or land only. </a:t>
            </a:r>
          </a:p>
        </p:txBody>
      </p:sp>
    </p:spTree>
    <p:extLst>
      <p:ext uri="{BB962C8B-B14F-4D97-AF65-F5344CB8AC3E}">
        <p14:creationId xmlns:p14="http://schemas.microsoft.com/office/powerpoint/2010/main" val="21890602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2068</TotalTime>
  <Words>1173</Words>
  <Application>Microsoft Office PowerPoint</Application>
  <PresentationFormat>On-screen Show (4:3)</PresentationFormat>
  <Paragraphs>185</Paragraphs>
  <Slides>25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ＭＳ Ｐゴシック</vt:lpstr>
      <vt:lpstr>Arial</vt:lpstr>
      <vt:lpstr>Calibri</vt:lpstr>
      <vt:lpstr>Constantia</vt:lpstr>
      <vt:lpstr>Helvetica</vt:lpstr>
      <vt:lpstr>Times New Roman</vt:lpstr>
      <vt:lpstr>Wingdings 2</vt:lpstr>
      <vt:lpstr>Flow</vt:lpstr>
      <vt:lpstr>MODIS Data Access</vt:lpstr>
      <vt:lpstr>MODIS Organization and People</vt:lpstr>
      <vt:lpstr>Nomenclature and Acronyms</vt:lpstr>
      <vt:lpstr>Nomenclature and Acronyms</vt:lpstr>
      <vt:lpstr>MODIS Production Versions</vt:lpstr>
      <vt:lpstr>MODIS Standardized Filenaming Convention NASA Earth Science Data filenames for MODIS</vt:lpstr>
      <vt:lpstr>Ordering MODIS and other Satellite Products</vt:lpstr>
      <vt:lpstr>LAADS DAAC</vt:lpstr>
      <vt:lpstr>LAADS DAAC</vt:lpstr>
      <vt:lpstr>Your order notification</vt:lpstr>
      <vt:lpstr>MODIS Product Hierarchy</vt:lpstr>
      <vt:lpstr>PowerPoint Presentation</vt:lpstr>
      <vt:lpstr>Data Quality Screening Service</vt:lpstr>
      <vt:lpstr>Legacy Image Search</vt:lpstr>
      <vt:lpstr>MODIS Level 2 Data Summary</vt:lpstr>
      <vt:lpstr>MODIS Level 2 Data Summary</vt:lpstr>
      <vt:lpstr>World View</vt:lpstr>
      <vt:lpstr>World View – Wildfires, Montana</vt:lpstr>
      <vt:lpstr>World View – Hurricane Jose</vt:lpstr>
      <vt:lpstr>Why Level 3 products?</vt:lpstr>
      <vt:lpstr>MODIS L3 Daily Product Descriptions</vt:lpstr>
      <vt:lpstr>MODIS L3 Daily Product Descriptions</vt:lpstr>
      <vt:lpstr>MODIS L3 8-Day Product Descriptions</vt:lpstr>
      <vt:lpstr>MODIS L3 Monthly Computed Statistics</vt:lpstr>
      <vt:lpstr>L3 Grids and Mapping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Introduction Lecture 1: History of Remote Sensing</dc:title>
  <dc:creator>Jennifer</dc:creator>
  <cp:lastModifiedBy>Windows User</cp:lastModifiedBy>
  <cp:revision>194</cp:revision>
  <dcterms:created xsi:type="dcterms:W3CDTF">2015-01-12T21:16:19Z</dcterms:created>
  <dcterms:modified xsi:type="dcterms:W3CDTF">2017-09-14T07:27:23Z</dcterms:modified>
</cp:coreProperties>
</file>