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4"/>
  </p:notesMasterIdLst>
  <p:sldIdLst>
    <p:sldId id="256" r:id="rId2"/>
    <p:sldId id="299" r:id="rId3"/>
    <p:sldId id="257" r:id="rId4"/>
    <p:sldId id="259" r:id="rId5"/>
    <p:sldId id="258" r:id="rId6"/>
    <p:sldId id="260" r:id="rId7"/>
    <p:sldId id="263" r:id="rId8"/>
    <p:sldId id="271" r:id="rId9"/>
    <p:sldId id="261" r:id="rId10"/>
    <p:sldId id="298" r:id="rId11"/>
    <p:sldId id="307" r:id="rId12"/>
    <p:sldId id="270" r:id="rId13"/>
    <p:sldId id="264" r:id="rId14"/>
    <p:sldId id="265" r:id="rId15"/>
    <p:sldId id="274" r:id="rId16"/>
    <p:sldId id="266" r:id="rId17"/>
    <p:sldId id="272" r:id="rId18"/>
    <p:sldId id="273" r:id="rId19"/>
    <p:sldId id="275" r:id="rId20"/>
    <p:sldId id="276" r:id="rId21"/>
    <p:sldId id="277" r:id="rId22"/>
    <p:sldId id="278" r:id="rId23"/>
    <p:sldId id="279" r:id="rId24"/>
    <p:sldId id="281" r:id="rId25"/>
    <p:sldId id="289" r:id="rId26"/>
    <p:sldId id="290" r:id="rId27"/>
    <p:sldId id="308" r:id="rId28"/>
    <p:sldId id="309" r:id="rId29"/>
    <p:sldId id="310" r:id="rId30"/>
    <p:sldId id="311" r:id="rId31"/>
    <p:sldId id="312" r:id="rId32"/>
    <p:sldId id="313" r:id="rId33"/>
    <p:sldId id="314" r:id="rId34"/>
    <p:sldId id="315" r:id="rId35"/>
    <p:sldId id="316" r:id="rId36"/>
    <p:sldId id="317" r:id="rId37"/>
    <p:sldId id="318" r:id="rId38"/>
    <p:sldId id="319" r:id="rId39"/>
    <p:sldId id="320" r:id="rId40"/>
    <p:sldId id="321" r:id="rId41"/>
    <p:sldId id="322" r:id="rId42"/>
    <p:sldId id="323" r:id="rId4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4B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100" d="100"/>
        <a:sy n="100" d="100"/>
      </p:scale>
      <p:origin x="0" y="18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9/18/2017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C5DD4DA5-9FFA-4067-85EF-94EE1BC073C4}" type="slidenum">
              <a:rPr lang="en-US" altLang="zh-TW" sz="1300"/>
              <a:pPr eaLnBrk="1" hangingPunct="1"/>
              <a:t>8</a:t>
            </a:fld>
            <a:endParaRPr lang="en-US" altLang="zh-TW" sz="1300"/>
          </a:p>
        </p:txBody>
      </p:sp>
      <p:sp>
        <p:nvSpPr>
          <p:cNvPr id="65539" name="Rectangle 2"/>
          <p:cNvSpPr>
            <a:spLocks noGrp="1" noRot="1" noChangeAspect="1" noChangeArrowheads="1" noTextEdit="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nb-NO" altLang="zh-TW" smtClean="0"/>
          </a:p>
        </p:txBody>
      </p:sp>
    </p:spTree>
    <p:extLst>
      <p:ext uri="{BB962C8B-B14F-4D97-AF65-F5344CB8AC3E}">
        <p14:creationId xmlns:p14="http://schemas.microsoft.com/office/powerpoint/2010/main" val="2842029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36B305E7-6FB4-4540-A8B3-EEF9791E3F56}" type="slidenum">
              <a:rPr lang="en-US" altLang="zh-TW" sz="1300"/>
              <a:pPr eaLnBrk="1" hangingPunct="1"/>
              <a:t>15</a:t>
            </a:fld>
            <a:endParaRPr lang="en-US" altLang="zh-TW" sz="13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zh-TW" smtClean="0"/>
          </a:p>
        </p:txBody>
      </p:sp>
    </p:spTree>
    <p:extLst>
      <p:ext uri="{BB962C8B-B14F-4D97-AF65-F5344CB8AC3E}">
        <p14:creationId xmlns:p14="http://schemas.microsoft.com/office/powerpoint/2010/main" val="2536350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A3C045BB-7D48-4A81-8DF5-E6435D23995F}" type="slidenum">
              <a:rPr lang="en-US" altLang="zh-TW" sz="1300"/>
              <a:pPr eaLnBrk="1" hangingPunct="1"/>
              <a:t>17</a:t>
            </a:fld>
            <a:endParaRPr lang="en-US" altLang="zh-TW" sz="1300"/>
          </a:p>
        </p:txBody>
      </p:sp>
      <p:sp>
        <p:nvSpPr>
          <p:cNvPr id="68611" name="Rectangle 2"/>
          <p:cNvSpPr>
            <a:spLocks noGrp="1" noRot="1" noChangeAspect="1" noChangeArrowheads="1" noTextEdit="1"/>
          </p:cNvSpPr>
          <p:nvPr>
            <p:ph type="sldImg"/>
          </p:nvPr>
        </p:nvSpPr>
        <p:spPr>
          <a:xfrm>
            <a:off x="1244600" y="744538"/>
            <a:ext cx="4840288" cy="3629025"/>
          </a:xfrm>
          <a:solidFill>
            <a:srgbClr val="FFFFFF"/>
          </a:solidFill>
          <a:ln/>
        </p:spPr>
      </p:sp>
      <p:sp>
        <p:nvSpPr>
          <p:cNvPr id="68612" name="Rectangle 3"/>
          <p:cNvSpPr>
            <a:spLocks noGrp="1" noChangeArrowheads="1"/>
          </p:cNvSpPr>
          <p:nvPr>
            <p:ph type="body" idx="1"/>
          </p:nvPr>
        </p:nvSpPr>
        <p:spPr>
          <a:xfrm>
            <a:off x="300883" y="836264"/>
            <a:ext cx="6725188" cy="8043944"/>
          </a:xfrm>
          <a:solidFill>
            <a:srgbClr val="FFFFFF"/>
          </a:solidFill>
          <a:ln>
            <a:solidFill>
              <a:srgbClr val="000000"/>
            </a:solidFill>
          </a:ln>
        </p:spPr>
        <p:txBody>
          <a:bodyPr/>
          <a:lstStyle/>
          <a:p>
            <a:pPr eaLnBrk="1" hangingPunct="1"/>
            <a:endParaRPr lang="nb-NO" altLang="zh-TW" smtClean="0"/>
          </a:p>
        </p:txBody>
      </p:sp>
    </p:spTree>
    <p:extLst>
      <p:ext uri="{BB962C8B-B14F-4D97-AF65-F5344CB8AC3E}">
        <p14:creationId xmlns:p14="http://schemas.microsoft.com/office/powerpoint/2010/main" val="2193237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34CFB750-06FF-4B81-859B-638F5CA9D656}" type="slidenum">
              <a:rPr lang="en-US" altLang="zh-TW" sz="1300"/>
              <a:pPr eaLnBrk="1" hangingPunct="1"/>
              <a:t>18</a:t>
            </a:fld>
            <a:endParaRPr lang="en-US" altLang="zh-TW" sz="1300"/>
          </a:p>
        </p:txBody>
      </p:sp>
      <p:sp>
        <p:nvSpPr>
          <p:cNvPr id="69635" name="Rectangle 2"/>
          <p:cNvSpPr>
            <a:spLocks noGrp="1" noRot="1" noChangeAspect="1" noChangeArrowheads="1" noTextEdit="1"/>
          </p:cNvSpPr>
          <p:nvPr>
            <p:ph type="sldImg"/>
          </p:nvPr>
        </p:nvSpPr>
        <p:spPr>
          <a:xfrm>
            <a:off x="1295400" y="74613"/>
            <a:ext cx="4737100" cy="3552825"/>
          </a:xfrm>
          <a:ln/>
        </p:spPr>
      </p:sp>
      <p:sp>
        <p:nvSpPr>
          <p:cNvPr id="69636" name="Rectangle 3"/>
          <p:cNvSpPr>
            <a:spLocks noGrp="1" noChangeArrowheads="1"/>
          </p:cNvSpPr>
          <p:nvPr>
            <p:ph type="body" idx="1"/>
          </p:nvPr>
        </p:nvSpPr>
        <p:spPr>
          <a:xfrm>
            <a:off x="0" y="3733800"/>
            <a:ext cx="7315200" cy="5867400"/>
          </a:xfrm>
          <a:solidFill>
            <a:srgbClr val="FFFFFF"/>
          </a:solidFill>
          <a:ln>
            <a:solidFill>
              <a:srgbClr val="000000"/>
            </a:solidFill>
          </a:ln>
        </p:spPr>
        <p:txBody>
          <a:bodyPr lIns="98298" tIns="49150" rIns="98298" bIns="49150"/>
          <a:lstStyle/>
          <a:p>
            <a:pPr eaLnBrk="1" hangingPunct="1"/>
            <a:r>
              <a:rPr lang="en-US" altLang="zh-TW" sz="1100"/>
              <a:t>This slide shows an observed infrared spectrum of the earth thermal emission of radiance to space.  The earth surface Planck blackbody - like radiation at 295 K is severely attenuated in some spectral regions.  Around the absorbing bands of the constituent gases of the atmosphere (CO2 at 4.3 and 15.0 um, H20 at 6.3 um, and O3 at 9.7 um), vertical profiles of atmospheric parameters can be derived.  Sampling in the spectral region at the center of the absorption band yields radiation from the upper levels of the atmosphere (e.g. radiation from below has already been absorbed by the atmospheric gas); sampling in spectral regions away from the center of the absorption band yields radiation from successively lower levels of the atmosphere.  Away from the absorption band are the windows to the bottom of the atmosphere. Surface temperatures of 296 K are evident in the 11 micron window region of the spectrum and tropopause emissions of 220 K in the 15 micron absorption band.  As the spectral region moves toward the center of the CO</a:t>
            </a:r>
            <a:r>
              <a:rPr lang="en-US" altLang="zh-TW" sz="1100" baseline="-25000"/>
              <a:t>2</a:t>
            </a:r>
            <a:r>
              <a:rPr lang="en-US" altLang="zh-TW" sz="1100"/>
              <a:t> absorption band, the radiation temperature decreases due to the decrease of temperature with altitude in the lower atmosphere.</a:t>
            </a:r>
          </a:p>
          <a:p>
            <a:pPr eaLnBrk="1" hangingPunct="1"/>
            <a:r>
              <a:rPr lang="en-US" altLang="zh-TW" sz="1100"/>
              <a:t>IR remote sensing (e.g. HIRS and GOES Sounder) currently covers the portion of the spectrum that extends from around 3 microns out to about 15 microns. Each measurement from a given field of view (spatial element) has a continuous spectrum that may be used to analyze the earth surface and atmosphere.  Until recently, we have used “chunks” of the spectrum (channels over selected wavelengths) for our analysis. In the near future, we will be able to take advantage of the very high spectral resolution information contained within the 3-15 micron portion of the spectrum.  From the polar orbiting satellites, horizontal resolutions on the order of  10 kilometers will be available, and depending on the year, we may see views over the same area as frequently as once every 4 hours (assuming 3 polar satellites with interferometers).  With future geostationary interferometers, it may be possible to view at 4 kilometer resolution with a repeat frequency of once every 5 minutes to once an hour, depending on the area scanned and spectral resolution and signal to noise required for given applications. </a:t>
            </a:r>
            <a:endParaRPr lang="en-US" altLang="zh-TW" smtClean="0"/>
          </a:p>
        </p:txBody>
      </p:sp>
    </p:spTree>
    <p:extLst>
      <p:ext uri="{BB962C8B-B14F-4D97-AF65-F5344CB8AC3E}">
        <p14:creationId xmlns:p14="http://schemas.microsoft.com/office/powerpoint/2010/main" val="3285990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194BD9BF-4CE9-494E-9C40-7E1C724097A0}" type="slidenum">
              <a:rPr lang="en-US" altLang="zh-TW" sz="1300"/>
              <a:pPr eaLnBrk="1" hangingPunct="1"/>
              <a:t>19</a:t>
            </a:fld>
            <a:endParaRPr lang="en-US" altLang="zh-TW" sz="1300"/>
          </a:p>
        </p:txBody>
      </p:sp>
      <p:sp>
        <p:nvSpPr>
          <p:cNvPr id="71683" name="Rectangle 2"/>
          <p:cNvSpPr>
            <a:spLocks noGrp="1" noRot="1" noChangeAspect="1" noChangeArrowheads="1" noTextEdit="1"/>
          </p:cNvSpPr>
          <p:nvPr>
            <p:ph type="sldImg"/>
          </p:nvPr>
        </p:nvSpPr>
        <p:spPr>
          <a:solidFill>
            <a:srgbClr val="FFFFFF"/>
          </a:solidFill>
          <a:ln/>
        </p:spPr>
      </p:sp>
      <p:sp>
        <p:nvSpPr>
          <p:cNvPr id="71684" name="Rectangle 3"/>
          <p:cNvSpPr>
            <a:spLocks noGrp="1" noChangeArrowheads="1"/>
          </p:cNvSpPr>
          <p:nvPr>
            <p:ph type="body" idx="1"/>
          </p:nvPr>
        </p:nvSpPr>
        <p:spPr>
          <a:xfrm>
            <a:off x="975517" y="4561023"/>
            <a:ext cx="5364166" cy="4319184"/>
          </a:xfrm>
          <a:solidFill>
            <a:srgbClr val="FFFFFF"/>
          </a:solidFill>
          <a:ln>
            <a:solidFill>
              <a:srgbClr val="000000"/>
            </a:solidFill>
          </a:ln>
        </p:spPr>
        <p:txBody>
          <a:bodyPr/>
          <a:lstStyle/>
          <a:p>
            <a:pPr eaLnBrk="1" hangingPunct="1"/>
            <a:endParaRPr lang="zh-TW" altLang="zh-TW" smtClean="0"/>
          </a:p>
        </p:txBody>
      </p:sp>
    </p:spTree>
    <p:extLst>
      <p:ext uri="{BB962C8B-B14F-4D97-AF65-F5344CB8AC3E}">
        <p14:creationId xmlns:p14="http://schemas.microsoft.com/office/powerpoint/2010/main" val="272974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820B3F31-7179-4DC1-BCF9-005C56381F70}" type="slidenum">
              <a:rPr lang="en-US" altLang="zh-TW" sz="1300"/>
              <a:pPr eaLnBrk="1" hangingPunct="1"/>
              <a:t>20</a:t>
            </a:fld>
            <a:endParaRPr lang="en-US" altLang="zh-TW" sz="1300"/>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xfrm>
            <a:off x="975517" y="4561023"/>
            <a:ext cx="5364166" cy="4319184"/>
          </a:xfrm>
          <a:solidFill>
            <a:srgbClr val="FFFFFF"/>
          </a:solidFill>
          <a:ln>
            <a:solidFill>
              <a:srgbClr val="000000"/>
            </a:solidFill>
          </a:ln>
        </p:spPr>
        <p:txBody>
          <a:bodyPr/>
          <a:lstStyle/>
          <a:p>
            <a:pPr eaLnBrk="1" hangingPunct="1"/>
            <a:endParaRPr lang="zh-TW" altLang="zh-TW" smtClean="0"/>
          </a:p>
        </p:txBody>
      </p:sp>
    </p:spTree>
    <p:extLst>
      <p:ext uri="{BB962C8B-B14F-4D97-AF65-F5344CB8AC3E}">
        <p14:creationId xmlns:p14="http://schemas.microsoft.com/office/powerpoint/2010/main" val="2479974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A81211D6-08C6-468F-9852-F4067815404A}" type="slidenum">
              <a:rPr lang="en-US" altLang="zh-TW" sz="1300"/>
              <a:pPr eaLnBrk="1" hangingPunct="1"/>
              <a:t>21</a:t>
            </a:fld>
            <a:endParaRPr lang="en-US" altLang="zh-TW" sz="1300"/>
          </a:p>
        </p:txBody>
      </p:sp>
      <p:sp>
        <p:nvSpPr>
          <p:cNvPr id="73731" name="Rectangle 2"/>
          <p:cNvSpPr>
            <a:spLocks noGrp="1" noRot="1" noChangeAspect="1" noChangeArrowheads="1" noTextEdit="1"/>
          </p:cNvSpPr>
          <p:nvPr>
            <p:ph type="sldImg"/>
          </p:nvPr>
        </p:nvSpPr>
        <p:spPr>
          <a:solidFill>
            <a:srgbClr val="FFFFFF"/>
          </a:solidFill>
          <a:ln/>
        </p:spPr>
      </p:sp>
      <p:sp>
        <p:nvSpPr>
          <p:cNvPr id="73732" name="Rectangle 3"/>
          <p:cNvSpPr>
            <a:spLocks noGrp="1" noChangeArrowheads="1"/>
          </p:cNvSpPr>
          <p:nvPr>
            <p:ph type="body" idx="1"/>
          </p:nvPr>
        </p:nvSpPr>
        <p:spPr>
          <a:xfrm>
            <a:off x="975517" y="4561023"/>
            <a:ext cx="5364166" cy="4319184"/>
          </a:xfrm>
          <a:solidFill>
            <a:srgbClr val="FFFFFF"/>
          </a:solidFill>
          <a:ln>
            <a:solidFill>
              <a:srgbClr val="000000"/>
            </a:solidFill>
          </a:ln>
        </p:spPr>
        <p:txBody>
          <a:bodyPr/>
          <a:lstStyle/>
          <a:p>
            <a:pPr eaLnBrk="1" hangingPunct="1"/>
            <a:endParaRPr lang="zh-TW" altLang="zh-TW" smtClean="0"/>
          </a:p>
        </p:txBody>
      </p:sp>
    </p:spTree>
    <p:extLst>
      <p:ext uri="{BB962C8B-B14F-4D97-AF65-F5344CB8AC3E}">
        <p14:creationId xmlns:p14="http://schemas.microsoft.com/office/powerpoint/2010/main" val="261291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A742760F-0049-4D38-A5F3-ECDFB5CE095D}" type="slidenum">
              <a:rPr lang="en-US" altLang="zh-TW" sz="1300"/>
              <a:pPr eaLnBrk="1" hangingPunct="1"/>
              <a:t>22</a:t>
            </a:fld>
            <a:endParaRPr lang="en-US" altLang="zh-TW" sz="1300"/>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75517" y="4561023"/>
            <a:ext cx="5364166" cy="4319184"/>
          </a:xfrm>
          <a:solidFill>
            <a:srgbClr val="FFFFFF"/>
          </a:solidFill>
          <a:ln>
            <a:solidFill>
              <a:srgbClr val="000000"/>
            </a:solidFill>
          </a:ln>
        </p:spPr>
        <p:txBody>
          <a:bodyPr/>
          <a:lstStyle/>
          <a:p>
            <a:pPr eaLnBrk="1" hangingPunct="1"/>
            <a:endParaRPr lang="zh-TW" altLang="zh-TW" smtClean="0"/>
          </a:p>
        </p:txBody>
      </p:sp>
    </p:spTree>
    <p:extLst>
      <p:ext uri="{BB962C8B-B14F-4D97-AF65-F5344CB8AC3E}">
        <p14:creationId xmlns:p14="http://schemas.microsoft.com/office/powerpoint/2010/main" val="81245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DF76F9D3-93F1-44B1-A7CF-125BA974875E}" type="slidenum">
              <a:rPr lang="en-US" altLang="zh-TW" sz="1300"/>
              <a:pPr eaLnBrk="1" hangingPunct="1"/>
              <a:t>23</a:t>
            </a:fld>
            <a:endParaRPr lang="en-US" altLang="zh-TW" sz="1300"/>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xfrm>
            <a:off x="975517" y="4561023"/>
            <a:ext cx="5364166" cy="4319184"/>
          </a:xfrm>
          <a:solidFill>
            <a:srgbClr val="FFFFFF"/>
          </a:solidFill>
          <a:ln>
            <a:solidFill>
              <a:srgbClr val="000000"/>
            </a:solidFill>
          </a:ln>
        </p:spPr>
        <p:txBody>
          <a:bodyPr/>
          <a:lstStyle/>
          <a:p>
            <a:pPr eaLnBrk="1" hangingPunct="1"/>
            <a:endParaRPr lang="zh-TW" altLang="zh-TW" dirty="0" smtClean="0"/>
          </a:p>
        </p:txBody>
      </p:sp>
    </p:spTree>
    <p:extLst>
      <p:ext uri="{BB962C8B-B14F-4D97-AF65-F5344CB8AC3E}">
        <p14:creationId xmlns:p14="http://schemas.microsoft.com/office/powerpoint/2010/main" val="4075299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C926DCBC-F453-4100-8EA7-A01EBD565912}" type="slidenum">
              <a:rPr lang="en-US" altLang="zh-TW" sz="1300"/>
              <a:pPr eaLnBrk="1" hangingPunct="1"/>
              <a:t>24</a:t>
            </a:fld>
            <a:endParaRPr lang="en-US" altLang="zh-TW" sz="1300"/>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xfrm>
            <a:off x="975517" y="4561023"/>
            <a:ext cx="5364166" cy="4319184"/>
          </a:xfrm>
          <a:solidFill>
            <a:srgbClr val="FFFFFF"/>
          </a:solidFill>
          <a:ln>
            <a:solidFill>
              <a:srgbClr val="000000"/>
            </a:solidFill>
          </a:ln>
        </p:spPr>
        <p:txBody>
          <a:bodyPr/>
          <a:lstStyle/>
          <a:p>
            <a:pPr eaLnBrk="1" hangingPunct="1"/>
            <a:endParaRPr lang="zh-TW" altLang="zh-TW" smtClean="0"/>
          </a:p>
        </p:txBody>
      </p:sp>
    </p:spTree>
    <p:extLst>
      <p:ext uri="{BB962C8B-B14F-4D97-AF65-F5344CB8AC3E}">
        <p14:creationId xmlns:p14="http://schemas.microsoft.com/office/powerpoint/2010/main" val="3419065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E22B8AB8-8B50-4658-AE47-D20253AC644E}" type="slidenum">
              <a:rPr lang="en-US" altLang="zh-TW" sz="1300"/>
              <a:pPr eaLnBrk="1" hangingPunct="1"/>
              <a:t>25</a:t>
            </a:fld>
            <a:endParaRPr lang="en-US" altLang="zh-TW" sz="1300"/>
          </a:p>
        </p:txBody>
      </p:sp>
      <p:sp>
        <p:nvSpPr>
          <p:cNvPr id="86019" name="Rectangle 2"/>
          <p:cNvSpPr>
            <a:spLocks noGrp="1" noRot="1" noChangeAspect="1" noChangeArrowheads="1" noTextEdit="1"/>
          </p:cNvSpPr>
          <p:nvPr>
            <p:ph type="sldImg"/>
          </p:nvPr>
        </p:nvSpPr>
        <p:spPr>
          <a:solidFill>
            <a:srgbClr val="FFFFFF"/>
          </a:solidFill>
          <a:ln/>
        </p:spPr>
      </p:sp>
      <p:sp>
        <p:nvSpPr>
          <p:cNvPr id="86020" name="Rectangle 3"/>
          <p:cNvSpPr>
            <a:spLocks noGrp="1" noChangeArrowheads="1"/>
          </p:cNvSpPr>
          <p:nvPr>
            <p:ph type="body" idx="1"/>
          </p:nvPr>
        </p:nvSpPr>
        <p:spPr>
          <a:xfrm>
            <a:off x="975517" y="4561023"/>
            <a:ext cx="5364166" cy="4319184"/>
          </a:xfrm>
          <a:solidFill>
            <a:srgbClr val="FFFFFF"/>
          </a:solidFill>
          <a:ln>
            <a:solidFill>
              <a:srgbClr val="000000"/>
            </a:solidFill>
          </a:ln>
        </p:spPr>
        <p:txBody>
          <a:bodyPr/>
          <a:lstStyle/>
          <a:p>
            <a:pPr eaLnBrk="1" hangingPunct="1"/>
            <a:endParaRPr lang="zh-TW" altLang="zh-TW" smtClean="0"/>
          </a:p>
        </p:txBody>
      </p:sp>
    </p:spTree>
    <p:extLst>
      <p:ext uri="{BB962C8B-B14F-4D97-AF65-F5344CB8AC3E}">
        <p14:creationId xmlns:p14="http://schemas.microsoft.com/office/powerpoint/2010/main" val="1482630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77206099-880F-4488-833C-E0EFFC08D031}" type="slidenum">
              <a:rPr lang="en-US" altLang="zh-TW" sz="1300"/>
              <a:pPr eaLnBrk="1" hangingPunct="1"/>
              <a:t>26</a:t>
            </a:fld>
            <a:endParaRPr lang="en-US" altLang="zh-TW" sz="1300"/>
          </a:p>
        </p:txBody>
      </p:sp>
      <p:sp>
        <p:nvSpPr>
          <p:cNvPr id="87043" name="Rectangle 2"/>
          <p:cNvSpPr>
            <a:spLocks noGrp="1" noRot="1" noChangeAspect="1" noChangeArrowheads="1" noTextEdit="1"/>
          </p:cNvSpPr>
          <p:nvPr>
            <p:ph type="sldImg"/>
          </p:nvPr>
        </p:nvSpPr>
        <p:spPr>
          <a:solidFill>
            <a:srgbClr val="FFFFFF"/>
          </a:solidFill>
          <a:ln/>
        </p:spPr>
      </p:sp>
      <p:sp>
        <p:nvSpPr>
          <p:cNvPr id="87044" name="Rectangle 3"/>
          <p:cNvSpPr>
            <a:spLocks noGrp="1" noChangeArrowheads="1"/>
          </p:cNvSpPr>
          <p:nvPr>
            <p:ph type="body" idx="1"/>
          </p:nvPr>
        </p:nvSpPr>
        <p:spPr>
          <a:xfrm>
            <a:off x="975517" y="4561023"/>
            <a:ext cx="5364166" cy="4319184"/>
          </a:xfrm>
          <a:solidFill>
            <a:srgbClr val="FFFFFF"/>
          </a:solidFill>
          <a:ln>
            <a:solidFill>
              <a:srgbClr val="000000"/>
            </a:solidFill>
          </a:ln>
        </p:spPr>
        <p:txBody>
          <a:bodyPr/>
          <a:lstStyle/>
          <a:p>
            <a:pPr eaLnBrk="1" hangingPunct="1"/>
            <a:endParaRPr lang="zh-TW" altLang="zh-TW" smtClean="0"/>
          </a:p>
        </p:txBody>
      </p:sp>
    </p:spTree>
    <p:extLst>
      <p:ext uri="{BB962C8B-B14F-4D97-AF65-F5344CB8AC3E}">
        <p14:creationId xmlns:p14="http://schemas.microsoft.com/office/powerpoint/2010/main" val="141716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7125BB-FA58-4D1F-A270-3C6C6DF7FAFB}" type="slidenum">
              <a:rPr lang="en-US" altLang="en-US"/>
              <a:pPr/>
              <a:t>39</a:t>
            </a:fld>
            <a:endParaRPr lang="en-US" altLang="en-US"/>
          </a:p>
        </p:txBody>
      </p:sp>
      <p:sp>
        <p:nvSpPr>
          <p:cNvPr id="10242" name="Rectangle 2"/>
          <p:cNvSpPr>
            <a:spLocks noGrp="1" noRot="1" noChangeAspect="1" noChangeArrowheads="1" noTextEdit="1"/>
          </p:cNvSpPr>
          <p:nvPr>
            <p:ph type="sldImg"/>
          </p:nvPr>
        </p:nvSpPr>
        <p:spPr>
          <a:xfrm>
            <a:off x="1492250" y="911225"/>
            <a:ext cx="4383088" cy="3287713"/>
          </a:xfrm>
          <a:ln/>
        </p:spPr>
      </p:sp>
      <p:sp>
        <p:nvSpPr>
          <p:cNvPr id="10243" name="Rectangle 3"/>
          <p:cNvSpPr>
            <a:spLocks noGrp="1" noChangeArrowheads="1"/>
          </p:cNvSpPr>
          <p:nvPr>
            <p:ph type="body" idx="1"/>
          </p:nvPr>
        </p:nvSpPr>
        <p:spPr>
          <a:xfrm>
            <a:off x="1138032" y="4520239"/>
            <a:ext cx="5090491" cy="3647996"/>
          </a:xfrm>
        </p:spPr>
        <p:txBody>
          <a:bodyPr lIns="89851" tIns="44926" rIns="89851" bIns="44926"/>
          <a:lstStyle/>
          <a:p>
            <a:r>
              <a:rPr lang="en-US" altLang="en-US"/>
              <a:t>Example of simple IR confidence test.  Confidence of 1 meand high confidence clear region.</a:t>
            </a:r>
          </a:p>
        </p:txBody>
      </p:sp>
    </p:spTree>
    <p:extLst>
      <p:ext uri="{BB962C8B-B14F-4D97-AF65-F5344CB8AC3E}">
        <p14:creationId xmlns:p14="http://schemas.microsoft.com/office/powerpoint/2010/main" val="1845210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9/18/2017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9/18/2017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9/18/2017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9/18/2017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9/18/2017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9/18/2017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9/18/2017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9/18/2017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modis.gsfc.nasa.gov/about/specifications.php#2" TargetMode="External"/><Relationship Id="rId2" Type="http://schemas.openxmlformats.org/officeDocument/2006/relationships/hyperlink" Target="http://modis.gsfc.nasa.gov/about/specifications.php#1" TargetMode="External"/><Relationship Id="rId1" Type="http://schemas.openxmlformats.org/officeDocument/2006/relationships/slideLayout" Target="../slideLayouts/slideLayout6.xml"/><Relationship Id="rId4" Type="http://schemas.openxmlformats.org/officeDocument/2006/relationships/hyperlink" Target="http://modis.gsfc.nasa.gov/about/specifications.php#3"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www.opticsinfobase.org/oe/abstract.cfm?URI=oe-22-23-28058"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modis.gsfc.nasa.gov/about/specifications.php#2" TargetMode="External"/><Relationship Id="rId2" Type="http://schemas.openxmlformats.org/officeDocument/2006/relationships/hyperlink" Target="http://modis.gsfc.nasa.gov/about/specifications.php#1" TargetMode="External"/><Relationship Id="rId1" Type="http://schemas.openxmlformats.org/officeDocument/2006/relationships/slideLayout" Target="../slideLayouts/slideLayout6.xml"/><Relationship Id="rId4" Type="http://schemas.openxmlformats.org/officeDocument/2006/relationships/hyperlink" Target="http://modis.gsfc.nasa.gov/about/specifications.php#3"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4.wmf"/><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52.jpeg"/></Relationships>
</file>

<file path=ppt/slides/_rels/slide4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0" y="4572000"/>
            <a:ext cx="9067799" cy="1267857"/>
          </a:xfrm>
        </p:spPr>
        <p:txBody>
          <a:bodyPr>
            <a:normAutofit/>
          </a:bodyPr>
          <a:lstStyle/>
          <a:p>
            <a:pPr marL="182880" indent="0" algn="ctr">
              <a:buNone/>
            </a:pPr>
            <a:r>
              <a:rPr lang="en-US" sz="4000" dirty="0" smtClean="0">
                <a:solidFill>
                  <a:schemeClr val="tx2">
                    <a:lumMod val="90000"/>
                  </a:schemeClr>
                </a:solidFill>
              </a:rPr>
              <a:t>Introduction to MODIS Instrumentation</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ATMO </a:t>
            </a:r>
            <a:r>
              <a:rPr lang="en-US" sz="4000" dirty="0" smtClean="0"/>
              <a:t>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a:xfrm>
            <a:off x="381000" y="381000"/>
            <a:ext cx="8229600" cy="1143000"/>
          </a:xfrm>
        </p:spPr>
        <p:txBody>
          <a:bodyPr/>
          <a:lstStyle/>
          <a:p>
            <a:r>
              <a:rPr lang="en-US" altLang="en-US" dirty="0"/>
              <a:t>A Short History</a:t>
            </a:r>
          </a:p>
        </p:txBody>
      </p:sp>
      <p:sp>
        <p:nvSpPr>
          <p:cNvPr id="458755" name="Rectangle 3"/>
          <p:cNvSpPr>
            <a:spLocks noGrp="1" noChangeArrowheads="1"/>
          </p:cNvSpPr>
          <p:nvPr>
            <p:ph type="body" idx="1"/>
          </p:nvPr>
        </p:nvSpPr>
        <p:spPr>
          <a:xfrm>
            <a:off x="304800" y="1600200"/>
            <a:ext cx="8305800" cy="5410200"/>
          </a:xfrm>
        </p:spPr>
        <p:txBody>
          <a:bodyPr/>
          <a:lstStyle/>
          <a:p>
            <a:pPr>
              <a:lnSpc>
                <a:spcPct val="80000"/>
              </a:lnSpc>
            </a:pPr>
            <a:r>
              <a:rPr lang="en-US" altLang="en-US" sz="2000" dirty="0"/>
              <a:t>1983 – NASA began to explore the concept of a polar-orbiting platform to complement a manned polar-orbiting space station</a:t>
            </a:r>
          </a:p>
          <a:p>
            <a:pPr>
              <a:lnSpc>
                <a:spcPct val="80000"/>
              </a:lnSpc>
            </a:pPr>
            <a:r>
              <a:rPr lang="en-US" altLang="en-US" sz="2000" dirty="0"/>
              <a:t>Beginning as System Z, </a:t>
            </a:r>
            <a:r>
              <a:rPr lang="en-US" altLang="en-US" sz="2000" dirty="0" smtClean="0"/>
              <a:t>the idea gained </a:t>
            </a:r>
            <a:r>
              <a:rPr lang="en-US" altLang="en-US" sz="2000" dirty="0"/>
              <a:t>momentum with NASA’s proposed “Global Habitability” program</a:t>
            </a:r>
          </a:p>
          <a:p>
            <a:pPr>
              <a:lnSpc>
                <a:spcPct val="80000"/>
              </a:lnSpc>
            </a:pPr>
            <a:r>
              <a:rPr lang="en-US" altLang="en-US" sz="2000" dirty="0"/>
              <a:t>After Challenger disaster, polar space station disappeared as did manned servicing requirement</a:t>
            </a:r>
          </a:p>
          <a:p>
            <a:pPr>
              <a:lnSpc>
                <a:spcPct val="80000"/>
              </a:lnSpc>
            </a:pPr>
            <a:r>
              <a:rPr lang="en-US" altLang="en-US" sz="2000" dirty="0"/>
              <a:t>System Z became EOS – Earth Observing System</a:t>
            </a:r>
          </a:p>
          <a:p>
            <a:pPr lvl="1">
              <a:lnSpc>
                <a:spcPct val="80000"/>
              </a:lnSpc>
            </a:pPr>
            <a:r>
              <a:rPr lang="en-US" altLang="en-US" sz="1800" dirty="0"/>
              <a:t>Several instrument suites were developed</a:t>
            </a:r>
          </a:p>
          <a:p>
            <a:pPr lvl="1">
              <a:lnSpc>
                <a:spcPct val="80000"/>
              </a:lnSpc>
            </a:pPr>
            <a:r>
              <a:rPr lang="en-US" altLang="en-US" sz="1800" dirty="0"/>
              <a:t>Surface Imaging and Sounding Package (SISP) included the Moderate Resolution Imaging Spectrometer</a:t>
            </a:r>
          </a:p>
          <a:p>
            <a:pPr>
              <a:lnSpc>
                <a:spcPct val="80000"/>
              </a:lnSpc>
            </a:pPr>
            <a:r>
              <a:rPr lang="en-US" altLang="en-US" sz="2000" dirty="0"/>
              <a:t>MODIS soon split into 2 concepts</a:t>
            </a:r>
          </a:p>
          <a:p>
            <a:pPr lvl="1">
              <a:lnSpc>
                <a:spcPct val="80000"/>
              </a:lnSpc>
            </a:pPr>
            <a:r>
              <a:rPr lang="en-US" altLang="en-US" sz="1800" dirty="0"/>
              <a:t>MODIS-N focused primarily on land and atmosphere sensing but included some ocean bands</a:t>
            </a:r>
          </a:p>
          <a:p>
            <a:pPr lvl="1">
              <a:lnSpc>
                <a:spcPct val="80000"/>
              </a:lnSpc>
            </a:pPr>
            <a:r>
              <a:rPr lang="en-US" altLang="en-US" sz="1800" dirty="0"/>
              <a:t>MODIS-T (tilting) focused on ocean</a:t>
            </a:r>
          </a:p>
          <a:p>
            <a:pPr>
              <a:lnSpc>
                <a:spcPct val="80000"/>
              </a:lnSpc>
            </a:pPr>
            <a:r>
              <a:rPr lang="en-US" altLang="en-US" sz="2000" dirty="0"/>
              <a:t>Because of budget constraints, MODIS-T vanished, replaced by MODIS-N and EOS-Color (to follow </a:t>
            </a:r>
            <a:r>
              <a:rPr lang="en-US" altLang="en-US" sz="2000" dirty="0" err="1"/>
              <a:t>SeaWiFS</a:t>
            </a:r>
            <a:r>
              <a:rPr lang="en-US" altLang="en-US" sz="2000" dirty="0"/>
              <a:t>)</a:t>
            </a:r>
          </a:p>
          <a:p>
            <a:pPr>
              <a:lnSpc>
                <a:spcPct val="80000"/>
              </a:lnSpc>
            </a:pPr>
            <a:r>
              <a:rPr lang="en-US" altLang="en-US" sz="2000" dirty="0"/>
              <a:t>Further budget reductions led to replacement of EOS-Color by SIMBIOS</a:t>
            </a:r>
          </a:p>
        </p:txBody>
      </p:sp>
    </p:spTree>
    <p:extLst>
      <p:ext uri="{BB962C8B-B14F-4D97-AF65-F5344CB8AC3E}">
        <p14:creationId xmlns:p14="http://schemas.microsoft.com/office/powerpoint/2010/main" val="112065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8755">
                                            <p:txEl>
                                              <p:pRg st="0" end="0"/>
                                            </p:txEl>
                                          </p:spTgt>
                                        </p:tgtEl>
                                        <p:attrNameLst>
                                          <p:attrName>style.visibility</p:attrName>
                                        </p:attrNameLst>
                                      </p:cBhvr>
                                      <p:to>
                                        <p:strVal val="visible"/>
                                      </p:to>
                                    </p:set>
                                    <p:animEffect transition="in" filter="fade">
                                      <p:cBhvr>
                                        <p:cTn id="7" dur="500"/>
                                        <p:tgtEl>
                                          <p:spTgt spid="4587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8755">
                                            <p:txEl>
                                              <p:pRg st="1" end="1"/>
                                            </p:txEl>
                                          </p:spTgt>
                                        </p:tgtEl>
                                        <p:attrNameLst>
                                          <p:attrName>style.visibility</p:attrName>
                                        </p:attrNameLst>
                                      </p:cBhvr>
                                      <p:to>
                                        <p:strVal val="visible"/>
                                      </p:to>
                                    </p:set>
                                    <p:animEffect transition="in" filter="fade">
                                      <p:cBhvr>
                                        <p:cTn id="12" dur="500"/>
                                        <p:tgtEl>
                                          <p:spTgt spid="4587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8755">
                                            <p:txEl>
                                              <p:pRg st="2" end="2"/>
                                            </p:txEl>
                                          </p:spTgt>
                                        </p:tgtEl>
                                        <p:attrNameLst>
                                          <p:attrName>style.visibility</p:attrName>
                                        </p:attrNameLst>
                                      </p:cBhvr>
                                      <p:to>
                                        <p:strVal val="visible"/>
                                      </p:to>
                                    </p:set>
                                    <p:animEffect transition="in" filter="fade">
                                      <p:cBhvr>
                                        <p:cTn id="17" dur="500"/>
                                        <p:tgtEl>
                                          <p:spTgt spid="4587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58755">
                                            <p:txEl>
                                              <p:pRg st="3" end="3"/>
                                            </p:txEl>
                                          </p:spTgt>
                                        </p:tgtEl>
                                        <p:attrNameLst>
                                          <p:attrName>style.visibility</p:attrName>
                                        </p:attrNameLst>
                                      </p:cBhvr>
                                      <p:to>
                                        <p:strVal val="visible"/>
                                      </p:to>
                                    </p:set>
                                    <p:animEffect transition="in" filter="fade">
                                      <p:cBhvr>
                                        <p:cTn id="22" dur="500"/>
                                        <p:tgtEl>
                                          <p:spTgt spid="458755">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58755">
                                            <p:txEl>
                                              <p:pRg st="4" end="4"/>
                                            </p:txEl>
                                          </p:spTgt>
                                        </p:tgtEl>
                                        <p:attrNameLst>
                                          <p:attrName>style.visibility</p:attrName>
                                        </p:attrNameLst>
                                      </p:cBhvr>
                                      <p:to>
                                        <p:strVal val="visible"/>
                                      </p:to>
                                    </p:set>
                                    <p:animEffect transition="in" filter="fade">
                                      <p:cBhvr>
                                        <p:cTn id="25" dur="500"/>
                                        <p:tgtEl>
                                          <p:spTgt spid="458755">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58755">
                                            <p:txEl>
                                              <p:pRg st="5" end="5"/>
                                            </p:txEl>
                                          </p:spTgt>
                                        </p:tgtEl>
                                        <p:attrNameLst>
                                          <p:attrName>style.visibility</p:attrName>
                                        </p:attrNameLst>
                                      </p:cBhvr>
                                      <p:to>
                                        <p:strVal val="visible"/>
                                      </p:to>
                                    </p:set>
                                    <p:animEffect transition="in" filter="fade">
                                      <p:cBhvr>
                                        <p:cTn id="28" dur="500"/>
                                        <p:tgtEl>
                                          <p:spTgt spid="45875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58755">
                                            <p:txEl>
                                              <p:pRg st="6" end="6"/>
                                            </p:txEl>
                                          </p:spTgt>
                                        </p:tgtEl>
                                        <p:attrNameLst>
                                          <p:attrName>style.visibility</p:attrName>
                                        </p:attrNameLst>
                                      </p:cBhvr>
                                      <p:to>
                                        <p:strVal val="visible"/>
                                      </p:to>
                                    </p:set>
                                    <p:animEffect transition="in" filter="fade">
                                      <p:cBhvr>
                                        <p:cTn id="33" dur="500"/>
                                        <p:tgtEl>
                                          <p:spTgt spid="458755">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58755">
                                            <p:txEl>
                                              <p:pRg st="7" end="7"/>
                                            </p:txEl>
                                          </p:spTgt>
                                        </p:tgtEl>
                                        <p:attrNameLst>
                                          <p:attrName>style.visibility</p:attrName>
                                        </p:attrNameLst>
                                      </p:cBhvr>
                                      <p:to>
                                        <p:strVal val="visible"/>
                                      </p:to>
                                    </p:set>
                                    <p:animEffect transition="in" filter="fade">
                                      <p:cBhvr>
                                        <p:cTn id="36" dur="500"/>
                                        <p:tgtEl>
                                          <p:spTgt spid="458755">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58755">
                                            <p:txEl>
                                              <p:pRg st="8" end="8"/>
                                            </p:txEl>
                                          </p:spTgt>
                                        </p:tgtEl>
                                        <p:attrNameLst>
                                          <p:attrName>style.visibility</p:attrName>
                                        </p:attrNameLst>
                                      </p:cBhvr>
                                      <p:to>
                                        <p:strVal val="visible"/>
                                      </p:to>
                                    </p:set>
                                    <p:animEffect transition="in" filter="fade">
                                      <p:cBhvr>
                                        <p:cTn id="39" dur="500"/>
                                        <p:tgtEl>
                                          <p:spTgt spid="458755">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58755">
                                            <p:txEl>
                                              <p:pRg st="9" end="9"/>
                                            </p:txEl>
                                          </p:spTgt>
                                        </p:tgtEl>
                                        <p:attrNameLst>
                                          <p:attrName>style.visibility</p:attrName>
                                        </p:attrNameLst>
                                      </p:cBhvr>
                                      <p:to>
                                        <p:strVal val="visible"/>
                                      </p:to>
                                    </p:set>
                                    <p:animEffect transition="in" filter="fade">
                                      <p:cBhvr>
                                        <p:cTn id="44" dur="500"/>
                                        <p:tgtEl>
                                          <p:spTgt spid="458755">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58755">
                                            <p:txEl>
                                              <p:pRg st="10" end="10"/>
                                            </p:txEl>
                                          </p:spTgt>
                                        </p:tgtEl>
                                        <p:attrNameLst>
                                          <p:attrName>style.visibility</p:attrName>
                                        </p:attrNameLst>
                                      </p:cBhvr>
                                      <p:to>
                                        <p:strVal val="visible"/>
                                      </p:to>
                                    </p:set>
                                    <p:animEffect transition="in" filter="fade">
                                      <p:cBhvr>
                                        <p:cTn id="49" dur="500"/>
                                        <p:tgtEl>
                                          <p:spTgt spid="45875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Terra (1999-present)</a:t>
            </a:r>
            <a:endParaRPr lang="en-US" dirty="0"/>
          </a:p>
        </p:txBody>
      </p:sp>
      <p:pic>
        <p:nvPicPr>
          <p:cNvPr id="1026" name="Picture 2" descr="http://bdpjn-catalog.lapan.go.id/catalog/help/deskripsi/img/lowres/terra-scientificamerican_sc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974" y="2133600"/>
            <a:ext cx="8572500" cy="45243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943600" y="6258583"/>
            <a:ext cx="3048000" cy="400110"/>
          </a:xfrm>
          <a:prstGeom prst="rect">
            <a:avLst/>
          </a:prstGeom>
          <a:noFill/>
        </p:spPr>
        <p:txBody>
          <a:bodyPr wrap="square" rtlCol="0">
            <a:spAutoFit/>
          </a:bodyPr>
          <a:lstStyle/>
          <a:p>
            <a:pPr algn="ctr"/>
            <a:r>
              <a:rPr lang="en-US" sz="2000" b="1" dirty="0">
                <a:solidFill>
                  <a:srgbClr val="FF0000"/>
                </a:solidFill>
                <a:effectLst>
                  <a:outerShdw blurRad="38100" dist="38100" dir="2700000" algn="tl">
                    <a:srgbClr val="000000">
                      <a:alpha val="43137"/>
                    </a:srgbClr>
                  </a:outerShdw>
                </a:effectLst>
              </a:rPr>
              <a:t>http://terra.nasa.gov/</a:t>
            </a:r>
          </a:p>
        </p:txBody>
      </p:sp>
      <p:pic>
        <p:nvPicPr>
          <p:cNvPr id="7" name="Picture 6" descr="ev121_1"/>
          <p:cNvPicPr>
            <a:picLocks noChangeAspect="1" noChangeArrowheads="1"/>
          </p:cNvPicPr>
          <p:nvPr/>
        </p:nvPicPr>
        <p:blipFill>
          <a:blip r:embed="rId3" cstate="print">
            <a:lum bright="10000"/>
            <a:extLst>
              <a:ext uri="{28A0092B-C50C-407E-A947-70E740481C1C}">
                <a14:useLocalDpi xmlns:a14="http://schemas.microsoft.com/office/drawing/2010/main" val="0"/>
              </a:ext>
            </a:extLst>
          </a:blip>
          <a:srcRect/>
          <a:stretch>
            <a:fillRect/>
          </a:stretch>
        </p:blipFill>
        <p:spPr bwMode="auto">
          <a:xfrm>
            <a:off x="7405570" y="304800"/>
            <a:ext cx="1586030" cy="214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terra"/>
          <p:cNvPicPr>
            <a:picLocks noChangeAspect="1" noChangeArrowheads="1"/>
          </p:cNvPicPr>
          <p:nvPr/>
        </p:nvPicPr>
        <p:blipFill>
          <a:blip r:embed="rId4" cstate="print">
            <a:extLst>
              <a:ext uri="{28A0092B-C50C-407E-A947-70E740481C1C}">
                <a14:useLocalDpi xmlns:a14="http://schemas.microsoft.com/office/drawing/2010/main" val="0"/>
              </a:ext>
            </a:extLst>
          </a:blip>
          <a:srcRect l="36000" b="42352"/>
          <a:stretch>
            <a:fillRect/>
          </a:stretch>
        </p:blipFill>
        <p:spPr bwMode="auto">
          <a:xfrm>
            <a:off x="244975" y="2819400"/>
            <a:ext cx="207922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214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3657600"/>
            <a:ext cx="8458200" cy="381000"/>
          </a:xfrm>
          <a:prstGeom prst="roundRect">
            <a:avLst/>
          </a:prstGeom>
          <a:gradFill>
            <a:gsLst>
              <a:gs pos="0">
                <a:srgbClr val="FFFF00"/>
              </a:gs>
              <a:gs pos="94000">
                <a:schemeClr val="accent1">
                  <a:tint val="44500"/>
                  <a:satMod val="160000"/>
                </a:schemeClr>
              </a:gs>
              <a:gs pos="90000">
                <a:srgbClr val="D7E0F7"/>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MODIS – Terra Instruments</a:t>
            </a:r>
            <a:endParaRPr lang="en-US" dirty="0"/>
          </a:p>
        </p:txBody>
      </p:sp>
      <p:sp>
        <p:nvSpPr>
          <p:cNvPr id="3" name="Content Placeholder 2"/>
          <p:cNvSpPr>
            <a:spLocks noGrp="1"/>
          </p:cNvSpPr>
          <p:nvPr>
            <p:ph idx="1"/>
          </p:nvPr>
        </p:nvSpPr>
        <p:spPr>
          <a:xfrm>
            <a:off x="252412" y="1905000"/>
            <a:ext cx="8610600" cy="4389120"/>
          </a:xfrm>
        </p:spPr>
        <p:txBody>
          <a:bodyPr/>
          <a:lstStyle/>
          <a:p>
            <a:r>
              <a:rPr lang="en-US" sz="2400" b="1" dirty="0" smtClean="0">
                <a:solidFill>
                  <a:srgbClr val="CC04B4"/>
                </a:solidFill>
                <a:effectLst>
                  <a:outerShdw blurRad="38100" dist="38100" dir="2700000" algn="tl">
                    <a:srgbClr val="000000">
                      <a:alpha val="43137"/>
                    </a:srgbClr>
                  </a:outerShdw>
                </a:effectLst>
              </a:rPr>
              <a:t>ASTER</a:t>
            </a:r>
            <a:r>
              <a:rPr lang="en-US" sz="2400" dirty="0"/>
              <a:t> </a:t>
            </a:r>
            <a:r>
              <a:rPr lang="en-US" sz="2400" dirty="0" smtClean="0"/>
              <a:t>- Advanced </a:t>
            </a:r>
            <a:r>
              <a:rPr lang="en-US" sz="2400" dirty="0" err="1"/>
              <a:t>Spaceborne</a:t>
            </a:r>
            <a:r>
              <a:rPr lang="en-US" sz="2400" dirty="0"/>
              <a:t> Thermal Emission and Reflection Radiometer</a:t>
            </a:r>
          </a:p>
          <a:p>
            <a:r>
              <a:rPr lang="en-US" sz="2400" b="1" dirty="0" smtClean="0">
                <a:solidFill>
                  <a:srgbClr val="CC04B4"/>
                </a:solidFill>
                <a:effectLst>
                  <a:outerShdw blurRad="38100" dist="38100" dir="2700000" algn="tl">
                    <a:srgbClr val="000000">
                      <a:alpha val="43137"/>
                    </a:srgbClr>
                  </a:outerShdw>
                </a:effectLst>
              </a:rPr>
              <a:t>CERES</a:t>
            </a:r>
            <a:r>
              <a:rPr lang="en-US" sz="2400" dirty="0"/>
              <a:t> </a:t>
            </a:r>
            <a:r>
              <a:rPr lang="en-US" sz="2400" dirty="0" smtClean="0"/>
              <a:t>- </a:t>
            </a:r>
            <a:r>
              <a:rPr lang="en-US" sz="2400" dirty="0"/>
              <a:t>Clouds and Earth's Radiant Energy System</a:t>
            </a:r>
          </a:p>
          <a:p>
            <a:r>
              <a:rPr lang="en-US" sz="2400" b="1" dirty="0" smtClean="0">
                <a:solidFill>
                  <a:srgbClr val="CC04B4"/>
                </a:solidFill>
                <a:effectLst>
                  <a:outerShdw blurRad="38100" dist="38100" dir="2700000" algn="tl">
                    <a:srgbClr val="000000">
                      <a:alpha val="43137"/>
                    </a:srgbClr>
                  </a:outerShdw>
                </a:effectLst>
              </a:rPr>
              <a:t>MISR</a:t>
            </a:r>
            <a:r>
              <a:rPr lang="en-US" sz="2400" dirty="0"/>
              <a:t> </a:t>
            </a:r>
            <a:r>
              <a:rPr lang="en-US" sz="2400" dirty="0" smtClean="0"/>
              <a:t>- Multi-angle </a:t>
            </a:r>
            <a:r>
              <a:rPr lang="en-US" sz="2400" dirty="0"/>
              <a:t>Imaging </a:t>
            </a:r>
            <a:r>
              <a:rPr lang="en-US" sz="2400" dirty="0" err="1"/>
              <a:t>SpectroRadiometer</a:t>
            </a:r>
            <a:endParaRPr lang="en-US" sz="2400" dirty="0"/>
          </a:p>
          <a:p>
            <a:r>
              <a:rPr lang="en-US" sz="2400" b="1" dirty="0" smtClean="0">
                <a:solidFill>
                  <a:srgbClr val="CC04B4"/>
                </a:solidFill>
                <a:effectLst>
                  <a:outerShdw blurRad="38100" dist="38100" dir="2700000" algn="tl">
                    <a:srgbClr val="000000">
                      <a:alpha val="43137"/>
                    </a:srgbClr>
                  </a:outerShdw>
                </a:effectLst>
              </a:rPr>
              <a:t>MODIS</a:t>
            </a:r>
            <a:r>
              <a:rPr lang="en-US" sz="2400" dirty="0"/>
              <a:t> </a:t>
            </a:r>
            <a:r>
              <a:rPr lang="en-US" sz="2400" dirty="0" smtClean="0"/>
              <a:t>- Moderate-resolution </a:t>
            </a:r>
            <a:r>
              <a:rPr lang="en-US" sz="2400" dirty="0"/>
              <a:t>Imaging </a:t>
            </a:r>
            <a:r>
              <a:rPr lang="en-US" sz="2400" dirty="0" err="1"/>
              <a:t>Spectroradiometer</a:t>
            </a:r>
            <a:endParaRPr lang="en-US" sz="2400" dirty="0"/>
          </a:p>
          <a:p>
            <a:r>
              <a:rPr lang="en-US" sz="2400" b="1" dirty="0" smtClean="0">
                <a:solidFill>
                  <a:srgbClr val="CC04B4"/>
                </a:solidFill>
                <a:effectLst>
                  <a:outerShdw blurRad="38100" dist="38100" dir="2700000" algn="tl">
                    <a:srgbClr val="000000">
                      <a:alpha val="43137"/>
                    </a:srgbClr>
                  </a:outerShdw>
                </a:effectLst>
              </a:rPr>
              <a:t>MOPITT</a:t>
            </a:r>
            <a:r>
              <a:rPr lang="en-US" sz="2400" dirty="0" smtClean="0"/>
              <a:t> - Measurements </a:t>
            </a:r>
            <a:r>
              <a:rPr lang="en-US" sz="2400" dirty="0"/>
              <a:t>of Pollution in the Troposphere</a:t>
            </a:r>
          </a:p>
          <a:p>
            <a:endParaRPr lang="en-US" dirty="0"/>
          </a:p>
        </p:txBody>
      </p:sp>
      <p:pic>
        <p:nvPicPr>
          <p:cNvPr id="307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800600"/>
            <a:ext cx="6677025" cy="150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3820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Aqua (2002-present)</a:t>
            </a:r>
            <a:endParaRPr lang="en-US" dirty="0"/>
          </a:p>
        </p:txBody>
      </p:sp>
      <p:pic>
        <p:nvPicPr>
          <p:cNvPr id="2050" name="Picture 2" descr="http://oceanmotion.org/guides/fd_3/Lesson.3_html_m7b0b9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0"/>
            <a:ext cx="6528755" cy="43179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43000" y="6203850"/>
            <a:ext cx="3048000" cy="400110"/>
          </a:xfrm>
          <a:prstGeom prst="rect">
            <a:avLst/>
          </a:prstGeom>
          <a:noFill/>
        </p:spPr>
        <p:txBody>
          <a:bodyPr wrap="square" rtlCol="0">
            <a:spAutoFit/>
          </a:bodyPr>
          <a:lstStyle/>
          <a:p>
            <a:pPr algn="ctr"/>
            <a:r>
              <a:rPr lang="en-US" sz="2000" b="1" dirty="0">
                <a:solidFill>
                  <a:schemeClr val="bg1">
                    <a:lumMod val="95000"/>
                  </a:schemeClr>
                </a:solidFill>
                <a:effectLst>
                  <a:outerShdw blurRad="38100" dist="38100" dir="2700000" algn="tl">
                    <a:srgbClr val="000000">
                      <a:alpha val="43137"/>
                    </a:srgbClr>
                  </a:outerShdw>
                </a:effectLst>
              </a:rPr>
              <a:t>http://aqua.nasa.gov/</a:t>
            </a:r>
          </a:p>
        </p:txBody>
      </p:sp>
      <p:pic>
        <p:nvPicPr>
          <p:cNvPr id="7" name="Picture 6" descr="d2_aqua_2002-05-04_01"/>
          <p:cNvPicPr>
            <a:picLocks noChangeAspect="1" noChangeArrowheads="1"/>
          </p:cNvPicPr>
          <p:nvPr/>
        </p:nvPicPr>
        <p:blipFill>
          <a:blip r:embed="rId3" cstate="print">
            <a:lum bright="10000"/>
            <a:extLst>
              <a:ext uri="{28A0092B-C50C-407E-A947-70E740481C1C}">
                <a14:useLocalDpi xmlns:a14="http://schemas.microsoft.com/office/drawing/2010/main" val="0"/>
              </a:ext>
            </a:extLst>
          </a:blip>
          <a:srcRect/>
          <a:stretch>
            <a:fillRect/>
          </a:stretch>
        </p:blipFill>
        <p:spPr bwMode="auto">
          <a:xfrm>
            <a:off x="6584058" y="2545826"/>
            <a:ext cx="2407689" cy="379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instm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07426"/>
            <a:ext cx="2401887"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694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3810000"/>
            <a:ext cx="8458200" cy="381000"/>
          </a:xfrm>
          <a:prstGeom prst="roundRect">
            <a:avLst/>
          </a:prstGeom>
          <a:gradFill>
            <a:gsLst>
              <a:gs pos="0">
                <a:srgbClr val="FFFF00"/>
              </a:gs>
              <a:gs pos="94000">
                <a:schemeClr val="accent1">
                  <a:tint val="44500"/>
                  <a:satMod val="160000"/>
                </a:schemeClr>
              </a:gs>
              <a:gs pos="90000">
                <a:srgbClr val="D7E0F7"/>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Aqua Instruments</a:t>
            </a:r>
            <a:endParaRPr lang="en-US" dirty="0"/>
          </a:p>
        </p:txBody>
      </p:sp>
      <p:sp>
        <p:nvSpPr>
          <p:cNvPr id="3" name="Content Placeholder 2"/>
          <p:cNvSpPr>
            <a:spLocks noGrp="1"/>
          </p:cNvSpPr>
          <p:nvPr>
            <p:ph idx="1"/>
          </p:nvPr>
        </p:nvSpPr>
        <p:spPr>
          <a:xfrm>
            <a:off x="269534" y="1981200"/>
            <a:ext cx="8798266" cy="4389120"/>
          </a:xfrm>
        </p:spPr>
        <p:txBody>
          <a:bodyPr>
            <a:normAutofit/>
          </a:bodyPr>
          <a:lstStyle/>
          <a:p>
            <a:r>
              <a:rPr lang="en-US" sz="2400" b="1" dirty="0" smtClean="0">
                <a:solidFill>
                  <a:srgbClr val="CC04B4"/>
                </a:solidFill>
                <a:effectLst>
                  <a:outerShdw blurRad="38100" dist="38100" dir="2700000" algn="tl">
                    <a:srgbClr val="000000">
                      <a:alpha val="43137"/>
                    </a:srgbClr>
                  </a:outerShdw>
                </a:effectLst>
              </a:rPr>
              <a:t>AIRS</a:t>
            </a:r>
            <a:r>
              <a:rPr lang="en-US" sz="2400" dirty="0" smtClean="0"/>
              <a:t> - Atmospheric Infrared Sounder</a:t>
            </a:r>
            <a:endParaRPr lang="en-US" sz="2400" dirty="0"/>
          </a:p>
          <a:p>
            <a:r>
              <a:rPr lang="en-US" sz="2400" b="1" dirty="0" smtClean="0">
                <a:solidFill>
                  <a:srgbClr val="CC04B4"/>
                </a:solidFill>
                <a:effectLst>
                  <a:outerShdw blurRad="38100" dist="38100" dir="2700000" algn="tl">
                    <a:srgbClr val="000000">
                      <a:alpha val="43137"/>
                    </a:srgbClr>
                  </a:outerShdw>
                </a:effectLst>
              </a:rPr>
              <a:t>AMSU-A</a:t>
            </a:r>
            <a:r>
              <a:rPr lang="en-US" sz="2400" dirty="0" smtClean="0"/>
              <a:t> – Advanced Microwave Sounding Unit</a:t>
            </a:r>
            <a:endParaRPr lang="en-US" sz="2400" dirty="0"/>
          </a:p>
          <a:p>
            <a:r>
              <a:rPr lang="en-US" sz="2400" b="1" dirty="0" smtClean="0">
                <a:solidFill>
                  <a:srgbClr val="CC04B4"/>
                </a:solidFill>
                <a:effectLst>
                  <a:outerShdw blurRad="38100" dist="38100" dir="2700000" algn="tl">
                    <a:srgbClr val="000000">
                      <a:alpha val="43137"/>
                    </a:srgbClr>
                  </a:outerShdw>
                </a:effectLst>
              </a:rPr>
              <a:t>HSB</a:t>
            </a:r>
            <a:r>
              <a:rPr lang="en-US" sz="2400" dirty="0" smtClean="0"/>
              <a:t> – Humidity Sounder for Brazil</a:t>
            </a:r>
            <a:endParaRPr lang="en-US" sz="2400" dirty="0"/>
          </a:p>
          <a:p>
            <a:r>
              <a:rPr lang="en-US" sz="2400" b="1" dirty="0" smtClean="0">
                <a:solidFill>
                  <a:srgbClr val="CC04B4"/>
                </a:solidFill>
                <a:effectLst>
                  <a:outerShdw blurRad="38100" dist="38100" dir="2700000" algn="tl">
                    <a:srgbClr val="000000">
                      <a:alpha val="43137"/>
                    </a:srgbClr>
                  </a:outerShdw>
                </a:effectLst>
              </a:rPr>
              <a:t>AMSR-E</a:t>
            </a:r>
            <a:r>
              <a:rPr lang="en-US" sz="2400" dirty="0" smtClean="0"/>
              <a:t> – Advanced Microwave Scanning Radiometer for EOS</a:t>
            </a:r>
            <a:endParaRPr lang="en-US" sz="2400" dirty="0"/>
          </a:p>
          <a:p>
            <a:r>
              <a:rPr lang="en-US" sz="2400" b="1" dirty="0" smtClean="0">
                <a:solidFill>
                  <a:srgbClr val="CC04B4"/>
                </a:solidFill>
                <a:effectLst>
                  <a:outerShdw blurRad="38100" dist="38100" dir="2700000" algn="tl">
                    <a:srgbClr val="000000">
                      <a:alpha val="43137"/>
                    </a:srgbClr>
                  </a:outerShdw>
                </a:effectLst>
              </a:rPr>
              <a:t>MODIS</a:t>
            </a:r>
            <a:r>
              <a:rPr lang="en-US" sz="2400" dirty="0" smtClean="0"/>
              <a:t> - </a:t>
            </a:r>
            <a:r>
              <a:rPr lang="en-US" sz="2400" dirty="0"/>
              <a:t>Moderate-resolution Imaging </a:t>
            </a:r>
            <a:r>
              <a:rPr lang="en-US" sz="2400" dirty="0" err="1" smtClean="0"/>
              <a:t>Spectroradiometer</a:t>
            </a:r>
            <a:endParaRPr lang="en-US" sz="2400" dirty="0" smtClean="0"/>
          </a:p>
          <a:p>
            <a:r>
              <a:rPr lang="en-US" sz="2400" b="1" dirty="0">
                <a:solidFill>
                  <a:srgbClr val="CC04B4"/>
                </a:solidFill>
                <a:effectLst>
                  <a:outerShdw blurRad="38100" dist="38100" dir="2700000" algn="tl">
                    <a:srgbClr val="000000">
                      <a:alpha val="43137"/>
                    </a:srgbClr>
                  </a:outerShdw>
                </a:effectLst>
              </a:rPr>
              <a:t>CERES</a:t>
            </a:r>
            <a:r>
              <a:rPr lang="en-US" sz="2400" dirty="0"/>
              <a:t> -or Clouds and Earth's Radiant Energy System</a:t>
            </a:r>
          </a:p>
          <a:p>
            <a:endParaRPr lang="en-US" sz="2400"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4876800"/>
            <a:ext cx="3671887"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8416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MODIS Terra-Aqua Summary</a:t>
            </a:r>
            <a:endParaRPr lang="en-US" dirty="0"/>
          </a:p>
        </p:txBody>
      </p:sp>
      <p:sp>
        <p:nvSpPr>
          <p:cNvPr id="3" name="Content Placeholder 2"/>
          <p:cNvSpPr>
            <a:spLocks noGrp="1"/>
          </p:cNvSpPr>
          <p:nvPr>
            <p:ph idx="1"/>
          </p:nvPr>
        </p:nvSpPr>
        <p:spPr>
          <a:xfrm>
            <a:off x="152400" y="1935480"/>
            <a:ext cx="8915400" cy="4770120"/>
          </a:xfrm>
        </p:spPr>
        <p:txBody>
          <a:bodyPr>
            <a:normAutofit fontScale="62500" lnSpcReduction="20000"/>
          </a:bodyPr>
          <a:lstStyle/>
          <a:p>
            <a:r>
              <a:rPr lang="en-US" b="1" dirty="0"/>
              <a:t>Responsible Center: </a:t>
            </a:r>
            <a:r>
              <a:rPr lang="en-US" dirty="0"/>
              <a:t>NASA Goddard Space Flight Center</a:t>
            </a:r>
          </a:p>
          <a:p>
            <a:endParaRPr lang="en-US" b="1" dirty="0" smtClean="0"/>
          </a:p>
          <a:p>
            <a:r>
              <a:rPr lang="en-US" b="1" dirty="0" smtClean="0"/>
              <a:t>Description</a:t>
            </a:r>
            <a:r>
              <a:rPr lang="en-US" b="1" dirty="0"/>
              <a:t>: </a:t>
            </a:r>
            <a:r>
              <a:rPr lang="en-US" dirty="0"/>
              <a:t>Used to understand the global dynamics and </a:t>
            </a:r>
            <a:r>
              <a:rPr lang="en-US" dirty="0" smtClean="0"/>
              <a:t>process occurring </a:t>
            </a:r>
            <a:r>
              <a:rPr lang="en-US" dirty="0"/>
              <a:t>on land, in the oceans and in the atmosphere.</a:t>
            </a:r>
          </a:p>
          <a:p>
            <a:endParaRPr lang="en-US" b="1" dirty="0" smtClean="0"/>
          </a:p>
          <a:p>
            <a:r>
              <a:rPr lang="en-US" b="1" dirty="0" smtClean="0"/>
              <a:t>Channels</a:t>
            </a:r>
            <a:r>
              <a:rPr lang="en-US" b="1" dirty="0"/>
              <a:t>: </a:t>
            </a:r>
            <a:r>
              <a:rPr lang="en-US" dirty="0"/>
              <a:t>36-band cross-track scanning radiometer</a:t>
            </a:r>
          </a:p>
          <a:p>
            <a:endParaRPr lang="en-US" b="1" dirty="0" smtClean="0"/>
          </a:p>
          <a:p>
            <a:r>
              <a:rPr lang="en-US" b="1" dirty="0" smtClean="0"/>
              <a:t>Spectral </a:t>
            </a:r>
            <a:r>
              <a:rPr lang="en-US" b="1" dirty="0"/>
              <a:t>Range: </a:t>
            </a:r>
            <a:r>
              <a:rPr lang="en-US" dirty="0"/>
              <a:t>Visible to thermal infrared measurements at 0.4-14.5 </a:t>
            </a:r>
            <a:r>
              <a:rPr lang="en-US" dirty="0" err="1"/>
              <a:t>μm</a:t>
            </a:r>
            <a:endParaRPr lang="en-US" dirty="0"/>
          </a:p>
          <a:p>
            <a:endParaRPr lang="en-US" b="1" dirty="0" smtClean="0"/>
          </a:p>
          <a:p>
            <a:r>
              <a:rPr lang="en-US" b="1" dirty="0" smtClean="0"/>
              <a:t>Spatial </a:t>
            </a:r>
            <a:r>
              <a:rPr lang="en-US" b="1" dirty="0"/>
              <a:t>resolution: </a:t>
            </a:r>
            <a:r>
              <a:rPr lang="en-US" dirty="0"/>
              <a:t>250 m </a:t>
            </a:r>
            <a:r>
              <a:rPr lang="en-US" sz="2300" dirty="0" smtClean="0"/>
              <a:t>(bands 1-2)</a:t>
            </a:r>
            <a:r>
              <a:rPr lang="en-US" dirty="0" smtClean="0"/>
              <a:t>, 500 m </a:t>
            </a:r>
            <a:r>
              <a:rPr lang="en-US" sz="2300" dirty="0" smtClean="0"/>
              <a:t>(bands 3-7)</a:t>
            </a:r>
            <a:r>
              <a:rPr lang="en-US" dirty="0" smtClean="0"/>
              <a:t>, to </a:t>
            </a:r>
            <a:r>
              <a:rPr lang="en-US" dirty="0"/>
              <a:t>1 </a:t>
            </a:r>
            <a:r>
              <a:rPr lang="en-US" dirty="0" smtClean="0"/>
              <a:t>km </a:t>
            </a:r>
            <a:r>
              <a:rPr lang="en-US" sz="2300" dirty="0" smtClean="0"/>
              <a:t>(bands 8-36)</a:t>
            </a:r>
            <a:endParaRPr lang="en-US" dirty="0"/>
          </a:p>
          <a:p>
            <a:endParaRPr lang="en-US" b="1" dirty="0" smtClean="0"/>
          </a:p>
          <a:p>
            <a:r>
              <a:rPr lang="en-US" b="1" dirty="0" smtClean="0"/>
              <a:t>Swath </a:t>
            </a:r>
            <a:r>
              <a:rPr lang="en-US" b="1" dirty="0"/>
              <a:t>width: </a:t>
            </a:r>
            <a:r>
              <a:rPr lang="en-US" dirty="0"/>
              <a:t>2330 </a:t>
            </a:r>
            <a:r>
              <a:rPr lang="en-US" dirty="0" smtClean="0"/>
              <a:t>km (cross track) by 10 lm (along track at nadir)</a:t>
            </a:r>
          </a:p>
          <a:p>
            <a:endParaRPr lang="en-US" dirty="0"/>
          </a:p>
          <a:p>
            <a:r>
              <a:rPr lang="en-US" b="1" dirty="0" smtClean="0"/>
              <a:t>Global </a:t>
            </a:r>
            <a:r>
              <a:rPr lang="en-US" b="1" dirty="0"/>
              <a:t>coverage every 1-2 </a:t>
            </a:r>
            <a:r>
              <a:rPr lang="en-US" b="1" dirty="0" smtClean="0"/>
              <a:t>days</a:t>
            </a:r>
          </a:p>
          <a:p>
            <a:endParaRPr lang="en-US" b="1" dirty="0"/>
          </a:p>
          <a:p>
            <a:r>
              <a:rPr lang="en-US" altLang="zh-TW" b="1" dirty="0" smtClean="0">
                <a:ea typeface="新細明體" charset="-120"/>
              </a:rPr>
              <a:t>Terra Launched:</a:t>
            </a:r>
            <a:r>
              <a:rPr lang="en-US" altLang="zh-TW" dirty="0" smtClean="0">
                <a:ea typeface="新細明體" charset="-120"/>
              </a:rPr>
              <a:t> </a:t>
            </a:r>
            <a:r>
              <a:rPr lang="en-US" altLang="zh-TW" dirty="0">
                <a:ea typeface="新細明體" charset="-120"/>
              </a:rPr>
              <a:t>Dec. 18, </a:t>
            </a:r>
            <a:r>
              <a:rPr lang="en-US" altLang="zh-TW" dirty="0" smtClean="0">
                <a:ea typeface="新細明體" charset="-120"/>
              </a:rPr>
              <a:t>1999</a:t>
            </a:r>
          </a:p>
          <a:p>
            <a:endParaRPr lang="en-US" altLang="zh-TW" dirty="0">
              <a:ea typeface="新細明體" charset="-120"/>
            </a:endParaRPr>
          </a:p>
          <a:p>
            <a:r>
              <a:rPr lang="en-US" altLang="zh-TW" b="1" dirty="0" smtClean="0">
                <a:ea typeface="新細明體" charset="-120"/>
              </a:rPr>
              <a:t>Aqua Launched</a:t>
            </a:r>
            <a:r>
              <a:rPr lang="en-US" altLang="zh-TW" b="1" dirty="0">
                <a:ea typeface="新細明體" charset="-120"/>
              </a:rPr>
              <a:t>:</a:t>
            </a:r>
            <a:r>
              <a:rPr lang="en-US" altLang="zh-TW" dirty="0">
                <a:ea typeface="新細明體" charset="-120"/>
              </a:rPr>
              <a:t> May 4, 2002</a:t>
            </a:r>
          </a:p>
          <a:p>
            <a:endParaRPr lang="en-US" b="1" dirty="0"/>
          </a:p>
        </p:txBody>
      </p:sp>
    </p:spTree>
    <p:extLst>
      <p:ext uri="{BB962C8B-B14F-4D97-AF65-F5344CB8AC3E}">
        <p14:creationId xmlns:p14="http://schemas.microsoft.com/office/powerpoint/2010/main" val="13299211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304800" y="1905000"/>
            <a:ext cx="86106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zh-TW" b="1" dirty="0" smtClean="0">
                <a:solidFill>
                  <a:srgbClr val="CC04B4"/>
                </a:solidFill>
                <a:effectLst>
                  <a:outerShdw blurRad="38100" dist="38100" dir="2700000" algn="tl">
                    <a:srgbClr val="000000">
                      <a:alpha val="43137"/>
                    </a:srgbClr>
                  </a:outerShdw>
                </a:effectLst>
                <a:ea typeface="新細明體" charset="-120"/>
              </a:rPr>
              <a:t>Heritage</a:t>
            </a:r>
            <a:r>
              <a:rPr lang="en-US" altLang="zh-TW" dirty="0">
                <a:ea typeface="新細明體" charset="-120"/>
              </a:rPr>
              <a:t>: AVHRR (land), </a:t>
            </a:r>
            <a:r>
              <a:rPr lang="en-US" altLang="zh-TW" dirty="0" err="1">
                <a:ea typeface="新細明體" charset="-120"/>
              </a:rPr>
              <a:t>SeaWIFS</a:t>
            </a:r>
            <a:r>
              <a:rPr lang="en-US" altLang="zh-TW" dirty="0">
                <a:ea typeface="新細明體" charset="-120"/>
              </a:rPr>
              <a:t> (ocean), HIRS (atmosphere)</a:t>
            </a:r>
          </a:p>
          <a:p>
            <a:pPr>
              <a:spcBef>
                <a:spcPct val="25000"/>
              </a:spcBef>
            </a:pPr>
            <a:r>
              <a:rPr lang="en-US" altLang="zh-TW" b="1" dirty="0" smtClean="0">
                <a:solidFill>
                  <a:srgbClr val="CC04B4"/>
                </a:solidFill>
                <a:effectLst>
                  <a:outerShdw blurRad="38100" dist="38100" dir="2700000" algn="tl">
                    <a:srgbClr val="000000">
                      <a:alpha val="43137"/>
                    </a:srgbClr>
                  </a:outerShdw>
                </a:effectLst>
                <a:ea typeface="新細明體" charset="-120"/>
              </a:rPr>
              <a:t>Major </a:t>
            </a:r>
            <a:r>
              <a:rPr lang="en-US" altLang="zh-TW" b="1" dirty="0">
                <a:solidFill>
                  <a:srgbClr val="CC04B4"/>
                </a:solidFill>
                <a:effectLst>
                  <a:outerShdw blurRad="38100" dist="38100" dir="2700000" algn="tl">
                    <a:srgbClr val="000000">
                      <a:alpha val="43137"/>
                    </a:srgbClr>
                  </a:outerShdw>
                </a:effectLst>
                <a:ea typeface="新細明體" charset="-120"/>
              </a:rPr>
              <a:t>differences</a:t>
            </a:r>
            <a:r>
              <a:rPr lang="en-US" altLang="zh-TW" dirty="0">
                <a:ea typeface="新細明體" charset="-120"/>
              </a:rPr>
              <a:t>:</a:t>
            </a:r>
          </a:p>
          <a:p>
            <a:pPr>
              <a:spcBef>
                <a:spcPct val="25000"/>
              </a:spcBef>
            </a:pPr>
            <a:r>
              <a:rPr lang="en-US" altLang="zh-TW" dirty="0">
                <a:ea typeface="新細明體" charset="-120"/>
              </a:rPr>
              <a:t>	More spectral bands (490 detectors)</a:t>
            </a:r>
          </a:p>
          <a:p>
            <a:pPr>
              <a:spcBef>
                <a:spcPct val="25000"/>
              </a:spcBef>
            </a:pPr>
            <a:r>
              <a:rPr lang="en-US" altLang="zh-TW" dirty="0">
                <a:ea typeface="新細明體" charset="-120"/>
              </a:rPr>
              <a:t>	Multiple samples along track on each earth scan</a:t>
            </a:r>
          </a:p>
          <a:p>
            <a:pPr>
              <a:spcBef>
                <a:spcPct val="25000"/>
              </a:spcBef>
            </a:pPr>
            <a:r>
              <a:rPr lang="en-US" altLang="zh-TW" dirty="0">
                <a:ea typeface="新細明體" charset="-120"/>
              </a:rPr>
              <a:t>	Higher spatial resolution</a:t>
            </a:r>
          </a:p>
          <a:p>
            <a:pPr>
              <a:spcBef>
                <a:spcPct val="25000"/>
              </a:spcBef>
            </a:pPr>
            <a:r>
              <a:rPr lang="en-US" altLang="zh-TW" dirty="0">
                <a:ea typeface="新細明體" charset="-120"/>
              </a:rPr>
              <a:t>	On-orbit radiometric, spatial, and spectral calibration</a:t>
            </a:r>
          </a:p>
          <a:p>
            <a:pPr>
              <a:spcBef>
                <a:spcPct val="25000"/>
              </a:spcBef>
            </a:pPr>
            <a:r>
              <a:rPr lang="en-US" altLang="zh-TW" dirty="0">
                <a:ea typeface="新細明體" charset="-120"/>
              </a:rPr>
              <a:t>	Improved radiometric accuracy and precision (12-bit)</a:t>
            </a:r>
          </a:p>
          <a:p>
            <a:pPr>
              <a:spcBef>
                <a:spcPct val="25000"/>
              </a:spcBef>
            </a:pPr>
            <a:r>
              <a:rPr lang="en-US" altLang="zh-TW" dirty="0">
                <a:ea typeface="新細明體" charset="-120"/>
              </a:rPr>
              <a:t>	Improved geolocation accuracy</a:t>
            </a:r>
          </a:p>
          <a:p>
            <a:pPr>
              <a:spcBef>
                <a:spcPct val="25000"/>
              </a:spcBef>
            </a:pPr>
            <a:r>
              <a:rPr lang="en-US" altLang="zh-TW" dirty="0">
                <a:ea typeface="新細明體" charset="-120"/>
              </a:rPr>
              <a:t>	Higher data rate requiring X-band direct broadcast</a:t>
            </a:r>
          </a:p>
        </p:txBody>
      </p:sp>
      <p:sp>
        <p:nvSpPr>
          <p:cNvPr id="3" name="Title 1"/>
          <p:cNvSpPr txBox="1">
            <a:spLocks/>
          </p:cNvSpPr>
          <p:nvPr/>
        </p:nvSpPr>
        <p:spPr>
          <a:xfrm>
            <a:off x="457200" y="704088"/>
            <a:ext cx="8610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400" dirty="0" smtClean="0"/>
              <a:t>Improvements on Previous Satellites</a:t>
            </a:r>
            <a:endParaRPr lang="en-US" sz="4400" dirty="0"/>
          </a:p>
        </p:txBody>
      </p:sp>
    </p:spTree>
    <p:extLst>
      <p:ext uri="{BB962C8B-B14F-4D97-AF65-F5344CB8AC3E}">
        <p14:creationId xmlns:p14="http://schemas.microsoft.com/office/powerpoint/2010/main" val="144912218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MODIS Orbital Characteristics</a:t>
            </a:r>
            <a:endParaRPr lang="en-US" dirty="0"/>
          </a:p>
        </p:txBody>
      </p:sp>
      <p:sp>
        <p:nvSpPr>
          <p:cNvPr id="3" name="Content Placeholder 2"/>
          <p:cNvSpPr>
            <a:spLocks noGrp="1"/>
          </p:cNvSpPr>
          <p:nvPr>
            <p:ph idx="1"/>
          </p:nvPr>
        </p:nvSpPr>
        <p:spPr>
          <a:xfrm>
            <a:off x="5029200" y="1935480"/>
            <a:ext cx="3657600" cy="4389120"/>
          </a:xfrm>
        </p:spPr>
        <p:txBody>
          <a:bodyPr>
            <a:normAutofit/>
          </a:bodyPr>
          <a:lstStyle/>
          <a:p>
            <a:r>
              <a:rPr lang="en-US" dirty="0" smtClean="0"/>
              <a:t>AQUA Orbital </a:t>
            </a:r>
            <a:r>
              <a:rPr lang="en-US" dirty="0"/>
              <a:t>Characteristics</a:t>
            </a:r>
          </a:p>
          <a:p>
            <a:pPr lvl="1"/>
            <a:r>
              <a:rPr lang="en-US" sz="1400" dirty="0"/>
              <a:t>Sun synchronous, near-polar orbit</a:t>
            </a:r>
          </a:p>
          <a:p>
            <a:pPr lvl="1"/>
            <a:r>
              <a:rPr lang="en-US" sz="1400" dirty="0"/>
              <a:t>Equatorial 1:30 pm, ascending node crossing</a:t>
            </a:r>
          </a:p>
          <a:p>
            <a:pPr lvl="1"/>
            <a:r>
              <a:rPr lang="en-US" sz="1400" dirty="0"/>
              <a:t>Inclination 98°</a:t>
            </a:r>
          </a:p>
          <a:p>
            <a:pPr lvl="1"/>
            <a:r>
              <a:rPr lang="en-US" sz="1400" dirty="0"/>
              <a:t>Altitude 705 </a:t>
            </a:r>
            <a:r>
              <a:rPr lang="en-US" sz="1400" dirty="0" smtClean="0"/>
              <a:t>km (438 miles)</a:t>
            </a:r>
            <a:endParaRPr lang="en-US" sz="1400" dirty="0"/>
          </a:p>
          <a:p>
            <a:pPr lvl="1"/>
            <a:r>
              <a:rPr lang="en-US" sz="1400" dirty="0"/>
              <a:t>Period 99 </a:t>
            </a:r>
            <a:r>
              <a:rPr lang="en-US" sz="1400" dirty="0" smtClean="0"/>
              <a:t>minutes (16 orbits per day)</a:t>
            </a:r>
            <a:endParaRPr lang="en-US" sz="1400" dirty="0"/>
          </a:p>
          <a:p>
            <a:endParaRPr lang="en-US" dirty="0"/>
          </a:p>
        </p:txBody>
      </p:sp>
      <p:sp>
        <p:nvSpPr>
          <p:cNvPr id="13" name="Content Placeholder 2"/>
          <p:cNvSpPr txBox="1">
            <a:spLocks/>
          </p:cNvSpPr>
          <p:nvPr/>
        </p:nvSpPr>
        <p:spPr>
          <a:xfrm>
            <a:off x="457200" y="1905000"/>
            <a:ext cx="3657600" cy="438912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dirty="0" smtClean="0"/>
              <a:t>TERRA Orbital Characteristics</a:t>
            </a:r>
          </a:p>
          <a:p>
            <a:pPr lvl="1"/>
            <a:r>
              <a:rPr lang="en-US" sz="1400" dirty="0" smtClean="0"/>
              <a:t>Sun synchronous, near-polar orbit</a:t>
            </a:r>
          </a:p>
          <a:p>
            <a:pPr lvl="1"/>
            <a:r>
              <a:rPr lang="en-US" sz="1400" dirty="0" smtClean="0"/>
              <a:t>Equatorial 10:30 pm, descending node crossing</a:t>
            </a:r>
          </a:p>
          <a:p>
            <a:pPr lvl="1"/>
            <a:r>
              <a:rPr lang="en-US" sz="1400" dirty="0" smtClean="0"/>
              <a:t>Inclination 98.5°</a:t>
            </a:r>
          </a:p>
          <a:p>
            <a:pPr lvl="1"/>
            <a:r>
              <a:rPr lang="en-US" sz="1400" dirty="0" smtClean="0"/>
              <a:t>Altitude 705 km</a:t>
            </a:r>
          </a:p>
          <a:p>
            <a:pPr lvl="1"/>
            <a:r>
              <a:rPr lang="en-US" sz="1400" dirty="0"/>
              <a:t>Period 99 minutes (16 orbits per day) </a:t>
            </a:r>
            <a:endParaRPr lang="en-US" sz="1400" dirty="0" smtClean="0"/>
          </a:p>
          <a:p>
            <a:endParaRPr lang="en-US" dirty="0"/>
          </a:p>
        </p:txBody>
      </p:sp>
      <p:pic>
        <p:nvPicPr>
          <p:cNvPr id="5127" name="Picture 7" descr="http://ccar.colorado.edu/asen5050/projects/projects_2000/redlin/Image15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495800"/>
            <a:ext cx="4239671" cy="212596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029200" y="4650840"/>
            <a:ext cx="3429000" cy="1815882"/>
          </a:xfrm>
          <a:prstGeom prst="rect">
            <a:avLst/>
          </a:prstGeom>
          <a:gradFill>
            <a:gsLst>
              <a:gs pos="0">
                <a:schemeClr val="bg2"/>
              </a:gs>
              <a:gs pos="48000">
                <a:schemeClr val="accent1">
                  <a:tint val="44500"/>
                  <a:satMod val="160000"/>
                </a:schemeClr>
              </a:gs>
              <a:gs pos="90000">
                <a:srgbClr val="D7E0F7"/>
              </a:gs>
              <a:gs pos="100000">
                <a:schemeClr val="accent1">
                  <a:tint val="23500"/>
                  <a:satMod val="160000"/>
                </a:schemeClr>
              </a:gs>
            </a:gsLst>
            <a:lin ang="5400000" scaled="0"/>
          </a:gradFill>
        </p:spPr>
        <p:txBody>
          <a:bodyPr wrap="square" rtlCol="0">
            <a:spAutoFit/>
          </a:bodyPr>
          <a:lstStyle/>
          <a:p>
            <a:r>
              <a:rPr lang="en-US" sz="1400" dirty="0"/>
              <a:t>A </a:t>
            </a:r>
            <a:r>
              <a:rPr lang="en-US" sz="1400" b="1" dirty="0"/>
              <a:t>Sun</a:t>
            </a:r>
            <a:r>
              <a:rPr lang="en-US" sz="1400" dirty="0"/>
              <a:t>-</a:t>
            </a:r>
            <a:r>
              <a:rPr lang="en-US" sz="1400" b="1" dirty="0"/>
              <a:t>synchronous orbit</a:t>
            </a:r>
            <a:r>
              <a:rPr lang="en-US" sz="1400" dirty="0"/>
              <a:t> (sometimes called a </a:t>
            </a:r>
            <a:r>
              <a:rPr lang="en-US" sz="1400" dirty="0" err="1"/>
              <a:t>heliosynchronous</a:t>
            </a:r>
            <a:r>
              <a:rPr lang="en-US" sz="1400" dirty="0"/>
              <a:t> </a:t>
            </a:r>
            <a:r>
              <a:rPr lang="en-US" sz="1400" b="1" dirty="0"/>
              <a:t>orbit</a:t>
            </a:r>
            <a:r>
              <a:rPr lang="en-US" sz="1400" dirty="0"/>
              <a:t>) is a geocentric </a:t>
            </a:r>
            <a:r>
              <a:rPr lang="en-US" sz="1400" b="1" dirty="0"/>
              <a:t>orbit</a:t>
            </a:r>
            <a:r>
              <a:rPr lang="en-US" sz="1400" dirty="0"/>
              <a:t> which combines altitude and inclination in such a way that an object on that </a:t>
            </a:r>
            <a:r>
              <a:rPr lang="en-US" sz="1400" b="1" dirty="0"/>
              <a:t>orbit</a:t>
            </a:r>
            <a:r>
              <a:rPr lang="en-US" sz="1400" dirty="0"/>
              <a:t> will appear to </a:t>
            </a:r>
            <a:r>
              <a:rPr lang="en-US" sz="1400" b="1" dirty="0"/>
              <a:t>orbit</a:t>
            </a:r>
            <a:r>
              <a:rPr lang="en-US" sz="1400" dirty="0"/>
              <a:t> in the same position, from the perspective of the </a:t>
            </a:r>
            <a:r>
              <a:rPr lang="en-US" sz="1400" b="1" dirty="0"/>
              <a:t>Sun</a:t>
            </a:r>
            <a:r>
              <a:rPr lang="en-US" sz="1400" dirty="0"/>
              <a:t>, during its </a:t>
            </a:r>
            <a:r>
              <a:rPr lang="en-US" sz="1400" b="1" dirty="0"/>
              <a:t>orbit</a:t>
            </a:r>
            <a:r>
              <a:rPr lang="en-US" sz="1400" dirty="0"/>
              <a:t> around the Earth.</a:t>
            </a:r>
          </a:p>
        </p:txBody>
      </p:sp>
    </p:spTree>
    <p:extLst>
      <p:ext uri="{BB962C8B-B14F-4D97-AF65-F5344CB8AC3E}">
        <p14:creationId xmlns:p14="http://schemas.microsoft.com/office/powerpoint/2010/main" val="30079880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685800" y="228600"/>
            <a:ext cx="7772400" cy="381000"/>
          </a:xfrm>
        </p:spPr>
        <p:txBody>
          <a:bodyPr>
            <a:normAutofit fontScale="90000"/>
          </a:bodyPr>
          <a:lstStyle/>
          <a:p>
            <a:r>
              <a:rPr lang="en-US" altLang="en-US" sz="3600" dirty="0"/>
              <a:t>MODIS Aqua coverage (2330 km swath)</a:t>
            </a:r>
          </a:p>
        </p:txBody>
      </p:sp>
      <p:pic>
        <p:nvPicPr>
          <p:cNvPr id="165892" name="Picture 4" descr="GLOBAL2005_02_19_050_aq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14400"/>
            <a:ext cx="8410575" cy="5334000"/>
          </a:xfrm>
          <a:prstGeom prst="rect">
            <a:avLst/>
          </a:prstGeom>
          <a:noFill/>
          <a:extLst>
            <a:ext uri="{909E8E84-426E-40DD-AFC4-6F175D3DCCD1}">
              <a14:hiddenFill xmlns:a14="http://schemas.microsoft.com/office/drawing/2010/main">
                <a:solidFill>
                  <a:srgbClr val="FFFFFF"/>
                </a:solidFill>
              </a14:hiddenFill>
            </a:ext>
          </a:extLst>
        </p:spPr>
      </p:pic>
      <p:sp>
        <p:nvSpPr>
          <p:cNvPr id="165893" name="Text Box 5"/>
          <p:cNvSpPr txBox="1">
            <a:spLocks noChangeArrowheads="1"/>
          </p:cNvSpPr>
          <p:nvPr/>
        </p:nvSpPr>
        <p:spPr bwMode="auto">
          <a:xfrm>
            <a:off x="76200" y="6443246"/>
            <a:ext cx="88392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1600" dirty="0">
                <a:solidFill>
                  <a:srgbClr val="CC04B4"/>
                </a:solidFill>
              </a:rPr>
              <a:t>Space Science and Engineering Center (</a:t>
            </a:r>
            <a:r>
              <a:rPr lang="en-US" altLang="en-US" sz="1600" dirty="0" smtClean="0">
                <a:solidFill>
                  <a:srgbClr val="CC04B4"/>
                </a:solidFill>
              </a:rPr>
              <a:t>SSEC)      http</a:t>
            </a:r>
            <a:r>
              <a:rPr lang="en-US" altLang="en-US" sz="1600" dirty="0">
                <a:solidFill>
                  <a:srgbClr val="CC04B4"/>
                </a:solidFill>
              </a:rPr>
              <a:t>://www.ssec.wisc.edu/datacenter/aqua/</a:t>
            </a:r>
          </a:p>
        </p:txBody>
      </p:sp>
    </p:spTree>
    <p:extLst>
      <p:ext uri="{BB962C8B-B14F-4D97-AF65-F5344CB8AC3E}">
        <p14:creationId xmlns:p14="http://schemas.microsoft.com/office/powerpoint/2010/main" val="18154963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2" descr="D:\michele\PowerPointShows\LTER\images\Tiles\modtiles_us_t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915400" cy="6881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596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34710" y="152400"/>
            <a:ext cx="1989138" cy="1269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2"/>
          <p:cNvSpPr>
            <a:spLocks noGrp="1" noChangeArrowheads="1"/>
          </p:cNvSpPr>
          <p:nvPr>
            <p:ph type="title"/>
          </p:nvPr>
        </p:nvSpPr>
        <p:spPr>
          <a:xfrm>
            <a:off x="152400" y="228600"/>
            <a:ext cx="7772400" cy="1143000"/>
          </a:xfrm>
        </p:spPr>
        <p:txBody>
          <a:bodyPr>
            <a:normAutofit fontScale="90000"/>
          </a:bodyPr>
          <a:lstStyle/>
          <a:p>
            <a:pPr eaLnBrk="1" hangingPunct="1"/>
            <a:r>
              <a:rPr lang="en-US" altLang="zh-TW" dirty="0" smtClean="0">
                <a:ea typeface="新細明體" charset="-120"/>
              </a:rPr>
              <a:t>Where is the Electromagnetic Spectrum can MODIS “see”?</a:t>
            </a:r>
          </a:p>
        </p:txBody>
      </p:sp>
      <p:pic>
        <p:nvPicPr>
          <p:cNvPr id="133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22742"/>
            <a:ext cx="8312045" cy="507648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flipV="1">
            <a:off x="3048000" y="2666997"/>
            <a:ext cx="2057400" cy="983043"/>
          </a:xfrm>
          <a:prstGeom prst="roundRect">
            <a:avLst/>
          </a:prstGeom>
          <a:noFill/>
          <a:ln w="92075" cmpd="dbl">
            <a:gradFill>
              <a:gsLst>
                <a:gs pos="0">
                  <a:srgbClr val="A603AB"/>
                </a:gs>
                <a:gs pos="21001">
                  <a:srgbClr val="0819FB"/>
                </a:gs>
                <a:gs pos="35001">
                  <a:srgbClr val="1A8D48"/>
                </a:gs>
                <a:gs pos="52000">
                  <a:srgbClr val="FFFF00"/>
                </a:gs>
                <a:gs pos="99000">
                  <a:srgbClr val="EE3F17"/>
                </a:gs>
                <a:gs pos="96000">
                  <a:srgbClr val="E81766"/>
                </a:gs>
                <a:gs pos="100000">
                  <a:srgbClr val="A603AB"/>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63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991600" cy="1143000"/>
          </a:xfrm>
        </p:spPr>
        <p:txBody>
          <a:bodyPr>
            <a:normAutofit fontScale="90000"/>
          </a:bodyPr>
          <a:lstStyle/>
          <a:p>
            <a:r>
              <a:rPr lang="en-US" dirty="0" smtClean="0"/>
              <a:t>Primary Use for Reflected Solar Band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68207503"/>
              </p:ext>
            </p:extLst>
          </p:nvPr>
        </p:nvGraphicFramePr>
        <p:xfrm>
          <a:off x="609605" y="1524000"/>
          <a:ext cx="7924795" cy="5313288"/>
        </p:xfrm>
        <a:graphic>
          <a:graphicData uri="http://schemas.openxmlformats.org/drawingml/2006/table">
            <a:tbl>
              <a:tblPr firstRow="1" firstCol="1" bandRow="1">
                <a:tableStyleId>{5C22544A-7EE6-4342-B048-85BDC9FD1C3A}</a:tableStyleId>
              </a:tblPr>
              <a:tblGrid>
                <a:gridCol w="3962396"/>
                <a:gridCol w="762000"/>
                <a:gridCol w="1295400"/>
                <a:gridCol w="1143000"/>
                <a:gridCol w="761999"/>
              </a:tblGrid>
              <a:tr h="255146">
                <a:tc>
                  <a:txBody>
                    <a:bodyPr/>
                    <a:lstStyle/>
                    <a:p>
                      <a:pPr marL="0" marR="0">
                        <a:lnSpc>
                          <a:spcPct val="115000"/>
                        </a:lnSpc>
                        <a:spcBef>
                          <a:spcPts val="0"/>
                        </a:spcBef>
                        <a:spcAft>
                          <a:spcPts val="0"/>
                        </a:spcAft>
                      </a:pPr>
                      <a:r>
                        <a:rPr lang="en-US" sz="1800" dirty="0">
                          <a:effectLst/>
                        </a:rPr>
                        <a:t>Primary Use</a:t>
                      </a: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000" dirty="0">
                          <a:effectLst/>
                        </a:rPr>
                        <a:t>Band</a:t>
                      </a:r>
                      <a:endParaRPr lang="en-US" sz="9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000" dirty="0">
                          <a:effectLst/>
                        </a:rPr>
                        <a:t>Bandwidth</a:t>
                      </a:r>
                      <a:r>
                        <a:rPr lang="en-US" sz="1000" u="sng" baseline="30000" dirty="0">
                          <a:effectLst/>
                          <a:hlinkClick r:id="rId2"/>
                        </a:rPr>
                        <a:t>1</a:t>
                      </a:r>
                      <a:endParaRPr lang="en-US" sz="9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000" dirty="0">
                          <a:effectLst/>
                        </a:rPr>
                        <a:t>Spectral</a:t>
                      </a:r>
                      <a:br>
                        <a:rPr lang="en-US" sz="1000" dirty="0">
                          <a:effectLst/>
                        </a:rPr>
                      </a:br>
                      <a:r>
                        <a:rPr lang="en-US" sz="1000" dirty="0">
                          <a:effectLst/>
                        </a:rPr>
                        <a:t>Radiance</a:t>
                      </a:r>
                      <a:r>
                        <a:rPr lang="en-US" sz="1000" u="sng" baseline="30000" dirty="0">
                          <a:effectLst/>
                          <a:hlinkClick r:id="rId3"/>
                        </a:rPr>
                        <a:t>2</a:t>
                      </a:r>
                      <a:endParaRPr lang="en-US" sz="9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000" dirty="0">
                          <a:effectLst/>
                        </a:rPr>
                        <a:t>Required</a:t>
                      </a:r>
                      <a:br>
                        <a:rPr lang="en-US" sz="1000" dirty="0">
                          <a:effectLst/>
                        </a:rPr>
                      </a:br>
                      <a:r>
                        <a:rPr lang="en-US" sz="1000" dirty="0">
                          <a:effectLst/>
                        </a:rPr>
                        <a:t>SNR</a:t>
                      </a:r>
                      <a:r>
                        <a:rPr lang="en-US" sz="1000" u="sng" baseline="30000" dirty="0">
                          <a:effectLst/>
                          <a:hlinkClick r:id="rId4"/>
                        </a:rPr>
                        <a:t>3</a:t>
                      </a:r>
                      <a:endParaRPr lang="en-US" sz="900" dirty="0">
                        <a:effectLst/>
                        <a:latin typeface="Calibri"/>
                        <a:ea typeface="Calibri"/>
                        <a:cs typeface="Times New Roman"/>
                      </a:endParaRPr>
                    </a:p>
                  </a:txBody>
                  <a:tcPr marL="15408" marR="15408" marT="15408" marB="15408"/>
                </a:tc>
              </a:tr>
              <a:tr h="200921">
                <a:tc rowSpan="2">
                  <a:txBody>
                    <a:bodyPr/>
                    <a:lstStyle/>
                    <a:p>
                      <a:pPr marL="0" marR="0">
                        <a:lnSpc>
                          <a:spcPct val="115000"/>
                        </a:lnSpc>
                        <a:spcBef>
                          <a:spcPts val="0"/>
                        </a:spcBef>
                        <a:spcAft>
                          <a:spcPts val="0"/>
                        </a:spcAft>
                      </a:pPr>
                      <a:r>
                        <a:rPr lang="en-US" sz="1800" dirty="0" smtClean="0">
                          <a:effectLst/>
                        </a:rPr>
                        <a:t>Land/Cloud/Aerosols Boundaries</a:t>
                      </a:r>
                    </a:p>
                    <a:p>
                      <a:pPr marL="0" marR="0">
                        <a:lnSpc>
                          <a:spcPct val="115000"/>
                        </a:lnSpc>
                        <a:spcBef>
                          <a:spcPts val="0"/>
                        </a:spcBef>
                        <a:spcAft>
                          <a:spcPts val="0"/>
                        </a:spcAft>
                      </a:pP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200" dirty="0">
                          <a:effectLst/>
                        </a:rPr>
                        <a:t>1</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620 - 670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21.8</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128</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dirty="0">
                          <a:effectLst/>
                        </a:rPr>
                        <a:t>2</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841 - 876</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24.7</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201</a:t>
                      </a:r>
                      <a:endParaRPr lang="en-US" sz="1100">
                        <a:effectLst/>
                        <a:latin typeface="Calibri"/>
                        <a:ea typeface="Calibri"/>
                        <a:cs typeface="Times New Roman"/>
                      </a:endParaRPr>
                    </a:p>
                  </a:txBody>
                  <a:tcPr marL="15408" marR="15408" marT="15408" marB="15408" anchor="ctr"/>
                </a:tc>
              </a:tr>
              <a:tr h="200921">
                <a:tc rowSpan="5">
                  <a:txBody>
                    <a:bodyPr/>
                    <a:lstStyle/>
                    <a:p>
                      <a:pPr marL="0" marR="0">
                        <a:lnSpc>
                          <a:spcPct val="115000"/>
                        </a:lnSpc>
                        <a:spcBef>
                          <a:spcPts val="0"/>
                        </a:spcBef>
                        <a:spcAft>
                          <a:spcPts val="0"/>
                        </a:spcAft>
                      </a:pPr>
                      <a:r>
                        <a:rPr lang="en-US" sz="1800" dirty="0" smtClean="0">
                          <a:effectLst/>
                        </a:rPr>
                        <a:t>Land/Cloud/Aerosols  Properties</a:t>
                      </a: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200" dirty="0">
                          <a:effectLst/>
                        </a:rPr>
                        <a:t>3</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459 - 479</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35.3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243</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4</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545 - 565</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29.0</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228</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5</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1230 - 1250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5.4</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74</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6</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1628 - 1652</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7.3</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275</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7</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2105 - 2155</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110</a:t>
                      </a:r>
                      <a:endParaRPr lang="en-US" sz="1100" dirty="0">
                        <a:effectLst/>
                        <a:latin typeface="Calibri"/>
                        <a:ea typeface="Calibri"/>
                        <a:cs typeface="Times New Roman"/>
                      </a:endParaRPr>
                    </a:p>
                  </a:txBody>
                  <a:tcPr marL="15408" marR="15408" marT="15408" marB="15408" anchor="ctr"/>
                </a:tc>
              </a:tr>
              <a:tr h="200921">
                <a:tc rowSpan="9">
                  <a:txBody>
                    <a:bodyPr/>
                    <a:lstStyle/>
                    <a:p>
                      <a:pPr marL="0" marR="0">
                        <a:lnSpc>
                          <a:spcPct val="115000"/>
                        </a:lnSpc>
                        <a:spcBef>
                          <a:spcPts val="0"/>
                        </a:spcBef>
                        <a:spcAft>
                          <a:spcPts val="0"/>
                        </a:spcAft>
                      </a:pPr>
                      <a:r>
                        <a:rPr lang="en-US" sz="1800" dirty="0">
                          <a:effectLst/>
                        </a:rPr>
                        <a:t>Ocean </a:t>
                      </a:r>
                      <a:r>
                        <a:rPr lang="en-US" sz="1800" dirty="0" smtClean="0">
                          <a:effectLst/>
                        </a:rPr>
                        <a:t>Color/ Phytoplankton</a:t>
                      </a:r>
                      <a:r>
                        <a:rPr lang="en-US" sz="1800" dirty="0">
                          <a:effectLst/>
                        </a:rPr>
                        <a:t>/</a:t>
                      </a:r>
                      <a:br>
                        <a:rPr lang="en-US" sz="1800" dirty="0">
                          <a:effectLst/>
                        </a:rPr>
                      </a:br>
                      <a:r>
                        <a:rPr lang="en-US" sz="1800" dirty="0">
                          <a:effectLst/>
                        </a:rPr>
                        <a:t>Biogeochemistry</a:t>
                      </a: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200">
                          <a:effectLst/>
                        </a:rPr>
                        <a:t>8</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405 - 420</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44.9</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880</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9</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438 - 448</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41.9</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838</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10</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483 - 493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32.1</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802</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11</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526 - 536</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27.9</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754</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12</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546 - 556</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21.0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750</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662 - 672</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9.5</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910</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14</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673 - 683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8.7</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1087</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15</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743 - 753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10.2</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586</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16</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862 - 877</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6.2</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516</a:t>
                      </a:r>
                      <a:endParaRPr lang="en-US" sz="1100" dirty="0">
                        <a:effectLst/>
                        <a:latin typeface="Calibri"/>
                        <a:ea typeface="Calibri"/>
                        <a:cs typeface="Times New Roman"/>
                      </a:endParaRPr>
                    </a:p>
                  </a:txBody>
                  <a:tcPr marL="15408" marR="15408" marT="15408" marB="15408" anchor="ctr"/>
                </a:tc>
              </a:tr>
              <a:tr h="200921">
                <a:tc rowSpan="3">
                  <a:txBody>
                    <a:bodyPr/>
                    <a:lstStyle/>
                    <a:p>
                      <a:pPr marL="0" marR="0">
                        <a:lnSpc>
                          <a:spcPct val="115000"/>
                        </a:lnSpc>
                        <a:spcBef>
                          <a:spcPts val="0"/>
                        </a:spcBef>
                        <a:spcAft>
                          <a:spcPts val="0"/>
                        </a:spcAft>
                      </a:pPr>
                      <a:r>
                        <a:rPr lang="en-US" sz="1800" dirty="0" smtClean="0">
                          <a:effectLst/>
                        </a:rPr>
                        <a:t>Atmospheric Water </a:t>
                      </a:r>
                      <a:r>
                        <a:rPr lang="en-US" sz="1800" dirty="0">
                          <a:effectLst/>
                        </a:rPr>
                        <a:t>Vapor</a:t>
                      </a: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200">
                          <a:effectLst/>
                        </a:rPr>
                        <a:t>17</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890 - 920</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10.0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167</a:t>
                      </a:r>
                      <a:endParaRPr lang="en-US" sz="1100" dirty="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18</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931 - 941</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3.6</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57</a:t>
                      </a:r>
                      <a:endParaRPr lang="en-US" sz="1100" dirty="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19</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915 - 965</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15.0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250</a:t>
                      </a:r>
                      <a:endParaRPr lang="en-US" sz="1100" dirty="0">
                        <a:effectLst/>
                        <a:latin typeface="Calibri"/>
                        <a:ea typeface="Calibri"/>
                        <a:cs typeface="Times New Roman"/>
                      </a:endParaRPr>
                    </a:p>
                  </a:txBody>
                  <a:tcPr marL="15408" marR="15408" marT="15408" marB="15408" anchor="ctr"/>
                </a:tc>
              </a:tr>
              <a:tr h="200921">
                <a:tc gridSpan="5">
                  <a:txBody>
                    <a:bodyPr/>
                    <a:lstStyle/>
                    <a:p>
                      <a:pPr marL="0" marR="0" algn="ctr">
                        <a:lnSpc>
                          <a:spcPct val="115000"/>
                        </a:lnSpc>
                        <a:spcBef>
                          <a:spcPts val="0"/>
                        </a:spcBef>
                        <a:spcAft>
                          <a:spcPts val="0"/>
                        </a:spcAft>
                      </a:pPr>
                      <a:endParaRPr lang="en-US" sz="1000" dirty="0">
                        <a:effectLst/>
                        <a:latin typeface="Times New Roman"/>
                        <a:ea typeface="Times New Roman"/>
                        <a:cs typeface="Times New Roman"/>
                      </a:endParaRPr>
                    </a:p>
                  </a:txBody>
                  <a:tcPr marL="15408" marR="15408" marT="15408" marB="15408"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6" name="TextBox 5"/>
          <p:cNvSpPr txBox="1"/>
          <p:nvPr/>
        </p:nvSpPr>
        <p:spPr>
          <a:xfrm>
            <a:off x="1295400" y="6350167"/>
            <a:ext cx="6858000" cy="461665"/>
          </a:xfrm>
          <a:prstGeom prst="rect">
            <a:avLst/>
          </a:prstGeom>
          <a:noFill/>
        </p:spPr>
        <p:txBody>
          <a:bodyPr wrap="square" rtlCol="0">
            <a:spAutoFit/>
          </a:bodyPr>
          <a:lstStyle/>
          <a:p>
            <a:r>
              <a:rPr lang="en-US" sz="1200" dirty="0">
                <a:solidFill>
                  <a:schemeClr val="bg1"/>
                </a:solidFill>
              </a:rPr>
              <a:t>Bands 1 to 19 are in nm; Bands 20 to 36 are in </a:t>
            </a:r>
            <a:r>
              <a:rPr lang="en-US" sz="1200" dirty="0" smtClean="0">
                <a:solidFill>
                  <a:schemeClr val="bg1"/>
                </a:solidFill>
              </a:rPr>
              <a:t>µm           </a:t>
            </a:r>
            <a:r>
              <a:rPr lang="en-US" sz="1200" dirty="0">
                <a:solidFill>
                  <a:schemeClr val="bg1"/>
                </a:solidFill>
              </a:rPr>
              <a:t>Spectral Radiance values are (W/m</a:t>
            </a:r>
            <a:r>
              <a:rPr lang="en-US" sz="1200" baseline="30000" dirty="0">
                <a:solidFill>
                  <a:schemeClr val="bg1"/>
                </a:solidFill>
              </a:rPr>
              <a:t>2</a:t>
            </a:r>
            <a:r>
              <a:rPr lang="en-US" sz="1200" dirty="0">
                <a:solidFill>
                  <a:schemeClr val="bg1"/>
                </a:solidFill>
              </a:rPr>
              <a:t> -µm-</a:t>
            </a:r>
            <a:r>
              <a:rPr lang="en-US" sz="1200" dirty="0" err="1">
                <a:solidFill>
                  <a:schemeClr val="bg1"/>
                </a:solidFill>
              </a:rPr>
              <a:t>sr</a:t>
            </a:r>
            <a:r>
              <a:rPr lang="en-US" sz="1200" dirty="0">
                <a:solidFill>
                  <a:schemeClr val="bg1"/>
                </a:solidFill>
              </a:rPr>
              <a:t>)</a:t>
            </a:r>
          </a:p>
          <a:p>
            <a:endParaRPr lang="en-US" sz="1200" dirty="0">
              <a:solidFill>
                <a:schemeClr val="bg1"/>
              </a:solidFill>
            </a:endParaRPr>
          </a:p>
        </p:txBody>
      </p:sp>
      <p:sp>
        <p:nvSpPr>
          <p:cNvPr id="5" name="Rounded Rectangle 4"/>
          <p:cNvSpPr/>
          <p:nvPr/>
        </p:nvSpPr>
        <p:spPr>
          <a:xfrm>
            <a:off x="304800" y="2209800"/>
            <a:ext cx="8610600" cy="1447800"/>
          </a:xfrm>
          <a:prstGeom prst="roundRect">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66800" y="2906621"/>
            <a:ext cx="3200400" cy="707886"/>
          </a:xfrm>
          <a:prstGeom prst="rect">
            <a:avLst/>
          </a:prstGeom>
          <a:noFill/>
        </p:spPr>
        <p:txBody>
          <a:bodyPr wrap="square" rtlCol="0">
            <a:spAutoFit/>
          </a:bodyPr>
          <a:lstStyle/>
          <a:p>
            <a:pPr algn="ctr"/>
            <a:r>
              <a:rPr lang="en-US" sz="2000" b="1" dirty="0" smtClean="0">
                <a:solidFill>
                  <a:srgbClr val="FFFF00"/>
                </a:solidFill>
              </a:rPr>
              <a:t>2/3 of the data output comes from bands 2-7</a:t>
            </a:r>
            <a:endParaRPr lang="en-US" sz="2000" b="1" dirty="0">
              <a:solidFill>
                <a:srgbClr val="FFFF00"/>
              </a:solidFill>
            </a:endParaRPr>
          </a:p>
        </p:txBody>
      </p:sp>
    </p:spTree>
    <p:extLst>
      <p:ext uri="{BB962C8B-B14F-4D97-AF65-F5344CB8AC3E}">
        <p14:creationId xmlns:p14="http://schemas.microsoft.com/office/powerpoint/2010/main" val="389228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381000"/>
            <a:ext cx="8305800" cy="1143000"/>
          </a:xfrm>
          <a:prstGeom prst="rect">
            <a:avLst/>
          </a:prstGeom>
        </p:spPr>
        <p:txBody>
          <a:bodyPr vert="horz" lIns="0" tIns="45720" rIns="0" bIns="0" anchor="b">
            <a:normAutofit fontScale="85000" lnSpcReduction="1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Primary Use for Each Thermal Band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83917661"/>
              </p:ext>
            </p:extLst>
          </p:nvPr>
        </p:nvGraphicFramePr>
        <p:xfrm>
          <a:off x="533400" y="1600200"/>
          <a:ext cx="7715805" cy="4626010"/>
        </p:xfrm>
        <a:graphic>
          <a:graphicData uri="http://schemas.openxmlformats.org/drawingml/2006/table">
            <a:tbl>
              <a:tblPr firstRow="1" firstCol="1" bandRow="1">
                <a:tableStyleId>{5C22544A-7EE6-4342-B048-85BDC9FD1C3A}</a:tableStyleId>
              </a:tblPr>
              <a:tblGrid>
                <a:gridCol w="3553103"/>
                <a:gridCol w="762000"/>
                <a:gridCol w="1219200"/>
                <a:gridCol w="1066800"/>
                <a:gridCol w="1114702"/>
              </a:tblGrid>
              <a:tr h="430085">
                <a:tc>
                  <a:txBody>
                    <a:bodyPr/>
                    <a:lstStyle/>
                    <a:p>
                      <a:pPr marL="0" marR="0">
                        <a:lnSpc>
                          <a:spcPct val="115000"/>
                        </a:lnSpc>
                        <a:spcBef>
                          <a:spcPts val="0"/>
                        </a:spcBef>
                        <a:spcAft>
                          <a:spcPts val="0"/>
                        </a:spcAft>
                      </a:pPr>
                      <a:r>
                        <a:rPr lang="en-US" sz="1800" dirty="0">
                          <a:effectLst/>
                        </a:rPr>
                        <a:t>Primary Use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Band</a:t>
                      </a:r>
                      <a:endParaRPr lang="en-US" sz="100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dirty="0">
                          <a:effectLst/>
                        </a:rPr>
                        <a:t>Bandwidth</a:t>
                      </a:r>
                      <a:r>
                        <a:rPr lang="en-US" sz="1100" u="sng" baseline="30000" dirty="0">
                          <a:effectLst/>
                        </a:rPr>
                        <a:t>1</a:t>
                      </a:r>
                      <a:endParaRPr lang="en-US" sz="10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dirty="0">
                          <a:effectLst/>
                        </a:rPr>
                        <a:t>Spectral</a:t>
                      </a:r>
                      <a:br>
                        <a:rPr lang="en-US" sz="1100" dirty="0">
                          <a:effectLst/>
                        </a:rPr>
                      </a:br>
                      <a:r>
                        <a:rPr lang="en-US" sz="1100" dirty="0">
                          <a:effectLst/>
                        </a:rPr>
                        <a:t>Radiance</a:t>
                      </a:r>
                      <a:r>
                        <a:rPr lang="en-US" sz="1100" u="sng" baseline="30000" dirty="0">
                          <a:effectLst/>
                        </a:rPr>
                        <a:t>2</a:t>
                      </a:r>
                      <a:endParaRPr lang="en-US" sz="10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dirty="0">
                          <a:effectLst/>
                        </a:rPr>
                        <a:t>Required</a:t>
                      </a:r>
                      <a:br>
                        <a:rPr lang="en-US" sz="1100" dirty="0">
                          <a:effectLst/>
                        </a:rPr>
                      </a:br>
                      <a:r>
                        <a:rPr lang="en-US" sz="1100" dirty="0">
                          <a:effectLst/>
                        </a:rPr>
                        <a:t>NE[delta]T(K</a:t>
                      </a:r>
                      <a:r>
                        <a:rPr lang="en-US" sz="1100" dirty="0" smtClean="0">
                          <a:effectLst/>
                        </a:rPr>
                        <a:t>)</a:t>
                      </a:r>
                      <a:endParaRPr lang="en-US" sz="1000" dirty="0">
                        <a:effectLst/>
                        <a:latin typeface="Calibri"/>
                        <a:ea typeface="Calibri"/>
                        <a:cs typeface="Times New Roman"/>
                      </a:endParaRPr>
                    </a:p>
                  </a:txBody>
                  <a:tcPr marL="17861" marR="17861" marT="17861" marB="17861"/>
                </a:tc>
              </a:tr>
              <a:tr h="232903">
                <a:tc rowSpan="4">
                  <a:txBody>
                    <a:bodyPr/>
                    <a:lstStyle/>
                    <a:p>
                      <a:pPr marL="0" marR="0">
                        <a:lnSpc>
                          <a:spcPct val="115000"/>
                        </a:lnSpc>
                        <a:spcBef>
                          <a:spcPts val="0"/>
                        </a:spcBef>
                        <a:spcAft>
                          <a:spcPts val="0"/>
                        </a:spcAft>
                      </a:pPr>
                      <a:r>
                        <a:rPr lang="en-US" sz="1800" dirty="0" smtClean="0">
                          <a:effectLst/>
                        </a:rPr>
                        <a:t>Surface/Cloud Temperature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20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3.660 - 3.840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0.45(300K)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21</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3.929 - 3.989</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2.38(335K)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2.00</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22</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3.929 - 3.989</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0.67(300K)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0.07</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23</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4.020 - 4.080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0.79(300K)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0.07</a:t>
                      </a:r>
                      <a:endParaRPr lang="en-US" sz="1000">
                        <a:effectLst/>
                        <a:latin typeface="Calibri"/>
                        <a:ea typeface="Calibri"/>
                        <a:cs typeface="Times New Roman"/>
                      </a:endParaRPr>
                    </a:p>
                  </a:txBody>
                  <a:tcPr marL="17861" marR="17861" marT="17861" marB="17861" anchor="ctr"/>
                </a:tc>
              </a:tr>
              <a:tr h="232903">
                <a:tc rowSpan="2">
                  <a:txBody>
                    <a:bodyPr/>
                    <a:lstStyle/>
                    <a:p>
                      <a:pPr marL="0" marR="0">
                        <a:lnSpc>
                          <a:spcPct val="115000"/>
                        </a:lnSpc>
                        <a:spcBef>
                          <a:spcPts val="0"/>
                        </a:spcBef>
                        <a:spcAft>
                          <a:spcPts val="0"/>
                        </a:spcAft>
                      </a:pPr>
                      <a:r>
                        <a:rPr lang="en-US" sz="1800" dirty="0" smtClean="0">
                          <a:effectLst/>
                        </a:rPr>
                        <a:t>Atmospheric Temperature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24</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4.433 - 4.498</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0.17(250K)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4.482 - 4.549</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0.59(275K)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rowSpan="3">
                  <a:txBody>
                    <a:bodyPr/>
                    <a:lstStyle/>
                    <a:p>
                      <a:pPr marL="0" marR="0">
                        <a:lnSpc>
                          <a:spcPct val="115000"/>
                        </a:lnSpc>
                        <a:spcBef>
                          <a:spcPts val="0"/>
                        </a:spcBef>
                        <a:spcAft>
                          <a:spcPts val="0"/>
                        </a:spcAft>
                      </a:pPr>
                      <a:r>
                        <a:rPr lang="en-US" sz="1800" dirty="0">
                          <a:effectLst/>
                        </a:rPr>
                        <a:t>Cirrus </a:t>
                      </a:r>
                      <a:r>
                        <a:rPr lang="en-US" sz="1800" dirty="0" smtClean="0">
                          <a:effectLst/>
                        </a:rPr>
                        <a:t>Clouds Water </a:t>
                      </a:r>
                      <a:r>
                        <a:rPr lang="en-US" sz="1800" dirty="0">
                          <a:effectLst/>
                        </a:rPr>
                        <a:t>Vapor</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26</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1.360 - 1.390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6.00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150(SNR)</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27</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6.535 - 6.895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1.16(240K)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28</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7.175 - 7.475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2.18(250K)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a:txBody>
                    <a:bodyPr/>
                    <a:lstStyle/>
                    <a:p>
                      <a:pPr marL="0" marR="0">
                        <a:lnSpc>
                          <a:spcPct val="115000"/>
                        </a:lnSpc>
                        <a:spcBef>
                          <a:spcPts val="0"/>
                        </a:spcBef>
                        <a:spcAft>
                          <a:spcPts val="0"/>
                        </a:spcAft>
                      </a:pPr>
                      <a:r>
                        <a:rPr lang="en-US" sz="1800">
                          <a:effectLst/>
                        </a:rPr>
                        <a:t>Cloud Properties</a:t>
                      </a:r>
                      <a:endParaRPr lang="en-US" sz="140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29</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8.400 - 8.700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9.58(300K)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0.05</a:t>
                      </a:r>
                      <a:endParaRPr lang="en-US" sz="1000">
                        <a:effectLst/>
                        <a:latin typeface="Calibri"/>
                        <a:ea typeface="Calibri"/>
                        <a:cs typeface="Times New Roman"/>
                      </a:endParaRPr>
                    </a:p>
                  </a:txBody>
                  <a:tcPr marL="17861" marR="17861" marT="17861" marB="17861" anchor="ctr"/>
                </a:tc>
              </a:tr>
              <a:tr h="232903">
                <a:tc>
                  <a:txBody>
                    <a:bodyPr/>
                    <a:lstStyle/>
                    <a:p>
                      <a:pPr marL="0" marR="0">
                        <a:lnSpc>
                          <a:spcPct val="115000"/>
                        </a:lnSpc>
                        <a:spcBef>
                          <a:spcPts val="0"/>
                        </a:spcBef>
                        <a:spcAft>
                          <a:spcPts val="0"/>
                        </a:spcAft>
                      </a:pPr>
                      <a:r>
                        <a:rPr lang="en-US" sz="1800">
                          <a:effectLst/>
                        </a:rPr>
                        <a:t>Ozone</a:t>
                      </a:r>
                      <a:endParaRPr lang="en-US" sz="140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30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9.580 - 9.880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3.69(250K)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rowSpan="2">
                  <a:txBody>
                    <a:bodyPr/>
                    <a:lstStyle/>
                    <a:p>
                      <a:pPr marL="0" marR="0">
                        <a:lnSpc>
                          <a:spcPct val="115000"/>
                        </a:lnSpc>
                        <a:spcBef>
                          <a:spcPts val="0"/>
                        </a:spcBef>
                        <a:spcAft>
                          <a:spcPts val="0"/>
                        </a:spcAft>
                      </a:pPr>
                      <a:r>
                        <a:rPr lang="en-US" sz="1800" dirty="0" smtClean="0">
                          <a:effectLst/>
                        </a:rPr>
                        <a:t>Surface/Cloud Temperature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31</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10.780 - 11.280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9.55(300K)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32</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11.770 - 12.270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8.94(300K)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0.05</a:t>
                      </a:r>
                      <a:endParaRPr lang="en-US" sz="1000">
                        <a:effectLst/>
                        <a:latin typeface="Calibri"/>
                        <a:ea typeface="Calibri"/>
                        <a:cs typeface="Times New Roman"/>
                      </a:endParaRPr>
                    </a:p>
                  </a:txBody>
                  <a:tcPr marL="17861" marR="17861" marT="17861" marB="17861" anchor="ctr"/>
                </a:tc>
              </a:tr>
              <a:tr h="232903">
                <a:tc rowSpan="4">
                  <a:txBody>
                    <a:bodyPr/>
                    <a:lstStyle/>
                    <a:p>
                      <a:pPr marL="0" marR="0">
                        <a:lnSpc>
                          <a:spcPct val="115000"/>
                        </a:lnSpc>
                        <a:spcBef>
                          <a:spcPts val="0"/>
                        </a:spcBef>
                        <a:spcAft>
                          <a:spcPts val="0"/>
                        </a:spcAft>
                      </a:pPr>
                      <a:r>
                        <a:rPr lang="en-US" sz="1800" dirty="0">
                          <a:effectLst/>
                        </a:rPr>
                        <a:t>Cloud </a:t>
                      </a:r>
                      <a:r>
                        <a:rPr lang="en-US" sz="1800" dirty="0" smtClean="0">
                          <a:effectLst/>
                        </a:rPr>
                        <a:t>Top</a:t>
                      </a:r>
                      <a:br>
                        <a:rPr lang="en-US" sz="1800" dirty="0" smtClean="0">
                          <a:effectLst/>
                        </a:rPr>
                      </a:br>
                      <a:r>
                        <a:rPr lang="en-US" sz="1800" dirty="0" smtClean="0">
                          <a:effectLst/>
                        </a:rPr>
                        <a:t>Altitude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33</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13.185 - 13.485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4.52(260K)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34</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13.485 - 13.785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3.76(250K)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35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13.785 - 14.085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3.11(240K)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36</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14.085 - 14.385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2.08(220K)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dirty="0">
                          <a:effectLst/>
                        </a:rPr>
                        <a:t>0.35</a:t>
                      </a:r>
                      <a:endParaRPr lang="en-US" sz="1000" dirty="0">
                        <a:effectLst/>
                        <a:latin typeface="Calibri"/>
                        <a:ea typeface="Calibri"/>
                        <a:cs typeface="Times New Roman"/>
                      </a:endParaRPr>
                    </a:p>
                  </a:txBody>
                  <a:tcPr marL="17861" marR="17861" marT="17861" marB="17861" anchor="ctr"/>
                </a:tc>
              </a:tr>
            </a:tbl>
          </a:graphicData>
        </a:graphic>
      </p:graphicFrame>
      <p:sp>
        <p:nvSpPr>
          <p:cNvPr id="7" name="TextBox 6"/>
          <p:cNvSpPr txBox="1"/>
          <p:nvPr/>
        </p:nvSpPr>
        <p:spPr>
          <a:xfrm>
            <a:off x="788986" y="6352401"/>
            <a:ext cx="7288214" cy="276999"/>
          </a:xfrm>
          <a:prstGeom prst="rect">
            <a:avLst/>
          </a:prstGeom>
          <a:noFill/>
        </p:spPr>
        <p:txBody>
          <a:bodyPr wrap="none" rtlCol="0">
            <a:spAutoFit/>
          </a:bodyPr>
          <a:lstStyle/>
          <a:p>
            <a:r>
              <a:rPr lang="en-US" sz="1200" dirty="0" smtClean="0"/>
              <a:t>*Bands </a:t>
            </a:r>
            <a:r>
              <a:rPr lang="en-US" sz="1200" dirty="0"/>
              <a:t>1 to 19 are in nm; Bands 20 to 36 are in µm       NE(delta)T = Noise-equivalent temperature difference</a:t>
            </a:r>
          </a:p>
        </p:txBody>
      </p:sp>
    </p:spTree>
    <p:extLst>
      <p:ext uri="{BB962C8B-B14F-4D97-AF65-F5344CB8AC3E}">
        <p14:creationId xmlns:p14="http://schemas.microsoft.com/office/powerpoint/2010/main" val="11398290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533400" y="1828800"/>
            <a:ext cx="81534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zh-TW" b="1" dirty="0" smtClean="0">
                <a:solidFill>
                  <a:srgbClr val="CC04B4"/>
                </a:solidFill>
                <a:effectLst>
                  <a:outerShdw blurRad="38100" dist="38100" dir="2700000" algn="tl">
                    <a:srgbClr val="000000">
                      <a:alpha val="43137"/>
                    </a:srgbClr>
                  </a:outerShdw>
                </a:effectLst>
                <a:ea typeface="新細明體" charset="-120"/>
              </a:rPr>
              <a:t>Multiple detectors:</a:t>
            </a:r>
          </a:p>
          <a:p>
            <a:pPr>
              <a:spcBef>
                <a:spcPct val="50000"/>
              </a:spcBef>
            </a:pPr>
            <a:r>
              <a:rPr lang="en-US" altLang="zh-TW" dirty="0">
                <a:ea typeface="新細明體" charset="-120"/>
              </a:rPr>
              <a:t>	Detector differences are noticeable</a:t>
            </a:r>
          </a:p>
          <a:p>
            <a:pPr>
              <a:spcBef>
                <a:spcPct val="50000"/>
              </a:spcBef>
            </a:pPr>
            <a:r>
              <a:rPr lang="en-US" altLang="zh-TW" dirty="0">
                <a:ea typeface="新細明體" charset="-120"/>
              </a:rPr>
              <a:t>	Dead or out-of-family detectors must be handled</a:t>
            </a:r>
          </a:p>
          <a:p>
            <a:pPr>
              <a:spcBef>
                <a:spcPct val="50000"/>
              </a:spcBef>
            </a:pPr>
            <a:r>
              <a:rPr lang="en-US" altLang="zh-TW" dirty="0">
                <a:ea typeface="新細明體" charset="-120"/>
              </a:rPr>
              <a:t>	Multiple samples along track introduce bowtie distortion</a:t>
            </a:r>
          </a:p>
          <a:p>
            <a:pPr>
              <a:spcBef>
                <a:spcPct val="50000"/>
              </a:spcBef>
            </a:pPr>
            <a:r>
              <a:rPr lang="en-US" altLang="zh-TW" b="1" dirty="0">
                <a:solidFill>
                  <a:srgbClr val="CC04B4"/>
                </a:solidFill>
                <a:effectLst>
                  <a:outerShdw blurRad="38100" dist="38100" dir="2700000" algn="tl">
                    <a:srgbClr val="000000">
                      <a:alpha val="43137"/>
                    </a:srgbClr>
                  </a:outerShdw>
                </a:effectLst>
                <a:ea typeface="新細明體" charset="-120"/>
              </a:rPr>
              <a:t>Spectral information:</a:t>
            </a:r>
          </a:p>
          <a:p>
            <a:pPr>
              <a:spcBef>
                <a:spcPct val="50000"/>
              </a:spcBef>
            </a:pPr>
            <a:r>
              <a:rPr lang="en-US" altLang="zh-TW" dirty="0">
                <a:ea typeface="新細明體" charset="-120"/>
              </a:rPr>
              <a:t>	Many interdependent bands</a:t>
            </a:r>
          </a:p>
          <a:p>
            <a:pPr>
              <a:spcBef>
                <a:spcPct val="50000"/>
              </a:spcBef>
            </a:pPr>
            <a:r>
              <a:rPr lang="en-US" altLang="zh-TW" dirty="0">
                <a:ea typeface="新細明體" charset="-120"/>
              </a:rPr>
              <a:t>	How to utilize all the spectral information?</a:t>
            </a:r>
          </a:p>
          <a:p>
            <a:pPr>
              <a:spcBef>
                <a:spcPct val="50000"/>
              </a:spcBef>
            </a:pPr>
            <a:r>
              <a:rPr lang="en-US" altLang="zh-TW" b="1" dirty="0">
                <a:solidFill>
                  <a:srgbClr val="CC04B4"/>
                </a:solidFill>
                <a:effectLst>
                  <a:outerShdw blurRad="38100" dist="38100" dir="2700000" algn="tl">
                    <a:srgbClr val="000000">
                      <a:alpha val="43137"/>
                    </a:srgbClr>
                  </a:outerShdw>
                </a:effectLst>
                <a:ea typeface="新細明體" charset="-120"/>
              </a:rPr>
              <a:t>Data rate:</a:t>
            </a:r>
          </a:p>
          <a:p>
            <a:pPr>
              <a:spcBef>
                <a:spcPct val="50000"/>
              </a:spcBef>
            </a:pPr>
            <a:r>
              <a:rPr lang="en-US" altLang="zh-TW" dirty="0">
                <a:ea typeface="新細明體" charset="-120"/>
              </a:rPr>
              <a:t>	Orders of magnitude larger than heritage sensors</a:t>
            </a:r>
          </a:p>
        </p:txBody>
      </p:sp>
      <p:sp>
        <p:nvSpPr>
          <p:cNvPr id="4" name="Title 1"/>
          <p:cNvSpPr txBox="1">
            <a:spLocks/>
          </p:cNvSpPr>
          <p:nvPr/>
        </p:nvSpPr>
        <p:spPr>
          <a:xfrm>
            <a:off x="457200" y="704088"/>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MODIS Challenges</a:t>
            </a:r>
            <a:endParaRPr lang="en-US" dirty="0"/>
          </a:p>
        </p:txBody>
      </p:sp>
    </p:spTree>
    <p:extLst>
      <p:ext uri="{BB962C8B-B14F-4D97-AF65-F5344CB8AC3E}">
        <p14:creationId xmlns:p14="http://schemas.microsoft.com/office/powerpoint/2010/main" val="40439619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MODIS sensor and its major subsystems</a:t>
            </a:r>
            <a:endParaRPr lang="en-US" dirty="0"/>
          </a:p>
        </p:txBody>
      </p:sp>
      <p:pic>
        <p:nvPicPr>
          <p:cNvPr id="8194" name="Picture 2" descr="https://directory.eoportal.org/documents/163813/1073280/Terra_Auto9.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077386"/>
            <a:ext cx="7696200" cy="3990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6101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386" name="Picture 2" descr="viirs_others_bands_visi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6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3"/>
          <p:cNvSpPr txBox="1">
            <a:spLocks noChangeArrowheads="1"/>
          </p:cNvSpPr>
          <p:nvPr/>
        </p:nvSpPr>
        <p:spPr bwMode="auto">
          <a:xfrm>
            <a:off x="2362200" y="0"/>
            <a:ext cx="433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zh-TW">
                <a:solidFill>
                  <a:srgbClr val="FF3300"/>
                </a:solidFill>
                <a:ea typeface="新細明體" charset="-120"/>
              </a:rPr>
              <a:t>VIIRS</a:t>
            </a:r>
            <a:r>
              <a:rPr lang="en-US" altLang="zh-TW">
                <a:ea typeface="新細明體" charset="-120"/>
              </a:rPr>
              <a:t>, </a:t>
            </a:r>
            <a:r>
              <a:rPr lang="en-US" altLang="zh-TW">
                <a:solidFill>
                  <a:srgbClr val="00CC00"/>
                </a:solidFill>
                <a:ea typeface="新細明體" charset="-120"/>
              </a:rPr>
              <a:t>MODIS</a:t>
            </a:r>
            <a:r>
              <a:rPr lang="en-US" altLang="zh-TW">
                <a:ea typeface="新細明體" charset="-120"/>
              </a:rPr>
              <a:t>, </a:t>
            </a:r>
            <a:r>
              <a:rPr lang="en-US" altLang="zh-TW">
                <a:solidFill>
                  <a:schemeClr val="accent2"/>
                </a:solidFill>
                <a:ea typeface="新細明體" charset="-120"/>
              </a:rPr>
              <a:t>FY-1C</a:t>
            </a:r>
            <a:r>
              <a:rPr lang="en-US" altLang="zh-TW">
                <a:ea typeface="新細明體" charset="-120"/>
              </a:rPr>
              <a:t>, AVHRR</a:t>
            </a:r>
          </a:p>
        </p:txBody>
      </p:sp>
      <p:sp>
        <p:nvSpPr>
          <p:cNvPr id="16388" name="Text Box 4"/>
          <p:cNvSpPr txBox="1">
            <a:spLocks noChangeArrowheads="1"/>
          </p:cNvSpPr>
          <p:nvPr/>
        </p:nvSpPr>
        <p:spPr bwMode="auto">
          <a:xfrm>
            <a:off x="2698750" y="4419600"/>
            <a:ext cx="5794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H2O</a:t>
            </a:r>
            <a:endParaRPr lang="en-US" altLang="zh-TW">
              <a:ea typeface="新細明體" charset="-120"/>
            </a:endParaRPr>
          </a:p>
        </p:txBody>
      </p:sp>
      <p:sp>
        <p:nvSpPr>
          <p:cNvPr id="16389" name="Text Box 5"/>
          <p:cNvSpPr txBox="1">
            <a:spLocks noChangeArrowheads="1"/>
          </p:cNvSpPr>
          <p:nvPr/>
        </p:nvSpPr>
        <p:spPr bwMode="auto">
          <a:xfrm>
            <a:off x="4298950" y="3886200"/>
            <a:ext cx="5794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H2O</a:t>
            </a:r>
          </a:p>
        </p:txBody>
      </p:sp>
      <p:sp>
        <p:nvSpPr>
          <p:cNvPr id="16390" name="Text Box 6"/>
          <p:cNvSpPr txBox="1">
            <a:spLocks noChangeArrowheads="1"/>
          </p:cNvSpPr>
          <p:nvPr/>
        </p:nvSpPr>
        <p:spPr bwMode="auto">
          <a:xfrm>
            <a:off x="5867400" y="4083050"/>
            <a:ext cx="5794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H2O</a:t>
            </a:r>
          </a:p>
        </p:txBody>
      </p:sp>
      <p:sp>
        <p:nvSpPr>
          <p:cNvPr id="16391" name="Text Box 7"/>
          <p:cNvSpPr txBox="1">
            <a:spLocks noChangeArrowheads="1"/>
          </p:cNvSpPr>
          <p:nvPr/>
        </p:nvSpPr>
        <p:spPr bwMode="auto">
          <a:xfrm>
            <a:off x="3384550" y="4692650"/>
            <a:ext cx="5794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H2O</a:t>
            </a:r>
          </a:p>
        </p:txBody>
      </p:sp>
      <p:sp>
        <p:nvSpPr>
          <p:cNvPr id="16392" name="Text Box 8"/>
          <p:cNvSpPr txBox="1">
            <a:spLocks noChangeArrowheads="1"/>
          </p:cNvSpPr>
          <p:nvPr/>
        </p:nvSpPr>
        <p:spPr bwMode="auto">
          <a:xfrm>
            <a:off x="3886200" y="1568450"/>
            <a:ext cx="43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O2</a:t>
            </a:r>
          </a:p>
        </p:txBody>
      </p:sp>
      <p:sp>
        <p:nvSpPr>
          <p:cNvPr id="16393" name="Text Box 9"/>
          <p:cNvSpPr txBox="1">
            <a:spLocks noChangeArrowheads="1"/>
          </p:cNvSpPr>
          <p:nvPr/>
        </p:nvSpPr>
        <p:spPr bwMode="auto">
          <a:xfrm>
            <a:off x="6367463" y="4724400"/>
            <a:ext cx="5683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CO2</a:t>
            </a:r>
          </a:p>
        </p:txBody>
      </p:sp>
      <p:sp>
        <p:nvSpPr>
          <p:cNvPr id="16394" name="Text Box 10"/>
          <p:cNvSpPr txBox="1">
            <a:spLocks noChangeArrowheads="1"/>
          </p:cNvSpPr>
          <p:nvPr/>
        </p:nvSpPr>
        <p:spPr bwMode="auto">
          <a:xfrm>
            <a:off x="4919663" y="1339850"/>
            <a:ext cx="5683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CO2</a:t>
            </a:r>
          </a:p>
        </p:txBody>
      </p:sp>
      <p:sp>
        <p:nvSpPr>
          <p:cNvPr id="16395" name="Text Box 11"/>
          <p:cNvSpPr txBox="1">
            <a:spLocks noChangeArrowheads="1"/>
          </p:cNvSpPr>
          <p:nvPr/>
        </p:nvSpPr>
        <p:spPr bwMode="auto">
          <a:xfrm>
            <a:off x="2317750" y="1873250"/>
            <a:ext cx="5794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H2O</a:t>
            </a:r>
          </a:p>
        </p:txBody>
      </p:sp>
      <p:sp>
        <p:nvSpPr>
          <p:cNvPr id="16396" name="Text Box 12"/>
          <p:cNvSpPr txBox="1">
            <a:spLocks noChangeArrowheads="1"/>
          </p:cNvSpPr>
          <p:nvPr/>
        </p:nvSpPr>
        <p:spPr bwMode="auto">
          <a:xfrm>
            <a:off x="2235200" y="4159250"/>
            <a:ext cx="43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O2</a:t>
            </a:r>
          </a:p>
        </p:txBody>
      </p:sp>
      <p:sp>
        <p:nvSpPr>
          <p:cNvPr id="16397" name="Text Box 13"/>
          <p:cNvSpPr txBox="1">
            <a:spLocks noChangeArrowheads="1"/>
          </p:cNvSpPr>
          <p:nvPr/>
        </p:nvSpPr>
        <p:spPr bwMode="auto">
          <a:xfrm>
            <a:off x="1549400" y="1720850"/>
            <a:ext cx="43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O3</a:t>
            </a:r>
          </a:p>
        </p:txBody>
      </p:sp>
      <p:sp>
        <p:nvSpPr>
          <p:cNvPr id="16398" name="Text Box 14"/>
          <p:cNvSpPr txBox="1">
            <a:spLocks noChangeArrowheads="1"/>
          </p:cNvSpPr>
          <p:nvPr/>
        </p:nvSpPr>
        <p:spPr bwMode="auto">
          <a:xfrm>
            <a:off x="7620000" y="3930650"/>
            <a:ext cx="5794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H2O</a:t>
            </a:r>
          </a:p>
        </p:txBody>
      </p:sp>
      <p:sp>
        <p:nvSpPr>
          <p:cNvPr id="16399" name="Text Box 15"/>
          <p:cNvSpPr txBox="1">
            <a:spLocks noChangeArrowheads="1"/>
          </p:cNvSpPr>
          <p:nvPr/>
        </p:nvSpPr>
        <p:spPr bwMode="auto">
          <a:xfrm>
            <a:off x="1930400" y="2101850"/>
            <a:ext cx="43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sz="1600">
                <a:ea typeface="新細明體" charset="-120"/>
              </a:rPr>
              <a:t>O2</a:t>
            </a:r>
          </a:p>
        </p:txBody>
      </p:sp>
    </p:spTree>
    <p:extLst>
      <p:ext uri="{BB962C8B-B14F-4D97-AF65-F5344CB8AC3E}">
        <p14:creationId xmlns:p14="http://schemas.microsoft.com/office/powerpoint/2010/main" val="121725201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2493963" y="287338"/>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b="1">
                <a:solidFill>
                  <a:schemeClr val="accent2"/>
                </a:solidFill>
                <a:ea typeface="新細明體" charset="-120"/>
              </a:rPr>
              <a:t>MODIS IR Spectral Bands</a:t>
            </a:r>
            <a:endParaRPr lang="en-US" altLang="zh-TW" b="1">
              <a:ea typeface="新細明體" charset="-120"/>
            </a:endParaRPr>
          </a:p>
        </p:txBody>
      </p:sp>
      <p:grpSp>
        <p:nvGrpSpPr>
          <p:cNvPr id="17411" name="Group 3"/>
          <p:cNvGrpSpPr>
            <a:grpSpLocks noChangeAspect="1"/>
          </p:cNvGrpSpPr>
          <p:nvPr/>
        </p:nvGrpSpPr>
        <p:grpSpPr bwMode="auto">
          <a:xfrm>
            <a:off x="866775" y="1143000"/>
            <a:ext cx="7439025" cy="5329238"/>
            <a:chOff x="537" y="720"/>
            <a:chExt cx="4686" cy="3357"/>
          </a:xfrm>
        </p:grpSpPr>
        <p:grpSp>
          <p:nvGrpSpPr>
            <p:cNvPr id="17417" name="Group 4"/>
            <p:cNvGrpSpPr>
              <a:grpSpLocks noChangeAspect="1"/>
            </p:cNvGrpSpPr>
            <p:nvPr/>
          </p:nvGrpSpPr>
          <p:grpSpPr bwMode="auto">
            <a:xfrm>
              <a:off x="537" y="720"/>
              <a:ext cx="4686" cy="3357"/>
              <a:chOff x="537" y="720"/>
              <a:chExt cx="4686" cy="3357"/>
            </a:xfrm>
          </p:grpSpPr>
          <p:pic>
            <p:nvPicPr>
              <p:cNvPr id="17436" name="Picture 5" descr="plnkspe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 y="720"/>
                <a:ext cx="4686" cy="3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7" name="Rectangle 6"/>
              <p:cNvSpPr>
                <a:spLocks noChangeAspect="1" noChangeArrowheads="1"/>
              </p:cNvSpPr>
              <p:nvPr/>
            </p:nvSpPr>
            <p:spPr bwMode="auto">
              <a:xfrm>
                <a:off x="1209" y="1200"/>
                <a:ext cx="48" cy="48"/>
              </a:xfrm>
              <a:prstGeom prst="rect">
                <a:avLst/>
              </a:prstGeom>
              <a:solidFill>
                <a:srgbClr val="FF00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38" name="Rectangle 7"/>
              <p:cNvSpPr>
                <a:spLocks noChangeAspect="1" noChangeArrowheads="1"/>
              </p:cNvSpPr>
              <p:nvPr/>
            </p:nvSpPr>
            <p:spPr bwMode="auto">
              <a:xfrm>
                <a:off x="1200" y="1296"/>
                <a:ext cx="96" cy="48"/>
              </a:xfrm>
              <a:prstGeom prst="rect">
                <a:avLst/>
              </a:prstGeom>
              <a:solidFill>
                <a:srgbClr val="FF00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39" name="Rectangle 8"/>
              <p:cNvSpPr>
                <a:spLocks noChangeAspect="1" noChangeArrowheads="1"/>
              </p:cNvSpPr>
              <p:nvPr/>
            </p:nvSpPr>
            <p:spPr bwMode="auto">
              <a:xfrm>
                <a:off x="1305" y="1200"/>
                <a:ext cx="48" cy="48"/>
              </a:xfrm>
              <a:prstGeom prst="rect">
                <a:avLst/>
              </a:prstGeom>
              <a:solidFill>
                <a:srgbClr val="FF00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40" name="Rectangle 9"/>
              <p:cNvSpPr>
                <a:spLocks noChangeAspect="1" noChangeArrowheads="1"/>
              </p:cNvSpPr>
              <p:nvPr/>
            </p:nvSpPr>
            <p:spPr bwMode="auto">
              <a:xfrm>
                <a:off x="2544" y="1200"/>
                <a:ext cx="96" cy="48"/>
              </a:xfrm>
              <a:prstGeom prst="rect">
                <a:avLst/>
              </a:prstGeom>
              <a:solidFill>
                <a:srgbClr val="FF00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41" name="Rectangle 10"/>
              <p:cNvSpPr>
                <a:spLocks noChangeAspect="1" noChangeArrowheads="1"/>
              </p:cNvSpPr>
              <p:nvPr/>
            </p:nvSpPr>
            <p:spPr bwMode="auto">
              <a:xfrm>
                <a:off x="3352" y="1200"/>
                <a:ext cx="288" cy="48"/>
              </a:xfrm>
              <a:prstGeom prst="rect">
                <a:avLst/>
              </a:prstGeom>
              <a:solidFill>
                <a:srgbClr val="FF00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42" name="Rectangle 11"/>
              <p:cNvSpPr>
                <a:spLocks noChangeAspect="1" noChangeArrowheads="1"/>
              </p:cNvSpPr>
              <p:nvPr/>
            </p:nvSpPr>
            <p:spPr bwMode="auto">
              <a:xfrm>
                <a:off x="3024" y="1200"/>
                <a:ext cx="288" cy="48"/>
              </a:xfrm>
              <a:prstGeom prst="rect">
                <a:avLst/>
              </a:prstGeom>
              <a:solidFill>
                <a:srgbClr val="FF00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43" name="Rectangle 12"/>
              <p:cNvSpPr>
                <a:spLocks noChangeAspect="1" noChangeArrowheads="1"/>
              </p:cNvSpPr>
              <p:nvPr/>
            </p:nvSpPr>
            <p:spPr bwMode="auto">
              <a:xfrm>
                <a:off x="3120" y="1296"/>
                <a:ext cx="528" cy="48"/>
              </a:xfrm>
              <a:prstGeom prst="rect">
                <a:avLst/>
              </a:prstGeom>
              <a:solidFill>
                <a:srgbClr val="FF00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grpSp>
        <p:grpSp>
          <p:nvGrpSpPr>
            <p:cNvPr id="17418" name="Group 13"/>
            <p:cNvGrpSpPr>
              <a:grpSpLocks noChangeAspect="1"/>
            </p:cNvGrpSpPr>
            <p:nvPr/>
          </p:nvGrpSpPr>
          <p:grpSpPr bwMode="auto">
            <a:xfrm>
              <a:off x="1200" y="1369"/>
              <a:ext cx="2974" cy="48"/>
              <a:chOff x="1200" y="1344"/>
              <a:chExt cx="2974" cy="48"/>
            </a:xfrm>
          </p:grpSpPr>
          <p:sp>
            <p:nvSpPr>
              <p:cNvPr id="17421" name="Rectangle 14"/>
              <p:cNvSpPr>
                <a:spLocks noChangeAspect="1" noChangeArrowheads="1"/>
              </p:cNvSpPr>
              <p:nvPr/>
            </p:nvSpPr>
            <p:spPr bwMode="auto">
              <a:xfrm>
                <a:off x="1200" y="1344"/>
                <a:ext cx="57"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22" name="Rectangle 15"/>
              <p:cNvSpPr>
                <a:spLocks noChangeAspect="1" noChangeArrowheads="1"/>
              </p:cNvSpPr>
              <p:nvPr/>
            </p:nvSpPr>
            <p:spPr bwMode="auto">
              <a:xfrm>
                <a:off x="1279" y="1344"/>
                <a:ext cx="47" cy="47"/>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23" name="Rectangle 16"/>
              <p:cNvSpPr>
                <a:spLocks noChangeAspect="1" noChangeArrowheads="1"/>
              </p:cNvSpPr>
              <p:nvPr/>
            </p:nvSpPr>
            <p:spPr bwMode="auto">
              <a:xfrm flipH="1">
                <a:off x="1344" y="1344"/>
                <a:ext cx="47" cy="47"/>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24" name="Rectangle 17"/>
              <p:cNvSpPr>
                <a:spLocks noChangeAspect="1" noChangeArrowheads="1"/>
              </p:cNvSpPr>
              <p:nvPr/>
            </p:nvSpPr>
            <p:spPr bwMode="auto">
              <a:xfrm>
                <a:off x="1408" y="1344"/>
                <a:ext cx="47" cy="47"/>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25" name="Rectangle 18"/>
              <p:cNvSpPr>
                <a:spLocks noChangeAspect="1" noChangeArrowheads="1"/>
              </p:cNvSpPr>
              <p:nvPr/>
            </p:nvSpPr>
            <p:spPr bwMode="auto">
              <a:xfrm>
                <a:off x="1470" y="1345"/>
                <a:ext cx="47" cy="47"/>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26" name="Rectangle 19"/>
              <p:cNvSpPr>
                <a:spLocks noChangeAspect="1" noChangeArrowheads="1"/>
              </p:cNvSpPr>
              <p:nvPr/>
            </p:nvSpPr>
            <p:spPr bwMode="auto">
              <a:xfrm>
                <a:off x="2017" y="1344"/>
                <a:ext cx="95"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27" name="Rectangle 20"/>
              <p:cNvSpPr>
                <a:spLocks noChangeAspect="1" noChangeArrowheads="1"/>
              </p:cNvSpPr>
              <p:nvPr/>
            </p:nvSpPr>
            <p:spPr bwMode="auto">
              <a:xfrm>
                <a:off x="2177" y="1344"/>
                <a:ext cx="71"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28" name="Rectangle 21"/>
              <p:cNvSpPr>
                <a:spLocks noChangeAspect="1" noChangeArrowheads="1"/>
              </p:cNvSpPr>
              <p:nvPr/>
            </p:nvSpPr>
            <p:spPr bwMode="auto">
              <a:xfrm>
                <a:off x="2521" y="1344"/>
                <a:ext cx="94"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29" name="Rectangle 22"/>
              <p:cNvSpPr>
                <a:spLocks noChangeAspect="1" noChangeArrowheads="1"/>
              </p:cNvSpPr>
              <p:nvPr/>
            </p:nvSpPr>
            <p:spPr bwMode="auto">
              <a:xfrm>
                <a:off x="2826" y="1344"/>
                <a:ext cx="94"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30" name="Rectangle 23"/>
              <p:cNvSpPr>
                <a:spLocks noChangeAspect="1" noChangeArrowheads="1"/>
              </p:cNvSpPr>
              <p:nvPr/>
            </p:nvSpPr>
            <p:spPr bwMode="auto">
              <a:xfrm>
                <a:off x="3202" y="1344"/>
                <a:ext cx="94"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31" name="Rectangle 24"/>
              <p:cNvSpPr>
                <a:spLocks noChangeAspect="1" noChangeArrowheads="1"/>
              </p:cNvSpPr>
              <p:nvPr/>
            </p:nvSpPr>
            <p:spPr bwMode="auto">
              <a:xfrm>
                <a:off x="3456" y="1344"/>
                <a:ext cx="94"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32" name="Rectangle 25"/>
              <p:cNvSpPr>
                <a:spLocks noChangeAspect="1" noChangeArrowheads="1"/>
              </p:cNvSpPr>
              <p:nvPr/>
            </p:nvSpPr>
            <p:spPr bwMode="auto">
              <a:xfrm>
                <a:off x="3794" y="1344"/>
                <a:ext cx="94"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33" name="Rectangle 26"/>
              <p:cNvSpPr>
                <a:spLocks noChangeAspect="1" noChangeArrowheads="1"/>
              </p:cNvSpPr>
              <p:nvPr/>
            </p:nvSpPr>
            <p:spPr bwMode="auto">
              <a:xfrm>
                <a:off x="3888" y="1344"/>
                <a:ext cx="94"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34" name="Rectangle 27"/>
              <p:cNvSpPr>
                <a:spLocks noChangeAspect="1" noChangeArrowheads="1"/>
              </p:cNvSpPr>
              <p:nvPr/>
            </p:nvSpPr>
            <p:spPr bwMode="auto">
              <a:xfrm>
                <a:off x="3984" y="1344"/>
                <a:ext cx="94"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35" name="Rectangle 28"/>
              <p:cNvSpPr>
                <a:spLocks noChangeAspect="1" noChangeArrowheads="1"/>
              </p:cNvSpPr>
              <p:nvPr/>
            </p:nvSpPr>
            <p:spPr bwMode="auto">
              <a:xfrm>
                <a:off x="4080" y="1344"/>
                <a:ext cx="94" cy="48"/>
              </a:xfrm>
              <a:prstGeom prst="rect">
                <a:avLst/>
              </a:prstGeom>
              <a:solidFill>
                <a:srgbClr val="00CC00"/>
              </a:solidFill>
              <a:ln w="9525">
                <a:solidFill>
                  <a:schemeClr val="tx1"/>
                </a:solidFill>
                <a:miter lim="800000"/>
                <a:headEnd/>
                <a:tailEnd/>
              </a:ln>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grpSp>
        <p:sp>
          <p:nvSpPr>
            <p:cNvPr id="17419" name="Text Box 29"/>
            <p:cNvSpPr txBox="1">
              <a:spLocks noChangeAspect="1" noChangeArrowheads="1"/>
            </p:cNvSpPr>
            <p:nvPr/>
          </p:nvSpPr>
          <p:spPr bwMode="auto">
            <a:xfrm>
              <a:off x="4176" y="1320"/>
              <a:ext cx="62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zh-TW" sz="1000">
                  <a:solidFill>
                    <a:srgbClr val="00CC00"/>
                  </a:solidFill>
                  <a:ea typeface="新細明體" charset="-120"/>
                </a:rPr>
                <a:t>MODIS</a:t>
              </a:r>
              <a:endParaRPr lang="en-US" altLang="zh-TW">
                <a:ea typeface="新細明體" charset="-120"/>
              </a:endParaRPr>
            </a:p>
          </p:txBody>
        </p:sp>
        <p:sp>
          <p:nvSpPr>
            <p:cNvPr id="17420" name="Text Box 30"/>
            <p:cNvSpPr txBox="1">
              <a:spLocks noChangeAspect="1" noChangeArrowheads="1"/>
            </p:cNvSpPr>
            <p:nvPr/>
          </p:nvSpPr>
          <p:spPr bwMode="auto">
            <a:xfrm>
              <a:off x="4176" y="1200"/>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nb-NO" altLang="zh-TW">
                <a:ea typeface="新細明體" charset="-120"/>
              </a:endParaRPr>
            </a:p>
          </p:txBody>
        </p:sp>
      </p:grpSp>
      <p:sp>
        <p:nvSpPr>
          <p:cNvPr id="17412" name="Rectangle 31"/>
          <p:cNvSpPr>
            <a:spLocks noChangeArrowheads="1"/>
          </p:cNvSpPr>
          <p:nvPr/>
        </p:nvSpPr>
        <p:spPr bwMode="auto">
          <a:xfrm>
            <a:off x="1870075" y="1882775"/>
            <a:ext cx="831850" cy="268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13" name="Rectangle 32"/>
          <p:cNvSpPr>
            <a:spLocks noChangeArrowheads="1"/>
          </p:cNvSpPr>
          <p:nvPr/>
        </p:nvSpPr>
        <p:spPr bwMode="auto">
          <a:xfrm>
            <a:off x="4710113" y="1882775"/>
            <a:ext cx="1108075" cy="268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14" name="Rectangle 33"/>
          <p:cNvSpPr>
            <a:spLocks noChangeArrowheads="1"/>
          </p:cNvSpPr>
          <p:nvPr/>
        </p:nvSpPr>
        <p:spPr bwMode="auto">
          <a:xfrm>
            <a:off x="3948113" y="1882775"/>
            <a:ext cx="831850" cy="134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415" name="Line 34"/>
          <p:cNvSpPr>
            <a:spLocks noChangeShapeType="1"/>
          </p:cNvSpPr>
          <p:nvPr/>
        </p:nvSpPr>
        <p:spPr bwMode="auto">
          <a:xfrm>
            <a:off x="4849813" y="1882775"/>
            <a:ext cx="554037" cy="268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6" name="Line 35"/>
          <p:cNvSpPr>
            <a:spLocks noChangeShapeType="1"/>
          </p:cNvSpPr>
          <p:nvPr/>
        </p:nvSpPr>
        <p:spPr bwMode="auto">
          <a:xfrm flipH="1">
            <a:off x="3948113" y="1882775"/>
            <a:ext cx="207962" cy="1349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94987392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04088"/>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MODIS Scanner Characteristics</a:t>
            </a:r>
            <a:endParaRPr lang="en-US" dirty="0"/>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190" y="1671362"/>
            <a:ext cx="5698610" cy="4728154"/>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s://podaac.jpl.nasa.gov/sites/default/files/content/AQUA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568" y="1676400"/>
            <a:ext cx="3740832" cy="4719337"/>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www.eeb.ucla.edu/test/faculty/nezlin/Lecture6/SW_swath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38600" y="5301070"/>
            <a:ext cx="1540212" cy="10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1682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282678" y="1030455"/>
            <a:ext cx="4495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zh-TW" dirty="0" smtClean="0">
                <a:ea typeface="新細明體" charset="-120"/>
              </a:rPr>
              <a:t>Scan </a:t>
            </a:r>
            <a:r>
              <a:rPr lang="en-US" altLang="zh-TW" dirty="0">
                <a:ea typeface="新細明體" charset="-120"/>
              </a:rPr>
              <a:t>sequence:</a:t>
            </a:r>
            <a:endParaRPr lang="en-US" altLang="zh-TW" dirty="0">
              <a:ea typeface="新細明體" charset="-120"/>
              <a:sym typeface="Symbol" pitchFamily="18" charset="2"/>
            </a:endParaRPr>
          </a:p>
          <a:p>
            <a:pPr>
              <a:buFontTx/>
              <a:buAutoNum type="arabicPeriod"/>
            </a:pPr>
            <a:r>
              <a:rPr lang="en-US" altLang="zh-TW" dirty="0">
                <a:ea typeface="新細明體" charset="-120"/>
                <a:sym typeface="Symbol" pitchFamily="18" charset="2"/>
              </a:rPr>
              <a:t>Solar diffuser</a:t>
            </a:r>
          </a:p>
          <a:p>
            <a:pPr>
              <a:buFontTx/>
              <a:buAutoNum type="arabicPeriod"/>
            </a:pPr>
            <a:r>
              <a:rPr lang="en-US" altLang="zh-TW" dirty="0" err="1">
                <a:ea typeface="新細明體" charset="-120"/>
                <a:sym typeface="Symbol" pitchFamily="18" charset="2"/>
              </a:rPr>
              <a:t>Spectroradiometric</a:t>
            </a:r>
            <a:r>
              <a:rPr lang="en-US" altLang="zh-TW" dirty="0">
                <a:ea typeface="新細明體" charset="-120"/>
                <a:sym typeface="Symbol" pitchFamily="18" charset="2"/>
              </a:rPr>
              <a:t> Calibration Assembly</a:t>
            </a:r>
          </a:p>
          <a:p>
            <a:pPr>
              <a:buFontTx/>
              <a:buAutoNum type="arabicPeriod"/>
            </a:pPr>
            <a:r>
              <a:rPr lang="en-US" altLang="zh-TW" dirty="0">
                <a:ea typeface="新細明體" charset="-120"/>
                <a:sym typeface="Symbol" pitchFamily="18" charset="2"/>
              </a:rPr>
              <a:t>Blackbody</a:t>
            </a:r>
          </a:p>
          <a:p>
            <a:pPr>
              <a:buFontTx/>
              <a:buAutoNum type="arabicPeriod"/>
            </a:pPr>
            <a:r>
              <a:rPr lang="en-US" altLang="zh-TW" dirty="0">
                <a:ea typeface="新細明體" charset="-120"/>
                <a:sym typeface="Symbol" pitchFamily="18" charset="2"/>
              </a:rPr>
              <a:t>Space View</a:t>
            </a:r>
          </a:p>
          <a:p>
            <a:pPr>
              <a:buFontTx/>
              <a:buAutoNum type="arabicPeriod"/>
            </a:pPr>
            <a:r>
              <a:rPr lang="en-US" altLang="zh-TW" dirty="0">
                <a:ea typeface="新細明體" charset="-120"/>
                <a:sym typeface="Symbol" pitchFamily="18" charset="2"/>
              </a:rPr>
              <a:t>Earth scan</a:t>
            </a:r>
            <a:endParaRPr lang="en-US" altLang="zh-TW" dirty="0">
              <a:ea typeface="新細明體" charset="-120"/>
            </a:endParaRPr>
          </a:p>
        </p:txBody>
      </p:sp>
      <p:pic>
        <p:nvPicPr>
          <p:cNvPr id="20482" name="Picture 2" descr="Corr_Refl_1K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390" y="1256444"/>
            <a:ext cx="3581810" cy="537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Line 4"/>
          <p:cNvSpPr>
            <a:spLocks noChangeShapeType="1"/>
          </p:cNvSpPr>
          <p:nvPr/>
        </p:nvSpPr>
        <p:spPr bwMode="auto">
          <a:xfrm>
            <a:off x="4984955" y="1118676"/>
            <a:ext cx="385424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5" name="Line 5"/>
          <p:cNvSpPr>
            <a:spLocks noChangeShapeType="1"/>
          </p:cNvSpPr>
          <p:nvPr/>
        </p:nvSpPr>
        <p:spPr bwMode="auto">
          <a:xfrm>
            <a:off x="4984955" y="1118676"/>
            <a:ext cx="0" cy="551072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6" name="Text Box 6"/>
          <p:cNvSpPr txBox="1">
            <a:spLocks noChangeArrowheads="1"/>
          </p:cNvSpPr>
          <p:nvPr/>
        </p:nvSpPr>
        <p:spPr bwMode="auto">
          <a:xfrm rot="16200000">
            <a:off x="3056378" y="2645948"/>
            <a:ext cx="3444202" cy="41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zh-TW" dirty="0">
                <a:ea typeface="新細明體" charset="-120"/>
              </a:rPr>
              <a:t>Flight direction</a:t>
            </a:r>
          </a:p>
        </p:txBody>
      </p:sp>
      <p:sp>
        <p:nvSpPr>
          <p:cNvPr id="20487" name="Text Box 7"/>
          <p:cNvSpPr txBox="1">
            <a:spLocks noChangeArrowheads="1"/>
          </p:cNvSpPr>
          <p:nvPr/>
        </p:nvSpPr>
        <p:spPr bwMode="auto">
          <a:xfrm>
            <a:off x="5810865" y="705372"/>
            <a:ext cx="2408903" cy="41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zh-TW" dirty="0">
                <a:ea typeface="新細明體" charset="-120"/>
              </a:rPr>
              <a:t>Scan direction</a:t>
            </a:r>
          </a:p>
        </p:txBody>
      </p:sp>
      <p:pic>
        <p:nvPicPr>
          <p:cNvPr id="20488"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b="12502"/>
          <a:stretch>
            <a:fillRect/>
          </a:stretch>
        </p:blipFill>
        <p:spPr bwMode="auto">
          <a:xfrm>
            <a:off x="355810" y="3733931"/>
            <a:ext cx="4191000" cy="297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txBox="1">
            <a:spLocks/>
          </p:cNvSpPr>
          <p:nvPr/>
        </p:nvSpPr>
        <p:spPr>
          <a:xfrm>
            <a:off x="152400" y="133873"/>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Image Acquisition Details</a:t>
            </a:r>
            <a:endParaRPr lang="en-US" dirty="0"/>
          </a:p>
        </p:txBody>
      </p:sp>
      <p:pic>
        <p:nvPicPr>
          <p:cNvPr id="11"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3708111"/>
            <a:ext cx="3733800" cy="30979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248400" y="3712088"/>
            <a:ext cx="228600" cy="461665"/>
          </a:xfrm>
          <a:prstGeom prst="rect">
            <a:avLst/>
          </a:prstGeom>
          <a:noFill/>
        </p:spPr>
        <p:txBody>
          <a:bodyPr wrap="square" rtlCol="0">
            <a:spAutoFit/>
          </a:bodyPr>
          <a:lstStyle/>
          <a:p>
            <a:r>
              <a:rPr lang="en-US" sz="2400" dirty="0" smtClean="0">
                <a:solidFill>
                  <a:srgbClr val="CC04B4"/>
                </a:solidFill>
              </a:rPr>
              <a:t>1</a:t>
            </a:r>
            <a:endParaRPr lang="en-US" dirty="0">
              <a:solidFill>
                <a:srgbClr val="CC04B4"/>
              </a:solidFill>
            </a:endParaRPr>
          </a:p>
        </p:txBody>
      </p:sp>
      <p:sp>
        <p:nvSpPr>
          <p:cNvPr id="13" name="TextBox 12"/>
          <p:cNvSpPr txBox="1"/>
          <p:nvPr/>
        </p:nvSpPr>
        <p:spPr>
          <a:xfrm>
            <a:off x="7620000" y="3581400"/>
            <a:ext cx="228600" cy="461665"/>
          </a:xfrm>
          <a:prstGeom prst="rect">
            <a:avLst/>
          </a:prstGeom>
          <a:noFill/>
        </p:spPr>
        <p:txBody>
          <a:bodyPr wrap="square" rtlCol="0">
            <a:spAutoFit/>
          </a:bodyPr>
          <a:lstStyle/>
          <a:p>
            <a:r>
              <a:rPr lang="en-US" sz="2400" dirty="0" smtClean="0">
                <a:solidFill>
                  <a:srgbClr val="CC04B4"/>
                </a:solidFill>
              </a:rPr>
              <a:t>2</a:t>
            </a:r>
            <a:endParaRPr lang="en-US" dirty="0">
              <a:solidFill>
                <a:srgbClr val="CC04B4"/>
              </a:solidFill>
            </a:endParaRPr>
          </a:p>
        </p:txBody>
      </p:sp>
      <p:sp>
        <p:nvSpPr>
          <p:cNvPr id="14" name="TextBox 13"/>
          <p:cNvSpPr txBox="1"/>
          <p:nvPr/>
        </p:nvSpPr>
        <p:spPr>
          <a:xfrm>
            <a:off x="8610600" y="4495800"/>
            <a:ext cx="228600" cy="461665"/>
          </a:xfrm>
          <a:prstGeom prst="rect">
            <a:avLst/>
          </a:prstGeom>
          <a:noFill/>
        </p:spPr>
        <p:txBody>
          <a:bodyPr wrap="square" rtlCol="0">
            <a:spAutoFit/>
          </a:bodyPr>
          <a:lstStyle/>
          <a:p>
            <a:r>
              <a:rPr lang="en-US" sz="2400" dirty="0" smtClean="0">
                <a:solidFill>
                  <a:srgbClr val="CC04B4"/>
                </a:solidFill>
              </a:rPr>
              <a:t>3</a:t>
            </a:r>
            <a:endParaRPr lang="en-US" dirty="0">
              <a:solidFill>
                <a:srgbClr val="CC04B4"/>
              </a:solidFill>
            </a:endParaRPr>
          </a:p>
        </p:txBody>
      </p:sp>
      <p:sp>
        <p:nvSpPr>
          <p:cNvPr id="15" name="TextBox 14"/>
          <p:cNvSpPr txBox="1"/>
          <p:nvPr/>
        </p:nvSpPr>
        <p:spPr>
          <a:xfrm>
            <a:off x="8686800" y="5274086"/>
            <a:ext cx="228600" cy="461665"/>
          </a:xfrm>
          <a:prstGeom prst="rect">
            <a:avLst/>
          </a:prstGeom>
          <a:noFill/>
        </p:spPr>
        <p:txBody>
          <a:bodyPr wrap="square" rtlCol="0">
            <a:spAutoFit/>
          </a:bodyPr>
          <a:lstStyle/>
          <a:p>
            <a:r>
              <a:rPr lang="en-US" sz="2400" dirty="0" smtClean="0">
                <a:solidFill>
                  <a:srgbClr val="CC04B4"/>
                </a:solidFill>
              </a:rPr>
              <a:t>4</a:t>
            </a:r>
            <a:endParaRPr lang="en-US" dirty="0">
              <a:solidFill>
                <a:srgbClr val="CC04B4"/>
              </a:solidFill>
            </a:endParaRPr>
          </a:p>
        </p:txBody>
      </p:sp>
      <p:sp>
        <p:nvSpPr>
          <p:cNvPr id="16" name="TextBox 15"/>
          <p:cNvSpPr txBox="1"/>
          <p:nvPr/>
        </p:nvSpPr>
        <p:spPr>
          <a:xfrm>
            <a:off x="7061095" y="5657318"/>
            <a:ext cx="228600" cy="461665"/>
          </a:xfrm>
          <a:prstGeom prst="rect">
            <a:avLst/>
          </a:prstGeom>
          <a:noFill/>
        </p:spPr>
        <p:txBody>
          <a:bodyPr wrap="square" rtlCol="0">
            <a:spAutoFit/>
          </a:bodyPr>
          <a:lstStyle/>
          <a:p>
            <a:r>
              <a:rPr lang="en-US" sz="2400" dirty="0" smtClean="0">
                <a:solidFill>
                  <a:srgbClr val="CC04B4"/>
                </a:solidFill>
              </a:rPr>
              <a:t>5</a:t>
            </a:r>
            <a:endParaRPr lang="en-US" dirty="0">
              <a:solidFill>
                <a:srgbClr val="CC04B4"/>
              </a:solidFill>
            </a:endParaRPr>
          </a:p>
        </p:txBody>
      </p:sp>
    </p:spTree>
    <p:extLst>
      <p:ext uri="{BB962C8B-B14F-4D97-AF65-F5344CB8AC3E}">
        <p14:creationId xmlns:p14="http://schemas.microsoft.com/office/powerpoint/2010/main" val="29101875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714375"/>
            <a:ext cx="7543800" cy="614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txBox="1">
            <a:spLocks/>
          </p:cNvSpPr>
          <p:nvPr/>
        </p:nvSpPr>
        <p:spPr>
          <a:xfrm>
            <a:off x="152400" y="133873"/>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200" dirty="0" smtClean="0"/>
              <a:t>Growth of MODIS 1 km pixel with scan angle</a:t>
            </a:r>
            <a:endParaRPr lang="en-US" sz="3200" dirty="0"/>
          </a:p>
        </p:txBody>
      </p:sp>
    </p:spTree>
    <p:extLst>
      <p:ext uri="{BB962C8B-B14F-4D97-AF65-F5344CB8AC3E}">
        <p14:creationId xmlns:p14="http://schemas.microsoft.com/office/powerpoint/2010/main" val="1110856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2" name="Text Box 58"/>
          <p:cNvSpPr txBox="1">
            <a:spLocks noChangeArrowheads="1"/>
          </p:cNvSpPr>
          <p:nvPr/>
        </p:nvSpPr>
        <p:spPr bwMode="auto">
          <a:xfrm>
            <a:off x="533400" y="745575"/>
            <a:ext cx="419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altLang="zh-TW" dirty="0">
                <a:ea typeface="新細明體" charset="-120"/>
              </a:rPr>
              <a:t>Consecutive “bowtie” shaped scans are contiguous at nadir, and overlap as scan angle increases…</a:t>
            </a:r>
          </a:p>
        </p:txBody>
      </p:sp>
      <p:pic>
        <p:nvPicPr>
          <p:cNvPr id="9218" name="Picture 2" descr="http://eoweb.dlr.de:8080/short_guide/MODIS/Imag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8045"/>
            <a:ext cx="3989820" cy="1951038"/>
          </a:xfrm>
          <a:prstGeom prst="rect">
            <a:avLst/>
          </a:prstGeom>
          <a:noFill/>
          <a:extLst>
            <a:ext uri="{909E8E84-426E-40DD-AFC4-6F175D3DCCD1}">
              <a14:hiddenFill xmlns:a14="http://schemas.microsoft.com/office/drawing/2010/main">
                <a:solidFill>
                  <a:srgbClr val="FFFFFF"/>
                </a:solidFill>
              </a14:hiddenFill>
            </a:ext>
          </a:extLst>
        </p:spPr>
      </p:pic>
      <p:grpSp>
        <p:nvGrpSpPr>
          <p:cNvPr id="117" name="Group 2"/>
          <p:cNvGrpSpPr>
            <a:grpSpLocks/>
          </p:cNvGrpSpPr>
          <p:nvPr/>
        </p:nvGrpSpPr>
        <p:grpSpPr bwMode="auto">
          <a:xfrm>
            <a:off x="914400" y="2362200"/>
            <a:ext cx="7315200" cy="914400"/>
            <a:chOff x="576" y="1920"/>
            <a:chExt cx="4608" cy="720"/>
          </a:xfrm>
        </p:grpSpPr>
        <p:sp>
          <p:nvSpPr>
            <p:cNvPr id="118" name="Freeform 3"/>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19" name="Freeform 4"/>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20" name="Line 5"/>
            <p:cNvSpPr>
              <a:spLocks noChangeShapeType="1"/>
            </p:cNvSpPr>
            <p:nvPr/>
          </p:nvSpPr>
          <p:spPr bwMode="auto">
            <a:xfrm>
              <a:off x="576"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1" name="Line 6"/>
            <p:cNvSpPr>
              <a:spLocks noChangeShapeType="1"/>
            </p:cNvSpPr>
            <p:nvPr/>
          </p:nvSpPr>
          <p:spPr bwMode="auto">
            <a:xfrm flipV="1">
              <a:off x="5184"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2" name="Group 7"/>
          <p:cNvGrpSpPr>
            <a:grpSpLocks/>
          </p:cNvGrpSpPr>
          <p:nvPr/>
        </p:nvGrpSpPr>
        <p:grpSpPr bwMode="auto">
          <a:xfrm>
            <a:off x="914400" y="2667000"/>
            <a:ext cx="7315200" cy="914400"/>
            <a:chOff x="576" y="1920"/>
            <a:chExt cx="4608" cy="720"/>
          </a:xfrm>
        </p:grpSpPr>
        <p:sp>
          <p:nvSpPr>
            <p:cNvPr id="123" name="Freeform 8"/>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24" name="Freeform 9"/>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25" name="Line 10"/>
            <p:cNvSpPr>
              <a:spLocks noChangeShapeType="1"/>
            </p:cNvSpPr>
            <p:nvPr/>
          </p:nvSpPr>
          <p:spPr bwMode="auto">
            <a:xfrm>
              <a:off x="576"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6" name="Line 11"/>
            <p:cNvSpPr>
              <a:spLocks noChangeShapeType="1"/>
            </p:cNvSpPr>
            <p:nvPr/>
          </p:nvSpPr>
          <p:spPr bwMode="auto">
            <a:xfrm flipV="1">
              <a:off x="5184"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7" name="Group 12"/>
          <p:cNvGrpSpPr>
            <a:grpSpLocks/>
          </p:cNvGrpSpPr>
          <p:nvPr/>
        </p:nvGrpSpPr>
        <p:grpSpPr bwMode="auto">
          <a:xfrm>
            <a:off x="914400" y="2971800"/>
            <a:ext cx="7315200" cy="914400"/>
            <a:chOff x="576" y="1920"/>
            <a:chExt cx="4608" cy="720"/>
          </a:xfrm>
        </p:grpSpPr>
        <p:sp>
          <p:nvSpPr>
            <p:cNvPr id="128" name="Freeform 13"/>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29" name="Freeform 14"/>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30" name="Line 15"/>
            <p:cNvSpPr>
              <a:spLocks noChangeShapeType="1"/>
            </p:cNvSpPr>
            <p:nvPr/>
          </p:nvSpPr>
          <p:spPr bwMode="auto">
            <a:xfrm>
              <a:off x="576"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1" name="Line 16"/>
            <p:cNvSpPr>
              <a:spLocks noChangeShapeType="1"/>
            </p:cNvSpPr>
            <p:nvPr/>
          </p:nvSpPr>
          <p:spPr bwMode="auto">
            <a:xfrm flipV="1">
              <a:off x="5184"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32" name="Group 17"/>
          <p:cNvGrpSpPr>
            <a:grpSpLocks/>
          </p:cNvGrpSpPr>
          <p:nvPr/>
        </p:nvGrpSpPr>
        <p:grpSpPr bwMode="auto">
          <a:xfrm>
            <a:off x="914400" y="3276600"/>
            <a:ext cx="7315200" cy="914400"/>
            <a:chOff x="576" y="1920"/>
            <a:chExt cx="4608" cy="720"/>
          </a:xfrm>
        </p:grpSpPr>
        <p:sp>
          <p:nvSpPr>
            <p:cNvPr id="133" name="Freeform 18"/>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34" name="Freeform 19"/>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35" name="Line 20"/>
            <p:cNvSpPr>
              <a:spLocks noChangeShapeType="1"/>
            </p:cNvSpPr>
            <p:nvPr/>
          </p:nvSpPr>
          <p:spPr bwMode="auto">
            <a:xfrm>
              <a:off x="576"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6" name="Line 21"/>
            <p:cNvSpPr>
              <a:spLocks noChangeShapeType="1"/>
            </p:cNvSpPr>
            <p:nvPr/>
          </p:nvSpPr>
          <p:spPr bwMode="auto">
            <a:xfrm flipV="1">
              <a:off x="5184"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37" name="Group 22"/>
          <p:cNvGrpSpPr>
            <a:grpSpLocks/>
          </p:cNvGrpSpPr>
          <p:nvPr/>
        </p:nvGrpSpPr>
        <p:grpSpPr bwMode="auto">
          <a:xfrm>
            <a:off x="914400" y="3581400"/>
            <a:ext cx="7315200" cy="914400"/>
            <a:chOff x="576" y="1920"/>
            <a:chExt cx="4608" cy="720"/>
          </a:xfrm>
        </p:grpSpPr>
        <p:sp>
          <p:nvSpPr>
            <p:cNvPr id="138" name="Freeform 23"/>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39" name="Freeform 24"/>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40" name="Line 25"/>
            <p:cNvSpPr>
              <a:spLocks noChangeShapeType="1"/>
            </p:cNvSpPr>
            <p:nvPr/>
          </p:nvSpPr>
          <p:spPr bwMode="auto">
            <a:xfrm>
              <a:off x="576"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1" name="Line 26"/>
            <p:cNvSpPr>
              <a:spLocks noChangeShapeType="1"/>
            </p:cNvSpPr>
            <p:nvPr/>
          </p:nvSpPr>
          <p:spPr bwMode="auto">
            <a:xfrm flipV="1">
              <a:off x="5184"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2" name="Group 27"/>
          <p:cNvGrpSpPr>
            <a:grpSpLocks/>
          </p:cNvGrpSpPr>
          <p:nvPr/>
        </p:nvGrpSpPr>
        <p:grpSpPr bwMode="auto">
          <a:xfrm>
            <a:off x="914400" y="3886200"/>
            <a:ext cx="7315200" cy="914400"/>
            <a:chOff x="576" y="1920"/>
            <a:chExt cx="4608" cy="720"/>
          </a:xfrm>
        </p:grpSpPr>
        <p:sp>
          <p:nvSpPr>
            <p:cNvPr id="143" name="Freeform 28"/>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44" name="Freeform 29"/>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45" name="Line 30"/>
            <p:cNvSpPr>
              <a:spLocks noChangeShapeType="1"/>
            </p:cNvSpPr>
            <p:nvPr/>
          </p:nvSpPr>
          <p:spPr bwMode="auto">
            <a:xfrm>
              <a:off x="576"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6" name="Line 31"/>
            <p:cNvSpPr>
              <a:spLocks noChangeShapeType="1"/>
            </p:cNvSpPr>
            <p:nvPr/>
          </p:nvSpPr>
          <p:spPr bwMode="auto">
            <a:xfrm flipV="1">
              <a:off x="5184"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7" name="Group 32"/>
          <p:cNvGrpSpPr>
            <a:grpSpLocks/>
          </p:cNvGrpSpPr>
          <p:nvPr/>
        </p:nvGrpSpPr>
        <p:grpSpPr bwMode="auto">
          <a:xfrm>
            <a:off x="914400" y="4191000"/>
            <a:ext cx="7315200" cy="914400"/>
            <a:chOff x="576" y="1920"/>
            <a:chExt cx="4608" cy="720"/>
          </a:xfrm>
        </p:grpSpPr>
        <p:sp>
          <p:nvSpPr>
            <p:cNvPr id="148" name="Freeform 33"/>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49" name="Freeform 34"/>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50" name="Line 35"/>
            <p:cNvSpPr>
              <a:spLocks noChangeShapeType="1"/>
            </p:cNvSpPr>
            <p:nvPr/>
          </p:nvSpPr>
          <p:spPr bwMode="auto">
            <a:xfrm>
              <a:off x="576"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1" name="Line 36"/>
            <p:cNvSpPr>
              <a:spLocks noChangeShapeType="1"/>
            </p:cNvSpPr>
            <p:nvPr/>
          </p:nvSpPr>
          <p:spPr bwMode="auto">
            <a:xfrm flipV="1">
              <a:off x="5184"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52" name="Group 37"/>
          <p:cNvGrpSpPr>
            <a:grpSpLocks/>
          </p:cNvGrpSpPr>
          <p:nvPr/>
        </p:nvGrpSpPr>
        <p:grpSpPr bwMode="auto">
          <a:xfrm>
            <a:off x="914400" y="4495800"/>
            <a:ext cx="7315200" cy="914400"/>
            <a:chOff x="576" y="1920"/>
            <a:chExt cx="4608" cy="720"/>
          </a:xfrm>
        </p:grpSpPr>
        <p:sp>
          <p:nvSpPr>
            <p:cNvPr id="153" name="Freeform 38"/>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54" name="Freeform 39"/>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55" name="Line 40"/>
            <p:cNvSpPr>
              <a:spLocks noChangeShapeType="1"/>
            </p:cNvSpPr>
            <p:nvPr/>
          </p:nvSpPr>
          <p:spPr bwMode="auto">
            <a:xfrm>
              <a:off x="576"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6" name="Line 41"/>
            <p:cNvSpPr>
              <a:spLocks noChangeShapeType="1"/>
            </p:cNvSpPr>
            <p:nvPr/>
          </p:nvSpPr>
          <p:spPr bwMode="auto">
            <a:xfrm flipV="1">
              <a:off x="5184"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57" name="Group 42"/>
          <p:cNvGrpSpPr>
            <a:grpSpLocks/>
          </p:cNvGrpSpPr>
          <p:nvPr/>
        </p:nvGrpSpPr>
        <p:grpSpPr bwMode="auto">
          <a:xfrm>
            <a:off x="914400" y="4800600"/>
            <a:ext cx="7315200" cy="914400"/>
            <a:chOff x="576" y="1920"/>
            <a:chExt cx="4608" cy="720"/>
          </a:xfrm>
        </p:grpSpPr>
        <p:sp>
          <p:nvSpPr>
            <p:cNvPr id="158" name="Freeform 43"/>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59" name="Freeform 44"/>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60" name="Line 45"/>
            <p:cNvSpPr>
              <a:spLocks noChangeShapeType="1"/>
            </p:cNvSpPr>
            <p:nvPr/>
          </p:nvSpPr>
          <p:spPr bwMode="auto">
            <a:xfrm>
              <a:off x="576"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 name="Line 46"/>
            <p:cNvSpPr>
              <a:spLocks noChangeShapeType="1"/>
            </p:cNvSpPr>
            <p:nvPr/>
          </p:nvSpPr>
          <p:spPr bwMode="auto">
            <a:xfrm flipV="1">
              <a:off x="5184"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62" name="Group 47"/>
          <p:cNvGrpSpPr>
            <a:grpSpLocks/>
          </p:cNvGrpSpPr>
          <p:nvPr/>
        </p:nvGrpSpPr>
        <p:grpSpPr bwMode="auto">
          <a:xfrm>
            <a:off x="914400" y="5105400"/>
            <a:ext cx="7315200" cy="914400"/>
            <a:chOff x="576" y="1920"/>
            <a:chExt cx="4608" cy="720"/>
          </a:xfrm>
        </p:grpSpPr>
        <p:sp>
          <p:nvSpPr>
            <p:cNvPr id="163" name="Freeform 48"/>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64" name="Freeform 49"/>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65" name="Line 50"/>
            <p:cNvSpPr>
              <a:spLocks noChangeShapeType="1"/>
            </p:cNvSpPr>
            <p:nvPr/>
          </p:nvSpPr>
          <p:spPr bwMode="auto">
            <a:xfrm>
              <a:off x="576"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6" name="Line 51"/>
            <p:cNvSpPr>
              <a:spLocks noChangeShapeType="1"/>
            </p:cNvSpPr>
            <p:nvPr/>
          </p:nvSpPr>
          <p:spPr bwMode="auto">
            <a:xfrm flipV="1">
              <a:off x="5184" y="1920"/>
              <a:ext cx="0" cy="72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67" name="Group 52"/>
          <p:cNvGrpSpPr>
            <a:grpSpLocks/>
          </p:cNvGrpSpPr>
          <p:nvPr/>
        </p:nvGrpSpPr>
        <p:grpSpPr bwMode="auto">
          <a:xfrm>
            <a:off x="914400" y="5410200"/>
            <a:ext cx="7315200" cy="914400"/>
            <a:chOff x="576" y="1920"/>
            <a:chExt cx="4608" cy="720"/>
          </a:xfrm>
        </p:grpSpPr>
        <p:sp>
          <p:nvSpPr>
            <p:cNvPr id="168" name="Freeform 53"/>
            <p:cNvSpPr>
              <a:spLocks/>
            </p:cNvSpPr>
            <p:nvPr/>
          </p:nvSpPr>
          <p:spPr bwMode="auto">
            <a:xfrm>
              <a:off x="576" y="1920"/>
              <a:ext cx="4608" cy="240"/>
            </a:xfrm>
            <a:custGeom>
              <a:avLst/>
              <a:gdLst>
                <a:gd name="T0" fmla="*/ 0 w 4608"/>
                <a:gd name="T1" fmla="*/ 0 h 432"/>
                <a:gd name="T2" fmla="*/ 2304 w 4608"/>
                <a:gd name="T3" fmla="*/ 240 h 432"/>
                <a:gd name="T4" fmla="*/ 4608 w 4608"/>
                <a:gd name="T5" fmla="*/ 0 h 432"/>
                <a:gd name="T6" fmla="*/ 0 60000 65536"/>
                <a:gd name="T7" fmla="*/ 0 60000 65536"/>
                <a:gd name="T8" fmla="*/ 0 60000 65536"/>
                <a:gd name="T9" fmla="*/ 0 w 4608"/>
                <a:gd name="T10" fmla="*/ 0 h 432"/>
                <a:gd name="T11" fmla="*/ 4608 w 4608"/>
                <a:gd name="T12" fmla="*/ 432 h 432"/>
              </a:gdLst>
              <a:ahLst/>
              <a:cxnLst>
                <a:cxn ang="T6">
                  <a:pos x="T0" y="T1"/>
                </a:cxn>
                <a:cxn ang="T7">
                  <a:pos x="T2" y="T3"/>
                </a:cxn>
                <a:cxn ang="T8">
                  <a:pos x="T4" y="T5"/>
                </a:cxn>
              </a:cxnLst>
              <a:rect l="T9" t="T10" r="T11" b="T12"/>
              <a:pathLst>
                <a:path w="4608" h="432">
                  <a:moveTo>
                    <a:pt x="0" y="0"/>
                  </a:moveTo>
                  <a:cubicBezTo>
                    <a:pt x="768" y="216"/>
                    <a:pt x="1536" y="432"/>
                    <a:pt x="2304" y="432"/>
                  </a:cubicBezTo>
                  <a:cubicBezTo>
                    <a:pt x="3072" y="432"/>
                    <a:pt x="3840" y="216"/>
                    <a:pt x="46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69" name="Freeform 54"/>
            <p:cNvSpPr>
              <a:spLocks/>
            </p:cNvSpPr>
            <p:nvPr/>
          </p:nvSpPr>
          <p:spPr bwMode="auto">
            <a:xfrm>
              <a:off x="576" y="2400"/>
              <a:ext cx="4608" cy="240"/>
            </a:xfrm>
            <a:custGeom>
              <a:avLst/>
              <a:gdLst>
                <a:gd name="T0" fmla="*/ 0 w 4608"/>
                <a:gd name="T1" fmla="*/ 240 h 288"/>
                <a:gd name="T2" fmla="*/ 2304 w 4608"/>
                <a:gd name="T3" fmla="*/ 0 h 288"/>
                <a:gd name="T4" fmla="*/ 4608 w 4608"/>
                <a:gd name="T5" fmla="*/ 240 h 288"/>
                <a:gd name="T6" fmla="*/ 0 60000 65536"/>
                <a:gd name="T7" fmla="*/ 0 60000 65536"/>
                <a:gd name="T8" fmla="*/ 0 60000 65536"/>
                <a:gd name="T9" fmla="*/ 0 w 4608"/>
                <a:gd name="T10" fmla="*/ 0 h 288"/>
                <a:gd name="T11" fmla="*/ 4608 w 4608"/>
                <a:gd name="T12" fmla="*/ 288 h 288"/>
              </a:gdLst>
              <a:ahLst/>
              <a:cxnLst>
                <a:cxn ang="T6">
                  <a:pos x="T0" y="T1"/>
                </a:cxn>
                <a:cxn ang="T7">
                  <a:pos x="T2" y="T3"/>
                </a:cxn>
                <a:cxn ang="T8">
                  <a:pos x="T4" y="T5"/>
                </a:cxn>
              </a:cxnLst>
              <a:rect l="T9" t="T10" r="T11" b="T12"/>
              <a:pathLst>
                <a:path w="4608" h="288">
                  <a:moveTo>
                    <a:pt x="0" y="288"/>
                  </a:moveTo>
                  <a:cubicBezTo>
                    <a:pt x="768" y="144"/>
                    <a:pt x="1536" y="0"/>
                    <a:pt x="2304" y="0"/>
                  </a:cubicBezTo>
                  <a:cubicBezTo>
                    <a:pt x="3072" y="0"/>
                    <a:pt x="3840" y="144"/>
                    <a:pt x="4608" y="28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zh-TW" altLang="en-US">
                <a:ea typeface="新細明體" charset="-120"/>
              </a:endParaRPr>
            </a:p>
          </p:txBody>
        </p:sp>
        <p:sp>
          <p:nvSpPr>
            <p:cNvPr id="170" name="Line 55"/>
            <p:cNvSpPr>
              <a:spLocks noChangeShapeType="1"/>
            </p:cNvSpPr>
            <p:nvPr/>
          </p:nvSpPr>
          <p:spPr bwMode="auto">
            <a:xfrm>
              <a:off x="576"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1" name="Line 56"/>
            <p:cNvSpPr>
              <a:spLocks noChangeShapeType="1"/>
            </p:cNvSpPr>
            <p:nvPr/>
          </p:nvSpPr>
          <p:spPr bwMode="auto">
            <a:xfrm flipV="1">
              <a:off x="5184" y="192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2" name="Title 1"/>
          <p:cNvSpPr txBox="1">
            <a:spLocks/>
          </p:cNvSpPr>
          <p:nvPr/>
        </p:nvSpPr>
        <p:spPr>
          <a:xfrm>
            <a:off x="152400" y="133873"/>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800" dirty="0" smtClean="0"/>
              <a:t>MODIS Bowtie Artifacts</a:t>
            </a:r>
            <a:endParaRPr lang="en-US" sz="3800" dirty="0"/>
          </a:p>
        </p:txBody>
      </p:sp>
    </p:spTree>
    <p:extLst>
      <p:ext uri="{BB962C8B-B14F-4D97-AF65-F5344CB8AC3E}">
        <p14:creationId xmlns:p14="http://schemas.microsoft.com/office/powerpoint/2010/main" val="366108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22"/>
                                        </p:tgtEl>
                                        <p:attrNameLst>
                                          <p:attrName>style.visibility</p:attrName>
                                        </p:attrNameLst>
                                      </p:cBhvr>
                                      <p:to>
                                        <p:strVal val="visible"/>
                                      </p:to>
                                    </p:set>
                                    <p:animEffect transition="in" filter="wipe(left)">
                                      <p:cBhvr>
                                        <p:cTn id="11" dur="500"/>
                                        <p:tgtEl>
                                          <p:spTgt spid="12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wipe(left)">
                                      <p:cBhvr>
                                        <p:cTn id="16" dur="500"/>
                                        <p:tgtEl>
                                          <p:spTgt spid="1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32"/>
                                        </p:tgtEl>
                                        <p:attrNameLst>
                                          <p:attrName>style.visibility</p:attrName>
                                        </p:attrNameLst>
                                      </p:cBhvr>
                                      <p:to>
                                        <p:strVal val="visible"/>
                                      </p:to>
                                    </p:set>
                                    <p:animEffect transition="in" filter="wipe(left)">
                                      <p:cBhvr>
                                        <p:cTn id="21" dur="500"/>
                                        <p:tgtEl>
                                          <p:spTgt spid="13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37"/>
                                        </p:tgtEl>
                                        <p:attrNameLst>
                                          <p:attrName>style.visibility</p:attrName>
                                        </p:attrNameLst>
                                      </p:cBhvr>
                                      <p:to>
                                        <p:strVal val="visible"/>
                                      </p:to>
                                    </p:set>
                                    <p:animEffect transition="in" filter="wipe(left)">
                                      <p:cBhvr>
                                        <p:cTn id="26" dur="500"/>
                                        <p:tgtEl>
                                          <p:spTgt spid="137"/>
                                        </p:tgtEl>
                                      </p:cBhvr>
                                    </p:animEffect>
                                  </p:childTnLst>
                                </p:cTn>
                              </p:par>
                            </p:childTnLst>
                          </p:cTn>
                        </p:par>
                        <p:par>
                          <p:cTn id="27" fill="hold">
                            <p:stCondLst>
                              <p:cond delay="500"/>
                            </p:stCondLst>
                            <p:childTnLst>
                              <p:par>
                                <p:cTn id="28" presetID="22" presetClass="entr" presetSubtype="8" fill="hold" nodeType="afterEffect">
                                  <p:stCondLst>
                                    <p:cond delay="1000"/>
                                  </p:stCondLst>
                                  <p:childTnLst>
                                    <p:set>
                                      <p:cBhvr>
                                        <p:cTn id="29" dur="1" fill="hold">
                                          <p:stCondLst>
                                            <p:cond delay="0"/>
                                          </p:stCondLst>
                                        </p:cTn>
                                        <p:tgtEl>
                                          <p:spTgt spid="142"/>
                                        </p:tgtEl>
                                        <p:attrNameLst>
                                          <p:attrName>style.visibility</p:attrName>
                                        </p:attrNameLst>
                                      </p:cBhvr>
                                      <p:to>
                                        <p:strVal val="visible"/>
                                      </p:to>
                                    </p:set>
                                    <p:animEffect transition="in" filter="wipe(left)">
                                      <p:cBhvr>
                                        <p:cTn id="30" dur="500"/>
                                        <p:tgtEl>
                                          <p:spTgt spid="142"/>
                                        </p:tgtEl>
                                      </p:cBhvr>
                                    </p:animEffect>
                                  </p:childTnLst>
                                </p:cTn>
                              </p:par>
                            </p:childTnLst>
                          </p:cTn>
                        </p:par>
                        <p:par>
                          <p:cTn id="31" fill="hold">
                            <p:stCondLst>
                              <p:cond delay="2000"/>
                            </p:stCondLst>
                            <p:childTnLst>
                              <p:par>
                                <p:cTn id="32" presetID="22" presetClass="entr" presetSubtype="8" fill="hold" nodeType="afterEffect">
                                  <p:stCondLst>
                                    <p:cond delay="1000"/>
                                  </p:stCondLst>
                                  <p:childTnLst>
                                    <p:set>
                                      <p:cBhvr>
                                        <p:cTn id="33" dur="1" fill="hold">
                                          <p:stCondLst>
                                            <p:cond delay="0"/>
                                          </p:stCondLst>
                                        </p:cTn>
                                        <p:tgtEl>
                                          <p:spTgt spid="147"/>
                                        </p:tgtEl>
                                        <p:attrNameLst>
                                          <p:attrName>style.visibility</p:attrName>
                                        </p:attrNameLst>
                                      </p:cBhvr>
                                      <p:to>
                                        <p:strVal val="visible"/>
                                      </p:to>
                                    </p:set>
                                    <p:animEffect transition="in" filter="wipe(left)">
                                      <p:cBhvr>
                                        <p:cTn id="34" dur="500"/>
                                        <p:tgtEl>
                                          <p:spTgt spid="147"/>
                                        </p:tgtEl>
                                      </p:cBhvr>
                                    </p:animEffect>
                                  </p:childTnLst>
                                </p:cTn>
                              </p:par>
                            </p:childTnLst>
                          </p:cTn>
                        </p:par>
                        <p:par>
                          <p:cTn id="35" fill="hold">
                            <p:stCondLst>
                              <p:cond delay="3500"/>
                            </p:stCondLst>
                            <p:childTnLst>
                              <p:par>
                                <p:cTn id="36" presetID="22" presetClass="entr" presetSubtype="8" fill="hold" nodeType="afterEffect">
                                  <p:stCondLst>
                                    <p:cond delay="1000"/>
                                  </p:stCondLst>
                                  <p:childTnLst>
                                    <p:set>
                                      <p:cBhvr>
                                        <p:cTn id="37" dur="1" fill="hold">
                                          <p:stCondLst>
                                            <p:cond delay="0"/>
                                          </p:stCondLst>
                                        </p:cTn>
                                        <p:tgtEl>
                                          <p:spTgt spid="152"/>
                                        </p:tgtEl>
                                        <p:attrNameLst>
                                          <p:attrName>style.visibility</p:attrName>
                                        </p:attrNameLst>
                                      </p:cBhvr>
                                      <p:to>
                                        <p:strVal val="visible"/>
                                      </p:to>
                                    </p:set>
                                    <p:animEffect transition="in" filter="wipe(left)">
                                      <p:cBhvr>
                                        <p:cTn id="38" dur="500"/>
                                        <p:tgtEl>
                                          <p:spTgt spid="152"/>
                                        </p:tgtEl>
                                      </p:cBhvr>
                                    </p:animEffect>
                                  </p:childTnLst>
                                </p:cTn>
                              </p:par>
                            </p:childTnLst>
                          </p:cTn>
                        </p:par>
                        <p:par>
                          <p:cTn id="39" fill="hold">
                            <p:stCondLst>
                              <p:cond delay="5000"/>
                            </p:stCondLst>
                            <p:childTnLst>
                              <p:par>
                                <p:cTn id="40" presetID="22" presetClass="entr" presetSubtype="8" fill="hold" nodeType="afterEffect">
                                  <p:stCondLst>
                                    <p:cond delay="1000"/>
                                  </p:stCondLst>
                                  <p:childTnLst>
                                    <p:set>
                                      <p:cBhvr>
                                        <p:cTn id="41" dur="1" fill="hold">
                                          <p:stCondLst>
                                            <p:cond delay="0"/>
                                          </p:stCondLst>
                                        </p:cTn>
                                        <p:tgtEl>
                                          <p:spTgt spid="157"/>
                                        </p:tgtEl>
                                        <p:attrNameLst>
                                          <p:attrName>style.visibility</p:attrName>
                                        </p:attrNameLst>
                                      </p:cBhvr>
                                      <p:to>
                                        <p:strVal val="visible"/>
                                      </p:to>
                                    </p:set>
                                    <p:animEffect transition="in" filter="wipe(left)">
                                      <p:cBhvr>
                                        <p:cTn id="42" dur="500"/>
                                        <p:tgtEl>
                                          <p:spTgt spid="157"/>
                                        </p:tgtEl>
                                      </p:cBhvr>
                                    </p:animEffect>
                                  </p:childTnLst>
                                </p:cTn>
                              </p:par>
                            </p:childTnLst>
                          </p:cTn>
                        </p:par>
                        <p:par>
                          <p:cTn id="43" fill="hold">
                            <p:stCondLst>
                              <p:cond delay="6500"/>
                            </p:stCondLst>
                            <p:childTnLst>
                              <p:par>
                                <p:cTn id="44" presetID="22" presetClass="entr" presetSubtype="8" fill="hold" nodeType="afterEffect">
                                  <p:stCondLst>
                                    <p:cond delay="1000"/>
                                  </p:stCondLst>
                                  <p:childTnLst>
                                    <p:set>
                                      <p:cBhvr>
                                        <p:cTn id="45" dur="1" fill="hold">
                                          <p:stCondLst>
                                            <p:cond delay="0"/>
                                          </p:stCondLst>
                                        </p:cTn>
                                        <p:tgtEl>
                                          <p:spTgt spid="162"/>
                                        </p:tgtEl>
                                        <p:attrNameLst>
                                          <p:attrName>style.visibility</p:attrName>
                                        </p:attrNameLst>
                                      </p:cBhvr>
                                      <p:to>
                                        <p:strVal val="visible"/>
                                      </p:to>
                                    </p:set>
                                    <p:animEffect transition="in" filter="wipe(left)">
                                      <p:cBhvr>
                                        <p:cTn id="46" dur="500"/>
                                        <p:tgtEl>
                                          <p:spTgt spid="162"/>
                                        </p:tgtEl>
                                      </p:cBhvr>
                                    </p:animEffect>
                                  </p:childTnLst>
                                </p:cTn>
                              </p:par>
                            </p:childTnLst>
                          </p:cTn>
                        </p:par>
                        <p:par>
                          <p:cTn id="47" fill="hold">
                            <p:stCondLst>
                              <p:cond delay="8000"/>
                            </p:stCondLst>
                            <p:childTnLst>
                              <p:par>
                                <p:cTn id="48" presetID="22" presetClass="entr" presetSubtype="8" fill="hold" nodeType="afterEffect">
                                  <p:stCondLst>
                                    <p:cond delay="1000"/>
                                  </p:stCondLst>
                                  <p:childTnLst>
                                    <p:set>
                                      <p:cBhvr>
                                        <p:cTn id="49" dur="1" fill="hold">
                                          <p:stCondLst>
                                            <p:cond delay="0"/>
                                          </p:stCondLst>
                                        </p:cTn>
                                        <p:tgtEl>
                                          <p:spTgt spid="167"/>
                                        </p:tgtEl>
                                        <p:attrNameLst>
                                          <p:attrName>style.visibility</p:attrName>
                                        </p:attrNameLst>
                                      </p:cBhvr>
                                      <p:to>
                                        <p:strVal val="visible"/>
                                      </p:to>
                                    </p:set>
                                    <p:animEffect transition="in" filter="wipe(left)">
                                      <p:cBhvr>
                                        <p:cTn id="50"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owtie"/>
          <p:cNvPicPr>
            <a:picLocks noChangeAspect="1" noChangeArrowheads="1"/>
          </p:cNvPicPr>
          <p:nvPr/>
        </p:nvPicPr>
        <p:blipFill>
          <a:blip r:embed="rId3">
            <a:extLst>
              <a:ext uri="{28A0092B-C50C-407E-A947-70E740481C1C}">
                <a14:useLocalDpi xmlns:a14="http://schemas.microsoft.com/office/drawing/2010/main" val="0"/>
              </a:ext>
            </a:extLst>
          </a:blip>
          <a:srcRect r="17999"/>
          <a:stretch>
            <a:fillRect/>
          </a:stretch>
        </p:blipFill>
        <p:spPr bwMode="auto">
          <a:xfrm>
            <a:off x="76200" y="609600"/>
            <a:ext cx="50609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 Box 5"/>
          <p:cNvSpPr txBox="1">
            <a:spLocks noChangeArrowheads="1"/>
          </p:cNvSpPr>
          <p:nvPr/>
        </p:nvSpPr>
        <p:spPr bwMode="auto">
          <a:xfrm>
            <a:off x="1371600" y="762000"/>
            <a:ext cx="3657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altLang="zh-TW" b="1" dirty="0">
                <a:solidFill>
                  <a:schemeClr val="bg1"/>
                </a:solidFill>
                <a:ea typeface="新細明體" charset="-120"/>
              </a:rPr>
              <a:t>Band 2 (0.87 micron)</a:t>
            </a:r>
          </a:p>
          <a:p>
            <a:pPr algn="ctr">
              <a:spcBef>
                <a:spcPct val="50000"/>
              </a:spcBef>
            </a:pPr>
            <a:r>
              <a:rPr lang="en-US" altLang="zh-TW" b="1" dirty="0">
                <a:solidFill>
                  <a:schemeClr val="bg1"/>
                </a:solidFill>
                <a:ea typeface="新細明體" charset="-120"/>
              </a:rPr>
              <a:t>250 meter resolution</a:t>
            </a:r>
          </a:p>
        </p:txBody>
      </p:sp>
      <p:sp>
        <p:nvSpPr>
          <p:cNvPr id="6" name="Title 1"/>
          <p:cNvSpPr txBox="1">
            <a:spLocks/>
          </p:cNvSpPr>
          <p:nvPr/>
        </p:nvSpPr>
        <p:spPr>
          <a:xfrm>
            <a:off x="0" y="0"/>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600" dirty="0" smtClean="0"/>
              <a:t>MODIS bowtie artifacts at edge of swath</a:t>
            </a:r>
            <a:endParaRPr lang="en-US" sz="3600" dirty="0"/>
          </a:p>
        </p:txBody>
      </p:sp>
      <p:sp>
        <p:nvSpPr>
          <p:cNvPr id="8" name="Content Placeholder 2"/>
          <p:cNvSpPr txBox="1">
            <a:spLocks/>
          </p:cNvSpPr>
          <p:nvPr/>
        </p:nvSpPr>
        <p:spPr>
          <a:xfrm>
            <a:off x="5257800" y="838200"/>
            <a:ext cx="3429000" cy="3352800"/>
          </a:xfrm>
          <a:prstGeom prst="rect">
            <a:avLst/>
          </a:prstGeom>
        </p:spPr>
        <p:txBody>
          <a:bodyPr>
            <a:normAutofit fontScale="700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spcBef>
                <a:spcPct val="50000"/>
              </a:spcBef>
              <a:buFont typeface="Arial" panose="020B0604020202020204" pitchFamily="34" charset="0"/>
              <a:buChar char="•"/>
            </a:pPr>
            <a:r>
              <a:rPr lang="en-US" altLang="zh-TW" dirty="0">
                <a:ea typeface="新細明體" charset="-120"/>
              </a:rPr>
              <a:t>Are not a ‘problem’: they are a consequence of the sensor design</a:t>
            </a:r>
          </a:p>
          <a:p>
            <a:endParaRPr lang="en-US" sz="1600" b="1" dirty="0" smtClean="0"/>
          </a:p>
          <a:p>
            <a:pPr>
              <a:spcBef>
                <a:spcPct val="50000"/>
              </a:spcBef>
              <a:buFont typeface="Arial" panose="020B0604020202020204" pitchFamily="34" charset="0"/>
              <a:buChar char="•"/>
            </a:pPr>
            <a:r>
              <a:rPr lang="en-US" altLang="zh-TW" dirty="0">
                <a:ea typeface="新細明體" charset="-120"/>
              </a:rPr>
              <a:t>Can be removed for visualization purposes by </a:t>
            </a:r>
            <a:r>
              <a:rPr lang="en-US" altLang="zh-TW" dirty="0" err="1">
                <a:ea typeface="新細明體" charset="-120"/>
              </a:rPr>
              <a:t>reprojecting</a:t>
            </a:r>
            <a:r>
              <a:rPr lang="en-US" altLang="zh-TW" dirty="0">
                <a:ea typeface="新細明體" charset="-120"/>
              </a:rPr>
              <a:t> the image onto a </a:t>
            </a:r>
            <a:r>
              <a:rPr lang="en-US" altLang="zh-TW" dirty="0" smtClean="0">
                <a:ea typeface="新細明體" charset="-120"/>
              </a:rPr>
              <a:t>map</a:t>
            </a:r>
          </a:p>
          <a:p>
            <a:pPr>
              <a:spcBef>
                <a:spcPct val="50000"/>
              </a:spcBef>
              <a:buFont typeface="Arial" panose="020B0604020202020204" pitchFamily="34" charset="0"/>
              <a:buChar char="•"/>
            </a:pPr>
            <a:endParaRPr lang="en-US" altLang="zh-TW" sz="1600" dirty="0" smtClean="0">
              <a:ea typeface="新細明體" charset="-120"/>
            </a:endParaRPr>
          </a:p>
          <a:p>
            <a:pPr>
              <a:spcBef>
                <a:spcPct val="50000"/>
              </a:spcBef>
              <a:buFont typeface="Arial" panose="020B0604020202020204" pitchFamily="34" charset="0"/>
              <a:buChar char="•"/>
            </a:pPr>
            <a:r>
              <a:rPr lang="en-US" altLang="zh-TW" dirty="0">
                <a:ea typeface="新細明體" charset="-120"/>
              </a:rPr>
              <a:t>Do not affect science algorithms that run on a pixel-by-pixel basis or within one earth scan</a:t>
            </a:r>
          </a:p>
          <a:p>
            <a:pPr>
              <a:spcBef>
                <a:spcPct val="50000"/>
              </a:spcBef>
              <a:buFont typeface="Arial" panose="020B0604020202020204" pitchFamily="34" charset="0"/>
              <a:buChar char="•"/>
            </a:pPr>
            <a:endParaRPr lang="en-US" altLang="zh-TW" dirty="0">
              <a:ea typeface="新細明體" charset="-120"/>
            </a:endParaRPr>
          </a:p>
          <a:p>
            <a:endParaRPr lang="en-US" b="1" dirty="0" smtClean="0"/>
          </a:p>
          <a:p>
            <a:endParaRPr lang="en-US" b="1" dirty="0"/>
          </a:p>
        </p:txBody>
      </p:sp>
      <p:pic>
        <p:nvPicPr>
          <p:cNvPr id="9" name="Picture 2" descr="http://content.science20.com/files/images/ModisBowTi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3003" y="4191000"/>
            <a:ext cx="2040397" cy="249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0216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52400" y="1600200"/>
            <a:ext cx="4953000" cy="5181600"/>
          </a:xfrm>
          <a:prstGeom prst="rect">
            <a:avLst/>
          </a:prstGeom>
        </p:spPr>
        <p:txBody>
          <a:bodyPr>
            <a:normAutofit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zh-TW" sz="2400" dirty="0">
                <a:ea typeface="新細明體" charset="-120"/>
              </a:rPr>
              <a:t>Mirror Side Striping </a:t>
            </a:r>
            <a:r>
              <a:rPr lang="en-US" altLang="zh-TW" sz="1600" dirty="0">
                <a:ea typeface="新細明體" charset="-120"/>
              </a:rPr>
              <a:t>(Band 8, 0.41 </a:t>
            </a:r>
            <a:r>
              <a:rPr lang="en-US" altLang="zh-TW" sz="1600" dirty="0">
                <a:ea typeface="新細明體" charset="-120"/>
                <a:sym typeface="Symbol" pitchFamily="18" charset="2"/>
              </a:rPr>
              <a:t></a:t>
            </a:r>
            <a:r>
              <a:rPr lang="en-US" altLang="zh-TW" sz="1600" dirty="0">
                <a:ea typeface="新細明體" charset="-120"/>
              </a:rPr>
              <a:t>m) </a:t>
            </a:r>
            <a:endParaRPr lang="en-US" altLang="zh-TW" sz="1600" dirty="0" smtClean="0">
              <a:ea typeface="新細明體" charset="-120"/>
            </a:endParaRPr>
          </a:p>
          <a:p>
            <a:pPr lvl="1">
              <a:spcBef>
                <a:spcPct val="50000"/>
              </a:spcBef>
            </a:pPr>
            <a:r>
              <a:rPr lang="en-US" altLang="zh-TW" sz="1600" dirty="0">
                <a:ea typeface="新細明體" charset="-120"/>
              </a:rPr>
              <a:t>Reflectance, emissivity, or polarization of each scan mirror side not characterized correctly.</a:t>
            </a:r>
          </a:p>
          <a:p>
            <a:pPr lvl="1">
              <a:spcBef>
                <a:spcPct val="50000"/>
              </a:spcBef>
            </a:pPr>
            <a:r>
              <a:rPr lang="en-US" altLang="zh-TW" sz="1600" i="1" dirty="0">
                <a:ea typeface="新細明體" charset="-120"/>
              </a:rPr>
              <a:t>Can be corrected</a:t>
            </a:r>
            <a:r>
              <a:rPr lang="en-US" altLang="zh-TW" sz="1600" i="1" dirty="0" smtClean="0">
                <a:ea typeface="新細明體" charset="-120"/>
              </a:rPr>
              <a:t>.</a:t>
            </a:r>
          </a:p>
          <a:p>
            <a:pPr lvl="1">
              <a:spcBef>
                <a:spcPct val="50000"/>
              </a:spcBef>
            </a:pPr>
            <a:endParaRPr lang="en-US" altLang="zh-TW" sz="1600" i="1" dirty="0" smtClean="0">
              <a:ea typeface="新細明體" charset="-120"/>
            </a:endParaRPr>
          </a:p>
          <a:p>
            <a:pPr>
              <a:spcBef>
                <a:spcPct val="50000"/>
              </a:spcBef>
            </a:pPr>
            <a:r>
              <a:rPr lang="en-US" altLang="zh-TW" sz="2400" dirty="0">
                <a:ea typeface="新細明體" charset="-120"/>
              </a:rPr>
              <a:t>Noisy Detectors </a:t>
            </a:r>
            <a:r>
              <a:rPr lang="en-US" altLang="zh-TW" sz="1600" dirty="0">
                <a:ea typeface="新細明體" charset="-120"/>
              </a:rPr>
              <a:t>(Band 34, 13.6 </a:t>
            </a:r>
            <a:r>
              <a:rPr lang="en-US" altLang="zh-TW" sz="1600" dirty="0">
                <a:ea typeface="新細明體" charset="-120"/>
                <a:sym typeface="Symbol" pitchFamily="18" charset="2"/>
              </a:rPr>
              <a:t></a:t>
            </a:r>
            <a:r>
              <a:rPr lang="en-US" altLang="zh-TW" sz="1600" dirty="0">
                <a:ea typeface="新細明體" charset="-120"/>
              </a:rPr>
              <a:t>m) </a:t>
            </a:r>
            <a:endParaRPr lang="en-US" altLang="zh-TW" sz="2400" dirty="0">
              <a:ea typeface="新細明體" charset="-120"/>
            </a:endParaRPr>
          </a:p>
          <a:p>
            <a:pPr lvl="1">
              <a:spcBef>
                <a:spcPct val="50000"/>
              </a:spcBef>
            </a:pPr>
            <a:r>
              <a:rPr lang="en-US" altLang="zh-TW" sz="1600" dirty="0">
                <a:ea typeface="新細明體" charset="-120"/>
              </a:rPr>
              <a:t>Detectors are noisy on a per frame basis and unpredictable from scan to scan.</a:t>
            </a:r>
          </a:p>
          <a:p>
            <a:pPr lvl="1">
              <a:spcBef>
                <a:spcPct val="50000"/>
              </a:spcBef>
            </a:pPr>
            <a:r>
              <a:rPr lang="en-US" altLang="zh-TW" sz="1600" i="1" dirty="0">
                <a:ea typeface="新細明體" charset="-120"/>
              </a:rPr>
              <a:t>Difficult to correct</a:t>
            </a:r>
            <a:r>
              <a:rPr lang="en-US" altLang="zh-TW" sz="1600" i="1" dirty="0" smtClean="0">
                <a:ea typeface="新細明體" charset="-120"/>
              </a:rPr>
              <a:t>.</a:t>
            </a:r>
          </a:p>
          <a:p>
            <a:pPr lvl="1">
              <a:spcBef>
                <a:spcPct val="50000"/>
              </a:spcBef>
            </a:pPr>
            <a:endParaRPr lang="en-US" altLang="zh-TW" sz="1600" i="1" dirty="0" smtClean="0">
              <a:ea typeface="新細明體" charset="-120"/>
            </a:endParaRPr>
          </a:p>
          <a:p>
            <a:pPr>
              <a:spcBef>
                <a:spcPct val="50000"/>
              </a:spcBef>
            </a:pPr>
            <a:r>
              <a:rPr lang="en-US" altLang="zh-TW" sz="2400" dirty="0">
                <a:ea typeface="新細明體" charset="-120"/>
              </a:rPr>
              <a:t>Saturation </a:t>
            </a:r>
            <a:r>
              <a:rPr lang="en-US" altLang="zh-TW" sz="1600" dirty="0">
                <a:ea typeface="新細明體" charset="-120"/>
              </a:rPr>
              <a:t>(Band 2, </a:t>
            </a:r>
            <a:r>
              <a:rPr lang="en-US" altLang="zh-TW" sz="1600" dirty="0" smtClean="0">
                <a:ea typeface="新細明體" charset="-120"/>
              </a:rPr>
              <a:t>0.87 </a:t>
            </a:r>
            <a:r>
              <a:rPr lang="en-US" altLang="zh-TW" sz="1600" dirty="0">
                <a:ea typeface="新細明體" charset="-120"/>
                <a:sym typeface="Symbol" pitchFamily="18" charset="2"/>
              </a:rPr>
              <a:t></a:t>
            </a:r>
            <a:r>
              <a:rPr lang="en-US" altLang="zh-TW" sz="1600" dirty="0">
                <a:ea typeface="新細明體" charset="-120"/>
              </a:rPr>
              <a:t>m) </a:t>
            </a:r>
          </a:p>
          <a:p>
            <a:pPr lvl="1">
              <a:spcBef>
                <a:spcPct val="50000"/>
              </a:spcBef>
            </a:pPr>
            <a:r>
              <a:rPr lang="en-US" altLang="zh-TW" sz="1600" dirty="0">
                <a:ea typeface="新細明體" charset="-120"/>
              </a:rPr>
              <a:t>Signal from earth scene is too large for 12 bit digitization with current gain settings.</a:t>
            </a:r>
          </a:p>
          <a:p>
            <a:pPr lvl="1">
              <a:spcBef>
                <a:spcPct val="50000"/>
              </a:spcBef>
            </a:pPr>
            <a:r>
              <a:rPr lang="en-US" altLang="zh-TW" sz="1600" i="1" dirty="0">
                <a:ea typeface="新細明體" charset="-120"/>
              </a:rPr>
              <a:t>Workaround available.</a:t>
            </a:r>
          </a:p>
          <a:p>
            <a:pPr lvl="1">
              <a:spcBef>
                <a:spcPct val="50000"/>
              </a:spcBef>
            </a:pPr>
            <a:endParaRPr lang="en-US" altLang="zh-TW" sz="1600" i="1" dirty="0">
              <a:ea typeface="新細明體" charset="-120"/>
            </a:endParaRPr>
          </a:p>
          <a:p>
            <a:pPr lvl="1">
              <a:spcBef>
                <a:spcPct val="50000"/>
              </a:spcBef>
            </a:pPr>
            <a:endParaRPr lang="en-US" altLang="zh-TW" sz="1600" i="1" dirty="0" smtClean="0">
              <a:ea typeface="新細明體" charset="-120"/>
            </a:endParaRPr>
          </a:p>
          <a:p>
            <a:pPr marL="393192" lvl="1" indent="0">
              <a:spcBef>
                <a:spcPct val="50000"/>
              </a:spcBef>
              <a:buNone/>
            </a:pPr>
            <a:endParaRPr lang="en-US" altLang="zh-TW" sz="1600" i="1" dirty="0">
              <a:ea typeface="新細明體" charset="-120"/>
            </a:endParaRPr>
          </a:p>
          <a:p>
            <a:pPr lvl="1"/>
            <a:endParaRPr lang="en-US" altLang="zh-TW" sz="1400" dirty="0">
              <a:ea typeface="新細明體" charset="-120"/>
            </a:endParaRPr>
          </a:p>
          <a:p>
            <a:endParaRPr lang="en-US" b="1" dirty="0" smtClean="0"/>
          </a:p>
          <a:p>
            <a:endParaRPr lang="en-US" b="1" dirty="0"/>
          </a:p>
        </p:txBody>
      </p:sp>
      <p:sp>
        <p:nvSpPr>
          <p:cNvPr id="4" name="Title 1"/>
          <p:cNvSpPr txBox="1">
            <a:spLocks/>
          </p:cNvSpPr>
          <p:nvPr/>
        </p:nvSpPr>
        <p:spPr>
          <a:xfrm>
            <a:off x="228600" y="685800"/>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Image Artifacts</a:t>
            </a: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562" y="152400"/>
            <a:ext cx="1771650" cy="305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3"/>
          <p:cNvSpPr>
            <a:spLocks noChangeShapeType="1"/>
          </p:cNvSpPr>
          <p:nvPr/>
        </p:nvSpPr>
        <p:spPr bwMode="auto">
          <a:xfrm flipV="1">
            <a:off x="5917387" y="1981200"/>
            <a:ext cx="712013" cy="61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Text Box 6"/>
          <p:cNvSpPr txBox="1">
            <a:spLocks noChangeArrowheads="1"/>
          </p:cNvSpPr>
          <p:nvPr/>
        </p:nvSpPr>
        <p:spPr bwMode="auto">
          <a:xfrm>
            <a:off x="5169871" y="1828800"/>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zh-TW" sz="1800" dirty="0">
                <a:ea typeface="新細明體" charset="-120"/>
              </a:rPr>
              <a:t>Side 0</a:t>
            </a:r>
          </a:p>
        </p:txBody>
      </p:sp>
      <p:sp>
        <p:nvSpPr>
          <p:cNvPr id="8" name="Line 4"/>
          <p:cNvSpPr>
            <a:spLocks noChangeShapeType="1"/>
          </p:cNvSpPr>
          <p:nvPr/>
        </p:nvSpPr>
        <p:spPr bwMode="auto">
          <a:xfrm>
            <a:off x="5917386" y="2240616"/>
            <a:ext cx="712013" cy="4538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 name="Text Box 7"/>
          <p:cNvSpPr txBox="1">
            <a:spLocks noChangeArrowheads="1"/>
          </p:cNvSpPr>
          <p:nvPr/>
        </p:nvSpPr>
        <p:spPr bwMode="auto">
          <a:xfrm>
            <a:off x="5169871" y="2026305"/>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zh-TW" sz="1800" dirty="0">
                <a:ea typeface="新細明體" charset="-120"/>
              </a:rPr>
              <a:t>Side 1</a:t>
            </a:r>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1562" y="3505200"/>
            <a:ext cx="1810675" cy="305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3505200"/>
            <a:ext cx="1924050" cy="305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 name="Picture 2" descr="http://oceancolor.gsfc.nasa.gov/MODIS/Terra/L1B/stripes_terra/T2009202143500_25a_chl_oc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86600" y="168890"/>
            <a:ext cx="1924050" cy="3040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94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5362"/>
                                        </p:tgtEl>
                                        <p:attrNameLst>
                                          <p:attrName>style.visibility</p:attrName>
                                        </p:attrNameLst>
                                      </p:cBhvr>
                                      <p:to>
                                        <p:strVal val="visible"/>
                                      </p:to>
                                    </p:set>
                                    <p:animEffect transition="in" filter="fade">
                                      <p:cBhvr>
                                        <p:cTn id="31" dur="500"/>
                                        <p:tgtEl>
                                          <p:spTgt spid="1536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fade">
                                      <p:cBhvr>
                                        <p:cTn id="50" dur="500"/>
                                        <p:tgtEl>
                                          <p:spTgt spid="3">
                                            <p:txEl>
                                              <p:pRg st="8" end="8"/>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Effect transition="in" filter="fade">
                                      <p:cBhvr>
                                        <p:cTn id="53" dur="500"/>
                                        <p:tgtEl>
                                          <p:spTgt spid="3">
                                            <p:txEl>
                                              <p:pRg st="9" end="9"/>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500"/>
                                        <p:tgtEl>
                                          <p:spTgt spid="3">
                                            <p:txEl>
                                              <p:pRg st="10" end="10"/>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28600" y="685800"/>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err="1" smtClean="0"/>
              <a:t>Destriping</a:t>
            </a:r>
            <a:endParaRPr lang="en-US" dirty="0"/>
          </a:p>
        </p:txBody>
      </p:sp>
      <p:sp>
        <p:nvSpPr>
          <p:cNvPr id="4" name="Content Placeholder 2"/>
          <p:cNvSpPr txBox="1">
            <a:spLocks/>
          </p:cNvSpPr>
          <p:nvPr/>
        </p:nvSpPr>
        <p:spPr>
          <a:xfrm>
            <a:off x="152400" y="1600200"/>
            <a:ext cx="5257800" cy="4953000"/>
          </a:xfrm>
          <a:prstGeom prst="rect">
            <a:avLst/>
          </a:prstGeom>
        </p:spPr>
        <p:txBody>
          <a:bodyPr>
            <a:normAutofit fontScale="92500"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zh-TW" sz="1800" dirty="0">
                <a:ea typeface="新細明體" charset="-120"/>
              </a:rPr>
              <a:t>Striping is a consequence of the calibration algorithm, where each detector is calibrated independently. If the instrument were characterized perfectly, there would be no striping</a:t>
            </a:r>
            <a:r>
              <a:rPr lang="en-US" altLang="zh-TW" sz="1800" dirty="0" smtClean="0">
                <a:ea typeface="新細明體" charset="-120"/>
              </a:rPr>
              <a:t>.</a:t>
            </a:r>
          </a:p>
          <a:p>
            <a:endParaRPr lang="en-US" altLang="zh-TW" sz="1800" dirty="0" smtClean="0">
              <a:ea typeface="新細明體" charset="-120"/>
            </a:endParaRPr>
          </a:p>
          <a:p>
            <a:r>
              <a:rPr lang="en-US" altLang="zh-TW" sz="1800" dirty="0">
                <a:ea typeface="新細明體" charset="-120"/>
              </a:rPr>
              <a:t>However, it is not possible to characterize the instrument perfectly because of time, cost, and schedule constraints</a:t>
            </a:r>
            <a:r>
              <a:rPr lang="en-US" altLang="zh-TW" sz="1800" dirty="0" smtClean="0">
                <a:ea typeface="新細明體" charset="-120"/>
              </a:rPr>
              <a:t>.</a:t>
            </a:r>
          </a:p>
          <a:p>
            <a:endParaRPr lang="en-US" altLang="zh-TW" sz="1800" dirty="0" smtClean="0">
              <a:ea typeface="新細明體" charset="-120"/>
            </a:endParaRPr>
          </a:p>
          <a:p>
            <a:r>
              <a:rPr lang="en-US" altLang="zh-TW" sz="1800" dirty="0">
                <a:ea typeface="新細明體" charset="-120"/>
              </a:rPr>
              <a:t>As a result, striping artifacts are introduced </a:t>
            </a:r>
            <a:r>
              <a:rPr lang="en-US" altLang="zh-TW" sz="1800" dirty="0" smtClean="0">
                <a:ea typeface="新細明體" charset="-120"/>
              </a:rPr>
              <a:t>by</a:t>
            </a:r>
          </a:p>
          <a:p>
            <a:pPr lvl="1"/>
            <a:r>
              <a:rPr lang="en-US" altLang="zh-TW" sz="1600" dirty="0" smtClean="0">
                <a:ea typeface="新細明體" charset="-120"/>
              </a:rPr>
              <a:t>Two-side scan mirror is </a:t>
            </a:r>
            <a:r>
              <a:rPr lang="en-US" altLang="zh-TW" sz="1600" dirty="0" smtClean="0">
                <a:ea typeface="新細明體" charset="-120"/>
              </a:rPr>
              <a:t>not bring characterized </a:t>
            </a:r>
            <a:r>
              <a:rPr lang="en-US" altLang="zh-TW" sz="1600" dirty="0" smtClean="0">
                <a:ea typeface="新細明體" charset="-120"/>
              </a:rPr>
              <a:t>perfectly</a:t>
            </a:r>
          </a:p>
          <a:p>
            <a:pPr lvl="1"/>
            <a:r>
              <a:rPr lang="en-US" altLang="zh-TW" sz="1600" dirty="0" smtClean="0">
                <a:ea typeface="新細明體" charset="-120"/>
              </a:rPr>
              <a:t>Detectors behavior can change in orbit (bias, spectral response)</a:t>
            </a:r>
          </a:p>
          <a:p>
            <a:pPr lvl="1"/>
            <a:r>
              <a:rPr lang="en-US" altLang="zh-TW" sz="1600" dirty="0" smtClean="0">
                <a:ea typeface="新細明體" charset="-120"/>
              </a:rPr>
              <a:t>Detectors may be noisy</a:t>
            </a:r>
          </a:p>
          <a:p>
            <a:pPr lvl="1"/>
            <a:endParaRPr lang="en-US" altLang="zh-TW" sz="1600" dirty="0" smtClean="0">
              <a:ea typeface="新細明體" charset="-120"/>
            </a:endParaRPr>
          </a:p>
          <a:p>
            <a:r>
              <a:rPr lang="en-US" altLang="zh-TW" sz="2000" dirty="0">
                <a:ea typeface="新細明體" charset="-120"/>
              </a:rPr>
              <a:t>The challenge is to design a </a:t>
            </a:r>
            <a:r>
              <a:rPr lang="en-US" altLang="zh-TW" sz="2000" dirty="0" err="1">
                <a:ea typeface="新細明體" charset="-120"/>
              </a:rPr>
              <a:t>destriping</a:t>
            </a:r>
            <a:r>
              <a:rPr lang="en-US" altLang="zh-TW" sz="2000" dirty="0">
                <a:ea typeface="新細明體" charset="-120"/>
              </a:rPr>
              <a:t> algorithm which is effective, fast, and insensitive to instrument changes.</a:t>
            </a:r>
          </a:p>
          <a:p>
            <a:endParaRPr lang="en-US" altLang="zh-TW" sz="2000" dirty="0">
              <a:ea typeface="新細明體" charset="-120"/>
            </a:endParaRPr>
          </a:p>
          <a:p>
            <a:endParaRPr lang="en-US" b="1" dirty="0"/>
          </a:p>
        </p:txBody>
      </p:sp>
      <p:pic>
        <p:nvPicPr>
          <p:cNvPr id="19458" name="Picture 2" descr="http://imagebank.osa.org/getImage.xqy?img=QC5sYXJnZSxvZS0yMi0yMy0yODA1OC1nMD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257300"/>
            <a:ext cx="3514794" cy="298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424055" y="4343400"/>
            <a:ext cx="3500939" cy="1200329"/>
          </a:xfrm>
          <a:prstGeom prst="rect">
            <a:avLst/>
          </a:prstGeom>
        </p:spPr>
        <p:txBody>
          <a:bodyPr wrap="square">
            <a:spAutoFit/>
          </a:bodyPr>
          <a:lstStyle/>
          <a:p>
            <a:r>
              <a:rPr lang="en-US" sz="900" dirty="0"/>
              <a:t>Fig. 2 </a:t>
            </a:r>
            <a:r>
              <a:rPr lang="en-US" sz="900" dirty="0" err="1"/>
              <a:t>Destriping</a:t>
            </a:r>
            <a:r>
              <a:rPr lang="en-US" sz="900" dirty="0"/>
              <a:t> of ocean color products </a:t>
            </a:r>
            <a:r>
              <a:rPr lang="en-US" sz="900" i="1" dirty="0" err="1"/>
              <a:t>nL</a:t>
            </a:r>
            <a:r>
              <a:rPr lang="en-US" sz="900" i="1" baseline="-25000" dirty="0" err="1"/>
              <a:t>w</a:t>
            </a:r>
            <a:r>
              <a:rPr lang="en-US" sz="900" dirty="0"/>
              <a:t>(412) (upper panels: (a)–(c)) and </a:t>
            </a:r>
            <a:r>
              <a:rPr lang="en-US" sz="900" dirty="0" err="1"/>
              <a:t>Chl</a:t>
            </a:r>
            <a:r>
              <a:rPr lang="en-US" sz="900" dirty="0"/>
              <a:t>-a concentration (lower panels: (d)–(f)) obtained by MODIS-Aqua on December 3, 2013 at around 05:05 UTC near (26°N, 123°E). The original data are shown in panels (b) and (e), while the </a:t>
            </a:r>
            <a:r>
              <a:rPr lang="en-US" sz="900" dirty="0" err="1"/>
              <a:t>destriped</a:t>
            </a:r>
            <a:r>
              <a:rPr lang="en-US" sz="900" dirty="0"/>
              <a:t> data are shown in panels (c) and (f). The values along the black line in panel (b) are plotted in panels (a) and (d) with black lines from original images (panels (b) and (e)) and red lines from </a:t>
            </a:r>
            <a:r>
              <a:rPr lang="en-US" sz="900" dirty="0" err="1"/>
              <a:t>destriped</a:t>
            </a:r>
            <a:r>
              <a:rPr lang="en-US" sz="900" dirty="0"/>
              <a:t> images (panels (c) and (f)).</a:t>
            </a:r>
          </a:p>
        </p:txBody>
      </p:sp>
      <p:sp>
        <p:nvSpPr>
          <p:cNvPr id="5" name="TextBox 4"/>
          <p:cNvSpPr txBox="1"/>
          <p:nvPr/>
        </p:nvSpPr>
        <p:spPr>
          <a:xfrm>
            <a:off x="5410200" y="5563251"/>
            <a:ext cx="3514794" cy="1061829"/>
          </a:xfrm>
          <a:prstGeom prst="rect">
            <a:avLst/>
          </a:prstGeom>
          <a:noFill/>
        </p:spPr>
        <p:txBody>
          <a:bodyPr wrap="square" rtlCol="0">
            <a:spAutoFit/>
          </a:bodyPr>
          <a:lstStyle/>
          <a:p>
            <a:r>
              <a:rPr lang="en-US" sz="1050" dirty="0" err="1">
                <a:solidFill>
                  <a:srgbClr val="CC04B4"/>
                </a:solidFill>
              </a:rPr>
              <a:t>Karlis</a:t>
            </a:r>
            <a:r>
              <a:rPr lang="en-US" sz="1050" dirty="0">
                <a:solidFill>
                  <a:srgbClr val="CC04B4"/>
                </a:solidFill>
              </a:rPr>
              <a:t> </a:t>
            </a:r>
            <a:r>
              <a:rPr lang="en-US" sz="1050" dirty="0" err="1">
                <a:solidFill>
                  <a:srgbClr val="CC04B4"/>
                </a:solidFill>
              </a:rPr>
              <a:t>Mikelsons</a:t>
            </a:r>
            <a:r>
              <a:rPr lang="en-US" sz="1050" dirty="0">
                <a:solidFill>
                  <a:srgbClr val="CC04B4"/>
                </a:solidFill>
              </a:rPr>
              <a:t>, </a:t>
            </a:r>
            <a:r>
              <a:rPr lang="en-US" sz="1050" dirty="0" err="1">
                <a:solidFill>
                  <a:srgbClr val="CC04B4"/>
                </a:solidFill>
              </a:rPr>
              <a:t>Menghua</a:t>
            </a:r>
            <a:r>
              <a:rPr lang="en-US" sz="1050" dirty="0">
                <a:solidFill>
                  <a:srgbClr val="CC04B4"/>
                </a:solidFill>
              </a:rPr>
              <a:t> Wang, </a:t>
            </a:r>
            <a:r>
              <a:rPr lang="en-US" sz="1050" dirty="0" err="1">
                <a:solidFill>
                  <a:srgbClr val="CC04B4"/>
                </a:solidFill>
              </a:rPr>
              <a:t>Lide</a:t>
            </a:r>
            <a:r>
              <a:rPr lang="en-US" sz="1050" dirty="0">
                <a:solidFill>
                  <a:srgbClr val="CC04B4"/>
                </a:solidFill>
              </a:rPr>
              <a:t> Jiang, and </a:t>
            </a:r>
            <a:r>
              <a:rPr lang="en-US" sz="1050" dirty="0" err="1">
                <a:solidFill>
                  <a:srgbClr val="CC04B4"/>
                </a:solidFill>
              </a:rPr>
              <a:t>Marouan</a:t>
            </a:r>
            <a:r>
              <a:rPr lang="en-US" sz="1050" dirty="0">
                <a:solidFill>
                  <a:srgbClr val="CC04B4"/>
                </a:solidFill>
              </a:rPr>
              <a:t> </a:t>
            </a:r>
            <a:r>
              <a:rPr lang="en-US" sz="1050" dirty="0" err="1">
                <a:solidFill>
                  <a:srgbClr val="CC04B4"/>
                </a:solidFill>
              </a:rPr>
              <a:t>Bouali</a:t>
            </a:r>
            <a:r>
              <a:rPr lang="en-US" sz="1050" dirty="0">
                <a:solidFill>
                  <a:srgbClr val="CC04B4"/>
                </a:solidFill>
              </a:rPr>
              <a:t>, "</a:t>
            </a:r>
            <a:r>
              <a:rPr lang="en-US" sz="1050" dirty="0" err="1">
                <a:solidFill>
                  <a:srgbClr val="CC04B4"/>
                </a:solidFill>
              </a:rPr>
              <a:t>Destriping</a:t>
            </a:r>
            <a:r>
              <a:rPr lang="en-US" sz="1050" dirty="0">
                <a:solidFill>
                  <a:srgbClr val="CC04B4"/>
                </a:solidFill>
              </a:rPr>
              <a:t> algorithm for improved satellite-derived ocean color product imagery," Opt. Express </a:t>
            </a:r>
            <a:r>
              <a:rPr lang="en-US" sz="1050" b="1" dirty="0">
                <a:solidFill>
                  <a:srgbClr val="CC04B4"/>
                </a:solidFill>
              </a:rPr>
              <a:t>22</a:t>
            </a:r>
            <a:r>
              <a:rPr lang="en-US" sz="1050" dirty="0">
                <a:solidFill>
                  <a:srgbClr val="CC04B4"/>
                </a:solidFill>
              </a:rPr>
              <a:t>, 28058-28070 (2014) </a:t>
            </a:r>
            <a:br>
              <a:rPr lang="en-US" sz="1050" dirty="0">
                <a:solidFill>
                  <a:srgbClr val="CC04B4"/>
                </a:solidFill>
              </a:rPr>
            </a:br>
            <a:r>
              <a:rPr lang="en-US" sz="1050" dirty="0">
                <a:hlinkClick r:id="rId4"/>
              </a:rPr>
              <a:t>http://www.opticsinfobase.org/oe/abstract.cfm?URI=oe-22-23-28058</a:t>
            </a:r>
            <a:endParaRPr lang="en-US" sz="1050" dirty="0"/>
          </a:p>
        </p:txBody>
      </p:sp>
    </p:spTree>
    <p:extLst>
      <p:ext uri="{BB962C8B-B14F-4D97-AF65-F5344CB8AC3E}">
        <p14:creationId xmlns:p14="http://schemas.microsoft.com/office/powerpoint/2010/main" val="426864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fade">
                                      <p:cBhvr>
                                        <p:cTn id="15" dur="500"/>
                                        <p:tgtEl>
                                          <p:spTgt spid="4">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Effect transition="in" filter="fade">
                                      <p:cBhvr>
                                        <p:cTn id="18" dur="500"/>
                                        <p:tgtEl>
                                          <p:spTgt spid="4">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500"/>
                                        <p:tgtEl>
                                          <p:spTgt spid="4">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9" end="9"/>
                                            </p:txEl>
                                          </p:spTgt>
                                        </p:tgtEl>
                                        <p:attrNameLst>
                                          <p:attrName>style.visibility</p:attrName>
                                        </p:attrNameLst>
                                      </p:cBhvr>
                                      <p:to>
                                        <p:strVal val="visible"/>
                                      </p:to>
                                    </p:set>
                                    <p:animEffect transition="in" filter="fade">
                                      <p:cBhvr>
                                        <p:cTn id="26"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mask_destripe_ne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7939" y="3954219"/>
            <a:ext cx="2427461" cy="277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mask_destripe_ol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186" y="3950926"/>
            <a:ext cx="2393752" cy="27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6" name="Picture 2" descr="aqua_band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186" y="1460605"/>
            <a:ext cx="2393752" cy="2490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qua_band23_destripe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2074" y="1463898"/>
            <a:ext cx="2393752" cy="2490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28600" y="1629108"/>
            <a:ext cx="1102717" cy="27589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With Stripes</a:t>
            </a:r>
            <a:endParaRPr lang="en-US" b="1" dirty="0">
              <a:effectLst>
                <a:outerShdw blurRad="38100" dist="38100" dir="2700000" algn="tl">
                  <a:srgbClr val="000000">
                    <a:alpha val="43137"/>
                  </a:srgbClr>
                </a:outerShdw>
              </a:effectLst>
            </a:endParaRPr>
          </a:p>
        </p:txBody>
      </p:sp>
      <p:sp>
        <p:nvSpPr>
          <p:cNvPr id="7" name="TextBox 6"/>
          <p:cNvSpPr txBox="1"/>
          <p:nvPr/>
        </p:nvSpPr>
        <p:spPr>
          <a:xfrm>
            <a:off x="2743200" y="1677707"/>
            <a:ext cx="912984" cy="275892"/>
          </a:xfrm>
          <a:prstGeom prst="rect">
            <a:avLst/>
          </a:prstGeom>
          <a:noFill/>
        </p:spPr>
        <p:txBody>
          <a:bodyPr wrap="none" rtlCol="0">
            <a:spAutoFit/>
          </a:bodyPr>
          <a:lstStyle/>
          <a:p>
            <a:r>
              <a:rPr lang="en-US" b="1" dirty="0" err="1" smtClean="0">
                <a:effectLst>
                  <a:outerShdw blurRad="38100" dist="38100" dir="2700000" algn="tl">
                    <a:srgbClr val="000000">
                      <a:alpha val="43137"/>
                    </a:srgbClr>
                  </a:outerShdw>
                </a:effectLst>
              </a:rPr>
              <a:t>Destriped</a:t>
            </a:r>
            <a:endParaRPr lang="en-US" b="1" dirty="0">
              <a:effectLst>
                <a:outerShdw blurRad="38100" dist="38100" dir="2700000" algn="tl">
                  <a:srgbClr val="000000">
                    <a:alpha val="43137"/>
                  </a:srgbClr>
                </a:outerShdw>
              </a:effectLst>
            </a:endParaRPr>
          </a:p>
        </p:txBody>
      </p:sp>
      <p:sp>
        <p:nvSpPr>
          <p:cNvPr id="6" name="Striped Right Arrow 5"/>
          <p:cNvSpPr/>
          <p:nvPr/>
        </p:nvSpPr>
        <p:spPr>
          <a:xfrm>
            <a:off x="2322295" y="2697191"/>
            <a:ext cx="711286" cy="277846"/>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a:off x="5257800" y="1219200"/>
            <a:ext cx="3569564" cy="5257801"/>
          </a:xfrm>
          <a:prstGeom prst="rect">
            <a:avLst/>
          </a:prstGeom>
        </p:spPr>
        <p:txBody>
          <a:bodyP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zh-TW" sz="1800" dirty="0" smtClean="0">
                <a:ea typeface="新細明體" charset="-120"/>
              </a:rPr>
              <a:t>The Atmosphere Group products for Collection 5 </a:t>
            </a:r>
            <a:r>
              <a:rPr lang="en-US" altLang="zh-TW" sz="1800" dirty="0" smtClean="0">
                <a:ea typeface="新細明體" charset="-120"/>
              </a:rPr>
              <a:t> and </a:t>
            </a:r>
            <a:r>
              <a:rPr lang="en-US" altLang="zh-TW" sz="1800" dirty="0" smtClean="0">
                <a:ea typeface="新細明體" charset="-120"/>
              </a:rPr>
              <a:t>6 </a:t>
            </a:r>
            <a:r>
              <a:rPr lang="en-US" altLang="zh-TW" sz="1800" dirty="0" smtClean="0">
                <a:ea typeface="新細明體" charset="-120"/>
              </a:rPr>
              <a:t>include </a:t>
            </a:r>
            <a:r>
              <a:rPr lang="en-US" altLang="zh-TW" sz="1800" dirty="0" err="1" smtClean="0">
                <a:ea typeface="新細明體" charset="-120"/>
              </a:rPr>
              <a:t>detriping</a:t>
            </a:r>
            <a:r>
              <a:rPr lang="en-US" altLang="zh-TW" sz="1800" dirty="0" smtClean="0">
                <a:ea typeface="新細明體" charset="-120"/>
              </a:rPr>
              <a:t> of all emissive bands (20-25, 27-36) and band 26.</a:t>
            </a:r>
          </a:p>
          <a:p>
            <a:endParaRPr lang="en-US" altLang="zh-TW" sz="1800" dirty="0" smtClean="0">
              <a:ea typeface="新細明體" charset="-120"/>
            </a:endParaRPr>
          </a:p>
          <a:p>
            <a:r>
              <a:rPr lang="en-US" altLang="zh-TW" sz="1800" dirty="0" smtClean="0">
                <a:ea typeface="新細明體" charset="-120"/>
              </a:rPr>
              <a:t>The </a:t>
            </a:r>
            <a:r>
              <a:rPr lang="en-US" altLang="zh-TW" sz="1800" dirty="0" err="1" smtClean="0">
                <a:ea typeface="新細明體" charset="-120"/>
              </a:rPr>
              <a:t>destriping</a:t>
            </a:r>
            <a:r>
              <a:rPr lang="en-US" altLang="zh-TW" sz="1800" dirty="0" smtClean="0">
                <a:ea typeface="新細明體" charset="-120"/>
              </a:rPr>
              <a:t> algorithm is granule-based, and for a small percentage of granules, the impact may be equivocal in bands 31 and 32. </a:t>
            </a:r>
          </a:p>
          <a:p>
            <a:endParaRPr lang="en-US" altLang="zh-TW" sz="1800" dirty="0">
              <a:ea typeface="新細明體" charset="-120"/>
            </a:endParaRPr>
          </a:p>
          <a:p>
            <a:r>
              <a:rPr lang="en-US" altLang="zh-TW" sz="1800" dirty="0" smtClean="0">
                <a:ea typeface="新細明體" charset="-120"/>
              </a:rPr>
              <a:t>Granules with sharp transitions between warm and </a:t>
            </a:r>
            <a:r>
              <a:rPr lang="en-US" altLang="zh-TW" sz="1800" dirty="0" smtClean="0">
                <a:ea typeface="新細明體" charset="-120"/>
              </a:rPr>
              <a:t>cold scenes </a:t>
            </a:r>
            <a:r>
              <a:rPr lang="en-US" altLang="zh-TW" sz="1800" dirty="0" smtClean="0">
                <a:ea typeface="新細明體" charset="-120"/>
              </a:rPr>
              <a:t>(e.g. hot land, cool ocean) may have artifacts in the scene transition zone.</a:t>
            </a:r>
            <a:endParaRPr lang="en-US" altLang="zh-TW" sz="1600" dirty="0" smtClean="0">
              <a:ea typeface="新細明體" charset="-120"/>
            </a:endParaRPr>
          </a:p>
          <a:p>
            <a:endParaRPr lang="en-US" altLang="zh-TW" sz="2000" dirty="0">
              <a:ea typeface="新細明體" charset="-120"/>
            </a:endParaRPr>
          </a:p>
          <a:p>
            <a:endParaRPr lang="en-US" b="1" dirty="0"/>
          </a:p>
        </p:txBody>
      </p:sp>
      <p:sp>
        <p:nvSpPr>
          <p:cNvPr id="14" name="Rectangle 2"/>
          <p:cNvSpPr txBox="1">
            <a:spLocks noChangeArrowheads="1"/>
          </p:cNvSpPr>
          <p:nvPr/>
        </p:nvSpPr>
        <p:spPr>
          <a:xfrm>
            <a:off x="192683" y="381000"/>
            <a:ext cx="8265517"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altLang="zh-TW" sz="3200" dirty="0" smtClean="0">
                <a:latin typeface="Arial" charset="0"/>
                <a:ea typeface="新細明體" charset="-120"/>
              </a:rPr>
              <a:t>MODIS Emissive Band </a:t>
            </a:r>
            <a:r>
              <a:rPr lang="en-US" altLang="zh-TW" sz="3200" dirty="0" err="1" smtClean="0">
                <a:latin typeface="Arial" charset="0"/>
                <a:ea typeface="新細明體" charset="-120"/>
              </a:rPr>
              <a:t>Destriping</a:t>
            </a:r>
            <a:r>
              <a:rPr lang="en-US" altLang="zh-TW" sz="3200" dirty="0" smtClean="0">
                <a:latin typeface="Arial" charset="0"/>
                <a:ea typeface="新細明體" charset="-120"/>
              </a:rPr>
              <a:t>: </a:t>
            </a:r>
          </a:p>
          <a:p>
            <a:r>
              <a:rPr lang="en-US" altLang="zh-TW" sz="3200" dirty="0" smtClean="0">
                <a:latin typeface="Arial" charset="0"/>
                <a:ea typeface="新細明體" charset="-120"/>
              </a:rPr>
              <a:t>Granule vs. Daily Analysis</a:t>
            </a:r>
            <a:endParaRPr lang="en-US" altLang="zh-TW" dirty="0" smtClean="0">
              <a:ea typeface="新細明體" charset="-120"/>
            </a:endParaRPr>
          </a:p>
        </p:txBody>
      </p:sp>
      <p:sp>
        <p:nvSpPr>
          <p:cNvPr id="12" name="Rectangle 11"/>
          <p:cNvSpPr/>
          <p:nvPr/>
        </p:nvSpPr>
        <p:spPr>
          <a:xfrm>
            <a:off x="192683" y="4114800"/>
            <a:ext cx="2667000" cy="461665"/>
          </a:xfrm>
          <a:prstGeom prst="rect">
            <a:avLst/>
          </a:prstGeom>
        </p:spPr>
        <p:txBody>
          <a:bodyPr wrap="square">
            <a:spAutoFit/>
          </a:bodyPr>
          <a:lstStyle/>
          <a:p>
            <a:pPr algn="ctr"/>
            <a:r>
              <a:rPr lang="en-US" altLang="zh-TW" sz="1200" dirty="0">
                <a:latin typeface="Arial" charset="0"/>
                <a:ea typeface="ＭＳ Ｐゴシック" pitchFamily="1" charset="-128"/>
              </a:rPr>
              <a:t>Cloud Mask Final Result, </a:t>
            </a:r>
            <a:endParaRPr lang="en-US" altLang="zh-TW" sz="1200" dirty="0" smtClean="0">
              <a:latin typeface="Arial" charset="0"/>
              <a:ea typeface="ＭＳ Ｐゴシック" pitchFamily="1" charset="-128"/>
            </a:endParaRPr>
          </a:p>
          <a:p>
            <a:pPr algn="ctr"/>
            <a:r>
              <a:rPr lang="en-US" altLang="zh-TW" sz="1200" dirty="0" smtClean="0">
                <a:latin typeface="Arial" charset="0"/>
                <a:ea typeface="ＭＳ Ｐゴシック" pitchFamily="1" charset="-128"/>
              </a:rPr>
              <a:t>Granule-Based </a:t>
            </a:r>
            <a:r>
              <a:rPr lang="en-US" altLang="zh-TW" sz="1200" dirty="0" err="1">
                <a:latin typeface="Arial" charset="0"/>
                <a:ea typeface="ＭＳ Ｐゴシック" pitchFamily="1" charset="-128"/>
              </a:rPr>
              <a:t>Destriping</a:t>
            </a:r>
            <a:endParaRPr lang="en-US" altLang="zh-TW" sz="1200" dirty="0">
              <a:latin typeface="Arial" charset="0"/>
              <a:ea typeface="ＭＳ Ｐゴシック" pitchFamily="1" charset="-128"/>
            </a:endParaRPr>
          </a:p>
        </p:txBody>
      </p:sp>
      <p:sp>
        <p:nvSpPr>
          <p:cNvPr id="18" name="Rectangle 17"/>
          <p:cNvSpPr/>
          <p:nvPr/>
        </p:nvSpPr>
        <p:spPr>
          <a:xfrm>
            <a:off x="2712575" y="4114800"/>
            <a:ext cx="2286000" cy="461665"/>
          </a:xfrm>
          <a:prstGeom prst="rect">
            <a:avLst/>
          </a:prstGeom>
        </p:spPr>
        <p:txBody>
          <a:bodyPr wrap="square">
            <a:spAutoFit/>
          </a:bodyPr>
          <a:lstStyle/>
          <a:p>
            <a:pPr algn="ctr"/>
            <a:r>
              <a:rPr lang="en-US" altLang="zh-TW" sz="1200" dirty="0">
                <a:latin typeface="Arial" charset="0"/>
                <a:ea typeface="ＭＳ Ｐゴシック" pitchFamily="1" charset="-128"/>
              </a:rPr>
              <a:t>Cloud Mask Final Result, Daily-Based </a:t>
            </a:r>
            <a:r>
              <a:rPr lang="en-US" altLang="zh-TW" sz="1200" dirty="0" err="1">
                <a:latin typeface="Arial" charset="0"/>
                <a:ea typeface="ＭＳ Ｐゴシック" pitchFamily="1" charset="-128"/>
              </a:rPr>
              <a:t>Destriping</a:t>
            </a:r>
            <a:endParaRPr lang="en-US" altLang="zh-TW" sz="1200" dirty="0">
              <a:latin typeface="Arial" charset="0"/>
              <a:ea typeface="ＭＳ Ｐゴシック" pitchFamily="1" charset="-128"/>
            </a:endParaRPr>
          </a:p>
        </p:txBody>
      </p:sp>
    </p:spTree>
    <p:extLst>
      <p:ext uri="{BB962C8B-B14F-4D97-AF65-F5344CB8AC3E}">
        <p14:creationId xmlns:p14="http://schemas.microsoft.com/office/powerpoint/2010/main" val="38021552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63774" y="4572000"/>
            <a:ext cx="9108066" cy="1267857"/>
          </a:xfrm>
        </p:spPr>
        <p:txBody>
          <a:bodyPr>
            <a:normAutofit/>
          </a:bodyPr>
          <a:lstStyle/>
          <a:p>
            <a:pPr marL="182880" indent="0" algn="ctr">
              <a:buNone/>
            </a:pPr>
            <a:r>
              <a:rPr lang="en-US" sz="4000" dirty="0" smtClean="0">
                <a:solidFill>
                  <a:schemeClr val="tx2">
                    <a:lumMod val="90000"/>
                  </a:schemeClr>
                </a:solidFill>
              </a:rPr>
              <a:t>MODIS Cloud Products</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ATMO </a:t>
            </a:r>
            <a:r>
              <a:rPr lang="en-US" sz="4000" dirty="0" smtClean="0"/>
              <a:t>611 – Satellite Data Applications</a:t>
            </a:r>
            <a:endParaRPr lang="en-US" sz="4000" dirty="0"/>
          </a:p>
        </p:txBody>
      </p:sp>
    </p:spTree>
    <p:extLst>
      <p:ext uri="{BB962C8B-B14F-4D97-AF65-F5344CB8AC3E}">
        <p14:creationId xmlns:p14="http://schemas.microsoft.com/office/powerpoint/2010/main" val="4507872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143000"/>
          </a:xfrm>
        </p:spPr>
        <p:txBody>
          <a:bodyPr>
            <a:noAutofit/>
          </a:bodyPr>
          <a:lstStyle/>
          <a:p>
            <a:r>
              <a:rPr lang="en-US" sz="4400" dirty="0" smtClean="0"/>
              <a:t>MODIS Atmosphere Team Product Organization and People</a:t>
            </a:r>
            <a:endParaRPr lang="en-US" sz="4400" dirty="0"/>
          </a:p>
        </p:txBody>
      </p:sp>
      <p:pic>
        <p:nvPicPr>
          <p:cNvPr id="6" name="Picture 5"/>
          <p:cNvPicPr>
            <a:picLocks noChangeAspect="1"/>
          </p:cNvPicPr>
          <p:nvPr/>
        </p:nvPicPr>
        <p:blipFill>
          <a:blip r:embed="rId2"/>
          <a:stretch>
            <a:fillRect/>
          </a:stretch>
        </p:blipFill>
        <p:spPr>
          <a:xfrm>
            <a:off x="228600" y="1256563"/>
            <a:ext cx="8645370" cy="5525237"/>
          </a:xfrm>
          <a:prstGeom prst="rect">
            <a:avLst/>
          </a:prstGeom>
        </p:spPr>
      </p:pic>
      <p:sp>
        <p:nvSpPr>
          <p:cNvPr id="8" name="TextBox 7"/>
          <p:cNvSpPr txBox="1"/>
          <p:nvPr/>
        </p:nvSpPr>
        <p:spPr>
          <a:xfrm>
            <a:off x="6148243" y="6581001"/>
            <a:ext cx="2995757" cy="276999"/>
          </a:xfrm>
          <a:prstGeom prst="rect">
            <a:avLst/>
          </a:prstGeom>
          <a:noFill/>
        </p:spPr>
        <p:txBody>
          <a:bodyPr wrap="none" rtlCol="0">
            <a:spAutoFit/>
          </a:bodyPr>
          <a:lstStyle/>
          <a:p>
            <a:r>
              <a:rPr lang="en-US" sz="1200" dirty="0" smtClean="0"/>
              <a:t>MODIS </a:t>
            </a:r>
            <a:r>
              <a:rPr lang="en-US" sz="1200" dirty="0"/>
              <a:t> Atmosphere  Team  C6  Webinar  </a:t>
            </a:r>
          </a:p>
        </p:txBody>
      </p:sp>
    </p:spTree>
    <p:extLst>
      <p:ext uri="{BB962C8B-B14F-4D97-AF65-F5344CB8AC3E}">
        <p14:creationId xmlns:p14="http://schemas.microsoft.com/office/powerpoint/2010/main" val="928030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4962" y="1454624"/>
            <a:ext cx="9108608" cy="5388591"/>
          </a:xfrm>
          <a:prstGeom prst="rect">
            <a:avLst/>
          </a:prstGeom>
        </p:spPr>
      </p:pic>
      <p:sp>
        <p:nvSpPr>
          <p:cNvPr id="7" name="Title 1"/>
          <p:cNvSpPr txBox="1">
            <a:spLocks/>
          </p:cNvSpPr>
          <p:nvPr/>
        </p:nvSpPr>
        <p:spPr>
          <a:xfrm>
            <a:off x="228600" y="152400"/>
            <a:ext cx="8229600" cy="1143000"/>
          </a:xfrm>
          <a:prstGeom prst="rect">
            <a:avLst/>
          </a:prstGeo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400" dirty="0" smtClean="0"/>
              <a:t>Table 1 –</a:t>
            </a:r>
            <a:r>
              <a:rPr lang="en-US" sz="4400" dirty="0" err="1" smtClean="0"/>
              <a:t>Platnick</a:t>
            </a:r>
            <a:r>
              <a:rPr lang="en-US" sz="4400" dirty="0" smtClean="0"/>
              <a:t> et al 2003</a:t>
            </a:r>
            <a:endParaRPr lang="en-US" sz="4400" dirty="0"/>
          </a:p>
        </p:txBody>
      </p:sp>
      <p:sp>
        <p:nvSpPr>
          <p:cNvPr id="8" name="TextBox 7"/>
          <p:cNvSpPr txBox="1"/>
          <p:nvPr/>
        </p:nvSpPr>
        <p:spPr>
          <a:xfrm>
            <a:off x="3001822" y="5334000"/>
            <a:ext cx="1526508" cy="307777"/>
          </a:xfrm>
          <a:prstGeom prst="rect">
            <a:avLst/>
          </a:prstGeom>
          <a:noFill/>
        </p:spPr>
        <p:txBody>
          <a:bodyPr wrap="none" rtlCol="0">
            <a:spAutoFit/>
          </a:bodyPr>
          <a:lstStyle/>
          <a:p>
            <a:r>
              <a:rPr lang="en-US" sz="1400" dirty="0" smtClean="0"/>
              <a:t>Solar </a:t>
            </a:r>
            <a:r>
              <a:rPr lang="en-US" sz="1400" dirty="0"/>
              <a:t>R</a:t>
            </a:r>
            <a:r>
              <a:rPr lang="en-US" sz="1400" dirty="0" smtClean="0"/>
              <a:t>eflectance</a:t>
            </a:r>
            <a:endParaRPr lang="en-US" dirty="0"/>
          </a:p>
        </p:txBody>
      </p:sp>
      <p:sp>
        <p:nvSpPr>
          <p:cNvPr id="10" name="Rounded Rectangle 9"/>
          <p:cNvSpPr/>
          <p:nvPr/>
        </p:nvSpPr>
        <p:spPr>
          <a:xfrm>
            <a:off x="2667000" y="5307568"/>
            <a:ext cx="2209800" cy="940832"/>
          </a:xfrm>
          <a:prstGeom prst="roundRect">
            <a:avLst/>
          </a:prstGeom>
          <a:noFill/>
          <a:ln w="53975">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2667000" y="4419600"/>
            <a:ext cx="2209800" cy="609600"/>
          </a:xfrm>
          <a:prstGeom prst="roundRect">
            <a:avLst/>
          </a:prstGeom>
          <a:noFill/>
          <a:ln w="539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705582" y="6391918"/>
            <a:ext cx="1066318" cy="307777"/>
          </a:xfrm>
          <a:prstGeom prst="rect">
            <a:avLst/>
          </a:prstGeom>
          <a:noFill/>
        </p:spPr>
        <p:txBody>
          <a:bodyPr wrap="none" rtlCol="0">
            <a:spAutoFit/>
          </a:bodyPr>
          <a:lstStyle/>
          <a:p>
            <a:r>
              <a:rPr lang="en-US" sz="1400" dirty="0" smtClean="0"/>
              <a:t>Thermal IR</a:t>
            </a:r>
            <a:endParaRPr lang="en-US" sz="1400" dirty="0"/>
          </a:p>
        </p:txBody>
      </p:sp>
      <p:sp>
        <p:nvSpPr>
          <p:cNvPr id="13" name="Rounded Rectangle 12"/>
          <p:cNvSpPr/>
          <p:nvPr/>
        </p:nvSpPr>
        <p:spPr>
          <a:xfrm>
            <a:off x="2660176" y="6248399"/>
            <a:ext cx="2209800" cy="594815"/>
          </a:xfrm>
          <a:prstGeom prst="roundRect">
            <a:avLst/>
          </a:prstGeom>
          <a:noFill/>
          <a:ln w="539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724348" y="4671462"/>
            <a:ext cx="1066318" cy="307777"/>
          </a:xfrm>
          <a:prstGeom prst="rect">
            <a:avLst/>
          </a:prstGeom>
          <a:noFill/>
        </p:spPr>
        <p:txBody>
          <a:bodyPr wrap="none" rtlCol="0">
            <a:spAutoFit/>
          </a:bodyPr>
          <a:lstStyle/>
          <a:p>
            <a:r>
              <a:rPr lang="en-US" sz="1400" dirty="0" smtClean="0"/>
              <a:t>Thermal IR</a:t>
            </a:r>
            <a:endParaRPr lang="en-US" sz="1400" dirty="0"/>
          </a:p>
        </p:txBody>
      </p:sp>
    </p:spTree>
    <p:extLst>
      <p:ext uri="{BB962C8B-B14F-4D97-AF65-F5344CB8AC3E}">
        <p14:creationId xmlns:p14="http://schemas.microsoft.com/office/powerpoint/2010/main" val="34072374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991600" cy="1143000"/>
          </a:xfrm>
        </p:spPr>
        <p:txBody>
          <a:bodyPr>
            <a:normAutofit fontScale="90000"/>
          </a:bodyPr>
          <a:lstStyle/>
          <a:p>
            <a:r>
              <a:rPr lang="en-US" dirty="0" smtClean="0"/>
              <a:t>Primary Use for Reflected Solar Band</a:t>
            </a:r>
            <a:endParaRPr lang="en-US" dirty="0"/>
          </a:p>
        </p:txBody>
      </p:sp>
      <p:graphicFrame>
        <p:nvGraphicFramePr>
          <p:cNvPr id="4" name="Table 3"/>
          <p:cNvGraphicFramePr>
            <a:graphicFrameLocks noGrp="1"/>
          </p:cNvGraphicFramePr>
          <p:nvPr>
            <p:extLst/>
          </p:nvPr>
        </p:nvGraphicFramePr>
        <p:xfrm>
          <a:off x="609605" y="1524000"/>
          <a:ext cx="7924795" cy="5313288"/>
        </p:xfrm>
        <a:graphic>
          <a:graphicData uri="http://schemas.openxmlformats.org/drawingml/2006/table">
            <a:tbl>
              <a:tblPr firstRow="1" firstCol="1" bandRow="1">
                <a:tableStyleId>{5C22544A-7EE6-4342-B048-85BDC9FD1C3A}</a:tableStyleId>
              </a:tblPr>
              <a:tblGrid>
                <a:gridCol w="3962396"/>
                <a:gridCol w="762000"/>
                <a:gridCol w="1295400"/>
                <a:gridCol w="1143000"/>
                <a:gridCol w="761999"/>
              </a:tblGrid>
              <a:tr h="255146">
                <a:tc>
                  <a:txBody>
                    <a:bodyPr/>
                    <a:lstStyle/>
                    <a:p>
                      <a:pPr marL="0" marR="0">
                        <a:lnSpc>
                          <a:spcPct val="115000"/>
                        </a:lnSpc>
                        <a:spcBef>
                          <a:spcPts val="0"/>
                        </a:spcBef>
                        <a:spcAft>
                          <a:spcPts val="0"/>
                        </a:spcAft>
                      </a:pPr>
                      <a:r>
                        <a:rPr lang="en-US" sz="1800" dirty="0">
                          <a:effectLst/>
                        </a:rPr>
                        <a:t>Primary Use</a:t>
                      </a: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000" dirty="0">
                          <a:effectLst/>
                        </a:rPr>
                        <a:t>Band</a:t>
                      </a:r>
                      <a:endParaRPr lang="en-US" sz="9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000" dirty="0">
                          <a:effectLst/>
                        </a:rPr>
                        <a:t>Bandwidth</a:t>
                      </a:r>
                      <a:r>
                        <a:rPr lang="en-US" sz="1000" u="sng" baseline="30000" dirty="0">
                          <a:effectLst/>
                          <a:hlinkClick r:id="rId2"/>
                        </a:rPr>
                        <a:t>1</a:t>
                      </a:r>
                      <a:endParaRPr lang="en-US" sz="9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000" dirty="0">
                          <a:effectLst/>
                        </a:rPr>
                        <a:t>Spectral</a:t>
                      </a:r>
                      <a:br>
                        <a:rPr lang="en-US" sz="1000" dirty="0">
                          <a:effectLst/>
                        </a:rPr>
                      </a:br>
                      <a:r>
                        <a:rPr lang="en-US" sz="1000" dirty="0">
                          <a:effectLst/>
                        </a:rPr>
                        <a:t>Radiance</a:t>
                      </a:r>
                      <a:r>
                        <a:rPr lang="en-US" sz="1000" u="sng" baseline="30000" dirty="0">
                          <a:effectLst/>
                          <a:hlinkClick r:id="rId3"/>
                        </a:rPr>
                        <a:t>2</a:t>
                      </a:r>
                      <a:endParaRPr lang="en-US" sz="9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000" dirty="0">
                          <a:effectLst/>
                        </a:rPr>
                        <a:t>Required</a:t>
                      </a:r>
                      <a:br>
                        <a:rPr lang="en-US" sz="1000" dirty="0">
                          <a:effectLst/>
                        </a:rPr>
                      </a:br>
                      <a:r>
                        <a:rPr lang="en-US" sz="1000" dirty="0">
                          <a:effectLst/>
                        </a:rPr>
                        <a:t>SNR</a:t>
                      </a:r>
                      <a:r>
                        <a:rPr lang="en-US" sz="1000" u="sng" baseline="30000" dirty="0">
                          <a:effectLst/>
                          <a:hlinkClick r:id="rId4"/>
                        </a:rPr>
                        <a:t>3</a:t>
                      </a:r>
                      <a:endParaRPr lang="en-US" sz="900" dirty="0">
                        <a:effectLst/>
                        <a:latin typeface="Calibri"/>
                        <a:ea typeface="Calibri"/>
                        <a:cs typeface="Times New Roman"/>
                      </a:endParaRPr>
                    </a:p>
                  </a:txBody>
                  <a:tcPr marL="15408" marR="15408" marT="15408" marB="15408"/>
                </a:tc>
              </a:tr>
              <a:tr h="200921">
                <a:tc rowSpan="2">
                  <a:txBody>
                    <a:bodyPr/>
                    <a:lstStyle/>
                    <a:p>
                      <a:pPr marL="0" marR="0">
                        <a:lnSpc>
                          <a:spcPct val="115000"/>
                        </a:lnSpc>
                        <a:spcBef>
                          <a:spcPts val="0"/>
                        </a:spcBef>
                        <a:spcAft>
                          <a:spcPts val="0"/>
                        </a:spcAft>
                      </a:pPr>
                      <a:r>
                        <a:rPr lang="en-US" sz="1800" dirty="0" smtClean="0">
                          <a:effectLst/>
                        </a:rPr>
                        <a:t>Land/Cloud/Aerosols Boundaries</a:t>
                      </a:r>
                    </a:p>
                    <a:p>
                      <a:pPr marL="0" marR="0">
                        <a:lnSpc>
                          <a:spcPct val="115000"/>
                        </a:lnSpc>
                        <a:spcBef>
                          <a:spcPts val="0"/>
                        </a:spcBef>
                        <a:spcAft>
                          <a:spcPts val="0"/>
                        </a:spcAft>
                      </a:pP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200" dirty="0">
                          <a:effectLst/>
                        </a:rPr>
                        <a:t>1</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620 - 670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21.8</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128</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dirty="0">
                          <a:effectLst/>
                        </a:rPr>
                        <a:t>2</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841 - 876</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24.7</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201</a:t>
                      </a:r>
                      <a:endParaRPr lang="en-US" sz="1100">
                        <a:effectLst/>
                        <a:latin typeface="Calibri"/>
                        <a:ea typeface="Calibri"/>
                        <a:cs typeface="Times New Roman"/>
                      </a:endParaRPr>
                    </a:p>
                  </a:txBody>
                  <a:tcPr marL="15408" marR="15408" marT="15408" marB="15408" anchor="ctr"/>
                </a:tc>
              </a:tr>
              <a:tr h="200921">
                <a:tc rowSpan="5">
                  <a:txBody>
                    <a:bodyPr/>
                    <a:lstStyle/>
                    <a:p>
                      <a:pPr marL="0" marR="0">
                        <a:lnSpc>
                          <a:spcPct val="115000"/>
                        </a:lnSpc>
                        <a:spcBef>
                          <a:spcPts val="0"/>
                        </a:spcBef>
                        <a:spcAft>
                          <a:spcPts val="0"/>
                        </a:spcAft>
                      </a:pPr>
                      <a:r>
                        <a:rPr lang="en-US" sz="1800" dirty="0" smtClean="0">
                          <a:effectLst/>
                        </a:rPr>
                        <a:t>Land/Cloud/Aerosols  Properties</a:t>
                      </a: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200" dirty="0">
                          <a:effectLst/>
                        </a:rPr>
                        <a:t>3</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459 - 479</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35.3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243</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4</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545 - 565</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29.0</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228</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5</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1230 - 1250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5.4</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74</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6</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1628 - 1652</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7.3</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275</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7</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2105 - 2155</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110</a:t>
                      </a:r>
                      <a:endParaRPr lang="en-US" sz="1100" dirty="0">
                        <a:effectLst/>
                        <a:latin typeface="Calibri"/>
                        <a:ea typeface="Calibri"/>
                        <a:cs typeface="Times New Roman"/>
                      </a:endParaRPr>
                    </a:p>
                  </a:txBody>
                  <a:tcPr marL="15408" marR="15408" marT="15408" marB="15408" anchor="ctr"/>
                </a:tc>
              </a:tr>
              <a:tr h="200921">
                <a:tc rowSpan="9">
                  <a:txBody>
                    <a:bodyPr/>
                    <a:lstStyle/>
                    <a:p>
                      <a:pPr marL="0" marR="0">
                        <a:lnSpc>
                          <a:spcPct val="115000"/>
                        </a:lnSpc>
                        <a:spcBef>
                          <a:spcPts val="0"/>
                        </a:spcBef>
                        <a:spcAft>
                          <a:spcPts val="0"/>
                        </a:spcAft>
                      </a:pPr>
                      <a:r>
                        <a:rPr lang="en-US" sz="1800" dirty="0">
                          <a:effectLst/>
                        </a:rPr>
                        <a:t>Ocean </a:t>
                      </a:r>
                      <a:r>
                        <a:rPr lang="en-US" sz="1800" dirty="0" smtClean="0">
                          <a:effectLst/>
                        </a:rPr>
                        <a:t>Color/ Phytoplankton</a:t>
                      </a:r>
                      <a:r>
                        <a:rPr lang="en-US" sz="1800" dirty="0">
                          <a:effectLst/>
                        </a:rPr>
                        <a:t>/</a:t>
                      </a:r>
                      <a:br>
                        <a:rPr lang="en-US" sz="1800" dirty="0">
                          <a:effectLst/>
                        </a:rPr>
                      </a:br>
                      <a:r>
                        <a:rPr lang="en-US" sz="1800" dirty="0">
                          <a:effectLst/>
                        </a:rPr>
                        <a:t>Biogeochemistry</a:t>
                      </a: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200">
                          <a:effectLst/>
                        </a:rPr>
                        <a:t>8</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405 - 420</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44.9</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880</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9</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438 - 448</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41.9</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838</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10</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483 - 493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32.1</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802</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11</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526 - 536</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27.9</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754</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12</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546 - 556</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21.0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750</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662 - 672</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9.5</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910</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14</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673 - 683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8.7</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1087</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15</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743 - 753</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10.2</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586</a:t>
                      </a:r>
                      <a:endParaRPr lang="en-US" sz="110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16</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862 - 877</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6.2</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516</a:t>
                      </a:r>
                      <a:endParaRPr lang="en-US" sz="1100" dirty="0">
                        <a:effectLst/>
                        <a:latin typeface="Calibri"/>
                        <a:ea typeface="Calibri"/>
                        <a:cs typeface="Times New Roman"/>
                      </a:endParaRPr>
                    </a:p>
                  </a:txBody>
                  <a:tcPr marL="15408" marR="15408" marT="15408" marB="15408" anchor="ctr"/>
                </a:tc>
              </a:tr>
              <a:tr h="200921">
                <a:tc rowSpan="3">
                  <a:txBody>
                    <a:bodyPr/>
                    <a:lstStyle/>
                    <a:p>
                      <a:pPr marL="0" marR="0">
                        <a:lnSpc>
                          <a:spcPct val="115000"/>
                        </a:lnSpc>
                        <a:spcBef>
                          <a:spcPts val="0"/>
                        </a:spcBef>
                        <a:spcAft>
                          <a:spcPts val="0"/>
                        </a:spcAft>
                      </a:pPr>
                      <a:r>
                        <a:rPr lang="en-US" sz="1800" dirty="0" smtClean="0">
                          <a:effectLst/>
                        </a:rPr>
                        <a:t>Atmospheric Water </a:t>
                      </a:r>
                      <a:r>
                        <a:rPr lang="en-US" sz="1800" dirty="0">
                          <a:effectLst/>
                        </a:rPr>
                        <a:t>Vapor</a:t>
                      </a:r>
                      <a:endParaRPr lang="en-US" sz="1600" dirty="0">
                        <a:effectLst/>
                        <a:latin typeface="Calibri"/>
                        <a:ea typeface="Calibri"/>
                        <a:cs typeface="Times New Roman"/>
                      </a:endParaRPr>
                    </a:p>
                  </a:txBody>
                  <a:tcPr marL="15408" marR="15408" marT="15408" marB="15408"/>
                </a:tc>
                <a:tc>
                  <a:txBody>
                    <a:bodyPr/>
                    <a:lstStyle/>
                    <a:p>
                      <a:pPr marL="0" marR="0" algn="ctr">
                        <a:lnSpc>
                          <a:spcPct val="115000"/>
                        </a:lnSpc>
                        <a:spcBef>
                          <a:spcPts val="0"/>
                        </a:spcBef>
                        <a:spcAft>
                          <a:spcPts val="0"/>
                        </a:spcAft>
                      </a:pPr>
                      <a:r>
                        <a:rPr lang="en-US" sz="1200">
                          <a:effectLst/>
                        </a:rPr>
                        <a:t>17</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890 - 920</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10.0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167</a:t>
                      </a:r>
                      <a:endParaRPr lang="en-US" sz="1100" dirty="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18</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931 - 941</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3.6</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57</a:t>
                      </a:r>
                      <a:endParaRPr lang="en-US" sz="1100" dirty="0">
                        <a:effectLst/>
                        <a:latin typeface="Calibri"/>
                        <a:ea typeface="Calibri"/>
                        <a:cs typeface="Times New Roman"/>
                      </a:endParaRPr>
                    </a:p>
                  </a:txBody>
                  <a:tcPr marL="15408" marR="15408" marT="15408" marB="15408" anchor="ctr"/>
                </a:tc>
              </a:tr>
              <a:tr h="200921">
                <a:tc vMerge="1">
                  <a:txBody>
                    <a:bodyPr/>
                    <a:lstStyle/>
                    <a:p>
                      <a:endParaRPr lang="en-US"/>
                    </a:p>
                  </a:txBody>
                  <a:tcPr/>
                </a:tc>
                <a:tc>
                  <a:txBody>
                    <a:bodyPr/>
                    <a:lstStyle/>
                    <a:p>
                      <a:pPr marL="0" marR="0" algn="ctr">
                        <a:lnSpc>
                          <a:spcPct val="115000"/>
                        </a:lnSpc>
                        <a:spcBef>
                          <a:spcPts val="0"/>
                        </a:spcBef>
                        <a:spcAft>
                          <a:spcPts val="0"/>
                        </a:spcAft>
                      </a:pPr>
                      <a:r>
                        <a:rPr lang="en-US" sz="1200">
                          <a:effectLst/>
                        </a:rPr>
                        <a:t>19</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a:effectLst/>
                        </a:rPr>
                        <a:t>915 - 965</a:t>
                      </a:r>
                      <a:endParaRPr lang="en-US" sz="110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15.0</a:t>
                      </a:r>
                      <a:endParaRPr lang="en-US" sz="1100" dirty="0">
                        <a:effectLst/>
                        <a:latin typeface="Calibri"/>
                        <a:ea typeface="Calibri"/>
                        <a:cs typeface="Times New Roman"/>
                      </a:endParaRPr>
                    </a:p>
                  </a:txBody>
                  <a:tcPr marL="15408" marR="15408" marT="15408" marB="15408" anchor="ctr"/>
                </a:tc>
                <a:tc>
                  <a:txBody>
                    <a:bodyPr/>
                    <a:lstStyle/>
                    <a:p>
                      <a:pPr marL="0" marR="0" algn="ctr">
                        <a:lnSpc>
                          <a:spcPct val="115000"/>
                        </a:lnSpc>
                        <a:spcBef>
                          <a:spcPts val="0"/>
                        </a:spcBef>
                        <a:spcAft>
                          <a:spcPts val="0"/>
                        </a:spcAft>
                      </a:pPr>
                      <a:r>
                        <a:rPr lang="en-US" sz="1200" dirty="0">
                          <a:effectLst/>
                        </a:rPr>
                        <a:t>250</a:t>
                      </a:r>
                      <a:endParaRPr lang="en-US" sz="1100" dirty="0">
                        <a:effectLst/>
                        <a:latin typeface="Calibri"/>
                        <a:ea typeface="Calibri"/>
                        <a:cs typeface="Times New Roman"/>
                      </a:endParaRPr>
                    </a:p>
                  </a:txBody>
                  <a:tcPr marL="15408" marR="15408" marT="15408" marB="15408" anchor="ctr"/>
                </a:tc>
              </a:tr>
              <a:tr h="200921">
                <a:tc gridSpan="5">
                  <a:txBody>
                    <a:bodyPr/>
                    <a:lstStyle/>
                    <a:p>
                      <a:pPr marL="0" marR="0" algn="ctr">
                        <a:lnSpc>
                          <a:spcPct val="115000"/>
                        </a:lnSpc>
                        <a:spcBef>
                          <a:spcPts val="0"/>
                        </a:spcBef>
                        <a:spcAft>
                          <a:spcPts val="0"/>
                        </a:spcAft>
                      </a:pPr>
                      <a:endParaRPr lang="en-US" sz="1000" dirty="0">
                        <a:effectLst/>
                        <a:latin typeface="Times New Roman"/>
                        <a:ea typeface="Times New Roman"/>
                        <a:cs typeface="Times New Roman"/>
                      </a:endParaRPr>
                    </a:p>
                  </a:txBody>
                  <a:tcPr marL="15408" marR="15408" marT="15408" marB="15408"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6" name="TextBox 5"/>
          <p:cNvSpPr txBox="1"/>
          <p:nvPr/>
        </p:nvSpPr>
        <p:spPr>
          <a:xfrm>
            <a:off x="1295400" y="6350167"/>
            <a:ext cx="6858000" cy="461665"/>
          </a:xfrm>
          <a:prstGeom prst="rect">
            <a:avLst/>
          </a:prstGeom>
          <a:noFill/>
        </p:spPr>
        <p:txBody>
          <a:bodyPr wrap="square" rtlCol="0">
            <a:spAutoFit/>
          </a:bodyPr>
          <a:lstStyle/>
          <a:p>
            <a:r>
              <a:rPr lang="en-US" sz="1200" dirty="0">
                <a:solidFill>
                  <a:schemeClr val="bg1"/>
                </a:solidFill>
              </a:rPr>
              <a:t>Bands 1 to 19 are in nm; Bands 20 to 36 are in </a:t>
            </a:r>
            <a:r>
              <a:rPr lang="en-US" sz="1200" dirty="0" smtClean="0">
                <a:solidFill>
                  <a:schemeClr val="bg1"/>
                </a:solidFill>
              </a:rPr>
              <a:t>µm           </a:t>
            </a:r>
            <a:r>
              <a:rPr lang="en-US" sz="1200" dirty="0">
                <a:solidFill>
                  <a:schemeClr val="bg1"/>
                </a:solidFill>
              </a:rPr>
              <a:t>Spectral Radiance values are (W/m</a:t>
            </a:r>
            <a:r>
              <a:rPr lang="en-US" sz="1200" baseline="30000" dirty="0">
                <a:solidFill>
                  <a:schemeClr val="bg1"/>
                </a:solidFill>
              </a:rPr>
              <a:t>2</a:t>
            </a:r>
            <a:r>
              <a:rPr lang="en-US" sz="1200" dirty="0">
                <a:solidFill>
                  <a:schemeClr val="bg1"/>
                </a:solidFill>
              </a:rPr>
              <a:t> -µm-</a:t>
            </a:r>
            <a:r>
              <a:rPr lang="en-US" sz="1200" dirty="0" err="1">
                <a:solidFill>
                  <a:schemeClr val="bg1"/>
                </a:solidFill>
              </a:rPr>
              <a:t>sr</a:t>
            </a:r>
            <a:r>
              <a:rPr lang="en-US" sz="1200" dirty="0">
                <a:solidFill>
                  <a:schemeClr val="bg1"/>
                </a:solidFill>
              </a:rPr>
              <a:t>)</a:t>
            </a:r>
          </a:p>
          <a:p>
            <a:endParaRPr lang="en-US" sz="1200" dirty="0">
              <a:solidFill>
                <a:schemeClr val="bg1"/>
              </a:solidFill>
            </a:endParaRPr>
          </a:p>
        </p:txBody>
      </p:sp>
      <p:sp>
        <p:nvSpPr>
          <p:cNvPr id="5" name="Rounded Rectangle 4"/>
          <p:cNvSpPr/>
          <p:nvPr/>
        </p:nvSpPr>
        <p:spPr>
          <a:xfrm>
            <a:off x="304800" y="1828800"/>
            <a:ext cx="8610600" cy="685800"/>
          </a:xfrm>
          <a:prstGeom prst="roundRect">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304800" y="3077274"/>
            <a:ext cx="8610600" cy="685800"/>
          </a:xfrm>
          <a:prstGeom prst="roundRect">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73293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381000"/>
            <a:ext cx="8305800" cy="1143000"/>
          </a:xfrm>
          <a:prstGeom prst="rect">
            <a:avLst/>
          </a:prstGeom>
        </p:spPr>
        <p:txBody>
          <a:bodyPr vert="horz" lIns="0" tIns="45720" rIns="0" bIns="0" anchor="b">
            <a:normAutofit fontScale="85000" lnSpcReduction="10000"/>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Primary Use for Each Thermal Band</a:t>
            </a:r>
            <a:endParaRPr lang="en-US" dirty="0"/>
          </a:p>
        </p:txBody>
      </p:sp>
      <p:graphicFrame>
        <p:nvGraphicFramePr>
          <p:cNvPr id="4" name="Table 3"/>
          <p:cNvGraphicFramePr>
            <a:graphicFrameLocks noGrp="1"/>
          </p:cNvGraphicFramePr>
          <p:nvPr>
            <p:extLst/>
          </p:nvPr>
        </p:nvGraphicFramePr>
        <p:xfrm>
          <a:off x="533400" y="1600200"/>
          <a:ext cx="7715805" cy="4626010"/>
        </p:xfrm>
        <a:graphic>
          <a:graphicData uri="http://schemas.openxmlformats.org/drawingml/2006/table">
            <a:tbl>
              <a:tblPr firstRow="1" firstCol="1" bandRow="1">
                <a:tableStyleId>{5C22544A-7EE6-4342-B048-85BDC9FD1C3A}</a:tableStyleId>
              </a:tblPr>
              <a:tblGrid>
                <a:gridCol w="3553103"/>
                <a:gridCol w="762000"/>
                <a:gridCol w="1219200"/>
                <a:gridCol w="1066800"/>
                <a:gridCol w="1114702"/>
              </a:tblGrid>
              <a:tr h="430085">
                <a:tc>
                  <a:txBody>
                    <a:bodyPr/>
                    <a:lstStyle/>
                    <a:p>
                      <a:pPr marL="0" marR="0">
                        <a:lnSpc>
                          <a:spcPct val="115000"/>
                        </a:lnSpc>
                        <a:spcBef>
                          <a:spcPts val="0"/>
                        </a:spcBef>
                        <a:spcAft>
                          <a:spcPts val="0"/>
                        </a:spcAft>
                      </a:pPr>
                      <a:r>
                        <a:rPr lang="en-US" sz="1800" dirty="0">
                          <a:effectLst/>
                        </a:rPr>
                        <a:t>Primary Use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Band</a:t>
                      </a:r>
                      <a:endParaRPr lang="en-US" sz="100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dirty="0">
                          <a:effectLst/>
                        </a:rPr>
                        <a:t>Bandwidth</a:t>
                      </a:r>
                      <a:r>
                        <a:rPr lang="en-US" sz="1100" u="sng" baseline="30000" dirty="0">
                          <a:effectLst/>
                        </a:rPr>
                        <a:t>1</a:t>
                      </a:r>
                      <a:endParaRPr lang="en-US" sz="10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dirty="0">
                          <a:effectLst/>
                        </a:rPr>
                        <a:t>Spectral</a:t>
                      </a:r>
                      <a:br>
                        <a:rPr lang="en-US" sz="1100" dirty="0">
                          <a:effectLst/>
                        </a:rPr>
                      </a:br>
                      <a:r>
                        <a:rPr lang="en-US" sz="1100" dirty="0">
                          <a:effectLst/>
                        </a:rPr>
                        <a:t>Radiance</a:t>
                      </a:r>
                      <a:r>
                        <a:rPr lang="en-US" sz="1100" u="sng" baseline="30000" dirty="0">
                          <a:effectLst/>
                        </a:rPr>
                        <a:t>2</a:t>
                      </a:r>
                      <a:endParaRPr lang="en-US" sz="10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dirty="0">
                          <a:effectLst/>
                        </a:rPr>
                        <a:t>Required</a:t>
                      </a:r>
                      <a:br>
                        <a:rPr lang="en-US" sz="1100" dirty="0">
                          <a:effectLst/>
                        </a:rPr>
                      </a:br>
                      <a:r>
                        <a:rPr lang="en-US" sz="1100" dirty="0">
                          <a:effectLst/>
                        </a:rPr>
                        <a:t>NE[delta]T(K</a:t>
                      </a:r>
                      <a:r>
                        <a:rPr lang="en-US" sz="1100" dirty="0" smtClean="0">
                          <a:effectLst/>
                        </a:rPr>
                        <a:t>)</a:t>
                      </a:r>
                      <a:endParaRPr lang="en-US" sz="1000" dirty="0">
                        <a:effectLst/>
                        <a:latin typeface="Calibri"/>
                        <a:ea typeface="Calibri"/>
                        <a:cs typeface="Times New Roman"/>
                      </a:endParaRPr>
                    </a:p>
                  </a:txBody>
                  <a:tcPr marL="17861" marR="17861" marT="17861" marB="17861"/>
                </a:tc>
              </a:tr>
              <a:tr h="232903">
                <a:tc rowSpan="4">
                  <a:txBody>
                    <a:bodyPr/>
                    <a:lstStyle/>
                    <a:p>
                      <a:pPr marL="0" marR="0">
                        <a:lnSpc>
                          <a:spcPct val="115000"/>
                        </a:lnSpc>
                        <a:spcBef>
                          <a:spcPts val="0"/>
                        </a:spcBef>
                        <a:spcAft>
                          <a:spcPts val="0"/>
                        </a:spcAft>
                      </a:pPr>
                      <a:r>
                        <a:rPr lang="en-US" sz="1800" dirty="0" smtClean="0">
                          <a:effectLst/>
                        </a:rPr>
                        <a:t>Surface/Cloud Temperature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20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3.660 - 3.840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0.45(300K)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21</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3.929 - 3.989</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2.38(335K)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2.00</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22</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3.929 - 3.989</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0.67(300K)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0.07</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23</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4.020 - 4.080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0.79(300K)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0.07</a:t>
                      </a:r>
                      <a:endParaRPr lang="en-US" sz="1000">
                        <a:effectLst/>
                        <a:latin typeface="Calibri"/>
                        <a:ea typeface="Calibri"/>
                        <a:cs typeface="Times New Roman"/>
                      </a:endParaRPr>
                    </a:p>
                  </a:txBody>
                  <a:tcPr marL="17861" marR="17861" marT="17861" marB="17861" anchor="ctr"/>
                </a:tc>
              </a:tr>
              <a:tr h="232903">
                <a:tc rowSpan="2">
                  <a:txBody>
                    <a:bodyPr/>
                    <a:lstStyle/>
                    <a:p>
                      <a:pPr marL="0" marR="0">
                        <a:lnSpc>
                          <a:spcPct val="115000"/>
                        </a:lnSpc>
                        <a:spcBef>
                          <a:spcPts val="0"/>
                        </a:spcBef>
                        <a:spcAft>
                          <a:spcPts val="0"/>
                        </a:spcAft>
                      </a:pPr>
                      <a:r>
                        <a:rPr lang="en-US" sz="1800" dirty="0" smtClean="0">
                          <a:effectLst/>
                        </a:rPr>
                        <a:t>Atmospheric Temperature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24</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4.433 - 4.498</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0.17(250K)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4.482 - 4.549</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0.59(275K)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rowSpan="3">
                  <a:txBody>
                    <a:bodyPr/>
                    <a:lstStyle/>
                    <a:p>
                      <a:pPr marL="0" marR="0">
                        <a:lnSpc>
                          <a:spcPct val="115000"/>
                        </a:lnSpc>
                        <a:spcBef>
                          <a:spcPts val="0"/>
                        </a:spcBef>
                        <a:spcAft>
                          <a:spcPts val="0"/>
                        </a:spcAft>
                      </a:pPr>
                      <a:r>
                        <a:rPr lang="en-US" sz="1800" dirty="0">
                          <a:effectLst/>
                        </a:rPr>
                        <a:t>Cirrus </a:t>
                      </a:r>
                      <a:r>
                        <a:rPr lang="en-US" sz="1800" dirty="0" smtClean="0">
                          <a:effectLst/>
                        </a:rPr>
                        <a:t>Clouds Water </a:t>
                      </a:r>
                      <a:r>
                        <a:rPr lang="en-US" sz="1800" dirty="0">
                          <a:effectLst/>
                        </a:rPr>
                        <a:t>Vapor</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26</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1.360 - 1.390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6.00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150(SNR)</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27</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6.535 - 6.895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1.16(240K)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28</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7.175 - 7.475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2.18(250K)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a:txBody>
                    <a:bodyPr/>
                    <a:lstStyle/>
                    <a:p>
                      <a:pPr marL="0" marR="0">
                        <a:lnSpc>
                          <a:spcPct val="115000"/>
                        </a:lnSpc>
                        <a:spcBef>
                          <a:spcPts val="0"/>
                        </a:spcBef>
                        <a:spcAft>
                          <a:spcPts val="0"/>
                        </a:spcAft>
                      </a:pPr>
                      <a:r>
                        <a:rPr lang="en-US" sz="1800">
                          <a:effectLst/>
                        </a:rPr>
                        <a:t>Cloud Properties</a:t>
                      </a:r>
                      <a:endParaRPr lang="en-US" sz="140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29</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8.400 - 8.700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9.58(300K)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0.05</a:t>
                      </a:r>
                      <a:endParaRPr lang="en-US" sz="1000">
                        <a:effectLst/>
                        <a:latin typeface="Calibri"/>
                        <a:ea typeface="Calibri"/>
                        <a:cs typeface="Times New Roman"/>
                      </a:endParaRPr>
                    </a:p>
                  </a:txBody>
                  <a:tcPr marL="17861" marR="17861" marT="17861" marB="17861" anchor="ctr"/>
                </a:tc>
              </a:tr>
              <a:tr h="232903">
                <a:tc>
                  <a:txBody>
                    <a:bodyPr/>
                    <a:lstStyle/>
                    <a:p>
                      <a:pPr marL="0" marR="0">
                        <a:lnSpc>
                          <a:spcPct val="115000"/>
                        </a:lnSpc>
                        <a:spcBef>
                          <a:spcPts val="0"/>
                        </a:spcBef>
                        <a:spcAft>
                          <a:spcPts val="0"/>
                        </a:spcAft>
                      </a:pPr>
                      <a:r>
                        <a:rPr lang="en-US" sz="1800">
                          <a:effectLst/>
                        </a:rPr>
                        <a:t>Ozone</a:t>
                      </a:r>
                      <a:endParaRPr lang="en-US" sz="140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30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9.580 - 9.880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3.69(250K)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rowSpan="2">
                  <a:txBody>
                    <a:bodyPr/>
                    <a:lstStyle/>
                    <a:p>
                      <a:pPr marL="0" marR="0">
                        <a:lnSpc>
                          <a:spcPct val="115000"/>
                        </a:lnSpc>
                        <a:spcBef>
                          <a:spcPts val="0"/>
                        </a:spcBef>
                        <a:spcAft>
                          <a:spcPts val="0"/>
                        </a:spcAft>
                      </a:pPr>
                      <a:r>
                        <a:rPr lang="en-US" sz="1800" dirty="0" smtClean="0">
                          <a:effectLst/>
                        </a:rPr>
                        <a:t>Surface/Cloud Temperature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31</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10.780 - 11.280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9.55(300K)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32</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11.770 - 12.270</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8.94(300K)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0.05</a:t>
                      </a:r>
                      <a:endParaRPr lang="en-US" sz="1000">
                        <a:effectLst/>
                        <a:latin typeface="Calibri"/>
                        <a:ea typeface="Calibri"/>
                        <a:cs typeface="Times New Roman"/>
                      </a:endParaRPr>
                    </a:p>
                  </a:txBody>
                  <a:tcPr marL="17861" marR="17861" marT="17861" marB="17861" anchor="ctr"/>
                </a:tc>
              </a:tr>
              <a:tr h="232903">
                <a:tc rowSpan="4">
                  <a:txBody>
                    <a:bodyPr/>
                    <a:lstStyle/>
                    <a:p>
                      <a:pPr marL="0" marR="0">
                        <a:lnSpc>
                          <a:spcPct val="115000"/>
                        </a:lnSpc>
                        <a:spcBef>
                          <a:spcPts val="0"/>
                        </a:spcBef>
                        <a:spcAft>
                          <a:spcPts val="0"/>
                        </a:spcAft>
                      </a:pPr>
                      <a:r>
                        <a:rPr lang="en-US" sz="1800" dirty="0">
                          <a:effectLst/>
                        </a:rPr>
                        <a:t>Cloud </a:t>
                      </a:r>
                      <a:r>
                        <a:rPr lang="en-US" sz="1800" dirty="0" smtClean="0">
                          <a:effectLst/>
                        </a:rPr>
                        <a:t>Top</a:t>
                      </a:r>
                      <a:br>
                        <a:rPr lang="en-US" sz="1800" dirty="0" smtClean="0">
                          <a:effectLst/>
                        </a:rPr>
                      </a:br>
                      <a:r>
                        <a:rPr lang="en-US" sz="1800" dirty="0" smtClean="0">
                          <a:effectLst/>
                        </a:rPr>
                        <a:t>Altitude</a:t>
                      </a:r>
                      <a:endParaRPr lang="en-US" sz="1400" dirty="0">
                        <a:effectLst/>
                        <a:latin typeface="Calibri"/>
                        <a:ea typeface="Calibri"/>
                        <a:cs typeface="Times New Roman"/>
                      </a:endParaRPr>
                    </a:p>
                  </a:txBody>
                  <a:tcPr marL="17861" marR="17861" marT="17861" marB="17861"/>
                </a:tc>
                <a:tc>
                  <a:txBody>
                    <a:bodyPr/>
                    <a:lstStyle/>
                    <a:p>
                      <a:pPr marL="0" marR="0">
                        <a:lnSpc>
                          <a:spcPct val="115000"/>
                        </a:lnSpc>
                        <a:spcBef>
                          <a:spcPts val="0"/>
                        </a:spcBef>
                        <a:spcAft>
                          <a:spcPts val="0"/>
                        </a:spcAft>
                      </a:pPr>
                      <a:r>
                        <a:rPr lang="en-US" sz="1100">
                          <a:effectLst/>
                        </a:rPr>
                        <a:t>33</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13.185 - 13.485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4.52(260K)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34</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13.485 - 13.785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3.76(250K)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35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13.785 - 14.085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3.11(240K)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0.25</a:t>
                      </a:r>
                      <a:endParaRPr lang="en-US" sz="1000">
                        <a:effectLst/>
                        <a:latin typeface="Calibri"/>
                        <a:ea typeface="Calibri"/>
                        <a:cs typeface="Times New Roman"/>
                      </a:endParaRPr>
                    </a:p>
                  </a:txBody>
                  <a:tcPr marL="17861" marR="17861" marT="17861" marB="17861" anchor="ctr"/>
                </a:tc>
              </a:tr>
              <a:tr h="232903">
                <a:tc vMerge="1">
                  <a:txBody>
                    <a:bodyPr/>
                    <a:lstStyle/>
                    <a:p>
                      <a:endParaRPr lang="en-US"/>
                    </a:p>
                  </a:txBody>
                  <a:tcPr/>
                </a:tc>
                <a:tc>
                  <a:txBody>
                    <a:bodyPr/>
                    <a:lstStyle/>
                    <a:p>
                      <a:pPr marL="0" marR="0">
                        <a:lnSpc>
                          <a:spcPct val="115000"/>
                        </a:lnSpc>
                        <a:spcBef>
                          <a:spcPts val="0"/>
                        </a:spcBef>
                        <a:spcAft>
                          <a:spcPts val="0"/>
                        </a:spcAft>
                      </a:pPr>
                      <a:r>
                        <a:rPr lang="en-US" sz="1100">
                          <a:effectLst/>
                        </a:rPr>
                        <a:t>36</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14.085 - 14.385</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a:effectLst/>
                        </a:rPr>
                        <a:t>2.08(220K)</a:t>
                      </a:r>
                      <a:endParaRPr lang="en-US" sz="1000">
                        <a:effectLst/>
                        <a:latin typeface="Calibri"/>
                        <a:ea typeface="Calibri"/>
                        <a:cs typeface="Times New Roman"/>
                      </a:endParaRPr>
                    </a:p>
                  </a:txBody>
                  <a:tcPr marL="17861" marR="17861" marT="17861" marB="17861" anchor="ctr"/>
                </a:tc>
                <a:tc>
                  <a:txBody>
                    <a:bodyPr/>
                    <a:lstStyle/>
                    <a:p>
                      <a:pPr marL="0" marR="0">
                        <a:lnSpc>
                          <a:spcPct val="115000"/>
                        </a:lnSpc>
                        <a:spcBef>
                          <a:spcPts val="0"/>
                        </a:spcBef>
                        <a:spcAft>
                          <a:spcPts val="0"/>
                        </a:spcAft>
                      </a:pPr>
                      <a:r>
                        <a:rPr lang="en-US" sz="1100" dirty="0">
                          <a:effectLst/>
                        </a:rPr>
                        <a:t>0.35</a:t>
                      </a:r>
                      <a:endParaRPr lang="en-US" sz="1000" dirty="0">
                        <a:effectLst/>
                        <a:latin typeface="Calibri"/>
                        <a:ea typeface="Calibri"/>
                        <a:cs typeface="Times New Roman"/>
                      </a:endParaRPr>
                    </a:p>
                  </a:txBody>
                  <a:tcPr marL="17861" marR="17861" marT="17861" marB="17861" anchor="ctr"/>
                </a:tc>
              </a:tr>
            </a:tbl>
          </a:graphicData>
        </a:graphic>
      </p:graphicFrame>
      <p:sp>
        <p:nvSpPr>
          <p:cNvPr id="7" name="TextBox 6"/>
          <p:cNvSpPr txBox="1"/>
          <p:nvPr/>
        </p:nvSpPr>
        <p:spPr>
          <a:xfrm>
            <a:off x="788986" y="6352401"/>
            <a:ext cx="7288214" cy="276999"/>
          </a:xfrm>
          <a:prstGeom prst="rect">
            <a:avLst/>
          </a:prstGeom>
          <a:noFill/>
        </p:spPr>
        <p:txBody>
          <a:bodyPr wrap="none" rtlCol="0">
            <a:spAutoFit/>
          </a:bodyPr>
          <a:lstStyle/>
          <a:p>
            <a:r>
              <a:rPr lang="en-US" sz="1200" dirty="0" smtClean="0"/>
              <a:t>*Bands </a:t>
            </a:r>
            <a:r>
              <a:rPr lang="en-US" sz="1200" dirty="0"/>
              <a:t>1 to 19 are in nm; Bands 20 to 36 are in µm       NE(delta)T = Noise-equivalent temperature difference</a:t>
            </a:r>
          </a:p>
        </p:txBody>
      </p:sp>
      <p:sp>
        <p:nvSpPr>
          <p:cNvPr id="6" name="Rounded Rectangle 5"/>
          <p:cNvSpPr/>
          <p:nvPr/>
        </p:nvSpPr>
        <p:spPr>
          <a:xfrm>
            <a:off x="457200" y="4038600"/>
            <a:ext cx="7848600" cy="609600"/>
          </a:xfrm>
          <a:prstGeom prst="roundRect">
            <a:avLst/>
          </a:prstGeom>
          <a:noFill/>
          <a:ln w="539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4685731"/>
            <a:ext cx="7848600" cy="572069"/>
          </a:xfrm>
          <a:prstGeom prst="roundRect">
            <a:avLst/>
          </a:prstGeom>
          <a:noFill/>
          <a:ln w="539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57200" y="2067066"/>
            <a:ext cx="7848600" cy="371334"/>
          </a:xfrm>
          <a:prstGeom prst="roundRect">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48150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929" y="-20472"/>
            <a:ext cx="8229600" cy="718304"/>
          </a:xfrm>
        </p:spPr>
        <p:txBody>
          <a:bodyPr>
            <a:normAutofit fontScale="90000"/>
          </a:bodyPr>
          <a:lstStyle/>
          <a:p>
            <a:r>
              <a:rPr lang="en-US" dirty="0" smtClean="0"/>
              <a:t>Example Granule</a:t>
            </a:r>
            <a:r>
              <a:rPr lang="en-US" sz="3100" dirty="0" smtClean="0"/>
              <a:t> (</a:t>
            </a:r>
            <a:r>
              <a:rPr lang="en-US" sz="3100" dirty="0" err="1" smtClean="0"/>
              <a:t>Platnick</a:t>
            </a:r>
            <a:r>
              <a:rPr lang="en-US" sz="3100" dirty="0" smtClean="0"/>
              <a:t> et al, 2003)</a:t>
            </a:r>
            <a:endParaRPr lang="en-US" dirty="0"/>
          </a:p>
        </p:txBody>
      </p:sp>
      <p:pic>
        <p:nvPicPr>
          <p:cNvPr id="4" name="Picture 3"/>
          <p:cNvPicPr>
            <a:picLocks noChangeAspect="1"/>
          </p:cNvPicPr>
          <p:nvPr/>
        </p:nvPicPr>
        <p:blipFill>
          <a:blip r:embed="rId2"/>
          <a:stretch>
            <a:fillRect/>
          </a:stretch>
        </p:blipFill>
        <p:spPr>
          <a:xfrm>
            <a:off x="162658" y="685800"/>
            <a:ext cx="8524142" cy="6115099"/>
          </a:xfrm>
          <a:prstGeom prst="rect">
            <a:avLst/>
          </a:prstGeom>
        </p:spPr>
      </p:pic>
    </p:spTree>
    <p:extLst>
      <p:ext uri="{BB962C8B-B14F-4D97-AF65-F5344CB8AC3E}">
        <p14:creationId xmlns:p14="http://schemas.microsoft.com/office/powerpoint/2010/main" val="26569115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704088"/>
          </a:xfrm>
        </p:spPr>
        <p:txBody>
          <a:bodyPr>
            <a:normAutofit fontScale="90000"/>
          </a:bodyPr>
          <a:lstStyle/>
          <a:p>
            <a:r>
              <a:rPr lang="en-US" dirty="0" smtClean="0"/>
              <a:t>Cloud Mask</a:t>
            </a:r>
            <a:endParaRPr lang="en-US" dirty="0"/>
          </a:p>
        </p:txBody>
      </p:sp>
      <p:sp>
        <p:nvSpPr>
          <p:cNvPr id="3" name="Content Placeholder 2"/>
          <p:cNvSpPr>
            <a:spLocks noGrp="1"/>
          </p:cNvSpPr>
          <p:nvPr>
            <p:ph idx="1"/>
          </p:nvPr>
        </p:nvSpPr>
        <p:spPr>
          <a:xfrm>
            <a:off x="152400" y="1066800"/>
            <a:ext cx="4724400" cy="5791200"/>
          </a:xfrm>
        </p:spPr>
        <p:txBody>
          <a:bodyPr>
            <a:normAutofit fontScale="85000" lnSpcReduction="10000"/>
          </a:bodyPr>
          <a:lstStyle/>
          <a:p>
            <a:r>
              <a:rPr lang="en-US" dirty="0" smtClean="0"/>
              <a:t>Is the primary ancillary input to other algorithms</a:t>
            </a:r>
          </a:p>
          <a:p>
            <a:endParaRPr lang="en-US" dirty="0" smtClean="0"/>
          </a:p>
          <a:p>
            <a:r>
              <a:rPr lang="en-US" dirty="0" smtClean="0"/>
              <a:t>Produced globally day and night</a:t>
            </a:r>
          </a:p>
          <a:p>
            <a:endParaRPr lang="en-US" dirty="0" smtClean="0"/>
          </a:p>
          <a:p>
            <a:r>
              <a:rPr lang="en-US" dirty="0" smtClean="0"/>
              <a:t>1 km-pixel resolution</a:t>
            </a:r>
          </a:p>
          <a:p>
            <a:endParaRPr lang="en-US" dirty="0" smtClean="0"/>
          </a:p>
          <a:p>
            <a:r>
              <a:rPr lang="en-US" dirty="0" smtClean="0"/>
              <a:t>Uses as many as 20 (of 36) bands</a:t>
            </a:r>
          </a:p>
          <a:p>
            <a:endParaRPr lang="en-US" dirty="0" smtClean="0"/>
          </a:p>
          <a:p>
            <a:r>
              <a:rPr lang="en-US" dirty="0" smtClean="0"/>
              <a:t>Assesses the likelihood of a pixel being obstructed by clouds</a:t>
            </a:r>
          </a:p>
          <a:p>
            <a:endParaRPr lang="en-US" dirty="0" smtClean="0"/>
          </a:p>
          <a:p>
            <a:r>
              <a:rPr lang="en-US" dirty="0" smtClean="0"/>
              <a:t>Allows for “clear sky confidence” – i.e. varying degrees of cloudiness instead of “yes cloud-no cloud”</a:t>
            </a:r>
          </a:p>
        </p:txBody>
      </p:sp>
      <p:pic>
        <p:nvPicPr>
          <p:cNvPr id="3074" name="Picture 2" descr="http://cimss.ssec.wisc.edu/goes/blog/wp-content/uploads/2007/05/TERRACLOUDMAS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600200"/>
            <a:ext cx="3924300" cy="39243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160225" y="674346"/>
            <a:ext cx="3762568" cy="369332"/>
          </a:xfrm>
          <a:prstGeom prst="rect">
            <a:avLst/>
          </a:prstGeom>
        </p:spPr>
        <p:txBody>
          <a:bodyPr wrap="none">
            <a:spAutoFit/>
          </a:bodyPr>
          <a:lstStyle/>
          <a:p>
            <a:r>
              <a:rPr lang="en-US" altLang="en-US" dirty="0">
                <a:solidFill>
                  <a:srgbClr val="0000BA"/>
                </a:solidFill>
              </a:rPr>
              <a:t>Ackerman, Frey, UW MODIS Group</a:t>
            </a:r>
            <a:endParaRPr lang="en-US" dirty="0"/>
          </a:p>
        </p:txBody>
      </p:sp>
    </p:spTree>
    <p:extLst>
      <p:ext uri="{BB962C8B-B14F-4D97-AF65-F5344CB8AC3E}">
        <p14:creationId xmlns:p14="http://schemas.microsoft.com/office/powerpoint/2010/main" val="26087820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52400" y="228600"/>
            <a:ext cx="8915400" cy="1143000"/>
          </a:xfrm>
        </p:spPr>
        <p:txBody>
          <a:bodyPr>
            <a:normAutofit fontScale="90000"/>
          </a:bodyPr>
          <a:lstStyle/>
          <a:p>
            <a:r>
              <a:rPr lang="en-US" altLang="en-US" dirty="0" smtClean="0"/>
              <a:t>Cloud Mask - Algorithm </a:t>
            </a:r>
            <a:r>
              <a:rPr lang="en-US" altLang="en-US" dirty="0"/>
              <a:t>Development</a:t>
            </a:r>
          </a:p>
        </p:txBody>
      </p:sp>
      <p:sp>
        <p:nvSpPr>
          <p:cNvPr id="6147" name="Rectangle 3"/>
          <p:cNvSpPr>
            <a:spLocks noGrp="1" noChangeArrowheads="1"/>
          </p:cNvSpPr>
          <p:nvPr>
            <p:ph type="body" idx="1"/>
          </p:nvPr>
        </p:nvSpPr>
        <p:spPr>
          <a:xfrm>
            <a:off x="685800" y="1524000"/>
            <a:ext cx="7772400" cy="4953000"/>
          </a:xfrm>
        </p:spPr>
        <p:txBody>
          <a:bodyPr/>
          <a:lstStyle/>
          <a:p>
            <a:pPr>
              <a:lnSpc>
                <a:spcPct val="90000"/>
              </a:lnSpc>
            </a:pPr>
            <a:r>
              <a:rPr lang="en-US" altLang="en-US" b="1" dirty="0">
                <a:solidFill>
                  <a:srgbClr val="CC04B4"/>
                </a:solidFill>
              </a:rPr>
              <a:t>Built upon work done by others:</a:t>
            </a:r>
          </a:p>
          <a:p>
            <a:pPr lvl="1">
              <a:lnSpc>
                <a:spcPct val="90000"/>
              </a:lnSpc>
            </a:pPr>
            <a:r>
              <a:rPr lang="en-US" altLang="en-US" dirty="0" smtClean="0"/>
              <a:t>ISCCP </a:t>
            </a:r>
            <a:r>
              <a:rPr lang="en-US" altLang="en-US" dirty="0"/>
              <a:t>– </a:t>
            </a:r>
            <a:r>
              <a:rPr lang="en-US" altLang="en-US" dirty="0" err="1"/>
              <a:t>Rossow</a:t>
            </a:r>
            <a:r>
              <a:rPr lang="en-US" altLang="en-US" dirty="0"/>
              <a:t> and </a:t>
            </a:r>
            <a:r>
              <a:rPr lang="en-US" altLang="en-US" dirty="0" err="1"/>
              <a:t>Garder</a:t>
            </a:r>
            <a:r>
              <a:rPr lang="en-US" altLang="en-US" dirty="0"/>
              <a:t> 1993</a:t>
            </a:r>
          </a:p>
          <a:p>
            <a:pPr lvl="1">
              <a:lnSpc>
                <a:spcPct val="90000"/>
              </a:lnSpc>
            </a:pPr>
            <a:r>
              <a:rPr lang="en-US" altLang="en-US" dirty="0" smtClean="0"/>
              <a:t>CLAVR </a:t>
            </a:r>
            <a:r>
              <a:rPr lang="en-US" altLang="en-US" dirty="0"/>
              <a:t>– Stowe et al. 1991</a:t>
            </a:r>
          </a:p>
          <a:p>
            <a:pPr lvl="1">
              <a:lnSpc>
                <a:spcPct val="90000"/>
              </a:lnSpc>
            </a:pPr>
            <a:r>
              <a:rPr lang="en-US" altLang="en-US" dirty="0"/>
              <a:t>APOLLO – Saunders and </a:t>
            </a:r>
            <a:r>
              <a:rPr lang="en-US" altLang="en-US" dirty="0" err="1"/>
              <a:t>Kriebel</a:t>
            </a:r>
            <a:r>
              <a:rPr lang="en-US" altLang="en-US" dirty="0"/>
              <a:t> </a:t>
            </a:r>
            <a:r>
              <a:rPr lang="en-US" altLang="en-US" dirty="0" smtClean="0"/>
              <a:t>1988</a:t>
            </a:r>
          </a:p>
          <a:p>
            <a:pPr lvl="1">
              <a:lnSpc>
                <a:spcPct val="90000"/>
              </a:lnSpc>
            </a:pPr>
            <a:endParaRPr lang="en-US" altLang="en-US" dirty="0"/>
          </a:p>
          <a:p>
            <a:pPr>
              <a:lnSpc>
                <a:spcPct val="90000"/>
              </a:lnSpc>
            </a:pPr>
            <a:r>
              <a:rPr lang="en-US" altLang="en-US" b="1" dirty="0">
                <a:solidFill>
                  <a:srgbClr val="CC04B4"/>
                </a:solidFill>
              </a:rPr>
              <a:t>New spectral channels – new tests</a:t>
            </a:r>
          </a:p>
          <a:p>
            <a:pPr lvl="1">
              <a:lnSpc>
                <a:spcPct val="90000"/>
              </a:lnSpc>
            </a:pPr>
            <a:r>
              <a:rPr lang="en-US" altLang="en-US" dirty="0"/>
              <a:t>1.38 micron high cloud reflectance </a:t>
            </a:r>
            <a:r>
              <a:rPr lang="en-US" altLang="en-US" dirty="0" smtClean="0"/>
              <a:t>test</a:t>
            </a:r>
          </a:p>
          <a:p>
            <a:pPr lvl="1">
              <a:lnSpc>
                <a:spcPct val="90000"/>
              </a:lnSpc>
            </a:pPr>
            <a:endParaRPr lang="en-US" altLang="en-US" dirty="0"/>
          </a:p>
          <a:p>
            <a:pPr>
              <a:lnSpc>
                <a:spcPct val="90000"/>
              </a:lnSpc>
            </a:pPr>
            <a:r>
              <a:rPr lang="en-US" altLang="en-US" b="1" dirty="0">
                <a:solidFill>
                  <a:srgbClr val="CC04B4"/>
                </a:solidFill>
              </a:rPr>
              <a:t>Many spectral channels </a:t>
            </a:r>
            <a:r>
              <a:rPr lang="en-US" altLang="en-US" b="1" dirty="0" smtClean="0">
                <a:solidFill>
                  <a:srgbClr val="CC04B4"/>
                </a:solidFill>
              </a:rPr>
              <a:t>(more later)</a:t>
            </a:r>
            <a:endParaRPr lang="en-US" altLang="en-US" b="1" dirty="0">
              <a:solidFill>
                <a:srgbClr val="CC04B4"/>
              </a:solidFill>
            </a:endParaRPr>
          </a:p>
          <a:p>
            <a:pPr lvl="1">
              <a:lnSpc>
                <a:spcPct val="90000"/>
              </a:lnSpc>
            </a:pPr>
            <a:r>
              <a:rPr lang="en-US" altLang="en-US" dirty="0">
                <a:solidFill>
                  <a:schemeClr val="accent2"/>
                </a:solidFill>
              </a:rPr>
              <a:t> </a:t>
            </a:r>
            <a:r>
              <a:rPr lang="en-US" altLang="en-US" dirty="0"/>
              <a:t>more tests go into final product</a:t>
            </a:r>
          </a:p>
          <a:p>
            <a:pPr lvl="1">
              <a:lnSpc>
                <a:spcPct val="90000"/>
              </a:lnSpc>
            </a:pPr>
            <a:r>
              <a:rPr lang="en-US" altLang="en-US" dirty="0"/>
              <a:t> first platform with 8-11 (can use tri-spectral tests)</a:t>
            </a:r>
          </a:p>
        </p:txBody>
      </p:sp>
    </p:spTree>
    <p:extLst>
      <p:ext uri="{BB962C8B-B14F-4D97-AF65-F5344CB8AC3E}">
        <p14:creationId xmlns:p14="http://schemas.microsoft.com/office/powerpoint/2010/main" val="10834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animEffect transition="in" filter="fade">
                                      <p:cBhvr>
                                        <p:cTn id="10" dur="500"/>
                                        <p:tgtEl>
                                          <p:spTgt spid="614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Effect transition="in" filter="fade">
                                      <p:cBhvr>
                                        <p:cTn id="13" dur="500"/>
                                        <p:tgtEl>
                                          <p:spTgt spid="6147">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147">
                                            <p:txEl>
                                              <p:pRg st="3" end="3"/>
                                            </p:txEl>
                                          </p:spTgt>
                                        </p:tgtEl>
                                        <p:attrNameLst>
                                          <p:attrName>style.visibility</p:attrName>
                                        </p:attrNameLst>
                                      </p:cBhvr>
                                      <p:to>
                                        <p:strVal val="visible"/>
                                      </p:to>
                                    </p:set>
                                    <p:animEffect transition="in" filter="fade">
                                      <p:cBhvr>
                                        <p:cTn id="16" dur="500"/>
                                        <p:tgtEl>
                                          <p:spTgt spid="614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147">
                                            <p:txEl>
                                              <p:pRg st="5" end="5"/>
                                            </p:txEl>
                                          </p:spTgt>
                                        </p:tgtEl>
                                        <p:attrNameLst>
                                          <p:attrName>style.visibility</p:attrName>
                                        </p:attrNameLst>
                                      </p:cBhvr>
                                      <p:to>
                                        <p:strVal val="visible"/>
                                      </p:to>
                                    </p:set>
                                    <p:animEffect transition="in" filter="fade">
                                      <p:cBhvr>
                                        <p:cTn id="21" dur="500"/>
                                        <p:tgtEl>
                                          <p:spTgt spid="6147">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147">
                                            <p:txEl>
                                              <p:pRg st="6" end="6"/>
                                            </p:txEl>
                                          </p:spTgt>
                                        </p:tgtEl>
                                        <p:attrNameLst>
                                          <p:attrName>style.visibility</p:attrName>
                                        </p:attrNameLst>
                                      </p:cBhvr>
                                      <p:to>
                                        <p:strVal val="visible"/>
                                      </p:to>
                                    </p:set>
                                    <p:animEffect transition="in" filter="fade">
                                      <p:cBhvr>
                                        <p:cTn id="24" dur="500"/>
                                        <p:tgtEl>
                                          <p:spTgt spid="6147">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147">
                                            <p:txEl>
                                              <p:pRg st="8" end="8"/>
                                            </p:txEl>
                                          </p:spTgt>
                                        </p:tgtEl>
                                        <p:attrNameLst>
                                          <p:attrName>style.visibility</p:attrName>
                                        </p:attrNameLst>
                                      </p:cBhvr>
                                      <p:to>
                                        <p:strVal val="visible"/>
                                      </p:to>
                                    </p:set>
                                    <p:animEffect transition="in" filter="fade">
                                      <p:cBhvr>
                                        <p:cTn id="29" dur="500"/>
                                        <p:tgtEl>
                                          <p:spTgt spid="6147">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147">
                                            <p:txEl>
                                              <p:pRg st="9" end="9"/>
                                            </p:txEl>
                                          </p:spTgt>
                                        </p:tgtEl>
                                        <p:attrNameLst>
                                          <p:attrName>style.visibility</p:attrName>
                                        </p:attrNameLst>
                                      </p:cBhvr>
                                      <p:to>
                                        <p:strVal val="visible"/>
                                      </p:to>
                                    </p:set>
                                    <p:animEffect transition="in" filter="fade">
                                      <p:cBhvr>
                                        <p:cTn id="32" dur="500"/>
                                        <p:tgtEl>
                                          <p:spTgt spid="6147">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147">
                                            <p:txEl>
                                              <p:pRg st="10" end="10"/>
                                            </p:txEl>
                                          </p:spTgt>
                                        </p:tgtEl>
                                        <p:attrNameLst>
                                          <p:attrName>style.visibility</p:attrName>
                                        </p:attrNameLst>
                                      </p:cBhvr>
                                      <p:to>
                                        <p:strVal val="visible"/>
                                      </p:to>
                                    </p:set>
                                    <p:animEffect transition="in" filter="fade">
                                      <p:cBhvr>
                                        <p:cTn id="35" dur="500"/>
                                        <p:tgtEl>
                                          <p:spTgt spid="61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704088"/>
          </a:xfrm>
        </p:spPr>
        <p:txBody>
          <a:bodyPr>
            <a:normAutofit fontScale="90000"/>
          </a:bodyPr>
          <a:lstStyle/>
          <a:p>
            <a:r>
              <a:rPr lang="en-US" dirty="0" smtClean="0"/>
              <a:t>Cloud Mask</a:t>
            </a:r>
            <a:endParaRPr lang="en-US" dirty="0"/>
          </a:p>
        </p:txBody>
      </p:sp>
      <p:sp>
        <p:nvSpPr>
          <p:cNvPr id="3" name="Content Placeholder 2"/>
          <p:cNvSpPr>
            <a:spLocks noGrp="1"/>
          </p:cNvSpPr>
          <p:nvPr>
            <p:ph idx="1"/>
          </p:nvPr>
        </p:nvSpPr>
        <p:spPr>
          <a:xfrm>
            <a:off x="76200" y="1371600"/>
            <a:ext cx="4724400" cy="5257800"/>
          </a:xfrm>
        </p:spPr>
        <p:txBody>
          <a:bodyPr>
            <a:normAutofit fontScale="92500" lnSpcReduction="10000"/>
          </a:bodyPr>
          <a:lstStyle/>
          <a:p>
            <a:r>
              <a:rPr lang="en-US" b="1" dirty="0" smtClean="0">
                <a:solidFill>
                  <a:srgbClr val="CC04B4"/>
                </a:solidFill>
              </a:rPr>
              <a:t>48 bits of output per pixel</a:t>
            </a:r>
          </a:p>
          <a:p>
            <a:endParaRPr lang="en-US" dirty="0" smtClean="0"/>
          </a:p>
          <a:p>
            <a:r>
              <a:rPr lang="en-US" b="1" dirty="0" smtClean="0">
                <a:solidFill>
                  <a:srgbClr val="CC04B4"/>
                </a:solidFill>
              </a:rPr>
              <a:t>Individual cloud test results</a:t>
            </a:r>
          </a:p>
          <a:p>
            <a:endParaRPr lang="en-US" dirty="0" smtClean="0"/>
          </a:p>
          <a:p>
            <a:r>
              <a:rPr lang="en-US" b="1" dirty="0" smtClean="0">
                <a:solidFill>
                  <a:srgbClr val="CC04B4"/>
                </a:solidFill>
              </a:rPr>
              <a:t>Processing path</a:t>
            </a:r>
          </a:p>
          <a:p>
            <a:endParaRPr lang="en-US" dirty="0" smtClean="0"/>
          </a:p>
          <a:p>
            <a:r>
              <a:rPr lang="en-US" b="1" dirty="0" smtClean="0">
                <a:solidFill>
                  <a:srgbClr val="CC04B4"/>
                </a:solidFill>
              </a:rPr>
              <a:t>Land/Sea Tag</a:t>
            </a:r>
          </a:p>
          <a:p>
            <a:endParaRPr lang="en-US" dirty="0" smtClean="0"/>
          </a:p>
          <a:p>
            <a:r>
              <a:rPr lang="en-US" b="1" dirty="0" smtClean="0">
                <a:solidFill>
                  <a:srgbClr val="CC04B4"/>
                </a:solidFill>
              </a:rPr>
              <a:t>Classification of Cloud Contamination</a:t>
            </a:r>
          </a:p>
          <a:p>
            <a:pPr lvl="2"/>
            <a:r>
              <a:rPr lang="en-US" dirty="0" smtClean="0"/>
              <a:t>Confident Clear</a:t>
            </a:r>
          </a:p>
          <a:p>
            <a:pPr lvl="2"/>
            <a:r>
              <a:rPr lang="en-US" dirty="0" smtClean="0"/>
              <a:t>Probably Clear</a:t>
            </a:r>
          </a:p>
          <a:p>
            <a:pPr lvl="2"/>
            <a:r>
              <a:rPr lang="en-US" dirty="0" smtClean="0"/>
              <a:t>Uncertain/Probably Cloudy</a:t>
            </a:r>
          </a:p>
          <a:p>
            <a:pPr lvl="2"/>
            <a:r>
              <a:rPr lang="en-US" dirty="0" smtClean="0"/>
              <a:t>Cloudy</a:t>
            </a:r>
          </a:p>
        </p:txBody>
      </p:sp>
      <p:pic>
        <p:nvPicPr>
          <p:cNvPr id="3074" name="Picture 2" descr="http://cimss.ssec.wisc.edu/goes/blog/wp-content/uploads/2007/05/TERRACLOUDMAS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00200"/>
            <a:ext cx="4305300" cy="4305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68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fade">
                                      <p:cBhvr>
                                        <p:cTn id="33" dur="500"/>
                                        <p:tgtEl>
                                          <p:spTgt spid="3">
                                            <p:txEl>
                                              <p:pRg st="10" end="1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fade">
                                      <p:cBhvr>
                                        <p:cTn id="36" dur="500"/>
                                        <p:tgtEl>
                                          <p:spTgt spid="3">
                                            <p:txEl>
                                              <p:pRg st="11" end="11"/>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fade">
                                      <p:cBhvr>
                                        <p:cTn id="3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704088"/>
          </a:xfrm>
        </p:spPr>
        <p:txBody>
          <a:bodyPr>
            <a:normAutofit fontScale="90000"/>
          </a:bodyPr>
          <a:lstStyle/>
          <a:p>
            <a:r>
              <a:rPr lang="en-US" dirty="0" smtClean="0"/>
              <a:t>Cloud Mask</a:t>
            </a:r>
            <a:endParaRPr lang="en-US" dirty="0"/>
          </a:p>
        </p:txBody>
      </p:sp>
      <p:sp>
        <p:nvSpPr>
          <p:cNvPr id="3" name="Content Placeholder 2"/>
          <p:cNvSpPr>
            <a:spLocks noGrp="1"/>
          </p:cNvSpPr>
          <p:nvPr>
            <p:ph idx="1"/>
          </p:nvPr>
        </p:nvSpPr>
        <p:spPr>
          <a:xfrm>
            <a:off x="5194550" y="5106093"/>
            <a:ext cx="3968500" cy="1524000"/>
          </a:xfrm>
        </p:spPr>
        <p:txBody>
          <a:bodyPr>
            <a:normAutofit fontScale="92500" lnSpcReduction="10000"/>
          </a:bodyPr>
          <a:lstStyle/>
          <a:p>
            <a:r>
              <a:rPr lang="en-US" sz="1800" i="1" dirty="0" smtClean="0"/>
              <a:t>F</a:t>
            </a:r>
            <a:r>
              <a:rPr lang="en-US" sz="1800" i="1" baseline="-25000" dirty="0" smtClean="0"/>
              <a:t>i</a:t>
            </a:r>
            <a:r>
              <a:rPr lang="en-US" sz="1800" dirty="0" smtClean="0"/>
              <a:t> = the confidence level of an individual spectral test</a:t>
            </a:r>
          </a:p>
          <a:p>
            <a:r>
              <a:rPr lang="en-US" sz="1800" i="1" dirty="0" smtClean="0"/>
              <a:t>m</a:t>
            </a:r>
            <a:r>
              <a:rPr lang="en-US" sz="1800" dirty="0" smtClean="0"/>
              <a:t> = number of tests in a given group</a:t>
            </a:r>
          </a:p>
          <a:p>
            <a:r>
              <a:rPr lang="en-US" sz="1800" i="1" dirty="0" smtClean="0"/>
              <a:t>j</a:t>
            </a:r>
            <a:r>
              <a:rPr lang="en-US" sz="1800" dirty="0" smtClean="0"/>
              <a:t> = the group index</a:t>
            </a:r>
          </a:p>
          <a:p>
            <a:r>
              <a:rPr lang="en-US" sz="1800" i="1" dirty="0" smtClean="0"/>
              <a:t>N</a:t>
            </a:r>
            <a:r>
              <a:rPr lang="en-US" sz="1800" dirty="0" smtClean="0"/>
              <a:t> = Number of groups</a:t>
            </a:r>
          </a:p>
        </p:txBody>
      </p:sp>
      <p:pic>
        <p:nvPicPr>
          <p:cNvPr id="5" name="Picture 4"/>
          <p:cNvPicPr>
            <a:picLocks noChangeAspect="1"/>
          </p:cNvPicPr>
          <p:nvPr/>
        </p:nvPicPr>
        <p:blipFill>
          <a:blip r:embed="rId2"/>
          <a:stretch>
            <a:fillRect/>
          </a:stretch>
        </p:blipFill>
        <p:spPr>
          <a:xfrm>
            <a:off x="5295900" y="4290919"/>
            <a:ext cx="3276600" cy="570521"/>
          </a:xfrm>
          <a:prstGeom prst="rect">
            <a:avLst/>
          </a:prstGeom>
        </p:spPr>
      </p:pic>
      <p:pic>
        <p:nvPicPr>
          <p:cNvPr id="6" name="Picture 2" descr="http://cimss.ssec.wisc.edu/goes/blog/wp-content/uploads/2007/05/TERRACLOUDMASK.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6158"/>
            <a:ext cx="3238500" cy="3238501"/>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152400" y="1074522"/>
            <a:ext cx="4762500" cy="5631078"/>
          </a:xfrm>
          <a:prstGeom prst="rect">
            <a:avLst/>
          </a:prstGeom>
        </p:spPr>
        <p:txBody>
          <a:bodyPr vert="horz">
            <a:normAutofit fontScale="85000"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514350" indent="-514350">
              <a:buFont typeface="+mj-lt"/>
              <a:buAutoNum type="arabicPeriod"/>
            </a:pPr>
            <a:r>
              <a:rPr lang="en-US" b="1" dirty="0" smtClean="0">
                <a:solidFill>
                  <a:srgbClr val="CC04B4"/>
                </a:solidFill>
              </a:rPr>
              <a:t>Determine surface type (both Day and Night)</a:t>
            </a:r>
          </a:p>
          <a:p>
            <a:pPr lvl="1"/>
            <a:r>
              <a:rPr lang="en-US" dirty="0" smtClean="0"/>
              <a:t>Land, water, snow/ice, desert, coast</a:t>
            </a:r>
          </a:p>
          <a:p>
            <a:pPr lvl="1"/>
            <a:endParaRPr lang="en-US" dirty="0" smtClean="0"/>
          </a:p>
          <a:p>
            <a:pPr marL="514350" indent="-514350">
              <a:buFont typeface="+mj-lt"/>
              <a:buAutoNum type="arabicPeriod"/>
            </a:pPr>
            <a:r>
              <a:rPr lang="en-US" b="1" dirty="0" smtClean="0">
                <a:solidFill>
                  <a:srgbClr val="CC04B4"/>
                </a:solidFill>
              </a:rPr>
              <a:t>Threshold Tests</a:t>
            </a:r>
          </a:p>
          <a:p>
            <a:pPr marL="880110" lvl="1" indent="-514350"/>
            <a:r>
              <a:rPr lang="en-US" dirty="0" smtClean="0"/>
              <a:t>Clouds, aerosol in FOV</a:t>
            </a:r>
          </a:p>
          <a:p>
            <a:pPr marL="880110" lvl="1" indent="-514350"/>
            <a:endParaRPr lang="en-US" dirty="0" smtClean="0"/>
          </a:p>
          <a:p>
            <a:pPr marL="514350" indent="-514350">
              <a:buFont typeface="+mj-lt"/>
              <a:buAutoNum type="arabicPeriod"/>
            </a:pPr>
            <a:r>
              <a:rPr lang="en-US" dirty="0" smtClean="0">
                <a:solidFill>
                  <a:srgbClr val="CC04B4"/>
                </a:solidFill>
              </a:rPr>
              <a:t>“</a:t>
            </a:r>
            <a:r>
              <a:rPr lang="en-US" b="1" dirty="0" smtClean="0">
                <a:solidFill>
                  <a:srgbClr val="CC04B4"/>
                </a:solidFill>
              </a:rPr>
              <a:t>Clear” Confidence Level</a:t>
            </a:r>
          </a:p>
          <a:p>
            <a:pPr marL="880110" lvl="1" indent="-514350"/>
            <a:r>
              <a:rPr lang="en-US" dirty="0" smtClean="0"/>
              <a:t>1 = high confidence clear</a:t>
            </a:r>
          </a:p>
          <a:p>
            <a:pPr marL="880110" lvl="1" indent="-514350"/>
            <a:r>
              <a:rPr lang="en-US" dirty="0" smtClean="0"/>
              <a:t>0 = low confidence clear</a:t>
            </a:r>
          </a:p>
          <a:p>
            <a:pPr marL="880110" lvl="1" indent="-514350"/>
            <a:endParaRPr lang="en-US" dirty="0" smtClean="0"/>
          </a:p>
          <a:p>
            <a:pPr marL="514350" indent="-514350">
              <a:buFont typeface="+mj-lt"/>
              <a:buAutoNum type="arabicPeriod"/>
            </a:pPr>
            <a:r>
              <a:rPr lang="en-US" b="1" dirty="0" smtClean="0">
                <a:solidFill>
                  <a:srgbClr val="CC04B4"/>
                </a:solidFill>
              </a:rPr>
              <a:t>Different tests</a:t>
            </a:r>
          </a:p>
          <a:p>
            <a:pPr marL="880110" lvl="1" indent="-514350"/>
            <a:r>
              <a:rPr lang="en-US" dirty="0" smtClean="0"/>
              <a:t>Detection of different cloud conditions</a:t>
            </a:r>
          </a:p>
          <a:p>
            <a:pPr marL="880110" lvl="1" indent="-514350"/>
            <a:r>
              <a:rPr lang="en-US" dirty="0" smtClean="0"/>
              <a:t>Grouped together for detecting similar cloud conditions</a:t>
            </a:r>
          </a:p>
        </p:txBody>
      </p:sp>
      <p:sp>
        <p:nvSpPr>
          <p:cNvPr id="8" name="TextBox 7"/>
          <p:cNvSpPr txBox="1"/>
          <p:nvPr/>
        </p:nvSpPr>
        <p:spPr>
          <a:xfrm>
            <a:off x="4914900" y="3459922"/>
            <a:ext cx="4038600" cy="830997"/>
          </a:xfrm>
          <a:prstGeom prst="rect">
            <a:avLst/>
          </a:prstGeom>
          <a:noFill/>
        </p:spPr>
        <p:txBody>
          <a:bodyPr wrap="square" rtlCol="0">
            <a:spAutoFit/>
          </a:bodyPr>
          <a:lstStyle/>
          <a:p>
            <a:pPr algn="ctr"/>
            <a:r>
              <a:rPr lang="en-US" sz="2400" b="1" dirty="0" smtClean="0">
                <a:solidFill>
                  <a:srgbClr val="CC04B4"/>
                </a:solidFill>
                <a:effectLst>
                  <a:outerShdw blurRad="38100" dist="38100" dir="2700000" algn="tl">
                    <a:srgbClr val="000000">
                      <a:alpha val="43137"/>
                    </a:srgbClr>
                  </a:outerShdw>
                </a:effectLst>
              </a:rPr>
              <a:t>Minimum Confidence of Each Group</a:t>
            </a:r>
            <a:endParaRPr lang="en-US" sz="2400" b="1" dirty="0">
              <a:solidFill>
                <a:srgbClr val="CC04B4"/>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3706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500"/>
                                        <p:tgtEl>
                                          <p:spTgt spid="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Effect transition="in" filter="fade">
                                      <p:cBhvr>
                                        <p:cTn id="23" dur="500"/>
                                        <p:tgtEl>
                                          <p:spTgt spid="7">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7" end="7"/>
                                            </p:txEl>
                                          </p:spTgt>
                                        </p:tgtEl>
                                        <p:attrNameLst>
                                          <p:attrName>style.visibility</p:attrName>
                                        </p:attrNameLst>
                                      </p:cBhvr>
                                      <p:to>
                                        <p:strVal val="visible"/>
                                      </p:to>
                                    </p:set>
                                    <p:animEffect transition="in" filter="fade">
                                      <p:cBhvr>
                                        <p:cTn id="26" dur="500"/>
                                        <p:tgtEl>
                                          <p:spTgt spid="7">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animEffect transition="in" filter="fade">
                                      <p:cBhvr>
                                        <p:cTn id="29" dur="500"/>
                                        <p:tgtEl>
                                          <p:spTgt spid="7">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10" end="10"/>
                                            </p:txEl>
                                          </p:spTgt>
                                        </p:tgtEl>
                                        <p:attrNameLst>
                                          <p:attrName>style.visibility</p:attrName>
                                        </p:attrNameLst>
                                      </p:cBhvr>
                                      <p:to>
                                        <p:strVal val="visible"/>
                                      </p:to>
                                    </p:set>
                                    <p:animEffect transition="in" filter="fade">
                                      <p:cBhvr>
                                        <p:cTn id="34" dur="500"/>
                                        <p:tgtEl>
                                          <p:spTgt spid="7">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7">
                                            <p:txEl>
                                              <p:pRg st="11" end="11"/>
                                            </p:txEl>
                                          </p:spTgt>
                                        </p:tgtEl>
                                        <p:attrNameLst>
                                          <p:attrName>style.visibility</p:attrName>
                                        </p:attrNameLst>
                                      </p:cBhvr>
                                      <p:to>
                                        <p:strVal val="visible"/>
                                      </p:to>
                                    </p:set>
                                    <p:animEffect transition="in" filter="fade">
                                      <p:cBhvr>
                                        <p:cTn id="37" dur="500"/>
                                        <p:tgtEl>
                                          <p:spTgt spid="7">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7">
                                            <p:txEl>
                                              <p:pRg st="12" end="12"/>
                                            </p:txEl>
                                          </p:spTgt>
                                        </p:tgtEl>
                                        <p:attrNameLst>
                                          <p:attrName>style.visibility</p:attrName>
                                        </p:attrNameLst>
                                      </p:cBhvr>
                                      <p:to>
                                        <p:strVal val="visible"/>
                                      </p:to>
                                    </p:set>
                                    <p:animEffect transition="in" filter="fade">
                                      <p:cBhvr>
                                        <p:cTn id="40" dur="500"/>
                                        <p:tgtEl>
                                          <p:spTgt spid="7">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0" end="0"/>
                                            </p:txEl>
                                          </p:spTgt>
                                        </p:tgtEl>
                                        <p:attrNameLst>
                                          <p:attrName>style.visibility</p:attrName>
                                        </p:attrNameLst>
                                      </p:cBhvr>
                                      <p:to>
                                        <p:strVal val="visible"/>
                                      </p:to>
                                    </p:set>
                                    <p:animEffect transition="in" filter="fade">
                                      <p:cBhvr>
                                        <p:cTn id="51" dur="500"/>
                                        <p:tgtEl>
                                          <p:spTgt spid="3">
                                            <p:txEl>
                                              <p:pRg st="0" end="0"/>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xEl>
                                              <p:pRg st="1" end="1"/>
                                            </p:txEl>
                                          </p:spTgt>
                                        </p:tgtEl>
                                        <p:attrNameLst>
                                          <p:attrName>style.visibility</p:attrName>
                                        </p:attrNameLst>
                                      </p:cBhvr>
                                      <p:to>
                                        <p:strVal val="visible"/>
                                      </p:to>
                                    </p:set>
                                    <p:animEffect transition="in" filter="fade">
                                      <p:cBhvr>
                                        <p:cTn id="54" dur="500"/>
                                        <p:tgtEl>
                                          <p:spTgt spid="3">
                                            <p:txEl>
                                              <p:pRg st="1" end="1"/>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xEl>
                                              <p:pRg st="2" end="2"/>
                                            </p:txEl>
                                          </p:spTgt>
                                        </p:tgtEl>
                                        <p:attrNameLst>
                                          <p:attrName>style.visibility</p:attrName>
                                        </p:attrNameLst>
                                      </p:cBhvr>
                                      <p:to>
                                        <p:strVal val="visible"/>
                                      </p:to>
                                    </p:set>
                                    <p:animEffect transition="in" filter="fade">
                                      <p:cBhvr>
                                        <p:cTn id="57" dur="500"/>
                                        <p:tgtEl>
                                          <p:spTgt spid="3">
                                            <p:txEl>
                                              <p:pRg st="2" end="2"/>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Effect transition="in" filter="fade">
                                      <p:cBhvr>
                                        <p:cTn id="6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61499" y="1676400"/>
            <a:ext cx="3403361" cy="1952313"/>
          </a:xfrm>
          <a:prstGeom prst="rect">
            <a:avLst/>
          </a:prstGeom>
        </p:spPr>
      </p:pic>
      <p:sp>
        <p:nvSpPr>
          <p:cNvPr id="2" name="Title 1"/>
          <p:cNvSpPr>
            <a:spLocks noGrp="1"/>
          </p:cNvSpPr>
          <p:nvPr>
            <p:ph type="title"/>
          </p:nvPr>
        </p:nvSpPr>
        <p:spPr>
          <a:xfrm>
            <a:off x="152400" y="152400"/>
            <a:ext cx="8229600" cy="704088"/>
          </a:xfrm>
        </p:spPr>
        <p:txBody>
          <a:bodyPr>
            <a:normAutofit fontScale="90000"/>
          </a:bodyPr>
          <a:lstStyle/>
          <a:p>
            <a:r>
              <a:rPr lang="en-US" dirty="0" smtClean="0"/>
              <a:t>Cloud Mask</a:t>
            </a:r>
            <a:endParaRPr lang="en-US" dirty="0"/>
          </a:p>
        </p:txBody>
      </p:sp>
      <p:sp>
        <p:nvSpPr>
          <p:cNvPr id="3" name="Content Placeholder 2"/>
          <p:cNvSpPr>
            <a:spLocks noGrp="1"/>
          </p:cNvSpPr>
          <p:nvPr>
            <p:ph idx="1"/>
          </p:nvPr>
        </p:nvSpPr>
        <p:spPr>
          <a:xfrm>
            <a:off x="76200" y="3352800"/>
            <a:ext cx="4114800" cy="1066800"/>
          </a:xfrm>
        </p:spPr>
        <p:txBody>
          <a:bodyPr>
            <a:normAutofit/>
          </a:bodyPr>
          <a:lstStyle/>
          <a:p>
            <a:r>
              <a:rPr lang="en-US" sz="1400" i="1" dirty="0" smtClean="0"/>
              <a:t>Q</a:t>
            </a:r>
            <a:r>
              <a:rPr lang="en-US" sz="1400" dirty="0" smtClean="0"/>
              <a:t> = final cloud mask confidence</a:t>
            </a:r>
          </a:p>
          <a:p>
            <a:r>
              <a:rPr lang="en-US" sz="1400" i="1" dirty="0" smtClean="0"/>
              <a:t>N</a:t>
            </a:r>
            <a:r>
              <a:rPr lang="en-US" sz="1400" dirty="0" smtClean="0"/>
              <a:t> = Number of Groups</a:t>
            </a:r>
          </a:p>
          <a:p>
            <a:r>
              <a:rPr lang="en-US" sz="1400" i="1" dirty="0" err="1" smtClean="0"/>
              <a:t>G</a:t>
            </a:r>
            <a:r>
              <a:rPr lang="en-US" sz="1400" i="1" baseline="-25000" dirty="0" err="1" smtClean="0"/>
              <a:t>j</a:t>
            </a:r>
            <a:r>
              <a:rPr lang="en-US" sz="1400" dirty="0" smtClean="0"/>
              <a:t> = Minimum confidence of group</a:t>
            </a:r>
            <a:endParaRPr lang="en-US" sz="2000" dirty="0" smtClean="0"/>
          </a:p>
        </p:txBody>
      </p:sp>
      <p:pic>
        <p:nvPicPr>
          <p:cNvPr id="4" name="Picture 3"/>
          <p:cNvPicPr>
            <a:picLocks noChangeAspect="1"/>
          </p:cNvPicPr>
          <p:nvPr/>
        </p:nvPicPr>
        <p:blipFill>
          <a:blip r:embed="rId3"/>
          <a:stretch>
            <a:fillRect/>
          </a:stretch>
        </p:blipFill>
        <p:spPr>
          <a:xfrm>
            <a:off x="3606550" y="-7961"/>
            <a:ext cx="5537450" cy="4114800"/>
          </a:xfrm>
          <a:prstGeom prst="rect">
            <a:avLst/>
          </a:prstGeom>
        </p:spPr>
      </p:pic>
      <p:sp>
        <p:nvSpPr>
          <p:cNvPr id="8" name="TextBox 7"/>
          <p:cNvSpPr txBox="1"/>
          <p:nvPr/>
        </p:nvSpPr>
        <p:spPr>
          <a:xfrm>
            <a:off x="152400" y="1016849"/>
            <a:ext cx="3352800" cy="830997"/>
          </a:xfrm>
          <a:prstGeom prst="rect">
            <a:avLst/>
          </a:prstGeom>
          <a:noFill/>
        </p:spPr>
        <p:txBody>
          <a:bodyPr wrap="square" rtlCol="0">
            <a:spAutoFit/>
          </a:bodyPr>
          <a:lstStyle/>
          <a:p>
            <a:pPr algn="ctr"/>
            <a:r>
              <a:rPr lang="en-US" sz="2400" b="1" dirty="0" smtClean="0">
                <a:solidFill>
                  <a:srgbClr val="CC04B4"/>
                </a:solidFill>
                <a:effectLst>
                  <a:outerShdw blurRad="38100" dist="38100" dir="2700000" algn="tl">
                    <a:srgbClr val="000000">
                      <a:alpha val="43137"/>
                    </a:srgbClr>
                  </a:outerShdw>
                </a:effectLst>
              </a:rPr>
              <a:t>Final Cloud Mask Confidence</a:t>
            </a:r>
            <a:endParaRPr lang="en-US" sz="2400" b="1" dirty="0">
              <a:solidFill>
                <a:srgbClr val="CC04B4"/>
              </a:solidFill>
              <a:effectLst>
                <a:outerShdw blurRad="38100" dist="38100" dir="2700000" algn="tl">
                  <a:srgbClr val="000000">
                    <a:alpha val="43137"/>
                  </a:srgbClr>
                </a:outerShdw>
              </a:effectLst>
            </a:endParaRPr>
          </a:p>
        </p:txBody>
      </p:sp>
      <p:sp>
        <p:nvSpPr>
          <p:cNvPr id="9" name="Content Placeholder 2"/>
          <p:cNvSpPr txBox="1">
            <a:spLocks/>
          </p:cNvSpPr>
          <p:nvPr/>
        </p:nvSpPr>
        <p:spPr>
          <a:xfrm>
            <a:off x="152400" y="4448624"/>
            <a:ext cx="8763000" cy="2256975"/>
          </a:xfrm>
          <a:prstGeom prst="rect">
            <a:avLst/>
          </a:prstGeom>
        </p:spPr>
        <p:txBody>
          <a:bodyPr vert="horz">
            <a:normAutofit fontScale="77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b="1" dirty="0" smtClean="0"/>
              <a:t>Clear-Sky Conservative</a:t>
            </a:r>
          </a:p>
          <a:p>
            <a:pPr lvl="1"/>
            <a:r>
              <a:rPr lang="en-US" sz="2000" b="1" dirty="0" smtClean="0"/>
              <a:t>If highly confident it is cloudy (Fi = 0) then the final clear-sky confidence is 0.</a:t>
            </a:r>
          </a:p>
          <a:p>
            <a:pPr lvl="1"/>
            <a:endParaRPr lang="en-US" sz="2000" b="1" dirty="0" smtClean="0"/>
          </a:p>
          <a:p>
            <a:r>
              <a:rPr lang="en-US" sz="2400" b="1" dirty="0" smtClean="0"/>
              <a:t>Confidence Levels (</a:t>
            </a:r>
            <a:r>
              <a:rPr lang="en-US" sz="2400" b="1" dirty="0" smtClean="0">
                <a:solidFill>
                  <a:srgbClr val="CC04B4"/>
                </a:solidFill>
              </a:rPr>
              <a:t>OF BEING CLEAR!!</a:t>
            </a:r>
            <a:r>
              <a:rPr lang="en-US" sz="2400" b="1" dirty="0" smtClean="0"/>
              <a:t>)</a:t>
            </a:r>
          </a:p>
          <a:p>
            <a:pPr lvl="1"/>
            <a:r>
              <a:rPr lang="en-US" sz="2200" b="1" dirty="0" smtClean="0"/>
              <a:t>Confident Clear (Q &gt; 0.99)</a:t>
            </a:r>
          </a:p>
          <a:p>
            <a:pPr lvl="1"/>
            <a:r>
              <a:rPr lang="en-US" sz="2200" b="1" dirty="0" smtClean="0"/>
              <a:t>Probably Clear (Q &gt; 0.95)</a:t>
            </a:r>
          </a:p>
          <a:p>
            <a:pPr lvl="1"/>
            <a:r>
              <a:rPr lang="en-US" sz="2200" b="1" dirty="0" smtClean="0"/>
              <a:t>Uncertain/Probably Cloudy (Q &gt; 0.66)</a:t>
            </a:r>
          </a:p>
          <a:p>
            <a:pPr lvl="1"/>
            <a:r>
              <a:rPr lang="en-US" sz="2200" b="1" dirty="0" smtClean="0"/>
              <a:t>Cloudy (Q ≤ 0.66). (</a:t>
            </a:r>
            <a:r>
              <a:rPr lang="en-US" sz="2200" b="1" i="1" dirty="0" smtClean="0">
                <a:solidFill>
                  <a:srgbClr val="CC04B4"/>
                </a:solidFill>
              </a:rPr>
              <a:t>not clear</a:t>
            </a:r>
            <a:r>
              <a:rPr lang="en-US" sz="2200" b="1" dirty="0" smtClean="0"/>
              <a:t>)</a:t>
            </a:r>
          </a:p>
          <a:p>
            <a:pPr lvl="1"/>
            <a:endParaRPr lang="en-US" sz="2200" b="1" dirty="0" smtClean="0"/>
          </a:p>
          <a:p>
            <a:pPr lvl="1"/>
            <a:endParaRPr lang="en-US" sz="2200" b="1" dirty="0" smtClean="0"/>
          </a:p>
          <a:p>
            <a:pPr lvl="1"/>
            <a:endParaRPr lang="en-US" sz="2200" dirty="0" smtClean="0"/>
          </a:p>
          <a:p>
            <a:pPr lvl="1"/>
            <a:endParaRPr lang="en-US" dirty="0" smtClean="0"/>
          </a:p>
        </p:txBody>
      </p:sp>
      <p:sp>
        <p:nvSpPr>
          <p:cNvPr id="7" name="Right Brace 6"/>
          <p:cNvSpPr/>
          <p:nvPr/>
        </p:nvSpPr>
        <p:spPr>
          <a:xfrm>
            <a:off x="5410200" y="5257799"/>
            <a:ext cx="838200" cy="134535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6553200" y="5406744"/>
            <a:ext cx="1828800" cy="923330"/>
          </a:xfrm>
          <a:prstGeom prst="rect">
            <a:avLst/>
          </a:prstGeom>
          <a:noFill/>
        </p:spPr>
        <p:txBody>
          <a:bodyPr wrap="square" rtlCol="0">
            <a:spAutoFit/>
          </a:bodyPr>
          <a:lstStyle/>
          <a:p>
            <a:pPr algn="ctr"/>
            <a:r>
              <a:rPr lang="en-US" dirty="0" smtClean="0"/>
              <a:t>FIRST TWO BITS of the MASK</a:t>
            </a:r>
            <a:endParaRPr lang="en-US" dirty="0"/>
          </a:p>
        </p:txBody>
      </p:sp>
    </p:spTree>
    <p:extLst>
      <p:ext uri="{BB962C8B-B14F-4D97-AF65-F5344CB8AC3E}">
        <p14:creationId xmlns:p14="http://schemas.microsoft.com/office/powerpoint/2010/main" val="93817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500"/>
                                        <p:tgtEl>
                                          <p:spTgt spid="9">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fade">
                                      <p:cBhvr>
                                        <p:cTn id="32" dur="500"/>
                                        <p:tgtEl>
                                          <p:spTgt spid="9">
                                            <p:txEl>
                                              <p:pRg st="3" end="3"/>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500"/>
                                        <p:tgtEl>
                                          <p:spTgt spid="9">
                                            <p:txEl>
                                              <p:pRg st="4" end="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9">
                                            <p:txEl>
                                              <p:pRg st="5" end="5"/>
                                            </p:txEl>
                                          </p:spTgt>
                                        </p:tgtEl>
                                        <p:attrNameLst>
                                          <p:attrName>style.visibility</p:attrName>
                                        </p:attrNameLst>
                                      </p:cBhvr>
                                      <p:to>
                                        <p:strVal val="visible"/>
                                      </p:to>
                                    </p:set>
                                    <p:animEffect transition="in" filter="fade">
                                      <p:cBhvr>
                                        <p:cTn id="38" dur="500"/>
                                        <p:tgtEl>
                                          <p:spTgt spid="9">
                                            <p:txEl>
                                              <p:pRg st="5" end="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9">
                                            <p:txEl>
                                              <p:pRg st="6" end="6"/>
                                            </p:txEl>
                                          </p:spTgt>
                                        </p:tgtEl>
                                        <p:attrNameLst>
                                          <p:attrName>style.visibility</p:attrName>
                                        </p:attrNameLst>
                                      </p:cBhvr>
                                      <p:to>
                                        <p:strVal val="visible"/>
                                      </p:to>
                                    </p:set>
                                    <p:animEffect transition="in" filter="fade">
                                      <p:cBhvr>
                                        <p:cTn id="41" dur="500"/>
                                        <p:tgtEl>
                                          <p:spTgt spid="9">
                                            <p:txEl>
                                              <p:pRg st="6" end="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9">
                                            <p:txEl>
                                              <p:pRg st="7" end="7"/>
                                            </p:txEl>
                                          </p:spTgt>
                                        </p:tgtEl>
                                        <p:attrNameLst>
                                          <p:attrName>style.visibility</p:attrName>
                                        </p:attrNameLst>
                                      </p:cBhvr>
                                      <p:to>
                                        <p:strVal val="visible"/>
                                      </p:to>
                                    </p:set>
                                    <p:animEffect transition="in" filter="fade">
                                      <p:cBhvr>
                                        <p:cTn id="44" dur="500"/>
                                        <p:tgtEl>
                                          <p:spTgt spid="9">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7" grpId="0" animBg="1"/>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07770" y="493541"/>
            <a:ext cx="5736230" cy="4262511"/>
          </a:xfrm>
          <a:prstGeom prst="rect">
            <a:avLst/>
          </a:prstGeom>
        </p:spPr>
      </p:pic>
      <p:sp>
        <p:nvSpPr>
          <p:cNvPr id="2" name="Title 1"/>
          <p:cNvSpPr>
            <a:spLocks noGrp="1"/>
          </p:cNvSpPr>
          <p:nvPr>
            <p:ph type="title"/>
          </p:nvPr>
        </p:nvSpPr>
        <p:spPr>
          <a:xfrm>
            <a:off x="76200" y="493541"/>
            <a:ext cx="3255370" cy="704088"/>
          </a:xfrm>
        </p:spPr>
        <p:txBody>
          <a:bodyPr>
            <a:normAutofit fontScale="90000"/>
          </a:bodyPr>
          <a:lstStyle/>
          <a:p>
            <a:r>
              <a:rPr lang="en-US" dirty="0" smtClean="0"/>
              <a:t>Cloud Mask</a:t>
            </a:r>
            <a:endParaRPr lang="en-US" dirty="0"/>
          </a:p>
        </p:txBody>
      </p:sp>
      <p:sp>
        <p:nvSpPr>
          <p:cNvPr id="11" name="Content Placeholder 2"/>
          <p:cNvSpPr txBox="1">
            <a:spLocks/>
          </p:cNvSpPr>
          <p:nvPr/>
        </p:nvSpPr>
        <p:spPr>
          <a:xfrm>
            <a:off x="4114800" y="4724400"/>
            <a:ext cx="4724400" cy="1980725"/>
          </a:xfrm>
          <a:prstGeom prst="rect">
            <a:avLst/>
          </a:prstGeom>
        </p:spPr>
        <p:txBody>
          <a:bodyPr vert="horz">
            <a:normAutofit fontScale="9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800" b="1" i="1" dirty="0" smtClean="0">
                <a:solidFill>
                  <a:srgbClr val="CC04B4"/>
                </a:solidFill>
              </a:rPr>
              <a:t>Uncertain/Probably Cloudy</a:t>
            </a:r>
          </a:p>
          <a:p>
            <a:pPr lvl="1"/>
            <a:r>
              <a:rPr lang="en-US" sz="2000" dirty="0" smtClean="0"/>
              <a:t>Usually near cloud edges</a:t>
            </a:r>
          </a:p>
          <a:p>
            <a:pPr lvl="1"/>
            <a:endParaRPr lang="en-US" sz="2000" b="1" dirty="0" smtClean="0"/>
          </a:p>
          <a:p>
            <a:r>
              <a:rPr lang="en-US" b="1" i="1" dirty="0" smtClean="0">
                <a:solidFill>
                  <a:srgbClr val="CC04B4"/>
                </a:solidFill>
              </a:rPr>
              <a:t>Probably Clear</a:t>
            </a:r>
          </a:p>
          <a:p>
            <a:pPr lvl="1"/>
            <a:r>
              <a:rPr lang="en-US" sz="2000" dirty="0" smtClean="0"/>
              <a:t>Isolated regions over land, away from cloud edges</a:t>
            </a:r>
          </a:p>
          <a:p>
            <a:pPr lvl="1"/>
            <a:endParaRPr lang="en-US" sz="2200" b="1" dirty="0" smtClean="0"/>
          </a:p>
          <a:p>
            <a:pPr lvl="1"/>
            <a:endParaRPr lang="en-US" sz="2200" b="1" dirty="0" smtClean="0"/>
          </a:p>
          <a:p>
            <a:pPr lvl="1"/>
            <a:endParaRPr lang="en-US" sz="2200" dirty="0" smtClean="0"/>
          </a:p>
          <a:p>
            <a:pPr lvl="1"/>
            <a:endParaRPr lang="en-US" dirty="0" smtClean="0"/>
          </a:p>
        </p:txBody>
      </p:sp>
      <p:sp>
        <p:nvSpPr>
          <p:cNvPr id="12" name="Content Placeholder 2"/>
          <p:cNvSpPr txBox="1">
            <a:spLocks/>
          </p:cNvSpPr>
          <p:nvPr/>
        </p:nvSpPr>
        <p:spPr>
          <a:xfrm>
            <a:off x="0" y="1371600"/>
            <a:ext cx="3657600" cy="5333525"/>
          </a:xfrm>
          <a:prstGeom prst="rect">
            <a:avLst/>
          </a:prstGeom>
        </p:spPr>
        <p:txBody>
          <a:bodyPr vert="horz">
            <a:normAutofit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800" b="1" i="1" dirty="0" smtClean="0">
                <a:solidFill>
                  <a:srgbClr val="CC04B4"/>
                </a:solidFill>
              </a:rPr>
              <a:t>Difficult Over</a:t>
            </a:r>
          </a:p>
          <a:p>
            <a:pPr lvl="1"/>
            <a:r>
              <a:rPr lang="en-US" sz="2000" dirty="0" smtClean="0"/>
              <a:t>Non-vegetated surfaces</a:t>
            </a:r>
          </a:p>
          <a:p>
            <a:pPr lvl="1"/>
            <a:endParaRPr lang="en-US" sz="2000" dirty="0" smtClean="0"/>
          </a:p>
          <a:p>
            <a:pPr lvl="1"/>
            <a:r>
              <a:rPr lang="en-US" sz="2000" dirty="0" smtClean="0"/>
              <a:t>Transitional areas (Desert-Vegetation)</a:t>
            </a:r>
          </a:p>
          <a:p>
            <a:pPr lvl="1"/>
            <a:endParaRPr lang="en-US" sz="2000" dirty="0" smtClean="0"/>
          </a:p>
          <a:p>
            <a:pPr lvl="1"/>
            <a:r>
              <a:rPr lang="en-US" sz="2000" dirty="0" smtClean="0"/>
              <a:t>High-elevations</a:t>
            </a:r>
          </a:p>
          <a:p>
            <a:pPr lvl="2"/>
            <a:r>
              <a:rPr lang="en-US" sz="1800" dirty="0" smtClean="0"/>
              <a:t>Mountains</a:t>
            </a:r>
          </a:p>
          <a:p>
            <a:pPr lvl="2"/>
            <a:r>
              <a:rPr lang="en-US" sz="1800" dirty="0" smtClean="0"/>
              <a:t>Antarctica plateau</a:t>
            </a:r>
          </a:p>
          <a:p>
            <a:pPr lvl="2"/>
            <a:endParaRPr lang="en-US" sz="1800" dirty="0" smtClean="0"/>
          </a:p>
          <a:p>
            <a:pPr lvl="1"/>
            <a:r>
              <a:rPr lang="en-US" sz="2000" dirty="0" err="1" smtClean="0"/>
              <a:t>Sunglint</a:t>
            </a:r>
            <a:r>
              <a:rPr lang="en-US" sz="2000" dirty="0" smtClean="0"/>
              <a:t> regions (later)</a:t>
            </a:r>
          </a:p>
          <a:p>
            <a:pPr lvl="1"/>
            <a:endParaRPr lang="en-US" sz="2000" dirty="0" smtClean="0"/>
          </a:p>
          <a:p>
            <a:pPr lvl="1"/>
            <a:r>
              <a:rPr lang="en-US" sz="2000" dirty="0" smtClean="0"/>
              <a:t>Nighttime masking during strong temp inversions</a:t>
            </a:r>
          </a:p>
          <a:p>
            <a:pPr lvl="1"/>
            <a:endParaRPr lang="en-US" b="1" i="1" dirty="0" smtClean="0"/>
          </a:p>
          <a:p>
            <a:pPr lvl="1"/>
            <a:endParaRPr lang="en-US" sz="1800" b="1" dirty="0" smtClean="0"/>
          </a:p>
          <a:p>
            <a:pPr lvl="1"/>
            <a:endParaRPr lang="en-US" sz="2200" b="1" dirty="0" smtClean="0"/>
          </a:p>
          <a:p>
            <a:pPr lvl="1"/>
            <a:endParaRPr lang="en-US" sz="2200" b="1" dirty="0" smtClean="0"/>
          </a:p>
          <a:p>
            <a:pPr lvl="1"/>
            <a:endParaRPr lang="en-US" sz="2200" dirty="0" smtClean="0"/>
          </a:p>
          <a:p>
            <a:pPr lvl="1"/>
            <a:endParaRPr lang="en-US" dirty="0" smtClean="0"/>
          </a:p>
        </p:txBody>
      </p:sp>
    </p:spTree>
    <p:extLst>
      <p:ext uri="{BB962C8B-B14F-4D97-AF65-F5344CB8AC3E}">
        <p14:creationId xmlns:p14="http://schemas.microsoft.com/office/powerpoint/2010/main" val="144360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500"/>
                                        <p:tgtEl>
                                          <p:spTgt spid="1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3" end="3"/>
                                            </p:txEl>
                                          </p:spTgt>
                                        </p:tgtEl>
                                        <p:attrNameLst>
                                          <p:attrName>style.visibility</p:attrName>
                                        </p:attrNameLst>
                                      </p:cBhvr>
                                      <p:to>
                                        <p:strVal val="visible"/>
                                      </p:to>
                                    </p:set>
                                    <p:animEffect transition="in" filter="fade">
                                      <p:cBhvr>
                                        <p:cTn id="12" dur="500"/>
                                        <p:tgtEl>
                                          <p:spTgt spid="1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animEffect transition="in" filter="fade">
                                      <p:cBhvr>
                                        <p:cTn id="17" dur="500"/>
                                        <p:tgtEl>
                                          <p:spTgt spid="12">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xEl>
                                              <p:pRg st="6" end="6"/>
                                            </p:txEl>
                                          </p:spTgt>
                                        </p:tgtEl>
                                        <p:attrNameLst>
                                          <p:attrName>style.visibility</p:attrName>
                                        </p:attrNameLst>
                                      </p:cBhvr>
                                      <p:to>
                                        <p:strVal val="visible"/>
                                      </p:to>
                                    </p:set>
                                    <p:animEffect transition="in" filter="fade">
                                      <p:cBhvr>
                                        <p:cTn id="20" dur="500"/>
                                        <p:tgtEl>
                                          <p:spTgt spid="12">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xEl>
                                              <p:pRg st="7" end="7"/>
                                            </p:txEl>
                                          </p:spTgt>
                                        </p:tgtEl>
                                        <p:attrNameLst>
                                          <p:attrName>style.visibility</p:attrName>
                                        </p:attrNameLst>
                                      </p:cBhvr>
                                      <p:to>
                                        <p:strVal val="visible"/>
                                      </p:to>
                                    </p:set>
                                    <p:animEffect transition="in" filter="fade">
                                      <p:cBhvr>
                                        <p:cTn id="23" dur="500"/>
                                        <p:tgtEl>
                                          <p:spTgt spid="12">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xEl>
                                              <p:pRg st="9" end="9"/>
                                            </p:txEl>
                                          </p:spTgt>
                                        </p:tgtEl>
                                        <p:attrNameLst>
                                          <p:attrName>style.visibility</p:attrName>
                                        </p:attrNameLst>
                                      </p:cBhvr>
                                      <p:to>
                                        <p:strVal val="visible"/>
                                      </p:to>
                                    </p:set>
                                    <p:animEffect transition="in" filter="fade">
                                      <p:cBhvr>
                                        <p:cTn id="28" dur="500"/>
                                        <p:tgtEl>
                                          <p:spTgt spid="12">
                                            <p:txEl>
                                              <p:pRg st="9" end="9"/>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xEl>
                                              <p:pRg st="11" end="11"/>
                                            </p:txEl>
                                          </p:spTgt>
                                        </p:tgtEl>
                                        <p:attrNameLst>
                                          <p:attrName>style.visibility</p:attrName>
                                        </p:attrNameLst>
                                      </p:cBhvr>
                                      <p:to>
                                        <p:strVal val="visible"/>
                                      </p:to>
                                    </p:set>
                                    <p:animEffect transition="in" filter="fade">
                                      <p:cBhvr>
                                        <p:cTn id="33" dur="500"/>
                                        <p:tgtEl>
                                          <p:spTgt spid="12">
                                            <p:txEl>
                                              <p:pRg st="11" end="1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xEl>
                                              <p:pRg st="0" end="0"/>
                                            </p:txEl>
                                          </p:spTgt>
                                        </p:tgtEl>
                                        <p:attrNameLst>
                                          <p:attrName>style.visibility</p:attrName>
                                        </p:attrNameLst>
                                      </p:cBhvr>
                                      <p:to>
                                        <p:strVal val="visible"/>
                                      </p:to>
                                    </p:set>
                                    <p:animEffect transition="in" filter="fade">
                                      <p:cBhvr>
                                        <p:cTn id="38" dur="500"/>
                                        <p:tgtEl>
                                          <p:spTgt spid="11">
                                            <p:txEl>
                                              <p:pRg st="0" end="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1">
                                            <p:txEl>
                                              <p:pRg st="1" end="1"/>
                                            </p:txEl>
                                          </p:spTgt>
                                        </p:tgtEl>
                                        <p:attrNameLst>
                                          <p:attrName>style.visibility</p:attrName>
                                        </p:attrNameLst>
                                      </p:cBhvr>
                                      <p:to>
                                        <p:strVal val="visible"/>
                                      </p:to>
                                    </p:set>
                                    <p:animEffect transition="in" filter="fade">
                                      <p:cBhvr>
                                        <p:cTn id="41" dur="500"/>
                                        <p:tgtEl>
                                          <p:spTgt spid="11">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3" end="3"/>
                                            </p:txEl>
                                          </p:spTgt>
                                        </p:tgtEl>
                                        <p:attrNameLst>
                                          <p:attrName>style.visibility</p:attrName>
                                        </p:attrNameLst>
                                      </p:cBhvr>
                                      <p:to>
                                        <p:strVal val="visible"/>
                                      </p:to>
                                    </p:set>
                                    <p:animEffect transition="in" filter="fade">
                                      <p:cBhvr>
                                        <p:cTn id="46" dur="500"/>
                                        <p:tgtEl>
                                          <p:spTgt spid="11">
                                            <p:txEl>
                                              <p:pRg st="3" end="3"/>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xEl>
                                              <p:pRg st="4" end="4"/>
                                            </p:txEl>
                                          </p:spTgt>
                                        </p:tgtEl>
                                        <p:attrNameLst>
                                          <p:attrName>style.visibility</p:attrName>
                                        </p:attrNameLst>
                                      </p:cBhvr>
                                      <p:to>
                                        <p:strVal val="visible"/>
                                      </p:to>
                                    </p:set>
                                    <p:animEffect transition="in" filter="fade">
                                      <p:cBhvr>
                                        <p:cTn id="49"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22300" y="76994"/>
            <a:ext cx="7773987" cy="1143000"/>
          </a:xfrm>
        </p:spPr>
        <p:txBody>
          <a:bodyPr/>
          <a:lstStyle/>
          <a:p>
            <a:r>
              <a:rPr lang="en-US" altLang="en-US" dirty="0"/>
              <a:t>Confidence Level of Clear</a:t>
            </a:r>
          </a:p>
        </p:txBody>
      </p:sp>
      <p:sp>
        <p:nvSpPr>
          <p:cNvPr id="9219" name="Rectangle 3"/>
          <p:cNvSpPr>
            <a:spLocks noChangeArrowheads="1"/>
          </p:cNvSpPr>
          <p:nvPr/>
        </p:nvSpPr>
        <p:spPr bwMode="auto">
          <a:xfrm>
            <a:off x="2225675" y="21161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220" name="Rectangle 4"/>
          <p:cNvSpPr>
            <a:spLocks noChangeArrowheads="1"/>
          </p:cNvSpPr>
          <p:nvPr/>
        </p:nvSpPr>
        <p:spPr bwMode="auto">
          <a:xfrm>
            <a:off x="1941513" y="1943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aphicFrame>
        <p:nvGraphicFramePr>
          <p:cNvPr id="9221" name="Object 5"/>
          <p:cNvGraphicFramePr>
            <a:graphicFrameLocks noChangeAspect="1"/>
          </p:cNvGraphicFramePr>
          <p:nvPr/>
        </p:nvGraphicFramePr>
        <p:xfrm>
          <a:off x="346075" y="1312863"/>
          <a:ext cx="8026400" cy="4535487"/>
        </p:xfrm>
        <a:graphic>
          <a:graphicData uri="http://schemas.openxmlformats.org/presentationml/2006/ole">
            <mc:AlternateContent xmlns:mc="http://schemas.openxmlformats.org/markup-compatibility/2006">
              <mc:Choice xmlns:v="urn:schemas-microsoft-com:vml" Requires="v">
                <p:oleObj spid="_x0000_s1036" r:id="rId4" imgW="6152459" imgH="4031447" progId="STATISTICAGraph">
                  <p:embed/>
                </p:oleObj>
              </mc:Choice>
              <mc:Fallback>
                <p:oleObj r:id="rId4" imgW="6152459" imgH="4031447" progId="STATISTICAGrap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639" t="8163" r="1712" b="7516"/>
                      <a:stretch>
                        <a:fillRect/>
                      </a:stretch>
                    </p:blipFill>
                    <p:spPr bwMode="auto">
                      <a:xfrm>
                        <a:off x="346075" y="1312863"/>
                        <a:ext cx="8026400" cy="4535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2" name="Text Box 6"/>
          <p:cNvSpPr txBox="1">
            <a:spLocks noChangeArrowheads="1"/>
          </p:cNvSpPr>
          <p:nvPr/>
        </p:nvSpPr>
        <p:spPr bwMode="auto">
          <a:xfrm>
            <a:off x="622300" y="6151563"/>
            <a:ext cx="7258050"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945" tIns="41473" rIns="82945" bIns="41473">
            <a:spAutoFit/>
          </a:bodyPr>
          <a:lstStyle>
            <a:lvl1pPr defTabSz="828675">
              <a:defRPr sz="2400">
                <a:solidFill>
                  <a:schemeClr val="tx1"/>
                </a:solidFill>
                <a:latin typeface="Times New Roman" charset="0"/>
              </a:defRPr>
            </a:lvl1pPr>
            <a:lvl2pPr marL="414338" defTabSz="828675">
              <a:defRPr sz="2400">
                <a:solidFill>
                  <a:schemeClr val="tx1"/>
                </a:solidFill>
                <a:latin typeface="Times New Roman" charset="0"/>
              </a:defRPr>
            </a:lvl2pPr>
            <a:lvl3pPr marL="828675" defTabSz="828675">
              <a:defRPr sz="2400">
                <a:solidFill>
                  <a:schemeClr val="tx1"/>
                </a:solidFill>
                <a:latin typeface="Times New Roman" charset="0"/>
              </a:defRPr>
            </a:lvl3pPr>
            <a:lvl4pPr marL="1244600" defTabSz="828675">
              <a:defRPr sz="2400">
                <a:solidFill>
                  <a:schemeClr val="tx1"/>
                </a:solidFill>
                <a:latin typeface="Times New Roman" charset="0"/>
              </a:defRPr>
            </a:lvl4pPr>
            <a:lvl5pPr marL="1658938" defTabSz="828675">
              <a:defRPr sz="2400">
                <a:solidFill>
                  <a:schemeClr val="tx1"/>
                </a:solidFill>
                <a:latin typeface="Times New Roman" charset="0"/>
              </a:defRPr>
            </a:lvl5pPr>
            <a:lvl6pPr marL="2116138" defTabSz="828675" fontAlgn="base">
              <a:spcBef>
                <a:spcPct val="0"/>
              </a:spcBef>
              <a:spcAft>
                <a:spcPct val="0"/>
              </a:spcAft>
              <a:defRPr sz="2400">
                <a:solidFill>
                  <a:schemeClr val="tx1"/>
                </a:solidFill>
                <a:latin typeface="Times New Roman" charset="0"/>
              </a:defRPr>
            </a:lvl6pPr>
            <a:lvl7pPr marL="2573338" defTabSz="828675" fontAlgn="base">
              <a:spcBef>
                <a:spcPct val="0"/>
              </a:spcBef>
              <a:spcAft>
                <a:spcPct val="0"/>
              </a:spcAft>
              <a:defRPr sz="2400">
                <a:solidFill>
                  <a:schemeClr val="tx1"/>
                </a:solidFill>
                <a:latin typeface="Times New Roman" charset="0"/>
              </a:defRPr>
            </a:lvl7pPr>
            <a:lvl8pPr marL="3030538" defTabSz="828675" fontAlgn="base">
              <a:spcBef>
                <a:spcPct val="0"/>
              </a:spcBef>
              <a:spcAft>
                <a:spcPct val="0"/>
              </a:spcAft>
              <a:defRPr sz="2400">
                <a:solidFill>
                  <a:schemeClr val="tx1"/>
                </a:solidFill>
                <a:latin typeface="Times New Roman" charset="0"/>
              </a:defRPr>
            </a:lvl8pPr>
            <a:lvl9pPr marL="3487738" defTabSz="828675" fontAlgn="base">
              <a:spcBef>
                <a:spcPct val="0"/>
              </a:spcBef>
              <a:spcAft>
                <a:spcPct val="0"/>
              </a:spcAft>
              <a:defRPr sz="2400">
                <a:solidFill>
                  <a:schemeClr val="tx1"/>
                </a:solidFill>
                <a:latin typeface="Times New Roman" charset="0"/>
              </a:defRPr>
            </a:lvl9pPr>
          </a:lstStyle>
          <a:p>
            <a:pPr>
              <a:spcBef>
                <a:spcPct val="50000"/>
              </a:spcBef>
            </a:pPr>
            <a:r>
              <a:rPr lang="en-US" altLang="en-US" sz="2200">
                <a:cs typeface="Times New Roman" charset="0"/>
              </a:rPr>
              <a:t> Example thresholds for the simple IR window cold cloud test.</a:t>
            </a:r>
            <a:r>
              <a:rPr lang="en-US" altLang="en-US" sz="2200"/>
              <a:t> </a:t>
            </a:r>
          </a:p>
        </p:txBody>
      </p:sp>
    </p:spTree>
    <p:extLst>
      <p:ext uri="{BB962C8B-B14F-4D97-AF65-F5344CB8AC3E}">
        <p14:creationId xmlns:p14="http://schemas.microsoft.com/office/powerpoint/2010/main" val="206739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2"/>
          <p:cNvGrpSpPr>
            <a:grpSpLocks noChangeAspect="1"/>
          </p:cNvGrpSpPr>
          <p:nvPr/>
        </p:nvGrpSpPr>
        <p:grpSpPr bwMode="auto">
          <a:xfrm>
            <a:off x="304800" y="152400"/>
            <a:ext cx="8545513" cy="6354763"/>
            <a:chOff x="0" y="-22"/>
            <a:chExt cx="6411" cy="5076"/>
          </a:xfrm>
        </p:grpSpPr>
        <p:pic>
          <p:nvPicPr>
            <p:cNvPr id="13315" name="Picture 3" descr="C:\sat_2003_data\airs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2"/>
              <a:ext cx="1509" cy="2256"/>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C:\sat_2003_data\airsp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4" y="192"/>
              <a:ext cx="1508" cy="2256"/>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C:\sat_2003_data\airsp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2" y="192"/>
              <a:ext cx="1506" cy="2256"/>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C:\sat_2003_data\airsp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6" y="2592"/>
              <a:ext cx="1506" cy="2256"/>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descr="C:\sat_2003_data\airsp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4" y="2592"/>
              <a:ext cx="1506" cy="2256"/>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C:\sat_2003_data\airsp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592"/>
              <a:ext cx="1506" cy="2256"/>
            </a:xfrm>
            <a:prstGeom prst="rect">
              <a:avLst/>
            </a:prstGeom>
            <a:noFill/>
            <a:extLst>
              <a:ext uri="{909E8E84-426E-40DD-AFC4-6F175D3DCCD1}">
                <a14:hiddenFill xmlns:a14="http://schemas.microsoft.com/office/drawing/2010/main">
                  <a:solidFill>
                    <a:srgbClr val="FFFFFF"/>
                  </a:solidFill>
                </a14:hiddenFill>
              </a:ext>
            </a:extLst>
          </p:spPr>
        </p:pic>
        <p:pic>
          <p:nvPicPr>
            <p:cNvPr id="13321" name="Picture 9" descr="C:\sat_2003_data\airsp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2" y="2592"/>
              <a:ext cx="1506" cy="2256"/>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C:\sat_2003_data\airsp8.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96" y="192"/>
              <a:ext cx="1503" cy="2256"/>
            </a:xfrm>
            <a:prstGeom prst="rect">
              <a:avLst/>
            </a:prstGeom>
            <a:noFill/>
            <a:extLst>
              <a:ext uri="{909E8E84-426E-40DD-AFC4-6F175D3DCCD1}">
                <a14:hiddenFill xmlns:a14="http://schemas.microsoft.com/office/drawing/2010/main">
                  <a:solidFill>
                    <a:srgbClr val="FFFFFF"/>
                  </a:solidFill>
                </a14:hiddenFill>
              </a:ext>
            </a:extLst>
          </p:spPr>
        </p:pic>
        <p:sp>
          <p:nvSpPr>
            <p:cNvPr id="13323" name="Text Box 11"/>
            <p:cNvSpPr txBox="1">
              <a:spLocks noChangeAspect="1" noChangeArrowheads="1"/>
            </p:cNvSpPr>
            <p:nvPr/>
          </p:nvSpPr>
          <p:spPr bwMode="auto">
            <a:xfrm>
              <a:off x="307" y="-22"/>
              <a:ext cx="960" cy="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1200">
                  <a:latin typeface="Arial" charset="0"/>
                </a:rPr>
                <a:t>MODIS 0.86 µm</a:t>
              </a:r>
            </a:p>
          </p:txBody>
        </p:sp>
        <p:sp>
          <p:nvSpPr>
            <p:cNvPr id="13324" name="Rectangle 12"/>
            <p:cNvSpPr>
              <a:spLocks noChangeAspect="1" noChangeArrowheads="1"/>
            </p:cNvSpPr>
            <p:nvPr/>
          </p:nvSpPr>
          <p:spPr bwMode="auto">
            <a:xfrm>
              <a:off x="1939" y="-22"/>
              <a:ext cx="960" cy="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1200">
                  <a:latin typeface="Arial" charset="0"/>
                </a:rPr>
                <a:t>MODIS 13.9 µm</a:t>
              </a:r>
            </a:p>
          </p:txBody>
        </p:sp>
        <p:sp>
          <p:nvSpPr>
            <p:cNvPr id="13325" name="Text Box 13"/>
            <p:cNvSpPr txBox="1">
              <a:spLocks noChangeAspect="1" noChangeArrowheads="1"/>
            </p:cNvSpPr>
            <p:nvPr/>
          </p:nvSpPr>
          <p:spPr bwMode="auto">
            <a:xfrm>
              <a:off x="3557" y="-13"/>
              <a:ext cx="960" cy="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1200">
                  <a:latin typeface="Arial" charset="0"/>
                </a:rPr>
                <a:t>MODIS 1.38 µm</a:t>
              </a:r>
            </a:p>
          </p:txBody>
        </p:sp>
        <p:sp>
          <p:nvSpPr>
            <p:cNvPr id="13326" name="Text Box 14"/>
            <p:cNvSpPr txBox="1">
              <a:spLocks noChangeAspect="1" noChangeArrowheads="1"/>
            </p:cNvSpPr>
            <p:nvPr/>
          </p:nvSpPr>
          <p:spPr bwMode="auto">
            <a:xfrm>
              <a:off x="4869" y="-22"/>
              <a:ext cx="1542" cy="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1200">
                  <a:latin typeface="Arial" charset="0"/>
                </a:rPr>
                <a:t>Cloud Mask 3.9-11 µm Test</a:t>
              </a:r>
            </a:p>
          </p:txBody>
        </p:sp>
        <p:sp>
          <p:nvSpPr>
            <p:cNvPr id="13327" name="Text Box 15"/>
            <p:cNvSpPr txBox="1">
              <a:spLocks noChangeAspect="1" noChangeArrowheads="1"/>
            </p:cNvSpPr>
            <p:nvPr/>
          </p:nvSpPr>
          <p:spPr bwMode="auto">
            <a:xfrm>
              <a:off x="85" y="4824"/>
              <a:ext cx="1361"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1200">
                  <a:latin typeface="Arial" charset="0"/>
                </a:rPr>
                <a:t>Cloud Mask Visible Test</a:t>
              </a:r>
            </a:p>
          </p:txBody>
        </p:sp>
        <p:sp>
          <p:nvSpPr>
            <p:cNvPr id="13328" name="Text Box 16"/>
            <p:cNvSpPr txBox="1">
              <a:spLocks noChangeAspect="1" noChangeArrowheads="1"/>
            </p:cNvSpPr>
            <p:nvPr/>
          </p:nvSpPr>
          <p:spPr bwMode="auto">
            <a:xfrm>
              <a:off x="1661" y="4824"/>
              <a:ext cx="1441"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1200">
                  <a:latin typeface="Arial" charset="0"/>
                </a:rPr>
                <a:t>Cloud Mask 13.9 µm Test</a:t>
              </a:r>
            </a:p>
          </p:txBody>
        </p:sp>
        <p:sp>
          <p:nvSpPr>
            <p:cNvPr id="13329" name="Text Box 17"/>
            <p:cNvSpPr txBox="1">
              <a:spLocks noChangeAspect="1" noChangeArrowheads="1"/>
            </p:cNvSpPr>
            <p:nvPr/>
          </p:nvSpPr>
          <p:spPr bwMode="auto">
            <a:xfrm>
              <a:off x="3272" y="4834"/>
              <a:ext cx="1441"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1200">
                  <a:latin typeface="Arial" charset="0"/>
                </a:rPr>
                <a:t>Cloud Mask 1.38 µm Test</a:t>
              </a:r>
            </a:p>
          </p:txBody>
        </p:sp>
        <p:sp>
          <p:nvSpPr>
            <p:cNvPr id="13330" name="Text Box 18"/>
            <p:cNvSpPr txBox="1">
              <a:spLocks noChangeAspect="1" noChangeArrowheads="1"/>
            </p:cNvSpPr>
            <p:nvPr/>
          </p:nvSpPr>
          <p:spPr bwMode="auto">
            <a:xfrm>
              <a:off x="5103" y="4825"/>
              <a:ext cx="1018" cy="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1200">
                  <a:latin typeface="Arial" charset="0"/>
                </a:rPr>
                <a:t>Final Cloud Mask</a:t>
              </a:r>
            </a:p>
          </p:txBody>
        </p:sp>
      </p:grpSp>
    </p:spTree>
    <p:extLst>
      <p:ext uri="{BB962C8B-B14F-4D97-AF65-F5344CB8AC3E}">
        <p14:creationId xmlns:p14="http://schemas.microsoft.com/office/powerpoint/2010/main" val="117736458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Temp\TERRADAY04128RG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95250"/>
            <a:ext cx="6667500"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4908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Temp\TERRADAY04128CLOUDMAS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95250"/>
            <a:ext cx="6667500"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4914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867</TotalTime>
  <Words>2721</Words>
  <Application>Microsoft Office PowerPoint</Application>
  <PresentationFormat>On-screen Show (4:3)</PresentationFormat>
  <Paragraphs>646</Paragraphs>
  <Slides>42</Slides>
  <Notes>13</Notes>
  <HiddenSlides>2</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2" baseType="lpstr">
      <vt:lpstr>ＭＳ Ｐゴシック</vt:lpstr>
      <vt:lpstr>新細明體</vt:lpstr>
      <vt:lpstr>Arial</vt:lpstr>
      <vt:lpstr>Calibri</vt:lpstr>
      <vt:lpstr>Constantia</vt:lpstr>
      <vt:lpstr>Symbol</vt:lpstr>
      <vt:lpstr>Times New Roman</vt:lpstr>
      <vt:lpstr>Wingdings 2</vt:lpstr>
      <vt:lpstr>Flow</vt:lpstr>
      <vt:lpstr>STATISTICAGraph</vt:lpstr>
      <vt:lpstr>Introduction to MODIS Instrumentation</vt:lpstr>
      <vt:lpstr>A Short History</vt:lpstr>
      <vt:lpstr>Terra (1999-present)</vt:lpstr>
      <vt:lpstr>MODIS – Terra Instruments</vt:lpstr>
      <vt:lpstr>Aqua (2002-present)</vt:lpstr>
      <vt:lpstr>Aqua Instruments</vt:lpstr>
      <vt:lpstr>MODIS Terra-Aqua Summary</vt:lpstr>
      <vt:lpstr>PowerPoint Presentation</vt:lpstr>
      <vt:lpstr>MODIS Orbital Characteristics</vt:lpstr>
      <vt:lpstr>MODIS Aqua coverage (2330 km swath)</vt:lpstr>
      <vt:lpstr>PowerPoint Presentation</vt:lpstr>
      <vt:lpstr>Where is the Electromagnetic Spectrum can MODIS “see”?</vt:lpstr>
      <vt:lpstr>Primary Use for Reflected Solar Band</vt:lpstr>
      <vt:lpstr>PowerPoint Presentation</vt:lpstr>
      <vt:lpstr>PowerPoint Presentation</vt:lpstr>
      <vt:lpstr>The MODIS sensor and its major subsystems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MODIS Cloud Products</vt:lpstr>
      <vt:lpstr>MODIS Atmosphere Team Product Organization and People</vt:lpstr>
      <vt:lpstr>PowerPoint Presentation</vt:lpstr>
      <vt:lpstr>Primary Use for Reflected Solar Band</vt:lpstr>
      <vt:lpstr>PowerPoint Presentation</vt:lpstr>
      <vt:lpstr>Example Granule (Platnick et al, 2003)</vt:lpstr>
      <vt:lpstr>Cloud Mask</vt:lpstr>
      <vt:lpstr>Cloud Mask - Algorithm Development</vt:lpstr>
      <vt:lpstr>Cloud Mask</vt:lpstr>
      <vt:lpstr>Cloud Mask</vt:lpstr>
      <vt:lpstr>Cloud Mask</vt:lpstr>
      <vt:lpstr>Cloud Mask</vt:lpstr>
      <vt:lpstr>Confidence Level of Clear</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Windows User</cp:lastModifiedBy>
  <cp:revision>135</cp:revision>
  <cp:lastPrinted>2017-09-19T02:36:18Z</cp:lastPrinted>
  <dcterms:created xsi:type="dcterms:W3CDTF">2015-01-12T21:16:19Z</dcterms:created>
  <dcterms:modified xsi:type="dcterms:W3CDTF">2017-09-19T02:37:00Z</dcterms:modified>
</cp:coreProperties>
</file>