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35"/>
  </p:notesMasterIdLst>
  <p:sldIdLst>
    <p:sldId id="256" r:id="rId2"/>
    <p:sldId id="340" r:id="rId3"/>
    <p:sldId id="331" r:id="rId4"/>
    <p:sldId id="332" r:id="rId5"/>
    <p:sldId id="333" r:id="rId6"/>
    <p:sldId id="365" r:id="rId7"/>
    <p:sldId id="328" r:id="rId8"/>
    <p:sldId id="362" r:id="rId9"/>
    <p:sldId id="363" r:id="rId10"/>
    <p:sldId id="346" r:id="rId11"/>
    <p:sldId id="344" r:id="rId12"/>
    <p:sldId id="345" r:id="rId13"/>
    <p:sldId id="347" r:id="rId14"/>
    <p:sldId id="348" r:id="rId15"/>
    <p:sldId id="349" r:id="rId16"/>
    <p:sldId id="350" r:id="rId17"/>
    <p:sldId id="351" r:id="rId18"/>
    <p:sldId id="352" r:id="rId19"/>
    <p:sldId id="353" r:id="rId20"/>
    <p:sldId id="355" r:id="rId21"/>
    <p:sldId id="354" r:id="rId22"/>
    <p:sldId id="311" r:id="rId23"/>
    <p:sldId id="312" r:id="rId24"/>
    <p:sldId id="366" r:id="rId25"/>
    <p:sldId id="367" r:id="rId26"/>
    <p:sldId id="359" r:id="rId27"/>
    <p:sldId id="360" r:id="rId28"/>
    <p:sldId id="361" r:id="rId29"/>
    <p:sldId id="370" r:id="rId30"/>
    <p:sldId id="371" r:id="rId31"/>
    <p:sldId id="368" r:id="rId32"/>
    <p:sldId id="369" r:id="rId33"/>
    <p:sldId id="372" r:id="rId34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4B4"/>
    <a:srgbClr val="FDA1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94" autoAdjust="0"/>
    <p:restoredTop sz="94434" autoAdjust="0"/>
  </p:normalViewPr>
  <p:slideViewPr>
    <p:cSldViewPr>
      <p:cViewPr varScale="1">
        <p:scale>
          <a:sx n="70" d="100"/>
          <a:sy n="70" d="100"/>
        </p:scale>
        <p:origin x="129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19B1B6FE-4084-492D-8D79-B774F0F30E03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BCB94533-8ECB-43F2-B809-AA1E260CB6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2700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38D88F-43A8-4F9F-A86F-00B6D559779D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38188"/>
            <a:ext cx="4783138" cy="3587750"/>
          </a:xfrm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69067" y="5867947"/>
            <a:ext cx="4480891" cy="2293729"/>
          </a:xfrm>
        </p:spPr>
        <p:txBody>
          <a:bodyPr/>
          <a:lstStyle/>
          <a:p>
            <a:r>
              <a:rPr lang="en-US" altLang="en-US"/>
              <a:t>Cirrus often goes undetected in the IR window as well as the visible channel. </a:t>
            </a:r>
          </a:p>
          <a:p>
            <a:r>
              <a:rPr lang="en-US" altLang="en-US"/>
              <a:t> The MAS 1.90 channel (in an H2O absorption region) sees only the upper </a:t>
            </a:r>
          </a:p>
          <a:p>
            <a:r>
              <a:rPr lang="en-US" altLang="en-US"/>
              <a:t>half of the troposphere and easily reveals cirrus undetected in the vis and IR window.  </a:t>
            </a:r>
          </a:p>
          <a:p>
            <a:r>
              <a:rPr lang="en-US" altLang="en-US"/>
              <a:t>MODIS has a 1.38 um channel that has the same attributes.  It is considerable interest</a:t>
            </a:r>
          </a:p>
          <a:p>
            <a:r>
              <a:rPr lang="en-US" altLang="en-US"/>
              <a:t> to discover how much cirrus has gone undetected to date.</a:t>
            </a:r>
          </a:p>
        </p:txBody>
      </p:sp>
    </p:spTree>
    <p:extLst>
      <p:ext uri="{BB962C8B-B14F-4D97-AF65-F5344CB8AC3E}">
        <p14:creationId xmlns:p14="http://schemas.microsoft.com/office/powerpoint/2010/main" val="4284096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B94533-8ECB-43F2-B809-AA1E260CB69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2694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B94533-8ECB-43F2-B809-AA1E260CB69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5118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Broad and Vast Spectrum of Information allowed by the relatively coarse grid resolution  … On the fly images available on the web site … faster detection of problems</a:t>
            </a:r>
          </a:p>
        </p:txBody>
      </p:sp>
      <p:sp>
        <p:nvSpPr>
          <p:cNvPr id="25604" name="Footer Placeholder 3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000">
                <a:solidFill>
                  <a:schemeClr val="tx1"/>
                </a:solidFill>
                <a:latin typeface="Arial" charset="0"/>
              </a:defRPr>
            </a:lvl1pPr>
            <a:lvl2pPr marL="785372" indent="-302066" eaLnBrk="0" hangingPunct="0">
              <a:defRPr sz="3000">
                <a:solidFill>
                  <a:schemeClr val="tx1"/>
                </a:solidFill>
                <a:latin typeface="Arial" charset="0"/>
              </a:defRPr>
            </a:lvl2pPr>
            <a:lvl3pPr marL="1208265" indent="-241653" eaLnBrk="0" hangingPunct="0">
              <a:defRPr sz="3000">
                <a:solidFill>
                  <a:schemeClr val="tx1"/>
                </a:solidFill>
                <a:latin typeface="Arial" charset="0"/>
              </a:defRPr>
            </a:lvl3pPr>
            <a:lvl4pPr marL="1691571" indent="-241653" eaLnBrk="0" hangingPunct="0">
              <a:defRPr sz="3000">
                <a:solidFill>
                  <a:schemeClr val="tx1"/>
                </a:solidFill>
                <a:latin typeface="Arial" charset="0"/>
              </a:defRPr>
            </a:lvl4pPr>
            <a:lvl5pPr marL="2174878" indent="-241653" eaLnBrk="0" hangingPunct="0">
              <a:defRPr sz="3000">
                <a:solidFill>
                  <a:schemeClr val="tx1"/>
                </a:solidFill>
                <a:latin typeface="Arial" charset="0"/>
              </a:defRPr>
            </a:lvl5pPr>
            <a:lvl6pPr marL="2658184" indent="-241653" algn="ctr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</a:defRPr>
            </a:lvl6pPr>
            <a:lvl7pPr marL="3141490" indent="-241653" algn="ctr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</a:defRPr>
            </a:lvl7pPr>
            <a:lvl8pPr marL="3624796" indent="-241653" algn="ctr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</a:defRPr>
            </a:lvl8pPr>
            <a:lvl9pPr marL="4108102" indent="-241653" algn="ctr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300"/>
              <a:t>Paul A Hubanks - SSAI</a:t>
            </a:r>
          </a:p>
        </p:txBody>
      </p:sp>
      <p:sp>
        <p:nvSpPr>
          <p:cNvPr id="25605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000">
                <a:solidFill>
                  <a:schemeClr val="tx1"/>
                </a:solidFill>
                <a:latin typeface="Arial" charset="0"/>
              </a:defRPr>
            </a:lvl1pPr>
            <a:lvl2pPr marL="785372" indent="-302066" eaLnBrk="0" hangingPunct="0">
              <a:defRPr sz="3000">
                <a:solidFill>
                  <a:schemeClr val="tx1"/>
                </a:solidFill>
                <a:latin typeface="Arial" charset="0"/>
              </a:defRPr>
            </a:lvl2pPr>
            <a:lvl3pPr marL="1208265" indent="-241653" eaLnBrk="0" hangingPunct="0">
              <a:defRPr sz="3000">
                <a:solidFill>
                  <a:schemeClr val="tx1"/>
                </a:solidFill>
                <a:latin typeface="Arial" charset="0"/>
              </a:defRPr>
            </a:lvl3pPr>
            <a:lvl4pPr marL="1691571" indent="-241653" eaLnBrk="0" hangingPunct="0">
              <a:defRPr sz="3000">
                <a:solidFill>
                  <a:schemeClr val="tx1"/>
                </a:solidFill>
                <a:latin typeface="Arial" charset="0"/>
              </a:defRPr>
            </a:lvl4pPr>
            <a:lvl5pPr marL="2174878" indent="-241653" eaLnBrk="0" hangingPunct="0">
              <a:defRPr sz="3000">
                <a:solidFill>
                  <a:schemeClr val="tx1"/>
                </a:solidFill>
                <a:latin typeface="Arial" charset="0"/>
              </a:defRPr>
            </a:lvl5pPr>
            <a:lvl6pPr marL="2658184" indent="-241653" algn="ctr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</a:defRPr>
            </a:lvl6pPr>
            <a:lvl7pPr marL="3141490" indent="-241653" algn="ctr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</a:defRPr>
            </a:lvl7pPr>
            <a:lvl8pPr marL="3624796" indent="-241653" algn="ctr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</a:defRPr>
            </a:lvl8pPr>
            <a:lvl9pPr marL="4108102" indent="-241653" algn="ctr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40BE014-026C-4044-9F0A-995447981B90}" type="slidenum">
              <a:rPr lang="en-US" altLang="en-US" sz="1300"/>
              <a:pPr eaLnBrk="1" hangingPunct="1"/>
              <a:t>22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val="17490060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Unprojected lat-lon   Item 3 expanded with images   bottom 3 are fixed per collection</a:t>
            </a:r>
          </a:p>
        </p:txBody>
      </p:sp>
      <p:sp>
        <p:nvSpPr>
          <p:cNvPr id="26628" name="Footer Placeholder 3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000">
                <a:solidFill>
                  <a:schemeClr val="tx1"/>
                </a:solidFill>
                <a:latin typeface="Arial" charset="0"/>
              </a:defRPr>
            </a:lvl1pPr>
            <a:lvl2pPr marL="785372" indent="-302066" eaLnBrk="0" hangingPunct="0">
              <a:defRPr sz="3000">
                <a:solidFill>
                  <a:schemeClr val="tx1"/>
                </a:solidFill>
                <a:latin typeface="Arial" charset="0"/>
              </a:defRPr>
            </a:lvl2pPr>
            <a:lvl3pPr marL="1208265" indent="-241653" eaLnBrk="0" hangingPunct="0">
              <a:defRPr sz="3000">
                <a:solidFill>
                  <a:schemeClr val="tx1"/>
                </a:solidFill>
                <a:latin typeface="Arial" charset="0"/>
              </a:defRPr>
            </a:lvl3pPr>
            <a:lvl4pPr marL="1691571" indent="-241653" eaLnBrk="0" hangingPunct="0">
              <a:defRPr sz="3000">
                <a:solidFill>
                  <a:schemeClr val="tx1"/>
                </a:solidFill>
                <a:latin typeface="Arial" charset="0"/>
              </a:defRPr>
            </a:lvl4pPr>
            <a:lvl5pPr marL="2174878" indent="-241653" eaLnBrk="0" hangingPunct="0">
              <a:defRPr sz="3000">
                <a:solidFill>
                  <a:schemeClr val="tx1"/>
                </a:solidFill>
                <a:latin typeface="Arial" charset="0"/>
              </a:defRPr>
            </a:lvl5pPr>
            <a:lvl6pPr marL="2658184" indent="-241653" algn="ctr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</a:defRPr>
            </a:lvl6pPr>
            <a:lvl7pPr marL="3141490" indent="-241653" algn="ctr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</a:defRPr>
            </a:lvl7pPr>
            <a:lvl8pPr marL="3624796" indent="-241653" algn="ctr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</a:defRPr>
            </a:lvl8pPr>
            <a:lvl9pPr marL="4108102" indent="-241653" algn="ctr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300"/>
              <a:t>Paul A Hubanks - SSAI</a:t>
            </a:r>
          </a:p>
        </p:txBody>
      </p:sp>
      <p:sp>
        <p:nvSpPr>
          <p:cNvPr id="26629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000">
                <a:solidFill>
                  <a:schemeClr val="tx1"/>
                </a:solidFill>
                <a:latin typeface="Arial" charset="0"/>
              </a:defRPr>
            </a:lvl1pPr>
            <a:lvl2pPr marL="785372" indent="-302066" eaLnBrk="0" hangingPunct="0">
              <a:defRPr sz="3000">
                <a:solidFill>
                  <a:schemeClr val="tx1"/>
                </a:solidFill>
                <a:latin typeface="Arial" charset="0"/>
              </a:defRPr>
            </a:lvl2pPr>
            <a:lvl3pPr marL="1208265" indent="-241653" eaLnBrk="0" hangingPunct="0">
              <a:defRPr sz="3000">
                <a:solidFill>
                  <a:schemeClr val="tx1"/>
                </a:solidFill>
                <a:latin typeface="Arial" charset="0"/>
              </a:defRPr>
            </a:lvl3pPr>
            <a:lvl4pPr marL="1691571" indent="-241653" eaLnBrk="0" hangingPunct="0">
              <a:defRPr sz="3000">
                <a:solidFill>
                  <a:schemeClr val="tx1"/>
                </a:solidFill>
                <a:latin typeface="Arial" charset="0"/>
              </a:defRPr>
            </a:lvl4pPr>
            <a:lvl5pPr marL="2174878" indent="-241653" eaLnBrk="0" hangingPunct="0">
              <a:defRPr sz="3000">
                <a:solidFill>
                  <a:schemeClr val="tx1"/>
                </a:solidFill>
                <a:latin typeface="Arial" charset="0"/>
              </a:defRPr>
            </a:lvl5pPr>
            <a:lvl6pPr marL="2658184" indent="-241653" algn="ctr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</a:defRPr>
            </a:lvl6pPr>
            <a:lvl7pPr marL="3141490" indent="-241653" algn="ctr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</a:defRPr>
            </a:lvl7pPr>
            <a:lvl8pPr marL="3624796" indent="-241653" algn="ctr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</a:defRPr>
            </a:lvl8pPr>
            <a:lvl9pPr marL="4108102" indent="-241653" algn="ctr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1315ACE-3D95-4C58-9342-9BC504D9C188}" type="slidenum">
              <a:rPr lang="en-US" altLang="en-US" sz="1300"/>
              <a:pPr eaLnBrk="1" hangingPunct="1"/>
              <a:t>23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val="25805857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69737D9-D4DC-4FFD-A102-7F8DA90EC827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emf"/><Relationship Id="rId4" Type="http://schemas.openxmlformats.org/officeDocument/2006/relationships/image" Target="../media/image31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atrain.nasa.gov/images/A-TrainTime_We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96483"/>
            <a:ext cx="8708960" cy="4375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3774" y="4572000"/>
            <a:ext cx="9108066" cy="1267857"/>
          </a:xfrm>
        </p:spPr>
        <p:txBody>
          <a:bodyPr>
            <a:normAutofit/>
          </a:bodyPr>
          <a:lstStyle/>
          <a:p>
            <a:pPr marL="182880" indent="0" algn="ctr">
              <a:buNone/>
            </a:pPr>
            <a:r>
              <a:rPr lang="en-US" sz="4000" dirty="0" smtClean="0">
                <a:solidFill>
                  <a:schemeClr val="tx2">
                    <a:lumMod val="90000"/>
                  </a:schemeClr>
                </a:solidFill>
              </a:rPr>
              <a:t>MODIS Cloud Products</a:t>
            </a:r>
            <a:endParaRPr lang="en-US" sz="4000" dirty="0">
              <a:solidFill>
                <a:schemeClr val="tx2">
                  <a:lumMod val="9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0800" y="6019800"/>
            <a:ext cx="64008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Jennifer D. S. Griswold</a:t>
            </a:r>
          </a:p>
          <a:p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52401" y="76200"/>
            <a:ext cx="9067799" cy="734457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marL="182880" algn="ctr"/>
            <a:r>
              <a:rPr lang="en-US" sz="4000" dirty="0" smtClean="0"/>
              <a:t>MET 611 – Satellite Data Applications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3680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70408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Cloud Mask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371600"/>
            <a:ext cx="4724400" cy="52578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>
                <a:solidFill>
                  <a:srgbClr val="CC04B4"/>
                </a:solidFill>
              </a:rPr>
              <a:t>48 bits of output per pixel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rgbClr val="CC04B4"/>
                </a:solidFill>
              </a:rPr>
              <a:t>Individual cloud test results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rgbClr val="CC04B4"/>
                </a:solidFill>
              </a:rPr>
              <a:t>Processing path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rgbClr val="CC04B4"/>
                </a:solidFill>
              </a:rPr>
              <a:t>Land/Sea Tag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rgbClr val="CC04B4"/>
                </a:solidFill>
              </a:rPr>
              <a:t>Classification of Cloud Contamination</a:t>
            </a:r>
          </a:p>
          <a:p>
            <a:pPr lvl="2"/>
            <a:r>
              <a:rPr lang="en-US" dirty="0" smtClean="0"/>
              <a:t>Confident Clear</a:t>
            </a:r>
          </a:p>
          <a:p>
            <a:pPr lvl="2"/>
            <a:r>
              <a:rPr lang="en-US" dirty="0" smtClean="0"/>
              <a:t>Probably Clear</a:t>
            </a:r>
          </a:p>
          <a:p>
            <a:pPr lvl="2"/>
            <a:r>
              <a:rPr lang="en-US" dirty="0" smtClean="0"/>
              <a:t>Uncertain/Probably Cloudy</a:t>
            </a:r>
          </a:p>
          <a:p>
            <a:pPr lvl="2"/>
            <a:r>
              <a:rPr lang="en-US" dirty="0" smtClean="0"/>
              <a:t>Cloudy</a:t>
            </a:r>
          </a:p>
        </p:txBody>
      </p:sp>
      <p:pic>
        <p:nvPicPr>
          <p:cNvPr id="3074" name="Picture 2" descr="http://cimss.ssec.wisc.edu/goes/blog/wp-content/uploads/2007/05/TERRACLOUDMASK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600200"/>
            <a:ext cx="4305300" cy="4305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8758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2"/>
          <p:cNvGrpSpPr>
            <a:grpSpLocks noChangeAspect="1"/>
          </p:cNvGrpSpPr>
          <p:nvPr/>
        </p:nvGrpSpPr>
        <p:grpSpPr bwMode="auto">
          <a:xfrm>
            <a:off x="304800" y="152400"/>
            <a:ext cx="8545513" cy="6354763"/>
            <a:chOff x="0" y="-22"/>
            <a:chExt cx="6411" cy="5076"/>
          </a:xfrm>
        </p:grpSpPr>
        <p:pic>
          <p:nvPicPr>
            <p:cNvPr id="13315" name="Picture 3" descr="C:\sat_2003_data\airsp1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92"/>
              <a:ext cx="1509" cy="22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316" name="Picture 4" descr="C:\sat_2003_data\airsp2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4" y="192"/>
              <a:ext cx="1508" cy="22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317" name="Picture 5" descr="C:\sat_2003_data\airsp3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32" y="192"/>
              <a:ext cx="1506" cy="22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318" name="Picture 6" descr="C:\sat_2003_data\airsp4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6" y="2592"/>
              <a:ext cx="1506" cy="22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319" name="Picture 7" descr="C:\sat_2003_data\airsp5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4" y="2592"/>
              <a:ext cx="1506" cy="22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320" name="Picture 8" descr="C:\sat_2003_data\airsp6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592"/>
              <a:ext cx="1506" cy="22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321" name="Picture 9" descr="C:\sat_2003_data\airsp7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32" y="2592"/>
              <a:ext cx="1506" cy="22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322" name="Picture 10" descr="C:\sat_2003_data\airsp8.jp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6" y="192"/>
              <a:ext cx="1503" cy="22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323" name="Text Box 11"/>
            <p:cNvSpPr txBox="1">
              <a:spLocks noChangeAspect="1" noChangeArrowheads="1"/>
            </p:cNvSpPr>
            <p:nvPr/>
          </p:nvSpPr>
          <p:spPr bwMode="auto">
            <a:xfrm>
              <a:off x="307" y="-22"/>
              <a:ext cx="960" cy="2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lang="en-US" altLang="en-US" sz="1200">
                  <a:latin typeface="Arial" charset="0"/>
                </a:rPr>
                <a:t>MODIS 0.86 µm</a:t>
              </a:r>
            </a:p>
          </p:txBody>
        </p:sp>
        <p:sp>
          <p:nvSpPr>
            <p:cNvPr id="13324" name="Rectangle 12"/>
            <p:cNvSpPr>
              <a:spLocks noChangeAspect="1" noChangeArrowheads="1"/>
            </p:cNvSpPr>
            <p:nvPr/>
          </p:nvSpPr>
          <p:spPr bwMode="auto">
            <a:xfrm>
              <a:off x="1939" y="-22"/>
              <a:ext cx="960" cy="2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lang="en-US" altLang="en-US" sz="1200">
                  <a:latin typeface="Arial" charset="0"/>
                </a:rPr>
                <a:t>MODIS 13.9 µm</a:t>
              </a:r>
            </a:p>
          </p:txBody>
        </p:sp>
        <p:sp>
          <p:nvSpPr>
            <p:cNvPr id="13325" name="Text Box 13"/>
            <p:cNvSpPr txBox="1">
              <a:spLocks noChangeAspect="1" noChangeArrowheads="1"/>
            </p:cNvSpPr>
            <p:nvPr/>
          </p:nvSpPr>
          <p:spPr bwMode="auto">
            <a:xfrm>
              <a:off x="3557" y="-13"/>
              <a:ext cx="960" cy="2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lang="en-US" altLang="en-US" sz="1200">
                  <a:latin typeface="Arial" charset="0"/>
                </a:rPr>
                <a:t>MODIS 1.38 µm</a:t>
              </a:r>
            </a:p>
          </p:txBody>
        </p:sp>
        <p:sp>
          <p:nvSpPr>
            <p:cNvPr id="13326" name="Text Box 14"/>
            <p:cNvSpPr txBox="1">
              <a:spLocks noChangeAspect="1" noChangeArrowheads="1"/>
            </p:cNvSpPr>
            <p:nvPr/>
          </p:nvSpPr>
          <p:spPr bwMode="auto">
            <a:xfrm>
              <a:off x="4869" y="-22"/>
              <a:ext cx="1542" cy="2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lang="en-US" altLang="en-US" sz="1200">
                  <a:latin typeface="Arial" charset="0"/>
                </a:rPr>
                <a:t>Cloud Mask 3.9-11 µm Test</a:t>
              </a:r>
            </a:p>
          </p:txBody>
        </p:sp>
        <p:sp>
          <p:nvSpPr>
            <p:cNvPr id="13327" name="Text Box 15"/>
            <p:cNvSpPr txBox="1">
              <a:spLocks noChangeAspect="1" noChangeArrowheads="1"/>
            </p:cNvSpPr>
            <p:nvPr/>
          </p:nvSpPr>
          <p:spPr bwMode="auto">
            <a:xfrm>
              <a:off x="85" y="4824"/>
              <a:ext cx="1361" cy="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lang="en-US" altLang="en-US" sz="1200">
                  <a:latin typeface="Arial" charset="0"/>
                </a:rPr>
                <a:t>Cloud Mask Visible Test</a:t>
              </a:r>
            </a:p>
          </p:txBody>
        </p:sp>
        <p:sp>
          <p:nvSpPr>
            <p:cNvPr id="13328" name="Text Box 16"/>
            <p:cNvSpPr txBox="1">
              <a:spLocks noChangeAspect="1" noChangeArrowheads="1"/>
            </p:cNvSpPr>
            <p:nvPr/>
          </p:nvSpPr>
          <p:spPr bwMode="auto">
            <a:xfrm>
              <a:off x="1661" y="4824"/>
              <a:ext cx="1441" cy="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lang="en-US" altLang="en-US" sz="1200">
                  <a:latin typeface="Arial" charset="0"/>
                </a:rPr>
                <a:t>Cloud Mask 13.9 µm Test</a:t>
              </a:r>
            </a:p>
          </p:txBody>
        </p:sp>
        <p:sp>
          <p:nvSpPr>
            <p:cNvPr id="13329" name="Text Box 17"/>
            <p:cNvSpPr txBox="1">
              <a:spLocks noChangeAspect="1" noChangeArrowheads="1"/>
            </p:cNvSpPr>
            <p:nvPr/>
          </p:nvSpPr>
          <p:spPr bwMode="auto">
            <a:xfrm>
              <a:off x="3272" y="4834"/>
              <a:ext cx="1441" cy="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lang="en-US" altLang="en-US" sz="1200">
                  <a:latin typeface="Arial" charset="0"/>
                </a:rPr>
                <a:t>Cloud Mask 1.38 µm Test</a:t>
              </a:r>
            </a:p>
          </p:txBody>
        </p:sp>
        <p:sp>
          <p:nvSpPr>
            <p:cNvPr id="13330" name="Text Box 18"/>
            <p:cNvSpPr txBox="1">
              <a:spLocks noChangeAspect="1" noChangeArrowheads="1"/>
            </p:cNvSpPr>
            <p:nvPr/>
          </p:nvSpPr>
          <p:spPr bwMode="auto">
            <a:xfrm>
              <a:off x="5103" y="4825"/>
              <a:ext cx="1018" cy="2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lang="en-US" altLang="en-US" sz="1200">
                  <a:latin typeface="Arial" charset="0"/>
                </a:rPr>
                <a:t>Final Cloud Mask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826616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Temp\TERRADAY04128RG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0" y="95250"/>
            <a:ext cx="6667500" cy="666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2829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Temp\TERRADAY04128CLOUDMASK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0" y="95250"/>
            <a:ext cx="6667500" cy="666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0251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48768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Cloud Mask Issues </a:t>
            </a:r>
            <a:endParaRPr lang="en-US" dirty="0"/>
          </a:p>
        </p:txBody>
      </p:sp>
      <p:pic>
        <p:nvPicPr>
          <p:cNvPr id="5122" name="Picture 2" descr="http://earthobservatory.nasa.gov/Features/OilSlick/images/gulf_amo_200917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1072" y="152400"/>
            <a:ext cx="3459528" cy="3459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eoimages.gsfc.nasa.gov/images/imagerecords/2000/2106/modis_cirrus_panam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375" y="1442074"/>
            <a:ext cx="3700025" cy="5410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://www.meltfactor.org/files/2014/08/20140727-MODIS-smoke-to-Greenlan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728" y="3765752"/>
            <a:ext cx="4099872" cy="3076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5524452" y="229975"/>
            <a:ext cx="2712767" cy="1004615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Sunglint</a:t>
            </a:r>
            <a:endParaRPr lang="en-US" sz="4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 smtClean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109975" y="1447800"/>
            <a:ext cx="4081025" cy="685800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Sub-Visible Cirrus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17564" y="3857007"/>
            <a:ext cx="3886200" cy="629061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Non-Cloud Issues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56480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447800" y="990600"/>
            <a:ext cx="6640513" cy="5597525"/>
            <a:chOff x="760413" y="152400"/>
            <a:chExt cx="7556500" cy="6588125"/>
          </a:xfrm>
        </p:grpSpPr>
        <p:pic>
          <p:nvPicPr>
            <p:cNvPr id="7170" name="Picture 2" descr="C:\WINNT\Profiles\liamg\Desktop\success02.gi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000" y="152400"/>
              <a:ext cx="3592513" cy="3159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71" name="Picture 3" descr="C:\WINNT\Profiles\liamg\Desktop\success10.gi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24400" y="152400"/>
              <a:ext cx="3592513" cy="3159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72" name="Picture 4" descr="C:\WINNT\Profiles\liamg\Desktop\success15.gif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000" y="3581400"/>
              <a:ext cx="3592513" cy="3159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73" name="Picture 5" descr="C:\WINNT\Profiles\liamg\Desktop\success45.gif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24400" y="3581400"/>
              <a:ext cx="3582988" cy="3149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174" name="Text Box 6"/>
            <p:cNvSpPr txBox="1">
              <a:spLocks noChangeArrowheads="1"/>
            </p:cNvSpPr>
            <p:nvPr/>
          </p:nvSpPr>
          <p:spPr bwMode="auto">
            <a:xfrm>
              <a:off x="760413" y="3659188"/>
              <a:ext cx="1296987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29" tIns="45714" rIns="91429" bIns="45714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en-US" i="1">
                  <a:solidFill>
                    <a:srgbClr val="FFFF00"/>
                  </a:solidFill>
                </a:rPr>
                <a:t>1.38</a:t>
              </a:r>
              <a:endParaRPr lang="en-US" altLang="en-US"/>
            </a:p>
          </p:txBody>
        </p:sp>
        <p:sp>
          <p:nvSpPr>
            <p:cNvPr id="7175" name="Text Box 7"/>
            <p:cNvSpPr txBox="1">
              <a:spLocks noChangeArrowheads="1"/>
            </p:cNvSpPr>
            <p:nvPr/>
          </p:nvSpPr>
          <p:spPr bwMode="auto">
            <a:xfrm>
              <a:off x="769938" y="238125"/>
              <a:ext cx="1296987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29" tIns="45714" rIns="91429" bIns="45714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en-US" i="1">
                  <a:solidFill>
                    <a:srgbClr val="FFFF00"/>
                  </a:solidFill>
                </a:rPr>
                <a:t>0.64</a:t>
              </a:r>
              <a:endParaRPr lang="en-US" altLang="en-US"/>
            </a:p>
          </p:txBody>
        </p:sp>
        <p:sp>
          <p:nvSpPr>
            <p:cNvPr id="7176" name="Text Box 8"/>
            <p:cNvSpPr txBox="1">
              <a:spLocks noChangeArrowheads="1"/>
            </p:cNvSpPr>
            <p:nvPr/>
          </p:nvSpPr>
          <p:spPr bwMode="auto">
            <a:xfrm>
              <a:off x="4722813" y="230188"/>
              <a:ext cx="1296987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29" tIns="45714" rIns="91429" bIns="45714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en-US" i="1">
                  <a:solidFill>
                    <a:srgbClr val="FFFF00"/>
                  </a:solidFill>
                </a:rPr>
                <a:t>1.64</a:t>
              </a:r>
              <a:endParaRPr lang="en-US" altLang="en-US"/>
            </a:p>
          </p:txBody>
        </p:sp>
        <p:sp>
          <p:nvSpPr>
            <p:cNvPr id="7177" name="Text Box 9"/>
            <p:cNvSpPr txBox="1">
              <a:spLocks noChangeArrowheads="1"/>
            </p:cNvSpPr>
            <p:nvPr/>
          </p:nvSpPr>
          <p:spPr bwMode="auto">
            <a:xfrm>
              <a:off x="4722813" y="3660775"/>
              <a:ext cx="13716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29" tIns="45714" rIns="91429" bIns="45714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en-US" i="1">
                  <a:solidFill>
                    <a:srgbClr val="FFFF00"/>
                  </a:solidFill>
                </a:rPr>
                <a:t>11.01</a:t>
              </a:r>
              <a:endParaRPr lang="en-US" altLang="en-US"/>
            </a:p>
          </p:txBody>
        </p:sp>
      </p:grpSp>
      <p:sp>
        <p:nvSpPr>
          <p:cNvPr id="11" name="Title 1"/>
          <p:cNvSpPr txBox="1">
            <a:spLocks/>
          </p:cNvSpPr>
          <p:nvPr/>
        </p:nvSpPr>
        <p:spPr>
          <a:xfrm>
            <a:off x="152400" y="76200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Cirrus Issues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09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modis\AQEXB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333" b="14999"/>
          <a:stretch>
            <a:fillRect/>
          </a:stretch>
        </p:blipFill>
        <p:spPr bwMode="auto">
          <a:xfrm>
            <a:off x="1066800" y="1143000"/>
            <a:ext cx="2193925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5" name="Picture 3" descr="C:\AQCMEXOLD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048" b="15475"/>
          <a:stretch>
            <a:fillRect/>
          </a:stretch>
        </p:blipFill>
        <p:spPr bwMode="auto">
          <a:xfrm>
            <a:off x="3429000" y="1143000"/>
            <a:ext cx="2219325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6" name="Picture 4" descr="C:\AQCMEXNEW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692" b="16197"/>
          <a:stretch>
            <a:fillRect/>
          </a:stretch>
        </p:blipFill>
        <p:spPr bwMode="auto">
          <a:xfrm>
            <a:off x="5791200" y="1143000"/>
            <a:ext cx="2251075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990600" y="4572000"/>
            <a:ext cx="18446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/>
              <a:t>MODIS Band 2 Image </a:t>
            </a:r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3657600" y="4572000"/>
            <a:ext cx="10588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 dirty="0"/>
              <a:t>Collection 4</a:t>
            </a: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6019800" y="4572000"/>
            <a:ext cx="10588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/>
              <a:t>Collection 5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52400" y="304800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 smtClean="0"/>
              <a:t>Sunglint</a:t>
            </a:r>
            <a:r>
              <a:rPr lang="en-US" dirty="0" smtClean="0"/>
              <a:t> Issues</a:t>
            </a:r>
            <a:endParaRPr lang="en-US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87363" y="5331725"/>
            <a:ext cx="8458200" cy="1112520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/>
            <a:r>
              <a:rPr lang="en-US" altLang="en-US" sz="2800" dirty="0">
                <a:latin typeface="Arial" panose="020B0604020202020204" pitchFamily="34" charset="0"/>
              </a:rPr>
              <a:t>A threshold change was made to minimize the occurrence of uncertain and cloudy “rings” around the perimeter of sun-glint </a:t>
            </a:r>
            <a:r>
              <a:rPr lang="en-US" altLang="en-US" sz="2800" dirty="0" smtClean="0">
                <a:latin typeface="Arial" panose="020B0604020202020204" pitchFamily="34" charset="0"/>
              </a:rPr>
              <a:t>regions</a:t>
            </a:r>
            <a:r>
              <a:rPr lang="en-US" altLang="en-US" sz="2800" dirty="0"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94761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Group 2"/>
          <p:cNvGrpSpPr>
            <a:grpSpLocks/>
          </p:cNvGrpSpPr>
          <p:nvPr/>
        </p:nvGrpSpPr>
        <p:grpSpPr bwMode="auto">
          <a:xfrm>
            <a:off x="304800" y="1295400"/>
            <a:ext cx="8645525" cy="4148138"/>
            <a:chOff x="96" y="624"/>
            <a:chExt cx="5446" cy="2613"/>
          </a:xfrm>
        </p:grpSpPr>
        <p:pic>
          <p:nvPicPr>
            <p:cNvPr id="24579" name="Picture 3" descr="C:\sat_2003_data\smk1b03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624"/>
              <a:ext cx="1799" cy="2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580" name="Picture 4" descr="C:\sat_2003_data\smk1m02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44" y="624"/>
              <a:ext cx="1798" cy="2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581" name="Picture 5" descr="C:\sat_2003_data\smk1m07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0" y="624"/>
              <a:ext cx="1813" cy="2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582" name="Text Box 6"/>
            <p:cNvSpPr txBox="1">
              <a:spLocks noChangeArrowheads="1"/>
            </p:cNvSpPr>
            <p:nvPr/>
          </p:nvSpPr>
          <p:spPr bwMode="auto">
            <a:xfrm>
              <a:off x="2540" y="3024"/>
              <a:ext cx="116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just" eaLnBrk="0" hangingPunct="0"/>
              <a:endParaRPr lang="en-US" altLang="en-US" sz="1600" dirty="0">
                <a:latin typeface="Arial" panose="020B0604020202020204" pitchFamily="34" charset="0"/>
              </a:endParaRPr>
            </a:p>
          </p:txBody>
        </p:sp>
      </p:grpSp>
      <p:sp>
        <p:nvSpPr>
          <p:cNvPr id="7" name="Title 1"/>
          <p:cNvSpPr txBox="1">
            <a:spLocks/>
          </p:cNvSpPr>
          <p:nvPr/>
        </p:nvSpPr>
        <p:spPr>
          <a:xfrm>
            <a:off x="152400" y="304800"/>
            <a:ext cx="8991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Non-Cloud Issues - “Smoke Mask”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87363" y="5331725"/>
            <a:ext cx="8458200" cy="111252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/>
            <a:r>
              <a:rPr lang="en-US" altLang="en-US" sz="2800" dirty="0">
                <a:latin typeface="Arial" panose="020B0604020202020204" pitchFamily="34" charset="0"/>
              </a:rPr>
              <a:t> Terra MODIS band 3, “smoke mask”, and cloud mask for 6 July, 2002, 15:50 UTC.</a:t>
            </a:r>
          </a:p>
        </p:txBody>
      </p:sp>
    </p:spTree>
    <p:extLst>
      <p:ext uri="{BB962C8B-B14F-4D97-AF65-F5344CB8AC3E}">
        <p14:creationId xmlns:p14="http://schemas.microsoft.com/office/powerpoint/2010/main" val="1150560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316" y="0"/>
            <a:ext cx="8229600" cy="914400"/>
          </a:xfrm>
        </p:spPr>
        <p:txBody>
          <a:bodyPr/>
          <a:lstStyle/>
          <a:p>
            <a:r>
              <a:rPr lang="en-US" dirty="0" smtClean="0"/>
              <a:t>CO</a:t>
            </a:r>
            <a:r>
              <a:rPr lang="en-US" baseline="-25000" dirty="0" smtClean="0"/>
              <a:t>2</a:t>
            </a:r>
            <a:r>
              <a:rPr lang="en-US" dirty="0" smtClean="0"/>
              <a:t> Slicing Method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94786" y="1659402"/>
            <a:ext cx="8468130" cy="3853375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b="1" dirty="0" smtClean="0">
                <a:solidFill>
                  <a:srgbClr val="CC04B4"/>
                </a:solidFill>
              </a:rPr>
              <a:t>Used to infer</a:t>
            </a:r>
          </a:p>
          <a:p>
            <a:pPr lvl="1"/>
            <a:r>
              <a:rPr lang="en-US" sz="1900" dirty="0" smtClean="0"/>
              <a:t>cloud-top pressure</a:t>
            </a:r>
          </a:p>
          <a:p>
            <a:pPr lvl="1"/>
            <a:r>
              <a:rPr lang="en-US" sz="1900" dirty="0" smtClean="0"/>
              <a:t>effective cloud amount</a:t>
            </a:r>
          </a:p>
          <a:p>
            <a:pPr lvl="1"/>
            <a:r>
              <a:rPr lang="en-US" sz="1900" dirty="0" smtClean="0"/>
              <a:t>Or emissivity (product of cloud fraction and cloud emissivity at 11 </a:t>
            </a:r>
            <a:r>
              <a:rPr lang="el-GR" sz="1900" dirty="0" smtClean="0"/>
              <a:t>μ</a:t>
            </a:r>
            <a:r>
              <a:rPr lang="en-US" sz="1900" dirty="0" smtClean="0"/>
              <a:t>m)</a:t>
            </a:r>
          </a:p>
          <a:p>
            <a:pPr lvl="1"/>
            <a:endParaRPr lang="en-US" sz="1900" dirty="0"/>
          </a:p>
          <a:p>
            <a:endParaRPr lang="en-US" sz="2100" dirty="0" smtClean="0"/>
          </a:p>
          <a:p>
            <a:pPr lvl="1"/>
            <a:endParaRPr lang="en-US" sz="2000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"/>
          </p:nvPr>
        </p:nvSpPr>
        <p:spPr>
          <a:xfrm>
            <a:off x="194786" y="1126002"/>
            <a:ext cx="8796814" cy="10668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 See </a:t>
            </a:r>
            <a:r>
              <a:rPr lang="en-US" sz="2400" dirty="0" smtClean="0"/>
              <a:t>papers </a:t>
            </a:r>
            <a:r>
              <a:rPr lang="en-US" sz="2400" dirty="0" smtClean="0"/>
              <a:t>(</a:t>
            </a:r>
            <a:r>
              <a:rPr lang="en-US" sz="2400" dirty="0" err="1" smtClean="0">
                <a:solidFill>
                  <a:srgbClr val="CC04B4"/>
                </a:solidFill>
              </a:rPr>
              <a:t>Menzel</a:t>
            </a:r>
            <a:r>
              <a:rPr lang="en-US" sz="2400" dirty="0" smtClean="0">
                <a:solidFill>
                  <a:srgbClr val="CC04B4"/>
                </a:solidFill>
              </a:rPr>
              <a:t> et al. 1983</a:t>
            </a:r>
            <a:r>
              <a:rPr lang="en-US" sz="2400" dirty="0" smtClean="0"/>
              <a:t>, Wylie and </a:t>
            </a:r>
            <a:r>
              <a:rPr lang="en-US" sz="2400" dirty="0" err="1" smtClean="0"/>
              <a:t>Menzel</a:t>
            </a:r>
            <a:r>
              <a:rPr lang="en-US" sz="2400" dirty="0" smtClean="0"/>
              <a:t> 1999).</a:t>
            </a:r>
            <a:endParaRPr lang="en-US" sz="2400" dirty="0"/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258091" y="3581400"/>
            <a:ext cx="8733509" cy="10668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solidFill>
                  <a:srgbClr val="CC04B4"/>
                </a:solidFill>
              </a:rPr>
              <a:t>Ratio of deviations in cloud produced radiances and clear air radiances</a:t>
            </a:r>
            <a:endParaRPr lang="en-US" sz="2400" b="1" dirty="0">
              <a:solidFill>
                <a:srgbClr val="CC04B4"/>
              </a:solidFill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254188" y="4495800"/>
            <a:ext cx="6451412" cy="10668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 startAt="2"/>
            </a:pPr>
            <a:r>
              <a:rPr lang="en-US" sz="2400" b="1" dirty="0" smtClean="0">
                <a:solidFill>
                  <a:srgbClr val="CC04B4"/>
                </a:solidFill>
              </a:rPr>
              <a:t>Optimum Cloud Top Pressure</a:t>
            </a:r>
            <a:endParaRPr lang="en-US" sz="2400" b="1" dirty="0">
              <a:solidFill>
                <a:srgbClr val="CC04B4"/>
              </a:solidFill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254188" y="5181600"/>
            <a:ext cx="6451412" cy="10668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 startAt="3"/>
            </a:pPr>
            <a:r>
              <a:rPr lang="en-US" sz="2400" b="1" dirty="0" smtClean="0">
                <a:solidFill>
                  <a:srgbClr val="CC04B4"/>
                </a:solidFill>
              </a:rPr>
              <a:t>Effective Cloud Amount</a:t>
            </a:r>
            <a:endParaRPr lang="en-US" sz="2400" b="1" dirty="0">
              <a:solidFill>
                <a:srgbClr val="CC04B4"/>
              </a:solidFill>
            </a:endParaRP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228600" y="5791200"/>
            <a:ext cx="8610600" cy="10668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 startAt="4"/>
            </a:pPr>
            <a:r>
              <a:rPr lang="en-US" sz="2400" b="1" dirty="0" smtClean="0">
                <a:solidFill>
                  <a:srgbClr val="CC04B4"/>
                </a:solidFill>
              </a:rPr>
              <a:t>Ratios of three CO2 spectral channels – Derive most representative cloud height</a:t>
            </a:r>
            <a:endParaRPr lang="en-US" sz="2400" b="1" dirty="0">
              <a:solidFill>
                <a:srgbClr val="CC04B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8530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316" y="0"/>
            <a:ext cx="8229600" cy="914400"/>
          </a:xfrm>
        </p:spPr>
        <p:txBody>
          <a:bodyPr/>
          <a:lstStyle/>
          <a:p>
            <a:r>
              <a:rPr lang="en-US" dirty="0" smtClean="0"/>
              <a:t>CO</a:t>
            </a:r>
            <a:r>
              <a:rPr lang="en-US" baseline="-25000" dirty="0" smtClean="0"/>
              <a:t>2</a:t>
            </a:r>
            <a:r>
              <a:rPr lang="en-US" dirty="0" smtClean="0"/>
              <a:t> Slicing Method</a:t>
            </a:r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49066" y="1216026"/>
            <a:ext cx="8737209" cy="10668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solidFill>
                  <a:srgbClr val="CC04B4"/>
                </a:solidFill>
              </a:rPr>
              <a:t>Ratio of deviations in cloud produced radiances and clear air radiances</a:t>
            </a:r>
            <a:endParaRPr lang="en-US" sz="2400" b="1" dirty="0">
              <a:solidFill>
                <a:srgbClr val="CC04B4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066" y="2260263"/>
            <a:ext cx="5472185" cy="1514552"/>
          </a:xfrm>
          <a:prstGeom prst="rect">
            <a:avLst/>
          </a:prstGeom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5748983" y="2584452"/>
            <a:ext cx="3214615" cy="4413897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i="1" dirty="0" smtClean="0"/>
              <a:t>I(v) </a:t>
            </a:r>
            <a:r>
              <a:rPr lang="en-US" sz="1400" i="1" dirty="0" smtClean="0"/>
              <a:t>= </a:t>
            </a:r>
            <a:r>
              <a:rPr lang="en-US" sz="1400" dirty="0" smtClean="0"/>
              <a:t>cloud radiances </a:t>
            </a:r>
          </a:p>
          <a:p>
            <a:r>
              <a:rPr lang="en-US" sz="1400" b="1" i="1" dirty="0" err="1" smtClean="0"/>
              <a:t>I</a:t>
            </a:r>
            <a:r>
              <a:rPr lang="en-US" sz="1400" b="1" i="1" baseline="-25000" dirty="0" err="1" smtClean="0"/>
              <a:t>cl</a:t>
            </a:r>
            <a:r>
              <a:rPr lang="en-US" sz="1400" b="1" i="1" dirty="0" smtClean="0"/>
              <a:t>(v)</a:t>
            </a:r>
            <a:r>
              <a:rPr lang="en-US" sz="1400" i="1" dirty="0" smtClean="0"/>
              <a:t> = </a:t>
            </a:r>
            <a:r>
              <a:rPr lang="en-US" sz="1400" dirty="0" smtClean="0"/>
              <a:t>clear air radiances</a:t>
            </a:r>
          </a:p>
          <a:p>
            <a:r>
              <a:rPr lang="en-US" sz="1400" b="1" i="1" dirty="0" smtClean="0"/>
              <a:t>v</a:t>
            </a:r>
            <a:r>
              <a:rPr lang="en-US" sz="1400" b="1" i="1" baseline="-25000" dirty="0" smtClean="0"/>
              <a:t>1</a:t>
            </a:r>
            <a:r>
              <a:rPr lang="en-US" sz="1400" i="1" dirty="0" smtClean="0"/>
              <a:t> = </a:t>
            </a:r>
            <a:r>
              <a:rPr lang="en-US" sz="1400" dirty="0" smtClean="0"/>
              <a:t>spectral channel frequency one </a:t>
            </a:r>
          </a:p>
          <a:p>
            <a:r>
              <a:rPr lang="en-US" sz="1400" b="1" i="1" dirty="0" smtClean="0"/>
              <a:t>v</a:t>
            </a:r>
            <a:r>
              <a:rPr lang="en-US" sz="1400" b="1" i="1" baseline="-25000" dirty="0" smtClean="0"/>
              <a:t>2</a:t>
            </a:r>
            <a:r>
              <a:rPr lang="en-US" sz="1400" i="1" dirty="0" smtClean="0"/>
              <a:t> = </a:t>
            </a:r>
            <a:r>
              <a:rPr lang="en-US" sz="1400" dirty="0" smtClean="0"/>
              <a:t>spectral channel frequency two</a:t>
            </a:r>
          </a:p>
          <a:p>
            <a:r>
              <a:rPr lang="az-Cyrl-AZ" sz="1400" b="1" i="1" dirty="0" smtClean="0"/>
              <a:t>Є</a:t>
            </a:r>
            <a:r>
              <a:rPr lang="en-US" sz="1400" i="1" dirty="0" smtClean="0"/>
              <a:t> = </a:t>
            </a:r>
            <a:r>
              <a:rPr lang="en-US" sz="1400" dirty="0" smtClean="0"/>
              <a:t>cloud emittance</a:t>
            </a:r>
          </a:p>
          <a:p>
            <a:r>
              <a:rPr lang="en-US" sz="1400" b="1" i="1" dirty="0" smtClean="0"/>
              <a:t>P</a:t>
            </a:r>
            <a:r>
              <a:rPr lang="en-US" sz="1400" b="1" i="1" baseline="-25000" dirty="0" smtClean="0"/>
              <a:t>s</a:t>
            </a:r>
            <a:r>
              <a:rPr lang="en-US" sz="1400" i="1" dirty="0" smtClean="0"/>
              <a:t> = </a:t>
            </a:r>
            <a:r>
              <a:rPr lang="en-US" sz="1400" dirty="0" smtClean="0"/>
              <a:t>surface pressure</a:t>
            </a:r>
          </a:p>
          <a:p>
            <a:r>
              <a:rPr lang="el-GR" sz="1400" b="1" i="1" dirty="0" smtClean="0"/>
              <a:t>τ</a:t>
            </a:r>
            <a:r>
              <a:rPr lang="en-US" sz="1400" b="1" i="1" dirty="0" smtClean="0"/>
              <a:t>(</a:t>
            </a:r>
            <a:r>
              <a:rPr lang="en-US" sz="1400" b="1" i="1" dirty="0" err="1" smtClean="0"/>
              <a:t>v,p</a:t>
            </a:r>
            <a:r>
              <a:rPr lang="en-US" sz="1400" b="1" i="1" dirty="0" smtClean="0"/>
              <a:t>)</a:t>
            </a:r>
            <a:r>
              <a:rPr lang="en-US" sz="1400" i="1" dirty="0" smtClean="0"/>
              <a:t> = </a:t>
            </a:r>
            <a:r>
              <a:rPr lang="en-US" sz="1400" dirty="0" smtClean="0"/>
              <a:t>fractional transmittance of radiation of frequency </a:t>
            </a:r>
            <a:r>
              <a:rPr lang="en-US" sz="1400" i="1" dirty="0" smtClean="0"/>
              <a:t>v</a:t>
            </a:r>
            <a:r>
              <a:rPr lang="en-US" sz="1400" dirty="0" smtClean="0"/>
              <a:t> emitted from the atmospheric pressure level (</a:t>
            </a:r>
            <a:r>
              <a:rPr lang="en-US" sz="1400" i="1" dirty="0" smtClean="0"/>
              <a:t>p</a:t>
            </a:r>
            <a:r>
              <a:rPr lang="en-US" sz="1400" dirty="0" smtClean="0"/>
              <a:t>) arriving at the top of the atmosphere (</a:t>
            </a:r>
            <a:r>
              <a:rPr lang="en-US" sz="1400" i="1" dirty="0" smtClean="0"/>
              <a:t>p</a:t>
            </a:r>
            <a:r>
              <a:rPr lang="en-US" sz="1400" dirty="0" smtClean="0"/>
              <a:t>=0).</a:t>
            </a:r>
          </a:p>
          <a:p>
            <a:r>
              <a:rPr lang="en-US" sz="1400" b="1" i="1" dirty="0" err="1" smtClean="0"/>
              <a:t>B</a:t>
            </a:r>
            <a:r>
              <a:rPr lang="en-US" sz="1400" b="1" i="1" baseline="-25000" dirty="0" err="1" smtClean="0"/>
              <a:t>v</a:t>
            </a:r>
            <a:r>
              <a:rPr lang="en-US" sz="1400" b="1" dirty="0" smtClean="0"/>
              <a:t>[</a:t>
            </a:r>
            <a:r>
              <a:rPr lang="en-US" sz="1400" b="1" i="1" dirty="0" smtClean="0"/>
              <a:t>v, T(p)</a:t>
            </a:r>
            <a:r>
              <a:rPr lang="en-US" sz="1400" b="1" dirty="0" smtClean="0"/>
              <a:t>]</a:t>
            </a:r>
            <a:r>
              <a:rPr lang="en-US" sz="1400" dirty="0" smtClean="0"/>
              <a:t> = the Planck radiance of frequency </a:t>
            </a:r>
            <a:r>
              <a:rPr lang="en-US" sz="1400" i="1" dirty="0" smtClean="0"/>
              <a:t>v</a:t>
            </a:r>
            <a:r>
              <a:rPr lang="en-US" sz="1400" dirty="0" smtClean="0"/>
              <a:t> for temperature </a:t>
            </a:r>
            <a:r>
              <a:rPr lang="en-US" sz="1400" i="1" dirty="0" smtClean="0"/>
              <a:t>T</a:t>
            </a:r>
            <a:r>
              <a:rPr lang="en-US" sz="1400" dirty="0" smtClean="0"/>
              <a:t>(</a:t>
            </a:r>
            <a:r>
              <a:rPr lang="en-US" sz="1400" i="1" dirty="0" smtClean="0"/>
              <a:t>p</a:t>
            </a:r>
            <a:r>
              <a:rPr lang="en-US" sz="1400" dirty="0" smtClean="0"/>
              <a:t>).</a:t>
            </a:r>
            <a:endParaRPr lang="en-US" sz="2000" dirty="0" smtClean="0"/>
          </a:p>
        </p:txBody>
      </p:sp>
      <p:sp>
        <p:nvSpPr>
          <p:cNvPr id="10" name="Right Brace 9"/>
          <p:cNvSpPr/>
          <p:nvPr/>
        </p:nvSpPr>
        <p:spPr>
          <a:xfrm rot="5400000">
            <a:off x="495483" y="3238500"/>
            <a:ext cx="533400" cy="12192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Brace 12"/>
          <p:cNvSpPr/>
          <p:nvPr/>
        </p:nvSpPr>
        <p:spPr>
          <a:xfrm rot="5400000">
            <a:off x="3357520" y="2192209"/>
            <a:ext cx="533400" cy="342899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-33979" y="4600260"/>
            <a:ext cx="1886377" cy="1352760"/>
          </a:xfrm>
          <a:prstGeom prst="rect">
            <a:avLst/>
          </a:prstGeom>
        </p:spPr>
        <p:txBody>
          <a:bodyPr vert="horz">
            <a:normAutofit lnSpcReduction="1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From observed radiances and clear air radiances calculated from a temperature and moisture profile</a:t>
            </a:r>
            <a:endParaRPr lang="en-US" sz="2000" dirty="0" smtClean="0"/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1995370" y="4600260"/>
            <a:ext cx="3474778" cy="195294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From a temperature profile and the profiles of atmospheric transmittance for the spectral channels as a function for Pc, the cloud to pressure.</a:t>
            </a:r>
          </a:p>
          <a:p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727847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673" y="4108672"/>
            <a:ext cx="4484048" cy="12912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316" y="0"/>
            <a:ext cx="8229600" cy="914400"/>
          </a:xfrm>
        </p:spPr>
        <p:txBody>
          <a:bodyPr/>
          <a:lstStyle/>
          <a:p>
            <a:r>
              <a:rPr lang="en-US" dirty="0" smtClean="0"/>
              <a:t>CO</a:t>
            </a:r>
            <a:r>
              <a:rPr lang="en-US" baseline="-25000" dirty="0" smtClean="0"/>
              <a:t>2</a:t>
            </a:r>
            <a:r>
              <a:rPr lang="en-US" dirty="0" smtClean="0"/>
              <a:t> Slicing Method</a:t>
            </a:r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52400" y="1248630"/>
            <a:ext cx="6451412" cy="10668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 startAt="2"/>
            </a:pPr>
            <a:r>
              <a:rPr lang="en-US" sz="2400" b="1" dirty="0" smtClean="0">
                <a:solidFill>
                  <a:srgbClr val="CC04B4"/>
                </a:solidFill>
              </a:rPr>
              <a:t>Optimum Cloud Top Pressure</a:t>
            </a:r>
            <a:endParaRPr lang="en-US" sz="2400" b="1" dirty="0">
              <a:solidFill>
                <a:srgbClr val="CC04B4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996097" y="5677538"/>
            <a:ext cx="3862316" cy="118046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i="1" dirty="0" smtClean="0"/>
              <a:t>N</a:t>
            </a:r>
            <a:r>
              <a:rPr lang="en-US" sz="1400" i="1" dirty="0" smtClean="0"/>
              <a:t> = </a:t>
            </a:r>
            <a:r>
              <a:rPr lang="en-US" sz="1400" dirty="0" smtClean="0"/>
              <a:t>fractional cloud cover in FOV</a:t>
            </a:r>
          </a:p>
          <a:p>
            <a:r>
              <a:rPr lang="en-US" sz="1400" b="1" i="1" dirty="0"/>
              <a:t>N</a:t>
            </a:r>
            <a:r>
              <a:rPr lang="az-Cyrl-AZ" sz="1400" b="1" i="1" baseline="-25000" dirty="0"/>
              <a:t>Є</a:t>
            </a:r>
            <a:r>
              <a:rPr lang="en-US" sz="1400" i="1" dirty="0"/>
              <a:t> = </a:t>
            </a:r>
            <a:r>
              <a:rPr lang="en-US" sz="1400" dirty="0" smtClean="0"/>
              <a:t>effective cloud amount</a:t>
            </a:r>
          </a:p>
          <a:p>
            <a:r>
              <a:rPr lang="en-US" sz="1400" b="1" i="1" dirty="0"/>
              <a:t>w</a:t>
            </a:r>
            <a:r>
              <a:rPr lang="en-US" sz="1400" dirty="0" smtClean="0"/>
              <a:t> = window channel frequency</a:t>
            </a:r>
          </a:p>
          <a:p>
            <a:r>
              <a:rPr lang="en-US" sz="1400" b="1" i="1" dirty="0" smtClean="0"/>
              <a:t>B</a:t>
            </a:r>
            <a:r>
              <a:rPr lang="en-US" sz="1400" b="1" dirty="0" smtClean="0"/>
              <a:t>[</a:t>
            </a:r>
            <a:r>
              <a:rPr lang="en-US" sz="1400" b="1" i="1" dirty="0" smtClean="0"/>
              <a:t>w, T(P</a:t>
            </a:r>
            <a:r>
              <a:rPr lang="en-US" sz="1400" b="1" i="1" baseline="-25000" dirty="0" smtClean="0"/>
              <a:t>c</a:t>
            </a:r>
            <a:r>
              <a:rPr lang="en-US" sz="1400" b="1" i="1" dirty="0" smtClean="0"/>
              <a:t>)</a:t>
            </a:r>
            <a:r>
              <a:rPr lang="en-US" sz="1400" b="1" dirty="0" smtClean="0"/>
              <a:t>]</a:t>
            </a:r>
            <a:r>
              <a:rPr lang="en-US" sz="1400" dirty="0" smtClean="0"/>
              <a:t> = opaque cloud radiance</a:t>
            </a:r>
          </a:p>
          <a:p>
            <a:endParaRPr lang="en-US" sz="14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347" y="2015061"/>
            <a:ext cx="5728736" cy="533400"/>
          </a:xfrm>
          <a:prstGeom prst="rect">
            <a:avLst/>
          </a:prstGeom>
        </p:spPr>
      </p:pic>
      <p:sp>
        <p:nvSpPr>
          <p:cNvPr id="19" name="Content Placeholder 2"/>
          <p:cNvSpPr txBox="1">
            <a:spLocks/>
          </p:cNvSpPr>
          <p:nvPr/>
        </p:nvSpPr>
        <p:spPr>
          <a:xfrm>
            <a:off x="153361" y="2597253"/>
            <a:ext cx="8674572" cy="140950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100" b="1" dirty="0" smtClean="0">
                <a:solidFill>
                  <a:srgbClr val="CC04B4"/>
                </a:solidFill>
              </a:rPr>
              <a:t>Assumptions</a:t>
            </a:r>
          </a:p>
          <a:p>
            <a:pPr lvl="1"/>
            <a:r>
              <a:rPr lang="en-US" sz="2100" dirty="0" smtClean="0"/>
              <a:t>The </a:t>
            </a:r>
            <a:r>
              <a:rPr lang="en-US" sz="2100" dirty="0"/>
              <a:t>cloud has infinitesimal thickness (Error ½ cloud </a:t>
            </a:r>
            <a:r>
              <a:rPr lang="en-US" sz="2100" dirty="0" smtClean="0"/>
              <a:t>thickness)</a:t>
            </a:r>
          </a:p>
          <a:p>
            <a:pPr lvl="1"/>
            <a:r>
              <a:rPr lang="en-US" sz="2100" dirty="0" smtClean="0"/>
              <a:t>The </a:t>
            </a:r>
            <a:r>
              <a:rPr lang="en-US" sz="2100" dirty="0"/>
              <a:t>cloud emittance is the same for the two spectral channels</a:t>
            </a:r>
          </a:p>
          <a:p>
            <a:endParaRPr lang="en-US" sz="1800" dirty="0" smtClean="0"/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232116" y="4393503"/>
            <a:ext cx="6451412" cy="10668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 startAt="3"/>
            </a:pPr>
            <a:r>
              <a:rPr lang="en-US" sz="2400" b="1" dirty="0" smtClean="0">
                <a:solidFill>
                  <a:srgbClr val="CC04B4"/>
                </a:solidFill>
              </a:rPr>
              <a:t>Effective Cloud Amount</a:t>
            </a:r>
            <a:endParaRPr lang="en-US" sz="2400" b="1" dirty="0">
              <a:solidFill>
                <a:srgbClr val="CC04B4"/>
              </a:solidFill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267285" y="5067492"/>
            <a:ext cx="4304715" cy="140950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100" dirty="0" smtClean="0"/>
              <a:t>Evaluated from the IR window channel using the </a:t>
            </a:r>
            <a:r>
              <a:rPr lang="en-US" sz="2100" dirty="0" err="1" smtClean="0"/>
              <a:t>equ</a:t>
            </a:r>
            <a:r>
              <a:rPr lang="en-US" sz="2100" dirty="0" smtClean="0"/>
              <a:t> to right:</a:t>
            </a:r>
          </a:p>
          <a:p>
            <a:pPr marL="0" indent="0">
              <a:buNone/>
            </a:pPr>
            <a:endParaRPr lang="en-US" sz="2100" dirty="0"/>
          </a:p>
          <a:p>
            <a:endParaRPr lang="en-US" sz="1800" dirty="0" smtClean="0"/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5973030" y="1874472"/>
            <a:ext cx="3225633" cy="946085"/>
          </a:xfrm>
          <a:prstGeom prst="rect">
            <a:avLst/>
          </a:prstGeom>
        </p:spPr>
        <p:txBody>
          <a:bodyPr vert="horz">
            <a:normAutofit fontScale="925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100" dirty="0" smtClean="0"/>
              <a:t>When the absolute difference is a minimum.</a:t>
            </a:r>
          </a:p>
          <a:p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3974330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9" grpId="0"/>
      <p:bldP spid="21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531" y="27296"/>
            <a:ext cx="5281684" cy="914400"/>
          </a:xfrm>
        </p:spPr>
        <p:txBody>
          <a:bodyPr/>
          <a:lstStyle/>
          <a:p>
            <a:r>
              <a:rPr lang="en-US" dirty="0" smtClean="0"/>
              <a:t>CO</a:t>
            </a:r>
            <a:r>
              <a:rPr lang="en-US" baseline="-25000" dirty="0" smtClean="0"/>
              <a:t>2</a:t>
            </a:r>
            <a:r>
              <a:rPr lang="en-US" dirty="0" smtClean="0"/>
              <a:t> Slicing Method</a:t>
            </a:r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7531" y="990600"/>
            <a:ext cx="5165311" cy="118977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 startAt="4"/>
            </a:pPr>
            <a:r>
              <a:rPr lang="en-US" sz="2400" b="1" dirty="0">
                <a:solidFill>
                  <a:srgbClr val="CC04B4"/>
                </a:solidFill>
              </a:rPr>
              <a:t>Ratios of three CO2 spectral channels – Derive most representative cloud height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5318078" y="4443775"/>
            <a:ext cx="3862316" cy="222770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i="1" dirty="0" smtClean="0"/>
              <a:t>I</a:t>
            </a:r>
            <a:r>
              <a:rPr lang="en-US" sz="1400" i="1" dirty="0" smtClean="0"/>
              <a:t> = </a:t>
            </a:r>
            <a:r>
              <a:rPr lang="en-US" sz="1400" dirty="0" smtClean="0"/>
              <a:t>cloud radiance</a:t>
            </a:r>
          </a:p>
          <a:p>
            <a:r>
              <a:rPr lang="en-US" sz="1400" b="1" i="1" dirty="0" err="1" smtClean="0"/>
              <a:t>I</a:t>
            </a:r>
            <a:r>
              <a:rPr lang="en-US" sz="1400" b="1" i="1" baseline="-25000" dirty="0" err="1" smtClean="0"/>
              <a:t>cl</a:t>
            </a:r>
            <a:r>
              <a:rPr lang="en-US" sz="1400" i="1" dirty="0" smtClean="0"/>
              <a:t> </a:t>
            </a:r>
            <a:r>
              <a:rPr lang="en-US" sz="1400" i="1" dirty="0"/>
              <a:t>= </a:t>
            </a:r>
            <a:r>
              <a:rPr lang="en-US" sz="1400" dirty="0" smtClean="0"/>
              <a:t>clear sky radiance</a:t>
            </a:r>
          </a:p>
          <a:p>
            <a:r>
              <a:rPr lang="en-US" sz="1400" b="1" i="1" dirty="0"/>
              <a:t>N</a:t>
            </a:r>
            <a:r>
              <a:rPr lang="az-Cyrl-AZ" sz="1400" b="1" i="1" baseline="-25000" dirty="0" smtClean="0"/>
              <a:t>Є</a:t>
            </a:r>
            <a:r>
              <a:rPr lang="en-US" sz="1400" b="1" i="1" baseline="-25000" dirty="0" smtClean="0"/>
              <a:t>k</a:t>
            </a:r>
            <a:r>
              <a:rPr lang="en-US" sz="1400" dirty="0" smtClean="0"/>
              <a:t> = </a:t>
            </a:r>
            <a:r>
              <a:rPr lang="en-US" sz="1400" dirty="0"/>
              <a:t>effective cloud amount</a:t>
            </a:r>
          </a:p>
          <a:p>
            <a:r>
              <a:rPr lang="en-US" sz="1400" b="1" i="1" dirty="0" smtClean="0"/>
              <a:t>P</a:t>
            </a:r>
            <a:r>
              <a:rPr lang="en-US" sz="1400" b="1" i="1" baseline="-25000" dirty="0" smtClean="0"/>
              <a:t>S</a:t>
            </a:r>
            <a:r>
              <a:rPr lang="en-US" sz="1400" dirty="0" smtClean="0"/>
              <a:t> = surface pressure</a:t>
            </a:r>
            <a:endParaRPr lang="en-US" sz="1400" b="1" i="1" dirty="0" smtClean="0"/>
          </a:p>
          <a:p>
            <a:r>
              <a:rPr lang="en-US" sz="1400" b="1" i="1" dirty="0" err="1" smtClean="0"/>
              <a:t>P</a:t>
            </a:r>
            <a:r>
              <a:rPr lang="en-US" sz="1400" b="1" i="1" baseline="-25000" dirty="0" err="1" smtClean="0"/>
              <a:t>ck</a:t>
            </a:r>
            <a:r>
              <a:rPr lang="en-US" sz="1400" dirty="0" smtClean="0"/>
              <a:t> = most representative cloud height</a:t>
            </a:r>
          </a:p>
          <a:p>
            <a:r>
              <a:rPr lang="el-GR" sz="1400" b="1" i="1" dirty="0" smtClean="0"/>
              <a:t>τ</a:t>
            </a:r>
            <a:r>
              <a:rPr lang="en-US" sz="1400" b="1" i="1" baseline="-25000" dirty="0" err="1"/>
              <a:t>i</a:t>
            </a:r>
            <a:r>
              <a:rPr lang="en-US" sz="1400" dirty="0" smtClean="0"/>
              <a:t> </a:t>
            </a:r>
            <a:r>
              <a:rPr lang="en-US" sz="1400" dirty="0"/>
              <a:t>= </a:t>
            </a:r>
            <a:r>
              <a:rPr lang="en-US" sz="1400" dirty="0" smtClean="0"/>
              <a:t>fractional transmittance</a:t>
            </a:r>
          </a:p>
          <a:p>
            <a:r>
              <a:rPr lang="en-US" sz="1400" b="1" i="1" dirty="0" smtClean="0"/>
              <a:t>B</a:t>
            </a:r>
            <a:r>
              <a:rPr lang="en-US" sz="1400" b="1" i="1" baseline="-25000" dirty="0" smtClean="0"/>
              <a:t>i</a:t>
            </a:r>
            <a:r>
              <a:rPr lang="en-US" sz="1400" dirty="0" smtClean="0"/>
              <a:t> </a:t>
            </a:r>
            <a:r>
              <a:rPr lang="en-US" sz="1400" dirty="0"/>
              <a:t>= </a:t>
            </a:r>
            <a:r>
              <a:rPr lang="en-US" sz="1400" dirty="0" smtClean="0"/>
              <a:t>Planck radiance</a:t>
            </a:r>
            <a:endParaRPr lang="en-US" sz="1400" dirty="0"/>
          </a:p>
          <a:p>
            <a:pPr marL="0" indent="0">
              <a:buNone/>
            </a:pPr>
            <a:endParaRPr lang="en-US" sz="1400" dirty="0" smtClean="0"/>
          </a:p>
          <a:p>
            <a:endParaRPr lang="en-US" sz="1400" dirty="0" smtClean="0"/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116435" y="3209851"/>
            <a:ext cx="4855263" cy="3495750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100" dirty="0" smtClean="0"/>
              <a:t>Two Cloud to Pressures  derived from the ratios of:</a:t>
            </a:r>
          </a:p>
          <a:p>
            <a:pPr lvl="1"/>
            <a:r>
              <a:rPr lang="en-US" sz="1900" dirty="0" smtClean="0"/>
              <a:t>14.2/14.0 (band 3/band 4)</a:t>
            </a:r>
          </a:p>
          <a:p>
            <a:pPr lvl="1"/>
            <a:r>
              <a:rPr lang="en-US" sz="1900" dirty="0" smtClean="0"/>
              <a:t>14.2/13.3 (band 3/band 5)</a:t>
            </a:r>
          </a:p>
          <a:p>
            <a:pPr lvl="1"/>
            <a:endParaRPr lang="en-US" sz="1900" dirty="0"/>
          </a:p>
          <a:p>
            <a:r>
              <a:rPr lang="en-US" sz="2100" dirty="0" smtClean="0"/>
              <a:t>The algorithm checks the differences between (I-</a:t>
            </a:r>
            <a:r>
              <a:rPr lang="en-US" sz="2100" dirty="0" err="1" smtClean="0"/>
              <a:t>Icl</a:t>
            </a:r>
            <a:r>
              <a:rPr lang="en-US" sz="2100" dirty="0" smtClean="0"/>
              <a:t>) and those calculated from the radiative transfer equation.</a:t>
            </a:r>
          </a:p>
          <a:p>
            <a:endParaRPr lang="en-US" sz="2100" dirty="0"/>
          </a:p>
          <a:p>
            <a:r>
              <a:rPr lang="en-US" sz="2100" i="1" dirty="0" err="1" smtClean="0"/>
              <a:t>P</a:t>
            </a:r>
            <a:r>
              <a:rPr lang="en-US" sz="2100" i="1" baseline="-25000" dirty="0" err="1" smtClean="0"/>
              <a:t>ck</a:t>
            </a:r>
            <a:r>
              <a:rPr lang="en-US" sz="2100" dirty="0" smtClean="0"/>
              <a:t> is chosen when                     is a minimum and the sum is over the three CO2 channels used to derive the cloud top pressure values.</a:t>
            </a:r>
          </a:p>
          <a:p>
            <a:pPr lvl="1"/>
            <a:endParaRPr lang="en-US" sz="1900" dirty="0"/>
          </a:p>
          <a:p>
            <a:pPr lvl="1"/>
            <a:endParaRPr lang="en-US" sz="1900" dirty="0" smtClean="0"/>
          </a:p>
          <a:p>
            <a:endParaRPr lang="en-US" sz="18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1" y="2133600"/>
            <a:ext cx="4941963" cy="10762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2842" y="50042"/>
            <a:ext cx="3941158" cy="39330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7596" y="5410200"/>
            <a:ext cx="708471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925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316" y="0"/>
            <a:ext cx="8229600" cy="914400"/>
          </a:xfrm>
        </p:spPr>
        <p:txBody>
          <a:bodyPr/>
          <a:lstStyle/>
          <a:p>
            <a:r>
              <a:rPr lang="en-US" dirty="0" smtClean="0"/>
              <a:t>MODIS CO</a:t>
            </a:r>
            <a:r>
              <a:rPr lang="en-US" baseline="-25000" dirty="0" smtClean="0"/>
              <a:t>2</a:t>
            </a:r>
            <a:r>
              <a:rPr lang="en-US" dirty="0" smtClean="0"/>
              <a:t> Slicing Method</a:t>
            </a:r>
            <a:endParaRPr lang="en-US" dirty="0"/>
          </a:p>
        </p:txBody>
      </p:sp>
      <p:sp>
        <p:nvSpPr>
          <p:cNvPr id="19" name="Content Placeholder 2"/>
          <p:cNvSpPr>
            <a:spLocks noGrp="1"/>
          </p:cNvSpPr>
          <p:nvPr>
            <p:ph idx="1"/>
          </p:nvPr>
        </p:nvSpPr>
        <p:spPr>
          <a:xfrm>
            <a:off x="194786" y="1126002"/>
            <a:ext cx="8796814" cy="5427198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CC04B4"/>
                </a:solidFill>
              </a:rPr>
              <a:t>Takes advantage of differing partial absorption in several of the MODIS infrared bands </a:t>
            </a:r>
          </a:p>
          <a:p>
            <a:pPr lvl="1"/>
            <a:r>
              <a:rPr lang="en-US" sz="2200" dirty="0" smtClean="0"/>
              <a:t>Each band is sensitive to a different level in the atmosphere</a:t>
            </a:r>
          </a:p>
          <a:p>
            <a:pPr lvl="1"/>
            <a:r>
              <a:rPr lang="en-US" sz="2200" dirty="0" smtClean="0"/>
              <a:t>Clouds appear in the CO2-band images according to their level in the atmosphere</a:t>
            </a:r>
          </a:p>
          <a:p>
            <a:pPr lvl="2"/>
            <a:r>
              <a:rPr lang="en-US" sz="1900" dirty="0" smtClean="0"/>
              <a:t>Low clouds will not appear at all in the high-absorption bands</a:t>
            </a:r>
          </a:p>
          <a:p>
            <a:pPr lvl="2"/>
            <a:r>
              <a:rPr lang="en-US" sz="1900" dirty="0" smtClean="0"/>
              <a:t>High clouds will appear in all bands</a:t>
            </a:r>
          </a:p>
          <a:p>
            <a:pPr lvl="2"/>
            <a:endParaRPr lang="en-US" sz="1900" dirty="0"/>
          </a:p>
          <a:p>
            <a:r>
              <a:rPr lang="en-US" dirty="0" smtClean="0"/>
              <a:t>Has the ability to retrieve cloud pressure and effective cloud amount for:</a:t>
            </a:r>
          </a:p>
          <a:p>
            <a:pPr lvl="1"/>
            <a:r>
              <a:rPr lang="en-US" dirty="0" smtClean="0"/>
              <a:t>Opaque</a:t>
            </a:r>
          </a:p>
          <a:p>
            <a:pPr lvl="1"/>
            <a:r>
              <a:rPr lang="en-US" dirty="0" smtClean="0"/>
              <a:t>Non-opaque</a:t>
            </a:r>
          </a:p>
          <a:p>
            <a:pPr lvl="1"/>
            <a:endParaRPr lang="en-US" dirty="0"/>
          </a:p>
        </p:txBody>
      </p:sp>
      <p:sp>
        <p:nvSpPr>
          <p:cNvPr id="3" name="Right Brace 2"/>
          <p:cNvSpPr/>
          <p:nvPr/>
        </p:nvSpPr>
        <p:spPr>
          <a:xfrm>
            <a:off x="2781300" y="4941332"/>
            <a:ext cx="685800" cy="8382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728794" y="5175766"/>
            <a:ext cx="25005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Mid-High Level Clouds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865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5775608" y="1600200"/>
            <a:ext cx="2057400" cy="987188"/>
            <a:chOff x="6577084" y="1600200"/>
            <a:chExt cx="2033516" cy="1066800"/>
          </a:xfrm>
        </p:grpSpPr>
        <p:sp>
          <p:nvSpPr>
            <p:cNvPr id="4" name="Rounded Rectangle 3"/>
            <p:cNvSpPr/>
            <p:nvPr/>
          </p:nvSpPr>
          <p:spPr>
            <a:xfrm>
              <a:off x="6577084" y="1600200"/>
              <a:ext cx="2033516" cy="1066800"/>
            </a:xfrm>
            <a:prstGeom prst="round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467600" y="1676400"/>
              <a:ext cx="9906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accent2">
                      <a:lumMod val="75000"/>
                    </a:schemeClr>
                  </a:solidFill>
                  <a:sym typeface="Wingdings" panose="05000000000000000000" pitchFamily="2" charset="2"/>
                </a:rPr>
                <a:t> </a:t>
              </a:r>
              <a:r>
                <a:rPr lang="en-US" dirty="0" smtClean="0">
                  <a:solidFill>
                    <a:schemeClr val="accent2">
                      <a:lumMod val="75000"/>
                    </a:schemeClr>
                  </a:solidFill>
                </a:rPr>
                <a:t>ICE CLOUD ONLY</a:t>
              </a:r>
              <a:endParaRPr lang="en-US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046" y="3011060"/>
            <a:ext cx="4496953" cy="28284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316" y="0"/>
            <a:ext cx="8229600" cy="914400"/>
          </a:xfrm>
        </p:spPr>
        <p:txBody>
          <a:bodyPr/>
          <a:lstStyle/>
          <a:p>
            <a:r>
              <a:rPr lang="en-US" dirty="0" smtClean="0"/>
              <a:t>Cloud Top Pressure and Temp</a:t>
            </a:r>
            <a:endParaRPr lang="en-US" dirty="0"/>
          </a:p>
        </p:txBody>
      </p:sp>
      <p:sp>
        <p:nvSpPr>
          <p:cNvPr id="19" name="Content Placeholder 2"/>
          <p:cNvSpPr>
            <a:spLocks noGrp="1"/>
          </p:cNvSpPr>
          <p:nvPr>
            <p:ph idx="1"/>
          </p:nvPr>
        </p:nvSpPr>
        <p:spPr>
          <a:xfrm>
            <a:off x="433316" y="1295400"/>
            <a:ext cx="8644414" cy="5427198"/>
          </a:xfrm>
        </p:spPr>
        <p:txBody>
          <a:bodyPr>
            <a:normAutofit fontScale="85000" lnSpcReduction="20000"/>
          </a:bodyPr>
          <a:lstStyle/>
          <a:p>
            <a:r>
              <a:rPr lang="en-US" sz="2400" b="1" dirty="0" smtClean="0">
                <a:solidFill>
                  <a:srgbClr val="CC04B4"/>
                </a:solidFill>
              </a:rPr>
              <a:t>MODIS Cloud-Top Pressures are calculated for (</a:t>
            </a:r>
            <a:r>
              <a:rPr lang="el-GR" sz="2400" b="1" dirty="0">
                <a:solidFill>
                  <a:srgbClr val="CC04B4"/>
                </a:solidFill>
              </a:rPr>
              <a:t>μ</a:t>
            </a:r>
            <a:r>
              <a:rPr lang="en-US" sz="2400" b="1" dirty="0" smtClean="0">
                <a:solidFill>
                  <a:srgbClr val="CC04B4"/>
                </a:solidFill>
              </a:rPr>
              <a:t>m/</a:t>
            </a:r>
            <a:r>
              <a:rPr lang="el-GR" sz="2400" b="1" dirty="0" smtClean="0">
                <a:solidFill>
                  <a:srgbClr val="CC04B4"/>
                </a:solidFill>
              </a:rPr>
              <a:t>μ</a:t>
            </a:r>
            <a:r>
              <a:rPr lang="en-US" sz="2400" b="1" dirty="0" smtClean="0">
                <a:solidFill>
                  <a:srgbClr val="CC04B4"/>
                </a:solidFill>
              </a:rPr>
              <a:t>m):</a:t>
            </a:r>
          </a:p>
          <a:p>
            <a:pPr lvl="1"/>
            <a:r>
              <a:rPr lang="en-US" dirty="0" smtClean="0"/>
              <a:t>14.2/13.9     139/13.6     13.6/13.3      13.9/13.3     13.3/11 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CO2 Slicing gives you pressure and emissivity at 5x5  km</a:t>
            </a:r>
          </a:p>
          <a:p>
            <a:endParaRPr lang="en-US" dirty="0"/>
          </a:p>
          <a:p>
            <a:r>
              <a:rPr lang="en-US" dirty="0" smtClean="0"/>
              <a:t>GDAS met profile</a:t>
            </a:r>
          </a:p>
          <a:p>
            <a:endParaRPr lang="en-US" dirty="0"/>
          </a:p>
          <a:p>
            <a:r>
              <a:rPr lang="en-US" dirty="0" smtClean="0"/>
              <a:t>NCEP blended SST</a:t>
            </a:r>
          </a:p>
          <a:p>
            <a:endParaRPr lang="en-US" dirty="0"/>
          </a:p>
          <a:p>
            <a:r>
              <a:rPr lang="en-US" dirty="0" smtClean="0"/>
              <a:t>Pressure </a:t>
            </a:r>
            <a:r>
              <a:rPr lang="en-US" dirty="0" smtClean="0">
                <a:sym typeface="Wingdings" panose="05000000000000000000" pitchFamily="2" charset="2"/>
              </a:rPr>
              <a:t> Temperature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Algorithm run for both day and night</a:t>
            </a:r>
          </a:p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Uses cloud mask (4 out of 25 pixels have to be probably cloudy or cloudy)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endParaRPr lang="en-US" dirty="0">
              <a:sym typeface="Wingdings" panose="05000000000000000000" pitchFamily="2" charset="2"/>
            </a:endParaRPr>
          </a:p>
          <a:p>
            <a:endParaRPr lang="en-US" dirty="0" smtClean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362765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316" y="0"/>
            <a:ext cx="8229600" cy="914400"/>
          </a:xfrm>
        </p:spPr>
        <p:txBody>
          <a:bodyPr/>
          <a:lstStyle/>
          <a:p>
            <a:r>
              <a:rPr lang="en-US" dirty="0" smtClean="0"/>
              <a:t>Thermodynamic Phase</a:t>
            </a:r>
            <a:endParaRPr lang="en-US" dirty="0"/>
          </a:p>
        </p:txBody>
      </p:sp>
      <p:sp>
        <p:nvSpPr>
          <p:cNvPr id="19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3999" cy="5427198"/>
          </a:xfrm>
        </p:spPr>
        <p:txBody>
          <a:bodyPr>
            <a:normAutofit fontScale="85000" lnSpcReduction="10000"/>
          </a:bodyPr>
          <a:lstStyle/>
          <a:p>
            <a:r>
              <a:rPr lang="en-US" sz="2400" b="1" dirty="0" smtClean="0">
                <a:solidFill>
                  <a:srgbClr val="CC04B4"/>
                </a:solidFill>
              </a:rPr>
              <a:t>Inferences</a:t>
            </a:r>
          </a:p>
          <a:p>
            <a:pPr lvl="1"/>
            <a:r>
              <a:rPr lang="en-US" dirty="0" err="1" smtClean="0"/>
              <a:t>Bispectral</a:t>
            </a:r>
            <a:r>
              <a:rPr lang="en-US" dirty="0" smtClean="0"/>
              <a:t> IR algorithm uses the inherent difference in water and ice optical constants</a:t>
            </a:r>
          </a:p>
          <a:p>
            <a:pPr lvl="1"/>
            <a:r>
              <a:rPr lang="en-US" dirty="0" smtClean="0"/>
              <a:t>Optical constant differences between water and ice in selected SWIR (1.6, 2.1 </a:t>
            </a:r>
            <a:r>
              <a:rPr lang="el-GR" dirty="0" smtClean="0"/>
              <a:t>μ</a:t>
            </a:r>
            <a:r>
              <a:rPr lang="en-US" dirty="0" smtClean="0"/>
              <a:t>m)</a:t>
            </a:r>
          </a:p>
          <a:p>
            <a:pPr lvl="1"/>
            <a:r>
              <a:rPr lang="en-US" dirty="0" smtClean="0"/>
              <a:t>Logic based “decision tree” using cloud mask results, IR, SWIR, and CTT</a:t>
            </a:r>
          </a:p>
          <a:p>
            <a:pPr lvl="1"/>
            <a:endParaRPr lang="en-US" dirty="0"/>
          </a:p>
          <a:p>
            <a:r>
              <a:rPr lang="en-US" b="1" dirty="0" smtClean="0">
                <a:solidFill>
                  <a:srgbClr val="CC04B4"/>
                </a:solidFill>
              </a:rPr>
              <a:t>Brightness Temperature Differences (BTD) between 8.5 and 11 </a:t>
            </a:r>
            <a:r>
              <a:rPr lang="el-GR" b="1" dirty="0">
                <a:solidFill>
                  <a:srgbClr val="CC04B4"/>
                </a:solidFill>
              </a:rPr>
              <a:t>μ</a:t>
            </a:r>
            <a:r>
              <a:rPr lang="en-US" b="1" dirty="0" smtClean="0">
                <a:solidFill>
                  <a:srgbClr val="CC04B4"/>
                </a:solidFill>
              </a:rPr>
              <a:t>m</a:t>
            </a:r>
          </a:p>
          <a:p>
            <a:pPr lvl="1"/>
            <a:r>
              <a:rPr lang="en-US" dirty="0" smtClean="0"/>
              <a:t>Difference in the optical and microphysical properties between water drops and ice crystals</a:t>
            </a:r>
          </a:p>
          <a:p>
            <a:pPr lvl="1"/>
            <a:r>
              <a:rPr lang="en-US" dirty="0" smtClean="0"/>
              <a:t>Positive for ice clouds (visible optical thickness &gt; 1)</a:t>
            </a:r>
          </a:p>
          <a:p>
            <a:pPr lvl="1"/>
            <a:r>
              <a:rPr lang="en-US" dirty="0" smtClean="0"/>
              <a:t>Negative for water clouds (high optical thickness)</a:t>
            </a:r>
          </a:p>
          <a:p>
            <a:pPr lvl="1"/>
            <a:r>
              <a:rPr lang="en-US" dirty="0" smtClean="0"/>
              <a:t>Lower clouds are negative (with increased water vapor)</a:t>
            </a:r>
          </a:p>
          <a:p>
            <a:pPr lvl="1"/>
            <a:r>
              <a:rPr lang="en-US" dirty="0" smtClean="0"/>
              <a:t>Can be used for both day and night</a:t>
            </a:r>
          </a:p>
          <a:p>
            <a:pPr lvl="1"/>
            <a:endParaRPr lang="en-US" dirty="0"/>
          </a:p>
          <a:p>
            <a:r>
              <a:rPr lang="en-US" b="1" dirty="0" smtClean="0">
                <a:solidFill>
                  <a:srgbClr val="CC04B4"/>
                </a:solidFill>
              </a:rPr>
              <a:t>Multilayer clouds are difficult</a:t>
            </a:r>
          </a:p>
        </p:txBody>
      </p:sp>
    </p:spTree>
    <p:extLst>
      <p:ext uri="{BB962C8B-B14F-4D97-AF65-F5344CB8AC3E}">
        <p14:creationId xmlns:p14="http://schemas.microsoft.com/office/powerpoint/2010/main" val="82124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305800" cy="856488"/>
          </a:xfrm>
        </p:spPr>
        <p:txBody>
          <a:bodyPr/>
          <a:lstStyle/>
          <a:p>
            <a:r>
              <a:rPr lang="en-US" dirty="0" smtClean="0"/>
              <a:t>Thermodynamic phase example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331" y="990600"/>
            <a:ext cx="8801669" cy="5775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266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Cloud Optical Thickness &amp;</a:t>
            </a:r>
            <a:br>
              <a:rPr lang="en-US" dirty="0" smtClean="0"/>
            </a:br>
            <a:r>
              <a:rPr lang="en-US" dirty="0" smtClean="0"/>
              <a:t>Microphysical Properties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5791200" cy="4922520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 smtClean="0">
                <a:solidFill>
                  <a:srgbClr val="CC04B4"/>
                </a:solidFill>
              </a:rPr>
              <a:t>COT </a:t>
            </a:r>
            <a:r>
              <a:rPr lang="en-US" dirty="0" smtClean="0"/>
              <a:t>= Vertical integration of extinction over cloud thickness</a:t>
            </a:r>
          </a:p>
          <a:p>
            <a:endParaRPr lang="en-US" dirty="0"/>
          </a:p>
          <a:p>
            <a:r>
              <a:rPr lang="en-US" b="1" dirty="0" smtClean="0">
                <a:solidFill>
                  <a:srgbClr val="CC04B4"/>
                </a:solidFill>
              </a:rPr>
              <a:t>Effective Radius (R</a:t>
            </a:r>
            <a:r>
              <a:rPr lang="en-US" b="1" baseline="-25000" dirty="0" smtClean="0">
                <a:solidFill>
                  <a:srgbClr val="CC04B4"/>
                </a:solidFill>
              </a:rPr>
              <a:t>e</a:t>
            </a:r>
            <a:r>
              <a:rPr lang="en-US" b="1" dirty="0" smtClean="0">
                <a:solidFill>
                  <a:srgbClr val="CC04B4"/>
                </a:solidFill>
              </a:rPr>
              <a:t>) </a:t>
            </a:r>
            <a:r>
              <a:rPr lang="en-US" dirty="0" smtClean="0"/>
              <a:t>= ratio of the third moment of the size distribution to the second moment</a:t>
            </a:r>
          </a:p>
          <a:p>
            <a:endParaRPr lang="en-US" dirty="0"/>
          </a:p>
          <a:p>
            <a:r>
              <a:rPr lang="en-US" b="1" dirty="0" smtClean="0">
                <a:solidFill>
                  <a:srgbClr val="CC04B4"/>
                </a:solidFill>
              </a:rPr>
              <a:t>Useful bands include</a:t>
            </a:r>
          </a:p>
          <a:p>
            <a:pPr lvl="1"/>
            <a:r>
              <a:rPr lang="en-US" dirty="0" smtClean="0"/>
              <a:t>Visible</a:t>
            </a:r>
          </a:p>
          <a:p>
            <a:pPr lvl="1"/>
            <a:r>
              <a:rPr lang="en-US" dirty="0" smtClean="0"/>
              <a:t>IR</a:t>
            </a:r>
          </a:p>
          <a:p>
            <a:pPr lvl="1"/>
            <a:r>
              <a:rPr lang="en-US" dirty="0" smtClean="0"/>
              <a:t>SWIR (1.6 and 2.1 um)</a:t>
            </a:r>
          </a:p>
          <a:p>
            <a:pPr lvl="1"/>
            <a:r>
              <a:rPr lang="en-US" dirty="0" smtClean="0"/>
              <a:t>MWIR </a:t>
            </a:r>
          </a:p>
          <a:p>
            <a:pPr lvl="1"/>
            <a:endParaRPr lang="en-US" dirty="0"/>
          </a:p>
          <a:p>
            <a:r>
              <a:rPr lang="en-US" b="1" dirty="0" smtClean="0">
                <a:solidFill>
                  <a:srgbClr val="CC04B4"/>
                </a:solidFill>
              </a:rPr>
              <a:t>Retrieved at 1 km resolution</a:t>
            </a:r>
          </a:p>
          <a:p>
            <a:pPr lvl="1"/>
            <a:r>
              <a:rPr lang="en-US" dirty="0" smtClean="0"/>
              <a:t>“library calculations”</a:t>
            </a:r>
          </a:p>
          <a:p>
            <a:pPr lvl="1"/>
            <a:r>
              <a:rPr lang="en-US" dirty="0" smtClean="0"/>
              <a:t>Plane-parallel homogenous clouds overlying a black surface with no atmosphere</a:t>
            </a:r>
          </a:p>
          <a:p>
            <a:endParaRPr lang="en-US" dirty="0"/>
          </a:p>
        </p:txBody>
      </p:sp>
      <p:pic>
        <p:nvPicPr>
          <p:cNvPr id="3074" name="Picture 2" descr="r_e = \dfrac{\int\limits_{0}^{\infty} \pi \cdot r^3 \cdot n(r)\,dr}{\int\limits_{0}^{\infty} \pi \cdot r^2 \cdot n(r)\,dr}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3466" y="3352800"/>
            <a:ext cx="2262433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eoimages.gsfc.nasa.gov/images/imagerecords/1000/1854/modis_cotc_20010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3023" y="1752600"/>
            <a:ext cx="2126310" cy="1267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6" descr="data:image/jpeg;base64,/9j/4AAQSkZJRgABAQAAAQABAAD/2wCEAAkGBxQSEhUSExQWFhUXGRcYGRgXGB8eGxsdGR8dHB8eGRwcHyggGh8lIRgaIjEiJSotLi4uGyAzODMsOCgtLisBCgoKDg0OGxAQGzQmICY0LDQ0LTIrNCwsLy8sLCwsNCwvLCwsLywsLywsLCwsLCw0LywsLSwsLCwuNzAsMC0vLP/AABEIAKwBJQMBEQACEQEDEQH/xAAcAAACAwEBAQEAAAAAAAAAAAAEBQADBgECBwj/xABJEAACAQMDAwMCAwQFCQcCBwABAhEDEiEABDEFIkEGE1EyYSNCcRRSgZEVM2KhsRZDVIKSk8HR0wdjcoPh8PFEUxckNHOjs9L/xAAbAQEAAwEBAQEAAAAAAAAAAAAAAgMEAQUGB//EADsRAAEDAgMHAgUEAwAABQUAAAEAAhEDITFBUQQSYXGBkfChsQUTIsHRMlLh8RQjQhUzcoKSBmKistL/2gAMAwEAAhEDEQA/APuOiKaIpoimiKaIpoimiKaIljde24eqjVApolA5aQAaglYJw38OMzoi9nre3GfepxIH1DkkqP71YfwOiIHfer9rRqPSqOVamwV+xsTTNWcDItU5+cc6IrP8p6N1jCorAwwNM9k2QXjAB91MiRkzFpgi9dL9SUNwxWmXJFNan0H6WVWGOZIcQIzkCbWgi97D1DQrMqIxvZarBWUggUX9p7pGIfA+YMTGiKvZ+qNrVAK1lyEOTH9ZJAPw3aZHI86IiqfWduzKi1qZZgSoDCSAqsSB8BXUz8MPnRENR9S0CFZi1NXFyGohUMOyCs8z7igDmTETjRFbufUG2SmarVqdgBaQwMiLsRzjOPGiKjfeqNvRZ1djKUvebHCQxmOT9J4GiKbL1TtailhVVYLCHIDdr+3gTOXED58c6IrKfqTbEsPeQW3AkmBKAloJ5gKxkYgE6Iu7v1Dt6dM1PcVlVxTJUgw58HMDkc/I0RV1vVO1SkazVlVRTWqQZD2shqDsPdNoJiJxoiuPX9uFLNWRQCVNzAZDFI/W4EAaIrt91OnSRajXFGKgMilh3cE2gwPv9wOSASKj+nqRW4ByfcNEJYQ7OAWtAaPygtPAAMxB0ReaXqPbNZFUS7IoWDcGfhWWJU/IMRInkaIvNb1LQSp7TFw9wWDTYcsEDcfTcQLv7Sngg6Irun9do1mVELXMtRxKMuKb+231AQQ3jn7aImWiKaIpoimiKaIpoimiKaIpoimiKaIpoimiKaIpoimiJJX9KbVi7e1a73FqiMyuSzXSXUgkg8Se0EqIUkEi8f5IbSBdTZiLTJqPyt0GAwAy7EgAAliY0REbr01tatRqtSirO4IYkk3AhVIImIhQIj5+Toi8J6Y2wZWtcspulq1Vix7P6wlz7oHtpAeQLRGiKzZendvSN1NGBFP2h+I5tQhQQgLdk+2klYJtBmdEVW19KbOmUYUELU0NNWeajBCQbSzkswBAgEm0YEDRF7PprbQo9vCqqCHcdqSArQ3cvcZBkHzMDRFZ0/oG3oPfTSGhlkszYawEC4kARSpiPFuNEVK+ltqFCim0Ayp9ypK/TFjXSgHtrABAWIESdEXk+k9paV9ogEAQtSoAAFshIbsBXtNsSCZmdERG46DQdmdleWT22Aq1ArJDLDIGCth2yRP3wNEVNT0vtWYsaZuPkO4M3mrcIbDBySGGRxMY0RWH05tzM05llbLscowcRLY7hJ+ZMzJki9UOgbdEKCmLC/uWkki6I4JOIxbx9tEQlX0ds2uupMSwCk+7UmAntxN8jsJUxyCZmToitq+ltqxYmme6Zio4HczOTAaJJds8wY4xoiJ3HRqL06VIhglEoaYSo6QUELlGBYAeCSNEVY9P0AjIFYBqnulhUe++AoYVLr1hQFEH6RbxjRFyj6d26EFUZYKNio8XJADRdFxCgE8sBmdEXn/Jvb3+4UYt7nu5q1CL5B4LQBKqbYtlFx2iCIyh06mjB1WGHuwZP+ecVKnn8zKD9oxGiIvRFNEU0RTRFNEU0RTRFNEU0RTRFNEU0RTRFNEXDoi5riKaIu6IvLNAkmB8nREu3HqDbICWrpAxgzn4xOftoZBgroBOCSN/2hbUhzTFSpYYJVcEkSACJkmRA5MiJnUt05rioHrWq4JXaVKa5g1bcgeYDCB+pGkFEvT1ju6gJRQwmPwqa/yk1mDHIJOFE5POkFF6odY3xY3t2BsW2lojIIAUAyMdx+/xpBRFr1Un89UH4l/+Bj+/XEXsdUP/AN4/7w/b7/cfzGiLxuOs2KXaubVBJhyTxMAAyT8AZMjREtoeqzVdVpGo/azuTViyJAUhCxLFlcQOLSeI0RGp12oJzVHgG6V+PzG4Z/s/z0RDdP611AABmFTJFwak4EfvH26RJ+bV+ceNS3UTql13cwJ9o/6jZ/jf/fGu7iL2vqqov9Zt1P8A+1WU4+T7opgcHgnXN1EVR9XbcuKbF6bkEgOpggf2hK/wJnnGDEHfTj7LoEptQ39NzC1FJ+Jz/LnXGuDsChaRiiddXFNEU0Rc0RTRFNEXdEXNEU0RdGuou6IpoimiKaIpoimiKaIuHRFXWrKglmCj5JjXESvc9fUG1KdR2+LGX/FZj7xH31x29H0iev8AfsugJfvOrVyDaLY+6gD7MQzf4prE/bWU3Br8dAJMdrjHIdFIMkSEi6xTqupaoaKDPfULOIHlXYAqP0DDPmM3fNMg7riP/tMX9zwFuV7WU8bY8vPZYf8Apmu1RloMaqghRUS1FP2ZnpgkxJEnxOY17A2Wg2mHPbum5IJLj2a8jHGw6LS3Z7y5x7D3v7ymCVN/YqVq1Pb04Pcx/EaJJFIE3QAPhV/XkwbV2Te3aDC46AWHM3j/API+yqfTptxPnb19U56BunqFVpGpUQFS1Woy2mRwhUML/IWnccQbRGpVqO59T4B/aMu9+tuSzkNuZV1bbqpqlGIdmRmYCDgqIxc6rGJEeSq5nWaFHcKtpbmkoNu3RC5PEKjnkSRk3KLgLST/AN2RiDyGiXW84KXy3YIlIa60O1pIYAJI+cNUkn7Z4BJYwNdDCRKgbGCvNesFYJFQMcD8N27zMLKhgYMkkmJIMiRqMXhEh6zTpLVdq5dEhcVbkSwWSFWpTJDYp4EXG0ni0cDmzuzdd3TEpd0zcUqbHKsSZYOGCgMO1+VKMXWFIJaYIObDMfUJCbjtFoz1CmoErUptwA11QYkC7h1YBWHb2gg5BxrobP8Aa5BKE/pOjVtBqLTrASDSqzgHK9yBaygLPtVFVhzyLhYKD7W5H+QoggmBimRqVlRr6lMmmR7jCiQXFlwIW9lDZEKYH81Jz1arabTJvlz7E+TqrabN4xCzu/3i1aili9Mq7IXdVDASQVN6N2NK9rqqkFeSJE6IeaRcYJAm3TH6rRnc6xCsc1gMRHX+PsOelPVt66n2qhpOEKlRYpBDLKz7dRFQY5AMQYiCdcpUG1mNe0ROJj7QetzxhWFrW2M46/bH78EWa9S0l0SsjWH670mcQVAMSBAZiQYxnPnv2dzXTTN/W4zzvrABC6KwbbzzmtBteqVhTX2i1I8EGXtKiCPbkW58gP8AJGcQFSpTdeSPOB7WUdwPPPzqjem+sKqhju6aBAY91A4UZj8SVmn83OFXnIjWo1gR/q+s/tEB3QEw7kCTwVVSnuGDbzzgtNT6zRJUF1QvNoYjujm0g2t+gM6sa4OkDEQTwlVGyYakimiKaIpoimiKaIujRF3XUU0RcnXEUnRFJ0RSdEVG73iUhc5gfoSTHwBk66iyHV/XVrmlSQl/CjLyYjwUEzIALEgjA1ppbMXN33GB5ooPcW4Ce33P2XdtuKjJ7zkyxAgBgBk4vq2uZ8WwMcZzB26LBTRAcwAyGGkm3K+OEEVHmeWXETxExDYsbzy+wCIStVYG2mIeAB7jqLBmFCiVptxxTMgjLcDNu0Nn/S0CdBf0HnNdG85crtFIlnYqFk1FBVTOBL/XUJ+VKj/wiNZXOpGoGk/VOZGPISJ4EHkr2bzRh550WK2fX0eolHabRILWirjJjOQDDAfDsx/v1620bFRot39uqnWMB20Om6BwF1ypWqxLBc8Zjta3BbNqIRSboPDBVvEjwxqEtUjJIkAASbcHWNooWDRyFunDr2UYfmUu3m73JAhgv3sF5n4SSEBP9or5mZ111Ql1o7+doUm0/APZKz1CsYQCpco7hBpqAfqYsyscySMXZ4jBvfszQCJFzl9RmQYiRfu22OvA8kmAeBIi2FrG3HHhhCvrlatQpJuo2Ypn8MFWLMZBIZb072H2LEBuJyt9PZWE7jy8nSY6QFT818mAOxJx4kTbgDnwRPpOo9ZlZqbKUVGFa6wlGLBSoINwmGJ7ZhCPg82hgYIpmWEkRN94EA4EYR6k2srGva7L6gBPqfyedskS3qlVrttxfTtqBjeiuylodASxOICqCCZibvyiNLZTul7ADqMNTNvTK0QrmuD7E37dI9/CSF6darMlIBhUueowDs9iU39tc2hWBIgGF7gBiDhrPc0kudLSDAuAJMAyMxqeZxtEtaTG7h35x4ME1Vlqhyp+tA34QpdiAmGi9gSYmeJpnjJ1Uxw3jvA7zZsZBtlqctbYzeeVnkHdHUnzhbyEnXNjRFIBSVCYCM6oAom+1SQSoUyAwPAP5iTHZmV6z9+mJOojmJjtgrmvYwQ82044dDnj+F5odOSsgpWrXRiWRlKSqnJFppqYLZtafrLTyutjK76BMkAzERbhIGPSIVL9nD4cROYOEcuOqZqbaiqphEgMAJKhlGGllanm6A+QeGh4OI7QWn5dYSNZy55xhPeFoZs5c35rHX5fbPI58jcg5dgym+m4KfFsHySJIlYBmDnnnJ1dRqta8tniJ/IseeKrrDfADgQ7uO2XGOaF3/TqO4pWOLCO33QAPbYEWgp9JUxGBwAM5OvSoVt10nqNefnFZXyyIz86jRfPF3FXZu1OrSStS7iZxnuUtTdAPbJiJgwfvzr2jYmVA2o10GwnPkR/1w52yKUqheCHi/U+f2dY2Xp4JWqF6dQWMFc300WspVsoxUim6xPfAiTb3GdeXXoSS1wG8Pf38hTl9PPH2/C1FdAyFVdiIIDAe4BI4JYFkwfLQPJ8a8WpRpUagdVEHKHegndOt8eKtZWO9MA+nsgm24o0QpLIEQTWZ1IMCZLIVLxGCQD/AAnXpnaKdad39VzERE6TlykQqd3dysjek9UK0+1pcEh0VgT2sVJCYUr2k3IFujiZ1yhtIqGHCNCbA/zqMpzQ0yBIwTvY9eV/qUgY71yv+uB3UiIk3C2CIY60wVBN0YEAggg5BHBB+NRRd0RTRFNEXRoi7rqKaIvOuIpoihOiJT1LrCopa4Ig5qNED/wzz+p+0BtdzDYJJyAJ9l2M1826h1be7usae1EJLdzAhmt+Wm5ApPPaQYHbwd9LZqTG71cneMfSCCBw0J1u4Zi1laYaJA7289+RTro3QqewR2Zbnb6mBlUETHdmJzEGSQSPOlWq+s4NjCwAVMnXHHienbkm6mm/fcRgD3HBQwOQocD7ifE8nOqAQBGQ7KMyFyv1SjTE3RPx9bxjExAzj9cRGoTI/wBd8sc+d/ZdMgT5+O5CQ9Q61UcinRpLOCEZWaL4FzAgKv1GZBAkyTOZ02UmAGqZmbgiJGWJ5C4lYqm01fmfKptv636QOp5JL12rS26p76HdbxoYI93tI0AyKKRHMfSGJJMBYiWzOa97v8chjRiQIMXtvfqPeBOZW8Mqbkm/OInlYcrErMVusVqrEszCcEcYj6VXwvmD4PPkersvwzZaF2AT+52PTTO9o5rNtVLaNwmo62jcL5kzPAAzJyyRfRek1a5Boi2WU3YASCSDaLTjJAzxk4lY7dtez7Ler9RiIIucBykng1Z9i2Z9fea98Nbpckuibmx1Jxn1+mHbnb7YXOCyp+YOT2jJaahx5M8zJ+3w/wDnOr1nbjRc4iJOe6LAA3AGtrL2KpNNrnNEwDAHDLU6DOV84bq+53dQ0qas3gAMblyTkgACSASxyIyTJn7NuyUdkZv16kgY5TyEEnPPOVnqtNVgDGkE8LQcZw3cRFpMDGbajpHQvaHvVFTd7kLgu7WIF+SyljE454mB48LaduftL/l05psM5fUeeHlsVrp0G0wTpmcemMJ5sdjVCsaioXrHv/iTgc4VCRnODrQ1jWwykCGjAG5nXqsjWBgcSZc4ySMOAHAQknrL0z7zrWREDim6sswGRSSQDZgzUvk/uDHIN7axpGW4+dVKjLHhwyuUX6d6pTUJQpofYKIFLhoWFQQ1SCpjwBgHMxxS5pfIqAAn/mQMTf6cYPeeKkCHjeZ387aZK3c9OYi5CKctSdbb7Va3vDdhWx5zEAkEZMhs76QIsSDfqJsNbZHIQMLLvzHWnzzv6Qj9Z7uinuUqqD36iq10YDLwVdlgIRAIkQqnMhtT+H7LVpbj2OloJkAk2I3iTed7MGLyMoU94PMERaJjnn3Tr0mp/Y0S9Kn5jBBIvDG36QqENcIaAAbSomNeVtz3jaqjhMA4xI4HjHAG/qaQQGtwSndOy02q+2u3YK1NCwOTS7gqqswrkXcQVgZkTdUpEfpMjPnhfiPQ3M4qwvDd0aZjHXzwBpuNy+3EgCipbskIKT3C4RbUZkyP4RIxNuehRfUOcCZsZABich3yGNr2sqfNBDxOHPzpmvVTcrUIJZlqx2tTAKP5KnsBz5BgeQwOdXNNWl9TQYHpny5AEeymGNd9BMjjiPPBZBV9nQqsS4dXgZJKE4ABXghgcDHBggrrdT+If8EwNJkHgdZ/kKg7A9v1Mv7jjPrN9MYSn+iCtSlXoVaf7QzFqYEA1Sq5YYIVrCQckHBByBr0KFRlRm68EtH/AFm2bD/1DtCr2ljgbNuJt75WMxGRzwBGq6B6h/aaTVmRg9MEOFgMDOVdSZBFpyYGT9LYXJt7fl/S2+9zAc08rE+3AKlrHCCfPv6LynU3UgEI4cXJkBagYSYH5iJgi0MIJIYRryH/AA1rv0SBPUfjPzGYqapJQ6rTW5atBJqOUlwFICkqSHJRng34kETllAMambK2m9pY6RE52MjEemMXiJUnnNkpvT6JhqiNUnNhViIkDC5Kkn5uJE8H6tbmfNLYeR0GXHCfLqkkTMJv0jdV6eHB5i7BQ/2jnN0zdN3AlzKiRba6itPtt2Gwe1vg/wDA+R/f8gag5pbiiI1FFNEXRoi7rqKaIvOuIuO4AJOANESbe7pm8C3whMEn5JyD+nA8niLmsi5XEk61sW3C2MWQyDcgDFRBHYclSZi6J54HEmFwqBzgDGVyDzFp5XClIAt3S7eVKe0QU6DJSKhiWcEsxiALWALEmcyACBjwNTSart534/pSYAbGShOndWW4j2azo9pYiCAAWy0ABKZ5Khsme0y11G27woHce1rsr3JtgLkm9rXzMQutAc/d+33wSvrfqCvVWaNQLQ8CipAuALWioygFsEyptxyDE1bFsWy7OCNqBc/Rxx/9oJgZfVcSRrE9op1QAaMX5d8cOFis5V6OKdalUqTWLkOnazEkMI7TLlQJlo5EYuMa621h4+WGbpBvhhGWInAfcAyoNc9oLi/fJFrAcL4YZaXEStFs+q1KNRqdNHNasxc3l1ZFgW3oIBci2SxgGZxk5zsvz6YJ+lrY5kn7AzuiCc7HChwbSBLAXOMnh1OIGvZPen+l83VHl5YtaAbS3IDEEu5zc5+wAIiK3sLqYpUjAzOsYWwgG4xjHEyrKZI3X1buHQX4A4RlJ1lEbr04KldHEGml3aFAkmDAIt8qQRxkiByamU3sJaP0mJuSbAgY29LQNARsbtI+WRnl5HkdFeNgKagqUSnNxDTaqkAMQQ2SbZ54JMjXajWuu7GM8xpPKdcuYz0xFmADkIvrAtp/N58jqKsoDEAVAe1lZWemFkBQCSIu85Bu4mNV/wCKWuBAsDM5A8dLi18l0ODpm504zzv/ACsx1z1wm3X2NotPHNQfSCeQi2wYjkzAEZjHs7L8PNZvzKhscNTOeHM654Y1vFRp3Wi47CNbqrYrvqqrVrTUVllaaErKr8si2ggxgg+efGPahs7HmlSpDeBu4iR/PSIjXHTTptc0H5pA0/TjecnYcdMMFq9ju6osAoNMEyzsFkC0fUstgtlfAH2BxVdpNMAkfYeecot2VpcTv257xj26mMkNvfxZp7iCzoDaJsGWHeCrKQrR9QgZJkrInSr1CQ4EcwfQXxOecWGN4VmNo3EkYa9TAEATjhqnPTS4WpFg7oQkkEdiABhYMg4IEfz1oAZH0iFQSTir0S9CpVSp9xcscgsVz2cRqPywQIGC7vFB9S6au4pqatNGIXH4jTkdwBsnuGDnUXB7SXtMW7xhPJSa7KEmo1L66tSo1DTUKrOHKKbCylosVioJBIkKfbBgkE6ubs4+XLyMBbHueWXfFU75mADbHLtqmWxqF2evWWmCDYUYCaRoswBJyZaZweGpwOSfOaxtGWUgA3GJNsM8gVoDS+NUrp7Oo+5NepUAplUIgMQGliVgMPyicTcXbidahV3tl3agElxnlaPX2EKT6TW7RNMmzY4G8k+YZ4JnuOjBjaOxh3KyAoe0qeQ2ACYmLsyM3E8DYP0D0EdlL5hIioZ8jvblkvdDo5HaWZgn0REwRyQ3M5WLiMYjXS18nPp4PCufNbAAt5rE9Mkp6l0N6t5dBaebmUMMZi3E5m4nOOIgmfR9Qlp9OsHv98pVIqNDd64wIFxykekW4SgvTHT6q7hirLUQqPc91SzuplqdSLoqOM0zJUwIMkAauqGltFPf3YM2i4BFiLgFuRi4vnKrdvM+knDwa43vnHBXP1JqO4WgtOn7bsGqENxParUwylbRAAaJAU/SI11tECkajzGkDMYyfbmOKxbRtlGiQHkycB5gmHWPTdHcI6nuvJYVTDFXkA+4Cygm1bQRHaADlVLdpk03zEjTwdirajS9m7MYeeYpLtelPtrhh2NM9sKoMEwVutZTnJ5Jtzka4x7aktc3dvYzNuPlhyTaGkHeonLA2v8Aj74krQ9A6s7LFbDFioxhzcylQZILBlIkkXCJky2uv3WuIbhZRpb5YC/FNNxuigBsJp5JYsBZHnEsAM/dY/QCJNsLKxNumdUVz7bOpeAcETBJAuWZBwRPBI8caoc2MF1M9RRdGuou6Ipoi864iQ9R3ytLN/VrlVMi4jzJiScWx+vnFrWgCSkoPp1Y+zTP1VGAGTM/f5C/mzByAQp7RYDA4ri4u9UP7ILFiGZmCMRi0HuAgsbhgHAUwBbGo70WUonBVMbn7BiCMyM4gRyY5IMRmZgjWDaCXuiLeTbPhYye6vZAb9lUdttbyzpTLASLgGdgB9YGWKiDB+xY8zrJQp13Caji0aAwO/HMiTlIXX1CMF5WlTqBa7B1C5p0+4Wz2g9vLEfu4gwJ5O+k1lMEAQZx1PqY/Coc0vufeEFv+pJt6ghWO6qgKAskgfugG8gAGTj9YkDW6jQq1WucbNHf8e57GK3PYx0Yn05eqv6L0BNsvuXVHrOSS9S0vLRPIuA7JImYWJMDVlas6oADhpl2H4XW3M5nzzqi36mlMrTNdA78A5aOJ5EE8iRkkfOqmtqFsgGOS6S0mAUW9xW0FIOJUGLR8G77hfnu+2ozIhdwuEh3HSatWqpdiB3FkVmgZ+osM57RF3AIBGdc3BvW4HDhGuF+OAsrfnODN2BnxztlE2OWeKU9b9PGnRd1D1KgphQztJtJAVVABIGWMTOMk4I1UHg1GNeBugzljGJyn2yjOutWO64zHLzw9l79JejzTdqlelTJCwKbQQpmAZtYEgKwnwbo8a0bVtpqjcYbazE+X/tZ6LCz6nEk3zOdzac47RN5Wro3hz2oAoIWGbAnA+jJ7QT+sedeYLFa3X81z/HdAsGYkAdq9uTcv3yEkNJU2mD9X21mqNJMeR/d1ppv/wCrfzf7W5wr9u1b3CXVCslDNwtW24ESknlV/wABryNppNpEhryCLi2hBjLn07z3g4Q0Xtn5zXdw1Sn7rqoPcpZbiV4p9yrAggxJkDJJmNbNkdWpFu84va/OLg43vhlzWJ4GVoRfT90aillAieCxwSA0Ht5z4x5Eggn121AXboxVRC8ncVB2qEuBcnuMKJnu7fhlwM5+NYNtoVa0BpteR98CraTmtuQl/T9m9JazLSRby8/iMx7QEDWBCpMJMDJwNbWuc2m1hyt9+fAKo3cXL0tNa9MUwoBIDMQ/dcDhpIgm5SZzJE/fWFrPmEtIPPXPoLYfytVOp8sAyOXSDbqvW/6Y1XbCgrGnFowxOVMkMSAT5zPwcxr0qZDcrDzzLosv1ZG9rm58PfS6Ip0oVXpBfoRhC4YAQADdk24zwDjzqpwIdvZ+eqkyN2B5p085W1arCDK8XA2GCuJH1cxBAHkfrqTnEFdDZEru42YJ9xmJxBAMLb+kkGJnz58646kDcrrarmiB7BeG2ntd1MwMKQQsAYGIUfAH8vjXdwMH0rjqjnmXGSsL/wBoBFOpSIkswqBiJgTbE5wGZnbx9R5nXo/D2tcHNcbWI5g4+igdkNctcBO4QePIdY8sdD6Y6Y/7PTTcCQUBQNMjyAZ+kweP45g68/b6fzKrvlGBw86/jKdB3ymQ4X720+0jTu+2FBUX21xHEciP1nI4I4/g2Y0Q7d+syVyo7eMhe9xt1qKVZVJ8gjBPOfsYBnkETyurCN4cVBA0Ny1MkkMUDBSTll4iY+qJgHzBGSEGq2u3TddXdxsaVwa+ATcouWFZgBKSDCsAMKQsgGJMiRaETvonUb7qTkl0jJEXqRhuIJmQSMGJxMCgiF1NhriLuuopoiznrH1BT2iKHDNeSIUDgQMk4UEkDPOY1fs9B1V1slFxIwHnnVBNvlqIjyCjz9pAUux7vEAIZ8O321VXq7jZcLgxGc6K1tIudAS9ty9b8RqXuSCUVYUFfBd3yt0iFALd2ZEgSpgu/WfNOnqq3uAdDR5qcr6fyVZsayVWU0l7SrqrqSiuQVu9tRBamIWDgFUxIyO1GFph3nmndKb96YXjrCq9RdtLkOpIA7sKfxCxYwIvpwTPcxIBPEN0uuLgZ2z98MtOSmOJjzzFd67sZRNrSNvut3wqf1YIvMWdzZHOMGfEmbPTa4F43ovBOeU6jOM0NV4BLTHGETu6ftKACze2jPLwzGxZEkwDlJPGQurBTbvgAAT0HpgFW55DMcFgvTuzrVOoe9Vw1IsxLRHGABcJPeDjn3CScyfYr1GM2fdYRfh/NsLfxbGxzpDZsInKDieck39l9C6nQNQEFyAuO2VkmCQcnBwP5jXk75ad7RansDoBPnFfNPV5IrF6FSoLmuYrVIWQMxDckzMiRbGII16Xw8g2eBhYFo/GamN3cc5rZGeMybE8IGP2ya+idruPNQpDAe21Ru4TJ7ADAOTM4AGIIOo7bUaXwACNfvPoQRjmsY3/AJg3HRqD4BOpEg8MTs6G89u93FOmoCiWqQAFHyV/8R/+NebTN7BegWlzoF0PtOqncLVqbdZH0rUcmw2hhgCC8MWkY8TEatcwsMP6jP2VLXySBaM/PLru36Yy1PcKiqwf62fuELBMQFAuDC1QOQfB1AvqG0ADQW759yZRtNgubnUj28CK90j3GqARcckgQvaAPgkkH75+capmJL1pAkgM/N4vx+yH2dlRz2KT9QM91sKB8YORH92NcDt5wbNvPONk3XNaXcY/I8wRabVe9CrlS4JF+MBCPPAJ4HjHwNYKwc8gxYZEGcfWf+Yg5nBTbWcDvCJ5cPJn8quvvitRuwmGJwct2U8AefGpbM+qXbsRppjmevhUXMAbvSvO1oFCzojAl5K3g9pVZHOYJLDmDcAYbO9rZdvx9/LKk2srFq9zMAWiQR+cSKcdv1D6TIjyMY1174BKNF0BuermglQuBTRLjcR3AKEAIHFxZ4CkZ5+2oNa+oQ1gucu549eS60SY80ST0t1N9x+JTQgBmAJUgjNzd1OmUUMS7FW5aPkHWmvs52d27Ph80UTvTB88C0VHeuTL0nX6SfqH1THAJEMHzxkQTGKQ4zJCRZG0asSqhQAcAM0iTnASR3Xf3alJxQaLzTuZSoC4Mg3mROf3BBBuEYwuuRIhSNjdc225tUhmRLT+bgDxzAjwP00DoEEpuk4BK/UHVzSpGnTqUjWItRSpODb3EAkwqtJkeCADq6myTL/0jE+a4Y2lQc4tvHl9eWdtUq9O0xWYGvUFV1AAIQfVehFQWnBMIT4Htj51Co7/AGFrQQPBrhj66KVHaWlkU3Ak4wZIuRB+xzWwgsIvIYfAEBpIH5TiVP6j9ddiRioobc1gGBva7BKm0Ezd24AloV8D92fA1A2+pIRTKuHDEiATDt9J4ODxyZ+A2pkDFFXu9oszYGnBDCZ/WfkY/W0ai9sXCIem4otBP4FQkyeAW5uM4ljBkQbxkENeBjkih3iq4Y1FWqSBTVjBdUBPB5Juc48HUXCWlyjvtDg2brWbWsHUOOCJ/wDQ/ccaqU1boimiL5Z683FM7hqlRQ9gtUMYiwmBGfqa4DEtL+AQ27ZXEDdBInGBln2AJOQtnhU6m57pGVu8e9rcsEj3g3YpLVrVCULL7wZSIU1aSvTAAtlpeVBBgRzq35ezvcBSF7xnJgwcBhHQ3yvW11Wm53zDha2AE972nNaTr3UqlJHAT3UyXVFyBiSRdwJVpwAOTnGWgwPI+qMe/Pjl14K4TvwMB5P28sBR2wZy71V9taFP2Ez7SoWObryeV9tmmYY+DrtVpLiwC/rNxbToq6B3fqJsT0/F8brQ7N/bWruHZRAAJMhVVfxDAk+Khk/b4AGqabTktJcTZJuoU3rbzbVLUDqZkSSi3ooQOVtaSz3W5MgiAAwlMFVmTZaKgHDwQCSDkuZObRkUwMgD40JlyCwXdr09exhTTAa3uJ+s3DJSSYC8nwDzEWBzojzNRFNowCpq0qltMrbaSSxJN1rAlQO2CAzLgmcTJjVbh9Mny/8AeqkN4R5kvnT+plpVKvtBAXLB2ku9pZsS5MjuyIHwONetS2Z1RjC6bCQLcMRaJ666qDmVGNcALTn/AOkYTY3nPK8ErUVOvFaa1Nps75UfjyntqWyZCsXABJwY486yUqLSYqPjhi6dIiPfkuS1jZA+w9eWGeE4JF6kqvW2VCq94qMrszoVCFmF0EBptY/88xGrdlAZtTgzC3P+xn2tKsZUkAkWOOccrc7+6P8AQW5RtsaVOfctuY3ANLESaYZvpgAFhBuUSDzqPxNlUkPNp9umeedl2gaYqERmbH+8rfxZPdh6q21TsLEEyQzmmgaWf6T7mCLTiFPwNZ37LUDfqbPKfM12m/eMs874+SrE9U7YhhdBlpLiMFmiJIn6gIHzqp9Gq1shhvN4LsMcNFKk5jyIcDyIz55HXovWy6lTUe4boYsA4Cme4jw3H24/u1mjd/XY4Zg9slZO8SG4TONu+HXorP8AKKiLjLSXtGFkkgcC7OEbjkAkapr021ASLTiYMW4mABheY0uVbToVBEiRz8PpOqz/AE/eB65Y0XLqSt9x7QwQlWR27WmMD5PFo1bTcyjRbSaf1Y4e+k2yvxlTrUqj957ssL5csMM7+q0XSutipUelaxqqxvAtEADDQXyDj+f6DWtoeGhxGOeWf4WI7pJg4fwia+6p3laiflU9/t+Sw8v5xqv5rd6CpCk4t3hh/EpB6h2a1hUFOl7psSEPttmWkKxYshiCIOCFwRjVRcWOFSmYLbjPpEGQdFNjL7rxY+ajuq/TDUqCfs60KxwsqVzfloOe0HwT2wvOG1b891X6n317YeDVK4Ex/PvPume639ZarirTVUsMZiQACCrlgrWsWnAwVwPPHPJtHBVtYTn59kq3N9KpV3FOlUFaoKeZDoxUiQYymOYOBJ4knVRqfMim82HT8SffDSM7voO8M/P60Tih1FovrIqiMlKisogwsnAP1sCMgEiLvFLxukDE8ov6+et8iDGV+n8LIU+r161HcFworUrpuUQEgibTiVuqGTMWDnXoVdmptrU939Lozm/PiCO6y06x+Xv4kaYxNwIzsQM1lOmUwHaTc5kRJ4EEz25JB/4c8enXpmN2PxOX2/oXo2zbXmkHMbjnzzxveRyM6LT9H6XXSqlc/hq11ouPK2yXESVIxj4mQQJ8fb9pp7raIgm31Z52Fu/XpZ8K2Nwpue79QAxAFsfNZT/arX92uA4VqqVC7QSQQSqtIUTapUACJCg/bVLKzA3eflHDn3iZiy0BtUnKMvXz7qxunJ79VTWt3NUoQ7sMqVKD21EKTNyyczGJIOoDaWvbFt1v93PSVeQ8eeapl0/brTqVMUw7EIWs5XLgEyMd/nVNOrLQZkeBcIJMIHqXqk0Ue6lUZVELUCLazg2/mqgghoMQSPInGt1PZjUAAcJ0vNuirJg38lefTfWl3e3as1qAsQ6z9KyQQSTwKdW7xydUV6Bo1NwnEAg6zp1Uy28C6H9T0izWh3N1OqrS4BYK1NgJKwAQWNoAnwcGY7M9zXy+MRFp1y6Y6HBQrsIbLMYOcQeH9i4Fwtf6J3N1GwveUtJaIm4f4kgn/W1XVgvJAgHJRpO3mAzPGInjHFaLVasU0RfPN7tSzVnZSEtGYwzNy3OGWBBxAY/wk4TTkY+W0vJ1U6NVwqQf029ceOQssjvVqwjbiVVlhA72sbbiBUHE5Y3EHuAE8a9imRIbR/UIJgTneDjBAAiRYk4heVtNNx+qcx1DSCLazM9BmtDV2jmpu6imblpqqspZQpUrU7FYFiRbGQBMmSMecyrSbTbLf0zJEAm8iTGXXSy9JoeXwDbK9hyH9LK77qft1UKQwFKsilD9AKmy0Aj6XZxPMBxAtXWzZqUncf8AuaST19wcNY1VFcGN5tzcdfJv6r31PrD06dHcgtfU2700gT3LADMSMsGaf1CnJGusofMNSnGDsOF8POGdptZLg6Itjphqb8PVPOjdUqVNrTQf1mSCLRLVICBVkscNmLRBIMCVGWsabKpAFgcPtP8AenFRcxzwYPpqiz6gWjQFSlDtSCIblKXGQGgELkgki3EfMHXGN36oDjEg8sDzztqokPp0rXI86dMBqjvTvXVqoSj3KEEfvhoZnBwDjHiBb/HUqrHU7OEeY95WmPoBOOfngVXXjXp1KJVmFCSHB5uKuFBMcSywvEoPsBCm1rmPnGLehPYD1XH1AAAG456dOOqw3UfS1X9oqMKbe01R3EQJBYnBPaIkAXRJgfJHrs26kNnbH6gAI6dJwyy9THPc4tfYZEfwCRmt/wBM6PSo0vYdXaZOAyhu2SWCGBBU5Y8xkkjXlVdoc9++bHLPXX+sgq6VAMBDcLY9Ix46ewRGx2dOmFpCmbLcKwnnJn5nPPz51Q97nP3jjb0/pTDRgrei9Oo0QrUqIQtBNogExzHE8+PLfJlvvfd5nS8qxxtH2980uoemNkxDvt1ZmgmRgHDYUQByBxkRMzm1m1VmjcDznnh2v/GClvOiQI6Y5I5eh7ZlWduuDcIWMgmMg/3caiHvBLpJJBBviDa8qoWG6LCQdLi825BVVNqh/DhkW5oskfmaBjwZj+OsjqI3Qxn08vM/daWV3Cpvn6p18yhX9OotcWdQsMwWwGYJkyW8N5gDJOTqpuzPe767Dh95+1744qyptDA2Gyef4GnEkWFlY+1Vi03kK4IGZmxYJ5LfUf56kaBBsSRp1kZaqsVyQbCTaY6cIQO36XRqO1R0YvKnGCCAIIIyOBxqRpSSQ4jh2v07dbrjKzms3YEcp1t5wyTBdjTNRmamXYhTLAnPcB9RMYxo2m6k0ySZxknDkOU+mKrdUDnBwAEWFhOuMTiSqtxUVXhUK2gHCELHiDFp4iBMYnxroIY/cAg4qLnF1yZSb1p6mO3KU1tvw0PcDbcrC0xEkpHMxOONatjZ/nEAfpgyY6YTIvwjouFzaYc6JIwGHvwBPSMVm+odZSpt1fcU6jNVdjAe0BUK2hmSDI8THIIMydejS2Vza+7ScBANyAf1YwCT+ABGFke8bm8QY4T+PtMp7tR+00KOXW+nYXgEiCvdzAJKfUOJGsNb/VWcIwOGWvpbFcYN4dM/5TjcbinTelSuqoGVgES4nERBgtnOBk2zwGOqbHFdIg288/tKE2a0twttImnURkatMioebWE23QDJCjmPEC4ud8uQ8mDIBvE6E3gZCSuWOLQOQgwPfG+F9Zsh6R6LqCoPckIbpgiTHGD2kRBOSPETgehtPxBrhLYJPaM+OS5SBGINs8T3445LcjawtjAupV0ICwAGUTN3JxyIEngGTrw3ObJJwF5PThhnP9K5pLYixtgf5QlTbs1VXUvcqPjg4KnkEDJIBBxgR5mis82cMD/OtlbS3W7zSPLfzhf7ZLq9J6VdFpK5Fiq2O1AWhgncBYCSIm2D4kHW7ZqtNtGqKsAzYAfqMWGBM5gwDIzAIUtooitUa7d6yJbE/VfM58LESUfR6r7lCpUo3kpUpkg3mSQBnLMQQQxyYM/Gh2NlJwp1miI1GnQTPQlZmV3uc7cxuMNDl0FjjwTjpe3p09qA47SRWYMbh7kLVLXeFukyBjHzmb6jjVJbefpFotgB2tCkBa9iL/bBKuhbtqz7hWplEgAKkhQW91WXxa30lh4cN99d2toawEmTfsIjnbA4REYLjXtkRl554S73OyNf2y6AopAXGckBmF0jJxEERB/NAzB1Uua5pgZ8f6NxxEqY+WGuBF8v55i3KVpugIFqMIIJEmTM5EfoBkAaEQYVRwxnFPdFFTRFht9vhQXcOYBRrYJgkq3YF+WIKkDk3KBk6uZT35ZqPzPmCiDeRlj51HogK/Sqe4r06rG5QQoUfSBBUMJWWDe5TIOBgfIjRRrVKNHcHC+Z/GBtxKrq0t+qSePTpz9QNEbvtva1UWyKlOGFxUFQTgRMYqPxmFicDWY1Cwgcffzpc6rTSaC6fPP4SXqfpVtwpUYelTo+0X+lipFwYjifZGRNvuExmNaGPDYPOR0tjpMjiBooVS4ueAbHyZ19+yXL0S6gm33NKrRam5sen+KQFhgbELAgyFgSxtWYgasdtIZtBqMuDePBkqqbXBoDoJuOh7f2JRfRqdKgoprVZlYqlvtvTkg1IzF4ISy5S0ABpjjWYvDpnUnHCch5opPaSd5p842yTB+nUkvqIEU2GkVuT8T2+1DliMywzBgjkaoqE69c5hWsAbfQ4eeffLdS2AQo+2ppTqpZDAABj3FlRA9pYBCZAE8Z+pduy7S7d3ajpacRkMp1iePrZS2ik2pTcAL2g8RHmEJ90Xrvt7VRUMyWDgwRnuikQQIEFbG7piCSIMXUpdFMyOx9e5yjRZBVDWkuGGfn8XT7pXU6dWirKZBPwwbgyLfqDcmIM/pB1mJIEFamXV69VVhZT73UJcAC1t1uGCmVMNIn4+NSqGpA3RE5nD3uuNDBdx6Z+yAob83oWWpmktSz22FpEXDiZN68+f1gc3IlwOY5X8M4rhfvACMM8+APIYYLnpvrrVAwek6WhCE9t7wCM34j78DBGrqgbSsDPtPC2HHgdFIDfE+f3qmC74A00Kss4E03yQIjA/X+RGMHWffuBh555dTbTlhcDPnnkhEbbeKQQLsEj6H/AHmUD6eZUiNWCoBmqywxMef0hq1cTMP2u3+bbILMcY+xEf8ApqDjdcyRG0rjvAFQWsBlH+P0PjRlT6i0DBTe3Ak4qylXEvh/qH+bf9xP7OuF8nCNDEj3n2/EIhB0mHuVBDnuU4RwRPJEL8NkcEarcCcp8yU2GCbx55xCIp1oc/U2FP8AVtMS0AYH8zzn+HBVLAXTPUdhchdIByj88fNF43NdWDRP0qfofiSf3f7P9321V/kh7wAOxkaceBjDPnwsIBlZzr/Sv2ipTLsTTIpytSixgg5hha2QAAJiQPqkBfR2eqKd2i+o5dfaYjBcY5wNiUBR9M0apRZqEqLQg9321QWiArktOHPwTxABYa6u21aX1NtjeAb9hw5KtrWPJ3hM9D5j6pihFOmKalxAZEZVbB7AuSpkBmyRJ7fJ141Osf8AzKpxMnLE9NbLaWNNTdpft9v6zTjpHU/eWmx+op7mEMAtHiTMXESDx5zrY4bri3SVne0DkrOoGgD+VWIZpUAMTIycSZLkmZBzPnWcls9fPOqiASF3Y1h+HJA7CTnIPaM/Eyf0iOBGuXBkqcgt8884ompXQMIdJCP+ccysefMHnWOtU3GCRPH78fJXW3KVVurU6ddCWXuMDuAUFlZ+8zgfhkfqRq0bhpSQC0ScNHbth/7vMFJjHOc4NPngVO02SnbWFlZjQpozEhmJILNOZJNwOPLTjnVFfanN2m36Q6Y0gjDRs8JBGYEK7FxJOv487Jb0XoVjVKTBQtS1rJkj2/bZSxGACzOIBP0/U3OvQr7c+o01A4kgRMa2sMeJNsQYEQs3yqYIAED+ZxvwAGAwXrqnR6NhZqbEKWZ7VWSLhaGLC60icAwBPnGpbBtNQu+XvdzbKSLxLddSLGJUtpBP+zC4gjTCMMDOCL6XtmTY0WJmtWFEO4BktUhZP3Q1CYIGQcKOJ1IMEDT2VTplaSqQIAACCePAUEiPsIA12SDw/C4BNs1X6Q3zV6u5Y/QjLTXABByWBySY7OfnSoButOZE9DgoSd9zchbrmfxgtRqlSU0RZX1J02n7jO0xVtmDAuXH+1FsfNmouIgAkq2mXAy0YX/PSPuldXoqt9DMK1P+rcuWuW3tDAmCBP8ABgSI1Mb4loM8MifscDkcsFMOaQN4W5YY5+mYI43RVkgVHpgMpHbAM4N4EcsO7+I1EO/eI+6jUa3Fhn7ZIz20kG1DGMAcNEEYzkDPxP3AuaRN1URn555pPN1te4FQMiPjIyOPkXZ+w4117L2C4IIuvFeuKaNUVbmK9ozJbCBSQJAJsH8CfGggCQhJKTdaiilatUZrmZSpV3CdtoAZZkC4M0SRLqJMyTNlqVH7rMfdcfVawS7vHrbzqvXTOpgh9wLlCgYIkuLnuVVWSWVrox8ggXAgaLmPg4j29vVKVXfgDA4eGPbBNNvSR1JQqVMmTDCGNxjPyWWJiVPxrO7expmfx5zyV0N/TUHntxS6ltBTRqVMqtpYIMQkm5RiMd0Z/vOo1K7nhzs8Tn3947KQABBy8/r3WY6b6XpGqKlc06yrIaWB8KQBOWIuBEzcBzAhvWHxQvoRTO6ZvEjPXDC/A4TcjO+i4P8AqJIjC38cRxnkE06XTpUVKUYQ1GDGlcWZQZAW7wVBU4J+CMS3nV6u11XA2cOgI7Y87q6k3Zg0yC06gGCb3/ItHoDd51Jlpv7VSmtRL8NA5koe8hT3FAciM5xaZMcxzgHG9sMYm9r/APPAmcEDHATEi/fSeeGUJVtvUtenbS3Kq95ASpT+lmZgWJZcQFe4iBhSZIiNop0q7C6kYibHEdMbnnjGUmsCrTqkOu20HO/O3W2QgStFt63uElWVlJmCtyEZYwyyZuYZ+y4+cDqUz7H8eQrt/djr68dP5XvdbwAOCrnOAtNiRJmSFBMHHj/AweYJJSmzfEe5H389J6m/GSytaGgsOItUz4J44iM+YxEyThbh5PRGNEWInzp1RO23yEOxlRdyymALEzJ4GPOrPpj6h5+FAtO9AM8vPZLN/XtNRlNSJUgqfBVZAmRA5g4AyOMZK4Iadw5i/mQWqhuueN4DAiCNPudehXjZ7uqDLsZFqlc3eSDAlgc+YMc51BsN/V50Vr203TuD0tlnh78EZU3IUuwiTauSYMAk8yVw32HBzqdVrB9TYnn3VFMbx3XYed/fJW0jTqKQWHCrJ+QS2OPleCNXMrGXQLtw45jVZSCAOKC3G1SsClQowQpY1y3JVWHDKYhVIKTA8sIIyZ7LtfzaXzKYiZBB7HWfM8JXa66DOyRKbUabUwFEKJwDJMeYUynNwA+Y1SXve5zn3dNznz5xy1sVbIBEaWvHsQY1+4QO068KFQIz0aIlWguYKtm04/tjuE4tMCCBqY+ae8wOdFrDjiLm0DDmJwK7U2Z73Agj78o1nE4ZorbdRG43HumzCqtMBp5BJYEHuww5A5JiVMYWO3nkkGZznHDA2FozOI1lX1qfyqe4Dhj5nEYouj1gqxuhVPYp8mPhh5uLcAmVOgqBrjJtfT7D7kqY2Teb9IJIjwj0yCMpV6gky9MkEC4FxKTjuMzJMRzHEnM/1AtOByhVFjZmxjjHtaMfzCVdaro9Cp78nuptcYIABgqwXKgrd3AcP+sz2dm49oaYABi+BN56GCosFTeL6WM4DMCJibGb27XhPtjRVRUY/RUYVAY8LTpqPsMKv8QdeFtNQuYwsxaI43J/PqFJxnHET7lDbfagsaliksARIH5jIxGQSfOQvxBn3GU3Ppta60Rb7X9cdOKw/pcXDNAbj0xTWrKPCuRelomDgnC4BK/URzyTOPTFRgYGFtxYHzmVAyTM9MvPvzRj7YKQvalvuVS35VUdlEHPwqtzn23yJ1iIupzNyidjVWq9SVdQkCSzgEN9RmfBWI8QAYMqs2iRLs5t5/WSjvDegZQn/QdiKVLAIvZqhB57zIB+4ED+GqyZUjimWuLimiIfd0L1K/yPwf8Al8/InXEBi6yNaiadRqipa4lTcxCEYkEgNHNy8EjxkHUd1u+Hm0dvOvNaWvcWfLxHr+fTkVeu5a24sizgle4A4AYGRiIz4xPkjSTjBVO7Bwnzz7WQY3BQtTqm0A8hARaZwPqIX+cCf3SdZfmw4tNiOFo4eZdVoFH6QW3B4xfjNuWvUBeKnXqKoC1V2B4IgMYIhogAkMVBkju8ZE9NWpvbrQSBjYzhPtwyJwC4NmkTI727r1+2U2dZZ1vixWZ1Hui4nMwSQBgSYkxg6CuHXbhrl54bqp1FzSQcvPOCD6/ugre24Do4kpVkYLWsoqcBzmAYAYJnI16FEOnfFo01jTTXH0Ud1rm386cckm2lFtluLSiVqL+7UQhbqjBSoN0z3JEsqie1iAZ1dWYNoHzW2IgEYNzw0nKbZKtrm0qe6b+8exi18eELVVdijkV6QAJKMwyFb4MgSh4BIxBMhgNeTX2ckyNcIzzg2x8xV1KvAte3p55giq23RhdHawhgwOIJOR4INwPkNbHGqKxDKgN9cyOPsNIynKTHbw3Y8y8zS1WqU2RaJDoGIfvgiAGAALZNrAyZHaPkDV9DaKTDFUxMbuOJkXtaCD5K5UDiBuxx5cCM++PVOUryTIAB+WHKx/fx5xZ88aHOYbi6pAISzq+2SoGQuAGgge4VuZREEg8RaMzx451WKzab8R1AOl8DEdFYGze/T8Z+3qsc22qgfsystRaDirTAcI5UShpAgQSBwfN37sBvT+YxjvnH/oEGL3MfVqfe0CZO7EVW1foIDT2Axw9tLyIIBProW8p06YdKrNYwaol4BAuVmEEKZPswVA/Kc2kasrHerbkD6sNCYgRiDznO91RultIlxuIP3yuLfxZazqu5Wmre0VNzqx7lkggLi5hH0xHwSODr547TTpuhwLQeZ4DC+nBehSYat8SP75XvdAbKk9Rm91gvzDi0mAIAPggTgnKjzB1OptLKTw1t+JBEevqNNCpho3SesWP211TyhuKQvHuJAImWBn8NCD3Ek4Bz9jnGtTS1wsbLKQ6ZI8wWY2m8KbqvTTvT60BhV9xQCoWDEHtBPlvicTNKmKO+10mcOk3gRM9Y6KQ2g1KwY9pAH/UWjCJOgyy0xTfammcyDczN7gZZJgK3Em2VPgA4M+dZNwOIstBqFs36cMuvfTgi13CosB72L5IK9vK3ZIVQLT8GI588qAMEC50/uw9FBn1ukkAcc+Frmet/QrZ7pQpJdbcmZ8DAiP7Kg8ZnWYR/kg0zcg3xAMHlnnnqqiBuXXvYVQELswF11Ru4YByJjmFCr/q6y7TWOx0KezUP1WmO/qdcpnNcaN8lxQmw3APuVDUwe8ci1Cqtn96By38Py69Kg1rm7xEEyYmZgkdNI4TwXSXDog6/SKFY99MB+5+0fiS0gFqhEycKBziCTka7TmkdymTyJtzI8Mlcqs+ayaoBbhcA8YAOGvZI16NSoVLKZqF1BJJgKXbtk9pju7vsFEzkanV21s/U0GIviel+MXM31uraWwltMFriG4boNox6+D9OJOx9NVFH9aVb6VBRWIwMzFoxJ+TLHknUvnAw3cgDIFw+8Z+2QVznMaLfVOZj8A445DrKb7rY0zTNKU7jBKIFcEZuwTLCAQYJmPExyo1jmx/c+c1VTc9jg6MO0YRyOGQQe32qVkFWkCvu0jcxJ4mFkTESnwZWTmM0EgneaMc48wWgzS/1PM7pwBjnBxvPTDkdtaFQIVYxntAYkBiJABJMgR7h+BGTkCDKBLZgXIJ6conLEH1tn2l9MvlpP58+2GrChR5YuwGT+X4jMr4GP9rxGvSa3NY14e6TDBScsbJYDgeQL2gcjhY/KNcJhEDTYrwKYZzeCTwWtUVMg3GLVQnJJkzOoNXU46TS9yBaVppA7vzY4z3TOTcAT8G6dHmIC4L3WgGoLq7oimiLzriIPqG0u7l+oCI8MPg/8D+vydSDiMEWcpb2mb0LgEQKiPaHQtyHTzP2wbpBzJl+k3tOFseRwMZ6cFMSRvAa+eY43S3qfUxTFOlVSoZYBKq+FkGb2PcSLR4unPyeCm+q0tNiMNSOFvRTdUbS/wBjbtOI0nOOBw052WW9R9DenVO4ppTqEKS9M8Op5IiZOMgcgYgDN+x1CG/4z3ESZa6cDjB4TcQAJngRsNVpb8yI1ntPbGTOF0y9FUKVSk527GwtYyOATwGAABCqDmIAIIORxru3u2g1AKoE4fzmTOpM9bHEKTGjebjjnfLlI4ADC0Jj1SnUFZarEsiq1hpkKSTAIIyLyBEAScQMQPNbt3ymfLGOYOUYXzHG/NXNpscPqMdPOyU+per0k9tBbLVCxUi2IWLnanEEhlm0YBOT49HYPmbU1zmyALY9bdswclCpRbTvU5i2eGNokTB6WKb+nuv0qtNlC1SykgoCzSJIxBtabWIAyQDjEmFQmk8MrCCcJsD3zGYyOaqdS3btMjX+ldQ27h4Rlr0iJhyt9oNhKsRNyEAGSMkeThVbTcDvNuPOnT2WN/z2vllxph2/let103Z1eyrSI5YsVIVS35ubRMSI4yBGdedX2p1LddQIBMTcXAGAAxntIGMlelQFQ2jWxx8v7qJ1nb0qchQlKnCqyqSFtEWsAoKiAQCAQV+DjU9nrvqPLbl2N8cSSev26pW2d7I3hE/gJlvd4o9twRblpHJAGY/QT/GNSqOY5+44YYgjUTF/ZKVMlpI9+MKrc1qFS251V1YrN6h1LY7TPyFmcQDIjVuyCm0f6raiSe4mLdOCp2hhkb9xkfwsj170kjVDVSstzMwZQRy4JLAlxEmSZOCTyNevQ+JOazceMLTPaLHl4JzOpOaZYcSDcDK1+EY2wuINkb0L1FUpoU3cEKoW8WlhbnuUSG+vBAM/2sxg+I0KLz/rG9OmPSfYxh0WjYSXkgHccCRBtAy0tEXkyZwhPeldVoqwUOpp9tmV/DJuFpjHyARjxOM/PmjYjPjboRiJ1uF6FVtQkuzz48R2uMc0e4ps9RgyBrgLpHFiHJBkiZ/meJOp0xUY0u3cLaZ8P4xsb3ztqxYm2Pk+Wusg2/e2olQLcrE/VgFbrgJ5XAtJxIEfGtWzbQKLhvCJ62McehyFzYrbXoMrCaZkXnI6DrFznhldVdO9WMBTYlDaXLAuL7csVy4uM8kr5xMa9atSa36hiOev/pva+uK8rZyC91Fz5kA5EzGBIdkbDhE6nSbbrINIBGUMFtBYx3fSpKgkgXESDkfGRrw9o2h5EC0SPcYjzRbxs7WmXGcPL9/ChNvvXDLtma9XIKMD3QLTYQJtsXuumMqvLTrRsWyMqNbXwIy4x+rLGSIg6zjFG0uHzC1vnnRW+pdvVq06lKnY1QEGmoPcpwADCyuGmSRyZIGtbNnotq/Md+dcs5BjpqqN87sCyx/T6TbHcIu6YKjBnVMOt6xBMEKWMqc8QIgtOt1XaG7c3f2YSRE8jORMmL+gyTZNkcymRUILpysMAIw4accytlt+p7SuIDU1h1WGtBZiQI/j9P3PHAJzOokjcIjocMZ5R/K6ZpnfIte+WY6Qdc0RsdxtRJWpSKqbe1wDIUAk2nJgc/H668avs1SnBaSSeB5AzGErSd+piCPbPsiFqUyxy90CBe82t8d0EmAT4x9idRph4O643119Iwtlko/LcG7xQ9EEu3ce4DGMgY8oTYJ+rGSfJjXrMl0yoPAYBr56q7b7P25p07QD8pjjkjExEAZ+OBOq2gM32xb7R/HquPqOfDiZK9BiQW7TTUEBiSgMwSQxnnAu/wDF8g60NAAgLOVKtdmE2stMcsIyP7IMFR8EicYEQdUbTtO4A0Yk+GMTpxJAUmtlDpu6bqSYWm1wQfQHkZKkwGx+YHwfGWm5zpINvfjbh/fCTWgi1/LX4/0k3S9nX3HUWZEKUaR/Ecl+8wbZvkORIKqPpBJJkwdJbSbskB0vcZ1iDlpIzzyEKAqP3oLYF9L5ZdSM7a4fSKNIKAo4H/uf11lJlFYNcRd11FNEXnXEU0RJ+ven03JWoCaVdPorKBcMza376E8qfk/J1YypugtNwcvvwIyOS6CRh5z85XWR9QvaBt91Ti8hgqXhWZQ0mjUAwYDNaT5zE5iDVaS5lwLzoLAhwwIvoRwstVEMN5jKDGeEe2R7rxsN8EBAre4q5DMYr0zyVIIAqLEYBBA+ORyptFOtEDdfpgOhOI99ZUKeyVaNj9TDn/WEcraESCXuWVlBQqzfXeATOAYYAQJgcwvkQcarc07kNN/vwHg+91N8Ol+GA/vw/azaJUJU01NM8AMbTgFTwpBBCgzEiR4t15AeXCHnDhPntpcLQ8tBuPx97j+0H1zpK7gEOssPObkMnKt4yDIyD4B879j21+yvmkRyI+k+Z5+ipdRFRm66w4Y+RglOy9OUaLB/ff5F9NpwRgwQCDEZU8ExAx61X4mdraaTrcAfaQTbIjBYqexuoSWYHUA+uWWfNGV9y9NlZUMkiXpMLKhjBYKLhgscYz4lgc1PZSZBeeF4PrY5WueCk8AYYenXMe1sUXtvVW0cwzmk4JB9xmKH9HkgA890H7YINVT4PtFOp80iRnAh3964DujXtd9IIJ5/mCdFV1uhRrMqFFCOy35BkSt0hDINpc3An8twi3VVGpuW/QRxnrh745rQ6jULAR9XQ9vByzXUoKGFLb/1YzE3HOD4lZMQMiSJgNB5tFMbRVLj50wkZDiSbq+lFGnLxfyOY49BfDtQCghpsTZJ7KhEwT+XPCyRA/eWRnFVfZi0B1MmRqZ68Y78FZTqioTvRfMWyz/nuiOm1VCKEcmCSFLABSTKwkAKkyBEC1/MahRe8VPl1Z9Tjx09LxZV1yC0uEA2Fs4++HGQia1ARIryCSCC16lXwAUacElcfr5yNjdnq03b1N586fysrq1KpAewe3r6rPdV6TSdmW80WINroQKR4i4GYktacCCZjyaT8Sr0HRVY1wOokaRwwyjJbKdFj4LXG14DiHCDlGOt5sDdLth6v3G1qPT3FQVh2lHgWntQDKsPGDN0nyvOvWZ8OpbQ1teg3cMkFs3GrTOMZaC8FZnPoGWF3GYJBGRsMzpA6ELVdM9U7etSM1AlQqWhmA+sz4MMVJE+fPB1krUxswioLYSMP4n85grPTBqH/XfhnoLaHI5hWb/o+0rQFKoZ+qm4GBBPbmmZhQSVnM+NXstYOtpNumY6EEKmu0VmFlQTPfCJnFZf1FuX2dvcrpcira2GcnCRkpIJMZGQQTaQOt2ZlVxLz+e8XwFyJxwssNF+27JUDKZ3qfH/AJsRrItGo4XhHel95SrF9pdFSkgZqiQ11+KgpB1a0B3CgD8tkZJ11lAspBwwNvx7Z9V7G0sqN+p//UrYrtEUR7aSZgWiB5/kJknySfLRrtuqyoTcdIp1GAIkDkQsXH82Vm4gkADABOIgGAewTGIsTh0nt24Lha/IkcilvUPSe0c3W2EyAQ7QTB4BNp+5PMfx1XW26ts4Aa5270j1uemSkzZ6VWd9oOpMz3xWM32w/Y95Dk1UaxuLanJtiQQCBdPjJ4P076bhtmztcwRBIiZBsDnciQL5DEnBdbtVHZQaT3Fv0lwOOcZmSb4a4C62HT9nUcJV/wA4UhA+Sqv9TuwIyRgfqca+c2gltQgnhPDXmY7Z3lejTfusDHGTidJyaOAn0GkIStvalJslKfce4kAlUHaoSGjkkAg25n7WN2oAfTwy+3D16LQNn35/69h1z7+uLPYbssDbfF4DOJnAi1FhjOIwsmTHg6lTLnv3vmW0j284LLWaGAS379TBB8C9PuaFC0BAXAxTSmPdIE5KiLBjzC5HJIA3n6W70jqYvh/JiYAJWL9Tt0Dzyw1Kzm835ruW3rMlFHb8FMrcIAVzEVDzPIk8qDrRszGfO/0DeqED68IGP0z+kXtgYvcmVDad2lR3q0AaZnhjc8B7C+m6Js627tqVKYo0hNpIPuMpiAgmEGBn7Yn6jmr0KQcLzHQfz5mradeoyQLA9Z/H83jBbLbbdaahEAVRwB98kn5JJJJOSSTqCqVuiLo11F3RFNEXnXEU0RTRFRvtnTrIadVFdG5VhI/+fvrrXFpkLoJBkLM770VRyyoWMgyWJfEwO4wwEz4PnJJ1TUoh4g8Yuf7+3YLU3bKgMz6D8LNJ6drI19F3VkGFYXIcQFenNyHJzn54M642oGfTUg5yYDh1wdwBwsAQrhtge4scyAcSDY9DcZTABKu3nVNxRALbaoF5mkBUpH+KmVz5hMxGrRsLdoZvbwDtcJ5jA9C4qv5tNpiZboZkcjH/AO1h6r3tvWdEk3QWH2tqAfZmhW44b45acYK/w/aaP1bsjVt/aT+LYKTDSrQGO5CfAeh6I/8Ab6dZe0Kh5N5t+3cgBAx94MTI1jp1QHfS6/r08Ppa00arDLhI1F+4/qPRVVdk30qFIj+qPaCMfSSSCDb/AGpg4516ND4g4A/MMjXP281CzupNJkGDqMPfHtySDf8AQ1ksyXYFyl2WtTjFy1UX8UEch0JEHvIE69vZdvpvbusfBHbluTbm03zBMrFtGzOIlzd7zWPfol3TfT4qR7bbhQQHW9CabjGA6mxnyfMg+DB1p2jaIB32MM2kXPUOki39qtlMugB7mxoQOxbxnHtdaTYXovY1CsoIFRTSam6HEhlAqNdHAxJIiZ1hLKdiJFuBBF85GfOLg6K/c3RuNBMamT7RhwuiU6n7gsqUgVabWW10NoyG4AbnBHj+IjUY1gl5Eccf58spNJDhuG4z8w85Iba1qKsrUQqET2e9xBkwAbirA8kEGfgCcO0bGyrT36Lu2A880Gxu1Pktr54mAT4MsPzfst0W9yKtS0iFptTJKsOYxwJHb/aXEETJtYspDeB3s9DOH5tGBBuFXUp/XEiNZ89ZXjrm9Z6Iq0oqOgIemA0lWUtIgXKwtYiBkXCDzrj2M2l4pVgWg4Oxg+xGV4jgpbNUFAzj5phfTldKHNJqZNr3MsqWEqbaakXgWioOcgflHAAjK6tUbVdTyaZ0vO7YmS0nrnqZ1NaHD5rbzzz+rp3sYWSXefs24b2L1Sm9yh+7gRbOQZPwZGfIz9d8n/L2ZrNouSLmCOvCMrfx5FVrKVcVqeMEQM7gx7kZWAOK2/p7qrPSWu7spLYW4GbcQ05AOZCiQIJGNeC80qW1PpsiIt2F+Z5HNa6lFwpNBJkY9STGGAm0nABT1QRVRKvvqP2YtWMMpWoHQjDXYOSQ2LZkR2kaBSL3BoMTbwfZZN4BZXp+5NTcraPbRQUZ0f2wL3liWMgJJjIMKogBtb/kBlK5k5CNBAsOF+ZvIstnxCk91FhpmTw0gdbY/wBr6L0qkBTEBS45quQZAxKsLhnBxKi4gy10/P7TUa2odxgGUgRbTnz6SFlo03tZFTG9p9+eMcgidxRU2t+JYJIQM1z8zILAKs5Jb6jEwMN59VxLwHSeExPueMXK00rAtEAnNIR6kpB2JcrZMMYZQfsSssRwI5/sDJ9AbHW+loaJdkBgNToDx9She00jUn6RngJ0AzMYxKT7Kh+3bt6rRIiKfLFRiGAkqPBhcyR5J1s2quNgoiizFwJnSdIjQQTwi9hi2Xf2tv8AkPtTkQP3Ftx2N4mLCcBO7225NpWxgATcFIkfeq2LfGBmPnjXzDqbnP3pPD8DCOButtQEH+Z/visr1vq9Nh+GfaLE2sUYBszK8EiSIJtnJHgH0dl2XequcKe+G4iR6zljlfhKntdQUdn/ANtXdwwuRyEXMZ3gciQD07o+83DD3Nw6IRJAQB2GMKgbIP75ESBM69iltOw0L06TR1J6yQOgvrosrnt2mnJc5wOBncm2QF4NzcjG1oT7aejMMiVawBgEKwkRjvqQBP2AkD5GBi+a+tU+bPS4EeXw52Wlu0NpsDAwcziTrrPGZ4zdajY+laCOtR0DsoAUHKpGRapxInmB9gNXUS+mwsDrHHILFWIqvD3C4mOsfhPdFxTRFNEXRoi7rqKaIuRoikaIpGiKRoikaIqq+3VvqHHB4I/QjI1FzWuEESkpTX6HDM6GWaJugcfJAho/tKT99Z/kFv8A5bo4Zed1Zvg/qCQ9YULC19s7Kf8AuldFjy0sVA89rK321bTqV2CTlnvRPoPspimx2BHUefhJa3pmhV7qLNTJ4guy45hW/E8nC3Lg/Ean/ksrMH+Q0EcYn/5CYwxJniF3/dQ+mk9zeUEcoMiOQHZDfsu7AsSstRAeGC8+ILoF5xMzwNd/xNjNPeIOWdusb32H2qftW2yd0UydYc2eYDiF1+rbtIFah7lOBlQXP6o4Jic47xxEDmdP4Rs9RssrCeP3sCecDOeEHbZXAH+r6s4NumY5G2Uofa+rKFxWu7UZaCCzQx8X2BQOM3RgedX1Phm00WTSeHDmOwuZ9/ZWs2gVcWOB4iP4TjbbCiWesivcYuaCSQBAYPYVItY4dIMgEiMUfNrOYGPggaEiJxHpkR9lGWbxgR08+/VF7iqtIxTpUgWUk+4xpCeFNoWVOD3DBgQZgjzvkFxis4wIixdzuDHD1hXiqIx7fyr6VUN306isRAkEtKnxUi6WPKsRHgYOe0/mUSfpMZxB7D37mTgdUY7Hz8eckl6nS3aMWpKzMZDMEzhT4fhgsYEzaD3EnXq0hRqgfMGGu8OYMG97g2xyvNbnu3YaYOWfLED+OSRv6yI27LL1NxKlGdUtScuVZGDefIH1AfpuHw51SsPpApjnJGU738+yg2symxrnOmQDzvoBFu/YoDotKvubCUYKhCyVDKSoXkDMYm20jHPgSdQ2fYzU3QQXxN4PIdzebZQr9od/lbrw5pa0mMcTFzBaJAEciQcVren+mNvUS6o5rySSyYQKhIaLWYjN3nnMCDrzDtNd74pksZGgPUzichINtDjnpBlJkCS79xJnpEADgI6o2r1KglM0tunuMrCmqKhCoS1rXGwgvKuxWCe1hHOvNOzv+caj3Txz++GF+WCuFewhLm3u725CsvuJdNOltoCKRHZVLC+oJBYjBknPFvpUqlGu279w570iRqDmfCFU4AQGi3CLdLJPT9ObypuBXQJSDM7D3AvaXMsEVLmYzMRBjkrrQ74psNGluOdvkaA3jA3iOgPW6vbUsWlvcg5RkMuJ9LLR9I6SNsGdqt379TNxABMGSQoAJISS2Tg+PP2raztBbut3RkOfAa2kyckaBuhlyeJ8H2WZ6n1Hc70F0cbfbEyprParQY7mgtUbzBMD+8+3So7Ns53SPmVMwACRbTLrHZYKtNzjFSzAYvN/yDkPvEBr0hKZT8Zq7kErSoKSzZ/KYIprmDAJBnJ8Vn4nUqFzWhrBN3OI0/bNzoZiFpfsLC0fMY5w0uBGN5gY3ib5harprPTphCi7dFtuDv8AiG3mVDHAgC53OMEc68naj8yAyXnWO2IDjrYATrZamlrnH0A08yFuKd0dwDaIdoysjH+qHhceCLpx/DyjuAwBLuc+g/PNHMJBMgDzzVEnptau30BVx3VCZIBkxPcM8AKvMziNaWUqziCSBGFsO35UA+kwRifT1/HJO9n0dUHcxbyRkCfvks3+sTrT8lpMuv55jJWcvJsmKqAIAgDwNWqC7oimiKaIpoi6NEXddRTRFNEU0RTRFNEU0RcOuIuaIpoiD3HTKTggqBOTGAT8sBhv4g6juiZXZKV7r0rTeZIeTP4igx9lgWryc2k550+toApu3Y81UvmGIKQda9I1y6vSwcSaTWviSCzsZqKCfoOIwPjVtKoWUntc3enImZ1sYAOEOnHHCTF31kSYjSPwbKja7Wtt2KtRIAUfjCnk54EG5RgQiAjH1DA1ClTYz6hIJymQOXPmuuMo1asx3H5A+m37hcEH7tnVygolZVysL57RH8v7Xy3OuwirrbpmZQvMmCJn9LAO5T+ZZBPJOBpAXbIyjWqz3UmAxBGceAyjuUg5+B4K5BGVxZVvS9L9rZ6q03p1S5AFTFOMkNCi0sXP2BX8vm922VfpEx6Tz17xwVTTuO3Bgb6wRGGQ85LUbboiItqUqSqZ/q2KjuRUP0qJEBscZGs5pBwvf1VxdJlCdQ29QuVbbI9KAIporm20QD7i2hQTAUDFlx+oBREmFxc2oenJ/ZzTHd3SOCfhFinMAkYBxcXjCCi8brqDwLYIIAIAER/rMBbH5YPMgalug/qK6IzMJc+2NUn3KpVpuAVyhhRw4UI1Rczk+B95GlTaQWtHYeBd+YMGonZdOZJsql5nlTmTNtzFjbxAIPGDzqmrRY8gukxqf/5DVM1XYL1S9JB2Wq20V6o5Ls4jM9heePGY8iBjUn1KhZ8tr91ugt5xtPFdbWeDP4/Flp9n0apbDWoPgG7Hi4Ra39366yGgJt95957EKBdOKNp9DSQWLMRERgCP3T9Q5/e0Zs7GiIXd8o+jt1T6VAJ5Pk/qeT/HV4EYKCt0RTRFNEU0RTRFNEU0RdGiLuuouM0ZOiIP+laWO7njtbPnGM4E6zja9nOFRv8A8h+V3dOi6Op0pi4z8Wt5/h9j/LUv8mj+8dwkFc/pWlAN2DEG1oM8QY8yP5678+l+4dwkFd/pOnMXGfi1v+WuirTODh3SCk/Wuo17lbbVKftgG+8MIIa0wbDwGZj96QGLiRLfbqO65Cp2vVd37kVfYCkqcLUuAFl4A88tn7j9C326rsFVt1rcw0Nt8EfUHBGZNxGIiIwDBBnXPmM1HdN06Ltbr1ccPtcjFwcZgmOczA48E/GefNp/uHdd3HaKoeotxeJqbSBhhLzBIhh8cHH68wJ58+l+4dwu/Lfoeyv6f6m7x79bb2Wt3ISASfbtiSeZqDnwvHnn+RRw3x3C78qp+09kxPqrZDnc0v8AaGu/Opn/AKHcKX+PV/YexVf+WWw/0yh/vBqW+3Vd/wAWv+w9iq6nqzprfVutsf1dT/jru+3Vc/xq37D2KEq9d6QedxtR+jqP8CNdFQa+q4dnq/sPYp3Q6NRWTTBW7JhiZ+OScf8APU94qpev6L/7x4+IT/8AxOu77pxXIS/qu52lEinuNyqEgMBUZAYkgEY+Qc/bUx8x/wCkeik2k5wsCfOCEXr/AE4YG9pD/wAxP+WgZVbg09lIbO9tg09l0+oen/6dSH/mJ/xGu7lX9p7J8mp+09kO/WOmt9XUFP6bgJ//AF26iGVQZg9p9MFA7O45H1QqVuhgkmvQcnJ9zcM8nz9bkamfnG8HoI9gF0US0RBVCeodpTdhRrdN9q5bO5QQuAZiMjMf48Aw+XVdkT0KBhGStf1sou9vd7ALfUi6qAbQTYZUkQcA4mPvp/j1f2nsVxWP62H5d30/xzUMgQJJhzmboHEefnv+NV/YexXCQMV5b1m0/wD6np8Agf1hzMZOcHnH3HOn+NW/YexUfms1HdGbD1ehqRW3O1sjmm/mFMGSTIMwfInAgS/xq37D2Kj8+l+4dwmw9VbL/SaX+0NRNGoMWnsuf5FL947hdHqnZ/6TS/2h41DdIyT/ACaP7x3C6PU20PG4p/7WoEgYlc/yqH7x3C6PUu0/0inxPPj51E1GDMd0/wAqh+8dwjNj1GlWn2qivETB4nj/AA1JrmuEtMqxlRjxLCDyMoqNSU1I0RSNEXdEU0RC9QrqqwzAFzYkmLmYGFH3wf5aIkmyrO6KUpOw+klXpEAjn/OfI1+fN/8Ap3bgTIHdavmtRQ92f6ip4zdT/wCp/wC51qZ8C2sC4Hdc+a1dNSoFk0Kg4J7qWPmT7kY/4a1s+D7QDgO6j8wIWn1lCwIAINihhUpZL5VR+JmRkfx+NbGfDq4bH3Ud8I/3qkH/APL1Zzi6nn/+Tz/x1pZsdQH+VzeCpr+6TihU/W6n9v8AvPM/3auGzPj+VJrwEo6nVamrGpSKCGIvqUhIUSx/rOB51U7ZKp/tXCswIRaFVyUSizMtt6h6UpcJEj3OCONUP2CsTh6q5u1Ux/SHrdG3R/8Apn/26X/U1nd8M2g5DurhttIf0ga/QN5bP7K/+8o4/X8XxqA+FbROA7q1u30dfRZvcdF3DglaakC0E+/QwW4B/FxOf5HWmn8PrgX91qp/FNnBv7FDVfQHUiZ/ZG/3tH/q61t2SoFsHxvZAMT2VDf9nXU/9EP++o/9TUxsz1A/GtmOZ7IDqXoXf0lLVaAQQxlq9BRCgkmTV4ABJ1MUHqip8W2cg3PZfovZbpG7FZSyqhYA5FwkSPEjW5fLImo4AJJAAEkngAeToi+U/wDaZ06ru9xTqbYLUSxKUirSX8RmZgne4JJDA416WwbTTohwfnC9X4dtlOg1wfnCzB9AdS/0Rv8Ae0f+prf/AOJUdfRegfilDU9kFX9G70OKZoKHLKApr0LiWDMAB7syQjkfZT8agfiFE/0qXfEaJ/pTb+hOoVVD09tepmGWtQIwSDBFX5BGn/iNHiqzt9I6qvdegeooLn21qyBLVqAGf/N0/wDEKOp7Kp220yqNv6G37lQlBWLKWAWvQJIBgkfi8TI/gdSZ8RoiJ9lS7amQjf8A8PepqJO0aAJn3qH/AFdW/wDiez6+iyPeDgq6HpjdmSKKmCiyNxt/qcSq/wBbyQQQPvqY+KbOJv6FYqlIuwTZPQ/UR/8ASN/vaP8A1dWj4vs2p7LBU2Ko7+1xvTe7RxTagFeVAU1qEktNsD3eTBj9NHfF9m19FkPwyuf7Ru09Mbxxcm3LCSJWrRIx+lXWKt8RouwJ7LOfhO0aDur6npzeUxc+3ZRIEtVogSTA/wA75xry61ZrsFWfg206Dups+k7hrAtGbwSttWiZtwbfxcxnj4OvLq0nOwUanwXanGYHdMU9O7z/AEV/95R/6mvKrbBVdgPVUu+BbUch3T70RWFIVmqMiA+zzUpt9V0fQzATIiedbfh2zPoUy1+q+g+D7HU2Wi5lTEmfQLX7zdLSptUcwqiSQCcD7AEn+GvQXrJenqXbFrRUk3U1wrHNUEpJAgAgHJxoitpddoNTWsryjglSFOYYJxEzcwEaIh/8qdr/APcOBd9DDFpecj90E6Im1CsHUMJg/vKVOMZBAI0RVb7YpWCioCQrBxDEQy8HtI40Rd2OySitlNbVmYkn+8kmBgAeAABgaIiNEU0RKk9O7YFSKf0lGHe2CghfzeATj+037xkia6IpoiG32wp1ltqLIz5I+oEHIIPBOiLzsum06TM1NYL2hjcTIQQoyTAAxA0RF6IuMJBHz8GP7xxoiVU/Te2AtCGDbM1HM2cTLZ8j7y0zJkibaIpoiE6h02nXgVASBdEOy/UCp+kicEjPEmNEXNj0ulRLNTWCwUHuY4XAiSYgYx4AHgQRFsJxoiWp6f24iEi11qDvaAy8GLo+ccZb94yRM9EQW76VSqsHdSWFsEMw+i636SOPcYj7mfAgit2OzSigp0xaokgSTySTkknk6IpvtklZbKgJWQ0BiMqZE2kSJ8HGiIfZdFo0mDohDBSoJZjgmT9RMmSTPPc3yZIjnWQQZyIwSD/AjI/UaIldP05t1iEOLDmo5/qxC8tmBiPgsPJkibaIgN30ejVcVHUlgUIN7CCklYAMCCSceYPgaIr9jskorZTW1ZJiSefuST9gPAAAwNEXd5tVqrY4JUkEgEiYM5giR9uDoiF2nRKFMoyJBS62WYxcSSYJInubPIuaOToiYMoIIOQcHREpp+mdqoKrSgG2QGYDtwBF3EEiOCCQeToiaugIggEfB0RBf0JtoC/s9GBED21gRxAjGiK/9gpWlPbS0yCtoggmTIiDnOiKuj0qgk20aSytptRRKgRaYGRGI0REbegqKERVVRwqgAD9AMDRF//Z"/>
          <p:cNvSpPr>
            <a:spLocks noChangeAspect="1" noChangeArrowheads="1"/>
          </p:cNvSpPr>
          <p:nvPr/>
        </p:nvSpPr>
        <p:spPr bwMode="auto">
          <a:xfrm>
            <a:off x="155575" y="-1828800"/>
            <a:ext cx="6477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8236" y="4917937"/>
            <a:ext cx="2375884" cy="1397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361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COT and R</a:t>
            </a:r>
            <a:r>
              <a:rPr lang="en-US" baseline="-25000" dirty="0" smtClean="0"/>
              <a:t>e</a:t>
            </a:r>
            <a:r>
              <a:rPr lang="en-US" dirty="0" smtClean="0"/>
              <a:t> Examples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65" y="1251794"/>
            <a:ext cx="8372835" cy="5384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598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22" y="152400"/>
            <a:ext cx="6018944" cy="1783080"/>
          </a:xfrm>
        </p:spPr>
        <p:txBody>
          <a:bodyPr>
            <a:noAutofit/>
          </a:bodyPr>
          <a:lstStyle/>
          <a:p>
            <a:r>
              <a:rPr lang="en-US" sz="4400" dirty="0" smtClean="0"/>
              <a:t>Cloud Optical Thickness &amp; Microphysical Properties- ISSUES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2186" y="2362200"/>
            <a:ext cx="5776134" cy="431292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CC04B4"/>
                </a:solidFill>
              </a:rPr>
              <a:t>When to retrieve?</a:t>
            </a:r>
          </a:p>
          <a:p>
            <a:pPr lvl="1"/>
            <a:r>
              <a:rPr lang="en-US" dirty="0" smtClean="0"/>
              <a:t>Clear vs. cloudy – “not clear” does not mean it’s suitable for retrieval of COT and Re</a:t>
            </a:r>
          </a:p>
          <a:p>
            <a:pPr lvl="1"/>
            <a:endParaRPr lang="en-US" dirty="0"/>
          </a:p>
          <a:p>
            <a:r>
              <a:rPr lang="en-US" b="1" dirty="0" smtClean="0">
                <a:solidFill>
                  <a:srgbClr val="CC04B4"/>
                </a:solidFill>
              </a:rPr>
              <a:t>Surface Albedo and Ecosystem ID</a:t>
            </a:r>
          </a:p>
          <a:p>
            <a:pPr lvl="1"/>
            <a:r>
              <a:rPr lang="en-US" dirty="0" smtClean="0"/>
              <a:t>Cloud reflectance over land may be significantly affected by the underlying surface albedo!</a:t>
            </a:r>
          </a:p>
          <a:p>
            <a:pPr marL="393192" lvl="1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-18198"/>
            <a:ext cx="2819400" cy="330847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3187" y="3290281"/>
            <a:ext cx="2990812" cy="3567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824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04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Cloud Optical Thickness &amp; Microphysical Property-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45920"/>
            <a:ext cx="4543920" cy="4800600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 smtClean="0">
                <a:solidFill>
                  <a:srgbClr val="CC04B4"/>
                </a:solidFill>
              </a:rPr>
              <a:t>Atmospheric Correction</a:t>
            </a:r>
          </a:p>
          <a:p>
            <a:pPr lvl="1"/>
            <a:r>
              <a:rPr lang="en-US" dirty="0" smtClean="0"/>
              <a:t>In-cloud gaseous absorption decreases the apparent cloud particle single scattering albedo</a:t>
            </a:r>
          </a:p>
          <a:p>
            <a:pPr lvl="1"/>
            <a:r>
              <a:rPr lang="en-US" dirty="0" smtClean="0"/>
              <a:t>Above cloud water vapor</a:t>
            </a:r>
          </a:p>
          <a:p>
            <a:pPr lvl="1"/>
            <a:r>
              <a:rPr lang="en-US" dirty="0" smtClean="0"/>
              <a:t>Absorption by trace gases above cloud</a:t>
            </a:r>
          </a:p>
          <a:p>
            <a:pPr lvl="1"/>
            <a:endParaRPr lang="en-US" b="1" dirty="0">
              <a:solidFill>
                <a:srgbClr val="CC04B4"/>
              </a:solidFill>
            </a:endParaRPr>
          </a:p>
          <a:p>
            <a:r>
              <a:rPr lang="en-US" b="1" dirty="0" smtClean="0">
                <a:solidFill>
                  <a:srgbClr val="CC04B4"/>
                </a:solidFill>
              </a:rPr>
              <a:t>Retrievals</a:t>
            </a:r>
          </a:p>
          <a:p>
            <a:pPr lvl="1"/>
            <a:r>
              <a:rPr lang="en-US" dirty="0" smtClean="0"/>
              <a:t>Derived from water absorbing bands (1.6, 2.1, 3.7 </a:t>
            </a:r>
            <a:r>
              <a:rPr lang="el-GR" dirty="0" smtClean="0"/>
              <a:t>μ</a:t>
            </a:r>
            <a:r>
              <a:rPr lang="en-US" dirty="0" smtClean="0"/>
              <a:t>m</a:t>
            </a:r>
            <a:r>
              <a:rPr lang="el-GR" dirty="0" smtClean="0"/>
              <a:t> </a:t>
            </a:r>
            <a:r>
              <a:rPr lang="en-US" dirty="0" smtClean="0"/>
              <a:t>) and</a:t>
            </a:r>
          </a:p>
          <a:p>
            <a:pPr lvl="1"/>
            <a:r>
              <a:rPr lang="en-US" dirty="0" err="1" smtClean="0"/>
              <a:t>Nonabsorbing</a:t>
            </a:r>
            <a:r>
              <a:rPr lang="en-US" dirty="0" smtClean="0"/>
              <a:t> bands (0.65, 0.86, 1.2 </a:t>
            </a:r>
            <a:r>
              <a:rPr lang="el-GR" dirty="0" smtClean="0"/>
              <a:t>μ</a:t>
            </a:r>
            <a:r>
              <a:rPr lang="en-US" dirty="0" smtClean="0"/>
              <a:t>m) to minimize surface reflectance</a:t>
            </a:r>
          </a:p>
          <a:p>
            <a:pPr lvl="1"/>
            <a:r>
              <a:rPr lang="en-US" dirty="0" smtClean="0"/>
              <a:t>0.65 and 0.86 </a:t>
            </a:r>
            <a:r>
              <a:rPr lang="el-GR" dirty="0"/>
              <a:t>μ</a:t>
            </a:r>
            <a:r>
              <a:rPr lang="en-US" dirty="0"/>
              <a:t>m </a:t>
            </a:r>
            <a:r>
              <a:rPr lang="en-US" dirty="0" smtClean="0"/>
              <a:t>for land, 1.2 </a:t>
            </a:r>
            <a:r>
              <a:rPr lang="el-GR" dirty="0"/>
              <a:t>μ</a:t>
            </a:r>
            <a:r>
              <a:rPr lang="en-US" dirty="0" smtClean="0"/>
              <a:t>m for ocean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080" y="1630680"/>
            <a:ext cx="4422046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754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924800" cy="2362200"/>
          </a:xfrm>
        </p:spPr>
        <p:txBody>
          <a:bodyPr/>
          <a:lstStyle/>
          <a:p>
            <a:pPr>
              <a:defRPr/>
            </a:pPr>
            <a:r>
              <a:rPr lang="en-US" sz="2000" b="1" dirty="0" smtClean="0"/>
              <a:t>Many different parameters (over 100)</a:t>
            </a:r>
          </a:p>
          <a:p>
            <a:pPr>
              <a:defRPr/>
            </a:pPr>
            <a:r>
              <a:rPr lang="en-US" sz="2000" b="1" dirty="0" smtClean="0"/>
              <a:t>Many different statistics (over 20)</a:t>
            </a:r>
          </a:p>
          <a:p>
            <a:pPr>
              <a:defRPr/>
            </a:pPr>
            <a:r>
              <a:rPr lang="en-US" sz="2000" b="1" dirty="0" smtClean="0"/>
              <a:t>Multiday files fill orbit gaps (full global coverage)</a:t>
            </a:r>
          </a:p>
          <a:p>
            <a:pPr>
              <a:defRPr/>
            </a:pPr>
            <a:r>
              <a:rPr lang="en-US" sz="2000" b="1" dirty="0" smtClean="0"/>
              <a:t>Efficient study of global statistics &amp; longer term trends</a:t>
            </a:r>
          </a:p>
          <a:p>
            <a:pPr>
              <a:defRPr/>
            </a:pPr>
            <a:r>
              <a:rPr lang="en-US" sz="2000" b="1" dirty="0" smtClean="0"/>
              <a:t>Joint histograms show cross-parameter relationships *</a:t>
            </a:r>
          </a:p>
          <a:p>
            <a:pPr>
              <a:defRPr/>
            </a:pPr>
            <a:r>
              <a:rPr lang="en-US" sz="2000" b="1" dirty="0" smtClean="0"/>
              <a:t>Useful in quality and debug efforts of L2 inputs ** (L3 browse)</a:t>
            </a:r>
          </a:p>
        </p:txBody>
      </p:sp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733800"/>
            <a:ext cx="3425825" cy="284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4038600"/>
            <a:ext cx="4610100" cy="227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TextBox 4"/>
          <p:cNvSpPr txBox="1">
            <a:spLocks noChangeArrowheads="1"/>
          </p:cNvSpPr>
          <p:nvPr/>
        </p:nvSpPr>
        <p:spPr bwMode="auto">
          <a:xfrm>
            <a:off x="666750" y="3733800"/>
            <a:ext cx="3238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C00000"/>
                </a:solidFill>
              </a:rPr>
              <a:t>*</a:t>
            </a:r>
            <a:endParaRPr lang="en-US" altLang="en-US"/>
          </a:p>
        </p:txBody>
      </p:sp>
      <p:sp>
        <p:nvSpPr>
          <p:cNvPr id="3078" name="Rectangle 5"/>
          <p:cNvSpPr>
            <a:spLocks noChangeArrowheads="1"/>
          </p:cNvSpPr>
          <p:nvPr/>
        </p:nvSpPr>
        <p:spPr bwMode="auto">
          <a:xfrm>
            <a:off x="4038600" y="3895725"/>
            <a:ext cx="4635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C00000"/>
                </a:solidFill>
              </a:rPr>
              <a:t>**</a:t>
            </a:r>
            <a:endParaRPr lang="en-US" alt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58750" y="266700"/>
            <a:ext cx="8686800" cy="838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Some Strengths of Standard Level -3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403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921631"/>
            <a:ext cx="8229600" cy="3375007"/>
          </a:xfrm>
        </p:spPr>
        <p:txBody>
          <a:bodyPr>
            <a:normAutofit fontScale="70000" lnSpcReduction="20000"/>
          </a:bodyPr>
          <a:lstStyle/>
          <a:p>
            <a:pPr marL="418465" indent="-342900">
              <a:defRPr/>
            </a:pPr>
            <a:r>
              <a:rPr lang="en-US" sz="2900" b="1" dirty="0" smtClean="0"/>
              <a:t>Fixed map projection (Lat-Lon)</a:t>
            </a:r>
          </a:p>
          <a:p>
            <a:pPr marL="418465" indent="-342900">
              <a:defRPr/>
            </a:pPr>
            <a:r>
              <a:rPr lang="en-US" sz="2900" b="1" dirty="0" smtClean="0"/>
              <a:t>Fixed relatively coarse resolution (1˚)</a:t>
            </a:r>
          </a:p>
          <a:p>
            <a:pPr marL="418465" indent="-342900">
              <a:defRPr/>
            </a:pPr>
            <a:r>
              <a:rPr lang="en-US" sz="2900" b="1" dirty="0" smtClean="0"/>
              <a:t>Fixed parameter set (per Collection)</a:t>
            </a:r>
          </a:p>
          <a:p>
            <a:pPr marL="418465" indent="-342900">
              <a:defRPr/>
            </a:pPr>
            <a:r>
              <a:rPr lang="en-US" sz="2900" b="1" dirty="0" smtClean="0"/>
              <a:t>Limited set of joint histograms (per Collection)</a:t>
            </a:r>
          </a:p>
          <a:p>
            <a:pPr marL="418465" indent="-342900">
              <a:defRPr/>
            </a:pPr>
            <a:r>
              <a:rPr lang="en-US" sz="2900" b="1" dirty="0" smtClean="0"/>
              <a:t>Preset histogram bin boundaries (per Collection)</a:t>
            </a:r>
          </a:p>
          <a:p>
            <a:pPr marL="418465" indent="-342900">
              <a:defRPr/>
            </a:pPr>
            <a:r>
              <a:rPr lang="en-US" sz="2900" b="1" dirty="0" smtClean="0"/>
              <a:t>Overlapping orbits are averaged * (</a:t>
            </a:r>
            <a:r>
              <a:rPr lang="en-US" sz="2900" b="1" dirty="0" smtClean="0"/>
              <a:t>Daily)</a:t>
            </a:r>
          </a:p>
          <a:p>
            <a:pPr marL="418465" indent="-342900">
              <a:defRPr/>
            </a:pPr>
            <a:r>
              <a:rPr lang="en-US" sz="3300" dirty="0" smtClean="0"/>
              <a:t>The </a:t>
            </a:r>
            <a:r>
              <a:rPr lang="en-US" sz="3300" dirty="0"/>
              <a:t>marked increase in pixel counts </a:t>
            </a:r>
            <a:r>
              <a:rPr lang="en-US" sz="3300" dirty="0" smtClean="0"/>
              <a:t> towards </a:t>
            </a:r>
            <a:r>
              <a:rPr lang="en-US" sz="3300" dirty="0"/>
              <a:t>the pole is due to overlapping orbits causing the L3 data to become a multiple orbit </a:t>
            </a:r>
            <a:r>
              <a:rPr lang="en-US" sz="3300" dirty="0" smtClean="0"/>
              <a:t>average</a:t>
            </a:r>
            <a:r>
              <a:rPr lang="en-US" sz="3300" dirty="0"/>
              <a:t>, over </a:t>
            </a:r>
            <a:r>
              <a:rPr lang="en-US" sz="3300" dirty="0" smtClean="0"/>
              <a:t>mid-latitudes </a:t>
            </a:r>
            <a:r>
              <a:rPr lang="en-US" sz="3300" dirty="0"/>
              <a:t>the pattern of pixel counts is typical for a single orbit snapshot </a:t>
            </a:r>
            <a:r>
              <a:rPr lang="en-US" sz="3300" dirty="0" smtClean="0"/>
              <a:t>that </a:t>
            </a:r>
            <a:r>
              <a:rPr lang="en-US" sz="3300" dirty="0"/>
              <a:t>can be assigned a single (approximate) local solar time.</a:t>
            </a:r>
          </a:p>
          <a:p>
            <a:pPr marL="784225" lvl="1" indent="-342900">
              <a:defRPr/>
            </a:pPr>
            <a:endParaRPr lang="en-US" sz="2000" b="1" dirty="0" smtClean="0"/>
          </a:p>
          <a:p>
            <a:pPr marL="1360488" lvl="2" indent="-514350" eaLnBrk="1" hangingPunct="1">
              <a:buFont typeface="Wingdings" pitchFamily="2" charset="2"/>
              <a:buNone/>
              <a:defRPr/>
            </a:pPr>
            <a:endParaRPr lang="en-US" b="1" dirty="0" smtClean="0">
              <a:solidFill>
                <a:srgbClr val="008000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61925" y="-11373"/>
            <a:ext cx="8909050" cy="838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Some Limitations of Standard Level -3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6200" y="4417602"/>
            <a:ext cx="4957208" cy="244039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4296639"/>
            <a:ext cx="4724400" cy="2561361"/>
          </a:xfrm>
          <a:prstGeom prst="rect">
            <a:avLst/>
          </a:prstGeom>
        </p:spPr>
      </p:pic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762125" y="4429125"/>
            <a:ext cx="3238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b="1" dirty="0">
                <a:solidFill>
                  <a:srgbClr val="C00000"/>
                </a:solidFill>
              </a:rPr>
              <a:t>*</a:t>
            </a:r>
            <a:endParaRPr lang="en-US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730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" y="-76200"/>
            <a:ext cx="3924300" cy="2266722"/>
          </a:xfrm>
        </p:spPr>
        <p:txBody>
          <a:bodyPr>
            <a:normAutofit/>
          </a:bodyPr>
          <a:lstStyle/>
          <a:p>
            <a:r>
              <a:rPr lang="en-US" sz="4400" dirty="0" smtClean="0"/>
              <a:t>MODIS Cloud Optical Properties Guide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" y="2453640"/>
            <a:ext cx="3657600" cy="4389120"/>
          </a:xfrm>
        </p:spPr>
        <p:txBody>
          <a:bodyPr>
            <a:normAutofit/>
          </a:bodyPr>
          <a:lstStyle/>
          <a:p>
            <a:r>
              <a:rPr lang="en-US" dirty="0" smtClean="0"/>
              <a:t>145</a:t>
            </a:r>
            <a:r>
              <a:rPr lang="en-US" dirty="0" smtClean="0"/>
              <a:t> </a:t>
            </a:r>
            <a:r>
              <a:rPr lang="en-US" dirty="0" smtClean="0"/>
              <a:t>pages</a:t>
            </a:r>
          </a:p>
          <a:p>
            <a:endParaRPr lang="en-US" dirty="0"/>
          </a:p>
          <a:p>
            <a:r>
              <a:rPr lang="en-US" dirty="0" smtClean="0"/>
              <a:t>Everything you ever wanted to know… and more about how </a:t>
            </a:r>
            <a:r>
              <a:rPr lang="en-US" dirty="0" smtClean="0"/>
              <a:t>the new Collection 6</a:t>
            </a:r>
            <a:r>
              <a:rPr lang="en-US" dirty="0"/>
              <a:t> </a:t>
            </a:r>
            <a:r>
              <a:rPr lang="en-US" dirty="0" smtClean="0"/>
              <a:t>L2 and L3 Cloud Data 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5280" y="186918"/>
            <a:ext cx="4724400" cy="613768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6351657"/>
            <a:ext cx="9829800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700" dirty="0">
                <a:solidFill>
                  <a:srgbClr val="FF0000"/>
                </a:solidFill>
              </a:rPr>
              <a:t>https://modis-atmos.gsfc.nasa.gov/sites/default/files/ModAtmo/C6MOD06OPUserGuide_1.pdf</a:t>
            </a:r>
          </a:p>
        </p:txBody>
      </p:sp>
    </p:spTree>
    <p:extLst>
      <p:ext uri="{BB962C8B-B14F-4D97-AF65-F5344CB8AC3E}">
        <p14:creationId xmlns:p14="http://schemas.microsoft.com/office/powerpoint/2010/main" val="2986432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3924300" cy="86868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Level 3 ATBD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3657600" cy="438912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127</a:t>
            </a:r>
            <a:r>
              <a:rPr lang="en-US" dirty="0" smtClean="0"/>
              <a:t> </a:t>
            </a:r>
            <a:r>
              <a:rPr lang="en-US" dirty="0" smtClean="0"/>
              <a:t>pages</a:t>
            </a:r>
          </a:p>
          <a:p>
            <a:endParaRPr lang="en-US" dirty="0"/>
          </a:p>
          <a:p>
            <a:r>
              <a:rPr lang="en-US" dirty="0" smtClean="0"/>
              <a:t>Everything you ever wanted to know about Level 3 data!</a:t>
            </a:r>
          </a:p>
          <a:p>
            <a:pPr lvl="1"/>
            <a:r>
              <a:rPr lang="en-US" dirty="0" smtClean="0"/>
              <a:t>Gridding</a:t>
            </a:r>
          </a:p>
          <a:p>
            <a:pPr lvl="1"/>
            <a:r>
              <a:rPr lang="en-US" dirty="0" smtClean="0"/>
              <a:t>Sampling</a:t>
            </a:r>
            <a:endParaRPr lang="en-US" dirty="0" smtClean="0"/>
          </a:p>
          <a:p>
            <a:pPr lvl="1"/>
            <a:r>
              <a:rPr lang="en-US" dirty="0" smtClean="0"/>
              <a:t>Statistics</a:t>
            </a:r>
          </a:p>
          <a:p>
            <a:pPr lvl="1"/>
            <a:r>
              <a:rPr lang="en-US" dirty="0" smtClean="0"/>
              <a:t>Computation </a:t>
            </a:r>
          </a:p>
          <a:p>
            <a:pPr lvl="1"/>
            <a:r>
              <a:rPr lang="en-US" dirty="0" smtClean="0"/>
              <a:t>Differences between C5 and C6</a:t>
            </a:r>
          </a:p>
          <a:p>
            <a:pPr lvl="1"/>
            <a:endParaRPr lang="en-US" dirty="0" smtClean="0"/>
          </a:p>
        </p:txBody>
      </p:sp>
      <p:sp>
        <p:nvSpPr>
          <p:cNvPr id="6" name="Rectangle 5"/>
          <p:cNvSpPr/>
          <p:nvPr/>
        </p:nvSpPr>
        <p:spPr>
          <a:xfrm>
            <a:off x="0" y="6351657"/>
            <a:ext cx="9829800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700" dirty="0">
                <a:solidFill>
                  <a:srgbClr val="FF0000"/>
                </a:solidFill>
              </a:rPr>
              <a:t>https://modis-atmosphere.gsfc.nasa.gov/sites/default/files/ModAtmo/L3_ATBD_C6.pdf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200" y="105935"/>
            <a:ext cx="4740085" cy="610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74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15" y="0"/>
            <a:ext cx="4648200" cy="1143000"/>
          </a:xfrm>
        </p:spPr>
        <p:txBody>
          <a:bodyPr/>
          <a:lstStyle/>
          <a:p>
            <a:r>
              <a:rPr lang="en-US" dirty="0" smtClean="0"/>
              <a:t>Gridding Options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122" y="1691640"/>
            <a:ext cx="3657600" cy="4389120"/>
          </a:xfrm>
        </p:spPr>
        <p:txBody>
          <a:bodyPr>
            <a:normAutofit lnSpcReduction="10000"/>
          </a:bodyPr>
          <a:lstStyle/>
          <a:p>
            <a:r>
              <a:rPr lang="en-US" dirty="0" err="1" smtClean="0"/>
              <a:t>Lat</a:t>
            </a:r>
            <a:r>
              <a:rPr lang="en-US" dirty="0" smtClean="0"/>
              <a:t>-Lon </a:t>
            </a:r>
            <a:r>
              <a:rPr lang="en-US" dirty="0" smtClean="0"/>
              <a:t>(sparse</a:t>
            </a:r>
            <a:r>
              <a:rPr lang="en-US" dirty="0" smtClean="0"/>
              <a:t>) but the one that is easiest to create in </a:t>
            </a:r>
            <a:r>
              <a:rPr lang="en-US" dirty="0" err="1" smtClean="0"/>
              <a:t>Matlab</a:t>
            </a:r>
            <a:r>
              <a:rPr lang="en-US" dirty="0" smtClean="0"/>
              <a:t>.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Hammer-</a:t>
            </a:r>
            <a:r>
              <a:rPr lang="en-US" dirty="0" err="1" smtClean="0"/>
              <a:t>Aitoff</a:t>
            </a:r>
            <a:r>
              <a:rPr lang="en-US" dirty="0" smtClean="0"/>
              <a:t> (equal area)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Different types of distortion for each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599" y="1143000"/>
            <a:ext cx="5356181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63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427" y="186063"/>
            <a:ext cx="8229600" cy="932688"/>
          </a:xfrm>
        </p:spPr>
        <p:txBody>
          <a:bodyPr/>
          <a:lstStyle/>
          <a:p>
            <a:r>
              <a:rPr lang="en-US" dirty="0" smtClean="0"/>
              <a:t>Joint Histograms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3427" y="1295400"/>
            <a:ext cx="8393373" cy="1981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Two variables (x- and y-axes) with the height, or color indicated the number of “counts” in each bin that satisfy the combination of variables.</a:t>
            </a:r>
          </a:p>
          <a:p>
            <a:endParaRPr lang="en-US" dirty="0"/>
          </a:p>
          <a:p>
            <a:r>
              <a:rPr lang="en-US" dirty="0" smtClean="0"/>
              <a:t>Examples below show Joint Histograms where the  y-axis is cloud Optical Thickness and x-axis  Effective Radius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704" y="3352800"/>
            <a:ext cx="3196496" cy="345649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8607" y="3352800"/>
            <a:ext cx="3108311" cy="3262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810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Day or Night Availability?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368" y="2286000"/>
            <a:ext cx="8401336" cy="4297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575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70408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Improvements between C5 and C6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638800"/>
          </a:xfrm>
        </p:spPr>
        <p:txBody>
          <a:bodyPr>
            <a:noAutofit/>
          </a:bodyPr>
          <a:lstStyle/>
          <a:p>
            <a:r>
              <a:rPr lang="en-US" sz="1800" b="1" dirty="0"/>
              <a:t>Cloud Top </a:t>
            </a:r>
            <a:r>
              <a:rPr lang="en-US" sz="1800" b="1" dirty="0" smtClean="0"/>
              <a:t>Properties</a:t>
            </a:r>
            <a:r>
              <a:rPr lang="en-US" sz="1800" dirty="0" smtClean="0"/>
              <a:t> </a:t>
            </a:r>
            <a:r>
              <a:rPr lang="en-US" sz="1800" b="1" dirty="0">
                <a:solidFill>
                  <a:srgbClr val="FF0000"/>
                </a:solidFill>
              </a:rPr>
              <a:t>(DONE!)</a:t>
            </a:r>
          </a:p>
          <a:p>
            <a:pPr lvl="1"/>
            <a:r>
              <a:rPr lang="en-US" sz="1600" dirty="0" smtClean="0"/>
              <a:t>Added </a:t>
            </a:r>
            <a:r>
              <a:rPr lang="en-US" sz="1600" dirty="0"/>
              <a:t>Near Nadir versions of CTP, CTT, CEE, CF, and CTH (all aggregated by Day only, Night only, and Combined </a:t>
            </a:r>
            <a:r>
              <a:rPr lang="en-US" sz="1600" dirty="0" smtClean="0"/>
              <a:t>Day </a:t>
            </a:r>
            <a:r>
              <a:rPr lang="en-US" sz="1600" dirty="0"/>
              <a:t>and Night</a:t>
            </a:r>
            <a:r>
              <a:rPr lang="en-US" sz="1600" dirty="0" smtClean="0"/>
              <a:t>). </a:t>
            </a:r>
            <a:r>
              <a:rPr lang="en-US" sz="1600" dirty="0" smtClean="0">
                <a:solidFill>
                  <a:srgbClr val="CC04B4"/>
                </a:solidFill>
              </a:rPr>
              <a:t>(</a:t>
            </a:r>
            <a:r>
              <a:rPr lang="en-US" sz="1600" dirty="0">
                <a:solidFill>
                  <a:srgbClr val="CC04B4"/>
                </a:solidFill>
              </a:rPr>
              <a:t>15 parameters added) </a:t>
            </a:r>
            <a:endParaRPr lang="en-US" sz="1600" dirty="0" smtClean="0">
              <a:solidFill>
                <a:srgbClr val="CC04B4"/>
              </a:solidFill>
            </a:endParaRPr>
          </a:p>
          <a:p>
            <a:pPr lvl="1"/>
            <a:endParaRPr lang="en-US" sz="1200" dirty="0"/>
          </a:p>
          <a:p>
            <a:pPr lvl="1"/>
            <a:r>
              <a:rPr lang="en-US" sz="1600" dirty="0" smtClean="0"/>
              <a:t>Added </a:t>
            </a:r>
            <a:r>
              <a:rPr lang="en-US" sz="1600" dirty="0"/>
              <a:t>Low (&gt;680mb), Middle</a:t>
            </a:r>
            <a:r>
              <a:rPr lang="en-US" sz="1600" dirty="0" smtClean="0"/>
              <a:t>(-</a:t>
            </a:r>
            <a:r>
              <a:rPr lang="en-US" sz="1600" dirty="0"/>
              <a:t>440mb), &amp; High Cloud (&lt;440mb) separation of CTP, CTT, CEE, CF, and CTH </a:t>
            </a:r>
            <a:r>
              <a:rPr lang="en-US" sz="1600" dirty="0" smtClean="0"/>
              <a:t>through </a:t>
            </a:r>
            <a:r>
              <a:rPr lang="en-US" sz="1600" dirty="0"/>
              <a:t>finely binned Histograms (for CTP) and Joint Histograms vs. CTP (for remaining 4 parameters). Note that </a:t>
            </a:r>
            <a:r>
              <a:rPr lang="en-US" sz="1600" dirty="0" smtClean="0"/>
              <a:t>this </a:t>
            </a:r>
            <a:r>
              <a:rPr lang="en-US" sz="1600" dirty="0"/>
              <a:t>was done for both the near nadir aggregation as well as the </a:t>
            </a:r>
            <a:r>
              <a:rPr lang="en-US" sz="1600" dirty="0" smtClean="0"/>
              <a:t>heritage </a:t>
            </a:r>
            <a:r>
              <a:rPr lang="en-US" sz="1600" dirty="0"/>
              <a:t>(full view angle) parameters. Also, all </a:t>
            </a:r>
            <a:r>
              <a:rPr lang="en-US" sz="1600" dirty="0" smtClean="0"/>
              <a:t>were </a:t>
            </a:r>
            <a:r>
              <a:rPr lang="en-US" sz="1600" dirty="0"/>
              <a:t>aggregated by Day only, Night only, and Combined Day and Night</a:t>
            </a:r>
            <a:r>
              <a:rPr lang="en-US" sz="1600" dirty="0" smtClean="0">
                <a:solidFill>
                  <a:srgbClr val="CC04B4"/>
                </a:solidFill>
              </a:rPr>
              <a:t>. (</a:t>
            </a:r>
            <a:r>
              <a:rPr lang="en-US" sz="1600" dirty="0">
                <a:solidFill>
                  <a:srgbClr val="CC04B4"/>
                </a:solidFill>
              </a:rPr>
              <a:t>24 joint histograms added &amp; 6 marginal </a:t>
            </a:r>
            <a:r>
              <a:rPr lang="en-US" sz="1600" dirty="0" smtClean="0">
                <a:solidFill>
                  <a:srgbClr val="CC04B4"/>
                </a:solidFill>
              </a:rPr>
              <a:t>histograms </a:t>
            </a:r>
            <a:r>
              <a:rPr lang="en-US" sz="1600" dirty="0">
                <a:solidFill>
                  <a:srgbClr val="CC04B4"/>
                </a:solidFill>
              </a:rPr>
              <a:t>added) </a:t>
            </a:r>
            <a:endParaRPr lang="en-US" sz="1600" dirty="0" smtClean="0">
              <a:solidFill>
                <a:srgbClr val="CC04B4"/>
              </a:solidFill>
            </a:endParaRPr>
          </a:p>
          <a:p>
            <a:pPr lvl="1"/>
            <a:endParaRPr lang="en-US" sz="1200" dirty="0"/>
          </a:p>
          <a:p>
            <a:pPr lvl="1"/>
            <a:r>
              <a:rPr lang="en-US" sz="1600" dirty="0" smtClean="0"/>
              <a:t>Added </a:t>
            </a:r>
            <a:r>
              <a:rPr lang="en-US" sz="1600" dirty="0"/>
              <a:t>eleven new Surface Type Fractions and Pixel Counts in the Cloud Top </a:t>
            </a:r>
            <a:r>
              <a:rPr lang="en-US" sz="1600" dirty="0" smtClean="0"/>
              <a:t>Property </a:t>
            </a:r>
            <a:r>
              <a:rPr lang="en-US" sz="1600" dirty="0"/>
              <a:t>retrieval space. </a:t>
            </a:r>
            <a:r>
              <a:rPr lang="en-US" sz="1600" dirty="0">
                <a:solidFill>
                  <a:srgbClr val="CC04B4"/>
                </a:solidFill>
              </a:rPr>
              <a:t>(11 </a:t>
            </a:r>
            <a:r>
              <a:rPr lang="en-US" sz="1600" dirty="0" smtClean="0">
                <a:solidFill>
                  <a:srgbClr val="CC04B4"/>
                </a:solidFill>
              </a:rPr>
              <a:t>parameters </a:t>
            </a:r>
            <a:r>
              <a:rPr lang="en-US" sz="1600" dirty="0">
                <a:solidFill>
                  <a:srgbClr val="CC04B4"/>
                </a:solidFill>
              </a:rPr>
              <a:t>added) </a:t>
            </a:r>
            <a:endParaRPr lang="en-US" sz="1600" dirty="0" smtClean="0">
              <a:solidFill>
                <a:srgbClr val="CC04B4"/>
              </a:solidFill>
            </a:endParaRPr>
          </a:p>
          <a:p>
            <a:pPr lvl="1"/>
            <a:endParaRPr lang="en-US" sz="1200" dirty="0"/>
          </a:p>
          <a:p>
            <a:pPr lvl="1"/>
            <a:r>
              <a:rPr lang="en-US" sz="1600" dirty="0" smtClean="0"/>
              <a:t>Added </a:t>
            </a:r>
            <a:r>
              <a:rPr lang="en-US" sz="1600" dirty="0"/>
              <a:t>Joint Histogram of Cloud Phase (Baum) vs. CTP Near Nadir for Day and Night. </a:t>
            </a:r>
            <a:r>
              <a:rPr lang="en-US" sz="1600" dirty="0">
                <a:solidFill>
                  <a:srgbClr val="CC04B4"/>
                </a:solidFill>
              </a:rPr>
              <a:t>(2 joint histograms added) </a:t>
            </a:r>
            <a:endParaRPr lang="en-US" sz="1600" dirty="0" smtClean="0">
              <a:solidFill>
                <a:srgbClr val="CC04B4"/>
              </a:solidFill>
            </a:endParaRPr>
          </a:p>
          <a:p>
            <a:pPr lvl="1"/>
            <a:endParaRPr lang="en-US" sz="1200" dirty="0"/>
          </a:p>
          <a:p>
            <a:pPr lvl="1"/>
            <a:r>
              <a:rPr lang="en-US" sz="1600" dirty="0" smtClean="0"/>
              <a:t>Added </a:t>
            </a:r>
            <a:r>
              <a:rPr lang="en-US" sz="1600" dirty="0"/>
              <a:t>Joint Histogram of Near Nadir CTP (5km </a:t>
            </a:r>
            <a:r>
              <a:rPr lang="en-US" sz="1600" dirty="0" err="1"/>
              <a:t>avg</a:t>
            </a:r>
            <a:r>
              <a:rPr lang="en-US" sz="1600" dirty="0"/>
              <a:t>) vs. CTP (1km sampled) for Day and Night. </a:t>
            </a:r>
            <a:r>
              <a:rPr lang="en-US" sz="1600" dirty="0">
                <a:solidFill>
                  <a:srgbClr val="CC04B4"/>
                </a:solidFill>
              </a:rPr>
              <a:t>(2 joint </a:t>
            </a:r>
            <a:r>
              <a:rPr lang="en-US" sz="1600" dirty="0" smtClean="0">
                <a:solidFill>
                  <a:srgbClr val="CC04B4"/>
                </a:solidFill>
              </a:rPr>
              <a:t>histograms </a:t>
            </a:r>
            <a:r>
              <a:rPr lang="en-US" sz="1600" dirty="0">
                <a:solidFill>
                  <a:srgbClr val="CC04B4"/>
                </a:solidFill>
              </a:rPr>
              <a:t>added) </a:t>
            </a:r>
            <a:endParaRPr lang="en-US" sz="1600" dirty="0" smtClean="0">
              <a:solidFill>
                <a:srgbClr val="CC04B4"/>
              </a:solidFill>
            </a:endParaRPr>
          </a:p>
          <a:p>
            <a:pPr lvl="1"/>
            <a:endParaRPr lang="en-US" sz="1200" dirty="0"/>
          </a:p>
          <a:p>
            <a:pPr lvl="1"/>
            <a:r>
              <a:rPr lang="en-US" sz="1600" dirty="0" smtClean="0"/>
              <a:t>Added </a:t>
            </a:r>
            <a:r>
              <a:rPr lang="en-US" sz="1600" dirty="0"/>
              <a:t>Joint Histogram of Cloud Phase vs. CTT </a:t>
            </a:r>
            <a:r>
              <a:rPr lang="en-US" sz="1600" dirty="0">
                <a:solidFill>
                  <a:srgbClr val="CC04B4"/>
                </a:solidFill>
              </a:rPr>
              <a:t>(to D3 only, </a:t>
            </a:r>
            <a:r>
              <a:rPr lang="en-US" sz="1600" dirty="0" smtClean="0">
                <a:solidFill>
                  <a:srgbClr val="CC04B4"/>
                </a:solidFill>
              </a:rPr>
              <a:t>due </a:t>
            </a:r>
            <a:r>
              <a:rPr lang="en-US" sz="1600" dirty="0">
                <a:solidFill>
                  <a:srgbClr val="CC04B4"/>
                </a:solidFill>
              </a:rPr>
              <a:t>to lack of space in the E3/M3) </a:t>
            </a:r>
            <a:endParaRPr lang="en-US" sz="1600" dirty="0" smtClean="0">
              <a:solidFill>
                <a:srgbClr val="CC04B4"/>
              </a:solidFill>
            </a:endParaRPr>
          </a:p>
          <a:p>
            <a:pPr lvl="1"/>
            <a:endParaRPr lang="en-US" sz="1600" dirty="0" smtClean="0"/>
          </a:p>
          <a:p>
            <a:pPr lvl="1"/>
            <a:r>
              <a:rPr lang="en-US" sz="1600" dirty="0" smtClean="0"/>
              <a:t>Change </a:t>
            </a:r>
            <a:r>
              <a:rPr lang="en-US" sz="1600" dirty="0" err="1" smtClean="0"/>
              <a:t>Sunglint_Fraction</a:t>
            </a:r>
            <a:r>
              <a:rPr lang="en-US" sz="1600" dirty="0" smtClean="0"/>
              <a:t> </a:t>
            </a:r>
            <a:r>
              <a:rPr lang="en-US" sz="1600" dirty="0"/>
              <a:t>to </a:t>
            </a:r>
            <a:r>
              <a:rPr lang="en-US" sz="1600" dirty="0" err="1" smtClean="0"/>
              <a:t>Sunglint_Fraciton_Day</a:t>
            </a:r>
            <a:r>
              <a:rPr lang="en-US" sz="1600" dirty="0" smtClean="0"/>
              <a:t>, </a:t>
            </a:r>
            <a:r>
              <a:rPr lang="en-US" sz="1600" dirty="0"/>
              <a:t>a </a:t>
            </a:r>
            <a:r>
              <a:rPr lang="en-US" sz="1600" dirty="0" smtClean="0"/>
              <a:t>daytime only parameter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809529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70408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Improvements between C5 and C6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934963"/>
            <a:ext cx="9220200" cy="5638800"/>
          </a:xfrm>
        </p:spPr>
        <p:txBody>
          <a:bodyPr>
            <a:noAutofit/>
          </a:bodyPr>
          <a:lstStyle/>
          <a:p>
            <a:r>
              <a:rPr lang="en-US" sz="1800" b="1" dirty="0"/>
              <a:t>Cloud Optical </a:t>
            </a:r>
            <a:r>
              <a:rPr lang="en-US" sz="1800" b="1" dirty="0" smtClean="0"/>
              <a:t>Properties:</a:t>
            </a:r>
            <a:r>
              <a:rPr lang="en-US" sz="1800" dirty="0" smtClean="0"/>
              <a:t> </a:t>
            </a:r>
            <a:r>
              <a:rPr lang="en-US" sz="1800" b="1" dirty="0">
                <a:solidFill>
                  <a:srgbClr val="FF0000"/>
                </a:solidFill>
              </a:rPr>
              <a:t>(DONE!)</a:t>
            </a:r>
          </a:p>
          <a:p>
            <a:pPr lvl="1"/>
            <a:r>
              <a:rPr lang="en-US" sz="1600" dirty="0" smtClean="0"/>
              <a:t>Delete </a:t>
            </a:r>
            <a:r>
              <a:rPr lang="en-US" sz="1600" dirty="0"/>
              <a:t>all QA Confidence Flag related statistics from all Cloud Optical Property parameters. </a:t>
            </a:r>
            <a:r>
              <a:rPr lang="en-US" sz="1600" dirty="0">
                <a:solidFill>
                  <a:srgbClr val="CC04B4"/>
                </a:solidFill>
              </a:rPr>
              <a:t>(many SDS's deleted) </a:t>
            </a:r>
            <a:endParaRPr lang="en-US" sz="1600" dirty="0" smtClean="0">
              <a:solidFill>
                <a:srgbClr val="CC04B4"/>
              </a:solidFill>
            </a:endParaRPr>
          </a:p>
          <a:p>
            <a:pPr lvl="1"/>
            <a:endParaRPr lang="en-US" sz="1200" dirty="0"/>
          </a:p>
          <a:p>
            <a:pPr lvl="1"/>
            <a:r>
              <a:rPr lang="en-US" sz="1600" dirty="0" smtClean="0"/>
              <a:t>Add </a:t>
            </a:r>
            <a:r>
              <a:rPr lang="en-US" sz="1600" dirty="0"/>
              <a:t>Partly Cloudy (PCL) versions of COT, CER, CWP, CF (for primary 2.1 </a:t>
            </a:r>
            <a:r>
              <a:rPr lang="en-US" sz="1600" dirty="0" smtClean="0"/>
              <a:t>retrieval</a:t>
            </a:r>
            <a:r>
              <a:rPr lang="en-US" sz="1600" dirty="0"/>
              <a:t>) for Liquid, Ice, Undetermined, </a:t>
            </a:r>
            <a:r>
              <a:rPr lang="en-US" sz="1600" dirty="0" smtClean="0"/>
              <a:t>and </a:t>
            </a:r>
            <a:r>
              <a:rPr lang="en-US" sz="1600" dirty="0"/>
              <a:t>Combined. </a:t>
            </a:r>
            <a:r>
              <a:rPr lang="en-US" sz="1600" dirty="0">
                <a:solidFill>
                  <a:srgbClr val="CC04B4"/>
                </a:solidFill>
              </a:rPr>
              <a:t>(14 parameters added) </a:t>
            </a:r>
            <a:endParaRPr lang="en-US" sz="1600" dirty="0" smtClean="0">
              <a:solidFill>
                <a:srgbClr val="CC04B4"/>
              </a:solidFill>
            </a:endParaRPr>
          </a:p>
          <a:p>
            <a:pPr lvl="1"/>
            <a:endParaRPr lang="en-US" sz="1200" dirty="0"/>
          </a:p>
          <a:p>
            <a:pPr lvl="1"/>
            <a:r>
              <a:rPr lang="en-US" sz="1600" dirty="0" smtClean="0"/>
              <a:t>Delete </a:t>
            </a:r>
            <a:r>
              <a:rPr lang="en-US" sz="1600" dirty="0"/>
              <a:t>all Combined Effective Radius and Combined Water Path parameters. </a:t>
            </a:r>
            <a:r>
              <a:rPr lang="en-US" sz="1600" dirty="0">
                <a:solidFill>
                  <a:srgbClr val="CC04B4"/>
                </a:solidFill>
              </a:rPr>
              <a:t>(</a:t>
            </a:r>
            <a:r>
              <a:rPr lang="en-US" sz="1600" dirty="0" smtClean="0">
                <a:solidFill>
                  <a:srgbClr val="CC04B4"/>
                </a:solidFill>
              </a:rPr>
              <a:t>2 parameters </a:t>
            </a:r>
            <a:r>
              <a:rPr lang="en-US" sz="1600" dirty="0">
                <a:solidFill>
                  <a:srgbClr val="CC04B4"/>
                </a:solidFill>
              </a:rPr>
              <a:t>deleted) </a:t>
            </a:r>
            <a:endParaRPr lang="en-US" sz="1600" dirty="0" smtClean="0">
              <a:solidFill>
                <a:srgbClr val="CC04B4"/>
              </a:solidFill>
            </a:endParaRPr>
          </a:p>
          <a:p>
            <a:pPr lvl="1"/>
            <a:endParaRPr lang="en-US" sz="1200" dirty="0"/>
          </a:p>
          <a:p>
            <a:pPr lvl="1"/>
            <a:r>
              <a:rPr lang="en-US" sz="1600" dirty="0" smtClean="0"/>
              <a:t>Change </a:t>
            </a:r>
            <a:r>
              <a:rPr lang="en-US" sz="1600" dirty="0"/>
              <a:t>all "</a:t>
            </a:r>
            <a:r>
              <a:rPr lang="en-US" sz="1600" dirty="0" err="1"/>
              <a:t>Cloud_Fraction</a:t>
            </a:r>
            <a:r>
              <a:rPr lang="en-US" sz="1600" dirty="0"/>
              <a:t>_(Phase)" parameters </a:t>
            </a:r>
            <a:r>
              <a:rPr lang="en-US" sz="1600" dirty="0" smtClean="0"/>
              <a:t>to “</a:t>
            </a:r>
            <a:r>
              <a:rPr lang="en-US" sz="1600" dirty="0" err="1" smtClean="0"/>
              <a:t>Cloud_Retrieval_Fraction</a:t>
            </a:r>
            <a:r>
              <a:rPr lang="en-US" sz="1600" dirty="0"/>
              <a:t>_(Phase</a:t>
            </a:r>
            <a:r>
              <a:rPr lang="en-US" sz="1600" dirty="0" smtClean="0"/>
              <a:t>)" </a:t>
            </a:r>
            <a:r>
              <a:rPr lang="en-US" sz="1600" dirty="0">
                <a:solidFill>
                  <a:srgbClr val="CC04B4"/>
                </a:solidFill>
              </a:rPr>
              <a:t>(10 parameters </a:t>
            </a:r>
            <a:r>
              <a:rPr lang="en-US" sz="1600" dirty="0" smtClean="0">
                <a:solidFill>
                  <a:srgbClr val="CC04B4"/>
                </a:solidFill>
              </a:rPr>
              <a:t>modified</a:t>
            </a:r>
            <a:r>
              <a:rPr lang="en-US" sz="1600" dirty="0">
                <a:solidFill>
                  <a:srgbClr val="CC04B4"/>
                </a:solidFill>
              </a:rPr>
              <a:t>)</a:t>
            </a:r>
            <a:r>
              <a:rPr lang="en-US" sz="1600" dirty="0"/>
              <a:t> </a:t>
            </a:r>
            <a:endParaRPr lang="en-US" sz="1600" dirty="0" smtClean="0"/>
          </a:p>
          <a:p>
            <a:pPr lvl="1"/>
            <a:endParaRPr lang="en-US" sz="1200" dirty="0"/>
          </a:p>
          <a:p>
            <a:pPr lvl="1"/>
            <a:r>
              <a:rPr lang="en-US" sz="1600" dirty="0" smtClean="0"/>
              <a:t>Add </a:t>
            </a:r>
            <a:r>
              <a:rPr lang="en-US" sz="1600" dirty="0"/>
              <a:t>Partly Cloudy (PCL) versions of COT, CER, CWP, CF (for 1.6/2.1 retrieval) for Liquid &amp; Ice only. </a:t>
            </a:r>
            <a:r>
              <a:rPr lang="en-US" sz="1600" dirty="0">
                <a:solidFill>
                  <a:srgbClr val="CC04B4"/>
                </a:solidFill>
              </a:rPr>
              <a:t>(8 </a:t>
            </a:r>
            <a:r>
              <a:rPr lang="en-US" sz="1600" dirty="0" smtClean="0">
                <a:solidFill>
                  <a:srgbClr val="CC04B4"/>
                </a:solidFill>
              </a:rPr>
              <a:t>parameters </a:t>
            </a:r>
            <a:r>
              <a:rPr lang="en-US" sz="1600" dirty="0">
                <a:solidFill>
                  <a:srgbClr val="CC04B4"/>
                </a:solidFill>
              </a:rPr>
              <a:t>added) </a:t>
            </a:r>
            <a:endParaRPr lang="en-US" sz="1600" dirty="0" smtClean="0">
              <a:solidFill>
                <a:srgbClr val="CC04B4"/>
              </a:solidFill>
            </a:endParaRPr>
          </a:p>
          <a:p>
            <a:pPr lvl="1"/>
            <a:endParaRPr lang="en-US" sz="1200" dirty="0"/>
          </a:p>
          <a:p>
            <a:pPr lvl="1"/>
            <a:r>
              <a:rPr lang="en-US" sz="1600" dirty="0" smtClean="0"/>
              <a:t>Add </a:t>
            </a:r>
            <a:r>
              <a:rPr lang="en-US" sz="1600" dirty="0"/>
              <a:t>Standard and Partly Cloudy (PCL) versions of COT, CER, CWP, CF </a:t>
            </a:r>
            <a:r>
              <a:rPr lang="en-US" sz="1600" dirty="0" smtClean="0"/>
              <a:t>(</a:t>
            </a:r>
            <a:r>
              <a:rPr lang="en-US" sz="1600" dirty="0"/>
              <a:t>for 1.6 retrieval) for Liquid &amp; Ice only. </a:t>
            </a:r>
            <a:r>
              <a:rPr lang="en-US" sz="1600" dirty="0">
                <a:solidFill>
                  <a:srgbClr val="CC04B4"/>
                </a:solidFill>
              </a:rPr>
              <a:t>(16 </a:t>
            </a:r>
            <a:r>
              <a:rPr lang="en-US" sz="1600" dirty="0" smtClean="0">
                <a:solidFill>
                  <a:srgbClr val="CC04B4"/>
                </a:solidFill>
              </a:rPr>
              <a:t>parameters </a:t>
            </a:r>
            <a:r>
              <a:rPr lang="en-US" sz="1600" dirty="0">
                <a:solidFill>
                  <a:srgbClr val="CC04B4"/>
                </a:solidFill>
              </a:rPr>
              <a:t>added) </a:t>
            </a:r>
            <a:endParaRPr lang="en-US" sz="1600" dirty="0" smtClean="0">
              <a:solidFill>
                <a:srgbClr val="CC04B4"/>
              </a:solidFill>
            </a:endParaRPr>
          </a:p>
          <a:p>
            <a:pPr lvl="1"/>
            <a:endParaRPr lang="en-US" sz="1200" dirty="0"/>
          </a:p>
          <a:p>
            <a:pPr lvl="1"/>
            <a:r>
              <a:rPr lang="en-US" sz="1600" dirty="0" smtClean="0"/>
              <a:t>Add </a:t>
            </a:r>
            <a:r>
              <a:rPr lang="en-US" sz="1600" dirty="0"/>
              <a:t>Standard and Partly Cloudy (PCL) versions of COT, CER, CWP, CF (for </a:t>
            </a:r>
            <a:r>
              <a:rPr lang="en-US" sz="1600" dirty="0" smtClean="0"/>
              <a:t>3.7 retrieval</a:t>
            </a:r>
            <a:r>
              <a:rPr lang="en-US" sz="1600" dirty="0"/>
              <a:t>) for Liquid &amp; Ice only. </a:t>
            </a:r>
            <a:r>
              <a:rPr lang="en-US" sz="1600" dirty="0">
                <a:solidFill>
                  <a:srgbClr val="CC04B4"/>
                </a:solidFill>
              </a:rPr>
              <a:t>(16 </a:t>
            </a:r>
            <a:r>
              <a:rPr lang="en-US" sz="1600" dirty="0" smtClean="0">
                <a:solidFill>
                  <a:srgbClr val="CC04B4"/>
                </a:solidFill>
              </a:rPr>
              <a:t>parameters </a:t>
            </a:r>
            <a:r>
              <a:rPr lang="en-US" sz="1600" dirty="0">
                <a:solidFill>
                  <a:srgbClr val="CC04B4"/>
                </a:solidFill>
              </a:rPr>
              <a:t>added) </a:t>
            </a:r>
          </a:p>
        </p:txBody>
      </p:sp>
    </p:spTree>
    <p:extLst>
      <p:ext uri="{BB962C8B-B14F-4D97-AF65-F5344CB8AC3E}">
        <p14:creationId xmlns:p14="http://schemas.microsoft.com/office/powerpoint/2010/main" val="1652516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32995"/>
            <a:ext cx="5785888" cy="29056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968217"/>
            <a:ext cx="5785888" cy="288978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8305800" cy="78028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Improvements between C5 and C6</a:t>
            </a:r>
            <a:br>
              <a:rPr lang="en-US" dirty="0" smtClean="0"/>
            </a:br>
            <a:r>
              <a:rPr lang="en-US" dirty="0" smtClean="0"/>
              <a:t>Cloud Top Temperature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598044" y="1313688"/>
            <a:ext cx="3276600" cy="5052723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One </a:t>
            </a:r>
            <a:r>
              <a:rPr lang="en-US" dirty="0"/>
              <a:t>of the more interesting changes in C6 was a </a:t>
            </a:r>
            <a:r>
              <a:rPr lang="en-US" dirty="0" smtClean="0"/>
              <a:t>sub setting</a:t>
            </a:r>
            <a:r>
              <a:rPr lang="en-US" dirty="0"/>
              <a:t> </a:t>
            </a:r>
            <a:r>
              <a:rPr lang="en-US" dirty="0" smtClean="0"/>
              <a:t>of </a:t>
            </a:r>
            <a:r>
              <a:rPr lang="en-US" dirty="0"/>
              <a:t>some of the Cloud </a:t>
            </a:r>
            <a:r>
              <a:rPr lang="en-US" dirty="0" smtClean="0"/>
              <a:t>Top </a:t>
            </a:r>
            <a:r>
              <a:rPr lang="en-US" dirty="0"/>
              <a:t>Property Parameters into “Near Nadir” SDSs. Near Nadir is defined as </a:t>
            </a:r>
            <a:r>
              <a:rPr lang="en-US" dirty="0" smtClean="0"/>
              <a:t>Senor </a:t>
            </a:r>
            <a:r>
              <a:rPr lang="en-US" dirty="0"/>
              <a:t>Zenith Angle ≤ </a:t>
            </a:r>
            <a:r>
              <a:rPr lang="en-US" dirty="0" smtClean="0"/>
              <a:t>32° so </a:t>
            </a:r>
            <a:r>
              <a:rPr lang="en-US" dirty="0"/>
              <a:t>it’s roughly the “inner half” of the scan).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Reducing the </a:t>
            </a:r>
            <a:r>
              <a:rPr lang="en-US" dirty="0"/>
              <a:t>scan angles improves the certainty and reduces errors in the algorithm </a:t>
            </a:r>
            <a:r>
              <a:rPr lang="en-US" dirty="0" smtClean="0"/>
              <a:t>providing </a:t>
            </a:r>
            <a:r>
              <a:rPr lang="en-US" dirty="0"/>
              <a:t>better estimates of the various Cloud Top Property parameters computed. </a:t>
            </a:r>
          </a:p>
        </p:txBody>
      </p:sp>
      <p:sp>
        <p:nvSpPr>
          <p:cNvPr id="7" name="Rectangle 6"/>
          <p:cNvSpPr/>
          <p:nvPr/>
        </p:nvSpPr>
        <p:spPr>
          <a:xfrm>
            <a:off x="2286000" y="1219200"/>
            <a:ext cx="1752600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700" dirty="0" smtClean="0">
                <a:solidFill>
                  <a:srgbClr val="FF0000"/>
                </a:solidFill>
              </a:rPr>
              <a:t>Collection 5</a:t>
            </a:r>
            <a:endParaRPr lang="en-US" sz="17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86000" y="4114800"/>
            <a:ext cx="1752600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700" dirty="0" smtClean="0">
                <a:solidFill>
                  <a:srgbClr val="FF0000"/>
                </a:solidFill>
              </a:rPr>
              <a:t>Collection 6</a:t>
            </a:r>
            <a:endParaRPr lang="en-US" sz="17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43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76627"/>
            <a:ext cx="5598044" cy="280517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86463"/>
            <a:ext cx="5598044" cy="28020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0895"/>
            <a:ext cx="8305800" cy="1161288"/>
          </a:xfrm>
        </p:spPr>
        <p:txBody>
          <a:bodyPr>
            <a:noAutofit/>
          </a:bodyPr>
          <a:lstStyle/>
          <a:p>
            <a:r>
              <a:rPr lang="en-US" sz="4500" dirty="0" smtClean="0"/>
              <a:t>Improvements between C5 and C6</a:t>
            </a:r>
            <a:br>
              <a:rPr lang="en-US" sz="4500" dirty="0" smtClean="0"/>
            </a:br>
            <a:r>
              <a:rPr lang="en-US" sz="4500" dirty="0"/>
              <a:t>Cloud Optical </a:t>
            </a:r>
            <a:r>
              <a:rPr lang="en-US" sz="4500" dirty="0" smtClean="0"/>
              <a:t>Thickness</a:t>
            </a:r>
            <a:endParaRPr lang="en-US" sz="45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598044" y="1313688"/>
            <a:ext cx="3276600" cy="5052723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Improved coverage</a:t>
            </a:r>
          </a:p>
          <a:p>
            <a:r>
              <a:rPr lang="en-US" dirty="0" smtClean="0"/>
              <a:t>4 different retrieval algorithms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2.1 um primary</a:t>
            </a:r>
          </a:p>
          <a:p>
            <a:pPr lvl="1"/>
            <a:r>
              <a:rPr lang="en-US" dirty="0" smtClean="0"/>
              <a:t>3.7 um</a:t>
            </a:r>
          </a:p>
          <a:p>
            <a:pPr lvl="1"/>
            <a:r>
              <a:rPr lang="en-US" dirty="0" smtClean="0"/>
              <a:t>1,6 um</a:t>
            </a:r>
          </a:p>
          <a:p>
            <a:pPr lvl="1"/>
            <a:r>
              <a:rPr lang="en-US" dirty="0" smtClean="0"/>
              <a:t>1.6/2.1 um</a:t>
            </a:r>
          </a:p>
          <a:p>
            <a:pPr lvl="1"/>
            <a:endParaRPr lang="en-US" dirty="0"/>
          </a:p>
          <a:p>
            <a:r>
              <a:rPr lang="en-US" dirty="0"/>
              <a:t>All things being equal, </a:t>
            </a:r>
            <a:r>
              <a:rPr lang="en-US" dirty="0" smtClean="0"/>
              <a:t>MODIS </a:t>
            </a:r>
            <a:r>
              <a:rPr lang="en-US" dirty="0"/>
              <a:t>data users </a:t>
            </a:r>
            <a:r>
              <a:rPr lang="en-US" dirty="0" smtClean="0"/>
              <a:t>should start </a:t>
            </a:r>
            <a:r>
              <a:rPr lang="en-US" dirty="0"/>
              <a:t>out with the Primary 2.1 </a:t>
            </a:r>
            <a:r>
              <a:rPr lang="en-US" dirty="0" smtClean="0"/>
              <a:t>um </a:t>
            </a:r>
            <a:r>
              <a:rPr lang="en-US" dirty="0"/>
              <a:t>retrieval. </a:t>
            </a:r>
          </a:p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362200" y="1371600"/>
            <a:ext cx="1752600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700" dirty="0" smtClean="0">
                <a:solidFill>
                  <a:srgbClr val="FF0000"/>
                </a:solidFill>
              </a:rPr>
              <a:t>Collection 5</a:t>
            </a:r>
            <a:endParaRPr lang="en-US" sz="17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362200" y="4080356"/>
            <a:ext cx="1752600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700" dirty="0" smtClean="0">
                <a:solidFill>
                  <a:srgbClr val="FF0000"/>
                </a:solidFill>
              </a:rPr>
              <a:t>Collection 6</a:t>
            </a:r>
            <a:endParaRPr lang="en-US" sz="17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90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0196"/>
            <a:ext cx="8305800" cy="722583"/>
          </a:xfrm>
        </p:spPr>
        <p:txBody>
          <a:bodyPr>
            <a:noAutofit/>
          </a:bodyPr>
          <a:lstStyle/>
          <a:p>
            <a:r>
              <a:rPr lang="en-US" sz="4500" dirty="0" smtClean="0"/>
              <a:t>Time to work on Lab 1 or Lab 2</a:t>
            </a:r>
            <a:endParaRPr lang="en-US" sz="45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04268" y="1504666"/>
            <a:ext cx="9657367" cy="5327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363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2015</TotalTime>
  <Words>2027</Words>
  <Application>Microsoft Office PowerPoint</Application>
  <PresentationFormat>On-screen Show (4:3)</PresentationFormat>
  <Paragraphs>275</Paragraphs>
  <Slides>33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Calibri</vt:lpstr>
      <vt:lpstr>Constantia</vt:lpstr>
      <vt:lpstr>Wingdings</vt:lpstr>
      <vt:lpstr>Wingdings 2</vt:lpstr>
      <vt:lpstr>Flow</vt:lpstr>
      <vt:lpstr>MODIS Cloud Products</vt:lpstr>
      <vt:lpstr>Cloud Mask</vt:lpstr>
      <vt:lpstr>PowerPoint Presentation</vt:lpstr>
      <vt:lpstr>PowerPoint Presentation</vt:lpstr>
      <vt:lpstr>PowerPoint Presentation</vt:lpstr>
      <vt:lpstr>Cloud Mask Issues </vt:lpstr>
      <vt:lpstr>PowerPoint Presentation</vt:lpstr>
      <vt:lpstr>PowerPoint Presentation</vt:lpstr>
      <vt:lpstr>PowerPoint Presentation</vt:lpstr>
      <vt:lpstr>CO2 Slicing Method</vt:lpstr>
      <vt:lpstr>CO2 Slicing Method</vt:lpstr>
      <vt:lpstr>CO2 Slicing Method</vt:lpstr>
      <vt:lpstr>CO2 Slicing Method</vt:lpstr>
      <vt:lpstr>MODIS CO2 Slicing Method</vt:lpstr>
      <vt:lpstr>Cloud Top Pressure and Temp</vt:lpstr>
      <vt:lpstr>Thermodynamic Phase</vt:lpstr>
      <vt:lpstr>Thermodynamic phase example</vt:lpstr>
      <vt:lpstr>Cloud Optical Thickness &amp; Microphysical Properties</vt:lpstr>
      <vt:lpstr>COT and Re Examples</vt:lpstr>
      <vt:lpstr>Cloud Optical Thickness &amp; Microphysical Properties- ISSUES</vt:lpstr>
      <vt:lpstr>Cloud Optical Thickness &amp; Microphysical Property- ISSUES</vt:lpstr>
      <vt:lpstr>Some Strengths of Standard Level -3</vt:lpstr>
      <vt:lpstr>Some Limitations of Standard Level -3</vt:lpstr>
      <vt:lpstr>MODIS Cloud Optical Properties Guide</vt:lpstr>
      <vt:lpstr>Level 3 ATBD</vt:lpstr>
      <vt:lpstr>Gridding Options</vt:lpstr>
      <vt:lpstr>Joint Histograms</vt:lpstr>
      <vt:lpstr>Day or Night Availability?</vt:lpstr>
      <vt:lpstr>Improvements between C5 and C6</vt:lpstr>
      <vt:lpstr>Improvements between C5 and C6</vt:lpstr>
      <vt:lpstr>Improvements between C5 and C6 Cloud Top Temperature</vt:lpstr>
      <vt:lpstr>Improvements between C5 and C6 Cloud Optical Thickness</vt:lpstr>
      <vt:lpstr>Time to work on Lab 1 or Lab 2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Course Introduction Lecture 1: History of Remote Sensing</dc:title>
  <dc:creator>Jennifer</dc:creator>
  <cp:lastModifiedBy>Windows User</cp:lastModifiedBy>
  <cp:revision>252</cp:revision>
  <cp:lastPrinted>2017-09-19T02:48:07Z</cp:lastPrinted>
  <dcterms:created xsi:type="dcterms:W3CDTF">2015-01-12T21:16:19Z</dcterms:created>
  <dcterms:modified xsi:type="dcterms:W3CDTF">2017-09-19T02:49:48Z</dcterms:modified>
</cp:coreProperties>
</file>