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41"/>
  </p:notesMasterIdLst>
  <p:sldIdLst>
    <p:sldId id="256" r:id="rId2"/>
    <p:sldId id="431" r:id="rId3"/>
    <p:sldId id="450" r:id="rId4"/>
    <p:sldId id="432" r:id="rId5"/>
    <p:sldId id="434" r:id="rId6"/>
    <p:sldId id="437" r:id="rId7"/>
    <p:sldId id="467" r:id="rId8"/>
    <p:sldId id="430" r:id="rId9"/>
    <p:sldId id="451" r:id="rId10"/>
    <p:sldId id="452" r:id="rId11"/>
    <p:sldId id="453" r:id="rId12"/>
    <p:sldId id="454" r:id="rId13"/>
    <p:sldId id="471" r:id="rId14"/>
    <p:sldId id="472" r:id="rId15"/>
    <p:sldId id="473" r:id="rId16"/>
    <p:sldId id="456" r:id="rId17"/>
    <p:sldId id="485" r:id="rId18"/>
    <p:sldId id="486" r:id="rId19"/>
    <p:sldId id="488" r:id="rId20"/>
    <p:sldId id="457" r:id="rId21"/>
    <p:sldId id="468" r:id="rId22"/>
    <p:sldId id="459" r:id="rId23"/>
    <p:sldId id="469" r:id="rId24"/>
    <p:sldId id="461" r:id="rId25"/>
    <p:sldId id="462" r:id="rId26"/>
    <p:sldId id="463" r:id="rId27"/>
    <p:sldId id="464" r:id="rId28"/>
    <p:sldId id="470" r:id="rId29"/>
    <p:sldId id="446" r:id="rId30"/>
    <p:sldId id="448" r:id="rId31"/>
    <p:sldId id="445" r:id="rId32"/>
    <p:sldId id="474" r:id="rId33"/>
    <p:sldId id="476" r:id="rId34"/>
    <p:sldId id="477" r:id="rId35"/>
    <p:sldId id="478" r:id="rId36"/>
    <p:sldId id="479" r:id="rId37"/>
    <p:sldId id="481" r:id="rId38"/>
    <p:sldId id="482" r:id="rId39"/>
    <p:sldId id="483" r:id="rId40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4B4"/>
    <a:srgbClr val="FDA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94" autoAdjust="0"/>
    <p:restoredTop sz="84201" autoAdjust="0"/>
  </p:normalViewPr>
  <p:slideViewPr>
    <p:cSldViewPr>
      <p:cViewPr varScale="1">
        <p:scale>
          <a:sx n="98" d="100"/>
          <a:sy n="98" d="100"/>
        </p:scale>
        <p:origin x="3516" y="9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19B1B6FE-4084-492D-8D79-B774F0F30E03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BCB94533-8ECB-43F2-B809-AA1E260CB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270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616"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72493" indent="-297113" defTabSz="965616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188450" indent="-237690" defTabSz="965616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63830" indent="-237690" defTabSz="965616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139210" indent="-237690" defTabSz="965616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614590" indent="-237690" defTabSz="965616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3089969" indent="-237690" defTabSz="965616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565349" indent="-237690" defTabSz="965616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4040729" indent="-237690" defTabSz="965616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3493304-B2E6-4A2D-A859-356876EE6D5C}" type="slidenum">
              <a:rPr lang="en-US" altLang="en-US" sz="1300">
                <a:latin typeface="Times New Roman" pitchFamily="18" charset="0"/>
              </a:rPr>
              <a:pPr eaLnBrk="1" hangingPunct="1"/>
              <a:t>2</a:t>
            </a:fld>
            <a:endParaRPr lang="en-US" altLang="en-US" sz="1300">
              <a:latin typeface="Times New Roman" pitchFamily="18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197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616"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72493" indent="-297113" defTabSz="965616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188450" indent="-237690" defTabSz="965616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63830" indent="-237690" defTabSz="965616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139210" indent="-237690" defTabSz="965616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614590" indent="-237690" defTabSz="965616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3089969" indent="-237690" defTabSz="965616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565349" indent="-237690" defTabSz="965616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4040729" indent="-237690" defTabSz="965616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2CBFF21-B658-4A43-B9BE-2FE5739421D9}" type="slidenum">
              <a:rPr lang="en-US" altLang="en-US" sz="1300">
                <a:latin typeface="Times New Roman" pitchFamily="18" charset="0"/>
              </a:rPr>
              <a:pPr eaLnBrk="1" hangingPunct="1"/>
              <a:t>4</a:t>
            </a:fld>
            <a:endParaRPr lang="en-US" altLang="en-US" sz="1300">
              <a:latin typeface="Times New Roman" pitchFamily="18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360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616"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72493" indent="-297113" defTabSz="965616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188450" indent="-237690" defTabSz="965616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63830" indent="-237690" defTabSz="965616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139210" indent="-237690" defTabSz="965616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614590" indent="-237690" defTabSz="965616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3089969" indent="-237690" defTabSz="965616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565349" indent="-237690" defTabSz="965616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4040729" indent="-237690" defTabSz="965616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D76DA8D-1118-4757-9EF6-6EB78B98BD1A}" type="slidenum">
              <a:rPr lang="en-US" altLang="en-US" sz="1300">
                <a:latin typeface="Times New Roman" pitchFamily="18" charset="0"/>
              </a:rPr>
              <a:pPr eaLnBrk="1" hangingPunct="1"/>
              <a:t>5</a:t>
            </a:fld>
            <a:endParaRPr lang="en-US" altLang="en-US" sz="1300">
              <a:latin typeface="Times New Roman" pitchFamily="18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184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B94533-8ECB-43F2-B809-AA1E260CB69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870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BCE8F7-C8EB-4081-8ABA-BCA6FA56B2A2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51578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85372" indent="-302066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208265" indent="-241653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91571" indent="-241653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174878" indent="-241653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658184" indent="-24165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3141490" indent="-24165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624796" indent="-24165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4108102" indent="-24165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57A278A-F20D-4AB9-8CB9-E42E216BC35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2546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616"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72493" indent="-297113" defTabSz="965616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188450" indent="-237690" defTabSz="965616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63830" indent="-237690" defTabSz="965616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139210" indent="-237690" defTabSz="965616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614590" indent="-237690" defTabSz="965616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3089969" indent="-237690" defTabSz="965616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565349" indent="-237690" defTabSz="965616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4040729" indent="-237690" defTabSz="965616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2B3DD13-9A49-4803-8A53-59DE73585D3D}" type="slidenum">
              <a:rPr lang="en-US" altLang="en-US" sz="1300">
                <a:latin typeface="Times New Roman" pitchFamily="18" charset="0"/>
              </a:rPr>
              <a:pPr eaLnBrk="1" hangingPunct="1"/>
              <a:t>29</a:t>
            </a:fld>
            <a:endParaRPr lang="en-US" altLang="en-US" sz="1300">
              <a:latin typeface="Times New Roman" pitchFamily="18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solidFill>
            <a:srgbClr val="FFFFFF"/>
          </a:solidFill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803" y="4560570"/>
            <a:ext cx="5363595" cy="432054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733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616"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72493" indent="-297113" defTabSz="965616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188450" indent="-237690" defTabSz="965616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63830" indent="-237690" defTabSz="965616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139210" indent="-237690" defTabSz="965616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614590" indent="-237690" defTabSz="965616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3089969" indent="-237690" defTabSz="965616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565349" indent="-237690" defTabSz="965616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4040729" indent="-237690" defTabSz="965616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514DB50-9125-4AA6-8368-7A13F7FF69E2}" type="slidenum">
              <a:rPr lang="en-US" altLang="en-US" sz="1300">
                <a:latin typeface="Times New Roman" pitchFamily="18" charset="0"/>
              </a:rPr>
              <a:pPr eaLnBrk="1" hangingPunct="1"/>
              <a:t>30</a:t>
            </a:fld>
            <a:endParaRPr lang="en-US" altLang="en-US" sz="1300">
              <a:latin typeface="Times New Roman" pitchFamily="18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solidFill>
            <a:srgbClr val="FFFFFF"/>
          </a:solidFill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803" y="4560570"/>
            <a:ext cx="5363595" cy="432054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648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69737D9-D4DC-4FFD-A102-7F8DA90EC827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train.nasa.gov/images/A-TrainTime_W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6483"/>
            <a:ext cx="8708960" cy="4375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90800" y="4572000"/>
            <a:ext cx="6681040" cy="1267857"/>
          </a:xfrm>
        </p:spPr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en-US" sz="4000" dirty="0" err="1" smtClean="0">
                <a:solidFill>
                  <a:schemeClr val="tx2">
                    <a:lumMod val="90000"/>
                  </a:schemeClr>
                </a:solidFill>
              </a:rPr>
              <a:t>CloudSat</a:t>
            </a:r>
            <a:r>
              <a:rPr lang="en-US" sz="4000" dirty="0" smtClean="0">
                <a:solidFill>
                  <a:schemeClr val="tx2">
                    <a:lumMod val="90000"/>
                  </a:schemeClr>
                </a:solidFill>
              </a:rPr>
              <a:t> Introduction</a:t>
            </a:r>
            <a:endParaRPr lang="en-US" sz="4000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6019800"/>
            <a:ext cx="64008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Jennifer D. S. Griswold</a:t>
            </a:r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2401" y="76200"/>
            <a:ext cx="9067799" cy="734457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marL="182880" algn="ctr"/>
            <a:r>
              <a:rPr lang="en-US" sz="4000" dirty="0" smtClean="0"/>
              <a:t>MET 611 – Satellite Data Applications</a:t>
            </a:r>
            <a:endParaRPr lang="en-US" sz="4000" dirty="0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5029200"/>
            <a:ext cx="3148927" cy="762000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80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19600" y="0"/>
            <a:ext cx="4724400" cy="450135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10101"/>
              </a:clrFrom>
              <a:clrTo>
                <a:srgbClr val="01010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3" r="1843" b="11111"/>
          <a:stretch>
            <a:fillRect/>
          </a:stretch>
        </p:blipFill>
        <p:spPr bwMode="auto">
          <a:xfrm>
            <a:off x="4495800" y="0"/>
            <a:ext cx="46482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7162800" y="4724400"/>
            <a:ext cx="16764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400" b="1">
                <a:solidFill>
                  <a:schemeClr val="bg1"/>
                </a:solidFill>
              </a:rPr>
              <a:t>Approx equator crossing times</a:t>
            </a:r>
          </a:p>
        </p:txBody>
      </p:sp>
      <p:pic>
        <p:nvPicPr>
          <p:cNvPr id="5125" name="Picture 9" descr="Fig_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3772863"/>
            <a:ext cx="5821626" cy="315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Line 8"/>
          <p:cNvSpPr>
            <a:spLocks noChangeShapeType="1"/>
          </p:cNvSpPr>
          <p:nvPr/>
        </p:nvSpPr>
        <p:spPr bwMode="auto">
          <a:xfrm flipH="1" flipV="1">
            <a:off x="5410197" y="4114798"/>
            <a:ext cx="1905002" cy="8680"/>
          </a:xfrm>
          <a:prstGeom prst="line">
            <a:avLst/>
          </a:prstGeom>
          <a:noFill/>
          <a:ln w="603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6200" y="76200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A-Train</a:t>
            </a:r>
            <a:endParaRPr lang="en-US" dirty="0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7162800" y="3886200"/>
            <a:ext cx="2247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800" b="1" dirty="0" err="1">
                <a:solidFill>
                  <a:schemeClr val="bg1"/>
                </a:solidFill>
              </a:rPr>
              <a:t>Approx</a:t>
            </a:r>
            <a:r>
              <a:rPr lang="en-US" altLang="en-US" sz="1800" b="1" dirty="0">
                <a:solidFill>
                  <a:schemeClr val="bg1"/>
                </a:solidFill>
              </a:rPr>
              <a:t> equator crossing times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7733" y="838200"/>
            <a:ext cx="4275667" cy="2857500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Afternoon or “A-Train” Satellite constellation presently consists of 5 satellites:</a:t>
            </a:r>
          </a:p>
          <a:p>
            <a:pPr lvl="1"/>
            <a:r>
              <a:rPr lang="en-US" dirty="0" smtClean="0"/>
              <a:t>NASA Aqua</a:t>
            </a:r>
          </a:p>
          <a:p>
            <a:pPr lvl="1"/>
            <a:r>
              <a:rPr lang="en-US" dirty="0" smtClean="0"/>
              <a:t>NASA Aura</a:t>
            </a:r>
          </a:p>
          <a:p>
            <a:pPr lvl="1"/>
            <a:r>
              <a:rPr lang="en-US" dirty="0" smtClean="0"/>
              <a:t>PARASOL</a:t>
            </a:r>
            <a:endParaRPr lang="en-US" dirty="0" smtClean="0"/>
          </a:p>
          <a:p>
            <a:pPr lvl="1"/>
            <a:r>
              <a:rPr lang="en-US" dirty="0" err="1" smtClean="0"/>
              <a:t>CloudSat</a:t>
            </a:r>
            <a:endParaRPr lang="en-US" dirty="0" smtClean="0"/>
          </a:p>
          <a:p>
            <a:pPr lvl="1"/>
            <a:r>
              <a:rPr lang="en-US" dirty="0" smtClean="0"/>
              <a:t>CALIPSO  </a:t>
            </a:r>
            <a:endParaRPr lang="en-US" dirty="0"/>
          </a:p>
        </p:txBody>
      </p:sp>
      <p:sp>
        <p:nvSpPr>
          <p:cNvPr id="4" name="Right Brace 3"/>
          <p:cNvSpPr/>
          <p:nvPr/>
        </p:nvSpPr>
        <p:spPr>
          <a:xfrm>
            <a:off x="1981200" y="2895600"/>
            <a:ext cx="609600" cy="533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514600" y="2844225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Inserted behind Aqua in 2006</a:t>
            </a:r>
            <a:endParaRPr lang="en-US" sz="1600" i="1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5753893" y="4837331"/>
            <a:ext cx="3390107" cy="1868269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rgbClr val="CC04B4"/>
                </a:solidFill>
              </a:rPr>
              <a:t>CALIPSO</a:t>
            </a:r>
            <a:r>
              <a:rPr lang="en-US" sz="1800" dirty="0"/>
              <a:t> and </a:t>
            </a:r>
            <a:r>
              <a:rPr lang="en-US" sz="1800" b="1" dirty="0" err="1">
                <a:solidFill>
                  <a:srgbClr val="CC04B4"/>
                </a:solidFill>
              </a:rPr>
              <a:t>CloudSat</a:t>
            </a:r>
            <a:r>
              <a:rPr lang="en-US" sz="1800" dirty="0"/>
              <a:t> fly in formation </a:t>
            </a:r>
            <a:r>
              <a:rPr lang="en-US" sz="1800" dirty="0" smtClean="0"/>
              <a:t>enabling </a:t>
            </a:r>
            <a:r>
              <a:rPr lang="en-US" sz="1800" dirty="0"/>
              <a:t>an even greater understanding of our climate system from the broad array of sensors on </a:t>
            </a:r>
            <a:r>
              <a:rPr lang="en-US" sz="1800" dirty="0" smtClean="0"/>
              <a:t>the same orbit.</a:t>
            </a:r>
          </a:p>
        </p:txBody>
      </p:sp>
    </p:spTree>
    <p:extLst>
      <p:ext uri="{BB962C8B-B14F-4D97-AF65-F5344CB8AC3E}">
        <p14:creationId xmlns:p14="http://schemas.microsoft.com/office/powerpoint/2010/main" val="529794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3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5257800" y="1828800"/>
            <a:ext cx="1066800" cy="838200"/>
          </a:xfrm>
          <a:prstGeom prst="ellipse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934200" y="685800"/>
            <a:ext cx="1447800" cy="990600"/>
          </a:xfrm>
          <a:prstGeom prst="ellipse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229600" cy="856488"/>
          </a:xfrm>
        </p:spPr>
        <p:txBody>
          <a:bodyPr/>
          <a:lstStyle/>
          <a:p>
            <a:r>
              <a:rPr lang="en-US" dirty="0" smtClean="0"/>
              <a:t>Launch Vehicle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494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1" b="10001"/>
          <a:stretch>
            <a:fillRect/>
          </a:stretch>
        </p:blipFill>
        <p:spPr bwMode="auto">
          <a:xfrm>
            <a:off x="4267200" y="1086534"/>
            <a:ext cx="4876800" cy="3901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143933" y="5257801"/>
            <a:ext cx="8763000" cy="15240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 smtClean="0"/>
          </a:p>
          <a:p>
            <a:r>
              <a:rPr lang="en-US" sz="1700" dirty="0" smtClean="0"/>
              <a:t>The constellation has a nominal </a:t>
            </a:r>
            <a:r>
              <a:rPr lang="en-US" sz="1700" b="1" dirty="0" smtClean="0">
                <a:solidFill>
                  <a:srgbClr val="CC04B4"/>
                </a:solidFill>
              </a:rPr>
              <a:t>orbit altitude of 705 km</a:t>
            </a:r>
            <a:r>
              <a:rPr lang="en-US" sz="1700" dirty="0" smtClean="0"/>
              <a:t> and inclination of </a:t>
            </a:r>
            <a:r>
              <a:rPr lang="en-US" sz="1700" b="1" dirty="0" smtClean="0">
                <a:solidFill>
                  <a:srgbClr val="CC04B4"/>
                </a:solidFill>
              </a:rPr>
              <a:t>98 deg</a:t>
            </a:r>
            <a:r>
              <a:rPr lang="en-US" sz="1700" dirty="0" smtClean="0"/>
              <a:t>.</a:t>
            </a:r>
          </a:p>
          <a:p>
            <a:endParaRPr lang="en-US" sz="1700" dirty="0"/>
          </a:p>
          <a:p>
            <a:r>
              <a:rPr lang="en-US" sz="1700" b="1" dirty="0" smtClean="0">
                <a:solidFill>
                  <a:srgbClr val="CC04B4"/>
                </a:solidFill>
              </a:rPr>
              <a:t>Aqua leads the A-train </a:t>
            </a:r>
            <a:r>
              <a:rPr lang="en-US" sz="1700" dirty="0" smtClean="0"/>
              <a:t>with an equatorial crossing time of about </a:t>
            </a:r>
            <a:r>
              <a:rPr lang="en-US" sz="1700" b="1" dirty="0" smtClean="0">
                <a:solidFill>
                  <a:srgbClr val="CC04B4"/>
                </a:solidFill>
              </a:rPr>
              <a:t>1:30 pm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6200" y="1086534"/>
            <a:ext cx="4495801" cy="1868269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00" dirty="0" smtClean="0"/>
              <a:t>The satellites in the A-Train are maintained in orbit to match the World Reference System 2 (WRS -2) reference grid used by Landsat</a:t>
            </a:r>
            <a:endParaRPr lang="en-US" sz="17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52400" y="152400"/>
            <a:ext cx="8229600" cy="8564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A-Train Orbit</a:t>
            </a:r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76199" y="2514600"/>
            <a:ext cx="4267201" cy="22098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00" b="1" dirty="0" err="1">
                <a:solidFill>
                  <a:srgbClr val="CC04B4"/>
                </a:solidFill>
              </a:rPr>
              <a:t>CloudSat</a:t>
            </a:r>
            <a:r>
              <a:rPr lang="en-US" sz="1700" b="1" dirty="0">
                <a:solidFill>
                  <a:srgbClr val="CC04B4"/>
                </a:solidFill>
              </a:rPr>
              <a:t> </a:t>
            </a:r>
            <a:r>
              <a:rPr lang="en-US" sz="1700" dirty="0"/>
              <a:t>and </a:t>
            </a:r>
            <a:r>
              <a:rPr lang="en-US" sz="1700" b="1" dirty="0">
                <a:solidFill>
                  <a:srgbClr val="CC04B4"/>
                </a:solidFill>
              </a:rPr>
              <a:t>CALIPSO lag Aqua by 1 to 2 minutes</a:t>
            </a:r>
            <a:endParaRPr lang="en-US" sz="1700" dirty="0"/>
          </a:p>
          <a:p>
            <a:endParaRPr lang="en-US" sz="1700" dirty="0" smtClean="0"/>
          </a:p>
          <a:p>
            <a:r>
              <a:rPr lang="en-US" sz="1700" b="1" dirty="0" err="1" smtClean="0">
                <a:solidFill>
                  <a:srgbClr val="CC04B4"/>
                </a:solidFill>
              </a:rPr>
              <a:t>CloudSat</a:t>
            </a:r>
            <a:r>
              <a:rPr lang="en-US" sz="1700" b="1" dirty="0" smtClean="0">
                <a:solidFill>
                  <a:srgbClr val="CC04B4"/>
                </a:solidFill>
              </a:rPr>
              <a:t> </a:t>
            </a:r>
            <a:r>
              <a:rPr lang="en-US" sz="1700" dirty="0" smtClean="0"/>
              <a:t>and </a:t>
            </a:r>
            <a:r>
              <a:rPr lang="en-US" sz="1700" b="1" dirty="0" smtClean="0">
                <a:solidFill>
                  <a:srgbClr val="CC04B4"/>
                </a:solidFill>
              </a:rPr>
              <a:t>CALIPSO</a:t>
            </a:r>
            <a:r>
              <a:rPr lang="en-US" sz="1700" dirty="0" smtClean="0"/>
              <a:t> travel within </a:t>
            </a:r>
            <a:r>
              <a:rPr lang="en-US" sz="1700" b="1" dirty="0" smtClean="0">
                <a:solidFill>
                  <a:srgbClr val="CC04B4"/>
                </a:solidFill>
              </a:rPr>
              <a:t>10-15 seconds </a:t>
            </a:r>
            <a:r>
              <a:rPr lang="en-US" sz="1700" dirty="0" smtClean="0"/>
              <a:t>of each other so that both instrument suites view the same cloud area at nearly the same time.</a:t>
            </a:r>
          </a:p>
          <a:p>
            <a:endParaRPr lang="en-US" sz="1700" dirty="0" smtClean="0"/>
          </a:p>
          <a:p>
            <a:r>
              <a:rPr lang="en-US" sz="1700" dirty="0" smtClean="0"/>
              <a:t>Crucial for studying clouds which have </a:t>
            </a:r>
            <a:r>
              <a:rPr lang="en-US" sz="1700" b="1" dirty="0" smtClean="0">
                <a:solidFill>
                  <a:srgbClr val="CC04B4"/>
                </a:solidFill>
              </a:rPr>
              <a:t>lifetimes often less than 15 minutes</a:t>
            </a:r>
            <a:r>
              <a:rPr lang="en-US" sz="1700" dirty="0" smtClean="0"/>
              <a:t>.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506634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76200" y="76200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WRS-2 Reference Grid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" y="1086534"/>
            <a:ext cx="4495801" cy="5619066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00" dirty="0" smtClean="0"/>
              <a:t>Developed to facilitate </a:t>
            </a:r>
            <a:r>
              <a:rPr lang="en-US" sz="1700" b="1" dirty="0" smtClean="0">
                <a:solidFill>
                  <a:srgbClr val="CC04B4"/>
                </a:solidFill>
              </a:rPr>
              <a:t>regular sampling patterns </a:t>
            </a:r>
            <a:r>
              <a:rPr lang="en-US" sz="1700" dirty="0" smtClean="0"/>
              <a:t>by remote sensors in the Landsat program</a:t>
            </a:r>
          </a:p>
          <a:p>
            <a:endParaRPr lang="en-US" sz="1700" dirty="0"/>
          </a:p>
          <a:p>
            <a:r>
              <a:rPr lang="en-US" sz="1700" dirty="0" smtClean="0"/>
              <a:t>Landsat-7 and Terra are “morning” satellites in the same orbit as the A-Train</a:t>
            </a:r>
          </a:p>
          <a:p>
            <a:endParaRPr lang="en-US" sz="1700" dirty="0"/>
          </a:p>
          <a:p>
            <a:r>
              <a:rPr lang="en-US" sz="1700" dirty="0" smtClean="0"/>
              <a:t>Each satellite competes 14.55 orbits per day with a separation of 24.7 degrees longitude between each successive orbit at the equator.</a:t>
            </a:r>
          </a:p>
          <a:p>
            <a:endParaRPr lang="en-US" sz="1700" dirty="0"/>
          </a:p>
          <a:p>
            <a:r>
              <a:rPr lang="en-US" sz="1700" dirty="0" smtClean="0"/>
              <a:t>The orbit tracks at the </a:t>
            </a:r>
            <a:r>
              <a:rPr lang="en-US" sz="1700" dirty="0" smtClean="0"/>
              <a:t>equator and progresses </a:t>
            </a:r>
            <a:r>
              <a:rPr lang="en-US" sz="1700" dirty="0" smtClean="0"/>
              <a:t>westward 10.8 degrees on succeeding days, which over a 16-day period produces a uniform WRS grid over the globe. The WRS grid pattern of 233 orbits with separation between orbits at the equator of 172 km</a:t>
            </a:r>
          </a:p>
          <a:p>
            <a:endParaRPr lang="en-US" sz="1700" dirty="0"/>
          </a:p>
          <a:p>
            <a:r>
              <a:rPr lang="en-US" sz="1700" dirty="0" smtClean="0"/>
              <a:t>The aqua satellite is controlled to the WRS grid to within +/- 10 km</a:t>
            </a:r>
            <a:endParaRPr lang="en-US" sz="1700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170" y="925511"/>
            <a:ext cx="4470071" cy="3341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4572000"/>
            <a:ext cx="4543286" cy="2048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7020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ig_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" t="3326" r="1250" b="1871"/>
          <a:stretch>
            <a:fillRect/>
          </a:stretch>
        </p:blipFill>
        <p:spPr bwMode="auto">
          <a:xfrm>
            <a:off x="3259667" y="2362200"/>
            <a:ext cx="58674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856488"/>
          </a:xfrm>
        </p:spPr>
        <p:txBody>
          <a:bodyPr>
            <a:normAutofit/>
          </a:bodyPr>
          <a:lstStyle/>
          <a:p>
            <a:r>
              <a:rPr lang="en-US" dirty="0" smtClean="0"/>
              <a:t>Formation Flying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20140"/>
            <a:ext cx="3276600" cy="5433060"/>
          </a:xfrm>
        </p:spPr>
        <p:txBody>
          <a:bodyPr>
            <a:normAutofit fontScale="77500" lnSpcReduction="20000"/>
          </a:bodyPr>
          <a:lstStyle/>
          <a:p>
            <a:r>
              <a:rPr lang="en-US" altLang="en-US" b="1" dirty="0" smtClean="0"/>
              <a:t>Control Boxes</a:t>
            </a:r>
          </a:p>
          <a:p>
            <a:pPr lvl="1"/>
            <a:r>
              <a:rPr lang="en-US" altLang="en-US" dirty="0" smtClean="0"/>
              <a:t>Satellites </a:t>
            </a:r>
            <a:r>
              <a:rPr lang="en-US" altLang="en-US" dirty="0"/>
              <a:t>are allowed to drift inside control boxes until they approach the </a:t>
            </a:r>
            <a:r>
              <a:rPr lang="en-US" altLang="en-US" b="1" dirty="0">
                <a:solidFill>
                  <a:srgbClr val="CC04B4"/>
                </a:solidFill>
              </a:rPr>
              <a:t>boundaries of the box</a:t>
            </a:r>
            <a:r>
              <a:rPr lang="en-US" altLang="en-US" dirty="0"/>
              <a:t>, then </a:t>
            </a:r>
            <a:r>
              <a:rPr lang="en-US" altLang="en-US" b="1" dirty="0">
                <a:solidFill>
                  <a:srgbClr val="CC04B4"/>
                </a:solidFill>
              </a:rPr>
              <a:t>maneuvers</a:t>
            </a:r>
            <a:r>
              <a:rPr lang="en-US" altLang="en-US" dirty="0"/>
              <a:t> are initiated to adjust the orbit. </a:t>
            </a:r>
          </a:p>
          <a:p>
            <a:endParaRPr lang="en-US" altLang="en-US" dirty="0"/>
          </a:p>
          <a:p>
            <a:r>
              <a:rPr lang="en-US" altLang="en-US" b="1" dirty="0" smtClean="0"/>
              <a:t>Staying in “Boxes” is Crucial to:</a:t>
            </a:r>
          </a:p>
          <a:p>
            <a:pPr lvl="1"/>
            <a:r>
              <a:rPr lang="en-US" altLang="en-US" b="1" dirty="0" smtClean="0">
                <a:solidFill>
                  <a:srgbClr val="CC04B4"/>
                </a:solidFill>
              </a:rPr>
              <a:t>maintain </a:t>
            </a:r>
            <a:r>
              <a:rPr lang="en-US" altLang="en-US" b="1" dirty="0">
                <a:solidFill>
                  <a:srgbClr val="CC04B4"/>
                </a:solidFill>
              </a:rPr>
              <a:t>the observing </a:t>
            </a:r>
            <a:r>
              <a:rPr lang="en-US" altLang="en-US" b="1" dirty="0" smtClean="0">
                <a:solidFill>
                  <a:srgbClr val="CC04B4"/>
                </a:solidFill>
              </a:rPr>
              <a:t>times</a:t>
            </a:r>
          </a:p>
          <a:p>
            <a:pPr lvl="1"/>
            <a:r>
              <a:rPr lang="en-US" altLang="en-US" b="1" dirty="0" smtClean="0">
                <a:solidFill>
                  <a:srgbClr val="CC04B4"/>
                </a:solidFill>
              </a:rPr>
              <a:t>geometries </a:t>
            </a:r>
            <a:r>
              <a:rPr lang="en-US" altLang="en-US" b="1" dirty="0">
                <a:solidFill>
                  <a:srgbClr val="CC04B4"/>
                </a:solidFill>
              </a:rPr>
              <a:t>of the </a:t>
            </a:r>
            <a:r>
              <a:rPr lang="en-US" altLang="en-US" b="1" dirty="0" smtClean="0">
                <a:solidFill>
                  <a:srgbClr val="CC04B4"/>
                </a:solidFill>
              </a:rPr>
              <a:t>instruments</a:t>
            </a:r>
            <a:endParaRPr lang="en-US" altLang="en-US" dirty="0" smtClean="0"/>
          </a:p>
          <a:p>
            <a:pPr lvl="1"/>
            <a:r>
              <a:rPr lang="en-US" altLang="en-US" sz="3400" b="1" dirty="0" smtClean="0">
                <a:solidFill>
                  <a:srgbClr val="CC04B4"/>
                </a:solidFill>
              </a:rPr>
              <a:t>avoid collisions</a:t>
            </a:r>
          </a:p>
          <a:p>
            <a:pPr lvl="2"/>
            <a:r>
              <a:rPr lang="en-US" altLang="en-US" dirty="0" smtClean="0"/>
              <a:t>which </a:t>
            </a:r>
            <a:r>
              <a:rPr lang="en-US" altLang="en-US" dirty="0"/>
              <a:t>would produce a debris field that would threaten the entire formation.</a:t>
            </a:r>
          </a:p>
          <a:p>
            <a:endParaRPr lang="en-US" dirty="0"/>
          </a:p>
        </p:txBody>
      </p:sp>
      <p:pic>
        <p:nvPicPr>
          <p:cNvPr id="7172" name="Picture 4" descr="http://smsc.cnes.fr/IcPARASOL/A-Train5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867" y="51702"/>
            <a:ext cx="3572933" cy="2310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535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52400" y="819912"/>
            <a:ext cx="8229600" cy="856488"/>
          </a:xfrm>
          <a:prstGeom prst="rect">
            <a:avLst/>
          </a:prstGeom>
        </p:spPr>
        <p:txBody>
          <a:bodyPr vert="horz" lIns="0" tIns="4572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CloudSat</a:t>
            </a:r>
            <a:endParaRPr lang="en-US" dirty="0"/>
          </a:p>
        </p:txBody>
      </p:sp>
      <p:pic>
        <p:nvPicPr>
          <p:cNvPr id="37890" name="Picture 2" descr="http://www.nasa.gov/images/content/482853main_KARL-CLOUDSAT-LAR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752600"/>
            <a:ext cx="894080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959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856488"/>
          </a:xfrm>
        </p:spPr>
        <p:txBody>
          <a:bodyPr/>
          <a:lstStyle/>
          <a:p>
            <a:r>
              <a:rPr lang="en-US" dirty="0" err="1" smtClean="0"/>
              <a:t>CloudSat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90600"/>
            <a:ext cx="5562600" cy="5715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1999 selected as a NASA mission, launched </a:t>
            </a:r>
            <a:r>
              <a:rPr lang="en-US" b="1" dirty="0" smtClean="0">
                <a:solidFill>
                  <a:srgbClr val="CC04B4"/>
                </a:solidFill>
              </a:rPr>
              <a:t>April 28, 2006</a:t>
            </a:r>
          </a:p>
          <a:p>
            <a:endParaRPr lang="en-US" b="1" dirty="0" smtClean="0">
              <a:solidFill>
                <a:srgbClr val="CC04B4"/>
              </a:solidFill>
            </a:endParaRPr>
          </a:p>
          <a:p>
            <a:r>
              <a:rPr lang="en-US" dirty="0" smtClean="0"/>
              <a:t>To Study:</a:t>
            </a:r>
          </a:p>
          <a:p>
            <a:pPr lvl="1"/>
            <a:r>
              <a:rPr lang="en-US" dirty="0" smtClean="0"/>
              <a:t>Cloud Abundance</a:t>
            </a:r>
          </a:p>
          <a:p>
            <a:pPr lvl="1"/>
            <a:r>
              <a:rPr lang="en-US" dirty="0" smtClean="0"/>
              <a:t>Distribution</a:t>
            </a:r>
          </a:p>
          <a:p>
            <a:pPr lvl="1"/>
            <a:r>
              <a:rPr lang="en-US" dirty="0" smtClean="0"/>
              <a:t>Structure</a:t>
            </a:r>
          </a:p>
          <a:p>
            <a:pPr lvl="1"/>
            <a:r>
              <a:rPr lang="en-US" dirty="0" smtClean="0"/>
              <a:t>Radiative Properties 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first </a:t>
            </a:r>
            <a:r>
              <a:rPr lang="en-US" dirty="0"/>
              <a:t>satellite-based </a:t>
            </a:r>
            <a:r>
              <a:rPr lang="en-US" b="1" dirty="0" smtClean="0">
                <a:solidFill>
                  <a:srgbClr val="CC04B4"/>
                </a:solidFill>
              </a:rPr>
              <a:t>mm-wavelength </a:t>
            </a:r>
            <a:r>
              <a:rPr lang="en-US" b="1" dirty="0">
                <a:solidFill>
                  <a:srgbClr val="CC04B4"/>
                </a:solidFill>
              </a:rPr>
              <a:t>cloud </a:t>
            </a:r>
            <a:r>
              <a:rPr lang="en-US" b="1" dirty="0" smtClean="0">
                <a:solidFill>
                  <a:srgbClr val="CC04B4"/>
                </a:solidFill>
              </a:rPr>
              <a:t>radar</a:t>
            </a:r>
          </a:p>
          <a:p>
            <a:endParaRPr lang="en-US" dirty="0" smtClean="0"/>
          </a:p>
          <a:p>
            <a:r>
              <a:rPr lang="en-US" dirty="0" smtClean="0"/>
              <a:t>more </a:t>
            </a:r>
            <a:r>
              <a:rPr lang="en-US" dirty="0"/>
              <a:t>than </a:t>
            </a:r>
            <a:r>
              <a:rPr lang="en-US" b="1" dirty="0">
                <a:solidFill>
                  <a:srgbClr val="CC04B4"/>
                </a:solidFill>
              </a:rPr>
              <a:t>1000 times </a:t>
            </a:r>
            <a:r>
              <a:rPr lang="en-US" b="1">
                <a:solidFill>
                  <a:srgbClr val="CC04B4"/>
                </a:solidFill>
              </a:rPr>
              <a:t>more </a:t>
            </a:r>
            <a:r>
              <a:rPr lang="en-US" b="1" smtClean="0">
                <a:solidFill>
                  <a:srgbClr val="CC04B4"/>
                </a:solidFill>
              </a:rPr>
              <a:t>sensitive</a:t>
            </a:r>
            <a:r>
              <a:rPr lang="en-US" smtClean="0"/>
              <a:t> </a:t>
            </a:r>
            <a:r>
              <a:rPr lang="en-US" dirty="0"/>
              <a:t>than existing weather </a:t>
            </a:r>
            <a:r>
              <a:rPr lang="en-US" dirty="0" smtClean="0"/>
              <a:t>radars.</a:t>
            </a:r>
          </a:p>
          <a:p>
            <a:pPr lvl="1"/>
            <a:r>
              <a:rPr lang="en-US" sz="2300" dirty="0" smtClean="0"/>
              <a:t>485 m vertical resolution</a:t>
            </a:r>
          </a:p>
          <a:p>
            <a:pPr lvl="1"/>
            <a:r>
              <a:rPr lang="en-US" sz="2300" dirty="0" smtClean="0"/>
              <a:t>1.4 km antenna 3 dB footprint</a:t>
            </a:r>
          </a:p>
          <a:p>
            <a:endParaRPr lang="en-US" dirty="0" smtClean="0"/>
          </a:p>
          <a:p>
            <a:r>
              <a:rPr lang="en-US" dirty="0" smtClean="0"/>
              <a:t>detection of much </a:t>
            </a:r>
            <a:r>
              <a:rPr lang="en-US" dirty="0"/>
              <a:t>smaller particles of liquid water and ice that constitute the large cloud </a:t>
            </a:r>
            <a:r>
              <a:rPr lang="en-US" dirty="0" smtClean="0"/>
              <a:t>masses</a:t>
            </a:r>
            <a:endParaRPr lang="en-US" dirty="0"/>
          </a:p>
        </p:txBody>
      </p:sp>
      <p:pic>
        <p:nvPicPr>
          <p:cNvPr id="1026" name="Picture 2" descr="http://upload.wikimedia.org/wikipedia/commons/f/fb/CloudSat_-_Artist_Concept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6911" y="-76200"/>
            <a:ext cx="3160889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cloudsat.atmos.colostate.edu/cloudsat_launch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6912" y="3529798"/>
            <a:ext cx="3160888" cy="4623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nasa.gov/images/content/482853main_KARL-CLOUDSAT-LARG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6912" y="2057400"/>
            <a:ext cx="3152422" cy="177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23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6324600" cy="5791200"/>
          </a:xfrm>
        </p:spPr>
        <p:txBody>
          <a:bodyPr>
            <a:normAutofit fontScale="70000" lnSpcReduction="20000"/>
          </a:bodyPr>
          <a:lstStyle/>
          <a:p>
            <a:r>
              <a:rPr lang="en-US" altLang="en-US" b="1" dirty="0" smtClean="0">
                <a:solidFill>
                  <a:srgbClr val="CC04B4"/>
                </a:solidFill>
              </a:rPr>
              <a:t>Why </a:t>
            </a:r>
            <a:r>
              <a:rPr lang="en-US" altLang="en-US" b="1" dirty="0" err="1" smtClean="0">
                <a:solidFill>
                  <a:srgbClr val="CC04B4"/>
                </a:solidFill>
              </a:rPr>
              <a:t>CloudSat</a:t>
            </a:r>
            <a:r>
              <a:rPr lang="en-US" altLang="en-US" b="1" dirty="0" smtClean="0">
                <a:solidFill>
                  <a:srgbClr val="CC04B4"/>
                </a:solidFill>
              </a:rPr>
              <a:t>?</a:t>
            </a:r>
          </a:p>
          <a:p>
            <a:pPr lvl="1"/>
            <a:r>
              <a:rPr lang="en-US" altLang="en-US" dirty="0" smtClean="0"/>
              <a:t>Unique in its ability to sense </a:t>
            </a:r>
            <a:r>
              <a:rPr lang="en-US" altLang="en-US" dirty="0" smtClean="0"/>
              <a:t>condensed </a:t>
            </a:r>
            <a:r>
              <a:rPr lang="en-US" altLang="en-US" b="1" dirty="0" smtClean="0">
                <a:solidFill>
                  <a:srgbClr val="CC04B4"/>
                </a:solidFill>
              </a:rPr>
              <a:t>cloud particles </a:t>
            </a:r>
            <a:r>
              <a:rPr lang="en-US" altLang="en-US" dirty="0" smtClean="0"/>
              <a:t>while coincidently detecting </a:t>
            </a:r>
            <a:r>
              <a:rPr lang="en-US" altLang="en-US" b="1" dirty="0" smtClean="0">
                <a:solidFill>
                  <a:srgbClr val="CC04B4"/>
                </a:solidFill>
              </a:rPr>
              <a:t>precipitation</a:t>
            </a:r>
            <a:r>
              <a:rPr lang="en-US" altLang="en-US" dirty="0" smtClean="0"/>
              <a:t>!</a:t>
            </a:r>
          </a:p>
          <a:p>
            <a:pPr lvl="1"/>
            <a:endParaRPr lang="en-US" altLang="en-US" dirty="0"/>
          </a:p>
          <a:p>
            <a:pPr lvl="1"/>
            <a:r>
              <a:rPr lang="en-US" altLang="en-US" dirty="0" smtClean="0"/>
              <a:t>It has a number of important goals in its mission, including: </a:t>
            </a:r>
          </a:p>
          <a:p>
            <a:pPr marL="1124712" lvl="2" indent="-457200">
              <a:buFont typeface="+mj-lt"/>
              <a:buAutoNum type="arabicPeriod"/>
            </a:pPr>
            <a:r>
              <a:rPr lang="en-US" altLang="en-US" dirty="0" smtClean="0"/>
              <a:t>Improve </a:t>
            </a:r>
            <a:r>
              <a:rPr lang="en-US" altLang="en-US" dirty="0"/>
              <a:t>the way clouds are parameterized in global </a:t>
            </a:r>
            <a:r>
              <a:rPr lang="en-US" altLang="en-US" dirty="0" smtClean="0"/>
              <a:t>models</a:t>
            </a:r>
          </a:p>
          <a:p>
            <a:pPr marL="1124712" lvl="2" indent="-457200">
              <a:buFont typeface="+mj-lt"/>
              <a:buAutoNum type="arabicPeriod"/>
            </a:pPr>
            <a:r>
              <a:rPr lang="en-US" altLang="en-US" dirty="0" smtClean="0"/>
              <a:t>Quantitatively evaluate the relationship between the vertical profiles of cloud liquid water and ice and the radiative heating of the atmosphere and surface</a:t>
            </a:r>
          </a:p>
          <a:p>
            <a:pPr marL="1124712" lvl="2" indent="-457200">
              <a:buFont typeface="+mj-lt"/>
              <a:buAutoNum type="arabicPeriod"/>
            </a:pPr>
            <a:r>
              <a:rPr lang="en-US" altLang="en-US" dirty="0" smtClean="0"/>
              <a:t>Evaluate cloud properties retrieved from other satellite systems</a:t>
            </a:r>
          </a:p>
          <a:p>
            <a:pPr marL="1124712" lvl="2" indent="-457200">
              <a:buFont typeface="+mj-lt"/>
              <a:buAutoNum type="arabicPeriod"/>
            </a:pPr>
            <a:r>
              <a:rPr lang="en-US" altLang="en-US" dirty="0" smtClean="0"/>
              <a:t>Contribute to improving our understanding of the indirect effect of aerosols on clouds by investigating the effect of aerosol on cloud and precipitation formation.</a:t>
            </a:r>
          </a:p>
          <a:p>
            <a:pPr lvl="1"/>
            <a:endParaRPr lang="en-US" altLang="en-US" dirty="0" smtClean="0"/>
          </a:p>
          <a:p>
            <a:pPr lvl="1"/>
            <a:r>
              <a:rPr lang="en-US" altLang="en-US" dirty="0" smtClean="0"/>
              <a:t>Other Goals Include</a:t>
            </a:r>
            <a:endParaRPr lang="en-US" altLang="en-US" dirty="0"/>
          </a:p>
          <a:p>
            <a:pPr lvl="2"/>
            <a:r>
              <a:rPr lang="en-US" altLang="en-US" dirty="0" smtClean="0"/>
              <a:t>improving weather prediction  and water resource management</a:t>
            </a:r>
          </a:p>
          <a:p>
            <a:pPr lvl="2"/>
            <a:r>
              <a:rPr lang="en-US" altLang="en-US" dirty="0" smtClean="0"/>
              <a:t>help mitigate natural hazards </a:t>
            </a:r>
          </a:p>
          <a:p>
            <a:pPr lvl="2"/>
            <a:r>
              <a:rPr lang="en-US" altLang="en-US" dirty="0" smtClean="0"/>
              <a:t>develop critical space-born technologies</a:t>
            </a:r>
          </a:p>
          <a:p>
            <a:pPr lvl="2"/>
            <a:r>
              <a:rPr lang="en-US" altLang="en-US" dirty="0" smtClean="0"/>
              <a:t>designed to clarify the relationship between clouds and climate</a:t>
            </a:r>
          </a:p>
          <a:p>
            <a:pPr lvl="2"/>
            <a:r>
              <a:rPr lang="en-US" altLang="en-US" dirty="0" smtClean="0"/>
              <a:t>It contributes to the better understanding of cloud-climate feedback problem</a:t>
            </a:r>
          </a:p>
          <a:p>
            <a:pPr lvl="1"/>
            <a:endParaRPr lang="en-US" altLang="en-US" dirty="0" smtClean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856488"/>
          </a:xfrm>
        </p:spPr>
        <p:txBody>
          <a:bodyPr/>
          <a:lstStyle/>
          <a:p>
            <a:r>
              <a:rPr lang="en-US" dirty="0" smtClean="0"/>
              <a:t>Mission Objectives</a:t>
            </a:r>
            <a:endParaRPr lang="en-US" dirty="0"/>
          </a:p>
        </p:txBody>
      </p:sp>
      <p:pic>
        <p:nvPicPr>
          <p:cNvPr id="13316" name="Picture 4" descr="http://cloudsat.atmos.colostate.edu/images/artGallery/cb_hot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867" y="3842411"/>
            <a:ext cx="2257425" cy="3396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http://cloudsat.atmos.colostate.edu/images/thumbnails/paint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066800"/>
            <a:ext cx="22574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160" y="1"/>
            <a:ext cx="276484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8248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856488"/>
          </a:xfrm>
        </p:spPr>
        <p:txBody>
          <a:bodyPr>
            <a:normAutofit/>
          </a:bodyPr>
          <a:lstStyle/>
          <a:p>
            <a:r>
              <a:rPr lang="en-US" dirty="0" smtClean="0"/>
              <a:t>Science Questions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04800" y="1143000"/>
            <a:ext cx="4572000" cy="5486400"/>
          </a:xfrm>
          <a:prstGeom prst="rect">
            <a:avLst/>
          </a:prstGeom>
        </p:spPr>
        <p:txBody>
          <a:bodyPr vert="horz">
            <a:normAutofit fontScale="700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 smtClean="0"/>
              <a:t>How much water and ice is the cloud expected to contain?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How much of that water is likely to turn into precipitation?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What fraction of the globe’s cloud cover produces precipitation that reaches the ground?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Can we quantitatively evaluate the representation of clouds and </a:t>
            </a:r>
            <a:r>
              <a:rPr lang="en-US" altLang="en-US" dirty="0" smtClean="0"/>
              <a:t>cloud </a:t>
            </a:r>
            <a:r>
              <a:rPr lang="en-US" altLang="en-US" dirty="0" smtClean="0"/>
              <a:t>processes in global atmospheric circulation models, leading to improvements in both weather forecasting and climate predication?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Can we quantitatively evaluate the relationship between the vertical profiles of cloud liquid water </a:t>
            </a:r>
            <a:r>
              <a:rPr lang="en-US" altLang="en-US" dirty="0" smtClean="0"/>
              <a:t>and ice </a:t>
            </a:r>
            <a:r>
              <a:rPr lang="en-US" altLang="en-US" dirty="0" smtClean="0"/>
              <a:t>content and the radiative heating by clouds?</a:t>
            </a:r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</p:txBody>
      </p:sp>
      <p:pic>
        <p:nvPicPr>
          <p:cNvPr id="32770" name="Picture 2" descr="https://encrypted-tbn2.gstatic.com/images?q=tbn:ANd9GcT88ieX08DAXw3VoNNfgYa8dQa8YBeAGiW_aJ-cKST-1e2REG1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344" y="2083741"/>
            <a:ext cx="4035778" cy="1345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2" name="Picture 4" descr="http://svs.gsfc.nasa.gov/vis/a000000/a003400/a003436/Cen_Amer_02_b_cloudsat_modis.00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222" y="-288925"/>
            <a:ext cx="4035778" cy="227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4" name="Picture 6" descr="http://disc.sci.gsfc.nasa.gov/googleearth/images/cloudsat_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221" y="3495481"/>
            <a:ext cx="4068233" cy="336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6935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229" y="1066800"/>
            <a:ext cx="4196137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4800600" cy="3429000"/>
          </a:xfrm>
        </p:spPr>
        <p:txBody>
          <a:bodyPr/>
          <a:lstStyle/>
          <a:p>
            <a:r>
              <a:rPr lang="en-US" altLang="en-US" sz="2400" dirty="0" err="1" smtClean="0"/>
              <a:t>CloudSat</a:t>
            </a:r>
            <a:r>
              <a:rPr lang="en-US" altLang="en-US" sz="2400" dirty="0" smtClean="0"/>
              <a:t> uses </a:t>
            </a:r>
            <a:r>
              <a:rPr lang="en-US" altLang="en-US" sz="2400" b="1" dirty="0" smtClean="0">
                <a:solidFill>
                  <a:srgbClr val="CC04B4"/>
                </a:solidFill>
              </a:rPr>
              <a:t>advanced radar </a:t>
            </a:r>
            <a:r>
              <a:rPr lang="en-US" altLang="en-US" sz="2400" dirty="0" smtClean="0"/>
              <a:t>to </a:t>
            </a:r>
            <a:r>
              <a:rPr lang="en-US" altLang="en-US" sz="2400" b="1" dirty="0" smtClean="0">
                <a:solidFill>
                  <a:srgbClr val="CC04B4"/>
                </a:solidFill>
              </a:rPr>
              <a:t>“slice” </a:t>
            </a:r>
            <a:r>
              <a:rPr lang="en-US" altLang="en-US" sz="2400" dirty="0" smtClean="0"/>
              <a:t>through clouds, </a:t>
            </a:r>
            <a:r>
              <a:rPr lang="en-US" altLang="en-US" sz="2400" b="1" dirty="0" smtClean="0">
                <a:solidFill>
                  <a:srgbClr val="CC04B4"/>
                </a:solidFill>
              </a:rPr>
              <a:t>(Active Sensor scenario) </a:t>
            </a:r>
          </a:p>
          <a:p>
            <a:endParaRPr lang="en-US" altLang="en-US" sz="2400" b="1" dirty="0" smtClean="0">
              <a:solidFill>
                <a:srgbClr val="CC04B4"/>
              </a:solidFill>
            </a:endParaRPr>
          </a:p>
          <a:p>
            <a:r>
              <a:rPr lang="en-US" altLang="en-US" sz="2400" dirty="0" smtClean="0"/>
              <a:t>It uses </a:t>
            </a:r>
            <a:r>
              <a:rPr lang="en-US" altLang="en-US" sz="2400" b="1" dirty="0" smtClean="0">
                <a:solidFill>
                  <a:srgbClr val="CC04B4"/>
                </a:solidFill>
              </a:rPr>
              <a:t>millimeter wave radar </a:t>
            </a:r>
            <a:r>
              <a:rPr lang="en-US" altLang="en-US" sz="2400" dirty="0" smtClean="0"/>
              <a:t>that operate at wavelengths of approximately </a:t>
            </a:r>
            <a:r>
              <a:rPr lang="en-US" altLang="en-US" sz="2400" b="1" dirty="0" smtClean="0">
                <a:solidFill>
                  <a:srgbClr val="CC04B4"/>
                </a:solidFill>
              </a:rPr>
              <a:t>3 to 8 mm (or frequency of 94 or 35 GHz)</a:t>
            </a:r>
          </a:p>
          <a:p>
            <a:pPr lvl="2"/>
            <a:endParaRPr lang="en-US" altLang="en-US" dirty="0" smtClean="0"/>
          </a:p>
        </p:txBody>
      </p:sp>
      <p:pic>
        <p:nvPicPr>
          <p:cNvPr id="22532" name="Picture 4" descr="http://galileo.phys.virginia.edu/classes/USEM/SciImg/home_files/introduction_files/EM_SpectrumTrans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800600"/>
            <a:ext cx="645795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856488"/>
          </a:xfrm>
        </p:spPr>
        <p:txBody>
          <a:bodyPr>
            <a:normAutofit/>
          </a:bodyPr>
          <a:lstStyle/>
          <a:p>
            <a:r>
              <a:rPr lang="en-US" dirty="0" err="1" smtClean="0"/>
              <a:t>CloudSat</a:t>
            </a:r>
            <a:r>
              <a:rPr lang="en-US" dirty="0" smtClean="0"/>
              <a:t> Operations</a:t>
            </a:r>
            <a:endParaRPr lang="en-US" dirty="0"/>
          </a:p>
        </p:txBody>
      </p:sp>
      <p:sp>
        <p:nvSpPr>
          <p:cNvPr id="2" name="Rounded Rectangle 1"/>
          <p:cNvSpPr/>
          <p:nvPr/>
        </p:nvSpPr>
        <p:spPr>
          <a:xfrm>
            <a:off x="4676774" y="1524000"/>
            <a:ext cx="4268591" cy="457200"/>
          </a:xfrm>
          <a:prstGeom prst="roundRect">
            <a:avLst/>
          </a:prstGeom>
          <a:noFill/>
          <a:ln w="666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2209800" y="4783666"/>
            <a:ext cx="838200" cy="1007533"/>
          </a:xfrm>
          <a:prstGeom prst="roundRect">
            <a:avLst/>
          </a:prstGeom>
          <a:noFill/>
          <a:ln w="666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589997" y="39624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C04B4"/>
                </a:solidFill>
              </a:rPr>
              <a:t>(Stephens et </a:t>
            </a:r>
            <a:r>
              <a:rPr lang="en-US" dirty="0" smtClean="0">
                <a:solidFill>
                  <a:srgbClr val="CC04B4"/>
                </a:solidFill>
              </a:rPr>
              <a:t>al. </a:t>
            </a:r>
            <a:r>
              <a:rPr lang="en-US" dirty="0">
                <a:solidFill>
                  <a:srgbClr val="CC04B4"/>
                </a:solidFill>
              </a:rPr>
              <a:t>2008)</a:t>
            </a:r>
          </a:p>
        </p:txBody>
      </p:sp>
    </p:spTree>
    <p:extLst>
      <p:ext uri="{BB962C8B-B14F-4D97-AF65-F5344CB8AC3E}">
        <p14:creationId xmlns:p14="http://schemas.microsoft.com/office/powerpoint/2010/main" val="1232494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856488"/>
          </a:xfrm>
        </p:spPr>
        <p:txBody>
          <a:bodyPr>
            <a:normAutofit/>
          </a:bodyPr>
          <a:lstStyle/>
          <a:p>
            <a:r>
              <a:rPr lang="en-US" dirty="0" err="1" smtClean="0"/>
              <a:t>CloudSat</a:t>
            </a:r>
            <a:r>
              <a:rPr lang="en-US" dirty="0" smtClean="0"/>
              <a:t> Operations</a:t>
            </a:r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52400" y="1219200"/>
            <a:ext cx="4800600" cy="54864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400" b="1" dirty="0" smtClean="0">
                <a:solidFill>
                  <a:srgbClr val="CC04B4"/>
                </a:solidFill>
              </a:rPr>
              <a:t>Cloud Profiling Radar (CPR)</a:t>
            </a:r>
          </a:p>
          <a:p>
            <a:pPr lvl="1"/>
            <a:r>
              <a:rPr lang="en-US" altLang="en-US" sz="2200" dirty="0" smtClean="0"/>
              <a:t>CPR is </a:t>
            </a:r>
            <a:r>
              <a:rPr lang="en-US" altLang="en-US" sz="2200" b="1" dirty="0" smtClean="0">
                <a:solidFill>
                  <a:srgbClr val="CC04B4"/>
                </a:solidFill>
              </a:rPr>
              <a:t>94 GHz</a:t>
            </a:r>
          </a:p>
          <a:p>
            <a:pPr lvl="1"/>
            <a:r>
              <a:rPr lang="en-US" altLang="en-US" sz="2200" dirty="0" smtClean="0"/>
              <a:t>Developed jointly by NASA’s JPL and the Canadian Space Agency</a:t>
            </a:r>
          </a:p>
          <a:p>
            <a:pPr marL="393192" lvl="1" indent="0">
              <a:buNone/>
            </a:pPr>
            <a:endParaRPr lang="en-US" altLang="en-US" sz="2200" b="1" dirty="0" smtClean="0">
              <a:solidFill>
                <a:srgbClr val="CC04B4"/>
              </a:solidFill>
            </a:endParaRPr>
          </a:p>
          <a:p>
            <a:endParaRPr lang="en-US" altLang="en-US" sz="2400" b="1" dirty="0" smtClean="0">
              <a:solidFill>
                <a:srgbClr val="CC04B4"/>
              </a:solidFill>
            </a:endParaRPr>
          </a:p>
          <a:p>
            <a:r>
              <a:rPr lang="en-US" altLang="en-US" sz="2400" b="1" dirty="0" smtClean="0">
                <a:solidFill>
                  <a:srgbClr val="CC04B4"/>
                </a:solidFill>
              </a:rPr>
              <a:t>Why 94 GHz Radar Frequency? </a:t>
            </a:r>
          </a:p>
          <a:p>
            <a:pPr lvl="1"/>
            <a:r>
              <a:rPr lang="en-US" altLang="en-US" sz="2200" dirty="0" smtClean="0"/>
              <a:t>3.1 mm wavelength</a:t>
            </a:r>
          </a:p>
          <a:p>
            <a:pPr lvl="1"/>
            <a:r>
              <a:rPr lang="en-US" altLang="en-US" sz="2200" b="1" i="1" dirty="0" smtClean="0">
                <a:solidFill>
                  <a:srgbClr val="CC04B4"/>
                </a:solidFill>
              </a:rPr>
              <a:t>Compromise:</a:t>
            </a:r>
          </a:p>
          <a:p>
            <a:pPr lvl="2"/>
            <a:r>
              <a:rPr lang="en-US" altLang="en-US" sz="1900" dirty="0" smtClean="0"/>
              <a:t>Sensitivity</a:t>
            </a:r>
          </a:p>
          <a:p>
            <a:pPr lvl="2"/>
            <a:r>
              <a:rPr lang="en-US" altLang="en-US" sz="1900" dirty="0" smtClean="0"/>
              <a:t>Antenna Gain</a:t>
            </a:r>
          </a:p>
          <a:p>
            <a:pPr lvl="2"/>
            <a:r>
              <a:rPr lang="en-US" altLang="en-US" sz="1900" dirty="0" smtClean="0"/>
              <a:t>Atmospheric Transmission</a:t>
            </a:r>
          </a:p>
          <a:p>
            <a:pPr lvl="2"/>
            <a:r>
              <a:rPr lang="en-US" altLang="en-US" sz="1900" dirty="0" smtClean="0"/>
              <a:t>Radar Transmitting Efficiency</a:t>
            </a:r>
          </a:p>
          <a:p>
            <a:pPr lvl="1"/>
            <a:r>
              <a:rPr lang="en-US" altLang="en-US" sz="2200" dirty="0" smtClean="0">
                <a:solidFill>
                  <a:srgbClr val="CC04B4"/>
                </a:solidFill>
              </a:rPr>
              <a:t>Sensitivity</a:t>
            </a:r>
            <a:r>
              <a:rPr lang="en-US" altLang="en-US" sz="2200" dirty="0" smtClean="0"/>
              <a:t> and </a:t>
            </a:r>
            <a:r>
              <a:rPr lang="en-US" altLang="en-US" sz="2200" dirty="0" smtClean="0">
                <a:solidFill>
                  <a:srgbClr val="CC04B4"/>
                </a:solidFill>
              </a:rPr>
              <a:t>Antenna Gain</a:t>
            </a:r>
            <a:r>
              <a:rPr lang="en-US" altLang="en-US" sz="2200" dirty="0" smtClean="0"/>
              <a:t> </a:t>
            </a:r>
            <a:r>
              <a:rPr lang="en-US" altLang="en-US" sz="2200" b="1" dirty="0" smtClean="0"/>
              <a:t>increase with frequency </a:t>
            </a:r>
          </a:p>
          <a:p>
            <a:pPr lvl="1"/>
            <a:r>
              <a:rPr lang="en-US" altLang="en-US" sz="2200" dirty="0" smtClean="0">
                <a:solidFill>
                  <a:srgbClr val="CC04B4"/>
                </a:solidFill>
              </a:rPr>
              <a:t>Atmospheric Transmission</a:t>
            </a:r>
            <a:r>
              <a:rPr lang="en-US" altLang="en-US" sz="2200" dirty="0" smtClean="0"/>
              <a:t> and </a:t>
            </a:r>
            <a:r>
              <a:rPr lang="en-US" altLang="en-US" sz="2200" dirty="0" smtClean="0">
                <a:solidFill>
                  <a:srgbClr val="CC04B4"/>
                </a:solidFill>
              </a:rPr>
              <a:t>Transmitter Efficiency </a:t>
            </a:r>
            <a:r>
              <a:rPr lang="en-US" altLang="en-US" sz="2200" b="1" dirty="0" smtClean="0"/>
              <a:t>decrease with frequency</a:t>
            </a:r>
          </a:p>
          <a:p>
            <a:pPr lvl="2"/>
            <a:endParaRPr lang="en-US" altLang="en-US" sz="1900" b="1" dirty="0" smtClean="0">
              <a:solidFill>
                <a:srgbClr val="CC04B4"/>
              </a:solidFill>
            </a:endParaRPr>
          </a:p>
          <a:p>
            <a:pPr lvl="2"/>
            <a:endParaRPr lang="en-US" altLang="en-US" dirty="0" smtClean="0"/>
          </a:p>
        </p:txBody>
      </p:sp>
      <p:pic>
        <p:nvPicPr>
          <p:cNvPr id="33794" name="Picture 2" descr="http://www.eohandbook.com/eohb05/images/cloud_profile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798" y="1227667"/>
            <a:ext cx="4090491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46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-76200"/>
            <a:ext cx="8229600" cy="932688"/>
          </a:xfrm>
        </p:spPr>
        <p:txBody>
          <a:bodyPr/>
          <a:lstStyle/>
          <a:p>
            <a:r>
              <a:rPr lang="en-US" dirty="0" err="1" smtClean="0"/>
              <a:t>CloudSat</a:t>
            </a:r>
            <a:r>
              <a:rPr lang="en-US" dirty="0" smtClean="0"/>
              <a:t> CPR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0" y="213519"/>
            <a:ext cx="4851400" cy="1920081"/>
          </a:xfrm>
        </p:spPr>
        <p:txBody>
          <a:bodyPr>
            <a:normAutofit fontScale="47500" lnSpcReduction="20000"/>
          </a:bodyPr>
          <a:lstStyle/>
          <a:p>
            <a:r>
              <a:rPr lang="en-US" dirty="0" smtClean="0"/>
              <a:t>The </a:t>
            </a:r>
            <a:r>
              <a:rPr lang="en-US" dirty="0"/>
              <a:t>design of the CPR consists of the following subsystems</a:t>
            </a:r>
            <a:r>
              <a:rPr lang="en-US" dirty="0" smtClean="0"/>
              <a:t>:</a:t>
            </a:r>
          </a:p>
          <a:p>
            <a:pPr lvl="1"/>
            <a:r>
              <a:rPr lang="en-US" b="1" dirty="0" smtClean="0">
                <a:solidFill>
                  <a:srgbClr val="CC04B4"/>
                </a:solidFill>
              </a:rPr>
              <a:t> </a:t>
            </a:r>
            <a:r>
              <a:rPr lang="en-US" b="1" dirty="0">
                <a:solidFill>
                  <a:srgbClr val="CC04B4"/>
                </a:solidFill>
              </a:rPr>
              <a:t>RFES (Radio Frequency Electronics </a:t>
            </a:r>
            <a:r>
              <a:rPr lang="en-US" b="1" dirty="0" smtClean="0">
                <a:solidFill>
                  <a:srgbClr val="CC04B4"/>
                </a:solidFill>
              </a:rPr>
              <a:t>Subsystem)</a:t>
            </a:r>
          </a:p>
          <a:p>
            <a:pPr lvl="2"/>
            <a:r>
              <a:rPr lang="en-US" dirty="0"/>
              <a:t>The RFES consists of an up-converter which generates a pulsed signal and up-converts it to 94 GHz. </a:t>
            </a:r>
          </a:p>
          <a:p>
            <a:pPr lvl="1"/>
            <a:r>
              <a:rPr lang="en-US" b="1" dirty="0" smtClean="0">
                <a:solidFill>
                  <a:srgbClr val="CC04B4"/>
                </a:solidFill>
              </a:rPr>
              <a:t>HPA </a:t>
            </a:r>
            <a:r>
              <a:rPr lang="en-US" b="1" dirty="0">
                <a:solidFill>
                  <a:srgbClr val="CC04B4"/>
                </a:solidFill>
              </a:rPr>
              <a:t>(High Power Amplifier</a:t>
            </a:r>
            <a:r>
              <a:rPr lang="en-US" b="1" dirty="0" smtClean="0">
                <a:solidFill>
                  <a:srgbClr val="CC04B4"/>
                </a:solidFill>
              </a:rPr>
              <a:t>)</a:t>
            </a:r>
          </a:p>
          <a:p>
            <a:pPr lvl="2"/>
            <a:r>
              <a:rPr lang="en-US" dirty="0"/>
              <a:t>The signal is amplified to about 200 </a:t>
            </a:r>
            <a:r>
              <a:rPr lang="en-US" dirty="0" err="1"/>
              <a:t>mW</a:t>
            </a:r>
            <a:r>
              <a:rPr lang="en-US" dirty="0"/>
              <a:t> by a state-of-the-art MMIC power amplifier.</a:t>
            </a:r>
            <a:endParaRPr lang="en-US" dirty="0" smtClean="0"/>
          </a:p>
          <a:p>
            <a:pPr lvl="1"/>
            <a:r>
              <a:rPr lang="en-US" b="1" dirty="0" smtClean="0">
                <a:solidFill>
                  <a:srgbClr val="CC04B4"/>
                </a:solidFill>
              </a:rPr>
              <a:t>Antenna </a:t>
            </a:r>
            <a:r>
              <a:rPr lang="en-US" b="1" dirty="0">
                <a:solidFill>
                  <a:srgbClr val="CC04B4"/>
                </a:solidFill>
              </a:rPr>
              <a:t>Subsystem (Quasi-Optical Transmission Line</a:t>
            </a:r>
            <a:r>
              <a:rPr lang="en-US" b="1" dirty="0" smtClean="0">
                <a:solidFill>
                  <a:srgbClr val="CC04B4"/>
                </a:solidFill>
              </a:rPr>
              <a:t>)</a:t>
            </a:r>
          </a:p>
          <a:p>
            <a:pPr lvl="1"/>
            <a:endParaRPr lang="en-US" dirty="0" smtClean="0"/>
          </a:p>
          <a:p>
            <a:pPr lvl="1"/>
            <a:r>
              <a:rPr lang="en-US" b="1" dirty="0" smtClean="0">
                <a:solidFill>
                  <a:srgbClr val="CC04B4"/>
                </a:solidFill>
              </a:rPr>
              <a:t>DSS (Digital Subsystem)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3012" name="Picture 4" descr="https://directory.eoportal.org/documents/163813/403467/CloudSat_Auto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425" y="2133600"/>
            <a:ext cx="5972175" cy="472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4" name="Picture 6" descr="CloudSat_Auto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14400"/>
            <a:ext cx="4419600" cy="3462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76200" y="4419600"/>
            <a:ext cx="2971800" cy="1828800"/>
          </a:xfrm>
          <a:prstGeom prst="rect">
            <a:avLst/>
          </a:prstGeom>
        </p:spPr>
        <p:txBody>
          <a:bodyPr vert="horz">
            <a:normAutofit fontScale="47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receiver portion of the RFES down-converts the signal to an IF (Intermediate Frequency). </a:t>
            </a:r>
          </a:p>
          <a:p>
            <a:endParaRPr lang="en-US" dirty="0"/>
          </a:p>
          <a:p>
            <a:r>
              <a:rPr lang="en-US" dirty="0" smtClean="0"/>
              <a:t>The IF signal is detected using a logarithmic amplifier (high dynamic range).</a:t>
            </a:r>
          </a:p>
          <a:p>
            <a:endParaRPr lang="en-US" dirty="0"/>
          </a:p>
          <a:p>
            <a:r>
              <a:rPr lang="en-US" dirty="0" smtClean="0"/>
              <a:t>The receiver noise level is critical in achieving the required sensitivity.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00" y="6477000"/>
            <a:ext cx="6781800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https://directory.eoportal.org/web/eoportal/satellite-missions/c-missions/cloudsat</a:t>
            </a:r>
          </a:p>
        </p:txBody>
      </p:sp>
    </p:spTree>
    <p:extLst>
      <p:ext uri="{BB962C8B-B14F-4D97-AF65-F5344CB8AC3E}">
        <p14:creationId xmlns:p14="http://schemas.microsoft.com/office/powerpoint/2010/main" val="1771285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6448"/>
            <a:ext cx="8229600" cy="940832"/>
          </a:xfrm>
        </p:spPr>
        <p:txBody>
          <a:bodyPr/>
          <a:lstStyle/>
          <a:p>
            <a:r>
              <a:rPr lang="en-US" dirty="0" smtClean="0"/>
              <a:t>CPR Profile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" y="1276840"/>
            <a:ext cx="8229600" cy="883920"/>
          </a:xfrm>
        </p:spPr>
        <p:txBody>
          <a:bodyPr/>
          <a:lstStyle/>
          <a:p>
            <a:r>
              <a:rPr lang="en-US" dirty="0" smtClean="0"/>
              <a:t>Range-resolved radar cross section per unit volume, </a:t>
            </a:r>
            <a:r>
              <a:rPr lang="el-GR" i="1" dirty="0" smtClean="0"/>
              <a:t>η</a:t>
            </a:r>
            <a:r>
              <a:rPr lang="en-US" dirty="0" smtClean="0"/>
              <a:t>, at a specific range </a:t>
            </a:r>
            <a:r>
              <a:rPr lang="en-US" i="1" dirty="0" smtClean="0"/>
              <a:t>r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629400" y="727948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C04B4"/>
                </a:solidFill>
              </a:rPr>
              <a:t>(Stephens et </a:t>
            </a:r>
            <a:r>
              <a:rPr lang="en-US" dirty="0" smtClean="0">
                <a:solidFill>
                  <a:srgbClr val="CC04B4"/>
                </a:solidFill>
              </a:rPr>
              <a:t>al. </a:t>
            </a:r>
            <a:r>
              <a:rPr lang="en-US" dirty="0">
                <a:solidFill>
                  <a:srgbClr val="CC04B4"/>
                </a:solidFill>
              </a:rPr>
              <a:t>2008)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1964739"/>
            <a:ext cx="4800600" cy="1774480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76200" y="2782280"/>
            <a:ext cx="4495800" cy="3923320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i="1" dirty="0"/>
              <a:t>η</a:t>
            </a:r>
            <a:r>
              <a:rPr lang="el-GR" dirty="0"/>
              <a:t> </a:t>
            </a:r>
            <a:r>
              <a:rPr lang="en-US" dirty="0" smtClean="0"/>
              <a:t>= range-resolved radar cross section per unit volume</a:t>
            </a:r>
          </a:p>
          <a:p>
            <a:r>
              <a:rPr lang="en-US" i="1" dirty="0" err="1" smtClean="0"/>
              <a:t>P</a:t>
            </a:r>
            <a:r>
              <a:rPr lang="en-US" i="1" baseline="-25000" dirty="0" err="1" smtClean="0"/>
              <a:t>rec</a:t>
            </a:r>
            <a:r>
              <a:rPr lang="en-US" dirty="0" smtClean="0"/>
              <a:t> =output power of the receiver</a:t>
            </a:r>
          </a:p>
          <a:p>
            <a:r>
              <a:rPr lang="en-US" i="1" dirty="0" smtClean="0"/>
              <a:t>P</a:t>
            </a:r>
            <a:r>
              <a:rPr lang="en-US" i="1" baseline="-25000" dirty="0" smtClean="0"/>
              <a:t>t</a:t>
            </a:r>
            <a:r>
              <a:rPr lang="en-US" dirty="0" smtClean="0"/>
              <a:t> = transmitted power</a:t>
            </a:r>
          </a:p>
          <a:p>
            <a:r>
              <a:rPr lang="el-GR" i="1" dirty="0" smtClean="0"/>
              <a:t>λ</a:t>
            </a:r>
            <a:r>
              <a:rPr lang="en-US" dirty="0" smtClean="0"/>
              <a:t> = wavelength</a:t>
            </a:r>
          </a:p>
          <a:p>
            <a:r>
              <a:rPr lang="en-US" i="1" dirty="0" err="1" smtClean="0"/>
              <a:t>G</a:t>
            </a:r>
            <a:r>
              <a:rPr lang="en-US" i="1" baseline="-25000" dirty="0" err="1" smtClean="0"/>
              <a:t>rec</a:t>
            </a:r>
            <a:r>
              <a:rPr lang="en-US" dirty="0" smtClean="0"/>
              <a:t> = the receiver gain</a:t>
            </a:r>
          </a:p>
          <a:p>
            <a:r>
              <a:rPr lang="en-US" i="1" dirty="0" smtClean="0"/>
              <a:t>G</a:t>
            </a:r>
            <a:r>
              <a:rPr lang="en-US" dirty="0" smtClean="0"/>
              <a:t> = the antenna gain</a:t>
            </a:r>
          </a:p>
          <a:p>
            <a:r>
              <a:rPr lang="en-US" i="1" dirty="0" smtClean="0"/>
              <a:t>r</a:t>
            </a:r>
            <a:r>
              <a:rPr lang="en-US" dirty="0" smtClean="0"/>
              <a:t> = range to the atmospheric target</a:t>
            </a:r>
          </a:p>
          <a:p>
            <a:r>
              <a:rPr lang="en-US" dirty="0" smtClean="0"/>
              <a:t>Ω = integral of the normalized two-way antenna pattern</a:t>
            </a:r>
          </a:p>
          <a:p>
            <a:r>
              <a:rPr lang="en-US" dirty="0" smtClean="0"/>
              <a:t>Δ = integral of the received waveform shape</a:t>
            </a:r>
          </a:p>
          <a:p>
            <a:r>
              <a:rPr lang="en-US" i="1" dirty="0" smtClean="0"/>
              <a:t>L</a:t>
            </a:r>
            <a:r>
              <a:rPr lang="en-US" i="1" baseline="-25000" dirty="0" smtClean="0"/>
              <a:t>a</a:t>
            </a:r>
            <a:r>
              <a:rPr lang="en-US" dirty="0" smtClean="0"/>
              <a:t> = the two-way atmospheric loss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998720" y="4520386"/>
            <a:ext cx="40386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Absolute calibration requires precise knowledge of:</a:t>
            </a:r>
          </a:p>
          <a:p>
            <a:endParaRPr lang="en-US" sz="2400" dirty="0" smtClean="0"/>
          </a:p>
          <a:p>
            <a:r>
              <a:rPr lang="en-US" sz="2400" i="1" dirty="0" smtClean="0"/>
              <a:t>r, </a:t>
            </a:r>
            <a:r>
              <a:rPr lang="el-GR" sz="2400" i="1" dirty="0" smtClean="0"/>
              <a:t>λ</a:t>
            </a:r>
            <a:r>
              <a:rPr lang="en-US" sz="2400" i="1" dirty="0" smtClean="0"/>
              <a:t>, </a:t>
            </a:r>
            <a:r>
              <a:rPr lang="en-US" sz="2400" i="1" dirty="0" err="1" smtClean="0"/>
              <a:t>G</a:t>
            </a:r>
            <a:r>
              <a:rPr lang="en-US" sz="2400" i="1" baseline="-25000" dirty="0" err="1" smtClean="0"/>
              <a:t>rec</a:t>
            </a:r>
            <a:r>
              <a:rPr lang="en-US" sz="2400" i="1" dirty="0" smtClean="0"/>
              <a:t>, </a:t>
            </a:r>
            <a:r>
              <a:rPr lang="en-US" sz="2400" dirty="0" smtClean="0"/>
              <a:t>Ω, Δ, </a:t>
            </a:r>
            <a:r>
              <a:rPr lang="en-US" sz="2400" i="1" dirty="0" err="1" smtClean="0"/>
              <a:t>P</a:t>
            </a:r>
            <a:r>
              <a:rPr lang="en-US" sz="2400" i="1" baseline="-25000" dirty="0" err="1" smtClean="0"/>
              <a:t>rec</a:t>
            </a:r>
            <a:r>
              <a:rPr lang="en-US" sz="2400" dirty="0" smtClean="0"/>
              <a:t>, and </a:t>
            </a:r>
            <a:r>
              <a:rPr lang="en-US" sz="2400" i="1" dirty="0" smtClean="0"/>
              <a:t>P</a:t>
            </a:r>
            <a:r>
              <a:rPr lang="en-US" sz="2400" i="1" baseline="-25000" dirty="0" smtClean="0"/>
              <a:t>t</a:t>
            </a:r>
            <a:endParaRPr lang="en-US" sz="2400" baseline="-25000" dirty="0" smtClean="0"/>
          </a:p>
          <a:p>
            <a:endParaRPr lang="en-US" sz="2400" baseline="-25000" dirty="0"/>
          </a:p>
          <a:p>
            <a:r>
              <a:rPr lang="en-US" sz="2400" dirty="0" smtClean="0"/>
              <a:t>Expected Accuracy of 2dBZ!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55287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6448"/>
            <a:ext cx="8229600" cy="940832"/>
          </a:xfrm>
        </p:spPr>
        <p:txBody>
          <a:bodyPr/>
          <a:lstStyle/>
          <a:p>
            <a:r>
              <a:rPr lang="en-US" dirty="0" smtClean="0"/>
              <a:t>CPR Profile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" y="1276840"/>
            <a:ext cx="8229600" cy="883920"/>
          </a:xfrm>
        </p:spPr>
        <p:txBody>
          <a:bodyPr/>
          <a:lstStyle/>
          <a:p>
            <a:r>
              <a:rPr lang="en-US" dirty="0" smtClean="0"/>
              <a:t>The quantity, </a:t>
            </a:r>
            <a:r>
              <a:rPr lang="el-GR" i="1" dirty="0" smtClean="0"/>
              <a:t>η</a:t>
            </a:r>
            <a:r>
              <a:rPr lang="en-US" dirty="0" smtClean="0"/>
              <a:t>, is converted to the equivalent (attenuated) range resolved reflectivity factor: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629400" y="727948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C04B4"/>
                </a:solidFill>
              </a:rPr>
              <a:t>(Stephens et </a:t>
            </a:r>
            <a:r>
              <a:rPr lang="en-US" dirty="0" smtClean="0">
                <a:solidFill>
                  <a:srgbClr val="CC04B4"/>
                </a:solidFill>
              </a:rPr>
              <a:t>al. </a:t>
            </a:r>
            <a:r>
              <a:rPr lang="en-US" dirty="0">
                <a:solidFill>
                  <a:srgbClr val="CC04B4"/>
                </a:solidFill>
              </a:rPr>
              <a:t>2008)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6200" y="2782280"/>
            <a:ext cx="4495800" cy="39233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 dirty="0" err="1" smtClean="0"/>
              <a:t>Z</a:t>
            </a:r>
            <a:r>
              <a:rPr lang="en-US" i="1" baseline="-25000" dirty="0" err="1" smtClean="0"/>
              <a:t>e</a:t>
            </a:r>
            <a:r>
              <a:rPr lang="en-US" baseline="-25000" dirty="0" smtClean="0"/>
              <a:t> </a:t>
            </a:r>
            <a:r>
              <a:rPr lang="en-US" dirty="0" smtClean="0"/>
              <a:t>= range-resolved reflectivity factor</a:t>
            </a:r>
            <a:endParaRPr lang="en-US" i="1" dirty="0" smtClean="0"/>
          </a:p>
          <a:p>
            <a:r>
              <a:rPr lang="el-GR" i="1" dirty="0" smtClean="0"/>
              <a:t>η</a:t>
            </a:r>
            <a:r>
              <a:rPr lang="el-GR" dirty="0" smtClean="0"/>
              <a:t> </a:t>
            </a:r>
            <a:r>
              <a:rPr lang="en-US" dirty="0" smtClean="0"/>
              <a:t>= range-resolved radar cross section per unit volume</a:t>
            </a:r>
          </a:p>
          <a:p>
            <a:r>
              <a:rPr lang="el-GR" i="1" dirty="0" smtClean="0"/>
              <a:t>λ</a:t>
            </a:r>
            <a:r>
              <a:rPr lang="en-US" dirty="0" smtClean="0"/>
              <a:t> = wavelength</a:t>
            </a:r>
          </a:p>
          <a:p>
            <a:r>
              <a:rPr lang="en-US" dirty="0" smtClean="0"/>
              <a:t>|</a:t>
            </a:r>
            <a:r>
              <a:rPr lang="en-US" i="1" dirty="0" smtClean="0"/>
              <a:t>K</a:t>
            </a:r>
            <a:r>
              <a:rPr lang="en-US" i="1" baseline="-25000" dirty="0" smtClean="0"/>
              <a:t>w</a:t>
            </a:r>
            <a:r>
              <a:rPr lang="en-US" dirty="0" smtClean="0"/>
              <a:t>| = set to 0.75 representative of water at 10°C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3124200"/>
            <a:ext cx="4447766" cy="220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4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0486" name="Rectangle 4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0488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0489" name="Rectangle 8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856488"/>
          </a:xfrm>
        </p:spPr>
        <p:txBody>
          <a:bodyPr>
            <a:normAutofit/>
          </a:bodyPr>
          <a:lstStyle/>
          <a:p>
            <a:r>
              <a:rPr lang="en-US" dirty="0" err="1" smtClean="0"/>
              <a:t>CloudSat</a:t>
            </a:r>
            <a:r>
              <a:rPr lang="en-US" dirty="0" smtClean="0"/>
              <a:t> Operations -Radar</a:t>
            </a:r>
            <a:endParaRPr lang="en-US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450" y="2513635"/>
            <a:ext cx="3213100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613" y="4292600"/>
            <a:ext cx="2641600" cy="73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688" y="5816600"/>
            <a:ext cx="2794000" cy="96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Content Placeholder 2"/>
          <p:cNvSpPr txBox="1">
            <a:spLocks/>
          </p:cNvSpPr>
          <p:nvPr/>
        </p:nvSpPr>
        <p:spPr>
          <a:xfrm>
            <a:off x="152400" y="1295400"/>
            <a:ext cx="8763000" cy="1219200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400" dirty="0" smtClean="0"/>
              <a:t>Radar reflectivity (Z) of a cloud is dependent on the Number (N) and size (D) of reflectors</a:t>
            </a:r>
          </a:p>
          <a:p>
            <a:pPr lvl="1"/>
            <a:r>
              <a:rPr lang="en-US" altLang="en-US" sz="2200" b="1" dirty="0" smtClean="0">
                <a:solidFill>
                  <a:srgbClr val="CC04B4"/>
                </a:solidFill>
              </a:rPr>
              <a:t>Rain, Snow, </a:t>
            </a:r>
            <a:r>
              <a:rPr lang="en-US" altLang="en-US" sz="2200" b="1" dirty="0" err="1" smtClean="0">
                <a:solidFill>
                  <a:srgbClr val="CC04B4"/>
                </a:solidFill>
              </a:rPr>
              <a:t>Graupel</a:t>
            </a:r>
            <a:r>
              <a:rPr lang="en-US" altLang="en-US" sz="2200" b="1" dirty="0" smtClean="0">
                <a:solidFill>
                  <a:srgbClr val="CC04B4"/>
                </a:solidFill>
              </a:rPr>
              <a:t>, hail</a:t>
            </a:r>
          </a:p>
          <a:p>
            <a:pPr lvl="2"/>
            <a:endParaRPr lang="en-US" altLang="en-US" dirty="0" smtClean="0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152400" y="3429000"/>
            <a:ext cx="8763000" cy="12192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400" dirty="0" smtClean="0"/>
              <a:t>Z is also expressed in </a:t>
            </a:r>
            <a:r>
              <a:rPr lang="en-US" altLang="en-US" sz="2400" dirty="0" err="1" smtClean="0"/>
              <a:t>dBZ</a:t>
            </a:r>
            <a:r>
              <a:rPr lang="en-US" altLang="en-US" sz="2400" dirty="0" smtClean="0"/>
              <a:t> to account for the very large and very small values attributed to the different size reflectors</a:t>
            </a:r>
            <a:endParaRPr lang="en-US" altLang="en-US" sz="2200" b="1" dirty="0" smtClean="0">
              <a:solidFill>
                <a:srgbClr val="CC04B4"/>
              </a:solidFill>
            </a:endParaRPr>
          </a:p>
          <a:p>
            <a:pPr lvl="2"/>
            <a:endParaRPr lang="en-US" altLang="en-US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6187017" y="1720334"/>
            <a:ext cx="2858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(Roughly Z= [</a:t>
            </a:r>
            <a:r>
              <a:rPr lang="en-US" dirty="0" smtClean="0"/>
              <a:t>mm</a:t>
            </a:r>
            <a:r>
              <a:rPr lang="en-US" baseline="30000" dirty="0" smtClean="0"/>
              <a:t>6</a:t>
            </a:r>
            <a:r>
              <a:rPr lang="en-US" dirty="0" smtClean="0"/>
              <a:t>/m</a:t>
            </a:r>
            <a:r>
              <a:rPr lang="en-US" baseline="40000" dirty="0" smtClean="0"/>
              <a:t>3</a:t>
            </a:r>
            <a:r>
              <a:rPr lang="en-US" dirty="0" smtClean="0"/>
              <a:t>])</a:t>
            </a:r>
            <a:endParaRPr lang="en-US" dirty="0"/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152400" y="5334000"/>
            <a:ext cx="8763000" cy="12192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400" dirty="0" smtClean="0"/>
              <a:t>Can be converted to rainfall rates:</a:t>
            </a:r>
            <a:endParaRPr lang="en-US" altLang="en-US" sz="2200" b="1" dirty="0" smtClean="0">
              <a:solidFill>
                <a:srgbClr val="CC04B4"/>
              </a:solidFill>
            </a:endParaRPr>
          </a:p>
          <a:p>
            <a:pPr lvl="2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157767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1008888"/>
          </a:xfrm>
        </p:spPr>
        <p:txBody>
          <a:bodyPr/>
          <a:lstStyle/>
          <a:p>
            <a:r>
              <a:rPr lang="en-US" dirty="0" smtClean="0"/>
              <a:t>Radar in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115" y="1332987"/>
            <a:ext cx="5867400" cy="510540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FontTx/>
              <a:buChar char="•"/>
            </a:pPr>
            <a:r>
              <a:rPr lang="en-US" altLang="en-US" sz="1600" dirty="0" smtClean="0"/>
              <a:t>While </a:t>
            </a:r>
            <a:r>
              <a:rPr lang="en-US" altLang="en-US" sz="1600" dirty="0"/>
              <a:t>TRMM has been a successful precipitation radar, its 17-18 </a:t>
            </a:r>
            <a:r>
              <a:rPr lang="en-US" altLang="en-US" sz="1600" dirty="0" err="1"/>
              <a:t>dBZ</a:t>
            </a:r>
            <a:r>
              <a:rPr lang="en-US" altLang="en-US" sz="1600" dirty="0"/>
              <a:t> minimum detectable signal does not allow views of light precipitation and/or clouds (except some anvils) due to wavelength and </a:t>
            </a:r>
            <a:r>
              <a:rPr lang="en-US" altLang="en-US" sz="1600" dirty="0" smtClean="0"/>
              <a:t>sensitivity</a:t>
            </a:r>
          </a:p>
          <a:p>
            <a:pPr>
              <a:lnSpc>
                <a:spcPct val="120000"/>
              </a:lnSpc>
              <a:buFontTx/>
              <a:buChar char="•"/>
            </a:pPr>
            <a:endParaRPr lang="en-US" altLang="en-US" sz="1200" dirty="0"/>
          </a:p>
          <a:p>
            <a:pPr>
              <a:lnSpc>
                <a:spcPct val="120000"/>
              </a:lnSpc>
              <a:buFontTx/>
              <a:buChar char="•"/>
            </a:pPr>
            <a:r>
              <a:rPr lang="en-US" altLang="en-US" sz="1600" dirty="0"/>
              <a:t>Going to a higher frequency increases sensitivity to smaller particles (D</a:t>
            </a:r>
            <a:r>
              <a:rPr lang="en-US" altLang="en-US" sz="1600" baseline="30000" dirty="0"/>
              <a:t>6</a:t>
            </a:r>
            <a:r>
              <a:rPr lang="en-US" altLang="en-US" sz="1600" dirty="0" smtClean="0"/>
              <a:t>)</a:t>
            </a:r>
          </a:p>
          <a:p>
            <a:pPr>
              <a:lnSpc>
                <a:spcPct val="120000"/>
              </a:lnSpc>
              <a:buFontTx/>
              <a:buChar char="•"/>
            </a:pPr>
            <a:endParaRPr lang="en-US" altLang="en-US" sz="1200" dirty="0"/>
          </a:p>
          <a:p>
            <a:pPr>
              <a:lnSpc>
                <a:spcPct val="120000"/>
              </a:lnSpc>
              <a:buFontTx/>
              <a:buChar char="•"/>
            </a:pPr>
            <a:r>
              <a:rPr lang="en-US" altLang="en-US" sz="1600" dirty="0"/>
              <a:t>However, Mie effects </a:t>
            </a:r>
            <a:r>
              <a:rPr lang="en-US" altLang="en-US" sz="1600" dirty="0" smtClean="0"/>
              <a:t>are </a:t>
            </a:r>
            <a:r>
              <a:rPr lang="en-US" altLang="en-US" sz="1600" dirty="0"/>
              <a:t>more likely to occur, so there is some </a:t>
            </a:r>
            <a:r>
              <a:rPr lang="en-US" altLang="en-US" sz="1600" dirty="0" smtClean="0"/>
              <a:t>tradeoff</a:t>
            </a:r>
          </a:p>
          <a:p>
            <a:pPr>
              <a:lnSpc>
                <a:spcPct val="120000"/>
              </a:lnSpc>
              <a:buFontTx/>
              <a:buChar char="•"/>
            </a:pPr>
            <a:endParaRPr lang="en-US" altLang="en-US" sz="1200" dirty="0"/>
          </a:p>
          <a:p>
            <a:pPr>
              <a:lnSpc>
                <a:spcPct val="120000"/>
              </a:lnSpc>
              <a:buFontTx/>
              <a:buChar char="•"/>
            </a:pPr>
            <a:r>
              <a:rPr lang="en-US" altLang="en-US" sz="1600" dirty="0"/>
              <a:t>W-Band (mm-wave) is an attractive option, since it is sensitive to many large cloud </a:t>
            </a:r>
            <a:r>
              <a:rPr lang="en-US" altLang="en-US" sz="1600" dirty="0" smtClean="0"/>
              <a:t>particles</a:t>
            </a:r>
          </a:p>
          <a:p>
            <a:pPr>
              <a:lnSpc>
                <a:spcPct val="120000"/>
              </a:lnSpc>
              <a:buFontTx/>
              <a:buChar char="•"/>
            </a:pPr>
            <a:endParaRPr lang="en-US" altLang="en-US" sz="1200" dirty="0"/>
          </a:p>
          <a:p>
            <a:pPr>
              <a:lnSpc>
                <a:spcPct val="120000"/>
              </a:lnSpc>
              <a:buFontTx/>
              <a:buChar char="•"/>
            </a:pPr>
            <a:r>
              <a:rPr lang="en-US" altLang="en-US" sz="1600" dirty="0"/>
              <a:t>It has been demonstrated as an excellent airborne (Wyoming King Air) and ground-based platform, in combination with </a:t>
            </a:r>
            <a:r>
              <a:rPr lang="en-US" altLang="en-US" sz="1600" dirty="0" err="1"/>
              <a:t>lidar</a:t>
            </a:r>
            <a:r>
              <a:rPr lang="en-US" altLang="en-US" sz="1600" dirty="0"/>
              <a:t>, to estimate IWC and LWC in </a:t>
            </a:r>
            <a:r>
              <a:rPr lang="en-US" altLang="en-US" sz="1600" dirty="0" smtClean="0"/>
              <a:t>clouds</a:t>
            </a:r>
            <a:endParaRPr 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8106"/>
            <a:ext cx="2778868" cy="643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317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856488"/>
          </a:xfrm>
        </p:spPr>
        <p:txBody>
          <a:bodyPr/>
          <a:lstStyle/>
          <a:p>
            <a:r>
              <a:rPr lang="en-US" dirty="0" smtClean="0"/>
              <a:t>Radar in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89888"/>
            <a:ext cx="3810000" cy="2877312"/>
          </a:xfrm>
        </p:spPr>
        <p:txBody>
          <a:bodyPr>
            <a:noAutofit/>
          </a:bodyPr>
          <a:lstStyle/>
          <a:p>
            <a:r>
              <a:rPr lang="en-US" altLang="en-US" sz="2400" dirty="0"/>
              <a:t>Radar energy becomes more susceptible to Mie scattering as wavelength gets shorter or particles get larger (cutoff at x = </a:t>
            </a:r>
            <a:r>
              <a:rPr lang="en-US" altLang="en-US" sz="2400" dirty="0">
                <a:sym typeface="Symbol" panose="05050102010706020507" pitchFamily="18" charset="2"/>
              </a:rPr>
              <a:t></a:t>
            </a:r>
            <a:r>
              <a:rPr lang="en-US" altLang="en-US" sz="2400" dirty="0"/>
              <a:t>*D/</a:t>
            </a:r>
            <a:r>
              <a:rPr lang="en-US" altLang="en-US" sz="2400" dirty="0">
                <a:sym typeface="Symbol" panose="05050102010706020507" pitchFamily="18" charset="2"/>
              </a:rPr>
              <a:t> - from geometric </a:t>
            </a:r>
            <a:r>
              <a:rPr lang="en-US" altLang="en-US" sz="2400" dirty="0" smtClean="0">
                <a:sym typeface="Symbol" panose="05050102010706020507" pitchFamily="18" charset="2"/>
              </a:rPr>
              <a:t>optics)</a:t>
            </a:r>
            <a:endParaRPr lang="en-US" sz="2000" dirty="0"/>
          </a:p>
        </p:txBody>
      </p:sp>
      <p:pic>
        <p:nvPicPr>
          <p:cNvPr id="6" name="Picture 4" descr="mievsrayleigh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826448"/>
            <a:ext cx="5071046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4502848"/>
            <a:ext cx="3810000" cy="2133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400" dirty="0" smtClean="0"/>
              <a:t>above this cutoff, Rayleigh assumption breaks down and backscattered energy (in this case, </a:t>
            </a:r>
            <a:r>
              <a:rPr lang="en-US" altLang="en-US" sz="2400" i="1" dirty="0" smtClean="0"/>
              <a:t>Z</a:t>
            </a:r>
            <a:r>
              <a:rPr lang="en-US" altLang="en-US" sz="2400" dirty="0" smtClean="0"/>
              <a:t>) is reduced</a:t>
            </a:r>
          </a:p>
        </p:txBody>
      </p:sp>
      <p:pic>
        <p:nvPicPr>
          <p:cNvPr id="4098" name="Picture 2" descr="http://hyperphysics.phy-astr.gsu.edu/hbase/atmos/imgatm/raymi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113" y="-75408"/>
            <a:ext cx="4731287" cy="2901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5638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Text Box 3"/>
          <p:cNvSpPr txBox="1">
            <a:spLocks noChangeArrowheads="1"/>
          </p:cNvSpPr>
          <p:nvPr/>
        </p:nvSpPr>
        <p:spPr bwMode="auto">
          <a:xfrm>
            <a:off x="-2514600" y="3154740"/>
            <a:ext cx="850392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/>
            <a:endParaRPr lang="en-US" altLang="en-US" sz="1600" dirty="0">
              <a:sym typeface="Symbol" panose="05050102010706020507" pitchFamily="18" charset="2"/>
            </a:endParaRPr>
          </a:p>
          <a:p>
            <a:pPr eaLnBrk="1" hangingPunct="1"/>
            <a:endParaRPr lang="en-US" altLang="en-US" sz="1600" dirty="0">
              <a:sym typeface="Symbol" panose="05050102010706020507" pitchFamily="18" charset="2"/>
            </a:endParaRPr>
          </a:p>
          <a:p>
            <a:r>
              <a:rPr lang="en-US" altLang="en-US" sz="1600" dirty="0">
                <a:sym typeface="Symbol" panose="05050102010706020507" pitchFamily="18" charset="2"/>
              </a:rPr>
              <a:t>                                                                                              </a:t>
            </a:r>
            <a:r>
              <a:rPr lang="en-US" altLang="en-US" sz="1600" dirty="0" smtClean="0">
                <a:sym typeface="Symbol" panose="05050102010706020507" pitchFamily="18" charset="2"/>
              </a:rPr>
              <a:t>Absorption</a:t>
            </a:r>
            <a:endParaRPr lang="en-US" altLang="en-US" sz="1600" dirty="0">
              <a:sym typeface="Symbol" panose="05050102010706020507" pitchFamily="18" charset="2"/>
            </a:endParaRPr>
          </a:p>
          <a:p>
            <a:pPr eaLnBrk="1" hangingPunct="1"/>
            <a:r>
              <a:rPr lang="en-US" altLang="en-US" sz="1600" dirty="0">
                <a:sym typeface="Symbol" panose="05050102010706020507" pitchFamily="18" charset="2"/>
              </a:rPr>
              <a:t>			Power </a:t>
            </a:r>
            <a:r>
              <a:rPr lang="en-US" altLang="en-US" sz="1600" dirty="0" smtClean="0">
                <a:sym typeface="Symbol" panose="05050102010706020507" pitchFamily="18" charset="2"/>
              </a:rPr>
              <a:t>loss</a:t>
            </a:r>
            <a:endParaRPr lang="en-US" altLang="en-US" sz="1600" dirty="0">
              <a:sym typeface="Symbol" panose="05050102010706020507" pitchFamily="18" charset="2"/>
            </a:endParaRPr>
          </a:p>
          <a:p>
            <a:pPr eaLnBrk="1" hangingPunct="1"/>
            <a:r>
              <a:rPr lang="en-US" altLang="en-US" sz="1600" dirty="0">
                <a:sym typeface="Symbol" panose="05050102010706020507" pitchFamily="18" charset="2"/>
              </a:rPr>
              <a:t>                                                                                              </a:t>
            </a:r>
            <a:r>
              <a:rPr lang="en-US" altLang="en-US" sz="1600" dirty="0" smtClean="0">
                <a:sym typeface="Symbol" panose="05050102010706020507" pitchFamily="18" charset="2"/>
              </a:rPr>
              <a:t>Scattering</a:t>
            </a:r>
          </a:p>
          <a:p>
            <a:pPr eaLnBrk="1" hangingPunct="1"/>
            <a:r>
              <a:rPr lang="en-US" altLang="en-US" sz="1600" dirty="0" smtClean="0">
                <a:sym typeface="Symbol" panose="05050102010706020507" pitchFamily="18" charset="2"/>
              </a:rPr>
              <a:t>					   (by particles along the path)</a:t>
            </a:r>
            <a:endParaRPr lang="en-US" altLang="en-US" sz="1600" dirty="0">
              <a:sym typeface="Symbol" panose="05050102010706020507" pitchFamily="18" charset="2"/>
            </a:endParaRPr>
          </a:p>
        </p:txBody>
      </p:sp>
      <p:sp>
        <p:nvSpPr>
          <p:cNvPr id="65540" name="Line 4"/>
          <p:cNvSpPr>
            <a:spLocks noChangeShapeType="1"/>
          </p:cNvSpPr>
          <p:nvPr/>
        </p:nvSpPr>
        <p:spPr bwMode="auto">
          <a:xfrm flipV="1">
            <a:off x="1295400" y="3797572"/>
            <a:ext cx="990600" cy="152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1" name="Line 5"/>
          <p:cNvSpPr>
            <a:spLocks noChangeShapeType="1"/>
          </p:cNvSpPr>
          <p:nvPr/>
        </p:nvSpPr>
        <p:spPr bwMode="auto">
          <a:xfrm>
            <a:off x="1280160" y="4221113"/>
            <a:ext cx="975360" cy="297944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" y="102362"/>
            <a:ext cx="8305800" cy="872363"/>
          </a:xfrm>
        </p:spPr>
        <p:txBody>
          <a:bodyPr/>
          <a:lstStyle/>
          <a:p>
            <a:r>
              <a:rPr lang="en-US" dirty="0" smtClean="0"/>
              <a:t>Attenuation</a:t>
            </a:r>
            <a:endParaRPr lang="en-US" dirty="0"/>
          </a:p>
        </p:txBody>
      </p:sp>
      <p:pic>
        <p:nvPicPr>
          <p:cNvPr id="15362" name="Picture 2" descr="http://www.goes-r.gov/users/comet/tropical/textbook_2nd_edition/media/graphics/cloudsat_ileana_20060823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5257800"/>
            <a:ext cx="3984768" cy="1328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3"/>
          <p:cNvSpPr txBox="1">
            <a:spLocks/>
          </p:cNvSpPr>
          <p:nvPr/>
        </p:nvSpPr>
        <p:spPr>
          <a:xfrm>
            <a:off x="114300" y="1077785"/>
            <a:ext cx="5143500" cy="2503616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400" dirty="0">
                <a:sym typeface="Symbol" panose="05050102010706020507" pitchFamily="18" charset="2"/>
              </a:rPr>
              <a:t>Depending on wavelength and the concentration of molecules, cloud particles, and precipitation-sized particles, power loss due to attenuation can be very significant.  </a:t>
            </a:r>
          </a:p>
          <a:p>
            <a:pPr>
              <a:lnSpc>
                <a:spcPct val="90000"/>
              </a:lnSpc>
              <a:buFontTx/>
              <a:buChar char="•"/>
            </a:pPr>
            <a:endParaRPr lang="en-US" altLang="en-US" sz="2400" dirty="0" smtClean="0"/>
          </a:p>
          <a:p>
            <a:r>
              <a:rPr lang="en-US" altLang="en-US" sz="2400" dirty="0">
                <a:sym typeface="Symbol" panose="05050102010706020507" pitchFamily="18" charset="2"/>
              </a:rPr>
              <a:t>This power loss of either the transmitted power moving out to the target, or the backscattered power returning from the target is a result of both</a:t>
            </a:r>
            <a:r>
              <a:rPr lang="en-US" altLang="en-US" sz="2400" dirty="0" smtClean="0">
                <a:sym typeface="Symbol" panose="05050102010706020507" pitchFamily="18" charset="2"/>
              </a:rPr>
              <a:t>:</a:t>
            </a:r>
            <a:endParaRPr lang="en-US" altLang="en-US" sz="2400" dirty="0"/>
          </a:p>
        </p:txBody>
      </p:sp>
      <p:pic>
        <p:nvPicPr>
          <p:cNvPr id="15364" name="Picture 4" descr="http://www.goes-r.gov/users/comet/tropical/textbook_2nd_edition/media/graphics/cloudsat.gordon.20060916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" y="5263442"/>
            <a:ext cx="4114800" cy="1322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4718473" y="663434"/>
            <a:ext cx="4373646" cy="483108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Attenuation From:</a:t>
            </a:r>
          </a:p>
          <a:p>
            <a:pPr lvl="1"/>
            <a:r>
              <a:rPr lang="en-US" sz="1800" b="1" dirty="0" smtClean="0">
                <a:solidFill>
                  <a:srgbClr val="CC04B4"/>
                </a:solidFill>
              </a:rPr>
              <a:t>Gases</a:t>
            </a:r>
          </a:p>
          <a:p>
            <a:pPr lvl="2"/>
            <a:r>
              <a:rPr lang="en-US" sz="1400" dirty="0" smtClean="0"/>
              <a:t>At radar wavelengths attenuation by gases is associated with </a:t>
            </a:r>
            <a:r>
              <a:rPr lang="en-US" sz="1400" b="1" dirty="0" smtClean="0">
                <a:solidFill>
                  <a:srgbClr val="CC04B4"/>
                </a:solidFill>
              </a:rPr>
              <a:t>absorption only</a:t>
            </a:r>
          </a:p>
          <a:p>
            <a:pPr lvl="2"/>
            <a:r>
              <a:rPr lang="en-US" altLang="en-US" sz="1400" b="1" dirty="0" smtClean="0">
                <a:solidFill>
                  <a:srgbClr val="CC04B4"/>
                </a:solidFill>
              </a:rPr>
              <a:t>Scattering is negligible at radar wavelengths</a:t>
            </a:r>
          </a:p>
          <a:p>
            <a:pPr lvl="2"/>
            <a:r>
              <a:rPr lang="en-US" altLang="en-US" sz="1400" dirty="0" smtClean="0"/>
              <a:t>Attenuation can be very substantial at wavelengths near 1 cm over long path lengths near the Earth’s surface.</a:t>
            </a:r>
            <a:endParaRPr lang="en-US" sz="1400" dirty="0" smtClean="0"/>
          </a:p>
          <a:p>
            <a:pPr lvl="1"/>
            <a:endParaRPr lang="en-US" sz="1800" dirty="0"/>
          </a:p>
          <a:p>
            <a:pPr lvl="1"/>
            <a:endParaRPr lang="en-US" sz="1800" dirty="0" smtClean="0"/>
          </a:p>
          <a:p>
            <a:pPr lvl="1"/>
            <a:r>
              <a:rPr lang="en-US" sz="1800" b="1" dirty="0" smtClean="0">
                <a:solidFill>
                  <a:srgbClr val="CC04B4"/>
                </a:solidFill>
              </a:rPr>
              <a:t>Cloud Particles &amp; Precipitation</a:t>
            </a:r>
            <a:endParaRPr lang="en-US" sz="1800" b="1" dirty="0">
              <a:solidFill>
                <a:srgbClr val="CC04B4"/>
              </a:solidFill>
            </a:endParaRPr>
          </a:p>
          <a:p>
            <a:pPr lvl="2"/>
            <a:r>
              <a:rPr lang="en-US" altLang="en-US" sz="1400" dirty="0"/>
              <a:t>Attenuation by cloud and precipitation particles can be due to both </a:t>
            </a:r>
            <a:r>
              <a:rPr lang="en-US" altLang="en-US" sz="1400" b="1" dirty="0">
                <a:solidFill>
                  <a:srgbClr val="CC04B4"/>
                </a:solidFill>
              </a:rPr>
              <a:t>absorption</a:t>
            </a:r>
            <a:r>
              <a:rPr lang="en-US" altLang="en-US" sz="1400" dirty="0"/>
              <a:t> and </a:t>
            </a:r>
            <a:r>
              <a:rPr lang="en-US" altLang="en-US" sz="1400" b="1" dirty="0">
                <a:solidFill>
                  <a:srgbClr val="CC04B4"/>
                </a:solidFill>
              </a:rPr>
              <a:t>scattering</a:t>
            </a:r>
            <a:r>
              <a:rPr lang="en-US" altLang="en-US" sz="1400" dirty="0"/>
              <a:t>.  </a:t>
            </a:r>
            <a:r>
              <a:rPr lang="en-US" altLang="en-US" sz="1400" b="1" dirty="0">
                <a:solidFill>
                  <a:srgbClr val="CC04B4"/>
                </a:solidFill>
              </a:rPr>
              <a:t>Attenuation will therefore be dependent upon particle size, shape, and composition.  </a:t>
            </a:r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22244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5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5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/>
      <p:bldP spid="65540" grpId="0" animBg="1"/>
      <p:bldP spid="6554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856488"/>
          </a:xfrm>
        </p:spPr>
        <p:txBody>
          <a:bodyPr>
            <a:normAutofit/>
          </a:bodyPr>
          <a:lstStyle/>
          <a:p>
            <a:r>
              <a:rPr lang="en-US" dirty="0" err="1" smtClean="0"/>
              <a:t>CloudSat</a:t>
            </a:r>
            <a:r>
              <a:rPr lang="en-US" dirty="0" smtClean="0"/>
              <a:t> Operations -Radar</a:t>
            </a:r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52400" y="1219200"/>
            <a:ext cx="4648200" cy="5486400"/>
          </a:xfrm>
          <a:prstGeom prst="rect">
            <a:avLst/>
          </a:prstGeom>
        </p:spPr>
        <p:txBody>
          <a:bodyPr vert="horz">
            <a:normAutofit fontScale="700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400" b="1" dirty="0" smtClean="0">
                <a:solidFill>
                  <a:srgbClr val="CC04B4"/>
                </a:solidFill>
              </a:rPr>
              <a:t>What does </a:t>
            </a:r>
            <a:r>
              <a:rPr lang="en-US" altLang="en-US" sz="2400" b="1" dirty="0" err="1" smtClean="0">
                <a:solidFill>
                  <a:srgbClr val="CC04B4"/>
                </a:solidFill>
              </a:rPr>
              <a:t>dBZ</a:t>
            </a:r>
            <a:r>
              <a:rPr lang="en-US" altLang="en-US" sz="2400" b="1" dirty="0" smtClean="0">
                <a:solidFill>
                  <a:srgbClr val="CC04B4"/>
                </a:solidFill>
              </a:rPr>
              <a:t> stand for?</a:t>
            </a:r>
          </a:p>
          <a:p>
            <a:pPr lvl="1"/>
            <a:r>
              <a:rPr lang="en-US" altLang="en-US" sz="2200" b="1" dirty="0" smtClean="0">
                <a:solidFill>
                  <a:srgbClr val="CC04B4"/>
                </a:solidFill>
              </a:rPr>
              <a:t>dB = “decibel”</a:t>
            </a:r>
          </a:p>
          <a:p>
            <a:pPr lvl="2"/>
            <a:r>
              <a:rPr lang="en-US" altLang="en-US" sz="1900" dirty="0" smtClean="0"/>
              <a:t>Unit used to express differences in relative power or intensity</a:t>
            </a:r>
          </a:p>
          <a:p>
            <a:pPr lvl="2"/>
            <a:endParaRPr lang="en-US" altLang="en-US" sz="1900" dirty="0" smtClean="0"/>
          </a:p>
          <a:p>
            <a:pPr lvl="1"/>
            <a:r>
              <a:rPr lang="en-US" altLang="en-US" b="1" dirty="0" smtClean="0">
                <a:solidFill>
                  <a:srgbClr val="CC04B4"/>
                </a:solidFill>
              </a:rPr>
              <a:t>Z</a:t>
            </a:r>
            <a:r>
              <a:rPr lang="en-US" altLang="en-US" dirty="0" smtClean="0"/>
              <a:t> = </a:t>
            </a:r>
            <a:r>
              <a:rPr lang="en-US" altLang="en-US" b="1" dirty="0" smtClean="0">
                <a:solidFill>
                  <a:srgbClr val="CC04B4"/>
                </a:solidFill>
              </a:rPr>
              <a:t>Reflectivity Factor </a:t>
            </a:r>
            <a:endParaRPr lang="en-US" altLang="en-US" dirty="0"/>
          </a:p>
          <a:p>
            <a:pPr lvl="2"/>
            <a:r>
              <a:rPr lang="en-US" altLang="en-US" sz="1900" dirty="0" smtClean="0"/>
              <a:t>amount of transmitted energy that is reflected back to the radar receiver</a:t>
            </a:r>
          </a:p>
          <a:p>
            <a:endParaRPr lang="en-US" altLang="en-US" dirty="0"/>
          </a:p>
          <a:p>
            <a:r>
              <a:rPr lang="en-US" altLang="en-US" u="sng" dirty="0" smtClean="0"/>
              <a:t>In General:</a:t>
            </a:r>
          </a:p>
          <a:p>
            <a:pPr lvl="1"/>
            <a:r>
              <a:rPr lang="en-US" altLang="en-US" b="1" dirty="0" smtClean="0">
                <a:solidFill>
                  <a:srgbClr val="CC04B4"/>
                </a:solidFill>
              </a:rPr>
              <a:t>The higher the dB value the larger the object detected (Ex: large rain drops)</a:t>
            </a:r>
          </a:p>
          <a:p>
            <a:pPr lvl="1"/>
            <a:endParaRPr lang="en-US" altLang="en-US" b="1" dirty="0" smtClean="0">
              <a:solidFill>
                <a:srgbClr val="CC04B4"/>
              </a:solidFill>
            </a:endParaRPr>
          </a:p>
          <a:p>
            <a:pPr lvl="1"/>
            <a:r>
              <a:rPr lang="en-US" altLang="en-US" dirty="0" smtClean="0"/>
              <a:t>Values of </a:t>
            </a:r>
            <a:r>
              <a:rPr lang="en-US" altLang="en-US" dirty="0" err="1" smtClean="0"/>
              <a:t>dBZ</a:t>
            </a:r>
            <a:r>
              <a:rPr lang="en-US" altLang="en-US" dirty="0" smtClean="0"/>
              <a:t> &lt; 15 usually indicate very light precipitation that evaporates before reaching the ground</a:t>
            </a:r>
          </a:p>
          <a:p>
            <a:pPr lvl="1"/>
            <a:endParaRPr lang="en-US" altLang="en-US" dirty="0"/>
          </a:p>
          <a:p>
            <a:r>
              <a:rPr lang="en-US" altLang="en-US" b="1" dirty="0" smtClean="0">
                <a:solidFill>
                  <a:srgbClr val="CC04B4"/>
                </a:solidFill>
              </a:rPr>
              <a:t>Original requirements on CPR</a:t>
            </a:r>
          </a:p>
          <a:p>
            <a:pPr lvl="1"/>
            <a:r>
              <a:rPr lang="en-US" altLang="en-US" dirty="0" smtClean="0"/>
              <a:t>Sensitivity defined by a minimum detectable </a:t>
            </a:r>
            <a:r>
              <a:rPr lang="en-US" altLang="en-US" dirty="0" err="1" smtClean="0"/>
              <a:t>reflecitvity</a:t>
            </a:r>
            <a:r>
              <a:rPr lang="en-US" altLang="en-US" dirty="0" smtClean="0"/>
              <a:t> </a:t>
            </a:r>
            <a:r>
              <a:rPr lang="en-US" altLang="en-US" dirty="0" smtClean="0"/>
              <a:t>factor </a:t>
            </a:r>
            <a:r>
              <a:rPr lang="en-US" altLang="en-US" dirty="0" smtClean="0"/>
              <a:t>of </a:t>
            </a:r>
            <a:r>
              <a:rPr lang="en-US" altLang="en-US" dirty="0" smtClean="0"/>
              <a:t>around </a:t>
            </a:r>
            <a:r>
              <a:rPr lang="en-US" altLang="en-US" b="1" dirty="0" smtClean="0">
                <a:solidFill>
                  <a:srgbClr val="CC04B4"/>
                </a:solidFill>
              </a:rPr>
              <a:t>-30 </a:t>
            </a:r>
            <a:r>
              <a:rPr lang="en-US" altLang="en-US" b="1" dirty="0" err="1" smtClean="0">
                <a:solidFill>
                  <a:srgbClr val="CC04B4"/>
                </a:solidFill>
              </a:rPr>
              <a:t>dBZ</a:t>
            </a:r>
            <a:r>
              <a:rPr lang="en-US" altLang="en-US" b="1" dirty="0" smtClean="0">
                <a:solidFill>
                  <a:srgbClr val="CC04B4"/>
                </a:solidFill>
              </a:rPr>
              <a:t> (actual ~30-31 </a:t>
            </a:r>
            <a:r>
              <a:rPr lang="en-US" altLang="en-US" b="1" dirty="0" err="1" smtClean="0">
                <a:solidFill>
                  <a:srgbClr val="CC04B4"/>
                </a:solidFill>
              </a:rPr>
              <a:t>dBZ</a:t>
            </a:r>
            <a:r>
              <a:rPr lang="en-US" altLang="en-US" b="1" dirty="0" smtClean="0">
                <a:solidFill>
                  <a:srgbClr val="CC04B4"/>
                </a:solidFill>
              </a:rPr>
              <a:t>)</a:t>
            </a:r>
          </a:p>
          <a:p>
            <a:pPr lvl="2"/>
            <a:r>
              <a:rPr lang="en-US" altLang="en-US" dirty="0" smtClean="0"/>
              <a:t>Due to the fact that clouds are weak </a:t>
            </a:r>
            <a:r>
              <a:rPr lang="en-US" altLang="en-US" dirty="0" err="1" smtClean="0"/>
              <a:t>scatterers</a:t>
            </a:r>
            <a:r>
              <a:rPr lang="en-US" altLang="en-US" dirty="0" smtClean="0"/>
              <a:t> of microwave radiation</a:t>
            </a:r>
          </a:p>
          <a:p>
            <a:pPr lvl="2"/>
            <a:endParaRPr lang="en-US" altLang="en-US" dirty="0" smtClean="0"/>
          </a:p>
        </p:txBody>
      </p:sp>
      <p:pic>
        <p:nvPicPr>
          <p:cNvPr id="35842" name="Picture 2" descr="https://nasasport.files.wordpress.com/2009/08/atrain_bill_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6066" y="1143000"/>
            <a:ext cx="4131733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36066" y="6172200"/>
            <a:ext cx="4055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Hurricane </a:t>
            </a:r>
            <a:r>
              <a:rPr lang="en-US" dirty="0" smtClean="0"/>
              <a:t>Bill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9211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932688"/>
          </a:xfrm>
        </p:spPr>
        <p:txBody>
          <a:bodyPr/>
          <a:lstStyle/>
          <a:p>
            <a:r>
              <a:rPr lang="en-US" dirty="0" smtClean="0"/>
              <a:t>Other CPR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19200"/>
            <a:ext cx="5715000" cy="55626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>
                <a:solidFill>
                  <a:srgbClr val="CC04B4"/>
                </a:solidFill>
              </a:rPr>
              <a:t>Radar Sampling </a:t>
            </a:r>
            <a:r>
              <a:rPr lang="en-US" dirty="0" smtClean="0"/>
              <a:t>takes place at 625  </a:t>
            </a:r>
            <a:r>
              <a:rPr lang="en-US" dirty="0" err="1" smtClean="0"/>
              <a:t>kHZ</a:t>
            </a:r>
            <a:endParaRPr lang="en-US" dirty="0" smtClean="0"/>
          </a:p>
          <a:p>
            <a:endParaRPr lang="en-US" dirty="0" smtClean="0"/>
          </a:p>
          <a:p>
            <a:r>
              <a:rPr lang="en-US" b="1" dirty="0" smtClean="0">
                <a:solidFill>
                  <a:srgbClr val="CC04B4"/>
                </a:solidFill>
              </a:rPr>
              <a:t>Burst Rate</a:t>
            </a:r>
            <a:r>
              <a:rPr lang="en-US" dirty="0" smtClean="0">
                <a:solidFill>
                  <a:srgbClr val="CC04B4"/>
                </a:solidFill>
              </a:rPr>
              <a:t> </a:t>
            </a:r>
            <a:r>
              <a:rPr lang="en-US" dirty="0" smtClean="0"/>
              <a:t>0.16 s/burst</a:t>
            </a:r>
          </a:p>
          <a:p>
            <a:pPr lvl="1"/>
            <a:r>
              <a:rPr lang="en-US" dirty="0" smtClean="0"/>
              <a:t>The interval to create a </a:t>
            </a:r>
            <a:r>
              <a:rPr lang="en-US" dirty="0" err="1" smtClean="0"/>
              <a:t>CloudSat</a:t>
            </a:r>
            <a:r>
              <a:rPr lang="en-US" dirty="0" smtClean="0"/>
              <a:t> “ray” or Profile</a:t>
            </a:r>
          </a:p>
          <a:p>
            <a:endParaRPr lang="en-US" b="1" dirty="0" smtClean="0">
              <a:solidFill>
                <a:srgbClr val="CC04B4"/>
              </a:solidFill>
            </a:endParaRPr>
          </a:p>
          <a:p>
            <a:r>
              <a:rPr lang="en-US" b="1" dirty="0" smtClean="0">
                <a:solidFill>
                  <a:srgbClr val="CC04B4"/>
                </a:solidFill>
              </a:rPr>
              <a:t>Pulse Repetition Frequency (PRF) </a:t>
            </a:r>
            <a:r>
              <a:rPr lang="en-US" dirty="0" smtClean="0"/>
              <a:t>3400-4300</a:t>
            </a:r>
          </a:p>
          <a:p>
            <a:pPr lvl="1"/>
            <a:r>
              <a:rPr lang="en-US" dirty="0" smtClean="0"/>
              <a:t>(4300 pule/sec) * (0.16 s/burst) = 688 pulse/burst</a:t>
            </a:r>
          </a:p>
          <a:p>
            <a:endParaRPr lang="en-US" dirty="0" smtClean="0"/>
          </a:p>
          <a:p>
            <a:r>
              <a:rPr lang="en-US" dirty="0" err="1" smtClean="0"/>
              <a:t>CloudSat</a:t>
            </a:r>
            <a:r>
              <a:rPr lang="en-US" dirty="0" smtClean="0"/>
              <a:t> antenna has a diameter of 1.85 m</a:t>
            </a:r>
          </a:p>
          <a:p>
            <a:pPr lvl="1"/>
            <a:r>
              <a:rPr lang="en-US" b="1" dirty="0" smtClean="0">
                <a:solidFill>
                  <a:srgbClr val="CC04B4"/>
                </a:solidFill>
              </a:rPr>
              <a:t>Footprint</a:t>
            </a:r>
            <a:r>
              <a:rPr lang="en-US" dirty="0" smtClean="0"/>
              <a:t> = </a:t>
            </a:r>
            <a:r>
              <a:rPr lang="en-US" b="1" dirty="0" smtClean="0">
                <a:solidFill>
                  <a:srgbClr val="CC04B4"/>
                </a:solidFill>
              </a:rPr>
              <a:t>1.4 km across track area </a:t>
            </a:r>
          </a:p>
          <a:p>
            <a:pPr lvl="2"/>
            <a:r>
              <a:rPr lang="en-US" dirty="0" smtClean="0"/>
              <a:t>Is the area covered by a satellite</a:t>
            </a:r>
          </a:p>
          <a:p>
            <a:pPr lvl="2"/>
            <a:r>
              <a:rPr lang="en-US" dirty="0" smtClean="0"/>
              <a:t>Describes the horizontal spatial resolution </a:t>
            </a:r>
          </a:p>
          <a:p>
            <a:endParaRPr lang="en-US" dirty="0" smtClean="0"/>
          </a:p>
          <a:p>
            <a:r>
              <a:rPr lang="en-US" dirty="0" err="1" smtClean="0"/>
              <a:t>CloudSat</a:t>
            </a:r>
            <a:r>
              <a:rPr lang="en-US" dirty="0" smtClean="0"/>
              <a:t> has </a:t>
            </a:r>
            <a:r>
              <a:rPr lang="en-US" b="1" dirty="0" smtClean="0">
                <a:solidFill>
                  <a:srgbClr val="CC04B4"/>
                </a:solidFill>
              </a:rPr>
              <a:t>125 vertical </a:t>
            </a:r>
            <a:r>
              <a:rPr lang="en-US" dirty="0" smtClean="0"/>
              <a:t>bins with approximately</a:t>
            </a:r>
          </a:p>
          <a:p>
            <a:pPr lvl="1"/>
            <a:r>
              <a:rPr lang="en-US" b="1" dirty="0" smtClean="0">
                <a:solidFill>
                  <a:srgbClr val="CC04B4"/>
                </a:solidFill>
              </a:rPr>
              <a:t>240 m Vertical Spatial Resolution.</a:t>
            </a:r>
          </a:p>
          <a:p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37015" y="990600"/>
            <a:ext cx="2514600" cy="2133600"/>
          </a:xfrm>
          <a:prstGeom prst="rect">
            <a:avLst/>
          </a:prstGeom>
          <a:ln>
            <a:solidFill>
              <a:srgbClr val="FFC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8916" name="Picture 4" descr="http://atrain.nasa.gov/images/A-TrainNadirFootprint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657600"/>
            <a:ext cx="372063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2853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Sun-synchronous orbit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025" y="4572000"/>
            <a:ext cx="2390775" cy="211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Polar orbit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572000"/>
            <a:ext cx="2209800" cy="209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609600" y="5638800"/>
            <a:ext cx="7504113" cy="0"/>
          </a:xfrm>
          <a:prstGeom prst="line">
            <a:avLst/>
          </a:prstGeom>
          <a:ln w="381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836543" y="6217160"/>
            <a:ext cx="838200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r>
              <a:rPr lang="en-US" altLang="en-US" dirty="0"/>
              <a:t>polar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209800" y="6248400"/>
            <a:ext cx="1090612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r>
              <a:rPr lang="en-US" altLang="en-US"/>
              <a:t>Sun-syn.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09600" y="5435600"/>
            <a:ext cx="99060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r>
              <a:rPr lang="en-US" altLang="en-US" dirty="0"/>
              <a:t>equator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932688"/>
          </a:xfrm>
        </p:spPr>
        <p:txBody>
          <a:bodyPr/>
          <a:lstStyle/>
          <a:p>
            <a:r>
              <a:rPr lang="en-US" dirty="0" err="1" smtClean="0"/>
              <a:t>CloudSat</a:t>
            </a:r>
            <a:r>
              <a:rPr lang="en-US" dirty="0" smtClean="0"/>
              <a:t> Orbit</a:t>
            </a:r>
            <a:endParaRPr lang="en-US" dirty="0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76200" y="1219200"/>
            <a:ext cx="8839200" cy="31242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CPR is flown in a </a:t>
            </a:r>
            <a:r>
              <a:rPr lang="en-US" b="1" dirty="0" smtClean="0">
                <a:solidFill>
                  <a:srgbClr val="CC04B4"/>
                </a:solidFill>
              </a:rPr>
              <a:t>sun synchronous orbit </a:t>
            </a:r>
            <a:r>
              <a:rPr lang="en-US" dirty="0" smtClean="0"/>
              <a:t>at 98 </a:t>
            </a:r>
            <a:r>
              <a:rPr lang="en-US" dirty="0" err="1" smtClean="0"/>
              <a:t>deg</a:t>
            </a:r>
            <a:r>
              <a:rPr lang="en-US" dirty="0" smtClean="0"/>
              <a:t> inclination angle and altitude raging from 705-230</a:t>
            </a:r>
          </a:p>
          <a:p>
            <a:endParaRPr lang="en-US" dirty="0" smtClean="0"/>
          </a:p>
          <a:p>
            <a:r>
              <a:rPr lang="en-US" dirty="0" smtClean="0"/>
              <a:t>Along track velocity of </a:t>
            </a:r>
            <a:r>
              <a:rPr lang="en-US" b="1" dirty="0" smtClean="0">
                <a:solidFill>
                  <a:srgbClr val="CC04B4"/>
                </a:solidFill>
              </a:rPr>
              <a:t>7 km/s</a:t>
            </a:r>
          </a:p>
          <a:p>
            <a:pPr lvl="1"/>
            <a:r>
              <a:rPr lang="en-US" dirty="0" smtClean="0"/>
              <a:t>With the velocity and sample rate of 0.16 sec/profile we determine that:</a:t>
            </a:r>
          </a:p>
          <a:p>
            <a:pPr lvl="2"/>
            <a:r>
              <a:rPr lang="en-US" b="1" dirty="0" smtClean="0">
                <a:solidFill>
                  <a:srgbClr val="CC04B4"/>
                </a:solidFill>
              </a:rPr>
              <a:t>CPR profile will be generated every 1.1 km along track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56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atrain.nasa.gov/images/A-TrainField-of-Vie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8229600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140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 descr="clip00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>
            <a:off x="2286000" y="2895600"/>
            <a:ext cx="1981200" cy="1588"/>
          </a:xfrm>
          <a:prstGeom prst="straightConnector1">
            <a:avLst/>
          </a:prstGeom>
          <a:ln w="28575">
            <a:solidFill>
              <a:schemeClr val="accent3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514600" y="2449513"/>
            <a:ext cx="152400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r>
              <a:rPr lang="en-US" altLang="en-US" dirty="0"/>
              <a:t>1.1km apart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932688"/>
          </a:xfrm>
        </p:spPr>
        <p:txBody>
          <a:bodyPr/>
          <a:lstStyle/>
          <a:p>
            <a:r>
              <a:rPr lang="en-US" dirty="0" smtClean="0"/>
              <a:t>Other CPR Sampling Properties</a:t>
            </a:r>
            <a:endParaRPr lang="en-US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93132" y="5943600"/>
            <a:ext cx="8822267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Instantaneous footprint when satellite travels one sample period of 0.16 seconds</a:t>
            </a:r>
            <a:endParaRPr lang="en-US" sz="2400" b="1" dirty="0" smtClean="0">
              <a:solidFill>
                <a:srgbClr val="CC04B4"/>
              </a:solidFill>
            </a:endParaRP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61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lip00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8423275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932688"/>
          </a:xfrm>
        </p:spPr>
        <p:txBody>
          <a:bodyPr/>
          <a:lstStyle/>
          <a:p>
            <a:r>
              <a:rPr lang="en-US" dirty="0" smtClean="0"/>
              <a:t>Other CPR Sampling Properties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93132" y="5943600"/>
            <a:ext cx="8822267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Effect of “sliding” the instantaneous footprint along track for one sample period.</a:t>
            </a:r>
            <a:endParaRPr lang="en-US" sz="2400" b="1" dirty="0" smtClean="0">
              <a:solidFill>
                <a:srgbClr val="CC04B4"/>
              </a:solidFill>
            </a:endParaRP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04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lip00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33" y="761999"/>
            <a:ext cx="8106913" cy="6080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905000" y="5638800"/>
            <a:ext cx="1371600" cy="8382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C00000"/>
                </a:solidFill>
              </a:rPr>
              <a:t>Vertical Resolution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932688"/>
          </a:xfrm>
        </p:spPr>
        <p:txBody>
          <a:bodyPr/>
          <a:lstStyle/>
          <a:p>
            <a:r>
              <a:rPr lang="en-US" dirty="0" smtClean="0"/>
              <a:t>Other CPR Sampling Properties</a:t>
            </a:r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993467" y="2286002"/>
            <a:ext cx="2150533" cy="17526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00" b="1" dirty="0" smtClean="0">
                <a:solidFill>
                  <a:srgbClr val="CC04B4"/>
                </a:solidFill>
              </a:rPr>
              <a:t>A </a:t>
            </a:r>
            <a:r>
              <a:rPr lang="en-US" sz="1700" b="1" dirty="0" err="1" smtClean="0">
                <a:solidFill>
                  <a:srgbClr val="CC04B4"/>
                </a:solidFill>
              </a:rPr>
              <a:t>CloudSat</a:t>
            </a:r>
            <a:r>
              <a:rPr lang="en-US" sz="1700" b="1" dirty="0" smtClean="0">
                <a:solidFill>
                  <a:srgbClr val="CC04B4"/>
                </a:solidFill>
              </a:rPr>
              <a:t> Data “Granule” is defined as one orbit </a:t>
            </a:r>
          </a:p>
          <a:p>
            <a:r>
              <a:rPr lang="en-US" sz="1700" b="1" dirty="0" smtClean="0">
                <a:solidFill>
                  <a:srgbClr val="CC04B4"/>
                </a:solidFill>
              </a:rPr>
              <a:t>which is equal to the Earth’s circumference, 40,022 km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3" name="Straight Arrow Connector 2"/>
          <p:cNvCxnSpPr/>
          <p:nvPr/>
        </p:nvCxnSpPr>
        <p:spPr>
          <a:xfrm flipH="1" flipV="1">
            <a:off x="3048000" y="1295400"/>
            <a:ext cx="4038600" cy="1066800"/>
          </a:xfrm>
          <a:prstGeom prst="straightConnector1">
            <a:avLst/>
          </a:prstGeom>
          <a:ln w="47625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1591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932688"/>
          </a:xfrm>
        </p:spPr>
        <p:txBody>
          <a:bodyPr>
            <a:normAutofit/>
          </a:bodyPr>
          <a:lstStyle/>
          <a:p>
            <a:r>
              <a:rPr lang="en-US" dirty="0" err="1" smtClean="0"/>
              <a:t>CloudSat</a:t>
            </a:r>
            <a:r>
              <a:rPr lang="en-US" dirty="0" smtClean="0"/>
              <a:t> Data Products</a:t>
            </a:r>
            <a:endParaRPr lang="en-US" dirty="0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467" y="1011765"/>
            <a:ext cx="5846692" cy="581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400800" y="1524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C04B4"/>
                </a:solidFill>
              </a:rPr>
              <a:t>(Stephens et </a:t>
            </a:r>
            <a:r>
              <a:rPr lang="en-US" dirty="0" smtClean="0">
                <a:solidFill>
                  <a:srgbClr val="CC04B4"/>
                </a:solidFill>
              </a:rPr>
              <a:t>al. </a:t>
            </a:r>
            <a:r>
              <a:rPr lang="en-US" dirty="0">
                <a:solidFill>
                  <a:srgbClr val="CC04B4"/>
                </a:solidFill>
              </a:rPr>
              <a:t>2008)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634067" y="1524000"/>
            <a:ext cx="5999092" cy="1752600"/>
          </a:xfrm>
          <a:prstGeom prst="roundRect">
            <a:avLst/>
          </a:prstGeom>
          <a:noFill/>
          <a:ln w="666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1600200" y="4648200"/>
            <a:ext cx="5999092" cy="2175932"/>
          </a:xfrm>
          <a:prstGeom prst="roundRect">
            <a:avLst/>
          </a:prstGeom>
          <a:noFill/>
          <a:ln w="666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94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76200"/>
            <a:ext cx="3962400" cy="856488"/>
          </a:xfrm>
        </p:spPr>
        <p:txBody>
          <a:bodyPr/>
          <a:lstStyle/>
          <a:p>
            <a:r>
              <a:rPr lang="en-US" dirty="0" err="1" smtClean="0"/>
              <a:t>CloudSat</a:t>
            </a:r>
            <a:r>
              <a:rPr lang="en-US" dirty="0" smtClean="0"/>
              <a:t> Data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1219200"/>
            <a:ext cx="3962400" cy="5105400"/>
          </a:xfrm>
        </p:spPr>
        <p:txBody>
          <a:bodyPr>
            <a:normAutofit fontScale="85000" lnSpcReduction="10000"/>
          </a:bodyPr>
          <a:lstStyle/>
          <a:p>
            <a:r>
              <a:rPr lang="en-US" altLang="en-US" b="1" dirty="0" err="1" smtClean="0">
                <a:solidFill>
                  <a:srgbClr val="CC04B4"/>
                </a:solidFill>
              </a:rPr>
              <a:t>CloudSat's</a:t>
            </a:r>
            <a:r>
              <a:rPr lang="en-US" altLang="en-US" b="1" dirty="0" smtClean="0">
                <a:solidFill>
                  <a:srgbClr val="CC04B4"/>
                </a:solidFill>
              </a:rPr>
              <a:t> </a:t>
            </a:r>
            <a:r>
              <a:rPr lang="en-US" altLang="en-US" b="1" dirty="0">
                <a:solidFill>
                  <a:srgbClr val="CC04B4"/>
                </a:solidFill>
              </a:rPr>
              <a:t>standard data products include:</a:t>
            </a:r>
          </a:p>
          <a:p>
            <a:pPr lvl="1"/>
            <a:r>
              <a:rPr lang="en-US" altLang="en-US" i="1" dirty="0" smtClean="0"/>
              <a:t>calibrated </a:t>
            </a:r>
            <a:r>
              <a:rPr lang="en-US" altLang="en-US" i="1" dirty="0"/>
              <a:t>cloud-profiling radar reflectivity </a:t>
            </a:r>
            <a:r>
              <a:rPr lang="en-US" altLang="en-US" i="1" dirty="0" smtClean="0"/>
              <a:t>data</a:t>
            </a:r>
            <a:endParaRPr lang="en-US" altLang="en-US" dirty="0"/>
          </a:p>
          <a:p>
            <a:pPr lvl="1"/>
            <a:r>
              <a:rPr lang="en-US" altLang="en-US" i="1" dirty="0" smtClean="0"/>
              <a:t>cloud </a:t>
            </a:r>
            <a:r>
              <a:rPr lang="en-US" altLang="en-US" i="1" dirty="0"/>
              <a:t>geometric </a:t>
            </a:r>
            <a:r>
              <a:rPr lang="en-US" altLang="en-US" i="1" dirty="0" smtClean="0"/>
              <a:t>profile</a:t>
            </a:r>
            <a:endParaRPr lang="en-US" altLang="en-US" dirty="0"/>
          </a:p>
          <a:p>
            <a:pPr lvl="1"/>
            <a:r>
              <a:rPr lang="en-US" altLang="en-US" i="1" dirty="0"/>
              <a:t>cloud </a:t>
            </a:r>
            <a:r>
              <a:rPr lang="en-US" altLang="en-US" i="1" dirty="0" smtClean="0"/>
              <a:t>classification</a:t>
            </a:r>
            <a:endParaRPr lang="en-US" altLang="en-US" dirty="0"/>
          </a:p>
          <a:p>
            <a:pPr lvl="1"/>
            <a:r>
              <a:rPr lang="en-US" altLang="en-US" i="1" dirty="0"/>
              <a:t>cloud optical depth by </a:t>
            </a:r>
            <a:r>
              <a:rPr lang="en-US" altLang="en-US" i="1" dirty="0" smtClean="0"/>
              <a:t>layer</a:t>
            </a:r>
            <a:r>
              <a:rPr lang="en-US" altLang="en-US" dirty="0" smtClean="0"/>
              <a:t> </a:t>
            </a:r>
            <a:endParaRPr lang="en-US" altLang="en-US" dirty="0"/>
          </a:p>
          <a:p>
            <a:pPr lvl="1"/>
            <a:r>
              <a:rPr lang="en-US" altLang="en-US" i="1" dirty="0"/>
              <a:t>cloud liquid water </a:t>
            </a:r>
            <a:r>
              <a:rPr lang="en-US" altLang="en-US" i="1" dirty="0" smtClean="0"/>
              <a:t>content</a:t>
            </a:r>
            <a:endParaRPr lang="en-US" altLang="en-US" dirty="0"/>
          </a:p>
          <a:p>
            <a:pPr lvl="1"/>
            <a:r>
              <a:rPr lang="en-US" altLang="en-US" i="1" dirty="0"/>
              <a:t>cloud ice water </a:t>
            </a:r>
            <a:r>
              <a:rPr lang="en-US" altLang="en-US" i="1" dirty="0" smtClean="0"/>
              <a:t>content</a:t>
            </a:r>
            <a:endParaRPr lang="en-US" altLang="en-US" dirty="0"/>
          </a:p>
          <a:p>
            <a:pPr lvl="1"/>
            <a:r>
              <a:rPr lang="en-US" altLang="en-US" i="1" dirty="0"/>
              <a:t>atmospheric radiative fluxes</a:t>
            </a:r>
            <a:r>
              <a:rPr lang="en-US" altLang="en-US" dirty="0"/>
              <a:t> and </a:t>
            </a:r>
            <a:r>
              <a:rPr lang="en-US" altLang="en-US" i="1" dirty="0"/>
              <a:t>heating </a:t>
            </a:r>
            <a:r>
              <a:rPr lang="en-US" altLang="en-US" i="1" dirty="0" smtClean="0"/>
              <a:t>rates</a:t>
            </a:r>
            <a:r>
              <a:rPr lang="en-US" altLang="en-US" dirty="0" smtClean="0"/>
              <a:t> </a:t>
            </a:r>
            <a:endParaRPr lang="en-US" altLang="en-US" dirty="0"/>
          </a:p>
          <a:p>
            <a:pPr lvl="1"/>
            <a:r>
              <a:rPr lang="en-US" altLang="en-US" dirty="0">
                <a:solidFill>
                  <a:srgbClr val="CC04B4"/>
                </a:solidFill>
              </a:rPr>
              <a:t>cloud geometrical profile with </a:t>
            </a:r>
            <a:r>
              <a:rPr lang="en-US" altLang="en-US" dirty="0" err="1">
                <a:solidFill>
                  <a:srgbClr val="CC04B4"/>
                </a:solidFill>
              </a:rPr>
              <a:t>lidar</a:t>
            </a:r>
            <a:r>
              <a:rPr lang="en-US" altLang="en-US" dirty="0">
                <a:solidFill>
                  <a:srgbClr val="CC04B4"/>
                </a:solidFill>
              </a:rPr>
              <a:t> input from </a:t>
            </a:r>
            <a:r>
              <a:rPr lang="en-US" altLang="en-US" dirty="0" smtClean="0">
                <a:solidFill>
                  <a:srgbClr val="CC04B4"/>
                </a:solidFill>
              </a:rPr>
              <a:t>CALIPSO</a:t>
            </a:r>
            <a:endParaRPr lang="en-US" altLang="en-US" dirty="0">
              <a:solidFill>
                <a:srgbClr val="CC04B4"/>
              </a:solidFill>
            </a:endParaRPr>
          </a:p>
          <a:p>
            <a:pPr lvl="1"/>
            <a:r>
              <a:rPr lang="en-US" altLang="en-US" dirty="0">
                <a:solidFill>
                  <a:srgbClr val="CC04B4"/>
                </a:solidFill>
              </a:rPr>
              <a:t>cloud classification with </a:t>
            </a:r>
            <a:r>
              <a:rPr lang="en-US" altLang="en-US" dirty="0" err="1">
                <a:solidFill>
                  <a:srgbClr val="CC04B4"/>
                </a:solidFill>
              </a:rPr>
              <a:t>lidar</a:t>
            </a:r>
            <a:r>
              <a:rPr lang="en-US" altLang="en-US" dirty="0">
                <a:solidFill>
                  <a:srgbClr val="CC04B4"/>
                </a:solidFill>
              </a:rPr>
              <a:t> input from CALIPSO</a:t>
            </a:r>
            <a:endParaRPr lang="en-US" altLang="en-US" u="sng" dirty="0">
              <a:solidFill>
                <a:srgbClr val="CC04B4"/>
              </a:solidFill>
            </a:endParaRPr>
          </a:p>
          <a:p>
            <a:endParaRPr lang="en-US" dirty="0"/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3867"/>
            <a:ext cx="4953000" cy="6842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228600" y="6400800"/>
            <a:ext cx="4669292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http://cloudsat.atmos.colostate.edu/data</a:t>
            </a:r>
          </a:p>
        </p:txBody>
      </p:sp>
    </p:spTree>
    <p:extLst>
      <p:ext uri="{BB962C8B-B14F-4D97-AF65-F5344CB8AC3E}">
        <p14:creationId xmlns:p14="http://schemas.microsoft.com/office/powerpoint/2010/main" val="254907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3" descr="2006288035706_02473_CS_2B-GEOPROF_GRANULE_P_R03_E02_geolid_32100_13797_13440_13226_132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2" y="1324155"/>
            <a:ext cx="7231198" cy="5381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152400" y="152400"/>
            <a:ext cx="3962400" cy="85648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CloudSat</a:t>
            </a:r>
            <a:r>
              <a:rPr lang="en-US" dirty="0" smtClean="0"/>
              <a:t> Data</a:t>
            </a:r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993467" y="2286002"/>
            <a:ext cx="2150533" cy="3200398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1700" b="1" dirty="0" smtClean="0">
                <a:solidFill>
                  <a:srgbClr val="CC04B4"/>
                </a:solidFill>
              </a:rPr>
              <a:t>Radar/Lidar Combined Product Development</a:t>
            </a:r>
          </a:p>
          <a:p>
            <a:endParaRPr lang="en-US" altLang="en-US" sz="1700" b="1" dirty="0" smtClean="0">
              <a:solidFill>
                <a:srgbClr val="CC04B4"/>
              </a:solidFill>
            </a:endParaRPr>
          </a:p>
          <a:p>
            <a:r>
              <a:rPr lang="en-US" altLang="en-US" sz="1600" dirty="0" smtClean="0"/>
              <a:t>Overlap </a:t>
            </a:r>
            <a:r>
              <a:rPr lang="en-US" altLang="en-US" sz="1600" dirty="0"/>
              <a:t>of the </a:t>
            </a:r>
            <a:r>
              <a:rPr lang="en-US" altLang="en-US" sz="1600" b="1" dirty="0" err="1"/>
              <a:t>CloudSat</a:t>
            </a:r>
            <a:r>
              <a:rPr lang="en-US" altLang="en-US" sz="1600" b="1" dirty="0"/>
              <a:t> footprint and the CALIPSO </a:t>
            </a:r>
            <a:r>
              <a:rPr lang="en-US" altLang="en-US" sz="1600" dirty="0"/>
              <a:t>footprint, within 15 seconds, is achieved </a:t>
            </a:r>
            <a:r>
              <a:rPr lang="en-US" altLang="en-US" sz="1600" b="1" dirty="0"/>
              <a:t>&gt;90% of the time</a:t>
            </a:r>
            <a:r>
              <a:rPr lang="en-US" altLang="en-US" sz="1600" dirty="0"/>
              <a:t>.</a:t>
            </a:r>
          </a:p>
          <a:p>
            <a:endParaRPr lang="en-US" sz="1700" b="1" dirty="0" smtClean="0">
              <a:solidFill>
                <a:srgbClr val="CC04B4"/>
              </a:solidFill>
            </a:endParaRP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46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Slide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7" t="7207" r="8109" b="15916"/>
          <a:stretch>
            <a:fillRect/>
          </a:stretch>
        </p:blipFill>
        <p:spPr bwMode="auto">
          <a:xfrm>
            <a:off x="152400" y="990600"/>
            <a:ext cx="8458200" cy="5758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219200" y="5791200"/>
            <a:ext cx="811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/>
              <a:t>MLS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3352800" y="5791200"/>
            <a:ext cx="1335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dirty="0"/>
              <a:t>ECMWF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5562600" y="5791200"/>
            <a:ext cx="1438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dirty="0" err="1"/>
              <a:t>CloudSat</a:t>
            </a:r>
            <a:endParaRPr lang="en-US" alt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 bwMode="auto">
          <a:xfrm>
            <a:off x="76200" y="1524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 smtClean="0"/>
              <a:t>A-Train Cloud Ice</a:t>
            </a:r>
          </a:p>
        </p:txBody>
      </p:sp>
    </p:spTree>
    <p:extLst>
      <p:ext uri="{BB962C8B-B14F-4D97-AF65-F5344CB8AC3E}">
        <p14:creationId xmlns:p14="http://schemas.microsoft.com/office/powerpoint/2010/main" val="393043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 bwMode="auto">
          <a:xfrm>
            <a:off x="152400" y="762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 smtClean="0"/>
              <a:t>A </a:t>
            </a:r>
            <a:r>
              <a:rPr lang="en-US" altLang="en-US" dirty="0" err="1" smtClean="0"/>
              <a:t>CloudSat</a:t>
            </a:r>
            <a:r>
              <a:rPr lang="en-US" altLang="en-US" dirty="0" smtClean="0"/>
              <a:t> Granule &amp; Subset</a:t>
            </a:r>
          </a:p>
        </p:txBody>
      </p:sp>
      <p:pic>
        <p:nvPicPr>
          <p:cNvPr id="22531" name="Content Placeholder 4" descr="2008318162131_13548_CS_1A-AUX_GRANULE_P_R04_E00_1AA_large_15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4650" y="5313362"/>
            <a:ext cx="8521700" cy="1468438"/>
          </a:xfrm>
        </p:spPr>
      </p:pic>
      <p:pic>
        <p:nvPicPr>
          <p:cNvPr id="22533" name="Picture 6" descr="2008318162131_13548_CS_1A-AUX_GRANULE_P_R04_E00_1AA_smal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81287"/>
            <a:ext cx="8534400" cy="4224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H="1">
            <a:off x="3962400" y="4419600"/>
            <a:ext cx="914400" cy="1143000"/>
          </a:xfrm>
          <a:prstGeom prst="straightConnector1">
            <a:avLst/>
          </a:prstGeom>
          <a:ln w="539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64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6203"/>
            <a:ext cx="8229600" cy="1143000"/>
          </a:xfrm>
        </p:spPr>
        <p:txBody>
          <a:bodyPr/>
          <a:lstStyle/>
          <a:p>
            <a:r>
              <a:rPr lang="en-GB" altLang="en-US" dirty="0"/>
              <a:t>One orbit: </a:t>
            </a:r>
            <a:r>
              <a:rPr lang="en-GB" altLang="en-US" dirty="0" smtClean="0"/>
              <a:t>June 13 2006</a:t>
            </a:r>
            <a:endParaRPr lang="en-US" alt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13316" name="Picture 4" descr="2006164132421_00673_CS_1A-AUX_GRANULE_P_R00_E00_1AA_sm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9263"/>
            <a:ext cx="9144000" cy="2852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7315200" y="1219200"/>
            <a:ext cx="1828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000">
                <a:solidFill>
                  <a:srgbClr val="FF0000"/>
                </a:solidFill>
                <a:latin typeface="Verdana" panose="020B0604030504040204" pitchFamily="34" charset="0"/>
              </a:rPr>
              <a:t>Start of orbit</a:t>
            </a:r>
            <a:endParaRPr lang="en-US" altLang="en-US" sz="2000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0" y="1219200"/>
            <a:ext cx="16748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000">
                <a:solidFill>
                  <a:srgbClr val="FF0000"/>
                </a:solidFill>
                <a:latin typeface="Verdana" panose="020B0604030504040204" pitchFamily="34" charset="0"/>
              </a:rPr>
              <a:t>End of orbit</a:t>
            </a:r>
            <a:endParaRPr lang="en-US" altLang="en-US" sz="2000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1600200" y="4876800"/>
            <a:ext cx="24558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000">
                <a:solidFill>
                  <a:srgbClr val="33CC33"/>
                </a:solidFill>
              </a:rPr>
              <a:t>Greenland ice sheet</a:t>
            </a:r>
            <a:endParaRPr lang="en-US" altLang="en-US" sz="2000">
              <a:solidFill>
                <a:srgbClr val="33CC33"/>
              </a:solidFill>
            </a:endParaRPr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6172200" y="4953000"/>
            <a:ext cx="2535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000">
                <a:solidFill>
                  <a:srgbClr val="33CC33"/>
                </a:solidFill>
                <a:latin typeface="Verdana" panose="020B0604030504040204" pitchFamily="34" charset="0"/>
              </a:rPr>
              <a:t>Antarctic ice sheet</a:t>
            </a:r>
            <a:endParaRPr lang="en-US" altLang="en-US" sz="2000">
              <a:solidFill>
                <a:srgbClr val="33CC33"/>
              </a:solidFill>
              <a:latin typeface="Verdana" panose="020B0604030504040204" pitchFamily="34" charset="0"/>
            </a:endParaRPr>
          </a:p>
        </p:txBody>
      </p:sp>
      <p:sp>
        <p:nvSpPr>
          <p:cNvPr id="13325" name="Line 13"/>
          <p:cNvSpPr>
            <a:spLocks noChangeShapeType="1"/>
          </p:cNvSpPr>
          <p:nvPr/>
        </p:nvSpPr>
        <p:spPr bwMode="auto">
          <a:xfrm flipH="1">
            <a:off x="0" y="1600200"/>
            <a:ext cx="228600" cy="9144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6" name="Line 14"/>
          <p:cNvSpPr>
            <a:spLocks noChangeShapeType="1"/>
          </p:cNvSpPr>
          <p:nvPr/>
        </p:nvSpPr>
        <p:spPr bwMode="auto">
          <a:xfrm>
            <a:off x="8686800" y="1600200"/>
            <a:ext cx="457200" cy="9144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 flipH="1" flipV="1">
            <a:off x="2667000" y="4267200"/>
            <a:ext cx="76200" cy="685800"/>
          </a:xfrm>
          <a:prstGeom prst="line">
            <a:avLst/>
          </a:prstGeom>
          <a:noFill/>
          <a:ln w="12700">
            <a:solidFill>
              <a:srgbClr val="33CC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8" name="Line 16"/>
          <p:cNvSpPr>
            <a:spLocks noChangeShapeType="1"/>
          </p:cNvSpPr>
          <p:nvPr/>
        </p:nvSpPr>
        <p:spPr bwMode="auto">
          <a:xfrm flipV="1">
            <a:off x="6629400" y="4267200"/>
            <a:ext cx="76200" cy="685800"/>
          </a:xfrm>
          <a:prstGeom prst="line">
            <a:avLst/>
          </a:prstGeom>
          <a:noFill/>
          <a:ln w="12700">
            <a:solidFill>
              <a:srgbClr val="33CC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9" name="Text Box 17"/>
          <p:cNvSpPr txBox="1">
            <a:spLocks noChangeArrowheads="1"/>
          </p:cNvSpPr>
          <p:nvPr/>
        </p:nvSpPr>
        <p:spPr bwMode="auto">
          <a:xfrm>
            <a:off x="685800" y="5638800"/>
            <a:ext cx="28956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000">
                <a:solidFill>
                  <a:srgbClr val="0000FF"/>
                </a:solidFill>
              </a:rPr>
              <a:t>30 km of uncalibrated 94-GHz radar reflectivity factor</a:t>
            </a:r>
            <a:endParaRPr lang="en-US" altLang="en-US" sz="2000">
              <a:solidFill>
                <a:srgbClr val="0000FF"/>
              </a:solidFill>
            </a:endParaRPr>
          </a:p>
        </p:txBody>
      </p:sp>
      <p:sp>
        <p:nvSpPr>
          <p:cNvPr id="13330" name="Line 18"/>
          <p:cNvSpPr>
            <a:spLocks noChangeShapeType="1"/>
          </p:cNvSpPr>
          <p:nvPr/>
        </p:nvSpPr>
        <p:spPr bwMode="auto">
          <a:xfrm flipV="1">
            <a:off x="990600" y="4038600"/>
            <a:ext cx="76200" cy="160020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1" name="Text Box 19"/>
          <p:cNvSpPr txBox="1">
            <a:spLocks noChangeArrowheads="1"/>
          </p:cNvSpPr>
          <p:nvPr/>
        </p:nvSpPr>
        <p:spPr bwMode="auto">
          <a:xfrm>
            <a:off x="5562600" y="5867400"/>
            <a:ext cx="289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000">
                <a:solidFill>
                  <a:srgbClr val="0000FF"/>
                </a:solidFill>
              </a:rPr>
              <a:t>Clouds!</a:t>
            </a:r>
            <a:endParaRPr lang="en-US" altLang="en-US" sz="2000">
              <a:solidFill>
                <a:srgbClr val="0000FF"/>
              </a:solidFill>
            </a:endParaRPr>
          </a:p>
        </p:txBody>
      </p:sp>
      <p:sp>
        <p:nvSpPr>
          <p:cNvPr id="13332" name="Line 20"/>
          <p:cNvSpPr>
            <a:spLocks noChangeShapeType="1"/>
          </p:cNvSpPr>
          <p:nvPr/>
        </p:nvSpPr>
        <p:spPr bwMode="auto">
          <a:xfrm flipV="1">
            <a:off x="5943600" y="4267200"/>
            <a:ext cx="76200" cy="160020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63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00800" y="3124200"/>
            <a:ext cx="2590800" cy="3001963"/>
          </a:xfrm>
        </p:spPr>
        <p:txBody>
          <a:bodyPr/>
          <a:lstStyle/>
          <a:p>
            <a:r>
              <a:rPr lang="en-GB" altLang="en-US" dirty="0"/>
              <a:t>14.30 UTC June 13</a:t>
            </a:r>
            <a:r>
              <a:rPr lang="en-GB" altLang="en-US" baseline="30000" dirty="0"/>
              <a:t>th</a:t>
            </a:r>
            <a:r>
              <a:rPr lang="en-GB" altLang="en-US" dirty="0"/>
              <a:t> </a:t>
            </a:r>
            <a:r>
              <a:rPr lang="en-GB" altLang="en-US" dirty="0" smtClean="0"/>
              <a:t>2006</a:t>
            </a:r>
            <a:endParaRPr lang="en-US" altLang="en-US" dirty="0"/>
          </a:p>
        </p:txBody>
      </p:sp>
      <p:pic>
        <p:nvPicPr>
          <p:cNvPr id="5124" name="Picture 4" descr="16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95400"/>
            <a:ext cx="5638800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2006164132421_00673_CS_1A-AUX_GRANULE_P_R00_E00_1AA_large_2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70" b="12848"/>
          <a:stretch>
            <a:fillRect/>
          </a:stretch>
        </p:blipFill>
        <p:spPr bwMode="auto">
          <a:xfrm>
            <a:off x="77788" y="77788"/>
            <a:ext cx="8913812" cy="1446212"/>
          </a:xfrm>
          <a:prstGeom prst="rect">
            <a:avLst/>
          </a:prstGeom>
          <a:noFill/>
          <a:ln w="12700">
            <a:solidFill>
              <a:srgbClr val="33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7" name="Line 7"/>
          <p:cNvSpPr>
            <a:spLocks noChangeShapeType="1"/>
          </p:cNvSpPr>
          <p:nvPr/>
        </p:nvSpPr>
        <p:spPr bwMode="auto">
          <a:xfrm>
            <a:off x="2590800" y="2286000"/>
            <a:ext cx="685800" cy="24384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 flipH="1" flipV="1">
            <a:off x="76200" y="1524000"/>
            <a:ext cx="2514600" cy="762000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 flipV="1">
            <a:off x="3276600" y="1524000"/>
            <a:ext cx="5715000" cy="3200400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3016250" y="914400"/>
            <a:ext cx="1339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>
                <a:solidFill>
                  <a:srgbClr val="00FF00"/>
                </a:solidFill>
              </a:rPr>
              <a:t>Melting ice </a:t>
            </a:r>
            <a:endParaRPr lang="en-US" altLang="en-US">
              <a:solidFill>
                <a:srgbClr val="00FF00"/>
              </a:solidFill>
            </a:endParaRP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5708650" y="6415088"/>
            <a:ext cx="330590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400" dirty="0">
                <a:solidFill>
                  <a:srgbClr val="0000FF"/>
                </a:solidFill>
              </a:rPr>
              <a:t>MODIS RGB composite</a:t>
            </a:r>
            <a:endParaRPr lang="en-US" altLang="en-US" sz="2400" dirty="0">
              <a:solidFill>
                <a:srgbClr val="0000FF"/>
              </a:solidFill>
            </a:endParaRPr>
          </a:p>
        </p:txBody>
      </p:sp>
      <p:sp>
        <p:nvSpPr>
          <p:cNvPr id="5132" name="Text Box 12"/>
          <p:cNvSpPr txBox="1">
            <a:spLocks noChangeArrowheads="1"/>
          </p:cNvSpPr>
          <p:nvPr/>
        </p:nvSpPr>
        <p:spPr bwMode="auto">
          <a:xfrm>
            <a:off x="5777195" y="1543401"/>
            <a:ext cx="31522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000" dirty="0" err="1">
                <a:solidFill>
                  <a:srgbClr val="0000FF"/>
                </a:solidFill>
              </a:rPr>
              <a:t>CloudSat</a:t>
            </a:r>
            <a:r>
              <a:rPr lang="en-GB" altLang="en-US" sz="2000" dirty="0">
                <a:solidFill>
                  <a:srgbClr val="0000FF"/>
                </a:solidFill>
              </a:rPr>
              <a:t> reflectivity factor</a:t>
            </a:r>
            <a:endParaRPr lang="en-US" altLang="en-US" sz="2000" dirty="0">
              <a:solidFill>
                <a:srgbClr val="0000FF"/>
              </a:solidFill>
            </a:endParaRPr>
          </a:p>
        </p:txBody>
      </p:sp>
      <p:sp>
        <p:nvSpPr>
          <p:cNvPr id="5133" name="Text Box 13"/>
          <p:cNvSpPr txBox="1">
            <a:spLocks noChangeArrowheads="1"/>
          </p:cNvSpPr>
          <p:nvPr/>
        </p:nvSpPr>
        <p:spPr bwMode="auto">
          <a:xfrm>
            <a:off x="7543800" y="76200"/>
            <a:ext cx="793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>
                <a:solidFill>
                  <a:srgbClr val="00FF00"/>
                </a:solidFill>
              </a:rPr>
              <a:t>Cirrus</a:t>
            </a:r>
            <a:endParaRPr lang="en-US" altLang="en-US">
              <a:solidFill>
                <a:srgbClr val="00FF00"/>
              </a:solidFill>
            </a:endParaRPr>
          </a:p>
        </p:txBody>
      </p:sp>
      <p:sp>
        <p:nvSpPr>
          <p:cNvPr id="5134" name="Text Box 14"/>
          <p:cNvSpPr txBox="1">
            <a:spLocks noChangeArrowheads="1"/>
          </p:cNvSpPr>
          <p:nvPr/>
        </p:nvSpPr>
        <p:spPr bwMode="auto">
          <a:xfrm>
            <a:off x="76200" y="838200"/>
            <a:ext cx="15240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1400">
                <a:solidFill>
                  <a:srgbClr val="00FF00"/>
                </a:solidFill>
              </a:rPr>
              <a:t>Altocumulus: mixed-phase?</a:t>
            </a:r>
            <a:endParaRPr lang="en-US" altLang="en-US" sz="1400">
              <a:solidFill>
                <a:srgbClr val="00FF00"/>
              </a:solidFill>
            </a:endParaRPr>
          </a:p>
        </p:txBody>
      </p:sp>
      <p:sp>
        <p:nvSpPr>
          <p:cNvPr id="5135" name="Text Box 15"/>
          <p:cNvSpPr txBox="1">
            <a:spLocks noChangeArrowheads="1"/>
          </p:cNvSpPr>
          <p:nvPr/>
        </p:nvSpPr>
        <p:spPr bwMode="auto">
          <a:xfrm>
            <a:off x="1371600" y="14288"/>
            <a:ext cx="2559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>
                <a:solidFill>
                  <a:srgbClr val="00FF00"/>
                </a:solidFill>
              </a:rPr>
              <a:t>Optically thick ice cloud</a:t>
            </a:r>
            <a:endParaRPr lang="en-US" altLang="en-US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11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473404" y="963613"/>
            <a:ext cx="2590800" cy="1143000"/>
          </a:xfrm>
        </p:spPr>
        <p:txBody>
          <a:bodyPr>
            <a:normAutofit/>
          </a:bodyPr>
          <a:lstStyle/>
          <a:p>
            <a:pPr algn="ctr"/>
            <a:r>
              <a:rPr lang="en-GB" altLang="en-US" sz="2800" dirty="0"/>
              <a:t>13.10 UTC June 18</a:t>
            </a:r>
            <a:r>
              <a:rPr lang="en-GB" altLang="en-US" sz="2800" baseline="30000" dirty="0"/>
              <a:t>th</a:t>
            </a:r>
            <a:r>
              <a:rPr lang="en-GB" altLang="en-US" sz="2800" dirty="0"/>
              <a:t> </a:t>
            </a:r>
            <a:r>
              <a:rPr lang="en-GB" altLang="en-US" sz="2800" dirty="0" smtClean="0"/>
              <a:t>2006</a:t>
            </a:r>
            <a:endParaRPr lang="en-US" altLang="en-US" sz="2800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6148" name="Picture 4" descr="ch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309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2006169120407_00745_CS_1A-AUX_GRANULE_P_R00_E00_1AA_sm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8" r="42336" b="6433"/>
          <a:stretch>
            <a:fillRect/>
          </a:stretch>
        </p:blipFill>
        <p:spPr bwMode="auto">
          <a:xfrm>
            <a:off x="6313708" y="2166938"/>
            <a:ext cx="2667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64" name="Group 20"/>
          <p:cNvGrpSpPr>
            <a:grpSpLocks/>
          </p:cNvGrpSpPr>
          <p:nvPr/>
        </p:nvGrpSpPr>
        <p:grpSpPr bwMode="auto">
          <a:xfrm>
            <a:off x="-2133600" y="533400"/>
            <a:ext cx="17756188" cy="6172200"/>
            <a:chOff x="-1344" y="336"/>
            <a:chExt cx="11185" cy="3888"/>
          </a:xfrm>
        </p:grpSpPr>
        <p:pic>
          <p:nvPicPr>
            <p:cNvPr id="6149" name="Picture 5" descr="2006169120407_00745_CS_1A-AUX_GRANULE_P_R00_E00_1AA_large_21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131" b="12610"/>
            <a:stretch>
              <a:fillRect/>
            </a:stretch>
          </p:blipFill>
          <p:spPr bwMode="auto">
            <a:xfrm>
              <a:off x="-1344" y="3360"/>
              <a:ext cx="5597" cy="864"/>
            </a:xfrm>
            <a:prstGeom prst="rect">
              <a:avLst/>
            </a:prstGeom>
            <a:noFill/>
            <a:ln w="9525">
              <a:solidFill>
                <a:srgbClr val="3366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152" name="Line 8"/>
            <p:cNvSpPr>
              <a:spLocks noChangeShapeType="1"/>
            </p:cNvSpPr>
            <p:nvPr/>
          </p:nvSpPr>
          <p:spPr bwMode="auto">
            <a:xfrm>
              <a:off x="1536" y="336"/>
              <a:ext cx="288" cy="105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4" name="Line 10"/>
            <p:cNvSpPr>
              <a:spLocks noChangeShapeType="1"/>
            </p:cNvSpPr>
            <p:nvPr/>
          </p:nvSpPr>
          <p:spPr bwMode="auto">
            <a:xfrm flipH="1">
              <a:off x="912" y="336"/>
              <a:ext cx="624" cy="3168"/>
            </a:xfrm>
            <a:prstGeom prst="line">
              <a:avLst/>
            </a:prstGeom>
            <a:noFill/>
            <a:ln w="19050">
              <a:solidFill>
                <a:srgbClr val="00FF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6155" name="Picture 11" descr="2006169120407_00745_CS_1A-AUX_GRANULE_P_R00_E00_1AA_large_20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172" b="12614"/>
            <a:stretch>
              <a:fillRect/>
            </a:stretch>
          </p:blipFill>
          <p:spPr bwMode="auto">
            <a:xfrm>
              <a:off x="4239" y="3361"/>
              <a:ext cx="560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3366FF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53" name="Line 9"/>
            <p:cNvSpPr>
              <a:spLocks noChangeShapeType="1"/>
            </p:cNvSpPr>
            <p:nvPr/>
          </p:nvSpPr>
          <p:spPr bwMode="auto">
            <a:xfrm>
              <a:off x="1824" y="1392"/>
              <a:ext cx="2880" cy="2064"/>
            </a:xfrm>
            <a:prstGeom prst="line">
              <a:avLst/>
            </a:prstGeom>
            <a:noFill/>
            <a:ln w="19050">
              <a:solidFill>
                <a:srgbClr val="00FF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6" name="Text Box 12"/>
            <p:cNvSpPr txBox="1">
              <a:spLocks noChangeArrowheads="1"/>
            </p:cNvSpPr>
            <p:nvPr/>
          </p:nvSpPr>
          <p:spPr bwMode="auto">
            <a:xfrm>
              <a:off x="998" y="3911"/>
              <a:ext cx="6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>
                  <a:solidFill>
                    <a:srgbClr val="00FF00"/>
                  </a:solidFill>
                </a:rPr>
                <a:t>Scotland</a:t>
              </a:r>
              <a:endParaRPr lang="en-US" altLang="en-US">
                <a:solidFill>
                  <a:srgbClr val="00FF00"/>
                </a:solidFill>
              </a:endParaRPr>
            </a:p>
          </p:txBody>
        </p:sp>
        <p:sp>
          <p:nvSpPr>
            <p:cNvPr id="6157" name="Text Box 13"/>
            <p:cNvSpPr txBox="1">
              <a:spLocks noChangeArrowheads="1"/>
            </p:cNvSpPr>
            <p:nvPr/>
          </p:nvSpPr>
          <p:spPr bwMode="auto">
            <a:xfrm>
              <a:off x="3388" y="3897"/>
              <a:ext cx="64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>
                  <a:solidFill>
                    <a:srgbClr val="00FF00"/>
                  </a:solidFill>
                </a:rPr>
                <a:t>England</a:t>
              </a:r>
              <a:endParaRPr lang="en-US" altLang="en-US">
                <a:solidFill>
                  <a:srgbClr val="00FF00"/>
                </a:solidFill>
              </a:endParaRPr>
            </a:p>
          </p:txBody>
        </p:sp>
        <p:sp>
          <p:nvSpPr>
            <p:cNvPr id="6158" name="Text Box 14"/>
            <p:cNvSpPr txBox="1">
              <a:spLocks noChangeArrowheads="1"/>
            </p:cNvSpPr>
            <p:nvPr/>
          </p:nvSpPr>
          <p:spPr bwMode="auto">
            <a:xfrm>
              <a:off x="2537" y="3840"/>
              <a:ext cx="439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1400">
                  <a:solidFill>
                    <a:srgbClr val="00FF00"/>
                  </a:solidFill>
                </a:rPr>
                <a:t>Lake</a:t>
              </a:r>
            </a:p>
            <a:p>
              <a:r>
                <a:rPr lang="en-GB" altLang="en-US" sz="1400">
                  <a:solidFill>
                    <a:srgbClr val="00FF00"/>
                  </a:solidFill>
                </a:rPr>
                <a:t>district</a:t>
              </a:r>
              <a:endParaRPr lang="en-US" altLang="en-US" sz="1400">
                <a:solidFill>
                  <a:srgbClr val="00FF00"/>
                </a:solidFill>
              </a:endParaRPr>
            </a:p>
          </p:txBody>
        </p:sp>
        <p:sp>
          <p:nvSpPr>
            <p:cNvPr id="6159" name="Text Box 15"/>
            <p:cNvSpPr txBox="1">
              <a:spLocks noChangeArrowheads="1"/>
            </p:cNvSpPr>
            <p:nvPr/>
          </p:nvSpPr>
          <p:spPr bwMode="auto">
            <a:xfrm>
              <a:off x="4457" y="3840"/>
              <a:ext cx="439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GB" altLang="en-US" sz="1400">
                  <a:solidFill>
                    <a:srgbClr val="00FF00"/>
                  </a:solidFill>
                </a:rPr>
                <a:t>Isle of Wight</a:t>
              </a:r>
              <a:endParaRPr lang="en-US" altLang="en-US" sz="1400">
                <a:solidFill>
                  <a:srgbClr val="00FF00"/>
                </a:solidFill>
              </a:endParaRPr>
            </a:p>
          </p:txBody>
        </p:sp>
        <p:sp>
          <p:nvSpPr>
            <p:cNvPr id="6160" name="Text Box 16"/>
            <p:cNvSpPr txBox="1">
              <a:spLocks noChangeArrowheads="1"/>
            </p:cNvSpPr>
            <p:nvPr/>
          </p:nvSpPr>
          <p:spPr bwMode="auto">
            <a:xfrm>
              <a:off x="5184" y="3888"/>
              <a:ext cx="56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>
                  <a:solidFill>
                    <a:srgbClr val="00FF00"/>
                  </a:solidFill>
                </a:rPr>
                <a:t>France</a:t>
              </a:r>
              <a:endParaRPr lang="en-US" altLang="en-US">
                <a:solidFill>
                  <a:srgbClr val="00FF00"/>
                </a:solidFill>
              </a:endParaRPr>
            </a:p>
          </p:txBody>
        </p:sp>
      </p:grpSp>
      <p:sp>
        <p:nvSpPr>
          <p:cNvPr id="6165" name="Text Box 21"/>
          <p:cNvSpPr txBox="1">
            <a:spLocks noChangeArrowheads="1"/>
          </p:cNvSpPr>
          <p:nvPr/>
        </p:nvSpPr>
        <p:spPr bwMode="auto">
          <a:xfrm>
            <a:off x="6080124" y="54768"/>
            <a:ext cx="304482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altLang="en-US" sz="2800" dirty="0">
                <a:solidFill>
                  <a:srgbClr val="0000FF"/>
                </a:solidFill>
              </a:rPr>
              <a:t>MODIS RGB composite</a:t>
            </a:r>
            <a:endParaRPr lang="en-US" alt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858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 descr="2006169120407_00745_CS_1A-AUX_GRANULE_P_R00_E00_1AA_sm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267" y="2858453"/>
            <a:ext cx="768608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0" name="Picture 16" descr="ch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61076" cy="689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2006169120407_00745_CS_1A-AUX_GRANULE_P_R00_E00_1AA_large_2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31" b="12610"/>
          <a:stretch>
            <a:fillRect/>
          </a:stretch>
        </p:blipFill>
        <p:spPr bwMode="auto">
          <a:xfrm>
            <a:off x="-2133600" y="5334000"/>
            <a:ext cx="8885238" cy="1371600"/>
          </a:xfrm>
          <a:prstGeom prst="rect">
            <a:avLst/>
          </a:prstGeom>
          <a:noFill/>
          <a:ln w="9525">
            <a:solidFill>
              <a:srgbClr val="33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1" name="Line 7"/>
          <p:cNvSpPr>
            <a:spLocks noChangeShapeType="1"/>
          </p:cNvSpPr>
          <p:nvPr/>
        </p:nvSpPr>
        <p:spPr bwMode="auto">
          <a:xfrm>
            <a:off x="2438400" y="533400"/>
            <a:ext cx="457200" cy="16764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 flipH="1">
            <a:off x="1447800" y="533400"/>
            <a:ext cx="990600" cy="5029200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1273" name="Picture 9" descr="2006169120407_00745_CS_1A-AUX_GRANULE_P_R00_E00_1AA_large_2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72" b="12614"/>
          <a:stretch>
            <a:fillRect/>
          </a:stretch>
        </p:blipFill>
        <p:spPr bwMode="auto">
          <a:xfrm>
            <a:off x="6729413" y="5335588"/>
            <a:ext cx="8893175" cy="137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3366FF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4" name="Line 10"/>
          <p:cNvSpPr>
            <a:spLocks noChangeShapeType="1"/>
          </p:cNvSpPr>
          <p:nvPr/>
        </p:nvSpPr>
        <p:spPr bwMode="auto">
          <a:xfrm>
            <a:off x="2895600" y="2209800"/>
            <a:ext cx="4572000" cy="3276600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1584325" y="6208713"/>
            <a:ext cx="1073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>
                <a:solidFill>
                  <a:srgbClr val="00FF00"/>
                </a:solidFill>
              </a:rPr>
              <a:t>Scotland</a:t>
            </a:r>
            <a:endParaRPr lang="en-US" altLang="en-US">
              <a:solidFill>
                <a:srgbClr val="00FF00"/>
              </a:solidFill>
            </a:endParaRP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5378450" y="6186488"/>
            <a:ext cx="1022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>
                <a:solidFill>
                  <a:srgbClr val="00FF00"/>
                </a:solidFill>
              </a:rPr>
              <a:t>England</a:t>
            </a:r>
            <a:endParaRPr lang="en-US" altLang="en-US">
              <a:solidFill>
                <a:srgbClr val="00FF00"/>
              </a:solidFill>
            </a:endParaRPr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4027488" y="6096000"/>
            <a:ext cx="69691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400">
                <a:solidFill>
                  <a:srgbClr val="00FF00"/>
                </a:solidFill>
              </a:rPr>
              <a:t>Lake</a:t>
            </a:r>
          </a:p>
          <a:p>
            <a:r>
              <a:rPr lang="en-GB" altLang="en-US" sz="1400">
                <a:solidFill>
                  <a:srgbClr val="00FF00"/>
                </a:solidFill>
              </a:rPr>
              <a:t>district</a:t>
            </a:r>
            <a:endParaRPr lang="en-US" altLang="en-US" sz="1400">
              <a:solidFill>
                <a:srgbClr val="00FF00"/>
              </a:solidFill>
            </a:endParaRPr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7075488" y="6096000"/>
            <a:ext cx="69691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1400">
                <a:solidFill>
                  <a:srgbClr val="00FF00"/>
                </a:solidFill>
              </a:rPr>
              <a:t>Isle of Wight</a:t>
            </a:r>
            <a:endParaRPr lang="en-US" altLang="en-US" sz="1400">
              <a:solidFill>
                <a:srgbClr val="00FF00"/>
              </a:solidFill>
            </a:endParaRPr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8229600" y="6172200"/>
            <a:ext cx="895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>
                <a:solidFill>
                  <a:srgbClr val="00FF00"/>
                </a:solidFill>
              </a:rPr>
              <a:t>France</a:t>
            </a:r>
            <a:endParaRPr lang="en-US" altLang="en-US">
              <a:solidFill>
                <a:srgbClr val="00FF00"/>
              </a:solidFill>
            </a:endParaRPr>
          </a:p>
        </p:txBody>
      </p:sp>
      <p:sp>
        <p:nvSpPr>
          <p:cNvPr id="11281" name="Text Box 17"/>
          <p:cNvSpPr txBox="1">
            <a:spLocks noChangeArrowheads="1"/>
          </p:cNvSpPr>
          <p:nvPr/>
        </p:nvSpPr>
        <p:spPr bwMode="auto">
          <a:xfrm>
            <a:off x="6019800" y="76200"/>
            <a:ext cx="310515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altLang="en-US" sz="2800" dirty="0">
                <a:solidFill>
                  <a:srgbClr val="0000FF"/>
                </a:solidFill>
              </a:rPr>
              <a:t>MODIS Infrared </a:t>
            </a:r>
            <a:r>
              <a:rPr lang="en-GB" altLang="en-US" sz="2800" dirty="0" smtClean="0">
                <a:solidFill>
                  <a:srgbClr val="0000FF"/>
                </a:solidFill>
              </a:rPr>
              <a:t>Window</a:t>
            </a:r>
            <a:endParaRPr lang="en-US" altLang="en-US" sz="2800" dirty="0">
              <a:solidFill>
                <a:srgbClr val="0000FF"/>
              </a:solidFill>
            </a:endParaRPr>
          </a:p>
        </p:txBody>
      </p:sp>
      <p:sp>
        <p:nvSpPr>
          <p:cNvPr id="11282" name="Rectangle 18"/>
          <p:cNvSpPr>
            <a:spLocks noChangeArrowheads="1"/>
          </p:cNvSpPr>
          <p:nvPr/>
        </p:nvSpPr>
        <p:spPr bwMode="auto">
          <a:xfrm>
            <a:off x="6096000" y="1219200"/>
            <a:ext cx="28956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3200" dirty="0"/>
              <a:t>13.10 UTC June 18</a:t>
            </a:r>
            <a:r>
              <a:rPr lang="en-GB" altLang="en-US" sz="3200" baseline="30000" dirty="0"/>
              <a:t>th </a:t>
            </a:r>
            <a:r>
              <a:rPr lang="en-GB" altLang="en-US" sz="3200" dirty="0" smtClean="0"/>
              <a:t> 2006</a:t>
            </a:r>
            <a:endParaRPr lang="en-US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04021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30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43"/>
          <a:stretch>
            <a:fillRect/>
          </a:stretch>
        </p:blipFill>
        <p:spPr bwMode="auto">
          <a:xfrm>
            <a:off x="-733425" y="-1295400"/>
            <a:ext cx="7170738" cy="838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2006169120407_00745_CS_1A-AUX_GRANULE_P_R00_E00_1AA_large_2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31" b="12610"/>
          <a:stretch>
            <a:fillRect/>
          </a:stretch>
        </p:blipFill>
        <p:spPr bwMode="auto">
          <a:xfrm>
            <a:off x="-2133600" y="5334000"/>
            <a:ext cx="8885238" cy="1371600"/>
          </a:xfrm>
          <a:prstGeom prst="rect">
            <a:avLst/>
          </a:prstGeom>
          <a:noFill/>
          <a:ln w="9525">
            <a:solidFill>
              <a:srgbClr val="33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2006169120407_00745_CS_1A-AUX_GRANULE_P_R00_E00_1AA_large_2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72" b="12614"/>
          <a:stretch>
            <a:fillRect/>
          </a:stretch>
        </p:blipFill>
        <p:spPr bwMode="auto">
          <a:xfrm>
            <a:off x="6729413" y="5335588"/>
            <a:ext cx="8893175" cy="137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3366FF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1584325" y="6208713"/>
            <a:ext cx="1073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>
                <a:solidFill>
                  <a:srgbClr val="00FF00"/>
                </a:solidFill>
              </a:rPr>
              <a:t>Scotland</a:t>
            </a:r>
            <a:endParaRPr lang="en-US" altLang="en-US">
              <a:solidFill>
                <a:srgbClr val="00FF00"/>
              </a:solidFill>
            </a:endParaRP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5378450" y="6186488"/>
            <a:ext cx="1022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>
                <a:solidFill>
                  <a:srgbClr val="00FF00"/>
                </a:solidFill>
              </a:rPr>
              <a:t>England</a:t>
            </a:r>
            <a:endParaRPr lang="en-US" altLang="en-US">
              <a:solidFill>
                <a:srgbClr val="00FF00"/>
              </a:solidFill>
            </a:endParaRP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4027488" y="6096000"/>
            <a:ext cx="69691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400">
                <a:solidFill>
                  <a:srgbClr val="00FF00"/>
                </a:solidFill>
              </a:rPr>
              <a:t>Lake</a:t>
            </a:r>
          </a:p>
          <a:p>
            <a:r>
              <a:rPr lang="en-GB" altLang="en-US" sz="1400">
                <a:solidFill>
                  <a:srgbClr val="00FF00"/>
                </a:solidFill>
              </a:rPr>
              <a:t>district</a:t>
            </a:r>
            <a:endParaRPr lang="en-US" altLang="en-US" sz="1400">
              <a:solidFill>
                <a:srgbClr val="00FF00"/>
              </a:solidFill>
            </a:endParaRPr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7075488" y="6096000"/>
            <a:ext cx="69691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1400">
                <a:solidFill>
                  <a:srgbClr val="00FF00"/>
                </a:solidFill>
              </a:rPr>
              <a:t>Isle of Wight</a:t>
            </a:r>
            <a:endParaRPr lang="en-US" altLang="en-US" sz="1400">
              <a:solidFill>
                <a:srgbClr val="00FF00"/>
              </a:solidFill>
            </a:endParaRPr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8229600" y="6172200"/>
            <a:ext cx="895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>
                <a:solidFill>
                  <a:srgbClr val="00FF00"/>
                </a:solidFill>
              </a:rPr>
              <a:t>France</a:t>
            </a:r>
            <a:endParaRPr lang="en-US" altLang="en-US">
              <a:solidFill>
                <a:srgbClr val="00FF00"/>
              </a:solidFill>
            </a:endParaRPr>
          </a:p>
        </p:txBody>
      </p:sp>
      <p:sp>
        <p:nvSpPr>
          <p:cNvPr id="9231" name="Line 15"/>
          <p:cNvSpPr>
            <a:spLocks noChangeShapeType="1"/>
          </p:cNvSpPr>
          <p:nvPr/>
        </p:nvSpPr>
        <p:spPr bwMode="auto">
          <a:xfrm>
            <a:off x="1752600" y="1295400"/>
            <a:ext cx="990600" cy="34290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2" name="Line 16"/>
          <p:cNvSpPr>
            <a:spLocks noChangeShapeType="1"/>
          </p:cNvSpPr>
          <p:nvPr/>
        </p:nvSpPr>
        <p:spPr bwMode="auto">
          <a:xfrm flipH="1">
            <a:off x="1447800" y="1295400"/>
            <a:ext cx="304800" cy="4267200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3" name="Line 17"/>
          <p:cNvSpPr>
            <a:spLocks noChangeShapeType="1"/>
          </p:cNvSpPr>
          <p:nvPr/>
        </p:nvSpPr>
        <p:spPr bwMode="auto">
          <a:xfrm>
            <a:off x="2743200" y="4724400"/>
            <a:ext cx="4648200" cy="685800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4" name="Text Box 18"/>
          <p:cNvSpPr txBox="1">
            <a:spLocks noChangeArrowheads="1"/>
          </p:cNvSpPr>
          <p:nvPr/>
        </p:nvSpPr>
        <p:spPr bwMode="auto">
          <a:xfrm>
            <a:off x="6419850" y="76200"/>
            <a:ext cx="26479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altLang="en-US" sz="2400" dirty="0" smtClean="0">
                <a:solidFill>
                  <a:srgbClr val="0000FF"/>
                </a:solidFill>
              </a:rPr>
              <a:t>UK Met </a:t>
            </a:r>
            <a:r>
              <a:rPr lang="en-GB" altLang="en-US" sz="2400" dirty="0">
                <a:solidFill>
                  <a:srgbClr val="0000FF"/>
                </a:solidFill>
              </a:rPr>
              <a:t>Office rain radar network</a:t>
            </a:r>
            <a:endParaRPr lang="en-US" altLang="en-US" sz="2400" dirty="0">
              <a:solidFill>
                <a:srgbClr val="0000FF"/>
              </a:solidFill>
            </a:endParaRPr>
          </a:p>
        </p:txBody>
      </p:sp>
      <p:sp>
        <p:nvSpPr>
          <p:cNvPr id="9235" name="Rectangle 19"/>
          <p:cNvSpPr>
            <a:spLocks noChangeArrowheads="1"/>
          </p:cNvSpPr>
          <p:nvPr/>
        </p:nvSpPr>
        <p:spPr bwMode="auto">
          <a:xfrm>
            <a:off x="6324600" y="1058830"/>
            <a:ext cx="2895600" cy="2163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4000" dirty="0"/>
              <a:t>13.10 UTC June 18</a:t>
            </a:r>
            <a:r>
              <a:rPr lang="en-GB" altLang="en-US" sz="4000" baseline="30000" dirty="0"/>
              <a:t>th </a:t>
            </a:r>
            <a:r>
              <a:rPr lang="en-GB" altLang="en-US" sz="4000" dirty="0" smtClean="0"/>
              <a:t>2006</a:t>
            </a:r>
            <a:endParaRPr lang="en-US" altLang="en-US" sz="4000" dirty="0"/>
          </a:p>
        </p:txBody>
      </p:sp>
    </p:spTree>
    <p:extLst>
      <p:ext uri="{BB962C8B-B14F-4D97-AF65-F5344CB8AC3E}">
        <p14:creationId xmlns:p14="http://schemas.microsoft.com/office/powerpoint/2010/main" val="5647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229600" cy="1143000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10200" y="4189412"/>
            <a:ext cx="3505200" cy="2363788"/>
          </a:xfrm>
        </p:spPr>
        <p:txBody>
          <a:bodyPr>
            <a:normAutofit/>
          </a:bodyPr>
          <a:lstStyle/>
          <a:p>
            <a:r>
              <a:rPr lang="en-GB" altLang="en-US" sz="3200" dirty="0"/>
              <a:t>Tropical</a:t>
            </a:r>
            <a:r>
              <a:rPr lang="en-GB" altLang="en-US" sz="2800" dirty="0"/>
              <a:t> </a:t>
            </a:r>
            <a:r>
              <a:rPr lang="en-GB" altLang="en-US" sz="3200" dirty="0"/>
              <a:t>convection: oceanic and orographic</a:t>
            </a:r>
            <a:endParaRPr lang="en-US" altLang="en-US" sz="3200" dirty="0"/>
          </a:p>
        </p:txBody>
      </p:sp>
      <p:pic>
        <p:nvPicPr>
          <p:cNvPr id="7174" name="Picture 6" descr="16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905000"/>
            <a:ext cx="518160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6" name="Line 8"/>
          <p:cNvSpPr>
            <a:spLocks noChangeShapeType="1"/>
          </p:cNvSpPr>
          <p:nvPr/>
        </p:nvSpPr>
        <p:spPr bwMode="auto">
          <a:xfrm>
            <a:off x="2743200" y="3048000"/>
            <a:ext cx="533400" cy="2209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7172" name="Picture 4" descr="2006169034941_00740_CS_1A-AUX_GRANULE_P_R00_E00_1AA_large_1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12"/>
          <a:stretch>
            <a:fillRect/>
          </a:stretch>
        </p:blipFill>
        <p:spPr bwMode="auto">
          <a:xfrm>
            <a:off x="76200" y="77788"/>
            <a:ext cx="8913813" cy="2055812"/>
          </a:xfrm>
          <a:prstGeom prst="rect">
            <a:avLst/>
          </a:prstGeom>
          <a:noFill/>
          <a:ln w="12700">
            <a:solidFill>
              <a:srgbClr val="33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9" name="Line 11"/>
          <p:cNvSpPr>
            <a:spLocks noChangeShapeType="1"/>
          </p:cNvSpPr>
          <p:nvPr/>
        </p:nvSpPr>
        <p:spPr bwMode="auto">
          <a:xfrm flipV="1">
            <a:off x="3276600" y="2133600"/>
            <a:ext cx="5715000" cy="3124200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0" name="Line 12"/>
          <p:cNvSpPr>
            <a:spLocks noChangeShapeType="1"/>
          </p:cNvSpPr>
          <p:nvPr/>
        </p:nvSpPr>
        <p:spPr bwMode="auto">
          <a:xfrm flipH="1" flipV="1">
            <a:off x="76200" y="2133600"/>
            <a:ext cx="2667000" cy="914400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1" name="Text Box 13"/>
          <p:cNvSpPr txBox="1">
            <a:spLocks noChangeArrowheads="1"/>
          </p:cNvSpPr>
          <p:nvPr/>
        </p:nvSpPr>
        <p:spPr bwMode="auto">
          <a:xfrm>
            <a:off x="6019800" y="1524000"/>
            <a:ext cx="2165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>
                <a:solidFill>
                  <a:srgbClr val="00FF00"/>
                </a:solidFill>
              </a:rPr>
              <a:t>Papua New Guinea</a:t>
            </a:r>
            <a:endParaRPr lang="en-US" altLang="en-US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29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 descr="16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" y="1828800"/>
            <a:ext cx="5146675" cy="514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8196" name="Picture 4" descr="2006169034941_00740_CS_1A-AUX_GRANULE_P_R00_E00_1AA_large_1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10"/>
          <a:stretch>
            <a:fillRect/>
          </a:stretch>
        </p:blipFill>
        <p:spPr bwMode="auto">
          <a:xfrm>
            <a:off x="106363" y="76200"/>
            <a:ext cx="8885237" cy="2057400"/>
          </a:xfrm>
          <a:prstGeom prst="rect">
            <a:avLst/>
          </a:prstGeom>
          <a:noFill/>
          <a:ln w="12700">
            <a:solidFill>
              <a:srgbClr val="33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8" name="Line 6"/>
          <p:cNvSpPr>
            <a:spLocks noChangeShapeType="1"/>
          </p:cNvSpPr>
          <p:nvPr/>
        </p:nvSpPr>
        <p:spPr bwMode="auto">
          <a:xfrm>
            <a:off x="3048000" y="4191000"/>
            <a:ext cx="609600" cy="23622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 flipV="1">
            <a:off x="3657600" y="2133600"/>
            <a:ext cx="5334000" cy="4419600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 flipH="1" flipV="1">
            <a:off x="76200" y="2133600"/>
            <a:ext cx="2971800" cy="2057400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5486400" y="5334000"/>
            <a:ext cx="3200400" cy="79216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z="3200" dirty="0" smtClean="0"/>
              <a:t>Anvil Cirrus</a:t>
            </a:r>
            <a:endParaRPr lang="en-US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83532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5" descr="16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1828800"/>
            <a:ext cx="51435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15364" name="Picture 4" descr="2006169021048_00739_CS_1A-AUX_GRANULE_P_R00_E00_1AA_large_1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47"/>
          <a:stretch>
            <a:fillRect/>
          </a:stretch>
        </p:blipFill>
        <p:spPr bwMode="auto">
          <a:xfrm>
            <a:off x="106363" y="84138"/>
            <a:ext cx="8885237" cy="2049462"/>
          </a:xfrm>
          <a:prstGeom prst="rect">
            <a:avLst/>
          </a:prstGeom>
          <a:noFill/>
          <a:ln w="12700">
            <a:solidFill>
              <a:srgbClr val="00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6" name="Line 6"/>
          <p:cNvSpPr>
            <a:spLocks noChangeShapeType="1"/>
          </p:cNvSpPr>
          <p:nvPr/>
        </p:nvSpPr>
        <p:spPr bwMode="auto">
          <a:xfrm>
            <a:off x="2514600" y="2514600"/>
            <a:ext cx="609600" cy="22860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7" name="Line 7"/>
          <p:cNvSpPr>
            <a:spLocks noChangeShapeType="1"/>
          </p:cNvSpPr>
          <p:nvPr/>
        </p:nvSpPr>
        <p:spPr bwMode="auto">
          <a:xfrm flipV="1">
            <a:off x="3124200" y="2133600"/>
            <a:ext cx="5867400" cy="2667000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 flipH="1" flipV="1">
            <a:off x="76200" y="2133600"/>
            <a:ext cx="2438400" cy="381000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5295900" y="4004468"/>
            <a:ext cx="3848100" cy="2701132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z="2800" dirty="0" smtClean="0"/>
              <a:t>Complex Cloud Systems</a:t>
            </a:r>
          </a:p>
          <a:p>
            <a:pPr lvl="1"/>
            <a:r>
              <a:rPr lang="en-GB" altLang="en-US" sz="2800" dirty="0" smtClean="0"/>
              <a:t>Multi-Level Clouds</a:t>
            </a:r>
          </a:p>
          <a:p>
            <a:pPr lvl="1"/>
            <a:r>
              <a:rPr lang="en-GB" altLang="en-US" sz="2800" dirty="0" smtClean="0"/>
              <a:t>Cirrus over Cumulus</a:t>
            </a:r>
          </a:p>
          <a:p>
            <a:pPr lvl="1"/>
            <a:r>
              <a:rPr lang="en-GB" altLang="en-US" sz="2800" dirty="0" smtClean="0"/>
              <a:t>Precipitating and non-precipitating</a:t>
            </a:r>
          </a:p>
          <a:p>
            <a:pPr marL="393192" lvl="1" indent="0">
              <a:buNone/>
            </a:pPr>
            <a:endParaRPr lang="en-US" altLang="en-US" sz="3000" dirty="0"/>
          </a:p>
        </p:txBody>
      </p:sp>
    </p:spTree>
    <p:extLst>
      <p:ext uri="{BB962C8B-B14F-4D97-AF65-F5344CB8AC3E}">
        <p14:creationId xmlns:p14="http://schemas.microsoft.com/office/powerpoint/2010/main" val="310819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3664</TotalTime>
  <Words>1959</Words>
  <Application>Microsoft Office PowerPoint</Application>
  <PresentationFormat>On-screen Show (4:3)</PresentationFormat>
  <Paragraphs>314</Paragraphs>
  <Slides>39</Slides>
  <Notes>8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8" baseType="lpstr">
      <vt:lpstr>Arial</vt:lpstr>
      <vt:lpstr>Calibri</vt:lpstr>
      <vt:lpstr>Constantia</vt:lpstr>
      <vt:lpstr>Gill Sans MT</vt:lpstr>
      <vt:lpstr>Symbol</vt:lpstr>
      <vt:lpstr>Times New Roman</vt:lpstr>
      <vt:lpstr>Verdana</vt:lpstr>
      <vt:lpstr>Wingdings 2</vt:lpstr>
      <vt:lpstr>Flow</vt:lpstr>
      <vt:lpstr>CloudSat Introduction</vt:lpstr>
      <vt:lpstr>PowerPoint Presentation</vt:lpstr>
      <vt:lpstr>Launch Vehicle</vt:lpstr>
      <vt:lpstr>PowerPoint Presentation</vt:lpstr>
      <vt:lpstr>PowerPoint Presentation</vt:lpstr>
      <vt:lpstr>Formation Flying</vt:lpstr>
      <vt:lpstr>PowerPoint Presentation</vt:lpstr>
      <vt:lpstr>CloudSat</vt:lpstr>
      <vt:lpstr>Mission Objectives</vt:lpstr>
      <vt:lpstr>Science Questions</vt:lpstr>
      <vt:lpstr>CloudSat Operations</vt:lpstr>
      <vt:lpstr>CloudSat Operations</vt:lpstr>
      <vt:lpstr>CloudSat CPR</vt:lpstr>
      <vt:lpstr>CPR Profile Data</vt:lpstr>
      <vt:lpstr>CPR Profile Data</vt:lpstr>
      <vt:lpstr>CloudSat Operations -Radar</vt:lpstr>
      <vt:lpstr>Radar in Space</vt:lpstr>
      <vt:lpstr>Radar in Space</vt:lpstr>
      <vt:lpstr>Attenuation</vt:lpstr>
      <vt:lpstr>CloudSat Operations -Radar</vt:lpstr>
      <vt:lpstr>Other CPR Properties</vt:lpstr>
      <vt:lpstr>CloudSat Orbit</vt:lpstr>
      <vt:lpstr>PowerPoint Presentation</vt:lpstr>
      <vt:lpstr>Other CPR Sampling Properties</vt:lpstr>
      <vt:lpstr>Other CPR Sampling Properties</vt:lpstr>
      <vt:lpstr>Other CPR Sampling Properties</vt:lpstr>
      <vt:lpstr>CloudSat Data Products</vt:lpstr>
      <vt:lpstr>CloudSat Data</vt:lpstr>
      <vt:lpstr>PowerPoint Presentation</vt:lpstr>
      <vt:lpstr>A-Train Cloud Ice</vt:lpstr>
      <vt:lpstr>A CloudSat Granule &amp; Subset</vt:lpstr>
      <vt:lpstr>One orbit: June 13 2006</vt:lpstr>
      <vt:lpstr>PowerPoint Presentation</vt:lpstr>
      <vt:lpstr>13.10 UTC June 18th 2006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Introduction Lecture 1: History of Remote Sensing</dc:title>
  <dc:creator>Jennifer</dc:creator>
  <cp:lastModifiedBy>Jennifer Griswold</cp:lastModifiedBy>
  <cp:revision>406</cp:revision>
  <cp:lastPrinted>2017-09-25T23:52:41Z</cp:lastPrinted>
  <dcterms:created xsi:type="dcterms:W3CDTF">2015-01-12T21:16:19Z</dcterms:created>
  <dcterms:modified xsi:type="dcterms:W3CDTF">2017-09-25T23:53:01Z</dcterms:modified>
</cp:coreProperties>
</file>