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39"/>
  </p:notesMasterIdLst>
  <p:sldIdLst>
    <p:sldId id="256" r:id="rId2"/>
    <p:sldId id="434" r:id="rId3"/>
    <p:sldId id="505" r:id="rId4"/>
    <p:sldId id="471" r:id="rId5"/>
    <p:sldId id="476" r:id="rId6"/>
    <p:sldId id="477" r:id="rId7"/>
    <p:sldId id="478" r:id="rId8"/>
    <p:sldId id="472" r:id="rId9"/>
    <p:sldId id="460" r:id="rId10"/>
    <p:sldId id="437" r:id="rId11"/>
    <p:sldId id="474" r:id="rId12"/>
    <p:sldId id="479" r:id="rId13"/>
    <p:sldId id="473" r:id="rId14"/>
    <p:sldId id="495" r:id="rId15"/>
    <p:sldId id="496" r:id="rId16"/>
    <p:sldId id="497" r:id="rId17"/>
    <p:sldId id="498" r:id="rId18"/>
    <p:sldId id="499" r:id="rId19"/>
    <p:sldId id="500" r:id="rId20"/>
    <p:sldId id="501" r:id="rId21"/>
    <p:sldId id="480" r:id="rId22"/>
    <p:sldId id="504" r:id="rId23"/>
    <p:sldId id="481" r:id="rId24"/>
    <p:sldId id="482" r:id="rId25"/>
    <p:sldId id="483" r:id="rId26"/>
    <p:sldId id="484" r:id="rId27"/>
    <p:sldId id="485" r:id="rId28"/>
    <p:sldId id="486" r:id="rId29"/>
    <p:sldId id="487" r:id="rId30"/>
    <p:sldId id="488" r:id="rId31"/>
    <p:sldId id="489" r:id="rId32"/>
    <p:sldId id="490" r:id="rId33"/>
    <p:sldId id="502" r:id="rId34"/>
    <p:sldId id="503" r:id="rId35"/>
    <p:sldId id="491" r:id="rId36"/>
    <p:sldId id="492" r:id="rId37"/>
    <p:sldId id="506" r:id="rId38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4B4"/>
    <a:srgbClr val="FDA1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94" autoAdjust="0"/>
    <p:restoredTop sz="84201" autoAdjust="0"/>
  </p:normalViewPr>
  <p:slideViewPr>
    <p:cSldViewPr>
      <p:cViewPr varScale="1">
        <p:scale>
          <a:sx n="63" d="100"/>
          <a:sy n="63" d="100"/>
        </p:scale>
        <p:origin x="1506" y="6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131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image" Target="../media/image15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6.wmf"/><Relationship Id="rId1" Type="http://schemas.openxmlformats.org/officeDocument/2006/relationships/image" Target="../media/image15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6.wmf"/><Relationship Id="rId1" Type="http://schemas.openxmlformats.org/officeDocument/2006/relationships/image" Target="../media/image1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19B1B6FE-4084-492D-8D79-B774F0F30E03}" type="datetimeFigureOut">
              <a:rPr lang="en-US" smtClean="0"/>
              <a:t>9/25/2017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BCB94533-8ECB-43F2-B809-AA1E260CB6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2700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en.wikipedia.org/wiki/Raman_scattering" TargetMode="External"/><Relationship Id="rId3" Type="http://schemas.openxmlformats.org/officeDocument/2006/relationships/hyperlink" Target="http://en.wikipedia.org/wiki/Mie_scattering" TargetMode="External"/><Relationship Id="rId7" Type="http://schemas.openxmlformats.org/officeDocument/2006/relationships/hyperlink" Target="http://en.wikipedia.org/wiki/Brillouin_scattering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en.wikipedia.org/wiki/Weather_radar" TargetMode="External"/><Relationship Id="rId5" Type="http://schemas.openxmlformats.org/officeDocument/2006/relationships/hyperlink" Target="http://en.wikipedia.org/wiki/Gegenschein" TargetMode="External"/><Relationship Id="rId4" Type="http://schemas.openxmlformats.org/officeDocument/2006/relationships/hyperlink" Target="http://en.wikipedia.org/wiki/Alpenglow" TargetMode="Externa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73175" y="723900"/>
            <a:ext cx="4797425" cy="3597275"/>
          </a:xfrm>
          <a:ln/>
        </p:spPr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3017" y="4558796"/>
            <a:ext cx="5369169" cy="431946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949991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40097626" indent="-39614320"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8330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6661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44991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933224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1F80817-6038-462C-8A09-9173385FD7A0}" type="slidenum">
              <a:rPr lang="en-US" altLang="en-US" sz="1300">
                <a:latin typeface="Calibri" pitchFamily="34" charset="0"/>
              </a:rPr>
              <a:pPr eaLnBrk="1" hangingPunct="1"/>
              <a:t>5</a:t>
            </a:fld>
            <a:endParaRPr lang="en-US" altLang="en-US" sz="13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90365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40097626" indent="-39614320"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8330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6661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44991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933224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699FFDB-152D-47EA-B275-5049963CAA17}" type="slidenum">
              <a:rPr lang="en-US" altLang="en-US" sz="1300">
                <a:latin typeface="Calibri" pitchFamily="34" charset="0"/>
              </a:rPr>
              <a:pPr eaLnBrk="1" hangingPunct="1"/>
              <a:t>6</a:t>
            </a:fld>
            <a:endParaRPr lang="en-US" altLang="en-US" sz="13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08458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40097626" indent="-39614320"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8330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6661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44991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933224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E270096-61A2-4C01-8286-E1FD9BF77B64}" type="slidenum">
              <a:rPr lang="en-US" altLang="en-US" sz="1300">
                <a:latin typeface="Calibri" pitchFamily="34" charset="0"/>
              </a:rPr>
              <a:pPr eaLnBrk="1" hangingPunct="1"/>
              <a:t>7</a:t>
            </a:fld>
            <a:endParaRPr lang="en-US" altLang="en-US" sz="13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65478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Backscattering can occur in quite different physical situations, where the incoming waves or particles are deflected from their original direction by different mechanisms:</a:t>
            </a:r>
          </a:p>
          <a:p>
            <a:r>
              <a:rPr lang="en-US" dirty="0" smtClean="0"/>
              <a:t>Diffuse reflection from large particles and </a:t>
            </a:r>
            <a:r>
              <a:rPr lang="en-US" dirty="0" smtClean="0">
                <a:hlinkClick r:id="rId3" tooltip="Mie scattering"/>
              </a:rPr>
              <a:t>Mie scattering</a:t>
            </a:r>
            <a:r>
              <a:rPr lang="en-US" dirty="0" smtClean="0"/>
              <a:t>, causing </a:t>
            </a:r>
            <a:r>
              <a:rPr lang="en-US" dirty="0" smtClean="0">
                <a:hlinkClick r:id="rId4" tooltip="Alpenglow"/>
              </a:rPr>
              <a:t>alpenglow</a:t>
            </a:r>
            <a:r>
              <a:rPr lang="en-US" dirty="0" smtClean="0"/>
              <a:t> and </a:t>
            </a:r>
            <a:r>
              <a:rPr lang="en-US" dirty="0" err="1" smtClean="0">
                <a:hlinkClick r:id="rId5" tooltip="Gegenschein"/>
              </a:rPr>
              <a:t>gegenschein</a:t>
            </a:r>
            <a:r>
              <a:rPr lang="en-US" dirty="0" smtClean="0"/>
              <a:t>, and showing up in </a:t>
            </a:r>
            <a:r>
              <a:rPr lang="en-US" dirty="0" smtClean="0">
                <a:hlinkClick r:id="rId6" tooltip="Weather radar"/>
              </a:rPr>
              <a:t>weather radar</a:t>
            </a:r>
            <a:r>
              <a:rPr lang="en-US" dirty="0" smtClean="0"/>
              <a:t>;</a:t>
            </a:r>
          </a:p>
          <a:p>
            <a:r>
              <a:rPr lang="en-US" dirty="0" smtClean="0"/>
              <a:t>inelastic collisions between electromagnetic waves and the transmitting medium (</a:t>
            </a:r>
            <a:r>
              <a:rPr lang="en-US" dirty="0" err="1" smtClean="0">
                <a:hlinkClick r:id="rId7" tooltip="Brillouin scattering"/>
              </a:rPr>
              <a:t>Brillouin</a:t>
            </a:r>
            <a:r>
              <a:rPr lang="en-US" dirty="0" smtClean="0">
                <a:hlinkClick r:id="rId7" tooltip="Brillouin scattering"/>
              </a:rPr>
              <a:t> scattering</a:t>
            </a:r>
            <a:r>
              <a:rPr lang="en-US" dirty="0" smtClean="0"/>
              <a:t> and </a:t>
            </a:r>
            <a:r>
              <a:rPr lang="en-US" dirty="0" smtClean="0">
                <a:hlinkClick r:id="rId8" tooltip="Raman scattering"/>
              </a:rPr>
              <a:t>Raman scattering</a:t>
            </a:r>
            <a:r>
              <a:rPr lang="en-US" dirty="0" smtClean="0"/>
              <a:t>), </a:t>
            </a:r>
            <a:r>
              <a:rPr lang="en-US" dirty="0" err="1" smtClean="0"/>
              <a:t>importa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B94533-8ECB-43F2-B809-AA1E260CB69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1689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US" b="1" dirty="0" smtClean="0">
              <a:ea typeface="+mn-ea"/>
              <a:cs typeface="+mn-cs"/>
            </a:endParaRPr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40097626" indent="-39614320"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8330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6661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44991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933224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D84E15C4-4685-4603-87A8-F2280FD5D2C8}" type="slidenum">
              <a:rPr lang="en-US" altLang="en-US" sz="1300">
                <a:latin typeface="Calibri" pitchFamily="34" charset="0"/>
              </a:rPr>
              <a:pPr eaLnBrk="1" hangingPunct="1"/>
              <a:t>11</a:t>
            </a:fld>
            <a:endParaRPr lang="en-US" altLang="en-US" sz="13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32779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40097626" indent="-39614320"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8330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6661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44991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933224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0771C8F-A386-4BA5-99AD-8FDF20D17E07}" type="slidenum">
              <a:rPr lang="en-US" altLang="en-US" sz="1300">
                <a:latin typeface="Calibri" pitchFamily="34" charset="0"/>
              </a:rPr>
              <a:pPr eaLnBrk="1" hangingPunct="1"/>
              <a:t>12</a:t>
            </a:fld>
            <a:endParaRPr lang="en-US" altLang="en-US" sz="13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92964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797425" cy="3598863"/>
          </a:xfrm>
          <a:ln/>
        </p:spPr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690" y="4560447"/>
            <a:ext cx="5365820" cy="432111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643" tIns="47822" rIns="95643" bIns="47822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2144093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40097626" indent="-39614320"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8330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6661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44991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933224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CFFDF92-FEA1-42C2-A48B-252BEE92A15D}" type="slidenum">
              <a:rPr lang="en-US" altLang="en-US" sz="1300">
                <a:latin typeface="Calibri" pitchFamily="34" charset="0"/>
              </a:rPr>
              <a:pPr eaLnBrk="1" hangingPunct="1"/>
              <a:t>14</a:t>
            </a:fld>
            <a:endParaRPr lang="en-US" altLang="en-US" sz="13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6393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40097626" indent="-39614320"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8330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6661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44991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933224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9AFD728-86CF-43FF-83E1-6420938F1C44}" type="slidenum">
              <a:rPr lang="en-US" altLang="en-US" sz="1300">
                <a:latin typeface="Calibri" pitchFamily="34" charset="0"/>
              </a:rPr>
              <a:pPr eaLnBrk="1" hangingPunct="1"/>
              <a:t>15</a:t>
            </a:fld>
            <a:endParaRPr lang="en-US" altLang="en-US" sz="13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81901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40097626" indent="-39614320"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8330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6661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44991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933224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2757235-02BC-42DE-B685-EB9042ACE205}" type="slidenum">
              <a:rPr lang="en-US" altLang="en-US" sz="1300">
                <a:latin typeface="Calibri" pitchFamily="34" charset="0"/>
              </a:rPr>
              <a:pPr eaLnBrk="1" hangingPunct="1"/>
              <a:t>16</a:t>
            </a:fld>
            <a:endParaRPr lang="en-US" altLang="en-US" sz="13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12366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40097626" indent="-39614320"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8330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6661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44991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933224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0273E62-9A78-4B27-8F38-DFA6EA818DA9}" type="slidenum">
              <a:rPr lang="en-US" altLang="en-US" sz="1300">
                <a:latin typeface="Calibri" pitchFamily="34" charset="0"/>
              </a:rPr>
              <a:pPr eaLnBrk="1" hangingPunct="1"/>
              <a:t>17</a:t>
            </a:fld>
            <a:endParaRPr lang="en-US" altLang="en-US" sz="13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0258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40097626" indent="-39614320"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8330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6661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44991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933224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76B295B-F7AF-473A-8A13-B34979F1988D}" type="slidenum">
              <a:rPr lang="en-US" altLang="en-US" sz="1300">
                <a:latin typeface="Calibri" pitchFamily="34" charset="0"/>
              </a:rPr>
              <a:pPr eaLnBrk="1" hangingPunct="1"/>
              <a:t>18</a:t>
            </a:fld>
            <a:endParaRPr lang="en-US" altLang="en-US" sz="13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20994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40097626" indent="-39614320"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8330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6661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44991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933224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C3B4203-CC11-45C8-8689-C4D8C77E9F69}" type="slidenum">
              <a:rPr lang="en-US" altLang="en-US" sz="1300">
                <a:latin typeface="Calibri" pitchFamily="34" charset="0"/>
              </a:rPr>
              <a:pPr eaLnBrk="1" hangingPunct="1"/>
              <a:t>19</a:t>
            </a:fld>
            <a:endParaRPr lang="en-US" altLang="en-US" sz="13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8316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40097626" indent="-39614320"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8330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6661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44991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933224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C5A085C-3ECC-4EB2-B5B6-59AA77A087CE}" type="slidenum">
              <a:rPr lang="en-US" altLang="en-US" sz="1300">
                <a:latin typeface="Calibri" pitchFamily="34" charset="0"/>
              </a:rPr>
              <a:pPr eaLnBrk="1" hangingPunct="1"/>
              <a:t>20</a:t>
            </a:fld>
            <a:endParaRPr lang="en-US" altLang="en-US" sz="13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41360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40097626" indent="-39614320"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8330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6661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44991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933224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A1FF019-98A2-4915-8038-B15568B35A51}" type="slidenum">
              <a:rPr lang="en-US" altLang="en-US" sz="1300">
                <a:latin typeface="Calibri" pitchFamily="34" charset="0"/>
              </a:rPr>
              <a:pPr eaLnBrk="1" hangingPunct="1"/>
              <a:t>21</a:t>
            </a:fld>
            <a:endParaRPr lang="en-US" altLang="en-US" sz="13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81871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40097626" indent="-39614320"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8330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6661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44991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933224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E270096-61A2-4C01-8286-E1FD9BF77B64}" type="slidenum">
              <a:rPr lang="en-US" altLang="en-US" sz="1300">
                <a:latin typeface="Calibri" pitchFamily="34" charset="0"/>
              </a:rPr>
              <a:pPr eaLnBrk="1" hangingPunct="1"/>
              <a:t>22</a:t>
            </a:fld>
            <a:endParaRPr lang="en-US" altLang="en-US" sz="13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1090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40097626" indent="-39614320"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8330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6661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44991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933224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AF0A7FD-24B1-415E-9211-1E48DBE41912}" type="slidenum">
              <a:rPr lang="en-US" altLang="en-US" sz="1300">
                <a:latin typeface="Calibri" pitchFamily="34" charset="0"/>
              </a:rPr>
              <a:pPr eaLnBrk="1" hangingPunct="1"/>
              <a:t>23</a:t>
            </a:fld>
            <a:endParaRPr lang="en-US" altLang="en-US" sz="13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14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40097626" indent="-39614320"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8330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6661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44991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933224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B14B391-B5E4-4FEE-9712-87091260BA91}" type="slidenum">
              <a:rPr lang="en-US" altLang="en-US" sz="1300">
                <a:latin typeface="Calibri" pitchFamily="34" charset="0"/>
              </a:rPr>
              <a:pPr eaLnBrk="1" hangingPunct="1"/>
              <a:t>24</a:t>
            </a:fld>
            <a:endParaRPr lang="en-US" altLang="en-US" sz="13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456041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40097626" indent="-39614320"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8330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6661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44991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933224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EEF50B8-1342-4920-8E19-842ABCE97878}" type="slidenum">
              <a:rPr lang="en-US" altLang="en-US" sz="1300">
                <a:latin typeface="Calibri" pitchFamily="34" charset="0"/>
              </a:rPr>
              <a:pPr eaLnBrk="1" hangingPunct="1"/>
              <a:t>25</a:t>
            </a:fld>
            <a:endParaRPr lang="en-US" altLang="en-US" sz="13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19484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40097626" indent="-39614320"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8330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6661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44991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933224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A0446F9-869D-4798-A14D-84E6881C124C}" type="slidenum">
              <a:rPr lang="en-US" altLang="en-US" sz="1300">
                <a:latin typeface="Calibri" pitchFamily="34" charset="0"/>
              </a:rPr>
              <a:pPr eaLnBrk="1" hangingPunct="1"/>
              <a:t>26</a:t>
            </a:fld>
            <a:endParaRPr lang="en-US" altLang="en-US" sz="13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20081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40097626" indent="-39614320"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8330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6661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44991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933224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4408B6F-1C38-4DE5-9DA0-0B957EA489D1}" type="slidenum">
              <a:rPr lang="en-US" altLang="en-US" sz="1300">
                <a:latin typeface="Calibri" pitchFamily="34" charset="0"/>
              </a:rPr>
              <a:pPr eaLnBrk="1" hangingPunct="1"/>
              <a:t>27</a:t>
            </a:fld>
            <a:endParaRPr lang="en-US" altLang="en-US" sz="13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214398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40097626" indent="-39614320"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8330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6661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44991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933224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BFC61B0-7456-4E9E-A119-5E0920774976}" type="slidenum">
              <a:rPr lang="en-US" altLang="en-US" sz="1300">
                <a:latin typeface="Calibri" pitchFamily="34" charset="0"/>
              </a:rPr>
              <a:pPr eaLnBrk="1" hangingPunct="1"/>
              <a:t>28</a:t>
            </a:fld>
            <a:endParaRPr lang="en-US" altLang="en-US" sz="13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822854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40097626" indent="-39614320"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8330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6661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44991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933224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1AA8A7D-20E7-4B89-9462-41E3CA0F9A22}" type="slidenum">
              <a:rPr lang="en-US" altLang="en-US" sz="1300">
                <a:latin typeface="Calibri" pitchFamily="34" charset="0"/>
              </a:rPr>
              <a:pPr eaLnBrk="1" hangingPunct="1"/>
              <a:t>29</a:t>
            </a:fld>
            <a:endParaRPr lang="en-US" altLang="en-US" sz="13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079007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40097626" indent="-39614320"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8330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6661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44991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933224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325C7C7-5B17-4402-A316-EC14074CD6BD}" type="slidenum">
              <a:rPr lang="en-US" altLang="en-US" sz="1300">
                <a:latin typeface="Calibri" pitchFamily="34" charset="0"/>
              </a:rPr>
              <a:pPr eaLnBrk="1" hangingPunct="1"/>
              <a:t>30</a:t>
            </a:fld>
            <a:endParaRPr lang="en-US" altLang="en-US" sz="13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267429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40097626" indent="-39614320"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8330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6661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44991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933224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8A173A-95E8-4AB4-8CC2-CC918BBF5C72}" type="slidenum">
              <a:rPr lang="en-US" altLang="en-US" sz="1300">
                <a:latin typeface="Calibri" pitchFamily="34" charset="0"/>
              </a:rPr>
              <a:pPr eaLnBrk="1" hangingPunct="1"/>
              <a:t>31</a:t>
            </a:fld>
            <a:endParaRPr lang="en-US" altLang="en-US" sz="13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94037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40097626" indent="-39614320"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8330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6661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44991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933224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E703C3A-6766-4CA9-B382-ED67D73C4ED7}" type="slidenum">
              <a:rPr lang="en-US" altLang="en-US" sz="1300">
                <a:latin typeface="Calibri" pitchFamily="34" charset="0"/>
              </a:rPr>
              <a:pPr eaLnBrk="1" hangingPunct="1"/>
              <a:t>32</a:t>
            </a:fld>
            <a:endParaRPr lang="en-US" altLang="en-US" sz="13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78316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40097626" indent="-39614320"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8330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6661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44991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933224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918FF1C-C161-4863-8E75-BD062D75B3ED}" type="slidenum">
              <a:rPr lang="en-US" altLang="en-US" sz="1300">
                <a:latin typeface="Calibri" pitchFamily="34" charset="0"/>
              </a:rPr>
              <a:pPr eaLnBrk="1" hangingPunct="1"/>
              <a:t>33</a:t>
            </a:fld>
            <a:endParaRPr lang="en-US" altLang="en-US" sz="13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208775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40097626" indent="-39614320"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8330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6661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44991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933224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62D7678-A731-40F6-A98F-44D03859D2FD}" type="slidenum">
              <a:rPr lang="en-US" altLang="en-US" sz="1300">
                <a:latin typeface="Calibri" pitchFamily="34" charset="0"/>
              </a:rPr>
              <a:pPr eaLnBrk="1" hangingPunct="1"/>
              <a:t>34</a:t>
            </a:fld>
            <a:endParaRPr lang="en-US" altLang="en-US" sz="13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221518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40097626" indent="-39614320"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8330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6661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44991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933224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B73D6BC-AB3A-45B7-AF75-6861DEFFA188}" type="slidenum">
              <a:rPr lang="en-US" altLang="en-US" sz="1300">
                <a:latin typeface="Calibri" pitchFamily="34" charset="0"/>
              </a:rPr>
              <a:pPr eaLnBrk="1" hangingPunct="1"/>
              <a:t>35</a:t>
            </a:fld>
            <a:endParaRPr lang="en-US" altLang="en-US" sz="13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90766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40097626" indent="-39614320"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8330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6661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44991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933224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D6715AA1-EA58-4207-AD49-AE7D92C1A301}" type="slidenum">
              <a:rPr lang="en-US" altLang="en-US" sz="1300">
                <a:latin typeface="Calibri" pitchFamily="34" charset="0"/>
              </a:rPr>
              <a:pPr eaLnBrk="1" hangingPunct="1"/>
              <a:t>36</a:t>
            </a:fld>
            <a:endParaRPr lang="en-US" altLang="en-US" sz="13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5838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9/25/2017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9/25/2017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9/25/2017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9/25/2017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9/25/2017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9/25/2017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9/25/2017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9/25/2017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9/25/2017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9/25/2017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9/25/2017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69737D9-D4DC-4FFD-A102-7F8DA90EC827}" type="datetimeFigureOut">
              <a:rPr lang="en-US" smtClean="0"/>
              <a:t>9/25/2017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5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17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2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28.wmf"/><Relationship Id="rId4" Type="http://schemas.openxmlformats.org/officeDocument/2006/relationships/oleObject" Target="../embeddings/oleObject4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1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36.w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1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15.wmf"/><Relationship Id="rId4" Type="http://schemas.openxmlformats.org/officeDocument/2006/relationships/oleObject" Target="../embeddings/oleObject8.bin"/><Relationship Id="rId9" Type="http://schemas.openxmlformats.org/officeDocument/2006/relationships/image" Target="../media/image17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1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38.png"/><Relationship Id="rId4" Type="http://schemas.openxmlformats.org/officeDocument/2006/relationships/image" Target="../media/image39.png"/><Relationship Id="rId9" Type="http://schemas.openxmlformats.org/officeDocument/2006/relationships/image" Target="../media/image17.w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0.wmf"/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15.wmf"/><Relationship Id="rId12" Type="http://schemas.openxmlformats.org/officeDocument/2006/relationships/oleObject" Target="../embeddings/oleObject1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3.bin"/><Relationship Id="rId11" Type="http://schemas.openxmlformats.org/officeDocument/2006/relationships/image" Target="../media/image44.png"/><Relationship Id="rId5" Type="http://schemas.openxmlformats.org/officeDocument/2006/relationships/image" Target="../media/image42.png"/><Relationship Id="rId10" Type="http://schemas.openxmlformats.org/officeDocument/2006/relationships/image" Target="../media/image36.wmf"/><Relationship Id="rId4" Type="http://schemas.openxmlformats.org/officeDocument/2006/relationships/image" Target="../media/image41.png"/><Relationship Id="rId9" Type="http://schemas.openxmlformats.org/officeDocument/2006/relationships/oleObject" Target="../embeddings/oleObject14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0.wmf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15.wmf"/><Relationship Id="rId12" Type="http://schemas.openxmlformats.org/officeDocument/2006/relationships/oleObject" Target="../embeddings/oleObject1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6.bin"/><Relationship Id="rId11" Type="http://schemas.openxmlformats.org/officeDocument/2006/relationships/image" Target="../media/image44.png"/><Relationship Id="rId5" Type="http://schemas.openxmlformats.org/officeDocument/2006/relationships/image" Target="../media/image42.png"/><Relationship Id="rId10" Type="http://schemas.openxmlformats.org/officeDocument/2006/relationships/image" Target="../media/image36.wmf"/><Relationship Id="rId4" Type="http://schemas.openxmlformats.org/officeDocument/2006/relationships/image" Target="../media/image41.png"/><Relationship Id="rId9" Type="http://schemas.openxmlformats.org/officeDocument/2006/relationships/oleObject" Target="../embeddings/oleObject17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www-calipso.larc.nasa.gov/resources/calipso_users_guide/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www-calipso.larc.nasa.gov/resources/calipso_users_guide/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-calipso.larc.nasa.gov/products/lidar/browse_images/show_calendar.php/" TargetMode="External"/><Relationship Id="rId5" Type="http://schemas.openxmlformats.org/officeDocument/2006/relationships/hyperlink" Target="http://www-calipso.larc.nasa.gov/products/lidar/browse_images/expedited/" TargetMode="External"/><Relationship Id="rId4" Type="http://schemas.openxmlformats.org/officeDocument/2006/relationships/hyperlink" Target="http://www-calipso.larc.nasa.gov/search/" TargetMode="Externa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atrain.nasa.gov/images/A-TrainTime_We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96483"/>
            <a:ext cx="8708960" cy="4375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134" y="4038600"/>
            <a:ext cx="9108066" cy="1267857"/>
          </a:xfrm>
        </p:spPr>
        <p:txBody>
          <a:bodyPr>
            <a:normAutofit/>
          </a:bodyPr>
          <a:lstStyle/>
          <a:p>
            <a:pPr marL="182880" indent="0" algn="ctr">
              <a:buNone/>
            </a:pPr>
            <a:r>
              <a:rPr lang="en-US" sz="4000" dirty="0" smtClean="0">
                <a:solidFill>
                  <a:schemeClr val="tx2">
                    <a:lumMod val="90000"/>
                  </a:schemeClr>
                </a:solidFill>
              </a:rPr>
              <a:t>CALIPSO Introduction</a:t>
            </a:r>
            <a:endParaRPr lang="en-US" sz="4000" dirty="0">
              <a:solidFill>
                <a:schemeClr val="tx2">
                  <a:lumMod val="9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0800" y="6019800"/>
            <a:ext cx="6400800" cy="762000"/>
          </a:xfrm>
        </p:spPr>
        <p:txBody>
          <a:bodyPr>
            <a:normAutofit/>
          </a:bodyPr>
          <a:lstStyle/>
          <a:p>
            <a:r>
              <a:rPr lang="en-US" dirty="0" smtClean="0"/>
              <a:t>Jennifer D. S. Griswold</a:t>
            </a:r>
          </a:p>
          <a:p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52401" y="76200"/>
            <a:ext cx="9067799" cy="734457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marL="182880" algn="ctr"/>
            <a:r>
              <a:rPr lang="en-US" sz="4000" dirty="0" smtClean="0"/>
              <a:t>MET 611 – Satellite Data Applications</a:t>
            </a:r>
            <a:endParaRPr lang="en-US" sz="4000" dirty="0"/>
          </a:p>
        </p:txBody>
      </p:sp>
      <p:sp>
        <p:nvSpPr>
          <p:cNvPr id="6" name="TextBox 7"/>
          <p:cNvSpPr txBox="1">
            <a:spLocks noChangeArrowheads="1"/>
          </p:cNvSpPr>
          <p:nvPr/>
        </p:nvSpPr>
        <p:spPr bwMode="auto">
          <a:xfrm>
            <a:off x="76200" y="5410200"/>
            <a:ext cx="50038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en-US" sz="2000" dirty="0" smtClean="0">
                <a:solidFill>
                  <a:schemeClr val="accent3">
                    <a:lumMod val="50000"/>
                  </a:schemeClr>
                </a:solidFill>
                <a:latin typeface="Times New Roman" charset="0"/>
                <a:cs typeface="Times New Roman" charset="0"/>
              </a:rPr>
              <a:t>Many slides are from a talk by </a:t>
            </a:r>
            <a:r>
              <a:rPr lang="en-US" altLang="en-US" sz="2000" dirty="0" err="1" smtClean="0">
                <a:solidFill>
                  <a:schemeClr val="accent3">
                    <a:lumMod val="50000"/>
                  </a:schemeClr>
                </a:solidFill>
                <a:latin typeface="Times New Roman" charset="0"/>
                <a:cs typeface="Times New Roman" charset="0"/>
              </a:rPr>
              <a:t>Meloë</a:t>
            </a:r>
            <a:r>
              <a:rPr lang="en-US" altLang="en-US" sz="2000" dirty="0" smtClean="0">
                <a:solidFill>
                  <a:schemeClr val="accent3">
                    <a:lumMod val="50000"/>
                  </a:schemeClr>
                </a:solidFill>
                <a:latin typeface="Times New Roman" charset="0"/>
                <a:cs typeface="Times New Roman" charset="0"/>
              </a:rPr>
              <a:t> </a:t>
            </a:r>
            <a:r>
              <a:rPr lang="en-US" altLang="en-US" sz="2000" dirty="0" err="1" smtClean="0">
                <a:solidFill>
                  <a:schemeClr val="accent3">
                    <a:lumMod val="50000"/>
                  </a:schemeClr>
                </a:solidFill>
                <a:latin typeface="Times New Roman" charset="0"/>
                <a:cs typeface="Times New Roman" charset="0"/>
              </a:rPr>
              <a:t>Kacenelenbogen</a:t>
            </a:r>
            <a:r>
              <a:rPr lang="en-US" altLang="en-US" sz="2000" dirty="0" smtClean="0">
                <a:solidFill>
                  <a:schemeClr val="accent3">
                    <a:lumMod val="50000"/>
                  </a:schemeClr>
                </a:solidFill>
                <a:latin typeface="Times New Roman" charset="0"/>
                <a:cs typeface="Times New Roman" charset="0"/>
              </a:rPr>
              <a:t>, Mark Vaughan, and Jens </a:t>
            </a:r>
            <a:r>
              <a:rPr lang="en-US" altLang="en-US" sz="2000" dirty="0" err="1" smtClean="0">
                <a:solidFill>
                  <a:schemeClr val="accent3">
                    <a:lumMod val="50000"/>
                  </a:schemeClr>
                </a:solidFill>
                <a:latin typeface="Times New Roman" charset="0"/>
                <a:cs typeface="Times New Roman" charset="0"/>
              </a:rPr>
              <a:t>Redemann</a:t>
            </a:r>
            <a:r>
              <a:rPr lang="en-US" altLang="en-US" sz="2000" dirty="0" smtClean="0">
                <a:solidFill>
                  <a:schemeClr val="accent3">
                    <a:lumMod val="50000"/>
                  </a:schemeClr>
                </a:solidFill>
                <a:latin typeface="Times New Roman" charset="0"/>
                <a:cs typeface="Times New Roman" charset="0"/>
              </a:rPr>
              <a:t> for a </a:t>
            </a:r>
            <a:r>
              <a:rPr lang="en-US" altLang="en-US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NASA  </a:t>
            </a:r>
            <a:r>
              <a:rPr lang="en-US" altLang="en-US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ARSET- AQ DRI </a:t>
            </a:r>
            <a:r>
              <a:rPr lang="en-US" altLang="en-US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Course June </a:t>
            </a:r>
            <a:r>
              <a:rPr lang="en-US" altLang="en-US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11 - 14, </a:t>
            </a:r>
            <a:r>
              <a:rPr lang="en-US" altLang="en-US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2012</a:t>
            </a:r>
            <a:endParaRPr lang="en-US" altLang="en-US" sz="2000" dirty="0">
              <a:solidFill>
                <a:srgbClr val="184B5B"/>
              </a:solidFill>
              <a:latin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680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2400"/>
            <a:ext cx="8229600" cy="856488"/>
          </a:xfrm>
        </p:spPr>
        <p:txBody>
          <a:bodyPr/>
          <a:lstStyle/>
          <a:p>
            <a:r>
              <a:rPr lang="en-US" dirty="0" smtClean="0"/>
              <a:t>CALIPSO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1"/>
            <a:ext cx="5791200" cy="5638799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The </a:t>
            </a:r>
            <a:r>
              <a:rPr lang="en-US" b="1" dirty="0">
                <a:solidFill>
                  <a:srgbClr val="CC04B4"/>
                </a:solidFill>
              </a:rPr>
              <a:t>C</a:t>
            </a:r>
            <a:r>
              <a:rPr lang="en-US" dirty="0"/>
              <a:t>loud-</a:t>
            </a:r>
            <a:r>
              <a:rPr lang="en-US" b="1" dirty="0">
                <a:solidFill>
                  <a:srgbClr val="CC04B4"/>
                </a:solidFill>
              </a:rPr>
              <a:t>A</a:t>
            </a:r>
            <a:r>
              <a:rPr lang="en-US" dirty="0"/>
              <a:t>erosol </a:t>
            </a:r>
            <a:r>
              <a:rPr lang="en-US" b="1" dirty="0">
                <a:solidFill>
                  <a:srgbClr val="CC04B4"/>
                </a:solidFill>
              </a:rPr>
              <a:t>L</a:t>
            </a:r>
            <a:r>
              <a:rPr lang="en-US" dirty="0"/>
              <a:t>idar and </a:t>
            </a:r>
            <a:r>
              <a:rPr lang="en-US" b="1" dirty="0">
                <a:solidFill>
                  <a:srgbClr val="CC04B4"/>
                </a:solidFill>
              </a:rPr>
              <a:t>I</a:t>
            </a:r>
            <a:r>
              <a:rPr lang="en-US" dirty="0"/>
              <a:t>nfrared </a:t>
            </a:r>
            <a:r>
              <a:rPr lang="en-US" b="1" dirty="0">
                <a:solidFill>
                  <a:srgbClr val="CC04B4"/>
                </a:solidFill>
              </a:rPr>
              <a:t>P</a:t>
            </a:r>
            <a:r>
              <a:rPr lang="en-US" dirty="0"/>
              <a:t>athfinder </a:t>
            </a:r>
            <a:r>
              <a:rPr lang="en-US" b="1" dirty="0">
                <a:solidFill>
                  <a:srgbClr val="CC04B4"/>
                </a:solidFill>
              </a:rPr>
              <a:t>S</a:t>
            </a:r>
            <a:r>
              <a:rPr lang="en-US" dirty="0"/>
              <a:t>atellite </a:t>
            </a:r>
            <a:r>
              <a:rPr lang="en-US" b="1" dirty="0">
                <a:solidFill>
                  <a:srgbClr val="CC04B4"/>
                </a:solidFill>
              </a:rPr>
              <a:t>O</a:t>
            </a:r>
            <a:r>
              <a:rPr lang="en-US" dirty="0"/>
              <a:t>bservation (CALIPSO</a:t>
            </a:r>
            <a:r>
              <a:rPr lang="en-US" dirty="0" smtClean="0"/>
              <a:t>)</a:t>
            </a:r>
          </a:p>
          <a:p>
            <a:endParaRPr lang="en-US" dirty="0" smtClean="0"/>
          </a:p>
          <a:p>
            <a:r>
              <a:rPr lang="en-US" dirty="0" smtClean="0"/>
              <a:t>Launched </a:t>
            </a:r>
            <a:r>
              <a:rPr lang="en-US" b="1" dirty="0" smtClean="0">
                <a:solidFill>
                  <a:srgbClr val="CC04B4"/>
                </a:solidFill>
              </a:rPr>
              <a:t>April 28 2006 with </a:t>
            </a:r>
            <a:r>
              <a:rPr lang="en-US" b="1" dirty="0" err="1" smtClean="0">
                <a:solidFill>
                  <a:srgbClr val="CC04B4"/>
                </a:solidFill>
              </a:rPr>
              <a:t>CloudSat</a:t>
            </a:r>
            <a:endParaRPr lang="en-US" b="1" dirty="0" smtClean="0">
              <a:solidFill>
                <a:srgbClr val="CC04B4"/>
              </a:solidFill>
            </a:endParaRPr>
          </a:p>
          <a:p>
            <a:endParaRPr lang="en-US" dirty="0" smtClean="0"/>
          </a:p>
          <a:p>
            <a:r>
              <a:rPr lang="en-US" b="1" dirty="0" smtClean="0"/>
              <a:t>Provides new insight into:</a:t>
            </a:r>
            <a:endParaRPr lang="en-US" b="1" dirty="0"/>
          </a:p>
          <a:p>
            <a:pPr lvl="1"/>
            <a:r>
              <a:rPr lang="en-US" dirty="0" smtClean="0"/>
              <a:t>The role </a:t>
            </a:r>
            <a:r>
              <a:rPr lang="en-US" dirty="0"/>
              <a:t>that clouds and atmospheric aerosols (airborne particles) play in regulating Earth's weather, climate, and air quality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With </a:t>
            </a:r>
            <a:r>
              <a:rPr lang="en-US" dirty="0" err="1" smtClean="0"/>
              <a:t>Cloudsat</a:t>
            </a:r>
            <a:r>
              <a:rPr lang="en-US" dirty="0" smtClean="0"/>
              <a:t> – </a:t>
            </a:r>
            <a:r>
              <a:rPr lang="en-US" b="1" dirty="0" smtClean="0">
                <a:solidFill>
                  <a:srgbClr val="CC04B4"/>
                </a:solidFill>
              </a:rPr>
              <a:t>3D perspective on cloud-aerosol interactions</a:t>
            </a:r>
          </a:p>
          <a:p>
            <a:pPr lvl="1"/>
            <a:r>
              <a:rPr lang="en-US" dirty="0" smtClean="0"/>
              <a:t>How clouds and aerosols form and evolve</a:t>
            </a:r>
          </a:p>
          <a:p>
            <a:pPr lvl="1"/>
            <a:r>
              <a:rPr lang="en-US" dirty="0" smtClean="0"/>
              <a:t>Weather and climate studies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Combines </a:t>
            </a:r>
            <a:r>
              <a:rPr lang="en-US" dirty="0"/>
              <a:t>an </a:t>
            </a:r>
            <a:r>
              <a:rPr lang="en-US" b="1" dirty="0">
                <a:solidFill>
                  <a:srgbClr val="CC04B4"/>
                </a:solidFill>
              </a:rPr>
              <a:t>active </a:t>
            </a:r>
            <a:r>
              <a:rPr lang="en-US" b="1" dirty="0" err="1">
                <a:solidFill>
                  <a:srgbClr val="CC04B4"/>
                </a:solidFill>
              </a:rPr>
              <a:t>lidar</a:t>
            </a:r>
            <a:r>
              <a:rPr lang="en-US" dirty="0"/>
              <a:t> instrument with </a:t>
            </a:r>
            <a:r>
              <a:rPr lang="en-US" b="1" dirty="0">
                <a:solidFill>
                  <a:srgbClr val="CC04B4"/>
                </a:solidFill>
              </a:rPr>
              <a:t>passive infrared </a:t>
            </a:r>
            <a:r>
              <a:rPr lang="en-US" b="1" dirty="0" smtClean="0">
                <a:solidFill>
                  <a:srgbClr val="CC04B4"/>
                </a:solidFill>
              </a:rPr>
              <a:t>and </a:t>
            </a:r>
            <a:r>
              <a:rPr lang="en-US" b="1" dirty="0">
                <a:solidFill>
                  <a:srgbClr val="CC04B4"/>
                </a:solidFill>
              </a:rPr>
              <a:t>visible imagers</a:t>
            </a:r>
            <a:r>
              <a:rPr lang="en-US" dirty="0"/>
              <a:t> to </a:t>
            </a:r>
            <a:r>
              <a:rPr lang="en-US" dirty="0" smtClean="0"/>
              <a:t>probe:</a:t>
            </a:r>
          </a:p>
          <a:p>
            <a:pPr lvl="1"/>
            <a:r>
              <a:rPr lang="en-US" dirty="0" smtClean="0"/>
              <a:t>vertical </a:t>
            </a:r>
            <a:r>
              <a:rPr lang="en-US" dirty="0"/>
              <a:t>structure and </a:t>
            </a:r>
            <a:r>
              <a:rPr lang="en-US" dirty="0" smtClean="0"/>
              <a:t>properties</a:t>
            </a:r>
          </a:p>
          <a:p>
            <a:pPr lvl="1"/>
            <a:r>
              <a:rPr lang="en-US" dirty="0" smtClean="0"/>
              <a:t>Focus on: thin </a:t>
            </a:r>
            <a:r>
              <a:rPr lang="en-US" dirty="0"/>
              <a:t>clouds and aerosols over the globe. 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6146" name="Picture 2" descr="http://smsc.cnes.fr/IcCALIPSO/Calipso-04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4064" y="0"/>
            <a:ext cx="3194685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www.nasa.gov/images/content/329173main_CALIPSO-a-train-ful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2530" y="2401814"/>
            <a:ext cx="3186219" cy="2093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www.cnes.fr/automne_modules_files/standard/public/p5950_9b32ea08d96d4b8e61954c9504eb4c88Calipso_migration_de_sable_p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2531" y="4495800"/>
            <a:ext cx="3186218" cy="2321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9798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>
              <a:defRPr/>
            </a:pPr>
            <a:fld id="{985492B0-FBBC-430F-8516-D3EDB7E23B8F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10" name="Rectangle 6"/>
          <p:cNvSpPr txBox="1">
            <a:spLocks noChangeArrowheads="1"/>
          </p:cNvSpPr>
          <p:nvPr/>
        </p:nvSpPr>
        <p:spPr>
          <a:xfrm>
            <a:off x="0" y="1132636"/>
            <a:ext cx="5907088" cy="3394075"/>
          </a:xfrm>
          <a:prstGeom prst="rect">
            <a:avLst/>
          </a:prstGeom>
        </p:spPr>
        <p:txBody>
          <a:bodyPr vert="horz">
            <a:normAutofit fontScale="85000" lnSpcReduction="1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8275" indent="-168275">
              <a:lnSpc>
                <a:spcPct val="95000"/>
              </a:lnSpc>
              <a:spcBef>
                <a:spcPct val="30000"/>
              </a:spcBef>
            </a:pPr>
            <a:r>
              <a:rPr lang="en-US" altLang="en-US" sz="2000" dirty="0" smtClean="0"/>
              <a:t>Joint NASA/CNES satellite</a:t>
            </a:r>
          </a:p>
          <a:p>
            <a:pPr marL="168275" indent="-168275">
              <a:lnSpc>
                <a:spcPct val="95000"/>
              </a:lnSpc>
              <a:spcBef>
                <a:spcPct val="30000"/>
              </a:spcBef>
            </a:pPr>
            <a:endParaRPr lang="en-US" altLang="en-US" sz="2000" dirty="0" smtClean="0"/>
          </a:p>
          <a:p>
            <a:pPr marL="168275" indent="-168275">
              <a:lnSpc>
                <a:spcPct val="95000"/>
              </a:lnSpc>
              <a:spcBef>
                <a:spcPct val="30000"/>
              </a:spcBef>
            </a:pPr>
            <a:r>
              <a:rPr lang="en-US" altLang="en-US" sz="2000" dirty="0" smtClean="0"/>
              <a:t>Three instruments:</a:t>
            </a:r>
          </a:p>
          <a:p>
            <a:pPr marL="517525" lvl="1" indent="-180975">
              <a:lnSpc>
                <a:spcPct val="95000"/>
              </a:lnSpc>
              <a:spcBef>
                <a:spcPct val="30000"/>
              </a:spcBef>
            </a:pPr>
            <a:r>
              <a:rPr lang="en-US" altLang="en-US" sz="1800" b="1" dirty="0" smtClean="0"/>
              <a:t>Cloud-Aerosol Lidar with Orthogonal Polarization (CALIOP): </a:t>
            </a:r>
            <a:r>
              <a:rPr lang="en-US" altLang="en-US" sz="1800" dirty="0" smtClean="0"/>
              <a:t>Two wavelength polarization-sensitive Lidar that provides high-resolution vertical profiles of aerosols and clouds</a:t>
            </a:r>
          </a:p>
          <a:p>
            <a:pPr marL="517525" lvl="1" indent="-180975">
              <a:lnSpc>
                <a:spcPct val="95000"/>
              </a:lnSpc>
              <a:spcBef>
                <a:spcPct val="30000"/>
              </a:spcBef>
            </a:pPr>
            <a:endParaRPr lang="en-US" altLang="en-US" sz="1800" dirty="0" smtClean="0"/>
          </a:p>
          <a:p>
            <a:pPr marL="517525" lvl="1" indent="-180975">
              <a:lnSpc>
                <a:spcPct val="95000"/>
              </a:lnSpc>
              <a:spcBef>
                <a:spcPct val="30000"/>
              </a:spcBef>
            </a:pPr>
            <a:r>
              <a:rPr lang="en-US" altLang="en-US" sz="1800" b="1" dirty="0" smtClean="0"/>
              <a:t>Wide Field Camera (WFC):</a:t>
            </a:r>
            <a:r>
              <a:rPr lang="en-US" altLang="en-US" sz="1800" dirty="0" smtClean="0"/>
              <a:t> Fixed, nadir-viewing imager with a single spectral channel covering the 620-670 nm region</a:t>
            </a:r>
          </a:p>
          <a:p>
            <a:pPr marL="517525" lvl="1" indent="-180975">
              <a:lnSpc>
                <a:spcPct val="95000"/>
              </a:lnSpc>
              <a:spcBef>
                <a:spcPct val="30000"/>
              </a:spcBef>
            </a:pPr>
            <a:endParaRPr lang="en-US" altLang="en-US" sz="1800" dirty="0" smtClean="0"/>
          </a:p>
          <a:p>
            <a:pPr marL="517525" lvl="1" indent="-180975">
              <a:lnSpc>
                <a:spcPct val="95000"/>
              </a:lnSpc>
              <a:spcBef>
                <a:spcPct val="30000"/>
              </a:spcBef>
            </a:pPr>
            <a:r>
              <a:rPr lang="en-US" altLang="en-US" sz="1800" b="1" dirty="0" smtClean="0"/>
              <a:t>Imaging Infrared Radiometer (IIR): </a:t>
            </a:r>
            <a:r>
              <a:rPr lang="en-US" altLang="en-US" sz="1800" dirty="0" smtClean="0"/>
              <a:t>Nadir-viewing, non-scanning imager</a:t>
            </a:r>
          </a:p>
        </p:txBody>
      </p:sp>
      <p:pic>
        <p:nvPicPr>
          <p:cNvPr id="11" name="Picture 10" descr="CALIPSO from web artic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75" b="10123"/>
          <a:stretch>
            <a:fillRect/>
          </a:stretch>
        </p:blipFill>
        <p:spPr bwMode="auto">
          <a:xfrm>
            <a:off x="3776663" y="4237038"/>
            <a:ext cx="3968750" cy="262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0" y="4276725"/>
            <a:ext cx="3689350" cy="233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9" descr="157705main_CALIPSO-CCVex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3950" y="515938"/>
            <a:ext cx="2727325" cy="430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228600" y="76200"/>
            <a:ext cx="8229600" cy="856488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CALIPSO - CALIOP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779838" y="1131217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Rhymes with “eye-oh-pee”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48270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41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03838" y="0"/>
            <a:ext cx="3840162" cy="2286000"/>
          </a:xfrm>
          <a:noFill/>
          <a:ln w="19050">
            <a:solidFill>
              <a:srgbClr val="FFCC00"/>
            </a:solidFill>
            <a:round/>
            <a:headEnd/>
            <a:tailEnd/>
          </a:ln>
        </p:spPr>
        <p:txBody>
          <a:bodyPr>
            <a:normAutofit lnSpcReduction="10000"/>
          </a:bodyPr>
          <a:lstStyle/>
          <a:p>
            <a:pPr>
              <a:buFont typeface="Times New Roman" pitchFamily="18" charset="0"/>
              <a:buNone/>
            </a:pPr>
            <a:r>
              <a:rPr lang="en-US" altLang="en-US" smtClean="0">
                <a:solidFill>
                  <a:srgbClr val="CCCC00"/>
                </a:solidFill>
              </a:rPr>
              <a:t>705 km, sun-synchronous</a:t>
            </a:r>
          </a:p>
          <a:p>
            <a:pPr>
              <a:buFont typeface="Times New Roman" pitchFamily="18" charset="0"/>
              <a:buNone/>
            </a:pPr>
            <a:r>
              <a:rPr lang="en-US" altLang="en-US" smtClean="0">
                <a:solidFill>
                  <a:srgbClr val="CCCC00"/>
                </a:solidFill>
              </a:rPr>
              <a:t>CALIOP: </a:t>
            </a:r>
          </a:p>
          <a:p>
            <a:r>
              <a:rPr lang="en-US" altLang="en-US" smtClean="0">
                <a:solidFill>
                  <a:srgbClr val="CCCC00"/>
                </a:solidFill>
              </a:rPr>
              <a:t>backscatter Nd:YAG lidar</a:t>
            </a:r>
          </a:p>
          <a:p>
            <a:r>
              <a:rPr lang="en-US" altLang="en-US" smtClean="0">
                <a:solidFill>
                  <a:srgbClr val="CCCC00"/>
                </a:solidFill>
              </a:rPr>
              <a:t>532, 532-perp, 1064</a:t>
            </a:r>
          </a:p>
        </p:txBody>
      </p:sp>
      <p:sp>
        <p:nvSpPr>
          <p:cNvPr id="154628" name="Text Box 4"/>
          <p:cNvSpPr txBox="1">
            <a:spLocks noChangeArrowheads="1"/>
          </p:cNvSpPr>
          <p:nvPr/>
        </p:nvSpPr>
        <p:spPr bwMode="auto">
          <a:xfrm>
            <a:off x="103981" y="609600"/>
            <a:ext cx="25479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8F8F8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30000"/>
              </a:spcBef>
              <a:buClr>
                <a:schemeClr val="tx1"/>
              </a:buClr>
              <a:buSzPct val="60000"/>
              <a:buFont typeface="Wingdings" pitchFamily="2" charset="2"/>
              <a:buNone/>
            </a:pPr>
            <a:r>
              <a:rPr kumimoji="1" lang="en-US" altLang="en-US" b="1" dirty="0">
                <a:latin typeface="Arial" charset="0"/>
              </a:rPr>
              <a:t>Launch: 28 April 2006</a:t>
            </a:r>
          </a:p>
        </p:txBody>
      </p:sp>
      <p:pic>
        <p:nvPicPr>
          <p:cNvPr id="1546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3124200"/>
            <a:ext cx="3208338" cy="3733800"/>
          </a:xfrm>
          <a:prstGeom prst="rect">
            <a:avLst/>
          </a:prstGeom>
          <a:noFill/>
          <a:ln w="38100">
            <a:solidFill>
              <a:srgbClr val="0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5638800"/>
            <a:ext cx="5791200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alt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Active downward pointing elastic backscatter LIDAR (</a:t>
            </a:r>
            <a:r>
              <a:rPr lang="en-US" alt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LIght</a:t>
            </a:r>
            <a:r>
              <a:rPr lang="en-US" alt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Detection And Ranging)</a:t>
            </a:r>
          </a:p>
          <a:p>
            <a:pPr>
              <a:spcAft>
                <a:spcPts val="600"/>
              </a:spcAft>
              <a:buFont typeface="Wingdings" pitchFamily="2" charset="2"/>
              <a:buChar char="§"/>
            </a:pPr>
            <a:r>
              <a:rPr lang="en-US" alt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90 m diameter foot print every 333m; No daily global </a:t>
            </a:r>
            <a:r>
              <a:rPr lang="en-US" alt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coverage, covers a given </a:t>
            </a:r>
            <a:r>
              <a:rPr lang="en-US" alt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region every 16 </a:t>
            </a:r>
            <a:r>
              <a:rPr lang="en-US" alt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days</a:t>
            </a:r>
            <a:endParaRPr lang="en-US" altLang="en-US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755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377825" y="-296863"/>
            <a:ext cx="8229600" cy="1143001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cs typeface="Times New Roman" pitchFamily="18" charset="0"/>
              </a:rPr>
              <a:t>How does CALIOP work?</a:t>
            </a:r>
          </a:p>
        </p:txBody>
      </p:sp>
      <p:grpSp>
        <p:nvGrpSpPr>
          <p:cNvPr id="26627" name="Group 35"/>
          <p:cNvGrpSpPr>
            <a:grpSpLocks/>
          </p:cNvGrpSpPr>
          <p:nvPr/>
        </p:nvGrpSpPr>
        <p:grpSpPr bwMode="auto">
          <a:xfrm>
            <a:off x="374650" y="1266825"/>
            <a:ext cx="8642350" cy="4938713"/>
            <a:chOff x="1009221" y="1115097"/>
            <a:chExt cx="6719157" cy="3416299"/>
          </a:xfrm>
        </p:grpSpPr>
        <p:grpSp>
          <p:nvGrpSpPr>
            <p:cNvPr id="26652" name="Group 33"/>
            <p:cNvGrpSpPr>
              <a:grpSpLocks/>
            </p:cNvGrpSpPr>
            <p:nvPr/>
          </p:nvGrpSpPr>
          <p:grpSpPr bwMode="auto">
            <a:xfrm>
              <a:off x="1009221" y="1115097"/>
              <a:ext cx="6719157" cy="3416299"/>
              <a:chOff x="1009221" y="1115097"/>
              <a:chExt cx="6719157" cy="3416299"/>
            </a:xfrm>
          </p:grpSpPr>
          <p:grpSp>
            <p:nvGrpSpPr>
              <p:cNvPr id="26654" name="Group 80"/>
              <p:cNvGrpSpPr>
                <a:grpSpLocks/>
              </p:cNvGrpSpPr>
              <p:nvPr/>
            </p:nvGrpSpPr>
            <p:grpSpPr bwMode="auto">
              <a:xfrm>
                <a:off x="1009221" y="1115097"/>
                <a:ext cx="6719157" cy="3416299"/>
                <a:chOff x="136197" y="813359"/>
                <a:chExt cx="6719157" cy="3416299"/>
              </a:xfrm>
            </p:grpSpPr>
            <p:pic>
              <p:nvPicPr>
                <p:cNvPr id="26658" name="Picture 10" descr="functional_diagram.png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6197" y="813359"/>
                  <a:ext cx="3534102" cy="34162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grpSp>
              <p:nvGrpSpPr>
                <p:cNvPr id="26659" name="Group 66"/>
                <p:cNvGrpSpPr>
                  <a:grpSpLocks/>
                </p:cNvGrpSpPr>
                <p:nvPr/>
              </p:nvGrpSpPr>
              <p:grpSpPr bwMode="auto">
                <a:xfrm>
                  <a:off x="4770965" y="959705"/>
                  <a:ext cx="2084389" cy="2088333"/>
                  <a:chOff x="4142304" y="1140039"/>
                  <a:chExt cx="2084389" cy="2088333"/>
                </a:xfrm>
              </p:grpSpPr>
              <p:grpSp>
                <p:nvGrpSpPr>
                  <p:cNvPr id="26663" name="Group 63"/>
                  <p:cNvGrpSpPr>
                    <a:grpSpLocks/>
                  </p:cNvGrpSpPr>
                  <p:nvPr/>
                </p:nvGrpSpPr>
                <p:grpSpPr bwMode="auto">
                  <a:xfrm>
                    <a:off x="4142304" y="1140039"/>
                    <a:ext cx="2084389" cy="712978"/>
                    <a:chOff x="4487966" y="2370436"/>
                    <a:chExt cx="2084389" cy="712978"/>
                  </a:xfrm>
                </p:grpSpPr>
                <p:pic>
                  <p:nvPicPr>
                    <p:cNvPr id="26670" name="Picture 21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4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4487966" y="2370436"/>
                      <a:ext cx="2084389" cy="71297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sp>
                  <p:nvSpPr>
                    <p:cNvPr id="26671" name="Text Box 30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586093" y="2462297"/>
                      <a:ext cx="411045" cy="17746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 eaLnBrk="0" hangingPunct="0"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37931725" indent="-37474525" eaLnBrk="0" hangingPunct="0"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eaLnBrk="0" hangingPunct="0"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eaLnBrk="0" hangingPunct="0"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eaLnBrk="0" hangingPunct="0"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4572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9144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1371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18288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defTabSz="914400" eaLnBrk="1" hangingPunct="1"/>
                      <a:endParaRPr lang="en-US" altLang="en-US" sz="120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26664" name="Group 65"/>
                  <p:cNvGrpSpPr>
                    <a:grpSpLocks/>
                  </p:cNvGrpSpPr>
                  <p:nvPr/>
                </p:nvGrpSpPr>
                <p:grpSpPr bwMode="auto">
                  <a:xfrm>
                    <a:off x="4142304" y="1828758"/>
                    <a:ext cx="2084389" cy="1399614"/>
                    <a:chOff x="4487966" y="962156"/>
                    <a:chExt cx="2084389" cy="1399614"/>
                  </a:xfrm>
                </p:grpSpPr>
                <p:pic>
                  <p:nvPicPr>
                    <p:cNvPr id="26665" name="Picture 20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5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4487966" y="1648445"/>
                      <a:ext cx="2084389" cy="71332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grpSp>
                  <p:nvGrpSpPr>
                    <p:cNvPr id="26666" name="Group 6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487966" y="962156"/>
                      <a:ext cx="2084389" cy="971765"/>
                      <a:chOff x="4487966" y="962156"/>
                      <a:chExt cx="2084389" cy="971765"/>
                    </a:xfrm>
                  </p:grpSpPr>
                  <p:pic>
                    <p:nvPicPr>
                      <p:cNvPr id="26667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87966" y="962156"/>
                        <a:ext cx="2084389" cy="71297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  <p:sp>
                    <p:nvSpPr>
                      <p:cNvPr id="26668" name="Text Box 29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586093" y="1066923"/>
                        <a:ext cx="384060" cy="17612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 eaLnBrk="0" hangingPunct="0"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cs typeface="Arial" charset="0"/>
                          </a:defRPr>
                        </a:lvl1pPr>
                        <a:lvl2pPr marL="37931725" indent="-37474525" eaLnBrk="0" hangingPunct="0"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cs typeface="Arial" charset="0"/>
                          </a:defRPr>
                        </a:lvl2pPr>
                        <a:lvl3pPr eaLnBrk="0" hangingPunct="0"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cs typeface="Arial" charset="0"/>
                          </a:defRPr>
                        </a:lvl3pPr>
                        <a:lvl4pPr eaLnBrk="0" hangingPunct="0"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cs typeface="Arial" charset="0"/>
                          </a:defRPr>
                        </a:lvl4pPr>
                        <a:lvl5pPr eaLnBrk="0" hangingPunct="0"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cs typeface="Arial" charset="0"/>
                          </a:defRPr>
                        </a:lvl5pPr>
                        <a:lvl6pPr marL="4572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cs typeface="Arial" charset="0"/>
                          </a:defRPr>
                        </a:lvl6pPr>
                        <a:lvl7pPr marL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cs typeface="Arial" charset="0"/>
                          </a:defRPr>
                        </a:lvl7pPr>
                        <a:lvl8pPr marL="1371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cs typeface="Arial" charset="0"/>
                          </a:defRPr>
                        </a:lvl8pPr>
                        <a:lvl9pPr marL="18288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cs typeface="Arial" charset="0"/>
                          </a:defRPr>
                        </a:lvl9pPr>
                      </a:lstStyle>
                      <a:p>
                        <a:pPr defTabSz="914400" eaLnBrk="1" hangingPunct="1"/>
                        <a:endParaRPr lang="en-US" altLang="en-US" sz="12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endParaRPr>
                      </a:p>
                      <a:p>
                        <a:pPr defTabSz="914400" eaLnBrk="1" hangingPunct="1"/>
                        <a:endParaRPr lang="en-US" altLang="en-US" sz="12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endParaRPr>
                      </a:p>
                    </p:txBody>
                  </p:sp>
                  <p:sp>
                    <p:nvSpPr>
                      <p:cNvPr id="26669" name="Text Box 31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594543" y="1740423"/>
                        <a:ext cx="334723" cy="19349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 eaLnBrk="0" hangingPunct="0"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cs typeface="Arial" charset="0"/>
                          </a:defRPr>
                        </a:lvl1pPr>
                        <a:lvl2pPr marL="37931725" indent="-37474525" eaLnBrk="0" hangingPunct="0"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cs typeface="Arial" charset="0"/>
                          </a:defRPr>
                        </a:lvl2pPr>
                        <a:lvl3pPr eaLnBrk="0" hangingPunct="0"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cs typeface="Arial" charset="0"/>
                          </a:defRPr>
                        </a:lvl3pPr>
                        <a:lvl4pPr eaLnBrk="0" hangingPunct="0"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cs typeface="Arial" charset="0"/>
                          </a:defRPr>
                        </a:lvl4pPr>
                        <a:lvl5pPr eaLnBrk="0" hangingPunct="0"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cs typeface="Arial" charset="0"/>
                          </a:defRPr>
                        </a:lvl5pPr>
                        <a:lvl6pPr marL="4572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cs typeface="Arial" charset="0"/>
                          </a:defRPr>
                        </a:lvl6pPr>
                        <a:lvl7pPr marL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cs typeface="Arial" charset="0"/>
                          </a:defRPr>
                        </a:lvl7pPr>
                        <a:lvl8pPr marL="1371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cs typeface="Arial" charset="0"/>
                          </a:defRPr>
                        </a:lvl8pPr>
                        <a:lvl9pPr marL="18288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cs typeface="Arial" charset="0"/>
                          </a:defRPr>
                        </a:lvl9pPr>
                      </a:lstStyle>
                      <a:p>
                        <a:pPr defTabSz="914400" eaLnBrk="1" hangingPunct="1"/>
                        <a:endParaRPr lang="en-US" altLang="en-US" sz="12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endParaRPr>
                      </a:p>
                    </p:txBody>
                  </p:sp>
                </p:grpSp>
              </p:grpSp>
            </p:grpSp>
            <p:cxnSp>
              <p:nvCxnSpPr>
                <p:cNvPr id="69" name="Straight Connector 68"/>
                <p:cNvCxnSpPr/>
                <p:nvPr/>
              </p:nvCxnSpPr>
              <p:spPr>
                <a:xfrm>
                  <a:off x="3656226" y="1408548"/>
                  <a:ext cx="954061" cy="109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sys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Straight Connector 69"/>
                <p:cNvCxnSpPr/>
                <p:nvPr/>
              </p:nvCxnSpPr>
              <p:spPr>
                <a:xfrm>
                  <a:off x="3604388" y="1977382"/>
                  <a:ext cx="1005899" cy="109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sys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Straight Connector 74"/>
                <p:cNvCxnSpPr/>
                <p:nvPr/>
              </p:nvCxnSpPr>
              <p:spPr>
                <a:xfrm>
                  <a:off x="3616730" y="2489113"/>
                  <a:ext cx="993557" cy="2196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sys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6655" name="Group 32"/>
              <p:cNvGrpSpPr>
                <a:grpSpLocks/>
              </p:cNvGrpSpPr>
              <p:nvPr/>
            </p:nvGrpSpPr>
            <p:grpSpPr bwMode="auto">
              <a:xfrm>
                <a:off x="2346687" y="2989276"/>
                <a:ext cx="2393864" cy="1542120"/>
                <a:chOff x="2346687" y="2989276"/>
                <a:chExt cx="2393864" cy="1542120"/>
              </a:xfrm>
            </p:grpSpPr>
            <p:sp>
              <p:nvSpPr>
                <p:cNvPr id="31" name="Rectangle 30"/>
                <p:cNvSpPr/>
                <p:nvPr/>
              </p:nvSpPr>
              <p:spPr>
                <a:xfrm>
                  <a:off x="2844523" y="2989614"/>
                  <a:ext cx="1895780" cy="154178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2" name="Rectangle 31"/>
                <p:cNvSpPr/>
                <p:nvPr/>
              </p:nvSpPr>
              <p:spPr>
                <a:xfrm>
                  <a:off x="2347128" y="3339919"/>
                  <a:ext cx="1742735" cy="1191477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</p:grpSp>
        <p:sp>
          <p:nvSpPr>
            <p:cNvPr id="35" name="Right Bracket 34"/>
            <p:cNvSpPr/>
            <p:nvPr/>
          </p:nvSpPr>
          <p:spPr>
            <a:xfrm>
              <a:off x="4254016" y="2164914"/>
              <a:ext cx="160450" cy="511731"/>
            </a:xfrm>
            <a:prstGeom prst="rightBracke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525463" y="5543550"/>
            <a:ext cx="1717675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dirty="0">
                <a:solidFill>
                  <a:schemeClr val="bg2">
                    <a:lumMod val="50000"/>
                  </a:schemeClr>
                </a:solidFill>
                <a:latin typeface="Times New Roman"/>
                <a:cs typeface="Times New Roman"/>
              </a:rPr>
              <a:t>scattering layer</a:t>
            </a:r>
          </a:p>
        </p:txBody>
      </p:sp>
      <p:sp>
        <p:nvSpPr>
          <p:cNvPr id="26629" name="TextBox 70"/>
          <p:cNvSpPr txBox="1">
            <a:spLocks noChangeArrowheads="1"/>
          </p:cNvSpPr>
          <p:nvPr/>
        </p:nvSpPr>
        <p:spPr bwMode="auto">
          <a:xfrm>
            <a:off x="6484938" y="1533525"/>
            <a:ext cx="1397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1064,Total</a:t>
            </a:r>
          </a:p>
        </p:txBody>
      </p:sp>
      <p:sp>
        <p:nvSpPr>
          <p:cNvPr id="26630" name="TextBox 71"/>
          <p:cNvSpPr txBox="1">
            <a:spLocks noChangeArrowheads="1"/>
          </p:cNvSpPr>
          <p:nvPr/>
        </p:nvSpPr>
        <p:spPr bwMode="auto">
          <a:xfrm>
            <a:off x="6497638" y="2536825"/>
            <a:ext cx="1397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532,Total</a:t>
            </a:r>
          </a:p>
        </p:txBody>
      </p:sp>
      <p:sp>
        <p:nvSpPr>
          <p:cNvPr id="26631" name="TextBox 72"/>
          <p:cNvSpPr txBox="1">
            <a:spLocks noChangeArrowheads="1"/>
          </p:cNvSpPr>
          <p:nvPr/>
        </p:nvSpPr>
        <p:spPr bwMode="auto">
          <a:xfrm>
            <a:off x="6497638" y="3517900"/>
            <a:ext cx="11731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532,⊥</a:t>
            </a:r>
          </a:p>
        </p:txBody>
      </p:sp>
      <p:sp>
        <p:nvSpPr>
          <p:cNvPr id="26632" name="TextBox 75"/>
          <p:cNvSpPr txBox="1">
            <a:spLocks noChangeArrowheads="1"/>
          </p:cNvSpPr>
          <p:nvPr/>
        </p:nvSpPr>
        <p:spPr bwMode="auto">
          <a:xfrm>
            <a:off x="4945063" y="2624138"/>
            <a:ext cx="1255712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400">
                <a:latin typeface="Times New Roman" pitchFamily="18" charset="0"/>
                <a:cs typeface="Times New Roman" pitchFamily="18" charset="0"/>
              </a:rPr>
              <a:t>Total = || + ⊥</a:t>
            </a:r>
          </a:p>
        </p:txBody>
      </p:sp>
      <p:grpSp>
        <p:nvGrpSpPr>
          <p:cNvPr id="10" name="Group 78"/>
          <p:cNvGrpSpPr>
            <a:grpSpLocks/>
          </p:cNvGrpSpPr>
          <p:nvPr/>
        </p:nvGrpSpPr>
        <p:grpSpPr bwMode="auto">
          <a:xfrm>
            <a:off x="458788" y="4368800"/>
            <a:ext cx="341312" cy="369888"/>
            <a:chOff x="484243" y="4318438"/>
            <a:chExt cx="341636" cy="369332"/>
          </a:xfrm>
        </p:grpSpPr>
        <p:sp>
          <p:nvSpPr>
            <p:cNvPr id="77" name="TextBox 76"/>
            <p:cNvSpPr txBox="1"/>
            <p:nvPr/>
          </p:nvSpPr>
          <p:spPr>
            <a:xfrm>
              <a:off x="496955" y="4318438"/>
              <a:ext cx="328924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bg2">
                      <a:lumMod val="50000"/>
                    </a:schemeClr>
                  </a:solidFill>
                  <a:latin typeface="+mn-lt"/>
                  <a:cs typeface="+mn-cs"/>
                </a:rPr>
                <a:t>1</a:t>
              </a:r>
            </a:p>
          </p:txBody>
        </p:sp>
        <p:sp>
          <p:nvSpPr>
            <p:cNvPr id="78" name="Oval 77"/>
            <p:cNvSpPr>
              <a:spLocks noChangeArrowheads="1"/>
            </p:cNvSpPr>
            <p:nvPr/>
          </p:nvSpPr>
          <p:spPr bwMode="auto">
            <a:xfrm>
              <a:off x="484243" y="4318438"/>
              <a:ext cx="328924" cy="369332"/>
            </a:xfrm>
            <a:prstGeom prst="ellipse">
              <a:avLst/>
            </a:prstGeom>
            <a:noFill/>
            <a:ln w="38100">
              <a:solidFill>
                <a:srgbClr val="287A9E"/>
              </a:solidFill>
              <a:round/>
              <a:headEnd/>
              <a:tailEnd/>
            </a:ln>
            <a:effectLst>
              <a:outerShdw blurRad="63500" dist="26940" dir="5400000" sx="100999" sy="100999" rotWithShape="0">
                <a:srgbClr val="000000">
                  <a:alpha val="39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  <a:cs typeface="+mn-cs"/>
              </a:endParaRPr>
            </a:p>
          </p:txBody>
        </p:sp>
      </p:grpSp>
      <p:grpSp>
        <p:nvGrpSpPr>
          <p:cNvPr id="11" name="Group 91"/>
          <p:cNvGrpSpPr>
            <a:grpSpLocks/>
          </p:cNvGrpSpPr>
          <p:nvPr/>
        </p:nvGrpSpPr>
        <p:grpSpPr bwMode="auto">
          <a:xfrm>
            <a:off x="1952625" y="5211763"/>
            <a:ext cx="6137275" cy="601662"/>
            <a:chOff x="1952831" y="5211980"/>
            <a:chExt cx="6137069" cy="601365"/>
          </a:xfrm>
        </p:grpSpPr>
        <p:sp>
          <p:nvSpPr>
            <p:cNvPr id="62" name="TextBox 61"/>
            <p:cNvSpPr txBox="1"/>
            <p:nvPr/>
          </p:nvSpPr>
          <p:spPr>
            <a:xfrm>
              <a:off x="2162374" y="5443641"/>
              <a:ext cx="5927526" cy="36970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bg2">
                      <a:lumMod val="50000"/>
                    </a:schemeClr>
                  </a:solidFill>
                  <a:latin typeface="Times New Roman"/>
                  <a:cs typeface="Times New Roman"/>
                </a:rPr>
                <a:t>Total backscatter coefficient (cloud, aerosol, molecule)</a:t>
              </a:r>
            </a:p>
          </p:txBody>
        </p:sp>
        <p:grpSp>
          <p:nvGrpSpPr>
            <p:cNvPr id="26647" name="Group 79"/>
            <p:cNvGrpSpPr>
              <a:grpSpLocks/>
            </p:cNvGrpSpPr>
            <p:nvPr/>
          </p:nvGrpSpPr>
          <p:grpSpPr bwMode="auto">
            <a:xfrm>
              <a:off x="1952831" y="5211980"/>
              <a:ext cx="341636" cy="369332"/>
              <a:chOff x="484243" y="4318438"/>
              <a:chExt cx="341636" cy="369332"/>
            </a:xfrm>
          </p:grpSpPr>
          <p:sp>
            <p:nvSpPr>
              <p:cNvPr id="82" name="TextBox 81"/>
              <p:cNvSpPr txBox="1"/>
              <p:nvPr/>
            </p:nvSpPr>
            <p:spPr>
              <a:xfrm>
                <a:off x="496943" y="4318438"/>
                <a:ext cx="328602" cy="36970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dirty="0">
                    <a:solidFill>
                      <a:schemeClr val="bg2">
                        <a:lumMod val="50000"/>
                      </a:schemeClr>
                    </a:solidFill>
                    <a:latin typeface="+mn-lt"/>
                    <a:cs typeface="+mn-cs"/>
                  </a:rPr>
                  <a:t>2</a:t>
                </a:r>
              </a:p>
            </p:txBody>
          </p:sp>
          <p:sp>
            <p:nvSpPr>
              <p:cNvPr id="83" name="Oval 82"/>
              <p:cNvSpPr>
                <a:spLocks noChangeArrowheads="1"/>
              </p:cNvSpPr>
              <p:nvPr/>
            </p:nvSpPr>
            <p:spPr bwMode="auto">
              <a:xfrm>
                <a:off x="484243" y="4318438"/>
                <a:ext cx="328602" cy="369705"/>
              </a:xfrm>
              <a:prstGeom prst="ellipse">
                <a:avLst/>
              </a:prstGeom>
              <a:noFill/>
              <a:ln w="38100">
                <a:solidFill>
                  <a:srgbClr val="287A9E"/>
                </a:solidFill>
                <a:round/>
                <a:headEnd/>
                <a:tailEnd/>
              </a:ln>
              <a:effectLst>
                <a:outerShdw blurRad="63500" dist="26940" dir="5400000" sx="100999" sy="100999" rotWithShape="0">
                  <a:srgbClr val="000000">
                    <a:alpha val="39999"/>
                  </a:srgbClr>
                </a:outerShdw>
              </a:effectLst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lt1"/>
                  </a:solidFill>
                  <a:latin typeface="+mn-lt"/>
                  <a:cs typeface="+mn-cs"/>
                </a:endParaRPr>
              </a:p>
            </p:txBody>
          </p:sp>
        </p:grpSp>
      </p:grpSp>
      <p:grpSp>
        <p:nvGrpSpPr>
          <p:cNvPr id="13" name="Group 92"/>
          <p:cNvGrpSpPr>
            <a:grpSpLocks/>
          </p:cNvGrpSpPr>
          <p:nvPr/>
        </p:nvGrpSpPr>
        <p:grpSpPr bwMode="auto">
          <a:xfrm>
            <a:off x="1920875" y="4191000"/>
            <a:ext cx="2808288" cy="496888"/>
            <a:chOff x="1921557" y="4191438"/>
            <a:chExt cx="2807135" cy="496332"/>
          </a:xfrm>
        </p:grpSpPr>
        <p:sp>
          <p:nvSpPr>
            <p:cNvPr id="26642" name="TextBox 73"/>
            <p:cNvSpPr txBox="1">
              <a:spLocks noChangeArrowheads="1"/>
            </p:cNvSpPr>
            <p:nvPr/>
          </p:nvSpPr>
          <p:spPr bwMode="auto">
            <a:xfrm>
              <a:off x="2237792" y="4318438"/>
              <a:ext cx="24909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altLang="en-US" sz="1800">
                  <a:solidFill>
                    <a:srgbClr val="2F97B5"/>
                  </a:solidFill>
                  <a:latin typeface="Times New Roman" pitchFamily="18" charset="0"/>
                  <a:cs typeface="Times New Roman" pitchFamily="18" charset="0"/>
                </a:rPr>
                <a:t>LIDAR signal</a:t>
              </a:r>
            </a:p>
          </p:txBody>
        </p:sp>
        <p:grpSp>
          <p:nvGrpSpPr>
            <p:cNvPr id="26643" name="Group 83"/>
            <p:cNvGrpSpPr>
              <a:grpSpLocks/>
            </p:cNvGrpSpPr>
            <p:nvPr/>
          </p:nvGrpSpPr>
          <p:grpSpPr bwMode="auto">
            <a:xfrm>
              <a:off x="1921557" y="4191438"/>
              <a:ext cx="341636" cy="369332"/>
              <a:chOff x="484243" y="4318438"/>
              <a:chExt cx="341636" cy="369332"/>
            </a:xfrm>
          </p:grpSpPr>
          <p:sp>
            <p:nvSpPr>
              <p:cNvPr id="85" name="TextBox 84"/>
              <p:cNvSpPr txBox="1"/>
              <p:nvPr/>
            </p:nvSpPr>
            <p:spPr>
              <a:xfrm>
                <a:off x="496938" y="4318438"/>
                <a:ext cx="328478" cy="369474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dirty="0">
                    <a:solidFill>
                      <a:schemeClr val="bg2">
                        <a:lumMod val="50000"/>
                      </a:schemeClr>
                    </a:solidFill>
                    <a:latin typeface="+mn-lt"/>
                    <a:cs typeface="+mn-cs"/>
                  </a:rPr>
                  <a:t>3</a:t>
                </a:r>
              </a:p>
            </p:txBody>
          </p:sp>
          <p:sp>
            <p:nvSpPr>
              <p:cNvPr id="86" name="Oval 85"/>
              <p:cNvSpPr>
                <a:spLocks noChangeArrowheads="1"/>
              </p:cNvSpPr>
              <p:nvPr/>
            </p:nvSpPr>
            <p:spPr bwMode="auto">
              <a:xfrm>
                <a:off x="484243" y="4318438"/>
                <a:ext cx="328478" cy="369474"/>
              </a:xfrm>
              <a:prstGeom prst="ellipse">
                <a:avLst/>
              </a:prstGeom>
              <a:noFill/>
              <a:ln w="38100">
                <a:solidFill>
                  <a:srgbClr val="287A9E"/>
                </a:solidFill>
                <a:round/>
                <a:headEnd/>
                <a:tailEnd/>
              </a:ln>
              <a:effectLst>
                <a:outerShdw blurRad="63500" dist="26940" dir="5400000" sx="100999" sy="100999" rotWithShape="0">
                  <a:srgbClr val="000000">
                    <a:alpha val="39999"/>
                  </a:srgbClr>
                </a:outerShdw>
              </a:effectLst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lt1"/>
                  </a:solidFill>
                  <a:latin typeface="+mn-lt"/>
                  <a:cs typeface="+mn-cs"/>
                </a:endParaRPr>
              </a:p>
            </p:txBody>
          </p:sp>
        </p:grpSp>
      </p:grpSp>
      <p:grpSp>
        <p:nvGrpSpPr>
          <p:cNvPr id="15" name="Group 93"/>
          <p:cNvGrpSpPr>
            <a:grpSpLocks/>
          </p:cNvGrpSpPr>
          <p:nvPr/>
        </p:nvGrpSpPr>
        <p:grpSpPr bwMode="auto">
          <a:xfrm>
            <a:off x="5778500" y="4102100"/>
            <a:ext cx="3362325" cy="739775"/>
            <a:chOff x="5778022" y="4101506"/>
            <a:chExt cx="3362803" cy="739696"/>
          </a:xfrm>
        </p:grpSpPr>
        <p:sp>
          <p:nvSpPr>
            <p:cNvPr id="26638" name="TextBox 36"/>
            <p:cNvSpPr txBox="1">
              <a:spLocks noChangeArrowheads="1"/>
            </p:cNvSpPr>
            <p:nvPr/>
          </p:nvSpPr>
          <p:spPr bwMode="auto">
            <a:xfrm>
              <a:off x="5778022" y="4471870"/>
              <a:ext cx="336280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altLang="en-US" sz="1800">
                  <a:solidFill>
                    <a:srgbClr val="2F97B5"/>
                  </a:solidFill>
                  <a:latin typeface="Times New Roman" pitchFamily="18" charset="0"/>
                  <a:cs typeface="Times New Roman" pitchFamily="18" charset="0"/>
                </a:rPr>
                <a:t>Attenuated backscatter coefficient</a:t>
              </a:r>
            </a:p>
          </p:txBody>
        </p:sp>
        <p:grpSp>
          <p:nvGrpSpPr>
            <p:cNvPr id="26639" name="Group 86"/>
            <p:cNvGrpSpPr>
              <a:grpSpLocks/>
            </p:cNvGrpSpPr>
            <p:nvPr/>
          </p:nvGrpSpPr>
          <p:grpSpPr bwMode="auto">
            <a:xfrm>
              <a:off x="5965118" y="4101506"/>
              <a:ext cx="341636" cy="369332"/>
              <a:chOff x="484243" y="4318438"/>
              <a:chExt cx="341636" cy="369332"/>
            </a:xfrm>
          </p:grpSpPr>
          <p:sp>
            <p:nvSpPr>
              <p:cNvPr id="88" name="TextBox 87"/>
              <p:cNvSpPr txBox="1"/>
              <p:nvPr/>
            </p:nvSpPr>
            <p:spPr>
              <a:xfrm>
                <a:off x="497201" y="4318438"/>
                <a:ext cx="328660" cy="369849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dirty="0">
                    <a:solidFill>
                      <a:schemeClr val="bg2">
                        <a:lumMod val="50000"/>
                      </a:schemeClr>
                    </a:solidFill>
                    <a:latin typeface="+mn-lt"/>
                    <a:cs typeface="+mn-cs"/>
                  </a:rPr>
                  <a:t>4</a:t>
                </a:r>
              </a:p>
            </p:txBody>
          </p:sp>
          <p:sp>
            <p:nvSpPr>
              <p:cNvPr id="89" name="Oval 88"/>
              <p:cNvSpPr>
                <a:spLocks noChangeArrowheads="1"/>
              </p:cNvSpPr>
              <p:nvPr/>
            </p:nvSpPr>
            <p:spPr bwMode="auto">
              <a:xfrm>
                <a:off x="484499" y="4318438"/>
                <a:ext cx="328660" cy="369849"/>
              </a:xfrm>
              <a:prstGeom prst="ellipse">
                <a:avLst/>
              </a:prstGeom>
              <a:noFill/>
              <a:ln w="38100">
                <a:solidFill>
                  <a:srgbClr val="287A9E"/>
                </a:solidFill>
                <a:round/>
                <a:headEnd/>
                <a:tailEnd/>
              </a:ln>
              <a:effectLst>
                <a:outerShdw blurRad="63500" dist="26940" dir="5400000" sx="100999" sy="100999" rotWithShape="0">
                  <a:srgbClr val="000000">
                    <a:alpha val="39999"/>
                  </a:srgbClr>
                </a:outerShdw>
              </a:effectLst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lt1"/>
                  </a:solidFill>
                  <a:latin typeface="+mn-lt"/>
                  <a:cs typeface="+mn-cs"/>
                </a:endParaRPr>
              </a:p>
            </p:txBody>
          </p:sp>
        </p:grpSp>
      </p:grpSp>
      <p:sp>
        <p:nvSpPr>
          <p:cNvPr id="91" name="TextBox 90"/>
          <p:cNvSpPr txBox="1">
            <a:spLocks noChangeArrowheads="1"/>
          </p:cNvSpPr>
          <p:nvPr/>
        </p:nvSpPr>
        <p:spPr bwMode="auto">
          <a:xfrm>
            <a:off x="2281238" y="4859338"/>
            <a:ext cx="56038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rgbClr val="2F97B5"/>
                </a:solidFill>
                <a:latin typeface="Times New Roman" pitchFamily="18" charset="0"/>
                <a:cs typeface="Times New Roman" pitchFamily="18" charset="0"/>
              </a:rPr>
              <a:t>Atmospheric two-way transmittance</a:t>
            </a:r>
          </a:p>
          <a:p>
            <a:pPr eaLnBrk="1" hangingPunct="1"/>
            <a:r>
              <a:rPr lang="en-US" altLang="en-US" sz="1800">
                <a:solidFill>
                  <a:srgbClr val="2F97B5"/>
                </a:solidFill>
                <a:latin typeface="Times New Roman" pitchFamily="18" charset="0"/>
                <a:cs typeface="Times New Roman" pitchFamily="18" charset="0"/>
              </a:rPr>
              <a:t>= signal attenuation (cloud, aerosol, molecule, gas) </a:t>
            </a:r>
          </a:p>
        </p:txBody>
      </p:sp>
    </p:spTree>
    <p:extLst>
      <p:ext uri="{BB962C8B-B14F-4D97-AF65-F5344CB8AC3E}">
        <p14:creationId xmlns:p14="http://schemas.microsoft.com/office/powerpoint/2010/main" val="3028369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152400" y="93663"/>
            <a:ext cx="8576733" cy="9144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4000" dirty="0" smtClean="0">
                <a:cs typeface="Times New Roman" pitchFamily="18" charset="0"/>
              </a:rPr>
              <a:t>Important Points to Know about CALIOP</a:t>
            </a:r>
          </a:p>
        </p:txBody>
      </p:sp>
      <p:sp>
        <p:nvSpPr>
          <p:cNvPr id="60" name="Rectangle 59"/>
          <p:cNvSpPr/>
          <p:nvPr/>
        </p:nvSpPr>
        <p:spPr bwMode="auto">
          <a:xfrm>
            <a:off x="752475" y="1741488"/>
            <a:ext cx="2314575" cy="461962"/>
          </a:xfrm>
          <a:prstGeom prst="rect">
            <a:avLst/>
          </a:prstGeom>
          <a:ln w="38100">
            <a:solidFill>
              <a:schemeClr val="bg2">
                <a:lumMod val="25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Lidar signal </a:t>
            </a:r>
            <a:r>
              <a:rPr lang="en-US" altLang="en-US" b="1">
                <a:latin typeface="Times New Roman" pitchFamily="18" charset="0"/>
                <a:cs typeface="Times New Roman" pitchFamily="18" charset="0"/>
              </a:rPr>
              <a:t>β’ </a:t>
            </a:r>
            <a:endParaRPr lang="en-US" altLang="en-US">
              <a:latin typeface="News Gothic MT" charset="0"/>
            </a:endParaRPr>
          </a:p>
        </p:txBody>
      </p:sp>
      <p:grpSp>
        <p:nvGrpSpPr>
          <p:cNvPr id="2" name="Group 37"/>
          <p:cNvGrpSpPr>
            <a:grpSpLocks/>
          </p:cNvGrpSpPr>
          <p:nvPr/>
        </p:nvGrpSpPr>
        <p:grpSpPr bwMode="auto">
          <a:xfrm>
            <a:off x="2915220" y="2196722"/>
            <a:ext cx="6172200" cy="400050"/>
            <a:chOff x="506998" y="2536826"/>
            <a:chExt cx="6172190" cy="400301"/>
          </a:xfrm>
        </p:grpSpPr>
        <p:sp>
          <p:nvSpPr>
            <p:cNvPr id="28684" name="Rectangle 8"/>
            <p:cNvSpPr>
              <a:spLocks noChangeArrowheads="1"/>
            </p:cNvSpPr>
            <p:nvPr/>
          </p:nvSpPr>
          <p:spPr bwMode="auto">
            <a:xfrm>
              <a:off x="506998" y="2536826"/>
              <a:ext cx="3738556" cy="400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altLang="en-US" sz="2000">
                  <a:solidFill>
                    <a:srgbClr val="184B5B"/>
                  </a:solidFill>
                  <a:latin typeface="Times New Roman" pitchFamily="18" charset="0"/>
                  <a:cs typeface="Times New Roman" pitchFamily="18" charset="0"/>
                </a:rPr>
                <a:t>Aerosol and molecular backscatter </a:t>
              </a:r>
              <a:endParaRPr lang="en-US" altLang="en-US" sz="2000">
                <a:latin typeface="News Gothic MT" charset="0"/>
              </a:endParaRPr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>
              <a:off x="4220155" y="2810047"/>
              <a:ext cx="1100135" cy="1589"/>
            </a:xfrm>
            <a:prstGeom prst="straightConnector1">
              <a:avLst/>
            </a:prstGeom>
            <a:ln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rot="5400000" flipH="1" flipV="1">
              <a:off x="5197190" y="2694883"/>
              <a:ext cx="219212" cy="1587"/>
            </a:xfrm>
            <a:prstGeom prst="straightConnector1">
              <a:avLst/>
            </a:prstGeom>
            <a:ln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>
              <a:off x="4807529" y="2560654"/>
              <a:ext cx="1100135" cy="1588"/>
            </a:xfrm>
            <a:prstGeom prst="straightConnector1">
              <a:avLst/>
            </a:prstGeom>
            <a:ln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 rot="16200000" flipV="1">
              <a:off x="6569581" y="2692500"/>
              <a:ext cx="219212" cy="0"/>
            </a:xfrm>
            <a:prstGeom prst="straightConnector1">
              <a:avLst/>
            </a:prstGeom>
            <a:ln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677" name="TextBox 41"/>
          <p:cNvSpPr txBox="1">
            <a:spLocks noChangeArrowheads="1"/>
          </p:cNvSpPr>
          <p:nvPr/>
        </p:nvSpPr>
        <p:spPr bwMode="auto">
          <a:xfrm>
            <a:off x="3128963" y="1741488"/>
            <a:ext cx="574471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b="1" dirty="0" smtClean="0">
                <a:latin typeface="Times New Roman" pitchFamily="18" charset="0"/>
                <a:cs typeface="Times New Roman" pitchFamily="18" charset="0"/>
              </a:rPr>
              <a:t>Is a </a:t>
            </a:r>
            <a:r>
              <a:rPr lang="en-US" altLang="en-US" b="1" dirty="0">
                <a:latin typeface="Times New Roman" pitchFamily="18" charset="0"/>
                <a:cs typeface="Times New Roman" pitchFamily="18" charset="0"/>
              </a:rPr>
              <a:t>function of extinction and backscatter </a:t>
            </a:r>
            <a:endParaRPr lang="en-US" altLang="en-US" dirty="0"/>
          </a:p>
        </p:txBody>
      </p: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793750" y="2886075"/>
            <a:ext cx="8083550" cy="708025"/>
            <a:chOff x="793750" y="2886075"/>
            <a:chExt cx="8083550" cy="708025"/>
          </a:xfrm>
        </p:grpSpPr>
        <p:sp>
          <p:nvSpPr>
            <p:cNvPr id="28682" name="Rectangle 43"/>
            <p:cNvSpPr>
              <a:spLocks noChangeArrowheads="1"/>
            </p:cNvSpPr>
            <p:nvPr/>
          </p:nvSpPr>
          <p:spPr bwMode="auto">
            <a:xfrm>
              <a:off x="793750" y="2886075"/>
              <a:ext cx="8083550" cy="708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altLang="en-US" sz="20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 LIDAR Ratio</a:t>
              </a:r>
              <a:r>
                <a:rPr lang="en-US" altLang="en-US" sz="2000" b="1" dirty="0">
                  <a:solidFill>
                    <a:srgbClr val="184B5B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en-US" sz="20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S</a:t>
              </a:r>
              <a:r>
                <a:rPr lang="en-US" altLang="en-US" sz="2000" b="1" baseline="-25000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a     </a:t>
              </a:r>
              <a:r>
                <a:rPr lang="en-US" altLang="en-US" sz="20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= α</a:t>
              </a:r>
              <a:r>
                <a:rPr lang="en-US" altLang="en-US" sz="2000" b="1" baseline="-25000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a</a:t>
              </a:r>
              <a:r>
                <a:rPr lang="en-US" altLang="en-US" sz="20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/β</a:t>
              </a:r>
              <a:r>
                <a:rPr lang="en-US" altLang="en-US" sz="2000" b="1" baseline="-25000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a   </a:t>
              </a:r>
              <a:r>
                <a:rPr lang="en-US" altLang="en-US" sz="2000" b="1" dirty="0">
                  <a:solidFill>
                    <a:srgbClr val="184B5B"/>
                  </a:solidFill>
                  <a:latin typeface="Times New Roman" pitchFamily="18" charset="0"/>
                  <a:cs typeface="Times New Roman" pitchFamily="18" charset="0"/>
                </a:rPr>
                <a:t>Aerosol extinction-to-backscatter ratio</a:t>
              </a:r>
            </a:p>
            <a:p>
              <a:pPr eaLnBrk="1" hangingPunct="1"/>
              <a:r>
                <a:rPr lang="en-US" altLang="en-US" sz="2000" b="1" dirty="0">
                  <a:solidFill>
                    <a:srgbClr val="184B5B"/>
                  </a:solidFill>
                  <a:latin typeface="Times New Roman" pitchFamily="18" charset="0"/>
                  <a:cs typeface="Times New Roman" pitchFamily="18" charset="0"/>
                </a:rPr>
                <a:t>                                               (Assumed for </a:t>
              </a:r>
              <a:r>
                <a:rPr lang="en-US" altLang="en-US" sz="2000" b="1" dirty="0" smtClean="0">
                  <a:solidFill>
                    <a:srgbClr val="184B5B"/>
                  </a:solidFill>
                  <a:latin typeface="Times New Roman" pitchFamily="18" charset="0"/>
                  <a:cs typeface="Times New Roman" pitchFamily="18" charset="0"/>
                </a:rPr>
                <a:t>CALIOP)</a:t>
              </a:r>
              <a:endParaRPr lang="en-US" altLang="en-US" sz="2000" b="1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" name="Rectangle 14"/>
            <p:cNvSpPr/>
            <p:nvPr/>
          </p:nvSpPr>
          <p:spPr bwMode="auto">
            <a:xfrm>
              <a:off x="947738" y="2886075"/>
              <a:ext cx="1879600" cy="461963"/>
            </a:xfrm>
            <a:prstGeom prst="rect">
              <a:avLst/>
            </a:prstGeom>
            <a:ln w="38100">
              <a:solidFill>
                <a:schemeClr val="bg2">
                  <a:lumMod val="25000"/>
                </a:schemeClr>
              </a:solidFill>
            </a:ln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altLang="en-US" b="1">
                  <a:latin typeface="Times New Roman" pitchFamily="18" charset="0"/>
                  <a:cs typeface="Times New Roman" pitchFamily="18" charset="0"/>
                </a:rPr>
                <a:t> </a:t>
              </a:r>
              <a:endParaRPr lang="en-US" altLang="en-US">
                <a:latin typeface="News Gothic MT" charset="0"/>
              </a:endParaRPr>
            </a:p>
          </p:txBody>
        </p:sp>
      </p:grp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793750" y="3824288"/>
            <a:ext cx="8199438" cy="1016000"/>
            <a:chOff x="793750" y="3824288"/>
            <a:chExt cx="8199438" cy="1016000"/>
          </a:xfrm>
        </p:grpSpPr>
        <p:sp>
          <p:nvSpPr>
            <p:cNvPr id="28680" name="Rectangle 42"/>
            <p:cNvSpPr>
              <a:spLocks noChangeArrowheads="1"/>
            </p:cNvSpPr>
            <p:nvPr/>
          </p:nvSpPr>
          <p:spPr bwMode="auto">
            <a:xfrm>
              <a:off x="793750" y="3824288"/>
              <a:ext cx="8199438" cy="10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altLang="en-US" sz="2000" b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 Color Ratio</a:t>
              </a:r>
              <a:r>
                <a:rPr lang="en-US" altLang="en-US" sz="2000" b="1">
                  <a:solidFill>
                    <a:srgbClr val="184B5B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en-US" sz="2000" b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                </a:t>
              </a:r>
              <a:r>
                <a:rPr lang="en-US" altLang="en-US" sz="2000" b="1" baseline="-2500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en-US" sz="2000" b="1">
                  <a:solidFill>
                    <a:srgbClr val="184B5B"/>
                  </a:solidFill>
                  <a:latin typeface="Times New Roman" pitchFamily="18" charset="0"/>
                  <a:cs typeface="Times New Roman" pitchFamily="18" charset="0"/>
                </a:rPr>
                <a:t>The ratio of the short to long wavelength.</a:t>
              </a:r>
            </a:p>
            <a:p>
              <a:pPr eaLnBrk="1" hangingPunct="1"/>
              <a:r>
                <a:rPr lang="en-US" altLang="en-US" sz="2000" b="1">
                  <a:solidFill>
                    <a:srgbClr val="184B5B"/>
                  </a:solidFill>
                  <a:latin typeface="Times New Roman" pitchFamily="18" charset="0"/>
                  <a:cs typeface="Times New Roman" pitchFamily="18" charset="0"/>
                </a:rPr>
                <a:t>                                        Gives information on particle size.</a:t>
              </a:r>
            </a:p>
            <a:p>
              <a:pPr eaLnBrk="1" hangingPunct="1"/>
              <a:r>
                <a:rPr lang="en-US" altLang="en-US" sz="2000" b="1">
                  <a:solidFill>
                    <a:srgbClr val="184B5B"/>
                  </a:solidFill>
                  <a:latin typeface="Times New Roman" pitchFamily="18" charset="0"/>
                  <a:cs typeface="Times New Roman" pitchFamily="18" charset="0"/>
                </a:rPr>
                <a:t>                                         For multiple wavelength lidars.</a:t>
              </a:r>
            </a:p>
          </p:txBody>
        </p:sp>
        <p:sp>
          <p:nvSpPr>
            <p:cNvPr id="16" name="Rectangle 15"/>
            <p:cNvSpPr/>
            <p:nvPr/>
          </p:nvSpPr>
          <p:spPr bwMode="auto">
            <a:xfrm>
              <a:off x="922338" y="3824288"/>
              <a:ext cx="1539875" cy="461962"/>
            </a:xfrm>
            <a:prstGeom prst="rect">
              <a:avLst/>
            </a:prstGeom>
            <a:ln w="38100">
              <a:solidFill>
                <a:schemeClr val="bg2">
                  <a:lumMod val="25000"/>
                </a:schemeClr>
              </a:solidFill>
            </a:ln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altLang="en-US" b="1">
                  <a:latin typeface="Times New Roman" pitchFamily="18" charset="0"/>
                  <a:cs typeface="Times New Roman" pitchFamily="18" charset="0"/>
                </a:rPr>
                <a:t> </a:t>
              </a:r>
              <a:endParaRPr lang="en-US" altLang="en-US">
                <a:latin typeface="News Gothic MT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4950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5" name="Title 1"/>
          <p:cNvSpPr>
            <a:spLocks noGrp="1"/>
          </p:cNvSpPr>
          <p:nvPr>
            <p:ph type="title"/>
          </p:nvPr>
        </p:nvSpPr>
        <p:spPr>
          <a:xfrm>
            <a:off x="688975" y="44450"/>
            <a:ext cx="8229600" cy="827088"/>
          </a:xfrm>
        </p:spPr>
        <p:txBody>
          <a:bodyPr/>
          <a:lstStyle/>
          <a:p>
            <a:pPr eaLnBrk="1" hangingPunct="1"/>
            <a:r>
              <a:rPr lang="en-US" altLang="en-US" sz="4000" dirty="0" smtClean="0">
                <a:cs typeface="Times New Roman" pitchFamily="18" charset="0"/>
              </a:rPr>
              <a:t>Lidar Signal Interpretation</a:t>
            </a:r>
          </a:p>
        </p:txBody>
      </p:sp>
      <p:sp>
        <p:nvSpPr>
          <p:cNvPr id="30726" name="Text Box 29"/>
          <p:cNvSpPr txBox="1">
            <a:spLocks noChangeArrowheads="1"/>
          </p:cNvSpPr>
          <p:nvPr/>
        </p:nvSpPr>
        <p:spPr bwMode="auto">
          <a:xfrm>
            <a:off x="344488" y="1997075"/>
            <a:ext cx="884237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defTabSz="914400" eaLnBrk="1" hangingPunct="1"/>
            <a:endParaRPr lang="en-US" altLang="en-US" sz="12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914400" eaLnBrk="1" hangingPunct="1"/>
            <a:endParaRPr lang="en-US" altLang="en-US" sz="12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27" name="Text Box 31"/>
          <p:cNvSpPr txBox="1">
            <a:spLocks noChangeArrowheads="1"/>
          </p:cNvSpPr>
          <p:nvPr/>
        </p:nvSpPr>
        <p:spPr bwMode="auto">
          <a:xfrm>
            <a:off x="363538" y="3314700"/>
            <a:ext cx="771525" cy="37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defTabSz="914400" eaLnBrk="1" hangingPunct="1"/>
            <a:endParaRPr lang="en-US" altLang="en-US" sz="12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28" name="TextBox 41"/>
          <p:cNvSpPr txBox="1">
            <a:spLocks noChangeArrowheads="1"/>
          </p:cNvSpPr>
          <p:nvPr/>
        </p:nvSpPr>
        <p:spPr bwMode="auto">
          <a:xfrm>
            <a:off x="3692525" y="4306888"/>
            <a:ext cx="3317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bg1"/>
                </a:solidFill>
                <a:latin typeface="News Gothic MT" charset="0"/>
              </a:rPr>
              <a:t>A</a:t>
            </a:r>
          </a:p>
        </p:txBody>
      </p:sp>
      <p:sp>
        <p:nvSpPr>
          <p:cNvPr id="30729" name="TextBox 45"/>
          <p:cNvSpPr txBox="1">
            <a:spLocks noChangeArrowheads="1"/>
          </p:cNvSpPr>
          <p:nvPr/>
        </p:nvSpPr>
        <p:spPr bwMode="auto">
          <a:xfrm>
            <a:off x="2800350" y="4854575"/>
            <a:ext cx="3476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bg1"/>
                </a:solidFill>
                <a:latin typeface="News Gothic MT" charset="0"/>
              </a:rPr>
              <a:t>B</a:t>
            </a:r>
          </a:p>
        </p:txBody>
      </p:sp>
      <p:sp>
        <p:nvSpPr>
          <p:cNvPr id="28" name="Left Bracket 27"/>
          <p:cNvSpPr/>
          <p:nvPr/>
        </p:nvSpPr>
        <p:spPr bwMode="auto">
          <a:xfrm>
            <a:off x="5702300" y="5783263"/>
            <a:ext cx="46038" cy="1028700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0731" name="Rectangle 32"/>
          <p:cNvSpPr>
            <a:spLocks noChangeArrowheads="1"/>
          </p:cNvSpPr>
          <p:nvPr/>
        </p:nvSpPr>
        <p:spPr bwMode="auto">
          <a:xfrm>
            <a:off x="3416300" y="1560513"/>
            <a:ext cx="38735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8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Total attenuated backscatter 532 nm</a:t>
            </a:r>
          </a:p>
        </p:txBody>
      </p:sp>
      <p:sp>
        <p:nvSpPr>
          <p:cNvPr id="30732" name="Rectangle 33"/>
          <p:cNvSpPr>
            <a:spLocks noChangeArrowheads="1"/>
          </p:cNvSpPr>
          <p:nvPr/>
        </p:nvSpPr>
        <p:spPr bwMode="auto">
          <a:xfrm>
            <a:off x="3233738" y="3697288"/>
            <a:ext cx="39036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8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Total attenuated backscatter 1064 nm</a:t>
            </a:r>
          </a:p>
        </p:txBody>
      </p:sp>
      <p:graphicFrame>
        <p:nvGraphicFramePr>
          <p:cNvPr id="26" name="Table 25"/>
          <p:cNvGraphicFramePr>
            <a:graphicFrameLocks noGrp="1"/>
          </p:cNvGraphicFramePr>
          <p:nvPr/>
        </p:nvGraphicFramePr>
        <p:xfrm>
          <a:off x="1260475" y="1055688"/>
          <a:ext cx="6577013" cy="5120640"/>
        </p:xfrm>
        <a:graphic>
          <a:graphicData uri="http://schemas.openxmlformats.org/drawingml/2006/table">
            <a:tbl>
              <a:tblPr/>
              <a:tblGrid>
                <a:gridCol w="1647825"/>
                <a:gridCol w="1870075"/>
                <a:gridCol w="1627188"/>
                <a:gridCol w="1431925"/>
              </a:tblGrid>
              <a:tr h="627063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8F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8F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AC6D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Particle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Type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</a:tr>
              <a:tr h="627063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Enhanced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Signal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8F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Enhanced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Signal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8F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Same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intensity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as 532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AC6D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Non-Spherical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Coarse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</a:tr>
              <a:tr h="1046163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Enhanced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Signal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8F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Enhanced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Signal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8F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Lower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intensity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than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532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AC6D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Non-Spherical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Fine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</a:tr>
              <a:tr h="522288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  <a:cs typeface="Arial" charset="0"/>
                        </a:rPr>
                        <a:t>Enhanced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  <a:cs typeface="Arial" charset="0"/>
                        </a:rPr>
                        <a:t>Signal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8F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  <a:cs typeface="Arial" charset="0"/>
                        </a:rPr>
                        <a:t>Non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  <a:cs typeface="Arial" charset="0"/>
                        </a:rPr>
                        <a:t>Enhanced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  <a:cs typeface="Arial" charset="0"/>
                        </a:rPr>
                        <a:t>Signal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8F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Same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intensity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as 532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AC6D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C7C9F"/>
                          </a:solidFill>
                          <a:effectLst/>
                          <a:latin typeface="Arial" charset="0"/>
                          <a:cs typeface="Arial" charset="0"/>
                        </a:rPr>
                        <a:t>Spherical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Coarse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</a:tr>
              <a:tr h="885825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C7C9F"/>
                          </a:solidFill>
                          <a:effectLst/>
                          <a:latin typeface="Arial" charset="0"/>
                          <a:cs typeface="Arial" charset="0"/>
                        </a:rPr>
                        <a:t>Enhanced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C7C9F"/>
                          </a:solidFill>
                          <a:effectLst/>
                          <a:latin typeface="Arial" charset="0"/>
                          <a:cs typeface="Arial" charset="0"/>
                        </a:rPr>
                        <a:t>Signal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8F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C7C9F"/>
                          </a:solidFill>
                          <a:effectLst/>
                          <a:latin typeface="Arial" charset="0"/>
                          <a:cs typeface="Arial" charset="0"/>
                        </a:rPr>
                        <a:t>Non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C7C9F"/>
                          </a:solidFill>
                          <a:effectLst/>
                          <a:latin typeface="Arial" charset="0"/>
                          <a:cs typeface="Arial" charset="0"/>
                        </a:rPr>
                        <a:t>Enhanced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C7C9F"/>
                          </a:solidFill>
                          <a:effectLst/>
                          <a:latin typeface="Arial" charset="0"/>
                          <a:cs typeface="Arial" charset="0"/>
                        </a:rPr>
                        <a:t>Signal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8F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Lower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intensity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than 532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AC6D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C7C9F"/>
                          </a:solidFill>
                          <a:effectLst/>
                          <a:latin typeface="Arial" charset="0"/>
                          <a:cs typeface="Arial" charset="0"/>
                        </a:rPr>
                        <a:t>Spherical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Fine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0722" name="Object 2"/>
          <p:cNvGraphicFramePr>
            <a:graphicFrameLocks noChangeAspect="1"/>
          </p:cNvGraphicFramePr>
          <p:nvPr/>
        </p:nvGraphicFramePr>
        <p:xfrm>
          <a:off x="1871663" y="1409700"/>
          <a:ext cx="534987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9" name="Equation" r:id="rId4" imgW="254000" imgH="203200" progId="Equation.3">
                  <p:embed/>
                </p:oleObj>
              </mc:Choice>
              <mc:Fallback>
                <p:oleObj name="Equation" r:id="rId4" imgW="2540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1663" y="1409700"/>
                        <a:ext cx="534987" cy="3841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9256489"/>
              </p:ext>
            </p:extLst>
          </p:nvPr>
        </p:nvGraphicFramePr>
        <p:xfrm>
          <a:off x="3425825" y="1344613"/>
          <a:ext cx="673100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0" name="Equation" r:id="rId6" imgW="342720" imgH="241200" progId="Equation.3">
                  <p:embed/>
                </p:oleObj>
              </mc:Choice>
              <mc:Fallback>
                <p:oleObj name="Equation" r:id="rId6" imgW="34272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5825" y="1344613"/>
                        <a:ext cx="673100" cy="5048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4" name="Object 3"/>
          <p:cNvGraphicFramePr>
            <a:graphicFrameLocks noChangeAspect="1"/>
          </p:cNvGraphicFramePr>
          <p:nvPr/>
        </p:nvGraphicFramePr>
        <p:xfrm>
          <a:off x="5314950" y="1384300"/>
          <a:ext cx="574675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1" name="Equation" r:id="rId8" imgW="292100" imgH="203200" progId="Equation.3">
                  <p:embed/>
                </p:oleObj>
              </mc:Choice>
              <mc:Fallback>
                <p:oleObj name="Equation" r:id="rId8" imgW="2921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14950" y="1384300"/>
                        <a:ext cx="574675" cy="4254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48752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763000" cy="822325"/>
          </a:xfrm>
        </p:spPr>
        <p:txBody>
          <a:bodyPr>
            <a:noAutofit/>
          </a:bodyPr>
          <a:lstStyle/>
          <a:p>
            <a:r>
              <a:rPr lang="en-US" altLang="en-US" sz="4400" dirty="0" smtClean="0"/>
              <a:t>Tracks per 5x5 grid cell over 16 days</a:t>
            </a:r>
          </a:p>
        </p:txBody>
      </p:sp>
      <p:pic>
        <p:nvPicPr>
          <p:cNvPr id="158724" name="Picture 2" descr="C:\Documents and Settings\jtackett\My Documents\CALIPSO_Groundtrack_Counts\num_groundtracks_midLatitude_5x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 r="8333" b="3418"/>
          <a:stretch>
            <a:fillRect/>
          </a:stretch>
        </p:blipFill>
        <p:spPr bwMode="auto">
          <a:xfrm>
            <a:off x="1524000" y="914400"/>
            <a:ext cx="76200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8723" name="Picture 3" descr="Europ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6" r="7576"/>
          <a:stretch>
            <a:fillRect/>
          </a:stretch>
        </p:blipFill>
        <p:spPr bwMode="auto">
          <a:xfrm>
            <a:off x="0" y="3251200"/>
            <a:ext cx="3962400" cy="360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8725" name="TextBox 4"/>
          <p:cNvSpPr txBox="1">
            <a:spLocks noChangeArrowheads="1"/>
          </p:cNvSpPr>
          <p:nvPr/>
        </p:nvSpPr>
        <p:spPr bwMode="auto">
          <a:xfrm>
            <a:off x="609600" y="1219200"/>
            <a:ext cx="457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bg1"/>
                </a:solidFill>
                <a:latin typeface="Calibri" pitchFamily="34" charset="0"/>
              </a:defRPr>
            </a:lvl1pPr>
            <a:lvl2pPr>
              <a:defRPr>
                <a:solidFill>
                  <a:schemeClr val="bg1"/>
                </a:solidFill>
                <a:latin typeface="Calibri" pitchFamily="34" charset="0"/>
              </a:defRPr>
            </a:lvl2pPr>
            <a:lvl3pPr>
              <a:defRPr>
                <a:solidFill>
                  <a:schemeClr val="bg1"/>
                </a:solidFill>
                <a:latin typeface="Calibri" pitchFamily="34" charset="0"/>
              </a:defRPr>
            </a:lvl3pPr>
            <a:lvl4pPr>
              <a:defRPr>
                <a:solidFill>
                  <a:schemeClr val="bg1"/>
                </a:solidFill>
                <a:latin typeface="Calibri" pitchFamily="34" charset="0"/>
              </a:defRPr>
            </a:lvl4pPr>
            <a:lvl5pPr>
              <a:defRPr>
                <a:solidFill>
                  <a:schemeClr val="bg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Calibri" pitchFamily="34" charset="0"/>
              </a:defRPr>
            </a:lvl9pPr>
          </a:lstStyle>
          <a:p>
            <a:pPr defTabSz="914400" eaLnBrk="1" hangingPunct="1">
              <a:buClrTx/>
              <a:buSzTx/>
              <a:buFontTx/>
              <a:buNone/>
            </a:pPr>
            <a:r>
              <a:rPr lang="en-US" altLang="en-US" sz="1400">
                <a:solidFill>
                  <a:schemeClr val="tx1"/>
                </a:solidFill>
              </a:rPr>
              <a:t>50</a:t>
            </a:r>
          </a:p>
        </p:txBody>
      </p:sp>
      <p:sp>
        <p:nvSpPr>
          <p:cNvPr id="158726" name="TextBox 6"/>
          <p:cNvSpPr txBox="1">
            <a:spLocks noChangeArrowheads="1"/>
          </p:cNvSpPr>
          <p:nvPr/>
        </p:nvSpPr>
        <p:spPr bwMode="auto">
          <a:xfrm>
            <a:off x="609600" y="1676400"/>
            <a:ext cx="457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bg1"/>
                </a:solidFill>
                <a:latin typeface="Calibri" pitchFamily="34" charset="0"/>
              </a:defRPr>
            </a:lvl1pPr>
            <a:lvl2pPr>
              <a:defRPr>
                <a:solidFill>
                  <a:schemeClr val="bg1"/>
                </a:solidFill>
                <a:latin typeface="Calibri" pitchFamily="34" charset="0"/>
              </a:defRPr>
            </a:lvl2pPr>
            <a:lvl3pPr>
              <a:defRPr>
                <a:solidFill>
                  <a:schemeClr val="bg1"/>
                </a:solidFill>
                <a:latin typeface="Calibri" pitchFamily="34" charset="0"/>
              </a:defRPr>
            </a:lvl3pPr>
            <a:lvl4pPr>
              <a:defRPr>
                <a:solidFill>
                  <a:schemeClr val="bg1"/>
                </a:solidFill>
                <a:latin typeface="Calibri" pitchFamily="34" charset="0"/>
              </a:defRPr>
            </a:lvl4pPr>
            <a:lvl5pPr>
              <a:defRPr>
                <a:solidFill>
                  <a:schemeClr val="bg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Calibri" pitchFamily="34" charset="0"/>
              </a:defRPr>
            </a:lvl9pPr>
          </a:lstStyle>
          <a:p>
            <a:pPr defTabSz="914400" eaLnBrk="1" hangingPunct="1">
              <a:buClrTx/>
              <a:buSzTx/>
              <a:buFontTx/>
              <a:buNone/>
            </a:pPr>
            <a:r>
              <a:rPr lang="en-US" altLang="en-US" sz="1400">
                <a:solidFill>
                  <a:schemeClr val="tx1"/>
                </a:solidFill>
              </a:rPr>
              <a:t>23</a:t>
            </a:r>
          </a:p>
        </p:txBody>
      </p:sp>
      <p:cxnSp>
        <p:nvCxnSpPr>
          <p:cNvPr id="10" name="Straight Arrow Connector 9"/>
          <p:cNvCxnSpPr>
            <a:stCxn id="158725" idx="3"/>
          </p:cNvCxnSpPr>
          <p:nvPr/>
        </p:nvCxnSpPr>
        <p:spPr>
          <a:xfrm flipV="1">
            <a:off x="1066800" y="1370013"/>
            <a:ext cx="838200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1066800" y="1676400"/>
            <a:ext cx="838200" cy="152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29800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4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8305800" cy="856488"/>
          </a:xfrm>
        </p:spPr>
        <p:txBody>
          <a:bodyPr/>
          <a:lstStyle/>
          <a:p>
            <a:r>
              <a:rPr lang="en-US" altLang="en-US" dirty="0" smtClean="0"/>
              <a:t>Penetration Statistics</a:t>
            </a:r>
          </a:p>
        </p:txBody>
      </p:sp>
      <p:pic>
        <p:nvPicPr>
          <p:cNvPr id="31747" name="Picture 6" descr="2008-07-30 June 2007 Fractional Penetration Dept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2" t="34201" r="3804" b="10406"/>
          <a:stretch>
            <a:fillRect/>
          </a:stretch>
        </p:blipFill>
        <p:spPr bwMode="auto">
          <a:xfrm>
            <a:off x="1066800" y="1357024"/>
            <a:ext cx="6756488" cy="342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8" name="Text Box 7"/>
          <p:cNvSpPr txBox="1">
            <a:spLocks noChangeArrowheads="1"/>
          </p:cNvSpPr>
          <p:nvPr/>
        </p:nvSpPr>
        <p:spPr bwMode="auto">
          <a:xfrm>
            <a:off x="1135666" y="987692"/>
            <a:ext cx="69631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37931725" indent="-37474525">
              <a:defRPr kumimoji="1" sz="2400" b="1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>
              <a:defRPr kumimoji="1" sz="2400" b="1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>
              <a:defRPr kumimoji="1" sz="2400" b="1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>
              <a:defRPr kumimoji="1" sz="2400" b="1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457200" eaLnBrk="0" fontAlgn="base" hangingPunct="0">
              <a:spcBef>
                <a:spcPct val="3000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914400" eaLnBrk="0" fontAlgn="base" hangingPunct="0">
              <a:spcBef>
                <a:spcPct val="3000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1371600" eaLnBrk="0" fontAlgn="base" hangingPunct="0">
              <a:spcBef>
                <a:spcPct val="3000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1828800" eaLnBrk="0" fontAlgn="base" hangingPunct="0">
              <a:spcBef>
                <a:spcPct val="3000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l">
              <a:spcBef>
                <a:spcPct val="0"/>
              </a:spcBef>
            </a:pPr>
            <a:r>
              <a:rPr lang="en-US" altLang="en-US" sz="1800" dirty="0"/>
              <a:t>Zonal average penetration </a:t>
            </a:r>
            <a:r>
              <a:rPr lang="en-US" altLang="en-US" sz="1800" dirty="0" smtClean="0"/>
              <a:t>frequency </a:t>
            </a:r>
            <a:r>
              <a:rPr lang="en-US" altLang="en-US" sz="1800" dirty="0"/>
              <a:t>(5-km average profiles)</a:t>
            </a:r>
          </a:p>
        </p:txBody>
      </p:sp>
      <p:sp>
        <p:nvSpPr>
          <p:cNvPr id="31749" name="Text Box 8"/>
          <p:cNvSpPr txBox="1">
            <a:spLocks noChangeArrowheads="1"/>
          </p:cNvSpPr>
          <p:nvPr/>
        </p:nvSpPr>
        <p:spPr bwMode="auto">
          <a:xfrm>
            <a:off x="457200" y="5130985"/>
            <a:ext cx="455765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37931725" indent="-37474525">
              <a:defRPr kumimoji="1" sz="2400" b="1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>
              <a:defRPr kumimoji="1" sz="2400" b="1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>
              <a:defRPr kumimoji="1" sz="2400" b="1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>
              <a:defRPr kumimoji="1" sz="2400" b="1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457200" eaLnBrk="0" fontAlgn="base" hangingPunct="0">
              <a:spcBef>
                <a:spcPct val="3000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914400" eaLnBrk="0" fontAlgn="base" hangingPunct="0">
              <a:spcBef>
                <a:spcPct val="3000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1371600" eaLnBrk="0" fontAlgn="base" hangingPunct="0">
              <a:spcBef>
                <a:spcPct val="3000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1828800" eaLnBrk="0" fontAlgn="base" hangingPunct="0">
              <a:spcBef>
                <a:spcPct val="3000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ctr"/>
            <a:r>
              <a:rPr lang="en-US" altLang="en-US" sz="1800" dirty="0" smtClean="0"/>
              <a:t>Global average (single </a:t>
            </a:r>
            <a:r>
              <a:rPr lang="en-US" altLang="en-US" sz="1800" dirty="0"/>
              <a:t>shots</a:t>
            </a:r>
            <a:r>
              <a:rPr lang="en-US" altLang="en-US" sz="1800" dirty="0" smtClean="0"/>
              <a:t>) CALIPSO </a:t>
            </a:r>
            <a:endParaRPr lang="en-US" altLang="en-US" sz="1800" dirty="0"/>
          </a:p>
          <a:p>
            <a:pPr algn="ctr"/>
            <a:r>
              <a:rPr lang="en-US" altLang="en-US" sz="1800" dirty="0"/>
              <a:t>6 km	  58%	</a:t>
            </a:r>
          </a:p>
          <a:p>
            <a:pPr algn="ctr"/>
            <a:r>
              <a:rPr lang="en-US" altLang="en-US" sz="1800" dirty="0"/>
              <a:t>4 km	  52	</a:t>
            </a:r>
          </a:p>
          <a:p>
            <a:pPr algn="ctr"/>
            <a:r>
              <a:rPr lang="en-US" altLang="en-US" sz="1800" dirty="0"/>
              <a:t>2 km	  43	</a:t>
            </a:r>
            <a:endParaRPr lang="en-US" altLang="en-US" sz="1800" dirty="0" smtClean="0"/>
          </a:p>
          <a:p>
            <a:pPr algn="ctr"/>
            <a:r>
              <a:rPr lang="en-US" altLang="en-US" sz="1800" dirty="0" smtClean="0"/>
              <a:t>   </a:t>
            </a:r>
            <a:r>
              <a:rPr lang="en-US" altLang="en-US" sz="1800" dirty="0" err="1" smtClean="0"/>
              <a:t>Sfc</a:t>
            </a:r>
            <a:r>
              <a:rPr lang="en-US" altLang="en-US" sz="1800" dirty="0" smtClean="0"/>
              <a:t>           </a:t>
            </a:r>
            <a:r>
              <a:rPr lang="en-US" altLang="en-US" sz="1800" dirty="0"/>
              <a:t>31           </a:t>
            </a:r>
          </a:p>
        </p:txBody>
      </p:sp>
      <p:sp>
        <p:nvSpPr>
          <p:cNvPr id="31750" name="Text Box 9"/>
          <p:cNvSpPr txBox="1">
            <a:spLocks noChangeArrowheads="1"/>
          </p:cNvSpPr>
          <p:nvPr/>
        </p:nvSpPr>
        <p:spPr bwMode="auto">
          <a:xfrm>
            <a:off x="6019800" y="5334000"/>
            <a:ext cx="1915909" cy="92333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37931725" indent="-37474525">
              <a:defRPr kumimoji="1" sz="2400" b="1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>
              <a:defRPr kumimoji="1" sz="2400" b="1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>
              <a:defRPr kumimoji="1" sz="2400" b="1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>
              <a:defRPr kumimoji="1" sz="2400" b="1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457200" eaLnBrk="0" fontAlgn="base" hangingPunct="0">
              <a:spcBef>
                <a:spcPct val="3000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914400" eaLnBrk="0" fontAlgn="base" hangingPunct="0">
              <a:spcBef>
                <a:spcPct val="3000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1371600" eaLnBrk="0" fontAlgn="base" hangingPunct="0">
              <a:spcBef>
                <a:spcPct val="3000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1828800" eaLnBrk="0" fontAlgn="base" hangingPunct="0">
              <a:spcBef>
                <a:spcPct val="3000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l"/>
            <a:r>
              <a:rPr lang="en-US" altLang="en-US" sz="1800" dirty="0"/>
              <a:t>     </a:t>
            </a:r>
            <a:r>
              <a:rPr lang="en-US" altLang="en-US" sz="1800" dirty="0" smtClean="0"/>
              <a:t>CALIPSO     </a:t>
            </a:r>
            <a:endParaRPr lang="en-US" altLang="en-US" sz="1800" dirty="0"/>
          </a:p>
          <a:p>
            <a:pPr algn="l"/>
            <a:r>
              <a:rPr lang="en-US" altLang="en-US" sz="1800" dirty="0" smtClean="0"/>
              <a:t>orbit      </a:t>
            </a:r>
            <a:r>
              <a:rPr lang="en-US" altLang="en-US" sz="1800" dirty="0"/>
              <a:t>705 </a:t>
            </a:r>
            <a:r>
              <a:rPr lang="en-US" altLang="en-US" sz="1800" dirty="0" smtClean="0"/>
              <a:t>km</a:t>
            </a:r>
            <a:endParaRPr lang="en-US" altLang="en-US" sz="1800" dirty="0"/>
          </a:p>
          <a:p>
            <a:pPr algn="l"/>
            <a:r>
              <a:rPr lang="en-US" altLang="en-US" sz="1800" dirty="0"/>
              <a:t>energy  110 </a:t>
            </a:r>
            <a:r>
              <a:rPr lang="en-US" altLang="en-US" sz="1800" dirty="0" err="1" smtClean="0"/>
              <a:t>mJ</a:t>
            </a:r>
            <a:endParaRPr lang="en-US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364041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Content Placeholder 6" descr="06-50-56_gif_2_1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750" y="1849438"/>
            <a:ext cx="8775700" cy="4627562"/>
          </a:xfr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228600" y="76200"/>
            <a:ext cx="8229600" cy="856488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CALIPSO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52400" y="1066800"/>
            <a:ext cx="4572000" cy="56388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b="1" dirty="0" smtClean="0">
                <a:solidFill>
                  <a:srgbClr val="CC04B4"/>
                </a:solidFill>
                <a:ea typeface="Times New Roman" pitchFamily="18" charset="0"/>
              </a:rPr>
              <a:t>“Curtain”</a:t>
            </a:r>
            <a:endParaRPr lang="en-US" altLang="en-US" dirty="0" smtClean="0">
              <a:solidFill>
                <a:srgbClr val="000000"/>
              </a:solidFill>
              <a:ea typeface="Times New Roman" pitchFamily="18" charset="0"/>
            </a:endParaRPr>
          </a:p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413357" y="1273453"/>
            <a:ext cx="50448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 “/km /</a:t>
            </a:r>
            <a:r>
              <a:rPr lang="en-US" dirty="0" err="1" smtClean="0"/>
              <a:t>sr</a:t>
            </a:r>
            <a:r>
              <a:rPr lang="en-US" dirty="0" smtClean="0"/>
              <a:t>” - per km per </a:t>
            </a:r>
            <a:r>
              <a:rPr lang="en-US" dirty="0" err="1" smtClean="0"/>
              <a:t>steradian</a:t>
            </a:r>
            <a:r>
              <a:rPr lang="en-US" dirty="0" smtClean="0"/>
              <a:t> (square radian)</a:t>
            </a:r>
          </a:p>
        </p:txBody>
      </p:sp>
    </p:spTree>
    <p:extLst>
      <p:ext uri="{BB962C8B-B14F-4D97-AF65-F5344CB8AC3E}">
        <p14:creationId xmlns:p14="http://schemas.microsoft.com/office/powerpoint/2010/main" val="1285345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-Train.ti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7463" y="1077913"/>
            <a:ext cx="3756025" cy="2112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532" name="Group 38"/>
          <p:cNvGrpSpPr>
            <a:grpSpLocks/>
          </p:cNvGrpSpPr>
          <p:nvPr/>
        </p:nvGrpSpPr>
        <p:grpSpPr bwMode="auto">
          <a:xfrm>
            <a:off x="217488" y="1076325"/>
            <a:ext cx="4686300" cy="2203450"/>
            <a:chOff x="217684" y="1075586"/>
            <a:chExt cx="4686301" cy="2203991"/>
          </a:xfrm>
        </p:grpSpPr>
        <p:grpSp>
          <p:nvGrpSpPr>
            <p:cNvPr id="22558" name="Group 28"/>
            <p:cNvGrpSpPr>
              <a:grpSpLocks/>
            </p:cNvGrpSpPr>
            <p:nvPr/>
          </p:nvGrpSpPr>
          <p:grpSpPr bwMode="auto">
            <a:xfrm>
              <a:off x="217684" y="1075586"/>
              <a:ext cx="4686301" cy="2203991"/>
              <a:chOff x="4278735" y="1287186"/>
              <a:chExt cx="4686301" cy="2203991"/>
            </a:xfrm>
          </p:grpSpPr>
          <p:pic>
            <p:nvPicPr>
              <p:cNvPr id="22562" name="Picture 3" descr="CoucheAtmo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543" t="14246" r="24988"/>
              <a:stretch>
                <a:fillRect/>
              </a:stretch>
            </p:blipFill>
            <p:spPr bwMode="auto">
              <a:xfrm>
                <a:off x="4278735" y="1287186"/>
                <a:ext cx="4686301" cy="22039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2563" name="TextBox 26"/>
              <p:cNvSpPr txBox="1">
                <a:spLocks noChangeArrowheads="1"/>
              </p:cNvSpPr>
              <p:nvPr/>
            </p:nvSpPr>
            <p:spPr bwMode="auto">
              <a:xfrm>
                <a:off x="6499006" y="2895600"/>
                <a:ext cx="2249690" cy="2923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altLang="en-US" sz="1300">
                    <a:latin typeface="News Gothic MT" charset="0"/>
                  </a:rPr>
                  <a:t>Planetary Boundary Layer</a:t>
                </a:r>
              </a:p>
            </p:txBody>
          </p:sp>
        </p:grpSp>
        <p:sp>
          <p:nvSpPr>
            <p:cNvPr id="22559" name="TextBox 34"/>
            <p:cNvSpPr txBox="1">
              <a:spLocks noChangeArrowheads="1"/>
            </p:cNvSpPr>
            <p:nvPr/>
          </p:nvSpPr>
          <p:spPr bwMode="auto">
            <a:xfrm>
              <a:off x="1864559" y="1765300"/>
              <a:ext cx="2413000" cy="3077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altLang="en-US" sz="1400">
                  <a:latin typeface="News Gothic MT" charset="0"/>
                </a:rPr>
                <a:t>Free Troposphere</a:t>
              </a:r>
            </a:p>
          </p:txBody>
        </p:sp>
        <p:sp>
          <p:nvSpPr>
            <p:cNvPr id="22560" name="TextBox 35"/>
            <p:cNvSpPr txBox="1">
              <a:spLocks noChangeArrowheads="1"/>
            </p:cNvSpPr>
            <p:nvPr/>
          </p:nvSpPr>
          <p:spPr bwMode="auto">
            <a:xfrm rot="-5400000">
              <a:off x="4165016" y="1932328"/>
              <a:ext cx="1159847" cy="2923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altLang="en-US" sz="1300">
                  <a:latin typeface="News Gothic MT" charset="0"/>
                </a:rPr>
                <a:t>Troposphere</a:t>
              </a: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2533846" y="3039806"/>
              <a:ext cx="935038" cy="11909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4" name="Group 50"/>
          <p:cNvGrpSpPr>
            <a:grpSpLocks/>
          </p:cNvGrpSpPr>
          <p:nvPr/>
        </p:nvGrpSpPr>
        <p:grpSpPr bwMode="auto">
          <a:xfrm>
            <a:off x="2403475" y="3505200"/>
            <a:ext cx="6556375" cy="3275013"/>
            <a:chOff x="2403438" y="3505200"/>
            <a:chExt cx="6556322" cy="3275559"/>
          </a:xfrm>
        </p:grpSpPr>
        <p:grpSp>
          <p:nvGrpSpPr>
            <p:cNvPr id="22539" name="Group 33"/>
            <p:cNvGrpSpPr>
              <a:grpSpLocks/>
            </p:cNvGrpSpPr>
            <p:nvPr/>
          </p:nvGrpSpPr>
          <p:grpSpPr bwMode="auto">
            <a:xfrm>
              <a:off x="2403438" y="3505200"/>
              <a:ext cx="6556322" cy="3275559"/>
              <a:chOff x="714338" y="3441700"/>
              <a:chExt cx="6556322" cy="3275559"/>
            </a:xfrm>
          </p:grpSpPr>
          <p:grpSp>
            <p:nvGrpSpPr>
              <p:cNvPr id="22541" name="Group 20"/>
              <p:cNvGrpSpPr>
                <a:grpSpLocks/>
              </p:cNvGrpSpPr>
              <p:nvPr/>
            </p:nvGrpSpPr>
            <p:grpSpPr bwMode="auto">
              <a:xfrm>
                <a:off x="1257301" y="3441700"/>
                <a:ext cx="6013359" cy="3275559"/>
                <a:chOff x="1380837" y="3848835"/>
                <a:chExt cx="5749986" cy="2868424"/>
              </a:xfrm>
            </p:grpSpPr>
            <p:pic>
              <p:nvPicPr>
                <p:cNvPr id="22549" name="Picture 12" descr="07-13-57_gif_2_1night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9715" r="4553"/>
                <a:stretch>
                  <a:fillRect/>
                </a:stretch>
              </p:blipFill>
              <p:spPr bwMode="auto">
                <a:xfrm>
                  <a:off x="1380837" y="3848835"/>
                  <a:ext cx="5749986" cy="286842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2550" name="TextBox 13"/>
                <p:cNvSpPr txBox="1">
                  <a:spLocks noChangeArrowheads="1"/>
                </p:cNvSpPr>
                <p:nvPr/>
              </p:nvSpPr>
              <p:spPr bwMode="auto">
                <a:xfrm>
                  <a:off x="4268813" y="4531002"/>
                  <a:ext cx="973740" cy="32342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en-US" altLang="en-US" sz="1800">
                      <a:solidFill>
                        <a:srgbClr val="FFFFFF"/>
                      </a:solidFill>
                      <a:latin typeface="News Gothic MT" charset="0"/>
                    </a:rPr>
                    <a:t>clouds</a:t>
                  </a:r>
                </a:p>
              </p:txBody>
            </p:sp>
            <p:sp>
              <p:nvSpPr>
                <p:cNvPr id="22551" name="TextBox 14"/>
                <p:cNvSpPr txBox="1">
                  <a:spLocks noChangeArrowheads="1"/>
                </p:cNvSpPr>
                <p:nvPr/>
              </p:nvSpPr>
              <p:spPr bwMode="auto">
                <a:xfrm>
                  <a:off x="5906574" y="5435599"/>
                  <a:ext cx="726130" cy="32342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en-US" altLang="en-US" sz="1800">
                      <a:solidFill>
                        <a:schemeClr val="bg1"/>
                      </a:solidFill>
                      <a:latin typeface="News Gothic MT" charset="0"/>
                    </a:rPr>
                    <a:t>Land</a:t>
                  </a:r>
                </a:p>
              </p:txBody>
            </p:sp>
            <p:sp>
              <p:nvSpPr>
                <p:cNvPr id="22552" name="TextBox 15"/>
                <p:cNvSpPr txBox="1">
                  <a:spLocks noChangeArrowheads="1"/>
                </p:cNvSpPr>
                <p:nvPr/>
              </p:nvSpPr>
              <p:spPr bwMode="auto">
                <a:xfrm>
                  <a:off x="2992523" y="4302402"/>
                  <a:ext cx="1098190" cy="32342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en-US" altLang="en-US" sz="1800">
                      <a:solidFill>
                        <a:schemeClr val="bg1"/>
                      </a:solidFill>
                      <a:latin typeface="News Gothic MT" charset="0"/>
                    </a:rPr>
                    <a:t>aerosols</a:t>
                  </a:r>
                </a:p>
              </p:txBody>
            </p:sp>
            <p:cxnSp>
              <p:nvCxnSpPr>
                <p:cNvPr id="17" name="Straight Arrow Connector 16"/>
                <p:cNvCxnSpPr/>
                <p:nvPr/>
              </p:nvCxnSpPr>
              <p:spPr>
                <a:xfrm rot="5400000">
                  <a:off x="2778746" y="5390045"/>
                  <a:ext cx="1437688" cy="1518"/>
                </a:xfrm>
                <a:prstGeom prst="straightConnector1">
                  <a:avLst/>
                </a:prstGeom>
                <a:ln w="38100" cmpd="sng">
                  <a:solidFill>
                    <a:schemeClr val="bg1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Arrow Connector 17"/>
                <p:cNvCxnSpPr/>
                <p:nvPr/>
              </p:nvCxnSpPr>
              <p:spPr>
                <a:xfrm rot="10800000" flipV="1">
                  <a:off x="5515715" y="5805148"/>
                  <a:ext cx="390116" cy="304500"/>
                </a:xfrm>
                <a:prstGeom prst="straightConnector1">
                  <a:avLst/>
                </a:prstGeom>
                <a:ln w="38100" cmpd="sng">
                  <a:solidFill>
                    <a:schemeClr val="bg1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2"/>
                <p:cNvCxnSpPr/>
                <p:nvPr/>
              </p:nvCxnSpPr>
              <p:spPr>
                <a:xfrm rot="10800000">
                  <a:off x="1603937" y="5894134"/>
                  <a:ext cx="5218741" cy="1390"/>
                </a:xfrm>
                <a:prstGeom prst="line">
                  <a:avLst/>
                </a:prstGeom>
                <a:ln w="38100">
                  <a:solidFill>
                    <a:schemeClr val="bg1"/>
                  </a:solidFill>
                  <a:prstDash val="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2556" name="TextBox 25"/>
                <p:cNvSpPr txBox="1">
                  <a:spLocks noChangeArrowheads="1"/>
                </p:cNvSpPr>
                <p:nvPr/>
              </p:nvSpPr>
              <p:spPr bwMode="auto">
                <a:xfrm>
                  <a:off x="1604671" y="5924829"/>
                  <a:ext cx="636638" cy="32342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en-US" altLang="en-US" sz="1800">
                      <a:solidFill>
                        <a:schemeClr val="bg1"/>
                      </a:solidFill>
                      <a:latin typeface="News Gothic MT" charset="0"/>
                    </a:rPr>
                    <a:t>PBL</a:t>
                  </a:r>
                </a:p>
              </p:txBody>
            </p:sp>
            <p:sp>
              <p:nvSpPr>
                <p:cNvPr id="22557" name="Rectangle 19"/>
                <p:cNvSpPr>
                  <a:spLocks noChangeArrowheads="1"/>
                </p:cNvSpPr>
                <p:nvPr/>
              </p:nvSpPr>
              <p:spPr bwMode="auto">
                <a:xfrm>
                  <a:off x="1711487" y="3933070"/>
                  <a:ext cx="889987" cy="32342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en-US" altLang="en-US" sz="180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532 nm</a:t>
                  </a:r>
                </a:p>
              </p:txBody>
            </p:sp>
          </p:grpSp>
          <p:sp>
            <p:nvSpPr>
              <p:cNvPr id="24" name="Rectangle 23"/>
              <p:cNvSpPr/>
              <p:nvPr/>
            </p:nvSpPr>
            <p:spPr>
              <a:xfrm>
                <a:off x="739738" y="3454402"/>
                <a:ext cx="809618" cy="326285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22543" name="TextBox 24"/>
              <p:cNvSpPr txBox="1">
                <a:spLocks noChangeArrowheads="1"/>
              </p:cNvSpPr>
              <p:nvPr/>
            </p:nvSpPr>
            <p:spPr bwMode="auto">
              <a:xfrm>
                <a:off x="862673" y="5503470"/>
                <a:ext cx="744915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altLang="en-US" sz="1600">
                    <a:latin typeface="News Gothic MT" charset="0"/>
                  </a:rPr>
                  <a:t>5km -</a:t>
                </a:r>
              </a:p>
            </p:txBody>
          </p:sp>
          <p:sp>
            <p:nvSpPr>
              <p:cNvPr id="22544" name="TextBox 27"/>
              <p:cNvSpPr txBox="1">
                <a:spLocks noChangeArrowheads="1"/>
              </p:cNvSpPr>
              <p:nvPr/>
            </p:nvSpPr>
            <p:spPr bwMode="auto">
              <a:xfrm>
                <a:off x="714338" y="5043618"/>
                <a:ext cx="873156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altLang="en-US" sz="1600">
                    <a:latin typeface="News Gothic MT" charset="0"/>
                  </a:rPr>
                  <a:t>10km -</a:t>
                </a:r>
              </a:p>
            </p:txBody>
          </p:sp>
          <p:sp>
            <p:nvSpPr>
              <p:cNvPr id="22545" name="TextBox 29"/>
              <p:cNvSpPr txBox="1">
                <a:spLocks noChangeArrowheads="1"/>
              </p:cNvSpPr>
              <p:nvPr/>
            </p:nvSpPr>
            <p:spPr bwMode="auto">
              <a:xfrm>
                <a:off x="731103" y="4598086"/>
                <a:ext cx="873156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altLang="en-US" sz="1600">
                    <a:latin typeface="News Gothic MT" charset="0"/>
                  </a:rPr>
                  <a:t>15km -</a:t>
                </a:r>
              </a:p>
            </p:txBody>
          </p:sp>
          <p:sp>
            <p:nvSpPr>
              <p:cNvPr id="22546" name="TextBox 30"/>
              <p:cNvSpPr txBox="1">
                <a:spLocks noChangeArrowheads="1"/>
              </p:cNvSpPr>
              <p:nvPr/>
            </p:nvSpPr>
            <p:spPr bwMode="auto">
              <a:xfrm>
                <a:off x="732261" y="4134139"/>
                <a:ext cx="873156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altLang="en-US" sz="1600">
                    <a:latin typeface="News Gothic MT" charset="0"/>
                  </a:rPr>
                  <a:t>20km -</a:t>
                </a:r>
              </a:p>
            </p:txBody>
          </p:sp>
          <p:sp>
            <p:nvSpPr>
              <p:cNvPr id="22547" name="TextBox 31"/>
              <p:cNvSpPr txBox="1">
                <a:spLocks noChangeArrowheads="1"/>
              </p:cNvSpPr>
              <p:nvPr/>
            </p:nvSpPr>
            <p:spPr bwMode="auto">
              <a:xfrm>
                <a:off x="740053" y="3688607"/>
                <a:ext cx="873156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altLang="en-US" sz="1600">
                    <a:latin typeface="News Gothic MT" charset="0"/>
                  </a:rPr>
                  <a:t>25km -</a:t>
                </a:r>
              </a:p>
            </p:txBody>
          </p:sp>
          <p:sp>
            <p:nvSpPr>
              <p:cNvPr id="22548" name="TextBox 21"/>
              <p:cNvSpPr txBox="1">
                <a:spLocks noChangeArrowheads="1"/>
              </p:cNvSpPr>
              <p:nvPr/>
            </p:nvSpPr>
            <p:spPr bwMode="auto">
              <a:xfrm>
                <a:off x="862673" y="5924829"/>
                <a:ext cx="744915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altLang="en-US" sz="1600">
                    <a:latin typeface="News Gothic MT" charset="0"/>
                  </a:rPr>
                  <a:t>0km -</a:t>
                </a:r>
              </a:p>
            </p:txBody>
          </p:sp>
        </p:grpSp>
        <p:cxnSp>
          <p:nvCxnSpPr>
            <p:cNvPr id="45" name="Straight Arrow Connector 44"/>
            <p:cNvCxnSpPr/>
            <p:nvPr/>
          </p:nvCxnSpPr>
          <p:spPr>
            <a:xfrm>
              <a:off x="4036963" y="6679142"/>
              <a:ext cx="4243353" cy="1587"/>
            </a:xfrm>
            <a:prstGeom prst="straightConnector1">
              <a:avLst/>
            </a:prstGeom>
            <a:ln w="38100" cmpd="sng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49"/>
          <p:cNvGrpSpPr>
            <a:grpSpLocks/>
          </p:cNvGrpSpPr>
          <p:nvPr/>
        </p:nvGrpSpPr>
        <p:grpSpPr bwMode="auto">
          <a:xfrm>
            <a:off x="-12700" y="3644900"/>
            <a:ext cx="2257425" cy="3257550"/>
            <a:chOff x="-12699" y="3644900"/>
            <a:chExt cx="2257864" cy="3257260"/>
          </a:xfrm>
        </p:grpSpPr>
        <p:pic>
          <p:nvPicPr>
            <p:cNvPr id="22535" name="Picture 4" descr="07-13-57_map_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00" t="8459" r="55200" b="7201"/>
            <a:stretch>
              <a:fillRect/>
            </a:stretch>
          </p:blipFill>
          <p:spPr bwMode="auto">
            <a:xfrm>
              <a:off x="364741" y="3644900"/>
              <a:ext cx="1880424" cy="2904239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536" name="TextBox 41"/>
            <p:cNvSpPr txBox="1">
              <a:spLocks noChangeArrowheads="1"/>
            </p:cNvSpPr>
            <p:nvPr/>
          </p:nvSpPr>
          <p:spPr bwMode="auto">
            <a:xfrm>
              <a:off x="744960" y="6532828"/>
              <a:ext cx="127221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altLang="en-US" sz="1800" i="1">
                  <a:latin typeface="News Gothic MT" charset="0"/>
                </a:rPr>
                <a:t>Longitude</a:t>
              </a:r>
            </a:p>
          </p:txBody>
        </p:sp>
        <p:sp>
          <p:nvSpPr>
            <p:cNvPr id="22537" name="TextBox 42"/>
            <p:cNvSpPr txBox="1">
              <a:spLocks noChangeArrowheads="1"/>
            </p:cNvSpPr>
            <p:nvPr/>
          </p:nvSpPr>
          <p:spPr bwMode="auto">
            <a:xfrm rot="-5400000">
              <a:off x="-369496" y="4961657"/>
              <a:ext cx="108292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altLang="en-US" sz="1800" i="1">
                  <a:latin typeface="News Gothic MT" charset="0"/>
                </a:rPr>
                <a:t>Latitude</a:t>
              </a:r>
            </a:p>
          </p:txBody>
        </p:sp>
        <p:cxnSp>
          <p:nvCxnSpPr>
            <p:cNvPr id="46" name="Straight Arrow Connector 45"/>
            <p:cNvCxnSpPr/>
            <p:nvPr/>
          </p:nvCxnSpPr>
          <p:spPr>
            <a:xfrm rot="5400000" flipH="1" flipV="1">
              <a:off x="1686350" y="4471893"/>
              <a:ext cx="660341" cy="152430"/>
            </a:xfrm>
            <a:prstGeom prst="straightConnector1">
              <a:avLst/>
            </a:prstGeom>
            <a:ln w="38100" cmpd="sng">
              <a:headEnd type="arrow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Rectangle 4"/>
          <p:cNvSpPr txBox="1">
            <a:spLocks noChangeArrowheads="1"/>
          </p:cNvSpPr>
          <p:nvPr/>
        </p:nvSpPr>
        <p:spPr>
          <a:xfrm>
            <a:off x="106131" y="152400"/>
            <a:ext cx="8305800" cy="856488"/>
          </a:xfrm>
          <a:prstGeom prst="rect">
            <a:avLst/>
          </a:prstGeom>
        </p:spPr>
        <p:txBody>
          <a:bodyPr vert="horz" lIns="0" tIns="45720" rIns="0" bIns="0" anchor="b">
            <a:normAutofit fontScale="92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dirty="0" smtClean="0"/>
              <a:t>What’s a CALIPSO Curtain Scene?</a:t>
            </a:r>
          </a:p>
        </p:txBody>
      </p:sp>
    </p:spTree>
    <p:extLst>
      <p:ext uri="{BB962C8B-B14F-4D97-AF65-F5344CB8AC3E}">
        <p14:creationId xmlns:p14="http://schemas.microsoft.com/office/powerpoint/2010/main" val="3756342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549275" y="-498475"/>
            <a:ext cx="8042275" cy="1336675"/>
          </a:xfrm>
        </p:spPr>
        <p:txBody>
          <a:bodyPr/>
          <a:lstStyle/>
          <a:p>
            <a:pPr eaLnBrk="1" hangingPunct="1"/>
            <a:r>
              <a:rPr lang="en-US" altLang="en-US" smtClean="0">
                <a:latin typeface="Times New Roman" pitchFamily="18" charset="0"/>
                <a:cs typeface="Times New Roman" pitchFamily="18" charset="0"/>
              </a:rPr>
              <a:t>CALIPSO products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9691349"/>
              </p:ext>
            </p:extLst>
          </p:nvPr>
        </p:nvGraphicFramePr>
        <p:xfrm>
          <a:off x="215900" y="914400"/>
          <a:ext cx="8713788" cy="5056965"/>
        </p:xfrm>
        <a:graphic>
          <a:graphicData uri="http://schemas.openxmlformats.org/drawingml/2006/table">
            <a:tbl>
              <a:tblPr/>
              <a:tblGrid>
                <a:gridCol w="2501900"/>
                <a:gridCol w="4110038"/>
                <a:gridCol w="1149350"/>
                <a:gridCol w="952500"/>
              </a:tblGrid>
              <a:tr h="557213">
                <a:tc rowSpan="2"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84B5B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Version 3.3 Product</a:t>
                      </a:r>
                    </a:p>
                  </a:txBody>
                  <a:tcPr marL="8514" marR="8514" marT="8514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84B5B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Primary Parameter</a:t>
                      </a:r>
                    </a:p>
                  </a:txBody>
                  <a:tcPr marL="8514" marR="8514" marT="8514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84B5B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Resolution due to averaging</a:t>
                      </a:r>
                    </a:p>
                  </a:txBody>
                  <a:tcPr marL="8514" marR="8514" marT="8514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080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84B5B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Horizontal</a:t>
                      </a:r>
                    </a:p>
                  </a:txBody>
                  <a:tcPr marL="8514" marR="8514" marT="8514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84B5B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Vertical (&lt;8km)</a:t>
                      </a:r>
                    </a:p>
                  </a:txBody>
                  <a:tcPr marL="8514" marR="8514" marT="8514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68375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84B5B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Level 1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Measured</a:t>
                      </a:r>
                    </a:p>
                  </a:txBody>
                  <a:tcPr marL="8514" marR="8514" marT="8514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84B5B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Total_Attenuated_Backscatter_532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84B5B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Perpendicular_Attenuated_Backscatter_532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84B5B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Total_Attenuated_Backscatter_1064</a:t>
                      </a:r>
                    </a:p>
                  </a:txBody>
                  <a:tcPr marL="8514" marR="8514" marT="8514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84B5B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1/3km</a:t>
                      </a:r>
                    </a:p>
                  </a:txBody>
                  <a:tcPr marL="8514" marR="8514" marT="8514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84B5B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30m</a:t>
                      </a:r>
                    </a:p>
                  </a:txBody>
                  <a:tcPr marL="8514" marR="8514" marT="8514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2625">
                <a:tc rowSpan="2"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84B5B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Level 2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84B5B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LAYER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Retrieved</a:t>
                      </a:r>
                    </a:p>
                  </a:txBody>
                  <a:tcPr marL="8514" marR="8514" marT="8514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84B5B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Cloud Layer_Top/ Base_Altitude</a:t>
                      </a:r>
                    </a:p>
                  </a:txBody>
                  <a:tcPr marL="8514" marR="8514" marT="8514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84B5B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1/3, 1, 5km</a:t>
                      </a:r>
                    </a:p>
                  </a:txBody>
                  <a:tcPr marL="8514" marR="8514" marT="8514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84B5B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30m</a:t>
                      </a:r>
                    </a:p>
                  </a:txBody>
                  <a:tcPr marL="8514" marR="8514" marT="8514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84B5B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Aerosol Layer_Top/ Base_Altitude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rgbClr val="184B5B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8514" marR="8514" marT="8514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84B5B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5km</a:t>
                      </a:r>
                    </a:p>
                  </a:txBody>
                  <a:tcPr marL="8514" marR="8514" marT="8514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84B5B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30m</a:t>
                      </a:r>
                    </a:p>
                  </a:txBody>
                  <a:tcPr marL="8514" marR="8514" marT="8514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9650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84B5B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Level 2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84B5B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PROFILE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Retrieved</a:t>
                      </a:r>
                    </a:p>
                  </a:txBody>
                  <a:tcPr marL="8514" marR="8514" marT="8514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84B5B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Cloud and Aerosol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84B5B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Total_Backscatter_Coefficient_532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84B5B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Extinction_Coefficient_532</a:t>
                      </a:r>
                    </a:p>
                  </a:txBody>
                  <a:tcPr marL="8514" marR="8514" marT="8514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84B5B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5km </a:t>
                      </a:r>
                    </a:p>
                  </a:txBody>
                  <a:tcPr marL="8514" marR="8514" marT="8514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84B5B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60m</a:t>
                      </a:r>
                    </a:p>
                  </a:txBody>
                  <a:tcPr marL="8514" marR="8514" marT="8514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350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84B5B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Level 2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84B5B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Vertical Feature Mask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Retrieved</a:t>
                      </a:r>
                    </a:p>
                  </a:txBody>
                  <a:tcPr marL="8514" marR="8514" marT="8514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84B5B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Feature_Classification_Flags</a:t>
                      </a:r>
                    </a:p>
                  </a:txBody>
                  <a:tcPr marL="8514" marR="8514" marT="8514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84B5B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5km</a:t>
                      </a:r>
                    </a:p>
                  </a:txBody>
                  <a:tcPr marL="8514" marR="8514" marT="8514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84B5B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30m</a:t>
                      </a:r>
                    </a:p>
                  </a:txBody>
                  <a:tcPr marL="8514" marR="8514" marT="8514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8840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34112"/>
            <a:ext cx="8229600" cy="856488"/>
          </a:xfrm>
        </p:spPr>
        <p:txBody>
          <a:bodyPr>
            <a:normAutofit/>
          </a:bodyPr>
          <a:lstStyle/>
          <a:p>
            <a:r>
              <a:rPr lang="en-US" altLang="en-US" dirty="0" smtClean="0"/>
              <a:t>Lidar Data Products</a:t>
            </a:r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217579"/>
            <a:ext cx="4936336" cy="5638800"/>
          </a:xfrm>
        </p:spPr>
        <p:txBody>
          <a:bodyPr>
            <a:normAutofit fontScale="92500" lnSpcReduction="10000"/>
          </a:bodyPr>
          <a:lstStyle/>
          <a:p>
            <a:pPr>
              <a:buFont typeface="Times New Roman" pitchFamily="18" charset="0"/>
              <a:buNone/>
            </a:pPr>
            <a:r>
              <a:rPr lang="en-US" altLang="en-US" dirty="0" smtClean="0"/>
              <a:t>Level 1 (</a:t>
            </a:r>
            <a:r>
              <a:rPr lang="en-US" altLang="en-US" dirty="0" err="1" smtClean="0"/>
              <a:t>geolocated</a:t>
            </a:r>
            <a:r>
              <a:rPr lang="en-US" altLang="en-US" dirty="0" smtClean="0"/>
              <a:t> and calibrated)</a:t>
            </a:r>
          </a:p>
          <a:p>
            <a:pPr>
              <a:spcBef>
                <a:spcPct val="20000"/>
              </a:spcBef>
            </a:pPr>
            <a:r>
              <a:rPr lang="en-US" altLang="en-US" sz="1600" dirty="0" smtClean="0"/>
              <a:t>DP 1.1 - profiles </a:t>
            </a:r>
            <a:r>
              <a:rPr lang="en-US" altLang="en-US" sz="1600" dirty="0" smtClean="0">
                <a:solidFill>
                  <a:schemeClr val="tx1"/>
                </a:solidFill>
              </a:rPr>
              <a:t>of attenuated </a:t>
            </a:r>
            <a:r>
              <a:rPr lang="en-US" altLang="en-US" sz="1600" dirty="0" err="1" smtClean="0">
                <a:solidFill>
                  <a:schemeClr val="tx1"/>
                </a:solidFill>
              </a:rPr>
              <a:t>lidar</a:t>
            </a:r>
            <a:r>
              <a:rPr lang="en-US" altLang="en-US" sz="1600" dirty="0" smtClean="0">
                <a:solidFill>
                  <a:schemeClr val="tx1"/>
                </a:solidFill>
              </a:rPr>
              <a:t> backscatter (532, 532</a:t>
            </a:r>
            <a:r>
              <a:rPr lang="en-US" altLang="en-US" sz="1600" baseline="-25000" dirty="0" smtClean="0">
                <a:solidFill>
                  <a:schemeClr val="tx1"/>
                </a:solidFill>
                <a:latin typeface="Symbol" pitchFamily="18" charset="2"/>
              </a:rPr>
              <a:t>^</a:t>
            </a:r>
            <a:r>
              <a:rPr lang="en-US" altLang="en-US" sz="1600" dirty="0" smtClean="0">
                <a:solidFill>
                  <a:schemeClr val="tx1"/>
                </a:solidFill>
              </a:rPr>
              <a:t>, 1064 nm)</a:t>
            </a:r>
          </a:p>
          <a:p>
            <a:pPr>
              <a:spcBef>
                <a:spcPct val="20000"/>
              </a:spcBef>
            </a:pPr>
            <a:r>
              <a:rPr lang="en-US" altLang="en-US" sz="1600" dirty="0" smtClean="0">
                <a:solidFill>
                  <a:schemeClr val="tx1"/>
                </a:solidFill>
              </a:rPr>
              <a:t>DP 1.2 – IR radiances (8.65, 10.6, 12.05 </a:t>
            </a:r>
            <a:r>
              <a:rPr lang="en-US" altLang="en-US" sz="1600" dirty="0" smtClean="0">
                <a:solidFill>
                  <a:schemeClr val="tx1"/>
                </a:solidFill>
                <a:latin typeface="Symbol" pitchFamily="18" charset="2"/>
              </a:rPr>
              <a:t>m</a:t>
            </a:r>
            <a:r>
              <a:rPr lang="en-US" altLang="en-US" sz="1600" dirty="0" smtClean="0">
                <a:solidFill>
                  <a:schemeClr val="tx1"/>
                </a:solidFill>
              </a:rPr>
              <a:t>m)</a:t>
            </a:r>
          </a:p>
          <a:p>
            <a:pPr>
              <a:spcBef>
                <a:spcPct val="20000"/>
              </a:spcBef>
            </a:pPr>
            <a:r>
              <a:rPr lang="en-US" altLang="en-US" sz="1600" dirty="0" smtClean="0">
                <a:solidFill>
                  <a:schemeClr val="tx1"/>
                </a:solidFill>
              </a:rPr>
              <a:t>DP 1.3 – Visible radiances (650 nm)  (WFC)</a:t>
            </a:r>
          </a:p>
          <a:p>
            <a:pPr>
              <a:spcBef>
                <a:spcPct val="20000"/>
              </a:spcBef>
            </a:pPr>
            <a:endParaRPr lang="en-US" altLang="en-US" sz="1600" dirty="0" smtClean="0">
              <a:solidFill>
                <a:schemeClr val="tx1"/>
              </a:solidFill>
            </a:endParaRPr>
          </a:p>
          <a:p>
            <a:pPr>
              <a:buFont typeface="Times New Roman" pitchFamily="18" charset="0"/>
              <a:buNone/>
            </a:pPr>
            <a:r>
              <a:rPr lang="en-US" altLang="en-US" dirty="0" smtClean="0">
                <a:solidFill>
                  <a:schemeClr val="tx1"/>
                </a:solidFill>
              </a:rPr>
              <a:t>Level 2 </a:t>
            </a:r>
          </a:p>
          <a:p>
            <a:pPr>
              <a:spcBef>
                <a:spcPct val="20000"/>
              </a:spcBef>
            </a:pPr>
            <a:r>
              <a:rPr lang="en-US" altLang="en-US" sz="2000" dirty="0" smtClean="0">
                <a:solidFill>
                  <a:schemeClr val="tx1"/>
                </a:solidFill>
              </a:rPr>
              <a:t>DP 2.1A – Cloud/Aerosol layer product </a:t>
            </a:r>
          </a:p>
          <a:p>
            <a:pPr lvl="1">
              <a:spcBef>
                <a:spcPct val="0"/>
              </a:spcBef>
            </a:pPr>
            <a:r>
              <a:rPr lang="en-US" altLang="en-US" sz="1600" dirty="0" smtClean="0">
                <a:solidFill>
                  <a:schemeClr val="tx1"/>
                </a:solidFill>
              </a:rPr>
              <a:t>layer base and top heights, layer-integrated properties</a:t>
            </a:r>
          </a:p>
          <a:p>
            <a:pPr lvl="1">
              <a:spcBef>
                <a:spcPct val="0"/>
              </a:spcBef>
            </a:pPr>
            <a:endParaRPr lang="en-US" altLang="en-US" sz="1600" dirty="0" smtClean="0">
              <a:solidFill>
                <a:schemeClr val="tx1"/>
              </a:solidFill>
            </a:endParaRPr>
          </a:p>
          <a:p>
            <a:pPr>
              <a:spcBef>
                <a:spcPct val="20000"/>
              </a:spcBef>
            </a:pPr>
            <a:r>
              <a:rPr lang="en-US" altLang="en-US" sz="2000" dirty="0" smtClean="0">
                <a:solidFill>
                  <a:schemeClr val="tx1"/>
                </a:solidFill>
              </a:rPr>
              <a:t>DP 2.1B – Aerosol profile product</a:t>
            </a:r>
          </a:p>
          <a:p>
            <a:pPr lvl="1">
              <a:spcBef>
                <a:spcPct val="0"/>
              </a:spcBef>
            </a:pPr>
            <a:r>
              <a:rPr lang="en-US" altLang="en-US" sz="1600" dirty="0" smtClean="0">
                <a:solidFill>
                  <a:schemeClr val="tx1"/>
                </a:solidFill>
              </a:rPr>
              <a:t>backscatter, extinction, depolarization profiles</a:t>
            </a:r>
          </a:p>
          <a:p>
            <a:pPr lvl="1">
              <a:spcBef>
                <a:spcPct val="0"/>
              </a:spcBef>
            </a:pPr>
            <a:endParaRPr lang="en-US" altLang="en-US" sz="1600" dirty="0" smtClean="0">
              <a:solidFill>
                <a:schemeClr val="tx1"/>
              </a:solidFill>
            </a:endParaRPr>
          </a:p>
          <a:p>
            <a:pPr>
              <a:spcBef>
                <a:spcPct val="20000"/>
              </a:spcBef>
            </a:pPr>
            <a:r>
              <a:rPr lang="en-US" altLang="en-US" sz="2000" dirty="0" smtClean="0">
                <a:solidFill>
                  <a:schemeClr val="tx1"/>
                </a:solidFill>
              </a:rPr>
              <a:t>DP 2.1C – Cloud profile product</a:t>
            </a:r>
          </a:p>
          <a:p>
            <a:pPr lvl="1">
              <a:spcBef>
                <a:spcPct val="0"/>
              </a:spcBef>
            </a:pPr>
            <a:r>
              <a:rPr lang="en-US" altLang="en-US" sz="1600" dirty="0" smtClean="0">
                <a:solidFill>
                  <a:schemeClr val="tx1"/>
                </a:solidFill>
              </a:rPr>
              <a:t>backscatter, extinction, depolarization</a:t>
            </a:r>
            <a:r>
              <a:rPr lang="en-US" altLang="en-US" sz="1600" dirty="0" smtClean="0"/>
              <a:t>, ice/water content profiles</a:t>
            </a:r>
          </a:p>
          <a:p>
            <a:pPr lvl="1">
              <a:spcBef>
                <a:spcPct val="0"/>
              </a:spcBef>
            </a:pPr>
            <a:endParaRPr lang="en-US" altLang="en-US" sz="1600" dirty="0" smtClean="0"/>
          </a:p>
          <a:p>
            <a:pPr>
              <a:spcBef>
                <a:spcPct val="20000"/>
              </a:spcBef>
            </a:pPr>
            <a:r>
              <a:rPr lang="en-US" altLang="en-US" sz="2000" dirty="0" smtClean="0"/>
              <a:t>DP 2.1D – </a:t>
            </a:r>
            <a:r>
              <a:rPr lang="en-US" altLang="en-US" sz="2000" dirty="0" smtClean="0">
                <a:solidFill>
                  <a:schemeClr val="tx1"/>
                </a:solidFill>
              </a:rPr>
              <a:t>Vertical Feature mask</a:t>
            </a:r>
          </a:p>
          <a:p>
            <a:pPr lvl="1">
              <a:spcBef>
                <a:spcPct val="0"/>
              </a:spcBef>
            </a:pPr>
            <a:r>
              <a:rPr lang="en-US" altLang="en-US" sz="1600" dirty="0" smtClean="0"/>
              <a:t>cloud/aerosol locations</a:t>
            </a:r>
          </a:p>
          <a:p>
            <a:pPr>
              <a:buFont typeface="Times New Roman" pitchFamily="18" charset="0"/>
              <a:buNone/>
            </a:pPr>
            <a:endParaRPr lang="en-US" altLang="en-US" dirty="0" smtClean="0"/>
          </a:p>
        </p:txBody>
      </p:sp>
      <p:sp>
        <p:nvSpPr>
          <p:cNvPr id="156676" name="Text Box 4"/>
          <p:cNvSpPr txBox="1">
            <a:spLocks noChangeArrowheads="1"/>
          </p:cNvSpPr>
          <p:nvPr/>
        </p:nvSpPr>
        <p:spPr bwMode="auto">
          <a:xfrm>
            <a:off x="762000" y="6399179"/>
            <a:ext cx="79432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8F8F8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>
              <a:spcBef>
                <a:spcPct val="30000"/>
              </a:spcBef>
              <a:buClr>
                <a:schemeClr val="tx1"/>
              </a:buClr>
              <a:buSzPct val="60000"/>
              <a:buFontTx/>
              <a:buNone/>
            </a:pPr>
            <a:r>
              <a:rPr kumimoji="1" lang="en-US" altLang="en-US" b="1" dirty="0">
                <a:solidFill>
                  <a:srgbClr val="FF0000"/>
                </a:solidFill>
                <a:latin typeface="Arial" charset="0"/>
              </a:rPr>
              <a:t>(available at </a:t>
            </a:r>
            <a:r>
              <a:rPr kumimoji="1" lang="en-US" altLang="en-US" b="1" dirty="0" smtClean="0">
                <a:solidFill>
                  <a:srgbClr val="FF0000"/>
                </a:solidFill>
                <a:latin typeface="Arial" charset="0"/>
              </a:rPr>
              <a:t>https</a:t>
            </a:r>
            <a:r>
              <a:rPr kumimoji="1" lang="en-US" altLang="en-US" b="1" dirty="0">
                <a:solidFill>
                  <a:srgbClr val="FF0000"/>
                </a:solidFill>
                <a:latin typeface="Arial" charset="0"/>
              </a:rPr>
              <a:t>://eosweb.larc.nasa.gov/project/calipso/calipso_table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2363" y="897733"/>
            <a:ext cx="2384511" cy="116128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4936" y="2286000"/>
            <a:ext cx="3759365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873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6" name="Title 1"/>
          <p:cNvSpPr>
            <a:spLocks noGrp="1"/>
          </p:cNvSpPr>
          <p:nvPr>
            <p:ph type="title"/>
          </p:nvPr>
        </p:nvSpPr>
        <p:spPr>
          <a:xfrm>
            <a:off x="64294" y="76200"/>
            <a:ext cx="8982870" cy="8382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600" dirty="0" smtClean="0">
                <a:cs typeface="Times New Roman" pitchFamily="18" charset="0"/>
              </a:rPr>
              <a:t>From </a:t>
            </a:r>
            <a:r>
              <a:rPr lang="en-US" altLang="en-US" sz="3600" dirty="0" err="1" smtClean="0">
                <a:cs typeface="Times New Roman" pitchFamily="18" charset="0"/>
              </a:rPr>
              <a:t>lidar</a:t>
            </a:r>
            <a:r>
              <a:rPr lang="en-US" altLang="en-US" sz="3600" dirty="0" smtClean="0">
                <a:cs typeface="Times New Roman" pitchFamily="18" charset="0"/>
              </a:rPr>
              <a:t> signal to extinction profile? -Theory-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96838" y="4341813"/>
            <a:ext cx="9085262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2000">
                <a:latin typeface="Times New Roman" pitchFamily="18" charset="0"/>
                <a:cs typeface="Times New Roman" pitchFamily="18" charset="0"/>
              </a:rPr>
              <a:t>Molecular backscatter and attenuation can be computed</a:t>
            </a:r>
          </a:p>
          <a:p>
            <a:pPr eaLnBrk="1" hangingPunct="1"/>
            <a:r>
              <a:rPr lang="en-US" altLang="en-US" sz="2000">
                <a:latin typeface="Times New Roman" pitchFamily="18" charset="0"/>
                <a:cs typeface="Times New Roman" pitchFamily="18" charset="0"/>
              </a:rPr>
              <a:t>=&gt; </a:t>
            </a:r>
            <a:r>
              <a:rPr lang="en-US" altLang="en-US" sz="2000" b="1">
                <a:latin typeface="Times New Roman" pitchFamily="18" charset="0"/>
                <a:cs typeface="Times New Roman" pitchFamily="18" charset="0"/>
              </a:rPr>
              <a:t>β’ function of  β</a:t>
            </a:r>
            <a:r>
              <a:rPr lang="en-US" altLang="en-US" sz="2000" b="1" baseline="-2500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en-US" sz="2000" b="1">
                <a:latin typeface="Times New Roman" pitchFamily="18" charset="0"/>
                <a:cs typeface="Times New Roman" pitchFamily="18" charset="0"/>
              </a:rPr>
              <a:t> and α</a:t>
            </a:r>
            <a:r>
              <a:rPr lang="en-US" altLang="en-US" sz="2000" b="1" baseline="-25000">
                <a:latin typeface="Times New Roman" pitchFamily="18" charset="0"/>
                <a:cs typeface="Times New Roman" pitchFamily="18" charset="0"/>
              </a:rPr>
              <a:t>a</a:t>
            </a:r>
            <a:endParaRPr lang="en-US" altLang="en-US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44475" y="1881188"/>
            <a:ext cx="3336925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In a cloud-free atmosphere:</a:t>
            </a:r>
          </a:p>
        </p:txBody>
      </p:sp>
      <p:grpSp>
        <p:nvGrpSpPr>
          <p:cNvPr id="2" name="Group 55"/>
          <p:cNvGrpSpPr>
            <a:grpSpLocks/>
          </p:cNvGrpSpPr>
          <p:nvPr/>
        </p:nvGrpSpPr>
        <p:grpSpPr bwMode="auto">
          <a:xfrm>
            <a:off x="206375" y="3127375"/>
            <a:ext cx="4579938" cy="993775"/>
            <a:chOff x="257173" y="4081960"/>
            <a:chExt cx="4579940" cy="993278"/>
          </a:xfrm>
        </p:grpSpPr>
        <p:sp>
          <p:nvSpPr>
            <p:cNvPr id="30" name="TextBox 29"/>
            <p:cNvSpPr txBox="1"/>
            <p:nvPr/>
          </p:nvSpPr>
          <p:spPr>
            <a:xfrm>
              <a:off x="257173" y="4081960"/>
              <a:ext cx="2892426" cy="39985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dirty="0">
                  <a:solidFill>
                    <a:schemeClr val="bg2">
                      <a:lumMod val="25000"/>
                    </a:schemeClr>
                  </a:solidFill>
                  <a:latin typeface="Times New Roman"/>
                  <a:cs typeface="Times New Roman"/>
                </a:rPr>
                <a:t>For aerosols:</a:t>
              </a:r>
            </a:p>
          </p:txBody>
        </p:sp>
        <p:graphicFrame>
          <p:nvGraphicFramePr>
            <p:cNvPr id="79875" name="Object 3"/>
            <p:cNvGraphicFramePr>
              <a:graphicFrameLocks noChangeAspect="1"/>
            </p:cNvGraphicFramePr>
            <p:nvPr/>
          </p:nvGraphicFramePr>
          <p:xfrm>
            <a:off x="2166938" y="4170363"/>
            <a:ext cx="2670175" cy="9048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54" name="Equation" r:id="rId4" imgW="1460500" imgH="495300" progId="Equation.3">
                    <p:embed/>
                  </p:oleObj>
                </mc:Choice>
                <mc:Fallback>
                  <p:oleObj name="Equation" r:id="rId4" imgW="1460500" imgH="4953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66938" y="4170363"/>
                          <a:ext cx="2670175" cy="9048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54"/>
          <p:cNvGrpSpPr>
            <a:grpSpLocks/>
          </p:cNvGrpSpPr>
          <p:nvPr/>
        </p:nvGrpSpPr>
        <p:grpSpPr bwMode="auto">
          <a:xfrm>
            <a:off x="3835400" y="3843338"/>
            <a:ext cx="4249738" cy="444500"/>
            <a:chOff x="3886200" y="4799012"/>
            <a:chExt cx="4249621" cy="443401"/>
          </a:xfrm>
        </p:grpSpPr>
        <p:sp>
          <p:nvSpPr>
            <p:cNvPr id="79904" name="Rectangle 30"/>
            <p:cNvSpPr>
              <a:spLocks noChangeArrowheads="1"/>
            </p:cNvSpPr>
            <p:nvPr/>
          </p:nvSpPr>
          <p:spPr bwMode="auto">
            <a:xfrm>
              <a:off x="4892647" y="4841768"/>
              <a:ext cx="3243174" cy="4006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altLang="en-US" sz="2000">
                  <a:solidFill>
                    <a:srgbClr val="184B5B"/>
                  </a:solidFill>
                  <a:latin typeface="Times New Roman" pitchFamily="18" charset="0"/>
                  <a:cs typeface="Times New Roman" pitchFamily="18" charset="0"/>
                </a:rPr>
                <a:t>Aerosol extinction coefficient</a:t>
              </a:r>
              <a:endParaRPr lang="en-US" altLang="en-US" sz="2000">
                <a:latin typeface="News Gothic MT" charset="0"/>
              </a:endParaRPr>
            </a:p>
          </p:txBody>
        </p:sp>
        <p:cxnSp>
          <p:nvCxnSpPr>
            <p:cNvPr id="32" name="Straight Arrow Connector 31"/>
            <p:cNvCxnSpPr/>
            <p:nvPr/>
          </p:nvCxnSpPr>
          <p:spPr>
            <a:xfrm>
              <a:off x="4130668" y="5053967"/>
              <a:ext cx="741343" cy="1584"/>
            </a:xfrm>
            <a:prstGeom prst="straightConnector1">
              <a:avLst/>
            </a:prstGeom>
            <a:ln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>
              <a:off x="3886200" y="4799012"/>
              <a:ext cx="473062" cy="1583"/>
            </a:xfrm>
            <a:prstGeom prst="straightConnector1">
              <a:avLst/>
            </a:prstGeom>
            <a:ln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/>
            <p:nvPr/>
          </p:nvCxnSpPr>
          <p:spPr>
            <a:xfrm rot="16200000" flipV="1">
              <a:off x="4028558" y="4926490"/>
              <a:ext cx="229618" cy="0"/>
            </a:xfrm>
            <a:prstGeom prst="straightConnector1">
              <a:avLst/>
            </a:prstGeom>
            <a:ln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Rectangle 43"/>
          <p:cNvSpPr>
            <a:spLocks noChangeArrowheads="1"/>
          </p:cNvSpPr>
          <p:nvPr/>
        </p:nvSpPr>
        <p:spPr bwMode="auto">
          <a:xfrm>
            <a:off x="96838" y="5602288"/>
            <a:ext cx="82137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If we assume an aerosol extinction-to-backscatter </a:t>
            </a:r>
            <a:r>
              <a:rPr lang="en-US" altLang="en-US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LIDAR ratio</a:t>
            </a:r>
            <a:r>
              <a:rPr lang="en-US" altLang="en-US" sz="2000" b="1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altLang="en-US" sz="2000" b="1" baseline="-25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en-US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 α</a:t>
            </a:r>
            <a:r>
              <a:rPr lang="en-US" altLang="en-US" sz="2000" b="1" baseline="-25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en-US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/β</a:t>
            </a:r>
            <a:r>
              <a:rPr lang="en-US" altLang="en-US" sz="2000" b="1" baseline="-25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</a:p>
          <a:p>
            <a:pPr eaLnBrk="1" hangingPunct="1"/>
            <a:r>
              <a:rPr lang="en-US" altLang="en-US" sz="200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function of particle size and shape and β’ in 3 channels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618163" y="6335713"/>
            <a:ext cx="3429000" cy="460375"/>
          </a:xfrm>
          <a:prstGeom prst="rect">
            <a:avLst/>
          </a:prstGeom>
          <a:ln w="38100">
            <a:solidFill>
              <a:schemeClr val="bg2">
                <a:lumMod val="25000"/>
              </a:schemeClr>
            </a:solidFill>
          </a:ln>
        </p:spPr>
        <p:txBody>
          <a:bodyPr wrap="non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=&gt; </a:t>
            </a:r>
            <a:r>
              <a:rPr lang="en-US" altLang="en-US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Retrieval of β</a:t>
            </a:r>
            <a:r>
              <a:rPr lang="en-US" altLang="en-US" b="1" baseline="-25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en-US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and α</a:t>
            </a:r>
            <a:r>
              <a:rPr lang="en-US" altLang="en-US" b="1" baseline="-25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endParaRPr lang="en-US" altLang="en-US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Group 39"/>
          <p:cNvGrpSpPr>
            <a:grpSpLocks/>
          </p:cNvGrpSpPr>
          <p:nvPr/>
        </p:nvGrpSpPr>
        <p:grpSpPr bwMode="auto">
          <a:xfrm>
            <a:off x="3794125" y="1758950"/>
            <a:ext cx="3627438" cy="750888"/>
            <a:chOff x="3794125" y="1758252"/>
            <a:chExt cx="3627438" cy="751586"/>
          </a:xfrm>
        </p:grpSpPr>
        <p:graphicFrame>
          <p:nvGraphicFramePr>
            <p:cNvPr id="79874" name="Object 2"/>
            <p:cNvGraphicFramePr>
              <a:graphicFrameLocks noChangeAspect="1"/>
            </p:cNvGraphicFramePr>
            <p:nvPr/>
          </p:nvGraphicFramePr>
          <p:xfrm>
            <a:off x="3794125" y="1884363"/>
            <a:ext cx="3627438" cy="625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55" name="Equation" r:id="rId6" imgW="1473120" imgH="253800" progId="">
                    <p:embed/>
                  </p:oleObj>
                </mc:Choice>
                <mc:Fallback>
                  <p:oleObj name="Equation" r:id="rId6" imgW="1473120" imgH="253800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94125" y="1884363"/>
                          <a:ext cx="3627438" cy="6254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49" name="Straight Arrow Connector 48"/>
            <p:cNvCxnSpPr/>
            <p:nvPr/>
          </p:nvCxnSpPr>
          <p:spPr>
            <a:xfrm rot="16200000" flipV="1">
              <a:off x="3997222" y="1869480"/>
              <a:ext cx="222457" cy="0"/>
            </a:xfrm>
            <a:prstGeom prst="straightConnector1">
              <a:avLst/>
            </a:prstGeom>
            <a:ln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58"/>
          <p:cNvGrpSpPr>
            <a:grpSpLocks/>
          </p:cNvGrpSpPr>
          <p:nvPr/>
        </p:nvGrpSpPr>
        <p:grpSpPr bwMode="auto">
          <a:xfrm>
            <a:off x="239713" y="5048250"/>
            <a:ext cx="5102225" cy="452438"/>
            <a:chOff x="239932" y="4845705"/>
            <a:chExt cx="5102716" cy="451347"/>
          </a:xfrm>
        </p:grpSpPr>
        <p:grpSp>
          <p:nvGrpSpPr>
            <p:cNvPr id="79896" name="Group 51"/>
            <p:cNvGrpSpPr>
              <a:grpSpLocks/>
            </p:cNvGrpSpPr>
            <p:nvPr/>
          </p:nvGrpSpPr>
          <p:grpSpPr bwMode="auto">
            <a:xfrm>
              <a:off x="239932" y="4845705"/>
              <a:ext cx="5102716" cy="451347"/>
              <a:chOff x="4092084" y="5589051"/>
              <a:chExt cx="5102716" cy="451347"/>
            </a:xfrm>
          </p:grpSpPr>
          <p:sp>
            <p:nvSpPr>
              <p:cNvPr id="79898" name="Rectangle 41"/>
              <p:cNvSpPr>
                <a:spLocks noChangeArrowheads="1"/>
              </p:cNvSpPr>
              <p:nvPr/>
            </p:nvSpPr>
            <p:spPr bwMode="auto">
              <a:xfrm>
                <a:off x="4092084" y="5671402"/>
                <a:ext cx="1981391" cy="3689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altLang="en-US" sz="1800" b="1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One measurement</a:t>
                </a:r>
                <a:endParaRPr lang="en-US" altLang="en-US" sz="1800">
                  <a:solidFill>
                    <a:srgbClr val="FF0000"/>
                  </a:solidFill>
                  <a:latin typeface="News Gothic MT" charset="0"/>
                </a:endParaRPr>
              </a:p>
            </p:txBody>
          </p:sp>
          <p:sp>
            <p:nvSpPr>
              <p:cNvPr id="79899" name="Rectangle 42"/>
              <p:cNvSpPr>
                <a:spLocks noChangeArrowheads="1"/>
              </p:cNvSpPr>
              <p:nvPr/>
            </p:nvSpPr>
            <p:spPr bwMode="auto">
              <a:xfrm>
                <a:off x="7519826" y="5601720"/>
                <a:ext cx="1674974" cy="3689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altLang="en-US" sz="1800" b="1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Two unknowns</a:t>
                </a:r>
                <a:endParaRPr lang="en-US" altLang="en-US" sz="1800">
                  <a:solidFill>
                    <a:srgbClr val="FF0000"/>
                  </a:solidFill>
                  <a:latin typeface="News Gothic MT" charset="0"/>
                </a:endParaRPr>
              </a:p>
            </p:txBody>
          </p:sp>
          <p:cxnSp>
            <p:nvCxnSpPr>
              <p:cNvPr id="45" name="Straight Arrow Connector 44"/>
              <p:cNvCxnSpPr/>
              <p:nvPr/>
            </p:nvCxnSpPr>
            <p:spPr>
              <a:xfrm>
                <a:off x="5909946" y="5614390"/>
                <a:ext cx="1100244" cy="1584"/>
              </a:xfrm>
              <a:prstGeom prst="straightConnector1">
                <a:avLst/>
              </a:prstGeom>
              <a:ln>
                <a:tailEnd type="non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Arrow Connector 45"/>
              <p:cNvCxnSpPr/>
              <p:nvPr/>
            </p:nvCxnSpPr>
            <p:spPr>
              <a:xfrm rot="5400000" flipH="1" flipV="1">
                <a:off x="6317418" y="5710200"/>
                <a:ext cx="190041" cy="1588"/>
              </a:xfrm>
              <a:prstGeom prst="straightConnector1">
                <a:avLst/>
              </a:prstGeom>
              <a:ln>
                <a:tailEnd type="non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Arrow Connector 46"/>
              <p:cNvCxnSpPr/>
              <p:nvPr/>
            </p:nvCxnSpPr>
            <p:spPr>
              <a:xfrm rot="5400000" flipH="1" flipV="1">
                <a:off x="4388420" y="5683277"/>
                <a:ext cx="190041" cy="1587"/>
              </a:xfrm>
              <a:prstGeom prst="straightConnector1">
                <a:avLst/>
              </a:prstGeom>
              <a:ln>
                <a:tailEnd type="non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7" name="Straight Arrow Connector 56"/>
            <p:cNvCxnSpPr/>
            <p:nvPr/>
          </p:nvCxnSpPr>
          <p:spPr>
            <a:xfrm>
              <a:off x="2559492" y="5062669"/>
              <a:ext cx="1108182" cy="1583"/>
            </a:xfrm>
            <a:prstGeom prst="straightConnector1">
              <a:avLst/>
            </a:prstGeom>
            <a:ln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60"/>
          <p:cNvGrpSpPr>
            <a:grpSpLocks/>
          </p:cNvGrpSpPr>
          <p:nvPr/>
        </p:nvGrpSpPr>
        <p:grpSpPr bwMode="auto">
          <a:xfrm>
            <a:off x="244475" y="1304925"/>
            <a:ext cx="7985125" cy="487363"/>
            <a:chOff x="244473" y="1101467"/>
            <a:chExt cx="7985819" cy="487065"/>
          </a:xfrm>
        </p:grpSpPr>
        <p:sp>
          <p:nvSpPr>
            <p:cNvPr id="79894" name="TextBox 3"/>
            <p:cNvSpPr txBox="1">
              <a:spLocks noChangeArrowheads="1"/>
            </p:cNvSpPr>
            <p:nvPr/>
          </p:nvSpPr>
          <p:spPr bwMode="auto">
            <a:xfrm>
              <a:off x="2022628" y="1188727"/>
              <a:ext cx="6207664" cy="399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altLang="en-US" sz="2000" b="1">
                  <a:solidFill>
                    <a:srgbClr val="184B5B"/>
                  </a:solidFill>
                  <a:latin typeface="Times New Roman" pitchFamily="18" charset="0"/>
                  <a:cs typeface="Times New Roman" pitchFamily="18" charset="0"/>
                </a:rPr>
                <a:t>=&gt; calibration =&gt; Attenuated backscatter coefficient β’</a:t>
              </a: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244473" y="1101467"/>
              <a:ext cx="1813083" cy="461681"/>
            </a:xfrm>
            <a:prstGeom prst="rect">
              <a:avLst/>
            </a:prstGeom>
            <a:ln w="38100">
              <a:solidFill>
                <a:schemeClr val="bg2">
                  <a:lumMod val="25000"/>
                </a:schemeClr>
              </a:solidFill>
            </a:ln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altLang="en-US" b="1">
                  <a:solidFill>
                    <a:srgbClr val="184B5B"/>
                  </a:solidFill>
                  <a:latin typeface="Times New Roman" pitchFamily="18" charset="0"/>
                  <a:cs typeface="Times New Roman" pitchFamily="18" charset="0"/>
                </a:rPr>
                <a:t>Lidar signal </a:t>
              </a:r>
              <a:endParaRPr lang="en-US" altLang="en-US">
                <a:latin typeface="News Gothic MT" charset="0"/>
              </a:endParaRPr>
            </a:p>
          </p:txBody>
        </p:sp>
      </p:grpSp>
      <p:grpSp>
        <p:nvGrpSpPr>
          <p:cNvPr id="9" name="Group 37"/>
          <p:cNvGrpSpPr>
            <a:grpSpLocks/>
          </p:cNvGrpSpPr>
          <p:nvPr/>
        </p:nvGrpSpPr>
        <p:grpSpPr bwMode="auto">
          <a:xfrm>
            <a:off x="506413" y="2536825"/>
            <a:ext cx="8709025" cy="1174750"/>
            <a:chOff x="506998" y="2536826"/>
            <a:chExt cx="8709012" cy="1175486"/>
          </a:xfrm>
        </p:grpSpPr>
        <p:sp>
          <p:nvSpPr>
            <p:cNvPr id="79887" name="Rectangle 8"/>
            <p:cNvSpPr>
              <a:spLocks noChangeArrowheads="1"/>
            </p:cNvSpPr>
            <p:nvPr/>
          </p:nvSpPr>
          <p:spPr bwMode="auto">
            <a:xfrm>
              <a:off x="506998" y="2536826"/>
              <a:ext cx="3738556" cy="400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altLang="en-US" sz="2000">
                  <a:solidFill>
                    <a:srgbClr val="184B5B"/>
                  </a:solidFill>
                  <a:latin typeface="Times New Roman" pitchFamily="18" charset="0"/>
                  <a:cs typeface="Times New Roman" pitchFamily="18" charset="0"/>
                </a:rPr>
                <a:t>Aerosol and molecular backscatter </a:t>
              </a:r>
              <a:endParaRPr lang="en-US" altLang="en-US" sz="2000">
                <a:latin typeface="News Gothic MT" charset="0"/>
              </a:endParaRPr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>
              <a:off x="4220154" y="2810047"/>
              <a:ext cx="1100136" cy="1589"/>
            </a:xfrm>
            <a:prstGeom prst="straightConnector1">
              <a:avLst/>
            </a:prstGeom>
            <a:ln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rot="5400000" flipH="1" flipV="1">
              <a:off x="5197190" y="2694882"/>
              <a:ext cx="219212" cy="1588"/>
            </a:xfrm>
            <a:prstGeom prst="straightConnector1">
              <a:avLst/>
            </a:prstGeom>
            <a:ln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>
              <a:off x="4807529" y="2560654"/>
              <a:ext cx="1100136" cy="1588"/>
            </a:xfrm>
            <a:prstGeom prst="straightConnector1">
              <a:avLst/>
            </a:prstGeom>
            <a:ln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9891" name="Rectangle 24"/>
            <p:cNvSpPr>
              <a:spLocks noChangeArrowheads="1"/>
            </p:cNvSpPr>
            <p:nvPr/>
          </p:nvSpPr>
          <p:spPr bwMode="auto">
            <a:xfrm>
              <a:off x="5299653" y="2697264"/>
              <a:ext cx="3916357" cy="10150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en-US" altLang="en-US" sz="2000">
                  <a:solidFill>
                    <a:srgbClr val="184B5B"/>
                  </a:solidFill>
                  <a:latin typeface="Times New Roman" pitchFamily="18" charset="0"/>
                  <a:cs typeface="Times New Roman" pitchFamily="18" charset="0"/>
                </a:rPr>
                <a:t>Atmospheric two-way transmittance</a:t>
              </a:r>
            </a:p>
            <a:p>
              <a:pPr algn="ctr" eaLnBrk="1" hangingPunct="1"/>
              <a:r>
                <a:rPr lang="en-US" altLang="en-US" sz="2000">
                  <a:solidFill>
                    <a:srgbClr val="184B5B"/>
                  </a:solidFill>
                  <a:latin typeface="Times New Roman" pitchFamily="18" charset="0"/>
                  <a:cs typeface="Times New Roman" pitchFamily="18" charset="0"/>
                </a:rPr>
                <a:t>= signal attenuation</a:t>
              </a:r>
            </a:p>
            <a:p>
              <a:pPr algn="ctr" eaLnBrk="1" hangingPunct="1"/>
              <a:r>
                <a:rPr lang="en-US" altLang="en-US" sz="2000">
                  <a:solidFill>
                    <a:srgbClr val="184B5B"/>
                  </a:solidFill>
                  <a:latin typeface="Times New Roman" pitchFamily="18" charset="0"/>
                  <a:cs typeface="Times New Roman" pitchFamily="18" charset="0"/>
                </a:rPr>
                <a:t>Aerosols, Molecules, Ozone</a:t>
              </a:r>
              <a:endParaRPr lang="en-US" altLang="en-US" sz="2000">
                <a:latin typeface="News Gothic MT" charset="0"/>
              </a:endParaRPr>
            </a:p>
          </p:txBody>
        </p:sp>
        <p:cxnSp>
          <p:nvCxnSpPr>
            <p:cNvPr id="26" name="Straight Arrow Connector 25"/>
            <p:cNvCxnSpPr/>
            <p:nvPr/>
          </p:nvCxnSpPr>
          <p:spPr>
            <a:xfrm rot="16200000" flipV="1">
              <a:off x="6569582" y="2692499"/>
              <a:ext cx="219212" cy="0"/>
            </a:xfrm>
            <a:prstGeom prst="straightConnector1">
              <a:avLst/>
            </a:prstGeom>
            <a:ln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/>
            <p:nvPr/>
          </p:nvCxnSpPr>
          <p:spPr>
            <a:xfrm>
              <a:off x="6115627" y="2555888"/>
              <a:ext cx="1098548" cy="1589"/>
            </a:xfrm>
            <a:prstGeom prst="straightConnector1">
              <a:avLst/>
            </a:prstGeom>
            <a:ln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95375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/>
      <p:bldP spid="44" grpId="0"/>
      <p:bldP spid="4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635000" y="-338138"/>
            <a:ext cx="8229600" cy="1143001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cs typeface="Times New Roman" pitchFamily="18" charset="0"/>
              </a:rPr>
              <a:t>Layer classification</a:t>
            </a:r>
            <a:endParaRPr lang="en-US" altLang="en-US" sz="2200" dirty="0" smtClean="0"/>
          </a:p>
        </p:txBody>
      </p:sp>
      <p:pic>
        <p:nvPicPr>
          <p:cNvPr id="81923" name="Picture 35" descr="2010-10-12_115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2900" y="1590675"/>
            <a:ext cx="6934200" cy="524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24" name="Rectangle 5"/>
          <p:cNvSpPr>
            <a:spLocks noChangeArrowheads="1"/>
          </p:cNvSpPr>
          <p:nvPr/>
        </p:nvSpPr>
        <p:spPr bwMode="auto">
          <a:xfrm>
            <a:off x="152400" y="982663"/>
            <a:ext cx="56530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2000" dirty="0">
                <a:solidFill>
                  <a:srgbClr val="2F97B5"/>
                </a:solidFill>
                <a:latin typeface="Times New Roman" pitchFamily="18" charset="0"/>
                <a:cs typeface="Times New Roman" pitchFamily="18" charset="0"/>
              </a:rPr>
              <a:t>a) Cloud-Aerosol Discrimination </a:t>
            </a:r>
            <a:r>
              <a:rPr lang="en-US" altLang="en-US" sz="1200" dirty="0">
                <a:solidFill>
                  <a:srgbClr val="2F97B5"/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200" i="1" dirty="0">
                <a:solidFill>
                  <a:srgbClr val="2F97B5"/>
                </a:solidFill>
                <a:latin typeface="Times New Roman" pitchFamily="18" charset="0"/>
                <a:cs typeface="Times New Roman" pitchFamily="18" charset="0"/>
              </a:rPr>
              <a:t>Liu et al.,</a:t>
            </a:r>
            <a:r>
              <a:rPr lang="en-US" altLang="en-US" sz="1200" dirty="0">
                <a:solidFill>
                  <a:srgbClr val="2F97B5"/>
                </a:solidFill>
                <a:latin typeface="Times New Roman" pitchFamily="18" charset="0"/>
                <a:cs typeface="Times New Roman" pitchFamily="18" charset="0"/>
              </a:rPr>
              <a:t> 2004, 2009]</a:t>
            </a:r>
            <a:endParaRPr lang="en-US" altLang="en-US" sz="1800" dirty="0">
              <a:solidFill>
                <a:srgbClr val="2F97B5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en-US" altLang="en-US" sz="2000" dirty="0">
                <a:solidFill>
                  <a:srgbClr val="2F97B5"/>
                </a:solidFill>
                <a:latin typeface="Times New Roman" pitchFamily="18" charset="0"/>
                <a:cs typeface="Times New Roman" pitchFamily="18" charset="0"/>
              </a:rPr>
              <a:t>b) Cloud ice-water phase discrimination </a:t>
            </a:r>
            <a:r>
              <a:rPr lang="en-US" altLang="en-US" sz="1200" dirty="0">
                <a:solidFill>
                  <a:srgbClr val="2F97B5"/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200" i="1" dirty="0">
                <a:solidFill>
                  <a:srgbClr val="2F97B5"/>
                </a:solidFill>
                <a:latin typeface="Times New Roman" pitchFamily="18" charset="0"/>
                <a:cs typeface="Times New Roman" pitchFamily="18" charset="0"/>
              </a:rPr>
              <a:t>Hu et al.,</a:t>
            </a:r>
            <a:r>
              <a:rPr lang="en-US" altLang="en-US" sz="1200" dirty="0">
                <a:solidFill>
                  <a:srgbClr val="2F97B5"/>
                </a:solidFill>
                <a:latin typeface="Times New Roman" pitchFamily="18" charset="0"/>
                <a:cs typeface="Times New Roman" pitchFamily="18" charset="0"/>
              </a:rPr>
              <a:t> 2009]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5907088" y="1016000"/>
          <a:ext cx="3148012" cy="3143250"/>
        </p:xfrm>
        <a:graphic>
          <a:graphicData uri="http://schemas.openxmlformats.org/drawingml/2006/table">
            <a:tbl>
              <a:tblPr/>
              <a:tblGrid>
                <a:gridCol w="2349500"/>
                <a:gridCol w="798512"/>
              </a:tblGrid>
              <a:tr h="203200">
                <a:tc gridSpan="2"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F97B5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Look Up Table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F97B5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Aerosol Sub-type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F97B5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Initial S</a:t>
                      </a:r>
                      <a:r>
                        <a:rPr kumimoji="0" lang="en-US" altLang="en-US" sz="16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2F97B5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a,532</a:t>
                      </a:r>
                      <a:endParaRPr kumimoji="0" lang="en-US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2F97B5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F97B5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biomass burning smoke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F97B5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F97B5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polluted dust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F97B5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F97B5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polluted continental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F97B5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F97B5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clean continental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F97B5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F97B5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desert dust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F97B5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F97B5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marine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F97B5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1941" name="Rectangle 10"/>
          <p:cNvSpPr>
            <a:spLocks noChangeArrowheads="1"/>
          </p:cNvSpPr>
          <p:nvPr/>
        </p:nvSpPr>
        <p:spPr bwMode="auto">
          <a:xfrm>
            <a:off x="152400" y="2122488"/>
            <a:ext cx="36576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2000" dirty="0">
                <a:solidFill>
                  <a:srgbClr val="2F97B5"/>
                </a:solidFill>
                <a:latin typeface="Times New Roman" pitchFamily="18" charset="0"/>
                <a:cs typeface="Times New Roman" pitchFamily="18" charset="0"/>
              </a:rPr>
              <a:t>c) Aerosol sub-typing and observation-based </a:t>
            </a:r>
            <a:r>
              <a:rPr lang="en-US" altLang="en-US" sz="2000" dirty="0" err="1">
                <a:solidFill>
                  <a:srgbClr val="2F97B5"/>
                </a:solidFill>
                <a:latin typeface="Times New Roman" pitchFamily="18" charset="0"/>
                <a:cs typeface="Times New Roman" pitchFamily="18" charset="0"/>
              </a:rPr>
              <a:t>lidar</a:t>
            </a:r>
            <a:r>
              <a:rPr lang="en-US" altLang="en-US" sz="2000" dirty="0">
                <a:solidFill>
                  <a:srgbClr val="2F97B5"/>
                </a:solidFill>
                <a:latin typeface="Times New Roman" pitchFamily="18" charset="0"/>
                <a:cs typeface="Times New Roman" pitchFamily="18" charset="0"/>
              </a:rPr>
              <a:t> ratio S</a:t>
            </a:r>
            <a:r>
              <a:rPr lang="en-US" altLang="en-US" sz="2000" baseline="-25000" dirty="0">
                <a:solidFill>
                  <a:srgbClr val="2F97B5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en-US" sz="2000" dirty="0">
                <a:solidFill>
                  <a:srgbClr val="2F97B5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81942" name="Rectangle 11"/>
          <p:cNvSpPr>
            <a:spLocks noChangeArrowheads="1"/>
          </p:cNvSpPr>
          <p:nvPr/>
        </p:nvSpPr>
        <p:spPr bwMode="auto">
          <a:xfrm>
            <a:off x="114300" y="2787650"/>
            <a:ext cx="281781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200" b="1" dirty="0">
                <a:solidFill>
                  <a:srgbClr val="2F97B5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200" dirty="0">
                <a:solidFill>
                  <a:srgbClr val="2F97B5"/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200" i="1" dirty="0">
                <a:solidFill>
                  <a:srgbClr val="2F97B5"/>
                </a:solidFill>
                <a:latin typeface="Times New Roman" pitchFamily="18" charset="0"/>
                <a:cs typeface="Times New Roman" pitchFamily="18" charset="0"/>
              </a:rPr>
              <a:t>Omar et al.,</a:t>
            </a:r>
            <a:r>
              <a:rPr lang="en-US" altLang="en-US" sz="1200" dirty="0">
                <a:solidFill>
                  <a:srgbClr val="2F97B5"/>
                </a:solidFill>
                <a:latin typeface="Times New Roman" pitchFamily="18" charset="0"/>
                <a:cs typeface="Times New Roman" pitchFamily="18" charset="0"/>
              </a:rPr>
              <a:t> 2005, 2009; </a:t>
            </a:r>
            <a:r>
              <a:rPr lang="en-US" altLang="en-US" sz="1200" i="1" dirty="0">
                <a:solidFill>
                  <a:srgbClr val="2F97B5"/>
                </a:solidFill>
                <a:latin typeface="Times New Roman" pitchFamily="18" charset="0"/>
                <a:cs typeface="Times New Roman" pitchFamily="18" charset="0"/>
              </a:rPr>
              <a:t>Liu et al., </a:t>
            </a:r>
            <a:r>
              <a:rPr lang="en-US" altLang="en-US" sz="1200" dirty="0">
                <a:solidFill>
                  <a:srgbClr val="2F97B5"/>
                </a:solidFill>
                <a:latin typeface="Times New Roman" pitchFamily="18" charset="0"/>
                <a:cs typeface="Times New Roman" pitchFamily="18" charset="0"/>
              </a:rPr>
              <a:t>2009]</a:t>
            </a:r>
          </a:p>
        </p:txBody>
      </p:sp>
    </p:spTree>
    <p:extLst>
      <p:ext uri="{BB962C8B-B14F-4D97-AF65-F5344CB8AC3E}">
        <p14:creationId xmlns:p14="http://schemas.microsoft.com/office/powerpoint/2010/main" val="523686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19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19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19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1"/>
          <p:cNvSpPr>
            <a:spLocks noGrp="1"/>
          </p:cNvSpPr>
          <p:nvPr>
            <p:ph type="title"/>
          </p:nvPr>
        </p:nvSpPr>
        <p:spPr>
          <a:xfrm>
            <a:off x="549275" y="-438150"/>
            <a:ext cx="8042275" cy="1336675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cs typeface="Times New Roman" pitchFamily="18" charset="0"/>
              </a:rPr>
              <a:t>CALIPSO validation</a:t>
            </a:r>
          </a:p>
        </p:txBody>
      </p:sp>
      <p:sp>
        <p:nvSpPr>
          <p:cNvPr id="83971" name="Rectangle 3"/>
          <p:cNvSpPr>
            <a:spLocks noChangeArrowheads="1"/>
          </p:cNvSpPr>
          <p:nvPr/>
        </p:nvSpPr>
        <p:spPr bwMode="auto">
          <a:xfrm>
            <a:off x="165100" y="974725"/>
            <a:ext cx="8724900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2600" b="1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Level 1 CALIOP attenuated backscatter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en-US" altLang="en-US" sz="20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Absence of evident bias in CALIOP level 1 attenuated backscatter profiles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en-US" altLang="en-US" sz="20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CALIOP 532 nm calibration algorithm seems fairly accurate</a:t>
            </a:r>
          </a:p>
          <a:p>
            <a:pPr lvl="1" eaLnBrk="1" hangingPunct="1"/>
            <a:endParaRPr lang="en-US" altLang="en-US" sz="2000" dirty="0">
              <a:solidFill>
                <a:srgbClr val="184B5B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eaLnBrk="1" hangingPunct="1"/>
            <a:endParaRPr lang="en-US" altLang="en-US" sz="2000" b="1" dirty="0">
              <a:solidFill>
                <a:srgbClr val="184B5B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3972" name="Picture 6" descr="HSRLCampaigns.tif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" y="4978400"/>
            <a:ext cx="2578100" cy="167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3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54250"/>
            <a:ext cx="2273300" cy="226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974" name="Rectangle 8"/>
          <p:cNvSpPr>
            <a:spLocks noChangeArrowheads="1"/>
          </p:cNvSpPr>
          <p:nvPr/>
        </p:nvSpPr>
        <p:spPr bwMode="auto">
          <a:xfrm>
            <a:off x="2832100" y="2546350"/>
            <a:ext cx="6057900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4161750" indent="-24161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lvl="1" algn="just" eaLnBrk="1" hangingPunct="1"/>
            <a:r>
              <a:rPr lang="en-US" altLang="en-US" sz="2000" b="1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1. Ground-based validation with EARLINET (European Aerosol Research </a:t>
            </a:r>
            <a:r>
              <a:rPr lang="en-US" altLang="en-US" sz="2000" b="1" dirty="0" err="1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LIdar</a:t>
            </a:r>
            <a:r>
              <a:rPr lang="en-US" altLang="en-US" sz="2000" b="1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dirty="0" err="1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NETwork</a:t>
            </a:r>
            <a:r>
              <a:rPr lang="en-US" altLang="en-US" sz="2000" b="1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):</a:t>
            </a:r>
          </a:p>
          <a:p>
            <a:pPr marL="0" lvl="1" algn="just" eaLnBrk="1" hangingPunct="1"/>
            <a:r>
              <a:rPr lang="en-US" altLang="en-US" sz="20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Relative mean difference of ~4.6% between CALIOP and EARLINET since June 2006 over Europe [</a:t>
            </a:r>
            <a:r>
              <a:rPr lang="en-US" altLang="en-US" sz="2000" i="1" dirty="0" err="1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Pappalardo</a:t>
            </a:r>
            <a:r>
              <a:rPr lang="en-US" altLang="en-US" sz="2000" i="1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 et al.</a:t>
            </a:r>
            <a:r>
              <a:rPr lang="en-US" altLang="en-US" sz="20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, 2010]</a:t>
            </a:r>
          </a:p>
        </p:txBody>
      </p:sp>
      <p:sp>
        <p:nvSpPr>
          <p:cNvPr id="83975" name="Rectangle 9"/>
          <p:cNvSpPr>
            <a:spLocks noChangeArrowheads="1"/>
          </p:cNvSpPr>
          <p:nvPr/>
        </p:nvSpPr>
        <p:spPr bwMode="auto">
          <a:xfrm>
            <a:off x="2832100" y="4813300"/>
            <a:ext cx="6057900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4161750" indent="-24161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lvl="3" algn="just" eaLnBrk="1" hangingPunct="1"/>
            <a:r>
              <a:rPr lang="en-US" altLang="en-US" sz="2000" b="1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2. Airborne validation with HSRL (High Spectral Resolution Lidar):</a:t>
            </a:r>
          </a:p>
          <a:p>
            <a:pPr marL="0" lvl="3" algn="just" eaLnBrk="1" hangingPunct="1"/>
            <a:r>
              <a:rPr lang="en-US" altLang="en-US" sz="20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HSRL and CALIOP (coincident data from 86 </a:t>
            </a:r>
            <a:r>
              <a:rPr lang="en-US" altLang="en-US" sz="2000" dirty="0" err="1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underflights</a:t>
            </a:r>
            <a:r>
              <a:rPr lang="en-US" altLang="en-US" sz="20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) agree on average within 2.7±2.1% (CALIOP lower) at night and within 2.9±3.9% (CALIOP lower) during the day </a:t>
            </a:r>
            <a:r>
              <a:rPr lang="en-US" altLang="en-US" sz="18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Rogers et al.</a:t>
            </a:r>
            <a:r>
              <a:rPr lang="en-US" altLang="en-US" sz="18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, 2010]</a:t>
            </a:r>
          </a:p>
        </p:txBody>
      </p:sp>
      <p:sp>
        <p:nvSpPr>
          <p:cNvPr id="83976" name="TextBox 10"/>
          <p:cNvSpPr txBox="1">
            <a:spLocks noChangeArrowheads="1"/>
          </p:cNvSpPr>
          <p:nvPr/>
        </p:nvSpPr>
        <p:spPr bwMode="auto">
          <a:xfrm>
            <a:off x="422275" y="2355850"/>
            <a:ext cx="10779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400" b="1">
                <a:latin typeface="News Gothic MT" charset="0"/>
              </a:rPr>
              <a:t>EARLINET</a:t>
            </a:r>
          </a:p>
        </p:txBody>
      </p:sp>
      <p:sp>
        <p:nvSpPr>
          <p:cNvPr id="83977" name="TextBox 11"/>
          <p:cNvSpPr txBox="1">
            <a:spLocks noChangeArrowheads="1"/>
          </p:cNvSpPr>
          <p:nvPr/>
        </p:nvSpPr>
        <p:spPr bwMode="auto">
          <a:xfrm>
            <a:off x="101600" y="4737100"/>
            <a:ext cx="1270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400" b="1">
                <a:latin typeface="News Gothic MT" charset="0"/>
              </a:rPr>
              <a:t>HSRL flights</a:t>
            </a:r>
          </a:p>
        </p:txBody>
      </p:sp>
    </p:spTree>
    <p:extLst>
      <p:ext uri="{BB962C8B-B14F-4D97-AF65-F5344CB8AC3E}">
        <p14:creationId xmlns:p14="http://schemas.microsoft.com/office/powerpoint/2010/main" val="3236942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3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3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39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39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39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39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/>
          <p:cNvSpPr>
            <a:spLocks noGrp="1"/>
          </p:cNvSpPr>
          <p:nvPr>
            <p:ph type="title"/>
          </p:nvPr>
        </p:nvSpPr>
        <p:spPr>
          <a:xfrm>
            <a:off x="549275" y="-438150"/>
            <a:ext cx="8042275" cy="1336675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cs typeface="Times New Roman" pitchFamily="18" charset="0"/>
              </a:rPr>
              <a:t>CALIPSO validation</a:t>
            </a:r>
          </a:p>
        </p:txBody>
      </p:sp>
      <p:sp>
        <p:nvSpPr>
          <p:cNvPr id="86019" name="Rectangle 3"/>
          <p:cNvSpPr>
            <a:spLocks noChangeArrowheads="1"/>
          </p:cNvSpPr>
          <p:nvPr/>
        </p:nvSpPr>
        <p:spPr bwMode="auto">
          <a:xfrm>
            <a:off x="165100" y="1270000"/>
            <a:ext cx="8978900" cy="4462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2600" b="1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Level 2 CALIOP layer boundaries, backscatter and extinction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en-US" altLang="en-US" sz="20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Very little validation of CALIOP level 2 data: few case studies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en-US" altLang="en-US" sz="20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Significant uncertainties associated with level 2 data</a:t>
            </a:r>
          </a:p>
          <a:p>
            <a:pPr eaLnBrk="1" hangingPunct="1"/>
            <a:endParaRPr lang="en-US" altLang="en-US" sz="2000" dirty="0" smtClean="0">
              <a:solidFill>
                <a:srgbClr val="184B5B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en-US" altLang="en-US" sz="2000" dirty="0">
              <a:solidFill>
                <a:srgbClr val="184B5B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en-US" altLang="en-US" sz="2000" b="1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1. Ground-based validation with EARLINET</a:t>
            </a:r>
          </a:p>
          <a:p>
            <a:pPr eaLnBrk="1" hangingPunct="1"/>
            <a:r>
              <a:rPr lang="en-US" altLang="en-US" sz="20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Example: CALIPSO </a:t>
            </a:r>
            <a:r>
              <a:rPr lang="en-US" altLang="en-US" sz="2000" b="1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underestimate</a:t>
            </a:r>
            <a:r>
              <a:rPr lang="en-US" altLang="en-US" sz="20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s Sa (40 instead of ~50 </a:t>
            </a:r>
            <a:r>
              <a:rPr lang="en-US" altLang="en-US" sz="2000" dirty="0" err="1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sr</a:t>
            </a:r>
            <a:r>
              <a:rPr lang="en-US" altLang="en-US" sz="20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, hence underestimates AOD) during 26–31 May 2008 Saharan Dust outbreak </a:t>
            </a:r>
            <a:r>
              <a:rPr lang="en-US" altLang="en-US" sz="18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 err="1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Pappalardo</a:t>
            </a:r>
            <a:r>
              <a:rPr lang="en-US" altLang="en-US" sz="1800" i="1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 et al.</a:t>
            </a:r>
            <a:r>
              <a:rPr lang="en-US" altLang="en-US" sz="18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, 2010]</a:t>
            </a:r>
            <a:endParaRPr lang="en-US" altLang="en-US" sz="2000" dirty="0">
              <a:solidFill>
                <a:srgbClr val="184B5B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en-US" altLang="en-US" sz="2000" b="1" dirty="0" smtClean="0">
              <a:solidFill>
                <a:srgbClr val="184B5B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en-US" altLang="en-US" sz="2000" b="1" dirty="0">
              <a:solidFill>
                <a:srgbClr val="184B5B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en-US" altLang="en-US" sz="2000" b="1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2. Airborne validation with HSRL</a:t>
            </a:r>
          </a:p>
          <a:p>
            <a:pPr eaLnBrk="1" hangingPunct="1"/>
            <a:r>
              <a:rPr lang="en-US" altLang="en-US" sz="20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CALIOP </a:t>
            </a:r>
            <a:r>
              <a:rPr lang="en-US" altLang="en-US" sz="2000" b="1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overestimates</a:t>
            </a:r>
            <a:r>
              <a:rPr lang="en-US" altLang="en-US" sz="20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 HSRL extinction with an average extinction bias of ~ 24% during CATZ </a:t>
            </a:r>
            <a:r>
              <a:rPr lang="en-US" altLang="en-US" sz="16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(CALIPSO and Twilight Zone campaign) </a:t>
            </a:r>
            <a:r>
              <a:rPr lang="en-US" altLang="en-US" sz="20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and ~59% during </a:t>
            </a:r>
            <a:r>
              <a:rPr lang="en-US" altLang="en-US" sz="2000" dirty="0" err="1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GoMACCS</a:t>
            </a:r>
            <a:r>
              <a:rPr lang="en-US" altLang="en-US" sz="20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6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(Gulf of Mexico Atmospheric Composition and Climate Study) </a:t>
            </a:r>
            <a:r>
              <a:rPr lang="en-US" altLang="en-US" sz="18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Omar et al, </a:t>
            </a:r>
            <a:r>
              <a:rPr lang="en-US" altLang="en-US" sz="18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2009]</a:t>
            </a:r>
          </a:p>
        </p:txBody>
      </p:sp>
    </p:spTree>
    <p:extLst>
      <p:ext uri="{BB962C8B-B14F-4D97-AF65-F5344CB8AC3E}">
        <p14:creationId xmlns:p14="http://schemas.microsoft.com/office/powerpoint/2010/main" val="1061479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6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6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60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60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/>
          <p:cNvSpPr>
            <a:spLocks noGrp="1"/>
          </p:cNvSpPr>
          <p:nvPr>
            <p:ph type="title"/>
          </p:nvPr>
        </p:nvSpPr>
        <p:spPr>
          <a:xfrm>
            <a:off x="549275" y="-438150"/>
            <a:ext cx="8042275" cy="1336675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cs typeface="Times New Roman" pitchFamily="18" charset="0"/>
              </a:rPr>
              <a:t>CALIPSO validation</a:t>
            </a:r>
          </a:p>
        </p:txBody>
      </p:sp>
      <p:sp>
        <p:nvSpPr>
          <p:cNvPr id="88067" name="Rectangle 9"/>
          <p:cNvSpPr>
            <a:spLocks noChangeArrowheads="1"/>
          </p:cNvSpPr>
          <p:nvPr/>
        </p:nvSpPr>
        <p:spPr bwMode="auto">
          <a:xfrm>
            <a:off x="254000" y="981075"/>
            <a:ext cx="86566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3. CALIOP versus other A-Train satellite AOD</a:t>
            </a:r>
            <a:endParaRPr lang="en-US" altLang="en-US" sz="1800">
              <a:solidFill>
                <a:srgbClr val="184B5B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8068" name="Rectangle 10"/>
          <p:cNvSpPr>
            <a:spLocks noChangeArrowheads="1"/>
          </p:cNvSpPr>
          <p:nvPr/>
        </p:nvSpPr>
        <p:spPr bwMode="auto">
          <a:xfrm>
            <a:off x="406400" y="5776913"/>
            <a:ext cx="8070850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4161750" indent="-24161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lvl="1" eaLnBrk="1" hangingPunct="1">
              <a:buFont typeface="Arial" charset="0"/>
              <a:buChar char="•"/>
            </a:pPr>
            <a:r>
              <a:rPr lang="en-US" altLang="en-US" sz="18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CALIOP </a:t>
            </a:r>
            <a:r>
              <a:rPr lang="en-US" altLang="en-US" sz="1800" b="1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(V3.01) better </a:t>
            </a:r>
            <a:r>
              <a:rPr lang="en-US" altLang="en-US" sz="18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than CALIOP (V2)-MODIS AOD but still not satisfactory</a:t>
            </a:r>
          </a:p>
          <a:p>
            <a:pPr marL="0" lvl="1" eaLnBrk="1" hangingPunct="1">
              <a:buFont typeface="Arial" charset="0"/>
              <a:buChar char="•"/>
            </a:pPr>
            <a:r>
              <a:rPr lang="en-US" altLang="en-US" sz="1800" b="1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CALIOP (V3.01) globally overestimates</a:t>
            </a:r>
            <a:r>
              <a:rPr lang="en-US" altLang="en-US" sz="18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 MODIS AOD over ocean with R</a:t>
            </a:r>
            <a:r>
              <a:rPr lang="en-US" altLang="en-US" sz="1800" baseline="300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en-US" sz="18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=0.30 in January </a:t>
            </a:r>
            <a:r>
              <a:rPr lang="en-US" altLang="en-US" sz="1800" dirty="0" smtClean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2007</a:t>
            </a:r>
            <a:endParaRPr lang="en-US" altLang="en-US" sz="1600" dirty="0">
              <a:solidFill>
                <a:srgbClr val="184B5B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88069" name="Group 15"/>
          <p:cNvGrpSpPr>
            <a:grpSpLocks/>
          </p:cNvGrpSpPr>
          <p:nvPr/>
        </p:nvGrpSpPr>
        <p:grpSpPr bwMode="auto">
          <a:xfrm>
            <a:off x="344488" y="2159000"/>
            <a:ext cx="8389937" cy="3460750"/>
            <a:chOff x="444501" y="2593936"/>
            <a:chExt cx="8389949" cy="3460810"/>
          </a:xfrm>
        </p:grpSpPr>
        <p:grpSp>
          <p:nvGrpSpPr>
            <p:cNvPr id="88071" name="Group 8"/>
            <p:cNvGrpSpPr>
              <a:grpSpLocks/>
            </p:cNvGrpSpPr>
            <p:nvPr/>
          </p:nvGrpSpPr>
          <p:grpSpPr bwMode="auto">
            <a:xfrm>
              <a:off x="444501" y="2593936"/>
              <a:ext cx="8250249" cy="3438843"/>
              <a:chOff x="444501" y="1857336"/>
              <a:chExt cx="8250249" cy="3438843"/>
            </a:xfrm>
          </p:grpSpPr>
          <p:pic>
            <p:nvPicPr>
              <p:cNvPr id="88076" name="Picture 4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4501" y="2095779"/>
                <a:ext cx="4041787" cy="3200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8077" name="Picture 4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2962" y="2095779"/>
                <a:ext cx="4041788" cy="3200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8078" name="Rectangle 3"/>
              <p:cNvSpPr>
                <a:spLocks noChangeArrowheads="1"/>
              </p:cNvSpPr>
              <p:nvPr/>
            </p:nvSpPr>
            <p:spPr bwMode="auto">
              <a:xfrm>
                <a:off x="800100" y="1882736"/>
                <a:ext cx="3111500" cy="4001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/>
                <a:r>
                  <a:rPr lang="en-US" altLang="en-US" sz="2000" b="1">
                    <a:solidFill>
                      <a:srgbClr val="184B5B"/>
                    </a:solidFill>
                    <a:latin typeface="Times New Roman" pitchFamily="18" charset="0"/>
                    <a:cs typeface="Times New Roman" pitchFamily="18" charset="0"/>
                  </a:rPr>
                  <a:t>CALIOP Version 2</a:t>
                </a:r>
              </a:p>
            </p:txBody>
          </p:sp>
          <p:sp>
            <p:nvSpPr>
              <p:cNvPr id="88079" name="Rectangle 7"/>
              <p:cNvSpPr>
                <a:spLocks noChangeArrowheads="1"/>
              </p:cNvSpPr>
              <p:nvPr/>
            </p:nvSpPr>
            <p:spPr bwMode="auto">
              <a:xfrm>
                <a:off x="4599225" y="1857336"/>
                <a:ext cx="3776426" cy="4001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/>
                <a:r>
                  <a:rPr lang="en-US" altLang="en-US" sz="2000" b="1">
                    <a:solidFill>
                      <a:srgbClr val="184B5B"/>
                    </a:solidFill>
                    <a:latin typeface="Times New Roman" pitchFamily="18" charset="0"/>
                    <a:cs typeface="Times New Roman" pitchFamily="18" charset="0"/>
                  </a:rPr>
                  <a:t>CALIOP Version 3.01</a:t>
                </a:r>
              </a:p>
            </p:txBody>
          </p:sp>
        </p:grpSp>
        <p:sp>
          <p:nvSpPr>
            <p:cNvPr id="88072" name="Rectangle 11"/>
            <p:cNvSpPr>
              <a:spLocks noChangeArrowheads="1"/>
            </p:cNvSpPr>
            <p:nvPr/>
          </p:nvSpPr>
          <p:spPr bwMode="auto">
            <a:xfrm>
              <a:off x="2763518" y="5777747"/>
              <a:ext cx="182987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altLang="en-US" sz="1200">
                  <a:solidFill>
                    <a:srgbClr val="184B5B"/>
                  </a:solidFill>
                  <a:latin typeface="Times New Roman" pitchFamily="18" charset="0"/>
                  <a:cs typeface="Times New Roman" pitchFamily="18" charset="0"/>
                </a:rPr>
                <a:t>[</a:t>
              </a:r>
              <a:r>
                <a:rPr lang="en-US" altLang="en-US" sz="1200" i="1">
                  <a:solidFill>
                    <a:srgbClr val="184B5B"/>
                  </a:solidFill>
                  <a:latin typeface="Times New Roman" pitchFamily="18" charset="0"/>
                  <a:cs typeface="Times New Roman" pitchFamily="18" charset="0"/>
                </a:rPr>
                <a:t>Redemann et al., </a:t>
              </a:r>
              <a:r>
                <a:rPr lang="en-US" altLang="en-US" sz="1200">
                  <a:solidFill>
                    <a:srgbClr val="184B5B"/>
                  </a:solidFill>
                  <a:latin typeface="Times New Roman" pitchFamily="18" charset="0"/>
                  <a:cs typeface="Times New Roman" pitchFamily="18" charset="0"/>
                </a:rPr>
                <a:t>in prep.]</a:t>
              </a:r>
              <a:endParaRPr lang="en-US" altLang="en-US" sz="1200">
                <a:latin typeface="News Gothic MT" charset="0"/>
              </a:endParaRPr>
            </a:p>
          </p:txBody>
        </p:sp>
        <p:sp>
          <p:nvSpPr>
            <p:cNvPr id="88073" name="Rectangle 12"/>
            <p:cNvSpPr>
              <a:spLocks noChangeArrowheads="1"/>
            </p:cNvSpPr>
            <p:nvPr/>
          </p:nvSpPr>
          <p:spPr bwMode="auto">
            <a:xfrm>
              <a:off x="7004577" y="5755780"/>
              <a:ext cx="182987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altLang="en-US" sz="1200">
                  <a:solidFill>
                    <a:srgbClr val="184B5B"/>
                  </a:solidFill>
                  <a:latin typeface="Times New Roman" pitchFamily="18" charset="0"/>
                  <a:cs typeface="Times New Roman" pitchFamily="18" charset="0"/>
                </a:rPr>
                <a:t>[</a:t>
              </a:r>
              <a:r>
                <a:rPr lang="en-US" altLang="en-US" sz="1200" i="1">
                  <a:solidFill>
                    <a:srgbClr val="184B5B"/>
                  </a:solidFill>
                  <a:latin typeface="Times New Roman" pitchFamily="18" charset="0"/>
                  <a:cs typeface="Times New Roman" pitchFamily="18" charset="0"/>
                </a:rPr>
                <a:t>Redemann et al., </a:t>
              </a:r>
              <a:r>
                <a:rPr lang="en-US" altLang="en-US" sz="1200">
                  <a:solidFill>
                    <a:srgbClr val="184B5B"/>
                  </a:solidFill>
                  <a:latin typeface="Times New Roman" pitchFamily="18" charset="0"/>
                  <a:cs typeface="Times New Roman" pitchFamily="18" charset="0"/>
                </a:rPr>
                <a:t>in prep.]</a:t>
              </a:r>
              <a:endParaRPr lang="en-US" altLang="en-US" sz="1200">
                <a:latin typeface="News Gothic MT" charset="0"/>
              </a:endParaRPr>
            </a:p>
          </p:txBody>
        </p:sp>
        <p:sp>
          <p:nvSpPr>
            <p:cNvPr id="88074" name="TextBox 13"/>
            <p:cNvSpPr txBox="1">
              <a:spLocks noChangeArrowheads="1"/>
            </p:cNvSpPr>
            <p:nvPr/>
          </p:nvSpPr>
          <p:spPr bwMode="auto">
            <a:xfrm>
              <a:off x="2552700" y="4051300"/>
              <a:ext cx="95410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altLang="en-US" sz="1800">
                  <a:latin typeface="Times New Roman" pitchFamily="18" charset="0"/>
                  <a:cs typeface="Times New Roman" pitchFamily="18" charset="0"/>
                </a:rPr>
                <a:t>R</a:t>
              </a:r>
              <a:r>
                <a:rPr lang="en-US" altLang="en-US" sz="1800" baseline="30000"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lang="en-US" altLang="en-US" sz="1800">
                  <a:latin typeface="Times New Roman" pitchFamily="18" charset="0"/>
                  <a:cs typeface="Times New Roman" pitchFamily="18" charset="0"/>
                </a:rPr>
                <a:t>=0.17</a:t>
              </a:r>
            </a:p>
          </p:txBody>
        </p:sp>
        <p:sp>
          <p:nvSpPr>
            <p:cNvPr id="88075" name="TextBox 14"/>
            <p:cNvSpPr txBox="1">
              <a:spLocks noChangeArrowheads="1"/>
            </p:cNvSpPr>
            <p:nvPr/>
          </p:nvSpPr>
          <p:spPr bwMode="auto">
            <a:xfrm>
              <a:off x="6800046" y="4051300"/>
              <a:ext cx="94971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altLang="en-US" sz="1800">
                  <a:latin typeface="Times New Roman" pitchFamily="18" charset="0"/>
                  <a:cs typeface="Times New Roman" pitchFamily="18" charset="0"/>
                </a:rPr>
                <a:t>R</a:t>
              </a:r>
              <a:r>
                <a:rPr lang="en-US" altLang="en-US" sz="1800" baseline="30000"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lang="en-US" altLang="en-US" sz="1800">
                  <a:latin typeface="Times New Roman" pitchFamily="18" charset="0"/>
                  <a:cs typeface="Times New Roman" pitchFamily="18" charset="0"/>
                </a:rPr>
                <a:t>=0.30</a:t>
              </a:r>
            </a:p>
          </p:txBody>
        </p:sp>
      </p:grpSp>
      <p:sp>
        <p:nvSpPr>
          <p:cNvPr id="17" name="Rectangle 16"/>
          <p:cNvSpPr/>
          <p:nvPr/>
        </p:nvSpPr>
        <p:spPr>
          <a:xfrm>
            <a:off x="406400" y="1431925"/>
            <a:ext cx="8070850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lvl="1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 CALIOP 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(V2) </a:t>
            </a:r>
            <a:r>
              <a:rPr lang="en-US" b="1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underestimates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 both POLDER and MODIS AOD (also AERONET and HSRL) on August 04 2007 by 0.1-0.2 during CATZ </a:t>
            </a:r>
            <a:r>
              <a:rPr lang="en-US" sz="1600" dirty="0">
                <a:solidFill>
                  <a:srgbClr val="184B5B"/>
                </a:solidFill>
                <a:latin typeface="Times New Roman"/>
                <a:cs typeface="Times New Roman"/>
              </a:rPr>
              <a:t>[</a:t>
            </a:r>
            <a:r>
              <a:rPr lang="en-US" sz="1600" i="1" dirty="0">
                <a:solidFill>
                  <a:srgbClr val="184B5B"/>
                </a:solidFill>
                <a:latin typeface="Times New Roman"/>
                <a:cs typeface="Times New Roman"/>
              </a:rPr>
              <a:t>Kacenelenbogen et al.</a:t>
            </a:r>
            <a:r>
              <a:rPr lang="en-US" sz="1600" dirty="0">
                <a:solidFill>
                  <a:srgbClr val="184B5B"/>
                </a:solidFill>
                <a:latin typeface="Times New Roman"/>
                <a:cs typeface="Times New Roman"/>
              </a:rPr>
              <a:t>, 2010]</a:t>
            </a:r>
          </a:p>
        </p:txBody>
      </p:sp>
    </p:spTree>
    <p:extLst>
      <p:ext uri="{BB962C8B-B14F-4D97-AF65-F5344CB8AC3E}">
        <p14:creationId xmlns:p14="http://schemas.microsoft.com/office/powerpoint/2010/main" val="2795666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80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80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itle 1"/>
          <p:cNvSpPr>
            <a:spLocks noGrp="1"/>
          </p:cNvSpPr>
          <p:nvPr>
            <p:ph type="title"/>
          </p:nvPr>
        </p:nvSpPr>
        <p:spPr>
          <a:xfrm>
            <a:off x="549275" y="-438150"/>
            <a:ext cx="8042275" cy="1336675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cs typeface="Times New Roman" pitchFamily="18" charset="0"/>
              </a:rPr>
              <a:t>CALIPSO validation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284288" y="1143000"/>
            <a:ext cx="6181725" cy="8302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Additional cloud-screening on both datasets with MODIS cloud fraction</a:t>
            </a:r>
          </a:p>
        </p:txBody>
      </p:sp>
      <p:grpSp>
        <p:nvGrpSpPr>
          <p:cNvPr id="90116" name="Group 21"/>
          <p:cNvGrpSpPr>
            <a:grpSpLocks/>
          </p:cNvGrpSpPr>
          <p:nvPr/>
        </p:nvGrpSpPr>
        <p:grpSpPr bwMode="auto">
          <a:xfrm>
            <a:off x="457200" y="2233951"/>
            <a:ext cx="5126037" cy="4168775"/>
            <a:chOff x="1985964" y="2384326"/>
            <a:chExt cx="4059718" cy="3435410"/>
          </a:xfrm>
        </p:grpSpPr>
        <p:pic>
          <p:nvPicPr>
            <p:cNvPr id="90118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5964" y="2619336"/>
              <a:ext cx="4059718" cy="3200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0119" name="Rectangle 17"/>
            <p:cNvSpPr>
              <a:spLocks noChangeArrowheads="1"/>
            </p:cNvSpPr>
            <p:nvPr/>
          </p:nvSpPr>
          <p:spPr bwMode="auto">
            <a:xfrm>
              <a:off x="2070100" y="2384326"/>
              <a:ext cx="3771900" cy="40011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en-US" altLang="en-US" sz="2000" b="1" dirty="0">
                  <a:solidFill>
                    <a:srgbClr val="184B5B"/>
                  </a:solidFill>
                  <a:latin typeface="Times New Roman" pitchFamily="18" charset="0"/>
                  <a:cs typeface="Times New Roman" pitchFamily="18" charset="0"/>
                </a:rPr>
                <a:t>CALIOP Version 3.01 </a:t>
              </a:r>
            </a:p>
          </p:txBody>
        </p:sp>
        <p:sp>
          <p:nvSpPr>
            <p:cNvPr id="90120" name="TextBox 18"/>
            <p:cNvSpPr txBox="1">
              <a:spLocks noChangeArrowheads="1"/>
            </p:cNvSpPr>
            <p:nvPr/>
          </p:nvSpPr>
          <p:spPr bwMode="auto">
            <a:xfrm>
              <a:off x="4133046" y="4235966"/>
              <a:ext cx="94971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altLang="en-US" sz="1800">
                  <a:latin typeface="Times New Roman" pitchFamily="18" charset="0"/>
                  <a:cs typeface="Times New Roman" pitchFamily="18" charset="0"/>
                </a:rPr>
                <a:t>R</a:t>
              </a:r>
              <a:r>
                <a:rPr lang="en-US" altLang="en-US" sz="1800" baseline="30000"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lang="en-US" altLang="en-US" sz="1800">
                  <a:latin typeface="Times New Roman" pitchFamily="18" charset="0"/>
                  <a:cs typeface="Times New Roman" pitchFamily="18" charset="0"/>
                </a:rPr>
                <a:t>=0.52</a:t>
              </a:r>
            </a:p>
          </p:txBody>
        </p:sp>
      </p:grpSp>
      <p:sp>
        <p:nvSpPr>
          <p:cNvPr id="21" name="Rectangle 20"/>
          <p:cNvSpPr/>
          <p:nvPr/>
        </p:nvSpPr>
        <p:spPr>
          <a:xfrm>
            <a:off x="5867400" y="2619375"/>
            <a:ext cx="29718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Reduces discrepancies 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between two data sets due to cloud contamination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2">
                  <a:lumMod val="25000"/>
                </a:schemeClr>
              </a:solidFill>
              <a:latin typeface="Times New Roman"/>
              <a:cs typeface="Times New Roman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Higher correlation coefficient 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(0.52 instead of 0.30)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2">
                  <a:lumMod val="25000"/>
                </a:schemeClr>
              </a:solidFill>
              <a:latin typeface="Times New Roman"/>
              <a:cs typeface="Times New Roman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CALIPSO slightly </a:t>
            </a:r>
            <a:r>
              <a:rPr lang="en-US" b="1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underestimates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 MODIS AOD</a:t>
            </a:r>
          </a:p>
        </p:txBody>
      </p:sp>
    </p:spTree>
    <p:extLst>
      <p:ext uri="{BB962C8B-B14F-4D97-AF65-F5344CB8AC3E}">
        <p14:creationId xmlns:p14="http://schemas.microsoft.com/office/powerpoint/2010/main" val="906446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itle 1"/>
          <p:cNvSpPr>
            <a:spLocks noGrp="1"/>
          </p:cNvSpPr>
          <p:nvPr>
            <p:ph type="title"/>
          </p:nvPr>
        </p:nvSpPr>
        <p:spPr>
          <a:xfrm>
            <a:off x="127000" y="-447675"/>
            <a:ext cx="9144000" cy="1336675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cs typeface="Times New Roman" pitchFamily="18" charset="0"/>
              </a:rPr>
              <a:t>Level 2 data uncertainties</a:t>
            </a:r>
          </a:p>
        </p:txBody>
      </p:sp>
      <p:sp>
        <p:nvSpPr>
          <p:cNvPr id="92163" name="Rectangle 3"/>
          <p:cNvSpPr>
            <a:spLocks noChangeArrowheads="1"/>
          </p:cNvSpPr>
          <p:nvPr/>
        </p:nvSpPr>
        <p:spPr bwMode="auto">
          <a:xfrm>
            <a:off x="330200" y="1079500"/>
            <a:ext cx="8813800" cy="5786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2200" b="1" dirty="0" smtClean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Low </a:t>
            </a:r>
            <a:r>
              <a:rPr lang="en-US" altLang="en-US" sz="2200" b="1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Signal to noise ratio</a:t>
            </a:r>
          </a:p>
          <a:p>
            <a:pPr eaLnBrk="1" hangingPunct="1"/>
            <a:r>
              <a:rPr lang="en-US" altLang="en-US" sz="20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CALIOP will fail to detect layers with aerosol backscatter &lt; 2~4 10</a:t>
            </a:r>
            <a:r>
              <a:rPr lang="en-US" altLang="en-US" sz="2000" baseline="300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-4 </a:t>
            </a:r>
            <a:r>
              <a:rPr lang="en-US" altLang="en-US" sz="20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km</a:t>
            </a:r>
            <a:r>
              <a:rPr lang="en-US" altLang="en-US" sz="2000" baseline="300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-1 </a:t>
            </a:r>
            <a:r>
              <a:rPr lang="en-US" altLang="en-US" sz="20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sr</a:t>
            </a:r>
            <a:r>
              <a:rPr lang="en-US" altLang="en-US" sz="2000" baseline="300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-1 </a:t>
            </a:r>
            <a:r>
              <a:rPr lang="en-US" altLang="en-US" sz="20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in troposphere </a:t>
            </a:r>
            <a:r>
              <a:rPr lang="en-US" altLang="en-US" sz="16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600" i="1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Winker et al., </a:t>
            </a:r>
            <a:r>
              <a:rPr lang="en-US" altLang="en-US" sz="16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2009] (S</a:t>
            </a:r>
            <a:r>
              <a:rPr lang="en-US" altLang="en-US" sz="1600" baseline="-250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en-US" sz="16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 of 50sr, α of 0.01-0.02 km</a:t>
            </a:r>
            <a:r>
              <a:rPr lang="en-US" altLang="en-US" sz="1600" baseline="300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en-US" altLang="en-US" sz="16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, AOD of 0.02-0.04 in 2km</a:t>
            </a:r>
            <a:r>
              <a:rPr lang="en-US" altLang="en-US" sz="1600" dirty="0" smtClean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eaLnBrk="1" hangingPunct="1"/>
            <a:r>
              <a:rPr lang="en-US" altLang="en-US" sz="2000" dirty="0" smtClean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</a:t>
            </a:r>
            <a:r>
              <a:rPr lang="en-US" altLang="en-US" sz="2000" dirty="0" smtClean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CALIOP </a:t>
            </a:r>
            <a:r>
              <a:rPr lang="en-US" altLang="en-US" sz="20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not measuring tenuous aerosol layers</a:t>
            </a:r>
          </a:p>
          <a:p>
            <a:pPr eaLnBrk="1" hangingPunct="1"/>
            <a:r>
              <a:rPr lang="en-US" altLang="en-US" sz="20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</a:t>
            </a:r>
            <a:r>
              <a:rPr lang="en-US" altLang="en-US" sz="2000" dirty="0" smtClean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Lack of photons returned from underneath highly attenuating layers (dense aerosol or cloud) leading to erroneous or total lack of aerosol identification in the lower part of a given atmospheric profile</a:t>
            </a:r>
          </a:p>
          <a:p>
            <a:pPr eaLnBrk="1" hangingPunct="1"/>
            <a:endParaRPr lang="en-US" altLang="en-US" sz="2000" dirty="0">
              <a:solidFill>
                <a:srgbClr val="184B5B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en-US" altLang="en-US" sz="2200" b="1" dirty="0" smtClean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Miss-classification </a:t>
            </a:r>
            <a:r>
              <a:rPr lang="en-US" altLang="en-US" sz="2200" b="1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of layer type (aerosol or cloud) and aerosol sub-type (biomass, dust, etc…)</a:t>
            </a:r>
          </a:p>
          <a:p>
            <a:pPr eaLnBrk="1" hangingPunct="1"/>
            <a:r>
              <a:rPr lang="en-US" altLang="en-US" sz="20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</a:t>
            </a:r>
            <a:r>
              <a:rPr lang="en-US" altLang="en-US" sz="2000" dirty="0" smtClean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leading to incorrect assumption about </a:t>
            </a:r>
            <a:r>
              <a:rPr lang="en-US" altLang="en-US" sz="2000" dirty="0" err="1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lidar</a:t>
            </a:r>
            <a:r>
              <a:rPr lang="en-US" altLang="en-US" sz="20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 ratio Sa</a:t>
            </a:r>
          </a:p>
          <a:p>
            <a:pPr eaLnBrk="1" hangingPunct="1"/>
            <a:endParaRPr lang="en-US" altLang="en-US" sz="2000" dirty="0">
              <a:solidFill>
                <a:srgbClr val="184B5B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en-US" altLang="en-US" sz="2200" b="1" dirty="0" smtClean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Improved </a:t>
            </a:r>
            <a:r>
              <a:rPr lang="en-US" altLang="en-US" sz="2200" b="1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calibration </a:t>
            </a:r>
            <a:r>
              <a:rPr lang="en-US" altLang="en-US" sz="2200" b="1" dirty="0" smtClean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technique</a:t>
            </a:r>
          </a:p>
          <a:p>
            <a:pPr eaLnBrk="1" hangingPunct="1"/>
            <a:r>
              <a:rPr lang="en-US" altLang="en-US" sz="2000" dirty="0" smtClean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 </a:t>
            </a:r>
            <a:r>
              <a:rPr lang="en-US" altLang="en-US" sz="2000" dirty="0" smtClean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US" altLang="en-US" sz="20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altLang="en-US" sz="2000" dirty="0" err="1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lidar</a:t>
            </a:r>
            <a:r>
              <a:rPr lang="en-US" altLang="en-US" sz="20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 Level 1 532 nm daytime calibration in Version 3.01 </a:t>
            </a:r>
            <a:r>
              <a:rPr lang="en-US" altLang="en-US" sz="16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600" i="1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Powell et al.</a:t>
            </a:r>
            <a:r>
              <a:rPr lang="en-US" altLang="en-US" sz="16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, 2010]</a:t>
            </a:r>
          </a:p>
          <a:p>
            <a:pPr eaLnBrk="1" hangingPunct="1"/>
            <a:r>
              <a:rPr lang="en-US" altLang="en-US" sz="20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en-US" sz="2000" b="1" dirty="0">
              <a:solidFill>
                <a:srgbClr val="184B5B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en-US" altLang="en-US" sz="2200" b="1" dirty="0" smtClean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Multiple </a:t>
            </a:r>
            <a:r>
              <a:rPr lang="en-US" altLang="en-US" sz="2200" b="1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scattering is assumed negligible in current algorithm</a:t>
            </a:r>
            <a:endParaRPr lang="en-US" altLang="en-US" sz="2200" dirty="0">
              <a:solidFill>
                <a:srgbClr val="184B5B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en-US" altLang="en-US" sz="20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</a:t>
            </a:r>
            <a:r>
              <a:rPr lang="en-US" altLang="en-US" sz="2000" dirty="0" smtClean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Impact on cases with dense dust plumes recording high AOD where effects of multiple scattering applies</a:t>
            </a:r>
          </a:p>
        </p:txBody>
      </p:sp>
    </p:spTree>
    <p:extLst>
      <p:ext uri="{BB962C8B-B14F-4D97-AF65-F5344CB8AC3E}">
        <p14:creationId xmlns:p14="http://schemas.microsoft.com/office/powerpoint/2010/main" val="858318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2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21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21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216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Title 1"/>
          <p:cNvSpPr>
            <a:spLocks noGrp="1"/>
          </p:cNvSpPr>
          <p:nvPr>
            <p:ph type="title"/>
          </p:nvPr>
        </p:nvSpPr>
        <p:spPr>
          <a:xfrm>
            <a:off x="457200" y="-423863"/>
            <a:ext cx="8229600" cy="1143001"/>
          </a:xfrm>
        </p:spPr>
        <p:txBody>
          <a:bodyPr/>
          <a:lstStyle/>
          <a:p>
            <a:pPr eaLnBrk="1" hangingPunct="1"/>
            <a:r>
              <a:rPr lang="en-US" altLang="en-US" sz="4000" dirty="0" smtClean="0">
                <a:cs typeface="Times New Roman" pitchFamily="18" charset="0"/>
              </a:rPr>
              <a:t>CALIPSO browse images online</a:t>
            </a:r>
          </a:p>
        </p:txBody>
      </p:sp>
      <p:pic>
        <p:nvPicPr>
          <p:cNvPr id="34821" name="Picture 2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8" y="3500438"/>
            <a:ext cx="7540625" cy="2195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Picture 2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1385888"/>
            <a:ext cx="7543800" cy="219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3" name="Rectangle 23"/>
          <p:cNvSpPr>
            <a:spLocks noChangeArrowheads="1"/>
          </p:cNvSpPr>
          <p:nvPr/>
        </p:nvSpPr>
        <p:spPr bwMode="auto">
          <a:xfrm>
            <a:off x="3409950" y="2520950"/>
            <a:ext cx="423863" cy="187325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en-US" sz="1800">
              <a:latin typeface="News Gothic MT" charset="0"/>
            </a:endParaRPr>
          </a:p>
        </p:txBody>
      </p:sp>
      <p:sp>
        <p:nvSpPr>
          <p:cNvPr id="34824" name="Oval 26"/>
          <p:cNvSpPr>
            <a:spLocks noChangeArrowheads="1"/>
          </p:cNvSpPr>
          <p:nvPr/>
        </p:nvSpPr>
        <p:spPr bwMode="auto">
          <a:xfrm>
            <a:off x="3143250" y="2890838"/>
            <a:ext cx="549275" cy="423862"/>
          </a:xfrm>
          <a:prstGeom prst="ellips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en-US" sz="1800">
              <a:latin typeface="News Gothic MT" charset="0"/>
            </a:endParaRPr>
          </a:p>
        </p:txBody>
      </p:sp>
      <p:sp>
        <p:nvSpPr>
          <p:cNvPr id="34825" name="Text Box 29"/>
          <p:cNvSpPr txBox="1">
            <a:spLocks noChangeArrowheads="1"/>
          </p:cNvSpPr>
          <p:nvPr/>
        </p:nvSpPr>
        <p:spPr bwMode="auto">
          <a:xfrm>
            <a:off x="344488" y="1997075"/>
            <a:ext cx="884237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defTabSz="914400" eaLnBrk="1" hangingPunct="1"/>
            <a:endParaRPr lang="en-US" altLang="en-US" sz="12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914400" eaLnBrk="1" hangingPunct="1"/>
            <a:endParaRPr lang="en-US" altLang="en-US" sz="12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826" name="Text Box 31"/>
          <p:cNvSpPr txBox="1">
            <a:spLocks noChangeArrowheads="1"/>
          </p:cNvSpPr>
          <p:nvPr/>
        </p:nvSpPr>
        <p:spPr bwMode="auto">
          <a:xfrm>
            <a:off x="363538" y="3314700"/>
            <a:ext cx="771525" cy="37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defTabSz="914400" eaLnBrk="1" hangingPunct="1"/>
            <a:endParaRPr lang="en-US" altLang="en-US" sz="12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4818" name="Object 2"/>
          <p:cNvGraphicFramePr>
            <a:graphicFrameLocks noChangeAspect="1"/>
          </p:cNvGraphicFramePr>
          <p:nvPr/>
        </p:nvGraphicFramePr>
        <p:xfrm>
          <a:off x="850900" y="1804988"/>
          <a:ext cx="534988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0" name="Equation" r:id="rId6" imgW="254000" imgH="203200" progId="Equation.3">
                  <p:embed/>
                </p:oleObj>
              </mc:Choice>
              <mc:Fallback>
                <p:oleObj name="Equation" r:id="rId6" imgW="2540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0900" y="1804988"/>
                        <a:ext cx="534988" cy="3841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7" name="TextBox 37"/>
          <p:cNvSpPr txBox="1">
            <a:spLocks noChangeArrowheads="1"/>
          </p:cNvSpPr>
          <p:nvPr/>
        </p:nvSpPr>
        <p:spPr bwMode="auto">
          <a:xfrm>
            <a:off x="344488" y="5781675"/>
            <a:ext cx="8216900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-3429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Aft>
                <a:spcPts val="600"/>
              </a:spcAft>
            </a:pPr>
            <a:r>
              <a:rPr lang="en-US" altLang="en-US" sz="2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If enhanced signal in both images then non spherical particles (Region A)</a:t>
            </a:r>
          </a:p>
          <a:p>
            <a:pPr eaLnBrk="1" hangingPunct="1">
              <a:spcAft>
                <a:spcPts val="600"/>
              </a:spcAft>
            </a:pPr>
            <a:r>
              <a:rPr lang="en-US" altLang="en-US" sz="2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If enhanced signal in total backscatter image but little or no enhancement in the perpendicular image, then spherical particles (Region B)</a:t>
            </a:r>
          </a:p>
        </p:txBody>
      </p:sp>
      <p:graphicFrame>
        <p:nvGraphicFramePr>
          <p:cNvPr id="34819" name="Object 3"/>
          <p:cNvGraphicFramePr>
            <a:graphicFrameLocks noChangeAspect="1"/>
          </p:cNvGraphicFramePr>
          <p:nvPr/>
        </p:nvGraphicFramePr>
        <p:xfrm>
          <a:off x="862013" y="3881438"/>
          <a:ext cx="523875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1" name="Equation" r:id="rId8" imgW="266700" imgH="203200" progId="Equation.3">
                  <p:embed/>
                </p:oleObj>
              </mc:Choice>
              <mc:Fallback>
                <p:oleObj name="Equation" r:id="rId8" imgW="2667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2013" y="3881438"/>
                        <a:ext cx="523875" cy="4254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8" name="TextBox 39"/>
          <p:cNvSpPr txBox="1">
            <a:spLocks noChangeArrowheads="1"/>
          </p:cNvSpPr>
          <p:nvPr/>
        </p:nvSpPr>
        <p:spPr bwMode="auto">
          <a:xfrm>
            <a:off x="3835400" y="2201863"/>
            <a:ext cx="3317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bg1"/>
                </a:solidFill>
                <a:latin typeface="News Gothic MT" charset="0"/>
              </a:rPr>
              <a:t>A</a:t>
            </a:r>
          </a:p>
        </p:txBody>
      </p:sp>
      <p:sp>
        <p:nvSpPr>
          <p:cNvPr id="34829" name="TextBox 43"/>
          <p:cNvSpPr txBox="1">
            <a:spLocks noChangeArrowheads="1"/>
          </p:cNvSpPr>
          <p:nvPr/>
        </p:nvSpPr>
        <p:spPr bwMode="auto">
          <a:xfrm>
            <a:off x="2794000" y="2720975"/>
            <a:ext cx="3492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bg1"/>
                </a:solidFill>
                <a:latin typeface="News Gothic MT" charset="0"/>
              </a:rPr>
              <a:t>B</a:t>
            </a:r>
          </a:p>
        </p:txBody>
      </p:sp>
      <p:sp>
        <p:nvSpPr>
          <p:cNvPr id="34830" name="TextBox 41"/>
          <p:cNvSpPr txBox="1">
            <a:spLocks noChangeArrowheads="1"/>
          </p:cNvSpPr>
          <p:nvPr/>
        </p:nvSpPr>
        <p:spPr bwMode="auto">
          <a:xfrm>
            <a:off x="3692525" y="4306888"/>
            <a:ext cx="3317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bg1"/>
                </a:solidFill>
                <a:latin typeface="News Gothic MT" charset="0"/>
              </a:rPr>
              <a:t>A</a:t>
            </a:r>
          </a:p>
        </p:txBody>
      </p:sp>
      <p:sp>
        <p:nvSpPr>
          <p:cNvPr id="34831" name="TextBox 45"/>
          <p:cNvSpPr txBox="1">
            <a:spLocks noChangeArrowheads="1"/>
          </p:cNvSpPr>
          <p:nvPr/>
        </p:nvSpPr>
        <p:spPr bwMode="auto">
          <a:xfrm>
            <a:off x="2800350" y="4854575"/>
            <a:ext cx="3476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bg1"/>
                </a:solidFill>
                <a:latin typeface="News Gothic MT" charset="0"/>
              </a:rPr>
              <a:t>B</a:t>
            </a:r>
          </a:p>
        </p:txBody>
      </p:sp>
      <p:sp>
        <p:nvSpPr>
          <p:cNvPr id="34832" name="TextBox 47"/>
          <p:cNvSpPr txBox="1">
            <a:spLocks noChangeArrowheads="1"/>
          </p:cNvSpPr>
          <p:nvPr/>
        </p:nvSpPr>
        <p:spPr bwMode="auto">
          <a:xfrm>
            <a:off x="3084513" y="795338"/>
            <a:ext cx="2913062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en-US" sz="3000" b="1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Level 1 products</a:t>
            </a:r>
          </a:p>
        </p:txBody>
      </p:sp>
      <p:sp>
        <p:nvSpPr>
          <p:cNvPr id="34833" name="Rectangle 50"/>
          <p:cNvSpPr>
            <a:spLocks noChangeArrowheads="1"/>
          </p:cNvSpPr>
          <p:nvPr/>
        </p:nvSpPr>
        <p:spPr bwMode="auto">
          <a:xfrm>
            <a:off x="3427413" y="1557338"/>
            <a:ext cx="38814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8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Total attenuated backscatter 532 nm</a:t>
            </a:r>
          </a:p>
        </p:txBody>
      </p:sp>
      <p:sp>
        <p:nvSpPr>
          <p:cNvPr id="34834" name="Oval 26"/>
          <p:cNvSpPr>
            <a:spLocks noChangeArrowheads="1"/>
          </p:cNvSpPr>
          <p:nvPr/>
        </p:nvSpPr>
        <p:spPr bwMode="auto">
          <a:xfrm>
            <a:off x="3194050" y="5011738"/>
            <a:ext cx="549275" cy="423862"/>
          </a:xfrm>
          <a:prstGeom prst="ellips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en-US" sz="1800">
              <a:latin typeface="News Gothic MT" charset="0"/>
            </a:endParaRPr>
          </a:p>
        </p:txBody>
      </p:sp>
      <p:sp>
        <p:nvSpPr>
          <p:cNvPr id="34835" name="Rectangle 23"/>
          <p:cNvSpPr>
            <a:spLocks noChangeArrowheads="1"/>
          </p:cNvSpPr>
          <p:nvPr/>
        </p:nvSpPr>
        <p:spPr bwMode="auto">
          <a:xfrm>
            <a:off x="3411538" y="4621213"/>
            <a:ext cx="423862" cy="187325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en-US" sz="1800">
              <a:latin typeface="News Gothic MT" charset="0"/>
            </a:endParaRPr>
          </a:p>
        </p:txBody>
      </p:sp>
      <p:sp>
        <p:nvSpPr>
          <p:cNvPr id="34836" name="Rectangle 61"/>
          <p:cNvSpPr>
            <a:spLocks noChangeArrowheads="1"/>
          </p:cNvSpPr>
          <p:nvPr/>
        </p:nvSpPr>
        <p:spPr bwMode="auto">
          <a:xfrm>
            <a:off x="2454275" y="3697288"/>
            <a:ext cx="47148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8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Perpendicular attenuated backscatter 532 nm</a:t>
            </a:r>
          </a:p>
        </p:txBody>
      </p:sp>
    </p:spTree>
    <p:extLst>
      <p:ext uri="{BB962C8B-B14F-4D97-AF65-F5344CB8AC3E}">
        <p14:creationId xmlns:p14="http://schemas.microsoft.com/office/powerpoint/2010/main" val="3828129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5" name="Title 1"/>
          <p:cNvSpPr>
            <a:spLocks noGrp="1"/>
          </p:cNvSpPr>
          <p:nvPr>
            <p:ph type="title"/>
          </p:nvPr>
        </p:nvSpPr>
        <p:spPr>
          <a:xfrm>
            <a:off x="688975" y="44450"/>
            <a:ext cx="8229600" cy="827088"/>
          </a:xfrm>
        </p:spPr>
        <p:txBody>
          <a:bodyPr/>
          <a:lstStyle/>
          <a:p>
            <a:pPr eaLnBrk="1" hangingPunct="1"/>
            <a:r>
              <a:rPr lang="en-US" altLang="en-US" sz="4000" dirty="0" smtClean="0">
                <a:cs typeface="Times New Roman" pitchFamily="18" charset="0"/>
              </a:rPr>
              <a:t>Lidar Signal Interpretation</a:t>
            </a:r>
          </a:p>
        </p:txBody>
      </p:sp>
      <p:sp>
        <p:nvSpPr>
          <p:cNvPr id="30726" name="Text Box 29"/>
          <p:cNvSpPr txBox="1">
            <a:spLocks noChangeArrowheads="1"/>
          </p:cNvSpPr>
          <p:nvPr/>
        </p:nvSpPr>
        <p:spPr bwMode="auto">
          <a:xfrm>
            <a:off x="344488" y="1997075"/>
            <a:ext cx="884237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defTabSz="914400" eaLnBrk="1" hangingPunct="1"/>
            <a:endParaRPr lang="en-US" altLang="en-US" sz="12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914400" eaLnBrk="1" hangingPunct="1"/>
            <a:endParaRPr lang="en-US" altLang="en-US" sz="12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27" name="Text Box 31"/>
          <p:cNvSpPr txBox="1">
            <a:spLocks noChangeArrowheads="1"/>
          </p:cNvSpPr>
          <p:nvPr/>
        </p:nvSpPr>
        <p:spPr bwMode="auto">
          <a:xfrm>
            <a:off x="363538" y="3314700"/>
            <a:ext cx="771525" cy="37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defTabSz="914400" eaLnBrk="1" hangingPunct="1"/>
            <a:endParaRPr lang="en-US" altLang="en-US" sz="12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28" name="TextBox 41"/>
          <p:cNvSpPr txBox="1">
            <a:spLocks noChangeArrowheads="1"/>
          </p:cNvSpPr>
          <p:nvPr/>
        </p:nvSpPr>
        <p:spPr bwMode="auto">
          <a:xfrm>
            <a:off x="3692525" y="4306888"/>
            <a:ext cx="3317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bg1"/>
                </a:solidFill>
                <a:latin typeface="News Gothic MT" charset="0"/>
              </a:rPr>
              <a:t>A</a:t>
            </a:r>
          </a:p>
        </p:txBody>
      </p:sp>
      <p:sp>
        <p:nvSpPr>
          <p:cNvPr id="30729" name="TextBox 45"/>
          <p:cNvSpPr txBox="1">
            <a:spLocks noChangeArrowheads="1"/>
          </p:cNvSpPr>
          <p:nvPr/>
        </p:nvSpPr>
        <p:spPr bwMode="auto">
          <a:xfrm>
            <a:off x="2800350" y="4854575"/>
            <a:ext cx="3476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bg1"/>
                </a:solidFill>
                <a:latin typeface="News Gothic MT" charset="0"/>
              </a:rPr>
              <a:t>B</a:t>
            </a:r>
          </a:p>
        </p:txBody>
      </p:sp>
      <p:sp>
        <p:nvSpPr>
          <p:cNvPr id="30731" name="Rectangle 32"/>
          <p:cNvSpPr>
            <a:spLocks noChangeArrowheads="1"/>
          </p:cNvSpPr>
          <p:nvPr/>
        </p:nvSpPr>
        <p:spPr bwMode="auto">
          <a:xfrm>
            <a:off x="3416300" y="1560513"/>
            <a:ext cx="38735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8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Total attenuated backscatter 532 nm</a:t>
            </a:r>
          </a:p>
        </p:txBody>
      </p:sp>
      <p:sp>
        <p:nvSpPr>
          <p:cNvPr id="30732" name="Rectangle 33"/>
          <p:cNvSpPr>
            <a:spLocks noChangeArrowheads="1"/>
          </p:cNvSpPr>
          <p:nvPr/>
        </p:nvSpPr>
        <p:spPr bwMode="auto">
          <a:xfrm>
            <a:off x="3233738" y="3697288"/>
            <a:ext cx="39036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8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Total attenuated backscatter 1064 nm</a:t>
            </a:r>
          </a:p>
        </p:txBody>
      </p:sp>
      <p:graphicFrame>
        <p:nvGraphicFramePr>
          <p:cNvPr id="26" name="Table 25"/>
          <p:cNvGraphicFramePr>
            <a:graphicFrameLocks noGrp="1"/>
          </p:cNvGraphicFramePr>
          <p:nvPr/>
        </p:nvGraphicFramePr>
        <p:xfrm>
          <a:off x="1260475" y="1055688"/>
          <a:ext cx="6577013" cy="5120640"/>
        </p:xfrm>
        <a:graphic>
          <a:graphicData uri="http://schemas.openxmlformats.org/drawingml/2006/table">
            <a:tbl>
              <a:tblPr/>
              <a:tblGrid>
                <a:gridCol w="1647825"/>
                <a:gridCol w="1870075"/>
                <a:gridCol w="1627188"/>
                <a:gridCol w="1431925"/>
              </a:tblGrid>
              <a:tr h="627063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8F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8F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AC6D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Particle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Type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</a:tr>
              <a:tr h="627063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Enhanced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Signal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8F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Enhanced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Signal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8F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Same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intensity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as 532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AC6D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Non-Spherical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Coarse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</a:tr>
              <a:tr h="1046163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Enhanced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Signal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8F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Enhanced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Signal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8F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Lower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intensity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than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532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AC6D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Non-Spherical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Fine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</a:tr>
              <a:tr h="522288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  <a:cs typeface="Arial" charset="0"/>
                        </a:rPr>
                        <a:t>Enhanced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  <a:cs typeface="Arial" charset="0"/>
                        </a:rPr>
                        <a:t>Signal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8F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  <a:cs typeface="Arial" charset="0"/>
                        </a:rPr>
                        <a:t>Non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  <a:cs typeface="Arial" charset="0"/>
                        </a:rPr>
                        <a:t>Enhanced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  <a:cs typeface="Arial" charset="0"/>
                        </a:rPr>
                        <a:t>Signal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8F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Same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intensity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as 532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AC6D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C7C9F"/>
                          </a:solidFill>
                          <a:effectLst/>
                          <a:latin typeface="Arial" charset="0"/>
                          <a:cs typeface="Arial" charset="0"/>
                        </a:rPr>
                        <a:t>Spherical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Coarse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</a:tr>
              <a:tr h="885825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C7C9F"/>
                          </a:solidFill>
                          <a:effectLst/>
                          <a:latin typeface="Arial" charset="0"/>
                          <a:cs typeface="Arial" charset="0"/>
                        </a:rPr>
                        <a:t>Enhanced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C7C9F"/>
                          </a:solidFill>
                          <a:effectLst/>
                          <a:latin typeface="Arial" charset="0"/>
                          <a:cs typeface="Arial" charset="0"/>
                        </a:rPr>
                        <a:t>Signal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8F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C7C9F"/>
                          </a:solidFill>
                          <a:effectLst/>
                          <a:latin typeface="Arial" charset="0"/>
                          <a:cs typeface="Arial" charset="0"/>
                        </a:rPr>
                        <a:t>Non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C7C9F"/>
                          </a:solidFill>
                          <a:effectLst/>
                          <a:latin typeface="Arial" charset="0"/>
                          <a:cs typeface="Arial" charset="0"/>
                        </a:rPr>
                        <a:t>Enhanced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C7C9F"/>
                          </a:solidFill>
                          <a:effectLst/>
                          <a:latin typeface="Arial" charset="0"/>
                          <a:cs typeface="Arial" charset="0"/>
                        </a:rPr>
                        <a:t>Signal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8F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Lower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intensity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than 532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AC6D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6FB7D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rgbClr val="215D77"/>
                        </a:buClr>
                        <a:buSzPct val="110000"/>
                        <a:buFont typeface="Wingdings 2" charset="2"/>
                        <a:defRPr sz="20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News Gothic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C7C9F"/>
                          </a:solidFill>
                          <a:effectLst/>
                          <a:latin typeface="Arial" charset="0"/>
                          <a:cs typeface="Arial" charset="0"/>
                        </a:rPr>
                        <a:t>Spherical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Fine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0722" name="Object 2"/>
          <p:cNvGraphicFramePr>
            <a:graphicFrameLocks noChangeAspect="1"/>
          </p:cNvGraphicFramePr>
          <p:nvPr/>
        </p:nvGraphicFramePr>
        <p:xfrm>
          <a:off x="1871663" y="1409700"/>
          <a:ext cx="534987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66" name="Equation" r:id="rId4" imgW="254000" imgH="203200" progId="Equation.3">
                  <p:embed/>
                </p:oleObj>
              </mc:Choice>
              <mc:Fallback>
                <p:oleObj name="Equation" r:id="rId4" imgW="2540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1663" y="1409700"/>
                        <a:ext cx="534987" cy="3841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3" name="Object 3"/>
          <p:cNvGraphicFramePr>
            <a:graphicFrameLocks noChangeAspect="1"/>
          </p:cNvGraphicFramePr>
          <p:nvPr/>
        </p:nvGraphicFramePr>
        <p:xfrm>
          <a:off x="3425825" y="1344613"/>
          <a:ext cx="673100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67" name="Equation" r:id="rId6" imgW="342720" imgH="241200" progId="Equation.3">
                  <p:embed/>
                </p:oleObj>
              </mc:Choice>
              <mc:Fallback>
                <p:oleObj name="Equation" r:id="rId6" imgW="34272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5825" y="1344613"/>
                        <a:ext cx="673100" cy="5048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4" name="Object 3"/>
          <p:cNvGraphicFramePr>
            <a:graphicFrameLocks noChangeAspect="1"/>
          </p:cNvGraphicFramePr>
          <p:nvPr/>
        </p:nvGraphicFramePr>
        <p:xfrm>
          <a:off x="5314950" y="1384300"/>
          <a:ext cx="574675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68" name="Equation" r:id="rId8" imgW="292100" imgH="203200" progId="Equation.3">
                  <p:embed/>
                </p:oleObj>
              </mc:Choice>
              <mc:Fallback>
                <p:oleObj name="Equation" r:id="rId8" imgW="2921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14950" y="1384300"/>
                        <a:ext cx="574675" cy="4254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54120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2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8" y="3484563"/>
            <a:ext cx="7543800" cy="2195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9" name="Title 1"/>
          <p:cNvSpPr>
            <a:spLocks noGrp="1"/>
          </p:cNvSpPr>
          <p:nvPr>
            <p:ph type="title"/>
          </p:nvPr>
        </p:nvSpPr>
        <p:spPr>
          <a:xfrm>
            <a:off x="457200" y="-423863"/>
            <a:ext cx="8229600" cy="1143001"/>
          </a:xfrm>
        </p:spPr>
        <p:txBody>
          <a:bodyPr/>
          <a:lstStyle/>
          <a:p>
            <a:pPr eaLnBrk="1" hangingPunct="1"/>
            <a:r>
              <a:rPr lang="en-US" altLang="en-US" sz="4000" smtClean="0">
                <a:latin typeface="Times New Roman" pitchFamily="18" charset="0"/>
                <a:cs typeface="Times New Roman" pitchFamily="18" charset="0"/>
              </a:rPr>
              <a:t>CALIPSO browse images online</a:t>
            </a:r>
          </a:p>
        </p:txBody>
      </p:sp>
      <p:pic>
        <p:nvPicPr>
          <p:cNvPr id="36870" name="Picture 2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1385888"/>
            <a:ext cx="7543800" cy="219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1" name="Text Box 29"/>
          <p:cNvSpPr txBox="1">
            <a:spLocks noChangeArrowheads="1"/>
          </p:cNvSpPr>
          <p:nvPr/>
        </p:nvSpPr>
        <p:spPr bwMode="auto">
          <a:xfrm>
            <a:off x="344488" y="1997075"/>
            <a:ext cx="884237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defTabSz="914400" eaLnBrk="1" hangingPunct="1"/>
            <a:endParaRPr lang="en-US" altLang="en-US" sz="12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914400" eaLnBrk="1" hangingPunct="1"/>
            <a:endParaRPr lang="en-US" altLang="en-US" sz="12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872" name="Text Box 31"/>
          <p:cNvSpPr txBox="1">
            <a:spLocks noChangeArrowheads="1"/>
          </p:cNvSpPr>
          <p:nvPr/>
        </p:nvSpPr>
        <p:spPr bwMode="auto">
          <a:xfrm>
            <a:off x="363538" y="3314700"/>
            <a:ext cx="771525" cy="37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defTabSz="914400" eaLnBrk="1" hangingPunct="1"/>
            <a:endParaRPr lang="en-US" altLang="en-US" sz="12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6866" name="Object 2"/>
          <p:cNvGraphicFramePr>
            <a:graphicFrameLocks noChangeAspect="1"/>
          </p:cNvGraphicFramePr>
          <p:nvPr/>
        </p:nvGraphicFramePr>
        <p:xfrm>
          <a:off x="850900" y="1804988"/>
          <a:ext cx="534988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4" name="Equation" r:id="rId6" imgW="254000" imgH="203200" progId="Equation.3">
                  <p:embed/>
                </p:oleObj>
              </mc:Choice>
              <mc:Fallback>
                <p:oleObj name="Equation" r:id="rId6" imgW="2540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0900" y="1804988"/>
                        <a:ext cx="534988" cy="3841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67" name="Object 3"/>
          <p:cNvGraphicFramePr>
            <a:graphicFrameLocks noChangeAspect="1"/>
          </p:cNvGraphicFramePr>
          <p:nvPr/>
        </p:nvGraphicFramePr>
        <p:xfrm>
          <a:off x="914400" y="3881438"/>
          <a:ext cx="574675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5" name="Equation" r:id="rId8" imgW="292100" imgH="203200" progId="Equation.3">
                  <p:embed/>
                </p:oleObj>
              </mc:Choice>
              <mc:Fallback>
                <p:oleObj name="Equation" r:id="rId8" imgW="2921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881438"/>
                        <a:ext cx="574675" cy="4254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6873" name="Group 31"/>
          <p:cNvGrpSpPr>
            <a:grpSpLocks/>
          </p:cNvGrpSpPr>
          <p:nvPr/>
        </p:nvGrpSpPr>
        <p:grpSpPr bwMode="auto">
          <a:xfrm>
            <a:off x="2794000" y="2201863"/>
            <a:ext cx="1373188" cy="1112837"/>
            <a:chOff x="2794000" y="2202388"/>
            <a:chExt cx="1372985" cy="1113039"/>
          </a:xfrm>
        </p:grpSpPr>
        <p:sp>
          <p:nvSpPr>
            <p:cNvPr id="36885" name="Rectangle 23"/>
            <p:cNvSpPr>
              <a:spLocks noChangeArrowheads="1"/>
            </p:cNvSpPr>
            <p:nvPr/>
          </p:nvSpPr>
          <p:spPr bwMode="auto">
            <a:xfrm>
              <a:off x="3409739" y="2520585"/>
              <a:ext cx="423631" cy="188287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en-US" sz="1800">
                <a:latin typeface="News Gothic MT" charset="0"/>
              </a:endParaRPr>
            </a:p>
          </p:txBody>
        </p:sp>
        <p:sp>
          <p:nvSpPr>
            <p:cNvPr id="36886" name="Oval 26"/>
            <p:cNvSpPr>
              <a:spLocks noChangeArrowheads="1"/>
            </p:cNvSpPr>
            <p:nvPr/>
          </p:nvSpPr>
          <p:spPr bwMode="auto">
            <a:xfrm>
              <a:off x="3143209" y="2890883"/>
              <a:ext cx="549862" cy="424544"/>
            </a:xfrm>
            <a:prstGeom prst="ellips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en-US" sz="1800">
                <a:latin typeface="News Gothic MT" charset="0"/>
              </a:endParaRPr>
            </a:p>
          </p:txBody>
        </p:sp>
        <p:sp>
          <p:nvSpPr>
            <p:cNvPr id="36887" name="TextBox 39"/>
            <p:cNvSpPr txBox="1">
              <a:spLocks noChangeArrowheads="1"/>
            </p:cNvSpPr>
            <p:nvPr/>
          </p:nvSpPr>
          <p:spPr bwMode="auto">
            <a:xfrm>
              <a:off x="3835795" y="2202388"/>
              <a:ext cx="33119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altLang="en-US" sz="1800">
                  <a:solidFill>
                    <a:schemeClr val="bg1"/>
                  </a:solidFill>
                  <a:latin typeface="News Gothic MT" charset="0"/>
                </a:rPr>
                <a:t>A</a:t>
              </a:r>
            </a:p>
          </p:txBody>
        </p:sp>
        <p:sp>
          <p:nvSpPr>
            <p:cNvPr id="36888" name="TextBox 43"/>
            <p:cNvSpPr txBox="1">
              <a:spLocks noChangeArrowheads="1"/>
            </p:cNvSpPr>
            <p:nvPr/>
          </p:nvSpPr>
          <p:spPr bwMode="auto">
            <a:xfrm>
              <a:off x="2794000" y="2721571"/>
              <a:ext cx="34920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altLang="en-US" sz="1800">
                  <a:solidFill>
                    <a:schemeClr val="bg1"/>
                  </a:solidFill>
                  <a:latin typeface="News Gothic MT" charset="0"/>
                </a:rPr>
                <a:t>B</a:t>
              </a:r>
            </a:p>
          </p:txBody>
        </p:sp>
      </p:grpSp>
      <p:sp>
        <p:nvSpPr>
          <p:cNvPr id="36874" name="TextBox 41"/>
          <p:cNvSpPr txBox="1">
            <a:spLocks noChangeArrowheads="1"/>
          </p:cNvSpPr>
          <p:nvPr/>
        </p:nvSpPr>
        <p:spPr bwMode="auto">
          <a:xfrm>
            <a:off x="3692525" y="4306888"/>
            <a:ext cx="3317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bg1"/>
                </a:solidFill>
                <a:latin typeface="News Gothic MT" charset="0"/>
              </a:rPr>
              <a:t>A</a:t>
            </a:r>
          </a:p>
        </p:txBody>
      </p:sp>
      <p:sp>
        <p:nvSpPr>
          <p:cNvPr id="36875" name="TextBox 45"/>
          <p:cNvSpPr txBox="1">
            <a:spLocks noChangeArrowheads="1"/>
          </p:cNvSpPr>
          <p:nvPr/>
        </p:nvSpPr>
        <p:spPr bwMode="auto">
          <a:xfrm>
            <a:off x="2800350" y="4854575"/>
            <a:ext cx="3476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bg1"/>
                </a:solidFill>
                <a:latin typeface="News Gothic MT" charset="0"/>
              </a:rPr>
              <a:t>B</a:t>
            </a:r>
          </a:p>
        </p:txBody>
      </p:sp>
      <p:sp>
        <p:nvSpPr>
          <p:cNvPr id="36876" name="TextBox 47"/>
          <p:cNvSpPr txBox="1">
            <a:spLocks noChangeArrowheads="1"/>
          </p:cNvSpPr>
          <p:nvPr/>
        </p:nvSpPr>
        <p:spPr bwMode="auto">
          <a:xfrm>
            <a:off x="3084513" y="795338"/>
            <a:ext cx="2913062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en-US" sz="3000" b="1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Level 1 products</a:t>
            </a:r>
          </a:p>
        </p:txBody>
      </p:sp>
      <p:sp>
        <p:nvSpPr>
          <p:cNvPr id="36877" name="Oval 26"/>
          <p:cNvSpPr>
            <a:spLocks noChangeArrowheads="1"/>
          </p:cNvSpPr>
          <p:nvPr/>
        </p:nvSpPr>
        <p:spPr bwMode="auto">
          <a:xfrm>
            <a:off x="3194050" y="5011738"/>
            <a:ext cx="549275" cy="423862"/>
          </a:xfrm>
          <a:prstGeom prst="ellips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en-US" sz="1800">
              <a:latin typeface="News Gothic MT" charset="0"/>
            </a:endParaRPr>
          </a:p>
        </p:txBody>
      </p:sp>
      <p:sp>
        <p:nvSpPr>
          <p:cNvPr id="36878" name="Rectangle 23"/>
          <p:cNvSpPr>
            <a:spLocks noChangeArrowheads="1"/>
          </p:cNvSpPr>
          <p:nvPr/>
        </p:nvSpPr>
        <p:spPr bwMode="auto">
          <a:xfrm>
            <a:off x="3411538" y="4621213"/>
            <a:ext cx="423862" cy="187325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en-US" sz="1800">
              <a:latin typeface="News Gothic MT" charset="0"/>
            </a:endParaRPr>
          </a:p>
        </p:txBody>
      </p:sp>
      <p:sp>
        <p:nvSpPr>
          <p:cNvPr id="36879" name="Rectangle 24"/>
          <p:cNvSpPr>
            <a:spLocks noChangeArrowheads="1"/>
          </p:cNvSpPr>
          <p:nvPr/>
        </p:nvSpPr>
        <p:spPr bwMode="auto">
          <a:xfrm>
            <a:off x="217488" y="5934075"/>
            <a:ext cx="5446712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Aft>
                <a:spcPts val="600"/>
              </a:spcAft>
            </a:pPr>
            <a:r>
              <a:rPr lang="en-US" altLang="en-US" sz="2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If same intensity in both channels, coarse particles</a:t>
            </a:r>
          </a:p>
          <a:p>
            <a:pPr eaLnBrk="1" hangingPunct="1">
              <a:spcAft>
                <a:spcPts val="600"/>
              </a:spcAft>
            </a:pPr>
            <a:r>
              <a:rPr lang="en-US" altLang="en-US" sz="2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If signal more intense in β’</a:t>
            </a:r>
            <a:r>
              <a:rPr lang="en-US" altLang="en-US" sz="2000" baseline="-25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532</a:t>
            </a:r>
            <a:r>
              <a:rPr lang="en-US" altLang="en-US" sz="2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fine particles</a:t>
            </a:r>
          </a:p>
        </p:txBody>
      </p:sp>
      <p:grpSp>
        <p:nvGrpSpPr>
          <p:cNvPr id="36880" name="Group 29"/>
          <p:cNvGrpSpPr>
            <a:grpSpLocks/>
          </p:cNvGrpSpPr>
          <p:nvPr/>
        </p:nvGrpSpPr>
        <p:grpSpPr bwMode="auto">
          <a:xfrm>
            <a:off x="5449888" y="5595938"/>
            <a:ext cx="3770312" cy="1323975"/>
            <a:chOff x="6793901" y="5367228"/>
            <a:chExt cx="3769907" cy="1323439"/>
          </a:xfrm>
        </p:grpSpPr>
        <p:sp>
          <p:nvSpPr>
            <p:cNvPr id="27" name="Rectangle 26"/>
            <p:cNvSpPr/>
            <p:nvPr/>
          </p:nvSpPr>
          <p:spPr>
            <a:xfrm>
              <a:off x="6793901" y="5367228"/>
              <a:ext cx="3769907" cy="132343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>
                  <a:solidFill>
                    <a:schemeClr val="bg2">
                      <a:lumMod val="25000"/>
                    </a:schemeClr>
                  </a:solidFill>
                  <a:latin typeface="Times New Roman"/>
                  <a:cs typeface="Times New Roman"/>
                </a:rPr>
                <a:t> 	</a:t>
              </a:r>
              <a:r>
                <a:rPr lang="en-US" sz="2000" dirty="0">
                  <a:solidFill>
                    <a:srgbClr val="000000"/>
                  </a:solidFill>
                  <a:latin typeface="Times New Roman"/>
                  <a:cs typeface="Times New Roman"/>
                </a:rPr>
                <a:t>Region A: coarse non spherical</a:t>
              </a:r>
            </a:p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>
                  <a:solidFill>
                    <a:srgbClr val="000000"/>
                  </a:solidFill>
                  <a:latin typeface="Times New Roman"/>
                  <a:cs typeface="Times New Roman"/>
                </a:rPr>
                <a:t>	= cirrus cloud? </a:t>
              </a:r>
            </a:p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>
                  <a:solidFill>
                    <a:srgbClr val="000000"/>
                  </a:solidFill>
                  <a:latin typeface="Times New Roman"/>
                  <a:cs typeface="Times New Roman"/>
                </a:rPr>
                <a:t> 	Region B: fine spherical</a:t>
              </a:r>
            </a:p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>
                  <a:solidFill>
                    <a:srgbClr val="000000"/>
                  </a:solidFill>
                  <a:latin typeface="Times New Roman"/>
                  <a:cs typeface="Times New Roman"/>
                </a:rPr>
                <a:t>	 = urban pollution?</a:t>
              </a:r>
            </a:p>
          </p:txBody>
        </p:sp>
        <p:sp>
          <p:nvSpPr>
            <p:cNvPr id="28" name="Left Bracket 27"/>
            <p:cNvSpPr/>
            <p:nvPr/>
          </p:nvSpPr>
          <p:spPr>
            <a:xfrm>
              <a:off x="7046286" y="5554477"/>
              <a:ext cx="46033" cy="1028284"/>
            </a:xfrm>
            <a:prstGeom prst="leftBracket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36881" name="Rectangle 32"/>
          <p:cNvSpPr>
            <a:spLocks noChangeArrowheads="1"/>
          </p:cNvSpPr>
          <p:nvPr/>
        </p:nvSpPr>
        <p:spPr bwMode="auto">
          <a:xfrm>
            <a:off x="3416300" y="1560513"/>
            <a:ext cx="38735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8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Total attenuated backscatter 532 nm</a:t>
            </a:r>
          </a:p>
        </p:txBody>
      </p:sp>
      <p:sp>
        <p:nvSpPr>
          <p:cNvPr id="36882" name="Rectangle 33"/>
          <p:cNvSpPr>
            <a:spLocks noChangeArrowheads="1"/>
          </p:cNvSpPr>
          <p:nvPr/>
        </p:nvSpPr>
        <p:spPr bwMode="auto">
          <a:xfrm>
            <a:off x="3233738" y="3697288"/>
            <a:ext cx="39036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8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Total attenuated backscatter 1064 nm</a:t>
            </a:r>
          </a:p>
        </p:txBody>
      </p:sp>
    </p:spTree>
    <p:extLst>
      <p:ext uri="{BB962C8B-B14F-4D97-AF65-F5344CB8AC3E}">
        <p14:creationId xmlns:p14="http://schemas.microsoft.com/office/powerpoint/2010/main" val="1851448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584200" y="-474663"/>
            <a:ext cx="8229600" cy="1143001"/>
          </a:xfrm>
        </p:spPr>
        <p:txBody>
          <a:bodyPr>
            <a:norm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Example: June 26, 2006</a:t>
            </a:r>
          </a:p>
        </p:txBody>
      </p:sp>
      <p:grpSp>
        <p:nvGrpSpPr>
          <p:cNvPr id="38918" name="Group 33"/>
          <p:cNvGrpSpPr>
            <a:grpSpLocks/>
          </p:cNvGrpSpPr>
          <p:nvPr/>
        </p:nvGrpSpPr>
        <p:grpSpPr bwMode="auto">
          <a:xfrm>
            <a:off x="241300" y="2590800"/>
            <a:ext cx="8447088" cy="4192588"/>
            <a:chOff x="144" y="1167"/>
            <a:chExt cx="5321" cy="2641"/>
          </a:xfrm>
        </p:grpSpPr>
        <p:pic>
          <p:nvPicPr>
            <p:cNvPr id="38927" name="Picture 4" descr="E:\CALIPSO\ScienceTeam\2007 June\images\L1AtBkz01.10n060626-010613a1.gif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1" y="1167"/>
              <a:ext cx="4941" cy="2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8928" name="Group 10"/>
            <p:cNvGrpSpPr>
              <a:grpSpLocks/>
            </p:cNvGrpSpPr>
            <p:nvPr/>
          </p:nvGrpSpPr>
          <p:grpSpPr bwMode="auto">
            <a:xfrm>
              <a:off x="144" y="1185"/>
              <a:ext cx="336" cy="2070"/>
              <a:chOff x="164" y="1185"/>
              <a:chExt cx="336" cy="2070"/>
            </a:xfrm>
          </p:grpSpPr>
          <p:sp>
            <p:nvSpPr>
              <p:cNvPr id="38937" name="Text Box 5"/>
              <p:cNvSpPr txBox="1">
                <a:spLocks noChangeArrowheads="1"/>
              </p:cNvSpPr>
              <p:nvPr/>
            </p:nvSpPr>
            <p:spPr bwMode="auto">
              <a:xfrm>
                <a:off x="164" y="3140"/>
                <a:ext cx="336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r" eaLnBrk="1" hangingPunct="1">
                  <a:spcBef>
                    <a:spcPct val="50000"/>
                  </a:spcBef>
                </a:pPr>
                <a:r>
                  <a:rPr lang="en-US" altLang="en-US" sz="1200">
                    <a:latin typeface="Tahoma" charset="0"/>
                  </a:rPr>
                  <a:t>0-km</a:t>
                </a:r>
              </a:p>
            </p:txBody>
          </p:sp>
          <p:sp>
            <p:nvSpPr>
              <p:cNvPr id="38938" name="Text Box 6"/>
              <p:cNvSpPr txBox="1">
                <a:spLocks noChangeArrowheads="1"/>
              </p:cNvSpPr>
              <p:nvPr/>
            </p:nvSpPr>
            <p:spPr bwMode="auto">
              <a:xfrm>
                <a:off x="164" y="2655"/>
                <a:ext cx="336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r" eaLnBrk="1" hangingPunct="1">
                  <a:spcBef>
                    <a:spcPct val="50000"/>
                  </a:spcBef>
                </a:pPr>
                <a:r>
                  <a:rPr lang="en-US" altLang="en-US" sz="1200">
                    <a:latin typeface="Tahoma" charset="0"/>
                  </a:rPr>
                  <a:t>5-km</a:t>
                </a:r>
              </a:p>
            </p:txBody>
          </p:sp>
          <p:sp>
            <p:nvSpPr>
              <p:cNvPr id="38939" name="Text Box 7"/>
              <p:cNvSpPr txBox="1">
                <a:spLocks noChangeArrowheads="1"/>
              </p:cNvSpPr>
              <p:nvPr/>
            </p:nvSpPr>
            <p:spPr bwMode="auto">
              <a:xfrm>
                <a:off x="164" y="2165"/>
                <a:ext cx="336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r" eaLnBrk="1" hangingPunct="1">
                  <a:spcBef>
                    <a:spcPct val="50000"/>
                  </a:spcBef>
                </a:pPr>
                <a:r>
                  <a:rPr lang="en-US" altLang="en-US" sz="1200">
                    <a:latin typeface="Tahoma" charset="0"/>
                  </a:rPr>
                  <a:t>10-km</a:t>
                </a:r>
              </a:p>
            </p:txBody>
          </p:sp>
          <p:sp>
            <p:nvSpPr>
              <p:cNvPr id="38940" name="Text Box 8"/>
              <p:cNvSpPr txBox="1">
                <a:spLocks noChangeArrowheads="1"/>
              </p:cNvSpPr>
              <p:nvPr/>
            </p:nvSpPr>
            <p:spPr bwMode="auto">
              <a:xfrm>
                <a:off x="164" y="1675"/>
                <a:ext cx="336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r" eaLnBrk="1" hangingPunct="1">
                  <a:spcBef>
                    <a:spcPct val="50000"/>
                  </a:spcBef>
                </a:pPr>
                <a:r>
                  <a:rPr lang="en-US" altLang="en-US" sz="1200">
                    <a:latin typeface="Tahoma" charset="0"/>
                  </a:rPr>
                  <a:t>15-km</a:t>
                </a:r>
              </a:p>
            </p:txBody>
          </p:sp>
          <p:sp>
            <p:nvSpPr>
              <p:cNvPr id="38941" name="Text Box 9"/>
              <p:cNvSpPr txBox="1">
                <a:spLocks noChangeArrowheads="1"/>
              </p:cNvSpPr>
              <p:nvPr/>
            </p:nvSpPr>
            <p:spPr bwMode="auto">
              <a:xfrm>
                <a:off x="164" y="1185"/>
                <a:ext cx="336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r" eaLnBrk="1" hangingPunct="1">
                  <a:spcBef>
                    <a:spcPct val="50000"/>
                  </a:spcBef>
                </a:pPr>
                <a:r>
                  <a:rPr lang="en-US" altLang="en-US" sz="1200">
                    <a:latin typeface="Tahoma" charset="0"/>
                  </a:rPr>
                  <a:t>20-km</a:t>
                </a:r>
              </a:p>
            </p:txBody>
          </p:sp>
        </p:grpSp>
        <p:grpSp>
          <p:nvGrpSpPr>
            <p:cNvPr id="38929" name="Group 18"/>
            <p:cNvGrpSpPr>
              <a:grpSpLocks/>
            </p:cNvGrpSpPr>
            <p:nvPr/>
          </p:nvGrpSpPr>
          <p:grpSpPr bwMode="auto">
            <a:xfrm>
              <a:off x="910" y="3693"/>
              <a:ext cx="4555" cy="115"/>
              <a:chOff x="950" y="3738"/>
              <a:chExt cx="4555" cy="115"/>
            </a:xfrm>
          </p:grpSpPr>
          <p:sp>
            <p:nvSpPr>
              <p:cNvPr id="38930" name="Text Box 11"/>
              <p:cNvSpPr txBox="1">
                <a:spLocks noChangeArrowheads="1"/>
              </p:cNvSpPr>
              <p:nvPr/>
            </p:nvSpPr>
            <p:spPr bwMode="auto">
              <a:xfrm>
                <a:off x="950" y="3738"/>
                <a:ext cx="336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200">
                    <a:latin typeface="Tahoma" charset="0"/>
                  </a:rPr>
                  <a:t>45</a:t>
                </a:r>
                <a:r>
                  <a:rPr lang="en-US" altLang="en-US" sz="1200">
                    <a:latin typeface="Tahoma" charset="0"/>
                    <a:cs typeface="Tahoma" charset="0"/>
                  </a:rPr>
                  <a:t>°</a:t>
                </a:r>
                <a:r>
                  <a:rPr lang="en-US" altLang="en-US" sz="1200">
                    <a:latin typeface="Tahoma" charset="0"/>
                  </a:rPr>
                  <a:t> N</a:t>
                </a:r>
              </a:p>
            </p:txBody>
          </p:sp>
          <p:sp>
            <p:nvSpPr>
              <p:cNvPr id="38931" name="Text Box 12"/>
              <p:cNvSpPr txBox="1">
                <a:spLocks noChangeArrowheads="1"/>
              </p:cNvSpPr>
              <p:nvPr/>
            </p:nvSpPr>
            <p:spPr bwMode="auto">
              <a:xfrm>
                <a:off x="1650" y="3738"/>
                <a:ext cx="336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200">
                    <a:latin typeface="Tahoma" charset="0"/>
                  </a:rPr>
                  <a:t>40</a:t>
                </a:r>
                <a:r>
                  <a:rPr lang="en-US" altLang="en-US" sz="1200">
                    <a:latin typeface="Tahoma" charset="0"/>
                    <a:cs typeface="Tahoma" charset="0"/>
                  </a:rPr>
                  <a:t>°</a:t>
                </a:r>
                <a:r>
                  <a:rPr lang="en-US" altLang="en-US" sz="1200">
                    <a:latin typeface="Tahoma" charset="0"/>
                  </a:rPr>
                  <a:t> N</a:t>
                </a:r>
              </a:p>
            </p:txBody>
          </p:sp>
          <p:sp>
            <p:nvSpPr>
              <p:cNvPr id="38932" name="Text Box 13"/>
              <p:cNvSpPr txBox="1">
                <a:spLocks noChangeArrowheads="1"/>
              </p:cNvSpPr>
              <p:nvPr/>
            </p:nvSpPr>
            <p:spPr bwMode="auto">
              <a:xfrm>
                <a:off x="2352" y="3738"/>
                <a:ext cx="336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200">
                    <a:latin typeface="Tahoma" charset="0"/>
                  </a:rPr>
                  <a:t>35</a:t>
                </a:r>
                <a:r>
                  <a:rPr lang="en-US" altLang="en-US" sz="1200">
                    <a:latin typeface="Tahoma" charset="0"/>
                    <a:cs typeface="Tahoma" charset="0"/>
                  </a:rPr>
                  <a:t>°</a:t>
                </a:r>
                <a:r>
                  <a:rPr lang="en-US" altLang="en-US" sz="1200">
                    <a:latin typeface="Tahoma" charset="0"/>
                  </a:rPr>
                  <a:t> N</a:t>
                </a:r>
              </a:p>
            </p:txBody>
          </p:sp>
          <p:sp>
            <p:nvSpPr>
              <p:cNvPr id="38933" name="Text Box 14"/>
              <p:cNvSpPr txBox="1">
                <a:spLocks noChangeArrowheads="1"/>
              </p:cNvSpPr>
              <p:nvPr/>
            </p:nvSpPr>
            <p:spPr bwMode="auto">
              <a:xfrm>
                <a:off x="3054" y="3738"/>
                <a:ext cx="336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200">
                    <a:latin typeface="Tahoma" charset="0"/>
                  </a:rPr>
                  <a:t>30</a:t>
                </a:r>
                <a:r>
                  <a:rPr lang="en-US" altLang="en-US" sz="1200">
                    <a:latin typeface="Tahoma" charset="0"/>
                    <a:cs typeface="Tahoma" charset="0"/>
                  </a:rPr>
                  <a:t>°</a:t>
                </a:r>
                <a:r>
                  <a:rPr lang="en-US" altLang="en-US" sz="1200">
                    <a:latin typeface="Tahoma" charset="0"/>
                  </a:rPr>
                  <a:t> N</a:t>
                </a:r>
              </a:p>
            </p:txBody>
          </p:sp>
          <p:sp>
            <p:nvSpPr>
              <p:cNvPr id="38934" name="Text Box 15"/>
              <p:cNvSpPr txBox="1">
                <a:spLocks noChangeArrowheads="1"/>
              </p:cNvSpPr>
              <p:nvPr/>
            </p:nvSpPr>
            <p:spPr bwMode="auto">
              <a:xfrm>
                <a:off x="3764" y="3738"/>
                <a:ext cx="336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200">
                    <a:latin typeface="Tahoma" charset="0"/>
                  </a:rPr>
                  <a:t>25</a:t>
                </a:r>
                <a:r>
                  <a:rPr lang="en-US" altLang="en-US" sz="1200">
                    <a:latin typeface="Tahoma" charset="0"/>
                    <a:cs typeface="Tahoma" charset="0"/>
                  </a:rPr>
                  <a:t>°</a:t>
                </a:r>
                <a:r>
                  <a:rPr lang="en-US" altLang="en-US" sz="1200">
                    <a:latin typeface="Tahoma" charset="0"/>
                  </a:rPr>
                  <a:t> N</a:t>
                </a:r>
              </a:p>
            </p:txBody>
          </p:sp>
          <p:sp>
            <p:nvSpPr>
              <p:cNvPr id="38935" name="Text Box 16"/>
              <p:cNvSpPr txBox="1">
                <a:spLocks noChangeArrowheads="1"/>
              </p:cNvSpPr>
              <p:nvPr/>
            </p:nvSpPr>
            <p:spPr bwMode="auto">
              <a:xfrm>
                <a:off x="4459" y="3738"/>
                <a:ext cx="336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200">
                    <a:latin typeface="Tahoma" charset="0"/>
                  </a:rPr>
                  <a:t>20</a:t>
                </a:r>
                <a:r>
                  <a:rPr lang="en-US" altLang="en-US" sz="1200">
                    <a:latin typeface="Tahoma" charset="0"/>
                    <a:cs typeface="Tahoma" charset="0"/>
                  </a:rPr>
                  <a:t>°</a:t>
                </a:r>
                <a:r>
                  <a:rPr lang="en-US" altLang="en-US" sz="1200">
                    <a:latin typeface="Tahoma" charset="0"/>
                  </a:rPr>
                  <a:t> N</a:t>
                </a:r>
              </a:p>
            </p:txBody>
          </p:sp>
          <p:sp>
            <p:nvSpPr>
              <p:cNvPr id="38936" name="Text Box 17"/>
              <p:cNvSpPr txBox="1">
                <a:spLocks noChangeArrowheads="1"/>
              </p:cNvSpPr>
              <p:nvPr/>
            </p:nvSpPr>
            <p:spPr bwMode="auto">
              <a:xfrm>
                <a:off x="5169" y="3738"/>
                <a:ext cx="336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200">
                    <a:latin typeface="Tahoma" charset="0"/>
                  </a:rPr>
                  <a:t>15</a:t>
                </a:r>
                <a:r>
                  <a:rPr lang="en-US" altLang="en-US" sz="1200">
                    <a:latin typeface="Tahoma" charset="0"/>
                    <a:cs typeface="Tahoma" charset="0"/>
                  </a:rPr>
                  <a:t>°</a:t>
                </a:r>
                <a:r>
                  <a:rPr lang="en-US" altLang="en-US" sz="1200">
                    <a:latin typeface="Tahoma" charset="0"/>
                  </a:rPr>
                  <a:t> N</a:t>
                </a:r>
              </a:p>
            </p:txBody>
          </p:sp>
        </p:grpSp>
      </p:grpSp>
      <p:sp>
        <p:nvSpPr>
          <p:cNvPr id="38919" name="Rectangle 30"/>
          <p:cNvSpPr>
            <a:spLocks noChangeArrowheads="1"/>
          </p:cNvSpPr>
          <p:nvPr/>
        </p:nvSpPr>
        <p:spPr bwMode="auto">
          <a:xfrm>
            <a:off x="1212850" y="3027363"/>
            <a:ext cx="49403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Total attenuated backscatter 532 nm</a:t>
            </a:r>
          </a:p>
        </p:txBody>
      </p:sp>
      <p:pic>
        <p:nvPicPr>
          <p:cNvPr id="38920" name="Picture 21" descr="E:\CALIPSO\ScienceTeam\2007 June\images\L1AtBkz01.10n060626-010613_map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884488"/>
            <a:ext cx="1882775" cy="138430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8914" name="Object 2"/>
          <p:cNvGraphicFramePr>
            <a:graphicFrameLocks noChangeAspect="1"/>
          </p:cNvGraphicFramePr>
          <p:nvPr/>
        </p:nvGraphicFramePr>
        <p:xfrm>
          <a:off x="1135063" y="4268788"/>
          <a:ext cx="533400" cy="382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51" name="Equation" r:id="rId6" imgW="254000" imgH="203200" progId="Equation.3">
                  <p:embed/>
                </p:oleObj>
              </mc:Choice>
              <mc:Fallback>
                <p:oleObj name="Equation" r:id="rId6" imgW="2540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5063" y="4268788"/>
                        <a:ext cx="533400" cy="3825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51"/>
          <p:cNvGrpSpPr>
            <a:grpSpLocks/>
          </p:cNvGrpSpPr>
          <p:nvPr/>
        </p:nvGrpSpPr>
        <p:grpSpPr bwMode="auto">
          <a:xfrm>
            <a:off x="0" y="1843088"/>
            <a:ext cx="4027488" cy="2066925"/>
            <a:chOff x="0" y="1843754"/>
            <a:chExt cx="4027747" cy="2066544"/>
          </a:xfrm>
        </p:grpSpPr>
        <p:pic>
          <p:nvPicPr>
            <p:cNvPr id="38926" name="Picture 47" descr="CALIPSO-2006-06-26_01-06-13_V3.01_1_2.png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843754"/>
              <a:ext cx="4027747" cy="2066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38916" name="Object 3"/>
            <p:cNvGraphicFramePr>
              <a:graphicFrameLocks noChangeAspect="1"/>
            </p:cNvGraphicFramePr>
            <p:nvPr/>
          </p:nvGraphicFramePr>
          <p:xfrm>
            <a:off x="303213" y="2236788"/>
            <a:ext cx="560387" cy="3825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252" name="Equation" r:id="rId9" imgW="266700" imgH="203200" progId="Equation.3">
                    <p:embed/>
                  </p:oleObj>
                </mc:Choice>
                <mc:Fallback>
                  <p:oleObj name="Equation" r:id="rId9" imgW="266700" imgH="203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3213" y="2236788"/>
                          <a:ext cx="560387" cy="382587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" name="Group 52"/>
          <p:cNvGrpSpPr>
            <a:grpSpLocks/>
          </p:cNvGrpSpPr>
          <p:nvPr/>
        </p:nvGrpSpPr>
        <p:grpSpPr bwMode="auto">
          <a:xfrm>
            <a:off x="1668463" y="735013"/>
            <a:ext cx="4029075" cy="2066925"/>
            <a:chOff x="1669126" y="734601"/>
            <a:chExt cx="4027747" cy="2066544"/>
          </a:xfrm>
        </p:grpSpPr>
        <p:pic>
          <p:nvPicPr>
            <p:cNvPr id="38925" name="Picture 48" descr="CALIPSO-2006-06-26_01-06-13_V3.01_1_4.png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69126" y="734601"/>
              <a:ext cx="4027747" cy="2066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38915" name="Object 4"/>
            <p:cNvGraphicFramePr>
              <a:graphicFrameLocks noChangeAspect="1"/>
            </p:cNvGraphicFramePr>
            <p:nvPr/>
          </p:nvGraphicFramePr>
          <p:xfrm>
            <a:off x="2058988" y="1193800"/>
            <a:ext cx="614362" cy="3825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253" name="Equation" r:id="rId12" imgW="292100" imgH="203200" progId="Equation.3">
                    <p:embed/>
                  </p:oleObj>
                </mc:Choice>
                <mc:Fallback>
                  <p:oleObj name="Equation" r:id="rId12" imgW="292100" imgH="203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58988" y="1193800"/>
                          <a:ext cx="614362" cy="382588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5" name="Rectangle 54"/>
          <p:cNvSpPr/>
          <p:nvPr/>
        </p:nvSpPr>
        <p:spPr>
          <a:xfrm>
            <a:off x="6457950" y="1009650"/>
            <a:ext cx="2697163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Parallel channel enhanced?</a:t>
            </a:r>
          </a:p>
        </p:txBody>
      </p:sp>
      <p:sp>
        <p:nvSpPr>
          <p:cNvPr id="56" name="Rectangle 55"/>
          <p:cNvSpPr/>
          <p:nvPr/>
        </p:nvSpPr>
        <p:spPr>
          <a:xfrm>
            <a:off x="6477000" y="1354138"/>
            <a:ext cx="2698750" cy="369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Signal also strong in 1064?</a:t>
            </a:r>
          </a:p>
        </p:txBody>
      </p:sp>
    </p:spTree>
    <p:extLst>
      <p:ext uri="{BB962C8B-B14F-4D97-AF65-F5344CB8AC3E}">
        <p14:creationId xmlns:p14="http://schemas.microsoft.com/office/powerpoint/2010/main" val="3973758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584200" y="-474663"/>
            <a:ext cx="8229600" cy="1143001"/>
          </a:xfrm>
        </p:spPr>
        <p:txBody>
          <a:bodyPr>
            <a:norm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Example: June 26, 2006</a:t>
            </a:r>
          </a:p>
        </p:txBody>
      </p:sp>
      <p:grpSp>
        <p:nvGrpSpPr>
          <p:cNvPr id="40966" name="Group 33"/>
          <p:cNvGrpSpPr>
            <a:grpSpLocks/>
          </p:cNvGrpSpPr>
          <p:nvPr/>
        </p:nvGrpSpPr>
        <p:grpSpPr bwMode="auto">
          <a:xfrm>
            <a:off x="241300" y="2590800"/>
            <a:ext cx="8447088" cy="4192588"/>
            <a:chOff x="144" y="1167"/>
            <a:chExt cx="5321" cy="2641"/>
          </a:xfrm>
        </p:grpSpPr>
        <p:pic>
          <p:nvPicPr>
            <p:cNvPr id="40976" name="Picture 4" descr="E:\CALIPSO\ScienceTeam\2007 June\images\L1AtBkz01.10n060626-010613a1.gif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1" y="1167"/>
              <a:ext cx="4941" cy="2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0977" name="Group 10"/>
            <p:cNvGrpSpPr>
              <a:grpSpLocks/>
            </p:cNvGrpSpPr>
            <p:nvPr/>
          </p:nvGrpSpPr>
          <p:grpSpPr bwMode="auto">
            <a:xfrm>
              <a:off x="144" y="1185"/>
              <a:ext cx="336" cy="2070"/>
              <a:chOff x="164" y="1185"/>
              <a:chExt cx="336" cy="2070"/>
            </a:xfrm>
          </p:grpSpPr>
          <p:sp>
            <p:nvSpPr>
              <p:cNvPr id="40986" name="Text Box 5"/>
              <p:cNvSpPr txBox="1">
                <a:spLocks noChangeArrowheads="1"/>
              </p:cNvSpPr>
              <p:nvPr/>
            </p:nvSpPr>
            <p:spPr bwMode="auto">
              <a:xfrm>
                <a:off x="164" y="3140"/>
                <a:ext cx="336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r" eaLnBrk="1" hangingPunct="1">
                  <a:spcBef>
                    <a:spcPct val="50000"/>
                  </a:spcBef>
                </a:pPr>
                <a:r>
                  <a:rPr lang="en-US" altLang="en-US" sz="1200">
                    <a:latin typeface="Tahoma" charset="0"/>
                  </a:rPr>
                  <a:t>0-km</a:t>
                </a:r>
              </a:p>
            </p:txBody>
          </p:sp>
          <p:sp>
            <p:nvSpPr>
              <p:cNvPr id="40987" name="Text Box 6"/>
              <p:cNvSpPr txBox="1">
                <a:spLocks noChangeArrowheads="1"/>
              </p:cNvSpPr>
              <p:nvPr/>
            </p:nvSpPr>
            <p:spPr bwMode="auto">
              <a:xfrm>
                <a:off x="164" y="2655"/>
                <a:ext cx="336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r" eaLnBrk="1" hangingPunct="1">
                  <a:spcBef>
                    <a:spcPct val="50000"/>
                  </a:spcBef>
                </a:pPr>
                <a:r>
                  <a:rPr lang="en-US" altLang="en-US" sz="1200">
                    <a:latin typeface="Tahoma" charset="0"/>
                  </a:rPr>
                  <a:t>5-km</a:t>
                </a:r>
              </a:p>
            </p:txBody>
          </p:sp>
          <p:sp>
            <p:nvSpPr>
              <p:cNvPr id="40988" name="Text Box 7"/>
              <p:cNvSpPr txBox="1">
                <a:spLocks noChangeArrowheads="1"/>
              </p:cNvSpPr>
              <p:nvPr/>
            </p:nvSpPr>
            <p:spPr bwMode="auto">
              <a:xfrm>
                <a:off x="164" y="2165"/>
                <a:ext cx="336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r" eaLnBrk="1" hangingPunct="1">
                  <a:spcBef>
                    <a:spcPct val="50000"/>
                  </a:spcBef>
                </a:pPr>
                <a:r>
                  <a:rPr lang="en-US" altLang="en-US" sz="1200">
                    <a:latin typeface="Tahoma" charset="0"/>
                  </a:rPr>
                  <a:t>10-km</a:t>
                </a:r>
              </a:p>
            </p:txBody>
          </p:sp>
          <p:sp>
            <p:nvSpPr>
              <p:cNvPr id="40989" name="Text Box 8"/>
              <p:cNvSpPr txBox="1">
                <a:spLocks noChangeArrowheads="1"/>
              </p:cNvSpPr>
              <p:nvPr/>
            </p:nvSpPr>
            <p:spPr bwMode="auto">
              <a:xfrm>
                <a:off x="164" y="1675"/>
                <a:ext cx="336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r" eaLnBrk="1" hangingPunct="1">
                  <a:spcBef>
                    <a:spcPct val="50000"/>
                  </a:spcBef>
                </a:pPr>
                <a:r>
                  <a:rPr lang="en-US" altLang="en-US" sz="1200">
                    <a:latin typeface="Tahoma" charset="0"/>
                  </a:rPr>
                  <a:t>15-km</a:t>
                </a:r>
              </a:p>
            </p:txBody>
          </p:sp>
          <p:sp>
            <p:nvSpPr>
              <p:cNvPr id="40990" name="Text Box 9"/>
              <p:cNvSpPr txBox="1">
                <a:spLocks noChangeArrowheads="1"/>
              </p:cNvSpPr>
              <p:nvPr/>
            </p:nvSpPr>
            <p:spPr bwMode="auto">
              <a:xfrm>
                <a:off x="164" y="1185"/>
                <a:ext cx="336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r" eaLnBrk="1" hangingPunct="1">
                  <a:spcBef>
                    <a:spcPct val="50000"/>
                  </a:spcBef>
                </a:pPr>
                <a:r>
                  <a:rPr lang="en-US" altLang="en-US" sz="1200">
                    <a:latin typeface="Tahoma" charset="0"/>
                  </a:rPr>
                  <a:t>20-km</a:t>
                </a:r>
              </a:p>
            </p:txBody>
          </p:sp>
        </p:grpSp>
        <p:grpSp>
          <p:nvGrpSpPr>
            <p:cNvPr id="40978" name="Group 18"/>
            <p:cNvGrpSpPr>
              <a:grpSpLocks/>
            </p:cNvGrpSpPr>
            <p:nvPr/>
          </p:nvGrpSpPr>
          <p:grpSpPr bwMode="auto">
            <a:xfrm>
              <a:off x="910" y="3693"/>
              <a:ext cx="4555" cy="115"/>
              <a:chOff x="950" y="3738"/>
              <a:chExt cx="4555" cy="115"/>
            </a:xfrm>
          </p:grpSpPr>
          <p:sp>
            <p:nvSpPr>
              <p:cNvPr id="40979" name="Text Box 11"/>
              <p:cNvSpPr txBox="1">
                <a:spLocks noChangeArrowheads="1"/>
              </p:cNvSpPr>
              <p:nvPr/>
            </p:nvSpPr>
            <p:spPr bwMode="auto">
              <a:xfrm>
                <a:off x="950" y="3738"/>
                <a:ext cx="336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200">
                    <a:latin typeface="Tahoma" charset="0"/>
                  </a:rPr>
                  <a:t>45</a:t>
                </a:r>
                <a:r>
                  <a:rPr lang="en-US" altLang="en-US" sz="1200">
                    <a:latin typeface="Tahoma" charset="0"/>
                    <a:cs typeface="Tahoma" charset="0"/>
                  </a:rPr>
                  <a:t>°</a:t>
                </a:r>
                <a:r>
                  <a:rPr lang="en-US" altLang="en-US" sz="1200">
                    <a:latin typeface="Tahoma" charset="0"/>
                  </a:rPr>
                  <a:t> N</a:t>
                </a:r>
              </a:p>
            </p:txBody>
          </p:sp>
          <p:sp>
            <p:nvSpPr>
              <p:cNvPr id="40980" name="Text Box 12"/>
              <p:cNvSpPr txBox="1">
                <a:spLocks noChangeArrowheads="1"/>
              </p:cNvSpPr>
              <p:nvPr/>
            </p:nvSpPr>
            <p:spPr bwMode="auto">
              <a:xfrm>
                <a:off x="1650" y="3738"/>
                <a:ext cx="336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200">
                    <a:latin typeface="Tahoma" charset="0"/>
                  </a:rPr>
                  <a:t>40</a:t>
                </a:r>
                <a:r>
                  <a:rPr lang="en-US" altLang="en-US" sz="1200">
                    <a:latin typeface="Tahoma" charset="0"/>
                    <a:cs typeface="Tahoma" charset="0"/>
                  </a:rPr>
                  <a:t>°</a:t>
                </a:r>
                <a:r>
                  <a:rPr lang="en-US" altLang="en-US" sz="1200">
                    <a:latin typeface="Tahoma" charset="0"/>
                  </a:rPr>
                  <a:t> N</a:t>
                </a:r>
              </a:p>
            </p:txBody>
          </p:sp>
          <p:sp>
            <p:nvSpPr>
              <p:cNvPr id="40981" name="Text Box 13"/>
              <p:cNvSpPr txBox="1">
                <a:spLocks noChangeArrowheads="1"/>
              </p:cNvSpPr>
              <p:nvPr/>
            </p:nvSpPr>
            <p:spPr bwMode="auto">
              <a:xfrm>
                <a:off x="2352" y="3738"/>
                <a:ext cx="336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200">
                    <a:latin typeface="Tahoma" charset="0"/>
                  </a:rPr>
                  <a:t>35</a:t>
                </a:r>
                <a:r>
                  <a:rPr lang="en-US" altLang="en-US" sz="1200">
                    <a:latin typeface="Tahoma" charset="0"/>
                    <a:cs typeface="Tahoma" charset="0"/>
                  </a:rPr>
                  <a:t>°</a:t>
                </a:r>
                <a:r>
                  <a:rPr lang="en-US" altLang="en-US" sz="1200">
                    <a:latin typeface="Tahoma" charset="0"/>
                  </a:rPr>
                  <a:t> N</a:t>
                </a:r>
              </a:p>
            </p:txBody>
          </p:sp>
          <p:sp>
            <p:nvSpPr>
              <p:cNvPr id="40982" name="Text Box 14"/>
              <p:cNvSpPr txBox="1">
                <a:spLocks noChangeArrowheads="1"/>
              </p:cNvSpPr>
              <p:nvPr/>
            </p:nvSpPr>
            <p:spPr bwMode="auto">
              <a:xfrm>
                <a:off x="3054" y="3738"/>
                <a:ext cx="336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200">
                    <a:latin typeface="Tahoma" charset="0"/>
                  </a:rPr>
                  <a:t>30</a:t>
                </a:r>
                <a:r>
                  <a:rPr lang="en-US" altLang="en-US" sz="1200">
                    <a:latin typeface="Tahoma" charset="0"/>
                    <a:cs typeface="Tahoma" charset="0"/>
                  </a:rPr>
                  <a:t>°</a:t>
                </a:r>
                <a:r>
                  <a:rPr lang="en-US" altLang="en-US" sz="1200">
                    <a:latin typeface="Tahoma" charset="0"/>
                  </a:rPr>
                  <a:t> N</a:t>
                </a:r>
              </a:p>
            </p:txBody>
          </p:sp>
          <p:sp>
            <p:nvSpPr>
              <p:cNvPr id="40983" name="Text Box 15"/>
              <p:cNvSpPr txBox="1">
                <a:spLocks noChangeArrowheads="1"/>
              </p:cNvSpPr>
              <p:nvPr/>
            </p:nvSpPr>
            <p:spPr bwMode="auto">
              <a:xfrm>
                <a:off x="3764" y="3738"/>
                <a:ext cx="336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200">
                    <a:latin typeface="Tahoma" charset="0"/>
                  </a:rPr>
                  <a:t>25</a:t>
                </a:r>
                <a:r>
                  <a:rPr lang="en-US" altLang="en-US" sz="1200">
                    <a:latin typeface="Tahoma" charset="0"/>
                    <a:cs typeface="Tahoma" charset="0"/>
                  </a:rPr>
                  <a:t>°</a:t>
                </a:r>
                <a:r>
                  <a:rPr lang="en-US" altLang="en-US" sz="1200">
                    <a:latin typeface="Tahoma" charset="0"/>
                  </a:rPr>
                  <a:t> N</a:t>
                </a:r>
              </a:p>
            </p:txBody>
          </p:sp>
          <p:sp>
            <p:nvSpPr>
              <p:cNvPr id="40984" name="Text Box 16"/>
              <p:cNvSpPr txBox="1">
                <a:spLocks noChangeArrowheads="1"/>
              </p:cNvSpPr>
              <p:nvPr/>
            </p:nvSpPr>
            <p:spPr bwMode="auto">
              <a:xfrm>
                <a:off x="4459" y="3738"/>
                <a:ext cx="336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200">
                    <a:latin typeface="Tahoma" charset="0"/>
                  </a:rPr>
                  <a:t>20</a:t>
                </a:r>
                <a:r>
                  <a:rPr lang="en-US" altLang="en-US" sz="1200">
                    <a:latin typeface="Tahoma" charset="0"/>
                    <a:cs typeface="Tahoma" charset="0"/>
                  </a:rPr>
                  <a:t>°</a:t>
                </a:r>
                <a:r>
                  <a:rPr lang="en-US" altLang="en-US" sz="1200">
                    <a:latin typeface="Tahoma" charset="0"/>
                  </a:rPr>
                  <a:t> N</a:t>
                </a:r>
              </a:p>
            </p:txBody>
          </p:sp>
          <p:sp>
            <p:nvSpPr>
              <p:cNvPr id="40985" name="Text Box 17"/>
              <p:cNvSpPr txBox="1">
                <a:spLocks noChangeArrowheads="1"/>
              </p:cNvSpPr>
              <p:nvPr/>
            </p:nvSpPr>
            <p:spPr bwMode="auto">
              <a:xfrm>
                <a:off x="5169" y="3738"/>
                <a:ext cx="336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200">
                    <a:latin typeface="Tahoma" charset="0"/>
                  </a:rPr>
                  <a:t>15</a:t>
                </a:r>
                <a:r>
                  <a:rPr lang="en-US" altLang="en-US" sz="1200">
                    <a:latin typeface="Tahoma" charset="0"/>
                    <a:cs typeface="Tahoma" charset="0"/>
                  </a:rPr>
                  <a:t>°</a:t>
                </a:r>
                <a:r>
                  <a:rPr lang="en-US" altLang="en-US" sz="1200">
                    <a:latin typeface="Tahoma" charset="0"/>
                  </a:rPr>
                  <a:t> N</a:t>
                </a:r>
              </a:p>
            </p:txBody>
          </p:sp>
        </p:grpSp>
      </p:grpSp>
      <p:sp>
        <p:nvSpPr>
          <p:cNvPr id="40967" name="Rectangle 30"/>
          <p:cNvSpPr>
            <a:spLocks noChangeArrowheads="1"/>
          </p:cNvSpPr>
          <p:nvPr/>
        </p:nvSpPr>
        <p:spPr bwMode="auto">
          <a:xfrm>
            <a:off x="1212850" y="3027363"/>
            <a:ext cx="49403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8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Total attenuated backscatter 532 nm</a:t>
            </a:r>
          </a:p>
        </p:txBody>
      </p:sp>
      <p:pic>
        <p:nvPicPr>
          <p:cNvPr id="40968" name="Picture 21" descr="E:\CALIPSO\ScienceTeam\2007 June\images\L1AtBkz01.10n060626-010613_map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884488"/>
            <a:ext cx="1882775" cy="138430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0962" name="Object 2"/>
          <p:cNvGraphicFramePr>
            <a:graphicFrameLocks noChangeAspect="1"/>
          </p:cNvGraphicFramePr>
          <p:nvPr/>
        </p:nvGraphicFramePr>
        <p:xfrm>
          <a:off x="1135063" y="4268788"/>
          <a:ext cx="533400" cy="382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75" name="Equation" r:id="rId6" imgW="254000" imgH="203200" progId="Equation.3">
                  <p:embed/>
                </p:oleObj>
              </mc:Choice>
              <mc:Fallback>
                <p:oleObj name="Equation" r:id="rId6" imgW="2540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5063" y="4268788"/>
                        <a:ext cx="533400" cy="3825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51"/>
          <p:cNvGrpSpPr>
            <a:grpSpLocks/>
          </p:cNvGrpSpPr>
          <p:nvPr/>
        </p:nvGrpSpPr>
        <p:grpSpPr bwMode="auto">
          <a:xfrm>
            <a:off x="0" y="1843088"/>
            <a:ext cx="4027488" cy="2066925"/>
            <a:chOff x="0" y="1843754"/>
            <a:chExt cx="4027747" cy="2066544"/>
          </a:xfrm>
        </p:grpSpPr>
        <p:pic>
          <p:nvPicPr>
            <p:cNvPr id="40975" name="Picture 47" descr="CALIPSO-2006-06-26_01-06-13_V3.01_1_2.png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843754"/>
              <a:ext cx="4027747" cy="2066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40964" name="Object 3"/>
            <p:cNvGraphicFramePr>
              <a:graphicFrameLocks noChangeAspect="1"/>
            </p:cNvGraphicFramePr>
            <p:nvPr/>
          </p:nvGraphicFramePr>
          <p:xfrm>
            <a:off x="303213" y="2236788"/>
            <a:ext cx="560387" cy="3825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276" name="Equation" r:id="rId9" imgW="266700" imgH="203200" progId="Equation.3">
                    <p:embed/>
                  </p:oleObj>
                </mc:Choice>
                <mc:Fallback>
                  <p:oleObj name="Equation" r:id="rId9" imgW="266700" imgH="203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3213" y="2236788"/>
                          <a:ext cx="560387" cy="382587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" name="Group 52"/>
          <p:cNvGrpSpPr>
            <a:grpSpLocks/>
          </p:cNvGrpSpPr>
          <p:nvPr/>
        </p:nvGrpSpPr>
        <p:grpSpPr bwMode="auto">
          <a:xfrm>
            <a:off x="1668463" y="735013"/>
            <a:ext cx="4029075" cy="2066925"/>
            <a:chOff x="1669126" y="734601"/>
            <a:chExt cx="4027747" cy="2066544"/>
          </a:xfrm>
        </p:grpSpPr>
        <p:pic>
          <p:nvPicPr>
            <p:cNvPr id="40974" name="Picture 48" descr="CALIPSO-2006-06-26_01-06-13_V3.01_1_4.png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69126" y="734601"/>
              <a:ext cx="4027747" cy="2066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40963" name="Object 4"/>
            <p:cNvGraphicFramePr>
              <a:graphicFrameLocks noChangeAspect="1"/>
            </p:cNvGraphicFramePr>
            <p:nvPr/>
          </p:nvGraphicFramePr>
          <p:xfrm>
            <a:off x="2058988" y="1193800"/>
            <a:ext cx="614362" cy="3825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277" name="Equation" r:id="rId12" imgW="292100" imgH="203200" progId="Equation.3">
                    <p:embed/>
                  </p:oleObj>
                </mc:Choice>
                <mc:Fallback>
                  <p:oleObj name="Equation" r:id="rId12" imgW="292100" imgH="203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58988" y="1193800"/>
                          <a:ext cx="614362" cy="382588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4" name="TextBox 53"/>
          <p:cNvSpPr txBox="1"/>
          <p:nvPr/>
        </p:nvSpPr>
        <p:spPr>
          <a:xfrm>
            <a:off x="6324600" y="1866900"/>
            <a:ext cx="2239963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=&gt;Most probably dust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457950" y="1009650"/>
            <a:ext cx="1646238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charset="2"/>
              <a:buChar char="ü"/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Non spherical</a:t>
            </a:r>
          </a:p>
        </p:txBody>
      </p:sp>
      <p:sp>
        <p:nvSpPr>
          <p:cNvPr id="56" name="Rectangle 55"/>
          <p:cNvSpPr/>
          <p:nvPr/>
        </p:nvSpPr>
        <p:spPr>
          <a:xfrm>
            <a:off x="6477000" y="1354138"/>
            <a:ext cx="1838325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charset="2"/>
              <a:buChar char="ü"/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Coarse particles</a:t>
            </a:r>
          </a:p>
        </p:txBody>
      </p:sp>
    </p:spTree>
    <p:extLst>
      <p:ext uri="{BB962C8B-B14F-4D97-AF65-F5344CB8AC3E}">
        <p14:creationId xmlns:p14="http://schemas.microsoft.com/office/powerpoint/2010/main" val="4015218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5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>
          <a:xfrm>
            <a:off x="457200" y="-461963"/>
            <a:ext cx="8229600" cy="1143001"/>
          </a:xfrm>
        </p:spPr>
        <p:txBody>
          <a:bodyPr/>
          <a:lstStyle/>
          <a:p>
            <a:pPr eaLnBrk="1" hangingPunct="1"/>
            <a:r>
              <a:rPr lang="en-US" altLang="en-US" sz="4000" dirty="0" smtClean="0">
                <a:cs typeface="Times New Roman" pitchFamily="18" charset="0"/>
              </a:rPr>
              <a:t>CALIPSO browse images online</a:t>
            </a:r>
          </a:p>
        </p:txBody>
      </p:sp>
      <p:sp>
        <p:nvSpPr>
          <p:cNvPr id="43011" name="TextBox 42"/>
          <p:cNvSpPr txBox="1">
            <a:spLocks noChangeArrowheads="1"/>
          </p:cNvSpPr>
          <p:nvPr/>
        </p:nvSpPr>
        <p:spPr bwMode="auto">
          <a:xfrm>
            <a:off x="3084513" y="795338"/>
            <a:ext cx="2913062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en-US" sz="3000" b="1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Level 2 products</a:t>
            </a:r>
          </a:p>
        </p:txBody>
      </p:sp>
      <p:grpSp>
        <p:nvGrpSpPr>
          <p:cNvPr id="43012" name="Group 66"/>
          <p:cNvGrpSpPr>
            <a:grpSpLocks/>
          </p:cNvGrpSpPr>
          <p:nvPr/>
        </p:nvGrpSpPr>
        <p:grpSpPr bwMode="auto">
          <a:xfrm>
            <a:off x="57150" y="1298575"/>
            <a:ext cx="7847013" cy="3265488"/>
            <a:chOff x="56574" y="1298271"/>
            <a:chExt cx="7847411" cy="3265949"/>
          </a:xfrm>
        </p:grpSpPr>
        <p:pic>
          <p:nvPicPr>
            <p:cNvPr id="43032" name="Picture 43" descr="CALIOPWebsite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74" y="1298271"/>
              <a:ext cx="7847411" cy="32659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3033" name="Group 46"/>
            <p:cNvGrpSpPr>
              <a:grpSpLocks/>
            </p:cNvGrpSpPr>
            <p:nvPr/>
          </p:nvGrpSpPr>
          <p:grpSpPr bwMode="auto">
            <a:xfrm>
              <a:off x="4299206" y="1638301"/>
              <a:ext cx="2711193" cy="923329"/>
              <a:chOff x="6217115" y="2867797"/>
              <a:chExt cx="2711193" cy="1678505"/>
            </a:xfrm>
          </p:grpSpPr>
          <p:sp>
            <p:nvSpPr>
              <p:cNvPr id="43039" name="Rectangle 28"/>
              <p:cNvSpPr>
                <a:spLocks noChangeArrowheads="1"/>
              </p:cNvSpPr>
              <p:nvPr/>
            </p:nvSpPr>
            <p:spPr bwMode="auto">
              <a:xfrm>
                <a:off x="6217115" y="2867797"/>
                <a:ext cx="2711193" cy="167850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altLang="en-US" sz="1800" i="1">
                    <a:latin typeface="Times New Roman" pitchFamily="18" charset="0"/>
                    <a:cs typeface="Times New Roman" pitchFamily="18" charset="0"/>
                  </a:rPr>
                  <a:t>	</a:t>
                </a:r>
                <a:r>
                  <a:rPr lang="en-US" altLang="en-US" sz="1800" b="1" i="1">
                    <a:latin typeface="Times New Roman" pitchFamily="18" charset="0"/>
                    <a:cs typeface="Times New Roman" pitchFamily="18" charset="0"/>
                  </a:rPr>
                  <a:t>aerosol (B)</a:t>
                </a:r>
              </a:p>
              <a:p>
                <a:pPr eaLnBrk="1" hangingPunct="1"/>
                <a:r>
                  <a:rPr lang="en-US" altLang="en-US" sz="1800" i="1">
                    <a:latin typeface="Times New Roman" pitchFamily="18" charset="0"/>
                    <a:cs typeface="Times New Roman" pitchFamily="18" charset="0"/>
                  </a:rPr>
                  <a:t>	</a:t>
                </a:r>
                <a:r>
                  <a:rPr lang="en-US" altLang="en-US" sz="1800" b="1" i="1">
                    <a:latin typeface="Times New Roman" pitchFamily="18" charset="0"/>
                    <a:cs typeface="Times New Roman" pitchFamily="18" charset="0"/>
                  </a:rPr>
                  <a:t>cloud (A)</a:t>
                </a:r>
              </a:p>
              <a:p>
                <a:pPr eaLnBrk="1" hangingPunct="1"/>
                <a:r>
                  <a:rPr lang="en-US" altLang="en-US" sz="1800" i="1">
                    <a:latin typeface="Times New Roman" pitchFamily="18" charset="0"/>
                    <a:cs typeface="Times New Roman" pitchFamily="18" charset="0"/>
                  </a:rPr>
                  <a:t>	clear air</a:t>
                </a:r>
              </a:p>
            </p:txBody>
          </p:sp>
          <p:cxnSp>
            <p:nvCxnSpPr>
              <p:cNvPr id="30" name="Straight Connector 29"/>
              <p:cNvCxnSpPr/>
              <p:nvPr/>
            </p:nvCxnSpPr>
            <p:spPr>
              <a:xfrm>
                <a:off x="6280001" y="3790945"/>
                <a:ext cx="333392" cy="0"/>
              </a:xfrm>
              <a:prstGeom prst="line">
                <a:avLst/>
              </a:prstGeom>
              <a:ln w="38100" cmpd="sng">
                <a:solidFill>
                  <a:srgbClr val="38CDD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/>
              <p:cNvCxnSpPr/>
              <p:nvPr/>
            </p:nvCxnSpPr>
            <p:spPr>
              <a:xfrm>
                <a:off x="6292702" y="4252752"/>
                <a:ext cx="333392" cy="2887"/>
              </a:xfrm>
              <a:prstGeom prst="line">
                <a:avLst/>
              </a:prstGeom>
              <a:ln w="38100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>
                <a:off x="6305402" y="3282957"/>
                <a:ext cx="333392" cy="2887"/>
              </a:xfrm>
              <a:prstGeom prst="line">
                <a:avLst/>
              </a:prstGeom>
              <a:ln w="38100" cmpd="sng">
                <a:solidFill>
                  <a:schemeClr val="accent3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3034" name="Group 51"/>
            <p:cNvGrpSpPr>
              <a:grpSpLocks/>
            </p:cNvGrpSpPr>
            <p:nvPr/>
          </p:nvGrpSpPr>
          <p:grpSpPr bwMode="auto">
            <a:xfrm>
              <a:off x="2552700" y="2596088"/>
              <a:ext cx="1271385" cy="1392439"/>
              <a:chOff x="2882900" y="1922988"/>
              <a:chExt cx="1271385" cy="1392439"/>
            </a:xfrm>
          </p:grpSpPr>
          <p:sp>
            <p:nvSpPr>
              <p:cNvPr id="43035" name="Rectangle 23"/>
              <p:cNvSpPr>
                <a:spLocks noChangeArrowheads="1"/>
              </p:cNvSpPr>
              <p:nvPr/>
            </p:nvSpPr>
            <p:spPr bwMode="auto">
              <a:xfrm>
                <a:off x="3409739" y="2279285"/>
                <a:ext cx="423631" cy="188287"/>
              </a:xfrm>
              <a:prstGeom prst="rect">
                <a:avLst/>
              </a:prstGeom>
              <a:noFill/>
              <a:ln w="25400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endParaRPr lang="en-US" altLang="en-US" sz="1800">
                  <a:latin typeface="News Gothic MT" charset="0"/>
                </a:endParaRPr>
              </a:p>
            </p:txBody>
          </p:sp>
          <p:sp>
            <p:nvSpPr>
              <p:cNvPr id="43036" name="Oval 26"/>
              <p:cNvSpPr>
                <a:spLocks noChangeArrowheads="1"/>
              </p:cNvSpPr>
              <p:nvPr/>
            </p:nvSpPr>
            <p:spPr bwMode="auto">
              <a:xfrm>
                <a:off x="3143209" y="2890883"/>
                <a:ext cx="549862" cy="424544"/>
              </a:xfrm>
              <a:prstGeom prst="ellips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endParaRPr lang="en-US" altLang="en-US" sz="1800">
                  <a:latin typeface="News Gothic MT" charset="0"/>
                </a:endParaRPr>
              </a:p>
            </p:txBody>
          </p:sp>
          <p:sp>
            <p:nvSpPr>
              <p:cNvPr id="43037" name="TextBox 56"/>
              <p:cNvSpPr txBox="1">
                <a:spLocks noChangeArrowheads="1"/>
              </p:cNvSpPr>
              <p:nvPr/>
            </p:nvSpPr>
            <p:spPr bwMode="auto">
              <a:xfrm>
                <a:off x="3823095" y="1922988"/>
                <a:ext cx="33119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altLang="en-US" sz="1800">
                    <a:solidFill>
                      <a:srgbClr val="FFFFFF"/>
                    </a:solidFill>
                    <a:latin typeface="News Gothic MT" charset="0"/>
                  </a:rPr>
                  <a:t>A</a:t>
                </a:r>
              </a:p>
            </p:txBody>
          </p:sp>
          <p:sp>
            <p:nvSpPr>
              <p:cNvPr id="43038" name="TextBox 57"/>
              <p:cNvSpPr txBox="1">
                <a:spLocks noChangeArrowheads="1"/>
              </p:cNvSpPr>
              <p:nvPr/>
            </p:nvSpPr>
            <p:spPr bwMode="auto">
              <a:xfrm>
                <a:off x="2882900" y="2670771"/>
                <a:ext cx="349209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altLang="en-US" sz="1800">
                    <a:solidFill>
                      <a:schemeClr val="bg1"/>
                    </a:solidFill>
                    <a:latin typeface="News Gothic MT" charset="0"/>
                  </a:rPr>
                  <a:t>B</a:t>
                </a:r>
              </a:p>
            </p:txBody>
          </p:sp>
        </p:grpSp>
      </p:grpSp>
      <p:grpSp>
        <p:nvGrpSpPr>
          <p:cNvPr id="5" name="Group 65"/>
          <p:cNvGrpSpPr>
            <a:grpSpLocks/>
          </p:cNvGrpSpPr>
          <p:nvPr/>
        </p:nvGrpSpPr>
        <p:grpSpPr bwMode="auto">
          <a:xfrm>
            <a:off x="2611438" y="4037013"/>
            <a:ext cx="6515100" cy="2303462"/>
            <a:chOff x="2611450" y="4037551"/>
            <a:chExt cx="6515701" cy="2302408"/>
          </a:xfrm>
        </p:grpSpPr>
        <p:pic>
          <p:nvPicPr>
            <p:cNvPr id="43019" name="Picture 47" descr="CALIOPWebsite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415"/>
            <a:stretch>
              <a:fillRect/>
            </a:stretch>
          </p:blipFill>
          <p:spPr bwMode="auto">
            <a:xfrm>
              <a:off x="2611450" y="4037551"/>
              <a:ext cx="6515701" cy="2302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3020" name="Group 64"/>
            <p:cNvGrpSpPr>
              <a:grpSpLocks/>
            </p:cNvGrpSpPr>
            <p:nvPr/>
          </p:nvGrpSpPr>
          <p:grpSpPr bwMode="auto">
            <a:xfrm>
              <a:off x="4896106" y="4307663"/>
              <a:ext cx="4180990" cy="1569660"/>
              <a:chOff x="4896106" y="4307663"/>
              <a:chExt cx="4180990" cy="1569660"/>
            </a:xfrm>
          </p:grpSpPr>
          <p:grpSp>
            <p:nvGrpSpPr>
              <p:cNvPr id="43021" name="Group 49"/>
              <p:cNvGrpSpPr>
                <a:grpSpLocks/>
              </p:cNvGrpSpPr>
              <p:nvPr/>
            </p:nvGrpSpPr>
            <p:grpSpPr bwMode="auto">
              <a:xfrm>
                <a:off x="6756274" y="4307663"/>
                <a:ext cx="2320822" cy="1569660"/>
                <a:chOff x="6621523" y="3739828"/>
                <a:chExt cx="2427362" cy="1569660"/>
              </a:xfrm>
            </p:grpSpPr>
            <p:sp>
              <p:nvSpPr>
                <p:cNvPr id="43025" name="TextBox 52"/>
                <p:cNvSpPr txBox="1">
                  <a:spLocks noChangeArrowheads="1"/>
                </p:cNvSpPr>
                <p:nvPr/>
              </p:nvSpPr>
              <p:spPr bwMode="auto">
                <a:xfrm>
                  <a:off x="6621523" y="3739828"/>
                  <a:ext cx="2427362" cy="156966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en-US" altLang="en-US" sz="1600" i="1">
                      <a:latin typeface="Times New Roman" pitchFamily="18" charset="0"/>
                      <a:cs typeface="Times New Roman" pitchFamily="18" charset="0"/>
                    </a:rPr>
                    <a:t>	clean marine</a:t>
                  </a:r>
                </a:p>
                <a:p>
                  <a:pPr eaLnBrk="1" hangingPunct="1"/>
                  <a:r>
                    <a:rPr lang="en-US" altLang="en-US" sz="1600" i="1">
                      <a:latin typeface="Times New Roman" pitchFamily="18" charset="0"/>
                      <a:cs typeface="Times New Roman" pitchFamily="18" charset="0"/>
                    </a:rPr>
                    <a:t>	</a:t>
                  </a:r>
                  <a:r>
                    <a:rPr lang="en-US" altLang="en-US" sz="1600" b="1" i="1">
                      <a:latin typeface="Times New Roman" pitchFamily="18" charset="0"/>
                      <a:cs typeface="Times New Roman" pitchFamily="18" charset="0"/>
                    </a:rPr>
                    <a:t>dust (B)</a:t>
                  </a:r>
                </a:p>
                <a:p>
                  <a:pPr eaLnBrk="1" hangingPunct="1"/>
                  <a:r>
                    <a:rPr lang="en-US" altLang="en-US" sz="1600" i="1">
                      <a:latin typeface="Times New Roman" pitchFamily="18" charset="0"/>
                      <a:cs typeface="Times New Roman" pitchFamily="18" charset="0"/>
                    </a:rPr>
                    <a:t>	polluted continental</a:t>
                  </a:r>
                </a:p>
                <a:p>
                  <a:pPr eaLnBrk="1" hangingPunct="1"/>
                  <a:r>
                    <a:rPr lang="en-US" altLang="en-US" sz="1600" i="1">
                      <a:latin typeface="Times New Roman" pitchFamily="18" charset="0"/>
                      <a:cs typeface="Times New Roman" pitchFamily="18" charset="0"/>
                    </a:rPr>
                    <a:t>	clean continental</a:t>
                  </a:r>
                </a:p>
                <a:p>
                  <a:pPr eaLnBrk="1" hangingPunct="1"/>
                  <a:r>
                    <a:rPr lang="en-US" altLang="en-US" sz="1600" i="1">
                      <a:latin typeface="Times New Roman" pitchFamily="18" charset="0"/>
                      <a:cs typeface="Times New Roman" pitchFamily="18" charset="0"/>
                    </a:rPr>
                    <a:t>	</a:t>
                  </a:r>
                  <a:r>
                    <a:rPr lang="en-US" altLang="en-US" sz="1600" b="1" i="1">
                      <a:latin typeface="Times New Roman" pitchFamily="18" charset="0"/>
                      <a:cs typeface="Times New Roman" pitchFamily="18" charset="0"/>
                    </a:rPr>
                    <a:t>polluted dust (B)</a:t>
                  </a:r>
                </a:p>
                <a:p>
                  <a:pPr eaLnBrk="1" hangingPunct="1"/>
                  <a:r>
                    <a:rPr lang="en-US" altLang="en-US" sz="1600" i="1">
                      <a:latin typeface="Times New Roman" pitchFamily="18" charset="0"/>
                      <a:cs typeface="Times New Roman" pitchFamily="18" charset="0"/>
                    </a:rPr>
                    <a:t>	smoke</a:t>
                  </a:r>
                </a:p>
              </p:txBody>
            </p:sp>
            <p:cxnSp>
              <p:nvCxnSpPr>
                <p:cNvPr id="40" name="Straight Connector 39"/>
                <p:cNvCxnSpPr/>
                <p:nvPr/>
              </p:nvCxnSpPr>
              <p:spPr>
                <a:xfrm>
                  <a:off x="6784800" y="5170737"/>
                  <a:ext cx="333767" cy="1586"/>
                </a:xfrm>
                <a:prstGeom prst="line">
                  <a:avLst/>
                </a:prstGeom>
                <a:ln w="38100" cmpd="sng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35"/>
                <p:cNvCxnSpPr/>
                <p:nvPr/>
              </p:nvCxnSpPr>
              <p:spPr>
                <a:xfrm>
                  <a:off x="6784800" y="4931133"/>
                  <a:ext cx="333767" cy="1587"/>
                </a:xfrm>
                <a:prstGeom prst="line">
                  <a:avLst/>
                </a:prstGeom>
                <a:ln w="38100" cmpd="sng"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>
                <a:xfrm>
                  <a:off x="6771516" y="4694705"/>
                  <a:ext cx="333767" cy="1586"/>
                </a:xfrm>
                <a:prstGeom prst="line">
                  <a:avLst/>
                </a:prstGeom>
                <a:ln w="38100" cmpd="sng"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>
                <a:xfrm>
                  <a:off x="6758231" y="4443994"/>
                  <a:ext cx="333767" cy="1586"/>
                </a:xfrm>
                <a:prstGeom prst="line">
                  <a:avLst/>
                </a:prstGeom>
                <a:ln w="38100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/>
                <p:cNvCxnSpPr/>
                <p:nvPr/>
              </p:nvCxnSpPr>
              <p:spPr>
                <a:xfrm>
                  <a:off x="6744947" y="4177417"/>
                  <a:ext cx="333767" cy="1586"/>
                </a:xfrm>
                <a:prstGeom prst="line">
                  <a:avLst/>
                </a:prstGeom>
                <a:ln w="38100" cmpd="sng">
                  <a:solidFill>
                    <a:srgbClr val="FFFF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/>
                <p:cNvCxnSpPr/>
                <p:nvPr/>
              </p:nvCxnSpPr>
              <p:spPr>
                <a:xfrm>
                  <a:off x="6744947" y="3955268"/>
                  <a:ext cx="333767" cy="1586"/>
                </a:xfrm>
                <a:prstGeom prst="line">
                  <a:avLst/>
                </a:prstGeom>
                <a:ln w="38100" cmpd="sng">
                  <a:solidFill>
                    <a:srgbClr val="0000FF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3022" name="Group 59"/>
              <p:cNvGrpSpPr>
                <a:grpSpLocks/>
              </p:cNvGrpSpPr>
              <p:nvPr/>
            </p:nvGrpSpPr>
            <p:grpSpPr bwMode="auto">
              <a:xfrm>
                <a:off x="4896106" y="5177504"/>
                <a:ext cx="835571" cy="670056"/>
                <a:chOff x="3390900" y="2645371"/>
                <a:chExt cx="835571" cy="670056"/>
              </a:xfrm>
            </p:grpSpPr>
            <p:sp>
              <p:nvSpPr>
                <p:cNvPr id="43023" name="Oval 26"/>
                <p:cNvSpPr>
                  <a:spLocks noChangeArrowheads="1"/>
                </p:cNvSpPr>
                <p:nvPr/>
              </p:nvSpPr>
              <p:spPr bwMode="auto">
                <a:xfrm>
                  <a:off x="3676609" y="2890883"/>
                  <a:ext cx="549862" cy="424544"/>
                </a:xfrm>
                <a:prstGeom prst="ellips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/>
                  <a:endParaRPr lang="en-US" altLang="en-US" sz="1800">
                    <a:latin typeface="News Gothic MT" charset="0"/>
                  </a:endParaRPr>
                </a:p>
              </p:txBody>
            </p:sp>
            <p:sp>
              <p:nvSpPr>
                <p:cNvPr id="43024" name="TextBox 63"/>
                <p:cNvSpPr txBox="1">
                  <a:spLocks noChangeArrowheads="1"/>
                </p:cNvSpPr>
                <p:nvPr/>
              </p:nvSpPr>
              <p:spPr bwMode="auto">
                <a:xfrm>
                  <a:off x="3390900" y="2645371"/>
                  <a:ext cx="349209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en-US" altLang="en-US" sz="1800">
                      <a:solidFill>
                        <a:srgbClr val="FFFFFF"/>
                      </a:solidFill>
                      <a:latin typeface="News Gothic MT" charset="0"/>
                    </a:rPr>
                    <a:t>B</a:t>
                  </a:r>
                </a:p>
              </p:txBody>
            </p:sp>
          </p:grpSp>
        </p:grpSp>
      </p:grpSp>
      <p:sp>
        <p:nvSpPr>
          <p:cNvPr id="45" name="Rectangle 44"/>
          <p:cNvSpPr>
            <a:spLocks noChangeArrowheads="1"/>
          </p:cNvSpPr>
          <p:nvPr/>
        </p:nvSpPr>
        <p:spPr bwMode="auto">
          <a:xfrm>
            <a:off x="209550" y="5668963"/>
            <a:ext cx="42291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2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According to Level 2,</a:t>
            </a:r>
          </a:p>
          <a:p>
            <a:pPr eaLnBrk="1" hangingPunct="1"/>
            <a:r>
              <a:rPr lang="en-US" altLang="en-US" sz="2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Region A: cloud</a:t>
            </a:r>
          </a:p>
          <a:p>
            <a:pPr eaLnBrk="1" hangingPunct="1"/>
            <a:r>
              <a:rPr lang="en-US" altLang="en-US" sz="2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Region B: dust/ polluted dust for B</a:t>
            </a:r>
            <a:endParaRPr lang="en-US" altLang="en-US" sz="2000" baseline="-250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015" name="Rectangle 67"/>
          <p:cNvSpPr>
            <a:spLocks noChangeArrowheads="1"/>
          </p:cNvSpPr>
          <p:nvPr/>
        </p:nvSpPr>
        <p:spPr bwMode="auto">
          <a:xfrm>
            <a:off x="701675" y="1587500"/>
            <a:ext cx="25717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8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Vertical Feature Mask</a:t>
            </a:r>
          </a:p>
        </p:txBody>
      </p:sp>
      <p:sp>
        <p:nvSpPr>
          <p:cNvPr id="43016" name="Rectangle 68"/>
          <p:cNvSpPr>
            <a:spLocks noChangeArrowheads="1"/>
          </p:cNvSpPr>
          <p:nvPr/>
        </p:nvSpPr>
        <p:spPr bwMode="auto">
          <a:xfrm>
            <a:off x="3076575" y="4379913"/>
            <a:ext cx="25717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8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Aerosol Sub-type</a:t>
            </a:r>
          </a:p>
        </p:txBody>
      </p:sp>
      <p:sp>
        <p:nvSpPr>
          <p:cNvPr id="70" name="Rectangle 69"/>
          <p:cNvSpPr>
            <a:spLocks noChangeArrowheads="1"/>
          </p:cNvSpPr>
          <p:nvPr/>
        </p:nvSpPr>
        <p:spPr bwMode="auto">
          <a:xfrm>
            <a:off x="4768850" y="6407150"/>
            <a:ext cx="39751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Different from Level 1 Analysis…</a:t>
            </a:r>
            <a:endParaRPr lang="en-US" altLang="en-US" sz="2000" b="1" baseline="-250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" name="Left Bracket 70"/>
          <p:cNvSpPr/>
          <p:nvPr/>
        </p:nvSpPr>
        <p:spPr>
          <a:xfrm>
            <a:off x="151724" y="6011862"/>
            <a:ext cx="44450" cy="595313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100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7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549275" y="-522288"/>
            <a:ext cx="8042275" cy="1336676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cs typeface="Times New Roman" pitchFamily="18" charset="0"/>
              </a:rPr>
              <a:t>Which data should I use?</a:t>
            </a:r>
          </a:p>
        </p:txBody>
      </p:sp>
      <p:sp>
        <p:nvSpPr>
          <p:cNvPr id="45059" name="Rectangle 4"/>
          <p:cNvSpPr>
            <a:spLocks noChangeArrowheads="1"/>
          </p:cNvSpPr>
          <p:nvPr/>
        </p:nvSpPr>
        <p:spPr bwMode="auto">
          <a:xfrm>
            <a:off x="549275" y="1195388"/>
            <a:ext cx="8042275" cy="449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US" altLang="en-US" sz="2600" b="1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Safest is qualitative</a:t>
            </a:r>
            <a:r>
              <a:rPr lang="en-US" altLang="en-US" sz="26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 use of </a:t>
            </a:r>
            <a:r>
              <a:rPr lang="en-US" altLang="en-US" sz="2600" b="1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level 1 latest version </a:t>
            </a:r>
            <a:r>
              <a:rPr lang="en-US" altLang="en-US" sz="26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(currently 4</a:t>
            </a:r>
            <a:r>
              <a:rPr lang="en-US" altLang="en-US" sz="2600" dirty="0" smtClean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altLang="en-US" sz="26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attenuated backscatter data in 3 </a:t>
            </a:r>
            <a:r>
              <a:rPr lang="en-US" altLang="en-US" sz="2600" dirty="0" smtClean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channels</a:t>
            </a:r>
          </a:p>
          <a:p>
            <a:pPr eaLnBrk="1" hangingPunct="1">
              <a:buFont typeface="Arial" charset="0"/>
              <a:buChar char="•"/>
            </a:pPr>
            <a:endParaRPr lang="en-US" altLang="en-US" sz="2600" dirty="0">
              <a:solidFill>
                <a:srgbClr val="184B5B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en-US" altLang="en-US" sz="2600" dirty="0" smtClean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</a:t>
            </a:r>
            <a:r>
              <a:rPr lang="en-US" altLang="en-US" sz="2600" dirty="0" smtClean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6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Browse </a:t>
            </a:r>
            <a:r>
              <a:rPr lang="en-US" altLang="en-US" sz="2600" b="1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standard product </a:t>
            </a:r>
            <a:r>
              <a:rPr lang="en-US" altLang="en-US" sz="2600" b="1" dirty="0" err="1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lidar</a:t>
            </a:r>
            <a:r>
              <a:rPr lang="en-US" altLang="en-US" sz="2600" b="1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 images </a:t>
            </a:r>
            <a:r>
              <a:rPr lang="en-US" altLang="en-US" sz="26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online</a:t>
            </a:r>
          </a:p>
          <a:p>
            <a:pPr eaLnBrk="1" hangingPunct="1"/>
            <a:endParaRPr lang="en-US" altLang="en-US" sz="2600" dirty="0">
              <a:solidFill>
                <a:srgbClr val="184B5B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Arial" charset="0"/>
              <a:buChar char="•"/>
            </a:pPr>
            <a:r>
              <a:rPr lang="en-US" altLang="en-US" sz="26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For quantitative use, </a:t>
            </a:r>
            <a:r>
              <a:rPr lang="en-US" altLang="en-US" sz="2600" b="1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level 1 data contains less uncertainties than level 2 data</a:t>
            </a:r>
          </a:p>
          <a:p>
            <a:pPr eaLnBrk="1" hangingPunct="1"/>
            <a:endParaRPr lang="en-US" altLang="en-US" sz="2600" dirty="0">
              <a:solidFill>
                <a:srgbClr val="184B5B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Arial" charset="0"/>
              <a:buChar char="•"/>
            </a:pPr>
            <a:r>
              <a:rPr lang="en-US" altLang="en-US" sz="2600" b="1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If you use level 2 data, you need to know the associated uncertainties </a:t>
            </a:r>
            <a:r>
              <a:rPr lang="en-US" altLang="en-US" sz="26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(and most of these are reported in the level 2 data products)</a:t>
            </a:r>
          </a:p>
        </p:txBody>
      </p:sp>
      <p:sp>
        <p:nvSpPr>
          <p:cNvPr id="45060" name="Rectangle 5"/>
          <p:cNvSpPr>
            <a:spLocks noChangeArrowheads="1"/>
          </p:cNvSpPr>
          <p:nvPr/>
        </p:nvSpPr>
        <p:spPr bwMode="auto">
          <a:xfrm>
            <a:off x="2209800" y="6070600"/>
            <a:ext cx="66230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-4572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 Some knowledge on Level 1-to-level 2 algorithm…</a:t>
            </a:r>
          </a:p>
        </p:txBody>
      </p:sp>
    </p:spTree>
    <p:extLst>
      <p:ext uri="{BB962C8B-B14F-4D97-AF65-F5344CB8AC3E}">
        <p14:creationId xmlns:p14="http://schemas.microsoft.com/office/powerpoint/2010/main" val="2651330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50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190500" y="-203200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cs typeface="Times New Roman" pitchFamily="18" charset="0"/>
              </a:rPr>
              <a:t>Level 1-to-level 2 algorithm</a:t>
            </a:r>
          </a:p>
        </p:txBody>
      </p:sp>
      <p:grpSp>
        <p:nvGrpSpPr>
          <p:cNvPr id="47109" name="Group 68"/>
          <p:cNvGrpSpPr>
            <a:grpSpLocks/>
          </p:cNvGrpSpPr>
          <p:nvPr/>
        </p:nvGrpSpPr>
        <p:grpSpPr bwMode="auto">
          <a:xfrm>
            <a:off x="963613" y="1181100"/>
            <a:ext cx="7461250" cy="5116513"/>
            <a:chOff x="964089" y="1219200"/>
            <a:chExt cx="7460282" cy="5116200"/>
          </a:xfrm>
        </p:grpSpPr>
        <p:sp>
          <p:nvSpPr>
            <p:cNvPr id="14" name="Rectangle 13"/>
            <p:cNvSpPr/>
            <p:nvPr/>
          </p:nvSpPr>
          <p:spPr>
            <a:xfrm>
              <a:off x="1549800" y="1817651"/>
              <a:ext cx="1866658" cy="30319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6143429" y="1831938"/>
              <a:ext cx="1868246" cy="3031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Rounded Rectangle 15"/>
            <p:cNvSpPr>
              <a:spLocks noChangeArrowheads="1"/>
            </p:cNvSpPr>
            <p:nvPr/>
          </p:nvSpPr>
          <p:spPr bwMode="auto">
            <a:xfrm>
              <a:off x="1435515" y="1968454"/>
              <a:ext cx="1879356" cy="1269922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>
              <a:outerShdw blurRad="63500" dist="26940" dir="5400000" sx="100999" sy="100999" rotWithShape="0">
                <a:srgbClr val="000000">
                  <a:alpha val="39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  <a:cs typeface="+mn-cs"/>
              </a:endParaRP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1867259" y="2224027"/>
              <a:ext cx="1053963" cy="22858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>
              <a:outerShdw blurRad="63500" dist="26940" dir="5400000" sx="100999" sy="100999" rotWithShape="0">
                <a:srgbClr val="000000">
                  <a:alpha val="39999"/>
                </a:srgbClr>
              </a:outerShdw>
            </a:effectLst>
          </p:spPr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50" dirty="0">
                  <a:latin typeface="Times New Roman"/>
                  <a:cs typeface="Times New Roman"/>
                </a:rPr>
                <a:t>Averaging engine</a:t>
              </a:r>
            </a:p>
          </p:txBody>
        </p:sp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1867259" y="2743107"/>
              <a:ext cx="1053963" cy="22858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>
              <a:outerShdw blurRad="63500" dist="26940" dir="5400000" sx="100999" sy="100999" rotWithShape="0">
                <a:srgbClr val="000000">
                  <a:alpha val="39999"/>
                </a:srgbClr>
              </a:outerShdw>
            </a:effectLst>
          </p:spPr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50" dirty="0">
                  <a:latin typeface="Times New Roman"/>
                  <a:cs typeface="Times New Roman"/>
                </a:rPr>
                <a:t>Profile Scanner</a:t>
              </a:r>
            </a:p>
          </p:txBody>
        </p:sp>
        <p:cxnSp>
          <p:nvCxnSpPr>
            <p:cNvPr id="23" name="Straight Connector 22"/>
            <p:cNvCxnSpPr>
              <a:stCxn id="20" idx="1"/>
            </p:cNvCxnSpPr>
            <p:nvPr/>
          </p:nvCxnSpPr>
          <p:spPr>
            <a:xfrm rot="10800000">
              <a:off x="1684720" y="2857400"/>
              <a:ext cx="182538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10800000">
              <a:off x="1656149" y="2338320"/>
              <a:ext cx="182538" cy="158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 flipH="1" flipV="1">
              <a:off x="1409307" y="2599448"/>
              <a:ext cx="49368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Right Bracket 35"/>
            <p:cNvSpPr/>
            <p:nvPr/>
          </p:nvSpPr>
          <p:spPr>
            <a:xfrm>
              <a:off x="2921222" y="2336732"/>
              <a:ext cx="215872" cy="522256"/>
            </a:xfrm>
            <a:prstGeom prst="rightBracke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7" name="Right Bracket 36"/>
            <p:cNvSpPr/>
            <p:nvPr/>
          </p:nvSpPr>
          <p:spPr>
            <a:xfrm flipH="1">
              <a:off x="1656149" y="2336732"/>
              <a:ext cx="152380" cy="522256"/>
            </a:xfrm>
            <a:prstGeom prst="rightBracke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9" name="Rounded Rectangle 38"/>
            <p:cNvSpPr>
              <a:spLocks noChangeArrowheads="1"/>
            </p:cNvSpPr>
            <p:nvPr/>
          </p:nvSpPr>
          <p:spPr bwMode="auto">
            <a:xfrm>
              <a:off x="1194246" y="4444803"/>
              <a:ext cx="2374592" cy="1423901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>
              <a:outerShdw blurRad="63500" dist="26940" dir="5400000" sx="100999" sy="100999" rotWithShape="0">
                <a:srgbClr val="000000">
                  <a:alpha val="39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  <a:cs typeface="+mn-cs"/>
              </a:endParaRPr>
            </a:p>
          </p:txBody>
        </p:sp>
        <p:sp>
          <p:nvSpPr>
            <p:cNvPr id="40" name="Rounded Rectangle 39"/>
            <p:cNvSpPr>
              <a:spLocks noChangeArrowheads="1"/>
            </p:cNvSpPr>
            <p:nvPr/>
          </p:nvSpPr>
          <p:spPr bwMode="auto">
            <a:xfrm>
              <a:off x="1838688" y="3657451"/>
              <a:ext cx="1082535" cy="685758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>
              <a:outerShdw blurRad="63500" dist="26940" dir="5400000" sx="100999" sy="100999" rotWithShape="0">
                <a:srgbClr val="000000">
                  <a:alpha val="39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  <a:cs typeface="+mn-cs"/>
              </a:endParaRPr>
            </a:p>
          </p:txBody>
        </p:sp>
        <p:sp>
          <p:nvSpPr>
            <p:cNvPr id="41" name="Rounded Rectangle 40"/>
            <p:cNvSpPr>
              <a:spLocks noChangeArrowheads="1"/>
            </p:cNvSpPr>
            <p:nvPr/>
          </p:nvSpPr>
          <p:spPr bwMode="auto">
            <a:xfrm>
              <a:off x="4035502" y="3174880"/>
              <a:ext cx="1142852" cy="593689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>
              <a:outerShdw blurRad="63500" dist="26940" dir="5400000" sx="100999" sy="100999" rotWithShape="0">
                <a:srgbClr val="000000">
                  <a:alpha val="39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  <a:cs typeface="+mn-cs"/>
              </a:endParaRPr>
            </a:p>
          </p:txBody>
        </p:sp>
        <p:sp>
          <p:nvSpPr>
            <p:cNvPr id="42" name="Rounded Rectangle 41"/>
            <p:cNvSpPr>
              <a:spLocks noChangeArrowheads="1"/>
            </p:cNvSpPr>
            <p:nvPr/>
          </p:nvSpPr>
          <p:spPr bwMode="auto">
            <a:xfrm>
              <a:off x="4035502" y="4892450"/>
              <a:ext cx="1142852" cy="593689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>
              <a:outerShdw blurRad="63500" dist="26940" dir="5400000" sx="100999" sy="100999" rotWithShape="0">
                <a:srgbClr val="000000">
                  <a:alpha val="39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  <a:cs typeface="+mn-cs"/>
              </a:endParaRPr>
            </a:p>
          </p:txBody>
        </p:sp>
        <p:sp>
          <p:nvSpPr>
            <p:cNvPr id="43" name="Rounded Rectangle 42"/>
            <p:cNvSpPr>
              <a:spLocks noChangeArrowheads="1"/>
            </p:cNvSpPr>
            <p:nvPr/>
          </p:nvSpPr>
          <p:spPr bwMode="auto">
            <a:xfrm>
              <a:off x="5533908" y="5486139"/>
              <a:ext cx="731743" cy="522256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>
              <a:outerShdw blurRad="63500" dist="26940" dir="5400000" sx="100999" sy="100999" rotWithShape="0">
                <a:srgbClr val="000000">
                  <a:alpha val="39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  <a:cs typeface="+mn-cs"/>
              </a:endParaRPr>
            </a:p>
          </p:txBody>
        </p:sp>
        <p:sp>
          <p:nvSpPr>
            <p:cNvPr id="45" name="Rectangle 44"/>
            <p:cNvSpPr>
              <a:spLocks noChangeArrowheads="1"/>
            </p:cNvSpPr>
            <p:nvPr/>
          </p:nvSpPr>
          <p:spPr bwMode="auto">
            <a:xfrm>
              <a:off x="1340277" y="4778157"/>
              <a:ext cx="692060" cy="46669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>
              <a:outerShdw blurRad="63500" dist="26940" dir="5400000" sx="100999" sy="100999" rotWithShape="0">
                <a:srgbClr val="000000">
                  <a:alpha val="39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50" dirty="0">
                  <a:latin typeface="Times New Roman"/>
                  <a:cs typeface="Times New Roman"/>
                </a:rPr>
                <a:t>Extinction Averaging Engine</a:t>
              </a:r>
            </a:p>
          </p:txBody>
        </p:sp>
        <p:sp>
          <p:nvSpPr>
            <p:cNvPr id="46" name="Rectangle 45"/>
            <p:cNvSpPr>
              <a:spLocks noChangeArrowheads="1"/>
            </p:cNvSpPr>
            <p:nvPr/>
          </p:nvSpPr>
          <p:spPr bwMode="auto">
            <a:xfrm>
              <a:off x="2724398" y="4778157"/>
              <a:ext cx="692060" cy="46669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>
              <a:outerShdw blurRad="63500" dist="26940" dir="5400000" sx="100999" sy="100999" rotWithShape="0">
                <a:srgbClr val="000000">
                  <a:alpha val="39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00" dirty="0">
                  <a:latin typeface="Times New Roman"/>
                  <a:cs typeface="Times New Roman"/>
                </a:rPr>
                <a:t>Profile Solver</a:t>
              </a:r>
            </a:p>
          </p:txBody>
        </p:sp>
        <p:sp>
          <p:nvSpPr>
            <p:cNvPr id="47" name="Rectangle 46"/>
            <p:cNvSpPr>
              <a:spLocks noChangeArrowheads="1"/>
            </p:cNvSpPr>
            <p:nvPr/>
          </p:nvSpPr>
          <p:spPr bwMode="auto">
            <a:xfrm>
              <a:off x="1867259" y="5397244"/>
              <a:ext cx="1053963" cy="36669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>
              <a:outerShdw blurRad="63500" dist="26940" dir="5400000" sx="100999" sy="100999" rotWithShape="0">
                <a:srgbClr val="000000">
                  <a:alpha val="39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00" dirty="0">
                  <a:latin typeface="Times New Roman"/>
                  <a:cs typeface="Times New Roman"/>
                </a:rPr>
                <a:t>T</a:t>
              </a:r>
              <a:r>
                <a:rPr lang="en-US" sz="900" baseline="30000" dirty="0">
                  <a:latin typeface="Times New Roman"/>
                  <a:cs typeface="Times New Roman"/>
                </a:rPr>
                <a:t>2</a:t>
              </a:r>
              <a:r>
                <a:rPr lang="en-US" sz="900" dirty="0">
                  <a:latin typeface="Times New Roman"/>
                  <a:cs typeface="Times New Roman"/>
                </a:rPr>
                <a:t> corrected layer properties</a:t>
              </a:r>
            </a:p>
          </p:txBody>
        </p:sp>
        <p:sp>
          <p:nvSpPr>
            <p:cNvPr id="48" name="Rectangle 47"/>
            <p:cNvSpPr>
              <a:spLocks noChangeArrowheads="1"/>
            </p:cNvSpPr>
            <p:nvPr/>
          </p:nvSpPr>
          <p:spPr bwMode="auto">
            <a:xfrm>
              <a:off x="6838664" y="1950993"/>
              <a:ext cx="971424" cy="468283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>
              <a:outerShdw blurRad="63500" dist="26940" dir="5400000" sx="100999" sy="100999" rotWithShape="0">
                <a:srgbClr val="000000">
                  <a:alpha val="39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00" b="1" dirty="0">
                  <a:latin typeface="Times New Roman"/>
                  <a:cs typeface="Times New Roman"/>
                </a:rPr>
                <a:t>Vertical Feature Mask</a:t>
              </a:r>
            </a:p>
          </p:txBody>
        </p:sp>
        <p:sp>
          <p:nvSpPr>
            <p:cNvPr id="49" name="Rectangle 48"/>
            <p:cNvSpPr>
              <a:spLocks noChangeArrowheads="1"/>
            </p:cNvSpPr>
            <p:nvPr/>
          </p:nvSpPr>
          <p:spPr bwMode="auto">
            <a:xfrm>
              <a:off x="6864060" y="2744695"/>
              <a:ext cx="971424" cy="468283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>
              <a:outerShdw blurRad="63500" dist="26940" dir="5400000" sx="100999" sy="100999" rotWithShape="0">
                <a:srgbClr val="000000">
                  <a:alpha val="39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00" b="1" dirty="0">
                  <a:latin typeface="Times New Roman"/>
                  <a:cs typeface="Times New Roman"/>
                </a:rPr>
                <a:t>1/3km Cloud Layer Product</a:t>
              </a:r>
            </a:p>
          </p:txBody>
        </p:sp>
        <p:sp>
          <p:nvSpPr>
            <p:cNvPr id="50" name="Rectangle 49"/>
            <p:cNvSpPr>
              <a:spLocks noChangeArrowheads="1"/>
            </p:cNvSpPr>
            <p:nvPr/>
          </p:nvSpPr>
          <p:spPr bwMode="auto">
            <a:xfrm>
              <a:off x="6851362" y="3327271"/>
              <a:ext cx="971424" cy="46669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>
              <a:outerShdw blurRad="63500" dist="26940" dir="5400000" sx="100999" sy="100999" rotWithShape="0">
                <a:srgbClr val="000000">
                  <a:alpha val="39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00" b="1" dirty="0">
                  <a:latin typeface="Times New Roman"/>
                  <a:cs typeface="Times New Roman"/>
                </a:rPr>
                <a:t>1km Cloud Layer Product</a:t>
              </a:r>
            </a:p>
          </p:txBody>
        </p:sp>
        <p:sp>
          <p:nvSpPr>
            <p:cNvPr id="51" name="Rectangle 50"/>
            <p:cNvSpPr>
              <a:spLocks noChangeArrowheads="1"/>
            </p:cNvSpPr>
            <p:nvPr/>
          </p:nvSpPr>
          <p:spPr bwMode="auto">
            <a:xfrm>
              <a:off x="6876759" y="3924135"/>
              <a:ext cx="971424" cy="46669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>
              <a:outerShdw blurRad="63500" dist="26940" dir="5400000" sx="100999" sy="100999" rotWithShape="0">
                <a:srgbClr val="000000">
                  <a:alpha val="39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00" b="1" dirty="0">
                  <a:latin typeface="Times New Roman"/>
                  <a:cs typeface="Times New Roman"/>
                </a:rPr>
                <a:t>5km Cloud Layer Product</a:t>
              </a:r>
            </a:p>
          </p:txBody>
        </p:sp>
        <p:sp>
          <p:nvSpPr>
            <p:cNvPr id="52" name="Rectangle 51"/>
            <p:cNvSpPr>
              <a:spLocks noChangeArrowheads="1"/>
            </p:cNvSpPr>
            <p:nvPr/>
          </p:nvSpPr>
          <p:spPr bwMode="auto">
            <a:xfrm>
              <a:off x="6838664" y="4495600"/>
              <a:ext cx="971424" cy="46828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>
              <a:outerShdw blurRad="63500" dist="26940" dir="5400000" sx="100999" sy="100999" rotWithShape="0">
                <a:srgbClr val="000000">
                  <a:alpha val="39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00" b="1" dirty="0">
                  <a:latin typeface="Times New Roman"/>
                  <a:cs typeface="Times New Roman"/>
                </a:rPr>
                <a:t>5km Aerosol Layer Product</a:t>
              </a:r>
            </a:p>
          </p:txBody>
        </p:sp>
        <p:sp>
          <p:nvSpPr>
            <p:cNvPr id="53" name="Rectangle 52"/>
            <p:cNvSpPr>
              <a:spLocks noChangeArrowheads="1"/>
            </p:cNvSpPr>
            <p:nvPr/>
          </p:nvSpPr>
          <p:spPr bwMode="auto">
            <a:xfrm>
              <a:off x="6851362" y="5295651"/>
              <a:ext cx="971424" cy="46828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>
              <a:outerShdw blurRad="63500" dist="26940" dir="5400000" sx="100999" sy="100999" rotWithShape="0">
                <a:srgbClr val="000000">
                  <a:alpha val="39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00" b="1" dirty="0">
                  <a:latin typeface="Times New Roman"/>
                  <a:cs typeface="Times New Roman"/>
                </a:rPr>
                <a:t>5km Cloud Profile Product</a:t>
              </a:r>
            </a:p>
          </p:txBody>
        </p:sp>
        <p:sp>
          <p:nvSpPr>
            <p:cNvPr id="54" name="Rectangle 53"/>
            <p:cNvSpPr>
              <a:spLocks noChangeArrowheads="1"/>
            </p:cNvSpPr>
            <p:nvPr/>
          </p:nvSpPr>
          <p:spPr bwMode="auto">
            <a:xfrm>
              <a:off x="6864060" y="5868704"/>
              <a:ext cx="971424" cy="46669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>
              <a:outerShdw blurRad="63500" dist="26940" dir="5400000" sx="100999" sy="100999" rotWithShape="0">
                <a:srgbClr val="000000">
                  <a:alpha val="39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00" b="1" dirty="0">
                  <a:latin typeface="Times New Roman"/>
                  <a:cs typeface="Times New Roman"/>
                </a:rPr>
                <a:t>5km Aerosol Profile Product</a:t>
              </a:r>
            </a:p>
          </p:txBody>
        </p:sp>
        <p:cxnSp>
          <p:nvCxnSpPr>
            <p:cNvPr id="56" name="Straight Arrow Connector 55"/>
            <p:cNvCxnSpPr/>
            <p:nvPr/>
          </p:nvCxnSpPr>
          <p:spPr>
            <a:xfrm flipV="1">
              <a:off x="5178354" y="2224027"/>
              <a:ext cx="1660310" cy="126833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/>
            <p:cNvCxnSpPr/>
            <p:nvPr/>
          </p:nvCxnSpPr>
          <p:spPr>
            <a:xfrm flipV="1">
              <a:off x="5178354" y="2971693"/>
              <a:ext cx="1660310" cy="52066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/>
            <p:cNvCxnSpPr>
              <a:endCxn id="50" idx="1"/>
            </p:cNvCxnSpPr>
            <p:nvPr/>
          </p:nvCxnSpPr>
          <p:spPr>
            <a:xfrm>
              <a:off x="5330734" y="3492361"/>
              <a:ext cx="1520628" cy="68259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/>
            <p:cNvCxnSpPr>
              <a:endCxn id="51" idx="1"/>
            </p:cNvCxnSpPr>
            <p:nvPr/>
          </p:nvCxnSpPr>
          <p:spPr>
            <a:xfrm>
              <a:off x="5178354" y="3492361"/>
              <a:ext cx="1698405" cy="66512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>
              <a:endCxn id="52" idx="1"/>
            </p:cNvCxnSpPr>
            <p:nvPr/>
          </p:nvCxnSpPr>
          <p:spPr>
            <a:xfrm>
              <a:off x="5178354" y="3492361"/>
              <a:ext cx="1660310" cy="123658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/>
            <p:cNvCxnSpPr>
              <a:stCxn id="42" idx="3"/>
            </p:cNvCxnSpPr>
            <p:nvPr/>
          </p:nvCxnSpPr>
          <p:spPr>
            <a:xfrm flipV="1">
              <a:off x="5178354" y="4157483"/>
              <a:ext cx="1660310" cy="103181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>
              <a:endCxn id="52" idx="1"/>
            </p:cNvCxnSpPr>
            <p:nvPr/>
          </p:nvCxnSpPr>
          <p:spPr>
            <a:xfrm flipV="1">
              <a:off x="5178354" y="4728948"/>
              <a:ext cx="1660310" cy="46034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/>
            <p:cNvCxnSpPr>
              <a:stCxn id="42" idx="3"/>
            </p:cNvCxnSpPr>
            <p:nvPr/>
          </p:nvCxnSpPr>
          <p:spPr>
            <a:xfrm>
              <a:off x="5178354" y="5189295"/>
              <a:ext cx="355554" cy="29684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/>
            <p:cNvCxnSpPr>
              <a:endCxn id="53" idx="1"/>
            </p:cNvCxnSpPr>
            <p:nvPr/>
          </p:nvCxnSpPr>
          <p:spPr>
            <a:xfrm flipV="1">
              <a:off x="6265651" y="5528999"/>
              <a:ext cx="585711" cy="23493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>
              <a:stCxn id="43" idx="3"/>
              <a:endCxn id="54" idx="1"/>
            </p:cNvCxnSpPr>
            <p:nvPr/>
          </p:nvCxnSpPr>
          <p:spPr>
            <a:xfrm>
              <a:off x="6265651" y="5746473"/>
              <a:ext cx="598409" cy="35557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Arrow Connector 87"/>
            <p:cNvCxnSpPr>
              <a:endCxn id="42" idx="1"/>
            </p:cNvCxnSpPr>
            <p:nvPr/>
          </p:nvCxnSpPr>
          <p:spPr>
            <a:xfrm>
              <a:off x="3568838" y="5175008"/>
              <a:ext cx="466664" cy="1428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Arrow Connector 89"/>
            <p:cNvCxnSpPr>
              <a:endCxn id="41" idx="1"/>
            </p:cNvCxnSpPr>
            <p:nvPr/>
          </p:nvCxnSpPr>
          <p:spPr>
            <a:xfrm flipV="1">
              <a:off x="2379955" y="3471725"/>
              <a:ext cx="1655547" cy="158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Arrow Connector 92"/>
            <p:cNvCxnSpPr>
              <a:stCxn id="40" idx="0"/>
            </p:cNvCxnSpPr>
            <p:nvPr/>
          </p:nvCxnSpPr>
          <p:spPr>
            <a:xfrm rot="16200000" flipV="1">
              <a:off x="2297410" y="3574906"/>
              <a:ext cx="16509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Arrow Connector 97"/>
            <p:cNvCxnSpPr/>
            <p:nvPr/>
          </p:nvCxnSpPr>
          <p:spPr>
            <a:xfrm rot="5400000" flipH="1" flipV="1">
              <a:off x="-396315" y="3813016"/>
              <a:ext cx="2722395" cy="1587"/>
            </a:xfrm>
            <a:prstGeom prst="straightConnector1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Arrow Connector 101"/>
            <p:cNvCxnSpPr/>
            <p:nvPr/>
          </p:nvCxnSpPr>
          <p:spPr>
            <a:xfrm rot="10800000">
              <a:off x="965676" y="2452613"/>
              <a:ext cx="469839" cy="1587"/>
            </a:xfrm>
            <a:prstGeom prst="straightConnector1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Arrow Connector 104"/>
            <p:cNvCxnSpPr>
              <a:stCxn id="39" idx="1"/>
            </p:cNvCxnSpPr>
            <p:nvPr/>
          </p:nvCxnSpPr>
          <p:spPr>
            <a:xfrm rot="10800000" flipV="1">
              <a:off x="965676" y="5155959"/>
              <a:ext cx="228570" cy="17462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Arrow Connector 109"/>
            <p:cNvCxnSpPr/>
            <p:nvPr/>
          </p:nvCxnSpPr>
          <p:spPr>
            <a:xfrm rot="10800000">
              <a:off x="1610117" y="3987631"/>
              <a:ext cx="228570" cy="1588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Arrow Connector 112"/>
            <p:cNvCxnSpPr>
              <a:stCxn id="45" idx="2"/>
            </p:cNvCxnSpPr>
            <p:nvPr/>
          </p:nvCxnSpPr>
          <p:spPr>
            <a:xfrm rot="5400000">
              <a:off x="1537092" y="5381371"/>
              <a:ext cx="285733" cy="12698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Arrow Connector 119"/>
            <p:cNvCxnSpPr/>
            <p:nvPr/>
          </p:nvCxnSpPr>
          <p:spPr>
            <a:xfrm rot="16200000" flipV="1">
              <a:off x="2685482" y="4377339"/>
              <a:ext cx="788939" cy="12698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Arrow Connector 121"/>
            <p:cNvCxnSpPr/>
            <p:nvPr/>
          </p:nvCxnSpPr>
          <p:spPr>
            <a:xfrm>
              <a:off x="2921222" y="5530586"/>
              <a:ext cx="139682" cy="1588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Arrow Connector 124"/>
            <p:cNvCxnSpPr/>
            <p:nvPr/>
          </p:nvCxnSpPr>
          <p:spPr>
            <a:xfrm rot="5400000" flipH="1" flipV="1">
              <a:off x="1240250" y="4382894"/>
              <a:ext cx="79052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Arrow Connector 128"/>
            <p:cNvCxnSpPr/>
            <p:nvPr/>
          </p:nvCxnSpPr>
          <p:spPr>
            <a:xfrm rot="10800000">
              <a:off x="1684720" y="5546460"/>
              <a:ext cx="153967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Arrow Connector 130"/>
            <p:cNvCxnSpPr>
              <a:endCxn id="46" idx="2"/>
            </p:cNvCxnSpPr>
            <p:nvPr/>
          </p:nvCxnSpPr>
          <p:spPr>
            <a:xfrm rot="16200000" flipV="1">
              <a:off x="2928355" y="5386926"/>
              <a:ext cx="287320" cy="3175"/>
            </a:xfrm>
            <a:prstGeom prst="straightConnector1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7161" name="TextBox 137"/>
            <p:cNvSpPr txBox="1">
              <a:spLocks noChangeArrowheads="1"/>
            </p:cNvSpPr>
            <p:nvPr/>
          </p:nvSpPr>
          <p:spPr bwMode="auto">
            <a:xfrm>
              <a:off x="1866899" y="3720780"/>
              <a:ext cx="1054101" cy="5539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en-US" altLang="en-US" sz="1000">
                  <a:latin typeface="News Gothic MT" charset="0"/>
                </a:rPr>
                <a:t>Scene Classification Algorithm</a:t>
              </a:r>
            </a:p>
          </p:txBody>
        </p:sp>
        <p:sp>
          <p:nvSpPr>
            <p:cNvPr id="47162" name="TextBox 138"/>
            <p:cNvSpPr txBox="1">
              <a:spLocks noChangeArrowheads="1"/>
            </p:cNvSpPr>
            <p:nvPr/>
          </p:nvSpPr>
          <p:spPr bwMode="auto">
            <a:xfrm>
              <a:off x="4163060" y="3231770"/>
              <a:ext cx="889000" cy="40011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en-US" altLang="en-US" sz="1000">
                  <a:latin typeface="News Gothic MT" charset="0"/>
                </a:rPr>
                <a:t>Composite layer Product</a:t>
              </a:r>
            </a:p>
          </p:txBody>
        </p:sp>
        <p:sp>
          <p:nvSpPr>
            <p:cNvPr id="47163" name="TextBox 139"/>
            <p:cNvSpPr txBox="1">
              <a:spLocks noChangeArrowheads="1"/>
            </p:cNvSpPr>
            <p:nvPr/>
          </p:nvSpPr>
          <p:spPr bwMode="auto">
            <a:xfrm>
              <a:off x="4086860" y="4943444"/>
              <a:ext cx="1016000" cy="40011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en-US" altLang="en-US" sz="1000">
                  <a:latin typeface="News Gothic MT" charset="0"/>
                </a:rPr>
                <a:t>Preliminary Profile Product</a:t>
              </a:r>
            </a:p>
          </p:txBody>
        </p:sp>
        <p:sp>
          <p:nvSpPr>
            <p:cNvPr id="47164" name="TextBox 140"/>
            <p:cNvSpPr txBox="1">
              <a:spLocks noChangeArrowheads="1"/>
            </p:cNvSpPr>
            <p:nvPr/>
          </p:nvSpPr>
          <p:spPr bwMode="auto">
            <a:xfrm>
              <a:off x="5420360" y="5481164"/>
              <a:ext cx="934720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en-US" altLang="en-US" sz="1000">
                  <a:latin typeface="News Gothic MT" charset="0"/>
                </a:rPr>
                <a:t>Profile Averaging engine</a:t>
              </a:r>
            </a:p>
          </p:txBody>
        </p:sp>
        <p:sp>
          <p:nvSpPr>
            <p:cNvPr id="47165" name="TextBox 56"/>
            <p:cNvSpPr txBox="1">
              <a:spLocks noChangeArrowheads="1"/>
            </p:cNvSpPr>
            <p:nvPr/>
          </p:nvSpPr>
          <p:spPr bwMode="auto">
            <a:xfrm>
              <a:off x="1202183" y="1219200"/>
              <a:ext cx="2433321" cy="4619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altLang="en-US" b="1">
                  <a:solidFill>
                    <a:srgbClr val="215D77"/>
                  </a:solidFill>
                  <a:latin typeface="Times New Roman" pitchFamily="18" charset="0"/>
                  <a:cs typeface="Times New Roman" pitchFamily="18" charset="0"/>
                </a:rPr>
                <a:t>Input (level 1, β’)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6170413" y="1244598"/>
              <a:ext cx="2253958" cy="46193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>
                  <a:solidFill>
                    <a:schemeClr val="accent1">
                      <a:lumMod val="75000"/>
                    </a:schemeClr>
                  </a:solidFill>
                  <a:latin typeface="Times New Roman"/>
                  <a:cs typeface="Times New Roman"/>
                </a:rPr>
                <a:t>Output (level 2)</a:t>
              </a:r>
            </a:p>
          </p:txBody>
        </p:sp>
        <p:cxnSp>
          <p:nvCxnSpPr>
            <p:cNvPr id="66" name="Straight Arrow Connector 65"/>
            <p:cNvCxnSpPr>
              <a:endCxn id="40" idx="3"/>
            </p:cNvCxnSpPr>
            <p:nvPr/>
          </p:nvCxnSpPr>
          <p:spPr>
            <a:xfrm rot="10800000" flipV="1">
              <a:off x="2921222" y="3989219"/>
              <a:ext cx="165079" cy="11111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110" name="TextBox 74"/>
          <p:cNvSpPr txBox="1">
            <a:spLocks noChangeArrowheads="1"/>
          </p:cNvSpPr>
          <p:nvPr/>
        </p:nvSpPr>
        <p:spPr bwMode="auto">
          <a:xfrm>
            <a:off x="3136706" y="1842572"/>
            <a:ext cx="2158385" cy="40013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Layer detection</a:t>
            </a:r>
          </a:p>
        </p:txBody>
      </p:sp>
      <p:sp>
        <p:nvSpPr>
          <p:cNvPr id="47111" name="TextBox 75"/>
          <p:cNvSpPr txBox="1">
            <a:spLocks noChangeArrowheads="1"/>
          </p:cNvSpPr>
          <p:nvPr/>
        </p:nvSpPr>
        <p:spPr bwMode="auto">
          <a:xfrm>
            <a:off x="2883575" y="3784439"/>
            <a:ext cx="2600395" cy="40013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Layer classification</a:t>
            </a:r>
          </a:p>
        </p:txBody>
      </p:sp>
      <p:sp>
        <p:nvSpPr>
          <p:cNvPr id="47112" name="TextBox 77"/>
          <p:cNvSpPr txBox="1">
            <a:spLocks noChangeArrowheads="1"/>
          </p:cNvSpPr>
          <p:nvPr/>
        </p:nvSpPr>
        <p:spPr bwMode="auto">
          <a:xfrm>
            <a:off x="2882674" y="5785580"/>
            <a:ext cx="2258460" cy="400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2000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3. Layer extinction</a:t>
            </a:r>
          </a:p>
        </p:txBody>
      </p:sp>
      <p:sp>
        <p:nvSpPr>
          <p:cNvPr id="47108" name="TextBox 88"/>
          <p:cNvSpPr txBox="1">
            <a:spLocks noChangeArrowheads="1"/>
          </p:cNvSpPr>
          <p:nvPr/>
        </p:nvSpPr>
        <p:spPr bwMode="auto">
          <a:xfrm>
            <a:off x="6470650" y="2330450"/>
            <a:ext cx="20129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000" i="1">
                <a:latin typeface="Times New Roman" pitchFamily="18" charset="0"/>
                <a:cs typeface="Times New Roman" pitchFamily="18" charset="0"/>
              </a:rPr>
              <a:t>Combined aerosol and cloud layer</a:t>
            </a:r>
          </a:p>
        </p:txBody>
      </p:sp>
    </p:spTree>
    <p:extLst>
      <p:ext uri="{BB962C8B-B14F-4D97-AF65-F5344CB8AC3E}">
        <p14:creationId xmlns:p14="http://schemas.microsoft.com/office/powerpoint/2010/main" val="16568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7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7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10" grpId="0" animBg="1"/>
      <p:bldP spid="47111" grpId="0" animBg="1"/>
      <p:bldP spid="4711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>
          <a:xfrm>
            <a:off x="152400" y="152399"/>
            <a:ext cx="8229600" cy="838201"/>
          </a:xfrm>
        </p:spPr>
        <p:txBody>
          <a:bodyPr>
            <a:normAutofit/>
          </a:bodyPr>
          <a:lstStyle/>
          <a:p>
            <a:r>
              <a:rPr lang="en-US" altLang="en-US" dirty="0" smtClean="0">
                <a:cs typeface="Times New Roman" pitchFamily="18" charset="0"/>
              </a:rPr>
              <a:t>Layer Detection</a:t>
            </a:r>
            <a:endParaRPr lang="en-US" altLang="en-US" b="1" dirty="0" smtClean="0">
              <a:solidFill>
                <a:srgbClr val="FF0000"/>
              </a:solidFill>
              <a:cs typeface="Times New Roman" pitchFamily="18" charset="0"/>
            </a:endParaRPr>
          </a:p>
        </p:txBody>
      </p:sp>
      <p:pic>
        <p:nvPicPr>
          <p:cNvPr id="49155" name="Picture 3" descr="SIBYL_basic_flow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91"/>
          <a:stretch>
            <a:fillRect/>
          </a:stretch>
        </p:blipFill>
        <p:spPr bwMode="auto">
          <a:xfrm>
            <a:off x="457200" y="1543050"/>
            <a:ext cx="3468688" cy="3365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156" name="TextBox 19"/>
          <p:cNvSpPr txBox="1">
            <a:spLocks noChangeArrowheads="1"/>
          </p:cNvSpPr>
          <p:nvPr/>
        </p:nvSpPr>
        <p:spPr bwMode="auto">
          <a:xfrm>
            <a:off x="4241800" y="1663700"/>
            <a:ext cx="4749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cmpd="dbl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Aft>
                <a:spcPts val="1200"/>
              </a:spcAft>
            </a:pPr>
            <a:r>
              <a:rPr lang="en-US" altLang="en-US" sz="18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b) Data averaged from 333m to 5km</a:t>
            </a:r>
          </a:p>
        </p:txBody>
      </p:sp>
      <p:grpSp>
        <p:nvGrpSpPr>
          <p:cNvPr id="49157" name="Group 16"/>
          <p:cNvGrpSpPr>
            <a:grpSpLocks/>
          </p:cNvGrpSpPr>
          <p:nvPr/>
        </p:nvGrpSpPr>
        <p:grpSpPr bwMode="auto">
          <a:xfrm>
            <a:off x="4081463" y="2046288"/>
            <a:ext cx="5062537" cy="1846262"/>
            <a:chOff x="4081987" y="1607820"/>
            <a:chExt cx="5062013" cy="1846873"/>
          </a:xfrm>
        </p:grpSpPr>
        <p:pic>
          <p:nvPicPr>
            <p:cNvPr id="49161" name="Picture 7" descr="HalfOrbit-1avg-CAL_LID_L1-Prov-V2-01.2007-08-04T17-56-18ZD.jp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1987" y="1607820"/>
              <a:ext cx="2438399" cy="182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9162" name="Picture 8" descr="HalfOrbit-15avg-CAL_LID_L1-Prov-V2-01.2007-08-04T17-56-18ZD.jp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05601" y="1625893"/>
              <a:ext cx="2438399" cy="182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0" name="Straight Arrow Connector 9"/>
            <p:cNvCxnSpPr/>
            <p:nvPr/>
          </p:nvCxnSpPr>
          <p:spPr>
            <a:xfrm>
              <a:off x="6296320" y="2525699"/>
              <a:ext cx="587314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158" name="Rectangle 11"/>
          <p:cNvSpPr>
            <a:spLocks noChangeArrowheads="1"/>
          </p:cNvSpPr>
          <p:nvPr/>
        </p:nvSpPr>
        <p:spPr bwMode="auto">
          <a:xfrm>
            <a:off x="290513" y="5327650"/>
            <a:ext cx="8396287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-3429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Aft>
                <a:spcPts val="1200"/>
              </a:spcAft>
            </a:pPr>
            <a:r>
              <a:rPr lang="en-US" altLang="en-US" sz="1800" dirty="0" smtClean="0">
                <a:latin typeface="Times New Roman" pitchFamily="18" charset="0"/>
                <a:cs typeface="Times New Roman" pitchFamily="18" charset="0"/>
              </a:rPr>
              <a:t>d)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Detected layers removed from curtain scene</a:t>
            </a:r>
          </a:p>
          <a:p>
            <a:pPr eaLnBrk="1" hangingPunct="1">
              <a:spcAft>
                <a:spcPts val="1200"/>
              </a:spcAft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altLang="en-US" sz="18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Further averaging of the data (20, 80km)…</a:t>
            </a:r>
            <a:endParaRPr lang="en-US" altLang="en-US" sz="1800" dirty="0">
              <a:latin typeface="News Gothic MT" charset="0"/>
            </a:endParaRPr>
          </a:p>
        </p:txBody>
      </p:sp>
      <p:sp>
        <p:nvSpPr>
          <p:cNvPr id="49159" name="Rectangle 14"/>
          <p:cNvSpPr>
            <a:spLocks noChangeArrowheads="1"/>
          </p:cNvSpPr>
          <p:nvPr/>
        </p:nvSpPr>
        <p:spPr bwMode="auto">
          <a:xfrm>
            <a:off x="4241800" y="3994150"/>
            <a:ext cx="4749800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-3429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Aft>
                <a:spcPts val="600"/>
              </a:spcAft>
            </a:pPr>
            <a:r>
              <a:rPr lang="en-US" altLang="en-US" sz="18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c) Layers identified as enhancements above molecular background </a:t>
            </a:r>
            <a:r>
              <a:rPr lang="en-US" altLang="en-US" sz="1500" dirty="0" smtClean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(adaptive </a:t>
            </a:r>
            <a:r>
              <a:rPr lang="en-US" altLang="en-US" sz="15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threshold using β’</a:t>
            </a:r>
            <a:r>
              <a:rPr lang="en-US" altLang="en-US" sz="1500" baseline="-250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532,⊥</a:t>
            </a:r>
            <a:r>
              <a:rPr lang="en-US" altLang="en-US" sz="15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and β’</a:t>
            </a:r>
            <a:r>
              <a:rPr lang="en-US" altLang="en-US" sz="1500" baseline="-250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532,//  </a:t>
            </a:r>
            <a:r>
              <a:rPr lang="en-US" altLang="en-US" sz="15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and molecular model)</a:t>
            </a:r>
          </a:p>
          <a:p>
            <a:pPr eaLnBrk="1" hangingPunct="1">
              <a:spcAft>
                <a:spcPts val="1200"/>
              </a:spcAft>
            </a:pPr>
            <a:r>
              <a:rPr lang="en-US" altLang="en-US" sz="1800" b="1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Here cloud detected at 333m; aerosol at 5km</a:t>
            </a:r>
          </a:p>
        </p:txBody>
      </p:sp>
      <p:sp>
        <p:nvSpPr>
          <p:cNvPr id="49160" name="TextBox 17"/>
          <p:cNvSpPr txBox="1">
            <a:spLocks noChangeArrowheads="1"/>
          </p:cNvSpPr>
          <p:nvPr/>
        </p:nvSpPr>
        <p:spPr bwMode="auto">
          <a:xfrm>
            <a:off x="4241800" y="1295400"/>
            <a:ext cx="4254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cmpd="dbl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Aft>
                <a:spcPts val="1200"/>
              </a:spcAft>
            </a:pPr>
            <a:r>
              <a:rPr lang="en-US" altLang="en-US" sz="18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a) Input is level 1 attenuated backscatter</a:t>
            </a:r>
          </a:p>
        </p:txBody>
      </p:sp>
    </p:spTree>
    <p:extLst>
      <p:ext uri="{BB962C8B-B14F-4D97-AF65-F5344CB8AC3E}">
        <p14:creationId xmlns:p14="http://schemas.microsoft.com/office/powerpoint/2010/main" val="3415446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9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9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9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91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9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91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6" grpId="0"/>
      <p:bldP spid="4916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584200" y="-309563"/>
            <a:ext cx="8229600" cy="1143001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Example: June 26, 2006</a:t>
            </a:r>
            <a:endParaRPr lang="en-US" altLang="en-US" dirty="0" smtClean="0">
              <a:cs typeface="Times New Roman" pitchFamily="18" charset="0"/>
            </a:endParaRPr>
          </a:p>
        </p:txBody>
      </p:sp>
      <p:grpSp>
        <p:nvGrpSpPr>
          <p:cNvPr id="51203" name="Group 20"/>
          <p:cNvGrpSpPr>
            <a:grpSpLocks/>
          </p:cNvGrpSpPr>
          <p:nvPr/>
        </p:nvGrpSpPr>
        <p:grpSpPr bwMode="auto">
          <a:xfrm>
            <a:off x="228600" y="1873250"/>
            <a:ext cx="8447088" cy="4171950"/>
            <a:chOff x="144" y="1180"/>
            <a:chExt cx="5321" cy="2628"/>
          </a:xfrm>
        </p:grpSpPr>
        <p:grpSp>
          <p:nvGrpSpPr>
            <p:cNvPr id="51213" name="Group 5"/>
            <p:cNvGrpSpPr>
              <a:grpSpLocks/>
            </p:cNvGrpSpPr>
            <p:nvPr/>
          </p:nvGrpSpPr>
          <p:grpSpPr bwMode="auto">
            <a:xfrm>
              <a:off x="144" y="1185"/>
              <a:ext cx="336" cy="2122"/>
              <a:chOff x="144" y="1185"/>
              <a:chExt cx="336" cy="2122"/>
            </a:xfrm>
          </p:grpSpPr>
          <p:sp>
            <p:nvSpPr>
              <p:cNvPr id="51223" name="Text Box 6"/>
              <p:cNvSpPr txBox="1">
                <a:spLocks noChangeArrowheads="1"/>
              </p:cNvSpPr>
              <p:nvPr/>
            </p:nvSpPr>
            <p:spPr bwMode="auto">
              <a:xfrm>
                <a:off x="144" y="3192"/>
                <a:ext cx="336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r" eaLnBrk="1" hangingPunct="1">
                  <a:spcBef>
                    <a:spcPct val="50000"/>
                  </a:spcBef>
                </a:pPr>
                <a:r>
                  <a:rPr lang="en-US" altLang="en-US" sz="1200">
                    <a:latin typeface="Tahoma" charset="0"/>
                  </a:rPr>
                  <a:t>0-km</a:t>
                </a:r>
              </a:p>
            </p:txBody>
          </p:sp>
          <p:sp>
            <p:nvSpPr>
              <p:cNvPr id="51224" name="Text Box 7"/>
              <p:cNvSpPr txBox="1">
                <a:spLocks noChangeArrowheads="1"/>
              </p:cNvSpPr>
              <p:nvPr/>
            </p:nvSpPr>
            <p:spPr bwMode="auto">
              <a:xfrm>
                <a:off x="144" y="2688"/>
                <a:ext cx="336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r" eaLnBrk="1" hangingPunct="1">
                  <a:spcBef>
                    <a:spcPct val="50000"/>
                  </a:spcBef>
                </a:pPr>
                <a:r>
                  <a:rPr lang="en-US" altLang="en-US" sz="1200">
                    <a:latin typeface="Tahoma" charset="0"/>
                  </a:rPr>
                  <a:t>5-km</a:t>
                </a:r>
              </a:p>
            </p:txBody>
          </p:sp>
          <p:sp>
            <p:nvSpPr>
              <p:cNvPr id="51225" name="Text Box 8"/>
              <p:cNvSpPr txBox="1">
                <a:spLocks noChangeArrowheads="1"/>
              </p:cNvSpPr>
              <p:nvPr/>
            </p:nvSpPr>
            <p:spPr bwMode="auto">
              <a:xfrm>
                <a:off x="144" y="2195"/>
                <a:ext cx="336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r" eaLnBrk="1" hangingPunct="1">
                  <a:spcBef>
                    <a:spcPct val="50000"/>
                  </a:spcBef>
                </a:pPr>
                <a:r>
                  <a:rPr lang="en-US" altLang="en-US" sz="1200">
                    <a:latin typeface="Tahoma" charset="0"/>
                  </a:rPr>
                  <a:t>10-km</a:t>
                </a:r>
              </a:p>
            </p:txBody>
          </p:sp>
          <p:sp>
            <p:nvSpPr>
              <p:cNvPr id="51226" name="Text Box 9"/>
              <p:cNvSpPr txBox="1">
                <a:spLocks noChangeArrowheads="1"/>
              </p:cNvSpPr>
              <p:nvPr/>
            </p:nvSpPr>
            <p:spPr bwMode="auto">
              <a:xfrm>
                <a:off x="144" y="1675"/>
                <a:ext cx="336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r" eaLnBrk="1" hangingPunct="1">
                  <a:spcBef>
                    <a:spcPct val="50000"/>
                  </a:spcBef>
                </a:pPr>
                <a:r>
                  <a:rPr lang="en-US" altLang="en-US" sz="1200">
                    <a:latin typeface="Tahoma" charset="0"/>
                  </a:rPr>
                  <a:t>15-km</a:t>
                </a:r>
              </a:p>
            </p:txBody>
          </p:sp>
          <p:sp>
            <p:nvSpPr>
              <p:cNvPr id="51227" name="Text Box 10"/>
              <p:cNvSpPr txBox="1">
                <a:spLocks noChangeArrowheads="1"/>
              </p:cNvSpPr>
              <p:nvPr/>
            </p:nvSpPr>
            <p:spPr bwMode="auto">
              <a:xfrm>
                <a:off x="144" y="1185"/>
                <a:ext cx="336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r" eaLnBrk="1" hangingPunct="1">
                  <a:spcBef>
                    <a:spcPct val="50000"/>
                  </a:spcBef>
                </a:pPr>
                <a:r>
                  <a:rPr lang="en-US" altLang="en-US" sz="1200">
                    <a:latin typeface="Tahoma" charset="0"/>
                  </a:rPr>
                  <a:t>20-km</a:t>
                </a:r>
              </a:p>
            </p:txBody>
          </p:sp>
        </p:grpSp>
        <p:grpSp>
          <p:nvGrpSpPr>
            <p:cNvPr id="51214" name="Group 11"/>
            <p:cNvGrpSpPr>
              <a:grpSpLocks/>
            </p:cNvGrpSpPr>
            <p:nvPr/>
          </p:nvGrpSpPr>
          <p:grpSpPr bwMode="auto">
            <a:xfrm>
              <a:off x="910" y="3693"/>
              <a:ext cx="4555" cy="115"/>
              <a:chOff x="950" y="3738"/>
              <a:chExt cx="4555" cy="115"/>
            </a:xfrm>
          </p:grpSpPr>
          <p:sp>
            <p:nvSpPr>
              <p:cNvPr id="51216" name="Text Box 12"/>
              <p:cNvSpPr txBox="1">
                <a:spLocks noChangeArrowheads="1"/>
              </p:cNvSpPr>
              <p:nvPr/>
            </p:nvSpPr>
            <p:spPr bwMode="auto">
              <a:xfrm>
                <a:off x="950" y="3738"/>
                <a:ext cx="336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200">
                    <a:latin typeface="Tahoma" charset="0"/>
                  </a:rPr>
                  <a:t>45</a:t>
                </a:r>
                <a:r>
                  <a:rPr lang="en-US" altLang="en-US" sz="1200">
                    <a:latin typeface="Tahoma" charset="0"/>
                    <a:cs typeface="Tahoma" charset="0"/>
                  </a:rPr>
                  <a:t>°</a:t>
                </a:r>
                <a:r>
                  <a:rPr lang="en-US" altLang="en-US" sz="1200">
                    <a:latin typeface="Tahoma" charset="0"/>
                  </a:rPr>
                  <a:t> N</a:t>
                </a:r>
              </a:p>
            </p:txBody>
          </p:sp>
          <p:sp>
            <p:nvSpPr>
              <p:cNvPr id="51217" name="Text Box 13"/>
              <p:cNvSpPr txBox="1">
                <a:spLocks noChangeArrowheads="1"/>
              </p:cNvSpPr>
              <p:nvPr/>
            </p:nvSpPr>
            <p:spPr bwMode="auto">
              <a:xfrm>
                <a:off x="1650" y="3738"/>
                <a:ext cx="336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200">
                    <a:latin typeface="Tahoma" charset="0"/>
                  </a:rPr>
                  <a:t>40</a:t>
                </a:r>
                <a:r>
                  <a:rPr lang="en-US" altLang="en-US" sz="1200">
                    <a:latin typeface="Tahoma" charset="0"/>
                    <a:cs typeface="Tahoma" charset="0"/>
                  </a:rPr>
                  <a:t>°</a:t>
                </a:r>
                <a:r>
                  <a:rPr lang="en-US" altLang="en-US" sz="1200">
                    <a:latin typeface="Tahoma" charset="0"/>
                  </a:rPr>
                  <a:t> N</a:t>
                </a:r>
              </a:p>
            </p:txBody>
          </p:sp>
          <p:sp>
            <p:nvSpPr>
              <p:cNvPr id="51218" name="Text Box 14"/>
              <p:cNvSpPr txBox="1">
                <a:spLocks noChangeArrowheads="1"/>
              </p:cNvSpPr>
              <p:nvPr/>
            </p:nvSpPr>
            <p:spPr bwMode="auto">
              <a:xfrm>
                <a:off x="2352" y="3738"/>
                <a:ext cx="336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200">
                    <a:latin typeface="Tahoma" charset="0"/>
                  </a:rPr>
                  <a:t>35</a:t>
                </a:r>
                <a:r>
                  <a:rPr lang="en-US" altLang="en-US" sz="1200">
                    <a:latin typeface="Tahoma" charset="0"/>
                    <a:cs typeface="Tahoma" charset="0"/>
                  </a:rPr>
                  <a:t>°</a:t>
                </a:r>
                <a:r>
                  <a:rPr lang="en-US" altLang="en-US" sz="1200">
                    <a:latin typeface="Tahoma" charset="0"/>
                  </a:rPr>
                  <a:t> N</a:t>
                </a:r>
              </a:p>
            </p:txBody>
          </p:sp>
          <p:sp>
            <p:nvSpPr>
              <p:cNvPr id="51219" name="Text Box 15"/>
              <p:cNvSpPr txBox="1">
                <a:spLocks noChangeArrowheads="1"/>
              </p:cNvSpPr>
              <p:nvPr/>
            </p:nvSpPr>
            <p:spPr bwMode="auto">
              <a:xfrm>
                <a:off x="3054" y="3738"/>
                <a:ext cx="336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200">
                    <a:latin typeface="Tahoma" charset="0"/>
                  </a:rPr>
                  <a:t>30</a:t>
                </a:r>
                <a:r>
                  <a:rPr lang="en-US" altLang="en-US" sz="1200">
                    <a:latin typeface="Tahoma" charset="0"/>
                    <a:cs typeface="Tahoma" charset="0"/>
                  </a:rPr>
                  <a:t>°</a:t>
                </a:r>
                <a:r>
                  <a:rPr lang="en-US" altLang="en-US" sz="1200">
                    <a:latin typeface="Tahoma" charset="0"/>
                  </a:rPr>
                  <a:t> N</a:t>
                </a:r>
              </a:p>
            </p:txBody>
          </p:sp>
          <p:sp>
            <p:nvSpPr>
              <p:cNvPr id="51220" name="Text Box 16"/>
              <p:cNvSpPr txBox="1">
                <a:spLocks noChangeArrowheads="1"/>
              </p:cNvSpPr>
              <p:nvPr/>
            </p:nvSpPr>
            <p:spPr bwMode="auto">
              <a:xfrm>
                <a:off x="3764" y="3738"/>
                <a:ext cx="336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200">
                    <a:latin typeface="Tahoma" charset="0"/>
                  </a:rPr>
                  <a:t>25</a:t>
                </a:r>
                <a:r>
                  <a:rPr lang="en-US" altLang="en-US" sz="1200">
                    <a:latin typeface="Tahoma" charset="0"/>
                    <a:cs typeface="Tahoma" charset="0"/>
                  </a:rPr>
                  <a:t>°</a:t>
                </a:r>
                <a:r>
                  <a:rPr lang="en-US" altLang="en-US" sz="1200">
                    <a:latin typeface="Tahoma" charset="0"/>
                  </a:rPr>
                  <a:t> N</a:t>
                </a:r>
              </a:p>
            </p:txBody>
          </p:sp>
          <p:sp>
            <p:nvSpPr>
              <p:cNvPr id="51221" name="Text Box 17"/>
              <p:cNvSpPr txBox="1">
                <a:spLocks noChangeArrowheads="1"/>
              </p:cNvSpPr>
              <p:nvPr/>
            </p:nvSpPr>
            <p:spPr bwMode="auto">
              <a:xfrm>
                <a:off x="4459" y="3738"/>
                <a:ext cx="336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200">
                    <a:latin typeface="Tahoma" charset="0"/>
                  </a:rPr>
                  <a:t>20</a:t>
                </a:r>
                <a:r>
                  <a:rPr lang="en-US" altLang="en-US" sz="1200">
                    <a:latin typeface="Tahoma" charset="0"/>
                    <a:cs typeface="Tahoma" charset="0"/>
                  </a:rPr>
                  <a:t>°</a:t>
                </a:r>
                <a:r>
                  <a:rPr lang="en-US" altLang="en-US" sz="1200">
                    <a:latin typeface="Tahoma" charset="0"/>
                  </a:rPr>
                  <a:t> N</a:t>
                </a:r>
              </a:p>
            </p:txBody>
          </p:sp>
          <p:sp>
            <p:nvSpPr>
              <p:cNvPr id="51222" name="Text Box 18"/>
              <p:cNvSpPr txBox="1">
                <a:spLocks noChangeArrowheads="1"/>
              </p:cNvSpPr>
              <p:nvPr/>
            </p:nvSpPr>
            <p:spPr bwMode="auto">
              <a:xfrm>
                <a:off x="5169" y="3738"/>
                <a:ext cx="336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200">
                    <a:latin typeface="Tahoma" charset="0"/>
                  </a:rPr>
                  <a:t>15</a:t>
                </a:r>
                <a:r>
                  <a:rPr lang="en-US" altLang="en-US" sz="1200">
                    <a:latin typeface="Tahoma" charset="0"/>
                    <a:cs typeface="Tahoma" charset="0"/>
                  </a:rPr>
                  <a:t>°</a:t>
                </a:r>
                <a:r>
                  <a:rPr lang="en-US" altLang="en-US" sz="1200">
                    <a:latin typeface="Tahoma" charset="0"/>
                  </a:rPr>
                  <a:t> N</a:t>
                </a:r>
              </a:p>
            </p:txBody>
          </p:sp>
        </p:grpSp>
        <p:pic>
          <p:nvPicPr>
            <p:cNvPr id="51215" name="Picture 19" descr="E:\CALIPSO\ScienceTeam\2007 June\images\L2_2006-06-26T01-06-13_AVG.gi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93" t="7878" r="1761" b="9932"/>
            <a:stretch>
              <a:fillRect/>
            </a:stretch>
          </p:blipFill>
          <p:spPr bwMode="auto">
            <a:xfrm>
              <a:off x="495" y="1180"/>
              <a:ext cx="4952" cy="2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1204" name="Rectangle 27"/>
          <p:cNvSpPr>
            <a:spLocks noChangeArrowheads="1"/>
          </p:cNvSpPr>
          <p:nvPr/>
        </p:nvSpPr>
        <p:spPr bwMode="auto">
          <a:xfrm>
            <a:off x="3048000" y="5257800"/>
            <a:ext cx="4572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en-US" sz="1800">
              <a:latin typeface="News Gothic MT" charset="0"/>
            </a:endParaRPr>
          </a:p>
        </p:txBody>
      </p:sp>
      <p:sp>
        <p:nvSpPr>
          <p:cNvPr id="79900" name="Text Box 28"/>
          <p:cNvSpPr txBox="1">
            <a:spLocks noChangeArrowheads="1"/>
          </p:cNvSpPr>
          <p:nvPr/>
        </p:nvSpPr>
        <p:spPr bwMode="auto">
          <a:xfrm>
            <a:off x="990600" y="5456238"/>
            <a:ext cx="74676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400" dirty="0">
                <a:effectLst>
                  <a:outerShdw blurRad="38100" dist="38100" dir="2700000" algn="tl">
                    <a:srgbClr val="DDDDDD"/>
                  </a:outerShdw>
                </a:effectLst>
                <a:latin typeface="Tahoma" charset="0"/>
                <a:cs typeface="+mn-cs"/>
              </a:rPr>
              <a:t>  </a:t>
            </a:r>
            <a:r>
              <a:rPr lang="en-US" sz="1400" dirty="0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ahoma" charset="0"/>
                <a:cs typeface="+mn-cs"/>
              </a:rPr>
              <a:t>N/A</a:t>
            </a:r>
            <a:r>
              <a:rPr lang="en-US" sz="1400" dirty="0">
                <a:effectLst>
                  <a:outerShdw blurRad="38100" dist="38100" dir="2700000" algn="tl">
                    <a:srgbClr val="DDDDDD"/>
                  </a:outerShdw>
                </a:effectLst>
                <a:latin typeface="Tahoma" charset="0"/>
                <a:cs typeface="+mn-cs"/>
              </a:rPr>
              <a:t>     </a:t>
            </a:r>
            <a:r>
              <a:rPr lang="en-US" sz="1400" dirty="0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ahoma" charset="0"/>
                <a:cs typeface="+mn-cs"/>
              </a:rPr>
              <a:t>single shot</a:t>
            </a:r>
            <a:r>
              <a:rPr lang="en-US" sz="1400" dirty="0">
                <a:effectLst>
                  <a:outerShdw blurRad="38100" dist="38100" dir="2700000" algn="tl">
                    <a:srgbClr val="DDDDDD"/>
                  </a:outerShdw>
                </a:effectLst>
                <a:latin typeface="Tahoma" charset="0"/>
                <a:cs typeface="+mn-cs"/>
              </a:rPr>
              <a:t>      </a:t>
            </a:r>
            <a:r>
              <a:rPr lang="en-US" sz="1400" dirty="0">
                <a:solidFill>
                  <a:srgbClr val="0099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ahoma" charset="0"/>
                <a:cs typeface="+mn-cs"/>
              </a:rPr>
              <a:t>1-km</a:t>
            </a:r>
            <a:r>
              <a:rPr lang="en-US" sz="1400" dirty="0">
                <a:effectLst>
                  <a:outerShdw blurRad="38100" dist="38100" dir="2700000" algn="tl">
                    <a:srgbClr val="DDDDDD"/>
                  </a:outerShdw>
                </a:effectLst>
                <a:latin typeface="Tahoma" charset="0"/>
                <a:cs typeface="+mn-cs"/>
              </a:rPr>
              <a:t>      </a:t>
            </a:r>
            <a:r>
              <a:rPr lang="en-US" sz="1400" dirty="0">
                <a:solidFill>
                  <a:srgbClr val="FF99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ahoma" charset="0"/>
                <a:cs typeface="+mn-cs"/>
              </a:rPr>
              <a:t>5-km</a:t>
            </a:r>
            <a:r>
              <a:rPr lang="en-US" sz="1400" dirty="0">
                <a:effectLst>
                  <a:outerShdw blurRad="38100" dist="38100" dir="2700000" algn="tl">
                    <a:srgbClr val="DDDDDD"/>
                  </a:outerShdw>
                </a:effectLst>
                <a:latin typeface="Tahoma" charset="0"/>
                <a:cs typeface="+mn-cs"/>
              </a:rPr>
              <a:t>     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ahoma" charset="0"/>
                <a:cs typeface="+mn-cs"/>
              </a:rPr>
              <a:t>20-km     </a:t>
            </a:r>
            <a:r>
              <a:rPr lang="en-US" sz="1400" dirty="0">
                <a:effectLst>
                  <a:outerShdw blurRad="38100" dist="38100" dir="2700000" algn="tl">
                    <a:srgbClr val="DDDDDD"/>
                  </a:outerShdw>
                </a:effectLst>
                <a:latin typeface="Tahoma" charset="0"/>
                <a:cs typeface="+mn-cs"/>
              </a:rPr>
              <a:t>80-km</a:t>
            </a:r>
          </a:p>
        </p:txBody>
      </p:sp>
      <p:sp>
        <p:nvSpPr>
          <p:cNvPr id="51206" name="Line 29"/>
          <p:cNvSpPr>
            <a:spLocks noChangeShapeType="1"/>
          </p:cNvSpPr>
          <p:nvPr/>
        </p:nvSpPr>
        <p:spPr bwMode="auto">
          <a:xfrm flipV="1">
            <a:off x="2819400" y="5381625"/>
            <a:ext cx="838200" cy="176213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07" name="Line 30"/>
          <p:cNvSpPr>
            <a:spLocks noChangeShapeType="1"/>
          </p:cNvSpPr>
          <p:nvPr/>
        </p:nvSpPr>
        <p:spPr bwMode="auto">
          <a:xfrm flipV="1">
            <a:off x="3541713" y="5387975"/>
            <a:ext cx="573087" cy="1524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08" name="Line 31"/>
          <p:cNvSpPr>
            <a:spLocks noChangeShapeType="1"/>
          </p:cNvSpPr>
          <p:nvPr/>
        </p:nvSpPr>
        <p:spPr bwMode="auto">
          <a:xfrm flipV="1">
            <a:off x="4379913" y="5387975"/>
            <a:ext cx="115887" cy="168275"/>
          </a:xfrm>
          <a:prstGeom prst="line">
            <a:avLst/>
          </a:prstGeom>
          <a:noFill/>
          <a:ln w="19050">
            <a:solidFill>
              <a:srgbClr val="00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09" name="Line 32"/>
          <p:cNvSpPr>
            <a:spLocks noChangeShapeType="1"/>
          </p:cNvSpPr>
          <p:nvPr/>
        </p:nvSpPr>
        <p:spPr bwMode="auto">
          <a:xfrm flipH="1" flipV="1">
            <a:off x="4953000" y="5387975"/>
            <a:ext cx="209550" cy="152400"/>
          </a:xfrm>
          <a:prstGeom prst="line">
            <a:avLst/>
          </a:prstGeom>
          <a:noFill/>
          <a:ln w="1905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10" name="Line 33"/>
          <p:cNvSpPr>
            <a:spLocks noChangeShapeType="1"/>
          </p:cNvSpPr>
          <p:nvPr/>
        </p:nvSpPr>
        <p:spPr bwMode="auto">
          <a:xfrm flipH="1" flipV="1">
            <a:off x="5334000" y="5387975"/>
            <a:ext cx="430213" cy="160338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11" name="Line 34"/>
          <p:cNvSpPr>
            <a:spLocks noChangeShapeType="1"/>
          </p:cNvSpPr>
          <p:nvPr/>
        </p:nvSpPr>
        <p:spPr bwMode="auto">
          <a:xfrm>
            <a:off x="5791200" y="5365750"/>
            <a:ext cx="714375" cy="2000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12" name="Rectangle 28"/>
          <p:cNvSpPr>
            <a:spLocks noChangeArrowheads="1"/>
          </p:cNvSpPr>
          <p:nvPr/>
        </p:nvSpPr>
        <p:spPr bwMode="auto">
          <a:xfrm>
            <a:off x="2500313" y="2079625"/>
            <a:ext cx="59197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8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Different amounts of horizontal averaging are required to detect different portions of the dust layer</a:t>
            </a:r>
          </a:p>
        </p:txBody>
      </p:sp>
    </p:spTree>
    <p:extLst>
      <p:ext uri="{BB962C8B-B14F-4D97-AF65-F5344CB8AC3E}">
        <p14:creationId xmlns:p14="http://schemas.microsoft.com/office/powerpoint/2010/main" val="2366982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" y="-393700"/>
            <a:ext cx="9144000" cy="11430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Example: June 26, 2006</a:t>
            </a:r>
            <a:endParaRPr lang="en-US" altLang="en-US" dirty="0" smtClean="0">
              <a:cs typeface="Times New Roman" pitchFamily="18" charset="0"/>
            </a:endParaRPr>
          </a:p>
        </p:txBody>
      </p:sp>
      <p:grpSp>
        <p:nvGrpSpPr>
          <p:cNvPr id="53251" name="Group 21"/>
          <p:cNvGrpSpPr>
            <a:grpSpLocks/>
          </p:cNvGrpSpPr>
          <p:nvPr/>
        </p:nvGrpSpPr>
        <p:grpSpPr bwMode="auto">
          <a:xfrm>
            <a:off x="228600" y="1874838"/>
            <a:ext cx="8447088" cy="4170362"/>
            <a:chOff x="144" y="1181"/>
            <a:chExt cx="5321" cy="2627"/>
          </a:xfrm>
        </p:grpSpPr>
        <p:pic>
          <p:nvPicPr>
            <p:cNvPr id="53265" name="Picture 3" descr="E:\CALIPSO\ScienceTeam\2007 June\images\L2_2006-06-26T01-06-13_VFM.gi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93" t="7878" r="1761" b="9932"/>
            <a:stretch>
              <a:fillRect/>
            </a:stretch>
          </p:blipFill>
          <p:spPr bwMode="auto">
            <a:xfrm>
              <a:off x="496" y="1181"/>
              <a:ext cx="4958" cy="2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53266" name="Group 18"/>
            <p:cNvGrpSpPr>
              <a:grpSpLocks/>
            </p:cNvGrpSpPr>
            <p:nvPr/>
          </p:nvGrpSpPr>
          <p:grpSpPr bwMode="auto">
            <a:xfrm>
              <a:off x="144" y="1185"/>
              <a:ext cx="336" cy="2122"/>
              <a:chOff x="144" y="1185"/>
              <a:chExt cx="336" cy="2122"/>
            </a:xfrm>
          </p:grpSpPr>
          <p:sp>
            <p:nvSpPr>
              <p:cNvPr id="53275" name="Text Box 5"/>
              <p:cNvSpPr txBox="1">
                <a:spLocks noChangeArrowheads="1"/>
              </p:cNvSpPr>
              <p:nvPr/>
            </p:nvSpPr>
            <p:spPr bwMode="auto">
              <a:xfrm>
                <a:off x="144" y="3192"/>
                <a:ext cx="336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r" eaLnBrk="1" hangingPunct="1">
                  <a:spcBef>
                    <a:spcPct val="50000"/>
                  </a:spcBef>
                </a:pPr>
                <a:r>
                  <a:rPr lang="en-US" altLang="en-US" sz="1200">
                    <a:latin typeface="Tahoma" charset="0"/>
                  </a:rPr>
                  <a:t>0-km</a:t>
                </a:r>
              </a:p>
            </p:txBody>
          </p:sp>
          <p:sp>
            <p:nvSpPr>
              <p:cNvPr id="53276" name="Text Box 6"/>
              <p:cNvSpPr txBox="1">
                <a:spLocks noChangeArrowheads="1"/>
              </p:cNvSpPr>
              <p:nvPr/>
            </p:nvSpPr>
            <p:spPr bwMode="auto">
              <a:xfrm>
                <a:off x="144" y="2688"/>
                <a:ext cx="336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r" eaLnBrk="1" hangingPunct="1">
                  <a:spcBef>
                    <a:spcPct val="50000"/>
                  </a:spcBef>
                </a:pPr>
                <a:r>
                  <a:rPr lang="en-US" altLang="en-US" sz="1200">
                    <a:latin typeface="Tahoma" charset="0"/>
                  </a:rPr>
                  <a:t>5-km</a:t>
                </a:r>
              </a:p>
            </p:txBody>
          </p:sp>
          <p:sp>
            <p:nvSpPr>
              <p:cNvPr id="53277" name="Text Box 7"/>
              <p:cNvSpPr txBox="1">
                <a:spLocks noChangeArrowheads="1"/>
              </p:cNvSpPr>
              <p:nvPr/>
            </p:nvSpPr>
            <p:spPr bwMode="auto">
              <a:xfrm>
                <a:off x="144" y="2195"/>
                <a:ext cx="336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r" eaLnBrk="1" hangingPunct="1">
                  <a:spcBef>
                    <a:spcPct val="50000"/>
                  </a:spcBef>
                </a:pPr>
                <a:r>
                  <a:rPr lang="en-US" altLang="en-US" sz="1200">
                    <a:latin typeface="Tahoma" charset="0"/>
                  </a:rPr>
                  <a:t>10-km</a:t>
                </a:r>
              </a:p>
            </p:txBody>
          </p:sp>
          <p:sp>
            <p:nvSpPr>
              <p:cNvPr id="53278" name="Text Box 8"/>
              <p:cNvSpPr txBox="1">
                <a:spLocks noChangeArrowheads="1"/>
              </p:cNvSpPr>
              <p:nvPr/>
            </p:nvSpPr>
            <p:spPr bwMode="auto">
              <a:xfrm>
                <a:off x="144" y="1675"/>
                <a:ext cx="336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r" eaLnBrk="1" hangingPunct="1">
                  <a:spcBef>
                    <a:spcPct val="50000"/>
                  </a:spcBef>
                </a:pPr>
                <a:r>
                  <a:rPr lang="en-US" altLang="en-US" sz="1200">
                    <a:latin typeface="Tahoma" charset="0"/>
                  </a:rPr>
                  <a:t>15-km</a:t>
                </a:r>
              </a:p>
            </p:txBody>
          </p:sp>
          <p:sp>
            <p:nvSpPr>
              <p:cNvPr id="53279" name="Text Box 9"/>
              <p:cNvSpPr txBox="1">
                <a:spLocks noChangeArrowheads="1"/>
              </p:cNvSpPr>
              <p:nvPr/>
            </p:nvSpPr>
            <p:spPr bwMode="auto">
              <a:xfrm>
                <a:off x="144" y="1185"/>
                <a:ext cx="336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r" eaLnBrk="1" hangingPunct="1">
                  <a:spcBef>
                    <a:spcPct val="50000"/>
                  </a:spcBef>
                </a:pPr>
                <a:r>
                  <a:rPr lang="en-US" altLang="en-US" sz="1200">
                    <a:latin typeface="Tahoma" charset="0"/>
                  </a:rPr>
                  <a:t>20-km</a:t>
                </a:r>
              </a:p>
            </p:txBody>
          </p:sp>
        </p:grpSp>
        <p:grpSp>
          <p:nvGrpSpPr>
            <p:cNvPr id="53267" name="Group 10"/>
            <p:cNvGrpSpPr>
              <a:grpSpLocks/>
            </p:cNvGrpSpPr>
            <p:nvPr/>
          </p:nvGrpSpPr>
          <p:grpSpPr bwMode="auto">
            <a:xfrm>
              <a:off x="910" y="3693"/>
              <a:ext cx="4555" cy="115"/>
              <a:chOff x="950" y="3738"/>
              <a:chExt cx="4555" cy="115"/>
            </a:xfrm>
          </p:grpSpPr>
          <p:sp>
            <p:nvSpPr>
              <p:cNvPr id="53268" name="Text Box 11"/>
              <p:cNvSpPr txBox="1">
                <a:spLocks noChangeArrowheads="1"/>
              </p:cNvSpPr>
              <p:nvPr/>
            </p:nvSpPr>
            <p:spPr bwMode="auto">
              <a:xfrm>
                <a:off x="950" y="3738"/>
                <a:ext cx="336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200">
                    <a:latin typeface="Tahoma" charset="0"/>
                  </a:rPr>
                  <a:t>45</a:t>
                </a:r>
                <a:r>
                  <a:rPr lang="en-US" altLang="en-US" sz="1200">
                    <a:latin typeface="Tahoma" charset="0"/>
                    <a:cs typeface="Tahoma" charset="0"/>
                  </a:rPr>
                  <a:t>°</a:t>
                </a:r>
                <a:r>
                  <a:rPr lang="en-US" altLang="en-US" sz="1200">
                    <a:latin typeface="Tahoma" charset="0"/>
                  </a:rPr>
                  <a:t> N</a:t>
                </a:r>
              </a:p>
            </p:txBody>
          </p:sp>
          <p:sp>
            <p:nvSpPr>
              <p:cNvPr id="53269" name="Text Box 12"/>
              <p:cNvSpPr txBox="1">
                <a:spLocks noChangeArrowheads="1"/>
              </p:cNvSpPr>
              <p:nvPr/>
            </p:nvSpPr>
            <p:spPr bwMode="auto">
              <a:xfrm>
                <a:off x="1650" y="3738"/>
                <a:ext cx="336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200">
                    <a:latin typeface="Tahoma" charset="0"/>
                  </a:rPr>
                  <a:t>40</a:t>
                </a:r>
                <a:r>
                  <a:rPr lang="en-US" altLang="en-US" sz="1200">
                    <a:latin typeface="Tahoma" charset="0"/>
                    <a:cs typeface="Tahoma" charset="0"/>
                  </a:rPr>
                  <a:t>°</a:t>
                </a:r>
                <a:r>
                  <a:rPr lang="en-US" altLang="en-US" sz="1200">
                    <a:latin typeface="Tahoma" charset="0"/>
                  </a:rPr>
                  <a:t> N</a:t>
                </a:r>
              </a:p>
            </p:txBody>
          </p:sp>
          <p:sp>
            <p:nvSpPr>
              <p:cNvPr id="53270" name="Text Box 13"/>
              <p:cNvSpPr txBox="1">
                <a:spLocks noChangeArrowheads="1"/>
              </p:cNvSpPr>
              <p:nvPr/>
            </p:nvSpPr>
            <p:spPr bwMode="auto">
              <a:xfrm>
                <a:off x="2352" y="3738"/>
                <a:ext cx="336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200">
                    <a:latin typeface="Tahoma" charset="0"/>
                  </a:rPr>
                  <a:t>35</a:t>
                </a:r>
                <a:r>
                  <a:rPr lang="en-US" altLang="en-US" sz="1200">
                    <a:latin typeface="Tahoma" charset="0"/>
                    <a:cs typeface="Tahoma" charset="0"/>
                  </a:rPr>
                  <a:t>°</a:t>
                </a:r>
                <a:r>
                  <a:rPr lang="en-US" altLang="en-US" sz="1200">
                    <a:latin typeface="Tahoma" charset="0"/>
                  </a:rPr>
                  <a:t> N</a:t>
                </a:r>
              </a:p>
            </p:txBody>
          </p:sp>
          <p:sp>
            <p:nvSpPr>
              <p:cNvPr id="53271" name="Text Box 14"/>
              <p:cNvSpPr txBox="1">
                <a:spLocks noChangeArrowheads="1"/>
              </p:cNvSpPr>
              <p:nvPr/>
            </p:nvSpPr>
            <p:spPr bwMode="auto">
              <a:xfrm>
                <a:off x="3054" y="3738"/>
                <a:ext cx="336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200">
                    <a:latin typeface="Tahoma" charset="0"/>
                  </a:rPr>
                  <a:t>30</a:t>
                </a:r>
                <a:r>
                  <a:rPr lang="en-US" altLang="en-US" sz="1200">
                    <a:latin typeface="Tahoma" charset="0"/>
                    <a:cs typeface="Tahoma" charset="0"/>
                  </a:rPr>
                  <a:t>°</a:t>
                </a:r>
                <a:r>
                  <a:rPr lang="en-US" altLang="en-US" sz="1200">
                    <a:latin typeface="Tahoma" charset="0"/>
                  </a:rPr>
                  <a:t> N</a:t>
                </a:r>
              </a:p>
            </p:txBody>
          </p:sp>
          <p:sp>
            <p:nvSpPr>
              <p:cNvPr id="53272" name="Text Box 15"/>
              <p:cNvSpPr txBox="1">
                <a:spLocks noChangeArrowheads="1"/>
              </p:cNvSpPr>
              <p:nvPr/>
            </p:nvSpPr>
            <p:spPr bwMode="auto">
              <a:xfrm>
                <a:off x="3764" y="3738"/>
                <a:ext cx="336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200">
                    <a:latin typeface="Tahoma" charset="0"/>
                  </a:rPr>
                  <a:t>25</a:t>
                </a:r>
                <a:r>
                  <a:rPr lang="en-US" altLang="en-US" sz="1200">
                    <a:latin typeface="Tahoma" charset="0"/>
                    <a:cs typeface="Tahoma" charset="0"/>
                  </a:rPr>
                  <a:t>°</a:t>
                </a:r>
                <a:r>
                  <a:rPr lang="en-US" altLang="en-US" sz="1200">
                    <a:latin typeface="Tahoma" charset="0"/>
                  </a:rPr>
                  <a:t> N</a:t>
                </a:r>
              </a:p>
            </p:txBody>
          </p:sp>
          <p:sp>
            <p:nvSpPr>
              <p:cNvPr id="53273" name="Text Box 16"/>
              <p:cNvSpPr txBox="1">
                <a:spLocks noChangeArrowheads="1"/>
              </p:cNvSpPr>
              <p:nvPr/>
            </p:nvSpPr>
            <p:spPr bwMode="auto">
              <a:xfrm>
                <a:off x="4459" y="3738"/>
                <a:ext cx="336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200">
                    <a:latin typeface="Tahoma" charset="0"/>
                  </a:rPr>
                  <a:t>20</a:t>
                </a:r>
                <a:r>
                  <a:rPr lang="en-US" altLang="en-US" sz="1200">
                    <a:latin typeface="Tahoma" charset="0"/>
                    <a:cs typeface="Tahoma" charset="0"/>
                  </a:rPr>
                  <a:t>°</a:t>
                </a:r>
                <a:r>
                  <a:rPr lang="en-US" altLang="en-US" sz="1200">
                    <a:latin typeface="Tahoma" charset="0"/>
                  </a:rPr>
                  <a:t> N</a:t>
                </a:r>
              </a:p>
            </p:txBody>
          </p:sp>
          <p:sp>
            <p:nvSpPr>
              <p:cNvPr id="53274" name="Text Box 17"/>
              <p:cNvSpPr txBox="1">
                <a:spLocks noChangeArrowheads="1"/>
              </p:cNvSpPr>
              <p:nvPr/>
            </p:nvSpPr>
            <p:spPr bwMode="auto">
              <a:xfrm>
                <a:off x="5169" y="3738"/>
                <a:ext cx="336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200">
                    <a:latin typeface="Tahoma" charset="0"/>
                  </a:rPr>
                  <a:t>15</a:t>
                </a:r>
                <a:r>
                  <a:rPr lang="en-US" altLang="en-US" sz="1200">
                    <a:latin typeface="Tahoma" charset="0"/>
                    <a:cs typeface="Tahoma" charset="0"/>
                  </a:rPr>
                  <a:t>°</a:t>
                </a:r>
                <a:r>
                  <a:rPr lang="en-US" altLang="en-US" sz="1200">
                    <a:latin typeface="Tahoma" charset="0"/>
                  </a:rPr>
                  <a:t> N</a:t>
                </a:r>
              </a:p>
            </p:txBody>
          </p:sp>
        </p:grpSp>
      </p:grpSp>
      <p:sp>
        <p:nvSpPr>
          <p:cNvPr id="53252" name="Rectangle 27"/>
          <p:cNvSpPr>
            <a:spLocks noChangeArrowheads="1"/>
          </p:cNvSpPr>
          <p:nvPr/>
        </p:nvSpPr>
        <p:spPr bwMode="auto">
          <a:xfrm>
            <a:off x="2667000" y="5257800"/>
            <a:ext cx="4572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en-US" sz="1800">
              <a:latin typeface="News Gothic MT" charset="0"/>
            </a:endParaRPr>
          </a:p>
        </p:txBody>
      </p:sp>
      <p:sp>
        <p:nvSpPr>
          <p:cNvPr id="53253" name="Rectangle 28"/>
          <p:cNvSpPr>
            <a:spLocks noChangeArrowheads="1"/>
          </p:cNvSpPr>
          <p:nvPr/>
        </p:nvSpPr>
        <p:spPr bwMode="auto">
          <a:xfrm>
            <a:off x="1600200" y="5443538"/>
            <a:ext cx="61722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en-US" sz="1800">
              <a:latin typeface="News Gothic MT" charset="0"/>
            </a:endParaRPr>
          </a:p>
        </p:txBody>
      </p:sp>
      <p:sp>
        <p:nvSpPr>
          <p:cNvPr id="53254" name="Line 29"/>
          <p:cNvSpPr>
            <a:spLocks noChangeShapeType="1"/>
          </p:cNvSpPr>
          <p:nvPr/>
        </p:nvSpPr>
        <p:spPr bwMode="auto">
          <a:xfrm>
            <a:off x="887413" y="5822950"/>
            <a:ext cx="77517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55" name="Text Box 30"/>
          <p:cNvSpPr txBox="1">
            <a:spLocks noChangeArrowheads="1"/>
          </p:cNvSpPr>
          <p:nvPr/>
        </p:nvSpPr>
        <p:spPr bwMode="auto">
          <a:xfrm>
            <a:off x="1600200" y="5562600"/>
            <a:ext cx="67056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200">
                <a:latin typeface="Tahoma" charset="0"/>
              </a:rPr>
              <a:t> invalid      clear       cloud       aerosol      stratospheric       surface     subsurface     no signal</a:t>
            </a:r>
          </a:p>
        </p:txBody>
      </p:sp>
      <p:sp>
        <p:nvSpPr>
          <p:cNvPr id="53256" name="Line 31"/>
          <p:cNvSpPr>
            <a:spLocks noChangeShapeType="1"/>
          </p:cNvSpPr>
          <p:nvPr/>
        </p:nvSpPr>
        <p:spPr bwMode="auto">
          <a:xfrm flipV="1">
            <a:off x="2133600" y="5394325"/>
            <a:ext cx="1214438" cy="2444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57" name="Line 32"/>
          <p:cNvSpPr>
            <a:spLocks noChangeShapeType="1"/>
          </p:cNvSpPr>
          <p:nvPr/>
        </p:nvSpPr>
        <p:spPr bwMode="auto">
          <a:xfrm flipH="1">
            <a:off x="2819400" y="5394325"/>
            <a:ext cx="990600" cy="2444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58" name="Line 33"/>
          <p:cNvSpPr>
            <a:spLocks noChangeShapeType="1"/>
          </p:cNvSpPr>
          <p:nvPr/>
        </p:nvSpPr>
        <p:spPr bwMode="auto">
          <a:xfrm flipH="1">
            <a:off x="3505200" y="5394325"/>
            <a:ext cx="711200" cy="2444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59" name="Line 34"/>
          <p:cNvSpPr>
            <a:spLocks noChangeShapeType="1"/>
          </p:cNvSpPr>
          <p:nvPr/>
        </p:nvSpPr>
        <p:spPr bwMode="auto">
          <a:xfrm flipH="1">
            <a:off x="4114800" y="5394325"/>
            <a:ext cx="45720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60" name="Line 35"/>
          <p:cNvSpPr>
            <a:spLocks noChangeShapeType="1"/>
          </p:cNvSpPr>
          <p:nvPr/>
        </p:nvSpPr>
        <p:spPr bwMode="auto">
          <a:xfrm flipH="1">
            <a:off x="4800600" y="5394325"/>
            <a:ext cx="152400" cy="2444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61" name="Line 36"/>
          <p:cNvSpPr>
            <a:spLocks noChangeShapeType="1"/>
          </p:cNvSpPr>
          <p:nvPr/>
        </p:nvSpPr>
        <p:spPr bwMode="auto">
          <a:xfrm>
            <a:off x="5334000" y="5394325"/>
            <a:ext cx="457200" cy="2444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62" name="Line 37"/>
          <p:cNvSpPr>
            <a:spLocks noChangeShapeType="1"/>
          </p:cNvSpPr>
          <p:nvPr/>
        </p:nvSpPr>
        <p:spPr bwMode="auto">
          <a:xfrm>
            <a:off x="5715000" y="5394325"/>
            <a:ext cx="838200" cy="2444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63" name="Line 38"/>
          <p:cNvSpPr>
            <a:spLocks noChangeShapeType="1"/>
          </p:cNvSpPr>
          <p:nvPr/>
        </p:nvSpPr>
        <p:spPr bwMode="auto">
          <a:xfrm>
            <a:off x="6172200" y="5394325"/>
            <a:ext cx="1447800" cy="2444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64" name="Rectangle 31"/>
          <p:cNvSpPr>
            <a:spLocks noChangeArrowheads="1"/>
          </p:cNvSpPr>
          <p:nvPr/>
        </p:nvSpPr>
        <p:spPr bwMode="auto">
          <a:xfrm>
            <a:off x="5091113" y="2105025"/>
            <a:ext cx="32146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8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Cloud-Aerosol Discrimination</a:t>
            </a:r>
          </a:p>
        </p:txBody>
      </p:sp>
    </p:spTree>
    <p:extLst>
      <p:ext uri="{BB962C8B-B14F-4D97-AF65-F5344CB8AC3E}">
        <p14:creationId xmlns:p14="http://schemas.microsoft.com/office/powerpoint/2010/main" val="3822148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" y="-393700"/>
            <a:ext cx="9144000" cy="11430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Example: June 26, 2006</a:t>
            </a:r>
            <a:endParaRPr lang="en-US" altLang="en-US" dirty="0" smtClean="0">
              <a:cs typeface="Times New Roman" pitchFamily="18" charset="0"/>
            </a:endParaRPr>
          </a:p>
        </p:txBody>
      </p:sp>
      <p:pic>
        <p:nvPicPr>
          <p:cNvPr id="55299" name="Picture 32" descr="CALIPSO-2006-06-26_01-06-13_V3.01_1_9-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84"/>
          <a:stretch>
            <a:fillRect/>
          </a:stretch>
        </p:blipFill>
        <p:spPr bwMode="auto">
          <a:xfrm>
            <a:off x="1193800" y="1743075"/>
            <a:ext cx="6902450" cy="373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0" name="Picture 33" descr="CALIPSO-2010-11-26_1835-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1743075"/>
            <a:ext cx="673100" cy="393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1" name="Picture 34" descr="CALIPSO-2010-11-26_1835-4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" y="5708650"/>
            <a:ext cx="77597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5302" name="Group 12"/>
          <p:cNvGrpSpPr>
            <a:grpSpLocks/>
          </p:cNvGrpSpPr>
          <p:nvPr/>
        </p:nvGrpSpPr>
        <p:grpSpPr bwMode="auto">
          <a:xfrm>
            <a:off x="4946650" y="1863725"/>
            <a:ext cx="2684463" cy="1662113"/>
            <a:chOff x="4946817" y="1864280"/>
            <a:chExt cx="2684507" cy="1660801"/>
          </a:xfrm>
        </p:grpSpPr>
        <p:sp>
          <p:nvSpPr>
            <p:cNvPr id="55303" name="TextBox 35"/>
            <p:cNvSpPr txBox="1">
              <a:spLocks noChangeArrowheads="1"/>
            </p:cNvSpPr>
            <p:nvPr/>
          </p:nvSpPr>
          <p:spPr bwMode="auto">
            <a:xfrm>
              <a:off x="5343171" y="2047753"/>
              <a:ext cx="2288153" cy="1477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en-US" sz="1800" i="1">
                <a:latin typeface="Times New Roman" pitchFamily="18" charset="0"/>
                <a:cs typeface="Times New Roman" pitchFamily="18" charset="0"/>
              </a:endParaRPr>
            </a:p>
            <a:p>
              <a:pPr eaLnBrk="1" hangingPunct="1"/>
              <a:r>
                <a:rPr lang="en-US" altLang="en-US" sz="1800" i="1">
                  <a:latin typeface="Times New Roman" pitchFamily="18" charset="0"/>
                  <a:cs typeface="Times New Roman" pitchFamily="18" charset="0"/>
                </a:rPr>
                <a:t>dust</a:t>
              </a:r>
            </a:p>
            <a:p>
              <a:pPr eaLnBrk="1" hangingPunct="1"/>
              <a:r>
                <a:rPr lang="en-US" altLang="en-US" sz="1800" i="1">
                  <a:latin typeface="Times New Roman" pitchFamily="18" charset="0"/>
                  <a:cs typeface="Times New Roman" pitchFamily="18" charset="0"/>
                </a:rPr>
                <a:t>polluted continental</a:t>
              </a:r>
            </a:p>
            <a:p>
              <a:pPr eaLnBrk="1" hangingPunct="1"/>
              <a:r>
                <a:rPr lang="en-US" altLang="en-US" sz="1800" i="1">
                  <a:latin typeface="Times New Roman" pitchFamily="18" charset="0"/>
                  <a:cs typeface="Times New Roman" pitchFamily="18" charset="0"/>
                </a:rPr>
                <a:t>polluted dust</a:t>
              </a:r>
            </a:p>
            <a:p>
              <a:pPr eaLnBrk="1" hangingPunct="1"/>
              <a:r>
                <a:rPr lang="en-US" altLang="en-US" sz="1800" i="1">
                  <a:latin typeface="Times New Roman" pitchFamily="18" charset="0"/>
                  <a:cs typeface="Times New Roman" pitchFamily="18" charset="0"/>
                </a:rPr>
                <a:t>smoke</a:t>
              </a: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5008731" y="2538435"/>
              <a:ext cx="334967" cy="1586"/>
            </a:xfrm>
            <a:prstGeom prst="line">
              <a:avLst/>
            </a:prstGeom>
            <a:ln w="38100" cmpd="sng">
              <a:solidFill>
                <a:srgbClr val="FFFF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5008731" y="3111070"/>
              <a:ext cx="334967" cy="1587"/>
            </a:xfrm>
            <a:prstGeom prst="line">
              <a:avLst/>
            </a:prstGeom>
            <a:ln w="38100" cmpd="sng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5008731" y="2798580"/>
              <a:ext cx="334967" cy="1586"/>
            </a:xfrm>
            <a:prstGeom prst="line">
              <a:avLst/>
            </a:prstGeom>
            <a:ln w="3810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5008731" y="3372801"/>
              <a:ext cx="334967" cy="1586"/>
            </a:xfrm>
            <a:prstGeom prst="line">
              <a:avLst/>
            </a:prstGeom>
            <a:ln w="3810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5308" name="Rectangle 11"/>
            <p:cNvSpPr>
              <a:spLocks noChangeArrowheads="1"/>
            </p:cNvSpPr>
            <p:nvPr/>
          </p:nvSpPr>
          <p:spPr bwMode="auto">
            <a:xfrm>
              <a:off x="4946817" y="1864280"/>
              <a:ext cx="20466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altLang="en-US" sz="1800" b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Aerosol sub-typing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63926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itle 1"/>
          <p:cNvSpPr>
            <a:spLocks noGrp="1"/>
          </p:cNvSpPr>
          <p:nvPr>
            <p:ph type="title"/>
          </p:nvPr>
        </p:nvSpPr>
        <p:spPr>
          <a:xfrm>
            <a:off x="0" y="-431800"/>
            <a:ext cx="9144000" cy="1336675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cs typeface="Times New Roman" pitchFamily="18" charset="0"/>
              </a:rPr>
              <a:t>CALIPSO: example of application</a:t>
            </a:r>
          </a:p>
        </p:txBody>
      </p:sp>
      <p:sp>
        <p:nvSpPr>
          <p:cNvPr id="94211" name="Rectangle 3"/>
          <p:cNvSpPr>
            <a:spLocks noChangeArrowheads="1"/>
          </p:cNvSpPr>
          <p:nvPr/>
        </p:nvSpPr>
        <p:spPr bwMode="auto">
          <a:xfrm>
            <a:off x="292100" y="1079500"/>
            <a:ext cx="8216900" cy="510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The detection of aerosols over clouds</a:t>
            </a:r>
          </a:p>
          <a:p>
            <a:pPr algn="just" eaLnBrk="1" hangingPunct="1"/>
            <a:endParaRPr lang="en-US" altLang="en-US" sz="2000" dirty="0">
              <a:solidFill>
                <a:srgbClr val="184B5B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en-US" altLang="en-US" sz="20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Aerosols and their radiative effects are a major uncertainty in predictions of future climate change</a:t>
            </a:r>
          </a:p>
          <a:p>
            <a:pPr eaLnBrk="1" hangingPunct="1"/>
            <a:endParaRPr lang="en-US" altLang="en-US" sz="2000" dirty="0">
              <a:solidFill>
                <a:srgbClr val="184B5B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en-US" altLang="en-US" sz="20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Biomass burning aerosols usually strongly absorbing, may cause local positive radiative forcing when over clouds</a:t>
            </a:r>
          </a:p>
          <a:p>
            <a:pPr eaLnBrk="1" hangingPunct="1"/>
            <a:endParaRPr lang="en-US" altLang="en-US" sz="2000" dirty="0">
              <a:solidFill>
                <a:srgbClr val="184B5B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en-US" altLang="en-US" sz="20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CALIOP is the only satellite sensor capable of observing aerosol over clouds without any auxiliary data (OMI or POLDER need to combine with MODIS and/ or CALIOP)</a:t>
            </a:r>
          </a:p>
          <a:p>
            <a:pPr eaLnBrk="1" hangingPunct="1"/>
            <a:endParaRPr lang="en-US" altLang="en-US" sz="2000" dirty="0">
              <a:solidFill>
                <a:srgbClr val="184B5B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en-US" altLang="en-US" sz="20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Before studying aerosol radiative effects over clouds, we need to know where and when aerosol over clouds occur as well as their intensity</a:t>
            </a:r>
          </a:p>
          <a:p>
            <a:pPr algn="just" eaLnBrk="1" hangingPunct="1"/>
            <a:endParaRPr lang="en-US" altLang="en-US" sz="2000" b="1" dirty="0">
              <a:solidFill>
                <a:srgbClr val="184B5B"/>
              </a:solidFill>
              <a:latin typeface="Times New Roman" pitchFamily="18" charset="0"/>
              <a:ea typeface="MS Gothic" pitchFamily="49" charset="-128"/>
            </a:endParaRPr>
          </a:p>
          <a:p>
            <a:pPr algn="just" eaLnBrk="1" hangingPunct="1"/>
            <a:r>
              <a:rPr lang="en-US" altLang="en-US" sz="2000" b="1" dirty="0">
                <a:solidFill>
                  <a:srgbClr val="184B5B"/>
                </a:solidFill>
                <a:latin typeface="Times New Roman" pitchFamily="18" charset="0"/>
                <a:ea typeface="MS Gothic" pitchFamily="49" charset="-128"/>
              </a:rPr>
              <a:t>We use the CALIPSO level 2 aerosol layer product…</a:t>
            </a:r>
          </a:p>
        </p:txBody>
      </p:sp>
    </p:spTree>
    <p:extLst>
      <p:ext uri="{BB962C8B-B14F-4D97-AF65-F5344CB8AC3E}">
        <p14:creationId xmlns:p14="http://schemas.microsoft.com/office/powerpoint/2010/main" val="2134475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4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4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4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42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42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Title 1"/>
          <p:cNvSpPr>
            <a:spLocks noGrp="1"/>
          </p:cNvSpPr>
          <p:nvPr>
            <p:ph type="title"/>
          </p:nvPr>
        </p:nvSpPr>
        <p:spPr>
          <a:xfrm>
            <a:off x="457200" y="-3937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cs typeface="Times New Roman" pitchFamily="18" charset="0"/>
              </a:rPr>
              <a:t>Aerosol Over Cloud (AOC)</a:t>
            </a:r>
          </a:p>
        </p:txBody>
      </p:sp>
      <p:pic>
        <p:nvPicPr>
          <p:cNvPr id="96259" name="NbAeroOverCloud-MAP-AODAllPos-10-2007.jpg" descr="/Users/meloe/Programs.dir/PgmSF/AerosolOverClouds/OutPutPicsNEW/NbAeroOverCloud-MAP-AODAllPos-10-2007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00" r="7201"/>
          <a:stretch>
            <a:fillRect/>
          </a:stretch>
        </p:blipFill>
        <p:spPr bwMode="auto">
          <a:xfrm>
            <a:off x="457200" y="1143000"/>
            <a:ext cx="3810000" cy="338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60" name="Content Placeholder 3" descr="MODISActiveFireOct07.tif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9288" y="1239838"/>
            <a:ext cx="3927475" cy="290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261" name="TextBox 4"/>
          <p:cNvSpPr txBox="1">
            <a:spLocks noChangeArrowheads="1"/>
          </p:cNvSpPr>
          <p:nvPr/>
        </p:nvSpPr>
        <p:spPr bwMode="auto">
          <a:xfrm>
            <a:off x="646113" y="4529138"/>
            <a:ext cx="7624762" cy="203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Over 50 % AOC (/CALIOP data) offshore from South America and South Africa</a:t>
            </a:r>
          </a:p>
          <a:p>
            <a:pPr eaLnBrk="1" hangingPunct="1"/>
            <a:endParaRPr lang="en-US" altLang="en-US" sz="1800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Probably mostly biomass burning smoke</a:t>
            </a:r>
          </a:p>
          <a:p>
            <a:pPr eaLnBrk="1" hangingPunct="1"/>
            <a:endParaRPr lang="en-US" altLang="en-US" sz="1800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“…huge increase in fire activity in 2007… largest over the last ten years” and “largest 6-month (May–October) precipitation deficit of the last ten years in South America occurred during 2007 [Torres et al.,  2009]</a:t>
            </a:r>
            <a:endParaRPr lang="en-US" altLang="en-US" sz="1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6262" name="TextBox 5"/>
          <p:cNvSpPr txBox="1">
            <a:spLocks noChangeArrowheads="1"/>
          </p:cNvSpPr>
          <p:nvPr/>
        </p:nvSpPr>
        <p:spPr bwMode="auto">
          <a:xfrm>
            <a:off x="469900" y="1047750"/>
            <a:ext cx="3049588" cy="3683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800">
                <a:latin typeface="Times New Roman" pitchFamily="18" charset="0"/>
                <a:cs typeface="Times New Roman" pitchFamily="18" charset="0"/>
              </a:rPr>
              <a:t>October 2007 AOC occurrence</a:t>
            </a:r>
          </a:p>
        </p:txBody>
      </p:sp>
      <p:sp>
        <p:nvSpPr>
          <p:cNvPr id="96263" name="TextBox 6"/>
          <p:cNvSpPr txBox="1">
            <a:spLocks noChangeArrowheads="1"/>
          </p:cNvSpPr>
          <p:nvPr/>
        </p:nvSpPr>
        <p:spPr bwMode="auto">
          <a:xfrm>
            <a:off x="4876800" y="1054100"/>
            <a:ext cx="3325813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October 2007 MODIS active fires</a:t>
            </a:r>
          </a:p>
        </p:txBody>
      </p:sp>
    </p:spTree>
    <p:extLst>
      <p:ext uri="{BB962C8B-B14F-4D97-AF65-F5344CB8AC3E}">
        <p14:creationId xmlns:p14="http://schemas.microsoft.com/office/powerpoint/2010/main" val="2197894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62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62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62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>
          <a:xfrm>
            <a:off x="549275" y="-155575"/>
            <a:ext cx="8042275" cy="1336675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cs typeface="Times New Roman" pitchFamily="18" charset="0"/>
              </a:rPr>
              <a:t>Take home message</a:t>
            </a:r>
          </a:p>
        </p:txBody>
      </p:sp>
      <p:sp>
        <p:nvSpPr>
          <p:cNvPr id="57347" name="Rectangle 3"/>
          <p:cNvSpPr>
            <a:spLocks noChangeArrowheads="1"/>
          </p:cNvSpPr>
          <p:nvPr/>
        </p:nvSpPr>
        <p:spPr bwMode="auto">
          <a:xfrm>
            <a:off x="549275" y="1181100"/>
            <a:ext cx="8315325" cy="5170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indent="-4572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22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CALIOP/ CALIPSO provides aerosol vertical distribution and info on type of particle (size and shape)</a:t>
            </a:r>
          </a:p>
          <a:p>
            <a:pPr eaLnBrk="1" hangingPunct="1"/>
            <a:endParaRPr lang="en-US" altLang="en-US" sz="2200" dirty="0">
              <a:solidFill>
                <a:srgbClr val="184B5B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en-US" altLang="en-US" sz="22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Safest use of CALIOP data:</a:t>
            </a:r>
          </a:p>
          <a:p>
            <a:pPr eaLnBrk="1" hangingPunct="1">
              <a:buFontTx/>
              <a:buAutoNum type="arabicPeriod"/>
            </a:pPr>
            <a:r>
              <a:rPr lang="en-US" altLang="en-US" sz="2200" dirty="0" smtClean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 Qualitative </a:t>
            </a:r>
            <a:r>
              <a:rPr lang="en-US" altLang="en-US" sz="22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(browse </a:t>
            </a:r>
            <a:r>
              <a:rPr lang="en-US" altLang="en-US" sz="2200" dirty="0" err="1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lidar</a:t>
            </a:r>
            <a:r>
              <a:rPr lang="en-US" altLang="en-US" sz="22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 images online)</a:t>
            </a:r>
          </a:p>
          <a:p>
            <a:pPr eaLnBrk="1" hangingPunct="1">
              <a:buFontTx/>
              <a:buAutoNum type="arabicPeriod"/>
            </a:pPr>
            <a:r>
              <a:rPr lang="en-US" altLang="en-US" sz="2200" dirty="0" smtClean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 Latest </a:t>
            </a:r>
            <a:r>
              <a:rPr lang="en-US" altLang="en-US" sz="22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version (currently V3.01)</a:t>
            </a:r>
          </a:p>
          <a:p>
            <a:pPr eaLnBrk="1" hangingPunct="1">
              <a:buFontTx/>
              <a:buAutoNum type="arabicPeriod"/>
            </a:pPr>
            <a:r>
              <a:rPr lang="en-US" altLang="en-US" sz="2200" dirty="0" smtClean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 Level </a:t>
            </a:r>
            <a:r>
              <a:rPr lang="en-US" altLang="en-US" sz="22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1 (contains less uncertainties than level 2 data)</a:t>
            </a:r>
          </a:p>
          <a:p>
            <a:pPr eaLnBrk="1" hangingPunct="1"/>
            <a:endParaRPr lang="en-US" altLang="en-US" sz="2200" dirty="0">
              <a:solidFill>
                <a:srgbClr val="184B5B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en-US" altLang="en-US" sz="22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Concerning the use of CALIOP Level 2 data,</a:t>
            </a:r>
          </a:p>
          <a:p>
            <a:pPr eaLnBrk="1" hangingPunct="1">
              <a:buFont typeface="Arial" charset="0"/>
              <a:buChar char="•"/>
            </a:pPr>
            <a:r>
              <a:rPr lang="en-US" altLang="en-US" sz="2200" dirty="0" smtClean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 recognize </a:t>
            </a:r>
            <a:r>
              <a:rPr lang="en-US" altLang="en-US" sz="22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altLang="en-US" sz="2200" dirty="0" err="1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unvalidated</a:t>
            </a:r>
            <a:r>
              <a:rPr lang="en-US" altLang="en-US" sz="22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 nature of the data</a:t>
            </a:r>
          </a:p>
          <a:p>
            <a:pPr eaLnBrk="1" hangingPunct="1">
              <a:buFont typeface="Arial" charset="0"/>
              <a:buChar char="•"/>
            </a:pPr>
            <a:r>
              <a:rPr lang="en-US" altLang="en-US" sz="2200" dirty="0" smtClean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 keep in mind the uncertainties </a:t>
            </a:r>
          </a:p>
          <a:p>
            <a:pPr eaLnBrk="1" hangingPunct="1">
              <a:buFont typeface="Arial" charset="0"/>
              <a:buChar char="•"/>
            </a:pPr>
            <a:r>
              <a:rPr lang="en-US" altLang="en-US" sz="22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200" dirty="0" smtClean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make sure to read all quality assurance information and to apply the appropriate quality flags  (see user guide, </a:t>
            </a:r>
            <a:r>
              <a:rPr lang="en-US" altLang="en-US" sz="1400" dirty="0" smtClean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http://www-calipso.larc.nasa.gov/resources/calipso_users_guide/</a:t>
            </a:r>
            <a:r>
              <a:rPr lang="en-US" altLang="en-US" sz="2200" dirty="0" smtClean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eaLnBrk="1" hangingPunct="1">
              <a:buFont typeface="Arial" charset="0"/>
              <a:buChar char="•"/>
            </a:pPr>
            <a:r>
              <a:rPr lang="en-US" altLang="en-US" sz="2200" dirty="0" smtClean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If </a:t>
            </a:r>
            <a:r>
              <a:rPr lang="en-US" altLang="en-US" sz="2200" dirty="0">
                <a:solidFill>
                  <a:srgbClr val="184B5B"/>
                </a:solidFill>
                <a:latin typeface="Times New Roman" pitchFamily="18" charset="0"/>
                <a:cs typeface="Times New Roman" pitchFamily="18" charset="0"/>
              </a:rPr>
              <a:t>you have any concerns, ask the CALIPSO team</a:t>
            </a:r>
          </a:p>
        </p:txBody>
      </p:sp>
    </p:spTree>
    <p:extLst>
      <p:ext uri="{BB962C8B-B14F-4D97-AF65-F5344CB8AC3E}">
        <p14:creationId xmlns:p14="http://schemas.microsoft.com/office/powerpoint/2010/main" val="667543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73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73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73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73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73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>
          <a:xfrm>
            <a:off x="498475" y="-598488"/>
            <a:ext cx="8042275" cy="1336676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cs typeface="Times New Roman" pitchFamily="18" charset="0"/>
              </a:rPr>
              <a:t>Online</a:t>
            </a:r>
          </a:p>
        </p:txBody>
      </p:sp>
      <p:sp>
        <p:nvSpPr>
          <p:cNvPr id="5" name="Rectangle 4"/>
          <p:cNvSpPr/>
          <p:nvPr/>
        </p:nvSpPr>
        <p:spPr>
          <a:xfrm>
            <a:off x="165100" y="749300"/>
            <a:ext cx="88265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2600" b="1" i="1" dirty="0">
                <a:solidFill>
                  <a:srgbClr val="184B5B"/>
                </a:solidFill>
                <a:latin typeface="Times New Roman"/>
                <a:cs typeface="Times New Roman"/>
              </a:rPr>
              <a:t>User Guide</a:t>
            </a:r>
            <a:r>
              <a:rPr lang="en-US" sz="2600" b="1" dirty="0">
                <a:solidFill>
                  <a:srgbClr val="184B5B"/>
                </a:solidFill>
                <a:latin typeface="Times New Roman"/>
                <a:cs typeface="Times New Roman"/>
              </a:rPr>
              <a:t>: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rgbClr val="184B5B"/>
                </a:solidFill>
                <a:latin typeface="Times New Roman"/>
                <a:cs typeface="Times New Roman"/>
                <a:hlinkClick r:id="rId3"/>
              </a:rPr>
              <a:t>http://www-calipso.larc.nasa.gov/resources/calipso_users_guide/</a:t>
            </a:r>
            <a:endParaRPr lang="en-US" sz="2000" dirty="0">
              <a:solidFill>
                <a:srgbClr val="184B5B"/>
              </a:solidFill>
              <a:latin typeface="Times New Roman"/>
              <a:cs typeface="Times New Roman"/>
            </a:endParaRP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rgbClr val="184B5B"/>
                </a:solidFill>
                <a:latin typeface="Times New Roman"/>
                <a:cs typeface="Times New Roman"/>
              </a:rPr>
              <a:t>FAQ, Essential reading, Data Product Descriptions, Data quality summaries (</a:t>
            </a:r>
            <a:r>
              <a:rPr lang="en-US" sz="2000" b="1" dirty="0" smtClean="0">
                <a:solidFill>
                  <a:srgbClr val="184B5B"/>
                </a:solidFill>
                <a:latin typeface="Times New Roman"/>
                <a:cs typeface="Times New Roman"/>
              </a:rPr>
              <a:t>V3.3), </a:t>
            </a:r>
            <a:r>
              <a:rPr lang="en-US" sz="2000" b="1" dirty="0">
                <a:solidFill>
                  <a:srgbClr val="184B5B"/>
                </a:solidFill>
                <a:latin typeface="Times New Roman"/>
                <a:cs typeface="Times New Roman"/>
              </a:rPr>
              <a:t>Example and tools, Order Data, Publications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endParaRPr lang="en-US" sz="2000" dirty="0">
              <a:solidFill>
                <a:srgbClr val="184B5B"/>
              </a:solidFill>
              <a:latin typeface="Times New Roman"/>
              <a:cs typeface="Times New Roman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2600" b="1" i="1" dirty="0">
                <a:solidFill>
                  <a:srgbClr val="184B5B"/>
                </a:solidFill>
                <a:latin typeface="Times New Roman"/>
                <a:cs typeface="Times New Roman"/>
              </a:rPr>
              <a:t>Data download</a:t>
            </a:r>
            <a:r>
              <a:rPr lang="en-US" sz="2600" b="1" dirty="0">
                <a:solidFill>
                  <a:srgbClr val="184B5B"/>
                </a:solidFill>
                <a:latin typeface="Times New Roman"/>
                <a:cs typeface="Times New Roman"/>
              </a:rPr>
              <a:t>	</a:t>
            </a:r>
            <a:endParaRPr lang="en-US" b="1" dirty="0">
              <a:solidFill>
                <a:srgbClr val="184B5B"/>
              </a:solidFill>
              <a:latin typeface="Times New Roman"/>
              <a:cs typeface="Times New Roman"/>
            </a:endParaRP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rgbClr val="184B5B"/>
                </a:solidFill>
                <a:latin typeface="Times New Roman"/>
                <a:cs typeface="Times New Roman"/>
                <a:hlinkClick r:id="rId4"/>
              </a:rPr>
              <a:t>https://</a:t>
            </a:r>
            <a:r>
              <a:rPr lang="en-US" sz="2000" dirty="0" smtClean="0">
                <a:solidFill>
                  <a:srgbClr val="184B5B"/>
                </a:solidFill>
                <a:latin typeface="Times New Roman"/>
                <a:cs typeface="Times New Roman"/>
                <a:hlinkClick r:id="rId4"/>
              </a:rPr>
              <a:t>eosweb.larc.nasa.gov/HORDERBIN/HTML_Start.cgi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>
                <a:solidFill>
                  <a:srgbClr val="184B5B"/>
                </a:solidFill>
                <a:latin typeface="Times New Roman"/>
                <a:cs typeface="Times New Roman"/>
                <a:hlinkClick r:id="rId4"/>
              </a:rPr>
              <a:t>http</a:t>
            </a:r>
            <a:r>
              <a:rPr lang="en-US" sz="2000" dirty="0">
                <a:solidFill>
                  <a:srgbClr val="184B5B"/>
                </a:solidFill>
                <a:latin typeface="Times New Roman"/>
                <a:cs typeface="Times New Roman"/>
                <a:hlinkClick r:id="rId4"/>
              </a:rPr>
              <a:t>://www-calipso.larc.nasa.gov/search/</a:t>
            </a:r>
            <a:r>
              <a:rPr lang="en-US" sz="2000" dirty="0">
                <a:solidFill>
                  <a:srgbClr val="184B5B"/>
                </a:solidFill>
                <a:latin typeface="Times New Roman"/>
                <a:cs typeface="Times New Roman"/>
              </a:rPr>
              <a:t> </a:t>
            </a:r>
            <a:r>
              <a:rPr lang="en-US" sz="2000" b="1" dirty="0">
                <a:solidFill>
                  <a:srgbClr val="184B5B"/>
                </a:solidFill>
                <a:latin typeface="Times New Roman"/>
                <a:cs typeface="Times New Roman"/>
              </a:rPr>
              <a:t>for subset files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endParaRPr lang="en-US" sz="2000" dirty="0">
              <a:solidFill>
                <a:srgbClr val="184B5B"/>
              </a:solidFill>
              <a:latin typeface="Times New Roman"/>
              <a:cs typeface="Times New Roman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2600" b="1" i="1" dirty="0">
                <a:solidFill>
                  <a:srgbClr val="184B5B"/>
                </a:solidFill>
                <a:latin typeface="Times New Roman"/>
                <a:cs typeface="Times New Roman"/>
              </a:rPr>
              <a:t>LIDAR browse images</a:t>
            </a:r>
            <a:r>
              <a:rPr lang="en-US" sz="2600" b="1" dirty="0">
                <a:solidFill>
                  <a:srgbClr val="184B5B"/>
                </a:solidFill>
                <a:latin typeface="Times New Roman"/>
                <a:cs typeface="Times New Roman"/>
              </a:rPr>
              <a:t>	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rgbClr val="184B5B"/>
                </a:solidFill>
                <a:latin typeface="Times New Roman"/>
                <a:cs typeface="Times New Roman"/>
              </a:rPr>
              <a:t>Level 1 and Level 2 Vertical Feature Mask; No level 2 profile</a:t>
            </a:r>
          </a:p>
          <a:p>
            <a:pPr marL="914400" lvl="1" indent="-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>
              <a:solidFill>
                <a:srgbClr val="184B5B"/>
              </a:solidFill>
              <a:latin typeface="Times New Roman"/>
              <a:cs typeface="Times New Roman"/>
            </a:endParaRPr>
          </a:p>
          <a:p>
            <a:pPr marL="914400" lvl="1" indent="-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rgbClr val="FF0000"/>
                </a:solidFill>
                <a:latin typeface="Times New Roman"/>
                <a:cs typeface="Times New Roman"/>
              </a:rPr>
              <a:t>EXPEDITED 12h-RELEASE with </a:t>
            </a:r>
            <a:r>
              <a:rPr lang="en-US" b="1" dirty="0" err="1">
                <a:solidFill>
                  <a:srgbClr val="FF0000"/>
                </a:solidFill>
                <a:latin typeface="Times New Roman"/>
                <a:cs typeface="Times New Roman"/>
              </a:rPr>
              <a:t>kmz</a:t>
            </a:r>
            <a:r>
              <a:rPr lang="en-US" b="1" dirty="0">
                <a:solidFill>
                  <a:srgbClr val="FF0000"/>
                </a:solidFill>
                <a:latin typeface="Times New Roman"/>
                <a:cs typeface="Times New Roman"/>
              </a:rPr>
              <a:t> files</a:t>
            </a:r>
          </a:p>
          <a:p>
            <a:pPr marL="914400" lvl="1" indent="-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FF0000"/>
                </a:solidFill>
                <a:latin typeface="Times New Roman"/>
                <a:cs typeface="Times New Roman"/>
                <a:hlinkClick r:id="rId5"/>
              </a:rPr>
              <a:t>http://www-calipso.larc.nasa.gov/products/lidar/browse_images/expedited/</a:t>
            </a:r>
            <a:endParaRPr lang="en-US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marL="914400" lvl="1" indent="-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solidFill>
                <a:srgbClr val="184B5B"/>
              </a:solidFill>
              <a:latin typeface="Times New Roman"/>
              <a:cs typeface="Times New Roman"/>
            </a:endParaRPr>
          </a:p>
          <a:p>
            <a:pPr marL="914400" lvl="1" indent="-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rgbClr val="FF0000"/>
                </a:solidFill>
                <a:latin typeface="Times New Roman"/>
                <a:cs typeface="Times New Roman"/>
              </a:rPr>
              <a:t>STANDARD PRODUCT for detailed science analysis</a:t>
            </a:r>
          </a:p>
          <a:p>
            <a:pPr marL="914400" lvl="1" indent="-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184B5B"/>
                </a:solidFill>
                <a:latin typeface="Times New Roman"/>
                <a:cs typeface="Times New Roman"/>
                <a:hlinkClick r:id="rId6"/>
              </a:rPr>
              <a:t>http://www-calipso.larc.nasa.gov/products/lidar/browse_images/show_calendar.php/</a:t>
            </a:r>
            <a:endParaRPr lang="en-US" dirty="0">
              <a:solidFill>
                <a:srgbClr val="184B5B"/>
              </a:solidFill>
              <a:latin typeface="Times New Roman"/>
              <a:cs typeface="Times New Roman"/>
            </a:endParaRPr>
          </a:p>
          <a:p>
            <a:pPr marL="914400" lvl="1" indent="-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rgbClr val="184B5B"/>
                </a:solidFill>
                <a:latin typeface="Times New Roman"/>
                <a:cs typeface="Times New Roman"/>
              </a:rPr>
              <a:t>Also provides horizontal averaging, Ice/ Water phase and aerosol subtype</a:t>
            </a:r>
          </a:p>
        </p:txBody>
      </p:sp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2590800" y="763629"/>
            <a:ext cx="5840060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*Note they’re doing </a:t>
            </a:r>
            <a:r>
              <a:rPr lang="en-US" altLang="en-US" sz="1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maintanence</a:t>
            </a:r>
            <a:r>
              <a:rPr lang="en-US" altLang="en-US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on their websites right now</a:t>
            </a:r>
            <a:endParaRPr lang="en-US" altLang="en-US" sz="1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434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229600" cy="70408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Data Access Interface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62600" y="2362200"/>
            <a:ext cx="3386042" cy="34290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You need to know</a:t>
            </a:r>
          </a:p>
          <a:p>
            <a:pPr lvl="1"/>
            <a:r>
              <a:rPr lang="en-US" sz="2000" dirty="0" smtClean="0"/>
              <a:t>Project = CALIPSO</a:t>
            </a:r>
          </a:p>
          <a:p>
            <a:pPr lvl="1"/>
            <a:r>
              <a:rPr lang="en-US" sz="2000" dirty="0" smtClean="0"/>
              <a:t>Parameter</a:t>
            </a:r>
          </a:p>
          <a:p>
            <a:pPr lvl="2"/>
            <a:r>
              <a:rPr lang="en-US" sz="1700" dirty="0" smtClean="0"/>
              <a:t>e.g. Variety including 532nm backscatter coefficient</a:t>
            </a:r>
          </a:p>
          <a:p>
            <a:pPr lvl="1"/>
            <a:r>
              <a:rPr lang="en-US" sz="2300" dirty="0" smtClean="0"/>
              <a:t>Data Set</a:t>
            </a:r>
          </a:p>
          <a:p>
            <a:pPr lvl="2"/>
            <a:r>
              <a:rPr lang="en-US" sz="2000" dirty="0" smtClean="0"/>
              <a:t>Different data sets, processed with different version of the algorithm. </a:t>
            </a:r>
          </a:p>
          <a:p>
            <a:pPr lvl="2"/>
            <a:r>
              <a:rPr lang="en-US" sz="2000" dirty="0" smtClean="0"/>
              <a:t>Current Version is </a:t>
            </a:r>
            <a:r>
              <a:rPr lang="en-US" sz="2000" dirty="0" err="1" smtClean="0"/>
              <a:t>ValStage</a:t>
            </a:r>
            <a:r>
              <a:rPr lang="en-US" sz="2000" dirty="0" smtClean="0"/>
              <a:t> 1 3.40 for Level 1 data and Level 2 data like the virtual feature mask</a:t>
            </a:r>
          </a:p>
          <a:p>
            <a:pPr lvl="1"/>
            <a:r>
              <a:rPr lang="en-US" sz="2000" dirty="0" smtClean="0"/>
              <a:t>Time Frame</a:t>
            </a:r>
            <a:endParaRPr lang="en-US" dirty="0" smtClean="0"/>
          </a:p>
          <a:p>
            <a:pPr lvl="2"/>
            <a:r>
              <a:rPr lang="en-US" sz="1700" dirty="0" smtClean="0"/>
              <a:t>Remember it went up in 2006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1066800"/>
            <a:ext cx="5756336" cy="5657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135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3870</TotalTime>
  <Words>2529</Words>
  <Application>Microsoft Office PowerPoint</Application>
  <PresentationFormat>On-screen Show (4:3)</PresentationFormat>
  <Paragraphs>592</Paragraphs>
  <Slides>37</Slides>
  <Notes>31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50" baseType="lpstr">
      <vt:lpstr>MS Gothic</vt:lpstr>
      <vt:lpstr>ＭＳ Ｐゴシック</vt:lpstr>
      <vt:lpstr>Arial</vt:lpstr>
      <vt:lpstr>Calibri</vt:lpstr>
      <vt:lpstr>Constantia</vt:lpstr>
      <vt:lpstr>News Gothic MT</vt:lpstr>
      <vt:lpstr>Symbol</vt:lpstr>
      <vt:lpstr>Tahoma</vt:lpstr>
      <vt:lpstr>Times New Roman</vt:lpstr>
      <vt:lpstr>Wingdings</vt:lpstr>
      <vt:lpstr>Wingdings 2</vt:lpstr>
      <vt:lpstr>Flow</vt:lpstr>
      <vt:lpstr>Equation</vt:lpstr>
      <vt:lpstr>CALIPSO Introduction</vt:lpstr>
      <vt:lpstr>CALIPSO</vt:lpstr>
      <vt:lpstr>PowerPoint Presentation</vt:lpstr>
      <vt:lpstr>PowerPoint Presentation</vt:lpstr>
      <vt:lpstr>How does CALIOP work?</vt:lpstr>
      <vt:lpstr>Important Points to Know about CALIOP</vt:lpstr>
      <vt:lpstr>Lidar Signal Interpretation</vt:lpstr>
      <vt:lpstr>Tracks per 5x5 grid cell over 16 days</vt:lpstr>
      <vt:lpstr>Penetration Statistics</vt:lpstr>
      <vt:lpstr>PowerPoint Presentation</vt:lpstr>
      <vt:lpstr>PowerPoint Presentation</vt:lpstr>
      <vt:lpstr>CALIPSO products</vt:lpstr>
      <vt:lpstr>Lidar Data Products</vt:lpstr>
      <vt:lpstr>From lidar signal to extinction profile? -Theory-</vt:lpstr>
      <vt:lpstr>Layer classification</vt:lpstr>
      <vt:lpstr>CALIPSO validation</vt:lpstr>
      <vt:lpstr>CALIPSO validation</vt:lpstr>
      <vt:lpstr>CALIPSO validation</vt:lpstr>
      <vt:lpstr>CALIPSO validation</vt:lpstr>
      <vt:lpstr>Level 2 data uncertainties</vt:lpstr>
      <vt:lpstr>CALIPSO browse images online</vt:lpstr>
      <vt:lpstr>Lidar Signal Interpretation</vt:lpstr>
      <vt:lpstr>CALIPSO browse images online</vt:lpstr>
      <vt:lpstr>Example: June 26, 2006</vt:lpstr>
      <vt:lpstr>Example: June 26, 2006</vt:lpstr>
      <vt:lpstr>CALIPSO browse images online</vt:lpstr>
      <vt:lpstr>Which data should I use?</vt:lpstr>
      <vt:lpstr>Level 1-to-level 2 algorithm</vt:lpstr>
      <vt:lpstr>Layer Detection</vt:lpstr>
      <vt:lpstr>Example: June 26, 2006</vt:lpstr>
      <vt:lpstr>Example: June 26, 2006</vt:lpstr>
      <vt:lpstr>Example: June 26, 2006</vt:lpstr>
      <vt:lpstr>CALIPSO: example of application</vt:lpstr>
      <vt:lpstr>Aerosol Over Cloud (AOC)</vt:lpstr>
      <vt:lpstr>Take home message</vt:lpstr>
      <vt:lpstr>Online</vt:lpstr>
      <vt:lpstr>Data Access Interface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Course Introduction Lecture 1: History of Remote Sensing</dc:title>
  <dc:creator>Jennifer</dc:creator>
  <cp:lastModifiedBy>Windows User</cp:lastModifiedBy>
  <cp:revision>365</cp:revision>
  <dcterms:created xsi:type="dcterms:W3CDTF">2015-01-12T21:16:19Z</dcterms:created>
  <dcterms:modified xsi:type="dcterms:W3CDTF">2017-09-26T09:14:10Z</dcterms:modified>
</cp:coreProperties>
</file>