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3"/>
  </p:notesMasterIdLst>
  <p:sldIdLst>
    <p:sldId id="256" r:id="rId2"/>
    <p:sldId id="435" r:id="rId3"/>
    <p:sldId id="436" r:id="rId4"/>
    <p:sldId id="437" r:id="rId5"/>
    <p:sldId id="438" r:id="rId6"/>
    <p:sldId id="439" r:id="rId7"/>
    <p:sldId id="440" r:id="rId8"/>
    <p:sldId id="443" r:id="rId9"/>
    <p:sldId id="441" r:id="rId10"/>
    <p:sldId id="434" r:id="rId11"/>
    <p:sldId id="442" r:id="rId12"/>
    <p:sldId id="444" r:id="rId13"/>
    <p:sldId id="445" r:id="rId14"/>
    <p:sldId id="446" r:id="rId15"/>
    <p:sldId id="447" r:id="rId16"/>
    <p:sldId id="448" r:id="rId17"/>
    <p:sldId id="449" r:id="rId18"/>
    <p:sldId id="450" r:id="rId19"/>
    <p:sldId id="451" r:id="rId20"/>
    <p:sldId id="452" r:id="rId21"/>
    <p:sldId id="453" r:id="rId22"/>
    <p:sldId id="454" r:id="rId23"/>
    <p:sldId id="455" r:id="rId24"/>
    <p:sldId id="486" r:id="rId25"/>
    <p:sldId id="487" r:id="rId26"/>
    <p:sldId id="488" r:id="rId27"/>
    <p:sldId id="489" r:id="rId28"/>
    <p:sldId id="490" r:id="rId29"/>
    <p:sldId id="491" r:id="rId30"/>
    <p:sldId id="492" r:id="rId31"/>
    <p:sldId id="493" r:id="rId32"/>
    <p:sldId id="456" r:id="rId33"/>
    <p:sldId id="457" r:id="rId34"/>
    <p:sldId id="458" r:id="rId35"/>
    <p:sldId id="460" r:id="rId36"/>
    <p:sldId id="461" r:id="rId37"/>
    <p:sldId id="462" r:id="rId38"/>
    <p:sldId id="463" r:id="rId39"/>
    <p:sldId id="485" r:id="rId40"/>
    <p:sldId id="494" r:id="rId41"/>
    <p:sldId id="466" r:id="rId42"/>
    <p:sldId id="467" r:id="rId43"/>
    <p:sldId id="468" r:id="rId44"/>
    <p:sldId id="469" r:id="rId45"/>
    <p:sldId id="470" r:id="rId46"/>
    <p:sldId id="471" r:id="rId47"/>
    <p:sldId id="473" r:id="rId48"/>
    <p:sldId id="475" r:id="rId49"/>
    <p:sldId id="477" r:id="rId50"/>
    <p:sldId id="478" r:id="rId51"/>
    <p:sldId id="481" r:id="rId5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CC04B4"/>
    <a:srgbClr val="993300"/>
    <a:srgbClr val="600000"/>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87792" autoAdjust="0"/>
  </p:normalViewPr>
  <p:slideViewPr>
    <p:cSldViewPr>
      <p:cViewPr varScale="1">
        <p:scale>
          <a:sx n="87" d="100"/>
          <a:sy n="87" d="100"/>
        </p:scale>
        <p:origin x="360" y="84"/>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10/2/2017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anose="02020603050405020304" pitchFamily="18" charset="0"/>
                <a:ea typeface="MS PGothic" panose="020B0600070205080204" pitchFamily="34" charset="-128"/>
              </a:defRPr>
            </a:lvl1pPr>
            <a:lvl2pPr marL="785372" indent="-302066">
              <a:defRPr sz="2500">
                <a:solidFill>
                  <a:schemeClr val="tx1"/>
                </a:solidFill>
                <a:latin typeface="Times" panose="02020603050405020304" pitchFamily="18" charset="0"/>
                <a:ea typeface="MS PGothic" panose="020B0600070205080204" pitchFamily="34" charset="-128"/>
              </a:defRPr>
            </a:lvl2pPr>
            <a:lvl3pPr marL="1208265" indent="-241653">
              <a:defRPr sz="2500">
                <a:solidFill>
                  <a:schemeClr val="tx1"/>
                </a:solidFill>
                <a:latin typeface="Times" panose="02020603050405020304" pitchFamily="18" charset="0"/>
                <a:ea typeface="MS PGothic" panose="020B0600070205080204" pitchFamily="34" charset="-128"/>
              </a:defRPr>
            </a:lvl3pPr>
            <a:lvl4pPr marL="1691571" indent="-241653">
              <a:defRPr sz="2500">
                <a:solidFill>
                  <a:schemeClr val="tx1"/>
                </a:solidFill>
                <a:latin typeface="Times" panose="02020603050405020304" pitchFamily="18" charset="0"/>
                <a:ea typeface="MS PGothic" panose="020B0600070205080204" pitchFamily="34" charset="-128"/>
              </a:defRPr>
            </a:lvl4pPr>
            <a:lvl5pPr marL="2174878" indent="-241653">
              <a:defRPr sz="2500">
                <a:solidFill>
                  <a:schemeClr val="tx1"/>
                </a:solidFill>
                <a:latin typeface="Times" panose="02020603050405020304" pitchFamily="18" charset="0"/>
                <a:ea typeface="MS PGothic" panose="020B0600070205080204" pitchFamily="34" charset="-128"/>
              </a:defRPr>
            </a:lvl5pPr>
            <a:lvl6pPr marL="2658184"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6pPr>
            <a:lvl7pPr marL="3141490"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7pPr>
            <a:lvl8pPr marL="3624796"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8pPr>
            <a:lvl9pPr marL="4108102"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9pPr>
          </a:lstStyle>
          <a:p>
            <a:fld id="{9D71716A-D0B8-40AC-8631-03703A097ACE}" type="slidenum">
              <a:rPr lang="en-US" altLang="en-US" sz="1300"/>
              <a:pPr/>
              <a:t>2</a:t>
            </a:fld>
            <a:endParaRPr lang="en-US" altLang="en-US" sz="13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panose="02020603050405020304" pitchFamily="18" charset="0"/>
            </a:endParaRPr>
          </a:p>
        </p:txBody>
      </p:sp>
    </p:spTree>
    <p:extLst>
      <p:ext uri="{BB962C8B-B14F-4D97-AF65-F5344CB8AC3E}">
        <p14:creationId xmlns:p14="http://schemas.microsoft.com/office/powerpoint/2010/main" val="15379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anose="02020603050405020304" pitchFamily="18" charset="0"/>
                <a:ea typeface="MS PGothic" panose="020B0600070205080204" pitchFamily="34" charset="-128"/>
              </a:defRPr>
            </a:lvl1pPr>
            <a:lvl2pPr marL="785372" indent="-302066">
              <a:defRPr sz="2500">
                <a:solidFill>
                  <a:schemeClr val="tx1"/>
                </a:solidFill>
                <a:latin typeface="Times" panose="02020603050405020304" pitchFamily="18" charset="0"/>
                <a:ea typeface="MS PGothic" panose="020B0600070205080204" pitchFamily="34" charset="-128"/>
              </a:defRPr>
            </a:lvl2pPr>
            <a:lvl3pPr marL="1208265" indent="-241653">
              <a:defRPr sz="2500">
                <a:solidFill>
                  <a:schemeClr val="tx1"/>
                </a:solidFill>
                <a:latin typeface="Times" panose="02020603050405020304" pitchFamily="18" charset="0"/>
                <a:ea typeface="MS PGothic" panose="020B0600070205080204" pitchFamily="34" charset="-128"/>
              </a:defRPr>
            </a:lvl3pPr>
            <a:lvl4pPr marL="1691571" indent="-241653">
              <a:defRPr sz="2500">
                <a:solidFill>
                  <a:schemeClr val="tx1"/>
                </a:solidFill>
                <a:latin typeface="Times" panose="02020603050405020304" pitchFamily="18" charset="0"/>
                <a:ea typeface="MS PGothic" panose="020B0600070205080204" pitchFamily="34" charset="-128"/>
              </a:defRPr>
            </a:lvl4pPr>
            <a:lvl5pPr marL="2174878" indent="-241653">
              <a:defRPr sz="2500">
                <a:solidFill>
                  <a:schemeClr val="tx1"/>
                </a:solidFill>
                <a:latin typeface="Times" panose="02020603050405020304" pitchFamily="18" charset="0"/>
                <a:ea typeface="MS PGothic" panose="020B0600070205080204" pitchFamily="34" charset="-128"/>
              </a:defRPr>
            </a:lvl5pPr>
            <a:lvl6pPr marL="2658184"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6pPr>
            <a:lvl7pPr marL="3141490"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7pPr>
            <a:lvl8pPr marL="3624796"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8pPr>
            <a:lvl9pPr marL="4108102"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9pPr>
          </a:lstStyle>
          <a:p>
            <a:fld id="{C38AE70A-2E4A-452D-B91D-465964FC35D6}" type="slidenum">
              <a:rPr lang="en-US" altLang="en-US" sz="1300"/>
              <a:pPr/>
              <a:t>3</a:t>
            </a:fld>
            <a:endParaRPr lang="en-US" altLang="en-US" sz="130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panose="02020603050405020304" pitchFamily="18" charset="0"/>
            </a:endParaRPr>
          </a:p>
        </p:txBody>
      </p:sp>
    </p:spTree>
    <p:extLst>
      <p:ext uri="{BB962C8B-B14F-4D97-AF65-F5344CB8AC3E}">
        <p14:creationId xmlns:p14="http://schemas.microsoft.com/office/powerpoint/2010/main" val="1707044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anose="02020603050405020304" pitchFamily="18" charset="0"/>
                <a:ea typeface="MS PGothic" panose="020B0600070205080204" pitchFamily="34" charset="-128"/>
              </a:defRPr>
            </a:lvl1pPr>
            <a:lvl2pPr marL="785372" indent="-302066">
              <a:defRPr sz="2500">
                <a:solidFill>
                  <a:schemeClr val="tx1"/>
                </a:solidFill>
                <a:latin typeface="Times" panose="02020603050405020304" pitchFamily="18" charset="0"/>
                <a:ea typeface="MS PGothic" panose="020B0600070205080204" pitchFamily="34" charset="-128"/>
              </a:defRPr>
            </a:lvl2pPr>
            <a:lvl3pPr marL="1208265" indent="-241653">
              <a:defRPr sz="2500">
                <a:solidFill>
                  <a:schemeClr val="tx1"/>
                </a:solidFill>
                <a:latin typeface="Times" panose="02020603050405020304" pitchFamily="18" charset="0"/>
                <a:ea typeface="MS PGothic" panose="020B0600070205080204" pitchFamily="34" charset="-128"/>
              </a:defRPr>
            </a:lvl3pPr>
            <a:lvl4pPr marL="1691571" indent="-241653">
              <a:defRPr sz="2500">
                <a:solidFill>
                  <a:schemeClr val="tx1"/>
                </a:solidFill>
                <a:latin typeface="Times" panose="02020603050405020304" pitchFamily="18" charset="0"/>
                <a:ea typeface="MS PGothic" panose="020B0600070205080204" pitchFamily="34" charset="-128"/>
              </a:defRPr>
            </a:lvl4pPr>
            <a:lvl5pPr marL="2174878" indent="-241653">
              <a:defRPr sz="2500">
                <a:solidFill>
                  <a:schemeClr val="tx1"/>
                </a:solidFill>
                <a:latin typeface="Times" panose="02020603050405020304" pitchFamily="18" charset="0"/>
                <a:ea typeface="MS PGothic" panose="020B0600070205080204" pitchFamily="34" charset="-128"/>
              </a:defRPr>
            </a:lvl5pPr>
            <a:lvl6pPr marL="2658184"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6pPr>
            <a:lvl7pPr marL="3141490"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7pPr>
            <a:lvl8pPr marL="3624796"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8pPr>
            <a:lvl9pPr marL="4108102"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9pPr>
          </a:lstStyle>
          <a:p>
            <a:fld id="{E0FF9520-948A-4936-997C-528398C2D3B4}" type="slidenum">
              <a:rPr lang="en-US" altLang="en-US" sz="1300"/>
              <a:pPr/>
              <a:t>4</a:t>
            </a:fld>
            <a:endParaRPr lang="en-US" altLang="en-US" sz="1300"/>
          </a:p>
        </p:txBody>
      </p:sp>
      <p:sp>
        <p:nvSpPr>
          <p:cNvPr id="22530" name="Rectangle 2"/>
          <p:cNvSpPr>
            <a:spLocks noGrp="1" noRot="1" noChangeAspect="1" noChangeArrowheads="1" noTextEdit="1"/>
          </p:cNvSpPr>
          <p:nvPr>
            <p:ph type="sldImg"/>
          </p:nvPr>
        </p:nvSpPr>
        <p:spPr>
          <a:solidFill>
            <a:srgbClr val="FFFFFF"/>
          </a:solidFill>
          <a:ln/>
        </p:spPr>
      </p:sp>
      <p:sp>
        <p:nvSpPr>
          <p:cNvPr id="225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latin typeface="Times" panose="02020603050405020304" pitchFamily="18" charset="0"/>
            </a:endParaRPr>
          </a:p>
        </p:txBody>
      </p:sp>
    </p:spTree>
    <p:extLst>
      <p:ext uri="{BB962C8B-B14F-4D97-AF65-F5344CB8AC3E}">
        <p14:creationId xmlns:p14="http://schemas.microsoft.com/office/powerpoint/2010/main" val="1258662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anose="02020603050405020304" pitchFamily="18" charset="0"/>
                <a:ea typeface="MS PGothic" panose="020B0600070205080204" pitchFamily="34" charset="-128"/>
              </a:defRPr>
            </a:lvl1pPr>
            <a:lvl2pPr marL="785372" indent="-302066">
              <a:defRPr sz="2500">
                <a:solidFill>
                  <a:schemeClr val="tx1"/>
                </a:solidFill>
                <a:latin typeface="Times" panose="02020603050405020304" pitchFamily="18" charset="0"/>
                <a:ea typeface="MS PGothic" panose="020B0600070205080204" pitchFamily="34" charset="-128"/>
              </a:defRPr>
            </a:lvl2pPr>
            <a:lvl3pPr marL="1208265" indent="-241653">
              <a:defRPr sz="2500">
                <a:solidFill>
                  <a:schemeClr val="tx1"/>
                </a:solidFill>
                <a:latin typeface="Times" panose="02020603050405020304" pitchFamily="18" charset="0"/>
                <a:ea typeface="MS PGothic" panose="020B0600070205080204" pitchFamily="34" charset="-128"/>
              </a:defRPr>
            </a:lvl3pPr>
            <a:lvl4pPr marL="1691571" indent="-241653">
              <a:defRPr sz="2500">
                <a:solidFill>
                  <a:schemeClr val="tx1"/>
                </a:solidFill>
                <a:latin typeface="Times" panose="02020603050405020304" pitchFamily="18" charset="0"/>
                <a:ea typeface="MS PGothic" panose="020B0600070205080204" pitchFamily="34" charset="-128"/>
              </a:defRPr>
            </a:lvl4pPr>
            <a:lvl5pPr marL="2174878" indent="-241653">
              <a:defRPr sz="2500">
                <a:solidFill>
                  <a:schemeClr val="tx1"/>
                </a:solidFill>
                <a:latin typeface="Times" panose="02020603050405020304" pitchFamily="18" charset="0"/>
                <a:ea typeface="MS PGothic" panose="020B0600070205080204" pitchFamily="34" charset="-128"/>
              </a:defRPr>
            </a:lvl5pPr>
            <a:lvl6pPr marL="2658184"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6pPr>
            <a:lvl7pPr marL="3141490"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7pPr>
            <a:lvl8pPr marL="3624796"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8pPr>
            <a:lvl9pPr marL="4108102"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9pPr>
          </a:lstStyle>
          <a:p>
            <a:fld id="{2A10B625-CE3B-4029-8656-96583AD39AC1}" type="slidenum">
              <a:rPr lang="en-US" altLang="en-US" sz="1300"/>
              <a:pPr/>
              <a:t>5</a:t>
            </a:fld>
            <a:endParaRPr lang="en-US" altLang="en-US" sz="1300"/>
          </a:p>
        </p:txBody>
      </p:sp>
      <p:sp>
        <p:nvSpPr>
          <p:cNvPr id="26626" name="Rectangle 2"/>
          <p:cNvSpPr>
            <a:spLocks noGrp="1" noRot="1" noChangeAspect="1" noChangeArrowheads="1" noTextEdit="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en-US" smtClean="0">
              <a:latin typeface="Times" panose="02020603050405020304" pitchFamily="18" charset="0"/>
            </a:endParaRPr>
          </a:p>
        </p:txBody>
      </p:sp>
    </p:spTree>
    <p:extLst>
      <p:ext uri="{BB962C8B-B14F-4D97-AF65-F5344CB8AC3E}">
        <p14:creationId xmlns:p14="http://schemas.microsoft.com/office/powerpoint/2010/main" val="4222022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anose="02020603050405020304" pitchFamily="18" charset="0"/>
                <a:ea typeface="MS PGothic" panose="020B0600070205080204" pitchFamily="34" charset="-128"/>
              </a:defRPr>
            </a:lvl1pPr>
            <a:lvl2pPr marL="785372" indent="-302066">
              <a:defRPr sz="2500">
                <a:solidFill>
                  <a:schemeClr val="tx1"/>
                </a:solidFill>
                <a:latin typeface="Times" panose="02020603050405020304" pitchFamily="18" charset="0"/>
                <a:ea typeface="MS PGothic" panose="020B0600070205080204" pitchFamily="34" charset="-128"/>
              </a:defRPr>
            </a:lvl2pPr>
            <a:lvl3pPr marL="1208265" indent="-241653">
              <a:defRPr sz="2500">
                <a:solidFill>
                  <a:schemeClr val="tx1"/>
                </a:solidFill>
                <a:latin typeface="Times" panose="02020603050405020304" pitchFamily="18" charset="0"/>
                <a:ea typeface="MS PGothic" panose="020B0600070205080204" pitchFamily="34" charset="-128"/>
              </a:defRPr>
            </a:lvl3pPr>
            <a:lvl4pPr marL="1691571" indent="-241653">
              <a:defRPr sz="2500">
                <a:solidFill>
                  <a:schemeClr val="tx1"/>
                </a:solidFill>
                <a:latin typeface="Times" panose="02020603050405020304" pitchFamily="18" charset="0"/>
                <a:ea typeface="MS PGothic" panose="020B0600070205080204" pitchFamily="34" charset="-128"/>
              </a:defRPr>
            </a:lvl4pPr>
            <a:lvl5pPr marL="2174878" indent="-241653">
              <a:defRPr sz="2500">
                <a:solidFill>
                  <a:schemeClr val="tx1"/>
                </a:solidFill>
                <a:latin typeface="Times" panose="02020603050405020304" pitchFamily="18" charset="0"/>
                <a:ea typeface="MS PGothic" panose="020B0600070205080204" pitchFamily="34" charset="-128"/>
              </a:defRPr>
            </a:lvl5pPr>
            <a:lvl6pPr marL="2658184"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6pPr>
            <a:lvl7pPr marL="3141490"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7pPr>
            <a:lvl8pPr marL="3624796"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8pPr>
            <a:lvl9pPr marL="4108102"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9pPr>
          </a:lstStyle>
          <a:p>
            <a:fld id="{B9D4B04C-9E9B-4AD8-B869-F571BAD3AB81}" type="slidenum">
              <a:rPr lang="en-US" altLang="en-US" sz="1300"/>
              <a:pPr/>
              <a:t>6</a:t>
            </a:fld>
            <a:endParaRPr lang="en-US" altLang="en-US" sz="1300"/>
          </a:p>
        </p:txBody>
      </p:sp>
      <p:sp>
        <p:nvSpPr>
          <p:cNvPr id="28674" name="Rectangle 2"/>
          <p:cNvSpPr>
            <a:spLocks noGrp="1" noRot="1" noChangeAspect="1" noChangeArrowheads="1" noTextEdit="1"/>
          </p:cNvSpPr>
          <p:nvPr>
            <p:ph type="sldImg"/>
          </p:nvPr>
        </p:nvSpPr>
        <p:spPr>
          <a:solidFill>
            <a:srgbClr val="FFFFFF"/>
          </a:solidFill>
          <a:ln/>
        </p:spPr>
      </p:sp>
      <p:sp>
        <p:nvSpPr>
          <p:cNvPr id="28675" name="Rectangle 3"/>
          <p:cNvSpPr>
            <a:spLocks noGrp="1" noChangeArrowheads="1"/>
          </p:cNvSpPr>
          <p:nvPr>
            <p:ph type="body" idx="1"/>
          </p:nvPr>
        </p:nvSpPr>
        <p:spPr>
          <a:xfrm>
            <a:off x="731520" y="4560570"/>
            <a:ext cx="5852160" cy="4320540"/>
          </a:xfrm>
          <a:solidFill>
            <a:srgbClr val="FFFFFF"/>
          </a:solidFill>
          <a:ln>
            <a:solidFill>
              <a:srgbClr val="000000"/>
            </a:solidFill>
          </a:ln>
        </p:spPr>
        <p:txBody>
          <a:bodyPr/>
          <a:lstStyle/>
          <a:p>
            <a:pPr eaLnBrk="1" hangingPunct="1"/>
            <a:endParaRPr lang="en-US" altLang="en-US" smtClean="0">
              <a:latin typeface="Times" panose="02020603050405020304" pitchFamily="18" charset="0"/>
            </a:endParaRPr>
          </a:p>
        </p:txBody>
      </p:sp>
    </p:spTree>
    <p:extLst>
      <p:ext uri="{BB962C8B-B14F-4D97-AF65-F5344CB8AC3E}">
        <p14:creationId xmlns:p14="http://schemas.microsoft.com/office/powerpoint/2010/main" val="1481150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anose="02020603050405020304" pitchFamily="18" charset="0"/>
                <a:ea typeface="MS PGothic" panose="020B0600070205080204" pitchFamily="34" charset="-128"/>
              </a:defRPr>
            </a:lvl1pPr>
            <a:lvl2pPr marL="785372" indent="-302066">
              <a:defRPr sz="2500">
                <a:solidFill>
                  <a:schemeClr val="tx1"/>
                </a:solidFill>
                <a:latin typeface="Times" panose="02020603050405020304" pitchFamily="18" charset="0"/>
                <a:ea typeface="MS PGothic" panose="020B0600070205080204" pitchFamily="34" charset="-128"/>
              </a:defRPr>
            </a:lvl2pPr>
            <a:lvl3pPr marL="1208265" indent="-241653">
              <a:defRPr sz="2500">
                <a:solidFill>
                  <a:schemeClr val="tx1"/>
                </a:solidFill>
                <a:latin typeface="Times" panose="02020603050405020304" pitchFamily="18" charset="0"/>
                <a:ea typeface="MS PGothic" panose="020B0600070205080204" pitchFamily="34" charset="-128"/>
              </a:defRPr>
            </a:lvl3pPr>
            <a:lvl4pPr marL="1691571" indent="-241653">
              <a:defRPr sz="2500">
                <a:solidFill>
                  <a:schemeClr val="tx1"/>
                </a:solidFill>
                <a:latin typeface="Times" panose="02020603050405020304" pitchFamily="18" charset="0"/>
                <a:ea typeface="MS PGothic" panose="020B0600070205080204" pitchFamily="34" charset="-128"/>
              </a:defRPr>
            </a:lvl4pPr>
            <a:lvl5pPr marL="2174878" indent="-241653">
              <a:defRPr sz="2500">
                <a:solidFill>
                  <a:schemeClr val="tx1"/>
                </a:solidFill>
                <a:latin typeface="Times" panose="02020603050405020304" pitchFamily="18" charset="0"/>
                <a:ea typeface="MS PGothic" panose="020B0600070205080204" pitchFamily="34" charset="-128"/>
              </a:defRPr>
            </a:lvl5pPr>
            <a:lvl6pPr marL="2658184"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6pPr>
            <a:lvl7pPr marL="3141490"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7pPr>
            <a:lvl8pPr marL="3624796"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8pPr>
            <a:lvl9pPr marL="4108102" indent="-241653" eaLnBrk="0" fontAlgn="base" hangingPunct="0">
              <a:spcBef>
                <a:spcPct val="0"/>
              </a:spcBef>
              <a:spcAft>
                <a:spcPct val="0"/>
              </a:spcAft>
              <a:defRPr sz="2500">
                <a:solidFill>
                  <a:schemeClr val="tx1"/>
                </a:solidFill>
                <a:latin typeface="Times" panose="02020603050405020304" pitchFamily="18" charset="0"/>
                <a:ea typeface="MS PGothic" panose="020B0600070205080204" pitchFamily="34" charset="-128"/>
              </a:defRPr>
            </a:lvl9pPr>
          </a:lstStyle>
          <a:p>
            <a:fld id="{39834BFD-92BC-44CA-948F-B380C526FB34}" type="slidenum">
              <a:rPr lang="en-US" altLang="en-US" sz="1300"/>
              <a:pPr/>
              <a:t>7</a:t>
            </a:fld>
            <a:endParaRPr lang="en-US" altLang="en-US" sz="1300"/>
          </a:p>
        </p:txBody>
      </p:sp>
      <p:sp>
        <p:nvSpPr>
          <p:cNvPr id="30722" name="Rectangle 2"/>
          <p:cNvSpPr>
            <a:spLocks noGrp="1" noRot="1" noChangeAspect="1" noChangeArrowheads="1" noTextEdit="1"/>
          </p:cNvSpPr>
          <p:nvPr>
            <p:ph type="sldImg"/>
          </p:nvPr>
        </p:nvSpPr>
        <p:spPr>
          <a:solidFill>
            <a:srgbClr val="FFFFFF"/>
          </a:solidFill>
          <a:ln/>
        </p:spPr>
      </p:sp>
      <p:sp>
        <p:nvSpPr>
          <p:cNvPr id="307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latin typeface="Times" panose="02020603050405020304" pitchFamily="18" charset="0"/>
            </a:endParaRPr>
          </a:p>
        </p:txBody>
      </p:sp>
    </p:spTree>
    <p:extLst>
      <p:ext uri="{BB962C8B-B14F-4D97-AF65-F5344CB8AC3E}">
        <p14:creationId xmlns:p14="http://schemas.microsoft.com/office/powerpoint/2010/main" val="764719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Ångström</a:t>
            </a:r>
            <a:r>
              <a:rPr lang="en-US" b="1" dirty="0" smtClean="0"/>
              <a:t> exponent</a:t>
            </a:r>
            <a:r>
              <a:rPr lang="en-US" dirty="0" smtClean="0"/>
              <a:t> is the name of the </a:t>
            </a:r>
            <a:r>
              <a:rPr lang="en-US" b="1" dirty="0" smtClean="0"/>
              <a:t>exponent</a:t>
            </a:r>
            <a:r>
              <a:rPr lang="en-US" dirty="0" smtClean="0"/>
              <a:t> in the formula that is usually used to describe the dependency of the aerosol optical thickness, or aerosol extinction coefficient on wavelength. Depending on particle size distribution, the spectral dependence of the aerosol optical thickness is given approximately by.</a:t>
            </a:r>
            <a:endParaRPr lang="en-US" dirty="0"/>
          </a:p>
        </p:txBody>
      </p:sp>
      <p:sp>
        <p:nvSpPr>
          <p:cNvPr id="4" name="Slide Number Placeholder 3"/>
          <p:cNvSpPr>
            <a:spLocks noGrp="1"/>
          </p:cNvSpPr>
          <p:nvPr>
            <p:ph type="sldNum" sz="quarter" idx="10"/>
          </p:nvPr>
        </p:nvSpPr>
        <p:spPr/>
        <p:txBody>
          <a:bodyPr/>
          <a:lstStyle/>
          <a:p>
            <a:fld id="{BCB94533-8ECB-43F2-B809-AA1E260CB698}" type="slidenum">
              <a:rPr lang="en-US" smtClean="0"/>
              <a:t>31</a:t>
            </a:fld>
            <a:endParaRPr lang="en-US"/>
          </a:p>
        </p:txBody>
      </p:sp>
    </p:spTree>
    <p:extLst>
      <p:ext uri="{BB962C8B-B14F-4D97-AF65-F5344CB8AC3E}">
        <p14:creationId xmlns:p14="http://schemas.microsoft.com/office/powerpoint/2010/main" val="4241591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10/2/2017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10/2/2017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10/2/2017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10/2/2017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10/2/2017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8AD2AD9-7FF9-4B65-9420-553B918D5230}" type="slidenum">
              <a:rPr lang="en-US" altLang="en-US"/>
              <a:pPr/>
              <a:t>‹#›</a:t>
            </a:fld>
            <a:endParaRPr lang="en-US" altLang="en-US"/>
          </a:p>
        </p:txBody>
      </p:sp>
    </p:spTree>
    <p:extLst>
      <p:ext uri="{BB962C8B-B14F-4D97-AF65-F5344CB8AC3E}">
        <p14:creationId xmlns:p14="http://schemas.microsoft.com/office/powerpoint/2010/main" val="1367527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B60BDFFA-E06F-BB4E-AE0A-AED3E5CBEC01}" type="slidenum">
              <a:rPr lang="en-US"/>
              <a:pPr/>
              <a:t>‹#›</a:t>
            </a:fld>
            <a:endParaRPr lang="en-US"/>
          </a:p>
        </p:txBody>
      </p:sp>
    </p:spTree>
    <p:extLst>
      <p:ext uri="{BB962C8B-B14F-4D97-AF65-F5344CB8AC3E}">
        <p14:creationId xmlns:p14="http://schemas.microsoft.com/office/powerpoint/2010/main" val="4135311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10/2/2017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wmf"/></Relationships>
</file>

<file path=ppt/slides/_rels/slide7.xml.rels><?xml version="1.0" encoding="UTF-8" standalone="yes"?>
<Relationships xmlns="http://schemas.openxmlformats.org/package/2006/relationships"><Relationship Id="rId3" Type="http://schemas.openxmlformats.org/officeDocument/2006/relationships/hyperlink" Target="http://capita.wustl.edu/AerosolIntegration/specialtopics/Integration/Capter4Drafts/Figs/Fig1GenSizeDV000614.gif"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capita.wustl.edu/AerosolIntegration/specialtopics/Integration/Capter4Drafts/Figs/Fig1GenSizeDV000614.gi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12134" y="4038600"/>
            <a:ext cx="9108066" cy="1267857"/>
          </a:xfrm>
        </p:spPr>
        <p:txBody>
          <a:bodyPr>
            <a:normAutofit/>
          </a:bodyPr>
          <a:lstStyle/>
          <a:p>
            <a:pPr marL="182880" indent="0" algn="ctr">
              <a:buNone/>
            </a:pPr>
            <a:r>
              <a:rPr lang="en-US" sz="4000" dirty="0" smtClean="0">
                <a:solidFill>
                  <a:schemeClr val="tx2">
                    <a:lumMod val="90000"/>
                  </a:schemeClr>
                </a:solidFill>
              </a:rPr>
              <a:t>MODIS Aerosol Introduction</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Pictu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AutoShape 3">
            <a:hlinkClick r:id="" action="ppaction://noaction" highlightClick="1"/>
          </p:cNvPr>
          <p:cNvSpPr>
            <a:spLocks noChangeArrowheads="1"/>
          </p:cNvSpPr>
          <p:nvPr/>
        </p:nvSpPr>
        <p:spPr bwMode="auto">
          <a:xfrm>
            <a:off x="0" y="-1143000"/>
            <a:ext cx="10668000" cy="8001000"/>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US" altLang="en-US"/>
          </a:p>
        </p:txBody>
      </p:sp>
      <p:sp>
        <p:nvSpPr>
          <p:cNvPr id="5" name="Rectangle 2"/>
          <p:cNvSpPr txBox="1">
            <a:spLocks noChangeArrowheads="1"/>
          </p:cNvSpPr>
          <p:nvPr/>
        </p:nvSpPr>
        <p:spPr>
          <a:xfrm>
            <a:off x="733425" y="417513"/>
            <a:ext cx="7772400" cy="1143000"/>
          </a:xfrm>
          <a:prstGeom prst="rect">
            <a:avLst/>
          </a:prstGeom>
        </p:spPr>
        <p:txBody>
          <a:bodyPr/>
          <a:lstStyle/>
          <a:p>
            <a:pPr algn="ctr" eaLnBrk="1" hangingPunct="1">
              <a:defRPr/>
            </a:pPr>
            <a:r>
              <a:rPr lang="en-US" sz="4400" kern="0" dirty="0">
                <a:solidFill>
                  <a:srgbClr val="FF0000"/>
                </a:solidFill>
                <a:latin typeface="+mj-lt"/>
                <a:ea typeface="+mj-ea"/>
                <a:cs typeface="+mj-cs"/>
              </a:rPr>
              <a:t>What are aerosols and where are they from ?</a:t>
            </a:r>
            <a:r>
              <a:rPr lang="en-US" sz="4400" kern="0" dirty="0">
                <a:solidFill>
                  <a:schemeClr val="tx2"/>
                </a:solidFill>
                <a:latin typeface="+mj-lt"/>
                <a:ea typeface="+mj-ea"/>
                <a:cs typeface="+mj-cs"/>
              </a:rPr>
              <a:t> </a:t>
            </a:r>
          </a:p>
        </p:txBody>
      </p:sp>
    </p:spTree>
    <p:extLst>
      <p:ext uri="{BB962C8B-B14F-4D97-AF65-F5344CB8AC3E}">
        <p14:creationId xmlns:p14="http://schemas.microsoft.com/office/powerpoint/2010/main" val="8267903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7" name="Object 2"/>
          <p:cNvGraphicFramePr>
            <a:graphicFrameLocks noChangeAspect="1"/>
          </p:cNvGraphicFramePr>
          <p:nvPr>
            <p:extLst>
              <p:ext uri="{D42A27DB-BD31-4B8C-83A1-F6EECF244321}">
                <p14:modId xmlns:p14="http://schemas.microsoft.com/office/powerpoint/2010/main" val="250557499"/>
              </p:ext>
            </p:extLst>
          </p:nvPr>
        </p:nvGraphicFramePr>
        <p:xfrm>
          <a:off x="3048000" y="139699"/>
          <a:ext cx="5867400" cy="6612493"/>
        </p:xfrm>
        <a:graphic>
          <a:graphicData uri="http://schemas.openxmlformats.org/presentationml/2006/ole">
            <mc:AlternateContent xmlns:mc="http://schemas.openxmlformats.org/markup-compatibility/2006">
              <mc:Choice xmlns:v="urn:schemas-microsoft-com:vml" Requires="v">
                <p:oleObj spid="_x0000_s9267" name="Document" r:id="rId4" imgW="7136508" imgH="8761905" progId="Word.Document.8">
                  <p:embed/>
                </p:oleObj>
              </mc:Choice>
              <mc:Fallback>
                <p:oleObj name="Document" r:id="rId4" imgW="7136508" imgH="8761905"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39699"/>
                        <a:ext cx="5867400" cy="6612493"/>
                      </a:xfrm>
                      <a:prstGeom prst="rect">
                        <a:avLst/>
                      </a:prstGeom>
                      <a:noFill/>
                      <a:ln>
                        <a:noFill/>
                      </a:ln>
                      <a:effectLst/>
                      <a:extLst/>
                    </p:spPr>
                  </p:pic>
                </p:oleObj>
              </mc:Fallback>
            </mc:AlternateContent>
          </a:graphicData>
        </a:graphic>
      </p:graphicFrame>
      <p:sp>
        <p:nvSpPr>
          <p:cNvPr id="19458" name="Text Box 3"/>
          <p:cNvSpPr txBox="1">
            <a:spLocks noChangeArrowheads="1"/>
          </p:cNvSpPr>
          <p:nvPr/>
        </p:nvSpPr>
        <p:spPr bwMode="auto">
          <a:xfrm>
            <a:off x="304800" y="2081748"/>
            <a:ext cx="26670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marL="342900" indent="-342900">
              <a:spcBef>
                <a:spcPct val="50000"/>
              </a:spcBef>
              <a:buFont typeface="Arial" panose="020B0604020202020204" pitchFamily="34" charset="0"/>
              <a:buChar char="•"/>
            </a:pPr>
            <a:r>
              <a:rPr lang="en-US" altLang="en-US" dirty="0" smtClean="0"/>
              <a:t>The </a:t>
            </a:r>
            <a:r>
              <a:rPr lang="en-US" altLang="en-US" dirty="0"/>
              <a:t>view from Tibet </a:t>
            </a:r>
          </a:p>
          <a:p>
            <a:pPr marL="342900" indent="-342900">
              <a:spcBef>
                <a:spcPct val="50000"/>
              </a:spcBef>
              <a:buFont typeface="Arial" panose="020B0604020202020204" pitchFamily="34" charset="0"/>
              <a:buChar char="•"/>
            </a:pPr>
            <a:r>
              <a:rPr lang="en-US" altLang="en-US" dirty="0"/>
              <a:t>Sea of pollution Over India</a:t>
            </a:r>
          </a:p>
          <a:p>
            <a:pPr>
              <a:spcBef>
                <a:spcPct val="50000"/>
              </a:spcBef>
            </a:pPr>
            <a:endParaRPr lang="en-US" altLang="en-US" dirty="0"/>
          </a:p>
          <a:p>
            <a:pPr>
              <a:spcBef>
                <a:spcPct val="50000"/>
              </a:spcBef>
            </a:pPr>
            <a:endParaRPr lang="en-US" altLang="en-US" dirty="0"/>
          </a:p>
          <a:p>
            <a:pPr>
              <a:spcBef>
                <a:spcPct val="50000"/>
              </a:spcBef>
            </a:pPr>
            <a:r>
              <a:rPr lang="en-US" altLang="en-US" dirty="0"/>
              <a:t>Image from the Shuttle </a:t>
            </a:r>
          </a:p>
        </p:txBody>
      </p:sp>
      <p:sp>
        <p:nvSpPr>
          <p:cNvPr id="19459" name="Line 4"/>
          <p:cNvSpPr>
            <a:spLocks noChangeShapeType="1"/>
          </p:cNvSpPr>
          <p:nvPr/>
        </p:nvSpPr>
        <p:spPr bwMode="auto">
          <a:xfrm>
            <a:off x="1981200" y="2590800"/>
            <a:ext cx="3733800" cy="2286000"/>
          </a:xfrm>
          <a:prstGeom prst="line">
            <a:avLst/>
          </a:prstGeom>
          <a:noFill/>
          <a:ln w="76200" cmpd="tri">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60" name="Line 5"/>
          <p:cNvSpPr>
            <a:spLocks noChangeShapeType="1"/>
          </p:cNvSpPr>
          <p:nvPr/>
        </p:nvSpPr>
        <p:spPr bwMode="auto">
          <a:xfrm flipV="1">
            <a:off x="2286000" y="3217345"/>
            <a:ext cx="4343400" cy="457200"/>
          </a:xfrm>
          <a:prstGeom prst="line">
            <a:avLst/>
          </a:prstGeom>
          <a:noFill/>
          <a:ln w="76200" cmpd="tri">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2"/>
          <p:cNvSpPr txBox="1">
            <a:spLocks noChangeArrowheads="1"/>
          </p:cNvSpPr>
          <p:nvPr/>
        </p:nvSpPr>
        <p:spPr>
          <a:xfrm>
            <a:off x="228600" y="0"/>
            <a:ext cx="8458200" cy="1524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fr-FR" altLang="en-US" dirty="0" smtClean="0"/>
              <a:t>Pollution</a:t>
            </a:r>
          </a:p>
        </p:txBody>
      </p:sp>
    </p:spTree>
    <p:extLst>
      <p:ext uri="{BB962C8B-B14F-4D97-AF65-F5344CB8AC3E}">
        <p14:creationId xmlns:p14="http://schemas.microsoft.com/office/powerpoint/2010/main" val="207441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fade">
                                      <p:cBhvr>
                                        <p:cTn id="7" dur="500"/>
                                        <p:tgtEl>
                                          <p:spTgt spid="19459"/>
                                        </p:tgtEl>
                                      </p:cBhvr>
                                    </p:animEffect>
                                  </p:childTnLst>
                                </p:cTn>
                              </p:par>
                              <p:par>
                                <p:cTn id="8" presetID="10" presetClass="entr" presetSubtype="0" fill="hold" nodeType="withEffect">
                                  <p:stCondLst>
                                    <p:cond delay="0"/>
                                  </p:stCondLst>
                                  <p:childTnLst>
                                    <p:set>
                                      <p:cBhvr>
                                        <p:cTn id="9" dur="1" fill="hold">
                                          <p:stCondLst>
                                            <p:cond delay="0"/>
                                          </p:stCondLst>
                                        </p:cTn>
                                        <p:tgtEl>
                                          <p:spTgt spid="19458">
                                            <p:txEl>
                                              <p:pRg st="0" end="0"/>
                                            </p:txEl>
                                          </p:spTgt>
                                        </p:tgtEl>
                                        <p:attrNameLst>
                                          <p:attrName>style.visibility</p:attrName>
                                        </p:attrNameLst>
                                      </p:cBhvr>
                                      <p:to>
                                        <p:strVal val="visible"/>
                                      </p:to>
                                    </p:set>
                                    <p:animEffect transition="in" filter="fade">
                                      <p:cBhvr>
                                        <p:cTn id="10" dur="500"/>
                                        <p:tgtEl>
                                          <p:spTgt spid="1945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458">
                                            <p:txEl>
                                              <p:pRg st="1" end="1"/>
                                            </p:txEl>
                                          </p:spTgt>
                                        </p:tgtEl>
                                        <p:attrNameLst>
                                          <p:attrName>style.visibility</p:attrName>
                                        </p:attrNameLst>
                                      </p:cBhvr>
                                      <p:to>
                                        <p:strVal val="visible"/>
                                      </p:to>
                                    </p:set>
                                    <p:animEffect transition="in" filter="fade">
                                      <p:cBhvr>
                                        <p:cTn id="15" dur="500"/>
                                        <p:tgtEl>
                                          <p:spTgt spid="19458">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460"/>
                                        </p:tgtEl>
                                        <p:attrNameLst>
                                          <p:attrName>style.visibility</p:attrName>
                                        </p:attrNameLst>
                                      </p:cBhvr>
                                      <p:to>
                                        <p:strVal val="visible"/>
                                      </p:to>
                                    </p:set>
                                    <p:animEffect transition="in" filter="fade">
                                      <p:cBhvr>
                                        <p:cTn id="18"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p:bldP spid="1946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38363" y="228600"/>
            <a:ext cx="8458200" cy="838200"/>
          </a:xfrm>
        </p:spPr>
        <p:txBody>
          <a:bodyPr/>
          <a:lstStyle/>
          <a:p>
            <a:pPr eaLnBrk="1" hangingPunct="1"/>
            <a:r>
              <a:rPr lang="fr-FR" altLang="en-US" dirty="0" err="1" smtClean="0"/>
              <a:t>Aerosol</a:t>
            </a:r>
            <a:r>
              <a:rPr lang="fr-FR" altLang="en-US" dirty="0" smtClean="0"/>
              <a:t> Types and </a:t>
            </a:r>
            <a:r>
              <a:rPr lang="fr-FR" altLang="en-US" dirty="0" err="1" smtClean="0"/>
              <a:t>Origins</a:t>
            </a:r>
            <a:endParaRPr lang="fr-FR" altLang="en-US" dirty="0" smtClean="0"/>
          </a:p>
        </p:txBody>
      </p:sp>
      <p:sp>
        <p:nvSpPr>
          <p:cNvPr id="21506" name="Rectangle 3"/>
          <p:cNvSpPr>
            <a:spLocks noGrp="1" noChangeArrowheads="1"/>
          </p:cNvSpPr>
          <p:nvPr>
            <p:ph type="body" sz="half" idx="2"/>
          </p:nvPr>
        </p:nvSpPr>
        <p:spPr>
          <a:xfrm>
            <a:off x="4724400" y="1219200"/>
            <a:ext cx="4267200" cy="5638800"/>
          </a:xfrm>
        </p:spPr>
        <p:txBody>
          <a:bodyPr>
            <a:normAutofit/>
          </a:bodyPr>
          <a:lstStyle/>
          <a:p>
            <a:pPr eaLnBrk="1" hangingPunct="1">
              <a:lnSpc>
                <a:spcPct val="90000"/>
              </a:lnSpc>
            </a:pPr>
            <a:r>
              <a:rPr lang="en-US" altLang="en-US" sz="1900" dirty="0" smtClean="0"/>
              <a:t>Aerosol particles larger than about 1 </a:t>
            </a:r>
            <a:r>
              <a:rPr lang="en-US" altLang="en-US" sz="1900" dirty="0" smtClean="0">
                <a:latin typeface="Symbol" panose="05050102010706020507" pitchFamily="18" charset="2"/>
              </a:rPr>
              <a:t>m</a:t>
            </a:r>
            <a:r>
              <a:rPr lang="en-US" altLang="en-US" sz="1900" dirty="0" smtClean="0"/>
              <a:t>m in size are produced by windblown dust and sea salt from sea spray and bursting bubbles.</a:t>
            </a:r>
          </a:p>
          <a:p>
            <a:pPr eaLnBrk="1" hangingPunct="1">
              <a:lnSpc>
                <a:spcPct val="90000"/>
              </a:lnSpc>
              <a:buFontTx/>
              <a:buNone/>
            </a:pPr>
            <a:r>
              <a:rPr lang="en-US" altLang="en-US" sz="1900" dirty="0" smtClean="0"/>
              <a:t> </a:t>
            </a:r>
          </a:p>
          <a:p>
            <a:pPr eaLnBrk="1" hangingPunct="1">
              <a:lnSpc>
                <a:spcPct val="90000"/>
              </a:lnSpc>
            </a:pPr>
            <a:r>
              <a:rPr lang="en-US" altLang="en-US" sz="1900" dirty="0" smtClean="0"/>
              <a:t>Aerosols  smaller than 1 µm are mostly formed by condensation processes such  as conversion of sulfur dioxide (SO</a:t>
            </a:r>
            <a:r>
              <a:rPr lang="en-US" altLang="en-US" sz="1900" baseline="-25000" dirty="0" smtClean="0"/>
              <a:t>2</a:t>
            </a:r>
            <a:r>
              <a:rPr lang="en-US" altLang="en-US" sz="1900" dirty="0" smtClean="0"/>
              <a:t>) gas (released from volcanic eruptions) to sulfate particles and by formation of soot and smoke during burning processes.</a:t>
            </a:r>
          </a:p>
          <a:p>
            <a:pPr eaLnBrk="1" hangingPunct="1">
              <a:lnSpc>
                <a:spcPct val="90000"/>
              </a:lnSpc>
            </a:pPr>
            <a:endParaRPr lang="en-US" altLang="en-US" sz="1900" dirty="0"/>
          </a:p>
          <a:p>
            <a:pPr eaLnBrk="1" hangingPunct="1">
              <a:lnSpc>
                <a:spcPct val="90000"/>
              </a:lnSpc>
            </a:pPr>
            <a:r>
              <a:rPr lang="en-US" altLang="en-US" sz="1900" dirty="0" smtClean="0"/>
              <a:t>After formation, the aerosols are mixed and transported by atmospheric motions and are primarily removed by cloud and precipitation processes.</a:t>
            </a:r>
          </a:p>
          <a:p>
            <a:pPr eaLnBrk="1" hangingPunct="1">
              <a:lnSpc>
                <a:spcPct val="90000"/>
              </a:lnSpc>
              <a:buFontTx/>
              <a:buNone/>
            </a:pPr>
            <a:r>
              <a:rPr lang="en-US" altLang="en-US" sz="1600" dirty="0" smtClean="0"/>
              <a:t> </a:t>
            </a:r>
          </a:p>
        </p:txBody>
      </p:sp>
      <p:pic>
        <p:nvPicPr>
          <p:cNvPr id="215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63" y="1615440"/>
            <a:ext cx="4547937" cy="493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04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fade">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06">
                                            <p:txEl>
                                              <p:pRg st="2" end="2"/>
                                            </p:txEl>
                                          </p:spTgt>
                                        </p:tgtEl>
                                        <p:attrNameLst>
                                          <p:attrName>style.visibility</p:attrName>
                                        </p:attrNameLst>
                                      </p:cBhvr>
                                      <p:to>
                                        <p:strVal val="visible"/>
                                      </p:to>
                                    </p:set>
                                    <p:animEffect transition="in" filter="fade">
                                      <p:cBhvr>
                                        <p:cTn id="12" dur="500"/>
                                        <p:tgtEl>
                                          <p:spTgt spid="2150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06">
                                            <p:txEl>
                                              <p:pRg st="4" end="4"/>
                                            </p:txEl>
                                          </p:spTgt>
                                        </p:tgtEl>
                                        <p:attrNameLst>
                                          <p:attrName>style.visibility</p:attrName>
                                        </p:attrNameLst>
                                      </p:cBhvr>
                                      <p:to>
                                        <p:strVal val="visible"/>
                                      </p:to>
                                    </p:set>
                                    <p:animEffect transition="in" filter="fade">
                                      <p:cBhvr>
                                        <p:cTn id="17" dur="500"/>
                                        <p:tgtEl>
                                          <p:spTgt spid="215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52400"/>
            <a:ext cx="5715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Text Box 3"/>
          <p:cNvSpPr txBox="1">
            <a:spLocks noChangeArrowheads="1"/>
          </p:cNvSpPr>
          <p:nvPr/>
        </p:nvSpPr>
        <p:spPr bwMode="auto">
          <a:xfrm>
            <a:off x="0" y="4572000"/>
            <a:ext cx="2906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dirty="0"/>
              <a:t>Pollution/dust in India</a:t>
            </a:r>
          </a:p>
        </p:txBody>
      </p:sp>
      <p:sp>
        <p:nvSpPr>
          <p:cNvPr id="25603" name="Text Box 4"/>
          <p:cNvSpPr txBox="1">
            <a:spLocks noChangeArrowheads="1"/>
          </p:cNvSpPr>
          <p:nvPr/>
        </p:nvSpPr>
        <p:spPr bwMode="auto">
          <a:xfrm>
            <a:off x="990600" y="3733800"/>
            <a:ext cx="1173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a:t>Sea Salt</a:t>
            </a:r>
          </a:p>
        </p:txBody>
      </p:sp>
      <p:sp>
        <p:nvSpPr>
          <p:cNvPr id="25604" name="Text Box 5"/>
          <p:cNvSpPr txBox="1">
            <a:spLocks noChangeArrowheads="1"/>
          </p:cNvSpPr>
          <p:nvPr/>
        </p:nvSpPr>
        <p:spPr bwMode="auto">
          <a:xfrm>
            <a:off x="457200" y="23622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dirty="0"/>
              <a:t>Saharan dust</a:t>
            </a:r>
          </a:p>
        </p:txBody>
      </p:sp>
      <p:sp>
        <p:nvSpPr>
          <p:cNvPr id="25605" name="Text Box 6"/>
          <p:cNvSpPr txBox="1">
            <a:spLocks noChangeArrowheads="1"/>
          </p:cNvSpPr>
          <p:nvPr/>
        </p:nvSpPr>
        <p:spPr bwMode="auto">
          <a:xfrm>
            <a:off x="1003300" y="1036637"/>
            <a:ext cx="13115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en-US" dirty="0"/>
              <a:t>Smoke</a:t>
            </a:r>
          </a:p>
          <a:p>
            <a:pPr algn="ctr"/>
            <a:r>
              <a:rPr lang="en-US" altLang="en-US" dirty="0" smtClean="0"/>
              <a:t>Pollution</a:t>
            </a:r>
            <a:endParaRPr lang="en-US" altLang="en-US" dirty="0"/>
          </a:p>
        </p:txBody>
      </p:sp>
      <p:sp>
        <p:nvSpPr>
          <p:cNvPr id="25606" name="Line 7"/>
          <p:cNvSpPr>
            <a:spLocks noChangeShapeType="1"/>
          </p:cNvSpPr>
          <p:nvPr/>
        </p:nvSpPr>
        <p:spPr bwMode="auto">
          <a:xfrm flipV="1">
            <a:off x="2590800" y="1295400"/>
            <a:ext cx="2590800" cy="762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07" name="Line 8"/>
          <p:cNvSpPr>
            <a:spLocks noChangeShapeType="1"/>
          </p:cNvSpPr>
          <p:nvPr/>
        </p:nvSpPr>
        <p:spPr bwMode="auto">
          <a:xfrm>
            <a:off x="2667000" y="1371600"/>
            <a:ext cx="2133600" cy="5334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08" name="Line 9"/>
          <p:cNvSpPr>
            <a:spLocks noChangeShapeType="1"/>
          </p:cNvSpPr>
          <p:nvPr/>
        </p:nvSpPr>
        <p:spPr bwMode="auto">
          <a:xfrm>
            <a:off x="2590800" y="1371600"/>
            <a:ext cx="3733800" cy="11430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09" name="Line 10"/>
          <p:cNvSpPr>
            <a:spLocks noChangeShapeType="1"/>
          </p:cNvSpPr>
          <p:nvPr/>
        </p:nvSpPr>
        <p:spPr bwMode="auto">
          <a:xfrm flipV="1">
            <a:off x="2819400" y="2057400"/>
            <a:ext cx="1143000" cy="5334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10" name="Line 11"/>
          <p:cNvSpPr>
            <a:spLocks noChangeShapeType="1"/>
          </p:cNvSpPr>
          <p:nvPr/>
        </p:nvSpPr>
        <p:spPr bwMode="auto">
          <a:xfrm flipV="1">
            <a:off x="2743200" y="2133600"/>
            <a:ext cx="3124200" cy="4572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11" name="Line 12"/>
          <p:cNvSpPr>
            <a:spLocks noChangeShapeType="1"/>
          </p:cNvSpPr>
          <p:nvPr/>
        </p:nvSpPr>
        <p:spPr bwMode="auto">
          <a:xfrm flipV="1">
            <a:off x="2438400" y="3276600"/>
            <a:ext cx="1905000" cy="6858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12" name="Line 13"/>
          <p:cNvSpPr>
            <a:spLocks noChangeShapeType="1"/>
          </p:cNvSpPr>
          <p:nvPr/>
        </p:nvSpPr>
        <p:spPr bwMode="auto">
          <a:xfrm flipV="1">
            <a:off x="2925763" y="2133600"/>
            <a:ext cx="4008437" cy="26670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13" name="Text Box 14"/>
          <p:cNvSpPr txBox="1">
            <a:spLocks noChangeArrowheads="1"/>
          </p:cNvSpPr>
          <p:nvPr/>
        </p:nvSpPr>
        <p:spPr bwMode="auto">
          <a:xfrm>
            <a:off x="228600" y="381000"/>
            <a:ext cx="3008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dirty="0"/>
              <a:t>Pollution/dust in China</a:t>
            </a:r>
          </a:p>
        </p:txBody>
      </p:sp>
      <p:sp>
        <p:nvSpPr>
          <p:cNvPr id="25614" name="Line 15"/>
          <p:cNvSpPr>
            <a:spLocks noChangeShapeType="1"/>
          </p:cNvSpPr>
          <p:nvPr/>
        </p:nvSpPr>
        <p:spPr bwMode="auto">
          <a:xfrm>
            <a:off x="3236913" y="685800"/>
            <a:ext cx="4459287" cy="6096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15" name="Text Box 16"/>
          <p:cNvSpPr txBox="1">
            <a:spLocks noChangeArrowheads="1"/>
          </p:cNvSpPr>
          <p:nvPr/>
        </p:nvSpPr>
        <p:spPr bwMode="auto">
          <a:xfrm>
            <a:off x="249389" y="5540566"/>
            <a:ext cx="2819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1800" i="1" dirty="0"/>
              <a:t>Dust and smoke are Transported to the North-East Atlantic.  From MODIS</a:t>
            </a:r>
            <a:endParaRPr lang="en-US" altLang="en-US" dirty="0"/>
          </a:p>
        </p:txBody>
      </p:sp>
    </p:spTree>
    <p:extLst>
      <p:ext uri="{BB962C8B-B14F-4D97-AF65-F5344CB8AC3E}">
        <p14:creationId xmlns:p14="http://schemas.microsoft.com/office/powerpoint/2010/main" val="29634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13"/>
                                        </p:tgtEl>
                                        <p:attrNameLst>
                                          <p:attrName>style.visibility</p:attrName>
                                        </p:attrNameLst>
                                      </p:cBhvr>
                                      <p:to>
                                        <p:strVal val="visible"/>
                                      </p:to>
                                    </p:set>
                                    <p:animEffect transition="in" filter="fade">
                                      <p:cBhvr>
                                        <p:cTn id="7" dur="500"/>
                                        <p:tgtEl>
                                          <p:spTgt spid="256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614"/>
                                        </p:tgtEl>
                                        <p:attrNameLst>
                                          <p:attrName>style.visibility</p:attrName>
                                        </p:attrNameLst>
                                      </p:cBhvr>
                                      <p:to>
                                        <p:strVal val="visible"/>
                                      </p:to>
                                    </p:set>
                                    <p:animEffect transition="in" filter="fade">
                                      <p:cBhvr>
                                        <p:cTn id="10" dur="500"/>
                                        <p:tgtEl>
                                          <p:spTgt spid="256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605"/>
                                        </p:tgtEl>
                                        <p:attrNameLst>
                                          <p:attrName>style.visibility</p:attrName>
                                        </p:attrNameLst>
                                      </p:cBhvr>
                                      <p:to>
                                        <p:strVal val="visible"/>
                                      </p:to>
                                    </p:set>
                                    <p:animEffect transition="in" filter="fade">
                                      <p:cBhvr>
                                        <p:cTn id="15" dur="500"/>
                                        <p:tgtEl>
                                          <p:spTgt spid="2560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606"/>
                                        </p:tgtEl>
                                        <p:attrNameLst>
                                          <p:attrName>style.visibility</p:attrName>
                                        </p:attrNameLst>
                                      </p:cBhvr>
                                      <p:to>
                                        <p:strVal val="visible"/>
                                      </p:to>
                                    </p:set>
                                    <p:animEffect transition="in" filter="fade">
                                      <p:cBhvr>
                                        <p:cTn id="18" dur="500"/>
                                        <p:tgtEl>
                                          <p:spTgt spid="2560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608"/>
                                        </p:tgtEl>
                                        <p:attrNameLst>
                                          <p:attrName>style.visibility</p:attrName>
                                        </p:attrNameLst>
                                      </p:cBhvr>
                                      <p:to>
                                        <p:strVal val="visible"/>
                                      </p:to>
                                    </p:set>
                                    <p:animEffect transition="in" filter="fade">
                                      <p:cBhvr>
                                        <p:cTn id="21" dur="500"/>
                                        <p:tgtEl>
                                          <p:spTgt spid="2560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607"/>
                                        </p:tgtEl>
                                        <p:attrNameLst>
                                          <p:attrName>style.visibility</p:attrName>
                                        </p:attrNameLst>
                                      </p:cBhvr>
                                      <p:to>
                                        <p:strVal val="visible"/>
                                      </p:to>
                                    </p:set>
                                    <p:animEffect transition="in" filter="fade">
                                      <p:cBhvr>
                                        <p:cTn id="24" dur="500"/>
                                        <p:tgtEl>
                                          <p:spTgt spid="2560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5604"/>
                                        </p:tgtEl>
                                        <p:attrNameLst>
                                          <p:attrName>style.visibility</p:attrName>
                                        </p:attrNameLst>
                                      </p:cBhvr>
                                      <p:to>
                                        <p:strVal val="visible"/>
                                      </p:to>
                                    </p:set>
                                    <p:animEffect transition="in" filter="fade">
                                      <p:cBhvr>
                                        <p:cTn id="29" dur="500"/>
                                        <p:tgtEl>
                                          <p:spTgt spid="2560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609"/>
                                        </p:tgtEl>
                                        <p:attrNameLst>
                                          <p:attrName>style.visibility</p:attrName>
                                        </p:attrNameLst>
                                      </p:cBhvr>
                                      <p:to>
                                        <p:strVal val="visible"/>
                                      </p:to>
                                    </p:set>
                                    <p:animEffect transition="in" filter="fade">
                                      <p:cBhvr>
                                        <p:cTn id="32" dur="500"/>
                                        <p:tgtEl>
                                          <p:spTgt spid="2560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610"/>
                                        </p:tgtEl>
                                        <p:attrNameLst>
                                          <p:attrName>style.visibility</p:attrName>
                                        </p:attrNameLst>
                                      </p:cBhvr>
                                      <p:to>
                                        <p:strVal val="visible"/>
                                      </p:to>
                                    </p:set>
                                    <p:animEffect transition="in" filter="fade">
                                      <p:cBhvr>
                                        <p:cTn id="35" dur="500"/>
                                        <p:tgtEl>
                                          <p:spTgt spid="256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5603"/>
                                        </p:tgtEl>
                                        <p:attrNameLst>
                                          <p:attrName>style.visibility</p:attrName>
                                        </p:attrNameLst>
                                      </p:cBhvr>
                                      <p:to>
                                        <p:strVal val="visible"/>
                                      </p:to>
                                    </p:set>
                                    <p:animEffect transition="in" filter="fade">
                                      <p:cBhvr>
                                        <p:cTn id="40" dur="500"/>
                                        <p:tgtEl>
                                          <p:spTgt spid="2560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5611"/>
                                        </p:tgtEl>
                                        <p:attrNameLst>
                                          <p:attrName>style.visibility</p:attrName>
                                        </p:attrNameLst>
                                      </p:cBhvr>
                                      <p:to>
                                        <p:strVal val="visible"/>
                                      </p:to>
                                    </p:set>
                                    <p:animEffect transition="in" filter="fade">
                                      <p:cBhvr>
                                        <p:cTn id="43" dur="500"/>
                                        <p:tgtEl>
                                          <p:spTgt spid="2561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602"/>
                                        </p:tgtEl>
                                        <p:attrNameLst>
                                          <p:attrName>style.visibility</p:attrName>
                                        </p:attrNameLst>
                                      </p:cBhvr>
                                      <p:to>
                                        <p:strVal val="visible"/>
                                      </p:to>
                                    </p:set>
                                    <p:animEffect transition="in" filter="fade">
                                      <p:cBhvr>
                                        <p:cTn id="48" dur="500"/>
                                        <p:tgtEl>
                                          <p:spTgt spid="2560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612"/>
                                        </p:tgtEl>
                                        <p:attrNameLst>
                                          <p:attrName>style.visibility</p:attrName>
                                        </p:attrNameLst>
                                      </p:cBhvr>
                                      <p:to>
                                        <p:strVal val="visible"/>
                                      </p:to>
                                    </p:set>
                                    <p:animEffect transition="in" filter="fade">
                                      <p:cBhvr>
                                        <p:cTn id="51" dur="500"/>
                                        <p:tgtEl>
                                          <p:spTgt spid="25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p:bldP spid="25604" grpId="0"/>
      <p:bldP spid="25605" grpId="0"/>
      <p:bldP spid="25606" grpId="0" animBg="1"/>
      <p:bldP spid="25607" grpId="0" animBg="1"/>
      <p:bldP spid="25608" grpId="0" animBg="1"/>
      <p:bldP spid="25609" grpId="0" animBg="1"/>
      <p:bldP spid="25610" grpId="0" animBg="1"/>
      <p:bldP spid="25611" grpId="0" animBg="1"/>
      <p:bldP spid="25612" grpId="0" animBg="1"/>
      <p:bldP spid="25613" grpId="0"/>
      <p:bldP spid="256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LBA25untr_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9812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0" name="Picture 3" descr="LBA6_22"/>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3124200" y="19812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4" descr="LBAuntr2_32"/>
          <p:cNvPicPr>
            <a:picLocks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76200" y="4419600"/>
            <a:ext cx="2870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5" descr="LBA_310_WF_23"/>
          <p:cNvPicPr>
            <a:picLocks noChangeAspect="1" noChangeArrowheads="1"/>
          </p:cNvPicPr>
          <p:nvPr/>
        </p:nvPicPr>
        <p:blipFill>
          <a:blip r:embed="rId6">
            <a:lum bright="14000"/>
            <a:extLst>
              <a:ext uri="{28A0092B-C50C-407E-A947-70E740481C1C}">
                <a14:useLocalDpi xmlns:a14="http://schemas.microsoft.com/office/drawing/2010/main" val="0"/>
              </a:ext>
            </a:extLst>
          </a:blip>
          <a:srcRect/>
          <a:stretch>
            <a:fillRect/>
          </a:stretch>
        </p:blipFill>
        <p:spPr bwMode="auto">
          <a:xfrm>
            <a:off x="3124200" y="44196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descr="LBAwatertr_04"/>
          <p:cNvPicPr>
            <a:picLocks noChangeAspect="1" noChangeArrowheads="1"/>
          </p:cNvPicPr>
          <p:nvPr/>
        </p:nvPicPr>
        <p:blipFill>
          <a:blip r:embed="rId7">
            <a:lum bright="12000"/>
            <a:extLst>
              <a:ext uri="{28A0092B-C50C-407E-A947-70E740481C1C}">
                <a14:useLocalDpi xmlns:a14="http://schemas.microsoft.com/office/drawing/2010/main" val="0"/>
              </a:ext>
            </a:extLst>
          </a:blip>
          <a:srcRect/>
          <a:stretch>
            <a:fillRect/>
          </a:stretch>
        </p:blipFill>
        <p:spPr bwMode="auto">
          <a:xfrm>
            <a:off x="6172200" y="44196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19812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6" name="Text Box 9"/>
          <p:cNvSpPr txBox="1">
            <a:spLocks noChangeArrowheads="1"/>
          </p:cNvSpPr>
          <p:nvPr/>
        </p:nvSpPr>
        <p:spPr bwMode="auto">
          <a:xfrm>
            <a:off x="6591300" y="658336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pt-BR" altLang="en-US" sz="1200" i="1">
                <a:latin typeface="Arial" panose="020B0604020202020204" pitchFamily="34" charset="0"/>
              </a:rPr>
              <a:t>photos from Gunther Helas, MPIC</a:t>
            </a:r>
            <a:endParaRPr lang="en-US" altLang="en-US" sz="1200" i="1">
              <a:latin typeface="Arial" panose="020B0604020202020204" pitchFamily="34" charset="0"/>
            </a:endParaRPr>
          </a:p>
        </p:txBody>
      </p:sp>
      <p:sp>
        <p:nvSpPr>
          <p:cNvPr id="368650" name="Rectangle 10"/>
          <p:cNvSpPr>
            <a:spLocks noChangeArrowheads="1"/>
          </p:cNvSpPr>
          <p:nvPr/>
        </p:nvSpPr>
        <p:spPr bwMode="auto">
          <a:xfrm>
            <a:off x="24063" y="1266825"/>
            <a:ext cx="8686800" cy="685800"/>
          </a:xfrm>
          <a:prstGeom prst="rect">
            <a:avLst/>
          </a:prstGeom>
          <a:noFill/>
          <a:ln w="9525">
            <a:noFill/>
            <a:miter lim="800000"/>
            <a:headEnd/>
            <a:tailEnd/>
          </a:ln>
          <a:effectLst/>
        </p:spPr>
        <p:txBody>
          <a:bodyPr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r>
              <a:rPr lang="en-US" altLang="en-US" sz="2000" b="1" dirty="0" smtClean="0">
                <a:solidFill>
                  <a:srgbClr val="0D0D0D"/>
                </a:solidFill>
                <a:effectLst>
                  <a:outerShdw blurRad="38100" dist="38100" dir="2700000" algn="tl">
                    <a:srgbClr val="FFFFFF"/>
                  </a:outerShdw>
                </a:effectLst>
              </a:rPr>
              <a:t>Wherever </a:t>
            </a:r>
            <a:r>
              <a:rPr lang="en-US" altLang="en-US" sz="2000" b="1" dirty="0">
                <a:solidFill>
                  <a:srgbClr val="0D0D0D"/>
                </a:solidFill>
                <a:effectLst>
                  <a:outerShdw blurRad="38100" dist="38100" dir="2700000" algn="tl">
                    <a:srgbClr val="FFFFFF"/>
                  </a:outerShdw>
                </a:effectLst>
              </a:rPr>
              <a:t>you have trees or vegetation, these particles are there.  </a:t>
            </a:r>
            <a:endParaRPr lang="en-US" altLang="en-US" sz="2000" b="1" dirty="0" smtClean="0">
              <a:solidFill>
                <a:srgbClr val="0D0D0D"/>
              </a:solidFill>
              <a:effectLst>
                <a:outerShdw blurRad="38100" dist="38100" dir="2700000" algn="tl">
                  <a:srgbClr val="FFFFFF"/>
                </a:outerShdw>
              </a:effectLst>
            </a:endParaRPr>
          </a:p>
          <a:p>
            <a:pPr algn="ctr" eaLnBrk="1" hangingPunct="1"/>
            <a:r>
              <a:rPr lang="en-US" altLang="en-US" sz="2000" b="1" dirty="0" smtClean="0">
                <a:solidFill>
                  <a:srgbClr val="0D0D0D"/>
                </a:solidFill>
                <a:effectLst>
                  <a:outerShdw blurRad="38100" dist="38100" dir="2700000" algn="tl">
                    <a:srgbClr val="FFFFFF"/>
                  </a:outerShdw>
                </a:effectLst>
              </a:rPr>
              <a:t>These </a:t>
            </a:r>
            <a:r>
              <a:rPr lang="en-US" altLang="en-US" sz="2000" b="1" dirty="0">
                <a:solidFill>
                  <a:srgbClr val="0D0D0D"/>
                </a:solidFill>
                <a:effectLst>
                  <a:outerShdw blurRad="38100" dist="38100" dir="2700000" algn="tl">
                    <a:srgbClr val="FFFFFF"/>
                  </a:outerShdw>
                </a:effectLst>
              </a:rPr>
              <a:t>are from Brazil.</a:t>
            </a:r>
          </a:p>
        </p:txBody>
      </p:sp>
      <p:pic>
        <p:nvPicPr>
          <p:cNvPr id="27659"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l="6956" r="6956" b="21335"/>
          <a:stretch>
            <a:fillRect/>
          </a:stretch>
        </p:blipFill>
        <p:spPr bwMode="auto">
          <a:xfrm>
            <a:off x="76200" y="1981200"/>
            <a:ext cx="111442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7660" name="Picture 13" descr="Test_Bild_128"/>
          <p:cNvPicPr>
            <a:picLocks noChangeAspect="1" noChangeArrowheads="1"/>
          </p:cNvPicPr>
          <p:nvPr/>
        </p:nvPicPr>
        <p:blipFill>
          <a:blip r:embed="rId10" cstate="print">
            <a:extLst>
              <a:ext uri="{28A0092B-C50C-407E-A947-70E740481C1C}">
                <a14:useLocalDpi xmlns:a14="http://schemas.microsoft.com/office/drawing/2010/main" val="0"/>
              </a:ext>
            </a:extLst>
          </a:blip>
          <a:srcRect l="14059" t="5624" r="8435" b="10310"/>
          <a:stretch>
            <a:fillRect/>
          </a:stretch>
        </p:blipFill>
        <p:spPr bwMode="auto">
          <a:xfrm>
            <a:off x="1981200" y="2057400"/>
            <a:ext cx="1062038"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a:spLocks noGrp="1" noChangeArrowheads="1"/>
          </p:cNvSpPr>
          <p:nvPr>
            <p:ph type="title"/>
          </p:nvPr>
        </p:nvSpPr>
        <p:spPr>
          <a:xfrm>
            <a:off x="138363" y="228600"/>
            <a:ext cx="8458200" cy="838200"/>
          </a:xfrm>
        </p:spPr>
        <p:txBody>
          <a:bodyPr>
            <a:normAutofit/>
          </a:bodyPr>
          <a:lstStyle/>
          <a:p>
            <a:pPr eaLnBrk="1" hangingPunct="1"/>
            <a:r>
              <a:rPr lang="fr-FR" altLang="en-US" dirty="0" smtClean="0"/>
              <a:t>Natural </a:t>
            </a:r>
            <a:r>
              <a:rPr lang="fr-FR" altLang="en-US" dirty="0" err="1" smtClean="0"/>
              <a:t>Biogenic</a:t>
            </a:r>
            <a:r>
              <a:rPr lang="fr-FR" altLang="en-US" dirty="0" smtClean="0"/>
              <a:t> </a:t>
            </a:r>
            <a:r>
              <a:rPr lang="fr-FR" altLang="en-US" dirty="0" err="1" smtClean="0"/>
              <a:t>Aerosol</a:t>
            </a:r>
            <a:endParaRPr lang="fr-FR" altLang="en-US" dirty="0" smtClean="0"/>
          </a:p>
        </p:txBody>
      </p:sp>
    </p:spTree>
    <p:extLst>
      <p:ext uri="{BB962C8B-B14F-4D97-AF65-F5344CB8AC3E}">
        <p14:creationId xmlns:p14="http://schemas.microsoft.com/office/powerpoint/2010/main" val="1607986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026">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914400"/>
            <a:ext cx="42052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ext Box 1027"/>
          <p:cNvSpPr txBox="1">
            <a:spLocks noChangeArrowheads="1"/>
          </p:cNvSpPr>
          <p:nvPr/>
        </p:nvSpPr>
        <p:spPr bwMode="auto">
          <a:xfrm>
            <a:off x="5562600" y="6172200"/>
            <a:ext cx="4714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0.01</a:t>
            </a:r>
            <a:endParaRPr lang="fr-FR" altLang="en-US" sz="2800">
              <a:latin typeface="Times New Roman MT Extra Bold" pitchFamily="18" charset="0"/>
            </a:endParaRPr>
          </a:p>
        </p:txBody>
      </p:sp>
      <p:sp>
        <p:nvSpPr>
          <p:cNvPr id="29699" name="Text Box 1028"/>
          <p:cNvSpPr txBox="1">
            <a:spLocks noChangeArrowheads="1"/>
          </p:cNvSpPr>
          <p:nvPr/>
        </p:nvSpPr>
        <p:spPr bwMode="auto">
          <a:xfrm>
            <a:off x="6477000" y="6172200"/>
            <a:ext cx="390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0.1</a:t>
            </a:r>
            <a:endParaRPr lang="fr-FR" altLang="en-US" sz="2800">
              <a:latin typeface="Times New Roman MT Extra Bold" pitchFamily="18" charset="0"/>
            </a:endParaRPr>
          </a:p>
        </p:txBody>
      </p:sp>
      <p:sp>
        <p:nvSpPr>
          <p:cNvPr id="29700" name="Text Box 1029"/>
          <p:cNvSpPr txBox="1">
            <a:spLocks noChangeArrowheads="1"/>
          </p:cNvSpPr>
          <p:nvPr/>
        </p:nvSpPr>
        <p:spPr bwMode="auto">
          <a:xfrm>
            <a:off x="7458075" y="6172200"/>
            <a:ext cx="390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1.0</a:t>
            </a:r>
            <a:endParaRPr lang="fr-FR" altLang="en-US" sz="2800">
              <a:latin typeface="Times New Roman MT Extra Bold" pitchFamily="18" charset="0"/>
            </a:endParaRPr>
          </a:p>
        </p:txBody>
      </p:sp>
      <p:sp>
        <p:nvSpPr>
          <p:cNvPr id="29701" name="Text Box 1030"/>
          <p:cNvSpPr txBox="1">
            <a:spLocks noChangeArrowheads="1"/>
          </p:cNvSpPr>
          <p:nvPr/>
        </p:nvSpPr>
        <p:spPr bwMode="auto">
          <a:xfrm>
            <a:off x="8229600" y="6172200"/>
            <a:ext cx="4714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10.0</a:t>
            </a:r>
            <a:endParaRPr lang="fr-FR" altLang="en-US" sz="2800">
              <a:latin typeface="Times New Roman MT Extra Bold" pitchFamily="18" charset="0"/>
            </a:endParaRPr>
          </a:p>
        </p:txBody>
      </p:sp>
      <p:sp>
        <p:nvSpPr>
          <p:cNvPr id="29702" name="Text Box 1031"/>
          <p:cNvSpPr txBox="1">
            <a:spLocks noChangeArrowheads="1"/>
          </p:cNvSpPr>
          <p:nvPr/>
        </p:nvSpPr>
        <p:spPr bwMode="auto">
          <a:xfrm>
            <a:off x="593725" y="3048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endParaRPr lang="fr-FR" altLang="en-US" sz="2800">
              <a:latin typeface="Times New Roman MT Extra Bold" pitchFamily="18" charset="0"/>
            </a:endParaRPr>
          </a:p>
        </p:txBody>
      </p:sp>
      <p:sp>
        <p:nvSpPr>
          <p:cNvPr id="29703" name="Text Box 1032"/>
          <p:cNvSpPr txBox="1">
            <a:spLocks noChangeArrowheads="1"/>
          </p:cNvSpPr>
          <p:nvPr/>
        </p:nvSpPr>
        <p:spPr bwMode="auto">
          <a:xfrm>
            <a:off x="152400" y="714137"/>
            <a:ext cx="4572000"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fr-FR" altLang="en-US" sz="2000" b="1" dirty="0">
                <a:latin typeface="Times New Roman" panose="02020603050405020304" pitchFamily="18" charset="0"/>
              </a:rPr>
              <a:t> </a:t>
            </a:r>
            <a:r>
              <a:rPr lang="fr-FR" altLang="en-US" sz="2800" b="1" dirty="0">
                <a:latin typeface="Times New Roman" panose="02020603050405020304" pitchFamily="18" charset="0"/>
              </a:rPr>
              <a:t>It </a:t>
            </a:r>
            <a:r>
              <a:rPr lang="fr-FR" altLang="en-US" sz="2800" b="1" dirty="0" err="1">
                <a:latin typeface="Times New Roman" panose="02020603050405020304" pitchFamily="18" charset="0"/>
              </a:rPr>
              <a:t>presents</a:t>
            </a:r>
            <a:r>
              <a:rPr lang="fr-FR" altLang="en-US" sz="2800" b="1" dirty="0">
                <a:latin typeface="Times New Roman" panose="02020603050405020304" pitchFamily="18" charset="0"/>
              </a:rPr>
              <a:t> 3 modes :</a:t>
            </a:r>
            <a:endParaRPr lang="fr-FR" altLang="en-US" sz="2800" dirty="0">
              <a:latin typeface="Times New Roman" panose="02020603050405020304" pitchFamily="18" charset="0"/>
            </a:endParaRPr>
          </a:p>
          <a:p>
            <a:endParaRPr lang="fr-FR" altLang="en-US" sz="1800" dirty="0">
              <a:latin typeface="Times New Roman" panose="02020603050405020304" pitchFamily="18" charset="0"/>
            </a:endParaRPr>
          </a:p>
          <a:p>
            <a:pPr lvl="2"/>
            <a:r>
              <a:rPr lang="fr-FR" altLang="en-US" sz="2000" dirty="0">
                <a:latin typeface="Times New Roman" panose="02020603050405020304" pitchFamily="18" charset="0"/>
              </a:rPr>
              <a:t>- « </a:t>
            </a:r>
            <a:r>
              <a:rPr lang="fr-FR" altLang="en-US" sz="2000" b="1" dirty="0" err="1">
                <a:solidFill>
                  <a:srgbClr val="FF3300"/>
                </a:solidFill>
                <a:latin typeface="Times New Roman" panose="02020603050405020304" pitchFamily="18" charset="0"/>
              </a:rPr>
              <a:t>nucleation</a:t>
            </a:r>
            <a:r>
              <a:rPr lang="fr-FR" altLang="en-US" sz="2000" dirty="0">
                <a:latin typeface="Times New Roman" panose="02020603050405020304" pitchFamily="18" charset="0"/>
              </a:rPr>
              <a:t>  »: radius </a:t>
            </a:r>
            <a:r>
              <a:rPr lang="fr-FR" altLang="en-US" sz="2000" dirty="0" err="1">
                <a:latin typeface="Times New Roman" panose="02020603050405020304" pitchFamily="18" charset="0"/>
              </a:rPr>
              <a:t>is</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between</a:t>
            </a:r>
            <a:r>
              <a:rPr lang="fr-FR" altLang="en-US" sz="2000" dirty="0">
                <a:latin typeface="Times New Roman" panose="02020603050405020304" pitchFamily="18" charset="0"/>
              </a:rPr>
              <a:t> 0.002 and 0.05 </a:t>
            </a:r>
            <a:r>
              <a:rPr lang="fr-FR" altLang="en-US" sz="2000" dirty="0" err="1">
                <a:latin typeface="Symbol" panose="05050102010706020507" pitchFamily="18" charset="2"/>
              </a:rPr>
              <a:t>m</a:t>
            </a:r>
            <a:r>
              <a:rPr lang="fr-FR" altLang="en-US" sz="2000" dirty="0" err="1">
                <a:latin typeface="Times New Roman" panose="02020603050405020304" pitchFamily="18" charset="0"/>
              </a:rPr>
              <a:t>m.</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They</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result</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from</a:t>
            </a:r>
            <a:r>
              <a:rPr lang="fr-FR" altLang="en-US" sz="2000" dirty="0">
                <a:latin typeface="Times New Roman" panose="02020603050405020304" pitchFamily="18" charset="0"/>
              </a:rPr>
              <a:t> combustion </a:t>
            </a:r>
            <a:r>
              <a:rPr lang="fr-FR" altLang="en-US" sz="2000" dirty="0" err="1">
                <a:latin typeface="Times New Roman" panose="02020603050405020304" pitchFamily="18" charset="0"/>
              </a:rPr>
              <a:t>processes</a:t>
            </a:r>
            <a:r>
              <a:rPr lang="fr-FR" altLang="en-US" sz="2000" dirty="0">
                <a:latin typeface="Times New Roman" panose="02020603050405020304" pitchFamily="18" charset="0"/>
              </a:rPr>
              <a:t>, photo-</a:t>
            </a:r>
            <a:r>
              <a:rPr lang="fr-FR" altLang="en-US" sz="2000" dirty="0" err="1">
                <a:latin typeface="Times New Roman" panose="02020603050405020304" pitchFamily="18" charset="0"/>
              </a:rPr>
              <a:t>chemical</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reactions</a:t>
            </a:r>
            <a:r>
              <a:rPr lang="fr-FR" altLang="en-US" sz="2000" dirty="0">
                <a:latin typeface="Times New Roman" panose="02020603050405020304" pitchFamily="18" charset="0"/>
              </a:rPr>
              <a:t>, etc.</a:t>
            </a:r>
          </a:p>
          <a:p>
            <a:endParaRPr lang="fr-FR" altLang="en-US" sz="2000" dirty="0">
              <a:latin typeface="Times New Roman" panose="02020603050405020304" pitchFamily="18" charset="0"/>
            </a:endParaRPr>
          </a:p>
          <a:p>
            <a:pPr lvl="2"/>
            <a:r>
              <a:rPr lang="fr-FR" altLang="en-US" sz="2000" dirty="0">
                <a:latin typeface="Times New Roman" panose="02020603050405020304" pitchFamily="18" charset="0"/>
              </a:rPr>
              <a:t>- </a:t>
            </a:r>
            <a:r>
              <a:rPr lang="fr-FR" altLang="en-US" sz="2000" b="1" dirty="0">
                <a:latin typeface="Times New Roman" panose="02020603050405020304" pitchFamily="18" charset="0"/>
              </a:rPr>
              <a:t>« </a:t>
            </a:r>
            <a:r>
              <a:rPr lang="fr-FR" altLang="en-US" sz="2000" b="1" dirty="0">
                <a:solidFill>
                  <a:schemeClr val="accent2"/>
                </a:solidFill>
                <a:latin typeface="Times New Roman" panose="02020603050405020304" pitchFamily="18" charset="0"/>
              </a:rPr>
              <a:t>accumulation </a:t>
            </a:r>
            <a:r>
              <a:rPr lang="fr-FR" altLang="en-US" sz="2000" dirty="0">
                <a:latin typeface="Times New Roman" panose="02020603050405020304" pitchFamily="18" charset="0"/>
              </a:rPr>
              <a:t>»:</a:t>
            </a:r>
            <a:r>
              <a:rPr lang="fr-FR" altLang="en-US" sz="2000" b="1" dirty="0">
                <a:solidFill>
                  <a:schemeClr val="accent2"/>
                </a:solidFill>
                <a:latin typeface="Times New Roman" panose="02020603050405020304" pitchFamily="18" charset="0"/>
              </a:rPr>
              <a:t> </a:t>
            </a:r>
            <a:r>
              <a:rPr lang="fr-FR" altLang="en-US" sz="2000" dirty="0">
                <a:latin typeface="Times New Roman" panose="02020603050405020304" pitchFamily="18" charset="0"/>
              </a:rPr>
              <a:t>radius </a:t>
            </a:r>
            <a:r>
              <a:rPr lang="fr-FR" altLang="en-US" sz="2000" dirty="0" err="1">
                <a:latin typeface="Times New Roman" panose="02020603050405020304" pitchFamily="18" charset="0"/>
              </a:rPr>
              <a:t>is</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between</a:t>
            </a:r>
            <a:r>
              <a:rPr lang="fr-FR" altLang="en-US" sz="2000" dirty="0">
                <a:latin typeface="Times New Roman" panose="02020603050405020304" pitchFamily="18" charset="0"/>
              </a:rPr>
              <a:t> 0.05 </a:t>
            </a:r>
            <a:r>
              <a:rPr lang="fr-FR" altLang="en-US" sz="2000" dirty="0">
                <a:latin typeface="Symbol" panose="05050102010706020507" pitchFamily="18" charset="2"/>
              </a:rPr>
              <a:t>m</a:t>
            </a:r>
            <a:r>
              <a:rPr lang="fr-FR" altLang="en-US" sz="2000" dirty="0">
                <a:latin typeface="Times New Roman" panose="02020603050405020304" pitchFamily="18" charset="0"/>
              </a:rPr>
              <a:t>m</a:t>
            </a:r>
            <a:r>
              <a:rPr lang="fr-FR" altLang="en-US" sz="2000" b="1" dirty="0">
                <a:latin typeface="Times New Roman" panose="02020603050405020304" pitchFamily="18" charset="0"/>
              </a:rPr>
              <a:t> </a:t>
            </a:r>
            <a:r>
              <a:rPr lang="fr-FR" altLang="en-US" sz="2000" dirty="0">
                <a:latin typeface="Times New Roman" panose="02020603050405020304" pitchFamily="18" charset="0"/>
              </a:rPr>
              <a:t>and 0.5 </a:t>
            </a:r>
            <a:r>
              <a:rPr lang="fr-FR" altLang="en-US" sz="2000" dirty="0" err="1">
                <a:latin typeface="Symbol" panose="05050102010706020507" pitchFamily="18" charset="2"/>
              </a:rPr>
              <a:t>m</a:t>
            </a:r>
            <a:r>
              <a:rPr lang="fr-FR" altLang="en-US" sz="2000" dirty="0" err="1">
                <a:latin typeface="Times New Roman" panose="02020603050405020304" pitchFamily="18" charset="0"/>
              </a:rPr>
              <a:t>m</a:t>
            </a:r>
            <a:r>
              <a:rPr lang="fr-FR" altLang="en-US" sz="2000" b="1" dirty="0" err="1">
                <a:latin typeface="Times New Roman" panose="02020603050405020304" pitchFamily="18" charset="0"/>
              </a:rPr>
              <a:t>.</a:t>
            </a:r>
            <a:r>
              <a:rPr lang="fr-FR" altLang="en-US" sz="2000" b="1" dirty="0">
                <a:latin typeface="Times New Roman" panose="02020603050405020304" pitchFamily="18" charset="0"/>
              </a:rPr>
              <a:t>  </a:t>
            </a:r>
            <a:r>
              <a:rPr lang="fr-FR" altLang="en-US" sz="2000" dirty="0">
                <a:latin typeface="Times New Roman" panose="02020603050405020304" pitchFamily="18" charset="0"/>
              </a:rPr>
              <a:t>Coagulation </a:t>
            </a:r>
            <a:r>
              <a:rPr lang="fr-FR" altLang="en-US" sz="2000" dirty="0" err="1">
                <a:latin typeface="Times New Roman" panose="02020603050405020304" pitchFamily="18" charset="0"/>
              </a:rPr>
              <a:t>processes</a:t>
            </a:r>
            <a:r>
              <a:rPr lang="fr-FR" altLang="en-US" sz="2000" dirty="0">
                <a:latin typeface="Times New Roman" panose="02020603050405020304" pitchFamily="18" charset="0"/>
              </a:rPr>
              <a:t>.</a:t>
            </a:r>
          </a:p>
          <a:p>
            <a:endParaRPr lang="fr-FR" altLang="en-US" sz="2000" dirty="0">
              <a:latin typeface="Times New Roman" panose="02020603050405020304" pitchFamily="18" charset="0"/>
            </a:endParaRPr>
          </a:p>
          <a:p>
            <a:pPr lvl="2"/>
            <a:r>
              <a:rPr lang="fr-FR" altLang="en-US" sz="2000" dirty="0">
                <a:latin typeface="Times New Roman" panose="02020603050405020304" pitchFamily="18" charset="0"/>
              </a:rPr>
              <a:t>- « </a:t>
            </a:r>
            <a:r>
              <a:rPr lang="fr-FR" altLang="en-US" sz="2000" b="1" dirty="0" err="1">
                <a:solidFill>
                  <a:srgbClr val="009900"/>
                </a:solidFill>
                <a:latin typeface="Times New Roman" panose="02020603050405020304" pitchFamily="18" charset="0"/>
              </a:rPr>
              <a:t>coarse</a:t>
            </a:r>
            <a:r>
              <a:rPr lang="fr-FR" altLang="en-US" sz="2000" dirty="0">
                <a:latin typeface="Times New Roman" panose="02020603050405020304" pitchFamily="18" charset="0"/>
              </a:rPr>
              <a:t> »: </a:t>
            </a:r>
            <a:r>
              <a:rPr lang="fr-FR" altLang="en-US" sz="2000" dirty="0" err="1">
                <a:latin typeface="Times New Roman" panose="02020603050405020304" pitchFamily="18" charset="0"/>
              </a:rPr>
              <a:t>larger</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than</a:t>
            </a:r>
            <a:r>
              <a:rPr lang="fr-FR" altLang="en-US" sz="2000" dirty="0">
                <a:latin typeface="Times New Roman" panose="02020603050405020304" pitchFamily="18" charset="0"/>
              </a:rPr>
              <a:t> 1 </a:t>
            </a:r>
            <a:r>
              <a:rPr lang="fr-FR" altLang="en-US" sz="2000" dirty="0" err="1">
                <a:latin typeface="Symbol" panose="05050102010706020507" pitchFamily="18" charset="2"/>
              </a:rPr>
              <a:t>m</a:t>
            </a:r>
            <a:r>
              <a:rPr lang="fr-FR" altLang="en-US" sz="2000" dirty="0" err="1">
                <a:latin typeface="Times New Roman" panose="02020603050405020304" pitchFamily="18" charset="0"/>
              </a:rPr>
              <a:t>m</a:t>
            </a:r>
            <a:r>
              <a:rPr lang="fr-FR" altLang="en-US" sz="2000" b="1" dirty="0" err="1">
                <a:latin typeface="Times New Roman" panose="02020603050405020304" pitchFamily="18" charset="0"/>
              </a:rPr>
              <a:t>.</a:t>
            </a:r>
            <a:r>
              <a:rPr lang="fr-FR" altLang="en-US" sz="2000" b="1" dirty="0">
                <a:latin typeface="Times New Roman" panose="02020603050405020304" pitchFamily="18" charset="0"/>
              </a:rPr>
              <a:t>  </a:t>
            </a:r>
            <a:r>
              <a:rPr lang="fr-FR" altLang="en-US" sz="2000" dirty="0" err="1">
                <a:latin typeface="Times New Roman" panose="02020603050405020304" pitchFamily="18" charset="0"/>
              </a:rPr>
              <a:t>From</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mechanical</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processes</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like</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aeolian</a:t>
            </a:r>
            <a:r>
              <a:rPr lang="fr-FR" altLang="en-US" sz="2000" dirty="0">
                <a:latin typeface="Times New Roman" panose="02020603050405020304" pitchFamily="18" charset="0"/>
              </a:rPr>
              <a:t> </a:t>
            </a:r>
            <a:r>
              <a:rPr lang="fr-FR" altLang="en-US" sz="2000" dirty="0" err="1">
                <a:latin typeface="Times New Roman" panose="02020603050405020304" pitchFamily="18" charset="0"/>
              </a:rPr>
              <a:t>erosion</a:t>
            </a:r>
            <a:r>
              <a:rPr lang="fr-FR" altLang="en-US" sz="2000" dirty="0">
                <a:latin typeface="Times New Roman" panose="02020603050405020304" pitchFamily="18" charset="0"/>
              </a:rPr>
              <a:t>.  </a:t>
            </a:r>
          </a:p>
          <a:p>
            <a:pPr lvl="2"/>
            <a:endParaRPr lang="fr-FR" altLang="en-US" sz="1800" dirty="0">
              <a:latin typeface="Times New Roman" panose="02020603050405020304" pitchFamily="18" charset="0"/>
            </a:endParaRPr>
          </a:p>
          <a:p>
            <a:r>
              <a:rPr lang="fr-FR" altLang="en-US" sz="1800" b="1" dirty="0">
                <a:latin typeface="Times New Roman" panose="02020603050405020304" pitchFamily="18" charset="0"/>
              </a:rPr>
              <a:t> « fine » </a:t>
            </a:r>
            <a:r>
              <a:rPr lang="fr-FR" altLang="en-US" sz="1800" b="1" dirty="0" err="1">
                <a:latin typeface="Times New Roman" panose="02020603050405020304" pitchFamily="18" charset="0"/>
              </a:rPr>
              <a:t>particles</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nucleation</a:t>
            </a:r>
            <a:r>
              <a:rPr lang="fr-FR" altLang="en-US" sz="1800" b="1" dirty="0">
                <a:latin typeface="Times New Roman" panose="02020603050405020304" pitchFamily="18" charset="0"/>
              </a:rPr>
              <a:t> and accumulation) </a:t>
            </a:r>
            <a:r>
              <a:rPr lang="fr-FR" altLang="en-US" sz="1800" b="1" dirty="0" err="1">
                <a:latin typeface="Times New Roman" panose="02020603050405020304" pitchFamily="18" charset="0"/>
              </a:rPr>
              <a:t>result</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from</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anthropogenic</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activities</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coarse</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particles</a:t>
            </a:r>
            <a:r>
              <a:rPr lang="fr-FR" altLang="en-US" sz="1800" b="1" dirty="0">
                <a:latin typeface="Times New Roman" panose="02020603050405020304" pitchFamily="18" charset="0"/>
              </a:rPr>
              <a:t> come </a:t>
            </a:r>
            <a:r>
              <a:rPr lang="fr-FR" altLang="en-US" sz="1800" b="1" dirty="0" err="1">
                <a:latin typeface="Times New Roman" panose="02020603050405020304" pitchFamily="18" charset="0"/>
              </a:rPr>
              <a:t>from</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natural</a:t>
            </a:r>
            <a:r>
              <a:rPr lang="fr-FR" altLang="en-US" sz="1800" b="1" dirty="0">
                <a:latin typeface="Times New Roman" panose="02020603050405020304" pitchFamily="18" charset="0"/>
              </a:rPr>
              <a:t> </a:t>
            </a:r>
            <a:r>
              <a:rPr lang="fr-FR" altLang="en-US" sz="1800" b="1" dirty="0" err="1">
                <a:latin typeface="Times New Roman" panose="02020603050405020304" pitchFamily="18" charset="0"/>
              </a:rPr>
              <a:t>processes</a:t>
            </a:r>
            <a:r>
              <a:rPr lang="fr-FR" altLang="en-US" sz="1800" b="1" dirty="0">
                <a:latin typeface="Times New Roman" panose="02020603050405020304" pitchFamily="18" charset="0"/>
              </a:rPr>
              <a:t>.</a:t>
            </a:r>
          </a:p>
          <a:p>
            <a:endParaRPr lang="fr-FR" altLang="en-US" sz="1800" b="1" dirty="0">
              <a:latin typeface="Times New Roman" panose="02020603050405020304" pitchFamily="18" charset="0"/>
            </a:endParaRPr>
          </a:p>
        </p:txBody>
      </p:sp>
      <p:sp>
        <p:nvSpPr>
          <p:cNvPr id="10" name="Rectangle 2"/>
          <p:cNvSpPr txBox="1">
            <a:spLocks noChangeArrowheads="1"/>
          </p:cNvSpPr>
          <p:nvPr/>
        </p:nvSpPr>
        <p:spPr>
          <a:xfrm>
            <a:off x="190500" y="26988"/>
            <a:ext cx="8458200" cy="838200"/>
          </a:xfrm>
          <a:prstGeom prst="rect">
            <a:avLst/>
          </a:prstGeom>
        </p:spPr>
        <p:txBody>
          <a:bodyPr>
            <a:normAutofit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fr-FR" altLang="en-US" dirty="0" err="1" smtClean="0"/>
              <a:t>Aerosol</a:t>
            </a:r>
            <a:r>
              <a:rPr lang="fr-FR" altLang="en-US" dirty="0" smtClean="0"/>
              <a:t> Size Distribution</a:t>
            </a:r>
          </a:p>
        </p:txBody>
      </p:sp>
    </p:spTree>
    <p:extLst>
      <p:ext uri="{BB962C8B-B14F-4D97-AF65-F5344CB8AC3E}">
        <p14:creationId xmlns:p14="http://schemas.microsoft.com/office/powerpoint/2010/main" val="249041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03">
                                            <p:txEl>
                                              <p:pRg st="2" end="2"/>
                                            </p:txEl>
                                          </p:spTgt>
                                        </p:tgtEl>
                                        <p:attrNameLst>
                                          <p:attrName>style.visibility</p:attrName>
                                        </p:attrNameLst>
                                      </p:cBhvr>
                                      <p:to>
                                        <p:strVal val="visible"/>
                                      </p:to>
                                    </p:set>
                                    <p:animEffect transition="in" filter="fade">
                                      <p:cBhvr>
                                        <p:cTn id="7" dur="500"/>
                                        <p:tgtEl>
                                          <p:spTgt spid="2970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703">
                                            <p:txEl>
                                              <p:pRg st="4" end="4"/>
                                            </p:txEl>
                                          </p:spTgt>
                                        </p:tgtEl>
                                        <p:attrNameLst>
                                          <p:attrName>style.visibility</p:attrName>
                                        </p:attrNameLst>
                                      </p:cBhvr>
                                      <p:to>
                                        <p:strVal val="visible"/>
                                      </p:to>
                                    </p:set>
                                    <p:animEffect transition="in" filter="fade">
                                      <p:cBhvr>
                                        <p:cTn id="12" dur="500"/>
                                        <p:tgtEl>
                                          <p:spTgt spid="2970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703">
                                            <p:txEl>
                                              <p:pRg st="6" end="6"/>
                                            </p:txEl>
                                          </p:spTgt>
                                        </p:tgtEl>
                                        <p:attrNameLst>
                                          <p:attrName>style.visibility</p:attrName>
                                        </p:attrNameLst>
                                      </p:cBhvr>
                                      <p:to>
                                        <p:strVal val="visible"/>
                                      </p:to>
                                    </p:set>
                                    <p:animEffect transition="in" filter="fade">
                                      <p:cBhvr>
                                        <p:cTn id="17" dur="500"/>
                                        <p:tgtEl>
                                          <p:spTgt spid="2970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703">
                                            <p:txEl>
                                              <p:pRg st="8" end="8"/>
                                            </p:txEl>
                                          </p:spTgt>
                                        </p:tgtEl>
                                        <p:attrNameLst>
                                          <p:attrName>style.visibility</p:attrName>
                                        </p:attrNameLst>
                                      </p:cBhvr>
                                      <p:to>
                                        <p:strVal val="visible"/>
                                      </p:to>
                                    </p:set>
                                    <p:animEffect transition="in" filter="fade">
                                      <p:cBhvr>
                                        <p:cTn id="22" dur="500"/>
                                        <p:tgtEl>
                                          <p:spTgt spid="297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05800" cy="856488"/>
          </a:xfrm>
        </p:spPr>
        <p:txBody>
          <a:bodyPr/>
          <a:lstStyle/>
          <a:p>
            <a:r>
              <a:rPr lang="en-US" dirty="0" smtClean="0"/>
              <a:t>Size Distribution</a:t>
            </a:r>
            <a:endParaRPr lang="en-US" dirty="0"/>
          </a:p>
        </p:txBody>
      </p:sp>
      <p:pic>
        <p:nvPicPr>
          <p:cNvPr id="3" name="Picture 2"/>
          <p:cNvPicPr>
            <a:picLocks noChangeAspect="1"/>
          </p:cNvPicPr>
          <p:nvPr/>
        </p:nvPicPr>
        <p:blipFill>
          <a:blip r:embed="rId2"/>
          <a:stretch>
            <a:fillRect/>
          </a:stretch>
        </p:blipFill>
        <p:spPr>
          <a:xfrm>
            <a:off x="183604" y="1600200"/>
            <a:ext cx="8807995" cy="5137454"/>
          </a:xfrm>
          <a:prstGeom prst="rect">
            <a:avLst/>
          </a:prstGeom>
        </p:spPr>
      </p:pic>
    </p:spTree>
    <p:extLst>
      <p:ext uri="{BB962C8B-B14F-4D97-AF65-F5344CB8AC3E}">
        <p14:creationId xmlns:p14="http://schemas.microsoft.com/office/powerpoint/2010/main" val="1940615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420" name="Rectangle 44"/>
          <p:cNvSpPr>
            <a:spLocks noChangeArrowheads="1"/>
          </p:cNvSpPr>
          <p:nvPr/>
        </p:nvSpPr>
        <p:spPr bwMode="auto">
          <a:xfrm>
            <a:off x="609600" y="5010150"/>
            <a:ext cx="1295400" cy="1371600"/>
          </a:xfrm>
          <a:prstGeom prst="rect">
            <a:avLst/>
          </a:prstGeom>
          <a:gradFill rotWithShape="0">
            <a:gsLst>
              <a:gs pos="0">
                <a:schemeClr val="hlink"/>
              </a:gs>
              <a:gs pos="100000">
                <a:schemeClr val="hlink">
                  <a:gamma/>
                  <a:shade val="46275"/>
                  <a:invGamma/>
                </a:schemeClr>
              </a:gs>
            </a:gsLst>
            <a:lin ang="5400000" scaled="1"/>
          </a:gradFill>
          <a:ln w="9525">
            <a:noFill/>
            <a:miter lim="800000"/>
            <a:headEnd/>
            <a:tailEnd/>
          </a:ln>
          <a:effectLst/>
        </p:spPr>
        <p:txBody>
          <a:bodyPr wrap="none" anchor="ctr"/>
          <a:lstStyle/>
          <a:p>
            <a:pPr algn="ctr">
              <a:defRPr/>
            </a:pPr>
            <a:endParaRPr lang="en-US">
              <a:solidFill>
                <a:schemeClr val="tx1"/>
              </a:solidFill>
              <a:latin typeface="Helvetica" charset="0"/>
            </a:endParaRPr>
          </a:p>
        </p:txBody>
      </p:sp>
      <p:sp>
        <p:nvSpPr>
          <p:cNvPr id="485378" name="Rectangle 2"/>
          <p:cNvSpPr>
            <a:spLocks noGrp="1" noChangeArrowheads="1"/>
          </p:cNvSpPr>
          <p:nvPr>
            <p:ph type="title"/>
          </p:nvPr>
        </p:nvSpPr>
        <p:spPr>
          <a:xfrm>
            <a:off x="41275" y="15479"/>
            <a:ext cx="9178925" cy="747711"/>
          </a:xfrm>
        </p:spPr>
        <p:txBody>
          <a:bodyPr>
            <a:normAutofit/>
          </a:bodyPr>
          <a:lstStyle/>
          <a:p>
            <a:pPr eaLnBrk="1" hangingPunct="1">
              <a:defRPr/>
            </a:pPr>
            <a:r>
              <a:rPr lang="en-US" sz="4400" dirty="0"/>
              <a:t>Aerosol </a:t>
            </a:r>
            <a:r>
              <a:rPr lang="en-US" sz="4400" dirty="0" smtClean="0"/>
              <a:t>from </a:t>
            </a:r>
            <a:r>
              <a:rPr lang="en-US" sz="4400" dirty="0"/>
              <a:t>space by solar backscatter</a:t>
            </a:r>
          </a:p>
        </p:txBody>
      </p:sp>
      <p:pic>
        <p:nvPicPr>
          <p:cNvPr id="10244" name="Picture 3" descr="Sc199a_L1BRayCGeorefTrimCrop"/>
          <p:cNvPicPr>
            <a:picLocks noChangeAspect="1" noChangeArrowheads="1"/>
          </p:cNvPicPr>
          <p:nvPr/>
        </p:nvPicPr>
        <p:blipFill>
          <a:blip r:embed="rId2">
            <a:extLst>
              <a:ext uri="{28A0092B-C50C-407E-A947-70E740481C1C}">
                <a14:useLocalDpi xmlns:a14="http://schemas.microsoft.com/office/drawing/2010/main" val="0"/>
              </a:ext>
            </a:extLst>
          </a:blip>
          <a:srcRect t="9972"/>
          <a:stretch>
            <a:fillRect/>
          </a:stretch>
        </p:blipFill>
        <p:spPr bwMode="auto">
          <a:xfrm>
            <a:off x="3200400" y="1833562"/>
            <a:ext cx="274320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descr="S1998065HSANSaharaDust"/>
          <p:cNvPicPr>
            <a:picLocks noChangeAspect="1" noChangeArrowheads="1"/>
          </p:cNvPicPr>
          <p:nvPr/>
        </p:nvPicPr>
        <p:blipFill>
          <a:blip r:embed="rId3">
            <a:extLst>
              <a:ext uri="{28A0092B-C50C-407E-A947-70E740481C1C}">
                <a14:useLocalDpi xmlns:a14="http://schemas.microsoft.com/office/drawing/2010/main" val="0"/>
              </a:ext>
            </a:extLst>
          </a:blip>
          <a:srcRect t="9956"/>
          <a:stretch>
            <a:fillRect/>
          </a:stretch>
        </p:blipFill>
        <p:spPr bwMode="auto">
          <a:xfrm rot="10800000" flipH="1" flipV="1">
            <a:off x="6324600" y="1828800"/>
            <a:ext cx="2743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 Box 5"/>
          <p:cNvSpPr txBox="1">
            <a:spLocks noChangeArrowheads="1"/>
          </p:cNvSpPr>
          <p:nvPr/>
        </p:nvSpPr>
        <p:spPr bwMode="auto">
          <a:xfrm>
            <a:off x="3048000" y="1385887"/>
            <a:ext cx="3206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wrap="none">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a:solidFill>
                  <a:srgbClr val="FF0000"/>
                </a:solidFill>
              </a:rPr>
              <a:t>Pollution off U.S. east coast</a:t>
            </a:r>
          </a:p>
        </p:txBody>
      </p:sp>
      <p:sp>
        <p:nvSpPr>
          <p:cNvPr id="10247" name="Text Box 6"/>
          <p:cNvSpPr txBox="1">
            <a:spLocks noChangeArrowheads="1"/>
          </p:cNvSpPr>
          <p:nvPr/>
        </p:nvSpPr>
        <p:spPr bwMode="auto">
          <a:xfrm>
            <a:off x="6629400" y="1385887"/>
            <a:ext cx="236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wrap="none">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a:solidFill>
                  <a:srgbClr val="FF0000"/>
                </a:solidFill>
              </a:rPr>
              <a:t>Dust off West Africa</a:t>
            </a:r>
          </a:p>
        </p:txBody>
      </p:sp>
      <p:pic>
        <p:nvPicPr>
          <p:cNvPr id="10248" name="Picture 7" descr="94402main_California_Wildfiresm"/>
          <p:cNvPicPr>
            <a:picLocks noChangeAspect="1" noChangeArrowheads="1"/>
          </p:cNvPicPr>
          <p:nvPr/>
        </p:nvPicPr>
        <p:blipFill>
          <a:blip r:embed="rId4" cstate="print">
            <a:extLst>
              <a:ext uri="{28A0092B-C50C-407E-A947-70E740481C1C}">
                <a14:useLocalDpi xmlns:a14="http://schemas.microsoft.com/office/drawing/2010/main" val="0"/>
              </a:ext>
            </a:extLst>
          </a:blip>
          <a:srcRect l="16000" b="1186"/>
          <a:stretch>
            <a:fillRect/>
          </a:stretch>
        </p:blipFill>
        <p:spPr bwMode="auto">
          <a:xfrm>
            <a:off x="0" y="1828800"/>
            <a:ext cx="2743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Text Box 8"/>
          <p:cNvSpPr txBox="1">
            <a:spLocks noChangeArrowheads="1"/>
          </p:cNvSpPr>
          <p:nvPr/>
        </p:nvSpPr>
        <p:spPr bwMode="auto">
          <a:xfrm>
            <a:off x="0" y="1371600"/>
            <a:ext cx="2520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wrap="none">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dirty="0">
                <a:solidFill>
                  <a:srgbClr val="FF0000"/>
                </a:solidFill>
              </a:rPr>
              <a:t>California fire plumes</a:t>
            </a:r>
          </a:p>
        </p:txBody>
      </p:sp>
      <p:sp>
        <p:nvSpPr>
          <p:cNvPr id="10250" name="Text Box 9"/>
          <p:cNvSpPr txBox="1">
            <a:spLocks noChangeArrowheads="1"/>
          </p:cNvSpPr>
          <p:nvPr/>
        </p:nvSpPr>
        <p:spPr bwMode="auto">
          <a:xfrm>
            <a:off x="841357" y="863195"/>
            <a:ext cx="7620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lIns="45720" rIns="45720">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dirty="0">
                <a:solidFill>
                  <a:schemeClr val="tx2"/>
                </a:solidFill>
              </a:rPr>
              <a:t>Relatively easy to do qualitatively for thick plumes over </a:t>
            </a:r>
            <a:r>
              <a:rPr lang="en-US" dirty="0" smtClean="0">
                <a:solidFill>
                  <a:schemeClr val="tx2"/>
                </a:solidFill>
              </a:rPr>
              <a:t>dark ocean</a:t>
            </a:r>
            <a:r>
              <a:rPr lang="en-US" dirty="0">
                <a:solidFill>
                  <a:schemeClr val="tx2"/>
                </a:solidFill>
              </a:rPr>
              <a:t>…</a:t>
            </a:r>
          </a:p>
        </p:txBody>
      </p:sp>
      <p:sp>
        <p:nvSpPr>
          <p:cNvPr id="10251" name="Line 13"/>
          <p:cNvSpPr>
            <a:spLocks noChangeShapeType="1"/>
          </p:cNvSpPr>
          <p:nvPr/>
        </p:nvSpPr>
        <p:spPr bwMode="auto">
          <a:xfrm>
            <a:off x="1143000" y="4357687"/>
            <a:ext cx="0" cy="533400"/>
          </a:xfrm>
          <a:prstGeom prst="line">
            <a:avLst/>
          </a:prstGeom>
          <a:noFill/>
          <a:ln w="38100">
            <a:solidFill>
              <a:srgbClr val="FFCC99"/>
            </a:solidFill>
            <a:round/>
            <a:headEnd/>
            <a:tailEnd type="triangle" w="lg" len="lg"/>
          </a:ln>
          <a:extLst>
            <a:ext uri="{909E8E84-426E-40DD-AFC4-6F175D3DCCD1}">
              <a14:hiddenFill xmlns:a14="http://schemas.microsoft.com/office/drawing/2010/main">
                <a:noFill/>
              </a14:hiddenFill>
            </a:ext>
          </a:extLst>
        </p:spPr>
        <p:txBody>
          <a:bodyPr lIns="45720" rIns="45720">
            <a:spAutoFit/>
          </a:bodyPr>
          <a:lstStyle/>
          <a:p>
            <a:endParaRPr lang="en-US"/>
          </a:p>
        </p:txBody>
      </p:sp>
      <p:sp>
        <p:nvSpPr>
          <p:cNvPr id="10252" name="Text Box 14"/>
          <p:cNvSpPr txBox="1">
            <a:spLocks noChangeArrowheads="1"/>
          </p:cNvSpPr>
          <p:nvPr/>
        </p:nvSpPr>
        <p:spPr bwMode="auto">
          <a:xfrm>
            <a:off x="1295400" y="4510087"/>
            <a:ext cx="593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lIns="45720" rIns="45720">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i="1" dirty="0">
                <a:solidFill>
                  <a:schemeClr val="tx2"/>
                </a:solidFill>
              </a:rPr>
              <a:t>I</a:t>
            </a:r>
            <a:r>
              <a:rPr lang="en-US" i="1" baseline="-25000" dirty="0">
                <a:solidFill>
                  <a:schemeClr val="tx2"/>
                </a:solidFill>
                <a:latin typeface="Symbol" pitchFamily="18" charset="2"/>
              </a:rPr>
              <a:t>l </a:t>
            </a:r>
            <a:r>
              <a:rPr lang="en-US" dirty="0">
                <a:solidFill>
                  <a:schemeClr val="tx2"/>
                </a:solidFill>
                <a:latin typeface="Symbol" pitchFamily="18" charset="2"/>
              </a:rPr>
              <a:t>(</a:t>
            </a:r>
            <a:r>
              <a:rPr lang="en-US" dirty="0">
                <a:solidFill>
                  <a:schemeClr val="tx2"/>
                </a:solidFill>
                <a:latin typeface="Symbol" pitchFamily="18" charset="2"/>
                <a:sym typeface="Symbol" pitchFamily="18" charset="2"/>
              </a:rPr>
              <a:t>)</a:t>
            </a:r>
            <a:endParaRPr lang="en-US" i="1" dirty="0">
              <a:solidFill>
                <a:schemeClr val="tx2"/>
              </a:solidFill>
              <a:sym typeface="Symbol" pitchFamily="18" charset="2"/>
            </a:endParaRPr>
          </a:p>
        </p:txBody>
      </p:sp>
      <p:sp>
        <p:nvSpPr>
          <p:cNvPr id="10253" name="Text Box 15"/>
          <p:cNvSpPr txBox="1">
            <a:spLocks noChangeArrowheads="1"/>
          </p:cNvSpPr>
          <p:nvPr/>
        </p:nvSpPr>
        <p:spPr bwMode="auto">
          <a:xfrm>
            <a:off x="228600" y="6415087"/>
            <a:ext cx="2327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lIns="45720" rIns="45720">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i="1" dirty="0">
                <a:solidFill>
                  <a:schemeClr val="tx2"/>
                </a:solidFill>
              </a:rPr>
              <a:t>I</a:t>
            </a:r>
            <a:r>
              <a:rPr lang="en-US" i="1" baseline="-25000" dirty="0">
                <a:solidFill>
                  <a:schemeClr val="tx2"/>
                </a:solidFill>
                <a:latin typeface="Symbol" pitchFamily="18" charset="2"/>
              </a:rPr>
              <a:t>l </a:t>
            </a:r>
            <a:r>
              <a:rPr lang="en-US" dirty="0">
                <a:solidFill>
                  <a:schemeClr val="tx2"/>
                </a:solidFill>
                <a:latin typeface="Symbol" pitchFamily="18" charset="2"/>
              </a:rPr>
              <a:t>(</a:t>
            </a:r>
            <a:r>
              <a:rPr lang="en-US" dirty="0">
                <a:solidFill>
                  <a:schemeClr val="tx2"/>
                </a:solidFill>
                <a:latin typeface="Symbol" pitchFamily="18" charset="2"/>
                <a:sym typeface="Symbol" pitchFamily="18" charset="2"/>
              </a:rPr>
              <a:t>0)=</a:t>
            </a:r>
            <a:r>
              <a:rPr lang="en-US" i="1" dirty="0">
                <a:solidFill>
                  <a:schemeClr val="tx2"/>
                </a:solidFill>
              </a:rPr>
              <a:t>I</a:t>
            </a:r>
            <a:r>
              <a:rPr lang="en-US" i="1" baseline="-25000" dirty="0">
                <a:solidFill>
                  <a:schemeClr val="tx2"/>
                </a:solidFill>
                <a:latin typeface="Symbol" pitchFamily="18" charset="2"/>
              </a:rPr>
              <a:t>l</a:t>
            </a:r>
            <a:r>
              <a:rPr lang="en-US" i="1" dirty="0">
                <a:solidFill>
                  <a:schemeClr val="tx2"/>
                </a:solidFill>
              </a:rPr>
              <a:t> </a:t>
            </a:r>
            <a:r>
              <a:rPr lang="en-US" dirty="0">
                <a:solidFill>
                  <a:schemeClr val="tx2"/>
                </a:solidFill>
              </a:rPr>
              <a:t>(</a:t>
            </a:r>
            <a:r>
              <a:rPr lang="en-US" dirty="0">
                <a:solidFill>
                  <a:schemeClr val="tx2"/>
                </a:solidFill>
                <a:sym typeface="Symbol" pitchFamily="18" charset="2"/>
              </a:rPr>
              <a:t>)</a:t>
            </a:r>
            <a:r>
              <a:rPr lang="en-US" dirty="0" err="1">
                <a:solidFill>
                  <a:schemeClr val="tx2"/>
                </a:solidFill>
                <a:sym typeface="Symbol" pitchFamily="18" charset="2"/>
              </a:rPr>
              <a:t>exp</a:t>
            </a:r>
            <a:r>
              <a:rPr lang="en-US" dirty="0">
                <a:solidFill>
                  <a:schemeClr val="tx2"/>
                </a:solidFill>
                <a:sym typeface="Symbol" pitchFamily="18" charset="2"/>
              </a:rPr>
              <a:t>[-AOD]</a:t>
            </a:r>
            <a:endParaRPr lang="en-US" i="1" dirty="0">
              <a:solidFill>
                <a:schemeClr val="tx2"/>
              </a:solidFill>
              <a:sym typeface="Symbol" pitchFamily="18" charset="2"/>
            </a:endParaRPr>
          </a:p>
        </p:txBody>
      </p:sp>
      <p:sp>
        <p:nvSpPr>
          <p:cNvPr id="10254" name="Line 16"/>
          <p:cNvSpPr>
            <a:spLocks noChangeShapeType="1"/>
          </p:cNvSpPr>
          <p:nvPr/>
        </p:nvSpPr>
        <p:spPr bwMode="auto">
          <a:xfrm>
            <a:off x="609600" y="6415087"/>
            <a:ext cx="1295400" cy="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lIns="45720" rIns="45720">
            <a:spAutoFit/>
          </a:bodyPr>
          <a:lstStyle/>
          <a:p>
            <a:endParaRPr lang="en-US"/>
          </a:p>
        </p:txBody>
      </p:sp>
      <p:grpSp>
        <p:nvGrpSpPr>
          <p:cNvPr id="10256" name="Group 19"/>
          <p:cNvGrpSpPr>
            <a:grpSpLocks/>
          </p:cNvGrpSpPr>
          <p:nvPr/>
        </p:nvGrpSpPr>
        <p:grpSpPr bwMode="auto">
          <a:xfrm>
            <a:off x="2667000" y="3990975"/>
            <a:ext cx="762000" cy="609600"/>
            <a:chOff x="912" y="912"/>
            <a:chExt cx="720" cy="576"/>
          </a:xfrm>
          <a:solidFill>
            <a:srgbClr val="FFC000"/>
          </a:solidFill>
        </p:grpSpPr>
        <p:sp>
          <p:nvSpPr>
            <p:cNvPr id="10274" name="Oval 20"/>
            <p:cNvSpPr>
              <a:spLocks noChangeArrowheads="1"/>
            </p:cNvSpPr>
            <p:nvPr/>
          </p:nvSpPr>
          <p:spPr bwMode="auto">
            <a:xfrm>
              <a:off x="1104" y="1056"/>
              <a:ext cx="336" cy="336"/>
            </a:xfrm>
            <a:prstGeom prst="ellipse">
              <a:avLst/>
            </a:prstGeom>
            <a:grpFill/>
            <a:ln w="9525">
              <a:solidFill>
                <a:srgbClr val="FFCC99"/>
              </a:solidFill>
              <a:round/>
              <a:headEnd/>
              <a:tailEnd/>
            </a:ln>
          </p:spPr>
          <p:txBody>
            <a:bodyPr wrap="none" anchor="ctr"/>
            <a:lstStyle/>
            <a:p>
              <a:endParaRPr lang="en-US"/>
            </a:p>
          </p:txBody>
        </p:sp>
        <p:sp>
          <p:nvSpPr>
            <p:cNvPr id="10275" name="Line 21"/>
            <p:cNvSpPr>
              <a:spLocks noChangeShapeType="1"/>
            </p:cNvSpPr>
            <p:nvPr/>
          </p:nvSpPr>
          <p:spPr bwMode="auto">
            <a:xfrm flipV="1">
              <a:off x="1440" y="1056"/>
              <a:ext cx="144" cy="48"/>
            </a:xfrm>
            <a:prstGeom prst="line">
              <a:avLst/>
            </a:prstGeom>
            <a:grpFill/>
            <a:ln w="38100">
              <a:solidFill>
                <a:srgbClr val="FFCC99"/>
              </a:solidFill>
              <a:round/>
              <a:headEnd/>
              <a:tailEnd/>
            </a:ln>
            <a:extLst/>
          </p:spPr>
          <p:txBody>
            <a:bodyPr/>
            <a:lstStyle/>
            <a:p>
              <a:endParaRPr lang="en-US"/>
            </a:p>
          </p:txBody>
        </p:sp>
        <p:sp>
          <p:nvSpPr>
            <p:cNvPr id="10276" name="Line 22"/>
            <p:cNvSpPr>
              <a:spLocks noChangeShapeType="1"/>
            </p:cNvSpPr>
            <p:nvPr/>
          </p:nvSpPr>
          <p:spPr bwMode="auto">
            <a:xfrm rot="1516664" flipV="1">
              <a:off x="1488" y="1248"/>
              <a:ext cx="144" cy="48"/>
            </a:xfrm>
            <a:prstGeom prst="line">
              <a:avLst/>
            </a:prstGeom>
            <a:grpFill/>
            <a:ln w="38100">
              <a:solidFill>
                <a:srgbClr val="FFCC99"/>
              </a:solidFill>
              <a:round/>
              <a:headEnd/>
              <a:tailEnd/>
            </a:ln>
            <a:extLst/>
          </p:spPr>
          <p:txBody>
            <a:bodyPr/>
            <a:lstStyle/>
            <a:p>
              <a:endParaRPr lang="en-US"/>
            </a:p>
          </p:txBody>
        </p:sp>
        <p:sp>
          <p:nvSpPr>
            <p:cNvPr id="10277" name="Line 23"/>
            <p:cNvSpPr>
              <a:spLocks noChangeShapeType="1"/>
            </p:cNvSpPr>
            <p:nvPr/>
          </p:nvSpPr>
          <p:spPr bwMode="auto">
            <a:xfrm flipV="1">
              <a:off x="912" y="1248"/>
              <a:ext cx="144" cy="48"/>
            </a:xfrm>
            <a:prstGeom prst="line">
              <a:avLst/>
            </a:prstGeom>
            <a:grpFill/>
            <a:ln w="38100">
              <a:solidFill>
                <a:srgbClr val="FFCC99"/>
              </a:solidFill>
              <a:round/>
              <a:headEnd/>
              <a:tailEnd/>
            </a:ln>
            <a:extLst/>
          </p:spPr>
          <p:txBody>
            <a:bodyPr/>
            <a:lstStyle/>
            <a:p>
              <a:endParaRPr lang="en-US"/>
            </a:p>
          </p:txBody>
        </p:sp>
        <p:sp>
          <p:nvSpPr>
            <p:cNvPr id="10278" name="Line 24"/>
            <p:cNvSpPr>
              <a:spLocks noChangeShapeType="1"/>
            </p:cNvSpPr>
            <p:nvPr/>
          </p:nvSpPr>
          <p:spPr bwMode="auto">
            <a:xfrm rot="19365003" flipV="1">
              <a:off x="1056" y="1440"/>
              <a:ext cx="144" cy="48"/>
            </a:xfrm>
            <a:prstGeom prst="line">
              <a:avLst/>
            </a:prstGeom>
            <a:grpFill/>
            <a:ln w="38100">
              <a:solidFill>
                <a:srgbClr val="FFCC99"/>
              </a:solidFill>
              <a:round/>
              <a:headEnd/>
              <a:tailEnd/>
            </a:ln>
            <a:extLst/>
          </p:spPr>
          <p:txBody>
            <a:bodyPr/>
            <a:lstStyle/>
            <a:p>
              <a:endParaRPr lang="en-US"/>
            </a:p>
          </p:txBody>
        </p:sp>
        <p:sp>
          <p:nvSpPr>
            <p:cNvPr id="10279" name="Line 25"/>
            <p:cNvSpPr>
              <a:spLocks noChangeShapeType="1"/>
            </p:cNvSpPr>
            <p:nvPr/>
          </p:nvSpPr>
          <p:spPr bwMode="auto">
            <a:xfrm rot="2980423" flipV="1">
              <a:off x="960" y="1008"/>
              <a:ext cx="144" cy="48"/>
            </a:xfrm>
            <a:prstGeom prst="line">
              <a:avLst/>
            </a:prstGeom>
            <a:grpFill/>
            <a:ln w="38100">
              <a:solidFill>
                <a:srgbClr val="FFCC99"/>
              </a:solidFill>
              <a:round/>
              <a:headEnd/>
              <a:tailEnd/>
            </a:ln>
            <a:extLst/>
          </p:spPr>
          <p:txBody>
            <a:bodyPr/>
            <a:lstStyle/>
            <a:p>
              <a:endParaRPr lang="en-US"/>
            </a:p>
          </p:txBody>
        </p:sp>
        <p:sp>
          <p:nvSpPr>
            <p:cNvPr id="10280" name="Line 26"/>
            <p:cNvSpPr>
              <a:spLocks noChangeShapeType="1"/>
            </p:cNvSpPr>
            <p:nvPr/>
          </p:nvSpPr>
          <p:spPr bwMode="auto">
            <a:xfrm rot="3482738" flipV="1">
              <a:off x="1392" y="1392"/>
              <a:ext cx="144" cy="48"/>
            </a:xfrm>
            <a:prstGeom prst="line">
              <a:avLst/>
            </a:prstGeom>
            <a:grpFill/>
            <a:ln w="38100">
              <a:solidFill>
                <a:srgbClr val="FFCC99"/>
              </a:solidFill>
              <a:round/>
              <a:headEnd/>
              <a:tailEnd/>
            </a:ln>
            <a:extLst/>
          </p:spPr>
          <p:txBody>
            <a:bodyPr/>
            <a:lstStyle/>
            <a:p>
              <a:endParaRPr lang="en-US"/>
            </a:p>
          </p:txBody>
        </p:sp>
        <p:sp>
          <p:nvSpPr>
            <p:cNvPr id="10281" name="Line 27"/>
            <p:cNvSpPr>
              <a:spLocks noChangeShapeType="1"/>
            </p:cNvSpPr>
            <p:nvPr/>
          </p:nvSpPr>
          <p:spPr bwMode="auto">
            <a:xfrm rot="19365003" flipV="1">
              <a:off x="1296" y="912"/>
              <a:ext cx="144" cy="48"/>
            </a:xfrm>
            <a:prstGeom prst="line">
              <a:avLst/>
            </a:prstGeom>
            <a:grpFill/>
            <a:ln w="38100">
              <a:solidFill>
                <a:srgbClr val="FFCC99"/>
              </a:solidFill>
              <a:round/>
              <a:headEnd/>
              <a:tailEnd/>
            </a:ln>
            <a:extLst/>
          </p:spPr>
          <p:txBody>
            <a:bodyPr/>
            <a:lstStyle/>
            <a:p>
              <a:endParaRPr lang="en-US"/>
            </a:p>
          </p:txBody>
        </p:sp>
      </p:grpSp>
      <p:sp>
        <p:nvSpPr>
          <p:cNvPr id="10257" name="Line 28"/>
          <p:cNvSpPr>
            <a:spLocks noChangeShapeType="1"/>
          </p:cNvSpPr>
          <p:nvPr/>
        </p:nvSpPr>
        <p:spPr bwMode="auto">
          <a:xfrm flipH="1">
            <a:off x="3200400" y="6429375"/>
            <a:ext cx="1295400" cy="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lIns="45720" rIns="45720">
            <a:spAutoFit/>
          </a:bodyPr>
          <a:lstStyle/>
          <a:p>
            <a:endParaRPr lang="en-US"/>
          </a:p>
        </p:txBody>
      </p:sp>
      <p:grpSp>
        <p:nvGrpSpPr>
          <p:cNvPr id="10258" name="Group 29"/>
          <p:cNvGrpSpPr>
            <a:grpSpLocks noChangeAspect="1"/>
          </p:cNvGrpSpPr>
          <p:nvPr/>
        </p:nvGrpSpPr>
        <p:grpSpPr bwMode="auto">
          <a:xfrm rot="1736854">
            <a:off x="4038600" y="4295775"/>
            <a:ext cx="838200" cy="352425"/>
            <a:chOff x="3264" y="2496"/>
            <a:chExt cx="1488" cy="624"/>
          </a:xfrm>
        </p:grpSpPr>
        <p:sp>
          <p:nvSpPr>
            <p:cNvPr id="10263" name="AutoShape 30"/>
            <p:cNvSpPr>
              <a:spLocks noChangeAspect="1" noChangeArrowheads="1"/>
            </p:cNvSpPr>
            <p:nvPr/>
          </p:nvSpPr>
          <p:spPr bwMode="auto">
            <a:xfrm flipV="1">
              <a:off x="3888" y="2496"/>
              <a:ext cx="240" cy="624"/>
            </a:xfrm>
            <a:prstGeom prst="can">
              <a:avLst>
                <a:gd name="adj" fmla="val 65000"/>
              </a:avLst>
            </a:prstGeom>
            <a:solidFill>
              <a:srgbClr val="808080"/>
            </a:solidFill>
            <a:ln w="25400">
              <a:solidFill>
                <a:schemeClr val="tx1"/>
              </a:solidFill>
              <a:round/>
              <a:headEnd/>
              <a:tailEnd/>
            </a:ln>
          </p:spPr>
          <p:txBody>
            <a:bodyPr wrap="none" anchor="ctr"/>
            <a:lstStyle/>
            <a:p>
              <a:endParaRPr lang="en-US"/>
            </a:p>
          </p:txBody>
        </p:sp>
        <p:grpSp>
          <p:nvGrpSpPr>
            <p:cNvPr id="10264" name="Group 31"/>
            <p:cNvGrpSpPr>
              <a:grpSpLocks noChangeAspect="1"/>
            </p:cNvGrpSpPr>
            <p:nvPr/>
          </p:nvGrpSpPr>
          <p:grpSpPr bwMode="auto">
            <a:xfrm>
              <a:off x="4128" y="2616"/>
              <a:ext cx="624" cy="384"/>
              <a:chOff x="4752" y="3312"/>
              <a:chExt cx="624" cy="384"/>
            </a:xfrm>
          </p:grpSpPr>
          <p:grpSp>
            <p:nvGrpSpPr>
              <p:cNvPr id="10270" name="Group 32"/>
              <p:cNvGrpSpPr>
                <a:grpSpLocks noChangeAspect="1"/>
              </p:cNvGrpSpPr>
              <p:nvPr/>
            </p:nvGrpSpPr>
            <p:grpSpPr bwMode="auto">
              <a:xfrm>
                <a:off x="4896" y="3312"/>
                <a:ext cx="480" cy="384"/>
                <a:chOff x="4608" y="2688"/>
                <a:chExt cx="480" cy="384"/>
              </a:xfrm>
            </p:grpSpPr>
            <p:sp>
              <p:nvSpPr>
                <p:cNvPr id="10272" name="Rectangle 33"/>
                <p:cNvSpPr>
                  <a:spLocks noChangeAspect="1" noChangeArrowheads="1"/>
                </p:cNvSpPr>
                <p:nvPr/>
              </p:nvSpPr>
              <p:spPr bwMode="auto">
                <a:xfrm>
                  <a:off x="4608" y="2688"/>
                  <a:ext cx="480" cy="384"/>
                </a:xfrm>
                <a:prstGeom prst="rect">
                  <a:avLst/>
                </a:prstGeom>
                <a:solidFill>
                  <a:schemeClr val="bg1"/>
                </a:solidFill>
                <a:ln w="25400">
                  <a:solidFill>
                    <a:schemeClr val="tx1"/>
                  </a:solidFill>
                  <a:miter lim="800000"/>
                  <a:headEnd/>
                  <a:tailEnd/>
                </a:ln>
              </p:spPr>
              <p:txBody>
                <a:bodyPr wrap="none" anchor="ctr"/>
                <a:lstStyle/>
                <a:p>
                  <a:endParaRPr lang="en-US"/>
                </a:p>
              </p:txBody>
            </p:sp>
            <p:sp>
              <p:nvSpPr>
                <p:cNvPr id="10273" name="Line 34"/>
                <p:cNvSpPr>
                  <a:spLocks noChangeAspect="1" noChangeShapeType="1"/>
                </p:cNvSpPr>
                <p:nvPr/>
              </p:nvSpPr>
              <p:spPr bwMode="auto">
                <a:xfrm>
                  <a:off x="4848" y="2688"/>
                  <a:ext cx="0" cy="38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271" name="Line 35"/>
              <p:cNvSpPr>
                <a:spLocks noChangeAspect="1" noChangeShapeType="1"/>
              </p:cNvSpPr>
              <p:nvPr/>
            </p:nvSpPr>
            <p:spPr bwMode="auto">
              <a:xfrm>
                <a:off x="4752" y="3504"/>
                <a:ext cx="62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265" name="Group 36"/>
            <p:cNvGrpSpPr>
              <a:grpSpLocks noChangeAspect="1"/>
            </p:cNvGrpSpPr>
            <p:nvPr/>
          </p:nvGrpSpPr>
          <p:grpSpPr bwMode="auto">
            <a:xfrm rot="10800000">
              <a:off x="3264" y="2616"/>
              <a:ext cx="624" cy="384"/>
              <a:chOff x="4752" y="3312"/>
              <a:chExt cx="624" cy="384"/>
            </a:xfrm>
          </p:grpSpPr>
          <p:grpSp>
            <p:nvGrpSpPr>
              <p:cNvPr id="10266" name="Group 37"/>
              <p:cNvGrpSpPr>
                <a:grpSpLocks noChangeAspect="1"/>
              </p:cNvGrpSpPr>
              <p:nvPr/>
            </p:nvGrpSpPr>
            <p:grpSpPr bwMode="auto">
              <a:xfrm>
                <a:off x="4896" y="3312"/>
                <a:ext cx="480" cy="384"/>
                <a:chOff x="4608" y="2688"/>
                <a:chExt cx="480" cy="384"/>
              </a:xfrm>
            </p:grpSpPr>
            <p:sp>
              <p:nvSpPr>
                <p:cNvPr id="10268" name="Rectangle 38"/>
                <p:cNvSpPr>
                  <a:spLocks noChangeAspect="1" noChangeArrowheads="1"/>
                </p:cNvSpPr>
                <p:nvPr/>
              </p:nvSpPr>
              <p:spPr bwMode="auto">
                <a:xfrm>
                  <a:off x="4608" y="2688"/>
                  <a:ext cx="480" cy="384"/>
                </a:xfrm>
                <a:prstGeom prst="rect">
                  <a:avLst/>
                </a:prstGeom>
                <a:solidFill>
                  <a:schemeClr val="bg1"/>
                </a:solidFill>
                <a:ln w="25400">
                  <a:solidFill>
                    <a:schemeClr val="tx1"/>
                  </a:solidFill>
                  <a:miter lim="800000"/>
                  <a:headEnd/>
                  <a:tailEnd/>
                </a:ln>
              </p:spPr>
              <p:txBody>
                <a:bodyPr wrap="none" anchor="ctr"/>
                <a:lstStyle/>
                <a:p>
                  <a:endParaRPr lang="en-US"/>
                </a:p>
              </p:txBody>
            </p:sp>
            <p:sp>
              <p:nvSpPr>
                <p:cNvPr id="10269" name="Line 39"/>
                <p:cNvSpPr>
                  <a:spLocks noChangeAspect="1" noChangeShapeType="1"/>
                </p:cNvSpPr>
                <p:nvPr/>
              </p:nvSpPr>
              <p:spPr bwMode="auto">
                <a:xfrm flipV="1">
                  <a:off x="4848" y="2688"/>
                  <a:ext cx="0" cy="38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267" name="Line 40"/>
              <p:cNvSpPr>
                <a:spLocks noChangeAspect="1" noChangeShapeType="1"/>
              </p:cNvSpPr>
              <p:nvPr/>
            </p:nvSpPr>
            <p:spPr bwMode="auto">
              <a:xfrm>
                <a:off x="4752" y="3504"/>
                <a:ext cx="62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485417" name="Rectangle 41"/>
          <p:cNvSpPr>
            <a:spLocks noChangeArrowheads="1"/>
          </p:cNvSpPr>
          <p:nvPr/>
        </p:nvSpPr>
        <p:spPr bwMode="auto">
          <a:xfrm>
            <a:off x="3203575" y="5478462"/>
            <a:ext cx="1295400" cy="914400"/>
          </a:xfrm>
          <a:prstGeom prst="rect">
            <a:avLst/>
          </a:prstGeom>
          <a:gradFill rotWithShape="0">
            <a:gsLst>
              <a:gs pos="0">
                <a:schemeClr val="hlink"/>
              </a:gs>
              <a:gs pos="100000">
                <a:schemeClr val="hlink">
                  <a:gamma/>
                  <a:shade val="46275"/>
                  <a:invGamma/>
                </a:schemeClr>
              </a:gs>
            </a:gsLst>
            <a:lin ang="5400000" scaled="1"/>
          </a:gradFill>
          <a:ln w="9525">
            <a:noFill/>
            <a:miter lim="800000"/>
            <a:headEnd/>
            <a:tailEnd/>
          </a:ln>
          <a:effectLst/>
        </p:spPr>
        <p:txBody>
          <a:bodyPr wrap="none" anchor="ctr"/>
          <a:lstStyle/>
          <a:p>
            <a:pPr algn="ctr">
              <a:defRPr/>
            </a:pPr>
            <a:endParaRPr lang="en-US">
              <a:solidFill>
                <a:schemeClr val="tx1"/>
              </a:solidFill>
              <a:latin typeface="Helvetica" charset="0"/>
            </a:endParaRPr>
          </a:p>
        </p:txBody>
      </p:sp>
      <p:sp>
        <p:nvSpPr>
          <p:cNvPr id="10260" name="Freeform 42"/>
          <p:cNvSpPr>
            <a:spLocks/>
          </p:cNvSpPr>
          <p:nvPr/>
        </p:nvSpPr>
        <p:spPr bwMode="auto">
          <a:xfrm>
            <a:off x="3200400" y="4600575"/>
            <a:ext cx="1146175" cy="1752600"/>
          </a:xfrm>
          <a:custGeom>
            <a:avLst/>
            <a:gdLst>
              <a:gd name="T0" fmla="*/ 0 w 674"/>
              <a:gd name="T1" fmla="*/ 0 h 1454"/>
              <a:gd name="T2" fmla="*/ 299 w 674"/>
              <a:gd name="T3" fmla="*/ 1454 h 1454"/>
              <a:gd name="T4" fmla="*/ 674 w 674"/>
              <a:gd name="T5" fmla="*/ 174 h 1454"/>
              <a:gd name="T6" fmla="*/ 0 60000 65536"/>
              <a:gd name="T7" fmla="*/ 0 60000 65536"/>
              <a:gd name="T8" fmla="*/ 0 60000 65536"/>
              <a:gd name="T9" fmla="*/ 0 w 674"/>
              <a:gd name="T10" fmla="*/ 0 h 1454"/>
              <a:gd name="T11" fmla="*/ 674 w 674"/>
              <a:gd name="T12" fmla="*/ 1454 h 1454"/>
            </a:gdLst>
            <a:ahLst/>
            <a:cxnLst>
              <a:cxn ang="T6">
                <a:pos x="T0" y="T1"/>
              </a:cxn>
              <a:cxn ang="T7">
                <a:pos x="T2" y="T3"/>
              </a:cxn>
              <a:cxn ang="T8">
                <a:pos x="T4" y="T5"/>
              </a:cxn>
            </a:cxnLst>
            <a:rect l="T9" t="T10" r="T11" b="T12"/>
            <a:pathLst>
              <a:path w="674" h="1454">
                <a:moveTo>
                  <a:pt x="0" y="0"/>
                </a:moveTo>
                <a:lnTo>
                  <a:pt x="299" y="1454"/>
                </a:lnTo>
                <a:lnTo>
                  <a:pt x="674" y="174"/>
                </a:lnTo>
              </a:path>
            </a:pathLst>
          </a:custGeom>
          <a:noFill/>
          <a:ln w="38100" cmpd="sng">
            <a:solidFill>
              <a:srgbClr val="FFCC99"/>
            </a:solidFill>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61" name="Text Box 45"/>
          <p:cNvSpPr txBox="1">
            <a:spLocks noChangeArrowheads="1"/>
          </p:cNvSpPr>
          <p:nvPr/>
        </p:nvSpPr>
        <p:spPr bwMode="auto">
          <a:xfrm>
            <a:off x="609600" y="5348287"/>
            <a:ext cx="14033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dirty="0"/>
              <a:t>aerosol </a:t>
            </a:r>
          </a:p>
          <a:p>
            <a:pPr eaLnBrk="1" hangingPunct="1"/>
            <a:r>
              <a:rPr lang="en-US" dirty="0"/>
              <a:t>scattering, </a:t>
            </a:r>
          </a:p>
          <a:p>
            <a:pPr eaLnBrk="1" hangingPunct="1"/>
            <a:r>
              <a:rPr lang="en-US" dirty="0"/>
              <a:t>absorption</a:t>
            </a:r>
          </a:p>
        </p:txBody>
      </p:sp>
      <p:sp>
        <p:nvSpPr>
          <p:cNvPr id="10262" name="Text Box 46"/>
          <p:cNvSpPr txBox="1">
            <a:spLocks noChangeArrowheads="1"/>
          </p:cNvSpPr>
          <p:nvPr/>
        </p:nvSpPr>
        <p:spPr bwMode="auto">
          <a:xfrm>
            <a:off x="4495800" y="4891087"/>
            <a:ext cx="4724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b="1">
                <a:solidFill>
                  <a:schemeClr val="bg1"/>
                </a:solidFill>
                <a:latin typeface="Helvetica" pitchFamily="34" charset="0"/>
              </a:defRPr>
            </a:lvl1pPr>
            <a:lvl2pPr marL="742950" indent="-285750" eaLnBrk="0" hangingPunct="0">
              <a:defRPr b="1">
                <a:solidFill>
                  <a:schemeClr val="bg1"/>
                </a:solidFill>
                <a:latin typeface="Helvetica" pitchFamily="34" charset="0"/>
              </a:defRPr>
            </a:lvl2pPr>
            <a:lvl3pPr marL="1143000" indent="-228600" eaLnBrk="0" hangingPunct="0">
              <a:defRPr b="1">
                <a:solidFill>
                  <a:schemeClr val="bg1"/>
                </a:solidFill>
                <a:latin typeface="Helvetica" pitchFamily="34" charset="0"/>
              </a:defRPr>
            </a:lvl3pPr>
            <a:lvl4pPr marL="1600200" indent="-228600" eaLnBrk="0" hangingPunct="0">
              <a:defRPr b="1">
                <a:solidFill>
                  <a:schemeClr val="bg1"/>
                </a:solidFill>
                <a:latin typeface="Helvetica" pitchFamily="34" charset="0"/>
              </a:defRPr>
            </a:lvl4pPr>
            <a:lvl5pPr marL="2057400" indent="-228600" eaLnBrk="0" hangingPunct="0">
              <a:defRPr b="1">
                <a:solidFill>
                  <a:schemeClr val="bg1"/>
                </a:solidFill>
                <a:latin typeface="Helvetica" pitchFamily="34" charset="0"/>
              </a:defRPr>
            </a:lvl5pPr>
            <a:lvl6pPr marL="2514600" indent="-228600" eaLnBrk="0" fontAlgn="base" hangingPunct="0">
              <a:spcBef>
                <a:spcPct val="0"/>
              </a:spcBef>
              <a:spcAft>
                <a:spcPct val="0"/>
              </a:spcAft>
              <a:defRPr b="1">
                <a:solidFill>
                  <a:schemeClr val="bg1"/>
                </a:solidFill>
                <a:latin typeface="Helvetica" pitchFamily="34" charset="0"/>
              </a:defRPr>
            </a:lvl6pPr>
            <a:lvl7pPr marL="2971800" indent="-228600" eaLnBrk="0" fontAlgn="base" hangingPunct="0">
              <a:spcBef>
                <a:spcPct val="0"/>
              </a:spcBef>
              <a:spcAft>
                <a:spcPct val="0"/>
              </a:spcAft>
              <a:defRPr b="1">
                <a:solidFill>
                  <a:schemeClr val="bg1"/>
                </a:solidFill>
                <a:latin typeface="Helvetica" pitchFamily="34" charset="0"/>
              </a:defRPr>
            </a:lvl7pPr>
            <a:lvl8pPr marL="3429000" indent="-228600" eaLnBrk="0" fontAlgn="base" hangingPunct="0">
              <a:spcBef>
                <a:spcPct val="0"/>
              </a:spcBef>
              <a:spcAft>
                <a:spcPct val="0"/>
              </a:spcAft>
              <a:defRPr b="1">
                <a:solidFill>
                  <a:schemeClr val="bg1"/>
                </a:solidFill>
                <a:latin typeface="Helvetica" pitchFamily="34" charset="0"/>
              </a:defRPr>
            </a:lvl8pPr>
            <a:lvl9pPr marL="3886200" indent="-228600" eaLnBrk="0" fontAlgn="base" hangingPunct="0">
              <a:spcBef>
                <a:spcPct val="0"/>
              </a:spcBef>
              <a:spcAft>
                <a:spcPct val="0"/>
              </a:spcAft>
              <a:defRPr b="1">
                <a:solidFill>
                  <a:schemeClr val="bg1"/>
                </a:solidFill>
                <a:latin typeface="Helvetica" pitchFamily="34" charset="0"/>
              </a:defRPr>
            </a:lvl9pPr>
          </a:lstStyle>
          <a:p>
            <a:pPr eaLnBrk="1" hangingPunct="1"/>
            <a:r>
              <a:rPr lang="en-US" dirty="0">
                <a:solidFill>
                  <a:schemeClr val="tx2"/>
                </a:solidFill>
              </a:rPr>
              <a:t>Measured top-of-atmosphere reflectance </a:t>
            </a:r>
          </a:p>
          <a:p>
            <a:pPr eaLnBrk="1" hangingPunct="1"/>
            <a:r>
              <a:rPr lang="en-US" dirty="0">
                <a:solidFill>
                  <a:schemeClr val="tx2"/>
                </a:solidFill>
              </a:rPr>
              <a:t>= f (AOD, aerosol properties, </a:t>
            </a:r>
          </a:p>
          <a:p>
            <a:pPr eaLnBrk="1" hangingPunct="1"/>
            <a:r>
              <a:rPr lang="en-US" dirty="0">
                <a:solidFill>
                  <a:schemeClr val="tx2"/>
                </a:solidFill>
              </a:rPr>
              <a:t>surface reflectance, air scattering, </a:t>
            </a:r>
          </a:p>
          <a:p>
            <a:pPr eaLnBrk="1" hangingPunct="1"/>
            <a:r>
              <a:rPr lang="en-US" dirty="0">
                <a:solidFill>
                  <a:schemeClr val="tx2"/>
                </a:solidFill>
              </a:rPr>
              <a:t>gas absorption, Sun-satellite geometry)</a:t>
            </a:r>
          </a:p>
        </p:txBody>
      </p:sp>
    </p:spTree>
    <p:extLst>
      <p:ext uri="{BB962C8B-B14F-4D97-AF65-F5344CB8AC3E}">
        <p14:creationId xmlns:p14="http://schemas.microsoft.com/office/powerpoint/2010/main" val="10266125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par>
                                <p:cTn id="8" presetID="10" presetClass="entr" presetSubtype="0" fill="hold" nodeType="withEffect">
                                  <p:stCondLst>
                                    <p:cond delay="0"/>
                                  </p:stCondLst>
                                  <p:childTnLst>
                                    <p:set>
                                      <p:cBhvr>
                                        <p:cTn id="9" dur="1" fill="hold">
                                          <p:stCondLst>
                                            <p:cond delay="0"/>
                                          </p:stCondLst>
                                        </p:cTn>
                                        <p:tgtEl>
                                          <p:spTgt spid="10245"/>
                                        </p:tgtEl>
                                        <p:attrNameLst>
                                          <p:attrName>style.visibility</p:attrName>
                                        </p:attrNameLst>
                                      </p:cBhvr>
                                      <p:to>
                                        <p:strVal val="visible"/>
                                      </p:to>
                                    </p:set>
                                    <p:animEffect transition="in" filter="fade">
                                      <p:cBhvr>
                                        <p:cTn id="10" dur="500"/>
                                        <p:tgtEl>
                                          <p:spTgt spid="102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246"/>
                                        </p:tgtEl>
                                        <p:attrNameLst>
                                          <p:attrName>style.visibility</p:attrName>
                                        </p:attrNameLst>
                                      </p:cBhvr>
                                      <p:to>
                                        <p:strVal val="visible"/>
                                      </p:to>
                                    </p:set>
                                    <p:animEffect transition="in" filter="fade">
                                      <p:cBhvr>
                                        <p:cTn id="13" dur="500"/>
                                        <p:tgtEl>
                                          <p:spTgt spid="102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247"/>
                                        </p:tgtEl>
                                        <p:attrNameLst>
                                          <p:attrName>style.visibility</p:attrName>
                                        </p:attrNameLst>
                                      </p:cBhvr>
                                      <p:to>
                                        <p:strVal val="visible"/>
                                      </p:to>
                                    </p:set>
                                    <p:animEffect transition="in" filter="fade">
                                      <p:cBhvr>
                                        <p:cTn id="16" dur="500"/>
                                        <p:tgtEl>
                                          <p:spTgt spid="10247"/>
                                        </p:tgtEl>
                                      </p:cBhvr>
                                    </p:animEffect>
                                  </p:childTnLst>
                                </p:cTn>
                              </p:par>
                              <p:par>
                                <p:cTn id="17" presetID="10" presetClass="entr" presetSubtype="0" fill="hold" nodeType="withEffect">
                                  <p:stCondLst>
                                    <p:cond delay="0"/>
                                  </p:stCondLst>
                                  <p:childTnLst>
                                    <p:set>
                                      <p:cBhvr>
                                        <p:cTn id="18" dur="1" fill="hold">
                                          <p:stCondLst>
                                            <p:cond delay="0"/>
                                          </p:stCondLst>
                                        </p:cTn>
                                        <p:tgtEl>
                                          <p:spTgt spid="10248"/>
                                        </p:tgtEl>
                                        <p:attrNameLst>
                                          <p:attrName>style.visibility</p:attrName>
                                        </p:attrNameLst>
                                      </p:cBhvr>
                                      <p:to>
                                        <p:strVal val="visible"/>
                                      </p:to>
                                    </p:set>
                                    <p:animEffect transition="in" filter="fade">
                                      <p:cBhvr>
                                        <p:cTn id="19" dur="500"/>
                                        <p:tgtEl>
                                          <p:spTgt spid="102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249"/>
                                        </p:tgtEl>
                                        <p:attrNameLst>
                                          <p:attrName>style.visibility</p:attrName>
                                        </p:attrNameLst>
                                      </p:cBhvr>
                                      <p:to>
                                        <p:strVal val="visible"/>
                                      </p:to>
                                    </p:set>
                                    <p:animEffect transition="in" filter="fade">
                                      <p:cBhvr>
                                        <p:cTn id="22" dur="500"/>
                                        <p:tgtEl>
                                          <p:spTgt spid="1024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250"/>
                                        </p:tgtEl>
                                        <p:attrNameLst>
                                          <p:attrName>style.visibility</p:attrName>
                                        </p:attrNameLst>
                                      </p:cBhvr>
                                      <p:to>
                                        <p:strVal val="visible"/>
                                      </p:to>
                                    </p:set>
                                    <p:animEffect transition="in" filter="fade">
                                      <p:cBhvr>
                                        <p:cTn id="25" dur="500"/>
                                        <p:tgtEl>
                                          <p:spTgt spid="1025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85420"/>
                                        </p:tgtEl>
                                        <p:attrNameLst>
                                          <p:attrName>style.visibility</p:attrName>
                                        </p:attrNameLst>
                                      </p:cBhvr>
                                      <p:to>
                                        <p:strVal val="visible"/>
                                      </p:to>
                                    </p:set>
                                    <p:animEffect transition="in" filter="fade">
                                      <p:cBhvr>
                                        <p:cTn id="30" dur="500"/>
                                        <p:tgtEl>
                                          <p:spTgt spid="4854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251"/>
                                        </p:tgtEl>
                                        <p:attrNameLst>
                                          <p:attrName>style.visibility</p:attrName>
                                        </p:attrNameLst>
                                      </p:cBhvr>
                                      <p:to>
                                        <p:strVal val="visible"/>
                                      </p:to>
                                    </p:set>
                                    <p:animEffect transition="in" filter="fade">
                                      <p:cBhvr>
                                        <p:cTn id="33" dur="500"/>
                                        <p:tgtEl>
                                          <p:spTgt spid="102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252"/>
                                        </p:tgtEl>
                                        <p:attrNameLst>
                                          <p:attrName>style.visibility</p:attrName>
                                        </p:attrNameLst>
                                      </p:cBhvr>
                                      <p:to>
                                        <p:strVal val="visible"/>
                                      </p:to>
                                    </p:set>
                                    <p:animEffect transition="in" filter="fade">
                                      <p:cBhvr>
                                        <p:cTn id="36" dur="500"/>
                                        <p:tgtEl>
                                          <p:spTgt spid="102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253"/>
                                        </p:tgtEl>
                                        <p:attrNameLst>
                                          <p:attrName>style.visibility</p:attrName>
                                        </p:attrNameLst>
                                      </p:cBhvr>
                                      <p:to>
                                        <p:strVal val="visible"/>
                                      </p:to>
                                    </p:set>
                                    <p:animEffect transition="in" filter="fade">
                                      <p:cBhvr>
                                        <p:cTn id="39" dur="500"/>
                                        <p:tgtEl>
                                          <p:spTgt spid="1025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254"/>
                                        </p:tgtEl>
                                        <p:attrNameLst>
                                          <p:attrName>style.visibility</p:attrName>
                                        </p:attrNameLst>
                                      </p:cBhvr>
                                      <p:to>
                                        <p:strVal val="visible"/>
                                      </p:to>
                                    </p:set>
                                    <p:animEffect transition="in" filter="fade">
                                      <p:cBhvr>
                                        <p:cTn id="42" dur="500"/>
                                        <p:tgtEl>
                                          <p:spTgt spid="10254"/>
                                        </p:tgtEl>
                                      </p:cBhvr>
                                    </p:animEffect>
                                  </p:childTnLst>
                                </p:cTn>
                              </p:par>
                              <p:par>
                                <p:cTn id="43" presetID="10" presetClass="entr" presetSubtype="0" fill="hold" nodeType="withEffect">
                                  <p:stCondLst>
                                    <p:cond delay="0"/>
                                  </p:stCondLst>
                                  <p:childTnLst>
                                    <p:set>
                                      <p:cBhvr>
                                        <p:cTn id="44" dur="1" fill="hold">
                                          <p:stCondLst>
                                            <p:cond delay="0"/>
                                          </p:stCondLst>
                                        </p:cTn>
                                        <p:tgtEl>
                                          <p:spTgt spid="10256"/>
                                        </p:tgtEl>
                                        <p:attrNameLst>
                                          <p:attrName>style.visibility</p:attrName>
                                        </p:attrNameLst>
                                      </p:cBhvr>
                                      <p:to>
                                        <p:strVal val="visible"/>
                                      </p:to>
                                    </p:set>
                                    <p:animEffect transition="in" filter="fade">
                                      <p:cBhvr>
                                        <p:cTn id="45" dur="500"/>
                                        <p:tgtEl>
                                          <p:spTgt spid="1025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257"/>
                                        </p:tgtEl>
                                        <p:attrNameLst>
                                          <p:attrName>style.visibility</p:attrName>
                                        </p:attrNameLst>
                                      </p:cBhvr>
                                      <p:to>
                                        <p:strVal val="visible"/>
                                      </p:to>
                                    </p:set>
                                    <p:animEffect transition="in" filter="fade">
                                      <p:cBhvr>
                                        <p:cTn id="48" dur="500"/>
                                        <p:tgtEl>
                                          <p:spTgt spid="10257"/>
                                        </p:tgtEl>
                                      </p:cBhvr>
                                    </p:animEffect>
                                  </p:childTnLst>
                                </p:cTn>
                              </p:par>
                              <p:par>
                                <p:cTn id="49" presetID="10" presetClass="entr" presetSubtype="0" fill="hold" nodeType="withEffect">
                                  <p:stCondLst>
                                    <p:cond delay="0"/>
                                  </p:stCondLst>
                                  <p:childTnLst>
                                    <p:set>
                                      <p:cBhvr>
                                        <p:cTn id="50" dur="1" fill="hold">
                                          <p:stCondLst>
                                            <p:cond delay="0"/>
                                          </p:stCondLst>
                                        </p:cTn>
                                        <p:tgtEl>
                                          <p:spTgt spid="10258"/>
                                        </p:tgtEl>
                                        <p:attrNameLst>
                                          <p:attrName>style.visibility</p:attrName>
                                        </p:attrNameLst>
                                      </p:cBhvr>
                                      <p:to>
                                        <p:strVal val="visible"/>
                                      </p:to>
                                    </p:set>
                                    <p:animEffect transition="in" filter="fade">
                                      <p:cBhvr>
                                        <p:cTn id="51" dur="500"/>
                                        <p:tgtEl>
                                          <p:spTgt spid="1025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85417"/>
                                        </p:tgtEl>
                                        <p:attrNameLst>
                                          <p:attrName>style.visibility</p:attrName>
                                        </p:attrNameLst>
                                      </p:cBhvr>
                                      <p:to>
                                        <p:strVal val="visible"/>
                                      </p:to>
                                    </p:set>
                                    <p:animEffect transition="in" filter="fade">
                                      <p:cBhvr>
                                        <p:cTn id="54" dur="500"/>
                                        <p:tgtEl>
                                          <p:spTgt spid="4854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260"/>
                                        </p:tgtEl>
                                        <p:attrNameLst>
                                          <p:attrName>style.visibility</p:attrName>
                                        </p:attrNameLst>
                                      </p:cBhvr>
                                      <p:to>
                                        <p:strVal val="visible"/>
                                      </p:to>
                                    </p:set>
                                    <p:animEffect transition="in" filter="fade">
                                      <p:cBhvr>
                                        <p:cTn id="57" dur="500"/>
                                        <p:tgtEl>
                                          <p:spTgt spid="1026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261"/>
                                        </p:tgtEl>
                                        <p:attrNameLst>
                                          <p:attrName>style.visibility</p:attrName>
                                        </p:attrNameLst>
                                      </p:cBhvr>
                                      <p:to>
                                        <p:strVal val="visible"/>
                                      </p:to>
                                    </p:set>
                                    <p:animEffect transition="in" filter="fade">
                                      <p:cBhvr>
                                        <p:cTn id="60" dur="500"/>
                                        <p:tgtEl>
                                          <p:spTgt spid="1026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0262"/>
                                        </p:tgtEl>
                                        <p:attrNameLst>
                                          <p:attrName>style.visibility</p:attrName>
                                        </p:attrNameLst>
                                      </p:cBhvr>
                                      <p:to>
                                        <p:strVal val="visible"/>
                                      </p:to>
                                    </p:set>
                                    <p:animEffect transition="in" filter="fade">
                                      <p:cBhvr>
                                        <p:cTn id="63" dur="500"/>
                                        <p:tgtEl>
                                          <p:spTgt spid="10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20" grpId="0" animBg="1"/>
      <p:bldP spid="10246" grpId="0"/>
      <p:bldP spid="10247" grpId="0"/>
      <p:bldP spid="10249" grpId="0"/>
      <p:bldP spid="10250" grpId="0"/>
      <p:bldP spid="10251" grpId="0" animBg="1"/>
      <p:bldP spid="10252" grpId="0"/>
      <p:bldP spid="10253" grpId="0"/>
      <p:bldP spid="10254" grpId="0" animBg="1"/>
      <p:bldP spid="10257" grpId="0" animBg="1"/>
      <p:bldP spid="485417" grpId="0" animBg="1"/>
      <p:bldP spid="10260" grpId="0" animBg="1"/>
      <p:bldP spid="10261" grpId="0"/>
      <p:bldP spid="102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229600" cy="856488"/>
          </a:xfrm>
        </p:spPr>
        <p:txBody>
          <a:bodyPr/>
          <a:lstStyle/>
          <a:p>
            <a:r>
              <a:rPr lang="en-US" dirty="0" smtClean="0"/>
              <a:t>Spectral Properties of Aerosol</a:t>
            </a:r>
            <a:endParaRPr lang="en-US" dirty="0"/>
          </a:p>
        </p:txBody>
      </p:sp>
      <p:sp>
        <p:nvSpPr>
          <p:cNvPr id="3" name="Content Placeholder 2"/>
          <p:cNvSpPr>
            <a:spLocks noGrp="1"/>
          </p:cNvSpPr>
          <p:nvPr>
            <p:ph idx="1"/>
          </p:nvPr>
        </p:nvSpPr>
        <p:spPr>
          <a:xfrm>
            <a:off x="304800" y="1752600"/>
            <a:ext cx="4419600" cy="5029200"/>
          </a:xfrm>
        </p:spPr>
        <p:txBody>
          <a:bodyPr>
            <a:normAutofit/>
          </a:bodyPr>
          <a:lstStyle/>
          <a:p>
            <a:r>
              <a:rPr lang="en-US" dirty="0" smtClean="0"/>
              <a:t>Particles of different size respond to different wavelengths.</a:t>
            </a:r>
          </a:p>
          <a:p>
            <a:endParaRPr lang="en-US" dirty="0"/>
          </a:p>
          <a:p>
            <a:r>
              <a:rPr lang="en-US" b="1" dirty="0" smtClean="0">
                <a:solidFill>
                  <a:srgbClr val="CC04B4"/>
                </a:solidFill>
              </a:rPr>
              <a:t>Big </a:t>
            </a:r>
            <a:r>
              <a:rPr lang="en-US" dirty="0" smtClean="0"/>
              <a:t>Particles (e.g. Dust) reflect in the IR</a:t>
            </a:r>
          </a:p>
          <a:p>
            <a:endParaRPr lang="en-US" dirty="0"/>
          </a:p>
          <a:p>
            <a:r>
              <a:rPr lang="en-US" b="1" dirty="0" smtClean="0">
                <a:solidFill>
                  <a:srgbClr val="CC04B4"/>
                </a:solidFill>
              </a:rPr>
              <a:t>Small</a:t>
            </a:r>
            <a:r>
              <a:rPr lang="en-US" dirty="0" smtClean="0"/>
              <a:t> Particles (e.g. smoke/</a:t>
            </a:r>
            <a:r>
              <a:rPr lang="en-US" dirty="0" err="1" smtClean="0"/>
              <a:t>polltuion</a:t>
            </a:r>
            <a:r>
              <a:rPr lang="en-US" dirty="0" smtClean="0"/>
              <a:t>) do not </a:t>
            </a:r>
            <a:endParaRPr lang="en-US" dirty="0"/>
          </a:p>
          <a:p>
            <a:endParaRPr lang="en-US" dirty="0" smtClean="0"/>
          </a:p>
          <a:p>
            <a:pPr marL="0" indent="0">
              <a:buNone/>
            </a:pPr>
            <a:endParaRPr lang="en-US" dirty="0" smtClean="0"/>
          </a:p>
        </p:txBody>
      </p:sp>
      <p:pic>
        <p:nvPicPr>
          <p:cNvPr id="4" name="Picture 3"/>
          <p:cNvPicPr>
            <a:picLocks noChangeAspect="1"/>
          </p:cNvPicPr>
          <p:nvPr/>
        </p:nvPicPr>
        <p:blipFill>
          <a:blip r:embed="rId2"/>
          <a:stretch>
            <a:fillRect/>
          </a:stretch>
        </p:blipFill>
        <p:spPr>
          <a:xfrm>
            <a:off x="4572000" y="1752600"/>
            <a:ext cx="4429830" cy="4179661"/>
          </a:xfrm>
          <a:prstGeom prst="rect">
            <a:avLst/>
          </a:prstGeom>
        </p:spPr>
      </p:pic>
    </p:spTree>
    <p:extLst>
      <p:ext uri="{BB962C8B-B14F-4D97-AF65-F5344CB8AC3E}">
        <p14:creationId xmlns:p14="http://schemas.microsoft.com/office/powerpoint/2010/main" val="509798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235778"/>
            <a:ext cx="8839200" cy="622221"/>
          </a:xfrm>
        </p:spPr>
        <p:txBody>
          <a:bodyPr>
            <a:normAutofit/>
          </a:bodyPr>
          <a:lstStyle/>
          <a:p>
            <a:r>
              <a:rPr lang="en-US" dirty="0" smtClean="0"/>
              <a:t>Particles of different size respond to different wavelengths.</a:t>
            </a:r>
          </a:p>
        </p:txBody>
      </p:sp>
      <p:pic>
        <p:nvPicPr>
          <p:cNvPr id="5" name="Picture 4"/>
          <p:cNvPicPr>
            <a:picLocks noChangeAspect="1"/>
          </p:cNvPicPr>
          <p:nvPr/>
        </p:nvPicPr>
        <p:blipFill>
          <a:blip r:embed="rId2"/>
          <a:stretch>
            <a:fillRect/>
          </a:stretch>
        </p:blipFill>
        <p:spPr>
          <a:xfrm>
            <a:off x="1490644" y="622220"/>
            <a:ext cx="6162712" cy="5613559"/>
          </a:xfrm>
          <a:prstGeom prst="rect">
            <a:avLst/>
          </a:prstGeom>
        </p:spPr>
      </p:pic>
      <p:sp>
        <p:nvSpPr>
          <p:cNvPr id="2" name="Title 1"/>
          <p:cNvSpPr>
            <a:spLocks noGrp="1"/>
          </p:cNvSpPr>
          <p:nvPr>
            <p:ph type="title"/>
          </p:nvPr>
        </p:nvSpPr>
        <p:spPr>
          <a:xfrm>
            <a:off x="76200" y="152400"/>
            <a:ext cx="9067800" cy="856488"/>
          </a:xfrm>
        </p:spPr>
        <p:txBody>
          <a:bodyPr>
            <a:normAutofit fontScale="90000"/>
          </a:bodyPr>
          <a:lstStyle/>
          <a:p>
            <a:r>
              <a:rPr lang="en-US" dirty="0" smtClean="0"/>
              <a:t>Spectral Optical Properties of Aerosol</a:t>
            </a:r>
            <a:endParaRPr lang="en-US" dirty="0"/>
          </a:p>
        </p:txBody>
      </p:sp>
    </p:spTree>
    <p:extLst>
      <p:ext uri="{BB962C8B-B14F-4D97-AF65-F5344CB8AC3E}">
        <p14:creationId xmlns:p14="http://schemas.microsoft.com/office/powerpoint/2010/main" val="995446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44" y="-77947"/>
            <a:ext cx="8229600" cy="932688"/>
          </a:xfrm>
        </p:spPr>
        <p:txBody>
          <a:bodyPr>
            <a:normAutofit fontScale="90000"/>
          </a:bodyPr>
          <a:lstStyle/>
          <a:p>
            <a:r>
              <a:rPr lang="en-US" dirty="0" smtClean="0"/>
              <a:t>Aerosol Size and Optical Properties</a:t>
            </a:r>
            <a:endParaRPr lang="en-US" dirty="0"/>
          </a:p>
        </p:txBody>
      </p:sp>
      <p:sp>
        <p:nvSpPr>
          <p:cNvPr id="3" name="Content Placeholder 2"/>
          <p:cNvSpPr>
            <a:spLocks noGrp="1"/>
          </p:cNvSpPr>
          <p:nvPr>
            <p:ph idx="1"/>
          </p:nvPr>
        </p:nvSpPr>
        <p:spPr>
          <a:xfrm>
            <a:off x="457200" y="1143000"/>
            <a:ext cx="3962400" cy="5181600"/>
          </a:xfrm>
        </p:spPr>
        <p:txBody>
          <a:bodyPr>
            <a:noAutofit/>
          </a:bodyPr>
          <a:lstStyle/>
          <a:p>
            <a:r>
              <a:rPr lang="en-US" sz="3200" dirty="0" smtClean="0"/>
              <a:t>These aerosols have the largest impacts on:</a:t>
            </a:r>
          </a:p>
          <a:p>
            <a:endParaRPr lang="en-US" sz="3200" dirty="0" smtClean="0"/>
          </a:p>
          <a:p>
            <a:pPr lvl="1"/>
            <a:r>
              <a:rPr lang="en-US" sz="3200" dirty="0" smtClean="0"/>
              <a:t>radiative budget</a:t>
            </a:r>
          </a:p>
          <a:p>
            <a:pPr lvl="1"/>
            <a:r>
              <a:rPr lang="en-US" sz="3200" dirty="0" smtClean="0"/>
              <a:t>visibility</a:t>
            </a:r>
          </a:p>
          <a:p>
            <a:pPr lvl="1"/>
            <a:r>
              <a:rPr lang="en-US" sz="3200" dirty="0" smtClean="0"/>
              <a:t>cloud processes</a:t>
            </a:r>
          </a:p>
          <a:p>
            <a:pPr lvl="1"/>
            <a:r>
              <a:rPr lang="en-US" sz="3200" dirty="0" smtClean="0"/>
              <a:t>health issues</a:t>
            </a:r>
            <a:endParaRPr lang="en-US" sz="3200" dirty="0"/>
          </a:p>
        </p:txBody>
      </p:sp>
      <p:pic>
        <p:nvPicPr>
          <p:cNvPr id="4" name="Picture 1026">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914400"/>
            <a:ext cx="42052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27"/>
          <p:cNvSpPr txBox="1">
            <a:spLocks noChangeArrowheads="1"/>
          </p:cNvSpPr>
          <p:nvPr/>
        </p:nvSpPr>
        <p:spPr bwMode="auto">
          <a:xfrm>
            <a:off x="5562600" y="6172200"/>
            <a:ext cx="4714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0.01</a:t>
            </a:r>
            <a:endParaRPr lang="fr-FR" altLang="en-US" sz="2800">
              <a:latin typeface="Times New Roman MT Extra Bold" pitchFamily="18" charset="0"/>
            </a:endParaRPr>
          </a:p>
        </p:txBody>
      </p:sp>
      <p:sp>
        <p:nvSpPr>
          <p:cNvPr id="6" name="Text Box 1028"/>
          <p:cNvSpPr txBox="1">
            <a:spLocks noChangeArrowheads="1"/>
          </p:cNvSpPr>
          <p:nvPr/>
        </p:nvSpPr>
        <p:spPr bwMode="auto">
          <a:xfrm>
            <a:off x="6477000" y="6172200"/>
            <a:ext cx="390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0.1</a:t>
            </a:r>
            <a:endParaRPr lang="fr-FR" altLang="en-US" sz="2800">
              <a:latin typeface="Times New Roman MT Extra Bold" pitchFamily="18" charset="0"/>
            </a:endParaRPr>
          </a:p>
        </p:txBody>
      </p:sp>
      <p:sp>
        <p:nvSpPr>
          <p:cNvPr id="7" name="Text Box 1029"/>
          <p:cNvSpPr txBox="1">
            <a:spLocks noChangeArrowheads="1"/>
          </p:cNvSpPr>
          <p:nvPr/>
        </p:nvSpPr>
        <p:spPr bwMode="auto">
          <a:xfrm>
            <a:off x="7458075" y="6172200"/>
            <a:ext cx="390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1.0</a:t>
            </a:r>
            <a:endParaRPr lang="fr-FR" altLang="en-US" sz="2800">
              <a:latin typeface="Times New Roman MT Extra Bold" pitchFamily="18" charset="0"/>
            </a:endParaRPr>
          </a:p>
        </p:txBody>
      </p:sp>
      <p:sp>
        <p:nvSpPr>
          <p:cNvPr id="8" name="Text Box 1030"/>
          <p:cNvSpPr txBox="1">
            <a:spLocks noChangeArrowheads="1"/>
          </p:cNvSpPr>
          <p:nvPr/>
        </p:nvSpPr>
        <p:spPr bwMode="auto">
          <a:xfrm>
            <a:off x="8229600" y="6172200"/>
            <a:ext cx="4714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r"/>
            <a:r>
              <a:rPr lang="fr-FR" altLang="en-US" sz="1200">
                <a:latin typeface="Times New Roman MT Extra Bold" pitchFamily="18" charset="0"/>
              </a:rPr>
              <a:t>10.0</a:t>
            </a:r>
            <a:endParaRPr lang="fr-FR" altLang="en-US" sz="2800">
              <a:latin typeface="Times New Roman MT Extra Bold" pitchFamily="18" charset="0"/>
            </a:endParaRPr>
          </a:p>
        </p:txBody>
      </p:sp>
      <p:sp>
        <p:nvSpPr>
          <p:cNvPr id="9" name="TextBox 8"/>
          <p:cNvSpPr txBox="1"/>
          <p:nvPr/>
        </p:nvSpPr>
        <p:spPr>
          <a:xfrm>
            <a:off x="6193921" y="6412468"/>
            <a:ext cx="511679" cy="369332"/>
          </a:xfrm>
          <a:prstGeom prst="rect">
            <a:avLst/>
          </a:prstGeom>
          <a:noFill/>
        </p:spPr>
        <p:txBody>
          <a:bodyPr wrap="none" rtlCol="0">
            <a:spAutoFit/>
          </a:bodyPr>
          <a:lstStyle/>
          <a:p>
            <a:r>
              <a:rPr lang="en-US" b="1" dirty="0" smtClean="0">
                <a:solidFill>
                  <a:srgbClr val="CC04B4"/>
                </a:solidFill>
                <a:effectLst>
                  <a:outerShdw blurRad="38100" dist="38100" dir="2700000" algn="tl">
                    <a:srgbClr val="000000">
                      <a:alpha val="43137"/>
                    </a:srgbClr>
                  </a:outerShdw>
                </a:effectLst>
              </a:rPr>
              <a:t>UV</a:t>
            </a:r>
            <a:endParaRPr lang="en-US" b="1" dirty="0">
              <a:solidFill>
                <a:srgbClr val="CC04B4"/>
              </a:solidFill>
              <a:effectLst>
                <a:outerShdw blurRad="38100" dist="38100" dir="2700000" algn="tl">
                  <a:srgbClr val="000000">
                    <a:alpha val="43137"/>
                  </a:srgbClr>
                </a:outerShdw>
              </a:effectLst>
            </a:endParaRPr>
          </a:p>
        </p:txBody>
      </p:sp>
      <p:sp>
        <p:nvSpPr>
          <p:cNvPr id="10" name="TextBox 9"/>
          <p:cNvSpPr txBox="1"/>
          <p:nvPr/>
        </p:nvSpPr>
        <p:spPr>
          <a:xfrm>
            <a:off x="6553200" y="6400800"/>
            <a:ext cx="671979" cy="369332"/>
          </a:xfrm>
          <a:prstGeom prst="rect">
            <a:avLst/>
          </a:prstGeom>
          <a:noFill/>
        </p:spPr>
        <p:txBody>
          <a:bodyPr wrap="none" rtlCol="0">
            <a:spAutoFit/>
          </a:bodyPr>
          <a:lstStyle/>
          <a:p>
            <a:r>
              <a:rPr lang="en-US" b="1" dirty="0" smtClean="0">
                <a:solidFill>
                  <a:srgbClr val="0070C0"/>
                </a:solidFill>
                <a:effectLst>
                  <a:outerShdw blurRad="38100" dist="38100" dir="2700000" algn="tl">
                    <a:srgbClr val="000000">
                      <a:alpha val="43137"/>
                    </a:srgbClr>
                  </a:outerShdw>
                </a:effectLst>
              </a:rPr>
              <a:t>B</a:t>
            </a:r>
            <a:r>
              <a:rPr lang="en-US" b="1" dirty="0" smtClean="0">
                <a:solidFill>
                  <a:schemeClr val="accent5">
                    <a:lumMod val="75000"/>
                  </a:schemeClr>
                </a:solidFill>
                <a:effectLst>
                  <a:outerShdw blurRad="38100" dist="38100" dir="2700000" algn="tl">
                    <a:srgbClr val="000000">
                      <a:alpha val="43137"/>
                    </a:srgbClr>
                  </a:outerShdw>
                </a:effectLst>
              </a:rPr>
              <a:t>G</a:t>
            </a:r>
            <a:r>
              <a:rPr lang="en-US" b="1" dirty="0" smtClean="0">
                <a:solidFill>
                  <a:srgbClr val="FF0000"/>
                </a:solidFill>
                <a:effectLst>
                  <a:outerShdw blurRad="38100" dist="38100" dir="2700000" algn="tl">
                    <a:srgbClr val="000000">
                      <a:alpha val="43137"/>
                    </a:srgbClr>
                  </a:outerShdw>
                </a:effectLst>
              </a:rPr>
              <a:t>R</a:t>
            </a:r>
            <a:endParaRPr lang="en-US" b="1" dirty="0">
              <a:solidFill>
                <a:srgbClr val="FF0000"/>
              </a:solidFill>
              <a:effectLst>
                <a:outerShdw blurRad="38100" dist="38100" dir="2700000" algn="tl">
                  <a:srgbClr val="000000">
                    <a:alpha val="43137"/>
                  </a:srgbClr>
                </a:outerShdw>
              </a:effectLst>
            </a:endParaRPr>
          </a:p>
        </p:txBody>
      </p:sp>
      <p:sp>
        <p:nvSpPr>
          <p:cNvPr id="11" name="TextBox 10"/>
          <p:cNvSpPr txBox="1"/>
          <p:nvPr/>
        </p:nvSpPr>
        <p:spPr>
          <a:xfrm>
            <a:off x="7086600" y="6400800"/>
            <a:ext cx="612668" cy="369332"/>
          </a:xfrm>
          <a:prstGeom prst="rect">
            <a:avLst/>
          </a:prstGeom>
          <a:noFill/>
        </p:spPr>
        <p:txBody>
          <a:bodyPr wrap="none" rtlCol="0">
            <a:spAutoFit/>
          </a:bodyPr>
          <a:lstStyle/>
          <a:p>
            <a:r>
              <a:rPr lang="en-US" b="1" dirty="0" smtClean="0">
                <a:solidFill>
                  <a:srgbClr val="C00000"/>
                </a:solidFill>
                <a:effectLst>
                  <a:outerShdw blurRad="38100" dist="38100" dir="2700000" algn="tl">
                    <a:srgbClr val="000000">
                      <a:alpha val="43137"/>
                    </a:srgbClr>
                  </a:outerShdw>
                </a:effectLst>
              </a:rPr>
              <a:t>NIR</a:t>
            </a:r>
            <a:endParaRPr lang="en-US" b="1" dirty="0">
              <a:solidFill>
                <a:srgbClr val="C00000"/>
              </a:solidFill>
              <a:effectLst>
                <a:outerShdw blurRad="38100" dist="38100" dir="2700000" algn="tl">
                  <a:srgbClr val="000000">
                    <a:alpha val="43137"/>
                  </a:srgbClr>
                </a:outerShdw>
              </a:effectLst>
            </a:endParaRPr>
          </a:p>
        </p:txBody>
      </p:sp>
      <p:sp>
        <p:nvSpPr>
          <p:cNvPr id="12" name="TextBox 11"/>
          <p:cNvSpPr txBox="1"/>
          <p:nvPr/>
        </p:nvSpPr>
        <p:spPr>
          <a:xfrm>
            <a:off x="7696200" y="6400800"/>
            <a:ext cx="437940" cy="369332"/>
          </a:xfrm>
          <a:prstGeom prst="rect">
            <a:avLst/>
          </a:prstGeom>
          <a:noFill/>
        </p:spPr>
        <p:txBody>
          <a:bodyPr wrap="none" rtlCol="0">
            <a:spAutoFit/>
          </a:bodyPr>
          <a:lstStyle/>
          <a:p>
            <a:r>
              <a:rPr lang="en-US" b="1" dirty="0" smtClean="0">
                <a:solidFill>
                  <a:srgbClr val="600000"/>
                </a:solidFill>
                <a:effectLst>
                  <a:outerShdw blurRad="38100" dist="38100" dir="2700000" algn="tl">
                    <a:srgbClr val="000000">
                      <a:alpha val="43137"/>
                    </a:srgbClr>
                  </a:outerShdw>
                </a:effectLst>
              </a:rPr>
              <a:t>IR</a:t>
            </a:r>
            <a:endParaRPr lang="en-US" b="1" dirty="0">
              <a:solidFill>
                <a:srgbClr val="6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559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4112"/>
            <a:ext cx="8305800" cy="932688"/>
          </a:xfrm>
        </p:spPr>
        <p:txBody>
          <a:bodyPr/>
          <a:lstStyle/>
          <a:p>
            <a:r>
              <a:rPr lang="el-GR" dirty="0" smtClean="0"/>
              <a:t>τ</a:t>
            </a:r>
            <a:r>
              <a:rPr lang="en-US" dirty="0" smtClean="0"/>
              <a:t> - Aerosol Optical Depth</a:t>
            </a:r>
            <a:endParaRPr lang="en-US" dirty="0"/>
          </a:p>
        </p:txBody>
      </p:sp>
      <p:pic>
        <p:nvPicPr>
          <p:cNvPr id="3" name="Picture 2"/>
          <p:cNvPicPr>
            <a:picLocks noChangeAspect="1"/>
          </p:cNvPicPr>
          <p:nvPr/>
        </p:nvPicPr>
        <p:blipFill>
          <a:blip r:embed="rId2"/>
          <a:stretch>
            <a:fillRect/>
          </a:stretch>
        </p:blipFill>
        <p:spPr>
          <a:xfrm>
            <a:off x="939930" y="1143000"/>
            <a:ext cx="7340339" cy="5247458"/>
          </a:xfrm>
          <a:prstGeom prst="rect">
            <a:avLst/>
          </a:prstGeom>
        </p:spPr>
      </p:pic>
      <p:sp>
        <p:nvSpPr>
          <p:cNvPr id="4" name="TextBox 3"/>
          <p:cNvSpPr txBox="1"/>
          <p:nvPr/>
        </p:nvSpPr>
        <p:spPr>
          <a:xfrm>
            <a:off x="5670933" y="6488668"/>
            <a:ext cx="3473067" cy="369332"/>
          </a:xfrm>
          <a:prstGeom prst="rect">
            <a:avLst/>
          </a:prstGeom>
          <a:noFill/>
        </p:spPr>
        <p:txBody>
          <a:bodyPr wrap="none" rtlCol="0">
            <a:spAutoFit/>
          </a:bodyPr>
          <a:lstStyle/>
          <a:p>
            <a:r>
              <a:rPr lang="en-US" dirty="0" smtClean="0"/>
              <a:t>figures from a talk by Y. Kaufman</a:t>
            </a:r>
            <a:endParaRPr lang="en-US" dirty="0"/>
          </a:p>
        </p:txBody>
      </p:sp>
    </p:spTree>
    <p:extLst>
      <p:ext uri="{BB962C8B-B14F-4D97-AF65-F5344CB8AC3E}">
        <p14:creationId xmlns:p14="http://schemas.microsoft.com/office/powerpoint/2010/main" val="40175772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305800" cy="1143000"/>
          </a:xfrm>
        </p:spPr>
        <p:txBody>
          <a:bodyPr>
            <a:normAutofit fontScale="90000"/>
          </a:bodyPr>
          <a:lstStyle/>
          <a:p>
            <a:r>
              <a:rPr lang="en-US" dirty="0" smtClean="0"/>
              <a:t>Passive Remote</a:t>
            </a:r>
            <a:br>
              <a:rPr lang="en-US" dirty="0" smtClean="0"/>
            </a:br>
            <a:r>
              <a:rPr lang="en-US" dirty="0" smtClean="0"/>
              <a:t>Sensing (Scattering)</a:t>
            </a:r>
            <a:endParaRPr lang="en-US" dirty="0"/>
          </a:p>
        </p:txBody>
      </p:sp>
      <p:pic>
        <p:nvPicPr>
          <p:cNvPr id="3" name="Picture 2"/>
          <p:cNvPicPr>
            <a:picLocks noChangeAspect="1"/>
          </p:cNvPicPr>
          <p:nvPr/>
        </p:nvPicPr>
        <p:blipFill>
          <a:blip r:embed="rId2"/>
          <a:stretch>
            <a:fillRect/>
          </a:stretch>
        </p:blipFill>
        <p:spPr>
          <a:xfrm>
            <a:off x="4953000" y="228600"/>
            <a:ext cx="4043379" cy="6172200"/>
          </a:xfrm>
          <a:prstGeom prst="rect">
            <a:avLst/>
          </a:prstGeom>
        </p:spPr>
      </p:pic>
      <p:sp>
        <p:nvSpPr>
          <p:cNvPr id="6" name="Content Placeholder 2"/>
          <p:cNvSpPr txBox="1">
            <a:spLocks/>
          </p:cNvSpPr>
          <p:nvPr/>
        </p:nvSpPr>
        <p:spPr>
          <a:xfrm>
            <a:off x="152400" y="1447800"/>
            <a:ext cx="4648200" cy="5181600"/>
          </a:xfrm>
          <a:prstGeom prst="rect">
            <a:avLst/>
          </a:prstGeom>
        </p:spPr>
        <p:txBody>
          <a:bodyP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1800" dirty="0" smtClean="0"/>
              <a:t>If we can measure spectral light extinction or scattering</a:t>
            </a:r>
          </a:p>
          <a:p>
            <a:endParaRPr lang="en-US" sz="1800" dirty="0"/>
          </a:p>
          <a:p>
            <a:r>
              <a:rPr lang="en-US" sz="1800" dirty="0" smtClean="0"/>
              <a:t>And we can separate the aerosol signal (from the total that includes molecular, surface, </a:t>
            </a:r>
            <a:r>
              <a:rPr lang="en-US" sz="1800" dirty="0" err="1" smtClean="0"/>
              <a:t>etc</a:t>
            </a:r>
            <a:r>
              <a:rPr lang="en-US" sz="1800" dirty="0" smtClean="0"/>
              <a:t>)</a:t>
            </a:r>
          </a:p>
          <a:p>
            <a:endParaRPr lang="en-US" sz="1800" dirty="0" smtClean="0"/>
          </a:p>
          <a:p>
            <a:r>
              <a:rPr lang="en-US" sz="1800" dirty="0" smtClean="0"/>
              <a:t>Then we can retrieve aerosol optical properties (find a solution that fits the measurements)</a:t>
            </a:r>
          </a:p>
          <a:p>
            <a:endParaRPr lang="en-US" sz="1800" dirty="0" smtClean="0"/>
          </a:p>
          <a:p>
            <a:r>
              <a:rPr lang="en-US" sz="1800" dirty="0" smtClean="0"/>
              <a:t>Which then can be related to aerosol physical properties (type and loading)</a:t>
            </a:r>
          </a:p>
          <a:p>
            <a:endParaRPr lang="en-US" sz="1800" dirty="0" smtClean="0"/>
          </a:p>
          <a:p>
            <a:r>
              <a:rPr lang="en-US" sz="1800" dirty="0" smtClean="0"/>
              <a:t>We can do this from the ground (</a:t>
            </a:r>
            <a:r>
              <a:rPr lang="en-US" sz="1800" dirty="0" err="1" smtClean="0"/>
              <a:t>sunphotometer</a:t>
            </a:r>
            <a:r>
              <a:rPr lang="en-US" sz="1800" dirty="0" smtClean="0"/>
              <a:t>) or from space (satellite).</a:t>
            </a:r>
          </a:p>
        </p:txBody>
      </p:sp>
    </p:spTree>
    <p:extLst>
      <p:ext uri="{BB962C8B-B14F-4D97-AF65-F5344CB8AC3E}">
        <p14:creationId xmlns:p14="http://schemas.microsoft.com/office/powerpoint/2010/main" val="13041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 y="1935480"/>
            <a:ext cx="4876800" cy="4693920"/>
          </a:xfrm>
        </p:spPr>
        <p:txBody>
          <a:bodyPr>
            <a:normAutofit/>
          </a:bodyPr>
          <a:lstStyle/>
          <a:p>
            <a:r>
              <a:rPr lang="en-US" b="1" dirty="0" smtClean="0">
                <a:solidFill>
                  <a:srgbClr val="CC04B4"/>
                </a:solidFill>
              </a:rPr>
              <a:t>Unit of measure =</a:t>
            </a:r>
          </a:p>
          <a:p>
            <a:pPr lvl="1"/>
            <a:r>
              <a:rPr lang="en-US" dirty="0" smtClean="0"/>
              <a:t>Aerosol Optical Depth</a:t>
            </a:r>
          </a:p>
          <a:p>
            <a:pPr lvl="1"/>
            <a:r>
              <a:rPr lang="en-US" dirty="0" smtClean="0"/>
              <a:t>AOD</a:t>
            </a:r>
          </a:p>
          <a:p>
            <a:pPr lvl="1"/>
            <a:r>
              <a:rPr lang="en-US" dirty="0" smtClean="0"/>
              <a:t>τ</a:t>
            </a:r>
          </a:p>
          <a:p>
            <a:pPr lvl="1"/>
            <a:endParaRPr lang="en-US" dirty="0" smtClean="0"/>
          </a:p>
          <a:p>
            <a:r>
              <a:rPr lang="en-US" b="1" dirty="0" smtClean="0">
                <a:solidFill>
                  <a:srgbClr val="CC04B4"/>
                </a:solidFill>
              </a:rPr>
              <a:t>What is </a:t>
            </a:r>
            <a:r>
              <a:rPr lang="el-GR" b="1" dirty="0" smtClean="0">
                <a:solidFill>
                  <a:srgbClr val="CC04B4"/>
                </a:solidFill>
              </a:rPr>
              <a:t>τ</a:t>
            </a:r>
            <a:r>
              <a:rPr lang="en-US" b="1" dirty="0" smtClean="0">
                <a:solidFill>
                  <a:srgbClr val="CC04B4"/>
                </a:solidFill>
              </a:rPr>
              <a:t>?</a:t>
            </a:r>
            <a:endParaRPr lang="en-US" b="1" dirty="0">
              <a:solidFill>
                <a:srgbClr val="CC04B4"/>
              </a:solidFill>
            </a:endParaRPr>
          </a:p>
          <a:p>
            <a:pPr lvl="1"/>
            <a:r>
              <a:rPr lang="en-US" dirty="0" smtClean="0"/>
              <a:t>τ depends on wavelength (</a:t>
            </a:r>
            <a:r>
              <a:rPr lang="el-GR" dirty="0" smtClean="0"/>
              <a:t>λ</a:t>
            </a:r>
            <a:r>
              <a:rPr lang="en-US" dirty="0" smtClean="0"/>
              <a:t>)</a:t>
            </a:r>
          </a:p>
          <a:p>
            <a:pPr lvl="1"/>
            <a:r>
              <a:rPr lang="en-US" dirty="0" smtClean="0"/>
              <a:t>τ represents “total column light extinction”</a:t>
            </a:r>
            <a:endParaRPr lang="en-US" dirty="0"/>
          </a:p>
        </p:txBody>
      </p:sp>
      <p:pic>
        <p:nvPicPr>
          <p:cNvPr id="6" name="Picture 5"/>
          <p:cNvPicPr>
            <a:picLocks noChangeAspect="1"/>
          </p:cNvPicPr>
          <p:nvPr/>
        </p:nvPicPr>
        <p:blipFill>
          <a:blip r:embed="rId2"/>
          <a:stretch>
            <a:fillRect/>
          </a:stretch>
        </p:blipFill>
        <p:spPr>
          <a:xfrm>
            <a:off x="4953000" y="228600"/>
            <a:ext cx="4043379" cy="6172200"/>
          </a:xfrm>
          <a:prstGeom prst="rect">
            <a:avLst/>
          </a:prstGeom>
        </p:spPr>
      </p:pic>
      <p:sp>
        <p:nvSpPr>
          <p:cNvPr id="8" name="Title 1"/>
          <p:cNvSpPr>
            <a:spLocks noGrp="1"/>
          </p:cNvSpPr>
          <p:nvPr>
            <p:ph type="title"/>
          </p:nvPr>
        </p:nvSpPr>
        <p:spPr>
          <a:xfrm>
            <a:off x="152400" y="304800"/>
            <a:ext cx="8305800" cy="1143000"/>
          </a:xfrm>
        </p:spPr>
        <p:txBody>
          <a:bodyPr>
            <a:normAutofit fontScale="90000"/>
          </a:bodyPr>
          <a:lstStyle/>
          <a:p>
            <a:r>
              <a:rPr lang="en-US" dirty="0" smtClean="0"/>
              <a:t>Passive Remote</a:t>
            </a:r>
            <a:br>
              <a:rPr lang="en-US" dirty="0" smtClean="0"/>
            </a:br>
            <a:r>
              <a:rPr lang="en-US" dirty="0" smtClean="0"/>
              <a:t>Sensing (Scattering)</a:t>
            </a:r>
            <a:endParaRPr lang="en-US" dirty="0"/>
          </a:p>
        </p:txBody>
      </p:sp>
    </p:spTree>
    <p:extLst>
      <p:ext uri="{BB962C8B-B14F-4D97-AF65-F5344CB8AC3E}">
        <p14:creationId xmlns:p14="http://schemas.microsoft.com/office/powerpoint/2010/main" val="232705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38200"/>
          </a:xfrm>
        </p:spPr>
        <p:txBody>
          <a:bodyPr>
            <a:normAutofit/>
          </a:bodyPr>
          <a:lstStyle/>
          <a:p>
            <a:r>
              <a:rPr lang="en-US" dirty="0" smtClean="0"/>
              <a:t>MODIS Aerosol Retrieval Bands</a:t>
            </a:r>
            <a:endParaRPr lang="en-US" dirty="0"/>
          </a:p>
        </p:txBody>
      </p:sp>
      <p:sp>
        <p:nvSpPr>
          <p:cNvPr id="3" name="Content Placeholder 2"/>
          <p:cNvSpPr>
            <a:spLocks noGrp="1"/>
          </p:cNvSpPr>
          <p:nvPr>
            <p:ph idx="1"/>
          </p:nvPr>
        </p:nvSpPr>
        <p:spPr>
          <a:xfrm>
            <a:off x="0" y="1935480"/>
            <a:ext cx="2971800" cy="4389120"/>
          </a:xfrm>
        </p:spPr>
        <p:txBody>
          <a:bodyPr/>
          <a:lstStyle/>
          <a:p>
            <a:r>
              <a:rPr lang="en-US" b="1" dirty="0" smtClean="0">
                <a:solidFill>
                  <a:srgbClr val="CC04B4"/>
                </a:solidFill>
              </a:rPr>
              <a:t>7 Bands </a:t>
            </a:r>
            <a:r>
              <a:rPr lang="en-US" dirty="0" smtClean="0"/>
              <a:t>for Aerosol Retrieval</a:t>
            </a:r>
          </a:p>
          <a:p>
            <a:endParaRPr lang="en-US" dirty="0"/>
          </a:p>
          <a:p>
            <a:r>
              <a:rPr lang="en-US" dirty="0" smtClean="0"/>
              <a:t>All are found in  “Atmospheric Windows”</a:t>
            </a:r>
            <a:endParaRPr lang="en-US" dirty="0"/>
          </a:p>
        </p:txBody>
      </p:sp>
      <p:pic>
        <p:nvPicPr>
          <p:cNvPr id="5" name="Picture 4"/>
          <p:cNvPicPr>
            <a:picLocks noChangeAspect="1"/>
          </p:cNvPicPr>
          <p:nvPr/>
        </p:nvPicPr>
        <p:blipFill>
          <a:blip r:embed="rId2"/>
          <a:stretch>
            <a:fillRect/>
          </a:stretch>
        </p:blipFill>
        <p:spPr>
          <a:xfrm>
            <a:off x="2971800" y="1810217"/>
            <a:ext cx="6019800" cy="4736760"/>
          </a:xfrm>
          <a:prstGeom prst="rect">
            <a:avLst/>
          </a:prstGeom>
        </p:spPr>
      </p:pic>
      <p:pic>
        <p:nvPicPr>
          <p:cNvPr id="6" name="Picture 5"/>
          <p:cNvPicPr>
            <a:picLocks noChangeAspect="1"/>
          </p:cNvPicPr>
          <p:nvPr/>
        </p:nvPicPr>
        <p:blipFill>
          <a:blip r:embed="rId3"/>
          <a:stretch>
            <a:fillRect/>
          </a:stretch>
        </p:blipFill>
        <p:spPr>
          <a:xfrm>
            <a:off x="533400" y="4800600"/>
            <a:ext cx="2160000" cy="1336271"/>
          </a:xfrm>
          <a:prstGeom prst="rect">
            <a:avLst/>
          </a:prstGeom>
        </p:spPr>
      </p:pic>
    </p:spTree>
    <p:extLst>
      <p:ext uri="{BB962C8B-B14F-4D97-AF65-F5344CB8AC3E}">
        <p14:creationId xmlns:p14="http://schemas.microsoft.com/office/powerpoint/2010/main" val="13247619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856488"/>
          </a:xfrm>
        </p:spPr>
        <p:txBody>
          <a:bodyPr/>
          <a:lstStyle/>
          <a:p>
            <a:r>
              <a:rPr lang="en-US" dirty="0" smtClean="0"/>
              <a:t>MODIS “Observations”</a:t>
            </a:r>
            <a:endParaRPr lang="en-US" dirty="0"/>
          </a:p>
        </p:txBody>
      </p:sp>
      <p:sp>
        <p:nvSpPr>
          <p:cNvPr id="3" name="Content Placeholder 2"/>
          <p:cNvSpPr>
            <a:spLocks noGrp="1"/>
          </p:cNvSpPr>
          <p:nvPr>
            <p:ph idx="1"/>
          </p:nvPr>
        </p:nvSpPr>
        <p:spPr>
          <a:xfrm>
            <a:off x="304800" y="1219200"/>
            <a:ext cx="8610600" cy="5562600"/>
          </a:xfrm>
        </p:spPr>
        <p:txBody>
          <a:bodyPr>
            <a:normAutofit fontScale="92500" lnSpcReduction="20000"/>
          </a:bodyPr>
          <a:lstStyle/>
          <a:p>
            <a:r>
              <a:rPr lang="en-US" dirty="0" smtClean="0"/>
              <a:t>MODIS observes reflectance in </a:t>
            </a:r>
            <a:r>
              <a:rPr lang="en-US" b="1" dirty="0" smtClean="0">
                <a:solidFill>
                  <a:srgbClr val="CC04B4"/>
                </a:solidFill>
              </a:rPr>
              <a:t>7 bands at 500 m (or 250 m)</a:t>
            </a:r>
          </a:p>
          <a:p>
            <a:r>
              <a:rPr lang="en-US" dirty="0" smtClean="0"/>
              <a:t>These data are “</a:t>
            </a:r>
            <a:r>
              <a:rPr lang="en-US" b="1" dirty="0" smtClean="0">
                <a:solidFill>
                  <a:srgbClr val="CC04B4"/>
                </a:solidFill>
              </a:rPr>
              <a:t>noisy</a:t>
            </a:r>
            <a:r>
              <a:rPr lang="en-US" dirty="0" smtClean="0"/>
              <a:t>”</a:t>
            </a:r>
          </a:p>
          <a:p>
            <a:r>
              <a:rPr lang="en-US" dirty="0" smtClean="0"/>
              <a:t>These data must be:</a:t>
            </a:r>
          </a:p>
          <a:p>
            <a:pPr lvl="1"/>
            <a:r>
              <a:rPr lang="en-US" dirty="0" smtClean="0"/>
              <a:t>Cloud “cleared”</a:t>
            </a:r>
          </a:p>
          <a:p>
            <a:pPr lvl="1"/>
            <a:r>
              <a:rPr lang="en-US" dirty="0" smtClean="0"/>
              <a:t>Decided whether over ocean or over land</a:t>
            </a:r>
          </a:p>
          <a:p>
            <a:pPr lvl="1"/>
            <a:r>
              <a:rPr lang="en-US" dirty="0" smtClean="0"/>
              <a:t>Screened for glint and other surfaces that are too bright</a:t>
            </a:r>
          </a:p>
          <a:p>
            <a:pPr lvl="1"/>
            <a:r>
              <a:rPr lang="en-US" dirty="0" smtClean="0"/>
              <a:t>Massaged, averaged to yield…</a:t>
            </a:r>
          </a:p>
          <a:p>
            <a:pPr lvl="1"/>
            <a:endParaRPr lang="en-US" dirty="0" smtClean="0"/>
          </a:p>
          <a:p>
            <a:r>
              <a:rPr lang="en-US" dirty="0" smtClean="0"/>
              <a:t>One set of spectral reflectance that best represents average conditions in </a:t>
            </a:r>
            <a:r>
              <a:rPr lang="en-US" b="1" dirty="0" smtClean="0">
                <a:solidFill>
                  <a:srgbClr val="CC04B4"/>
                </a:solidFill>
              </a:rPr>
              <a:t>10 km x 10 km box</a:t>
            </a:r>
          </a:p>
          <a:p>
            <a:endParaRPr lang="en-US" dirty="0" smtClean="0"/>
          </a:p>
          <a:p>
            <a:r>
              <a:rPr lang="en-US" dirty="0" smtClean="0"/>
              <a:t>The MODIS dark target algorithm is actually two separate algorithms, one </a:t>
            </a:r>
            <a:r>
              <a:rPr lang="en-US" b="1" dirty="0" smtClean="0">
                <a:solidFill>
                  <a:srgbClr val="0070C0"/>
                </a:solidFill>
                <a:effectLst>
                  <a:outerShdw blurRad="38100" dist="38100" dir="2700000" algn="tl">
                    <a:srgbClr val="000000">
                      <a:alpha val="43137"/>
                    </a:srgbClr>
                  </a:outerShdw>
                </a:effectLst>
              </a:rPr>
              <a:t>over ocean </a:t>
            </a:r>
            <a:r>
              <a:rPr lang="en-US" dirty="0" smtClean="0"/>
              <a:t>and one </a:t>
            </a:r>
            <a:r>
              <a:rPr lang="en-US" b="1" dirty="0" smtClean="0">
                <a:solidFill>
                  <a:srgbClr val="993300"/>
                </a:solidFill>
                <a:effectLst>
                  <a:outerShdw blurRad="38100" dist="38100" dir="2700000" algn="tl">
                    <a:srgbClr val="000000">
                      <a:alpha val="43137"/>
                    </a:srgbClr>
                  </a:outerShdw>
                </a:effectLst>
              </a:rPr>
              <a:t>over land</a:t>
            </a:r>
          </a:p>
          <a:p>
            <a:endParaRPr lang="en-US" b="1" dirty="0" smtClean="0">
              <a:solidFill>
                <a:srgbClr val="993300"/>
              </a:solidFill>
              <a:effectLst>
                <a:outerShdw blurRad="38100" dist="38100" dir="2700000" algn="tl">
                  <a:srgbClr val="000000">
                    <a:alpha val="43137"/>
                  </a:srgbClr>
                </a:outerShdw>
              </a:effectLst>
            </a:endParaRPr>
          </a:p>
          <a:p>
            <a:r>
              <a:rPr lang="en-US" dirty="0" smtClean="0"/>
              <a:t>More about separate algorithms later.</a:t>
            </a:r>
            <a:endParaRPr lang="en-US" dirty="0"/>
          </a:p>
        </p:txBody>
      </p:sp>
    </p:spTree>
    <p:extLst>
      <p:ext uri="{BB962C8B-B14F-4D97-AF65-F5344CB8AC3E}">
        <p14:creationId xmlns:p14="http://schemas.microsoft.com/office/powerpoint/2010/main" val="221537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500"/>
                                        <p:tgtEl>
                                          <p:spTgt spid="3">
                                            <p:txEl>
                                              <p:pRg st="10" end="1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43255"/>
            <a:ext cx="8229600" cy="780288"/>
          </a:xfrm>
        </p:spPr>
        <p:txBody>
          <a:bodyPr>
            <a:normAutofit fontScale="90000"/>
          </a:bodyPr>
          <a:lstStyle/>
          <a:p>
            <a:r>
              <a:rPr lang="en-US" dirty="0" smtClean="0"/>
              <a:t>Deconstructing the Clear Sky Signal</a:t>
            </a:r>
            <a:endParaRPr lang="en-US" dirty="0"/>
          </a:p>
        </p:txBody>
      </p:sp>
      <p:pic>
        <p:nvPicPr>
          <p:cNvPr id="4" name="Picture 3"/>
          <p:cNvPicPr>
            <a:picLocks noChangeAspect="1"/>
          </p:cNvPicPr>
          <p:nvPr/>
        </p:nvPicPr>
        <p:blipFill>
          <a:blip r:embed="rId2"/>
          <a:stretch>
            <a:fillRect/>
          </a:stretch>
        </p:blipFill>
        <p:spPr>
          <a:xfrm>
            <a:off x="1143000" y="950582"/>
            <a:ext cx="6629400" cy="5597717"/>
          </a:xfrm>
          <a:prstGeom prst="rect">
            <a:avLst/>
          </a:prstGeom>
        </p:spPr>
      </p:pic>
      <p:sp>
        <p:nvSpPr>
          <p:cNvPr id="5" name="TextBox 4"/>
          <p:cNvSpPr txBox="1"/>
          <p:nvPr/>
        </p:nvSpPr>
        <p:spPr>
          <a:xfrm>
            <a:off x="5527499" y="6521260"/>
            <a:ext cx="3653372" cy="369332"/>
          </a:xfrm>
          <a:prstGeom prst="rect">
            <a:avLst/>
          </a:prstGeom>
          <a:noFill/>
        </p:spPr>
        <p:txBody>
          <a:bodyPr wrap="none" rtlCol="0">
            <a:spAutoFit/>
          </a:bodyPr>
          <a:lstStyle/>
          <a:p>
            <a:r>
              <a:rPr lang="en-US" dirty="0" smtClean="0"/>
              <a:t>cartoons from a talk by Y. Kaufman</a:t>
            </a:r>
            <a:endParaRPr lang="en-US" dirty="0"/>
          </a:p>
        </p:txBody>
      </p:sp>
    </p:spTree>
    <p:extLst>
      <p:ext uri="{BB962C8B-B14F-4D97-AF65-F5344CB8AC3E}">
        <p14:creationId xmlns:p14="http://schemas.microsoft.com/office/powerpoint/2010/main" val="31513475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05800" cy="1008888"/>
          </a:xfrm>
        </p:spPr>
        <p:txBody>
          <a:bodyPr>
            <a:normAutofit/>
          </a:bodyPr>
          <a:lstStyle/>
          <a:p>
            <a:r>
              <a:rPr lang="en-US" dirty="0" smtClean="0"/>
              <a:t>Atmospheric Path Reflectance</a:t>
            </a:r>
            <a:endParaRPr lang="en-US" dirty="0"/>
          </a:p>
        </p:txBody>
      </p:sp>
      <p:pic>
        <p:nvPicPr>
          <p:cNvPr id="3" name="Picture 2"/>
          <p:cNvPicPr>
            <a:picLocks noChangeAspect="1"/>
          </p:cNvPicPr>
          <p:nvPr/>
        </p:nvPicPr>
        <p:blipFill>
          <a:blip r:embed="rId2"/>
          <a:stretch>
            <a:fillRect/>
          </a:stretch>
        </p:blipFill>
        <p:spPr>
          <a:xfrm>
            <a:off x="318539" y="1295400"/>
            <a:ext cx="8513899" cy="5029200"/>
          </a:xfrm>
          <a:prstGeom prst="rect">
            <a:avLst/>
          </a:prstGeom>
        </p:spPr>
      </p:pic>
      <p:sp>
        <p:nvSpPr>
          <p:cNvPr id="4" name="TextBox 3"/>
          <p:cNvSpPr txBox="1"/>
          <p:nvPr/>
        </p:nvSpPr>
        <p:spPr>
          <a:xfrm>
            <a:off x="5527499" y="6521260"/>
            <a:ext cx="3653372" cy="369332"/>
          </a:xfrm>
          <a:prstGeom prst="rect">
            <a:avLst/>
          </a:prstGeom>
          <a:noFill/>
        </p:spPr>
        <p:txBody>
          <a:bodyPr wrap="none" rtlCol="0">
            <a:spAutoFit/>
          </a:bodyPr>
          <a:lstStyle/>
          <a:p>
            <a:r>
              <a:rPr lang="en-US" dirty="0" smtClean="0"/>
              <a:t>cartoons from a talk by Y. Kaufman</a:t>
            </a:r>
            <a:endParaRPr lang="en-US" dirty="0"/>
          </a:p>
        </p:txBody>
      </p:sp>
    </p:spTree>
    <p:extLst>
      <p:ext uri="{BB962C8B-B14F-4D97-AF65-F5344CB8AC3E}">
        <p14:creationId xmlns:p14="http://schemas.microsoft.com/office/powerpoint/2010/main" val="3866282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856488"/>
          </a:xfrm>
        </p:spPr>
        <p:txBody>
          <a:bodyPr>
            <a:normAutofit fontScale="90000"/>
          </a:bodyPr>
          <a:lstStyle/>
          <a:p>
            <a:r>
              <a:rPr lang="en-US" dirty="0" smtClean="0"/>
              <a:t>Transmission of Surface Reflectance</a:t>
            </a:r>
            <a:endParaRPr lang="en-US" dirty="0"/>
          </a:p>
        </p:txBody>
      </p:sp>
      <p:pic>
        <p:nvPicPr>
          <p:cNvPr id="4" name="Picture 3"/>
          <p:cNvPicPr>
            <a:picLocks noChangeAspect="1"/>
          </p:cNvPicPr>
          <p:nvPr/>
        </p:nvPicPr>
        <p:blipFill>
          <a:blip r:embed="rId2"/>
          <a:stretch>
            <a:fillRect/>
          </a:stretch>
        </p:blipFill>
        <p:spPr>
          <a:xfrm>
            <a:off x="167148" y="1038385"/>
            <a:ext cx="8848933" cy="5362415"/>
          </a:xfrm>
          <a:prstGeom prst="rect">
            <a:avLst/>
          </a:prstGeom>
        </p:spPr>
      </p:pic>
      <p:sp>
        <p:nvSpPr>
          <p:cNvPr id="5" name="TextBox 4"/>
          <p:cNvSpPr txBox="1"/>
          <p:nvPr/>
        </p:nvSpPr>
        <p:spPr>
          <a:xfrm>
            <a:off x="5527499" y="6521260"/>
            <a:ext cx="3653372" cy="369332"/>
          </a:xfrm>
          <a:prstGeom prst="rect">
            <a:avLst/>
          </a:prstGeom>
          <a:noFill/>
        </p:spPr>
        <p:txBody>
          <a:bodyPr wrap="none" rtlCol="0">
            <a:spAutoFit/>
          </a:bodyPr>
          <a:lstStyle/>
          <a:p>
            <a:r>
              <a:rPr lang="en-US" dirty="0" smtClean="0"/>
              <a:t>cartoons from a talk by Y. Kaufman</a:t>
            </a:r>
            <a:endParaRPr lang="en-US" dirty="0"/>
          </a:p>
        </p:txBody>
      </p:sp>
    </p:spTree>
    <p:extLst>
      <p:ext uri="{BB962C8B-B14F-4D97-AF65-F5344CB8AC3E}">
        <p14:creationId xmlns:p14="http://schemas.microsoft.com/office/powerpoint/2010/main" val="23544682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05800" cy="1008888"/>
          </a:xfrm>
        </p:spPr>
        <p:txBody>
          <a:bodyPr/>
          <a:lstStyle/>
          <a:p>
            <a:r>
              <a:rPr lang="en-US" dirty="0" smtClean="0"/>
              <a:t>Multiple Reflection</a:t>
            </a:r>
            <a:endParaRPr lang="en-US" dirty="0"/>
          </a:p>
        </p:txBody>
      </p:sp>
      <p:pic>
        <p:nvPicPr>
          <p:cNvPr id="3" name="Picture 2"/>
          <p:cNvPicPr>
            <a:picLocks noChangeAspect="1"/>
          </p:cNvPicPr>
          <p:nvPr/>
        </p:nvPicPr>
        <p:blipFill>
          <a:blip r:embed="rId2"/>
          <a:stretch>
            <a:fillRect/>
          </a:stretch>
        </p:blipFill>
        <p:spPr>
          <a:xfrm>
            <a:off x="1447800" y="1295400"/>
            <a:ext cx="6223729" cy="5357288"/>
          </a:xfrm>
          <a:prstGeom prst="rect">
            <a:avLst/>
          </a:prstGeom>
        </p:spPr>
      </p:pic>
    </p:spTree>
    <p:extLst>
      <p:ext uri="{BB962C8B-B14F-4D97-AF65-F5344CB8AC3E}">
        <p14:creationId xmlns:p14="http://schemas.microsoft.com/office/powerpoint/2010/main" val="1770765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313" y="228600"/>
            <a:ext cx="8305800" cy="856488"/>
          </a:xfrm>
        </p:spPr>
        <p:txBody>
          <a:bodyPr/>
          <a:lstStyle/>
          <a:p>
            <a:r>
              <a:rPr lang="en-US" dirty="0" smtClean="0"/>
              <a:t>Adjacency Effect  (</a:t>
            </a:r>
            <a:r>
              <a:rPr lang="en-US" dirty="0" err="1" smtClean="0"/>
              <a:t>etc</a:t>
            </a:r>
            <a:r>
              <a:rPr lang="en-US" dirty="0" smtClean="0"/>
              <a:t>)</a:t>
            </a:r>
            <a:endParaRPr lang="en-US" dirty="0"/>
          </a:p>
        </p:txBody>
      </p:sp>
      <p:pic>
        <p:nvPicPr>
          <p:cNvPr id="3" name="Picture 2"/>
          <p:cNvPicPr>
            <a:picLocks noChangeAspect="1"/>
          </p:cNvPicPr>
          <p:nvPr/>
        </p:nvPicPr>
        <p:blipFill>
          <a:blip r:embed="rId2"/>
          <a:stretch>
            <a:fillRect/>
          </a:stretch>
        </p:blipFill>
        <p:spPr>
          <a:xfrm>
            <a:off x="1219200" y="1085087"/>
            <a:ext cx="6705600" cy="5744837"/>
          </a:xfrm>
          <a:prstGeom prst="rect">
            <a:avLst/>
          </a:prstGeom>
        </p:spPr>
      </p:pic>
    </p:spTree>
    <p:extLst>
      <p:ext uri="{BB962C8B-B14F-4D97-AF65-F5344CB8AC3E}">
        <p14:creationId xmlns:p14="http://schemas.microsoft.com/office/powerpoint/2010/main" val="1914093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065" y="76200"/>
            <a:ext cx="8229600" cy="932688"/>
          </a:xfrm>
        </p:spPr>
        <p:txBody>
          <a:bodyPr>
            <a:normAutofit fontScale="90000"/>
          </a:bodyPr>
          <a:lstStyle/>
          <a:p>
            <a:r>
              <a:rPr lang="en-US" dirty="0" smtClean="0"/>
              <a:t>Complicated “Clear Sky” TOA Signal</a:t>
            </a:r>
            <a:endParaRPr lang="en-US" dirty="0"/>
          </a:p>
        </p:txBody>
      </p:sp>
      <p:sp>
        <p:nvSpPr>
          <p:cNvPr id="5" name="Content Placeholder 4"/>
          <p:cNvSpPr>
            <a:spLocks noGrp="1"/>
          </p:cNvSpPr>
          <p:nvPr>
            <p:ph idx="1"/>
          </p:nvPr>
        </p:nvSpPr>
        <p:spPr>
          <a:xfrm>
            <a:off x="5562600" y="1828800"/>
            <a:ext cx="3429000" cy="4820624"/>
          </a:xfrm>
        </p:spPr>
        <p:txBody>
          <a:bodyPr>
            <a:normAutofit fontScale="92500" lnSpcReduction="10000"/>
          </a:bodyPr>
          <a:lstStyle/>
          <a:p>
            <a:r>
              <a:rPr lang="en-US" dirty="0" smtClean="0"/>
              <a:t>Contributions From:</a:t>
            </a:r>
          </a:p>
          <a:p>
            <a:pPr lvl="1"/>
            <a:r>
              <a:rPr lang="en-US" sz="2200" dirty="0" smtClean="0"/>
              <a:t>Gas absorption (O</a:t>
            </a:r>
            <a:r>
              <a:rPr lang="en-US" sz="2200" baseline="-25000" dirty="0" smtClean="0"/>
              <a:t>3</a:t>
            </a:r>
            <a:r>
              <a:rPr lang="en-US" sz="2200" dirty="0" smtClean="0"/>
              <a:t>, CO</a:t>
            </a:r>
            <a:r>
              <a:rPr lang="en-US" sz="2200" baseline="-25000" dirty="0" smtClean="0"/>
              <a:t>2</a:t>
            </a:r>
            <a:r>
              <a:rPr lang="en-US" sz="2200" dirty="0" smtClean="0"/>
              <a:t>, </a:t>
            </a:r>
            <a:r>
              <a:rPr lang="en-US" sz="2200" dirty="0" err="1" smtClean="0"/>
              <a:t>etc</a:t>
            </a:r>
            <a:r>
              <a:rPr lang="en-US" sz="2200" dirty="0" smtClean="0"/>
              <a:t>)</a:t>
            </a:r>
          </a:p>
          <a:p>
            <a:pPr lvl="1"/>
            <a:r>
              <a:rPr lang="en-US" sz="2200" dirty="0" smtClean="0"/>
              <a:t>H</a:t>
            </a:r>
            <a:r>
              <a:rPr lang="en-US" sz="2200" baseline="-25000" dirty="0" smtClean="0"/>
              <a:t>2</a:t>
            </a:r>
            <a:r>
              <a:rPr lang="en-US" sz="2200" dirty="0" smtClean="0"/>
              <a:t>O absorption</a:t>
            </a:r>
          </a:p>
          <a:p>
            <a:pPr lvl="1"/>
            <a:r>
              <a:rPr lang="en-US" sz="2200" dirty="0" smtClean="0"/>
              <a:t>Rayleigh (molecular scattering)</a:t>
            </a:r>
          </a:p>
          <a:p>
            <a:pPr lvl="1"/>
            <a:r>
              <a:rPr lang="en-US" sz="2200" dirty="0" smtClean="0"/>
              <a:t>Aerosol scattering and absorption</a:t>
            </a:r>
          </a:p>
          <a:p>
            <a:pPr lvl="1"/>
            <a:r>
              <a:rPr lang="en-US" sz="2200" dirty="0" smtClean="0"/>
              <a:t>Surface reflection</a:t>
            </a:r>
          </a:p>
          <a:p>
            <a:pPr lvl="1"/>
            <a:r>
              <a:rPr lang="en-US" sz="2200" dirty="0" smtClean="0"/>
              <a:t>Atmosphere/Surface interaction</a:t>
            </a:r>
          </a:p>
          <a:p>
            <a:pPr lvl="1"/>
            <a:r>
              <a:rPr lang="en-US" sz="2200" dirty="0" smtClean="0"/>
              <a:t>Contamination from neighboring pixels (clouds, </a:t>
            </a:r>
            <a:r>
              <a:rPr lang="en-US" sz="2200" dirty="0" err="1" smtClean="0"/>
              <a:t>etc</a:t>
            </a:r>
            <a:r>
              <a:rPr lang="en-US" sz="2200" dirty="0" smtClean="0"/>
              <a:t>).</a:t>
            </a:r>
            <a:endParaRPr lang="en-US" sz="2200" dirty="0"/>
          </a:p>
        </p:txBody>
      </p:sp>
      <p:pic>
        <p:nvPicPr>
          <p:cNvPr id="3" name="Picture 2"/>
          <p:cNvPicPr>
            <a:picLocks noChangeAspect="1"/>
          </p:cNvPicPr>
          <p:nvPr/>
        </p:nvPicPr>
        <p:blipFill>
          <a:blip r:embed="rId2"/>
          <a:stretch>
            <a:fillRect/>
          </a:stretch>
        </p:blipFill>
        <p:spPr>
          <a:xfrm>
            <a:off x="172065" y="1371600"/>
            <a:ext cx="5257800" cy="4842711"/>
          </a:xfrm>
          <a:prstGeom prst="rect">
            <a:avLst/>
          </a:prstGeom>
        </p:spPr>
      </p:pic>
    </p:spTree>
    <p:extLst>
      <p:ext uri="{BB962C8B-B14F-4D97-AF65-F5344CB8AC3E}">
        <p14:creationId xmlns:p14="http://schemas.microsoft.com/office/powerpoint/2010/main" val="247511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05800" cy="856488"/>
          </a:xfrm>
        </p:spPr>
        <p:txBody>
          <a:bodyPr/>
          <a:lstStyle/>
          <a:p>
            <a:r>
              <a:rPr lang="en-US" dirty="0" smtClean="0"/>
              <a:t>MODIS Aerosol Products</a:t>
            </a:r>
            <a:endParaRPr lang="en-US" dirty="0"/>
          </a:p>
        </p:txBody>
      </p:sp>
      <p:pic>
        <p:nvPicPr>
          <p:cNvPr id="3" name="Picture 2"/>
          <p:cNvPicPr>
            <a:picLocks noChangeAspect="1"/>
          </p:cNvPicPr>
          <p:nvPr/>
        </p:nvPicPr>
        <p:blipFill>
          <a:blip r:embed="rId2"/>
          <a:stretch>
            <a:fillRect/>
          </a:stretch>
        </p:blipFill>
        <p:spPr>
          <a:xfrm>
            <a:off x="381000" y="1008888"/>
            <a:ext cx="8351140" cy="5239512"/>
          </a:xfrm>
          <a:prstGeom prst="rect">
            <a:avLst/>
          </a:prstGeom>
        </p:spPr>
      </p:pic>
      <p:sp>
        <p:nvSpPr>
          <p:cNvPr id="4" name="Rectangle 3"/>
          <p:cNvSpPr/>
          <p:nvPr/>
        </p:nvSpPr>
        <p:spPr>
          <a:xfrm>
            <a:off x="152400" y="3505200"/>
            <a:ext cx="3048000"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167349" y="3733800"/>
            <a:ext cx="3048000"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72201" y="1970183"/>
            <a:ext cx="2559940"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881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05800" cy="1008888"/>
          </a:xfrm>
        </p:spPr>
        <p:txBody>
          <a:bodyPr/>
          <a:lstStyle/>
          <a:p>
            <a:r>
              <a:rPr lang="en-US" dirty="0" smtClean="0"/>
              <a:t>MODIS Aerosol Products</a:t>
            </a:r>
            <a:endParaRPr lang="en-US" dirty="0"/>
          </a:p>
        </p:txBody>
      </p:sp>
      <p:pic>
        <p:nvPicPr>
          <p:cNvPr id="3" name="Picture 2"/>
          <p:cNvPicPr>
            <a:picLocks noChangeAspect="1"/>
          </p:cNvPicPr>
          <p:nvPr/>
        </p:nvPicPr>
        <p:blipFill>
          <a:blip r:embed="rId2"/>
          <a:stretch>
            <a:fillRect/>
          </a:stretch>
        </p:blipFill>
        <p:spPr>
          <a:xfrm>
            <a:off x="457200" y="990600"/>
            <a:ext cx="8382000" cy="5825188"/>
          </a:xfrm>
          <a:prstGeom prst="rect">
            <a:avLst/>
          </a:prstGeom>
        </p:spPr>
      </p:pic>
      <p:sp>
        <p:nvSpPr>
          <p:cNvPr id="4" name="TextBox 3"/>
          <p:cNvSpPr txBox="1"/>
          <p:nvPr/>
        </p:nvSpPr>
        <p:spPr>
          <a:xfrm>
            <a:off x="533400" y="4919008"/>
            <a:ext cx="8077200" cy="1846659"/>
          </a:xfrm>
          <a:prstGeom prst="rect">
            <a:avLst/>
          </a:prstGeom>
          <a:solidFill>
            <a:schemeClr val="bg1"/>
          </a:solidFill>
        </p:spPr>
        <p:txBody>
          <a:bodyPr wrap="square" rtlCol="0">
            <a:spAutoFit/>
          </a:bodyPr>
          <a:lstStyle/>
          <a:p>
            <a:r>
              <a:rPr lang="en-US" sz="2400" dirty="0" smtClean="0"/>
              <a:t>Dark target and Deep Blue products are separate and the user can decide which one to use.</a:t>
            </a:r>
          </a:p>
          <a:p>
            <a:endParaRPr lang="en-US" dirty="0"/>
          </a:p>
          <a:p>
            <a:r>
              <a:rPr lang="en-US" sz="2400" dirty="0" smtClean="0"/>
              <a:t>In Collection 6 there is a joint product that uses an automated procedure to select the appropriate product</a:t>
            </a:r>
            <a:endParaRPr lang="en-US" sz="2400" dirty="0"/>
          </a:p>
        </p:txBody>
      </p:sp>
    </p:spTree>
    <p:extLst>
      <p:ext uri="{BB962C8B-B14F-4D97-AF65-F5344CB8AC3E}">
        <p14:creationId xmlns:p14="http://schemas.microsoft.com/office/powerpoint/2010/main" val="9982933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304800"/>
            <a:ext cx="8229600" cy="856488"/>
          </a:xfrm>
        </p:spPr>
        <p:txBody>
          <a:bodyPr/>
          <a:lstStyle/>
          <a:p>
            <a:r>
              <a:rPr lang="en-US" dirty="0" smtClean="0"/>
              <a:t>MODIS Aerosol Products</a:t>
            </a:r>
            <a:endParaRPr lang="en-US" dirty="0"/>
          </a:p>
        </p:txBody>
      </p:sp>
      <p:sp>
        <p:nvSpPr>
          <p:cNvPr id="4" name="Content Placeholder 3"/>
          <p:cNvSpPr>
            <a:spLocks noGrp="1"/>
          </p:cNvSpPr>
          <p:nvPr>
            <p:ph idx="1"/>
          </p:nvPr>
        </p:nvSpPr>
        <p:spPr>
          <a:xfrm>
            <a:off x="457200" y="1676400"/>
            <a:ext cx="8229600" cy="5029200"/>
          </a:xfrm>
        </p:spPr>
        <p:txBody>
          <a:bodyPr>
            <a:normAutofit lnSpcReduction="10000"/>
          </a:bodyPr>
          <a:lstStyle/>
          <a:p>
            <a:r>
              <a:rPr lang="en-US" dirty="0" smtClean="0"/>
              <a:t>All three algorithms create a 10 km product</a:t>
            </a:r>
          </a:p>
          <a:p>
            <a:endParaRPr lang="en-US" dirty="0" smtClean="0"/>
          </a:p>
          <a:p>
            <a:r>
              <a:rPr lang="en-US" dirty="0" smtClean="0"/>
              <a:t>Land and Ocean – 400 half kilometer pixels</a:t>
            </a:r>
          </a:p>
          <a:p>
            <a:endParaRPr lang="en-US" dirty="0" smtClean="0"/>
          </a:p>
          <a:p>
            <a:r>
              <a:rPr lang="en-US" b="1" dirty="0" smtClean="0">
                <a:solidFill>
                  <a:srgbClr val="0070C0"/>
                </a:solidFill>
              </a:rPr>
              <a:t>Deep Blue 	</a:t>
            </a:r>
            <a:r>
              <a:rPr lang="en-US" b="1" dirty="0">
                <a:solidFill>
                  <a:srgbClr val="0070C0"/>
                </a:solidFill>
              </a:rPr>
              <a:t>– </a:t>
            </a:r>
            <a:r>
              <a:rPr lang="en-US" b="1" dirty="0" smtClean="0">
                <a:solidFill>
                  <a:srgbClr val="0070C0"/>
                </a:solidFill>
              </a:rPr>
              <a:t>100 one </a:t>
            </a:r>
            <a:r>
              <a:rPr lang="en-US" b="1" dirty="0">
                <a:solidFill>
                  <a:srgbClr val="0070C0"/>
                </a:solidFill>
              </a:rPr>
              <a:t>kilometer </a:t>
            </a:r>
            <a:r>
              <a:rPr lang="en-US" b="1" dirty="0" smtClean="0">
                <a:solidFill>
                  <a:srgbClr val="0070C0"/>
                </a:solidFill>
              </a:rPr>
              <a:t>pixels</a:t>
            </a:r>
          </a:p>
          <a:p>
            <a:endParaRPr lang="en-US" dirty="0"/>
          </a:p>
          <a:p>
            <a:r>
              <a:rPr lang="en-US" dirty="0" smtClean="0"/>
              <a:t>Ocean and Land (dark target) algorithms are based on the assumption that aerosols brighten the scene</a:t>
            </a:r>
          </a:p>
          <a:p>
            <a:endParaRPr lang="en-US" dirty="0"/>
          </a:p>
          <a:p>
            <a:r>
              <a:rPr lang="en-US" dirty="0" smtClean="0"/>
              <a:t>Retrievals can only occur where there are a sufficient number of spectrally dark pixels.</a:t>
            </a:r>
            <a:endParaRPr lang="en-US" dirty="0"/>
          </a:p>
          <a:p>
            <a:endParaRPr lang="en-US" dirty="0"/>
          </a:p>
        </p:txBody>
      </p:sp>
    </p:spTree>
    <p:extLst>
      <p:ext uri="{BB962C8B-B14F-4D97-AF65-F5344CB8AC3E}">
        <p14:creationId xmlns:p14="http://schemas.microsoft.com/office/powerpoint/2010/main" val="238567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fade">
                                      <p:cBhvr>
                                        <p:cTn id="2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686800" cy="1143000"/>
          </a:xfrm>
        </p:spPr>
        <p:txBody>
          <a:bodyPr>
            <a:normAutofit/>
          </a:bodyPr>
          <a:lstStyle/>
          <a:p>
            <a:r>
              <a:rPr lang="en-US" sz="4000" dirty="0" smtClean="0"/>
              <a:t>Aerosol SDS and What They Really Mean</a:t>
            </a:r>
            <a:endParaRPr lang="en-US" sz="4000" dirty="0"/>
          </a:p>
        </p:txBody>
      </p:sp>
      <p:sp>
        <p:nvSpPr>
          <p:cNvPr id="3" name="Content Placeholder 2"/>
          <p:cNvSpPr>
            <a:spLocks noGrp="1"/>
          </p:cNvSpPr>
          <p:nvPr>
            <p:ph idx="1"/>
          </p:nvPr>
        </p:nvSpPr>
        <p:spPr>
          <a:xfrm>
            <a:off x="457200" y="1447800"/>
            <a:ext cx="8229600" cy="5181600"/>
          </a:xfrm>
        </p:spPr>
        <p:txBody>
          <a:bodyPr>
            <a:normAutofit fontScale="92500" lnSpcReduction="20000"/>
          </a:bodyPr>
          <a:lstStyle/>
          <a:p>
            <a:r>
              <a:rPr lang="en-US" dirty="0" smtClean="0"/>
              <a:t>The </a:t>
            </a:r>
            <a:r>
              <a:rPr lang="en-US" b="1" dirty="0" smtClean="0">
                <a:solidFill>
                  <a:srgbClr val="0070C0"/>
                </a:solidFill>
              </a:rPr>
              <a:t>Ocean</a:t>
            </a:r>
            <a:r>
              <a:rPr lang="en-US" dirty="0" smtClean="0"/>
              <a:t> and </a:t>
            </a:r>
            <a:r>
              <a:rPr lang="en-US" b="1" dirty="0" smtClean="0">
                <a:solidFill>
                  <a:srgbClr val="CC6600"/>
                </a:solidFill>
              </a:rPr>
              <a:t>Land</a:t>
            </a:r>
            <a:r>
              <a:rPr lang="en-US" dirty="0" smtClean="0"/>
              <a:t> algorithms each produce their own SDS’s.</a:t>
            </a:r>
          </a:p>
          <a:p>
            <a:endParaRPr lang="en-US" dirty="0"/>
          </a:p>
          <a:p>
            <a:r>
              <a:rPr lang="en-US" dirty="0" smtClean="0"/>
              <a:t>When both algorithms retrieve the same parameter they may be combined into a joint </a:t>
            </a:r>
            <a:r>
              <a:rPr lang="en-US" b="1" dirty="0" err="1" smtClean="0">
                <a:solidFill>
                  <a:srgbClr val="CC04B4"/>
                </a:solidFill>
              </a:rPr>
              <a:t>Land_And_Ocean</a:t>
            </a:r>
            <a:r>
              <a:rPr lang="en-US" b="1" dirty="0" smtClean="0">
                <a:solidFill>
                  <a:srgbClr val="CC04B4"/>
                </a:solidFill>
              </a:rPr>
              <a:t> </a:t>
            </a:r>
            <a:r>
              <a:rPr lang="en-US" dirty="0" smtClean="0"/>
              <a:t>SDS.</a:t>
            </a:r>
          </a:p>
          <a:p>
            <a:endParaRPr lang="en-US" dirty="0"/>
          </a:p>
          <a:p>
            <a:r>
              <a:rPr lang="en-US" dirty="0" smtClean="0"/>
              <a:t>The individual </a:t>
            </a:r>
            <a:r>
              <a:rPr lang="en-US" b="1" dirty="0" smtClean="0">
                <a:solidFill>
                  <a:srgbClr val="CC6600"/>
                </a:solidFill>
              </a:rPr>
              <a:t>Land</a:t>
            </a:r>
            <a:r>
              <a:rPr lang="en-US" dirty="0" smtClean="0"/>
              <a:t> or </a:t>
            </a:r>
            <a:r>
              <a:rPr lang="en-US" b="1" dirty="0" smtClean="0">
                <a:solidFill>
                  <a:srgbClr val="0070C0"/>
                </a:solidFill>
              </a:rPr>
              <a:t>Ocean</a:t>
            </a:r>
            <a:r>
              <a:rPr lang="en-US" dirty="0" smtClean="0"/>
              <a:t> SDS is generally preferred because</a:t>
            </a:r>
          </a:p>
          <a:p>
            <a:pPr lvl="1"/>
            <a:r>
              <a:rPr lang="en-US" dirty="0" smtClean="0"/>
              <a:t>it contains more wavelengths</a:t>
            </a:r>
          </a:p>
          <a:p>
            <a:pPr lvl="1"/>
            <a:r>
              <a:rPr lang="en-US" dirty="0" smtClean="0"/>
              <a:t>gives more information about quality</a:t>
            </a:r>
          </a:p>
          <a:p>
            <a:pPr lvl="1"/>
            <a:r>
              <a:rPr lang="en-US" dirty="0" smtClean="0"/>
              <a:t>at level 3 it gives a quality weighted product that screens out anomalies</a:t>
            </a:r>
          </a:p>
          <a:p>
            <a:pPr lvl="1"/>
            <a:endParaRPr lang="en-US" dirty="0"/>
          </a:p>
          <a:p>
            <a:r>
              <a:rPr lang="en-US" b="1" dirty="0" err="1" smtClean="0">
                <a:solidFill>
                  <a:srgbClr val="CC04B4"/>
                </a:solidFill>
              </a:rPr>
              <a:t>Land_And_Ocean</a:t>
            </a:r>
            <a:r>
              <a:rPr lang="en-US" dirty="0" smtClean="0"/>
              <a:t> is useful if you need both together but may not give the same results as </a:t>
            </a:r>
            <a:r>
              <a:rPr lang="en-US" b="1" dirty="0" smtClean="0">
                <a:solidFill>
                  <a:srgbClr val="CC6600"/>
                </a:solidFill>
              </a:rPr>
              <a:t>Land</a:t>
            </a:r>
            <a:r>
              <a:rPr lang="en-US" dirty="0" smtClean="0"/>
              <a:t> or </a:t>
            </a:r>
            <a:r>
              <a:rPr lang="en-US" b="1" dirty="0" smtClean="0">
                <a:solidFill>
                  <a:srgbClr val="0070C0"/>
                </a:solidFill>
              </a:rPr>
              <a:t>Ocean</a:t>
            </a:r>
            <a:r>
              <a:rPr lang="en-US" dirty="0" smtClean="0"/>
              <a:t>.</a:t>
            </a:r>
            <a:endParaRPr lang="en-US" dirty="0"/>
          </a:p>
        </p:txBody>
      </p:sp>
    </p:spTree>
    <p:extLst>
      <p:ext uri="{BB962C8B-B14F-4D97-AF65-F5344CB8AC3E}">
        <p14:creationId xmlns:p14="http://schemas.microsoft.com/office/powerpoint/2010/main" val="285383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784361"/>
          </a:xfrm>
        </p:spPr>
        <p:txBody>
          <a:bodyPr>
            <a:normAutofit fontScale="90000"/>
          </a:bodyPr>
          <a:lstStyle/>
          <a:p>
            <a:r>
              <a:rPr lang="en-US" dirty="0" smtClean="0"/>
              <a:t>MODIS Aerosol Products</a:t>
            </a:r>
            <a:endParaRPr lang="en-US" dirty="0"/>
          </a:p>
        </p:txBody>
      </p:sp>
      <p:sp>
        <p:nvSpPr>
          <p:cNvPr id="3" name="Content Placeholder 2"/>
          <p:cNvSpPr>
            <a:spLocks noGrp="1"/>
          </p:cNvSpPr>
          <p:nvPr>
            <p:ph idx="1"/>
          </p:nvPr>
        </p:nvSpPr>
        <p:spPr>
          <a:xfrm>
            <a:off x="152400" y="1295400"/>
            <a:ext cx="8763000" cy="5334000"/>
          </a:xfrm>
        </p:spPr>
        <p:txBody>
          <a:bodyPr>
            <a:normAutofit/>
          </a:bodyPr>
          <a:lstStyle/>
          <a:p>
            <a:r>
              <a:rPr lang="en-US" dirty="0" smtClean="0"/>
              <a:t>Important to remember for MODIS Aerosol Products</a:t>
            </a:r>
          </a:p>
          <a:p>
            <a:pPr lvl="1"/>
            <a:r>
              <a:rPr lang="en-US" b="1" dirty="0" smtClean="0">
                <a:solidFill>
                  <a:srgbClr val="0070C0"/>
                </a:solidFill>
              </a:rPr>
              <a:t>Ocean</a:t>
            </a:r>
            <a:r>
              <a:rPr lang="en-US" dirty="0" smtClean="0"/>
              <a:t> and </a:t>
            </a:r>
            <a:r>
              <a:rPr lang="en-US" b="1" dirty="0" smtClean="0">
                <a:solidFill>
                  <a:srgbClr val="CC6600"/>
                </a:solidFill>
              </a:rPr>
              <a:t>Land</a:t>
            </a:r>
            <a:r>
              <a:rPr lang="en-US" dirty="0" smtClean="0"/>
              <a:t> Products are produced using totally separate and distinct algorithms.</a:t>
            </a:r>
          </a:p>
          <a:p>
            <a:pPr lvl="1"/>
            <a:r>
              <a:rPr lang="en-US" dirty="0" smtClean="0"/>
              <a:t>All current aerosol products are 10 km x 10 km </a:t>
            </a:r>
          </a:p>
          <a:p>
            <a:pPr lvl="1"/>
            <a:endParaRPr lang="en-US" dirty="0"/>
          </a:p>
          <a:p>
            <a:pPr lvl="1"/>
            <a:r>
              <a:rPr lang="en-US" dirty="0" smtClean="0"/>
              <a:t>The most important products are </a:t>
            </a:r>
            <a:r>
              <a:rPr lang="en-US" b="1" dirty="0" smtClean="0">
                <a:solidFill>
                  <a:srgbClr val="CC04B4"/>
                </a:solidFill>
              </a:rPr>
              <a:t>Aerosol Optical Depth </a:t>
            </a:r>
            <a:r>
              <a:rPr lang="en-US" dirty="0" smtClean="0"/>
              <a:t>and </a:t>
            </a:r>
            <a:r>
              <a:rPr lang="en-US" b="1" dirty="0" smtClean="0"/>
              <a:t>Fine Fraction</a:t>
            </a:r>
            <a:r>
              <a:rPr lang="en-US" dirty="0" smtClean="0"/>
              <a:t>.</a:t>
            </a:r>
          </a:p>
          <a:p>
            <a:pPr lvl="2"/>
            <a:r>
              <a:rPr lang="en-US" dirty="0" smtClean="0"/>
              <a:t>These exist for both </a:t>
            </a:r>
            <a:r>
              <a:rPr lang="en-US" b="1" dirty="0" smtClean="0">
                <a:solidFill>
                  <a:srgbClr val="0070C0"/>
                </a:solidFill>
              </a:rPr>
              <a:t>Ocean</a:t>
            </a:r>
            <a:r>
              <a:rPr lang="en-US" dirty="0" smtClean="0"/>
              <a:t> and </a:t>
            </a:r>
            <a:r>
              <a:rPr lang="en-US" b="1" dirty="0" smtClean="0">
                <a:solidFill>
                  <a:srgbClr val="CC6600"/>
                </a:solidFill>
              </a:rPr>
              <a:t>Land</a:t>
            </a:r>
          </a:p>
          <a:p>
            <a:pPr lvl="2"/>
            <a:endParaRPr lang="en-US" dirty="0"/>
          </a:p>
          <a:p>
            <a:pPr lvl="2"/>
            <a:r>
              <a:rPr lang="en-US" dirty="0" smtClean="0"/>
              <a:t>Fine Fraction over land should be seen as a qualitative indicator not as a quantitative measurement</a:t>
            </a:r>
            <a:endParaRPr lang="en-US" dirty="0"/>
          </a:p>
        </p:txBody>
      </p:sp>
    </p:spTree>
    <p:extLst>
      <p:ext uri="{BB962C8B-B14F-4D97-AF65-F5344CB8AC3E}">
        <p14:creationId xmlns:p14="http://schemas.microsoft.com/office/powerpoint/2010/main" val="3540748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smtClean="0"/>
              <a:t>Quality Assurance</a:t>
            </a:r>
            <a:endParaRPr lang="en-US" dirty="0"/>
          </a:p>
        </p:txBody>
      </p:sp>
      <p:sp>
        <p:nvSpPr>
          <p:cNvPr id="3" name="Content Placeholder 2"/>
          <p:cNvSpPr>
            <a:spLocks noGrp="1"/>
          </p:cNvSpPr>
          <p:nvPr>
            <p:ph idx="1"/>
          </p:nvPr>
        </p:nvSpPr>
        <p:spPr>
          <a:xfrm>
            <a:off x="152400" y="1295400"/>
            <a:ext cx="8686800" cy="5410200"/>
          </a:xfrm>
        </p:spPr>
        <p:txBody>
          <a:bodyPr>
            <a:normAutofit fontScale="92500" lnSpcReduction="20000"/>
          </a:bodyPr>
          <a:lstStyle/>
          <a:p>
            <a:r>
              <a:rPr lang="en-US" dirty="0" smtClean="0"/>
              <a:t>QA is our indication of how much confidence we have in the quality of the retrieval.</a:t>
            </a:r>
          </a:p>
          <a:p>
            <a:endParaRPr lang="en-US" dirty="0"/>
          </a:p>
          <a:p>
            <a:r>
              <a:rPr lang="en-US" dirty="0" err="1" smtClean="0"/>
              <a:t>Quality_Assurance_Ocean</a:t>
            </a:r>
            <a:r>
              <a:rPr lang="en-US" dirty="0" smtClean="0"/>
              <a:t> – Scale is 0-3</a:t>
            </a:r>
          </a:p>
          <a:p>
            <a:pPr lvl="1"/>
            <a:r>
              <a:rPr lang="en-US" dirty="0" smtClean="0"/>
              <a:t>We use Ocean QA above 0</a:t>
            </a:r>
          </a:p>
          <a:p>
            <a:pPr lvl="1"/>
            <a:r>
              <a:rPr lang="en-US" dirty="0" smtClean="0"/>
              <a:t>Factors </a:t>
            </a:r>
          </a:p>
          <a:p>
            <a:pPr lvl="2"/>
            <a:r>
              <a:rPr lang="en-US" dirty="0" smtClean="0"/>
              <a:t>Number of pixels</a:t>
            </a:r>
          </a:p>
          <a:p>
            <a:pPr lvl="2"/>
            <a:r>
              <a:rPr lang="en-US" dirty="0" smtClean="0"/>
              <a:t>Error fitting</a:t>
            </a:r>
          </a:p>
          <a:p>
            <a:pPr lvl="2"/>
            <a:r>
              <a:rPr lang="en-US" dirty="0" smtClean="0"/>
              <a:t>How close to glint</a:t>
            </a:r>
          </a:p>
          <a:p>
            <a:pPr lvl="2"/>
            <a:endParaRPr lang="en-US" dirty="0"/>
          </a:p>
          <a:p>
            <a:r>
              <a:rPr lang="en-US" dirty="0" err="1" smtClean="0"/>
              <a:t>Quality_Assurance_Land</a:t>
            </a:r>
            <a:r>
              <a:rPr lang="en-US" dirty="0" smtClean="0"/>
              <a:t> – Scale is 0-3</a:t>
            </a:r>
          </a:p>
          <a:p>
            <a:pPr lvl="1"/>
            <a:r>
              <a:rPr lang="en-US" dirty="0" smtClean="0"/>
              <a:t>We use Land QA of 3</a:t>
            </a:r>
          </a:p>
          <a:p>
            <a:pPr lvl="1"/>
            <a:r>
              <a:rPr lang="en-US" dirty="0" smtClean="0"/>
              <a:t>Factors</a:t>
            </a:r>
          </a:p>
          <a:p>
            <a:pPr lvl="2"/>
            <a:r>
              <a:rPr lang="en-US" dirty="0" smtClean="0"/>
              <a:t>Number of pixels</a:t>
            </a:r>
          </a:p>
          <a:p>
            <a:pPr lvl="2"/>
            <a:r>
              <a:rPr lang="en-US" dirty="0" smtClean="0"/>
              <a:t>Error fitting</a:t>
            </a:r>
          </a:p>
          <a:p>
            <a:pPr lvl="2"/>
            <a:r>
              <a:rPr lang="en-US" dirty="0" smtClean="0"/>
              <a:t>Surface reflectance</a:t>
            </a:r>
          </a:p>
        </p:txBody>
      </p:sp>
      <p:pic>
        <p:nvPicPr>
          <p:cNvPr id="15366" name="Picture 6" descr="http://www.nasa.gov/images/content/279960main_aod_apri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6392" y="2895600"/>
            <a:ext cx="3052808"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82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2" end="12"/>
                                            </p:txEl>
                                          </p:spTgt>
                                        </p:tgtEl>
                                        <p:attrNameLst>
                                          <p:attrName>style.visibility</p:attrName>
                                        </p:attrNameLst>
                                      </p:cBhvr>
                                      <p:to>
                                        <p:strVal val="visible"/>
                                      </p:to>
                                    </p:set>
                                    <p:animEffect transition="in" filter="fade">
                                      <p:cBhvr>
                                        <p:cTn id="30" dur="500"/>
                                        <p:tgtEl>
                                          <p:spTgt spid="3">
                                            <p:txEl>
                                              <p:pRg st="12" end="1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animEffect transition="in" filter="fade">
                                      <p:cBhvr>
                                        <p:cTn id="33" dur="500"/>
                                        <p:tgtEl>
                                          <p:spTgt spid="3">
                                            <p:txEl>
                                              <p:pRg st="13" end="13"/>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4" end="14"/>
                                            </p:txEl>
                                          </p:spTgt>
                                        </p:tgtEl>
                                        <p:attrNameLst>
                                          <p:attrName>style.visibility</p:attrName>
                                        </p:attrNameLst>
                                      </p:cBhvr>
                                      <p:to>
                                        <p:strVal val="visible"/>
                                      </p:to>
                                    </p:set>
                                    <p:animEffect transition="in" filter="fade">
                                      <p:cBhvr>
                                        <p:cTn id="36"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54" y="289862"/>
            <a:ext cx="8229600" cy="856488"/>
          </a:xfrm>
        </p:spPr>
        <p:txBody>
          <a:bodyPr/>
          <a:lstStyle/>
          <a:p>
            <a:r>
              <a:rPr lang="en-US" dirty="0" smtClean="0"/>
              <a:t>Main Products - Ocean</a:t>
            </a:r>
            <a:endParaRPr lang="en-US" dirty="0"/>
          </a:p>
        </p:txBody>
      </p:sp>
      <p:sp>
        <p:nvSpPr>
          <p:cNvPr id="3" name="Content Placeholder 2"/>
          <p:cNvSpPr>
            <a:spLocks noGrp="1"/>
          </p:cNvSpPr>
          <p:nvPr>
            <p:ph idx="1"/>
          </p:nvPr>
        </p:nvSpPr>
        <p:spPr>
          <a:xfrm>
            <a:off x="330254" y="1981200"/>
            <a:ext cx="8229600" cy="4389120"/>
          </a:xfrm>
        </p:spPr>
        <p:txBody>
          <a:bodyPr/>
          <a:lstStyle/>
          <a:p>
            <a:r>
              <a:rPr lang="en-US" dirty="0" err="1" smtClean="0"/>
              <a:t>Effective_Optical_Depth_Average_Ocean</a:t>
            </a:r>
            <a:endParaRPr lang="en-US" dirty="0" smtClean="0"/>
          </a:p>
          <a:p>
            <a:pPr lvl="1"/>
            <a:r>
              <a:rPr lang="en-US" dirty="0" smtClean="0"/>
              <a:t>Retrieved AOD at 0.47, 0.55, 0.66, 0.86, 1.24, 1.63, 2.13</a:t>
            </a:r>
          </a:p>
          <a:p>
            <a:pPr lvl="1"/>
            <a:endParaRPr lang="en-US" dirty="0"/>
          </a:p>
          <a:p>
            <a:r>
              <a:rPr lang="en-US" dirty="0" smtClean="0"/>
              <a:t>Optical_Depth_Ratio_Small_Ocean_0.55*</a:t>
            </a:r>
          </a:p>
          <a:p>
            <a:pPr lvl="1"/>
            <a:r>
              <a:rPr lang="en-US" dirty="0" smtClean="0"/>
              <a:t>Fraction of Fine Mode AOD at 0.55</a:t>
            </a:r>
          </a:p>
          <a:p>
            <a:pPr lvl="1"/>
            <a:endParaRPr lang="en-US" dirty="0"/>
          </a:p>
          <a:p>
            <a:r>
              <a:rPr lang="en-US" dirty="0" err="1" smtClean="0"/>
              <a:t>Optical_Depth_Small_Average_Ocean</a:t>
            </a:r>
            <a:endParaRPr lang="en-US" dirty="0" smtClean="0"/>
          </a:p>
          <a:p>
            <a:pPr lvl="1"/>
            <a:r>
              <a:rPr lang="en-US" dirty="0" smtClean="0"/>
              <a:t>AOD * Fine Mode Ratio</a:t>
            </a:r>
            <a:endParaRPr lang="en-US" dirty="0"/>
          </a:p>
        </p:txBody>
      </p:sp>
    </p:spTree>
    <p:extLst>
      <p:ext uri="{BB962C8B-B14F-4D97-AF65-F5344CB8AC3E}">
        <p14:creationId xmlns:p14="http://schemas.microsoft.com/office/powerpoint/2010/main" val="48633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27294"/>
          </a:xfrm>
        </p:spPr>
        <p:txBody>
          <a:bodyPr/>
          <a:lstStyle/>
          <a:p>
            <a:r>
              <a:rPr lang="en-US" dirty="0" smtClean="0"/>
              <a:t>Additional Products - Ocean</a:t>
            </a:r>
            <a:endParaRPr lang="en-US" dirty="0"/>
          </a:p>
        </p:txBody>
      </p:sp>
      <p:sp>
        <p:nvSpPr>
          <p:cNvPr id="3" name="Content Placeholder 2"/>
          <p:cNvSpPr>
            <a:spLocks noGrp="1"/>
          </p:cNvSpPr>
          <p:nvPr>
            <p:ph idx="1"/>
          </p:nvPr>
        </p:nvSpPr>
        <p:spPr>
          <a:xfrm>
            <a:off x="152400" y="1219200"/>
            <a:ext cx="8686800" cy="5303520"/>
          </a:xfrm>
        </p:spPr>
        <p:txBody>
          <a:bodyPr>
            <a:normAutofit fontScale="92500" lnSpcReduction="20000"/>
          </a:bodyPr>
          <a:lstStyle/>
          <a:p>
            <a:r>
              <a:rPr lang="en-US" b="1" dirty="0" err="1" smtClean="0"/>
              <a:t>Optical_Depth_Large_Average_Ocean</a:t>
            </a:r>
            <a:endParaRPr lang="en-US" b="1" dirty="0" smtClean="0"/>
          </a:p>
          <a:p>
            <a:pPr lvl="1"/>
            <a:r>
              <a:rPr lang="en-US" dirty="0" smtClean="0"/>
              <a:t>(1-Fine Fraction)*AOD for the 7 ocean wavelengths</a:t>
            </a:r>
          </a:p>
          <a:p>
            <a:pPr lvl="1"/>
            <a:endParaRPr lang="en-US" dirty="0"/>
          </a:p>
          <a:p>
            <a:r>
              <a:rPr lang="en-US" b="1" dirty="0" err="1" smtClean="0"/>
              <a:t>Mass_Concentration_Ocean</a:t>
            </a:r>
            <a:r>
              <a:rPr lang="en-US" b="1" dirty="0" smtClean="0"/>
              <a:t>*</a:t>
            </a:r>
          </a:p>
          <a:p>
            <a:pPr lvl="1"/>
            <a:r>
              <a:rPr lang="en-US" dirty="0" smtClean="0"/>
              <a:t>Total column mass per unit area in unis of 1.0e</a:t>
            </a:r>
            <a:r>
              <a:rPr lang="en-US" baseline="30000" dirty="0" smtClean="0"/>
              <a:t>-6</a:t>
            </a:r>
            <a:r>
              <a:rPr lang="en-US" dirty="0" smtClean="0"/>
              <a:t>g/cm</a:t>
            </a:r>
            <a:r>
              <a:rPr lang="en-US" baseline="30000" dirty="0" smtClean="0"/>
              <a:t>2</a:t>
            </a:r>
          </a:p>
          <a:p>
            <a:pPr lvl="1"/>
            <a:endParaRPr lang="en-US" dirty="0"/>
          </a:p>
          <a:p>
            <a:r>
              <a:rPr lang="en-US" b="1" dirty="0" smtClean="0"/>
              <a:t>Angstrom_Exponent_1_Ocean*    </a:t>
            </a:r>
            <a:r>
              <a:rPr lang="en-US" dirty="0" smtClean="0"/>
              <a:t>0.55/0.86</a:t>
            </a:r>
          </a:p>
          <a:p>
            <a:r>
              <a:rPr lang="en-US" b="1" dirty="0" smtClean="0"/>
              <a:t>Angstrom_Exponent_2_Ocean*    </a:t>
            </a:r>
            <a:r>
              <a:rPr lang="en-US" dirty="0" smtClean="0"/>
              <a:t>0.86/2.1</a:t>
            </a:r>
          </a:p>
          <a:p>
            <a:endParaRPr lang="en-US" dirty="0"/>
          </a:p>
          <a:p>
            <a:r>
              <a:rPr lang="en-US" b="1" dirty="0" err="1" smtClean="0"/>
              <a:t>Optical_Depth_by_Models_Ocean</a:t>
            </a:r>
            <a:endParaRPr lang="en-US" b="1" dirty="0" smtClean="0"/>
          </a:p>
          <a:p>
            <a:pPr lvl="1"/>
            <a:r>
              <a:rPr lang="en-US" dirty="0" smtClean="0"/>
              <a:t>Retrieval AOT per model. This information is carried into the level 3 products</a:t>
            </a:r>
          </a:p>
          <a:p>
            <a:pPr lvl="1"/>
            <a:endParaRPr lang="en-US" dirty="0"/>
          </a:p>
          <a:p>
            <a:r>
              <a:rPr lang="en-US" b="1" dirty="0" err="1" smtClean="0"/>
              <a:t>Effective_Radius_Ocean</a:t>
            </a:r>
            <a:endParaRPr lang="en-US" b="1" dirty="0" smtClean="0"/>
          </a:p>
          <a:p>
            <a:pPr lvl="1"/>
            <a:r>
              <a:rPr lang="en-US" dirty="0" smtClean="0"/>
              <a:t>Effective Radius at 0.55 for both the fine and coarse modes</a:t>
            </a:r>
          </a:p>
        </p:txBody>
      </p:sp>
    </p:spTree>
    <p:extLst>
      <p:ext uri="{BB962C8B-B14F-4D97-AF65-F5344CB8AC3E}">
        <p14:creationId xmlns:p14="http://schemas.microsoft.com/office/powerpoint/2010/main" val="78781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3" end="13"/>
                                            </p:txEl>
                                          </p:spTgt>
                                        </p:tgtEl>
                                        <p:attrNameLst>
                                          <p:attrName>style.visibility</p:attrName>
                                        </p:attrNameLst>
                                      </p:cBhvr>
                                      <p:to>
                                        <p:strVal val="visible"/>
                                      </p:to>
                                    </p:set>
                                    <p:animEffect transition="in" filter="fade">
                                      <p:cBhvr>
                                        <p:cTn id="2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932688"/>
          </a:xfrm>
        </p:spPr>
        <p:txBody>
          <a:bodyPr>
            <a:normAutofit/>
          </a:bodyPr>
          <a:lstStyle/>
          <a:p>
            <a:r>
              <a:rPr lang="en-US" dirty="0" smtClean="0"/>
              <a:t>Dark Target</a:t>
            </a:r>
            <a:endParaRPr lang="en-US" dirty="0"/>
          </a:p>
        </p:txBody>
      </p:sp>
      <p:sp>
        <p:nvSpPr>
          <p:cNvPr id="3" name="Content Placeholder 2"/>
          <p:cNvSpPr>
            <a:spLocks noGrp="1"/>
          </p:cNvSpPr>
          <p:nvPr>
            <p:ph idx="1"/>
          </p:nvPr>
        </p:nvSpPr>
        <p:spPr>
          <a:xfrm>
            <a:off x="171731" y="1455174"/>
            <a:ext cx="4862052" cy="5326626"/>
          </a:xfrm>
        </p:spPr>
        <p:txBody>
          <a:bodyPr>
            <a:normAutofit fontScale="77500" lnSpcReduction="20000"/>
          </a:bodyPr>
          <a:lstStyle/>
          <a:p>
            <a:r>
              <a:rPr lang="en-US" sz="3000" dirty="0" smtClean="0"/>
              <a:t>What is a dark target algorithm and why do we use it?</a:t>
            </a:r>
          </a:p>
          <a:p>
            <a:pPr lvl="1"/>
            <a:r>
              <a:rPr lang="en-US" dirty="0" smtClean="0"/>
              <a:t>We have a mixed signal of aerosol and surface</a:t>
            </a:r>
          </a:p>
          <a:p>
            <a:pPr lvl="1"/>
            <a:endParaRPr lang="en-US" dirty="0" smtClean="0"/>
          </a:p>
          <a:p>
            <a:pPr lvl="1"/>
            <a:r>
              <a:rPr lang="en-US" dirty="0" smtClean="0"/>
              <a:t>If we remove the surface signal (our noise) we are left with aerosol (our signal)</a:t>
            </a:r>
          </a:p>
          <a:p>
            <a:pPr lvl="1"/>
            <a:endParaRPr lang="en-US" dirty="0" smtClean="0"/>
          </a:p>
          <a:p>
            <a:pPr lvl="1"/>
            <a:r>
              <a:rPr lang="en-US" dirty="0" smtClean="0"/>
              <a:t>Choosing dark targets helps to minimize our error from the surface signal</a:t>
            </a:r>
          </a:p>
          <a:p>
            <a:pPr lvl="1"/>
            <a:endParaRPr lang="en-US" dirty="0" smtClean="0"/>
          </a:p>
          <a:p>
            <a:pPr lvl="1"/>
            <a:r>
              <a:rPr lang="en-US" dirty="0" smtClean="0"/>
              <a:t>Will need to consider if we are over land or over ocean.</a:t>
            </a:r>
          </a:p>
          <a:p>
            <a:pPr lvl="1"/>
            <a:endParaRPr lang="en-US" dirty="0"/>
          </a:p>
          <a:p>
            <a:pPr lvl="1"/>
            <a:r>
              <a:rPr lang="en-US" dirty="0" smtClean="0"/>
              <a:t>Discard the brightest 50% and darkest 20% of pixels…. Apply retrieval algorithm if sufficient pixels remain</a:t>
            </a:r>
            <a:endParaRPr lang="en-US" dirty="0"/>
          </a:p>
        </p:txBody>
      </p:sp>
      <p:pic>
        <p:nvPicPr>
          <p:cNvPr id="5" name="Picture 4"/>
          <p:cNvPicPr>
            <a:picLocks noChangeAspect="1"/>
          </p:cNvPicPr>
          <p:nvPr/>
        </p:nvPicPr>
        <p:blipFill>
          <a:blip r:embed="rId2"/>
          <a:stretch>
            <a:fillRect/>
          </a:stretch>
        </p:blipFill>
        <p:spPr>
          <a:xfrm>
            <a:off x="5144203" y="481173"/>
            <a:ext cx="3697627" cy="2788475"/>
          </a:xfrm>
          <a:prstGeom prst="rect">
            <a:avLst/>
          </a:prstGeom>
        </p:spPr>
      </p:pic>
      <p:pic>
        <p:nvPicPr>
          <p:cNvPr id="10242" name="Picture 2" descr="http://disc.sci.gsfc.nasa.gov/gesNews/images/modis_aod_555nm_Jun-Aug2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3783" y="3602863"/>
            <a:ext cx="4131903" cy="2950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52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229600" cy="856488"/>
          </a:xfrm>
        </p:spPr>
        <p:txBody>
          <a:bodyPr/>
          <a:lstStyle/>
          <a:p>
            <a:r>
              <a:rPr lang="en-US" dirty="0" smtClean="0"/>
              <a:t>Over Oceans</a:t>
            </a:r>
            <a:endParaRPr lang="en-US" dirty="0"/>
          </a:p>
        </p:txBody>
      </p:sp>
      <p:sp>
        <p:nvSpPr>
          <p:cNvPr id="3" name="Content Placeholder 2"/>
          <p:cNvSpPr>
            <a:spLocks noGrp="1"/>
          </p:cNvSpPr>
          <p:nvPr>
            <p:ph idx="1"/>
          </p:nvPr>
        </p:nvSpPr>
        <p:spPr>
          <a:xfrm>
            <a:off x="152400" y="1311941"/>
            <a:ext cx="3810000" cy="5317459"/>
          </a:xfrm>
        </p:spPr>
        <p:txBody>
          <a:bodyPr>
            <a:normAutofit fontScale="92500" lnSpcReduction="20000"/>
          </a:bodyPr>
          <a:lstStyle/>
          <a:p>
            <a:r>
              <a:rPr lang="en-US" dirty="0" smtClean="0"/>
              <a:t>We can choose the wavelengths that give little or no surface signal.</a:t>
            </a:r>
          </a:p>
          <a:p>
            <a:endParaRPr lang="en-US" dirty="0"/>
          </a:p>
          <a:p>
            <a:r>
              <a:rPr lang="en-US" dirty="0" smtClean="0"/>
              <a:t>The o.55 channel is assumed to have a water leaving radiance o.oo5</a:t>
            </a:r>
          </a:p>
          <a:p>
            <a:endParaRPr lang="en-US" dirty="0"/>
          </a:p>
          <a:p>
            <a:r>
              <a:rPr lang="en-US" dirty="0" smtClean="0"/>
              <a:t>Longer wavelengths have no signal at all</a:t>
            </a:r>
          </a:p>
          <a:p>
            <a:endParaRPr lang="en-US" dirty="0"/>
          </a:p>
          <a:p>
            <a:r>
              <a:rPr lang="en-US" dirty="0" smtClean="0"/>
              <a:t>We account for the effects in the 0.55 channel in our radiative transfer calculations</a:t>
            </a:r>
            <a:endParaRPr lang="en-US" dirty="0"/>
          </a:p>
        </p:txBody>
      </p:sp>
      <p:pic>
        <p:nvPicPr>
          <p:cNvPr id="5" name="Picture 4"/>
          <p:cNvPicPr>
            <a:picLocks noChangeAspect="1"/>
          </p:cNvPicPr>
          <p:nvPr/>
        </p:nvPicPr>
        <p:blipFill>
          <a:blip r:embed="rId2"/>
          <a:stretch>
            <a:fillRect/>
          </a:stretch>
        </p:blipFill>
        <p:spPr>
          <a:xfrm>
            <a:off x="4187778" y="1166204"/>
            <a:ext cx="4948848" cy="3732053"/>
          </a:xfrm>
          <a:prstGeom prst="rect">
            <a:avLst/>
          </a:prstGeom>
        </p:spPr>
      </p:pic>
      <mc:AlternateContent xmlns:mc="http://schemas.openxmlformats.org/markup-compatibility/2006">
        <mc:Choice xmlns:a14="http://schemas.microsoft.com/office/drawing/2010/main" Requires="a14">
          <p:sp>
            <p:nvSpPr>
              <p:cNvPr id="6" name="TextBox 5"/>
              <p:cNvSpPr txBox="1"/>
              <p:nvPr/>
            </p:nvSpPr>
            <p:spPr>
              <a:xfrm>
                <a:off x="4839267" y="5257800"/>
                <a:ext cx="3645870" cy="584775"/>
              </a:xfrm>
              <a:prstGeom prst="rect">
                <a:avLst/>
              </a:prstGeom>
              <a:noFill/>
            </p:spPr>
            <p:txBody>
              <a:bodyPr wrap="none" rtlCol="0">
                <a:spAutoFit/>
              </a:bodyPr>
              <a:lstStyle/>
              <a:p>
                <a:r>
                  <a:rPr lang="en-US" sz="3200" dirty="0" smtClean="0">
                    <a:sym typeface="Wingdings" panose="05000000000000000000" pitchFamily="2" charset="2"/>
                  </a:rPr>
                  <a:t> Dark </a:t>
                </a:r>
                <a:r>
                  <a:rPr lang="el-GR" sz="3200" dirty="0" smtClean="0">
                    <a:sym typeface="Wingdings" panose="05000000000000000000" pitchFamily="2" charset="2"/>
                  </a:rPr>
                  <a:t>λ</a:t>
                </a:r>
                <a:r>
                  <a:rPr lang="en-US" sz="3200" dirty="0" smtClean="0">
                    <a:sym typeface="Wingdings" panose="05000000000000000000" pitchFamily="2" charset="2"/>
                  </a:rPr>
                  <a:t> </a:t>
                </a:r>
                <a14:m>
                  <m:oMath xmlns:m="http://schemas.openxmlformats.org/officeDocument/2006/math">
                    <m:r>
                      <a:rPr lang="en-US" sz="3200" i="1" dirty="0" smtClean="0">
                        <a:latin typeface="Cambria Math" panose="02040503050406030204" pitchFamily="18" charset="0"/>
                        <a:ea typeface="Cambria Math" panose="02040503050406030204" pitchFamily="18" charset="0"/>
                        <a:sym typeface="Wingdings" panose="05000000000000000000" pitchFamily="2" charset="2"/>
                      </a:rPr>
                      <m:t>≥</m:t>
                    </m:r>
                  </m:oMath>
                </a14:m>
                <a:r>
                  <a:rPr lang="en-US" sz="3200" dirty="0" smtClean="0">
                    <a:sym typeface="Wingdings" panose="05000000000000000000" pitchFamily="2" charset="2"/>
                  </a:rPr>
                  <a:t> 553 nm</a:t>
                </a:r>
                <a:endParaRPr lang="en-US" sz="3200" dirty="0"/>
              </a:p>
            </p:txBody>
          </p:sp>
        </mc:Choice>
        <mc:Fallback>
          <p:sp>
            <p:nvSpPr>
              <p:cNvPr id="6" name="TextBox 5"/>
              <p:cNvSpPr txBox="1">
                <a:spLocks noRot="1" noChangeAspect="1" noMove="1" noResize="1" noEditPoints="1" noAdjustHandles="1" noChangeArrowheads="1" noChangeShapeType="1" noTextEdit="1"/>
              </p:cNvSpPr>
              <p:nvPr/>
            </p:nvSpPr>
            <p:spPr>
              <a:xfrm>
                <a:off x="4839267" y="5257800"/>
                <a:ext cx="3645870" cy="584775"/>
              </a:xfrm>
              <a:prstGeom prst="rect">
                <a:avLst/>
              </a:prstGeom>
              <a:blipFill rotWithShape="0">
                <a:blip r:embed="rId3"/>
                <a:stretch>
                  <a:fillRect l="-4348" t="-15789" r="-3344" b="-34737"/>
                </a:stretch>
              </a:blipFill>
            </p:spPr>
            <p:txBody>
              <a:bodyPr/>
              <a:lstStyle/>
              <a:p>
                <a:r>
                  <a:rPr lang="en-US">
                    <a:noFill/>
                  </a:rPr>
                  <a:t> </a:t>
                </a:r>
              </a:p>
            </p:txBody>
          </p:sp>
        </mc:Fallback>
      </mc:AlternateContent>
    </p:spTree>
    <p:extLst>
      <p:ext uri="{BB962C8B-B14F-4D97-AF65-F5344CB8AC3E}">
        <p14:creationId xmlns:p14="http://schemas.microsoft.com/office/powerpoint/2010/main" val="378292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856488"/>
          </a:xfrm>
        </p:spPr>
        <p:txBody>
          <a:bodyPr/>
          <a:lstStyle/>
          <a:p>
            <a:r>
              <a:rPr lang="en-US" dirty="0" smtClean="0"/>
              <a:t>Aerosol Models over Ocean</a:t>
            </a:r>
            <a:endParaRPr lang="en-US" dirty="0"/>
          </a:p>
        </p:txBody>
      </p:sp>
      <p:pic>
        <p:nvPicPr>
          <p:cNvPr id="5" name="Picture 4"/>
          <p:cNvPicPr>
            <a:picLocks noChangeAspect="1"/>
          </p:cNvPicPr>
          <p:nvPr/>
        </p:nvPicPr>
        <p:blipFill>
          <a:blip r:embed="rId2"/>
          <a:stretch>
            <a:fillRect/>
          </a:stretch>
        </p:blipFill>
        <p:spPr>
          <a:xfrm>
            <a:off x="1143000" y="1581150"/>
            <a:ext cx="6934200" cy="5200650"/>
          </a:xfrm>
          <a:prstGeom prst="rect">
            <a:avLst/>
          </a:prstGeom>
        </p:spPr>
      </p:pic>
      <p:sp>
        <p:nvSpPr>
          <p:cNvPr id="6" name="Content Placeholder 2"/>
          <p:cNvSpPr>
            <a:spLocks noGrp="1"/>
          </p:cNvSpPr>
          <p:nvPr>
            <p:ph idx="1"/>
          </p:nvPr>
        </p:nvSpPr>
        <p:spPr>
          <a:xfrm>
            <a:off x="238432" y="1085088"/>
            <a:ext cx="8305800" cy="685800"/>
          </a:xfrm>
        </p:spPr>
        <p:txBody>
          <a:bodyPr>
            <a:normAutofit/>
          </a:bodyPr>
          <a:lstStyle/>
          <a:p>
            <a:r>
              <a:rPr lang="en-US" sz="3000" dirty="0" smtClean="0"/>
              <a:t>Represented by “MODES” – Fine &amp; Coarse</a:t>
            </a:r>
            <a:endParaRPr lang="en-US" dirty="0"/>
          </a:p>
        </p:txBody>
      </p:sp>
    </p:spTree>
    <p:extLst>
      <p:ext uri="{BB962C8B-B14F-4D97-AF65-F5344CB8AC3E}">
        <p14:creationId xmlns:p14="http://schemas.microsoft.com/office/powerpoint/2010/main" val="26631586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97603"/>
            <a:ext cx="8610600" cy="838200"/>
          </a:xfrm>
        </p:spPr>
        <p:txBody>
          <a:bodyPr>
            <a:normAutofit fontScale="90000"/>
          </a:bodyPr>
          <a:lstStyle/>
          <a:p>
            <a:r>
              <a:rPr lang="en-US" dirty="0" smtClean="0"/>
              <a:t>Aerosol Retrieval Combined </a:t>
            </a:r>
            <a:r>
              <a:rPr lang="en-US" sz="3100" dirty="0" smtClean="0"/>
              <a:t>(Land/Ocean)</a:t>
            </a:r>
            <a:endParaRPr lang="en-US" sz="3100" dirty="0"/>
          </a:p>
        </p:txBody>
      </p:sp>
      <p:sp>
        <p:nvSpPr>
          <p:cNvPr id="3" name="Content Placeholder 2"/>
          <p:cNvSpPr>
            <a:spLocks noGrp="1"/>
          </p:cNvSpPr>
          <p:nvPr>
            <p:ph idx="1"/>
          </p:nvPr>
        </p:nvSpPr>
        <p:spPr>
          <a:xfrm>
            <a:off x="457200" y="1424411"/>
            <a:ext cx="4114800" cy="4900189"/>
          </a:xfrm>
        </p:spPr>
        <p:txBody>
          <a:bodyPr/>
          <a:lstStyle/>
          <a:p>
            <a:r>
              <a:rPr lang="en-US" b="1" dirty="0" smtClean="0">
                <a:solidFill>
                  <a:srgbClr val="CC04B4"/>
                </a:solidFill>
              </a:rPr>
              <a:t>Retrieved</a:t>
            </a:r>
          </a:p>
          <a:p>
            <a:pPr lvl="1"/>
            <a:r>
              <a:rPr lang="en-US" dirty="0" smtClean="0"/>
              <a:t>τ </a:t>
            </a:r>
            <a:r>
              <a:rPr lang="en-US" dirty="0"/>
              <a:t>–</a:t>
            </a:r>
            <a:r>
              <a:rPr lang="en-US" dirty="0" smtClean="0"/>
              <a:t> 0.55 </a:t>
            </a:r>
            <a:r>
              <a:rPr lang="el-GR" dirty="0" smtClean="0"/>
              <a:t>μ</a:t>
            </a:r>
            <a:r>
              <a:rPr lang="en-US" dirty="0" smtClean="0"/>
              <a:t>m</a:t>
            </a:r>
          </a:p>
          <a:p>
            <a:pPr lvl="1"/>
            <a:r>
              <a:rPr lang="en-US" dirty="0" smtClean="0"/>
              <a:t>η – o.55 </a:t>
            </a:r>
            <a:r>
              <a:rPr lang="el-GR" dirty="0"/>
              <a:t>μ</a:t>
            </a:r>
            <a:r>
              <a:rPr lang="en-US" dirty="0" smtClean="0"/>
              <a:t>m</a:t>
            </a:r>
          </a:p>
          <a:p>
            <a:pPr lvl="1"/>
            <a:r>
              <a:rPr lang="en-US" dirty="0" smtClean="0"/>
              <a:t>ε – fitting error</a:t>
            </a:r>
          </a:p>
          <a:p>
            <a:pPr lvl="1"/>
            <a:r>
              <a:rPr lang="en-US" dirty="0" err="1" smtClean="0"/>
              <a:t>ρ</a:t>
            </a:r>
            <a:r>
              <a:rPr lang="en-US" baseline="30000" dirty="0" err="1" smtClean="0"/>
              <a:t>s</a:t>
            </a:r>
            <a:r>
              <a:rPr lang="en-US" dirty="0" smtClean="0"/>
              <a:t> – over land</a:t>
            </a:r>
          </a:p>
          <a:p>
            <a:pPr lvl="1"/>
            <a:endParaRPr lang="en-US" dirty="0" smtClean="0"/>
          </a:p>
          <a:p>
            <a:r>
              <a:rPr lang="en-US" b="1" dirty="0" smtClean="0">
                <a:solidFill>
                  <a:srgbClr val="CC04B4"/>
                </a:solidFill>
              </a:rPr>
              <a:t>Derived</a:t>
            </a:r>
          </a:p>
          <a:p>
            <a:pPr lvl="1"/>
            <a:r>
              <a:rPr lang="en-US" dirty="0"/>
              <a:t> </a:t>
            </a:r>
            <a:r>
              <a:rPr lang="el-GR" dirty="0" smtClean="0"/>
              <a:t>τ</a:t>
            </a:r>
            <a:r>
              <a:rPr lang="el-GR" baseline="-25000" dirty="0" smtClean="0"/>
              <a:t>λ</a:t>
            </a:r>
            <a:endParaRPr lang="en-US" baseline="-25000" dirty="0" smtClean="0"/>
          </a:p>
          <a:p>
            <a:pPr lvl="1"/>
            <a:r>
              <a:rPr lang="el-GR" dirty="0" smtClean="0"/>
              <a:t>α</a:t>
            </a:r>
            <a:r>
              <a:rPr lang="en-US" dirty="0" smtClean="0"/>
              <a:t> – Column Mass</a:t>
            </a:r>
          </a:p>
          <a:p>
            <a:pPr lvl="1"/>
            <a:r>
              <a:rPr lang="en-US" dirty="0" smtClean="0"/>
              <a:t>Diagnostics</a:t>
            </a:r>
            <a:endParaRPr lang="en-US" dirty="0"/>
          </a:p>
        </p:txBody>
      </p:sp>
      <p:pic>
        <p:nvPicPr>
          <p:cNvPr id="4" name="Picture 3"/>
          <p:cNvPicPr>
            <a:picLocks noChangeAspect="1"/>
          </p:cNvPicPr>
          <p:nvPr/>
        </p:nvPicPr>
        <p:blipFill>
          <a:blip r:embed="rId2"/>
          <a:stretch>
            <a:fillRect/>
          </a:stretch>
        </p:blipFill>
        <p:spPr>
          <a:xfrm>
            <a:off x="3810000" y="1088615"/>
            <a:ext cx="5105400" cy="5624594"/>
          </a:xfrm>
          <a:prstGeom prst="rect">
            <a:avLst/>
          </a:prstGeom>
        </p:spPr>
      </p:pic>
    </p:spTree>
    <p:extLst>
      <p:ext uri="{BB962C8B-B14F-4D97-AF65-F5344CB8AC3E}">
        <p14:creationId xmlns:p14="http://schemas.microsoft.com/office/powerpoint/2010/main" val="16768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7504"/>
            <a:ext cx="8229600" cy="856488"/>
          </a:xfrm>
        </p:spPr>
        <p:txBody>
          <a:bodyPr/>
          <a:lstStyle/>
          <a:p>
            <a:r>
              <a:rPr lang="en-US" dirty="0" smtClean="0"/>
              <a:t>Land Retrieval</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dirty="0" smtClean="0"/>
              <a:t>How is the land retrieval different than ocean?</a:t>
            </a:r>
          </a:p>
          <a:p>
            <a:endParaRPr lang="en-US" dirty="0" smtClean="0"/>
          </a:p>
          <a:p>
            <a:r>
              <a:rPr lang="en-US" b="1" dirty="0" smtClean="0">
                <a:solidFill>
                  <a:srgbClr val="CC04B4"/>
                </a:solidFill>
              </a:rPr>
              <a:t>Scenes are screened to remove</a:t>
            </a:r>
          </a:p>
          <a:p>
            <a:pPr lvl="1"/>
            <a:r>
              <a:rPr lang="en-US" dirty="0" smtClean="0"/>
              <a:t>Water</a:t>
            </a:r>
          </a:p>
          <a:p>
            <a:pPr lvl="1"/>
            <a:r>
              <a:rPr lang="en-US" dirty="0" smtClean="0"/>
              <a:t>Snow, Ice, Melting Snow</a:t>
            </a:r>
          </a:p>
          <a:p>
            <a:pPr lvl="1"/>
            <a:endParaRPr lang="en-US" dirty="0"/>
          </a:p>
          <a:p>
            <a:r>
              <a:rPr lang="en-US" b="1" dirty="0" smtClean="0">
                <a:solidFill>
                  <a:srgbClr val="CC04B4"/>
                </a:solidFill>
              </a:rPr>
              <a:t>Aerosol models are fixed and determined only by</a:t>
            </a:r>
          </a:p>
          <a:p>
            <a:pPr lvl="1"/>
            <a:r>
              <a:rPr lang="en-US" dirty="0" smtClean="0"/>
              <a:t>Location</a:t>
            </a:r>
          </a:p>
          <a:p>
            <a:pPr lvl="1"/>
            <a:r>
              <a:rPr lang="en-US" dirty="0" smtClean="0"/>
              <a:t>Season</a:t>
            </a:r>
          </a:p>
          <a:p>
            <a:pPr lvl="1"/>
            <a:endParaRPr lang="en-US" dirty="0"/>
          </a:p>
          <a:p>
            <a:r>
              <a:rPr lang="en-US" b="1" dirty="0" smtClean="0">
                <a:solidFill>
                  <a:srgbClr val="CC04B4"/>
                </a:solidFill>
              </a:rPr>
              <a:t>Only 3 wavelengths are used in the retrieval</a:t>
            </a:r>
          </a:p>
          <a:p>
            <a:pPr lvl="1"/>
            <a:r>
              <a:rPr lang="en-US" dirty="0" smtClean="0"/>
              <a:t>0.44, o.66 and 2.1</a:t>
            </a:r>
          </a:p>
        </p:txBody>
      </p:sp>
    </p:spTree>
    <p:extLst>
      <p:ext uri="{BB962C8B-B14F-4D97-AF65-F5344CB8AC3E}">
        <p14:creationId xmlns:p14="http://schemas.microsoft.com/office/powerpoint/2010/main" val="271982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2024"/>
            <a:ext cx="8839200" cy="914400"/>
          </a:xfrm>
        </p:spPr>
        <p:txBody>
          <a:bodyPr>
            <a:normAutofit fontScale="90000"/>
          </a:bodyPr>
          <a:lstStyle/>
          <a:p>
            <a:r>
              <a:rPr lang="en-US" dirty="0" smtClean="0"/>
              <a:t>We Require “Dark Targets” Over Land</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4301962"/>
                <a:ext cx="4419600" cy="2368878"/>
              </a:xfrm>
            </p:spPr>
            <p:txBody>
              <a:bodyPr>
                <a:normAutofit fontScale="92500" lnSpcReduction="10000"/>
              </a:bodyPr>
              <a:lstStyle/>
              <a:p>
                <a:r>
                  <a:rPr lang="en-US" dirty="0" smtClean="0"/>
                  <a:t>Vegetation Reflectance:</a:t>
                </a:r>
              </a:p>
              <a:p>
                <a:pPr lvl="1"/>
                <a:r>
                  <a:rPr lang="el-GR" i="1" dirty="0" smtClean="0"/>
                  <a:t>ρ</a:t>
                </a:r>
                <a:r>
                  <a:rPr lang="en-US" i="1" baseline="30000" dirty="0" smtClean="0"/>
                  <a:t>s</a:t>
                </a:r>
                <a:r>
                  <a:rPr lang="en-US" i="1" baseline="-25000" dirty="0" smtClean="0"/>
                  <a:t>0.66</a:t>
                </a:r>
                <a:r>
                  <a:rPr lang="en-US" dirty="0" smtClean="0"/>
                  <a:t>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smtClean="0"/>
                  <a:t> 0.55</a:t>
                </a:r>
                <a:r>
                  <a:rPr lang="el-GR" i="1" dirty="0"/>
                  <a:t>ρ</a:t>
                </a:r>
                <a:r>
                  <a:rPr lang="en-US" i="1" baseline="30000" dirty="0" smtClean="0"/>
                  <a:t>s</a:t>
                </a:r>
                <a:r>
                  <a:rPr lang="en-US" i="1" baseline="-25000" dirty="0" smtClean="0"/>
                  <a:t>2.1</a:t>
                </a:r>
              </a:p>
              <a:p>
                <a:pPr lvl="1"/>
                <a:r>
                  <a:rPr lang="el-GR" i="1" dirty="0"/>
                  <a:t>ρ</a:t>
                </a:r>
                <a:r>
                  <a:rPr lang="en-US" i="1" baseline="30000" dirty="0" smtClean="0"/>
                  <a:t>s</a:t>
                </a:r>
                <a:r>
                  <a:rPr lang="en-US" i="1" baseline="-25000" dirty="0" smtClean="0"/>
                  <a:t>0.47</a:t>
                </a:r>
                <a:r>
                  <a:rPr lang="en-US" dirty="0" smtClean="0"/>
                  <a:t>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a:t> </a:t>
                </a:r>
                <a:r>
                  <a:rPr lang="en-US" dirty="0" smtClean="0"/>
                  <a:t>0.50</a:t>
                </a:r>
                <a:r>
                  <a:rPr lang="el-GR" i="1" dirty="0" smtClean="0"/>
                  <a:t>ρ</a:t>
                </a:r>
                <a:r>
                  <a:rPr lang="en-US" i="1" baseline="30000" dirty="0" smtClean="0"/>
                  <a:t>s</a:t>
                </a:r>
                <a:r>
                  <a:rPr lang="en-US" i="1" baseline="-25000" dirty="0" smtClean="0"/>
                  <a:t>0.66</a:t>
                </a:r>
              </a:p>
              <a:p>
                <a:pPr lvl="1"/>
                <a:endParaRPr lang="en-US" i="1" baseline="-25000" dirty="0"/>
              </a:p>
              <a:p>
                <a:r>
                  <a:rPr lang="en-US" dirty="0" smtClean="0"/>
                  <a:t>Depends on:</a:t>
                </a:r>
              </a:p>
              <a:p>
                <a:pPr lvl="1"/>
                <a:r>
                  <a:rPr lang="el-GR" i="1" dirty="0" smtClean="0"/>
                  <a:t>ρ</a:t>
                </a:r>
                <a:r>
                  <a:rPr lang="en-US" i="1" baseline="-25000" dirty="0" smtClean="0"/>
                  <a:t>0.86, </a:t>
                </a:r>
                <a:r>
                  <a:rPr lang="el-GR" i="1" dirty="0" smtClean="0"/>
                  <a:t>ρ</a:t>
                </a:r>
                <a:r>
                  <a:rPr lang="en-US" i="1" baseline="-25000" dirty="0" smtClean="0"/>
                  <a:t>1.2, </a:t>
                </a:r>
                <a:r>
                  <a:rPr lang="el-GR" i="1" dirty="0" smtClean="0"/>
                  <a:t>ρ</a:t>
                </a:r>
                <a:r>
                  <a:rPr lang="en-US" i="1" baseline="-25000" dirty="0" smtClean="0"/>
                  <a:t>2.1</a:t>
                </a:r>
                <a:r>
                  <a:rPr lang="en-US" baseline="-25000" dirty="0" smtClean="0"/>
                  <a:t> </a:t>
                </a:r>
                <a:r>
                  <a:rPr lang="en-US" dirty="0" smtClean="0"/>
                  <a:t>and </a:t>
                </a:r>
                <a:r>
                  <a:rPr lang="el-GR" dirty="0" smtClean="0"/>
                  <a:t>θ</a:t>
                </a:r>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4301962"/>
                <a:ext cx="4419600" cy="2368878"/>
              </a:xfrm>
              <a:blipFill rotWithShape="0">
                <a:blip r:embed="rId2"/>
                <a:stretch>
                  <a:fillRect l="-1379" t="-3608"/>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2286000" y="1268345"/>
            <a:ext cx="6565424" cy="2861695"/>
          </a:xfrm>
          <a:prstGeom prst="rect">
            <a:avLst/>
          </a:prstGeom>
        </p:spPr>
      </p:pic>
      <p:sp>
        <p:nvSpPr>
          <p:cNvPr id="5" name="TextBox 4"/>
          <p:cNvSpPr txBox="1"/>
          <p:nvPr/>
        </p:nvSpPr>
        <p:spPr>
          <a:xfrm>
            <a:off x="304800" y="1991306"/>
            <a:ext cx="1629998" cy="707886"/>
          </a:xfrm>
          <a:prstGeom prst="rect">
            <a:avLst/>
          </a:prstGeom>
          <a:noFill/>
        </p:spPr>
        <p:txBody>
          <a:bodyPr wrap="none" rtlCol="0">
            <a:spAutoFit/>
          </a:bodyPr>
          <a:lstStyle/>
          <a:p>
            <a:r>
              <a:rPr lang="en-US" sz="4000" b="1" dirty="0" smtClean="0">
                <a:effectLst>
                  <a:outerShdw blurRad="38100" dist="38100" dir="2700000" algn="tl">
                    <a:srgbClr val="000000">
                      <a:alpha val="43137"/>
                    </a:srgbClr>
                  </a:outerShdw>
                </a:effectLst>
              </a:rPr>
              <a:t>LAND</a:t>
            </a:r>
            <a:endParaRPr lang="en-US" sz="4000" b="1"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7" name="TextBox 6"/>
              <p:cNvSpPr txBox="1"/>
              <p:nvPr/>
            </p:nvSpPr>
            <p:spPr>
              <a:xfrm>
                <a:off x="3706215" y="4130040"/>
                <a:ext cx="3724994" cy="584775"/>
              </a:xfrm>
              <a:prstGeom prst="rect">
                <a:avLst/>
              </a:prstGeom>
              <a:noFill/>
            </p:spPr>
            <p:txBody>
              <a:bodyPr wrap="none" rtlCol="0">
                <a:spAutoFit/>
              </a:bodyPr>
              <a:lstStyle/>
              <a:p>
                <a:r>
                  <a:rPr lang="en-US" sz="3200" dirty="0" smtClean="0">
                    <a:sym typeface="Wingdings" panose="05000000000000000000" pitchFamily="2" charset="2"/>
                  </a:rPr>
                  <a:t> Dark </a:t>
                </a:r>
                <a:r>
                  <a:rPr lang="el-GR" sz="3200" dirty="0" smtClean="0">
                    <a:sym typeface="Wingdings" panose="05000000000000000000" pitchFamily="2" charset="2"/>
                  </a:rPr>
                  <a:t>λ</a:t>
                </a:r>
                <a:r>
                  <a:rPr lang="en-US" sz="3200" dirty="0" smtClean="0">
                    <a:sym typeface="Wingdings" panose="05000000000000000000" pitchFamily="2" charset="2"/>
                  </a:rPr>
                  <a:t> </a:t>
                </a:r>
                <a14:m>
                  <m:oMath xmlns:m="http://schemas.openxmlformats.org/officeDocument/2006/math">
                    <m:r>
                      <a:rPr lang="en-US" sz="3200" i="1" dirty="0" smtClean="0">
                        <a:latin typeface="Cambria Math" panose="02040503050406030204" pitchFamily="18" charset="0"/>
                        <a:ea typeface="Cambria Math" panose="02040503050406030204" pitchFamily="18" charset="0"/>
                        <a:sym typeface="Wingdings" panose="05000000000000000000" pitchFamily="2" charset="2"/>
                      </a:rPr>
                      <m:t>≤</m:t>
                    </m:r>
                  </m:oMath>
                </a14:m>
                <a:r>
                  <a:rPr lang="en-US" sz="3200" dirty="0" smtClean="0">
                    <a:sym typeface="Wingdings" panose="05000000000000000000" pitchFamily="2" charset="2"/>
                  </a:rPr>
                  <a:t> 644 nm</a:t>
                </a:r>
                <a:endParaRPr lang="en-US" sz="3200" dirty="0"/>
              </a:p>
            </p:txBody>
          </p:sp>
        </mc:Choice>
        <mc:Fallback xmlns="">
          <p:sp>
            <p:nvSpPr>
              <p:cNvPr id="7" name="TextBox 6"/>
              <p:cNvSpPr txBox="1">
                <a:spLocks noRot="1" noChangeAspect="1" noMove="1" noResize="1" noEditPoints="1" noAdjustHandles="1" noChangeArrowheads="1" noChangeShapeType="1" noTextEdit="1"/>
              </p:cNvSpPr>
              <p:nvPr/>
            </p:nvSpPr>
            <p:spPr>
              <a:xfrm>
                <a:off x="3706215" y="4130040"/>
                <a:ext cx="3724994" cy="584775"/>
              </a:xfrm>
              <a:prstGeom prst="rect">
                <a:avLst/>
              </a:prstGeom>
              <a:blipFill rotWithShape="0">
                <a:blip r:embed="rId4"/>
                <a:stretch>
                  <a:fillRect l="-4255" t="-15789" r="-3273" b="-34737"/>
                </a:stretch>
              </a:blipFill>
            </p:spPr>
            <p:txBody>
              <a:bodyPr/>
              <a:lstStyle/>
              <a:p>
                <a:r>
                  <a:rPr lang="en-US">
                    <a:noFill/>
                  </a:rPr>
                  <a:t> </a:t>
                </a:r>
              </a:p>
            </p:txBody>
          </p:sp>
        </mc:Fallback>
      </mc:AlternateContent>
      <p:pic>
        <p:nvPicPr>
          <p:cNvPr id="10" name="Picture 9"/>
          <p:cNvPicPr>
            <a:picLocks noChangeAspect="1"/>
          </p:cNvPicPr>
          <p:nvPr/>
        </p:nvPicPr>
        <p:blipFill>
          <a:blip r:embed="rId5"/>
          <a:stretch>
            <a:fillRect/>
          </a:stretch>
        </p:blipFill>
        <p:spPr>
          <a:xfrm>
            <a:off x="3445246" y="4926184"/>
            <a:ext cx="5558644" cy="1726780"/>
          </a:xfrm>
          <a:prstGeom prst="rect">
            <a:avLst/>
          </a:prstGeom>
        </p:spPr>
      </p:pic>
    </p:spTree>
    <p:extLst>
      <p:ext uri="{BB962C8B-B14F-4D97-AF65-F5344CB8AC3E}">
        <p14:creationId xmlns:p14="http://schemas.microsoft.com/office/powerpoint/2010/main" val="215034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9009054" cy="856488"/>
          </a:xfrm>
        </p:spPr>
        <p:txBody>
          <a:bodyPr>
            <a:normAutofit fontScale="90000"/>
          </a:bodyPr>
          <a:lstStyle/>
          <a:p>
            <a:r>
              <a:rPr lang="en-US" dirty="0" smtClean="0"/>
              <a:t>AERONET based Aerosol Modes (land)</a:t>
            </a:r>
            <a:endParaRPr lang="en-US" dirty="0"/>
          </a:p>
        </p:txBody>
      </p:sp>
      <p:sp>
        <p:nvSpPr>
          <p:cNvPr id="4" name="Content Placeholder 3"/>
          <p:cNvSpPr>
            <a:spLocks noGrp="1"/>
          </p:cNvSpPr>
          <p:nvPr>
            <p:ph idx="1"/>
          </p:nvPr>
        </p:nvSpPr>
        <p:spPr>
          <a:xfrm>
            <a:off x="152400" y="6248400"/>
            <a:ext cx="8839200" cy="533400"/>
          </a:xfrm>
        </p:spPr>
        <p:txBody>
          <a:bodyPr>
            <a:normAutofit fontScale="85000" lnSpcReduction="10000"/>
          </a:bodyPr>
          <a:lstStyle/>
          <a:p>
            <a:r>
              <a:rPr lang="en-US" dirty="0" smtClean="0"/>
              <a:t>Each “model” has two or more “modes.” Size of modes depends on </a:t>
            </a:r>
            <a:r>
              <a:rPr lang="el-GR" dirty="0" smtClean="0"/>
              <a:t>τ</a:t>
            </a:r>
            <a:endParaRPr lang="en-US" dirty="0"/>
          </a:p>
        </p:txBody>
      </p:sp>
      <p:pic>
        <p:nvPicPr>
          <p:cNvPr id="3" name="Picture 2"/>
          <p:cNvPicPr>
            <a:picLocks noChangeAspect="1"/>
          </p:cNvPicPr>
          <p:nvPr/>
        </p:nvPicPr>
        <p:blipFill>
          <a:blip r:embed="rId2"/>
          <a:stretch>
            <a:fillRect/>
          </a:stretch>
        </p:blipFill>
        <p:spPr>
          <a:xfrm>
            <a:off x="76200" y="1447800"/>
            <a:ext cx="9009054" cy="4322654"/>
          </a:xfrm>
          <a:prstGeom prst="rect">
            <a:avLst/>
          </a:prstGeom>
        </p:spPr>
      </p:pic>
    </p:spTree>
    <p:extLst>
      <p:ext uri="{BB962C8B-B14F-4D97-AF65-F5344CB8AC3E}">
        <p14:creationId xmlns:p14="http://schemas.microsoft.com/office/powerpoint/2010/main" val="18487417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disc.sci.gsfc.nasa.gov/gesNews/images/deep_blue_aerosol_Sahara_JuneAug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814115"/>
            <a:ext cx="5495925" cy="3924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295400"/>
            <a:ext cx="8229600" cy="1143000"/>
          </a:xfrm>
        </p:spPr>
        <p:txBody>
          <a:bodyPr>
            <a:normAutofit fontScale="90000"/>
          </a:bodyPr>
          <a:lstStyle/>
          <a:p>
            <a:pPr algn="ctr"/>
            <a:r>
              <a:rPr lang="en-US" dirty="0" smtClean="0"/>
              <a:t>Aerosol Optical Depth</a:t>
            </a:r>
            <a:br>
              <a:rPr lang="en-US" dirty="0" smtClean="0"/>
            </a:br>
            <a:r>
              <a:rPr lang="en-US" dirty="0" smtClean="0"/>
              <a:t>MODIS data obtained over bright surfaces</a:t>
            </a:r>
            <a:endParaRPr lang="en-US" dirty="0"/>
          </a:p>
        </p:txBody>
      </p:sp>
      <p:sp>
        <p:nvSpPr>
          <p:cNvPr id="4" name="Content Placeholder 3"/>
          <p:cNvSpPr>
            <a:spLocks noGrp="1"/>
          </p:cNvSpPr>
          <p:nvPr>
            <p:ph idx="1"/>
          </p:nvPr>
        </p:nvSpPr>
        <p:spPr>
          <a:xfrm>
            <a:off x="228600" y="2438400"/>
            <a:ext cx="8229600" cy="731520"/>
          </a:xfrm>
        </p:spPr>
        <p:txBody>
          <a:bodyPr/>
          <a:lstStyle/>
          <a:p>
            <a:r>
              <a:rPr lang="en-US" dirty="0" smtClean="0"/>
              <a:t>Deep Blue Algorithm!</a:t>
            </a:r>
            <a:endParaRPr lang="en-US" dirty="0"/>
          </a:p>
        </p:txBody>
      </p:sp>
    </p:spTree>
    <p:extLst>
      <p:ext uri="{BB962C8B-B14F-4D97-AF65-F5344CB8AC3E}">
        <p14:creationId xmlns:p14="http://schemas.microsoft.com/office/powerpoint/2010/main" val="35774786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856488"/>
          </a:xfrm>
        </p:spPr>
        <p:txBody>
          <a:bodyPr/>
          <a:lstStyle/>
          <a:p>
            <a:r>
              <a:rPr lang="en-US" dirty="0" smtClean="0"/>
              <a:t>Deep Blue Summary</a:t>
            </a:r>
            <a:endParaRPr lang="en-US" dirty="0"/>
          </a:p>
        </p:txBody>
      </p:sp>
      <p:sp>
        <p:nvSpPr>
          <p:cNvPr id="3" name="Content Placeholder 2"/>
          <p:cNvSpPr>
            <a:spLocks noGrp="1"/>
          </p:cNvSpPr>
          <p:nvPr>
            <p:ph idx="1"/>
          </p:nvPr>
        </p:nvSpPr>
        <p:spPr>
          <a:xfrm>
            <a:off x="228600" y="1371600"/>
            <a:ext cx="8458200" cy="5257800"/>
          </a:xfrm>
        </p:spPr>
        <p:txBody>
          <a:bodyPr>
            <a:normAutofit fontScale="92500" lnSpcReduction="20000"/>
          </a:bodyPr>
          <a:lstStyle/>
          <a:p>
            <a:r>
              <a:rPr lang="en-US" b="1" dirty="0" smtClean="0"/>
              <a:t>Screen 0ut unwanted features </a:t>
            </a:r>
            <a:r>
              <a:rPr lang="en-US" dirty="0" smtClean="0"/>
              <a:t>(e.g. clouds, water, snow/ice, and vegetated pixels).</a:t>
            </a:r>
          </a:p>
          <a:p>
            <a:endParaRPr lang="en-US" dirty="0" smtClean="0"/>
          </a:p>
          <a:p>
            <a:r>
              <a:rPr lang="en-US" b="1" dirty="0" smtClean="0"/>
              <a:t>Estimate surface reflectance from seasonally-varying global data base.</a:t>
            </a:r>
          </a:p>
          <a:p>
            <a:endParaRPr lang="en-US" dirty="0" smtClean="0"/>
          </a:p>
          <a:p>
            <a:r>
              <a:rPr lang="en-US" b="1" dirty="0" smtClean="0"/>
              <a:t>Apply retrieval algorithm</a:t>
            </a:r>
          </a:p>
          <a:p>
            <a:pPr lvl="1"/>
            <a:r>
              <a:rPr lang="en-US" dirty="0" smtClean="0"/>
              <a:t>Maximum likelihood method to determine optimal aerosol model</a:t>
            </a:r>
          </a:p>
          <a:p>
            <a:pPr lvl="1"/>
            <a:r>
              <a:rPr lang="en-US" dirty="0" smtClean="0"/>
              <a:t>2-channel algorithm for low-to-moderate aerosols</a:t>
            </a:r>
          </a:p>
          <a:p>
            <a:pPr lvl="1"/>
            <a:r>
              <a:rPr lang="en-US" dirty="0" smtClean="0"/>
              <a:t>3-channel algorithm for heavy dust aerosols</a:t>
            </a:r>
          </a:p>
          <a:p>
            <a:pPr lvl="1"/>
            <a:endParaRPr lang="en-US" dirty="0" smtClean="0"/>
          </a:p>
          <a:p>
            <a:r>
              <a:rPr lang="en-US" b="1" dirty="0" smtClean="0"/>
              <a:t>Deep Blue aerosol products</a:t>
            </a:r>
          </a:p>
          <a:p>
            <a:pPr lvl="1"/>
            <a:r>
              <a:rPr lang="en-US" dirty="0" smtClean="0"/>
              <a:t>AOT, Angstrom exponent, and SSA for dust</a:t>
            </a:r>
          </a:p>
          <a:p>
            <a:pPr lvl="1"/>
            <a:r>
              <a:rPr lang="en-US" dirty="0" smtClean="0"/>
              <a:t>AOT and Angstrom exponent for fine mode and mixed aerosols </a:t>
            </a:r>
            <a:endParaRPr lang="en-US" dirty="0"/>
          </a:p>
        </p:txBody>
      </p:sp>
    </p:spTree>
    <p:extLst>
      <p:ext uri="{BB962C8B-B14F-4D97-AF65-F5344CB8AC3E}">
        <p14:creationId xmlns:p14="http://schemas.microsoft.com/office/powerpoint/2010/main" val="322085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erosolSummaryDarkSky1.bmp"/>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4253023" cy="2286000"/>
          </a:xfrm>
          <a:prstGeom prst="rect">
            <a:avLst/>
          </a:prstGeom>
        </p:spPr>
      </p:pic>
      <p:pic>
        <p:nvPicPr>
          <p:cNvPr id="4" name="Picture 3" descr="AerosolSummaryBlueSky.bm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6000"/>
            <a:ext cx="4253023" cy="2286000"/>
          </a:xfrm>
          <a:prstGeom prst="rect">
            <a:avLst/>
          </a:prstGeom>
        </p:spPr>
      </p:pic>
      <p:pic>
        <p:nvPicPr>
          <p:cNvPr id="5" name="Picture 4" descr="AerosolSummaryBlueSkyWhiteAerosol1.bmp"/>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72000"/>
            <a:ext cx="4253023" cy="2286000"/>
          </a:xfrm>
          <a:prstGeom prst="rect">
            <a:avLst/>
          </a:prstGeom>
        </p:spPr>
      </p:pic>
      <p:pic>
        <p:nvPicPr>
          <p:cNvPr id="6" name="Picture 5" descr="AerosolSummaryBlueSkyWhiteAerosolWhiteEarth1.bmp"/>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0977" y="4572000"/>
            <a:ext cx="4253023" cy="2286000"/>
          </a:xfrm>
          <a:prstGeom prst="rect">
            <a:avLst/>
          </a:prstGeom>
        </p:spPr>
      </p:pic>
      <p:pic>
        <p:nvPicPr>
          <p:cNvPr id="7" name="Picture 6" descr="AerosolSummaryBlueSkyWhiteAerosolBlackEarth1.bmp"/>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90977" y="0"/>
            <a:ext cx="4253023" cy="2286000"/>
          </a:xfrm>
          <a:prstGeom prst="rect">
            <a:avLst/>
          </a:prstGeom>
        </p:spPr>
      </p:pic>
      <p:pic>
        <p:nvPicPr>
          <p:cNvPr id="8" name="Picture 7" descr="AerosolSummaryBlueSkyBlackAerosolWhiteEarth1.bmp"/>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0977" y="2286000"/>
            <a:ext cx="4253023" cy="2286000"/>
          </a:xfrm>
          <a:prstGeom prst="rect">
            <a:avLst/>
          </a:prstGeom>
        </p:spPr>
      </p:pic>
      <p:sp>
        <p:nvSpPr>
          <p:cNvPr id="9" name="TextBox 8"/>
          <p:cNvSpPr txBox="1"/>
          <p:nvPr/>
        </p:nvSpPr>
        <p:spPr>
          <a:xfrm>
            <a:off x="1627144" y="79369"/>
            <a:ext cx="1018616" cy="369332"/>
          </a:xfrm>
          <a:prstGeom prst="rect">
            <a:avLst/>
          </a:prstGeom>
          <a:noFill/>
        </p:spPr>
        <p:txBody>
          <a:bodyPr wrap="none" rtlCol="0">
            <a:spAutoFit/>
          </a:bodyPr>
          <a:lstStyle/>
          <a:p>
            <a:r>
              <a:rPr lang="en-US" dirty="0" smtClean="0">
                <a:solidFill>
                  <a:srgbClr val="FFFF00"/>
                </a:solidFill>
              </a:rPr>
              <a:t>darkness</a:t>
            </a:r>
            <a:endParaRPr lang="en-US" dirty="0">
              <a:solidFill>
                <a:srgbClr val="FFFF00"/>
              </a:solidFill>
            </a:endParaRPr>
          </a:p>
        </p:txBody>
      </p:sp>
      <p:sp>
        <p:nvSpPr>
          <p:cNvPr id="10" name="TextBox 9"/>
          <p:cNvSpPr txBox="1"/>
          <p:nvPr/>
        </p:nvSpPr>
        <p:spPr>
          <a:xfrm>
            <a:off x="1779544" y="2398716"/>
            <a:ext cx="954107" cy="369332"/>
          </a:xfrm>
          <a:prstGeom prst="rect">
            <a:avLst/>
          </a:prstGeom>
          <a:noFill/>
        </p:spPr>
        <p:txBody>
          <a:bodyPr wrap="none" rtlCol="0">
            <a:spAutoFit/>
          </a:bodyPr>
          <a:lstStyle/>
          <a:p>
            <a:r>
              <a:rPr lang="en-US" dirty="0" smtClean="0">
                <a:solidFill>
                  <a:srgbClr val="FFFF00"/>
                </a:solidFill>
              </a:rPr>
              <a:t>Blue sky</a:t>
            </a:r>
            <a:endParaRPr lang="en-US" dirty="0">
              <a:solidFill>
                <a:srgbClr val="FFFF00"/>
              </a:solidFill>
            </a:endParaRPr>
          </a:p>
        </p:txBody>
      </p:sp>
      <p:sp>
        <p:nvSpPr>
          <p:cNvPr id="12" name="TextBox 11"/>
          <p:cNvSpPr txBox="1"/>
          <p:nvPr/>
        </p:nvSpPr>
        <p:spPr>
          <a:xfrm>
            <a:off x="1119739" y="4650266"/>
            <a:ext cx="2304312" cy="369332"/>
          </a:xfrm>
          <a:prstGeom prst="rect">
            <a:avLst/>
          </a:prstGeom>
          <a:noFill/>
        </p:spPr>
        <p:txBody>
          <a:bodyPr wrap="none" rtlCol="0">
            <a:spAutoFit/>
          </a:bodyPr>
          <a:lstStyle/>
          <a:p>
            <a:r>
              <a:rPr lang="en-US" dirty="0" smtClean="0">
                <a:solidFill>
                  <a:srgbClr val="FFFF00"/>
                </a:solidFill>
              </a:rPr>
              <a:t>Blue sky bright aerosol</a:t>
            </a:r>
            <a:endParaRPr lang="en-US" dirty="0">
              <a:solidFill>
                <a:srgbClr val="FFFF00"/>
              </a:solidFill>
            </a:endParaRPr>
          </a:p>
        </p:txBody>
      </p:sp>
      <p:sp>
        <p:nvSpPr>
          <p:cNvPr id="13" name="TextBox 12"/>
          <p:cNvSpPr txBox="1"/>
          <p:nvPr/>
        </p:nvSpPr>
        <p:spPr>
          <a:xfrm>
            <a:off x="6963220" y="3582"/>
            <a:ext cx="2180780" cy="646331"/>
          </a:xfrm>
          <a:prstGeom prst="rect">
            <a:avLst/>
          </a:prstGeom>
          <a:noFill/>
        </p:spPr>
        <p:txBody>
          <a:bodyPr wrap="none" rtlCol="0">
            <a:spAutoFit/>
          </a:bodyPr>
          <a:lstStyle/>
          <a:p>
            <a:r>
              <a:rPr lang="en-US" dirty="0" smtClean="0">
                <a:solidFill>
                  <a:srgbClr val="FFFF00"/>
                </a:solidFill>
              </a:rPr>
              <a:t>Bright aerosol </a:t>
            </a:r>
            <a:br>
              <a:rPr lang="en-US" dirty="0" smtClean="0">
                <a:solidFill>
                  <a:srgbClr val="FFFF00"/>
                </a:solidFill>
              </a:rPr>
            </a:br>
            <a:r>
              <a:rPr lang="en-US" dirty="0" smtClean="0">
                <a:solidFill>
                  <a:srgbClr val="FFFF00"/>
                </a:solidFill>
              </a:rPr>
              <a:t>brighten dark surface</a:t>
            </a:r>
            <a:endParaRPr lang="en-US" dirty="0">
              <a:solidFill>
                <a:srgbClr val="FFFF00"/>
              </a:solidFill>
            </a:endParaRPr>
          </a:p>
        </p:txBody>
      </p:sp>
      <p:sp>
        <p:nvSpPr>
          <p:cNvPr id="14" name="TextBox 13"/>
          <p:cNvSpPr txBox="1"/>
          <p:nvPr/>
        </p:nvSpPr>
        <p:spPr>
          <a:xfrm>
            <a:off x="6963220" y="2286000"/>
            <a:ext cx="2175821" cy="646331"/>
          </a:xfrm>
          <a:prstGeom prst="rect">
            <a:avLst/>
          </a:prstGeom>
          <a:noFill/>
        </p:spPr>
        <p:txBody>
          <a:bodyPr wrap="none" rtlCol="0">
            <a:spAutoFit/>
          </a:bodyPr>
          <a:lstStyle/>
          <a:p>
            <a:r>
              <a:rPr lang="en-US" dirty="0" smtClean="0">
                <a:solidFill>
                  <a:srgbClr val="FFFF00"/>
                </a:solidFill>
              </a:rPr>
              <a:t>Dark aerosol </a:t>
            </a:r>
            <a:br>
              <a:rPr lang="en-US" dirty="0" smtClean="0">
                <a:solidFill>
                  <a:srgbClr val="FFFF00"/>
                </a:solidFill>
              </a:rPr>
            </a:br>
            <a:r>
              <a:rPr lang="en-US" dirty="0" smtClean="0">
                <a:solidFill>
                  <a:srgbClr val="FFFF00"/>
                </a:solidFill>
              </a:rPr>
              <a:t>darken bright surface</a:t>
            </a:r>
            <a:endParaRPr lang="en-US" dirty="0">
              <a:solidFill>
                <a:srgbClr val="FFFF00"/>
              </a:solidFill>
            </a:endParaRPr>
          </a:p>
        </p:txBody>
      </p:sp>
      <p:sp>
        <p:nvSpPr>
          <p:cNvPr id="15" name="TextBox 14"/>
          <p:cNvSpPr txBox="1"/>
          <p:nvPr/>
        </p:nvSpPr>
        <p:spPr>
          <a:xfrm>
            <a:off x="4425036" y="4851446"/>
            <a:ext cx="184666" cy="369332"/>
          </a:xfrm>
          <a:prstGeom prst="rect">
            <a:avLst/>
          </a:prstGeom>
          <a:noFill/>
        </p:spPr>
        <p:txBody>
          <a:bodyPr wrap="none" rtlCol="0">
            <a:spAutoFit/>
          </a:bodyPr>
          <a:lstStyle/>
          <a:p>
            <a:endParaRPr lang="en-US" dirty="0"/>
          </a:p>
        </p:txBody>
      </p:sp>
      <p:sp>
        <p:nvSpPr>
          <p:cNvPr id="16" name="TextBox 15"/>
          <p:cNvSpPr txBox="1"/>
          <p:nvPr/>
        </p:nvSpPr>
        <p:spPr>
          <a:xfrm>
            <a:off x="6968179" y="4574447"/>
            <a:ext cx="2099290" cy="646331"/>
          </a:xfrm>
          <a:prstGeom prst="rect">
            <a:avLst/>
          </a:prstGeom>
          <a:noFill/>
        </p:spPr>
        <p:txBody>
          <a:bodyPr wrap="none" rtlCol="0">
            <a:spAutoFit/>
          </a:bodyPr>
          <a:lstStyle/>
          <a:p>
            <a:r>
              <a:rPr lang="en-US" dirty="0" smtClean="0">
                <a:solidFill>
                  <a:srgbClr val="FFFF00"/>
                </a:solidFill>
              </a:rPr>
              <a:t>Bright aerosol </a:t>
            </a:r>
            <a:br>
              <a:rPr lang="en-US" dirty="0" smtClean="0">
                <a:solidFill>
                  <a:srgbClr val="FFFF00"/>
                </a:solidFill>
              </a:rPr>
            </a:br>
            <a:r>
              <a:rPr lang="en-US" dirty="0" smtClean="0">
                <a:solidFill>
                  <a:srgbClr val="FFFF00"/>
                </a:solidFill>
              </a:rPr>
              <a:t>above bright surface</a:t>
            </a:r>
            <a:endParaRPr lang="en-US" dirty="0">
              <a:solidFill>
                <a:srgbClr val="FFFF00"/>
              </a:solidFill>
            </a:endParaRPr>
          </a:p>
        </p:txBody>
      </p:sp>
    </p:spTree>
    <p:extLst>
      <p:ext uri="{BB962C8B-B14F-4D97-AF65-F5344CB8AC3E}">
        <p14:creationId xmlns:p14="http://schemas.microsoft.com/office/powerpoint/2010/main" val="27163810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Suppose we want the AOD for this important region of the world …</a:t>
            </a:r>
            <a:endParaRPr lang="en-US" dirty="0"/>
          </a:p>
        </p:txBody>
      </p:sp>
      <p:pic>
        <p:nvPicPr>
          <p:cNvPr id="4" name="Picture 3" descr="StudyReg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2200"/>
            <a:ext cx="9144000" cy="4315568"/>
          </a:xfrm>
          <a:prstGeom prst="rect">
            <a:avLst/>
          </a:prstGeom>
        </p:spPr>
      </p:pic>
    </p:spTree>
    <p:extLst>
      <p:ext uri="{BB962C8B-B14F-4D97-AF65-F5344CB8AC3E}">
        <p14:creationId xmlns:p14="http://schemas.microsoft.com/office/powerpoint/2010/main" val="34579036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DISterraAODstandar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663" y="832909"/>
            <a:ext cx="8425369" cy="6018121"/>
          </a:xfrm>
          <a:prstGeom prst="rect">
            <a:avLst/>
          </a:prstGeom>
        </p:spPr>
      </p:pic>
      <p:sp>
        <p:nvSpPr>
          <p:cNvPr id="2" name="Title 1"/>
          <p:cNvSpPr>
            <a:spLocks noGrp="1"/>
          </p:cNvSpPr>
          <p:nvPr>
            <p:ph type="title"/>
          </p:nvPr>
        </p:nvSpPr>
        <p:spPr>
          <a:xfrm>
            <a:off x="152400" y="0"/>
            <a:ext cx="9144000" cy="1855256"/>
          </a:xfrm>
        </p:spPr>
        <p:txBody>
          <a:bodyPr>
            <a:normAutofit/>
          </a:bodyPr>
          <a:lstStyle/>
          <a:p>
            <a:r>
              <a:rPr lang="en-US" sz="3200" b="1" dirty="0" smtClean="0"/>
              <a:t>MODIS/TERRA, Standard ‘Dark Target’ Algorithm, provides no data for most of the region because the surface of the Saharan Desert is so bright.</a:t>
            </a:r>
            <a:endParaRPr lang="en-US" sz="3200" b="1" dirty="0"/>
          </a:p>
        </p:txBody>
      </p:sp>
    </p:spTree>
    <p:extLst>
      <p:ext uri="{BB962C8B-B14F-4D97-AF65-F5344CB8AC3E}">
        <p14:creationId xmlns:p14="http://schemas.microsoft.com/office/powerpoint/2010/main" val="28511653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ODISaquaAODstandar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626773"/>
            <a:ext cx="8890000" cy="6350000"/>
          </a:xfrm>
          <a:prstGeom prst="rect">
            <a:avLst/>
          </a:prstGeom>
        </p:spPr>
      </p:pic>
      <p:sp>
        <p:nvSpPr>
          <p:cNvPr id="2" name="Title 1"/>
          <p:cNvSpPr>
            <a:spLocks noGrp="1"/>
          </p:cNvSpPr>
          <p:nvPr>
            <p:ph type="title"/>
          </p:nvPr>
        </p:nvSpPr>
        <p:spPr>
          <a:xfrm>
            <a:off x="304800" y="626773"/>
            <a:ext cx="7010400" cy="1012831"/>
          </a:xfrm>
        </p:spPr>
        <p:txBody>
          <a:bodyPr>
            <a:normAutofit/>
          </a:bodyPr>
          <a:lstStyle/>
          <a:p>
            <a:r>
              <a:rPr lang="en-US" dirty="0" smtClean="0"/>
              <a:t>Same for MODIS/AQUA.</a:t>
            </a:r>
            <a:endParaRPr lang="en-US" dirty="0"/>
          </a:p>
        </p:txBody>
      </p:sp>
    </p:spTree>
    <p:extLst>
      <p:ext uri="{BB962C8B-B14F-4D97-AF65-F5344CB8AC3E}">
        <p14:creationId xmlns:p14="http://schemas.microsoft.com/office/powerpoint/2010/main" val="11367302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DISaquaAODDEEPBLUE.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747365"/>
            <a:ext cx="8890000" cy="6350000"/>
          </a:xfrm>
          <a:prstGeom prst="rect">
            <a:avLst/>
          </a:prstGeom>
        </p:spPr>
      </p:pic>
      <p:sp>
        <p:nvSpPr>
          <p:cNvPr id="2" name="Title 1"/>
          <p:cNvSpPr>
            <a:spLocks noGrp="1"/>
          </p:cNvSpPr>
          <p:nvPr>
            <p:ph type="title"/>
          </p:nvPr>
        </p:nvSpPr>
        <p:spPr>
          <a:xfrm>
            <a:off x="304800" y="381000"/>
            <a:ext cx="8229600" cy="1680550"/>
          </a:xfrm>
        </p:spPr>
        <p:txBody>
          <a:bodyPr>
            <a:normAutofit fontScale="90000"/>
          </a:bodyPr>
          <a:lstStyle/>
          <a:p>
            <a:r>
              <a:rPr lang="en-US" dirty="0" smtClean="0"/>
              <a:t>The Deep Blue Algorithm applied to MODIS/AQUA data does provide AOD retrievals </a:t>
            </a:r>
            <a:r>
              <a:rPr lang="en-US" dirty="0" smtClean="0">
                <a:sym typeface="Wingdings"/>
              </a:rPr>
              <a:t></a:t>
            </a:r>
            <a:endParaRPr lang="en-US" dirty="0"/>
          </a:p>
        </p:txBody>
      </p:sp>
    </p:spTree>
    <p:extLst>
      <p:ext uri="{BB962C8B-B14F-4D97-AF65-F5344CB8AC3E}">
        <p14:creationId xmlns:p14="http://schemas.microsoft.com/office/powerpoint/2010/main" val="21186425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MIao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1041400"/>
            <a:ext cx="8890000" cy="6350000"/>
          </a:xfrm>
          <a:prstGeom prst="rect">
            <a:avLst/>
          </a:prstGeom>
        </p:spPr>
      </p:pic>
      <p:sp>
        <p:nvSpPr>
          <p:cNvPr id="2" name="Title 1"/>
          <p:cNvSpPr>
            <a:spLocks noGrp="1"/>
          </p:cNvSpPr>
          <p:nvPr>
            <p:ph type="title"/>
          </p:nvPr>
        </p:nvSpPr>
        <p:spPr>
          <a:xfrm>
            <a:off x="457200" y="1011903"/>
            <a:ext cx="8229600" cy="1143000"/>
          </a:xfrm>
        </p:spPr>
        <p:txBody>
          <a:bodyPr>
            <a:normAutofit fontScale="90000"/>
          </a:bodyPr>
          <a:lstStyle/>
          <a:p>
            <a:r>
              <a:rPr lang="en-US" dirty="0" smtClean="0"/>
              <a:t>Compare: Aerosol Optical Depth from the Ozone Monitoring Instrument data set retrieval.</a:t>
            </a:r>
            <a:endParaRPr lang="en-US" dirty="0"/>
          </a:p>
        </p:txBody>
      </p:sp>
    </p:spTree>
    <p:extLst>
      <p:ext uri="{BB962C8B-B14F-4D97-AF65-F5344CB8AC3E}">
        <p14:creationId xmlns:p14="http://schemas.microsoft.com/office/powerpoint/2010/main" val="11221222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270"/>
            <a:ext cx="9144000" cy="821573"/>
          </a:xfrm>
        </p:spPr>
        <p:txBody>
          <a:bodyPr>
            <a:normAutofit/>
          </a:bodyPr>
          <a:lstStyle/>
          <a:p>
            <a:r>
              <a:rPr lang="en-US" sz="2400" b="1" dirty="0" err="1" smtClean="0"/>
              <a:t>Radiative</a:t>
            </a:r>
            <a:r>
              <a:rPr lang="en-US" sz="2400" b="1" dirty="0" smtClean="0"/>
              <a:t> Transfer Model Calculations for Combined Reflectivity by Surface and Atmosphere: Illustrates the problem.</a:t>
            </a:r>
            <a:endParaRPr lang="en-US" sz="2400" b="1" dirty="0"/>
          </a:p>
        </p:txBody>
      </p:sp>
      <p:pic>
        <p:nvPicPr>
          <p:cNvPr id="4" name="Picture 3" descr="fig1paperproblem.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2095" y="828843"/>
            <a:ext cx="6209842" cy="4946316"/>
          </a:xfrm>
          <a:prstGeom prst="rect">
            <a:avLst/>
          </a:prstGeom>
        </p:spPr>
      </p:pic>
      <p:sp>
        <p:nvSpPr>
          <p:cNvPr id="5" name="TextBox 4"/>
          <p:cNvSpPr txBox="1"/>
          <p:nvPr/>
        </p:nvSpPr>
        <p:spPr>
          <a:xfrm>
            <a:off x="0" y="5793511"/>
            <a:ext cx="9023684" cy="923330"/>
          </a:xfrm>
          <a:prstGeom prst="rect">
            <a:avLst/>
          </a:prstGeom>
          <a:noFill/>
        </p:spPr>
        <p:txBody>
          <a:bodyPr wrap="square" rtlCol="0">
            <a:spAutoFit/>
          </a:bodyPr>
          <a:lstStyle/>
          <a:p>
            <a:r>
              <a:rPr lang="en-US" dirty="0" smtClean="0"/>
              <a:t>Dashed lines are where clear sky and aerosol laden sky </a:t>
            </a:r>
            <a:r>
              <a:rPr lang="en-US" dirty="0" err="1" smtClean="0"/>
              <a:t>reflectivities</a:t>
            </a:r>
            <a:r>
              <a:rPr lang="en-US" dirty="0" smtClean="0"/>
              <a:t> are the same: Unique retrieval not possible. Solution(s) for the problem? Use wavelengths where the surface reflectivity is lowest, near UV, e.g. 412 nm.  </a:t>
            </a:r>
            <a:endParaRPr lang="en-US" dirty="0"/>
          </a:p>
        </p:txBody>
      </p:sp>
    </p:spTree>
    <p:extLst>
      <p:ext uri="{BB962C8B-B14F-4D97-AF65-F5344CB8AC3E}">
        <p14:creationId xmlns:p14="http://schemas.microsoft.com/office/powerpoint/2010/main" val="20411509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andAlgorithm.gif"/>
          <p:cNvPicPr>
            <a:picLocks noGrp="1" noChangeAspect="1"/>
          </p:cNvPicPr>
          <p:nvPr>
            <p:ph idx="1"/>
          </p:nvPr>
        </p:nvPicPr>
        <p:blipFill>
          <a:blip r:embed="rId2">
            <a:extLst>
              <a:ext uri="{28A0092B-C50C-407E-A947-70E740481C1C}">
                <a14:useLocalDpi xmlns:a14="http://schemas.microsoft.com/office/drawing/2010/main" val="0"/>
              </a:ext>
            </a:extLst>
          </a:blip>
          <a:srcRect l="-65896" r="-65896"/>
          <a:stretch>
            <a:fillRect/>
          </a:stretch>
        </p:blipFill>
        <p:spPr>
          <a:xfrm>
            <a:off x="116006" y="-88192"/>
            <a:ext cx="12630327" cy="6946193"/>
          </a:xfrm>
        </p:spPr>
      </p:pic>
      <p:sp>
        <p:nvSpPr>
          <p:cNvPr id="2" name="Title 1"/>
          <p:cNvSpPr>
            <a:spLocks noGrp="1"/>
          </p:cNvSpPr>
          <p:nvPr>
            <p:ph type="title"/>
          </p:nvPr>
        </p:nvSpPr>
        <p:spPr>
          <a:xfrm>
            <a:off x="116006" y="1905192"/>
            <a:ext cx="3580867" cy="3147708"/>
          </a:xfrm>
        </p:spPr>
        <p:txBody>
          <a:bodyPr>
            <a:normAutofit fontScale="90000"/>
          </a:bodyPr>
          <a:lstStyle/>
          <a:p>
            <a:r>
              <a:rPr lang="en-US" b="1" dirty="0" smtClean="0"/>
              <a:t>Review: MODIS ‘Dark Target’ Aerosol Retrievals Over Land Algorithm</a:t>
            </a:r>
            <a:endParaRPr lang="en-US" b="1" dirty="0"/>
          </a:p>
        </p:txBody>
      </p:sp>
    </p:spTree>
    <p:extLst>
      <p:ext uri="{BB962C8B-B14F-4D97-AF65-F5344CB8AC3E}">
        <p14:creationId xmlns:p14="http://schemas.microsoft.com/office/powerpoint/2010/main" val="10207769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4DeepBlueAlgorithm.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592536" cy="6858000"/>
          </a:xfrm>
          <a:prstGeom prst="rect">
            <a:avLst/>
          </a:prstGeom>
        </p:spPr>
      </p:pic>
      <p:sp>
        <p:nvSpPr>
          <p:cNvPr id="2" name="Title 1"/>
          <p:cNvSpPr>
            <a:spLocks noGrp="1"/>
          </p:cNvSpPr>
          <p:nvPr>
            <p:ph type="title"/>
          </p:nvPr>
        </p:nvSpPr>
        <p:spPr>
          <a:xfrm>
            <a:off x="4812632" y="127585"/>
            <a:ext cx="4184315" cy="1302836"/>
          </a:xfrm>
          <a:prstGeom prst="bentArrow">
            <a:avLst/>
          </a:prstGeom>
        </p:spPr>
        <p:txBody>
          <a:bodyPr>
            <a:normAutofit fontScale="90000"/>
          </a:bodyPr>
          <a:lstStyle/>
          <a:p>
            <a:r>
              <a:rPr lang="en-US" dirty="0" smtClean="0"/>
              <a:t>Deep Blue AOD Algorithm</a:t>
            </a:r>
            <a:endParaRPr lang="en-US" dirty="0"/>
          </a:p>
        </p:txBody>
      </p:sp>
      <p:sp>
        <p:nvSpPr>
          <p:cNvPr id="7" name="Bent Arrow 6"/>
          <p:cNvSpPr/>
          <p:nvPr/>
        </p:nvSpPr>
        <p:spPr>
          <a:xfrm>
            <a:off x="895684" y="3449052"/>
            <a:ext cx="6055894" cy="347579"/>
          </a:xfrm>
          <a:prstGeom prst="bentArrow">
            <a:avLst>
              <a:gd name="adj1" fmla="val 25000"/>
              <a:gd name="adj2" fmla="val 21154"/>
              <a:gd name="adj3" fmla="val 25000"/>
              <a:gd name="adj4" fmla="val 43750"/>
            </a:avLst>
          </a:prstGeom>
          <a:solidFill>
            <a:srgbClr val="3366FF">
              <a:alpha val="55000"/>
            </a:srgbClr>
          </a:solidFill>
          <a:effectLst>
            <a:outerShdw blurRad="40000" dist="23000" dir="5400000" rotWithShape="0">
              <a:srgbClr val="000000">
                <a:alpha val="35000"/>
              </a:srgbClr>
            </a:outerShdw>
          </a:effectLst>
          <a:scene3d>
            <a:camera prst="orthographicFront">
              <a:rot lat="0" lon="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Bent Arrow 13"/>
          <p:cNvSpPr/>
          <p:nvPr/>
        </p:nvSpPr>
        <p:spPr>
          <a:xfrm>
            <a:off x="5400841" y="3796630"/>
            <a:ext cx="1550737" cy="254001"/>
          </a:xfrm>
          <a:prstGeom prst="bentArrow">
            <a:avLst>
              <a:gd name="adj1" fmla="val 25000"/>
              <a:gd name="adj2" fmla="val 21154"/>
              <a:gd name="adj3" fmla="val 25000"/>
              <a:gd name="adj4" fmla="val 43750"/>
            </a:avLst>
          </a:prstGeom>
          <a:solidFill>
            <a:srgbClr val="3366FF">
              <a:alpha val="55000"/>
            </a:srgbClr>
          </a:solidFill>
          <a:effectLst>
            <a:outerShdw blurRad="40000" dist="23000" dir="5400000" rotWithShape="0">
              <a:srgbClr val="000000">
                <a:alpha val="35000"/>
              </a:srgbClr>
            </a:outerShdw>
          </a:effectLst>
          <a:scene3d>
            <a:camera prst="orthographicFront">
              <a:rot lat="0" lon="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7045157" y="3096826"/>
            <a:ext cx="1951789" cy="1754327"/>
          </a:xfrm>
          <a:prstGeom prst="rect">
            <a:avLst/>
          </a:prstGeom>
          <a:noFill/>
          <a:ln>
            <a:solidFill>
              <a:schemeClr val="tx1"/>
            </a:solidFill>
          </a:ln>
        </p:spPr>
        <p:txBody>
          <a:bodyPr wrap="square" rtlCol="0">
            <a:spAutoFit/>
          </a:bodyPr>
          <a:lstStyle/>
          <a:p>
            <a:r>
              <a:rPr lang="en-US" dirty="0" smtClean="0"/>
              <a:t>Database from measurements under clear sky conditions, and during different seasons.</a:t>
            </a:r>
          </a:p>
        </p:txBody>
      </p:sp>
    </p:spTree>
    <p:extLst>
      <p:ext uri="{BB962C8B-B14F-4D97-AF65-F5344CB8AC3E}">
        <p14:creationId xmlns:p14="http://schemas.microsoft.com/office/powerpoint/2010/main" val="12814894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6054" y="914400"/>
            <a:ext cx="4246449" cy="4191000"/>
          </a:xfrm>
        </p:spPr>
        <p:txBody>
          <a:bodyPr>
            <a:normAutofit fontScale="90000"/>
          </a:bodyPr>
          <a:lstStyle/>
          <a:p>
            <a:r>
              <a:rPr lang="en-US" dirty="0" smtClean="0">
                <a:solidFill>
                  <a:schemeClr val="tx1"/>
                </a:solidFill>
              </a:rPr>
              <a:t>Basic Idea: Desert regions are darker at shorter wavelengths so aerosol show up better.</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0" y="0"/>
            <a:ext cx="4168706" cy="6858000"/>
          </a:xfrm>
          <a:prstGeom prst="rect">
            <a:avLst/>
          </a:prstGeom>
        </p:spPr>
      </p:pic>
      <p:pic>
        <p:nvPicPr>
          <p:cNvPr id="5" name="Picture 4"/>
          <p:cNvPicPr>
            <a:picLocks noChangeAspect="1"/>
          </p:cNvPicPr>
          <p:nvPr/>
        </p:nvPicPr>
        <p:blipFill>
          <a:blip r:embed="rId3"/>
          <a:stretch>
            <a:fillRect/>
          </a:stretch>
        </p:blipFill>
        <p:spPr>
          <a:xfrm>
            <a:off x="4248082" y="5533433"/>
            <a:ext cx="4781446" cy="637526"/>
          </a:xfrm>
          <a:prstGeom prst="rect">
            <a:avLst/>
          </a:prstGeom>
        </p:spPr>
      </p:pic>
    </p:spTree>
    <p:extLst>
      <p:ext uri="{BB962C8B-B14F-4D97-AF65-F5344CB8AC3E}">
        <p14:creationId xmlns:p14="http://schemas.microsoft.com/office/powerpoint/2010/main" val="19674931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normAutofit fontScale="90000"/>
          </a:bodyPr>
          <a:lstStyle/>
          <a:p>
            <a:r>
              <a:rPr lang="en-US" dirty="0" smtClean="0"/>
              <a:t>Surface Reflectance Values Used in The Algorithm</a:t>
            </a:r>
            <a:endParaRPr lang="en-US" dirty="0"/>
          </a:p>
        </p:txBody>
      </p:sp>
      <p:pic>
        <p:nvPicPr>
          <p:cNvPr id="4" name="Picture 3"/>
          <p:cNvPicPr>
            <a:picLocks noChangeAspect="1"/>
          </p:cNvPicPr>
          <p:nvPr/>
        </p:nvPicPr>
        <p:blipFill>
          <a:blip r:embed="rId2"/>
          <a:stretch>
            <a:fillRect/>
          </a:stretch>
        </p:blipFill>
        <p:spPr>
          <a:xfrm>
            <a:off x="125361" y="1371600"/>
            <a:ext cx="4572000" cy="4265687"/>
          </a:xfrm>
          <a:prstGeom prst="rect">
            <a:avLst/>
          </a:prstGeom>
        </p:spPr>
      </p:pic>
      <p:pic>
        <p:nvPicPr>
          <p:cNvPr id="5" name="Picture 4"/>
          <p:cNvPicPr>
            <a:picLocks noChangeAspect="1"/>
          </p:cNvPicPr>
          <p:nvPr/>
        </p:nvPicPr>
        <p:blipFill>
          <a:blip r:embed="rId3"/>
          <a:stretch>
            <a:fillRect/>
          </a:stretch>
        </p:blipFill>
        <p:spPr>
          <a:xfrm>
            <a:off x="4662948" y="1400640"/>
            <a:ext cx="4572000" cy="4207606"/>
          </a:xfrm>
          <a:prstGeom prst="rect">
            <a:avLst/>
          </a:prstGeom>
        </p:spPr>
      </p:pic>
      <p:sp>
        <p:nvSpPr>
          <p:cNvPr id="6" name="Title 1"/>
          <p:cNvSpPr txBox="1">
            <a:spLocks/>
          </p:cNvSpPr>
          <p:nvPr/>
        </p:nvSpPr>
        <p:spPr>
          <a:xfrm>
            <a:off x="457200" y="5688450"/>
            <a:ext cx="8229600" cy="1143000"/>
          </a:xfrm>
          <a:prstGeom prst="rect">
            <a:avLst/>
          </a:prstGeom>
        </p:spPr>
        <p:txBody>
          <a:bodyPr vert="horz" lIns="0" rIns="0" bIns="0" anchor="b">
            <a:normAutofit fontScale="9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mtClean="0"/>
              <a:t>Rapid changes of Vegetation may cause issues.</a:t>
            </a:r>
            <a:endParaRPr lang="en-US" dirty="0"/>
          </a:p>
        </p:txBody>
      </p:sp>
    </p:spTree>
    <p:extLst>
      <p:ext uri="{BB962C8B-B14F-4D97-AF65-F5344CB8AC3E}">
        <p14:creationId xmlns:p14="http://schemas.microsoft.com/office/powerpoint/2010/main" val="1368241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4132</TotalTime>
  <Words>1682</Words>
  <Application>Microsoft Office PowerPoint</Application>
  <PresentationFormat>On-screen Show (4:3)</PresentationFormat>
  <Paragraphs>310</Paragraphs>
  <Slides>51</Slides>
  <Notes>7</Notes>
  <HiddenSlides>1</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5" baseType="lpstr">
      <vt:lpstr>MS PGothic</vt:lpstr>
      <vt:lpstr>Arial</vt:lpstr>
      <vt:lpstr>Calibri</vt:lpstr>
      <vt:lpstr>Cambria Math</vt:lpstr>
      <vt:lpstr>Constantia</vt:lpstr>
      <vt:lpstr>Helvetica</vt:lpstr>
      <vt:lpstr>Symbol</vt:lpstr>
      <vt:lpstr>Times</vt:lpstr>
      <vt:lpstr>Times New Roman</vt:lpstr>
      <vt:lpstr>Times New Roman MT Extra Bold</vt:lpstr>
      <vt:lpstr>Wingdings</vt:lpstr>
      <vt:lpstr>Wingdings 2</vt:lpstr>
      <vt:lpstr>Flow</vt:lpstr>
      <vt:lpstr>Document</vt:lpstr>
      <vt:lpstr>MODIS Aerosol Introduction</vt:lpstr>
      <vt:lpstr>PowerPoint Presentation</vt:lpstr>
      <vt:lpstr>PowerPoint Presentation</vt:lpstr>
      <vt:lpstr>Aerosol Types and Origins</vt:lpstr>
      <vt:lpstr>PowerPoint Presentation</vt:lpstr>
      <vt:lpstr>Natural Biogenic Aerosol</vt:lpstr>
      <vt:lpstr>PowerPoint Presentation</vt:lpstr>
      <vt:lpstr>Size Distribution</vt:lpstr>
      <vt:lpstr>Aerosol from space by solar backscatter</vt:lpstr>
      <vt:lpstr>Spectral Properties of Aerosol</vt:lpstr>
      <vt:lpstr>Spectral Optical Properties of Aerosol</vt:lpstr>
      <vt:lpstr>Aerosol Size and Optical Properties</vt:lpstr>
      <vt:lpstr>τ - Aerosol Optical Depth</vt:lpstr>
      <vt:lpstr>Passive Remote Sensing (Scattering)</vt:lpstr>
      <vt:lpstr>Passive Remote Sensing (Scattering)</vt:lpstr>
      <vt:lpstr>MODIS Aerosol Retrieval Bands</vt:lpstr>
      <vt:lpstr>MODIS “Observations”</vt:lpstr>
      <vt:lpstr>Deconstructing the Clear Sky Signal</vt:lpstr>
      <vt:lpstr>Atmospheric Path Reflectance</vt:lpstr>
      <vt:lpstr>Transmission of Surface Reflectance</vt:lpstr>
      <vt:lpstr>Multiple Reflection</vt:lpstr>
      <vt:lpstr>Adjacency Effect  (etc)</vt:lpstr>
      <vt:lpstr>Complicated “Clear Sky” TOA Signal</vt:lpstr>
      <vt:lpstr>MODIS Aerosol Products</vt:lpstr>
      <vt:lpstr>MODIS Aerosol Products</vt:lpstr>
      <vt:lpstr>MODIS Aerosol Products</vt:lpstr>
      <vt:lpstr>Aerosol SDS and What They Really Mean</vt:lpstr>
      <vt:lpstr>MODIS Aerosol Products</vt:lpstr>
      <vt:lpstr>Quality Assurance</vt:lpstr>
      <vt:lpstr>Main Products - Ocean</vt:lpstr>
      <vt:lpstr>Additional Products - Ocean</vt:lpstr>
      <vt:lpstr>Dark Target</vt:lpstr>
      <vt:lpstr>Over Oceans</vt:lpstr>
      <vt:lpstr>Aerosol Models over Ocean</vt:lpstr>
      <vt:lpstr>Aerosol Retrieval Combined (Land/Ocean)</vt:lpstr>
      <vt:lpstr>Land Retrieval</vt:lpstr>
      <vt:lpstr>We Require “Dark Targets” Over Land</vt:lpstr>
      <vt:lpstr>AERONET based Aerosol Modes (land)</vt:lpstr>
      <vt:lpstr>Aerosol Optical Depth MODIS data obtained over bright surfaces</vt:lpstr>
      <vt:lpstr>Deep Blue Summary</vt:lpstr>
      <vt:lpstr>PowerPoint Presentation</vt:lpstr>
      <vt:lpstr>Suppose we want the AOD for this important region of the world …</vt:lpstr>
      <vt:lpstr>MODIS/TERRA, Standard ‘Dark Target’ Algorithm, provides no data for most of the region because the surface of the Saharan Desert is so bright.</vt:lpstr>
      <vt:lpstr>Same for MODIS/AQUA.</vt:lpstr>
      <vt:lpstr>The Deep Blue Algorithm applied to MODIS/AQUA data does provide AOD retrievals </vt:lpstr>
      <vt:lpstr>Compare: Aerosol Optical Depth from the Ozone Monitoring Instrument data set retrieval.</vt:lpstr>
      <vt:lpstr>Radiative Transfer Model Calculations for Combined Reflectivity by Surface and Atmosphere: Illustrates the problem.</vt:lpstr>
      <vt:lpstr>Review: MODIS ‘Dark Target’ Aerosol Retrievals Over Land Algorithm</vt:lpstr>
      <vt:lpstr>Deep Blue AOD Algorithm</vt:lpstr>
      <vt:lpstr>Basic Idea: Desert regions are darker at shorter wavelengths so aerosol show up better.</vt:lpstr>
      <vt:lpstr>Surface Reflectance Values Used in The Algorithm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Jennifer Griswold</cp:lastModifiedBy>
  <cp:revision>405</cp:revision>
  <cp:lastPrinted>2017-10-02T20:33:39Z</cp:lastPrinted>
  <dcterms:created xsi:type="dcterms:W3CDTF">2015-01-12T21:16:19Z</dcterms:created>
  <dcterms:modified xsi:type="dcterms:W3CDTF">2017-10-02T20:33:45Z</dcterms:modified>
</cp:coreProperties>
</file>