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08" r:id="rId2"/>
    <p:sldId id="327" r:id="rId3"/>
    <p:sldId id="309" r:id="rId4"/>
    <p:sldId id="310" r:id="rId5"/>
    <p:sldId id="295" r:id="rId6"/>
    <p:sldId id="312" r:id="rId7"/>
    <p:sldId id="296" r:id="rId8"/>
    <p:sldId id="313" r:id="rId9"/>
    <p:sldId id="314" r:id="rId10"/>
    <p:sldId id="298" r:id="rId11"/>
    <p:sldId id="299" r:id="rId12"/>
    <p:sldId id="300" r:id="rId13"/>
    <p:sldId id="306" r:id="rId14"/>
    <p:sldId id="315" r:id="rId15"/>
    <p:sldId id="317" r:id="rId16"/>
    <p:sldId id="316" r:id="rId17"/>
    <p:sldId id="301" r:id="rId18"/>
    <p:sldId id="318" r:id="rId19"/>
    <p:sldId id="319" r:id="rId20"/>
    <p:sldId id="325" r:id="rId21"/>
    <p:sldId id="320" r:id="rId22"/>
    <p:sldId id="321" r:id="rId23"/>
    <p:sldId id="322" r:id="rId24"/>
    <p:sldId id="323" r:id="rId25"/>
    <p:sldId id="324" r:id="rId26"/>
    <p:sldId id="328" r:id="rId27"/>
    <p:sldId id="329" r:id="rId28"/>
    <p:sldId id="330" r:id="rId2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CC00FF"/>
    <a:srgbClr val="CC00CC"/>
    <a:srgbClr val="FF3399"/>
    <a:srgbClr val="0000FF"/>
    <a:srgbClr val="455C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18" autoAdjust="0"/>
    <p:restoredTop sz="94660"/>
  </p:normalViewPr>
  <p:slideViewPr>
    <p:cSldViewPr snapToGrid="0">
      <p:cViewPr varScale="1">
        <p:scale>
          <a:sx n="116" d="100"/>
          <a:sy n="116" d="100"/>
        </p:scale>
        <p:origin x="171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BA3A760E-091B-43D8-947F-4959371BACD4}" type="datetimeFigureOut">
              <a:rPr lang="en-US" smtClean="0"/>
              <a:t>2/28/2020</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6C8D76F6-45C0-439D-A6B2-7147E4DDE2CE}" type="slidenum">
              <a:rPr lang="en-US" smtClean="0"/>
              <a:t>‹#›</a:t>
            </a:fld>
            <a:endParaRPr lang="en-US"/>
          </a:p>
        </p:txBody>
      </p:sp>
    </p:spTree>
    <p:extLst>
      <p:ext uri="{BB962C8B-B14F-4D97-AF65-F5344CB8AC3E}">
        <p14:creationId xmlns:p14="http://schemas.microsoft.com/office/powerpoint/2010/main" val="1989204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just read this</a:t>
            </a:r>
            <a:r>
              <a:rPr lang="en-US" baseline="0" dirty="0" smtClean="0"/>
              <a:t> slide.</a:t>
            </a:r>
            <a:endParaRPr lang="en-US" dirty="0"/>
          </a:p>
        </p:txBody>
      </p:sp>
      <p:sp>
        <p:nvSpPr>
          <p:cNvPr id="4" name="Slide Number Placeholder 3"/>
          <p:cNvSpPr>
            <a:spLocks noGrp="1"/>
          </p:cNvSpPr>
          <p:nvPr>
            <p:ph type="sldNum" sz="quarter" idx="10"/>
          </p:nvPr>
        </p:nvSpPr>
        <p:spPr/>
        <p:txBody>
          <a:bodyPr/>
          <a:lstStyle/>
          <a:p>
            <a:fld id="{98083D9C-C556-4CF4-8341-37AB38EA0E34}" type="slidenum">
              <a:rPr lang="en-US" smtClean="0"/>
              <a:t>2</a:t>
            </a:fld>
            <a:endParaRPr lang="en-US"/>
          </a:p>
        </p:txBody>
      </p:sp>
    </p:spTree>
    <p:extLst>
      <p:ext uri="{BB962C8B-B14F-4D97-AF65-F5344CB8AC3E}">
        <p14:creationId xmlns:p14="http://schemas.microsoft.com/office/powerpoint/2010/main" val="3943561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just read this</a:t>
            </a:r>
            <a:r>
              <a:rPr lang="en-US" baseline="0" dirty="0" smtClean="0"/>
              <a:t> slide.</a:t>
            </a:r>
            <a:endParaRPr lang="en-US" dirty="0"/>
          </a:p>
        </p:txBody>
      </p:sp>
      <p:sp>
        <p:nvSpPr>
          <p:cNvPr id="4" name="Slide Number Placeholder 3"/>
          <p:cNvSpPr>
            <a:spLocks noGrp="1"/>
          </p:cNvSpPr>
          <p:nvPr>
            <p:ph type="sldNum" sz="quarter" idx="10"/>
          </p:nvPr>
        </p:nvSpPr>
        <p:spPr/>
        <p:txBody>
          <a:bodyPr/>
          <a:lstStyle/>
          <a:p>
            <a:fld id="{98083D9C-C556-4CF4-8341-37AB38EA0E34}" type="slidenum">
              <a:rPr lang="en-US" smtClean="0"/>
              <a:t>26</a:t>
            </a:fld>
            <a:endParaRPr lang="en-US"/>
          </a:p>
        </p:txBody>
      </p:sp>
    </p:spTree>
    <p:extLst>
      <p:ext uri="{BB962C8B-B14F-4D97-AF65-F5344CB8AC3E}">
        <p14:creationId xmlns:p14="http://schemas.microsoft.com/office/powerpoint/2010/main" val="1712627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80151">
              <a:defRPr/>
            </a:pPr>
            <a:r>
              <a:rPr lang="en-US" dirty="0" smtClean="0"/>
              <a:t>You can just read this</a:t>
            </a:r>
            <a:r>
              <a:rPr lang="en-US" baseline="0" dirty="0" smtClean="0"/>
              <a:t> slide.</a:t>
            </a:r>
            <a:endParaRPr lang="en-US" dirty="0" smtClean="0"/>
          </a:p>
          <a:p>
            <a:endParaRPr lang="en-US" dirty="0"/>
          </a:p>
        </p:txBody>
      </p:sp>
      <p:sp>
        <p:nvSpPr>
          <p:cNvPr id="4" name="Slide Number Placeholder 3"/>
          <p:cNvSpPr>
            <a:spLocks noGrp="1"/>
          </p:cNvSpPr>
          <p:nvPr>
            <p:ph type="sldNum" sz="quarter" idx="10"/>
          </p:nvPr>
        </p:nvSpPr>
        <p:spPr/>
        <p:txBody>
          <a:bodyPr/>
          <a:lstStyle/>
          <a:p>
            <a:fld id="{98083D9C-C556-4CF4-8341-37AB38EA0E34}" type="slidenum">
              <a:rPr lang="en-US" smtClean="0"/>
              <a:t>27</a:t>
            </a:fld>
            <a:endParaRPr lang="en-US"/>
          </a:p>
        </p:txBody>
      </p:sp>
    </p:spTree>
    <p:extLst>
      <p:ext uri="{BB962C8B-B14F-4D97-AF65-F5344CB8AC3E}">
        <p14:creationId xmlns:p14="http://schemas.microsoft.com/office/powerpoint/2010/main" val="3702368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80151">
              <a:defRPr/>
            </a:pPr>
            <a:r>
              <a:rPr lang="en-US" dirty="0" smtClean="0"/>
              <a:t>You can just read this</a:t>
            </a:r>
            <a:r>
              <a:rPr lang="en-US" baseline="0" dirty="0" smtClean="0"/>
              <a:t> slide.</a:t>
            </a:r>
            <a:endParaRPr lang="en-US" dirty="0" smtClean="0"/>
          </a:p>
          <a:p>
            <a:endParaRPr lang="en-US" dirty="0"/>
          </a:p>
        </p:txBody>
      </p:sp>
      <p:sp>
        <p:nvSpPr>
          <p:cNvPr id="4" name="Slide Number Placeholder 3"/>
          <p:cNvSpPr>
            <a:spLocks noGrp="1"/>
          </p:cNvSpPr>
          <p:nvPr>
            <p:ph type="sldNum" sz="quarter" idx="10"/>
          </p:nvPr>
        </p:nvSpPr>
        <p:spPr/>
        <p:txBody>
          <a:bodyPr/>
          <a:lstStyle/>
          <a:p>
            <a:fld id="{98083D9C-C556-4CF4-8341-37AB38EA0E34}" type="slidenum">
              <a:rPr lang="en-US" smtClean="0"/>
              <a:t>28</a:t>
            </a:fld>
            <a:endParaRPr lang="en-US"/>
          </a:p>
        </p:txBody>
      </p:sp>
    </p:spTree>
    <p:extLst>
      <p:ext uri="{BB962C8B-B14F-4D97-AF65-F5344CB8AC3E}">
        <p14:creationId xmlns:p14="http://schemas.microsoft.com/office/powerpoint/2010/main" val="64967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577999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025390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56EAED-ADF3-4198-969D-1444B542D427}"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80891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56EAED-ADF3-4198-969D-1444B542D427}"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371502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56EAED-ADF3-4198-969D-1444B542D427}" type="datetimeFigureOut">
              <a:rPr lang="en-US" smtClean="0"/>
              <a:t>2/28/2020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93358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56EAED-ADF3-4198-969D-1444B542D427}" type="datetimeFigureOut">
              <a:rPr lang="en-US" smtClean="0"/>
              <a:t>2/28/2020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68393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6EAED-ADF3-4198-969D-1444B542D427}" type="datetimeFigureOut">
              <a:rPr lang="en-US" smtClean="0"/>
              <a:t>2/28/2020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4127134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2797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1628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77613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193319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6EAED-ADF3-4198-969D-1444B542D427}" type="datetimeFigureOut">
              <a:rPr lang="en-US" smtClean="0"/>
              <a:t>2/28/2020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469070-A1E4-48F7-8F04-541E847A659C}" type="slidenum">
              <a:rPr lang="en-US" smtClean="0"/>
              <a:t>‹#›</a:t>
            </a:fld>
            <a:endParaRPr lang="en-US"/>
          </a:p>
        </p:txBody>
      </p:sp>
    </p:spTree>
    <p:extLst>
      <p:ext uri="{BB962C8B-B14F-4D97-AF65-F5344CB8AC3E}">
        <p14:creationId xmlns:p14="http://schemas.microsoft.com/office/powerpoint/2010/main" val="886701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4.gif"/></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https://www.youtube.com/embed/8vQMuwRjI6s" TargetMode="Externa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ideo" Target="https://www.youtube.com/embed/AHhlt8hdE80" TargetMode="Externa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17.png"/><Relationship Id="rId5" Type="http://schemas.openxmlformats.org/officeDocument/2006/relationships/image" Target="../media/image28.png"/><Relationship Id="rId10" Type="http://schemas.openxmlformats.org/officeDocument/2006/relationships/image" Target="../media/image20.png"/><Relationship Id="rId4" Type="http://schemas.openxmlformats.org/officeDocument/2006/relationships/image" Target="../media/image43.jpeg"/><Relationship Id="rId9"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1"/>
            <a:ext cx="12192000" cy="6858000"/>
          </a:xfrm>
          <a:prstGeom prst="rect">
            <a:avLst/>
          </a:prstGeom>
        </p:spPr>
      </p:pic>
      <p:sp>
        <p:nvSpPr>
          <p:cNvPr id="2" name="Rectangle 2"/>
          <p:cNvSpPr>
            <a:spLocks noGrp="1" noChangeArrowheads="1"/>
          </p:cNvSpPr>
          <p:nvPr>
            <p:ph type="ctrTitle"/>
          </p:nvPr>
        </p:nvSpPr>
        <p:spPr>
          <a:xfrm>
            <a:off x="5125792" y="304800"/>
            <a:ext cx="6913808" cy="6096000"/>
          </a:xfrm>
        </p:spPr>
        <p:txBody>
          <a:bodyPr anchor="ctr">
            <a:noAutofit/>
          </a:bodyPr>
          <a:lstStyle/>
          <a:p>
            <a:pPr eaLnBrk="1" hangingPunct="1">
              <a:defRPr/>
            </a:pPr>
            <a:r>
              <a:rPr lang="en-US" altLang="en-US" sz="4800" dirty="0"/>
              <a:t/>
            </a:r>
            <a:br>
              <a:rPr lang="en-US" altLang="en-US" sz="4800" dirty="0"/>
            </a:br>
            <a:r>
              <a:rPr lang="en-US" altLang="en-US" sz="8800" b="1" dirty="0">
                <a:solidFill>
                  <a:srgbClr val="FF0000"/>
                </a:solidFill>
                <a:effectLst>
                  <a:outerShdw blurRad="38100" dist="38100" dir="2700000" algn="tl">
                    <a:srgbClr val="FFFFFF"/>
                  </a:outerShdw>
                </a:effectLst>
              </a:rPr>
              <a:t>Lecture 13</a:t>
            </a:r>
            <a:r>
              <a:rPr lang="en-US" altLang="en-US" sz="8800" b="1" dirty="0">
                <a:solidFill>
                  <a:srgbClr val="FF0000"/>
                </a:solidFill>
              </a:rPr>
              <a:t/>
            </a:r>
            <a:br>
              <a:rPr lang="en-US" altLang="en-US" sz="8800" b="1" dirty="0">
                <a:solidFill>
                  <a:srgbClr val="FF0000"/>
                </a:solidFill>
              </a:rPr>
            </a:br>
            <a:r>
              <a:rPr lang="en-US" altLang="en-US" sz="8800" dirty="0"/>
              <a:t/>
            </a:r>
            <a:br>
              <a:rPr lang="en-US" altLang="en-US" sz="8800" dirty="0"/>
            </a:br>
            <a:r>
              <a:rPr lang="en-US" altLang="en-US" sz="8800" b="1" dirty="0">
                <a:solidFill>
                  <a:schemeClr val="bg1"/>
                </a:solidFill>
                <a:effectLst>
                  <a:outerShdw blurRad="38100" dist="38100" dir="2700000" algn="tl">
                    <a:srgbClr val="000000">
                      <a:alpha val="43137"/>
                    </a:srgbClr>
                  </a:outerShdw>
                </a:effectLst>
              </a:rPr>
              <a:t>Local Wind</a:t>
            </a:r>
            <a:br>
              <a:rPr lang="en-US" altLang="en-US" sz="8800" b="1" dirty="0">
                <a:solidFill>
                  <a:schemeClr val="bg1"/>
                </a:solidFill>
                <a:effectLst>
                  <a:outerShdw blurRad="38100" dist="38100" dir="2700000" algn="tl">
                    <a:srgbClr val="000000">
                      <a:alpha val="43137"/>
                    </a:srgbClr>
                  </a:outerShdw>
                </a:effectLst>
              </a:rPr>
            </a:br>
            <a:r>
              <a:rPr lang="en-US" altLang="en-US" sz="4800" b="1" dirty="0">
                <a:solidFill>
                  <a:schemeClr val="bg1"/>
                </a:solidFill>
                <a:effectLst>
                  <a:outerShdw blurRad="38100" dist="38100" dir="2700000" algn="tl">
                    <a:srgbClr val="000000">
                      <a:alpha val="43137"/>
                    </a:srgbClr>
                  </a:outerShdw>
                </a:effectLst>
              </a:rPr>
              <a:t/>
            </a:r>
            <a:br>
              <a:rPr lang="en-US" altLang="en-US" sz="4800" b="1" dirty="0">
                <a:solidFill>
                  <a:schemeClr val="bg1"/>
                </a:solidFill>
                <a:effectLst>
                  <a:outerShdw blurRad="38100" dist="38100" dir="2700000" algn="tl">
                    <a:srgbClr val="000000">
                      <a:alpha val="43137"/>
                    </a:srgbClr>
                  </a:outerShdw>
                </a:effectLst>
              </a:rPr>
            </a:br>
            <a:r>
              <a:rPr lang="en-US" altLang="en-US" sz="2400" dirty="0">
                <a:solidFill>
                  <a:srgbClr val="000000"/>
                </a:solidFill>
              </a:rPr>
              <a:t/>
            </a:r>
            <a:br>
              <a:rPr lang="en-US" altLang="en-US" sz="2400" dirty="0">
                <a:solidFill>
                  <a:srgbClr val="000000"/>
                </a:solidFill>
              </a:rPr>
            </a:br>
            <a:r>
              <a:rPr lang="en-US" altLang="en-US" sz="2400" dirty="0">
                <a:solidFill>
                  <a:schemeClr val="bg1"/>
                </a:solidFill>
              </a:rPr>
              <a:t/>
            </a:r>
            <a:br>
              <a:rPr lang="en-US" altLang="en-US" sz="2400" dirty="0">
                <a:solidFill>
                  <a:schemeClr val="bg1"/>
                </a:solidFill>
              </a:rPr>
            </a:br>
            <a:endParaRPr lang="en-US" altLang="en-US" sz="4800" dirty="0">
              <a:solidFill>
                <a:srgbClr val="000000"/>
              </a:solidFill>
            </a:endParaRPr>
          </a:p>
        </p:txBody>
      </p:sp>
      <p:sp>
        <p:nvSpPr>
          <p:cNvPr id="5124" name="AutoShape 3" descr="http://www.meted.ucar.edu/tropical/textbook_2nd_edition/media/graphics/daily_temp_lag.jpg"/>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5" name="AutoShape 4" descr="http://www.meted.ucar.edu/tropical/textbook_2nd_edition/media/graphics/daily_temp_lag.jpg"/>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pic>
        <p:nvPicPr>
          <p:cNvPr id="5126"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19074"/>
            <a:ext cx="4343400" cy="3082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127" name="Picture 24" descr="sea-land-breez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429000"/>
            <a:ext cx="4341812" cy="330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3348779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1389" y="1"/>
            <a:ext cx="12194778" cy="6858000"/>
          </a:xfrm>
          <a:prstGeom prst="rect">
            <a:avLst/>
          </a:prstGeom>
        </p:spPr>
      </p:pic>
      <p:sp>
        <p:nvSpPr>
          <p:cNvPr id="6" name="Slide Number Placeholder 5"/>
          <p:cNvSpPr>
            <a:spLocks noGrp="1"/>
          </p:cNvSpPr>
          <p:nvPr>
            <p:ph type="sldNum" sz="quarter" idx="12"/>
          </p:nvPr>
        </p:nvSpPr>
        <p:spPr/>
        <p:txBody>
          <a:bodyPr/>
          <a:lstStyle/>
          <a:p>
            <a:pPr>
              <a:defRPr/>
            </a:pPr>
            <a:fld id="{EBD057B7-C1D8-40D6-8089-6025A7050035}" type="slidenum">
              <a:rPr lang="en-US" altLang="en-US"/>
              <a:pPr>
                <a:defRPr/>
              </a:pPr>
              <a:t>2</a:t>
            </a:fld>
            <a:endParaRPr lang="en-US" altLang="en-US"/>
          </a:p>
        </p:txBody>
      </p:sp>
      <p:sp>
        <p:nvSpPr>
          <p:cNvPr id="198658" name="Rectangle 2"/>
          <p:cNvSpPr>
            <a:spLocks noGrp="1" noChangeArrowheads="1"/>
          </p:cNvSpPr>
          <p:nvPr>
            <p:ph type="title"/>
          </p:nvPr>
        </p:nvSpPr>
        <p:spPr>
          <a:xfrm>
            <a:off x="69742" y="28416"/>
            <a:ext cx="12122257" cy="990600"/>
          </a:xfrm>
        </p:spPr>
        <p:txBody>
          <a:bodyPr>
            <a:normAutofit/>
          </a:bodyPr>
          <a:lstStyle/>
          <a:p>
            <a:pPr algn="ctr" eaLnBrk="1" hangingPunct="1">
              <a:defRPr/>
            </a:pPr>
            <a:r>
              <a:rPr lang="en-US" altLang="en-US" dirty="0" smtClean="0">
                <a:effectLst>
                  <a:outerShdw blurRad="38100" dist="38100" dir="2700000" algn="tl">
                    <a:srgbClr val="000000">
                      <a:alpha val="43137"/>
                    </a:srgbClr>
                  </a:outerShdw>
                </a:effectLst>
                <a:latin typeface="Britannic Bold" panose="020B0903060703020204" pitchFamily="34" charset="0"/>
              </a:rPr>
              <a:t>Learning Goals for Part 1 of Chapter 7</a:t>
            </a:r>
          </a:p>
        </p:txBody>
      </p:sp>
      <p:sp>
        <p:nvSpPr>
          <p:cNvPr id="198659" name="Rectangle 3"/>
          <p:cNvSpPr>
            <a:spLocks noGrp="1" noChangeArrowheads="1"/>
          </p:cNvSpPr>
          <p:nvPr>
            <p:ph type="body" idx="1"/>
          </p:nvPr>
        </p:nvSpPr>
        <p:spPr>
          <a:xfrm>
            <a:off x="3714828" y="1259872"/>
            <a:ext cx="8315971" cy="5096478"/>
          </a:xfrm>
        </p:spPr>
        <p:txBody>
          <a:bodyPr>
            <a:normAutofit lnSpcReduction="10000"/>
          </a:bodyPr>
          <a:lstStyle/>
          <a:p>
            <a:pPr marL="514350" indent="-514350">
              <a:buFont typeface="+mj-lt"/>
              <a:buAutoNum type="arabicPeriod"/>
              <a:defRPr/>
            </a:pPr>
            <a:r>
              <a:rPr lang="en-US" altLang="en-US" dirty="0" smtClean="0">
                <a:solidFill>
                  <a:srgbClr val="000000"/>
                </a:solidFill>
              </a:rPr>
              <a:t>Be able to describe the </a:t>
            </a:r>
            <a:r>
              <a:rPr lang="en-US" altLang="en-US" b="1" dirty="0" smtClean="0">
                <a:solidFill>
                  <a:srgbClr val="FF0000"/>
                </a:solidFill>
              </a:rPr>
              <a:t>THREE SCALES OF MOTION </a:t>
            </a:r>
            <a:r>
              <a:rPr lang="en-US" altLang="en-US" dirty="0" smtClean="0">
                <a:solidFill>
                  <a:srgbClr val="000000"/>
                </a:solidFill>
              </a:rPr>
              <a:t>and list the types of weather events that fall into each category, the size and length of time they occur.</a:t>
            </a:r>
            <a:endParaRPr lang="en-US" altLang="en-US" dirty="0">
              <a:solidFill>
                <a:srgbClr val="000000"/>
              </a:solidFill>
            </a:endParaRPr>
          </a:p>
          <a:p>
            <a:pPr marL="971550" lvl="1" indent="-514350">
              <a:buFont typeface="+mj-lt"/>
              <a:buAutoNum type="arabicPeriod"/>
              <a:defRPr/>
            </a:pPr>
            <a:endParaRPr lang="en-US" altLang="en-US" dirty="0" smtClean="0">
              <a:solidFill>
                <a:srgbClr val="000000"/>
              </a:solidFill>
            </a:endParaRPr>
          </a:p>
          <a:p>
            <a:pPr marL="971550" lvl="1" indent="-514350">
              <a:buFont typeface="+mj-lt"/>
              <a:buAutoNum type="arabicPeriod"/>
              <a:defRPr/>
            </a:pPr>
            <a:endParaRPr lang="en-US" altLang="en-US" dirty="0" smtClean="0">
              <a:solidFill>
                <a:srgbClr val="000000"/>
              </a:solidFill>
            </a:endParaRPr>
          </a:p>
          <a:p>
            <a:pPr marL="514350" indent="-514350">
              <a:buFont typeface="+mj-lt"/>
              <a:buAutoNum type="arabicPeriod"/>
              <a:defRPr/>
            </a:pPr>
            <a:r>
              <a:rPr lang="en-US" altLang="en-US" dirty="0" smtClean="0">
                <a:solidFill>
                  <a:srgbClr val="000000"/>
                </a:solidFill>
              </a:rPr>
              <a:t>Be able to describe and identify in a diagram the different types of </a:t>
            </a:r>
            <a:r>
              <a:rPr lang="en-US" altLang="en-US" b="1" dirty="0" smtClean="0">
                <a:solidFill>
                  <a:srgbClr val="FF0000"/>
                </a:solidFill>
              </a:rPr>
              <a:t>LOCAL WINDS</a:t>
            </a:r>
            <a:r>
              <a:rPr lang="en-US" altLang="en-US" dirty="0" smtClean="0">
                <a:solidFill>
                  <a:srgbClr val="000000"/>
                </a:solidFill>
              </a:rPr>
              <a:t>.</a:t>
            </a:r>
            <a:endParaRPr lang="en-US" altLang="en-US" dirty="0">
              <a:solidFill>
                <a:srgbClr val="000000"/>
              </a:solidFill>
            </a:endParaRPr>
          </a:p>
          <a:p>
            <a:pPr marL="914400" lvl="1" indent="-457200">
              <a:buFont typeface="+mj-lt"/>
              <a:buAutoNum type="arabicPeriod"/>
              <a:defRPr/>
            </a:pPr>
            <a:endParaRPr lang="en-US" altLang="en-US" dirty="0" smtClean="0">
              <a:solidFill>
                <a:srgbClr val="000000"/>
              </a:solidFill>
            </a:endParaRPr>
          </a:p>
          <a:p>
            <a:pPr marL="914400" lvl="1" indent="-457200">
              <a:buFont typeface="+mj-lt"/>
              <a:buAutoNum type="arabicPeriod"/>
              <a:defRPr/>
            </a:pPr>
            <a:endParaRPr lang="en-US" altLang="en-US" dirty="0" smtClean="0">
              <a:solidFill>
                <a:srgbClr val="000000"/>
              </a:solidFill>
            </a:endParaRPr>
          </a:p>
          <a:p>
            <a:pPr marL="514350" indent="-514350">
              <a:buFont typeface="+mj-lt"/>
              <a:buAutoNum type="arabicPeriod"/>
              <a:defRPr/>
            </a:pPr>
            <a:r>
              <a:rPr lang="en-US" altLang="en-US" dirty="0" smtClean="0">
                <a:solidFill>
                  <a:srgbClr val="000000"/>
                </a:solidFill>
              </a:rPr>
              <a:t>Be able to describe in detail what the </a:t>
            </a:r>
            <a:r>
              <a:rPr lang="en-US" altLang="en-US" b="1" dirty="0" smtClean="0">
                <a:solidFill>
                  <a:srgbClr val="FF0000"/>
                </a:solidFill>
              </a:rPr>
              <a:t>ASIAN MONSOON</a:t>
            </a:r>
            <a:r>
              <a:rPr lang="en-US" altLang="en-US" dirty="0" smtClean="0">
                <a:solidFill>
                  <a:srgbClr val="000000"/>
                </a:solidFill>
              </a:rPr>
              <a:t> is and what happens to wind direction and precipitation during the </a:t>
            </a:r>
            <a:r>
              <a:rPr lang="en-US" altLang="en-US" b="1" dirty="0" smtClean="0">
                <a:solidFill>
                  <a:srgbClr val="FF0000"/>
                </a:solidFill>
              </a:rPr>
              <a:t>WINTER</a:t>
            </a:r>
            <a:r>
              <a:rPr lang="en-US" altLang="en-US" dirty="0" smtClean="0">
                <a:solidFill>
                  <a:srgbClr val="000000"/>
                </a:solidFill>
              </a:rPr>
              <a:t> and </a:t>
            </a:r>
            <a:r>
              <a:rPr lang="en-US" altLang="en-US" b="1" dirty="0" smtClean="0">
                <a:solidFill>
                  <a:srgbClr val="FF0000"/>
                </a:solidFill>
              </a:rPr>
              <a:t>SUMMER</a:t>
            </a:r>
            <a:r>
              <a:rPr lang="en-US" altLang="en-US" dirty="0" smtClean="0">
                <a:solidFill>
                  <a:srgbClr val="000000"/>
                </a:solidFill>
              </a:rPr>
              <a:t>.</a:t>
            </a:r>
          </a:p>
          <a:p>
            <a:pPr marL="457200" lvl="1" indent="0">
              <a:buNone/>
              <a:defRPr/>
            </a:pPr>
            <a:endParaRPr lang="en-US" altLang="en-US" dirty="0">
              <a:solidFill>
                <a:srgbClr val="000000"/>
              </a:solidFill>
            </a:endParaRPr>
          </a:p>
          <a:p>
            <a:pPr lvl="1">
              <a:defRPr/>
            </a:pPr>
            <a:endParaRPr lang="en-US" altLang="en-US" dirty="0">
              <a:solidFill>
                <a:srgbClr val="000000"/>
              </a:solidFill>
            </a:endParaRPr>
          </a:p>
          <a:p>
            <a:pPr lvl="1">
              <a:defRPr/>
            </a:pPr>
            <a:endParaRPr lang="en-US" altLang="en-US" dirty="0">
              <a:solidFill>
                <a:srgbClr val="000000"/>
              </a:solidFill>
            </a:endParaRPr>
          </a:p>
          <a:p>
            <a:pPr>
              <a:defRPr/>
            </a:pPr>
            <a:endParaRPr lang="en-US" altLang="en-US" dirty="0">
              <a:solidFill>
                <a:srgbClr val="000000"/>
              </a:solidFill>
            </a:endParaRPr>
          </a:p>
          <a:p>
            <a:pPr eaLnBrk="1" hangingPunct="1">
              <a:lnSpc>
                <a:spcPct val="90000"/>
              </a:lnSpc>
              <a:defRPr/>
            </a:pPr>
            <a:endParaRPr lang="en-US" altLang="en-US" dirty="0">
              <a:solidFill>
                <a:srgbClr val="000000"/>
              </a:solidFill>
            </a:endParaRPr>
          </a:p>
        </p:txBody>
      </p:sp>
      <p:pic>
        <p:nvPicPr>
          <p:cNvPr id="4" name="Picture 3"/>
          <p:cNvPicPr>
            <a:picLocks noChangeAspect="1"/>
          </p:cNvPicPr>
          <p:nvPr/>
        </p:nvPicPr>
        <p:blipFill>
          <a:blip r:embed="rId4"/>
          <a:stretch>
            <a:fillRect/>
          </a:stretch>
        </p:blipFill>
        <p:spPr>
          <a:xfrm>
            <a:off x="68352" y="933963"/>
            <a:ext cx="3485277" cy="18619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4-18A-sea-land-breeze-da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3" y="2997602"/>
            <a:ext cx="3485277" cy="1529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 name="Picture 5" descr="MonsoonCarto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55" y="4733663"/>
            <a:ext cx="3491275" cy="197964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67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Effect transition="in" filter="fade">
                                      <p:cBhvr>
                                        <p:cTn id="7" dur="500"/>
                                        <p:tgtEl>
                                          <p:spTgt spid="19865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8659">
                                            <p:txEl>
                                              <p:pRg st="3" end="3"/>
                                            </p:txEl>
                                          </p:spTgt>
                                        </p:tgtEl>
                                        <p:attrNameLst>
                                          <p:attrName>style.visibility</p:attrName>
                                        </p:attrNameLst>
                                      </p:cBhvr>
                                      <p:to>
                                        <p:strVal val="visible"/>
                                      </p:to>
                                    </p:set>
                                    <p:animEffect transition="in" filter="fade">
                                      <p:cBhvr>
                                        <p:cTn id="15" dur="500"/>
                                        <p:tgtEl>
                                          <p:spTgt spid="198659">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8659">
                                            <p:txEl>
                                              <p:pRg st="6" end="6"/>
                                            </p:txEl>
                                          </p:spTgt>
                                        </p:tgtEl>
                                        <p:attrNameLst>
                                          <p:attrName>style.visibility</p:attrName>
                                        </p:attrNameLst>
                                      </p:cBhvr>
                                      <p:to>
                                        <p:strVal val="visible"/>
                                      </p:to>
                                    </p:set>
                                    <p:animEffect transition="in" filter="fade">
                                      <p:cBhvr>
                                        <p:cTn id="23" dur="500"/>
                                        <p:tgtEl>
                                          <p:spTgt spid="198659">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a:picLocks noChangeAspect="1"/>
          </p:cNvPicPr>
          <p:nvPr/>
        </p:nvPicPr>
        <p:blipFill>
          <a:blip r:embed="rId2"/>
          <a:stretch>
            <a:fillRect/>
          </a:stretch>
        </p:blipFill>
        <p:spPr>
          <a:xfrm>
            <a:off x="0" y="-404"/>
            <a:ext cx="12192000" cy="6858403"/>
          </a:xfrm>
          <a:prstGeom prst="rect">
            <a:avLst/>
          </a:prstGeom>
        </p:spPr>
      </p:pic>
      <p:sp>
        <p:nvSpPr>
          <p:cNvPr id="6146" name="Rectangle 2"/>
          <p:cNvSpPr>
            <a:spLocks noGrp="1" noChangeArrowheads="1"/>
          </p:cNvSpPr>
          <p:nvPr>
            <p:ph type="title" idx="4294967295"/>
          </p:nvPr>
        </p:nvSpPr>
        <p:spPr>
          <a:xfrm>
            <a:off x="0" y="23018"/>
            <a:ext cx="12192000" cy="1143000"/>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Scales of Atmospheric Motion</a:t>
            </a:r>
          </a:p>
        </p:txBody>
      </p:sp>
      <p:sp>
        <p:nvSpPr>
          <p:cNvPr id="6147" name="Rectangle 43"/>
          <p:cNvSpPr>
            <a:spLocks noChangeArrowheads="1"/>
          </p:cNvSpPr>
          <p:nvPr/>
        </p:nvSpPr>
        <p:spPr bwMode="auto">
          <a:xfrm>
            <a:off x="1390918" y="990600"/>
            <a:ext cx="9401578" cy="5867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6148" name="Rectangle 44"/>
          <p:cNvSpPr>
            <a:spLocks noChangeArrowheads="1"/>
          </p:cNvSpPr>
          <p:nvPr/>
        </p:nvSpPr>
        <p:spPr bwMode="auto">
          <a:xfrm>
            <a:off x="4267200" y="1371600"/>
            <a:ext cx="6324600" cy="396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6149" name="Text Box 46"/>
          <p:cNvSpPr txBox="1">
            <a:spLocks noChangeArrowheads="1"/>
          </p:cNvSpPr>
          <p:nvPr/>
        </p:nvSpPr>
        <p:spPr bwMode="auto">
          <a:xfrm>
            <a:off x="1600200" y="4572001"/>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sz="1800"/>
              <a:t>Microscale</a:t>
            </a:r>
          </a:p>
        </p:txBody>
      </p:sp>
      <p:sp>
        <p:nvSpPr>
          <p:cNvPr id="6150" name="Text Box 47"/>
          <p:cNvSpPr txBox="1">
            <a:spLocks noChangeArrowheads="1"/>
          </p:cNvSpPr>
          <p:nvPr/>
        </p:nvSpPr>
        <p:spPr bwMode="auto">
          <a:xfrm>
            <a:off x="1600200" y="3657601"/>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sz="1800"/>
              <a:t>Mesoscale</a:t>
            </a:r>
          </a:p>
        </p:txBody>
      </p:sp>
      <p:sp>
        <p:nvSpPr>
          <p:cNvPr id="6151" name="Text Box 48"/>
          <p:cNvSpPr txBox="1">
            <a:spLocks noChangeArrowheads="1"/>
          </p:cNvSpPr>
          <p:nvPr/>
        </p:nvSpPr>
        <p:spPr bwMode="auto">
          <a:xfrm>
            <a:off x="1600200" y="2224088"/>
            <a:ext cx="1447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sz="1800" dirty="0"/>
              <a:t>Macroscale</a:t>
            </a:r>
          </a:p>
        </p:txBody>
      </p:sp>
      <p:sp>
        <p:nvSpPr>
          <p:cNvPr id="6152" name="Text Box 49"/>
          <p:cNvSpPr txBox="1">
            <a:spLocks noChangeArrowheads="1"/>
          </p:cNvSpPr>
          <p:nvPr/>
        </p:nvSpPr>
        <p:spPr bwMode="auto">
          <a:xfrm>
            <a:off x="2590800" y="2667001"/>
            <a:ext cx="12954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600"/>
              <a:t>Synoptic Scale</a:t>
            </a:r>
          </a:p>
        </p:txBody>
      </p:sp>
      <p:sp>
        <p:nvSpPr>
          <p:cNvPr id="6153" name="Text Box 50"/>
          <p:cNvSpPr txBox="1">
            <a:spLocks noChangeArrowheads="1"/>
          </p:cNvSpPr>
          <p:nvPr/>
        </p:nvSpPr>
        <p:spPr bwMode="auto">
          <a:xfrm>
            <a:off x="2590800" y="1676401"/>
            <a:ext cx="12954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600"/>
              <a:t>Global Scale</a:t>
            </a:r>
          </a:p>
        </p:txBody>
      </p:sp>
      <p:sp>
        <p:nvSpPr>
          <p:cNvPr id="6154" name="Line 51"/>
          <p:cNvSpPr>
            <a:spLocks noChangeShapeType="1"/>
          </p:cNvSpPr>
          <p:nvPr/>
        </p:nvSpPr>
        <p:spPr bwMode="auto">
          <a:xfrm>
            <a:off x="1524000" y="5257800"/>
            <a:ext cx="25908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5" name="Line 52"/>
          <p:cNvSpPr>
            <a:spLocks noChangeShapeType="1"/>
          </p:cNvSpPr>
          <p:nvPr/>
        </p:nvSpPr>
        <p:spPr bwMode="auto">
          <a:xfrm>
            <a:off x="1524000" y="4343400"/>
            <a:ext cx="25908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6" name="Line 53"/>
          <p:cNvSpPr>
            <a:spLocks noChangeShapeType="1"/>
          </p:cNvSpPr>
          <p:nvPr/>
        </p:nvSpPr>
        <p:spPr bwMode="auto">
          <a:xfrm>
            <a:off x="1524000" y="3429000"/>
            <a:ext cx="25908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7" name="Line 54"/>
          <p:cNvSpPr>
            <a:spLocks noChangeShapeType="1"/>
          </p:cNvSpPr>
          <p:nvPr/>
        </p:nvSpPr>
        <p:spPr bwMode="auto">
          <a:xfrm>
            <a:off x="2895600" y="2514600"/>
            <a:ext cx="12192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8" name="Line 55"/>
          <p:cNvSpPr>
            <a:spLocks noChangeShapeType="1"/>
          </p:cNvSpPr>
          <p:nvPr/>
        </p:nvSpPr>
        <p:spPr bwMode="auto">
          <a:xfrm>
            <a:off x="1752600" y="1600200"/>
            <a:ext cx="23622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9" name="Line 56"/>
          <p:cNvSpPr>
            <a:spLocks noChangeShapeType="1"/>
          </p:cNvSpPr>
          <p:nvPr/>
        </p:nvSpPr>
        <p:spPr bwMode="auto">
          <a:xfrm>
            <a:off x="2209800" y="48768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0" name="Line 57"/>
          <p:cNvSpPr>
            <a:spLocks noChangeShapeType="1"/>
          </p:cNvSpPr>
          <p:nvPr/>
        </p:nvSpPr>
        <p:spPr bwMode="auto">
          <a:xfrm>
            <a:off x="2209800" y="40386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1" name="Line 58"/>
          <p:cNvSpPr>
            <a:spLocks noChangeShapeType="1"/>
          </p:cNvSpPr>
          <p:nvPr/>
        </p:nvSpPr>
        <p:spPr bwMode="auto">
          <a:xfrm>
            <a:off x="2209800" y="25908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2" name="Line 60"/>
          <p:cNvSpPr>
            <a:spLocks noChangeShapeType="1"/>
          </p:cNvSpPr>
          <p:nvPr/>
        </p:nvSpPr>
        <p:spPr bwMode="auto">
          <a:xfrm>
            <a:off x="3276600" y="22860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3" name="Line 61"/>
          <p:cNvSpPr>
            <a:spLocks noChangeShapeType="1"/>
          </p:cNvSpPr>
          <p:nvPr/>
        </p:nvSpPr>
        <p:spPr bwMode="auto">
          <a:xfrm>
            <a:off x="3276600" y="32004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4" name="Line 62"/>
          <p:cNvSpPr>
            <a:spLocks noChangeShapeType="1"/>
          </p:cNvSpPr>
          <p:nvPr/>
        </p:nvSpPr>
        <p:spPr bwMode="auto">
          <a:xfrm flipV="1">
            <a:off x="2209800" y="43434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5" name="Line 63"/>
          <p:cNvSpPr>
            <a:spLocks noChangeShapeType="1"/>
          </p:cNvSpPr>
          <p:nvPr/>
        </p:nvSpPr>
        <p:spPr bwMode="auto">
          <a:xfrm flipV="1">
            <a:off x="2209800" y="34290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6" name="Line 64"/>
          <p:cNvSpPr>
            <a:spLocks noChangeShapeType="1"/>
          </p:cNvSpPr>
          <p:nvPr/>
        </p:nvSpPr>
        <p:spPr bwMode="auto">
          <a:xfrm flipV="1">
            <a:off x="2209800" y="1600200"/>
            <a:ext cx="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7" name="Line 65"/>
          <p:cNvSpPr>
            <a:spLocks noChangeShapeType="1"/>
          </p:cNvSpPr>
          <p:nvPr/>
        </p:nvSpPr>
        <p:spPr bwMode="auto">
          <a:xfrm flipV="1">
            <a:off x="3276600" y="1600200"/>
            <a:ext cx="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8" name="Line 66"/>
          <p:cNvSpPr>
            <a:spLocks noChangeShapeType="1"/>
          </p:cNvSpPr>
          <p:nvPr/>
        </p:nvSpPr>
        <p:spPr bwMode="auto">
          <a:xfrm flipV="1">
            <a:off x="3276600" y="25146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9" name="Text Box 67"/>
          <p:cNvSpPr txBox="1">
            <a:spLocks noChangeArrowheads="1"/>
          </p:cNvSpPr>
          <p:nvPr/>
        </p:nvSpPr>
        <p:spPr bwMode="auto">
          <a:xfrm>
            <a:off x="3657600" y="4572000"/>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400"/>
              <a:t>2m</a:t>
            </a:r>
          </a:p>
        </p:txBody>
      </p:sp>
      <p:sp>
        <p:nvSpPr>
          <p:cNvPr id="6170" name="Text Box 68"/>
          <p:cNvSpPr txBox="1">
            <a:spLocks noChangeArrowheads="1"/>
          </p:cNvSpPr>
          <p:nvPr/>
        </p:nvSpPr>
        <p:spPr bwMode="auto">
          <a:xfrm>
            <a:off x="3429000" y="37338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400"/>
              <a:t>20 km</a:t>
            </a:r>
          </a:p>
        </p:txBody>
      </p:sp>
      <p:sp>
        <p:nvSpPr>
          <p:cNvPr id="6171" name="Text Box 69"/>
          <p:cNvSpPr txBox="1">
            <a:spLocks noChangeArrowheads="1"/>
          </p:cNvSpPr>
          <p:nvPr/>
        </p:nvSpPr>
        <p:spPr bwMode="auto">
          <a:xfrm>
            <a:off x="3657600" y="2667000"/>
            <a:ext cx="685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400"/>
              <a:t>2000 km</a:t>
            </a:r>
          </a:p>
        </p:txBody>
      </p:sp>
      <p:sp>
        <p:nvSpPr>
          <p:cNvPr id="6172" name="Text Box 71"/>
          <p:cNvSpPr txBox="1">
            <a:spLocks noChangeArrowheads="1"/>
          </p:cNvSpPr>
          <p:nvPr/>
        </p:nvSpPr>
        <p:spPr bwMode="auto">
          <a:xfrm>
            <a:off x="3657600" y="1828800"/>
            <a:ext cx="685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400"/>
              <a:t>5000 km</a:t>
            </a:r>
          </a:p>
        </p:txBody>
      </p:sp>
      <p:sp>
        <p:nvSpPr>
          <p:cNvPr id="6173" name="Line 72"/>
          <p:cNvSpPr>
            <a:spLocks noChangeShapeType="1"/>
          </p:cNvSpPr>
          <p:nvPr/>
        </p:nvSpPr>
        <p:spPr bwMode="auto">
          <a:xfrm>
            <a:off x="4267200" y="53340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4" name="Line 73"/>
          <p:cNvSpPr>
            <a:spLocks noChangeShapeType="1"/>
          </p:cNvSpPr>
          <p:nvPr/>
        </p:nvSpPr>
        <p:spPr bwMode="auto">
          <a:xfrm>
            <a:off x="5410200" y="53340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5" name="Line 74"/>
          <p:cNvSpPr>
            <a:spLocks noChangeShapeType="1"/>
          </p:cNvSpPr>
          <p:nvPr/>
        </p:nvSpPr>
        <p:spPr bwMode="auto">
          <a:xfrm>
            <a:off x="6553200" y="53340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6" name="Line 75"/>
          <p:cNvSpPr>
            <a:spLocks noChangeShapeType="1"/>
          </p:cNvSpPr>
          <p:nvPr/>
        </p:nvSpPr>
        <p:spPr bwMode="auto">
          <a:xfrm>
            <a:off x="7620000" y="53340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7" name="Line 76"/>
          <p:cNvSpPr>
            <a:spLocks noChangeShapeType="1"/>
          </p:cNvSpPr>
          <p:nvPr/>
        </p:nvSpPr>
        <p:spPr bwMode="auto">
          <a:xfrm>
            <a:off x="10591800" y="53340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8" name="Text Box 77"/>
          <p:cNvSpPr txBox="1">
            <a:spLocks noChangeArrowheads="1"/>
          </p:cNvSpPr>
          <p:nvPr/>
        </p:nvSpPr>
        <p:spPr bwMode="auto">
          <a:xfrm>
            <a:off x="4343400" y="5410200"/>
            <a:ext cx="9906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600"/>
              <a:t>Seconds to minutes</a:t>
            </a:r>
          </a:p>
        </p:txBody>
      </p:sp>
      <p:sp>
        <p:nvSpPr>
          <p:cNvPr id="6179" name="Text Box 78"/>
          <p:cNvSpPr txBox="1">
            <a:spLocks noChangeArrowheads="1"/>
          </p:cNvSpPr>
          <p:nvPr/>
        </p:nvSpPr>
        <p:spPr bwMode="auto">
          <a:xfrm>
            <a:off x="5486400" y="5410200"/>
            <a:ext cx="914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600"/>
              <a:t>Minutes to hours</a:t>
            </a:r>
          </a:p>
        </p:txBody>
      </p:sp>
      <p:sp>
        <p:nvSpPr>
          <p:cNvPr id="6180" name="Text Box 79"/>
          <p:cNvSpPr txBox="1">
            <a:spLocks noChangeArrowheads="1"/>
          </p:cNvSpPr>
          <p:nvPr/>
        </p:nvSpPr>
        <p:spPr bwMode="auto">
          <a:xfrm>
            <a:off x="6629400" y="5410201"/>
            <a:ext cx="990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600"/>
              <a:t>Hours to Days</a:t>
            </a:r>
          </a:p>
        </p:txBody>
      </p:sp>
      <p:sp>
        <p:nvSpPr>
          <p:cNvPr id="6181" name="Text Box 80"/>
          <p:cNvSpPr txBox="1">
            <a:spLocks noChangeArrowheads="1"/>
          </p:cNvSpPr>
          <p:nvPr/>
        </p:nvSpPr>
        <p:spPr bwMode="auto">
          <a:xfrm>
            <a:off x="8077200" y="5410201"/>
            <a:ext cx="1981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600"/>
              <a:t>Days to a week or more</a:t>
            </a:r>
          </a:p>
        </p:txBody>
      </p:sp>
      <p:sp>
        <p:nvSpPr>
          <p:cNvPr id="6182" name="Rectangle 82"/>
          <p:cNvSpPr>
            <a:spLocks noChangeArrowheads="1"/>
          </p:cNvSpPr>
          <p:nvPr/>
        </p:nvSpPr>
        <p:spPr bwMode="auto">
          <a:xfrm>
            <a:off x="4267200" y="4495800"/>
            <a:ext cx="1143000" cy="838200"/>
          </a:xfrm>
          <a:prstGeom prst="rect">
            <a:avLst/>
          </a:prstGeom>
          <a:solidFill>
            <a:srgbClr val="E1E4B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300"/>
              <a:t>Small</a:t>
            </a:r>
          </a:p>
          <a:p>
            <a:pPr algn="ctr" eaLnBrk="1" hangingPunct="1">
              <a:spcBef>
                <a:spcPct val="0"/>
              </a:spcBef>
              <a:buFontTx/>
              <a:buNone/>
            </a:pPr>
            <a:r>
              <a:rPr lang="en-US" altLang="en-US" sz="1300"/>
              <a:t>Turbulent</a:t>
            </a:r>
          </a:p>
          <a:p>
            <a:pPr algn="ctr" eaLnBrk="1" hangingPunct="1">
              <a:spcBef>
                <a:spcPct val="0"/>
              </a:spcBef>
              <a:buFontTx/>
              <a:buNone/>
            </a:pPr>
            <a:r>
              <a:rPr lang="en-US" altLang="en-US" sz="1300"/>
              <a:t>eddies</a:t>
            </a:r>
          </a:p>
        </p:txBody>
      </p:sp>
      <p:sp>
        <p:nvSpPr>
          <p:cNvPr id="6183" name="Rectangle 83"/>
          <p:cNvSpPr>
            <a:spLocks noChangeArrowheads="1"/>
          </p:cNvSpPr>
          <p:nvPr/>
        </p:nvSpPr>
        <p:spPr bwMode="auto">
          <a:xfrm>
            <a:off x="5410200" y="3687764"/>
            <a:ext cx="1143000" cy="1189037"/>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300"/>
              <a:t>Thunderstorm</a:t>
            </a:r>
          </a:p>
          <a:p>
            <a:pPr algn="ctr" eaLnBrk="1" hangingPunct="1">
              <a:spcBef>
                <a:spcPct val="0"/>
              </a:spcBef>
              <a:buFontTx/>
              <a:buNone/>
            </a:pPr>
            <a:r>
              <a:rPr lang="en-US" altLang="en-US" sz="1300"/>
              <a:t>Tornadoes</a:t>
            </a:r>
          </a:p>
          <a:p>
            <a:pPr algn="ctr" eaLnBrk="1" hangingPunct="1">
              <a:spcBef>
                <a:spcPct val="0"/>
              </a:spcBef>
              <a:buFontTx/>
              <a:buNone/>
            </a:pPr>
            <a:r>
              <a:rPr lang="en-US" altLang="en-US" sz="1300"/>
              <a:t>Waterspouts</a:t>
            </a:r>
          </a:p>
          <a:p>
            <a:pPr algn="ctr" eaLnBrk="1" hangingPunct="1">
              <a:spcBef>
                <a:spcPct val="0"/>
              </a:spcBef>
              <a:buFontTx/>
              <a:buNone/>
            </a:pPr>
            <a:r>
              <a:rPr lang="en-US" altLang="en-US" sz="1300"/>
              <a:t>Dust devils</a:t>
            </a:r>
          </a:p>
        </p:txBody>
      </p:sp>
      <p:sp>
        <p:nvSpPr>
          <p:cNvPr id="6184" name="Rectangle 84"/>
          <p:cNvSpPr>
            <a:spLocks noChangeArrowheads="1"/>
          </p:cNvSpPr>
          <p:nvPr/>
        </p:nvSpPr>
        <p:spPr bwMode="auto">
          <a:xfrm>
            <a:off x="6553200" y="3429000"/>
            <a:ext cx="1066800" cy="1066800"/>
          </a:xfrm>
          <a:prstGeom prst="rect">
            <a:avLst/>
          </a:prstGeom>
          <a:solidFill>
            <a:srgbClr val="FF99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300"/>
              <a:t>Land/Sea </a:t>
            </a:r>
          </a:p>
          <a:p>
            <a:pPr algn="ctr" eaLnBrk="1" hangingPunct="1">
              <a:spcBef>
                <a:spcPct val="0"/>
              </a:spcBef>
              <a:buFontTx/>
              <a:buNone/>
            </a:pPr>
            <a:r>
              <a:rPr lang="en-US" altLang="en-US" sz="1200"/>
              <a:t>Mountain/Valley</a:t>
            </a:r>
          </a:p>
          <a:p>
            <a:pPr algn="ctr" eaLnBrk="1" hangingPunct="1">
              <a:spcBef>
                <a:spcPct val="0"/>
              </a:spcBef>
              <a:buFontTx/>
              <a:buNone/>
            </a:pPr>
            <a:r>
              <a:rPr lang="en-US" altLang="en-US" sz="1300"/>
              <a:t>Chinook </a:t>
            </a:r>
          </a:p>
          <a:p>
            <a:pPr algn="ctr" eaLnBrk="1" hangingPunct="1">
              <a:spcBef>
                <a:spcPct val="0"/>
              </a:spcBef>
              <a:buFontTx/>
              <a:buNone/>
            </a:pPr>
            <a:r>
              <a:rPr lang="en-US" altLang="en-US" sz="1300"/>
              <a:t>Santa Ana </a:t>
            </a:r>
          </a:p>
        </p:txBody>
      </p:sp>
      <p:sp>
        <p:nvSpPr>
          <p:cNvPr id="6185" name="Rectangle 88"/>
          <p:cNvSpPr>
            <a:spLocks noChangeArrowheads="1"/>
          </p:cNvSpPr>
          <p:nvPr/>
        </p:nvSpPr>
        <p:spPr bwMode="auto">
          <a:xfrm>
            <a:off x="9525000" y="1371600"/>
            <a:ext cx="1066800" cy="1066800"/>
          </a:xfrm>
          <a:prstGeom prst="rect">
            <a:avLst/>
          </a:prstGeom>
          <a:solidFill>
            <a:srgbClr val="3399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300" b="1"/>
              <a:t>Longwaves</a:t>
            </a:r>
          </a:p>
          <a:p>
            <a:pPr algn="ctr" eaLnBrk="1" hangingPunct="1">
              <a:spcBef>
                <a:spcPct val="0"/>
              </a:spcBef>
              <a:buFontTx/>
              <a:buNone/>
            </a:pPr>
            <a:r>
              <a:rPr lang="en-US" altLang="en-US" sz="1300" b="1"/>
              <a:t>in the</a:t>
            </a:r>
          </a:p>
          <a:p>
            <a:pPr algn="ctr" eaLnBrk="1" hangingPunct="1">
              <a:spcBef>
                <a:spcPct val="0"/>
              </a:spcBef>
              <a:buFontTx/>
              <a:buNone/>
            </a:pPr>
            <a:r>
              <a:rPr lang="en-US" altLang="en-US" sz="1300" b="1"/>
              <a:t>westerlies</a:t>
            </a:r>
          </a:p>
        </p:txBody>
      </p:sp>
      <p:sp>
        <p:nvSpPr>
          <p:cNvPr id="6186" name="Rectangle 89"/>
          <p:cNvSpPr>
            <a:spLocks noChangeArrowheads="1"/>
          </p:cNvSpPr>
          <p:nvPr/>
        </p:nvSpPr>
        <p:spPr bwMode="auto">
          <a:xfrm>
            <a:off x="8610600" y="2209800"/>
            <a:ext cx="1066800" cy="1066800"/>
          </a:xfrm>
          <a:prstGeom prst="rect">
            <a:avLst/>
          </a:prstGeom>
          <a:solidFill>
            <a:srgbClr val="99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a:t>Weather map</a:t>
            </a:r>
          </a:p>
          <a:p>
            <a:pPr algn="ctr" eaLnBrk="1" hangingPunct="1">
              <a:spcBef>
                <a:spcPct val="0"/>
              </a:spcBef>
              <a:buFontTx/>
              <a:buNone/>
            </a:pPr>
            <a:r>
              <a:rPr lang="en-US" altLang="en-US" sz="1200"/>
              <a:t> features</a:t>
            </a:r>
          </a:p>
          <a:p>
            <a:pPr algn="ctr" eaLnBrk="1" hangingPunct="1">
              <a:spcBef>
                <a:spcPct val="0"/>
              </a:spcBef>
              <a:buFontTx/>
              <a:buNone/>
            </a:pPr>
            <a:r>
              <a:rPr lang="en-US" altLang="en-US" sz="1200"/>
              <a:t>High and Low</a:t>
            </a:r>
          </a:p>
          <a:p>
            <a:pPr algn="ctr" eaLnBrk="1" hangingPunct="1">
              <a:spcBef>
                <a:spcPct val="0"/>
              </a:spcBef>
              <a:buFontTx/>
              <a:buNone/>
            </a:pPr>
            <a:r>
              <a:rPr lang="en-US" altLang="en-US" sz="1200"/>
              <a:t>Pressure areas</a:t>
            </a:r>
          </a:p>
          <a:p>
            <a:pPr algn="ctr" eaLnBrk="1" hangingPunct="1">
              <a:spcBef>
                <a:spcPct val="0"/>
              </a:spcBef>
              <a:buFontTx/>
              <a:buNone/>
            </a:pPr>
            <a:r>
              <a:rPr lang="en-US" altLang="en-US" sz="1200"/>
              <a:t>Weather fronts</a:t>
            </a:r>
          </a:p>
        </p:txBody>
      </p:sp>
      <p:sp>
        <p:nvSpPr>
          <p:cNvPr id="6187" name="Rectangle 90"/>
          <p:cNvSpPr>
            <a:spLocks noChangeArrowheads="1"/>
          </p:cNvSpPr>
          <p:nvPr/>
        </p:nvSpPr>
        <p:spPr bwMode="auto">
          <a:xfrm>
            <a:off x="7543800" y="2895600"/>
            <a:ext cx="1066800" cy="762000"/>
          </a:xfrm>
          <a:prstGeom prst="rect">
            <a:avLst/>
          </a:prstGeom>
          <a:solidFill>
            <a:srgbClr val="CC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300"/>
              <a:t>Hurricanes</a:t>
            </a:r>
          </a:p>
          <a:p>
            <a:pPr algn="ctr" eaLnBrk="1" hangingPunct="1">
              <a:spcBef>
                <a:spcPct val="0"/>
              </a:spcBef>
              <a:buFontTx/>
              <a:buNone/>
            </a:pPr>
            <a:r>
              <a:rPr lang="en-US" altLang="en-US" sz="1200"/>
              <a:t>Tropical Storms</a:t>
            </a:r>
          </a:p>
        </p:txBody>
      </p:sp>
    </p:spTree>
    <p:extLst>
      <p:ext uri="{BB962C8B-B14F-4D97-AF65-F5344CB8AC3E}">
        <p14:creationId xmlns:p14="http://schemas.microsoft.com/office/powerpoint/2010/main" val="1638976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404"/>
            <a:ext cx="12192000" cy="6858403"/>
          </a:xfrm>
          <a:prstGeom prst="rect">
            <a:avLst/>
          </a:prstGeom>
        </p:spPr>
      </p:pic>
      <p:sp>
        <p:nvSpPr>
          <p:cNvPr id="7170" name="Rectangle 2"/>
          <p:cNvSpPr>
            <a:spLocks noGrp="1" noChangeArrowheads="1"/>
          </p:cNvSpPr>
          <p:nvPr>
            <p:ph type="title"/>
          </p:nvPr>
        </p:nvSpPr>
        <p:spPr>
          <a:xfrm>
            <a:off x="0" y="0"/>
            <a:ext cx="12192000" cy="1143000"/>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Micro-, </a:t>
            </a:r>
            <a:r>
              <a:rPr lang="en-US" altLang="en-US" b="1" dirty="0" err="1" smtClean="0">
                <a:effectLst>
                  <a:outerShdw blurRad="38100" dist="38100" dir="2700000" algn="tl">
                    <a:srgbClr val="000000">
                      <a:alpha val="43137"/>
                    </a:srgbClr>
                  </a:outerShdw>
                </a:effectLst>
                <a:latin typeface="Britannic Bold" panose="020B0903060703020204" pitchFamily="34" charset="0"/>
              </a:rPr>
              <a:t>Meso</a:t>
            </a:r>
            <a:r>
              <a:rPr lang="en-US" altLang="en-US" b="1" dirty="0" smtClean="0">
                <a:effectLst>
                  <a:outerShdw blurRad="38100" dist="38100" dir="2700000" algn="tl">
                    <a:srgbClr val="000000">
                      <a:alpha val="43137"/>
                    </a:srgbClr>
                  </a:outerShdw>
                </a:effectLst>
                <a:latin typeface="Britannic Bold" panose="020B0903060703020204" pitchFamily="34" charset="0"/>
              </a:rPr>
              <a:t>-, or Macroscale??</a:t>
            </a:r>
          </a:p>
        </p:txBody>
      </p:sp>
      <p:pic>
        <p:nvPicPr>
          <p:cNvPr id="717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335" y="990601"/>
            <a:ext cx="11758411" cy="5810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2038" name="Text Box 6"/>
          <p:cNvSpPr txBox="1">
            <a:spLocks noChangeArrowheads="1"/>
          </p:cNvSpPr>
          <p:nvPr/>
        </p:nvSpPr>
        <p:spPr bwMode="auto">
          <a:xfrm>
            <a:off x="970209" y="1143000"/>
            <a:ext cx="2362200" cy="523220"/>
          </a:xfrm>
          <a:prstGeom prst="rect">
            <a:avLst/>
          </a:prstGeom>
          <a:solidFill>
            <a:schemeClr val="tx1">
              <a:alpha val="39999"/>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en-US" sz="2800" b="1" dirty="0">
                <a:solidFill>
                  <a:schemeClr val="bg1"/>
                </a:solidFill>
                <a:effectLst>
                  <a:outerShdw blurRad="38100" dist="38100" dir="2700000" algn="tl">
                    <a:srgbClr val="808080"/>
                  </a:outerShdw>
                </a:effectLst>
              </a:rPr>
              <a:t>MACROSCALE</a:t>
            </a:r>
          </a:p>
        </p:txBody>
      </p:sp>
      <p:sp>
        <p:nvSpPr>
          <p:cNvPr id="172039" name="Text Box 7"/>
          <p:cNvSpPr txBox="1">
            <a:spLocks noChangeArrowheads="1"/>
          </p:cNvSpPr>
          <p:nvPr/>
        </p:nvSpPr>
        <p:spPr bwMode="auto">
          <a:xfrm>
            <a:off x="4953000" y="1143000"/>
            <a:ext cx="2362200" cy="523220"/>
          </a:xfrm>
          <a:prstGeom prst="rect">
            <a:avLst/>
          </a:prstGeom>
          <a:solidFill>
            <a:schemeClr val="tx1">
              <a:alpha val="39999"/>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en-US" sz="2800" b="1">
                <a:solidFill>
                  <a:schemeClr val="bg1"/>
                </a:solidFill>
                <a:effectLst>
                  <a:outerShdw blurRad="38100" dist="38100" dir="2700000" algn="tl">
                    <a:srgbClr val="808080"/>
                  </a:outerShdw>
                </a:effectLst>
              </a:rPr>
              <a:t>MESOSCALE</a:t>
            </a:r>
          </a:p>
        </p:txBody>
      </p:sp>
      <p:sp>
        <p:nvSpPr>
          <p:cNvPr id="172040" name="Text Box 8"/>
          <p:cNvSpPr txBox="1">
            <a:spLocks noChangeArrowheads="1"/>
          </p:cNvSpPr>
          <p:nvPr/>
        </p:nvSpPr>
        <p:spPr bwMode="auto">
          <a:xfrm>
            <a:off x="8832761" y="1143000"/>
            <a:ext cx="2362200" cy="523220"/>
          </a:xfrm>
          <a:prstGeom prst="rect">
            <a:avLst/>
          </a:prstGeom>
          <a:solidFill>
            <a:schemeClr val="tx1">
              <a:alpha val="39999"/>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en-US" sz="2800" b="1">
                <a:solidFill>
                  <a:schemeClr val="bg1"/>
                </a:solidFill>
                <a:effectLst>
                  <a:outerShdw blurRad="38100" dist="38100" dir="2700000" algn="tl">
                    <a:srgbClr val="808080"/>
                  </a:outerShdw>
                </a:effectLst>
              </a:rPr>
              <a:t>MICROSCALE</a:t>
            </a:r>
          </a:p>
        </p:txBody>
      </p:sp>
    </p:spTree>
    <p:extLst>
      <p:ext uri="{BB962C8B-B14F-4D97-AF65-F5344CB8AC3E}">
        <p14:creationId xmlns:p14="http://schemas.microsoft.com/office/powerpoint/2010/main" val="26102809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20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203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20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8" grpId="0" animBg="1"/>
      <p:bldP spid="172039" grpId="0" animBg="1"/>
      <p:bldP spid="17204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03"/>
            <a:ext cx="12192000" cy="6858403"/>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Large and Small Scale Winds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2292440" y="1325563"/>
            <a:ext cx="9491728" cy="55324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altLang="en-US" sz="2900" b="1" dirty="0">
                <a:solidFill>
                  <a:srgbClr val="FF0000"/>
                </a:solidFill>
                <a:effectLst>
                  <a:outerShdw blurRad="38100" dist="38100" dir="2700000" algn="tl">
                    <a:srgbClr val="000000">
                      <a:alpha val="43137"/>
                    </a:srgbClr>
                  </a:outerShdw>
                </a:effectLst>
              </a:rPr>
              <a:t>Macroscale Winds</a:t>
            </a:r>
          </a:p>
          <a:p>
            <a:pPr lvl="1">
              <a:lnSpc>
                <a:spcPct val="80000"/>
              </a:lnSpc>
            </a:pPr>
            <a:r>
              <a:rPr lang="en-US" altLang="en-US" sz="2600" dirty="0"/>
              <a:t>Planetary: Westerlies, trade winds</a:t>
            </a:r>
          </a:p>
          <a:p>
            <a:pPr lvl="1">
              <a:lnSpc>
                <a:spcPct val="80000"/>
              </a:lnSpc>
            </a:pPr>
            <a:r>
              <a:rPr lang="en-US" altLang="en-US" sz="2600" dirty="0"/>
              <a:t>Synoptic: Cyclones and anti-cyclones, Hurricanes (weather map size)</a:t>
            </a:r>
          </a:p>
          <a:p>
            <a:pPr lvl="1">
              <a:lnSpc>
                <a:spcPct val="80000"/>
              </a:lnSpc>
            </a:pPr>
            <a:endParaRPr lang="en-US" altLang="en-US" sz="2600" dirty="0"/>
          </a:p>
          <a:p>
            <a:pPr>
              <a:lnSpc>
                <a:spcPct val="80000"/>
              </a:lnSpc>
            </a:pPr>
            <a:r>
              <a:rPr lang="en-US" altLang="en-US" sz="2900" b="1" dirty="0">
                <a:solidFill>
                  <a:srgbClr val="FF0000"/>
                </a:solidFill>
                <a:effectLst>
                  <a:outerShdw blurRad="38100" dist="38100" dir="2700000" algn="tl">
                    <a:srgbClr val="000000">
                      <a:alpha val="43137"/>
                    </a:srgbClr>
                  </a:outerShdw>
                </a:effectLst>
              </a:rPr>
              <a:t>Mesoscale Winds</a:t>
            </a:r>
          </a:p>
          <a:p>
            <a:pPr lvl="1">
              <a:lnSpc>
                <a:spcPct val="80000"/>
              </a:lnSpc>
            </a:pPr>
            <a:r>
              <a:rPr lang="en-US" altLang="en-US" sz="2600" dirty="0"/>
              <a:t>Thunder storms, tornadoes, </a:t>
            </a:r>
            <a:r>
              <a:rPr lang="en-US" altLang="en-US" sz="2600" dirty="0" err="1"/>
              <a:t>etc</a:t>
            </a:r>
            <a:endParaRPr lang="en-US" altLang="en-US" sz="2600" dirty="0"/>
          </a:p>
          <a:p>
            <a:pPr lvl="1">
              <a:lnSpc>
                <a:spcPct val="80000"/>
              </a:lnSpc>
            </a:pPr>
            <a:r>
              <a:rPr lang="en-US" altLang="en-US" sz="2600" dirty="0"/>
              <a:t>Part of larger macroscale wind systems.</a:t>
            </a:r>
          </a:p>
          <a:p>
            <a:pPr lvl="1">
              <a:lnSpc>
                <a:spcPct val="80000"/>
              </a:lnSpc>
            </a:pPr>
            <a:endParaRPr lang="en-US" altLang="en-US" sz="2600" dirty="0"/>
          </a:p>
          <a:p>
            <a:pPr>
              <a:lnSpc>
                <a:spcPct val="80000"/>
              </a:lnSpc>
            </a:pPr>
            <a:r>
              <a:rPr lang="en-US" altLang="en-US" sz="2900" b="1" dirty="0">
                <a:solidFill>
                  <a:srgbClr val="FF0000"/>
                </a:solidFill>
                <a:effectLst>
                  <a:outerShdw blurRad="38100" dist="38100" dir="2700000" algn="tl">
                    <a:srgbClr val="000000">
                      <a:alpha val="43137"/>
                    </a:srgbClr>
                  </a:outerShdw>
                </a:effectLst>
              </a:rPr>
              <a:t>Microscale Winds</a:t>
            </a:r>
          </a:p>
          <a:p>
            <a:pPr lvl="1">
              <a:lnSpc>
                <a:spcPct val="80000"/>
              </a:lnSpc>
            </a:pPr>
            <a:r>
              <a:rPr lang="en-US" altLang="en-US" sz="2500" dirty="0"/>
              <a:t>Chaotic motions including gusts and dust </a:t>
            </a:r>
            <a:r>
              <a:rPr lang="en-US" altLang="en-US" sz="2500" dirty="0" smtClean="0"/>
              <a:t>devils</a:t>
            </a:r>
          </a:p>
          <a:p>
            <a:pPr lvl="1">
              <a:lnSpc>
                <a:spcPct val="80000"/>
              </a:lnSpc>
            </a:pPr>
            <a:r>
              <a:rPr lang="en-US" altLang="en-US" sz="2500" dirty="0" smtClean="0"/>
              <a:t>Small, very localized breezes</a:t>
            </a:r>
            <a:endParaRPr lang="en-US" altLang="en-US" sz="2500" dirty="0"/>
          </a:p>
        </p:txBody>
      </p:sp>
      <p:pic>
        <p:nvPicPr>
          <p:cNvPr id="10" name="Picture 9"/>
          <p:cNvPicPr>
            <a:picLocks noChangeAspect="1"/>
          </p:cNvPicPr>
          <p:nvPr/>
        </p:nvPicPr>
        <p:blipFill>
          <a:blip r:embed="rId3"/>
          <a:stretch>
            <a:fillRect/>
          </a:stretch>
        </p:blipFill>
        <p:spPr>
          <a:xfrm>
            <a:off x="274457" y="545357"/>
            <a:ext cx="1885633" cy="1816161"/>
          </a:xfrm>
          <a:prstGeom prst="rect">
            <a:avLst/>
          </a:prstGeom>
        </p:spPr>
      </p:pic>
      <p:pic>
        <p:nvPicPr>
          <p:cNvPr id="11" name="Picture 10"/>
          <p:cNvPicPr>
            <a:picLocks noChangeAspect="1"/>
          </p:cNvPicPr>
          <p:nvPr/>
        </p:nvPicPr>
        <p:blipFill>
          <a:blip r:embed="rId4"/>
          <a:stretch>
            <a:fillRect/>
          </a:stretch>
        </p:blipFill>
        <p:spPr>
          <a:xfrm>
            <a:off x="274458" y="2788115"/>
            <a:ext cx="1885633" cy="1933736"/>
          </a:xfrm>
          <a:prstGeom prst="rect">
            <a:avLst/>
          </a:prstGeom>
        </p:spPr>
      </p:pic>
      <p:pic>
        <p:nvPicPr>
          <p:cNvPr id="12" name="Picture 11"/>
          <p:cNvPicPr>
            <a:picLocks noChangeAspect="1"/>
          </p:cNvPicPr>
          <p:nvPr/>
        </p:nvPicPr>
        <p:blipFill>
          <a:blip r:embed="rId5"/>
          <a:stretch>
            <a:fillRect/>
          </a:stretch>
        </p:blipFill>
        <p:spPr>
          <a:xfrm>
            <a:off x="274458" y="4977599"/>
            <a:ext cx="1902073" cy="1783809"/>
          </a:xfrm>
          <a:prstGeom prst="rect">
            <a:avLst/>
          </a:prstGeom>
        </p:spPr>
      </p:pic>
    </p:spTree>
    <p:extLst>
      <p:ext uri="{BB962C8B-B14F-4D97-AF65-F5344CB8AC3E}">
        <p14:creationId xmlns:p14="http://schemas.microsoft.com/office/powerpoint/2010/main" val="1036534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5" end="5"/>
                                            </p:txEl>
                                          </p:spTgt>
                                        </p:tgtEl>
                                        <p:attrNameLst>
                                          <p:attrName>style.visibility</p:attrName>
                                        </p:attrNameLst>
                                      </p:cBhvr>
                                      <p:to>
                                        <p:strVal val="visible"/>
                                      </p:to>
                                    </p:set>
                                    <p:animEffect transition="in" filter="fade">
                                      <p:cBhvr>
                                        <p:cTn id="18" dur="500"/>
                                        <p:tgtEl>
                                          <p:spTgt spid="6">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500"/>
                                        <p:tgtEl>
                                          <p:spTgt spid="6">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animEffect transition="in" filter="fade">
                                      <p:cBhvr>
                                        <p:cTn id="29" dur="500"/>
                                        <p:tgtEl>
                                          <p:spTgt spid="6">
                                            <p:txEl>
                                              <p:pRg st="9" end="9"/>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6">
                                            <p:txEl>
                                              <p:pRg st="10" end="10"/>
                                            </p:txEl>
                                          </p:spTgt>
                                        </p:tgtEl>
                                        <p:attrNameLst>
                                          <p:attrName>style.visibility</p:attrName>
                                        </p:attrNameLst>
                                      </p:cBhvr>
                                      <p:to>
                                        <p:strVal val="visible"/>
                                      </p:to>
                                    </p:set>
                                    <p:animEffect transition="in" filter="fade">
                                      <p:cBhvr>
                                        <p:cTn id="32" dur="500"/>
                                        <p:tgtEl>
                                          <p:spTgt spid="6">
                                            <p:txEl>
                                              <p:pRg st="10" end="1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404"/>
            <a:ext cx="12192000" cy="6858403"/>
          </a:xfrm>
          <a:prstGeom prst="rect">
            <a:avLst/>
          </a:prstGeom>
        </p:spPr>
      </p:pic>
      <p:sp>
        <p:nvSpPr>
          <p:cNvPr id="9218" name="Rectangle 40"/>
          <p:cNvSpPr>
            <a:spLocks noChangeArrowheads="1"/>
          </p:cNvSpPr>
          <p:nvPr/>
        </p:nvSpPr>
        <p:spPr bwMode="auto">
          <a:xfrm>
            <a:off x="399245" y="1325158"/>
            <a:ext cx="11629623" cy="5532842"/>
          </a:xfrm>
          <a:prstGeom prst="rect">
            <a:avLst/>
          </a:prstGeom>
          <a:solidFill>
            <a:schemeClr val="bg1">
              <a:alpha val="7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19" name="Rectangle 2"/>
          <p:cNvSpPr>
            <a:spLocks noGrp="1" noChangeArrowheads="1"/>
          </p:cNvSpPr>
          <p:nvPr>
            <p:ph type="title" idx="4294967295"/>
          </p:nvPr>
        </p:nvSpPr>
        <p:spPr>
          <a:xfrm>
            <a:off x="0" y="-405"/>
            <a:ext cx="12192000" cy="1325563"/>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Summary - Scales of Atmospheric Motion</a:t>
            </a:r>
          </a:p>
        </p:txBody>
      </p:sp>
      <p:graphicFrame>
        <p:nvGraphicFramePr>
          <p:cNvPr id="186409" name="Group 41"/>
          <p:cNvGraphicFramePr>
            <a:graphicFrameLocks noGrp="1"/>
          </p:cNvGraphicFramePr>
          <p:nvPr>
            <p:ph idx="4294967295"/>
            <p:extLst>
              <p:ext uri="{D42A27DB-BD31-4B8C-83A1-F6EECF244321}">
                <p14:modId xmlns:p14="http://schemas.microsoft.com/office/powerpoint/2010/main" val="1667146682"/>
              </p:ext>
            </p:extLst>
          </p:nvPr>
        </p:nvGraphicFramePr>
        <p:xfrm>
          <a:off x="968920" y="1690500"/>
          <a:ext cx="10466660" cy="4864290"/>
        </p:xfrm>
        <a:graphic>
          <a:graphicData uri="http://schemas.openxmlformats.org/drawingml/2006/table">
            <a:tbl>
              <a:tblPr/>
              <a:tblGrid>
                <a:gridCol w="2616665"/>
                <a:gridCol w="2616665"/>
                <a:gridCol w="2616665"/>
                <a:gridCol w="2616665"/>
              </a:tblGrid>
              <a:tr h="8859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5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Scale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5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Time Scale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5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Distance Scale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5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Examples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79699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5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Macroscale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FF"/>
                    </a:solidFill>
                  </a:tcPr>
                </a:tc>
              </a:tr>
              <a:tr h="783819">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Planetary</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Weeks or longer</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1000-40000km</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Westerlies, trade winds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r>
              <a:tr h="80687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Synoptic</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Days to weeks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100-5000 km</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Mid-latitude cyclones, anticyclones, hurricanes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r>
              <a:tr h="80687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5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Mesoscale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Minutes to hours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1-100 km</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Thunderstorms, tornadoes, and land-sea breeze</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783819">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5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Microscale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Seconds to minutes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&lt;1 km</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Turbulence, dust devils and gusts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Tree>
    <p:extLst>
      <p:ext uri="{BB962C8B-B14F-4D97-AF65-F5344CB8AC3E}">
        <p14:creationId xmlns:p14="http://schemas.microsoft.com/office/powerpoint/2010/main" val="10590268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04"/>
            <a:ext cx="12192000" cy="6858403"/>
          </a:xfrm>
          <a:prstGeom prst="rect">
            <a:avLst/>
          </a:prstGeom>
        </p:spPr>
      </p:pic>
      <p:sp>
        <p:nvSpPr>
          <p:cNvPr id="5" name="Title 1"/>
          <p:cNvSpPr txBox="1">
            <a:spLocks/>
          </p:cNvSpPr>
          <p:nvPr/>
        </p:nvSpPr>
        <p:spPr>
          <a:xfrm>
            <a:off x="4095482" y="0"/>
            <a:ext cx="809651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effectLst>
                  <a:outerShdw blurRad="38100" dist="38100" dir="2700000" algn="tl">
                    <a:srgbClr val="000000">
                      <a:alpha val="43137"/>
                    </a:srgbClr>
                  </a:outerShdw>
                </a:effectLst>
                <a:latin typeface="Britannic Bold" panose="020B0903060703020204" pitchFamily="34" charset="0"/>
              </a:rPr>
              <a:t>What is an Eddy?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199816" y="283335"/>
            <a:ext cx="7169427" cy="30136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900" b="1" dirty="0">
                <a:solidFill>
                  <a:srgbClr val="7030A0"/>
                </a:solidFill>
                <a:effectLst>
                  <a:outerShdw blurRad="38100" dist="38100" dir="2700000" algn="tl">
                    <a:srgbClr val="000000">
                      <a:alpha val="43137"/>
                    </a:srgbClr>
                  </a:outerShdw>
                </a:effectLst>
              </a:rPr>
              <a:t>Eddy</a:t>
            </a:r>
          </a:p>
          <a:p>
            <a:pPr lvl="1"/>
            <a:r>
              <a:rPr lang="en-US" altLang="en-US" dirty="0"/>
              <a:t>Whirl of air</a:t>
            </a:r>
          </a:p>
          <a:p>
            <a:pPr lvl="1"/>
            <a:r>
              <a:rPr lang="en-US" altLang="en-US" dirty="0"/>
              <a:t>Come in different sizes</a:t>
            </a:r>
          </a:p>
          <a:p>
            <a:pPr lvl="1"/>
            <a:r>
              <a:rPr lang="en-US" altLang="en-US" dirty="0"/>
              <a:t>Small volume of air that behaves differently from the large flow in which it resides.</a:t>
            </a:r>
          </a:p>
          <a:p>
            <a:pPr lvl="1"/>
            <a:r>
              <a:rPr lang="en-US" altLang="en-US" dirty="0"/>
              <a:t>Caused by encountering an obstacle </a:t>
            </a:r>
          </a:p>
          <a:p>
            <a:pPr lvl="1"/>
            <a:r>
              <a:rPr lang="en-US" altLang="en-US" dirty="0"/>
              <a:t>Eddies are down wind from the obstacle</a:t>
            </a:r>
          </a:p>
        </p:txBody>
      </p:sp>
      <p:pic>
        <p:nvPicPr>
          <p:cNvPr id="7" name="Picture 8" descr="StableFlow-MountainWa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43" y="3188951"/>
            <a:ext cx="6622471" cy="366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descr="http://cyclingweather.org/wordpress/wp-content/uploads/2015/06/climo_hiwave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1847" y="2676781"/>
            <a:ext cx="5430153" cy="4181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51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Effect transition="in" filter="fade">
                                      <p:cBhvr>
                                        <p:cTn id="30" dur="500"/>
                                        <p:tgtEl>
                                          <p:spTgt spid="6">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8194"/>
                                        </p:tgtEl>
                                        <p:attrNameLst>
                                          <p:attrName>style.visibility</p:attrName>
                                        </p:attrNameLst>
                                      </p:cBhvr>
                                      <p:to>
                                        <p:strVal val="visible"/>
                                      </p:to>
                                    </p:set>
                                    <p:animEffect transition="in" filter="fade">
                                      <p:cBhvr>
                                        <p:cTn id="33"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404"/>
            <a:ext cx="12192000" cy="6858403"/>
          </a:xfrm>
          <a:prstGeom prst="rect">
            <a:avLst/>
          </a:prstGeom>
        </p:spPr>
      </p:pic>
      <p:sp>
        <p:nvSpPr>
          <p:cNvPr id="11266" name="Rectangle 2"/>
          <p:cNvSpPr>
            <a:spLocks noGrp="1" noChangeArrowheads="1"/>
          </p:cNvSpPr>
          <p:nvPr>
            <p:ph type="title"/>
          </p:nvPr>
        </p:nvSpPr>
        <p:spPr>
          <a:xfrm>
            <a:off x="0" y="-15875"/>
            <a:ext cx="12192000" cy="1325563"/>
          </a:xfrm>
        </p:spPr>
        <p:txBody>
          <a:bodyPr/>
          <a:lstStyle/>
          <a:p>
            <a:pPr algn="ctr" eaLnBrk="1" hangingPunct="1"/>
            <a:r>
              <a:rPr lang="en-US" altLang="en-US" sz="4000" b="1" dirty="0">
                <a:effectLst>
                  <a:outerShdw blurRad="38100" dist="38100" dir="2700000" algn="tl">
                    <a:srgbClr val="000000">
                      <a:alpha val="43137"/>
                    </a:srgbClr>
                  </a:outerShdw>
                </a:effectLst>
                <a:latin typeface="Britannic Bold" panose="020B0903060703020204" pitchFamily="34" charset="0"/>
              </a:rPr>
              <a:t>Kevin-</a:t>
            </a:r>
            <a:r>
              <a:rPr lang="en-US" altLang="en-US" sz="4000" b="1" dirty="0" err="1">
                <a:effectLst>
                  <a:outerShdw blurRad="38100" dist="38100" dir="2700000" algn="tl">
                    <a:srgbClr val="000000">
                      <a:alpha val="43137"/>
                    </a:srgbClr>
                  </a:outerShdw>
                </a:effectLst>
                <a:latin typeface="Britannic Bold" panose="020B0903060703020204" pitchFamily="34" charset="0"/>
              </a:rPr>
              <a:t>Helmholz</a:t>
            </a:r>
            <a:r>
              <a:rPr lang="en-US" altLang="en-US" sz="4000" b="1" dirty="0">
                <a:effectLst>
                  <a:outerShdw blurRad="38100" dist="38100" dir="2700000" algn="tl">
                    <a:srgbClr val="000000">
                      <a:alpha val="43137"/>
                    </a:srgbClr>
                  </a:outerShdw>
                </a:effectLst>
                <a:latin typeface="Britannic Bold" panose="020B0903060703020204" pitchFamily="34" charset="0"/>
              </a:rPr>
              <a:t> Instability Clouds</a:t>
            </a:r>
          </a:p>
        </p:txBody>
      </p:sp>
      <p:pic>
        <p:nvPicPr>
          <p:cNvPr id="11268" name="Picture 5" descr="60khwavegisellegoloycmy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761" y="1043190"/>
            <a:ext cx="11320529" cy="74150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269" name="Picture 7" descr="k-w-syste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1244190"/>
            <a:ext cx="8169941" cy="22181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1270" name="Text Box 8"/>
          <p:cNvSpPr txBox="1">
            <a:spLocks noChangeArrowheads="1"/>
          </p:cNvSpPr>
          <p:nvPr/>
        </p:nvSpPr>
        <p:spPr bwMode="auto">
          <a:xfrm>
            <a:off x="1399504" y="3518172"/>
            <a:ext cx="986951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dirty="0"/>
              <a:t>The formation of clear air turbulence along a boundary of increasing wind speed shear.  The wind in the top layer increases in speed from left to right in the upper diagram.</a:t>
            </a:r>
          </a:p>
        </p:txBody>
      </p:sp>
    </p:spTree>
    <p:extLst>
      <p:ext uri="{BB962C8B-B14F-4D97-AF65-F5344CB8AC3E}">
        <p14:creationId xmlns:p14="http://schemas.microsoft.com/office/powerpoint/2010/main" val="593269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fade">
                                      <p:cBhvr>
                                        <p:cTn id="7" dur="500"/>
                                        <p:tgtEl>
                                          <p:spTgt spid="1126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270"/>
                                        </p:tgtEl>
                                        <p:attrNameLst>
                                          <p:attrName>style.visibility</p:attrName>
                                        </p:attrNameLst>
                                      </p:cBhvr>
                                      <p:to>
                                        <p:strVal val="visible"/>
                                      </p:to>
                                    </p:set>
                                    <p:animEffect transition="in" filter="fade">
                                      <p:cBhvr>
                                        <p:cTn id="10" dur="5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404"/>
            <a:ext cx="12192000" cy="6858403"/>
          </a:xfrm>
          <a:prstGeom prst="rect">
            <a:avLst/>
          </a:prstGeom>
        </p:spPr>
      </p:pic>
      <p:sp>
        <p:nvSpPr>
          <p:cNvPr id="12290" name="Rectangle 2"/>
          <p:cNvSpPr>
            <a:spLocks noGrp="1" noChangeArrowheads="1"/>
          </p:cNvSpPr>
          <p:nvPr>
            <p:ph type="title" idx="4294967295"/>
          </p:nvPr>
        </p:nvSpPr>
        <p:spPr>
          <a:xfrm>
            <a:off x="0" y="25400"/>
            <a:ext cx="12192000" cy="1143000"/>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Local Winds (mesoscale)</a:t>
            </a:r>
          </a:p>
        </p:txBody>
      </p:sp>
      <p:sp>
        <p:nvSpPr>
          <p:cNvPr id="254979" name="Rectangle 3"/>
          <p:cNvSpPr>
            <a:spLocks noGrp="1" noChangeArrowheads="1"/>
          </p:cNvSpPr>
          <p:nvPr>
            <p:ph type="body" idx="4294967295"/>
          </p:nvPr>
        </p:nvSpPr>
        <p:spPr>
          <a:xfrm>
            <a:off x="399245" y="1378039"/>
            <a:ext cx="11449318" cy="5175161"/>
          </a:xfrm>
        </p:spPr>
        <p:txBody>
          <a:bodyPr>
            <a:normAutofit fontScale="92500" lnSpcReduction="10000"/>
          </a:bodyPr>
          <a:lstStyle/>
          <a:p>
            <a:pPr eaLnBrk="1" hangingPunct="1">
              <a:lnSpc>
                <a:spcPct val="90000"/>
              </a:lnSpc>
              <a:defRPr/>
            </a:pPr>
            <a:r>
              <a:rPr lang="en-US" altLang="en-US" sz="3800" dirty="0"/>
              <a:t>True </a:t>
            </a:r>
            <a:r>
              <a:rPr lang="en-US" altLang="en-US" sz="3800" b="1" dirty="0"/>
              <a:t>local winds</a:t>
            </a:r>
            <a:r>
              <a:rPr lang="en-US" altLang="en-US" sz="3800" dirty="0"/>
              <a:t> are caused by </a:t>
            </a:r>
            <a:r>
              <a:rPr lang="en-US" altLang="en-US" sz="3800" b="1" dirty="0">
                <a:solidFill>
                  <a:srgbClr val="FF0000"/>
                </a:solidFill>
                <a:effectLst>
                  <a:outerShdw blurRad="38100" dist="38100" dir="2700000" algn="tl">
                    <a:srgbClr val="000000">
                      <a:alpha val="43137"/>
                    </a:srgbClr>
                  </a:outerShdw>
                </a:effectLst>
              </a:rPr>
              <a:t>topographic effects </a:t>
            </a:r>
            <a:r>
              <a:rPr lang="en-US" altLang="en-US" sz="3800" dirty="0"/>
              <a:t>or</a:t>
            </a:r>
            <a:r>
              <a:rPr lang="en-US" altLang="en-US" sz="3800" b="1" dirty="0">
                <a:solidFill>
                  <a:srgbClr val="FF0000"/>
                </a:solidFill>
                <a:effectLst>
                  <a:outerShdw blurRad="38100" dist="38100" dir="2700000" algn="tl">
                    <a:srgbClr val="FFFFFF"/>
                  </a:outerShdw>
                </a:effectLst>
              </a:rPr>
              <a:t> </a:t>
            </a:r>
            <a:r>
              <a:rPr lang="en-US" altLang="en-US" sz="3800" b="1" dirty="0">
                <a:solidFill>
                  <a:srgbClr val="FF0000"/>
                </a:solidFill>
                <a:effectLst>
                  <a:outerShdw blurRad="38100" dist="38100" dir="2700000" algn="tl">
                    <a:srgbClr val="000000">
                      <a:alpha val="43137"/>
                    </a:srgbClr>
                  </a:outerShdw>
                </a:effectLst>
              </a:rPr>
              <a:t>variations in local surface composition</a:t>
            </a:r>
          </a:p>
          <a:p>
            <a:pPr eaLnBrk="1" hangingPunct="1">
              <a:lnSpc>
                <a:spcPct val="90000"/>
              </a:lnSpc>
              <a:defRPr/>
            </a:pPr>
            <a:endParaRPr lang="en-US" altLang="en-US" sz="4400" dirty="0">
              <a:effectLst>
                <a:outerShdw blurRad="38100" dist="38100" dir="2700000" algn="tl">
                  <a:srgbClr val="FFFFFF"/>
                </a:outerShdw>
              </a:effectLst>
            </a:endParaRPr>
          </a:p>
          <a:p>
            <a:pPr lvl="1" eaLnBrk="1" hangingPunct="1">
              <a:lnSpc>
                <a:spcPct val="90000"/>
              </a:lnSpc>
              <a:defRPr/>
            </a:pPr>
            <a:r>
              <a:rPr lang="en-US" altLang="en-US" sz="3200" dirty="0" smtClean="0"/>
              <a:t>Land and Sea Breezes</a:t>
            </a:r>
          </a:p>
          <a:p>
            <a:pPr lvl="1" eaLnBrk="1" hangingPunct="1">
              <a:lnSpc>
                <a:spcPct val="90000"/>
              </a:lnSpc>
              <a:defRPr/>
            </a:pPr>
            <a:r>
              <a:rPr lang="en-US" altLang="en-US" sz="3200" dirty="0" smtClean="0"/>
              <a:t>Mountain and Valley Breezes</a:t>
            </a:r>
          </a:p>
          <a:p>
            <a:pPr lvl="1" eaLnBrk="1" hangingPunct="1">
              <a:lnSpc>
                <a:spcPct val="90000"/>
              </a:lnSpc>
              <a:defRPr/>
            </a:pPr>
            <a:r>
              <a:rPr lang="en-US" altLang="en-US" sz="3200" dirty="0" smtClean="0"/>
              <a:t>Chinook (</a:t>
            </a:r>
            <a:r>
              <a:rPr lang="en-US" altLang="en-US" sz="3200" dirty="0" err="1" smtClean="0"/>
              <a:t>Foehn</a:t>
            </a:r>
            <a:r>
              <a:rPr lang="en-US" altLang="en-US" sz="3200" dirty="0" smtClean="0"/>
              <a:t> Winds)</a:t>
            </a:r>
          </a:p>
          <a:p>
            <a:pPr lvl="1" eaLnBrk="1" hangingPunct="1">
              <a:lnSpc>
                <a:spcPct val="90000"/>
              </a:lnSpc>
              <a:defRPr/>
            </a:pPr>
            <a:r>
              <a:rPr lang="en-US" altLang="en-US" sz="3200" dirty="0" smtClean="0"/>
              <a:t>Katabatic (Fall Winds)</a:t>
            </a:r>
          </a:p>
          <a:p>
            <a:pPr lvl="1" eaLnBrk="1" hangingPunct="1">
              <a:lnSpc>
                <a:spcPct val="90000"/>
              </a:lnSpc>
              <a:defRPr/>
            </a:pPr>
            <a:r>
              <a:rPr lang="en-US" altLang="en-US" sz="3200" dirty="0" smtClean="0"/>
              <a:t>Santa Ana</a:t>
            </a:r>
          </a:p>
          <a:p>
            <a:pPr lvl="1" eaLnBrk="1" hangingPunct="1">
              <a:lnSpc>
                <a:spcPct val="90000"/>
              </a:lnSpc>
              <a:defRPr/>
            </a:pPr>
            <a:r>
              <a:rPr lang="en-US" altLang="en-US" sz="3200" dirty="0" smtClean="0"/>
              <a:t>Country Breezes</a:t>
            </a:r>
          </a:p>
          <a:p>
            <a:pPr lvl="1" eaLnBrk="1" hangingPunct="1">
              <a:lnSpc>
                <a:spcPct val="90000"/>
              </a:lnSpc>
              <a:defRPr/>
            </a:pPr>
            <a:r>
              <a:rPr lang="en-US" altLang="en-US" sz="3200" dirty="0" smtClean="0"/>
              <a:t>Haboobs</a:t>
            </a:r>
          </a:p>
          <a:p>
            <a:pPr lvl="1" eaLnBrk="1" hangingPunct="1">
              <a:lnSpc>
                <a:spcPct val="90000"/>
              </a:lnSpc>
              <a:defRPr/>
            </a:pPr>
            <a:r>
              <a:rPr lang="en-US" altLang="en-US" sz="3200" dirty="0" smtClean="0"/>
              <a:t>Dust Devils</a:t>
            </a:r>
            <a:endParaRPr lang="en-US" altLang="en-US" sz="3600" dirty="0"/>
          </a:p>
          <a:p>
            <a:pPr eaLnBrk="1" hangingPunct="1">
              <a:lnSpc>
                <a:spcPct val="90000"/>
              </a:lnSpc>
              <a:defRPr/>
            </a:pPr>
            <a:endParaRPr lang="en-US" altLang="en-US" sz="3100" dirty="0"/>
          </a:p>
        </p:txBody>
      </p:sp>
      <p:pic>
        <p:nvPicPr>
          <p:cNvPr id="12293" name="Picture 6" descr="3_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0952" y="2847040"/>
            <a:ext cx="5357611" cy="35666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3269287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497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497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497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497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4979">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54979">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54979">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497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04"/>
            <a:ext cx="12192000" cy="6858403"/>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effectLst>
                  <a:outerShdw blurRad="38100" dist="38100" dir="2700000" algn="tl">
                    <a:srgbClr val="000000">
                      <a:alpha val="43137"/>
                    </a:srgbClr>
                  </a:outerShdw>
                </a:effectLst>
                <a:latin typeface="Britannic Bold" panose="020B0903060703020204" pitchFamily="34" charset="0"/>
              </a:rPr>
              <a:t>Land and Sea Breezes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112315" y="1325564"/>
            <a:ext cx="11671853" cy="1340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altLang="en-US" sz="2900" b="1" dirty="0" smtClean="0">
                <a:solidFill>
                  <a:srgbClr val="FF0000"/>
                </a:solidFill>
                <a:effectLst>
                  <a:outerShdw blurRad="38100" dist="38100" dir="2700000" algn="tl">
                    <a:srgbClr val="000000">
                      <a:alpha val="43137"/>
                    </a:srgbClr>
                  </a:outerShdw>
                </a:effectLst>
              </a:rPr>
              <a:t>Most intense Land and Sea Breezes form along tropical coastlines adjacent to cool ocean currents.</a:t>
            </a:r>
          </a:p>
          <a:p>
            <a:pPr lvl="1">
              <a:lnSpc>
                <a:spcPct val="80000"/>
              </a:lnSpc>
            </a:pPr>
            <a:r>
              <a:rPr lang="en-US" altLang="en-US" sz="2500" dirty="0" smtClean="0"/>
              <a:t>Hawaii (including Oahu) experiences these every day.</a:t>
            </a:r>
            <a:endParaRPr lang="en-US" altLang="en-US" sz="2500" dirty="0"/>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798749" y="2665928"/>
            <a:ext cx="8610600" cy="3152775"/>
          </a:xfrm>
          <a:prstGeom prst="rect">
            <a:avLst/>
          </a:prstGeom>
          <a:noFill/>
        </p:spPr>
      </p:pic>
      <p:sp>
        <p:nvSpPr>
          <p:cNvPr id="8" name="Text Box 5"/>
          <p:cNvSpPr txBox="1">
            <a:spLocks noChangeArrowheads="1"/>
          </p:cNvSpPr>
          <p:nvPr/>
        </p:nvSpPr>
        <p:spPr bwMode="auto">
          <a:xfrm>
            <a:off x="1760649" y="6048632"/>
            <a:ext cx="8686800" cy="579438"/>
          </a:xfrm>
          <a:prstGeom prst="rect">
            <a:avLst/>
          </a:prstGeom>
          <a:solidFill>
            <a:schemeClr val="bg1">
              <a:alpha val="56078"/>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sz="1800" b="1" dirty="0">
                <a:solidFill>
                  <a:srgbClr val="FF0000"/>
                </a:solidFill>
              </a:rPr>
              <a:t>Nice Animation: </a:t>
            </a:r>
            <a:r>
              <a:rPr lang="en-US" altLang="en-US" sz="1400" dirty="0"/>
              <a:t>http://www.classzone.com/books/earth_science/terc/content/visualizations/es1903/es1903page01.cfm</a:t>
            </a:r>
          </a:p>
        </p:txBody>
      </p:sp>
    </p:spTree>
    <p:extLst>
      <p:ext uri="{BB962C8B-B14F-4D97-AF65-F5344CB8AC3E}">
        <p14:creationId xmlns:p14="http://schemas.microsoft.com/office/powerpoint/2010/main" val="3983248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04"/>
            <a:ext cx="12192000" cy="6858403"/>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effectLst>
                  <a:outerShdw blurRad="38100" dist="38100" dir="2700000" algn="tl">
                    <a:srgbClr val="000000">
                      <a:alpha val="43137"/>
                    </a:srgbClr>
                  </a:outerShdw>
                </a:effectLst>
                <a:latin typeface="Britannic Bold" panose="020B0903060703020204" pitchFamily="34" charset="0"/>
              </a:rPr>
              <a:t>Daytime – Sea Breeze Conditions</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7" name="Picture 6" descr="4-18A-sea-land-breeze-d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135" y="1325563"/>
            <a:ext cx="9244565" cy="405780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Rectangle 5"/>
          <p:cNvSpPr>
            <a:spLocks noChangeArrowheads="1"/>
          </p:cNvSpPr>
          <p:nvPr/>
        </p:nvSpPr>
        <p:spPr bwMode="auto">
          <a:xfrm>
            <a:off x="1638300" y="5684836"/>
            <a:ext cx="8915400" cy="117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r>
              <a:rPr lang="en-US" altLang="en-US" sz="2900" dirty="0"/>
              <a:t>The</a:t>
            </a:r>
            <a:r>
              <a:rPr lang="en-US" altLang="en-US" sz="2900" dirty="0">
                <a:solidFill>
                  <a:schemeClr val="bg1"/>
                </a:solidFill>
              </a:rPr>
              <a:t> </a:t>
            </a:r>
            <a:r>
              <a:rPr lang="en-US" altLang="en-US" sz="2900" b="1" dirty="0">
                <a:solidFill>
                  <a:srgbClr val="FF0000"/>
                </a:solidFill>
                <a:effectLst>
                  <a:outerShdw blurRad="38100" dist="38100" dir="2700000" algn="tl">
                    <a:srgbClr val="000000">
                      <a:alpha val="43137"/>
                    </a:srgbClr>
                  </a:outerShdw>
                </a:effectLst>
              </a:rPr>
              <a:t>land heats more quickly</a:t>
            </a:r>
            <a:r>
              <a:rPr lang="en-US" altLang="en-US" sz="2900" dirty="0">
                <a:solidFill>
                  <a:schemeClr val="bg1"/>
                </a:solidFill>
                <a:effectLst>
                  <a:outerShdw blurRad="38100" dist="38100" dir="2700000" algn="tl">
                    <a:srgbClr val="000000">
                      <a:alpha val="43137"/>
                    </a:srgbClr>
                  </a:outerShdw>
                </a:effectLst>
              </a:rPr>
              <a:t> </a:t>
            </a:r>
            <a:r>
              <a:rPr lang="en-US" altLang="en-US" sz="2900" dirty="0"/>
              <a:t>than the water.</a:t>
            </a:r>
          </a:p>
          <a:p>
            <a:r>
              <a:rPr lang="en-US" altLang="en-US" sz="2900" b="1" dirty="0">
                <a:solidFill>
                  <a:srgbClr val="0070C0"/>
                </a:solidFill>
                <a:effectLst>
                  <a:outerShdw blurRad="38100" dist="38100" dir="2700000" algn="tl">
                    <a:srgbClr val="000000">
                      <a:alpha val="43137"/>
                    </a:srgbClr>
                  </a:outerShdw>
                </a:effectLst>
              </a:rPr>
              <a:t>Higher pressure</a:t>
            </a:r>
            <a:r>
              <a:rPr lang="en-US" altLang="en-US" sz="2900" dirty="0">
                <a:solidFill>
                  <a:srgbClr val="0070C0"/>
                </a:solidFill>
                <a:effectLst>
                  <a:outerShdw blurRad="38100" dist="38100" dir="2700000" algn="tl">
                    <a:srgbClr val="000000">
                      <a:alpha val="43137"/>
                    </a:srgbClr>
                  </a:outerShdw>
                </a:effectLst>
              </a:rPr>
              <a:t> </a:t>
            </a:r>
            <a:r>
              <a:rPr lang="en-US" altLang="en-US" sz="2900" dirty="0"/>
              <a:t>is then located over the</a:t>
            </a:r>
            <a:r>
              <a:rPr lang="en-US" altLang="en-US" sz="2900" dirty="0">
                <a:solidFill>
                  <a:schemeClr val="bg1"/>
                </a:solidFill>
              </a:rPr>
              <a:t> </a:t>
            </a:r>
            <a:r>
              <a:rPr lang="en-US" altLang="en-US" sz="2900" b="1" dirty="0" smtClean="0">
                <a:solidFill>
                  <a:srgbClr val="0070C0"/>
                </a:solidFill>
                <a:effectLst>
                  <a:outerShdw blurRad="38100" dist="38100" dir="2700000" algn="tl">
                    <a:srgbClr val="000000">
                      <a:alpha val="43137"/>
                    </a:srgbClr>
                  </a:outerShdw>
                </a:effectLst>
              </a:rPr>
              <a:t>ocean</a:t>
            </a:r>
            <a:r>
              <a:rPr lang="en-US" altLang="en-US" sz="2900" dirty="0" smtClean="0"/>
              <a:t>.</a:t>
            </a:r>
            <a:endParaRPr lang="en-US" altLang="en-US" sz="2700"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76228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04"/>
            <a:ext cx="12192000" cy="6858403"/>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effectLst>
                  <a:outerShdw blurRad="38100" dist="38100" dir="2700000" algn="tl">
                    <a:srgbClr val="000000">
                      <a:alpha val="43137"/>
                    </a:srgbClr>
                  </a:outerShdw>
                </a:effectLst>
                <a:latin typeface="Britannic Bold" panose="020B0903060703020204" pitchFamily="34" charset="0"/>
              </a:rPr>
              <a:t>  	Nighttime – Land Breeze Conditions</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7" name="Picture 6" descr="4-18B-land-sea-breeze-n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145" y="1325563"/>
            <a:ext cx="10006929" cy="439792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Rectangle 5"/>
          <p:cNvSpPr>
            <a:spLocks noChangeArrowheads="1"/>
          </p:cNvSpPr>
          <p:nvPr/>
        </p:nvSpPr>
        <p:spPr bwMode="auto">
          <a:xfrm>
            <a:off x="2077792" y="5788818"/>
            <a:ext cx="8305800"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r>
              <a:rPr lang="en-US" altLang="en-US" sz="2900" dirty="0"/>
              <a:t>The </a:t>
            </a:r>
            <a:r>
              <a:rPr lang="en-US" altLang="en-US" sz="2900" b="1" dirty="0">
                <a:solidFill>
                  <a:srgbClr val="0070C0"/>
                </a:solidFill>
                <a:effectLst>
                  <a:outerShdw blurRad="38100" dist="38100" dir="2700000" algn="tl">
                    <a:srgbClr val="000000">
                      <a:alpha val="43137"/>
                    </a:srgbClr>
                  </a:outerShdw>
                </a:effectLst>
              </a:rPr>
              <a:t>land cools</a:t>
            </a:r>
            <a:r>
              <a:rPr lang="en-US" altLang="en-US" sz="2900" dirty="0">
                <a:solidFill>
                  <a:srgbClr val="0070C0"/>
                </a:solidFill>
                <a:effectLst>
                  <a:outerShdw blurRad="38100" dist="38100" dir="2700000" algn="tl">
                    <a:srgbClr val="000000">
                      <a:alpha val="43137"/>
                    </a:srgbClr>
                  </a:outerShdw>
                </a:effectLst>
              </a:rPr>
              <a:t> </a:t>
            </a:r>
            <a:r>
              <a:rPr lang="en-US" altLang="en-US" sz="2900" dirty="0"/>
              <a:t>more quickly than the water.</a:t>
            </a:r>
          </a:p>
          <a:p>
            <a:r>
              <a:rPr lang="en-US" altLang="en-US" sz="2900" b="1" dirty="0">
                <a:solidFill>
                  <a:srgbClr val="0070C0"/>
                </a:solidFill>
                <a:effectLst>
                  <a:outerShdw blurRad="38100" dist="38100" dir="2700000" algn="tl">
                    <a:srgbClr val="000000">
                      <a:alpha val="43137"/>
                    </a:srgbClr>
                  </a:outerShdw>
                </a:effectLst>
              </a:rPr>
              <a:t>Higher pressure</a:t>
            </a:r>
            <a:r>
              <a:rPr lang="en-US" altLang="en-US" sz="2900" dirty="0">
                <a:solidFill>
                  <a:srgbClr val="0070C0"/>
                </a:solidFill>
                <a:effectLst>
                  <a:outerShdw blurRad="38100" dist="38100" dir="2700000" algn="tl">
                    <a:srgbClr val="000000">
                      <a:alpha val="43137"/>
                    </a:srgbClr>
                  </a:outerShdw>
                </a:effectLst>
              </a:rPr>
              <a:t> </a:t>
            </a:r>
            <a:r>
              <a:rPr lang="en-US" altLang="en-US" sz="2900" dirty="0"/>
              <a:t>is then located over </a:t>
            </a:r>
            <a:r>
              <a:rPr lang="en-US" altLang="en-US" sz="2900" b="1" dirty="0">
                <a:solidFill>
                  <a:srgbClr val="0070C0"/>
                </a:solidFill>
                <a:effectLst>
                  <a:outerShdw blurRad="38100" dist="38100" dir="2700000" algn="tl">
                    <a:srgbClr val="000000">
                      <a:alpha val="43137"/>
                    </a:srgbClr>
                  </a:outerShdw>
                </a:effectLst>
              </a:rPr>
              <a:t>land</a:t>
            </a:r>
            <a:r>
              <a:rPr lang="en-US" altLang="en-US" sz="2900" dirty="0"/>
              <a:t>.</a:t>
            </a:r>
            <a:endParaRPr lang="en-US" altLang="en-US" sz="2700" dirty="0"/>
          </a:p>
        </p:txBody>
      </p:sp>
    </p:spTree>
    <p:extLst>
      <p:ext uri="{BB962C8B-B14F-4D97-AF65-F5344CB8AC3E}">
        <p14:creationId xmlns:p14="http://schemas.microsoft.com/office/powerpoint/2010/main" val="411684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04"/>
            <a:ext cx="12192000" cy="6858403"/>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effectLst>
                  <a:outerShdw blurRad="38100" dist="38100" dir="2700000" algn="tl">
                    <a:srgbClr val="000000">
                      <a:alpha val="43137"/>
                    </a:srgbClr>
                  </a:outerShdw>
                </a:effectLst>
                <a:latin typeface="Britannic Bold" panose="020B0903060703020204" pitchFamily="34" charset="0"/>
              </a:rPr>
              <a:t>Mountain and Valley Breezes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678985" y="1311722"/>
            <a:ext cx="5734693" cy="55324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ltLang="en-US" sz="3600" b="1" dirty="0">
                <a:solidFill>
                  <a:srgbClr val="FF0000"/>
                </a:solidFill>
                <a:effectLst>
                  <a:outerShdw blurRad="38100" dist="38100" dir="2700000" algn="tl">
                    <a:srgbClr val="000000">
                      <a:alpha val="43137"/>
                    </a:srgbClr>
                  </a:outerShdw>
                </a:effectLst>
              </a:rPr>
              <a:t>Valley Breeze</a:t>
            </a:r>
          </a:p>
          <a:p>
            <a:pPr lvl="1">
              <a:defRPr/>
            </a:pPr>
            <a:r>
              <a:rPr lang="en-US" altLang="en-US" sz="3200" dirty="0"/>
              <a:t>Daytime</a:t>
            </a:r>
          </a:p>
          <a:p>
            <a:pPr lvl="1">
              <a:defRPr/>
            </a:pPr>
            <a:r>
              <a:rPr lang="en-US" altLang="en-US" sz="3200" dirty="0"/>
              <a:t>Sun warms valley walls</a:t>
            </a:r>
          </a:p>
          <a:p>
            <a:pPr lvl="1">
              <a:defRPr/>
            </a:pPr>
            <a:r>
              <a:rPr lang="en-US" altLang="en-US" sz="3200" dirty="0"/>
              <a:t>Max at afternoon, cloudiness and T-storms </a:t>
            </a:r>
            <a:r>
              <a:rPr lang="en-US" altLang="en-US" sz="3200" dirty="0" smtClean="0"/>
              <a:t>likely</a:t>
            </a:r>
            <a:endParaRPr lang="en-US" altLang="en-US" sz="2800" dirty="0" smtClean="0">
              <a:effectLst>
                <a:outerShdw blurRad="38100" dist="38100" dir="2700000" algn="tl">
                  <a:srgbClr val="FFFFFF"/>
                </a:outerShdw>
              </a:effectLst>
            </a:endParaRPr>
          </a:p>
          <a:p>
            <a:pPr lvl="1">
              <a:defRPr/>
            </a:pPr>
            <a:endParaRPr lang="en-US" altLang="en-US" sz="3200" dirty="0">
              <a:effectLst>
                <a:outerShdw blurRad="38100" dist="38100" dir="2700000" algn="tl">
                  <a:srgbClr val="FFFFFF"/>
                </a:outerShdw>
              </a:effectLst>
            </a:endParaRPr>
          </a:p>
          <a:p>
            <a:pPr>
              <a:defRPr/>
            </a:pPr>
            <a:r>
              <a:rPr lang="en-US" altLang="en-US" sz="3600" b="1" dirty="0">
                <a:solidFill>
                  <a:srgbClr val="FF0000"/>
                </a:solidFill>
                <a:effectLst>
                  <a:outerShdw blurRad="38100" dist="38100" dir="2700000" algn="tl">
                    <a:srgbClr val="000000">
                      <a:alpha val="43137"/>
                    </a:srgbClr>
                  </a:outerShdw>
                </a:effectLst>
              </a:rPr>
              <a:t>Mountain Breeze</a:t>
            </a:r>
          </a:p>
          <a:p>
            <a:pPr lvl="1">
              <a:defRPr/>
            </a:pPr>
            <a:r>
              <a:rPr lang="en-US" altLang="en-US" sz="3200" dirty="0"/>
              <a:t>Nighttime</a:t>
            </a:r>
          </a:p>
          <a:p>
            <a:pPr lvl="1">
              <a:defRPr/>
            </a:pPr>
            <a:r>
              <a:rPr lang="en-US" altLang="en-US" sz="3200" dirty="0" smtClean="0"/>
              <a:t>Radiation </a:t>
            </a:r>
            <a:r>
              <a:rPr lang="en-US" altLang="en-US" sz="3200" dirty="0"/>
              <a:t>cooling of valley walls</a:t>
            </a:r>
          </a:p>
        </p:txBody>
      </p:sp>
      <p:pic>
        <p:nvPicPr>
          <p:cNvPr id="2" name="Picture 1"/>
          <p:cNvPicPr>
            <a:picLocks noChangeAspect="1"/>
          </p:cNvPicPr>
          <p:nvPr/>
        </p:nvPicPr>
        <p:blipFill>
          <a:blip r:embed="rId3"/>
          <a:stretch>
            <a:fillRect/>
          </a:stretch>
        </p:blipFill>
        <p:spPr>
          <a:xfrm>
            <a:off x="6812923" y="1033362"/>
            <a:ext cx="5204228" cy="2688033"/>
          </a:xfrm>
          <a:prstGeom prst="rect">
            <a:avLst/>
          </a:prstGeom>
        </p:spPr>
      </p:pic>
      <p:pic>
        <p:nvPicPr>
          <p:cNvPr id="3" name="Picture 2"/>
          <p:cNvPicPr>
            <a:picLocks noChangeAspect="1"/>
          </p:cNvPicPr>
          <p:nvPr/>
        </p:nvPicPr>
        <p:blipFill>
          <a:blip r:embed="rId4"/>
          <a:stretch>
            <a:fillRect/>
          </a:stretch>
        </p:blipFill>
        <p:spPr>
          <a:xfrm>
            <a:off x="6812923" y="3931414"/>
            <a:ext cx="5204228" cy="2829185"/>
          </a:xfrm>
          <a:prstGeom prst="rect">
            <a:avLst/>
          </a:prstGeom>
        </p:spPr>
      </p:pic>
    </p:spTree>
    <p:extLst>
      <p:ext uri="{BB962C8B-B14F-4D97-AF65-F5344CB8AC3E}">
        <p14:creationId xmlns:p14="http://schemas.microsoft.com/office/powerpoint/2010/main" val="231062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500"/>
                                        <p:tgtEl>
                                          <p:spTgt spid="6">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7" end="7"/>
                                            </p:txEl>
                                          </p:spTgt>
                                        </p:tgtEl>
                                        <p:attrNameLst>
                                          <p:attrName>style.visibility</p:attrName>
                                        </p:attrNameLst>
                                      </p:cBhvr>
                                      <p:to>
                                        <p:strVal val="visible"/>
                                      </p:to>
                                    </p:set>
                                    <p:animEffect transition="in" filter="fade">
                                      <p:cBhvr>
                                        <p:cTn id="24" dur="500"/>
                                        <p:tgtEl>
                                          <p:spTgt spid="6">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404"/>
            <a:ext cx="12192000" cy="6858403"/>
          </a:xfrm>
          <a:prstGeom prst="rect">
            <a:avLst/>
          </a:prstGeom>
        </p:spPr>
      </p:pic>
      <p:sp>
        <p:nvSpPr>
          <p:cNvPr id="17411" name="Rectangle 2"/>
          <p:cNvSpPr>
            <a:spLocks noGrp="1" noChangeArrowheads="1"/>
          </p:cNvSpPr>
          <p:nvPr>
            <p:ph type="title" idx="4294967295"/>
          </p:nvPr>
        </p:nvSpPr>
        <p:spPr>
          <a:xfrm>
            <a:off x="0" y="-34925"/>
            <a:ext cx="12192000" cy="1143000"/>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Chinook (</a:t>
            </a:r>
            <a:r>
              <a:rPr lang="en-US" altLang="en-US" b="1" dirty="0" err="1" smtClean="0">
                <a:effectLst>
                  <a:outerShdw blurRad="38100" dist="38100" dir="2700000" algn="tl">
                    <a:srgbClr val="000000">
                      <a:alpha val="43137"/>
                    </a:srgbClr>
                  </a:outerShdw>
                </a:effectLst>
                <a:latin typeface="Britannic Bold" panose="020B0903060703020204" pitchFamily="34" charset="0"/>
              </a:rPr>
              <a:t>Foehn</a:t>
            </a:r>
            <a:r>
              <a:rPr lang="en-US" altLang="en-US" b="1" dirty="0" smtClean="0">
                <a:effectLst>
                  <a:outerShdw blurRad="38100" dist="38100" dir="2700000" algn="tl">
                    <a:srgbClr val="000000">
                      <a:alpha val="43137"/>
                    </a:srgbClr>
                  </a:outerShdw>
                </a:effectLst>
                <a:latin typeface="Britannic Bold" panose="020B0903060703020204" pitchFamily="34" charset="0"/>
              </a:rPr>
              <a:t> Winds)</a:t>
            </a:r>
          </a:p>
        </p:txBody>
      </p:sp>
      <p:sp>
        <p:nvSpPr>
          <p:cNvPr id="166915" name="Rectangle 3"/>
          <p:cNvSpPr>
            <a:spLocks noGrp="1" noChangeArrowheads="1"/>
          </p:cNvSpPr>
          <p:nvPr>
            <p:ph type="body" idx="4294967295"/>
          </p:nvPr>
        </p:nvSpPr>
        <p:spPr>
          <a:xfrm>
            <a:off x="235039" y="1363683"/>
            <a:ext cx="5058178" cy="5320451"/>
          </a:xfrm>
        </p:spPr>
        <p:txBody>
          <a:bodyPr/>
          <a:lstStyle/>
          <a:p>
            <a:pPr eaLnBrk="1" hangingPunct="1">
              <a:defRPr/>
            </a:pPr>
            <a:r>
              <a:rPr lang="en-US" altLang="en-US" sz="3100" dirty="0"/>
              <a:t>Warm Dry air moving down the east </a:t>
            </a:r>
            <a:r>
              <a:rPr lang="en-US" altLang="en-US" sz="3100" dirty="0" smtClean="0"/>
              <a:t>slopes of mountains.</a:t>
            </a:r>
          </a:p>
          <a:p>
            <a:pPr eaLnBrk="1" hangingPunct="1">
              <a:defRPr/>
            </a:pPr>
            <a:endParaRPr lang="en-US" altLang="en-US" sz="3100" dirty="0" smtClean="0"/>
          </a:p>
          <a:p>
            <a:pPr lvl="1">
              <a:defRPr/>
            </a:pPr>
            <a:r>
              <a:rPr lang="en-US" altLang="en-US" sz="3200" dirty="0" smtClean="0"/>
              <a:t>in the </a:t>
            </a:r>
            <a:r>
              <a:rPr lang="en-US" altLang="en-US" sz="3200" b="1" dirty="0" smtClean="0">
                <a:solidFill>
                  <a:srgbClr val="FF0000"/>
                </a:solidFill>
                <a:effectLst>
                  <a:outerShdw blurRad="38100" dist="38100" dir="2700000" algn="tl">
                    <a:srgbClr val="000000">
                      <a:alpha val="43137"/>
                    </a:srgbClr>
                  </a:outerShdw>
                </a:effectLst>
              </a:rPr>
              <a:t>Rockies</a:t>
            </a:r>
            <a:r>
              <a:rPr lang="en-US" altLang="en-US" sz="3200" b="1" dirty="0" smtClean="0">
                <a:solidFill>
                  <a:srgbClr val="FF0000"/>
                </a:solidFill>
                <a:effectLst>
                  <a:outerShdw blurRad="38100" dist="38100" dir="2700000" algn="tl">
                    <a:srgbClr val="FFFFFF"/>
                  </a:outerShdw>
                </a:effectLst>
              </a:rPr>
              <a:t> </a:t>
            </a:r>
            <a:r>
              <a:rPr lang="en-US" altLang="en-US" sz="3200" dirty="0" smtClean="0">
                <a:effectLst>
                  <a:outerShdw blurRad="38100" dist="38100" dir="2700000" algn="tl">
                    <a:srgbClr val="FFFFFF"/>
                  </a:outerShdw>
                </a:effectLst>
              </a:rPr>
              <a:t>they are called</a:t>
            </a:r>
            <a:r>
              <a:rPr lang="en-US" altLang="en-US" sz="3200" b="1" dirty="0" smtClean="0">
                <a:solidFill>
                  <a:srgbClr val="FF0000"/>
                </a:solidFill>
                <a:effectLst>
                  <a:outerShdw blurRad="38100" dist="38100" dir="2700000" algn="tl">
                    <a:srgbClr val="FFFFFF"/>
                  </a:outerShdw>
                </a:effectLst>
              </a:rPr>
              <a:t> </a:t>
            </a:r>
            <a:r>
              <a:rPr lang="en-US" altLang="en-US" sz="3200" b="1" dirty="0" smtClean="0">
                <a:solidFill>
                  <a:srgbClr val="FF0000"/>
                </a:solidFill>
                <a:effectLst>
                  <a:outerShdw blurRad="38100" dist="38100" dir="2700000" algn="tl">
                    <a:srgbClr val="000000">
                      <a:alpha val="43137"/>
                    </a:srgbClr>
                  </a:outerShdw>
                </a:effectLst>
              </a:rPr>
              <a:t>Chinook</a:t>
            </a:r>
            <a:r>
              <a:rPr lang="en-US" altLang="en-US" sz="3200" b="1" dirty="0" smtClean="0">
                <a:solidFill>
                  <a:srgbClr val="FF0000"/>
                </a:solidFill>
                <a:effectLst>
                  <a:outerShdw blurRad="38100" dist="38100" dir="2700000" algn="tl">
                    <a:srgbClr val="FFFFFF"/>
                  </a:outerShdw>
                </a:effectLst>
              </a:rPr>
              <a:t> </a:t>
            </a:r>
            <a:r>
              <a:rPr lang="en-US" altLang="en-US" sz="3200" dirty="0" smtClean="0">
                <a:effectLst>
                  <a:outerShdw blurRad="38100" dist="38100" dir="2700000" algn="tl">
                    <a:srgbClr val="FFFFFF"/>
                  </a:outerShdw>
                </a:effectLst>
              </a:rPr>
              <a:t>winds</a:t>
            </a:r>
            <a:endParaRPr lang="en-US" altLang="en-US" sz="3200" dirty="0" smtClean="0"/>
          </a:p>
          <a:p>
            <a:pPr lvl="1">
              <a:defRPr/>
            </a:pPr>
            <a:endParaRPr lang="en-US" altLang="en-US" sz="3200" dirty="0"/>
          </a:p>
          <a:p>
            <a:pPr lvl="1">
              <a:defRPr/>
            </a:pPr>
            <a:r>
              <a:rPr lang="en-US" altLang="en-US" sz="3200" dirty="0" smtClean="0"/>
              <a:t>in the </a:t>
            </a:r>
            <a:r>
              <a:rPr lang="en-US" altLang="en-US" sz="3200" b="1" dirty="0">
                <a:solidFill>
                  <a:srgbClr val="FF0000"/>
                </a:solidFill>
                <a:effectLst>
                  <a:outerShdw blurRad="38100" dist="38100" dir="2700000" algn="tl">
                    <a:srgbClr val="000000">
                      <a:alpha val="43137"/>
                    </a:srgbClr>
                  </a:outerShdw>
                </a:effectLst>
              </a:rPr>
              <a:t>Alps</a:t>
            </a:r>
            <a:r>
              <a:rPr lang="en-US" altLang="en-US" sz="3200" b="1" dirty="0">
                <a:solidFill>
                  <a:srgbClr val="FF0000"/>
                </a:solidFill>
              </a:rPr>
              <a:t> </a:t>
            </a:r>
            <a:r>
              <a:rPr lang="en-US" altLang="en-US" sz="3200" dirty="0" smtClean="0"/>
              <a:t>they are called </a:t>
            </a:r>
            <a:r>
              <a:rPr lang="en-US" altLang="en-US" sz="3200" b="1" dirty="0" err="1" smtClean="0">
                <a:solidFill>
                  <a:srgbClr val="FF0000"/>
                </a:solidFill>
                <a:effectLst>
                  <a:outerShdw blurRad="38100" dist="38100" dir="2700000" algn="tl">
                    <a:srgbClr val="000000">
                      <a:alpha val="43137"/>
                    </a:srgbClr>
                  </a:outerShdw>
                </a:effectLst>
              </a:rPr>
              <a:t>Foehn</a:t>
            </a:r>
            <a:r>
              <a:rPr lang="en-US" altLang="en-US" sz="3200" b="1" dirty="0" smtClean="0">
                <a:solidFill>
                  <a:srgbClr val="FF0000"/>
                </a:solidFill>
              </a:rPr>
              <a:t> </a:t>
            </a:r>
            <a:r>
              <a:rPr lang="en-US" altLang="en-US" sz="3200" dirty="0" smtClean="0"/>
              <a:t>winds.</a:t>
            </a:r>
            <a:endParaRPr lang="en-US" altLang="en-US" sz="3200" dirty="0"/>
          </a:p>
          <a:p>
            <a:pPr eaLnBrk="1" hangingPunct="1">
              <a:defRPr/>
            </a:pPr>
            <a:endParaRPr lang="en-US" altLang="en-US" sz="3100" dirty="0"/>
          </a:p>
        </p:txBody>
      </p:sp>
      <p:pic>
        <p:nvPicPr>
          <p:cNvPr id="174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1549" y="1300767"/>
            <a:ext cx="6918102" cy="5383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4" name="Text Box 5"/>
          <p:cNvSpPr txBox="1">
            <a:spLocks noChangeArrowheads="1"/>
          </p:cNvSpPr>
          <p:nvPr/>
        </p:nvSpPr>
        <p:spPr bwMode="auto">
          <a:xfrm>
            <a:off x="9783651" y="1363683"/>
            <a:ext cx="2286000" cy="12003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dirty="0">
                <a:latin typeface="Tahoma" panose="020B0604030504040204" pitchFamily="34" charset="0"/>
              </a:rPr>
              <a:t>Lee side air is heated by compression</a:t>
            </a:r>
          </a:p>
        </p:txBody>
      </p:sp>
      <p:sp>
        <p:nvSpPr>
          <p:cNvPr id="17415" name="Line 6"/>
          <p:cNvSpPr>
            <a:spLocks noChangeShapeType="1"/>
          </p:cNvSpPr>
          <p:nvPr/>
        </p:nvSpPr>
        <p:spPr bwMode="auto">
          <a:xfrm flipH="1">
            <a:off x="10209727" y="2564012"/>
            <a:ext cx="660042" cy="1169585"/>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55225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915">
                                            <p:txEl>
                                              <p:pRg st="2" end="2"/>
                                            </p:txEl>
                                          </p:spTgt>
                                        </p:tgtEl>
                                        <p:attrNameLst>
                                          <p:attrName>style.visibility</p:attrName>
                                        </p:attrNameLst>
                                      </p:cBhvr>
                                      <p:to>
                                        <p:strVal val="visible"/>
                                      </p:to>
                                    </p:set>
                                    <p:animEffect transition="in" filter="fade">
                                      <p:cBhvr>
                                        <p:cTn id="7" dur="500"/>
                                        <p:tgtEl>
                                          <p:spTgt spid="16691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915">
                                            <p:txEl>
                                              <p:pRg st="4" end="4"/>
                                            </p:txEl>
                                          </p:spTgt>
                                        </p:tgtEl>
                                        <p:attrNameLst>
                                          <p:attrName>style.visibility</p:attrName>
                                        </p:attrNameLst>
                                      </p:cBhvr>
                                      <p:to>
                                        <p:strVal val="visible"/>
                                      </p:to>
                                    </p:set>
                                    <p:animEffect transition="in" filter="fade">
                                      <p:cBhvr>
                                        <p:cTn id="12" dur="500"/>
                                        <p:tgtEl>
                                          <p:spTgt spid="16691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414"/>
                                        </p:tgtEl>
                                        <p:attrNameLst>
                                          <p:attrName>style.visibility</p:attrName>
                                        </p:attrNameLst>
                                      </p:cBhvr>
                                      <p:to>
                                        <p:strVal val="visible"/>
                                      </p:to>
                                    </p:set>
                                    <p:animEffect transition="in" filter="fade">
                                      <p:cBhvr>
                                        <p:cTn id="17" dur="500"/>
                                        <p:tgtEl>
                                          <p:spTgt spid="174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415"/>
                                        </p:tgtEl>
                                        <p:attrNameLst>
                                          <p:attrName>style.visibility</p:attrName>
                                        </p:attrNameLst>
                                      </p:cBhvr>
                                      <p:to>
                                        <p:strVal val="visible"/>
                                      </p:to>
                                    </p:set>
                                    <p:animEffect transition="in" filter="fade">
                                      <p:cBhvr>
                                        <p:cTn id="20" dur="500"/>
                                        <p:tgtEl>
                                          <p:spTgt spid="17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P spid="174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404"/>
            <a:ext cx="12192000" cy="6858403"/>
          </a:xfrm>
          <a:prstGeom prst="rect">
            <a:avLst/>
          </a:prstGeom>
        </p:spPr>
      </p:pic>
      <p:sp>
        <p:nvSpPr>
          <p:cNvPr id="21507" name="Rectangle 2"/>
          <p:cNvSpPr>
            <a:spLocks noGrp="1" noChangeArrowheads="1"/>
          </p:cNvSpPr>
          <p:nvPr>
            <p:ph type="title" idx="4294967295"/>
          </p:nvPr>
        </p:nvSpPr>
        <p:spPr>
          <a:xfrm>
            <a:off x="0" y="-405"/>
            <a:ext cx="12192000" cy="1143000"/>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Katabatic (Fall) Winds</a:t>
            </a:r>
          </a:p>
        </p:txBody>
      </p:sp>
      <p:sp>
        <p:nvSpPr>
          <p:cNvPr id="168963" name="Rectangle 3"/>
          <p:cNvSpPr>
            <a:spLocks noGrp="1" noChangeArrowheads="1"/>
          </p:cNvSpPr>
          <p:nvPr>
            <p:ph type="body" idx="4294967295"/>
          </p:nvPr>
        </p:nvSpPr>
        <p:spPr>
          <a:xfrm>
            <a:off x="321971" y="1142595"/>
            <a:ext cx="11642501" cy="2097517"/>
          </a:xfrm>
        </p:spPr>
        <p:txBody>
          <a:bodyPr>
            <a:normAutofit fontScale="92500" lnSpcReduction="10000"/>
          </a:bodyPr>
          <a:lstStyle/>
          <a:p>
            <a:pPr eaLnBrk="1" hangingPunct="1">
              <a:defRPr/>
            </a:pPr>
            <a:r>
              <a:rPr lang="en-US" altLang="en-US" dirty="0"/>
              <a:t>Originate when </a:t>
            </a:r>
            <a:r>
              <a:rPr lang="en-US" altLang="en-US" b="1" dirty="0">
                <a:solidFill>
                  <a:srgbClr val="FF0000"/>
                </a:solidFill>
                <a:effectLst>
                  <a:outerShdw blurRad="38100" dist="38100" dir="2700000" algn="tl">
                    <a:srgbClr val="000000">
                      <a:alpha val="43137"/>
                    </a:srgbClr>
                  </a:outerShdw>
                </a:effectLst>
              </a:rPr>
              <a:t>cold air</a:t>
            </a:r>
            <a:r>
              <a:rPr lang="en-US" altLang="en-US" dirty="0"/>
              <a:t>, situated over a highland area (like an ice sheet) is </a:t>
            </a:r>
            <a:r>
              <a:rPr lang="en-US" altLang="en-US" b="1" dirty="0">
                <a:solidFill>
                  <a:srgbClr val="FF0000"/>
                </a:solidFill>
                <a:effectLst>
                  <a:outerShdw blurRad="38100" dist="38100" dir="2700000" algn="tl">
                    <a:srgbClr val="000000">
                      <a:alpha val="43137"/>
                    </a:srgbClr>
                  </a:outerShdw>
                </a:effectLst>
              </a:rPr>
              <a:t>set in motion</a:t>
            </a:r>
            <a:r>
              <a:rPr lang="en-US" altLang="en-US" dirty="0"/>
              <a:t>.</a:t>
            </a:r>
          </a:p>
          <a:p>
            <a:pPr eaLnBrk="1" hangingPunct="1">
              <a:defRPr/>
            </a:pPr>
            <a:r>
              <a:rPr lang="en-US" altLang="en-US" b="1" dirty="0">
                <a:solidFill>
                  <a:srgbClr val="FF0000"/>
                </a:solidFill>
              </a:rPr>
              <a:t>Gravity</a:t>
            </a:r>
            <a:r>
              <a:rPr lang="en-US" altLang="en-US" dirty="0"/>
              <a:t> carries the cold air over the rim like a waterfall.</a:t>
            </a:r>
          </a:p>
          <a:p>
            <a:pPr eaLnBrk="1" hangingPunct="1">
              <a:defRPr/>
            </a:pPr>
            <a:r>
              <a:rPr lang="en-US" altLang="en-US" dirty="0"/>
              <a:t>The air is </a:t>
            </a:r>
            <a:r>
              <a:rPr lang="en-US" altLang="en-US" b="1" dirty="0">
                <a:solidFill>
                  <a:srgbClr val="FF0000"/>
                </a:solidFill>
                <a:effectLst>
                  <a:outerShdw blurRad="38100" dist="38100" dir="2700000" algn="tl">
                    <a:srgbClr val="000000">
                      <a:alpha val="43137"/>
                    </a:srgbClr>
                  </a:outerShdw>
                </a:effectLst>
              </a:rPr>
              <a:t>heated like a Chinook</a:t>
            </a:r>
            <a:r>
              <a:rPr lang="en-US" altLang="en-US" dirty="0"/>
              <a:t>, but because it starts </a:t>
            </a:r>
            <a:r>
              <a:rPr lang="en-US" altLang="en-US" b="1" dirty="0">
                <a:solidFill>
                  <a:srgbClr val="FF0000"/>
                </a:solidFill>
                <a:effectLst>
                  <a:outerShdw blurRad="38100" dist="38100" dir="2700000" algn="tl">
                    <a:srgbClr val="000000">
                      <a:alpha val="43137"/>
                    </a:srgbClr>
                  </a:outerShdw>
                </a:effectLst>
              </a:rPr>
              <a:t>so cold it stays cold</a:t>
            </a:r>
            <a:r>
              <a:rPr lang="en-US" altLang="en-US" dirty="0"/>
              <a:t>.</a:t>
            </a:r>
          </a:p>
          <a:p>
            <a:pPr eaLnBrk="1" hangingPunct="1">
              <a:defRPr/>
            </a:pPr>
            <a:r>
              <a:rPr lang="en-US" altLang="en-US" dirty="0"/>
              <a:t>Same as </a:t>
            </a:r>
            <a:r>
              <a:rPr lang="en-US" altLang="en-US" b="1" dirty="0">
                <a:solidFill>
                  <a:srgbClr val="FF0000"/>
                </a:solidFill>
                <a:effectLst>
                  <a:outerShdw blurRad="38100" dist="38100" dir="2700000" algn="tl">
                    <a:srgbClr val="000000">
                      <a:alpha val="43137"/>
                    </a:srgbClr>
                  </a:outerShdw>
                </a:effectLst>
              </a:rPr>
              <a:t>Mountain Breeze but STRONGER</a:t>
            </a:r>
          </a:p>
          <a:p>
            <a:pPr eaLnBrk="1" hangingPunct="1">
              <a:defRPr/>
            </a:pPr>
            <a:endParaRPr lang="en-US" altLang="en-US" sz="2300" dirty="0"/>
          </a:p>
        </p:txBody>
      </p:sp>
      <p:pic>
        <p:nvPicPr>
          <p:cNvPr id="2150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971" y="3451537"/>
            <a:ext cx="5446692" cy="32540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151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0481" y="3451537"/>
            <a:ext cx="5732173" cy="32627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1194965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89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89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689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404"/>
            <a:ext cx="12192000" cy="6858403"/>
          </a:xfrm>
          <a:prstGeom prst="rect">
            <a:avLst/>
          </a:prstGeom>
        </p:spPr>
      </p:pic>
      <p:sp>
        <p:nvSpPr>
          <p:cNvPr id="18435" name="Rectangle 2"/>
          <p:cNvSpPr>
            <a:spLocks noGrp="1" noChangeArrowheads="1"/>
          </p:cNvSpPr>
          <p:nvPr>
            <p:ph type="title" idx="4294967295"/>
          </p:nvPr>
        </p:nvSpPr>
        <p:spPr>
          <a:xfrm>
            <a:off x="0" y="37898"/>
            <a:ext cx="6169789" cy="1143000"/>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Santa Ana Winds</a:t>
            </a:r>
          </a:p>
        </p:txBody>
      </p:sp>
      <p:sp>
        <p:nvSpPr>
          <p:cNvPr id="167939" name="Rectangle 3"/>
          <p:cNvSpPr>
            <a:spLocks noGrp="1" noChangeArrowheads="1"/>
          </p:cNvSpPr>
          <p:nvPr>
            <p:ph type="body" idx="4294967295"/>
          </p:nvPr>
        </p:nvSpPr>
        <p:spPr>
          <a:xfrm>
            <a:off x="553792" y="1313645"/>
            <a:ext cx="5008808" cy="5344732"/>
          </a:xfrm>
        </p:spPr>
        <p:txBody>
          <a:bodyPr>
            <a:normAutofit/>
          </a:bodyPr>
          <a:lstStyle/>
          <a:p>
            <a:pPr eaLnBrk="1" hangingPunct="1">
              <a:lnSpc>
                <a:spcPct val="90000"/>
              </a:lnSpc>
              <a:defRPr/>
            </a:pPr>
            <a:r>
              <a:rPr lang="en-US" altLang="en-US" sz="3200" dirty="0"/>
              <a:t>Increases the threat of fire in </a:t>
            </a:r>
            <a:r>
              <a:rPr lang="en-US" altLang="en-US" sz="3200" b="1" dirty="0">
                <a:solidFill>
                  <a:srgbClr val="FF0000"/>
                </a:solidFill>
                <a:effectLst>
                  <a:outerShdw blurRad="38100" dist="38100" dir="2700000" algn="tl">
                    <a:srgbClr val="000000">
                      <a:alpha val="43137"/>
                    </a:srgbClr>
                  </a:outerShdw>
                </a:effectLst>
              </a:rPr>
              <a:t>Southern California</a:t>
            </a:r>
            <a:r>
              <a:rPr lang="en-US" altLang="en-US" sz="3200" dirty="0"/>
              <a:t>.</a:t>
            </a:r>
          </a:p>
          <a:p>
            <a:pPr lvl="1" eaLnBrk="1" hangingPunct="1">
              <a:lnSpc>
                <a:spcPct val="90000"/>
              </a:lnSpc>
              <a:defRPr/>
            </a:pPr>
            <a:endParaRPr lang="en-US" altLang="en-US" sz="2800" dirty="0"/>
          </a:p>
          <a:p>
            <a:pPr eaLnBrk="1" hangingPunct="1">
              <a:lnSpc>
                <a:spcPct val="90000"/>
              </a:lnSpc>
              <a:defRPr/>
            </a:pPr>
            <a:r>
              <a:rPr lang="en-US" altLang="en-US" sz="3200" dirty="0"/>
              <a:t>Typically occurs in September-March but can happen at any time the desert is cooler than SoCal.</a:t>
            </a:r>
          </a:p>
          <a:p>
            <a:pPr eaLnBrk="1" hangingPunct="1">
              <a:lnSpc>
                <a:spcPct val="90000"/>
              </a:lnSpc>
              <a:defRPr/>
            </a:pPr>
            <a:endParaRPr lang="en-US" altLang="en-US" sz="3200" dirty="0"/>
          </a:p>
          <a:p>
            <a:pPr eaLnBrk="1" hangingPunct="1">
              <a:lnSpc>
                <a:spcPct val="90000"/>
              </a:lnSpc>
              <a:defRPr/>
            </a:pPr>
            <a:r>
              <a:rPr lang="en-US" altLang="en-US" sz="3200" b="1" dirty="0">
                <a:solidFill>
                  <a:srgbClr val="FF0000"/>
                </a:solidFill>
                <a:effectLst>
                  <a:outerShdw blurRad="38100" dist="38100" dir="2700000" algn="tl">
                    <a:srgbClr val="000000">
                      <a:alpha val="43137"/>
                    </a:srgbClr>
                  </a:outerShdw>
                </a:effectLst>
              </a:rPr>
              <a:t>Compressional Heating makes it warm</a:t>
            </a:r>
          </a:p>
          <a:p>
            <a:pPr eaLnBrk="1" hangingPunct="1">
              <a:lnSpc>
                <a:spcPct val="90000"/>
              </a:lnSpc>
              <a:defRPr/>
            </a:pPr>
            <a:endParaRPr lang="en-US" altLang="en-US" sz="2700" b="1" dirty="0">
              <a:solidFill>
                <a:srgbClr val="FF0000"/>
              </a:solidFill>
              <a:effectLst>
                <a:outerShdw blurRad="38100" dist="38100" dir="2700000" algn="tl">
                  <a:srgbClr val="FFFFFF"/>
                </a:outerShdw>
              </a:effectLst>
            </a:endParaRPr>
          </a:p>
        </p:txBody>
      </p:sp>
      <p:pic>
        <p:nvPicPr>
          <p:cNvPr id="1843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9789" y="222162"/>
            <a:ext cx="5793611" cy="51998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8438" name="Text Box 5"/>
          <p:cNvSpPr txBox="1">
            <a:spLocks noChangeArrowheads="1"/>
          </p:cNvSpPr>
          <p:nvPr/>
        </p:nvSpPr>
        <p:spPr bwMode="auto">
          <a:xfrm>
            <a:off x="6304208" y="5627688"/>
            <a:ext cx="5518597" cy="830997"/>
          </a:xfrm>
          <a:prstGeom prst="rect">
            <a:avLst/>
          </a:prstGeom>
          <a:solidFill>
            <a:schemeClr val="bg1">
              <a:alpha val="58038"/>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dirty="0"/>
              <a:t>Desert is COLDER (Higher Pressure) than Los Angeles.</a:t>
            </a:r>
          </a:p>
        </p:txBody>
      </p:sp>
    </p:spTree>
    <p:extLst>
      <p:ext uri="{BB962C8B-B14F-4D97-AF65-F5344CB8AC3E}">
        <p14:creationId xmlns:p14="http://schemas.microsoft.com/office/powerpoint/2010/main" val="252915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79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79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04"/>
            <a:ext cx="12192000" cy="6858403"/>
          </a:xfrm>
          <a:prstGeom prst="rect">
            <a:avLst/>
          </a:prstGeom>
        </p:spPr>
      </p:pic>
      <p:sp>
        <p:nvSpPr>
          <p:cNvPr id="5" name="Title 1"/>
          <p:cNvSpPr txBox="1">
            <a:spLocks/>
          </p:cNvSpPr>
          <p:nvPr/>
        </p:nvSpPr>
        <p:spPr>
          <a:xfrm>
            <a:off x="3451538" y="0"/>
            <a:ext cx="874046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effectLst>
                  <a:outerShdw blurRad="38100" dist="38100" dir="2700000" algn="tl">
                    <a:srgbClr val="000000">
                      <a:alpha val="43137"/>
                    </a:srgbClr>
                  </a:outerShdw>
                </a:effectLst>
                <a:latin typeface="Britannic Bold" panose="020B0903060703020204" pitchFamily="34" charset="0"/>
              </a:rPr>
              <a:t>Country Breezes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Content Placeholder 2"/>
          <p:cNvSpPr txBox="1">
            <a:spLocks/>
          </p:cNvSpPr>
          <p:nvPr/>
        </p:nvSpPr>
        <p:spPr>
          <a:xfrm>
            <a:off x="7521262" y="2936383"/>
            <a:ext cx="4262906" cy="39216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defRPr/>
            </a:pPr>
            <a:r>
              <a:rPr lang="en-US" altLang="en-US" sz="3200" b="1" dirty="0" smtClean="0">
                <a:solidFill>
                  <a:srgbClr val="FF0000"/>
                </a:solidFill>
                <a:effectLst>
                  <a:outerShdw blurRad="38100" dist="38100" dir="2700000" algn="tl">
                    <a:srgbClr val="000000">
                      <a:alpha val="43137"/>
                    </a:srgbClr>
                  </a:outerShdw>
                </a:effectLst>
              </a:rPr>
              <a:t>Light </a:t>
            </a:r>
            <a:r>
              <a:rPr lang="en-US" altLang="en-US" sz="3200" b="1" dirty="0">
                <a:solidFill>
                  <a:srgbClr val="FF0000"/>
                </a:solidFill>
                <a:effectLst>
                  <a:outerShdw blurRad="38100" dist="38100" dir="2700000" algn="tl">
                    <a:srgbClr val="000000">
                      <a:alpha val="43137"/>
                    </a:srgbClr>
                  </a:outerShdw>
                </a:effectLst>
              </a:rPr>
              <a:t>wind</a:t>
            </a:r>
            <a:r>
              <a:rPr lang="en-US" altLang="en-US" sz="3200" dirty="0">
                <a:effectLst>
                  <a:outerShdw blurRad="38100" dist="38100" dir="2700000" algn="tl">
                    <a:srgbClr val="000000">
                      <a:alpha val="43137"/>
                    </a:srgbClr>
                  </a:outerShdw>
                </a:effectLst>
              </a:rPr>
              <a:t> </a:t>
            </a:r>
            <a:r>
              <a:rPr lang="en-US" altLang="en-US" sz="3200" dirty="0"/>
              <a:t>blowing in from </a:t>
            </a:r>
            <a:r>
              <a:rPr lang="en-US" altLang="en-US" sz="3200" dirty="0" smtClean="0"/>
              <a:t>rural areas</a:t>
            </a:r>
            <a:endParaRPr lang="en-US" altLang="en-US" sz="3200" dirty="0"/>
          </a:p>
          <a:p>
            <a:pPr>
              <a:lnSpc>
                <a:spcPct val="80000"/>
              </a:lnSpc>
              <a:defRPr/>
            </a:pPr>
            <a:endParaRPr lang="en-US" altLang="en-US" sz="3200" dirty="0"/>
          </a:p>
          <a:p>
            <a:pPr>
              <a:lnSpc>
                <a:spcPct val="80000"/>
              </a:lnSpc>
              <a:defRPr/>
            </a:pPr>
            <a:r>
              <a:rPr lang="en-US" altLang="en-US" sz="3200" dirty="0"/>
              <a:t>Clear, calm nights</a:t>
            </a:r>
          </a:p>
          <a:p>
            <a:pPr>
              <a:lnSpc>
                <a:spcPct val="80000"/>
              </a:lnSpc>
              <a:defRPr/>
            </a:pPr>
            <a:endParaRPr lang="en-US" altLang="en-US" sz="3200" dirty="0"/>
          </a:p>
          <a:p>
            <a:pPr>
              <a:lnSpc>
                <a:spcPct val="80000"/>
              </a:lnSpc>
              <a:defRPr/>
            </a:pPr>
            <a:r>
              <a:rPr lang="en-US" altLang="en-US" sz="3200" dirty="0"/>
              <a:t>City is warmer (</a:t>
            </a:r>
            <a:r>
              <a:rPr lang="en-US" altLang="en-US" sz="3200" b="1" dirty="0">
                <a:solidFill>
                  <a:srgbClr val="FF0000"/>
                </a:solidFill>
                <a:effectLst>
                  <a:outerShdw blurRad="38100" dist="38100" dir="2700000" algn="tl">
                    <a:srgbClr val="000000">
                      <a:alpha val="43137"/>
                    </a:srgbClr>
                  </a:outerShdw>
                </a:effectLst>
              </a:rPr>
              <a:t>urban heat island</a:t>
            </a:r>
            <a:r>
              <a:rPr lang="en-US" altLang="en-US" sz="3200" dirty="0"/>
              <a:t>)</a:t>
            </a:r>
          </a:p>
        </p:txBody>
      </p:sp>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991" y="2651125"/>
            <a:ext cx="7162800" cy="396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descr="urb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991" y="145513"/>
            <a:ext cx="3048000" cy="22828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9" name="Content Placeholder 2"/>
          <p:cNvSpPr txBox="1">
            <a:spLocks/>
          </p:cNvSpPr>
          <p:nvPr/>
        </p:nvSpPr>
        <p:spPr>
          <a:xfrm>
            <a:off x="3719849" y="1286926"/>
            <a:ext cx="7948410" cy="111972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defRPr/>
            </a:pPr>
            <a:r>
              <a:rPr lang="en-US" altLang="en-US" sz="3200" dirty="0"/>
              <a:t>Associated with </a:t>
            </a:r>
            <a:r>
              <a:rPr lang="en-US" altLang="en-US" sz="3200" b="1" dirty="0">
                <a:solidFill>
                  <a:srgbClr val="FF0000"/>
                </a:solidFill>
                <a:effectLst>
                  <a:outerShdw blurRad="38100" dist="38100" dir="2700000" algn="tl">
                    <a:srgbClr val="000000">
                      <a:alpha val="43137"/>
                    </a:srgbClr>
                  </a:outerShdw>
                </a:effectLst>
              </a:rPr>
              <a:t>large urban </a:t>
            </a:r>
            <a:r>
              <a:rPr lang="en-US" altLang="en-US" sz="3200" b="1" dirty="0" smtClean="0">
                <a:solidFill>
                  <a:srgbClr val="FF0000"/>
                </a:solidFill>
                <a:effectLst>
                  <a:outerShdw blurRad="38100" dist="38100" dir="2700000" algn="tl">
                    <a:srgbClr val="000000">
                      <a:alpha val="43137"/>
                    </a:srgbClr>
                  </a:outerShdw>
                </a:effectLst>
              </a:rPr>
              <a:t>areas.</a:t>
            </a:r>
            <a:r>
              <a:rPr lang="en-US" altLang="en-US" sz="3200" dirty="0" smtClean="0">
                <a:effectLst>
                  <a:outerShdw blurRad="38100" dist="38100" dir="2700000" algn="tl">
                    <a:srgbClr val="000000">
                      <a:alpha val="43137"/>
                    </a:srgbClr>
                  </a:outerShdw>
                </a:effectLst>
              </a:rPr>
              <a:t> </a:t>
            </a:r>
            <a:r>
              <a:rPr lang="en-US" altLang="en-US" sz="3200" dirty="0" smtClean="0"/>
              <a:t>On crowded islands, these regions will be warmer than the rural areas.</a:t>
            </a:r>
            <a:endParaRPr lang="en-US" altLang="en-US" sz="3200" dirty="0"/>
          </a:p>
        </p:txBody>
      </p:sp>
    </p:spTree>
    <p:extLst>
      <p:ext uri="{BB962C8B-B14F-4D97-AF65-F5344CB8AC3E}">
        <p14:creationId xmlns:p14="http://schemas.microsoft.com/office/powerpoint/2010/main" val="183801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404"/>
            <a:ext cx="12192000" cy="6858403"/>
          </a:xfrm>
          <a:prstGeom prst="rect">
            <a:avLst/>
          </a:prstGeom>
        </p:spPr>
      </p:pic>
      <p:sp>
        <p:nvSpPr>
          <p:cNvPr id="23555" name="Rectangle 2"/>
          <p:cNvSpPr>
            <a:spLocks noGrp="1" noChangeArrowheads="1"/>
          </p:cNvSpPr>
          <p:nvPr>
            <p:ph type="title" idx="4294967295"/>
          </p:nvPr>
        </p:nvSpPr>
        <p:spPr>
          <a:xfrm>
            <a:off x="0" y="0"/>
            <a:ext cx="7122017" cy="1143000"/>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Desert Winds</a:t>
            </a:r>
          </a:p>
        </p:txBody>
      </p:sp>
      <p:sp>
        <p:nvSpPr>
          <p:cNvPr id="183300" name="Rectangle 3"/>
          <p:cNvSpPr>
            <a:spLocks noGrp="1" noChangeArrowheads="1"/>
          </p:cNvSpPr>
          <p:nvPr>
            <p:ph type="body" idx="4294967295"/>
          </p:nvPr>
        </p:nvSpPr>
        <p:spPr>
          <a:xfrm>
            <a:off x="488324" y="1481417"/>
            <a:ext cx="5332927" cy="5048171"/>
          </a:xfrm>
        </p:spPr>
        <p:txBody>
          <a:bodyPr>
            <a:normAutofit/>
          </a:bodyPr>
          <a:lstStyle/>
          <a:p>
            <a:pPr eaLnBrk="1" hangingPunct="1">
              <a:lnSpc>
                <a:spcPct val="80000"/>
              </a:lnSpc>
              <a:defRPr/>
            </a:pPr>
            <a:r>
              <a:rPr lang="en-US" altLang="en-US" sz="3600" b="1" dirty="0">
                <a:solidFill>
                  <a:srgbClr val="FF0000"/>
                </a:solidFill>
                <a:effectLst>
                  <a:outerShdw blurRad="38100" dist="38100" dir="2700000" algn="tl">
                    <a:srgbClr val="000000">
                      <a:alpha val="43137"/>
                    </a:srgbClr>
                  </a:outerShdw>
                </a:effectLst>
              </a:rPr>
              <a:t>Associated with Dust Storms in dry regions</a:t>
            </a:r>
          </a:p>
          <a:p>
            <a:pPr lvl="1" eaLnBrk="1" hangingPunct="1">
              <a:lnSpc>
                <a:spcPct val="80000"/>
              </a:lnSpc>
              <a:defRPr/>
            </a:pPr>
            <a:r>
              <a:rPr lang="en-US" altLang="en-US" sz="3200" dirty="0"/>
              <a:t>i.e. Dustbowl storms in the 1930s.</a:t>
            </a:r>
          </a:p>
          <a:p>
            <a:pPr lvl="1" eaLnBrk="1" hangingPunct="1">
              <a:lnSpc>
                <a:spcPct val="80000"/>
              </a:lnSpc>
              <a:defRPr/>
            </a:pPr>
            <a:endParaRPr lang="en-US" altLang="en-US" sz="3200" b="1" dirty="0">
              <a:solidFill>
                <a:srgbClr val="FF0000"/>
              </a:solidFill>
              <a:effectLst>
                <a:outerShdw blurRad="38100" dist="38100" dir="2700000" algn="tl">
                  <a:srgbClr val="FFFFFF"/>
                </a:outerShdw>
              </a:effectLst>
            </a:endParaRPr>
          </a:p>
          <a:p>
            <a:pPr eaLnBrk="1" hangingPunct="1">
              <a:lnSpc>
                <a:spcPct val="80000"/>
              </a:lnSpc>
              <a:defRPr/>
            </a:pPr>
            <a:r>
              <a:rPr lang="en-US" altLang="en-US" sz="3600" b="1" dirty="0">
                <a:solidFill>
                  <a:srgbClr val="FF0000"/>
                </a:solidFill>
                <a:effectLst>
                  <a:outerShdw blurRad="38100" dist="38100" dir="2700000" algn="tl">
                    <a:srgbClr val="000000">
                      <a:alpha val="43137"/>
                    </a:srgbClr>
                  </a:outerShdw>
                </a:effectLst>
              </a:rPr>
              <a:t>HABOOB</a:t>
            </a:r>
          </a:p>
          <a:p>
            <a:pPr lvl="1" eaLnBrk="1" hangingPunct="1">
              <a:lnSpc>
                <a:spcPct val="80000"/>
              </a:lnSpc>
              <a:defRPr/>
            </a:pPr>
            <a:r>
              <a:rPr lang="en-US" altLang="en-US" sz="3200" dirty="0"/>
              <a:t>Giant dust storms common in the African Sudan</a:t>
            </a:r>
          </a:p>
          <a:p>
            <a:pPr lvl="1" eaLnBrk="1" hangingPunct="1">
              <a:lnSpc>
                <a:spcPct val="80000"/>
              </a:lnSpc>
              <a:defRPr/>
            </a:pPr>
            <a:r>
              <a:rPr lang="en-US" altLang="en-US" sz="3200" dirty="0"/>
              <a:t>Caused by out flowing air from Thunderstorms.</a:t>
            </a:r>
          </a:p>
          <a:p>
            <a:pPr eaLnBrk="1" hangingPunct="1">
              <a:lnSpc>
                <a:spcPct val="80000"/>
              </a:lnSpc>
              <a:defRPr/>
            </a:pPr>
            <a:endParaRPr lang="en-US" altLang="en-US" sz="2400" dirty="0"/>
          </a:p>
        </p:txBody>
      </p:sp>
      <p:pic>
        <p:nvPicPr>
          <p:cNvPr id="23557" name="Picture 8" descr="haboo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616" y="212703"/>
            <a:ext cx="5100705" cy="31358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3558" name="Picture 10" descr="18434_22up_Haboob_50M_xlar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0632" y="3721994"/>
            <a:ext cx="5113689" cy="2898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2466144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330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3300">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8330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330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330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0" y="-404"/>
            <a:ext cx="12192000" cy="6858403"/>
          </a:xfrm>
          <a:prstGeom prst="rect">
            <a:avLst/>
          </a:prstGeom>
        </p:spPr>
      </p:pic>
      <p:sp>
        <p:nvSpPr>
          <p:cNvPr id="24578" name="Rectangle 2"/>
          <p:cNvSpPr>
            <a:spLocks noGrp="1" noChangeArrowheads="1"/>
          </p:cNvSpPr>
          <p:nvPr>
            <p:ph type="title"/>
          </p:nvPr>
        </p:nvSpPr>
        <p:spPr>
          <a:xfrm>
            <a:off x="0" y="0"/>
            <a:ext cx="12192000" cy="1143000"/>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Haboob Images</a:t>
            </a:r>
          </a:p>
        </p:txBody>
      </p:sp>
      <p:pic>
        <p:nvPicPr>
          <p:cNvPr id="24579" name="Picture 7" descr="article-2179556-143C01FC000005DC-387_964x6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577" y="1066801"/>
            <a:ext cx="5838423"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 Box 8"/>
          <p:cNvSpPr txBox="1">
            <a:spLocks noChangeArrowheads="1"/>
          </p:cNvSpPr>
          <p:nvPr/>
        </p:nvSpPr>
        <p:spPr bwMode="auto">
          <a:xfrm>
            <a:off x="495300" y="1216024"/>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sz="2400" b="1"/>
              <a:t>Phoenix, AZ</a:t>
            </a:r>
          </a:p>
        </p:txBody>
      </p:sp>
      <p:pic>
        <p:nvPicPr>
          <p:cNvPr id="24581" name="Picture 10" descr="dust-storm-onslow-austral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5550" y="1057275"/>
            <a:ext cx="5555892"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 Box 11"/>
          <p:cNvSpPr txBox="1">
            <a:spLocks noChangeArrowheads="1"/>
          </p:cNvSpPr>
          <p:nvPr/>
        </p:nvSpPr>
        <p:spPr bwMode="auto">
          <a:xfrm>
            <a:off x="7609938" y="1237401"/>
            <a:ext cx="419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sz="2400" b="1" dirty="0"/>
              <a:t>Onslow, Western Australia</a:t>
            </a:r>
          </a:p>
        </p:txBody>
      </p:sp>
      <p:pic>
        <p:nvPicPr>
          <p:cNvPr id="24583" name="Picture 13" descr="486511952_0eece462d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577" y="3889376"/>
            <a:ext cx="5838423"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Text Box 14"/>
          <p:cNvSpPr txBox="1">
            <a:spLocks noChangeArrowheads="1"/>
          </p:cNvSpPr>
          <p:nvPr/>
        </p:nvSpPr>
        <p:spPr bwMode="auto">
          <a:xfrm>
            <a:off x="495300" y="4018701"/>
            <a:ext cx="403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sz="2400" b="1" dirty="0"/>
              <a:t>Khartoum, Sudan</a:t>
            </a:r>
          </a:p>
        </p:txBody>
      </p:sp>
      <p:pic>
        <p:nvPicPr>
          <p:cNvPr id="24585" name="Picture 16" descr="kPjbj"/>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5550" y="3924300"/>
            <a:ext cx="5555892"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Text Box 17"/>
          <p:cNvSpPr txBox="1">
            <a:spLocks noChangeArrowheads="1"/>
          </p:cNvSpPr>
          <p:nvPr/>
        </p:nvSpPr>
        <p:spPr bwMode="auto">
          <a:xfrm>
            <a:off x="9582150" y="4018701"/>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en-US" sz="2400" b="1" dirty="0"/>
              <a:t>Phoenix, AZ</a:t>
            </a:r>
          </a:p>
        </p:txBody>
      </p:sp>
    </p:spTree>
    <p:extLst>
      <p:ext uri="{BB962C8B-B14F-4D97-AF65-F5344CB8AC3E}">
        <p14:creationId xmlns:p14="http://schemas.microsoft.com/office/powerpoint/2010/main" val="14248576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404"/>
            <a:ext cx="12192000" cy="6858403"/>
          </a:xfrm>
          <a:prstGeom prst="rect">
            <a:avLst/>
          </a:prstGeom>
        </p:spPr>
      </p:pic>
      <p:sp>
        <p:nvSpPr>
          <p:cNvPr id="2" name="Title 1"/>
          <p:cNvSpPr>
            <a:spLocks noGrp="1"/>
          </p:cNvSpPr>
          <p:nvPr>
            <p:ph type="title"/>
          </p:nvPr>
        </p:nvSpPr>
        <p:spPr>
          <a:xfrm>
            <a:off x="0" y="-403"/>
            <a:ext cx="12192000" cy="979198"/>
          </a:xfrm>
        </p:spPr>
        <p:txBody>
          <a:bodyPr/>
          <a:lstStyle/>
          <a:p>
            <a:pPr algn="ctr"/>
            <a:r>
              <a:rPr lang="en-US" b="1" dirty="0" smtClean="0">
                <a:effectLst>
                  <a:outerShdw blurRad="38100" dist="38100" dir="2700000" algn="tl">
                    <a:srgbClr val="000000">
                      <a:alpha val="43137"/>
                    </a:srgbClr>
                  </a:outerShdw>
                </a:effectLst>
                <a:latin typeface="Britannic Bold" panose="020B0903060703020204" pitchFamily="34" charset="0"/>
              </a:rPr>
              <a:t>Driving into a Haboob in AZ</a:t>
            </a:r>
            <a:endParaRPr lang="en-US" b="1" dirty="0">
              <a:effectLst>
                <a:outerShdw blurRad="38100" dist="38100" dir="2700000" algn="tl">
                  <a:srgbClr val="000000">
                    <a:alpha val="43137"/>
                  </a:srgbClr>
                </a:outerShdw>
              </a:effectLst>
              <a:latin typeface="Britannic Bold" panose="020B0903060703020204" pitchFamily="34" charset="0"/>
            </a:endParaRPr>
          </a:p>
        </p:txBody>
      </p:sp>
      <p:pic>
        <p:nvPicPr>
          <p:cNvPr id="7" name="8vQMuwRjI6s"/>
          <p:cNvPicPr>
            <a:picLocks noGrp="1" noRot="1" noChangeAspect="1"/>
          </p:cNvPicPr>
          <p:nvPr>
            <p:ph idx="1"/>
            <a:videoFile r:link="rId1"/>
          </p:nvPr>
        </p:nvPicPr>
        <p:blipFill>
          <a:blip r:embed="rId4"/>
          <a:stretch>
            <a:fillRect/>
          </a:stretch>
        </p:blipFill>
        <p:spPr>
          <a:xfrm>
            <a:off x="1491803" y="1235007"/>
            <a:ext cx="9300693" cy="5231640"/>
          </a:xfrm>
          <a:prstGeom prst="rect">
            <a:avLst/>
          </a:prstGeom>
        </p:spPr>
      </p:pic>
      <p:sp>
        <p:nvSpPr>
          <p:cNvPr id="8" name="Rectangle 7"/>
          <p:cNvSpPr/>
          <p:nvPr/>
        </p:nvSpPr>
        <p:spPr>
          <a:xfrm>
            <a:off x="3522732" y="865675"/>
            <a:ext cx="4966231" cy="369332"/>
          </a:xfrm>
          <a:prstGeom prst="rect">
            <a:avLst/>
          </a:prstGeom>
        </p:spPr>
        <p:txBody>
          <a:bodyPr wrap="none">
            <a:spAutoFit/>
          </a:bodyPr>
          <a:lstStyle/>
          <a:p>
            <a:r>
              <a:rPr lang="en-US" dirty="0"/>
              <a:t>https://www.youtube.com/watch?v=8vQMuwRjI6s</a:t>
            </a:r>
          </a:p>
        </p:txBody>
      </p:sp>
    </p:spTree>
    <p:extLst>
      <p:ext uri="{BB962C8B-B14F-4D97-AF65-F5344CB8AC3E}">
        <p14:creationId xmlns:p14="http://schemas.microsoft.com/office/powerpoint/2010/main" val="4797993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404"/>
            <a:ext cx="12192000" cy="6858403"/>
          </a:xfrm>
          <a:prstGeom prst="rect">
            <a:avLst/>
          </a:prstGeom>
        </p:spPr>
      </p:pic>
      <p:sp>
        <p:nvSpPr>
          <p:cNvPr id="25603" name="Rectangle 2"/>
          <p:cNvSpPr>
            <a:spLocks noGrp="1" noChangeArrowheads="1"/>
          </p:cNvSpPr>
          <p:nvPr>
            <p:ph type="title" idx="4294967295"/>
          </p:nvPr>
        </p:nvSpPr>
        <p:spPr>
          <a:xfrm>
            <a:off x="4267737" y="58226"/>
            <a:ext cx="4343400" cy="1143000"/>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Dust Devils</a:t>
            </a:r>
          </a:p>
        </p:txBody>
      </p:sp>
      <p:pic>
        <p:nvPicPr>
          <p:cNvPr id="25604" name="Picture 7" descr="dust_dev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4930" y="146778"/>
            <a:ext cx="3236890" cy="25054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5605" name="Picture 9" descr="dust_devi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9437" y="2869244"/>
            <a:ext cx="5318974" cy="37717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84330" name="Rectangle 3"/>
          <p:cNvSpPr>
            <a:spLocks noChangeArrowheads="1"/>
          </p:cNvSpPr>
          <p:nvPr/>
        </p:nvSpPr>
        <p:spPr bwMode="auto">
          <a:xfrm>
            <a:off x="154547" y="587166"/>
            <a:ext cx="8847786" cy="3027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defRPr/>
            </a:pPr>
            <a:r>
              <a:rPr lang="en-US" altLang="en-US" sz="2800" b="1" dirty="0">
                <a:solidFill>
                  <a:srgbClr val="FF0000"/>
                </a:solidFill>
                <a:effectLst>
                  <a:outerShdw blurRad="38100" dist="38100" dir="2700000" algn="tl">
                    <a:srgbClr val="000000">
                      <a:alpha val="43137"/>
                    </a:srgbClr>
                  </a:outerShdw>
                </a:effectLst>
              </a:rPr>
              <a:t>Rotating</a:t>
            </a:r>
            <a:r>
              <a:rPr lang="en-US" altLang="en-US" sz="2800" dirty="0"/>
              <a:t> columns of air</a:t>
            </a:r>
          </a:p>
          <a:p>
            <a:pPr eaLnBrk="1" hangingPunct="1">
              <a:lnSpc>
                <a:spcPct val="80000"/>
              </a:lnSpc>
              <a:defRPr/>
            </a:pPr>
            <a:r>
              <a:rPr lang="en-US" altLang="en-US" sz="2800" dirty="0"/>
              <a:t>Pick up </a:t>
            </a:r>
            <a:r>
              <a:rPr lang="en-US" altLang="en-US" sz="2800" b="1" dirty="0">
                <a:solidFill>
                  <a:srgbClr val="FF0000"/>
                </a:solidFill>
                <a:effectLst>
                  <a:outerShdw blurRad="38100" dist="38100" dir="2700000" algn="tl">
                    <a:srgbClr val="000000">
                      <a:alpha val="43137"/>
                    </a:srgbClr>
                  </a:outerShdw>
                </a:effectLst>
              </a:rPr>
              <a:t>Dust</a:t>
            </a:r>
          </a:p>
          <a:p>
            <a:pPr eaLnBrk="1" hangingPunct="1">
              <a:lnSpc>
                <a:spcPct val="80000"/>
              </a:lnSpc>
              <a:defRPr/>
            </a:pPr>
            <a:r>
              <a:rPr lang="en-US" altLang="en-US" sz="2800" dirty="0"/>
              <a:t>Look like tornadoes</a:t>
            </a:r>
          </a:p>
          <a:p>
            <a:pPr eaLnBrk="1" hangingPunct="1">
              <a:lnSpc>
                <a:spcPct val="80000"/>
              </a:lnSpc>
              <a:defRPr/>
            </a:pPr>
            <a:r>
              <a:rPr lang="en-US" altLang="en-US" sz="2800" dirty="0"/>
              <a:t>Form after rotating air is caused to </a:t>
            </a:r>
            <a:r>
              <a:rPr lang="en-US" altLang="en-US" sz="2800" b="1" dirty="0">
                <a:solidFill>
                  <a:srgbClr val="FF0000"/>
                </a:solidFill>
                <a:effectLst>
                  <a:outerShdw blurRad="38100" dist="38100" dir="2700000" algn="tl">
                    <a:srgbClr val="000000">
                      <a:alpha val="43137"/>
                    </a:srgbClr>
                  </a:outerShdw>
                </a:effectLst>
              </a:rPr>
              <a:t>tilt upwards</a:t>
            </a:r>
          </a:p>
          <a:p>
            <a:pPr lvl="1" eaLnBrk="1" hangingPunct="1">
              <a:lnSpc>
                <a:spcPct val="80000"/>
              </a:lnSpc>
              <a:defRPr/>
            </a:pPr>
            <a:r>
              <a:rPr lang="en-US" altLang="en-US" sz="2400" dirty="0"/>
              <a:t>Usually from an obstruction</a:t>
            </a:r>
          </a:p>
          <a:p>
            <a:pPr eaLnBrk="1" hangingPunct="1">
              <a:lnSpc>
                <a:spcPct val="80000"/>
              </a:lnSpc>
              <a:defRPr/>
            </a:pPr>
            <a:endParaRPr lang="en-US" altLang="en-US" sz="2400" dirty="0"/>
          </a:p>
        </p:txBody>
      </p:sp>
      <p:pic>
        <p:nvPicPr>
          <p:cNvPr id="2" name="AHhlt8hdE80"/>
          <p:cNvPicPr>
            <a:picLocks noRot="1" noChangeAspect="1"/>
          </p:cNvPicPr>
          <p:nvPr>
            <a:videoFile r:link="rId1"/>
          </p:nvPr>
        </p:nvPicPr>
        <p:blipFill>
          <a:blip r:embed="rId6"/>
          <a:stretch>
            <a:fillRect/>
          </a:stretch>
        </p:blipFill>
        <p:spPr>
          <a:xfrm>
            <a:off x="403539" y="3000777"/>
            <a:ext cx="5502498" cy="3640233"/>
          </a:xfrm>
          <a:prstGeom prst="rect">
            <a:avLst/>
          </a:prstGeom>
        </p:spPr>
      </p:pic>
    </p:spTree>
    <p:extLst>
      <p:ext uri="{BB962C8B-B14F-4D97-AF65-F5344CB8AC3E}">
        <p14:creationId xmlns:p14="http://schemas.microsoft.com/office/powerpoint/2010/main" val="18152336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3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3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433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433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8433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404"/>
            <a:ext cx="12192000" cy="6858403"/>
          </a:xfrm>
          <a:prstGeom prst="rect">
            <a:avLst/>
          </a:prstGeom>
        </p:spPr>
      </p:pic>
      <p:sp>
        <p:nvSpPr>
          <p:cNvPr id="26627" name="Rectangle 2"/>
          <p:cNvSpPr>
            <a:spLocks noGrp="1" noChangeArrowheads="1"/>
          </p:cNvSpPr>
          <p:nvPr>
            <p:ph type="title" idx="4294967295"/>
          </p:nvPr>
        </p:nvSpPr>
        <p:spPr>
          <a:xfrm>
            <a:off x="5488700" y="0"/>
            <a:ext cx="6703300" cy="1143000"/>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Monsoons</a:t>
            </a:r>
          </a:p>
        </p:txBody>
      </p:sp>
      <p:sp>
        <p:nvSpPr>
          <p:cNvPr id="282627" name="Rectangle 3"/>
          <p:cNvSpPr>
            <a:spLocks noGrp="1" noChangeArrowheads="1"/>
          </p:cNvSpPr>
          <p:nvPr>
            <p:ph type="body" idx="4294967295"/>
          </p:nvPr>
        </p:nvSpPr>
        <p:spPr>
          <a:xfrm>
            <a:off x="5745205" y="1221055"/>
            <a:ext cx="6167753" cy="5396027"/>
          </a:xfrm>
        </p:spPr>
        <p:txBody>
          <a:bodyPr>
            <a:normAutofit lnSpcReduction="10000"/>
          </a:bodyPr>
          <a:lstStyle/>
          <a:p>
            <a:pPr eaLnBrk="1" hangingPunct="1">
              <a:defRPr/>
            </a:pPr>
            <a:r>
              <a:rPr lang="en-US" altLang="en-US" dirty="0"/>
              <a:t>The greatest </a:t>
            </a:r>
            <a:r>
              <a:rPr lang="en-US" altLang="en-US" b="1" dirty="0">
                <a:solidFill>
                  <a:srgbClr val="FF0000"/>
                </a:solidFill>
                <a:effectLst>
                  <a:outerShdw blurRad="38100" dist="38100" dir="2700000" algn="tl">
                    <a:srgbClr val="000000">
                      <a:alpha val="43137"/>
                    </a:srgbClr>
                  </a:outerShdw>
                </a:effectLst>
              </a:rPr>
              <a:t>seasonal change </a:t>
            </a:r>
            <a:r>
              <a:rPr lang="en-US" altLang="en-US" dirty="0"/>
              <a:t>in Earth’s global circulation.</a:t>
            </a:r>
          </a:p>
          <a:p>
            <a:pPr eaLnBrk="1" hangingPunct="1">
              <a:defRPr/>
            </a:pPr>
            <a:endParaRPr lang="en-US" altLang="en-US" sz="2000" dirty="0"/>
          </a:p>
          <a:p>
            <a:pPr eaLnBrk="1" hangingPunct="1">
              <a:defRPr/>
            </a:pPr>
            <a:r>
              <a:rPr lang="en-US" altLang="en-US" sz="3600" b="1" dirty="0">
                <a:solidFill>
                  <a:srgbClr val="FF0000"/>
                </a:solidFill>
                <a:effectLst>
                  <a:outerShdw blurRad="38100" dist="38100" dir="2700000" algn="tl">
                    <a:srgbClr val="000000">
                      <a:alpha val="43137"/>
                    </a:srgbClr>
                  </a:outerShdw>
                </a:effectLst>
              </a:rPr>
              <a:t>Monsoon does NOT mean rainy season.</a:t>
            </a:r>
          </a:p>
          <a:p>
            <a:pPr eaLnBrk="1" hangingPunct="1">
              <a:defRPr/>
            </a:pPr>
            <a:endParaRPr lang="en-US" altLang="en-US" sz="2400" b="1" dirty="0">
              <a:solidFill>
                <a:srgbClr val="FF0000"/>
              </a:solidFill>
              <a:effectLst>
                <a:outerShdw blurRad="38100" dist="38100" dir="2700000" algn="tl">
                  <a:srgbClr val="FFFFFF"/>
                </a:outerShdw>
              </a:effectLst>
            </a:endParaRPr>
          </a:p>
          <a:p>
            <a:pPr eaLnBrk="1" hangingPunct="1">
              <a:defRPr/>
            </a:pPr>
            <a:r>
              <a:rPr lang="en-US" altLang="en-US" sz="2400" dirty="0"/>
              <a:t>Refers to a </a:t>
            </a:r>
            <a:r>
              <a:rPr lang="en-US" altLang="en-US" sz="2400" b="1" dirty="0">
                <a:solidFill>
                  <a:srgbClr val="FF0000"/>
                </a:solidFill>
                <a:effectLst>
                  <a:outerShdw blurRad="38100" dist="38100" dir="2700000" algn="tl">
                    <a:srgbClr val="000000">
                      <a:alpha val="43137"/>
                    </a:srgbClr>
                  </a:outerShdw>
                </a:effectLst>
              </a:rPr>
              <a:t>wind system</a:t>
            </a:r>
            <a:r>
              <a:rPr lang="en-US" altLang="en-US" sz="2400" dirty="0"/>
              <a:t> that exhibits a pronounced seasonal </a:t>
            </a:r>
            <a:r>
              <a:rPr lang="en-US" altLang="en-US" sz="2400" b="1" dirty="0">
                <a:solidFill>
                  <a:srgbClr val="FF0000"/>
                </a:solidFill>
                <a:effectLst>
                  <a:outerShdw blurRad="38100" dist="38100" dir="2700000" algn="tl">
                    <a:srgbClr val="000000">
                      <a:alpha val="43137"/>
                    </a:srgbClr>
                  </a:outerShdw>
                </a:effectLst>
              </a:rPr>
              <a:t>reversal</a:t>
            </a:r>
            <a:r>
              <a:rPr lang="en-US" altLang="en-US" sz="2400" dirty="0">
                <a:solidFill>
                  <a:srgbClr val="FF0000"/>
                </a:solidFill>
              </a:rPr>
              <a:t> </a:t>
            </a:r>
            <a:r>
              <a:rPr lang="en-US" altLang="en-US" sz="2400" dirty="0"/>
              <a:t>in direction.</a:t>
            </a:r>
          </a:p>
          <a:p>
            <a:pPr eaLnBrk="1" hangingPunct="1">
              <a:defRPr/>
            </a:pPr>
            <a:endParaRPr lang="en-US" altLang="en-US" sz="2400" dirty="0"/>
          </a:p>
          <a:p>
            <a:pPr lvl="1" eaLnBrk="1" hangingPunct="1">
              <a:defRPr/>
            </a:pPr>
            <a:r>
              <a:rPr lang="en-US" altLang="en-US" b="1" u="sng" dirty="0">
                <a:solidFill>
                  <a:srgbClr val="FF0000"/>
                </a:solidFill>
                <a:effectLst>
                  <a:outerShdw blurRad="38100" dist="38100" dir="2700000" algn="tl">
                    <a:srgbClr val="000000">
                      <a:alpha val="43137"/>
                    </a:srgbClr>
                  </a:outerShdw>
                </a:effectLst>
              </a:rPr>
              <a:t>Winter:</a:t>
            </a:r>
            <a:r>
              <a:rPr lang="en-US" altLang="en-US" dirty="0">
                <a:effectLst>
                  <a:outerShdw blurRad="38100" dist="38100" dir="2700000" algn="tl">
                    <a:srgbClr val="000000">
                      <a:alpha val="43137"/>
                    </a:srgbClr>
                  </a:outerShdw>
                </a:effectLst>
              </a:rPr>
              <a:t> </a:t>
            </a:r>
            <a:r>
              <a:rPr lang="en-US" altLang="en-US" dirty="0"/>
              <a:t>Winds blow off the continents (dry)</a:t>
            </a:r>
          </a:p>
          <a:p>
            <a:pPr lvl="1" eaLnBrk="1" hangingPunct="1">
              <a:defRPr/>
            </a:pPr>
            <a:r>
              <a:rPr lang="en-US" altLang="en-US" b="1" u="sng" dirty="0">
                <a:solidFill>
                  <a:srgbClr val="FF0000"/>
                </a:solidFill>
                <a:effectLst>
                  <a:outerShdw blurRad="38100" dist="38100" dir="2700000" algn="tl">
                    <a:srgbClr val="000000">
                      <a:alpha val="43137"/>
                    </a:srgbClr>
                  </a:outerShdw>
                </a:effectLst>
              </a:rPr>
              <a:t>Summer:</a:t>
            </a:r>
            <a:r>
              <a:rPr lang="en-US" altLang="en-US" dirty="0">
                <a:effectLst>
                  <a:outerShdw blurRad="38100" dist="38100" dir="2700000" algn="tl">
                    <a:srgbClr val="000000">
                      <a:alpha val="43137"/>
                    </a:srgbClr>
                  </a:outerShdw>
                </a:effectLst>
              </a:rPr>
              <a:t> </a:t>
            </a:r>
            <a:r>
              <a:rPr lang="en-US" altLang="en-US" dirty="0"/>
              <a:t>Winds blow from the sea towards the land (moist)</a:t>
            </a:r>
          </a:p>
          <a:p>
            <a:pPr lvl="1" eaLnBrk="1" hangingPunct="1">
              <a:buFontTx/>
              <a:buNone/>
              <a:defRPr/>
            </a:pPr>
            <a:endParaRPr lang="en-US" altLang="en-US" sz="2200" dirty="0"/>
          </a:p>
          <a:p>
            <a:pPr eaLnBrk="1" hangingPunct="1">
              <a:defRPr/>
            </a:pPr>
            <a:endParaRPr lang="en-US" altLang="en-US" dirty="0" smtClean="0"/>
          </a:p>
        </p:txBody>
      </p:sp>
      <p:pic>
        <p:nvPicPr>
          <p:cNvPr id="26629" name="Picture 5" descr="MonsoonCarto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505" y="203199"/>
            <a:ext cx="5232195" cy="290439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630" name="Picture 6" descr="1226d1089869973-kolkata-and-varanasi-during-monsoon-flood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505" y="3348508"/>
            <a:ext cx="5232195" cy="3268574"/>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8089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2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262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262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262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262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p:cNvPicPr>
            <a:picLocks noChangeAspect="1"/>
          </p:cNvPicPr>
          <p:nvPr/>
        </p:nvPicPr>
        <p:blipFill>
          <a:blip r:embed="rId2"/>
          <a:stretch>
            <a:fillRect/>
          </a:stretch>
        </p:blipFill>
        <p:spPr>
          <a:xfrm>
            <a:off x="0" y="-404"/>
            <a:ext cx="12192000" cy="6858403"/>
          </a:xfrm>
          <a:prstGeom prst="rect">
            <a:avLst/>
          </a:prstGeom>
        </p:spPr>
      </p:pic>
      <p:sp>
        <p:nvSpPr>
          <p:cNvPr id="27650" name="Rectangle 2"/>
          <p:cNvSpPr>
            <a:spLocks noChangeArrowheads="1"/>
          </p:cNvSpPr>
          <p:nvPr/>
        </p:nvSpPr>
        <p:spPr bwMode="auto">
          <a:xfrm>
            <a:off x="158839" y="3052292"/>
            <a:ext cx="9144000" cy="3715555"/>
          </a:xfrm>
          <a:prstGeom prst="rect">
            <a:avLst/>
          </a:prstGeom>
          <a:solidFill>
            <a:schemeClr val="bg1">
              <a:alpha val="7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7651" name="Rectangle 2"/>
          <p:cNvSpPr>
            <a:spLocks noGrp="1" noChangeArrowheads="1"/>
          </p:cNvSpPr>
          <p:nvPr>
            <p:ph type="title" idx="4294967295"/>
          </p:nvPr>
        </p:nvSpPr>
        <p:spPr>
          <a:xfrm>
            <a:off x="1524000" y="0"/>
            <a:ext cx="8229600" cy="884238"/>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Asian Monsoon</a:t>
            </a:r>
          </a:p>
        </p:txBody>
      </p:sp>
      <p:sp>
        <p:nvSpPr>
          <p:cNvPr id="283651" name="Rectangle 3"/>
          <p:cNvSpPr>
            <a:spLocks noGrp="1" noChangeArrowheads="1"/>
          </p:cNvSpPr>
          <p:nvPr>
            <p:ph type="body" idx="4294967295"/>
          </p:nvPr>
        </p:nvSpPr>
        <p:spPr>
          <a:xfrm>
            <a:off x="373487" y="914401"/>
            <a:ext cx="9380113" cy="4530725"/>
          </a:xfrm>
        </p:spPr>
        <p:txBody>
          <a:bodyPr>
            <a:normAutofit/>
          </a:bodyPr>
          <a:lstStyle/>
          <a:p>
            <a:pPr eaLnBrk="1" hangingPunct="1"/>
            <a:r>
              <a:rPr lang="en-US" altLang="en-US" sz="3000" dirty="0"/>
              <a:t>A seasonal reversal in weather patterns</a:t>
            </a:r>
          </a:p>
          <a:p>
            <a:pPr eaLnBrk="1" hangingPunct="1"/>
            <a:r>
              <a:rPr lang="en-US" altLang="en-US" sz="3000" dirty="0"/>
              <a:t>An alternation between two types of weather patters</a:t>
            </a:r>
          </a:p>
          <a:p>
            <a:pPr lvl="1" eaLnBrk="1" hangingPunct="1"/>
            <a:r>
              <a:rPr lang="en-US" altLang="en-US" sz="3000" dirty="0"/>
              <a:t>Ex: India – Wet hot summer, dry cool(</a:t>
            </a:r>
            <a:r>
              <a:rPr lang="en-US" altLang="en-US" sz="3000" dirty="0" err="1"/>
              <a:t>ish</a:t>
            </a:r>
            <a:r>
              <a:rPr lang="en-US" altLang="en-US" sz="3000" dirty="0"/>
              <a:t>) winter</a:t>
            </a:r>
          </a:p>
          <a:p>
            <a:pPr eaLnBrk="1" hangingPunct="1"/>
            <a:r>
              <a:rPr lang="en-US" altLang="en-US" sz="3000" b="1" dirty="0">
                <a:solidFill>
                  <a:srgbClr val="FF0000"/>
                </a:solidFill>
                <a:effectLst>
                  <a:outerShdw blurRad="38100" dist="38100" dir="2700000" algn="tl">
                    <a:srgbClr val="000000">
                      <a:alpha val="43137"/>
                    </a:srgbClr>
                  </a:outerShdw>
                </a:effectLst>
              </a:rPr>
              <a:t>A seasonal reversal of wind</a:t>
            </a:r>
          </a:p>
        </p:txBody>
      </p:sp>
      <p:grpSp>
        <p:nvGrpSpPr>
          <p:cNvPr id="27653" name="Group 4"/>
          <p:cNvGrpSpPr>
            <a:grpSpLocks/>
          </p:cNvGrpSpPr>
          <p:nvPr/>
        </p:nvGrpSpPr>
        <p:grpSpPr bwMode="auto">
          <a:xfrm>
            <a:off x="504915" y="4481849"/>
            <a:ext cx="3921125" cy="1901825"/>
            <a:chOff x="218" y="2880"/>
            <a:chExt cx="2470" cy="1198"/>
          </a:xfrm>
        </p:grpSpPr>
        <p:sp>
          <p:nvSpPr>
            <p:cNvPr id="27697" name="Rectangle 5"/>
            <p:cNvSpPr>
              <a:spLocks noChangeArrowheads="1"/>
            </p:cNvSpPr>
            <p:nvPr/>
          </p:nvSpPr>
          <p:spPr bwMode="auto">
            <a:xfrm>
              <a:off x="1824" y="3888"/>
              <a:ext cx="864" cy="167"/>
            </a:xfrm>
            <a:prstGeom prst="rect">
              <a:avLst/>
            </a:prstGeom>
            <a:solidFill>
              <a:srgbClr val="00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27698" name="Freeform 6"/>
            <p:cNvSpPr>
              <a:spLocks/>
            </p:cNvSpPr>
            <p:nvPr/>
          </p:nvSpPr>
          <p:spPr bwMode="auto">
            <a:xfrm>
              <a:off x="218" y="2880"/>
              <a:ext cx="1885" cy="1198"/>
            </a:xfrm>
            <a:custGeom>
              <a:avLst/>
              <a:gdLst>
                <a:gd name="T0" fmla="*/ 1844 w 1885"/>
                <a:gd name="T1" fmla="*/ 1159 h 1198"/>
                <a:gd name="T2" fmla="*/ 1794 w 1885"/>
                <a:gd name="T3" fmla="*/ 1059 h 1198"/>
                <a:gd name="T4" fmla="*/ 1610 w 1885"/>
                <a:gd name="T5" fmla="*/ 1009 h 1198"/>
                <a:gd name="T6" fmla="*/ 1468 w 1885"/>
                <a:gd name="T7" fmla="*/ 984 h 1198"/>
                <a:gd name="T8" fmla="*/ 934 w 1885"/>
                <a:gd name="T9" fmla="*/ 967 h 1198"/>
                <a:gd name="T10" fmla="*/ 817 w 1885"/>
                <a:gd name="T11" fmla="*/ 925 h 1198"/>
                <a:gd name="T12" fmla="*/ 725 w 1885"/>
                <a:gd name="T13" fmla="*/ 775 h 1198"/>
                <a:gd name="T14" fmla="*/ 667 w 1885"/>
                <a:gd name="T15" fmla="*/ 366 h 1198"/>
                <a:gd name="T16" fmla="*/ 625 w 1885"/>
                <a:gd name="T17" fmla="*/ 216 h 1198"/>
                <a:gd name="T18" fmla="*/ 525 w 1885"/>
                <a:gd name="T19" fmla="*/ 7 h 1198"/>
                <a:gd name="T20" fmla="*/ 425 w 1885"/>
                <a:gd name="T21" fmla="*/ 24 h 1198"/>
                <a:gd name="T22" fmla="*/ 391 w 1885"/>
                <a:gd name="T23" fmla="*/ 116 h 1198"/>
                <a:gd name="T24" fmla="*/ 325 w 1885"/>
                <a:gd name="T25" fmla="*/ 341 h 1198"/>
                <a:gd name="T26" fmla="*/ 266 w 1885"/>
                <a:gd name="T27" fmla="*/ 449 h 1198"/>
                <a:gd name="T28" fmla="*/ 66 w 1885"/>
                <a:gd name="T29" fmla="*/ 449 h 1198"/>
                <a:gd name="T30" fmla="*/ 74 w 1885"/>
                <a:gd name="T31" fmla="*/ 1059 h 1198"/>
                <a:gd name="T32" fmla="*/ 66 w 1885"/>
                <a:gd name="T33" fmla="*/ 1126 h 1198"/>
                <a:gd name="T34" fmla="*/ 57 w 1885"/>
                <a:gd name="T35" fmla="*/ 1167 h 1198"/>
                <a:gd name="T36" fmla="*/ 174 w 1885"/>
                <a:gd name="T37" fmla="*/ 1176 h 1198"/>
                <a:gd name="T38" fmla="*/ 450 w 1885"/>
                <a:gd name="T39" fmla="*/ 1176 h 1198"/>
                <a:gd name="T40" fmla="*/ 1034 w 1885"/>
                <a:gd name="T41" fmla="*/ 1192 h 1198"/>
                <a:gd name="T42" fmla="*/ 1811 w 1885"/>
                <a:gd name="T43" fmla="*/ 1176 h 1198"/>
                <a:gd name="T44" fmla="*/ 1844 w 1885"/>
                <a:gd name="T45" fmla="*/ 1159 h 11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885" h="1198">
                  <a:moveTo>
                    <a:pt x="1844" y="1159"/>
                  </a:moveTo>
                  <a:cubicBezTo>
                    <a:pt x="1834" y="1127"/>
                    <a:pt x="1823" y="1078"/>
                    <a:pt x="1794" y="1059"/>
                  </a:cubicBezTo>
                  <a:cubicBezTo>
                    <a:pt x="1744" y="1025"/>
                    <a:pt x="1670" y="1019"/>
                    <a:pt x="1610" y="1009"/>
                  </a:cubicBezTo>
                  <a:cubicBezTo>
                    <a:pt x="1564" y="992"/>
                    <a:pt x="1515" y="995"/>
                    <a:pt x="1468" y="984"/>
                  </a:cubicBezTo>
                  <a:cubicBezTo>
                    <a:pt x="1284" y="990"/>
                    <a:pt x="1115" y="986"/>
                    <a:pt x="934" y="967"/>
                  </a:cubicBezTo>
                  <a:cubicBezTo>
                    <a:pt x="882" y="954"/>
                    <a:pt x="863" y="942"/>
                    <a:pt x="817" y="925"/>
                  </a:cubicBezTo>
                  <a:cubicBezTo>
                    <a:pt x="767" y="875"/>
                    <a:pt x="744" y="843"/>
                    <a:pt x="725" y="775"/>
                  </a:cubicBezTo>
                  <a:cubicBezTo>
                    <a:pt x="714" y="637"/>
                    <a:pt x="699" y="500"/>
                    <a:pt x="667" y="366"/>
                  </a:cubicBezTo>
                  <a:cubicBezTo>
                    <a:pt x="654" y="314"/>
                    <a:pt x="650" y="264"/>
                    <a:pt x="625" y="216"/>
                  </a:cubicBezTo>
                  <a:cubicBezTo>
                    <a:pt x="610" y="153"/>
                    <a:pt x="580" y="45"/>
                    <a:pt x="525" y="7"/>
                  </a:cubicBezTo>
                  <a:cubicBezTo>
                    <a:pt x="491" y="11"/>
                    <a:pt x="449" y="0"/>
                    <a:pt x="425" y="24"/>
                  </a:cubicBezTo>
                  <a:cubicBezTo>
                    <a:pt x="409" y="40"/>
                    <a:pt x="402" y="95"/>
                    <a:pt x="391" y="116"/>
                  </a:cubicBezTo>
                  <a:cubicBezTo>
                    <a:pt x="373" y="192"/>
                    <a:pt x="342" y="265"/>
                    <a:pt x="325" y="341"/>
                  </a:cubicBezTo>
                  <a:cubicBezTo>
                    <a:pt x="314" y="389"/>
                    <a:pt x="318" y="432"/>
                    <a:pt x="266" y="449"/>
                  </a:cubicBezTo>
                  <a:cubicBezTo>
                    <a:pt x="196" y="432"/>
                    <a:pt x="138" y="438"/>
                    <a:pt x="66" y="449"/>
                  </a:cubicBezTo>
                  <a:cubicBezTo>
                    <a:pt x="0" y="633"/>
                    <a:pt x="57" y="865"/>
                    <a:pt x="74" y="1059"/>
                  </a:cubicBezTo>
                  <a:cubicBezTo>
                    <a:pt x="71" y="1081"/>
                    <a:pt x="69" y="1104"/>
                    <a:pt x="66" y="1126"/>
                  </a:cubicBezTo>
                  <a:cubicBezTo>
                    <a:pt x="64" y="1140"/>
                    <a:pt x="44" y="1161"/>
                    <a:pt x="57" y="1167"/>
                  </a:cubicBezTo>
                  <a:cubicBezTo>
                    <a:pt x="92" y="1183"/>
                    <a:pt x="135" y="1173"/>
                    <a:pt x="174" y="1176"/>
                  </a:cubicBezTo>
                  <a:cubicBezTo>
                    <a:pt x="310" y="1198"/>
                    <a:pt x="153" y="1176"/>
                    <a:pt x="450" y="1176"/>
                  </a:cubicBezTo>
                  <a:cubicBezTo>
                    <a:pt x="645" y="1176"/>
                    <a:pt x="839" y="1187"/>
                    <a:pt x="1034" y="1192"/>
                  </a:cubicBezTo>
                  <a:cubicBezTo>
                    <a:pt x="1404" y="1167"/>
                    <a:pt x="926" y="1197"/>
                    <a:pt x="1811" y="1176"/>
                  </a:cubicBezTo>
                  <a:cubicBezTo>
                    <a:pt x="1885" y="1174"/>
                    <a:pt x="1870" y="1171"/>
                    <a:pt x="1844" y="1159"/>
                  </a:cubicBezTo>
                  <a:close/>
                </a:path>
              </a:pathLst>
            </a:custGeom>
            <a:solidFill>
              <a:srgbClr val="9933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8425" name="Group 7"/>
          <p:cNvGrpSpPr>
            <a:grpSpLocks/>
          </p:cNvGrpSpPr>
          <p:nvPr/>
        </p:nvGrpSpPr>
        <p:grpSpPr bwMode="auto">
          <a:xfrm>
            <a:off x="5000715" y="4408824"/>
            <a:ext cx="3921125" cy="1901825"/>
            <a:chOff x="218" y="2880"/>
            <a:chExt cx="2470" cy="1198"/>
          </a:xfrm>
        </p:grpSpPr>
        <p:sp>
          <p:nvSpPr>
            <p:cNvPr id="27695" name="Rectangle 8"/>
            <p:cNvSpPr>
              <a:spLocks noChangeArrowheads="1"/>
            </p:cNvSpPr>
            <p:nvPr/>
          </p:nvSpPr>
          <p:spPr bwMode="auto">
            <a:xfrm>
              <a:off x="1824" y="3888"/>
              <a:ext cx="864" cy="167"/>
            </a:xfrm>
            <a:prstGeom prst="rect">
              <a:avLst/>
            </a:prstGeom>
            <a:solidFill>
              <a:srgbClr val="00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27696" name="Freeform 9"/>
            <p:cNvSpPr>
              <a:spLocks/>
            </p:cNvSpPr>
            <p:nvPr/>
          </p:nvSpPr>
          <p:spPr bwMode="auto">
            <a:xfrm>
              <a:off x="218" y="2880"/>
              <a:ext cx="1885" cy="1198"/>
            </a:xfrm>
            <a:custGeom>
              <a:avLst/>
              <a:gdLst>
                <a:gd name="T0" fmla="*/ 1844 w 1885"/>
                <a:gd name="T1" fmla="*/ 1159 h 1198"/>
                <a:gd name="T2" fmla="*/ 1794 w 1885"/>
                <a:gd name="T3" fmla="*/ 1059 h 1198"/>
                <a:gd name="T4" fmla="*/ 1610 w 1885"/>
                <a:gd name="T5" fmla="*/ 1009 h 1198"/>
                <a:gd name="T6" fmla="*/ 1468 w 1885"/>
                <a:gd name="T7" fmla="*/ 984 h 1198"/>
                <a:gd name="T8" fmla="*/ 934 w 1885"/>
                <a:gd name="T9" fmla="*/ 967 h 1198"/>
                <a:gd name="T10" fmla="*/ 817 w 1885"/>
                <a:gd name="T11" fmla="*/ 925 h 1198"/>
                <a:gd name="T12" fmla="*/ 725 w 1885"/>
                <a:gd name="T13" fmla="*/ 775 h 1198"/>
                <a:gd name="T14" fmla="*/ 667 w 1885"/>
                <a:gd name="T15" fmla="*/ 366 h 1198"/>
                <a:gd name="T16" fmla="*/ 625 w 1885"/>
                <a:gd name="T17" fmla="*/ 216 h 1198"/>
                <a:gd name="T18" fmla="*/ 525 w 1885"/>
                <a:gd name="T19" fmla="*/ 7 h 1198"/>
                <a:gd name="T20" fmla="*/ 425 w 1885"/>
                <a:gd name="T21" fmla="*/ 24 h 1198"/>
                <a:gd name="T22" fmla="*/ 391 w 1885"/>
                <a:gd name="T23" fmla="*/ 116 h 1198"/>
                <a:gd name="T24" fmla="*/ 325 w 1885"/>
                <a:gd name="T25" fmla="*/ 341 h 1198"/>
                <a:gd name="T26" fmla="*/ 266 w 1885"/>
                <a:gd name="T27" fmla="*/ 449 h 1198"/>
                <a:gd name="T28" fmla="*/ 66 w 1885"/>
                <a:gd name="T29" fmla="*/ 449 h 1198"/>
                <a:gd name="T30" fmla="*/ 74 w 1885"/>
                <a:gd name="T31" fmla="*/ 1059 h 1198"/>
                <a:gd name="T32" fmla="*/ 66 w 1885"/>
                <a:gd name="T33" fmla="*/ 1126 h 1198"/>
                <a:gd name="T34" fmla="*/ 57 w 1885"/>
                <a:gd name="T35" fmla="*/ 1167 h 1198"/>
                <a:gd name="T36" fmla="*/ 174 w 1885"/>
                <a:gd name="T37" fmla="*/ 1176 h 1198"/>
                <a:gd name="T38" fmla="*/ 450 w 1885"/>
                <a:gd name="T39" fmla="*/ 1176 h 1198"/>
                <a:gd name="T40" fmla="*/ 1034 w 1885"/>
                <a:gd name="T41" fmla="*/ 1192 h 1198"/>
                <a:gd name="T42" fmla="*/ 1811 w 1885"/>
                <a:gd name="T43" fmla="*/ 1176 h 1198"/>
                <a:gd name="T44" fmla="*/ 1844 w 1885"/>
                <a:gd name="T45" fmla="*/ 1159 h 11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885" h="1198">
                  <a:moveTo>
                    <a:pt x="1844" y="1159"/>
                  </a:moveTo>
                  <a:cubicBezTo>
                    <a:pt x="1834" y="1127"/>
                    <a:pt x="1823" y="1078"/>
                    <a:pt x="1794" y="1059"/>
                  </a:cubicBezTo>
                  <a:cubicBezTo>
                    <a:pt x="1744" y="1025"/>
                    <a:pt x="1670" y="1019"/>
                    <a:pt x="1610" y="1009"/>
                  </a:cubicBezTo>
                  <a:cubicBezTo>
                    <a:pt x="1564" y="992"/>
                    <a:pt x="1515" y="995"/>
                    <a:pt x="1468" y="984"/>
                  </a:cubicBezTo>
                  <a:cubicBezTo>
                    <a:pt x="1284" y="990"/>
                    <a:pt x="1115" y="986"/>
                    <a:pt x="934" y="967"/>
                  </a:cubicBezTo>
                  <a:cubicBezTo>
                    <a:pt x="882" y="954"/>
                    <a:pt x="863" y="942"/>
                    <a:pt x="817" y="925"/>
                  </a:cubicBezTo>
                  <a:cubicBezTo>
                    <a:pt x="767" y="875"/>
                    <a:pt x="744" y="843"/>
                    <a:pt x="725" y="775"/>
                  </a:cubicBezTo>
                  <a:cubicBezTo>
                    <a:pt x="714" y="637"/>
                    <a:pt x="699" y="500"/>
                    <a:pt x="667" y="366"/>
                  </a:cubicBezTo>
                  <a:cubicBezTo>
                    <a:pt x="654" y="314"/>
                    <a:pt x="650" y="264"/>
                    <a:pt x="625" y="216"/>
                  </a:cubicBezTo>
                  <a:cubicBezTo>
                    <a:pt x="610" y="153"/>
                    <a:pt x="580" y="45"/>
                    <a:pt x="525" y="7"/>
                  </a:cubicBezTo>
                  <a:cubicBezTo>
                    <a:pt x="491" y="11"/>
                    <a:pt x="449" y="0"/>
                    <a:pt x="425" y="24"/>
                  </a:cubicBezTo>
                  <a:cubicBezTo>
                    <a:pt x="409" y="40"/>
                    <a:pt x="402" y="95"/>
                    <a:pt x="391" y="116"/>
                  </a:cubicBezTo>
                  <a:cubicBezTo>
                    <a:pt x="373" y="192"/>
                    <a:pt x="342" y="265"/>
                    <a:pt x="325" y="341"/>
                  </a:cubicBezTo>
                  <a:cubicBezTo>
                    <a:pt x="314" y="389"/>
                    <a:pt x="318" y="432"/>
                    <a:pt x="266" y="449"/>
                  </a:cubicBezTo>
                  <a:cubicBezTo>
                    <a:pt x="196" y="432"/>
                    <a:pt x="138" y="438"/>
                    <a:pt x="66" y="449"/>
                  </a:cubicBezTo>
                  <a:cubicBezTo>
                    <a:pt x="0" y="633"/>
                    <a:pt x="57" y="865"/>
                    <a:pt x="74" y="1059"/>
                  </a:cubicBezTo>
                  <a:cubicBezTo>
                    <a:pt x="71" y="1081"/>
                    <a:pt x="69" y="1104"/>
                    <a:pt x="66" y="1126"/>
                  </a:cubicBezTo>
                  <a:cubicBezTo>
                    <a:pt x="64" y="1140"/>
                    <a:pt x="44" y="1161"/>
                    <a:pt x="57" y="1167"/>
                  </a:cubicBezTo>
                  <a:cubicBezTo>
                    <a:pt x="92" y="1183"/>
                    <a:pt x="135" y="1173"/>
                    <a:pt x="174" y="1176"/>
                  </a:cubicBezTo>
                  <a:cubicBezTo>
                    <a:pt x="310" y="1198"/>
                    <a:pt x="153" y="1176"/>
                    <a:pt x="450" y="1176"/>
                  </a:cubicBezTo>
                  <a:cubicBezTo>
                    <a:pt x="645" y="1176"/>
                    <a:pt x="839" y="1187"/>
                    <a:pt x="1034" y="1192"/>
                  </a:cubicBezTo>
                  <a:cubicBezTo>
                    <a:pt x="1404" y="1167"/>
                    <a:pt x="926" y="1197"/>
                    <a:pt x="1811" y="1176"/>
                  </a:cubicBezTo>
                  <a:cubicBezTo>
                    <a:pt x="1885" y="1174"/>
                    <a:pt x="1870" y="1171"/>
                    <a:pt x="1844" y="1159"/>
                  </a:cubicBezTo>
                  <a:close/>
                </a:path>
              </a:pathLst>
            </a:custGeom>
            <a:solidFill>
              <a:srgbClr val="9933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7655" name="Text Box 10"/>
          <p:cNvSpPr txBox="1">
            <a:spLocks noChangeArrowheads="1"/>
          </p:cNvSpPr>
          <p:nvPr/>
        </p:nvSpPr>
        <p:spPr bwMode="auto">
          <a:xfrm>
            <a:off x="463639" y="3186449"/>
            <a:ext cx="37338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solidFill>
                  <a:srgbClr val="CC0099"/>
                </a:solidFill>
                <a:latin typeface="Tahoma" panose="020B0604030504040204" pitchFamily="34" charset="0"/>
              </a:rPr>
              <a:t>SUMMER MONSOON</a:t>
            </a:r>
          </a:p>
        </p:txBody>
      </p:sp>
      <p:sp>
        <p:nvSpPr>
          <p:cNvPr id="188429" name="Text Box 11"/>
          <p:cNvSpPr txBox="1">
            <a:spLocks noChangeArrowheads="1"/>
          </p:cNvSpPr>
          <p:nvPr/>
        </p:nvSpPr>
        <p:spPr bwMode="auto">
          <a:xfrm>
            <a:off x="5264239" y="3200736"/>
            <a:ext cx="37338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solidFill>
                  <a:srgbClr val="CC0099"/>
                </a:solidFill>
                <a:latin typeface="Tahoma" panose="020B0604030504040204" pitchFamily="34" charset="0"/>
              </a:rPr>
              <a:t>WINTER MONSOON</a:t>
            </a:r>
          </a:p>
        </p:txBody>
      </p:sp>
      <p:sp>
        <p:nvSpPr>
          <p:cNvPr id="27657" name="Text Box 12"/>
          <p:cNvSpPr txBox="1">
            <a:spLocks noChangeArrowheads="1"/>
          </p:cNvSpPr>
          <p:nvPr/>
        </p:nvSpPr>
        <p:spPr bwMode="auto">
          <a:xfrm>
            <a:off x="2292439" y="5548648"/>
            <a:ext cx="45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a:latin typeface="Tahoma" panose="020B0604030504040204" pitchFamily="34" charset="0"/>
              </a:rPr>
              <a:t>L</a:t>
            </a:r>
          </a:p>
        </p:txBody>
      </p:sp>
      <p:sp>
        <p:nvSpPr>
          <p:cNvPr id="27658" name="Text Box 13"/>
          <p:cNvSpPr txBox="1">
            <a:spLocks noChangeArrowheads="1"/>
          </p:cNvSpPr>
          <p:nvPr/>
        </p:nvSpPr>
        <p:spPr bwMode="auto">
          <a:xfrm>
            <a:off x="3740239" y="5548648"/>
            <a:ext cx="45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a:latin typeface="Tahoma" panose="020B0604030504040204" pitchFamily="34" charset="0"/>
              </a:rPr>
              <a:t>H</a:t>
            </a:r>
          </a:p>
        </p:txBody>
      </p:sp>
      <p:sp>
        <p:nvSpPr>
          <p:cNvPr id="27659" name="Text Box 14"/>
          <p:cNvSpPr txBox="1">
            <a:spLocks noChangeArrowheads="1"/>
          </p:cNvSpPr>
          <p:nvPr/>
        </p:nvSpPr>
        <p:spPr bwMode="auto">
          <a:xfrm>
            <a:off x="3740239" y="4177048"/>
            <a:ext cx="45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a:latin typeface="Tahoma" panose="020B0604030504040204" pitchFamily="34" charset="0"/>
              </a:rPr>
              <a:t>L</a:t>
            </a:r>
          </a:p>
        </p:txBody>
      </p:sp>
      <p:sp>
        <p:nvSpPr>
          <p:cNvPr id="27660" name="Text Box 15"/>
          <p:cNvSpPr txBox="1">
            <a:spLocks noChangeArrowheads="1"/>
          </p:cNvSpPr>
          <p:nvPr/>
        </p:nvSpPr>
        <p:spPr bwMode="auto">
          <a:xfrm>
            <a:off x="2292439" y="4177048"/>
            <a:ext cx="45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a:latin typeface="Tahoma" panose="020B0604030504040204" pitchFamily="34" charset="0"/>
              </a:rPr>
              <a:t>H</a:t>
            </a:r>
          </a:p>
        </p:txBody>
      </p:sp>
      <p:sp>
        <p:nvSpPr>
          <p:cNvPr id="188434" name="Text Box 16"/>
          <p:cNvSpPr txBox="1">
            <a:spLocks noChangeArrowheads="1"/>
          </p:cNvSpPr>
          <p:nvPr/>
        </p:nvSpPr>
        <p:spPr bwMode="auto">
          <a:xfrm>
            <a:off x="5035639" y="3872248"/>
            <a:ext cx="45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a:latin typeface="Tahoma" panose="020B0604030504040204" pitchFamily="34" charset="0"/>
              </a:rPr>
              <a:t>L</a:t>
            </a:r>
          </a:p>
        </p:txBody>
      </p:sp>
      <p:sp>
        <p:nvSpPr>
          <p:cNvPr id="188435" name="Text Box 17"/>
          <p:cNvSpPr txBox="1">
            <a:spLocks noChangeArrowheads="1"/>
          </p:cNvSpPr>
          <p:nvPr/>
        </p:nvSpPr>
        <p:spPr bwMode="auto">
          <a:xfrm>
            <a:off x="5035639" y="4634248"/>
            <a:ext cx="45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a:latin typeface="Tahoma" panose="020B0604030504040204" pitchFamily="34" charset="0"/>
              </a:rPr>
              <a:t>H</a:t>
            </a:r>
          </a:p>
        </p:txBody>
      </p:sp>
      <p:sp>
        <p:nvSpPr>
          <p:cNvPr id="188436" name="Text Box 18"/>
          <p:cNvSpPr txBox="1">
            <a:spLocks noChangeArrowheads="1"/>
          </p:cNvSpPr>
          <p:nvPr/>
        </p:nvSpPr>
        <p:spPr bwMode="auto">
          <a:xfrm>
            <a:off x="8083639" y="3796048"/>
            <a:ext cx="45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a:latin typeface="Tahoma" panose="020B0604030504040204" pitchFamily="34" charset="0"/>
              </a:rPr>
              <a:t>H</a:t>
            </a:r>
          </a:p>
        </p:txBody>
      </p:sp>
      <p:sp>
        <p:nvSpPr>
          <p:cNvPr id="188437" name="Text Box 19"/>
          <p:cNvSpPr txBox="1">
            <a:spLocks noChangeArrowheads="1"/>
          </p:cNvSpPr>
          <p:nvPr/>
        </p:nvSpPr>
        <p:spPr bwMode="auto">
          <a:xfrm>
            <a:off x="8083639" y="5396248"/>
            <a:ext cx="45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a:latin typeface="Tahoma" panose="020B0604030504040204" pitchFamily="34" charset="0"/>
              </a:rPr>
              <a:t>L</a:t>
            </a:r>
          </a:p>
        </p:txBody>
      </p:sp>
      <p:sp>
        <p:nvSpPr>
          <p:cNvPr id="27665" name="Text Box 20"/>
          <p:cNvSpPr txBox="1">
            <a:spLocks noChangeArrowheads="1"/>
          </p:cNvSpPr>
          <p:nvPr/>
        </p:nvSpPr>
        <p:spPr bwMode="auto">
          <a:xfrm>
            <a:off x="3054439" y="6310649"/>
            <a:ext cx="20574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Warm Ocean</a:t>
            </a:r>
          </a:p>
        </p:txBody>
      </p:sp>
      <p:sp>
        <p:nvSpPr>
          <p:cNvPr id="188439" name="Text Box 21"/>
          <p:cNvSpPr txBox="1">
            <a:spLocks noChangeArrowheads="1"/>
          </p:cNvSpPr>
          <p:nvPr/>
        </p:nvSpPr>
        <p:spPr bwMode="auto">
          <a:xfrm>
            <a:off x="7321639" y="6324936"/>
            <a:ext cx="20574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Warm Ocean</a:t>
            </a:r>
          </a:p>
        </p:txBody>
      </p:sp>
      <p:sp>
        <p:nvSpPr>
          <p:cNvPr id="27667" name="Line 22"/>
          <p:cNvSpPr>
            <a:spLocks noChangeShapeType="1"/>
          </p:cNvSpPr>
          <p:nvPr/>
        </p:nvSpPr>
        <p:spPr bwMode="auto">
          <a:xfrm flipH="1">
            <a:off x="2673439" y="5777248"/>
            <a:ext cx="1066800" cy="0"/>
          </a:xfrm>
          <a:prstGeom prst="line">
            <a:avLst/>
          </a:prstGeom>
          <a:noFill/>
          <a:ln w="508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8" name="Line 23"/>
          <p:cNvSpPr>
            <a:spLocks noChangeShapeType="1"/>
          </p:cNvSpPr>
          <p:nvPr/>
        </p:nvSpPr>
        <p:spPr bwMode="auto">
          <a:xfrm flipV="1">
            <a:off x="2521039" y="4634248"/>
            <a:ext cx="0" cy="838200"/>
          </a:xfrm>
          <a:prstGeom prst="line">
            <a:avLst/>
          </a:prstGeom>
          <a:noFill/>
          <a:ln w="508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9" name="Line 24"/>
          <p:cNvSpPr>
            <a:spLocks noChangeShapeType="1"/>
          </p:cNvSpPr>
          <p:nvPr/>
        </p:nvSpPr>
        <p:spPr bwMode="auto">
          <a:xfrm>
            <a:off x="2673439" y="4329448"/>
            <a:ext cx="1143000" cy="0"/>
          </a:xfrm>
          <a:prstGeom prst="line">
            <a:avLst/>
          </a:prstGeom>
          <a:noFill/>
          <a:ln w="508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0" name="Line 25"/>
          <p:cNvSpPr>
            <a:spLocks noChangeShapeType="1"/>
          </p:cNvSpPr>
          <p:nvPr/>
        </p:nvSpPr>
        <p:spPr bwMode="auto">
          <a:xfrm>
            <a:off x="3892639" y="4634248"/>
            <a:ext cx="0" cy="914400"/>
          </a:xfrm>
          <a:prstGeom prst="line">
            <a:avLst/>
          </a:prstGeom>
          <a:noFill/>
          <a:ln w="508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8444" name="Line 26"/>
          <p:cNvSpPr>
            <a:spLocks noChangeShapeType="1"/>
          </p:cNvSpPr>
          <p:nvPr/>
        </p:nvSpPr>
        <p:spPr bwMode="auto">
          <a:xfrm>
            <a:off x="5264239" y="4329448"/>
            <a:ext cx="0" cy="381000"/>
          </a:xfrm>
          <a:prstGeom prst="line">
            <a:avLst/>
          </a:prstGeom>
          <a:noFill/>
          <a:ln w="508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8445" name="Line 27"/>
          <p:cNvSpPr>
            <a:spLocks noChangeShapeType="1"/>
          </p:cNvSpPr>
          <p:nvPr/>
        </p:nvSpPr>
        <p:spPr bwMode="auto">
          <a:xfrm flipV="1">
            <a:off x="8312239" y="4329448"/>
            <a:ext cx="0" cy="990600"/>
          </a:xfrm>
          <a:prstGeom prst="line">
            <a:avLst/>
          </a:prstGeom>
          <a:noFill/>
          <a:ln w="508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8446" name="Line 28"/>
          <p:cNvSpPr>
            <a:spLocks noChangeShapeType="1"/>
          </p:cNvSpPr>
          <p:nvPr/>
        </p:nvSpPr>
        <p:spPr bwMode="auto">
          <a:xfrm flipH="1">
            <a:off x="5492839" y="3948448"/>
            <a:ext cx="2590800" cy="0"/>
          </a:xfrm>
          <a:prstGeom prst="line">
            <a:avLst/>
          </a:prstGeom>
          <a:noFill/>
          <a:ln w="508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8447" name="Line 29"/>
          <p:cNvSpPr>
            <a:spLocks noChangeShapeType="1"/>
          </p:cNvSpPr>
          <p:nvPr/>
        </p:nvSpPr>
        <p:spPr bwMode="auto">
          <a:xfrm>
            <a:off x="6026239" y="4405648"/>
            <a:ext cx="381000" cy="1143000"/>
          </a:xfrm>
          <a:prstGeom prst="line">
            <a:avLst/>
          </a:prstGeom>
          <a:noFill/>
          <a:ln w="508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8448" name="Line 30"/>
          <p:cNvSpPr>
            <a:spLocks noChangeShapeType="1"/>
          </p:cNvSpPr>
          <p:nvPr/>
        </p:nvSpPr>
        <p:spPr bwMode="auto">
          <a:xfrm>
            <a:off x="6483439" y="5701048"/>
            <a:ext cx="1524000" cy="0"/>
          </a:xfrm>
          <a:prstGeom prst="line">
            <a:avLst/>
          </a:prstGeom>
          <a:noFill/>
          <a:ln w="508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8449" name="Line 31"/>
          <p:cNvSpPr>
            <a:spLocks noChangeShapeType="1"/>
          </p:cNvSpPr>
          <p:nvPr/>
        </p:nvSpPr>
        <p:spPr bwMode="auto">
          <a:xfrm flipV="1">
            <a:off x="5416639" y="4253248"/>
            <a:ext cx="381000" cy="228600"/>
          </a:xfrm>
          <a:prstGeom prst="line">
            <a:avLst/>
          </a:prstGeom>
          <a:noFill/>
          <a:ln w="508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7" name="Oval 32"/>
          <p:cNvSpPr>
            <a:spLocks noChangeArrowheads="1"/>
          </p:cNvSpPr>
          <p:nvPr/>
        </p:nvSpPr>
        <p:spPr bwMode="auto">
          <a:xfrm>
            <a:off x="1606639" y="3872248"/>
            <a:ext cx="304800" cy="457200"/>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27678" name="Oval 33"/>
          <p:cNvSpPr>
            <a:spLocks noChangeArrowheads="1"/>
          </p:cNvSpPr>
          <p:nvPr/>
        </p:nvSpPr>
        <p:spPr bwMode="auto">
          <a:xfrm>
            <a:off x="1759039" y="4024648"/>
            <a:ext cx="304800" cy="457200"/>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27679" name="Oval 34"/>
          <p:cNvSpPr>
            <a:spLocks noChangeArrowheads="1"/>
          </p:cNvSpPr>
          <p:nvPr/>
        </p:nvSpPr>
        <p:spPr bwMode="auto">
          <a:xfrm>
            <a:off x="1682839" y="4329448"/>
            <a:ext cx="304800" cy="457200"/>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27680" name="Oval 35"/>
          <p:cNvSpPr>
            <a:spLocks noChangeArrowheads="1"/>
          </p:cNvSpPr>
          <p:nvPr/>
        </p:nvSpPr>
        <p:spPr bwMode="auto">
          <a:xfrm>
            <a:off x="1606639" y="4100848"/>
            <a:ext cx="304800" cy="457200"/>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27681" name="Oval 36"/>
          <p:cNvSpPr>
            <a:spLocks noChangeArrowheads="1"/>
          </p:cNvSpPr>
          <p:nvPr/>
        </p:nvSpPr>
        <p:spPr bwMode="auto">
          <a:xfrm>
            <a:off x="1454239" y="4100848"/>
            <a:ext cx="457200" cy="457200"/>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27682" name="Oval 37"/>
          <p:cNvSpPr>
            <a:spLocks noChangeArrowheads="1"/>
          </p:cNvSpPr>
          <p:nvPr/>
        </p:nvSpPr>
        <p:spPr bwMode="auto">
          <a:xfrm>
            <a:off x="1759039" y="4253248"/>
            <a:ext cx="457200" cy="457200"/>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27683" name="Oval 38"/>
          <p:cNvSpPr>
            <a:spLocks noChangeArrowheads="1"/>
          </p:cNvSpPr>
          <p:nvPr/>
        </p:nvSpPr>
        <p:spPr bwMode="auto">
          <a:xfrm>
            <a:off x="1530439" y="4329448"/>
            <a:ext cx="457200" cy="457200"/>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27684" name="Line 39"/>
          <p:cNvSpPr>
            <a:spLocks noChangeShapeType="1"/>
          </p:cNvSpPr>
          <p:nvPr/>
        </p:nvSpPr>
        <p:spPr bwMode="auto">
          <a:xfrm flipH="1">
            <a:off x="1682839" y="4862848"/>
            <a:ext cx="152400" cy="3048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5" name="Line 40"/>
          <p:cNvSpPr>
            <a:spLocks noChangeShapeType="1"/>
          </p:cNvSpPr>
          <p:nvPr/>
        </p:nvSpPr>
        <p:spPr bwMode="auto">
          <a:xfrm flipH="1">
            <a:off x="1682839" y="5015248"/>
            <a:ext cx="152400" cy="3048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6" name="Line 41"/>
          <p:cNvSpPr>
            <a:spLocks noChangeShapeType="1"/>
          </p:cNvSpPr>
          <p:nvPr/>
        </p:nvSpPr>
        <p:spPr bwMode="auto">
          <a:xfrm flipH="1">
            <a:off x="1835239" y="4786648"/>
            <a:ext cx="152400" cy="3048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7" name="Line 42"/>
          <p:cNvSpPr>
            <a:spLocks noChangeShapeType="1"/>
          </p:cNvSpPr>
          <p:nvPr/>
        </p:nvSpPr>
        <p:spPr bwMode="auto">
          <a:xfrm flipH="1">
            <a:off x="1835239" y="5015248"/>
            <a:ext cx="152400" cy="3048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8" name="Line 43"/>
          <p:cNvSpPr>
            <a:spLocks noChangeShapeType="1"/>
          </p:cNvSpPr>
          <p:nvPr/>
        </p:nvSpPr>
        <p:spPr bwMode="auto">
          <a:xfrm flipH="1">
            <a:off x="1759039" y="5243848"/>
            <a:ext cx="152400" cy="3048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9" name="Line 44"/>
          <p:cNvSpPr>
            <a:spLocks noChangeShapeType="1"/>
          </p:cNvSpPr>
          <p:nvPr/>
        </p:nvSpPr>
        <p:spPr bwMode="auto">
          <a:xfrm flipH="1">
            <a:off x="1911439" y="4786648"/>
            <a:ext cx="152400" cy="3048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90" name="Text Box 45"/>
          <p:cNvSpPr txBox="1">
            <a:spLocks noChangeArrowheads="1"/>
          </p:cNvSpPr>
          <p:nvPr/>
        </p:nvSpPr>
        <p:spPr bwMode="auto">
          <a:xfrm>
            <a:off x="539839" y="6020136"/>
            <a:ext cx="27432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Hot Indian Continent</a:t>
            </a:r>
          </a:p>
        </p:txBody>
      </p:sp>
      <p:sp>
        <p:nvSpPr>
          <p:cNvPr id="188464" name="Text Box 46"/>
          <p:cNvSpPr txBox="1">
            <a:spLocks noChangeArrowheads="1"/>
          </p:cNvSpPr>
          <p:nvPr/>
        </p:nvSpPr>
        <p:spPr bwMode="auto">
          <a:xfrm>
            <a:off x="4349839" y="4800936"/>
            <a:ext cx="9144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solidFill>
                  <a:srgbClr val="0099FF"/>
                </a:solidFill>
                <a:latin typeface="Tahoma" panose="020B0604030504040204" pitchFamily="34" charset="0"/>
              </a:rPr>
              <a:t>COLD</a:t>
            </a:r>
          </a:p>
        </p:txBody>
      </p:sp>
      <p:sp>
        <p:nvSpPr>
          <p:cNvPr id="188465" name="Text Box 47"/>
          <p:cNvSpPr txBox="1">
            <a:spLocks noChangeArrowheads="1"/>
          </p:cNvSpPr>
          <p:nvPr/>
        </p:nvSpPr>
        <p:spPr bwMode="auto">
          <a:xfrm>
            <a:off x="6102439" y="4329448"/>
            <a:ext cx="20574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Down sloping air = No clouds</a:t>
            </a:r>
          </a:p>
        </p:txBody>
      </p:sp>
      <p:sp>
        <p:nvSpPr>
          <p:cNvPr id="27693" name="Oval 48"/>
          <p:cNvSpPr>
            <a:spLocks noChangeArrowheads="1"/>
          </p:cNvSpPr>
          <p:nvPr/>
        </p:nvSpPr>
        <p:spPr bwMode="auto">
          <a:xfrm>
            <a:off x="1606639" y="4024648"/>
            <a:ext cx="381000" cy="609600"/>
          </a:xfrm>
          <a:prstGeom prst="ellipse">
            <a:avLst/>
          </a:prstGeom>
          <a:solidFill>
            <a:schemeClr val="bg1"/>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pic>
        <p:nvPicPr>
          <p:cNvPr id="27694" name="Picture 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089" y="191039"/>
            <a:ext cx="2734222" cy="5535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52439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36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3651">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3651">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83651">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884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84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84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84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84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84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84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84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84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84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844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844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844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846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84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29" grpId="0"/>
      <p:bldP spid="188434" grpId="0"/>
      <p:bldP spid="188435" grpId="0"/>
      <p:bldP spid="188436" grpId="0"/>
      <p:bldP spid="188437" grpId="0"/>
      <p:bldP spid="188439" grpId="0"/>
      <p:bldP spid="188444" grpId="0" animBg="1"/>
      <p:bldP spid="188445" grpId="0" animBg="1"/>
      <p:bldP spid="188446" grpId="0" animBg="1"/>
      <p:bldP spid="188447" grpId="0" animBg="1"/>
      <p:bldP spid="188448" grpId="0" animBg="1"/>
      <p:bldP spid="188449" grpId="0" animBg="1"/>
      <p:bldP spid="188464" grpId="0"/>
      <p:bldP spid="18846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0" y="-404"/>
            <a:ext cx="12192000" cy="6858403"/>
          </a:xfrm>
          <a:prstGeom prst="rect">
            <a:avLst/>
          </a:prstGeom>
        </p:spPr>
      </p:pic>
      <p:sp>
        <p:nvSpPr>
          <p:cNvPr id="28674" name="Rectangle 2"/>
          <p:cNvSpPr>
            <a:spLocks noChangeArrowheads="1"/>
          </p:cNvSpPr>
          <p:nvPr/>
        </p:nvSpPr>
        <p:spPr bwMode="auto">
          <a:xfrm>
            <a:off x="476518" y="854076"/>
            <a:ext cx="11436440" cy="5520966"/>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pic>
        <p:nvPicPr>
          <p:cNvPr id="286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300" y="1143906"/>
            <a:ext cx="6322990" cy="482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6" name="Rectangle 3"/>
          <p:cNvSpPr>
            <a:spLocks noGrp="1" noChangeArrowheads="1"/>
          </p:cNvSpPr>
          <p:nvPr>
            <p:ph type="title" idx="4294967295"/>
          </p:nvPr>
        </p:nvSpPr>
        <p:spPr>
          <a:xfrm>
            <a:off x="0" y="0"/>
            <a:ext cx="12192000" cy="884238"/>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Asian Monsoon</a:t>
            </a:r>
          </a:p>
        </p:txBody>
      </p:sp>
      <p:pic>
        <p:nvPicPr>
          <p:cNvPr id="2867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637" y="1143906"/>
            <a:ext cx="4866336" cy="4569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8" name="Text Box 5"/>
          <p:cNvSpPr txBox="1">
            <a:spLocks noChangeArrowheads="1"/>
          </p:cNvSpPr>
          <p:nvPr/>
        </p:nvSpPr>
        <p:spPr bwMode="auto">
          <a:xfrm>
            <a:off x="1313645" y="5930448"/>
            <a:ext cx="3581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dirty="0">
                <a:latin typeface="Tahoma" panose="020B0604030504040204" pitchFamily="34" charset="0"/>
              </a:rPr>
              <a:t>SUMMER MONSOON</a:t>
            </a:r>
          </a:p>
        </p:txBody>
      </p:sp>
      <p:sp>
        <p:nvSpPr>
          <p:cNvPr id="28679" name="Text Box 7"/>
          <p:cNvSpPr txBox="1">
            <a:spLocks noChangeArrowheads="1"/>
          </p:cNvSpPr>
          <p:nvPr/>
        </p:nvSpPr>
        <p:spPr bwMode="auto">
          <a:xfrm>
            <a:off x="6819095" y="5970915"/>
            <a:ext cx="3581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dirty="0">
                <a:latin typeface="Tahoma" panose="020B0604030504040204" pitchFamily="34" charset="0"/>
              </a:rPr>
              <a:t>WINTER MONSOON</a:t>
            </a:r>
          </a:p>
        </p:txBody>
      </p:sp>
      <p:sp>
        <p:nvSpPr>
          <p:cNvPr id="28680" name="Text Box 8"/>
          <p:cNvSpPr txBox="1">
            <a:spLocks noChangeArrowheads="1"/>
          </p:cNvSpPr>
          <p:nvPr/>
        </p:nvSpPr>
        <p:spPr bwMode="auto">
          <a:xfrm>
            <a:off x="9409895" y="815635"/>
            <a:ext cx="1981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000" b="1" dirty="0">
                <a:solidFill>
                  <a:srgbClr val="FF0000"/>
                </a:solidFill>
                <a:latin typeface="Tahoma" panose="020B0604030504040204" pitchFamily="34" charset="0"/>
              </a:rPr>
              <a:t>Siberian High</a:t>
            </a:r>
          </a:p>
        </p:txBody>
      </p:sp>
      <p:sp>
        <p:nvSpPr>
          <p:cNvPr id="28681" name="Line 9"/>
          <p:cNvSpPr>
            <a:spLocks noChangeShapeType="1"/>
          </p:cNvSpPr>
          <p:nvPr/>
        </p:nvSpPr>
        <p:spPr bwMode="auto">
          <a:xfrm flipH="1">
            <a:off x="8834772" y="1212510"/>
            <a:ext cx="989795" cy="381000"/>
          </a:xfrm>
          <a:prstGeom prst="line">
            <a:avLst/>
          </a:prstGeom>
          <a:noFill/>
          <a:ln w="635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8262140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0" y="-404"/>
            <a:ext cx="12192000" cy="6858403"/>
          </a:xfrm>
          <a:prstGeom prst="rect">
            <a:avLst/>
          </a:prstGeom>
        </p:spPr>
      </p:pic>
      <p:sp>
        <p:nvSpPr>
          <p:cNvPr id="29699" name="Rectangle 2"/>
          <p:cNvSpPr>
            <a:spLocks noGrp="1" noChangeArrowheads="1"/>
          </p:cNvSpPr>
          <p:nvPr>
            <p:ph type="title" idx="4294967295"/>
          </p:nvPr>
        </p:nvSpPr>
        <p:spPr>
          <a:xfrm>
            <a:off x="5486400" y="230794"/>
            <a:ext cx="6705600" cy="884238"/>
          </a:xfrm>
        </p:spPr>
        <p:txBody>
          <a:bodyPr/>
          <a:lstStyle/>
          <a:p>
            <a:pPr algn="ctr" eaLnBrk="1" hangingPunct="1"/>
            <a:r>
              <a:rPr lang="en-US" altLang="en-US" b="1" dirty="0" smtClean="0">
                <a:effectLst>
                  <a:outerShdw blurRad="38100" dist="38100" dir="2700000" algn="tl">
                    <a:srgbClr val="000000">
                      <a:alpha val="43137"/>
                    </a:srgbClr>
                  </a:outerShdw>
                </a:effectLst>
                <a:latin typeface="Britannic Bold" panose="020B0903060703020204" pitchFamily="34" charset="0"/>
              </a:rPr>
              <a:t>North American Monsoon</a:t>
            </a:r>
          </a:p>
        </p:txBody>
      </p:sp>
      <p:sp>
        <p:nvSpPr>
          <p:cNvPr id="190468" name="Rectangle 5"/>
          <p:cNvSpPr>
            <a:spLocks noGrp="1" noChangeArrowheads="1"/>
          </p:cNvSpPr>
          <p:nvPr>
            <p:ph type="body" idx="4294967295"/>
          </p:nvPr>
        </p:nvSpPr>
        <p:spPr>
          <a:xfrm>
            <a:off x="5821251" y="1700011"/>
            <a:ext cx="6233374" cy="4842457"/>
          </a:xfrm>
        </p:spPr>
        <p:txBody>
          <a:bodyPr>
            <a:noAutofit/>
          </a:bodyPr>
          <a:lstStyle/>
          <a:p>
            <a:pPr eaLnBrk="1" hangingPunct="1">
              <a:defRPr/>
            </a:pPr>
            <a:r>
              <a:rPr lang="en-US" altLang="en-US" sz="3400" b="1" dirty="0">
                <a:solidFill>
                  <a:srgbClr val="FF0000"/>
                </a:solidFill>
                <a:effectLst>
                  <a:outerShdw blurRad="38100" dist="38100" dir="2700000" algn="tl">
                    <a:srgbClr val="000000">
                      <a:alpha val="43137"/>
                    </a:srgbClr>
                  </a:outerShdw>
                </a:effectLst>
              </a:rPr>
              <a:t>Weaker</a:t>
            </a:r>
            <a:r>
              <a:rPr lang="en-US" altLang="en-US" sz="3400" b="1" dirty="0">
                <a:solidFill>
                  <a:srgbClr val="FF0000"/>
                </a:solidFill>
                <a:effectLst>
                  <a:outerShdw blurRad="38100" dist="38100" dir="2700000" algn="tl">
                    <a:srgbClr val="FFFFFF"/>
                  </a:outerShdw>
                </a:effectLst>
              </a:rPr>
              <a:t> </a:t>
            </a:r>
            <a:r>
              <a:rPr lang="en-US" altLang="en-US" sz="3400" dirty="0"/>
              <a:t>than the Asian Monsoon</a:t>
            </a:r>
          </a:p>
          <a:p>
            <a:pPr eaLnBrk="1" hangingPunct="1">
              <a:defRPr/>
            </a:pPr>
            <a:endParaRPr lang="en-US" altLang="en-US" sz="3400" dirty="0"/>
          </a:p>
          <a:p>
            <a:pPr eaLnBrk="1" hangingPunct="1">
              <a:defRPr/>
            </a:pPr>
            <a:r>
              <a:rPr lang="en-US" altLang="en-US" sz="3400" dirty="0"/>
              <a:t>Hot temperatures over the desert cause an </a:t>
            </a:r>
            <a:r>
              <a:rPr lang="en-US" altLang="en-US" sz="3400" b="1" dirty="0">
                <a:solidFill>
                  <a:srgbClr val="FF0000"/>
                </a:solidFill>
                <a:effectLst>
                  <a:outerShdw blurRad="38100" dist="38100" dir="2700000" algn="tl">
                    <a:srgbClr val="000000">
                      <a:alpha val="43137"/>
                    </a:srgbClr>
                  </a:outerShdw>
                </a:effectLst>
              </a:rPr>
              <a:t>intense low to form</a:t>
            </a:r>
          </a:p>
          <a:p>
            <a:pPr eaLnBrk="1" hangingPunct="1">
              <a:defRPr/>
            </a:pPr>
            <a:endParaRPr lang="en-US" altLang="en-US" sz="3400" dirty="0"/>
          </a:p>
          <a:p>
            <a:pPr eaLnBrk="1" hangingPunct="1">
              <a:defRPr/>
            </a:pPr>
            <a:r>
              <a:rPr lang="en-US" altLang="en-US" sz="3400" b="1" dirty="0">
                <a:solidFill>
                  <a:srgbClr val="FF0000"/>
                </a:solidFill>
                <a:effectLst>
                  <a:outerShdw blurRad="38100" dist="38100" dir="2700000" algn="tl">
                    <a:srgbClr val="000000">
                      <a:alpha val="43137"/>
                    </a:srgbClr>
                  </a:outerShdw>
                </a:effectLst>
              </a:rPr>
              <a:t>Moisture</a:t>
            </a:r>
            <a:r>
              <a:rPr lang="en-US" altLang="en-US" sz="3400" dirty="0"/>
              <a:t> for summer precipitation comes from </a:t>
            </a:r>
            <a:r>
              <a:rPr lang="en-US" altLang="en-US" sz="3400" b="1" dirty="0">
                <a:solidFill>
                  <a:srgbClr val="FF0000"/>
                </a:solidFill>
                <a:effectLst>
                  <a:outerShdw blurRad="38100" dist="38100" dir="2700000" algn="tl">
                    <a:srgbClr val="000000">
                      <a:alpha val="43137"/>
                    </a:srgbClr>
                  </a:outerShdw>
                </a:effectLst>
              </a:rPr>
              <a:t>Gulf of Mexico</a:t>
            </a:r>
            <a:r>
              <a:rPr lang="en-US" altLang="en-US" sz="3400" dirty="0"/>
              <a:t> and </a:t>
            </a:r>
            <a:r>
              <a:rPr lang="en-US" altLang="en-US" sz="3400" dirty="0" smtClean="0"/>
              <a:t>California</a:t>
            </a:r>
            <a:endParaRPr lang="en-US" altLang="en-US" sz="3400" dirty="0"/>
          </a:p>
        </p:txBody>
      </p:sp>
      <p:sp>
        <p:nvSpPr>
          <p:cNvPr id="29701" name="AutoShape 5" descr="http://www.meted.ucar.edu/tropical/textbook_2nd_edition/media/graphics/north_american_monsoon.jpg"/>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29702" name="AutoShape 6" descr="http://www.meted.ucar.edu/tropical/textbook_2nd_edition/media/graphics/north_american_monsoon.jpg"/>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pic>
        <p:nvPicPr>
          <p:cNvPr id="297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88" y="126642"/>
            <a:ext cx="5345112" cy="6597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0472" name="Text Box 8"/>
          <p:cNvSpPr txBox="1">
            <a:spLocks noChangeArrowheads="1"/>
          </p:cNvSpPr>
          <p:nvPr/>
        </p:nvSpPr>
        <p:spPr bwMode="auto">
          <a:xfrm>
            <a:off x="3048000" y="2286001"/>
            <a:ext cx="1066800" cy="823913"/>
          </a:xfrm>
          <a:prstGeom prst="rect">
            <a:avLst/>
          </a:prstGeom>
          <a:noFill/>
          <a:ln>
            <a:noFill/>
          </a:ln>
          <a:effectLst/>
          <a:extLst>
            <a:ext uri="{909E8E84-426E-40DD-AFC4-6F175D3DCCD1}">
              <a14:hiddenFill xmlns:a14="http://schemas.microsoft.com/office/drawing/2010/main">
                <a:solidFill>
                  <a:schemeClr val="bg1">
                    <a:alpha val="70000"/>
                  </a:scheme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en-US" sz="4800" b="1">
                <a:solidFill>
                  <a:srgbClr val="FF0000"/>
                </a:solidFill>
                <a:effectLst>
                  <a:outerShdw blurRad="38100" dist="38100" dir="2700000" algn="tl">
                    <a:srgbClr val="FFFFFF"/>
                  </a:outerShdw>
                </a:effectLst>
              </a:rPr>
              <a:t>L</a:t>
            </a:r>
          </a:p>
        </p:txBody>
      </p:sp>
    </p:spTree>
    <p:extLst>
      <p:ext uri="{BB962C8B-B14F-4D97-AF65-F5344CB8AC3E}">
        <p14:creationId xmlns:p14="http://schemas.microsoft.com/office/powerpoint/2010/main" val="407665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0468">
                                            <p:txEl>
                                              <p:pRg st="0" end="0"/>
                                            </p:txEl>
                                          </p:spTgt>
                                        </p:tgtEl>
                                        <p:attrNameLst>
                                          <p:attrName>style.visibility</p:attrName>
                                        </p:attrNameLst>
                                      </p:cBhvr>
                                      <p:to>
                                        <p:strVal val="visible"/>
                                      </p:to>
                                    </p:set>
                                    <p:animEffect transition="in" filter="fade">
                                      <p:cBhvr>
                                        <p:cTn id="7" dur="500"/>
                                        <p:tgtEl>
                                          <p:spTgt spid="1904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0468">
                                            <p:txEl>
                                              <p:pRg st="2" end="2"/>
                                            </p:txEl>
                                          </p:spTgt>
                                        </p:tgtEl>
                                        <p:attrNameLst>
                                          <p:attrName>style.visibility</p:attrName>
                                        </p:attrNameLst>
                                      </p:cBhvr>
                                      <p:to>
                                        <p:strVal val="visible"/>
                                      </p:to>
                                    </p:set>
                                    <p:animEffect transition="in" filter="fade">
                                      <p:cBhvr>
                                        <p:cTn id="12" dur="500"/>
                                        <p:tgtEl>
                                          <p:spTgt spid="19046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0468">
                                            <p:txEl>
                                              <p:pRg st="4" end="4"/>
                                            </p:txEl>
                                          </p:spTgt>
                                        </p:tgtEl>
                                        <p:attrNameLst>
                                          <p:attrName>style.visibility</p:attrName>
                                        </p:attrNameLst>
                                      </p:cBhvr>
                                      <p:to>
                                        <p:strVal val="visible"/>
                                      </p:to>
                                    </p:set>
                                    <p:animEffect transition="in" filter="fade">
                                      <p:cBhvr>
                                        <p:cTn id="17" dur="500"/>
                                        <p:tgtEl>
                                          <p:spTgt spid="1904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1389" y="1"/>
            <a:ext cx="12194778" cy="6858000"/>
          </a:xfrm>
          <a:prstGeom prst="rect">
            <a:avLst/>
          </a:prstGeom>
        </p:spPr>
      </p:pic>
      <p:sp>
        <p:nvSpPr>
          <p:cNvPr id="6" name="Slide Number Placeholder 5"/>
          <p:cNvSpPr>
            <a:spLocks noGrp="1"/>
          </p:cNvSpPr>
          <p:nvPr>
            <p:ph type="sldNum" sz="quarter" idx="12"/>
          </p:nvPr>
        </p:nvSpPr>
        <p:spPr/>
        <p:txBody>
          <a:bodyPr/>
          <a:lstStyle/>
          <a:p>
            <a:pPr>
              <a:defRPr/>
            </a:pPr>
            <a:fld id="{EBD057B7-C1D8-40D6-8089-6025A7050035}" type="slidenum">
              <a:rPr lang="en-US" altLang="en-US"/>
              <a:pPr>
                <a:defRPr/>
              </a:pPr>
              <a:t>26</a:t>
            </a:fld>
            <a:endParaRPr lang="en-US" altLang="en-US"/>
          </a:p>
        </p:txBody>
      </p:sp>
      <p:sp>
        <p:nvSpPr>
          <p:cNvPr id="198658" name="Rectangle 2"/>
          <p:cNvSpPr>
            <a:spLocks noGrp="1" noChangeArrowheads="1"/>
          </p:cNvSpPr>
          <p:nvPr>
            <p:ph type="title"/>
          </p:nvPr>
        </p:nvSpPr>
        <p:spPr>
          <a:xfrm>
            <a:off x="-1390" y="28416"/>
            <a:ext cx="7676184" cy="990600"/>
          </a:xfrm>
        </p:spPr>
        <p:txBody>
          <a:bodyPr/>
          <a:lstStyle/>
          <a:p>
            <a:pPr algn="ctr" eaLnBrk="1" hangingPunct="1">
              <a:defRPr/>
            </a:pPr>
            <a:r>
              <a:rPr lang="en-US" altLang="en-US" dirty="0" smtClean="0">
                <a:effectLst>
                  <a:outerShdw blurRad="38100" dist="38100" dir="2700000" algn="tl">
                    <a:srgbClr val="000000">
                      <a:alpha val="43137"/>
                    </a:srgbClr>
                  </a:outerShdw>
                </a:effectLst>
                <a:latin typeface="Britannic Bold" panose="020B0903060703020204" pitchFamily="34" charset="0"/>
              </a:rPr>
              <a:t>Key Information 1</a:t>
            </a:r>
          </a:p>
        </p:txBody>
      </p:sp>
      <p:sp>
        <p:nvSpPr>
          <p:cNvPr id="198659" name="Rectangle 3"/>
          <p:cNvSpPr>
            <a:spLocks noGrp="1" noChangeArrowheads="1"/>
          </p:cNvSpPr>
          <p:nvPr>
            <p:ph type="body" idx="1"/>
          </p:nvPr>
        </p:nvSpPr>
        <p:spPr>
          <a:xfrm>
            <a:off x="275094" y="943044"/>
            <a:ext cx="8335506" cy="1292738"/>
          </a:xfrm>
        </p:spPr>
        <p:txBody>
          <a:bodyPr>
            <a:normAutofit fontScale="85000" lnSpcReduction="10000"/>
          </a:bodyPr>
          <a:lstStyle/>
          <a:p>
            <a:pPr marL="514350" indent="-514350">
              <a:buFont typeface="+mj-lt"/>
              <a:buAutoNum type="arabicPeriod"/>
              <a:defRPr/>
            </a:pPr>
            <a:r>
              <a:rPr lang="en-US" altLang="en-US" sz="3200" dirty="0">
                <a:solidFill>
                  <a:srgbClr val="000000"/>
                </a:solidFill>
              </a:rPr>
              <a:t>Be able to describe the </a:t>
            </a:r>
            <a:r>
              <a:rPr lang="en-US" altLang="en-US" sz="3200" b="1" dirty="0">
                <a:solidFill>
                  <a:srgbClr val="FF0000"/>
                </a:solidFill>
              </a:rPr>
              <a:t>THREE SCALES OF MOTION </a:t>
            </a:r>
            <a:r>
              <a:rPr lang="en-US" altLang="en-US" sz="3200" dirty="0">
                <a:solidFill>
                  <a:srgbClr val="000000"/>
                </a:solidFill>
              </a:rPr>
              <a:t>and list the types of weather events that fall into each category, the size and length of time they occur.</a:t>
            </a:r>
          </a:p>
          <a:p>
            <a:pPr lvl="1">
              <a:defRPr/>
            </a:pPr>
            <a:endParaRPr lang="en-US" altLang="en-US" dirty="0"/>
          </a:p>
          <a:p>
            <a:pPr>
              <a:defRPr/>
            </a:pPr>
            <a:endParaRPr lang="en-US" altLang="en-US" dirty="0" smtClean="0">
              <a:solidFill>
                <a:srgbClr val="000000"/>
              </a:solidFill>
            </a:endParaRPr>
          </a:p>
          <a:p>
            <a:pPr lvl="1">
              <a:defRPr/>
            </a:pPr>
            <a:endParaRPr lang="en-US" altLang="en-US" dirty="0">
              <a:solidFill>
                <a:srgbClr val="000000"/>
              </a:solidFill>
            </a:endParaRPr>
          </a:p>
          <a:p>
            <a:pPr lvl="1" eaLnBrk="1" hangingPunct="1">
              <a:lnSpc>
                <a:spcPct val="90000"/>
              </a:lnSpc>
              <a:defRPr/>
            </a:pPr>
            <a:endParaRPr lang="en-US" altLang="en-US" b="1" dirty="0">
              <a:solidFill>
                <a:srgbClr val="FF0000"/>
              </a:solidFill>
            </a:endParaRPr>
          </a:p>
          <a:p>
            <a:pPr marL="457200" lvl="1" indent="0" eaLnBrk="1" hangingPunct="1">
              <a:lnSpc>
                <a:spcPct val="90000"/>
              </a:lnSpc>
              <a:buNone/>
              <a:defRPr/>
            </a:pPr>
            <a:endParaRPr lang="en-US" altLang="en-US" b="1" dirty="0">
              <a:solidFill>
                <a:srgbClr val="FF0000"/>
              </a:solidFill>
            </a:endParaRPr>
          </a:p>
          <a:p>
            <a:pPr lvl="1" eaLnBrk="1" hangingPunct="1">
              <a:lnSpc>
                <a:spcPct val="90000"/>
              </a:lnSpc>
              <a:defRPr/>
            </a:pPr>
            <a:endParaRPr lang="en-US" altLang="en-US" b="1" dirty="0">
              <a:solidFill>
                <a:srgbClr val="FF0000"/>
              </a:solidFill>
            </a:endParaRPr>
          </a:p>
        </p:txBody>
      </p:sp>
      <p:sp>
        <p:nvSpPr>
          <p:cNvPr id="8" name="Rectangle 3"/>
          <p:cNvSpPr txBox="1">
            <a:spLocks noChangeArrowheads="1"/>
          </p:cNvSpPr>
          <p:nvPr/>
        </p:nvSpPr>
        <p:spPr>
          <a:xfrm>
            <a:off x="386350" y="2168858"/>
            <a:ext cx="7288444" cy="47560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altLang="en-US" b="1" u="sng" dirty="0">
                <a:solidFill>
                  <a:srgbClr val="FF0000"/>
                </a:solidFill>
              </a:rPr>
              <a:t>Macroscale Winds</a:t>
            </a:r>
          </a:p>
          <a:p>
            <a:pPr lvl="1">
              <a:lnSpc>
                <a:spcPct val="80000"/>
              </a:lnSpc>
            </a:pPr>
            <a:r>
              <a:rPr lang="en-US" altLang="en-US" dirty="0">
                <a:solidFill>
                  <a:srgbClr val="FF0000"/>
                </a:solidFill>
              </a:rPr>
              <a:t>Planetary: Westerlies, trade winds</a:t>
            </a:r>
          </a:p>
          <a:p>
            <a:pPr lvl="1">
              <a:lnSpc>
                <a:spcPct val="80000"/>
              </a:lnSpc>
            </a:pPr>
            <a:r>
              <a:rPr lang="en-US" altLang="en-US" dirty="0">
                <a:solidFill>
                  <a:srgbClr val="FF0000"/>
                </a:solidFill>
              </a:rPr>
              <a:t>Synoptic: Cyclones and anti-cyclones, Hurricanes (weather map size)</a:t>
            </a:r>
          </a:p>
          <a:p>
            <a:pPr lvl="1">
              <a:lnSpc>
                <a:spcPct val="80000"/>
              </a:lnSpc>
            </a:pPr>
            <a:endParaRPr lang="en-US" altLang="en-US" dirty="0">
              <a:solidFill>
                <a:srgbClr val="FF0000"/>
              </a:solidFill>
            </a:endParaRPr>
          </a:p>
          <a:p>
            <a:pPr>
              <a:lnSpc>
                <a:spcPct val="80000"/>
              </a:lnSpc>
            </a:pPr>
            <a:r>
              <a:rPr lang="en-US" altLang="en-US" b="1" u="sng" dirty="0">
                <a:solidFill>
                  <a:srgbClr val="FF0000"/>
                </a:solidFill>
              </a:rPr>
              <a:t>Mesoscale Winds</a:t>
            </a:r>
          </a:p>
          <a:p>
            <a:pPr lvl="1">
              <a:lnSpc>
                <a:spcPct val="80000"/>
              </a:lnSpc>
            </a:pPr>
            <a:r>
              <a:rPr lang="en-US" altLang="en-US" dirty="0" smtClean="0">
                <a:solidFill>
                  <a:srgbClr val="FF0000"/>
                </a:solidFill>
              </a:rPr>
              <a:t>Thunderstorms</a:t>
            </a:r>
            <a:r>
              <a:rPr lang="en-US" altLang="en-US" dirty="0">
                <a:solidFill>
                  <a:srgbClr val="FF0000"/>
                </a:solidFill>
              </a:rPr>
              <a:t>, tornadoes, </a:t>
            </a:r>
            <a:r>
              <a:rPr lang="en-US" altLang="en-US" dirty="0" err="1">
                <a:solidFill>
                  <a:srgbClr val="FF0000"/>
                </a:solidFill>
              </a:rPr>
              <a:t>etc</a:t>
            </a:r>
            <a:endParaRPr lang="en-US" altLang="en-US" dirty="0">
              <a:solidFill>
                <a:srgbClr val="FF0000"/>
              </a:solidFill>
            </a:endParaRPr>
          </a:p>
          <a:p>
            <a:pPr lvl="1">
              <a:lnSpc>
                <a:spcPct val="80000"/>
              </a:lnSpc>
            </a:pPr>
            <a:r>
              <a:rPr lang="en-US" altLang="en-US" dirty="0">
                <a:solidFill>
                  <a:srgbClr val="FF0000"/>
                </a:solidFill>
              </a:rPr>
              <a:t>Part of larger macroscale wind systems.</a:t>
            </a:r>
          </a:p>
          <a:p>
            <a:pPr lvl="1">
              <a:lnSpc>
                <a:spcPct val="80000"/>
              </a:lnSpc>
            </a:pPr>
            <a:endParaRPr lang="en-US" altLang="en-US" dirty="0">
              <a:solidFill>
                <a:srgbClr val="FF0000"/>
              </a:solidFill>
            </a:endParaRPr>
          </a:p>
          <a:p>
            <a:pPr>
              <a:lnSpc>
                <a:spcPct val="80000"/>
              </a:lnSpc>
            </a:pPr>
            <a:r>
              <a:rPr lang="en-US" altLang="en-US" b="1" u="sng" dirty="0">
                <a:solidFill>
                  <a:srgbClr val="FF0000"/>
                </a:solidFill>
              </a:rPr>
              <a:t>Microscale Winds</a:t>
            </a:r>
          </a:p>
          <a:p>
            <a:pPr lvl="1">
              <a:lnSpc>
                <a:spcPct val="80000"/>
              </a:lnSpc>
            </a:pPr>
            <a:r>
              <a:rPr lang="en-US" altLang="en-US" dirty="0">
                <a:solidFill>
                  <a:srgbClr val="FF0000"/>
                </a:solidFill>
              </a:rPr>
              <a:t>Chaotic motions including gusts and dust devils</a:t>
            </a:r>
          </a:p>
          <a:p>
            <a:pPr lvl="1">
              <a:lnSpc>
                <a:spcPct val="80000"/>
              </a:lnSpc>
            </a:pPr>
            <a:r>
              <a:rPr lang="en-US" altLang="en-US" dirty="0">
                <a:solidFill>
                  <a:srgbClr val="FF0000"/>
                </a:solidFill>
              </a:rPr>
              <a:t>Small, very localized breezes</a:t>
            </a:r>
          </a:p>
          <a:p>
            <a:pPr lvl="1">
              <a:defRPr/>
            </a:pPr>
            <a:endParaRPr lang="en-US" altLang="en-US" dirty="0">
              <a:solidFill>
                <a:srgbClr val="FF0000"/>
              </a:solidFill>
            </a:endParaRPr>
          </a:p>
          <a:p>
            <a:pPr lvl="1">
              <a:defRPr/>
            </a:pPr>
            <a:endParaRPr lang="en-US" altLang="en-US" sz="2200" dirty="0"/>
          </a:p>
          <a:p>
            <a:endParaRPr lang="en-US" altLang="en-US" sz="2200" dirty="0" smtClean="0">
              <a:solidFill>
                <a:srgbClr val="FF0000"/>
              </a:solidFill>
            </a:endParaRPr>
          </a:p>
          <a:p>
            <a:endParaRPr lang="en-US" altLang="en-US" sz="700" dirty="0" smtClean="0">
              <a:solidFill>
                <a:srgbClr val="FF0000"/>
              </a:solidFill>
            </a:endParaRPr>
          </a:p>
          <a:p>
            <a:endParaRPr lang="en-US" altLang="en-US" sz="2500" dirty="0">
              <a:solidFill>
                <a:srgbClr val="FF0000"/>
              </a:solidFill>
            </a:endParaRPr>
          </a:p>
          <a:p>
            <a:endParaRPr lang="en-US" altLang="en-US" sz="2400" b="1" dirty="0">
              <a:solidFill>
                <a:srgbClr val="FF0000"/>
              </a:solidFill>
              <a:effectLst>
                <a:outerShdw blurRad="38100" dist="38100" dir="2700000" algn="tl">
                  <a:srgbClr val="000000">
                    <a:alpha val="43137"/>
                  </a:srgbClr>
                </a:outerShdw>
              </a:effectLst>
            </a:endParaRPr>
          </a:p>
          <a:p>
            <a:endParaRPr lang="en-US" altLang="en-US" sz="2900" dirty="0">
              <a:solidFill>
                <a:srgbClr val="FF0000"/>
              </a:solidFill>
            </a:endParaRPr>
          </a:p>
          <a:p>
            <a:pPr>
              <a:defRPr/>
            </a:pPr>
            <a:endParaRPr lang="en-US" altLang="en-US" sz="2900" b="1" dirty="0">
              <a:solidFill>
                <a:srgbClr val="FF0000"/>
              </a:solidFill>
            </a:endParaRPr>
          </a:p>
          <a:p>
            <a:pPr marL="0" indent="0">
              <a:buNone/>
              <a:defRPr/>
            </a:pPr>
            <a:endParaRPr lang="en-US" altLang="en-US" b="1" dirty="0">
              <a:solidFill>
                <a:srgbClr val="FF0000"/>
              </a:solidFill>
              <a:effectLst>
                <a:outerShdw blurRad="38100" dist="38100" dir="2700000" algn="tl">
                  <a:srgbClr val="000000">
                    <a:alpha val="43137"/>
                  </a:srgbClr>
                </a:outerShdw>
              </a:effectLst>
            </a:endParaRPr>
          </a:p>
        </p:txBody>
      </p:sp>
      <p:pic>
        <p:nvPicPr>
          <p:cNvPr id="9" name="Picture 8"/>
          <p:cNvPicPr>
            <a:picLocks noChangeAspect="1"/>
          </p:cNvPicPr>
          <p:nvPr/>
        </p:nvPicPr>
        <p:blipFill>
          <a:blip r:embed="rId4"/>
          <a:stretch>
            <a:fillRect/>
          </a:stretch>
        </p:blipFill>
        <p:spPr>
          <a:xfrm>
            <a:off x="8438243" y="239999"/>
            <a:ext cx="3485277" cy="18619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6" name="Group 41"/>
          <p:cNvGraphicFramePr>
            <a:graphicFrameLocks/>
          </p:cNvGraphicFramePr>
          <p:nvPr>
            <p:extLst>
              <p:ext uri="{D42A27DB-BD31-4B8C-83A1-F6EECF244321}">
                <p14:modId xmlns:p14="http://schemas.microsoft.com/office/powerpoint/2010/main" val="2000234453"/>
              </p:ext>
            </p:extLst>
          </p:nvPr>
        </p:nvGraphicFramePr>
        <p:xfrm>
          <a:off x="7674794" y="2584674"/>
          <a:ext cx="4414296" cy="4136801"/>
        </p:xfrm>
        <a:graphic>
          <a:graphicData uri="http://schemas.openxmlformats.org/drawingml/2006/table">
            <a:tbl>
              <a:tblPr/>
              <a:tblGrid>
                <a:gridCol w="1103574"/>
                <a:gridCol w="1103574"/>
                <a:gridCol w="1103574"/>
                <a:gridCol w="1103574"/>
              </a:tblGrid>
              <a:tr h="75017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Scale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Time Scale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Distance Scale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Examples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67488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Macroscale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FF"/>
                    </a:solidFill>
                  </a:tcPr>
                </a:tc>
              </a:tr>
              <a:tr h="663724">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Planetary</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Weeks or longer</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1000-40000km</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Westerlies, trade winds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r>
              <a:tr h="68324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Synoptic</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Days to weeks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100-5000 km</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Mid-latitude cyclones, anticyclones, hurricanes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99FF"/>
                    </a:solidFill>
                  </a:tcPr>
                </a:tc>
              </a:tr>
              <a:tr h="68324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Mesoscale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Minutes to hours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1-100 km</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Thunderstorms, tornadoes, and land-sea breeze</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663724">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Microscale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Seconds to minutes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&lt;1 km</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Turbulence, dust devils and gusts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Tree>
    <p:extLst>
      <p:ext uri="{BB962C8B-B14F-4D97-AF65-F5344CB8AC3E}">
        <p14:creationId xmlns:p14="http://schemas.microsoft.com/office/powerpoint/2010/main" val="1247874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4" end="4"/>
                                            </p:txEl>
                                          </p:spTgt>
                                        </p:tgtEl>
                                        <p:attrNameLst>
                                          <p:attrName>style.visibility</p:attrName>
                                        </p:attrNameLst>
                                      </p:cBhvr>
                                      <p:to>
                                        <p:strVal val="visible"/>
                                      </p:to>
                                    </p:set>
                                    <p:animEffect transition="in" filter="fade">
                                      <p:cBhvr>
                                        <p:cTn id="18" dur="500"/>
                                        <p:tgtEl>
                                          <p:spTgt spid="8">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Effect transition="in" filter="fade">
                                      <p:cBhvr>
                                        <p:cTn id="21" dur="500"/>
                                        <p:tgtEl>
                                          <p:spTgt spid="8">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
                                            <p:txEl>
                                              <p:pRg st="6" end="6"/>
                                            </p:txEl>
                                          </p:spTgt>
                                        </p:tgtEl>
                                        <p:attrNameLst>
                                          <p:attrName>style.visibility</p:attrName>
                                        </p:attrNameLst>
                                      </p:cBhvr>
                                      <p:to>
                                        <p:strVal val="visible"/>
                                      </p:to>
                                    </p:set>
                                    <p:animEffect transition="in" filter="fade">
                                      <p:cBhvr>
                                        <p:cTn id="24" dur="500"/>
                                        <p:tgtEl>
                                          <p:spTgt spid="8">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8">
                                            <p:txEl>
                                              <p:pRg st="8" end="8"/>
                                            </p:txEl>
                                          </p:spTgt>
                                        </p:tgtEl>
                                        <p:attrNameLst>
                                          <p:attrName>style.visibility</p:attrName>
                                        </p:attrNameLst>
                                      </p:cBhvr>
                                      <p:to>
                                        <p:strVal val="visible"/>
                                      </p:to>
                                    </p:set>
                                    <p:animEffect transition="in" filter="fade">
                                      <p:cBhvr>
                                        <p:cTn id="29" dur="500"/>
                                        <p:tgtEl>
                                          <p:spTgt spid="8">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8">
                                            <p:txEl>
                                              <p:pRg st="9" end="9"/>
                                            </p:txEl>
                                          </p:spTgt>
                                        </p:tgtEl>
                                        <p:attrNameLst>
                                          <p:attrName>style.visibility</p:attrName>
                                        </p:attrNameLst>
                                      </p:cBhvr>
                                      <p:to>
                                        <p:strVal val="visible"/>
                                      </p:to>
                                    </p:set>
                                    <p:animEffect transition="in" filter="fade">
                                      <p:cBhvr>
                                        <p:cTn id="32" dur="500"/>
                                        <p:tgtEl>
                                          <p:spTgt spid="8">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8">
                                            <p:txEl>
                                              <p:pRg st="10" end="10"/>
                                            </p:txEl>
                                          </p:spTgt>
                                        </p:tgtEl>
                                        <p:attrNameLst>
                                          <p:attrName>style.visibility</p:attrName>
                                        </p:attrNameLst>
                                      </p:cBhvr>
                                      <p:to>
                                        <p:strVal val="visible"/>
                                      </p:to>
                                    </p:set>
                                    <p:animEffect transition="in" filter="fade">
                                      <p:cBhvr>
                                        <p:cTn id="35"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1389" y="1"/>
            <a:ext cx="12194778" cy="6858000"/>
          </a:xfrm>
          <a:prstGeom prst="rect">
            <a:avLst/>
          </a:prstGeom>
        </p:spPr>
      </p:pic>
      <p:sp>
        <p:nvSpPr>
          <p:cNvPr id="199682" name="Rectangle 2"/>
          <p:cNvSpPr>
            <a:spLocks noGrp="1" noChangeArrowheads="1"/>
          </p:cNvSpPr>
          <p:nvPr>
            <p:ph type="title"/>
          </p:nvPr>
        </p:nvSpPr>
        <p:spPr>
          <a:xfrm>
            <a:off x="-38303" y="-163286"/>
            <a:ext cx="12138441" cy="990600"/>
          </a:xfrm>
        </p:spPr>
        <p:txBody>
          <a:bodyPr/>
          <a:lstStyle/>
          <a:p>
            <a:pPr algn="ctr" eaLnBrk="1" hangingPunct="1">
              <a:defRPr/>
            </a:pPr>
            <a:r>
              <a:rPr lang="en-US" altLang="en-US" dirty="0" smtClean="0">
                <a:effectLst>
                  <a:outerShdw blurRad="38100" dist="38100" dir="2700000" algn="tl">
                    <a:srgbClr val="000000">
                      <a:alpha val="43137"/>
                    </a:srgbClr>
                  </a:outerShdw>
                </a:effectLst>
                <a:latin typeface="Britannic Bold" panose="020B0903060703020204" pitchFamily="34" charset="0"/>
              </a:rPr>
              <a:t>Key Information 2</a:t>
            </a:r>
          </a:p>
        </p:txBody>
      </p:sp>
      <p:sp>
        <p:nvSpPr>
          <p:cNvPr id="28676" name="Rectangle 3"/>
          <p:cNvSpPr>
            <a:spLocks noGrp="1" noChangeArrowheads="1"/>
          </p:cNvSpPr>
          <p:nvPr>
            <p:ph type="body" idx="1"/>
          </p:nvPr>
        </p:nvSpPr>
        <p:spPr>
          <a:xfrm>
            <a:off x="73825" y="688705"/>
            <a:ext cx="12026314" cy="497434"/>
          </a:xfrm>
        </p:spPr>
        <p:txBody>
          <a:bodyPr>
            <a:normAutofit/>
          </a:bodyPr>
          <a:lstStyle/>
          <a:p>
            <a:pPr marL="514350" indent="-514350">
              <a:buFont typeface="+mj-lt"/>
              <a:buAutoNum type="arabicPeriod" startAt="2"/>
              <a:defRPr/>
            </a:pPr>
            <a:r>
              <a:rPr lang="en-US" altLang="en-US" sz="2600" dirty="0">
                <a:solidFill>
                  <a:srgbClr val="000000"/>
                </a:solidFill>
              </a:rPr>
              <a:t>Be able to describe and identify in a diagram the different types of </a:t>
            </a:r>
            <a:r>
              <a:rPr lang="en-US" altLang="en-US" sz="2600" b="1" dirty="0">
                <a:solidFill>
                  <a:srgbClr val="FF0000"/>
                </a:solidFill>
              </a:rPr>
              <a:t>LOCAL WINDS</a:t>
            </a:r>
            <a:r>
              <a:rPr lang="en-US" altLang="en-US" sz="2600" dirty="0">
                <a:solidFill>
                  <a:srgbClr val="000000"/>
                </a:solidFill>
              </a:rPr>
              <a:t>.</a:t>
            </a:r>
          </a:p>
          <a:p>
            <a:pPr marL="914400" lvl="2" indent="0">
              <a:lnSpc>
                <a:spcPct val="80000"/>
              </a:lnSpc>
              <a:buNone/>
              <a:defRPr/>
            </a:pPr>
            <a:endParaRPr lang="en-US" altLang="en-US" dirty="0" smtClean="0">
              <a:solidFill>
                <a:srgbClr val="FF0000"/>
              </a:solidFill>
            </a:endParaRPr>
          </a:p>
          <a:p>
            <a:pPr marL="914400" lvl="1" indent="-457200">
              <a:lnSpc>
                <a:spcPct val="80000"/>
              </a:lnSpc>
              <a:buFont typeface="+mj-lt"/>
              <a:buAutoNum type="arabicPeriod"/>
              <a:defRPr/>
            </a:pPr>
            <a:endParaRPr lang="en-US" altLang="en-US" dirty="0" smtClean="0">
              <a:solidFill>
                <a:srgbClr val="FF0000"/>
              </a:solidFill>
            </a:endParaRPr>
          </a:p>
          <a:p>
            <a:pPr marL="514350" indent="-514350">
              <a:buFont typeface="+mj-lt"/>
              <a:buAutoNum type="arabicPeriod" startAt="2"/>
              <a:defRPr/>
            </a:pPr>
            <a:endParaRPr lang="en-US" altLang="en-US" dirty="0" smtClean="0">
              <a:solidFill>
                <a:srgbClr val="000000"/>
              </a:solidFill>
            </a:endParaRPr>
          </a:p>
          <a:p>
            <a:pPr marL="514350" indent="-514350">
              <a:buFont typeface="+mj-lt"/>
              <a:buAutoNum type="arabicPeriod" startAt="2"/>
              <a:defRPr/>
            </a:pPr>
            <a:endParaRPr lang="en-US" altLang="en-US" dirty="0">
              <a:solidFill>
                <a:srgbClr val="000000"/>
              </a:solidFill>
            </a:endParaRPr>
          </a:p>
        </p:txBody>
      </p:sp>
      <p:sp>
        <p:nvSpPr>
          <p:cNvPr id="11" name="Rectangle 3"/>
          <p:cNvSpPr txBox="1">
            <a:spLocks noChangeArrowheads="1"/>
          </p:cNvSpPr>
          <p:nvPr/>
        </p:nvSpPr>
        <p:spPr>
          <a:xfrm>
            <a:off x="-318063" y="1177974"/>
            <a:ext cx="8378189" cy="56800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altLang="en-US" sz="1500" b="1" u="sng" dirty="0" smtClean="0">
                <a:solidFill>
                  <a:srgbClr val="FF0000"/>
                </a:solidFill>
              </a:rPr>
              <a:t>Land </a:t>
            </a:r>
            <a:r>
              <a:rPr lang="en-US" altLang="en-US" sz="1500" b="1" u="sng" dirty="0">
                <a:solidFill>
                  <a:srgbClr val="FF0000"/>
                </a:solidFill>
              </a:rPr>
              <a:t>and Sea </a:t>
            </a:r>
            <a:r>
              <a:rPr lang="en-US" altLang="en-US" sz="1500" b="1" u="sng" dirty="0" smtClean="0">
                <a:solidFill>
                  <a:srgbClr val="FF0000"/>
                </a:solidFill>
              </a:rPr>
              <a:t>Breezes </a:t>
            </a:r>
            <a:r>
              <a:rPr lang="en-US" altLang="en-US" sz="1500" dirty="0" smtClean="0">
                <a:solidFill>
                  <a:srgbClr val="FF0000"/>
                </a:solidFill>
              </a:rPr>
              <a:t>– Change in wind direction hear coastlines (usually tropical). Sea breezes happen during the day when the land heads more quickly that the water (High is located over the ocean. Land Breezes happen at night when the land cools more quickly than the water and High switches to be located over the land. </a:t>
            </a:r>
          </a:p>
          <a:p>
            <a:pPr lvl="1"/>
            <a:endParaRPr lang="en-US" altLang="en-US" sz="500" dirty="0">
              <a:solidFill>
                <a:srgbClr val="FF0000"/>
              </a:solidFill>
            </a:endParaRPr>
          </a:p>
          <a:p>
            <a:pPr lvl="1">
              <a:defRPr/>
            </a:pPr>
            <a:r>
              <a:rPr lang="en-US" altLang="en-US" sz="1500" b="1" u="sng" dirty="0">
                <a:solidFill>
                  <a:srgbClr val="FF0000"/>
                </a:solidFill>
              </a:rPr>
              <a:t>Mountain and Valley </a:t>
            </a:r>
            <a:r>
              <a:rPr lang="en-US" altLang="en-US" sz="1500" b="1" u="sng" dirty="0" smtClean="0">
                <a:solidFill>
                  <a:srgbClr val="FF0000"/>
                </a:solidFill>
              </a:rPr>
              <a:t>Breezes </a:t>
            </a:r>
            <a:r>
              <a:rPr lang="en-US" altLang="en-US" sz="1500" dirty="0" smtClean="0">
                <a:solidFill>
                  <a:srgbClr val="FF0000"/>
                </a:solidFill>
              </a:rPr>
              <a:t>– Switch in wind direction between day and night near mountains. Valley Breezes happen during the day when the sun warms the valley walls, Mountain Breezes happen during the night due to radiation cooling of the walls. </a:t>
            </a:r>
          </a:p>
          <a:p>
            <a:pPr lvl="1">
              <a:defRPr/>
            </a:pPr>
            <a:endParaRPr lang="en-US" altLang="en-US" sz="500" dirty="0">
              <a:solidFill>
                <a:srgbClr val="FF0000"/>
              </a:solidFill>
            </a:endParaRPr>
          </a:p>
          <a:p>
            <a:pPr lvl="1">
              <a:defRPr/>
            </a:pPr>
            <a:r>
              <a:rPr lang="en-US" altLang="en-US" sz="1500" b="1" u="sng" dirty="0">
                <a:solidFill>
                  <a:srgbClr val="FF0000"/>
                </a:solidFill>
              </a:rPr>
              <a:t>Chinook (</a:t>
            </a:r>
            <a:r>
              <a:rPr lang="en-US" altLang="en-US" sz="1500" b="1" u="sng" dirty="0" err="1">
                <a:solidFill>
                  <a:srgbClr val="FF0000"/>
                </a:solidFill>
              </a:rPr>
              <a:t>Foehn</a:t>
            </a:r>
            <a:r>
              <a:rPr lang="en-US" altLang="en-US" sz="1500" b="1" u="sng" dirty="0">
                <a:solidFill>
                  <a:srgbClr val="FF0000"/>
                </a:solidFill>
              </a:rPr>
              <a:t> Winds</a:t>
            </a:r>
            <a:r>
              <a:rPr lang="en-US" altLang="en-US" sz="1500" b="1" u="sng" dirty="0" smtClean="0">
                <a:solidFill>
                  <a:srgbClr val="FF0000"/>
                </a:solidFill>
              </a:rPr>
              <a:t>) </a:t>
            </a:r>
            <a:r>
              <a:rPr lang="en-US" altLang="en-US" sz="1500" dirty="0" smtClean="0">
                <a:solidFill>
                  <a:srgbClr val="FF0000"/>
                </a:solidFill>
              </a:rPr>
              <a:t>– these occur when air is </a:t>
            </a:r>
            <a:r>
              <a:rPr lang="en-US" altLang="en-US" sz="1500" dirty="0" err="1" smtClean="0">
                <a:solidFill>
                  <a:srgbClr val="FF0000"/>
                </a:solidFill>
              </a:rPr>
              <a:t>compressionally</a:t>
            </a:r>
            <a:r>
              <a:rPr lang="en-US" altLang="en-US" sz="1500" dirty="0" smtClean="0">
                <a:solidFill>
                  <a:srgbClr val="FF0000"/>
                </a:solidFill>
              </a:rPr>
              <a:t> heated as air flows down the east slopes of mountains. They are called Chinook in the Rockies and </a:t>
            </a:r>
            <a:r>
              <a:rPr lang="en-US" altLang="en-US" sz="1500" dirty="0" err="1" smtClean="0">
                <a:solidFill>
                  <a:srgbClr val="FF0000"/>
                </a:solidFill>
              </a:rPr>
              <a:t>Foehn</a:t>
            </a:r>
            <a:r>
              <a:rPr lang="en-US" altLang="en-US" sz="1500" dirty="0" smtClean="0">
                <a:solidFill>
                  <a:srgbClr val="FF0000"/>
                </a:solidFill>
              </a:rPr>
              <a:t> in the Alps. </a:t>
            </a:r>
          </a:p>
          <a:p>
            <a:pPr lvl="1">
              <a:defRPr/>
            </a:pPr>
            <a:endParaRPr lang="en-US" altLang="en-US" sz="500" dirty="0">
              <a:solidFill>
                <a:srgbClr val="FF0000"/>
              </a:solidFill>
            </a:endParaRPr>
          </a:p>
          <a:p>
            <a:pPr lvl="1">
              <a:defRPr/>
            </a:pPr>
            <a:r>
              <a:rPr lang="en-US" altLang="en-US" sz="1500" b="1" u="sng" dirty="0">
                <a:solidFill>
                  <a:srgbClr val="FF0000"/>
                </a:solidFill>
              </a:rPr>
              <a:t>Katabatic (Fall Winds</a:t>
            </a:r>
            <a:r>
              <a:rPr lang="en-US" altLang="en-US" sz="1500" b="1" u="sng" dirty="0" smtClean="0">
                <a:solidFill>
                  <a:srgbClr val="FF0000"/>
                </a:solidFill>
              </a:rPr>
              <a:t>) </a:t>
            </a:r>
            <a:r>
              <a:rPr lang="en-US" altLang="en-US" sz="1500" dirty="0" smtClean="0">
                <a:solidFill>
                  <a:srgbClr val="FF0000"/>
                </a:solidFill>
              </a:rPr>
              <a:t>– Same as a Mountain Breeze but stronger, they originate when cold air over a very cold surface is set in motion. Gravity carries the cold, dense air over like a water fall. The air is heated like a Chinook, but is so cold it never gets “warm.”</a:t>
            </a:r>
          </a:p>
          <a:p>
            <a:pPr lvl="1">
              <a:defRPr/>
            </a:pPr>
            <a:endParaRPr lang="en-US" altLang="en-US" sz="500" dirty="0">
              <a:solidFill>
                <a:srgbClr val="FF0000"/>
              </a:solidFill>
            </a:endParaRPr>
          </a:p>
          <a:p>
            <a:pPr lvl="1">
              <a:defRPr/>
            </a:pPr>
            <a:r>
              <a:rPr lang="en-US" altLang="en-US" sz="1500" b="1" u="sng" dirty="0">
                <a:solidFill>
                  <a:srgbClr val="FF0000"/>
                </a:solidFill>
              </a:rPr>
              <a:t>Santa </a:t>
            </a:r>
            <a:r>
              <a:rPr lang="en-US" altLang="en-US" sz="1500" b="1" u="sng" dirty="0" smtClean="0">
                <a:solidFill>
                  <a:srgbClr val="FF0000"/>
                </a:solidFill>
              </a:rPr>
              <a:t>Ana </a:t>
            </a:r>
            <a:r>
              <a:rPr lang="en-US" altLang="en-US" sz="1500" dirty="0" smtClean="0">
                <a:solidFill>
                  <a:srgbClr val="FF0000"/>
                </a:solidFill>
              </a:rPr>
              <a:t>– Happens in when the desert is cooler than Southern California. The wind is warm due to compressional heating as it descents. Increases fire threat. </a:t>
            </a:r>
          </a:p>
          <a:p>
            <a:pPr lvl="1">
              <a:defRPr/>
            </a:pPr>
            <a:endParaRPr lang="en-US" altLang="en-US" sz="500" dirty="0">
              <a:solidFill>
                <a:srgbClr val="FF0000"/>
              </a:solidFill>
            </a:endParaRPr>
          </a:p>
          <a:p>
            <a:pPr lvl="1">
              <a:lnSpc>
                <a:spcPct val="80000"/>
              </a:lnSpc>
              <a:defRPr/>
            </a:pPr>
            <a:r>
              <a:rPr lang="en-US" altLang="en-US" sz="1500" b="1" u="sng" dirty="0">
                <a:solidFill>
                  <a:srgbClr val="FF0000"/>
                </a:solidFill>
              </a:rPr>
              <a:t>Country </a:t>
            </a:r>
            <a:r>
              <a:rPr lang="en-US" altLang="en-US" sz="1500" b="1" u="sng" dirty="0" smtClean="0">
                <a:solidFill>
                  <a:srgbClr val="FF0000"/>
                </a:solidFill>
              </a:rPr>
              <a:t>Breezes </a:t>
            </a:r>
            <a:r>
              <a:rPr lang="en-US" altLang="en-US" sz="1500" dirty="0" smtClean="0">
                <a:solidFill>
                  <a:srgbClr val="FF0000"/>
                </a:solidFill>
              </a:rPr>
              <a:t>– Associated with large urban areas that are warmer than the rural (country) nearby (urban heat island effect).  The wind is light and blows from rural areas toward the cities. See most often on clear, calm nights. </a:t>
            </a:r>
          </a:p>
          <a:p>
            <a:pPr lvl="1">
              <a:lnSpc>
                <a:spcPct val="80000"/>
              </a:lnSpc>
              <a:defRPr/>
            </a:pPr>
            <a:endParaRPr lang="en-US" altLang="en-US" sz="500" dirty="0"/>
          </a:p>
          <a:p>
            <a:pPr lvl="1">
              <a:lnSpc>
                <a:spcPct val="80000"/>
              </a:lnSpc>
              <a:defRPr/>
            </a:pPr>
            <a:r>
              <a:rPr lang="en-US" altLang="en-US" sz="1500" b="1" u="sng" dirty="0" smtClean="0">
                <a:solidFill>
                  <a:srgbClr val="FF0000"/>
                </a:solidFill>
              </a:rPr>
              <a:t>Haboobs</a:t>
            </a:r>
            <a:r>
              <a:rPr lang="en-US" altLang="en-US" sz="1500" dirty="0" smtClean="0">
                <a:solidFill>
                  <a:srgbClr val="FF0000"/>
                </a:solidFill>
              </a:rPr>
              <a:t> – Giant dust storms that are cause by out-flowing air from Thunderstorms (essentially the downdraft hitting the ground and spreading out). </a:t>
            </a:r>
          </a:p>
          <a:p>
            <a:pPr lvl="1">
              <a:lnSpc>
                <a:spcPct val="80000"/>
              </a:lnSpc>
              <a:defRPr/>
            </a:pPr>
            <a:endParaRPr lang="en-US" altLang="en-US" sz="500" dirty="0" smtClean="0">
              <a:solidFill>
                <a:srgbClr val="FF0000"/>
              </a:solidFill>
            </a:endParaRPr>
          </a:p>
          <a:p>
            <a:pPr lvl="1">
              <a:lnSpc>
                <a:spcPct val="80000"/>
              </a:lnSpc>
              <a:defRPr/>
            </a:pPr>
            <a:r>
              <a:rPr lang="en-US" altLang="en-US" sz="1500" b="1" u="sng" dirty="0" smtClean="0">
                <a:solidFill>
                  <a:srgbClr val="FF0000"/>
                </a:solidFill>
              </a:rPr>
              <a:t>Dust Devils </a:t>
            </a:r>
            <a:r>
              <a:rPr lang="en-US" altLang="en-US" sz="1500" dirty="0" smtClean="0">
                <a:solidFill>
                  <a:srgbClr val="FF0000"/>
                </a:solidFill>
              </a:rPr>
              <a:t>– Form after air hits an obstruction causing air to rotate vertically, picking up dust and end up looking like tornadoes without clouds. </a:t>
            </a:r>
            <a:endParaRPr lang="en-US" altLang="en-US" sz="1500" dirty="0"/>
          </a:p>
        </p:txBody>
      </p:sp>
      <p:pic>
        <p:nvPicPr>
          <p:cNvPr id="10" name="Picture 7" descr="dust_devi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16599" y="5274993"/>
            <a:ext cx="1827673" cy="14027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2" name="Picture 8" descr="haboo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9832" y="5274993"/>
            <a:ext cx="1827673" cy="14027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19424" y="3880935"/>
            <a:ext cx="1827673" cy="11726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4"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59832" y="3891479"/>
            <a:ext cx="1839457" cy="1162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86257" y="2595680"/>
            <a:ext cx="1806860" cy="1107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6"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59832" y="2576870"/>
            <a:ext cx="1806860" cy="1107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7" name="Picture 16"/>
          <p:cNvPicPr>
            <a:picLocks noChangeAspect="1"/>
          </p:cNvPicPr>
          <p:nvPr/>
        </p:nvPicPr>
        <p:blipFill>
          <a:blip r:embed="rId10"/>
          <a:stretch>
            <a:fillRect/>
          </a:stretch>
        </p:blipFill>
        <p:spPr>
          <a:xfrm>
            <a:off x="10186256" y="1301864"/>
            <a:ext cx="1806860" cy="11058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6" descr="3_4a"/>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59832" y="1307909"/>
            <a:ext cx="1784964" cy="11058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63428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Effect transition="in" filter="fade">
                                      <p:cBhvr>
                                        <p:cTn id="15" dur="500"/>
                                        <p:tgtEl>
                                          <p:spTgt spid="11">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Effect transition="in" filter="fade">
                                      <p:cBhvr>
                                        <p:cTn id="23" dur="500"/>
                                        <p:tgtEl>
                                          <p:spTgt spid="11">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animEffect transition="in" filter="fade">
                                      <p:cBhvr>
                                        <p:cTn id="31" dur="500"/>
                                        <p:tgtEl>
                                          <p:spTgt spid="11">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xEl>
                                              <p:pRg st="8" end="8"/>
                                            </p:txEl>
                                          </p:spTgt>
                                        </p:tgtEl>
                                        <p:attrNameLst>
                                          <p:attrName>style.visibility</p:attrName>
                                        </p:attrNameLst>
                                      </p:cBhvr>
                                      <p:to>
                                        <p:strVal val="visible"/>
                                      </p:to>
                                    </p:set>
                                    <p:animEffect transition="in" filter="fade">
                                      <p:cBhvr>
                                        <p:cTn id="39" dur="500"/>
                                        <p:tgtEl>
                                          <p:spTgt spid="11">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xEl>
                                              <p:pRg st="10" end="10"/>
                                            </p:txEl>
                                          </p:spTgt>
                                        </p:tgtEl>
                                        <p:attrNameLst>
                                          <p:attrName>style.visibility</p:attrName>
                                        </p:attrNameLst>
                                      </p:cBhvr>
                                      <p:to>
                                        <p:strVal val="visible"/>
                                      </p:to>
                                    </p:set>
                                    <p:animEffect transition="in" filter="fade">
                                      <p:cBhvr>
                                        <p:cTn id="47" dur="500"/>
                                        <p:tgtEl>
                                          <p:spTgt spid="11">
                                            <p:txEl>
                                              <p:pRg st="10" end="1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1">
                                            <p:txEl>
                                              <p:pRg st="12" end="12"/>
                                            </p:txEl>
                                          </p:spTgt>
                                        </p:tgtEl>
                                        <p:attrNameLst>
                                          <p:attrName>style.visibility</p:attrName>
                                        </p:attrNameLst>
                                      </p:cBhvr>
                                      <p:to>
                                        <p:strVal val="visible"/>
                                      </p:to>
                                    </p:set>
                                    <p:animEffect transition="in" filter="fade">
                                      <p:cBhvr>
                                        <p:cTn id="55" dur="500"/>
                                        <p:tgtEl>
                                          <p:spTgt spid="11">
                                            <p:txEl>
                                              <p:pRg st="12" end="12"/>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1">
                                            <p:txEl>
                                              <p:pRg st="14" end="14"/>
                                            </p:txEl>
                                          </p:spTgt>
                                        </p:tgtEl>
                                        <p:attrNameLst>
                                          <p:attrName>style.visibility</p:attrName>
                                        </p:attrNameLst>
                                      </p:cBhvr>
                                      <p:to>
                                        <p:strVal val="visible"/>
                                      </p:to>
                                    </p:set>
                                    <p:animEffect transition="in" filter="fade">
                                      <p:cBhvr>
                                        <p:cTn id="63" dur="500"/>
                                        <p:tgtEl>
                                          <p:spTgt spid="11">
                                            <p:txEl>
                                              <p:pRg st="14" end="14"/>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stretch>
            <a:fillRect/>
          </a:stretch>
        </p:blipFill>
        <p:spPr>
          <a:xfrm>
            <a:off x="-1389" y="1"/>
            <a:ext cx="12194778" cy="6858000"/>
          </a:xfrm>
          <a:prstGeom prst="rect">
            <a:avLst/>
          </a:prstGeom>
        </p:spPr>
      </p:pic>
      <p:sp>
        <p:nvSpPr>
          <p:cNvPr id="200706" name="Rectangle 2"/>
          <p:cNvSpPr>
            <a:spLocks noGrp="1" noChangeArrowheads="1"/>
          </p:cNvSpPr>
          <p:nvPr>
            <p:ph type="title"/>
          </p:nvPr>
        </p:nvSpPr>
        <p:spPr>
          <a:xfrm>
            <a:off x="1" y="0"/>
            <a:ext cx="8734732" cy="990600"/>
          </a:xfrm>
        </p:spPr>
        <p:txBody>
          <a:bodyPr/>
          <a:lstStyle/>
          <a:p>
            <a:pPr algn="ctr" eaLnBrk="1" hangingPunct="1">
              <a:defRPr/>
            </a:pPr>
            <a:r>
              <a:rPr lang="en-US" altLang="en-US" dirty="0" smtClean="0">
                <a:effectLst>
                  <a:outerShdw blurRad="38100" dist="38100" dir="2700000" algn="tl">
                    <a:srgbClr val="000000">
                      <a:alpha val="43137"/>
                    </a:srgbClr>
                  </a:outerShdw>
                </a:effectLst>
                <a:latin typeface="Britannic Bold" panose="020B0903060703020204" pitchFamily="34" charset="0"/>
              </a:rPr>
              <a:t>Key Information 3</a:t>
            </a:r>
          </a:p>
        </p:txBody>
      </p:sp>
      <p:sp>
        <p:nvSpPr>
          <p:cNvPr id="29700" name="Rectangle 3"/>
          <p:cNvSpPr>
            <a:spLocks noGrp="1" noChangeArrowheads="1"/>
          </p:cNvSpPr>
          <p:nvPr>
            <p:ph type="body" idx="1"/>
          </p:nvPr>
        </p:nvSpPr>
        <p:spPr>
          <a:xfrm>
            <a:off x="161902" y="829929"/>
            <a:ext cx="11847762" cy="2132212"/>
          </a:xfrm>
        </p:spPr>
        <p:txBody>
          <a:bodyPr>
            <a:noAutofit/>
          </a:bodyPr>
          <a:lstStyle/>
          <a:p>
            <a:pPr marL="514350" indent="-514350">
              <a:buFont typeface="+mj-lt"/>
              <a:buAutoNum type="arabicPeriod" startAt="3"/>
              <a:defRPr/>
            </a:pPr>
            <a:r>
              <a:rPr lang="en-US" altLang="en-US" sz="3200" dirty="0">
                <a:solidFill>
                  <a:srgbClr val="000000"/>
                </a:solidFill>
              </a:rPr>
              <a:t>Be able to describe in detail what the </a:t>
            </a:r>
            <a:r>
              <a:rPr lang="en-US" altLang="en-US" sz="3200" b="1" dirty="0">
                <a:solidFill>
                  <a:srgbClr val="FF0000"/>
                </a:solidFill>
              </a:rPr>
              <a:t>ASIAN MONSOON</a:t>
            </a:r>
            <a:r>
              <a:rPr lang="en-US" altLang="en-US" sz="3200" dirty="0">
                <a:solidFill>
                  <a:srgbClr val="000000"/>
                </a:solidFill>
              </a:rPr>
              <a:t> is and what happens to wind direction and precipitation during the </a:t>
            </a:r>
            <a:r>
              <a:rPr lang="en-US" altLang="en-US" sz="3200" b="1" dirty="0">
                <a:solidFill>
                  <a:srgbClr val="FF0000"/>
                </a:solidFill>
              </a:rPr>
              <a:t>WINTER</a:t>
            </a:r>
            <a:r>
              <a:rPr lang="en-US" altLang="en-US" sz="3200" dirty="0">
                <a:solidFill>
                  <a:srgbClr val="000000"/>
                </a:solidFill>
              </a:rPr>
              <a:t> and </a:t>
            </a:r>
            <a:r>
              <a:rPr lang="en-US" altLang="en-US" sz="3200" b="1" dirty="0">
                <a:solidFill>
                  <a:srgbClr val="FF0000"/>
                </a:solidFill>
              </a:rPr>
              <a:t>SUMMER</a:t>
            </a:r>
            <a:r>
              <a:rPr lang="en-US" altLang="en-US" sz="3200" dirty="0">
                <a:solidFill>
                  <a:srgbClr val="000000"/>
                </a:solidFill>
              </a:rPr>
              <a:t>.</a:t>
            </a:r>
          </a:p>
          <a:p>
            <a:pPr marL="514350" indent="-514350">
              <a:buFont typeface="+mj-lt"/>
              <a:buAutoNum type="arabicPeriod" startAt="3"/>
              <a:defRPr/>
            </a:pPr>
            <a:endParaRPr lang="en-US" altLang="en-US" sz="3200" dirty="0">
              <a:solidFill>
                <a:srgbClr val="000000"/>
              </a:solidFill>
            </a:endParaRPr>
          </a:p>
        </p:txBody>
      </p:sp>
      <p:sp>
        <p:nvSpPr>
          <p:cNvPr id="23" name="Rectangle 3"/>
          <p:cNvSpPr txBox="1">
            <a:spLocks noChangeArrowheads="1"/>
          </p:cNvSpPr>
          <p:nvPr/>
        </p:nvSpPr>
        <p:spPr>
          <a:xfrm>
            <a:off x="105439" y="2346586"/>
            <a:ext cx="8769139" cy="44560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ltLang="en-US" sz="2600" dirty="0">
                <a:solidFill>
                  <a:srgbClr val="FF0000"/>
                </a:solidFill>
              </a:rPr>
              <a:t>Refers to a wind system that exhibits a pronounced seasonal reversal in direction.</a:t>
            </a:r>
          </a:p>
          <a:p>
            <a:pPr lvl="1">
              <a:defRPr/>
            </a:pPr>
            <a:r>
              <a:rPr lang="en-US" altLang="en-US" sz="2600" u="sng" dirty="0">
                <a:solidFill>
                  <a:srgbClr val="FF0000"/>
                </a:solidFill>
              </a:rPr>
              <a:t>Winter:</a:t>
            </a:r>
            <a:r>
              <a:rPr lang="en-US" altLang="en-US" sz="2600" dirty="0">
                <a:solidFill>
                  <a:srgbClr val="FF0000"/>
                </a:solidFill>
              </a:rPr>
              <a:t> Winds blow off the continents (dry)</a:t>
            </a:r>
          </a:p>
          <a:p>
            <a:pPr lvl="1">
              <a:defRPr/>
            </a:pPr>
            <a:r>
              <a:rPr lang="en-US" altLang="en-US" sz="2600" u="sng" dirty="0">
                <a:solidFill>
                  <a:srgbClr val="FF0000"/>
                </a:solidFill>
              </a:rPr>
              <a:t>Summer:</a:t>
            </a:r>
            <a:r>
              <a:rPr lang="en-US" altLang="en-US" sz="2600" dirty="0">
                <a:solidFill>
                  <a:srgbClr val="FF0000"/>
                </a:solidFill>
              </a:rPr>
              <a:t> Winds blow from the sea towards the land (moist</a:t>
            </a:r>
            <a:r>
              <a:rPr lang="en-US" altLang="en-US" sz="2600" dirty="0" smtClean="0">
                <a:solidFill>
                  <a:srgbClr val="FF0000"/>
                </a:solidFill>
              </a:rPr>
              <a:t>)</a:t>
            </a:r>
          </a:p>
          <a:p>
            <a:pPr lvl="1">
              <a:defRPr/>
            </a:pPr>
            <a:endParaRPr lang="en-US" altLang="en-US" sz="2600" dirty="0">
              <a:solidFill>
                <a:srgbClr val="FF0000"/>
              </a:solidFill>
            </a:endParaRPr>
          </a:p>
          <a:p>
            <a:pPr>
              <a:defRPr/>
            </a:pPr>
            <a:r>
              <a:rPr lang="en-US" altLang="en-US" sz="2600" dirty="0" smtClean="0">
                <a:solidFill>
                  <a:srgbClr val="FF0000"/>
                </a:solidFill>
              </a:rPr>
              <a:t>The Asian Monsoon is the </a:t>
            </a:r>
            <a:r>
              <a:rPr lang="en-US" altLang="en-US" sz="2600" dirty="0">
                <a:solidFill>
                  <a:srgbClr val="FF0000"/>
                </a:solidFill>
              </a:rPr>
              <a:t>greatest seasonal change in Earth’s global circulation.</a:t>
            </a:r>
          </a:p>
          <a:p>
            <a:pPr>
              <a:defRPr/>
            </a:pPr>
            <a:endParaRPr lang="en-US" altLang="en-US" sz="2600" dirty="0">
              <a:solidFill>
                <a:srgbClr val="FF0000"/>
              </a:solidFill>
            </a:endParaRPr>
          </a:p>
          <a:p>
            <a:pPr>
              <a:defRPr/>
            </a:pPr>
            <a:r>
              <a:rPr lang="en-US" altLang="en-US" sz="2600" dirty="0">
                <a:solidFill>
                  <a:srgbClr val="FF0000"/>
                </a:solidFill>
              </a:rPr>
              <a:t>Monsoon does NOT mean rainy season.</a:t>
            </a:r>
          </a:p>
          <a:p>
            <a:pPr>
              <a:defRPr/>
            </a:pPr>
            <a:endParaRPr lang="en-US" altLang="en-US" sz="2400" b="1" dirty="0">
              <a:solidFill>
                <a:srgbClr val="FF0000"/>
              </a:solidFill>
              <a:effectLst>
                <a:outerShdw blurRad="38100" dist="38100" dir="2700000" algn="tl">
                  <a:srgbClr val="FFFFFF"/>
                </a:outerShdw>
              </a:effectLst>
            </a:endParaRPr>
          </a:p>
          <a:p>
            <a:endParaRPr lang="en-US" altLang="en-US" sz="3000" b="1" dirty="0">
              <a:solidFill>
                <a:srgbClr val="FF0000"/>
              </a:solidFill>
              <a:effectLst>
                <a:outerShdw blurRad="38100" dist="38100" dir="2700000" algn="tl">
                  <a:srgbClr val="000000">
                    <a:alpha val="43137"/>
                  </a:srgbClr>
                </a:outerShdw>
              </a:effectLst>
            </a:endParaRPr>
          </a:p>
          <a:p>
            <a:pPr lvl="1"/>
            <a:endParaRPr lang="en-US" altLang="en-US" sz="1000" dirty="0">
              <a:solidFill>
                <a:srgbClr val="FF0000"/>
              </a:solidFill>
            </a:endParaRPr>
          </a:p>
        </p:txBody>
      </p:sp>
      <p:pic>
        <p:nvPicPr>
          <p:cNvPr id="2" name="Picture 1"/>
          <p:cNvPicPr>
            <a:picLocks noChangeAspect="1"/>
          </p:cNvPicPr>
          <p:nvPr/>
        </p:nvPicPr>
        <p:blipFill>
          <a:blip r:embed="rId4"/>
          <a:stretch>
            <a:fillRect/>
          </a:stretch>
        </p:blipFill>
        <p:spPr>
          <a:xfrm>
            <a:off x="9086030" y="4281069"/>
            <a:ext cx="2923634" cy="2337813"/>
          </a:xfrm>
          <a:prstGeom prst="rect">
            <a:avLst/>
          </a:prstGeom>
        </p:spPr>
      </p:pic>
      <p:pic>
        <p:nvPicPr>
          <p:cNvPr id="3" name="Picture 2"/>
          <p:cNvPicPr>
            <a:picLocks noChangeAspect="1"/>
          </p:cNvPicPr>
          <p:nvPr/>
        </p:nvPicPr>
        <p:blipFill>
          <a:blip r:embed="rId5"/>
          <a:stretch>
            <a:fillRect/>
          </a:stretch>
        </p:blipFill>
        <p:spPr>
          <a:xfrm>
            <a:off x="9086030" y="1896035"/>
            <a:ext cx="2923634" cy="2159618"/>
          </a:xfrm>
          <a:prstGeom prst="rect">
            <a:avLst/>
          </a:prstGeom>
        </p:spPr>
      </p:pic>
    </p:spTree>
    <p:extLst>
      <p:ext uri="{BB962C8B-B14F-4D97-AF65-F5344CB8AC3E}">
        <p14:creationId xmlns:p14="http://schemas.microsoft.com/office/powerpoint/2010/main" val="352857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fade">
                                      <p:cBhvr>
                                        <p:cTn id="12" dur="500"/>
                                        <p:tgtEl>
                                          <p:spTgt spid="2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3">
                                            <p:txEl>
                                              <p:pRg st="2" end="2"/>
                                            </p:txEl>
                                          </p:spTgt>
                                        </p:tgtEl>
                                        <p:attrNameLst>
                                          <p:attrName>style.visibility</p:attrName>
                                        </p:attrNameLst>
                                      </p:cBhvr>
                                      <p:to>
                                        <p:strVal val="visible"/>
                                      </p:to>
                                    </p:set>
                                    <p:animEffect transition="in" filter="fade">
                                      <p:cBhvr>
                                        <p:cTn id="20" dur="500"/>
                                        <p:tgtEl>
                                          <p:spTgt spid="2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3">
                                            <p:txEl>
                                              <p:pRg st="4" end="4"/>
                                            </p:txEl>
                                          </p:spTgt>
                                        </p:tgtEl>
                                        <p:attrNameLst>
                                          <p:attrName>style.visibility</p:attrName>
                                        </p:attrNameLst>
                                      </p:cBhvr>
                                      <p:to>
                                        <p:strVal val="visible"/>
                                      </p:to>
                                    </p:set>
                                    <p:animEffect transition="in" filter="fade">
                                      <p:cBhvr>
                                        <p:cTn id="28" dur="500"/>
                                        <p:tgtEl>
                                          <p:spTgt spid="2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3">
                                            <p:txEl>
                                              <p:pRg st="6" end="6"/>
                                            </p:txEl>
                                          </p:spTgt>
                                        </p:tgtEl>
                                        <p:attrNameLst>
                                          <p:attrName>style.visibility</p:attrName>
                                        </p:attrNameLst>
                                      </p:cBhvr>
                                      <p:to>
                                        <p:strVal val="visible"/>
                                      </p:to>
                                    </p:set>
                                    <p:animEffect transition="in" filter="fade">
                                      <p:cBhvr>
                                        <p:cTn id="33" dur="500"/>
                                        <p:tgtEl>
                                          <p:spTgt spid="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2988</TotalTime>
  <Words>1519</Words>
  <Application>Microsoft Office PowerPoint</Application>
  <PresentationFormat>Widescreen</PresentationFormat>
  <Paragraphs>294</Paragraphs>
  <Slides>28</Slides>
  <Notes>4</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Britannic Bold</vt:lpstr>
      <vt:lpstr>Calibri</vt:lpstr>
      <vt:lpstr>Calibri Light</vt:lpstr>
      <vt:lpstr>Tahoma</vt:lpstr>
      <vt:lpstr>Office Theme</vt:lpstr>
      <vt:lpstr> Lecture 13  Local Wind    </vt:lpstr>
      <vt:lpstr>Learning Goals for Part 1 of Chapter 7</vt:lpstr>
      <vt:lpstr>Scales of Atmospheric Motion</vt:lpstr>
      <vt:lpstr>Micro-, Meso-, or Macroscale??</vt:lpstr>
      <vt:lpstr>PowerPoint Presentation</vt:lpstr>
      <vt:lpstr>Summary - Scales of Atmospheric Motion</vt:lpstr>
      <vt:lpstr>PowerPoint Presentation</vt:lpstr>
      <vt:lpstr>Kevin-Helmholz Instability Clouds</vt:lpstr>
      <vt:lpstr>Local Winds (mesoscale)</vt:lpstr>
      <vt:lpstr>PowerPoint Presentation</vt:lpstr>
      <vt:lpstr>PowerPoint Presentation</vt:lpstr>
      <vt:lpstr>PowerPoint Presentation</vt:lpstr>
      <vt:lpstr>PowerPoint Presentation</vt:lpstr>
      <vt:lpstr>Chinook (Foehn Winds)</vt:lpstr>
      <vt:lpstr>Katabatic (Fall) Winds</vt:lpstr>
      <vt:lpstr>Santa Ana Winds</vt:lpstr>
      <vt:lpstr>PowerPoint Presentation</vt:lpstr>
      <vt:lpstr>Desert Winds</vt:lpstr>
      <vt:lpstr>Haboob Images</vt:lpstr>
      <vt:lpstr>Driving into a Haboob in AZ</vt:lpstr>
      <vt:lpstr>Dust Devils</vt:lpstr>
      <vt:lpstr>Monsoons</vt:lpstr>
      <vt:lpstr>Asian Monsoon</vt:lpstr>
      <vt:lpstr>Asian Monsoon</vt:lpstr>
      <vt:lpstr>North American Monsoon</vt:lpstr>
      <vt:lpstr>Key Information 1</vt:lpstr>
      <vt:lpstr>Key Information 2</vt:lpstr>
      <vt:lpstr>Key Information 3</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dc:creator>
  <cp:lastModifiedBy>Jennifer Griswold</cp:lastModifiedBy>
  <cp:revision>305</cp:revision>
  <cp:lastPrinted>2019-02-25T20:50:34Z</cp:lastPrinted>
  <dcterms:created xsi:type="dcterms:W3CDTF">2015-08-20T01:26:27Z</dcterms:created>
  <dcterms:modified xsi:type="dcterms:W3CDTF">2020-02-29T00:19:03Z</dcterms:modified>
</cp:coreProperties>
</file>