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312" r:id="rId3"/>
    <p:sldId id="296" r:id="rId4"/>
    <p:sldId id="258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311" r:id="rId24"/>
    <p:sldId id="307" r:id="rId25"/>
    <p:sldId id="308" r:id="rId26"/>
    <p:sldId id="309" r:id="rId27"/>
    <p:sldId id="310" r:id="rId28"/>
    <p:sldId id="313" r:id="rId29"/>
    <p:sldId id="314" r:id="rId30"/>
    <p:sldId id="31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47F2D-925B-48D0-956F-13FA216A889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2EF22-B57D-43A3-A9FB-DDA93F97B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9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just read this</a:t>
            </a:r>
            <a:r>
              <a:rPr lang="en-US" baseline="0" dirty="0" smtClean="0"/>
              <a:t>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83D9C-C556-4CF4-8341-37AB38EA0E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96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just read this</a:t>
            </a:r>
            <a:r>
              <a:rPr lang="en-US" baseline="0" dirty="0" smtClean="0"/>
              <a:t>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83D9C-C556-4CF4-8341-37AB38EA0E3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09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You can just read this</a:t>
            </a:r>
            <a:r>
              <a:rPr lang="en-US" baseline="0" dirty="0" smtClean="0"/>
              <a:t> slide.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83D9C-C556-4CF4-8341-37AB38EA0E3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7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You can just read this</a:t>
            </a:r>
            <a:r>
              <a:rPr lang="en-US" baseline="0" dirty="0" smtClean="0"/>
              <a:t> slide.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83D9C-C556-4CF4-8341-37AB38EA0E3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6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5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9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9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54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34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2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5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9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6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50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00477-A29B-42FF-AB86-D02790FFC5E7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2648-1B0F-46E4-997A-4BBFC680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7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enny\Desktop\MET%20101%20Course%20Material\Videos\CondUnstableAtmosphere.avi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06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64442" y="609600"/>
            <a:ext cx="4379495" cy="6248400"/>
          </a:xfrm>
        </p:spPr>
        <p:txBody>
          <a:bodyPr anchor="ctr">
            <a:noAutofit/>
          </a:bodyPr>
          <a:lstStyle/>
          <a:p>
            <a:pPr eaLnBrk="1" hangingPunct="1">
              <a:defRPr/>
            </a:pPr>
            <a:r>
              <a:rPr lang="en-US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Lecture 9</a:t>
            </a:r>
            <a:br>
              <a:rPr lang="en-US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US" sz="5400" b="1" dirty="0"/>
              <a:t/>
            </a:r>
            <a:br>
              <a:rPr lang="en-US" altLang="en-US" sz="5400" b="1" dirty="0"/>
            </a:br>
            <a:r>
              <a:rPr lang="en-US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Stability</a:t>
            </a:r>
            <a:br>
              <a:rPr lang="en-US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Development</a:t>
            </a:r>
            <a:br>
              <a:rPr lang="en-US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AutoShape 3" descr="http://www.meted.ucar.edu/tropical/textbook_2nd_edition/media/graphics/daily_temp_lag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3" name="AutoShape 4" descr="http://www.meted.ucar.edu/tropical/textbook_2nd_edition/media/graphics/daily_temp_lag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054" name="Picture 5" descr="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95" y="228600"/>
            <a:ext cx="4389438" cy="6400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62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D057B7-C1D8-40D6-8089-6025A7050035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9742" y="28416"/>
            <a:ext cx="12122257" cy="9906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Learning Goals for Part 1 of Chapter 5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35628" y="1893194"/>
            <a:ext cx="8598067" cy="4645718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Be able to describe and DRAW a simple diagram showing the </a:t>
            </a:r>
            <a:r>
              <a:rPr lang="en-US" altLang="en-US" b="1" dirty="0" smtClean="0">
                <a:solidFill>
                  <a:srgbClr val="FF0000"/>
                </a:solidFill>
              </a:rPr>
              <a:t>FOUR</a:t>
            </a:r>
            <a:r>
              <a:rPr lang="en-US" altLang="en-US" dirty="0" smtClean="0">
                <a:solidFill>
                  <a:srgbClr val="000000"/>
                </a:solidFill>
              </a:rPr>
              <a:t> different ways for air to </a:t>
            </a:r>
            <a:r>
              <a:rPr lang="en-US" altLang="en-US" b="1" dirty="0" smtClean="0">
                <a:solidFill>
                  <a:srgbClr val="FF0000"/>
                </a:solidFill>
              </a:rPr>
              <a:t>RISE</a:t>
            </a:r>
            <a:r>
              <a:rPr lang="en-US" altLang="en-US" dirty="0" smtClean="0">
                <a:solidFill>
                  <a:srgbClr val="000000"/>
                </a:solidFill>
              </a:rPr>
              <a:t>.</a:t>
            </a:r>
          </a:p>
          <a:p>
            <a:pPr marL="971550" lvl="1" indent="-514350">
              <a:buFont typeface="+mj-lt"/>
              <a:buAutoNum type="arabicPeriod"/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  <a:p>
            <a:pPr marL="971550" lvl="1" indent="-514350">
              <a:buFont typeface="+mj-lt"/>
              <a:buAutoNum type="arabicPeriod"/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Be able to describe the difference between the </a:t>
            </a:r>
            <a:r>
              <a:rPr lang="en-US" altLang="en-US" b="1" dirty="0" smtClean="0">
                <a:solidFill>
                  <a:srgbClr val="FF0000"/>
                </a:solidFill>
              </a:rPr>
              <a:t>DRY ADIABATIC LAPSE RATE </a:t>
            </a:r>
            <a:r>
              <a:rPr lang="en-US" altLang="en-US" dirty="0">
                <a:solidFill>
                  <a:srgbClr val="000000"/>
                </a:solidFill>
              </a:rPr>
              <a:t>,</a:t>
            </a:r>
            <a:r>
              <a:rPr lang="en-US" altLang="en-US" dirty="0" smtClean="0">
                <a:solidFill>
                  <a:srgbClr val="000000"/>
                </a:solidFill>
              </a:rPr>
              <a:t> </a:t>
            </a:r>
            <a:r>
              <a:rPr lang="en-US" altLang="en-US" b="1" dirty="0" smtClean="0">
                <a:solidFill>
                  <a:srgbClr val="FF0000"/>
                </a:solidFill>
              </a:rPr>
              <a:t>WET ADIABATIC LAPSE RATE</a:t>
            </a:r>
            <a:r>
              <a:rPr lang="en-US" altLang="en-US" dirty="0" smtClean="0">
                <a:solidFill>
                  <a:srgbClr val="000000"/>
                </a:solidFill>
              </a:rPr>
              <a:t>, and the </a:t>
            </a:r>
            <a:r>
              <a:rPr lang="en-US" altLang="en-US" b="1" dirty="0" smtClean="0">
                <a:solidFill>
                  <a:srgbClr val="FF0000"/>
                </a:solidFill>
              </a:rPr>
              <a:t>ENVIRONMENTAL LAPSE RATE</a:t>
            </a:r>
            <a:r>
              <a:rPr lang="en-US" altLang="en-US" dirty="0" smtClean="0">
                <a:solidFill>
                  <a:srgbClr val="000000"/>
                </a:solidFill>
              </a:rPr>
              <a:t>.</a:t>
            </a:r>
          </a:p>
          <a:p>
            <a:pPr marL="914400" lvl="1" indent="-457200">
              <a:buFont typeface="+mj-lt"/>
              <a:buAutoNum type="arabicPeriod"/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Be able to differentiate between the </a:t>
            </a:r>
            <a:r>
              <a:rPr lang="en-US" altLang="en-US" b="1" dirty="0" smtClean="0">
                <a:solidFill>
                  <a:srgbClr val="FF0000"/>
                </a:solidFill>
              </a:rPr>
              <a:t>THREE</a:t>
            </a:r>
            <a:r>
              <a:rPr lang="en-US" altLang="en-US" dirty="0" smtClean="0">
                <a:solidFill>
                  <a:srgbClr val="000000"/>
                </a:solidFill>
              </a:rPr>
              <a:t> different types of </a:t>
            </a:r>
            <a:r>
              <a:rPr lang="en-US" altLang="en-US" b="1" dirty="0" smtClean="0">
                <a:solidFill>
                  <a:srgbClr val="FF0000"/>
                </a:solidFill>
              </a:rPr>
              <a:t>ATMOSPHERIC STABILITY</a:t>
            </a:r>
            <a:r>
              <a:rPr lang="en-US" altLang="en-US" dirty="0" smtClean="0">
                <a:solidFill>
                  <a:srgbClr val="000000"/>
                </a:solidFill>
              </a:rPr>
              <a:t>.</a:t>
            </a:r>
          </a:p>
          <a:p>
            <a:pPr marL="457200" lvl="1" indent="0">
              <a:buNone/>
              <a:defRPr/>
            </a:pPr>
            <a:endParaRPr lang="en-US" altLang="en-US" dirty="0">
              <a:solidFill>
                <a:srgbClr val="000000"/>
              </a:solidFill>
            </a:endParaRPr>
          </a:p>
          <a:p>
            <a:pPr lvl="1">
              <a:defRPr/>
            </a:pPr>
            <a:endParaRPr lang="en-US" altLang="en-US" dirty="0">
              <a:solidFill>
                <a:srgbClr val="000000"/>
              </a:solidFill>
            </a:endParaRPr>
          </a:p>
          <a:p>
            <a:pPr lvl="1">
              <a:defRPr/>
            </a:pPr>
            <a:endParaRPr lang="en-US" altLang="en-US" dirty="0">
              <a:solidFill>
                <a:srgbClr val="000000"/>
              </a:solidFill>
            </a:endParaRPr>
          </a:p>
          <a:p>
            <a:pPr>
              <a:defRPr/>
            </a:pPr>
            <a:endParaRPr lang="en-US" altLang="en-US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05" y="862295"/>
            <a:ext cx="2590800" cy="2078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05" y="3025239"/>
            <a:ext cx="2590800" cy="1865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605" y="4992732"/>
            <a:ext cx="2590800" cy="1775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871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8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8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Lifted Condensation Level (LCL)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839326" y="1364198"/>
            <a:ext cx="6112267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The height at which rising air that is cooling at the dry adiabatic rate becomes saturated and 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condensation</a:t>
            </a:r>
            <a:r>
              <a:rPr lang="en-US" altLang="en-US" dirty="0"/>
              <a:t> begins.</a:t>
            </a:r>
          </a:p>
          <a:p>
            <a:pPr lvl="0"/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7" y="1107582"/>
            <a:ext cx="5439096" cy="5473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344" y="3214955"/>
            <a:ext cx="3810000" cy="244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980048" y="6187016"/>
            <a:ext cx="55389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latin typeface="Tahoma" panose="020B0604030504040204" pitchFamily="34" charset="0"/>
              </a:rPr>
              <a:t>Why most clouds have FLAT bottoms!!!</a:t>
            </a:r>
          </a:p>
        </p:txBody>
      </p:sp>
    </p:spTree>
    <p:extLst>
      <p:ext uri="{BB962C8B-B14F-4D97-AF65-F5344CB8AC3E}">
        <p14:creationId xmlns:p14="http://schemas.microsoft.com/office/powerpoint/2010/main" val="423539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188"/>
            <a:ext cx="12192000" cy="1143000"/>
          </a:xfrm>
        </p:spPr>
        <p:txBody>
          <a:bodyPr/>
          <a:lstStyle/>
          <a:p>
            <a:pPr algn="ctr" eaLnBrk="1" hangingPunct="1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Processes that Lift Air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0632" y="1524000"/>
            <a:ext cx="3469104" cy="4953000"/>
          </a:xfrm>
        </p:spPr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dirty="0"/>
              <a:t>Orographic Lifting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z="1000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dirty="0"/>
              <a:t>Frontal Wedging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z="1000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dirty="0"/>
              <a:t>Convergence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z="1000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dirty="0"/>
              <a:t>Localized Convective Lifting (differential heating)</a:t>
            </a:r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152" y="4023225"/>
            <a:ext cx="2590800" cy="2078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368" y="4023225"/>
            <a:ext cx="2590800" cy="2078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75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584" y="3984312"/>
            <a:ext cx="2667000" cy="2078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75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437" y="1383340"/>
            <a:ext cx="6358647" cy="2045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9769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20126" y="0"/>
            <a:ext cx="75718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Orographic Lifting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78062" y="1364198"/>
            <a:ext cx="7173532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Air is 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forced to rise over </a:t>
            </a:r>
            <a:r>
              <a:rPr lang="en-US" altLang="en-US" dirty="0"/>
              <a:t>a mountainous or topographic barrier</a:t>
            </a:r>
          </a:p>
          <a:p>
            <a:pPr marL="609600" indent="-609600">
              <a:defRPr/>
            </a:pP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Rain shadow </a:t>
            </a:r>
            <a:r>
              <a:rPr lang="en-US" altLang="en-US" dirty="0"/>
              <a:t>desert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27" y="3520765"/>
            <a:ext cx="4316927" cy="3243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926" y="3001506"/>
            <a:ext cx="6825803" cy="3856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6" name="Picture 2" descr="https://c2.staticflickr.com/8/7178/6814806652_cea17e015d_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7" y="187403"/>
            <a:ext cx="4256918" cy="3239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6559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Frontal Wedging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6916" y="1132378"/>
            <a:ext cx="11062952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Warmer, 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dense air</a:t>
            </a:r>
            <a:r>
              <a:rPr lang="en-US" altLang="en-US" dirty="0"/>
              <a:t>, is forced over cooler, denser air</a:t>
            </a:r>
          </a:p>
          <a:p>
            <a:pPr marL="609600" indent="-609600">
              <a:defRPr/>
            </a:pP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</a:t>
            </a:r>
            <a:r>
              <a:rPr lang="en-US" altLang="en-US" dirty="0"/>
              <a:t> – when warm and cold air </a:t>
            </a:r>
            <a:r>
              <a:rPr lang="en-US" altLang="en-US" dirty="0" smtClean="0"/>
              <a:t>collide </a:t>
            </a:r>
            <a:r>
              <a:rPr lang="en-US" altLang="en-US" sz="2000" i="1" dirty="0" smtClean="0"/>
              <a:t>(we’ll spend a whole lecture on them)</a:t>
            </a:r>
            <a:endParaRPr lang="en-US" altLang="en-US" i="1" dirty="0"/>
          </a:p>
          <a:p>
            <a:pPr lvl="0"/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414" y="2352912"/>
            <a:ext cx="8483957" cy="43530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9441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Localized Convective Lifting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78062" y="1364198"/>
            <a:ext cx="7173532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Unequal heating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of Earth’s surface causes pockets of air to be warmed more than the surrounding air.</a:t>
            </a:r>
          </a:p>
          <a:p>
            <a:pPr marL="609600" indent="-609600">
              <a:defRPr/>
            </a:pPr>
            <a:endParaRPr lang="en-US" altLang="en-US" sz="1200" dirty="0"/>
          </a:p>
          <a:p>
            <a:pPr marL="609600" indent="-609600">
              <a:defRPr/>
            </a:pPr>
            <a:r>
              <a:rPr lang="en-US" altLang="en-US" dirty="0"/>
              <a:t>Buoyant parcels (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thermals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CC0099"/>
                </a:solidFill>
              </a:rPr>
              <a:t> </a:t>
            </a:r>
            <a:r>
              <a:rPr lang="en-US" altLang="en-US" dirty="0"/>
              <a:t>of hot air rise.</a:t>
            </a:r>
          </a:p>
          <a:p>
            <a:pPr marL="609600" indent="-609600">
              <a:defRPr/>
            </a:pPr>
            <a:endParaRPr lang="en-US" altLang="en-US" sz="1600" dirty="0"/>
          </a:p>
          <a:p>
            <a:pPr marL="609600" indent="-609600">
              <a:defRPr/>
            </a:pPr>
            <a:r>
              <a:rPr lang="en-US" altLang="en-US" dirty="0"/>
              <a:t>After reaching the</a:t>
            </a:r>
            <a:r>
              <a:rPr lang="en-US" altLang="en-US" b="1" dirty="0"/>
              <a:t> LCL</a:t>
            </a:r>
            <a:r>
              <a:rPr lang="en-US" altLang="en-US" dirty="0"/>
              <a:t> they form clouds.</a:t>
            </a:r>
          </a:p>
          <a:p>
            <a:pPr lvl="0"/>
            <a:endParaRPr lang="en-US" dirty="0"/>
          </a:p>
        </p:txBody>
      </p:sp>
      <p:pic>
        <p:nvPicPr>
          <p:cNvPr id="4098" name="Picture 2" descr="http://cache1.asset-cache.net/xd/519714485.jpg?v=1&amp;c=IWSAsset&amp;k=2&amp;d=61BB0DE1DC36ED7BBF6EA8384E8E66ACD1DB44E5599D888AC94CEB99BD0A5B5FC592869360EF86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21" y="1604716"/>
            <a:ext cx="3994021" cy="2487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223" y="4419600"/>
            <a:ext cx="7067550" cy="2273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7474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55432" y="0"/>
            <a:ext cx="78365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Convergence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0252" y="337336"/>
            <a:ext cx="4339645" cy="6336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/>
            <a:r>
              <a:rPr lang="en-US" altLang="en-US" sz="3200" dirty="0"/>
              <a:t>When air flows in from </a:t>
            </a:r>
            <a:r>
              <a:rPr lang="en-US" altLang="en-US" sz="32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than one direction</a:t>
            </a:r>
            <a:r>
              <a:rPr lang="en-US" altLang="en-US" sz="3200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(not a front) can collides</a:t>
            </a:r>
          </a:p>
          <a:p>
            <a:pPr marL="971550" lvl="1" indent="-514350"/>
            <a:r>
              <a:rPr lang="en-US" altLang="en-US" sz="2800" dirty="0"/>
              <a:t>It cannot go down.</a:t>
            </a:r>
          </a:p>
          <a:p>
            <a:pPr marL="971550" lvl="1" indent="-514350"/>
            <a:r>
              <a:rPr lang="en-US" altLang="en-US" sz="2800" dirty="0"/>
              <a:t>It goes up</a:t>
            </a:r>
            <a:r>
              <a:rPr lang="en-US" altLang="en-US" sz="2800" dirty="0" smtClean="0"/>
              <a:t>.</a:t>
            </a:r>
          </a:p>
          <a:p>
            <a:pPr marL="971550" lvl="1" indent="-514350"/>
            <a:endParaRPr lang="en-US" altLang="en-US" sz="2800" dirty="0"/>
          </a:p>
          <a:p>
            <a:pPr marL="514350" indent="-514350"/>
            <a:r>
              <a:rPr lang="en-US" altLang="en-US" sz="3200" dirty="0" smtClean="0"/>
              <a:t>Often happens over islands and other regions where two bodies of water are located closely together</a:t>
            </a:r>
            <a:endParaRPr lang="en-US" altLang="en-US" sz="3200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568" y="1325563"/>
            <a:ext cx="7044762" cy="5007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8693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 Parcels… What are they?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499278" y="1364198"/>
            <a:ext cx="6452315" cy="49688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Parcel is an imaginary volume of air</a:t>
            </a:r>
          </a:p>
          <a:p>
            <a:pPr marL="971550" lvl="1" indent="-514350">
              <a:defRPr/>
            </a:pPr>
            <a:r>
              <a:rPr lang="en-US" altLang="en-US" dirty="0"/>
              <a:t>Typically a few hundred cubic meters in volume</a:t>
            </a:r>
          </a:p>
          <a:p>
            <a:pPr marL="971550" lvl="1" indent="-514350">
              <a:defRPr/>
            </a:pPr>
            <a:endParaRPr lang="en-US" altLang="en-US" dirty="0"/>
          </a:p>
          <a:p>
            <a:pPr marL="971550" lvl="1" indent="-514350">
              <a:defRPr/>
            </a:pPr>
            <a:r>
              <a:rPr lang="en-US" altLang="en-US" dirty="0"/>
              <a:t>Acts independently of the surrounding air</a:t>
            </a:r>
          </a:p>
          <a:p>
            <a:pPr marL="971550" lvl="1" indent="-514350">
              <a:defRPr/>
            </a:pPr>
            <a:endParaRPr lang="en-US" altLang="en-US" dirty="0"/>
          </a:p>
          <a:p>
            <a:pPr marL="971550" lvl="1" indent="-514350">
              <a:defRPr/>
            </a:pPr>
            <a:r>
              <a:rPr lang="en-US" altLang="en-US" dirty="0"/>
              <a:t>It is assumed that no heat is transferred into, or out of it</a:t>
            </a:r>
          </a:p>
          <a:p>
            <a:pPr marL="971550" lvl="1" indent="-514350">
              <a:defRPr/>
            </a:pPr>
            <a:endParaRPr lang="en-US" altLang="en-US" dirty="0">
              <a:solidFill>
                <a:srgbClr val="FF0000"/>
              </a:solidFill>
            </a:endParaRPr>
          </a:p>
          <a:p>
            <a:pPr marL="971550" lvl="1" indent="-514350">
              <a:defRPr/>
            </a:pP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HIGHLY </a:t>
            </a: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IDEALIZED</a:t>
            </a:r>
          </a:p>
          <a:p>
            <a:pPr marL="971550" lvl="1" indent="-514350">
              <a:defRPr/>
            </a:pPr>
            <a:endParaRPr lang="en-US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defRPr/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use them to talk about the likelihood that air will rise up or sink down.</a:t>
            </a:r>
          </a:p>
          <a:p>
            <a:pPr marL="971550" lvl="1" indent="-514350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We need to know this if we want to predict if clouds will form.</a:t>
            </a:r>
            <a:endParaRPr lang="en-US" alt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0"/>
            <a:endParaRPr lang="en-US" dirty="0"/>
          </a:p>
        </p:txBody>
      </p:sp>
      <p:pic>
        <p:nvPicPr>
          <p:cNvPr id="1026" name="Picture 2" descr="http://forecast.weather.gov/jetstream/synoptic/images/adiabat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14" y="1281393"/>
            <a:ext cx="4594715" cy="5134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6751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Adiabatic Temperature Changes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5999" y="1423988"/>
            <a:ext cx="5203064" cy="2963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/>
            <a:r>
              <a:rPr lang="en-US" altLang="en-US" sz="3200" dirty="0"/>
              <a:t>When heat is neither added nor subtracted</a:t>
            </a:r>
          </a:p>
          <a:p>
            <a:pPr marL="609600" indent="-609600"/>
            <a:endParaRPr lang="en-US" altLang="en-US" sz="3200" dirty="0"/>
          </a:p>
          <a:p>
            <a:pPr marL="609600" indent="-609600"/>
            <a:r>
              <a:rPr lang="en-US" altLang="en-US" sz="3200" dirty="0"/>
              <a:t>Result when air is compressed or allowed to expand</a:t>
            </a:r>
          </a:p>
          <a:p>
            <a:pPr lvl="0"/>
            <a:endParaRPr lang="en-US" sz="3200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15" y="1199511"/>
            <a:ext cx="4572000" cy="3292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215444" y="4891193"/>
            <a:ext cx="98298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786944" y="4989618"/>
            <a:ext cx="8763000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dirty="0">
                <a:latin typeface="Tahoma" panose="020B0604030504040204" pitchFamily="34" charset="0"/>
              </a:rPr>
              <a:t>When air is allowed to </a:t>
            </a:r>
            <a:r>
              <a:rPr lang="en-US" altLang="en-US" sz="3500" b="1" dirty="0">
                <a:solidFill>
                  <a:srgbClr val="0000FF"/>
                </a:solidFill>
                <a:latin typeface="Tahoma" panose="020B0604030504040204" pitchFamily="34" charset="0"/>
              </a:rPr>
              <a:t>expand</a:t>
            </a:r>
            <a:r>
              <a:rPr lang="en-US" altLang="en-US" sz="3500" dirty="0">
                <a:latin typeface="Tahoma" panose="020B0604030504040204" pitchFamily="34" charset="0"/>
              </a:rPr>
              <a:t>, it </a:t>
            </a:r>
            <a:r>
              <a:rPr lang="en-US" altLang="en-US" sz="3500" b="1" dirty="0">
                <a:solidFill>
                  <a:srgbClr val="0000FF"/>
                </a:solidFill>
                <a:latin typeface="Tahoma" panose="020B0604030504040204" pitchFamily="34" charset="0"/>
              </a:rPr>
              <a:t>COOLS</a:t>
            </a:r>
            <a:r>
              <a:rPr lang="en-US" altLang="en-US" sz="3500" dirty="0">
                <a:latin typeface="Tahoma" panose="020B0604030504040204" pitchFamily="34" charset="0"/>
              </a:rPr>
              <a:t>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500" dirty="0">
                <a:latin typeface="Tahoma" panose="020B0604030504040204" pitchFamily="34" charset="0"/>
              </a:rPr>
              <a:t>When air is </a:t>
            </a:r>
            <a:r>
              <a:rPr lang="en-US" altLang="en-US" sz="3500" b="1" dirty="0">
                <a:solidFill>
                  <a:srgbClr val="FF0000"/>
                </a:solidFill>
                <a:latin typeface="Tahoma" panose="020B0604030504040204" pitchFamily="34" charset="0"/>
              </a:rPr>
              <a:t>compressed</a:t>
            </a:r>
            <a:r>
              <a:rPr lang="en-US" altLang="en-US" sz="3500" dirty="0">
                <a:latin typeface="Tahoma" panose="020B0604030504040204" pitchFamily="34" charset="0"/>
              </a:rPr>
              <a:t>, it </a:t>
            </a:r>
            <a:r>
              <a:rPr lang="en-US" altLang="en-US" sz="3500" b="1" dirty="0">
                <a:solidFill>
                  <a:srgbClr val="FF0000"/>
                </a:solidFill>
                <a:latin typeface="Tahoma" panose="020B0604030504040204" pitchFamily="34" charset="0"/>
              </a:rPr>
              <a:t>WARMS</a:t>
            </a:r>
            <a:r>
              <a:rPr lang="en-US" altLang="en-US" sz="3500" dirty="0"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180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251407" y="1601479"/>
            <a:ext cx="5071684" cy="49806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Dry Adiabatic Lapse Rate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802221" y="1601479"/>
            <a:ext cx="6007705" cy="5147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/>
            <a:r>
              <a:rPr lang="en-US" altLang="en-US" sz="3200" dirty="0"/>
              <a:t>The change in temperature due to a change in altitude of a 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non-condensing parcel</a:t>
            </a:r>
          </a:p>
          <a:p>
            <a:pPr marL="609600" indent="-609600"/>
            <a:endParaRPr lang="en-US" altLang="en-US" sz="3200" dirty="0"/>
          </a:p>
          <a:p>
            <a:pPr marL="609600" indent="-609600"/>
            <a:r>
              <a:rPr lang="en-US" altLang="en-US" sz="3200" dirty="0"/>
              <a:t>Abbreviated 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DALR</a:t>
            </a:r>
          </a:p>
          <a:p>
            <a:pPr marL="609600" indent="-609600"/>
            <a:endParaRPr lang="en-US" altLang="en-US" sz="3200" b="1" dirty="0">
              <a:solidFill>
                <a:srgbClr val="0000FF"/>
              </a:solidFill>
            </a:endParaRPr>
          </a:p>
          <a:p>
            <a:pPr marL="609600" indent="-609600"/>
            <a:r>
              <a:rPr lang="en-US" altLang="en-US" sz="3200" dirty="0"/>
              <a:t>DALR = 1°C/100m</a:t>
            </a:r>
          </a:p>
          <a:p>
            <a:pPr marL="609600" indent="-609600"/>
            <a:r>
              <a:rPr lang="en-US" altLang="en-US" sz="3200" dirty="0"/>
              <a:t>DALR = 10°C/1000m</a:t>
            </a:r>
          </a:p>
          <a:p>
            <a:pPr marL="609600" indent="-609600"/>
            <a:r>
              <a:rPr lang="en-US" altLang="en-US" sz="3200" dirty="0"/>
              <a:t>DALR = 5.5°F/1000ft</a:t>
            </a:r>
          </a:p>
          <a:p>
            <a:pPr lvl="0"/>
            <a:endParaRPr lang="en-US" sz="3200" dirty="0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1841411" y="5509162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1689011" y="4670962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auto">
          <a:xfrm>
            <a:off x="1536611" y="3604162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auto">
          <a:xfrm>
            <a:off x="1460411" y="2232562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" name="Oval 8"/>
          <p:cNvSpPr>
            <a:spLocks noChangeArrowheads="1"/>
          </p:cNvSpPr>
          <p:nvPr/>
        </p:nvSpPr>
        <p:spPr bwMode="auto">
          <a:xfrm>
            <a:off x="3822611" y="5509162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3746411" y="4670962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3594011" y="3604162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Oval 11"/>
          <p:cNvSpPr>
            <a:spLocks noChangeArrowheads="1"/>
          </p:cNvSpPr>
          <p:nvPr/>
        </p:nvSpPr>
        <p:spPr bwMode="auto">
          <a:xfrm>
            <a:off x="3441611" y="2156362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V="1">
            <a:off x="1917611" y="5128162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V="1">
            <a:off x="1917611" y="4289962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4"/>
          <p:cNvSpPr>
            <a:spLocks noChangeShapeType="1"/>
          </p:cNvSpPr>
          <p:nvPr/>
        </p:nvSpPr>
        <p:spPr bwMode="auto">
          <a:xfrm flipV="1">
            <a:off x="1917611" y="3223162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5"/>
          <p:cNvSpPr>
            <a:spLocks noChangeShapeType="1"/>
          </p:cNvSpPr>
          <p:nvPr/>
        </p:nvSpPr>
        <p:spPr bwMode="auto">
          <a:xfrm>
            <a:off x="3898811" y="3146962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6"/>
          <p:cNvSpPr>
            <a:spLocks noChangeShapeType="1"/>
          </p:cNvSpPr>
          <p:nvPr/>
        </p:nvSpPr>
        <p:spPr bwMode="auto">
          <a:xfrm>
            <a:off x="3975011" y="4289962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3975011" y="5204362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850811" y="4747162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19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933361" y="5371050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ahoma" panose="020B0604030504040204" pitchFamily="34" charset="0"/>
              </a:rPr>
              <a:t>20</a:t>
            </a:r>
            <a:r>
              <a:rPr lang="en-US" altLang="en-US" dirty="0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2990761" y="5432962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20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2984411" y="4747162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19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2908211" y="3756562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18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2679611" y="2627850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ahoma" panose="020B0604030504040204" pitchFamily="34" charset="0"/>
              </a:rPr>
              <a:t>17</a:t>
            </a:r>
            <a:r>
              <a:rPr lang="en-US" altLang="en-US" dirty="0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698411" y="2613562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17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774611" y="3756562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18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33" name="Line 26"/>
          <p:cNvSpPr>
            <a:spLocks noChangeShapeType="1"/>
          </p:cNvSpPr>
          <p:nvPr/>
        </p:nvSpPr>
        <p:spPr bwMode="auto">
          <a:xfrm>
            <a:off x="2298611" y="2156362"/>
            <a:ext cx="10668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 rot="16200000">
            <a:off x="3297149" y="4282024"/>
            <a:ext cx="2895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WARMS</a:t>
            </a:r>
          </a:p>
        </p:txBody>
      </p:sp>
      <p:sp>
        <p:nvSpPr>
          <p:cNvPr id="35" name="Text Box 28"/>
          <p:cNvSpPr txBox="1">
            <a:spLocks noChangeArrowheads="1"/>
          </p:cNvSpPr>
          <p:nvPr/>
        </p:nvSpPr>
        <p:spPr bwMode="auto">
          <a:xfrm rot="16200000">
            <a:off x="-825588" y="4434424"/>
            <a:ext cx="2895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500" b="1" dirty="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COOLS</a:t>
            </a:r>
          </a:p>
        </p:txBody>
      </p:sp>
    </p:spTree>
    <p:extLst>
      <p:ext uri="{BB962C8B-B14F-4D97-AF65-F5344CB8AC3E}">
        <p14:creationId xmlns:p14="http://schemas.microsoft.com/office/powerpoint/2010/main" val="125639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259244" y="1464555"/>
            <a:ext cx="5071684" cy="49806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Wet Adiabatic Lapse Rate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11927" y="1638265"/>
            <a:ext cx="6235430" cy="4674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The change in temperature due to a change in altitude of a </a:t>
            </a:r>
            <a:r>
              <a:rPr lang="en-US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condensing parcel</a:t>
            </a:r>
          </a:p>
          <a:p>
            <a:pPr marL="609600" indent="-609600">
              <a:lnSpc>
                <a:spcPct val="80000"/>
              </a:lnSpc>
            </a:pPr>
            <a:endParaRPr lang="en-US" altLang="en-US" sz="3200" dirty="0"/>
          </a:p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Abbreviated </a:t>
            </a:r>
            <a:r>
              <a:rPr lang="en-US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WALR</a:t>
            </a:r>
          </a:p>
          <a:p>
            <a:pPr marL="609600" indent="-609600">
              <a:lnSpc>
                <a:spcPct val="80000"/>
              </a:lnSpc>
            </a:pPr>
            <a:endParaRPr lang="en-US" altLang="en-US" sz="3200" dirty="0"/>
          </a:p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WALR = ~0.6°C/100m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WALR = ~6°C/1000m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WALR = ~3.3°F/1000ft</a:t>
            </a:r>
          </a:p>
          <a:p>
            <a:pPr lvl="0"/>
            <a:endParaRPr lang="en-US" sz="3200" dirty="0"/>
          </a:p>
        </p:txBody>
      </p:sp>
      <p:sp>
        <p:nvSpPr>
          <p:cNvPr id="37" name="Oval 4"/>
          <p:cNvSpPr>
            <a:spLocks noChangeArrowheads="1"/>
          </p:cNvSpPr>
          <p:nvPr/>
        </p:nvSpPr>
        <p:spPr bwMode="auto">
          <a:xfrm>
            <a:off x="2042634" y="549275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Oval 5"/>
          <p:cNvSpPr>
            <a:spLocks noChangeArrowheads="1"/>
          </p:cNvSpPr>
          <p:nvPr/>
        </p:nvSpPr>
        <p:spPr bwMode="auto">
          <a:xfrm>
            <a:off x="1890234" y="465455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Oval 6"/>
          <p:cNvSpPr>
            <a:spLocks noChangeArrowheads="1"/>
          </p:cNvSpPr>
          <p:nvPr/>
        </p:nvSpPr>
        <p:spPr bwMode="auto">
          <a:xfrm>
            <a:off x="1737834" y="358775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" name="Oval 7"/>
          <p:cNvSpPr>
            <a:spLocks noChangeArrowheads="1"/>
          </p:cNvSpPr>
          <p:nvPr/>
        </p:nvSpPr>
        <p:spPr bwMode="auto">
          <a:xfrm>
            <a:off x="1661634" y="22161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" name="Oval 8"/>
          <p:cNvSpPr>
            <a:spLocks noChangeArrowheads="1"/>
          </p:cNvSpPr>
          <p:nvPr/>
        </p:nvSpPr>
        <p:spPr bwMode="auto">
          <a:xfrm>
            <a:off x="4023834" y="549275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" name="Oval 9"/>
          <p:cNvSpPr>
            <a:spLocks noChangeArrowheads="1"/>
          </p:cNvSpPr>
          <p:nvPr/>
        </p:nvSpPr>
        <p:spPr bwMode="auto">
          <a:xfrm>
            <a:off x="3947634" y="465455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3" name="Oval 10"/>
          <p:cNvSpPr>
            <a:spLocks noChangeArrowheads="1"/>
          </p:cNvSpPr>
          <p:nvPr/>
        </p:nvSpPr>
        <p:spPr bwMode="auto">
          <a:xfrm>
            <a:off x="3795234" y="358775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" name="Oval 11"/>
          <p:cNvSpPr>
            <a:spLocks noChangeArrowheads="1"/>
          </p:cNvSpPr>
          <p:nvPr/>
        </p:nvSpPr>
        <p:spPr bwMode="auto">
          <a:xfrm>
            <a:off x="3642834" y="21399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5" name="Line 12"/>
          <p:cNvSpPr>
            <a:spLocks noChangeShapeType="1"/>
          </p:cNvSpPr>
          <p:nvPr/>
        </p:nvSpPr>
        <p:spPr bwMode="auto">
          <a:xfrm flipV="1">
            <a:off x="2118834" y="5111750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 flipV="1">
            <a:off x="2118834" y="4273550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4"/>
          <p:cNvSpPr>
            <a:spLocks noChangeShapeType="1"/>
          </p:cNvSpPr>
          <p:nvPr/>
        </p:nvSpPr>
        <p:spPr bwMode="auto">
          <a:xfrm flipV="1">
            <a:off x="2118834" y="3206750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00034" y="3130550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4176234" y="4273550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17"/>
          <p:cNvSpPr>
            <a:spLocks noChangeShapeType="1"/>
          </p:cNvSpPr>
          <p:nvPr/>
        </p:nvSpPr>
        <p:spPr bwMode="auto">
          <a:xfrm>
            <a:off x="4176234" y="5187950"/>
            <a:ext cx="0" cy="304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Text Box 18"/>
          <p:cNvSpPr txBox="1">
            <a:spLocks noChangeArrowheads="1"/>
          </p:cNvSpPr>
          <p:nvPr/>
        </p:nvSpPr>
        <p:spPr bwMode="auto">
          <a:xfrm>
            <a:off x="899634" y="4730750"/>
            <a:ext cx="874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19.5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1134584" y="5354638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20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2957034" y="5416550"/>
            <a:ext cx="874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21.5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54" name="Text Box 21"/>
          <p:cNvSpPr txBox="1">
            <a:spLocks noChangeArrowheads="1"/>
          </p:cNvSpPr>
          <p:nvPr/>
        </p:nvSpPr>
        <p:spPr bwMode="auto">
          <a:xfrm>
            <a:off x="2957034" y="4730750"/>
            <a:ext cx="874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20.5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2844322" y="3740150"/>
            <a:ext cx="8747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19.5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56" name="Text Box 23"/>
          <p:cNvSpPr txBox="1">
            <a:spLocks noChangeArrowheads="1"/>
          </p:cNvSpPr>
          <p:nvPr/>
        </p:nvSpPr>
        <p:spPr bwMode="auto">
          <a:xfrm>
            <a:off x="2728434" y="2611438"/>
            <a:ext cx="8747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ahoma" panose="020B0604030504040204" pitchFamily="34" charset="0"/>
              </a:rPr>
              <a:t>18.5</a:t>
            </a:r>
            <a:r>
              <a:rPr lang="en-US" altLang="en-US" dirty="0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57" name="Text Box 24"/>
          <p:cNvSpPr txBox="1">
            <a:spLocks noChangeArrowheads="1"/>
          </p:cNvSpPr>
          <p:nvPr/>
        </p:nvSpPr>
        <p:spPr bwMode="auto">
          <a:xfrm>
            <a:off x="671034" y="2597150"/>
            <a:ext cx="874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18.5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58" name="Text Box 25"/>
          <p:cNvSpPr txBox="1">
            <a:spLocks noChangeArrowheads="1"/>
          </p:cNvSpPr>
          <p:nvPr/>
        </p:nvSpPr>
        <p:spPr bwMode="auto">
          <a:xfrm>
            <a:off x="786922" y="3740150"/>
            <a:ext cx="8747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ahoma" panose="020B0604030504040204" pitchFamily="34" charset="0"/>
              </a:rPr>
              <a:t>19.0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°C</a:t>
            </a:r>
          </a:p>
        </p:txBody>
      </p:sp>
      <p:sp>
        <p:nvSpPr>
          <p:cNvPr id="59" name="Line 26"/>
          <p:cNvSpPr>
            <a:spLocks noChangeShapeType="1"/>
          </p:cNvSpPr>
          <p:nvPr/>
        </p:nvSpPr>
        <p:spPr bwMode="auto">
          <a:xfrm>
            <a:off x="2499834" y="2139950"/>
            <a:ext cx="10668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Text Box 27"/>
          <p:cNvSpPr txBox="1">
            <a:spLocks noChangeArrowheads="1"/>
          </p:cNvSpPr>
          <p:nvPr/>
        </p:nvSpPr>
        <p:spPr bwMode="auto">
          <a:xfrm rot="16200000">
            <a:off x="2737166" y="3653631"/>
            <a:ext cx="4113212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WARMS at the DALR</a:t>
            </a:r>
          </a:p>
        </p:txBody>
      </p:sp>
      <p:sp>
        <p:nvSpPr>
          <p:cNvPr id="61" name="Text Box 28"/>
          <p:cNvSpPr txBox="1">
            <a:spLocks noChangeArrowheads="1"/>
          </p:cNvSpPr>
          <p:nvPr/>
        </p:nvSpPr>
        <p:spPr bwMode="auto">
          <a:xfrm rot="16200000">
            <a:off x="-776765" y="4113212"/>
            <a:ext cx="2895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500" b="1" dirty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COOLS</a:t>
            </a:r>
          </a:p>
        </p:txBody>
      </p:sp>
    </p:spTree>
    <p:extLst>
      <p:ext uri="{BB962C8B-B14F-4D97-AF65-F5344CB8AC3E}">
        <p14:creationId xmlns:p14="http://schemas.microsoft.com/office/powerpoint/2010/main" val="60152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 animBg="1"/>
      <p:bldP spid="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Adiabatic Lapse Rates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583251" y="1712889"/>
            <a:ext cx="4770549" cy="4658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</a:pPr>
            <a:r>
              <a:rPr lang="en-US" alt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WALR</a:t>
            </a:r>
            <a:r>
              <a:rPr lang="en-US" altLang="en-US" dirty="0" smtClean="0"/>
              <a:t> - The </a:t>
            </a:r>
            <a:r>
              <a:rPr lang="en-US" altLang="en-US" dirty="0"/>
              <a:t>change in temperature due to a change in altitude of a </a:t>
            </a:r>
            <a:r>
              <a:rPr lang="en-US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condensing parcel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marL="609600" indent="-609600"/>
            <a:r>
              <a:rPr lang="en-US" alt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DALR</a:t>
            </a:r>
            <a:r>
              <a:rPr lang="en-US" altLang="en-US" dirty="0" smtClean="0"/>
              <a:t> - The change in temperature due to a change in altitude of a </a:t>
            </a: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non-condensing parcel</a:t>
            </a:r>
            <a:endParaRPr lang="en-US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97" y="1197734"/>
            <a:ext cx="5955058" cy="4283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362756" y="5670363"/>
            <a:ext cx="5906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DALR and WALR help us understand if a parcel of air will rise or sink. This determines if we get a cloud, what type, and at what height above the surface!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2209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984122" y="0"/>
            <a:ext cx="72078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Atmospheric 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25037" y="1596979"/>
            <a:ext cx="5828763" cy="4774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When air rises it cools and eventually produces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clouds</a:t>
            </a:r>
          </a:p>
          <a:p>
            <a:pPr marL="609600" indent="-609600">
              <a:defRPr/>
            </a:pPr>
            <a:endParaRPr lang="en-US" altLang="en-US" b="1" dirty="0">
              <a:solidFill>
                <a:srgbClr val="CC0099"/>
              </a:solidFill>
            </a:endParaRPr>
          </a:p>
          <a:p>
            <a:pPr marL="609600" indent="-609600">
              <a:defRPr/>
            </a:pPr>
            <a:r>
              <a:rPr lang="en-US" altLang="en-US" dirty="0"/>
              <a:t>By comparing a parcel of air to its surrounding you can tell if will rise or sink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42" y="222832"/>
            <a:ext cx="4721181" cy="6358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img.over-blog.com/600x132/5/92/90/01/Documents-1/Panorama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887" y="4679222"/>
            <a:ext cx="5972913" cy="1325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3762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061396" y="0"/>
            <a:ext cx="71306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Atmospheric 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422005" y="1325563"/>
            <a:ext cx="6168981" cy="5046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Stable Air</a:t>
            </a:r>
          </a:p>
          <a:p>
            <a:pPr marL="971550" lvl="1" indent="-514350">
              <a:defRPr/>
            </a:pPr>
            <a:r>
              <a:rPr lang="en-US" altLang="en-US" sz="3200" dirty="0"/>
              <a:t>If a parcel were cooler than the surrounding environment, it would be more dense</a:t>
            </a:r>
          </a:p>
          <a:p>
            <a:pPr marL="971550" lvl="1" indent="-514350">
              <a:defRPr/>
            </a:pPr>
            <a:endParaRPr lang="en-US" altLang="en-US" sz="3200" dirty="0"/>
          </a:p>
          <a:p>
            <a:pPr marL="971550" lvl="1" indent="-514350">
              <a:defRPr/>
            </a:pPr>
            <a:r>
              <a:rPr lang="en-US" altLang="en-US" sz="3200" dirty="0"/>
              <a:t>If allowed to do so it would sink back to it’s original position</a:t>
            </a:r>
          </a:p>
          <a:p>
            <a:pPr marL="971550" lvl="1" indent="-514350">
              <a:defRPr/>
            </a:pPr>
            <a:endParaRPr lang="en-US" altLang="en-US" sz="3200" dirty="0"/>
          </a:p>
          <a:p>
            <a:pPr marL="971550" lvl="1" indent="-514350">
              <a:defRPr/>
            </a:pPr>
            <a:r>
              <a:rPr lang="en-US" altLang="en-US" sz="3200" dirty="0"/>
              <a:t>Air of this type </a:t>
            </a:r>
            <a:r>
              <a:rPr lang="en-US" alt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resists vertical motion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67" y="172591"/>
            <a:ext cx="4791030" cy="645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880314" y="643944"/>
            <a:ext cx="1506829" cy="6214056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617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061396" y="0"/>
            <a:ext cx="71306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Atmospheric 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82613" y="1325563"/>
            <a:ext cx="5571187" cy="5046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Unstable Air</a:t>
            </a:r>
          </a:p>
          <a:p>
            <a:pPr marL="971550" lvl="1" indent="-514350">
              <a:defRPr/>
            </a:pPr>
            <a:r>
              <a:rPr lang="en-US" altLang="en-US" sz="3200" dirty="0"/>
              <a:t>If a parcel were warmer than the surrounding environment, it would be less dense</a:t>
            </a:r>
          </a:p>
          <a:p>
            <a:pPr marL="971550" lvl="1" indent="-514350">
              <a:defRPr/>
            </a:pPr>
            <a:endParaRPr lang="en-US" altLang="en-US" sz="3200" dirty="0"/>
          </a:p>
          <a:p>
            <a:pPr marL="971550" lvl="1" indent="-514350">
              <a:defRPr/>
            </a:pPr>
            <a:r>
              <a:rPr lang="en-US" altLang="en-US" sz="3200" dirty="0"/>
              <a:t>If allowed to do so it would rise until it reached an altitude where it’s temperature </a:t>
            </a:r>
            <a:r>
              <a:rPr lang="en-US" alt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equaled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en-US" sz="3200" dirty="0"/>
              <a:t>that of its surroundings.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67" y="172591"/>
            <a:ext cx="4791030" cy="645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70367" y="527965"/>
            <a:ext cx="1584191" cy="6098077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27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718220" y="0"/>
            <a:ext cx="64737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Types of 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0027" y="365364"/>
            <a:ext cx="5278193" cy="6009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Determined by measuring air temperatures at different heights and comparing it to the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lapse rate</a:t>
            </a:r>
            <a:r>
              <a:rPr lang="en-US" alt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marL="1066800" lvl="1" indent="-609600">
              <a:defRPr/>
            </a:pPr>
            <a:r>
              <a:rPr lang="en-US" altLang="en-US" b="1" dirty="0" smtClean="0"/>
              <a:t>The </a:t>
            </a:r>
            <a:r>
              <a:rPr lang="en-US" alt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ELR</a:t>
            </a:r>
            <a:r>
              <a:rPr lang="en-US" altLang="en-US" b="1" dirty="0" smtClean="0"/>
              <a:t> is the </a:t>
            </a:r>
            <a:r>
              <a:rPr lang="en-US" alt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ACTUAL</a:t>
            </a:r>
            <a:r>
              <a:rPr lang="en-US" altLang="en-US" b="1" dirty="0" smtClean="0"/>
              <a:t> change in temperature with height</a:t>
            </a:r>
          </a:p>
          <a:p>
            <a:pPr marL="1066800" lvl="1" indent="-609600">
              <a:defRPr/>
            </a:pPr>
            <a:endParaRPr lang="en-US" altLang="en-US" b="1" dirty="0">
              <a:solidFill>
                <a:srgbClr val="00B05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609600" indent="-609600">
              <a:defRPr/>
            </a:pPr>
            <a:endParaRPr lang="en-US" altLang="en-US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/>
              <a:t>Absolute Stability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dirty="0"/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/>
              <a:t>Absolute Instability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dirty="0"/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/>
              <a:t>Conditional Instability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941" y="2108055"/>
            <a:ext cx="5660801" cy="442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57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Absolute 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4547" y="1584407"/>
            <a:ext cx="4803819" cy="36928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sz="3600" dirty="0"/>
              <a:t>When the environmental lapse rate is </a:t>
            </a:r>
            <a:r>
              <a:rPr lang="en-US" alt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</a:t>
            </a:r>
            <a:r>
              <a:rPr lang="en-US" altLang="en-US" sz="3600" dirty="0"/>
              <a:t> than the wet adiabatic lapse </a:t>
            </a:r>
            <a:r>
              <a:rPr lang="en-US" altLang="en-US" sz="3600" dirty="0" smtClean="0"/>
              <a:t>rate</a:t>
            </a:r>
          </a:p>
          <a:p>
            <a:pPr marL="609600" indent="-609600">
              <a:defRPr/>
            </a:pPr>
            <a:endParaRPr lang="en-US" altLang="en-US" sz="3600" dirty="0" smtClean="0"/>
          </a:p>
          <a:p>
            <a:pPr marL="609600" indent="-609600">
              <a:defRPr/>
            </a:pPr>
            <a:r>
              <a:rPr lang="en-US" altLang="en-US" sz="3600" dirty="0" smtClean="0"/>
              <a:t>Example:</a:t>
            </a:r>
          </a:p>
          <a:p>
            <a:pPr marL="1066800" lvl="1" indent="-609600">
              <a:defRPr/>
            </a:pPr>
            <a:r>
              <a:rPr lang="en-US" altLang="en-US" sz="3200" dirty="0" smtClean="0"/>
              <a:t>ELR = 5 </a:t>
            </a:r>
            <a:r>
              <a:rPr lang="en-US" altLang="en-US" sz="3200" dirty="0" err="1" smtClean="0"/>
              <a:t>deg</a:t>
            </a:r>
            <a:r>
              <a:rPr lang="en-US" altLang="en-US" sz="3200" dirty="0" smtClean="0"/>
              <a:t>/1000m</a:t>
            </a:r>
          </a:p>
          <a:p>
            <a:pPr marL="1066800" lvl="1" indent="-609600">
              <a:defRPr/>
            </a:pPr>
            <a:r>
              <a:rPr lang="en-US" altLang="en-US" sz="3200" dirty="0" smtClean="0"/>
              <a:t>WALR = 6 </a:t>
            </a:r>
            <a:r>
              <a:rPr lang="en-US" altLang="en-US" sz="3200" dirty="0" err="1" smtClean="0"/>
              <a:t>deg</a:t>
            </a:r>
            <a:r>
              <a:rPr lang="en-US" altLang="en-US" sz="3200" dirty="0" smtClean="0"/>
              <a:t>/1000m</a:t>
            </a:r>
            <a:endParaRPr lang="en-US" altLang="en-US" sz="3200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366" y="1427396"/>
            <a:ext cx="7233634" cy="5019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" y="6092522"/>
            <a:ext cx="511248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ELR &lt; WALR</a:t>
            </a:r>
          </a:p>
        </p:txBody>
      </p:sp>
    </p:spTree>
    <p:extLst>
      <p:ext uri="{BB962C8B-B14F-4D97-AF65-F5344CB8AC3E}">
        <p14:creationId xmlns:p14="http://schemas.microsoft.com/office/powerpoint/2010/main" val="231576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Absolute Instability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67426" y="1467229"/>
            <a:ext cx="4025744" cy="4985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When the environmental lapse rate is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</a:t>
            </a:r>
            <a:r>
              <a:rPr lang="en-US" altLang="en-US" dirty="0"/>
              <a:t> than the dry adiabatic lapse </a:t>
            </a:r>
            <a:r>
              <a:rPr lang="en-US" altLang="en-US" dirty="0" smtClean="0"/>
              <a:t>rate</a:t>
            </a:r>
          </a:p>
          <a:p>
            <a:pPr marL="609600" indent="-609600">
              <a:defRPr/>
            </a:pPr>
            <a:endParaRPr lang="en-US" altLang="en-US" dirty="0"/>
          </a:p>
          <a:p>
            <a:pPr marL="609600" indent="-609600">
              <a:defRPr/>
            </a:pPr>
            <a:r>
              <a:rPr lang="en-US" altLang="en-US" dirty="0" smtClean="0"/>
              <a:t>Example</a:t>
            </a:r>
            <a:endParaRPr lang="en-US" altLang="en-US" dirty="0"/>
          </a:p>
          <a:p>
            <a:pPr marL="1066800" lvl="1" indent="-609600">
              <a:defRPr/>
            </a:pPr>
            <a:r>
              <a:rPr lang="en-US" altLang="en-US" dirty="0" smtClean="0"/>
              <a:t>ELR = 12 </a:t>
            </a:r>
            <a:r>
              <a:rPr lang="en-US" altLang="en-US" dirty="0" err="1" smtClean="0"/>
              <a:t>deg</a:t>
            </a:r>
            <a:r>
              <a:rPr lang="en-US" altLang="en-US" dirty="0" smtClean="0"/>
              <a:t>/1000m </a:t>
            </a:r>
          </a:p>
          <a:p>
            <a:pPr marL="1066800" lvl="1" indent="-609600">
              <a:defRPr/>
            </a:pPr>
            <a:r>
              <a:rPr lang="en-US" altLang="en-US" dirty="0" smtClean="0"/>
              <a:t>DALR = 10 </a:t>
            </a:r>
            <a:r>
              <a:rPr lang="en-US" altLang="en-US" dirty="0" err="1" smtClean="0"/>
              <a:t>deg</a:t>
            </a:r>
            <a:r>
              <a:rPr lang="en-US" altLang="en-US" dirty="0" smtClean="0"/>
              <a:t>/1000m</a:t>
            </a:r>
          </a:p>
          <a:p>
            <a:pPr marL="1066800" lvl="1" indent="-609600">
              <a:defRPr/>
            </a:pPr>
            <a:endParaRPr lang="en-US" alt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821" y="1673897"/>
            <a:ext cx="7348656" cy="4571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6056817"/>
            <a:ext cx="4563979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ELR &gt; DALR</a:t>
            </a:r>
          </a:p>
        </p:txBody>
      </p:sp>
    </p:spTree>
    <p:extLst>
      <p:ext uri="{BB962C8B-B14F-4D97-AF65-F5344CB8AC3E}">
        <p14:creationId xmlns:p14="http://schemas.microsoft.com/office/powerpoint/2010/main" val="215919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Conditional Instability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2"/>
            <a:ext cx="4382410" cy="537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When the moist air has an environmental lapse rate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r>
              <a:rPr lang="en-US" altLang="en-US" dirty="0">
                <a:solidFill>
                  <a:srgbClr val="00B050"/>
                </a:solidFill>
              </a:rPr>
              <a:t> </a:t>
            </a:r>
            <a:r>
              <a:rPr lang="en-US" altLang="en-US" dirty="0"/>
              <a:t>the dry &amp; wet adiabatic lapse </a:t>
            </a:r>
            <a:r>
              <a:rPr lang="en-US" altLang="en-US" dirty="0" smtClean="0"/>
              <a:t>rates</a:t>
            </a:r>
          </a:p>
          <a:p>
            <a:pPr marL="609600" indent="-609600">
              <a:defRPr/>
            </a:pPr>
            <a:endParaRPr lang="en-US" altLang="en-US" dirty="0"/>
          </a:p>
          <a:p>
            <a:pPr marL="609600" indent="-609600">
              <a:defRPr/>
            </a:pPr>
            <a:r>
              <a:rPr lang="en-US" altLang="en-US" dirty="0" smtClean="0"/>
              <a:t>Example:</a:t>
            </a:r>
          </a:p>
          <a:p>
            <a:pPr marL="1066800" lvl="1" indent="-609600">
              <a:defRPr/>
            </a:pPr>
            <a:r>
              <a:rPr lang="en-US" altLang="en-US" dirty="0" smtClean="0"/>
              <a:t>ELR =  8 </a:t>
            </a:r>
            <a:r>
              <a:rPr lang="en-US" altLang="en-US" dirty="0" err="1" smtClean="0"/>
              <a:t>deg</a:t>
            </a:r>
            <a:r>
              <a:rPr lang="en-US" altLang="en-US" dirty="0" smtClean="0"/>
              <a:t>/1000m</a:t>
            </a:r>
          </a:p>
          <a:p>
            <a:pPr marL="1066800" lvl="1" indent="-609600">
              <a:defRPr/>
            </a:pPr>
            <a:r>
              <a:rPr lang="en-US" altLang="en-US" dirty="0" smtClean="0"/>
              <a:t>WALR = 5 </a:t>
            </a:r>
            <a:r>
              <a:rPr lang="en-US" altLang="en-US" dirty="0" err="1" smtClean="0"/>
              <a:t>deg</a:t>
            </a:r>
            <a:r>
              <a:rPr lang="en-US" altLang="en-US" dirty="0" smtClean="0"/>
              <a:t>/1000m</a:t>
            </a:r>
          </a:p>
          <a:p>
            <a:pPr marL="1066800" lvl="1" indent="-609600">
              <a:defRPr/>
            </a:pPr>
            <a:r>
              <a:rPr lang="en-US" altLang="en-US" dirty="0" smtClean="0"/>
              <a:t>DALR = 10 </a:t>
            </a:r>
            <a:r>
              <a:rPr lang="en-US" altLang="en-US" dirty="0" err="1" smtClean="0"/>
              <a:t>deg</a:t>
            </a:r>
            <a:r>
              <a:rPr lang="en-US" altLang="en-US" dirty="0" smtClean="0"/>
              <a:t>/1000m</a:t>
            </a:r>
            <a:endParaRPr lang="en-US" alt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394" y="1435994"/>
            <a:ext cx="7181606" cy="490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5905298"/>
            <a:ext cx="5010394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WALR &lt; ELR &lt; DALR</a:t>
            </a:r>
          </a:p>
        </p:txBody>
      </p:sp>
    </p:spTree>
    <p:extLst>
      <p:ext uri="{BB962C8B-B14F-4D97-AF65-F5344CB8AC3E}">
        <p14:creationId xmlns:p14="http://schemas.microsoft.com/office/powerpoint/2010/main" val="419683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Stability and Daily Weather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151549" y="1325563"/>
            <a:ext cx="6202252" cy="504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In general, when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stable air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is forced aloft, the associated clouds have little vertical thickness, and precipitation, if any, is light.</a:t>
            </a:r>
          </a:p>
          <a:p>
            <a:pPr marL="609600" indent="-609600">
              <a:defRPr/>
            </a:pPr>
            <a:endParaRPr lang="en-US" altLang="en-US" dirty="0"/>
          </a:p>
          <a:p>
            <a:pPr marL="609600" indent="-609600">
              <a:defRPr/>
            </a:pPr>
            <a:r>
              <a:rPr lang="en-US" altLang="en-US" dirty="0"/>
              <a:t>In contrast, clouds associated with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unstable air</a:t>
            </a:r>
            <a:r>
              <a:rPr lang="en-US" alt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are towering and frequently accompanied by heavy rain. </a:t>
            </a:r>
            <a:endParaRPr lang="en-US" altLang="en-US" dirty="0" smtClean="0"/>
          </a:p>
          <a:p>
            <a:pPr marL="1066800" lvl="1" indent="-609600">
              <a:defRPr/>
            </a:pPr>
            <a:r>
              <a:rPr lang="en-US" altLang="en-US" dirty="0" smtClean="0"/>
              <a:t>e.g. the thunderstorms we’ve been having due to the unstable air caused by the passing hurricanes</a:t>
            </a:r>
            <a:endParaRPr lang="en-US" alt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58" y="1328197"/>
            <a:ext cx="3333750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71" y="4223797"/>
            <a:ext cx="3328987" cy="2147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872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22938" y="0"/>
            <a:ext cx="89690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How Stability Changes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633537" y="2101515"/>
            <a:ext cx="7720264" cy="4582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sz="33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Stability is enhanced by the following: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sz="2800" dirty="0"/>
              <a:t>Radiation cooling of Earth’s surface after sunset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sz="2800" dirty="0"/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sz="2800" dirty="0"/>
              <a:t>The cooling of an air mass from below as it traverses a cold surface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sz="2800" dirty="0"/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sz="2800" dirty="0"/>
              <a:t>General subsidence within an air column (sinking</a:t>
            </a:r>
            <a:r>
              <a:rPr lang="en-US" altLang="en-US" sz="2800" dirty="0" smtClean="0"/>
              <a:t>)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sz="2800" dirty="0" smtClean="0"/>
          </a:p>
          <a:p>
            <a:pPr marL="457200" lvl="1" indent="0">
              <a:buNone/>
              <a:defRPr/>
            </a:pPr>
            <a:endParaRPr lang="en-US" alt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60" y="105782"/>
            <a:ext cx="3093079" cy="664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6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33748" y="0"/>
            <a:ext cx="89582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How Stability Changes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473115" y="1325563"/>
            <a:ext cx="7880685" cy="5358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sz="33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Instability </a:t>
            </a:r>
            <a:r>
              <a:rPr lang="en-US" altLang="en-US" sz="33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enhanced by the following: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sz="2800" dirty="0"/>
              <a:t>Intense solar heating warming the lowermost layer of the atmosphere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sz="2800" dirty="0"/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sz="2800" dirty="0"/>
              <a:t>The heating of an air mass from below as it passes over a warm surface.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sz="2800" dirty="0"/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sz="2800" dirty="0"/>
              <a:t>General upward movement of air caused by processes such as orographic lifting, frontal wedging, and convergence.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sz="2800" dirty="0"/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r>
              <a:rPr lang="en-US" altLang="en-US" sz="2800" dirty="0"/>
              <a:t>Radiation cooling from cloud tops.</a:t>
            </a:r>
          </a:p>
          <a:p>
            <a:pPr marL="971550" lvl="1" indent="-514350">
              <a:buFont typeface="Wingdings" panose="05000000000000000000" pitchFamily="2" charset="2"/>
              <a:buAutoNum type="arabicPeriod"/>
              <a:defRPr/>
            </a:pPr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51" y="91350"/>
            <a:ext cx="3114697" cy="667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9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638"/>
            <a:ext cx="8919411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Vertical Air Movement and Stability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516" y="1056776"/>
            <a:ext cx="11450052" cy="2372225"/>
          </a:xfrm>
        </p:spPr>
        <p:txBody>
          <a:bodyPr>
            <a:normAutofit/>
          </a:bodyPr>
          <a:lstStyle/>
          <a:p>
            <a:pPr marL="609600" indent="-609600">
              <a:defRPr/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Subsidence</a:t>
            </a:r>
          </a:p>
          <a:p>
            <a:pPr marL="971550" lvl="1" indent="-514350">
              <a:defRPr/>
            </a:pPr>
            <a:r>
              <a:rPr lang="en-US" altLang="en-US" dirty="0" smtClean="0"/>
              <a:t>the general downward motion of air</a:t>
            </a:r>
          </a:p>
          <a:p>
            <a:pPr marL="1352550" lvl="2" indent="-438150">
              <a:defRPr/>
            </a:pPr>
            <a:endParaRPr lang="en-US" altLang="en-US" sz="1600" dirty="0" smtClean="0"/>
          </a:p>
          <a:p>
            <a:pPr marL="971550" lvl="1" indent="-514350">
              <a:defRPr/>
            </a:pPr>
            <a:r>
              <a:rPr lang="en-US" altLang="en-US" b="1" dirty="0" smtClean="0"/>
              <a:t>Usually Stabilizes the air since the air above is warmed</a:t>
            </a:r>
          </a:p>
          <a:p>
            <a:pPr marL="971550" lvl="1" indent="-514350">
              <a:defRPr/>
            </a:pPr>
            <a:endParaRPr lang="en-US" altLang="en-US" sz="1800" b="1" dirty="0" smtClean="0"/>
          </a:p>
          <a:p>
            <a:pPr marL="971550" lvl="1" indent="-514350">
              <a:defRPr/>
            </a:pPr>
            <a:r>
              <a:rPr lang="en-US" altLang="en-US" dirty="0" smtClean="0"/>
              <a:t>Can result in the </a:t>
            </a: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evaporation of clouds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65" y="3672953"/>
            <a:ext cx="6460922" cy="2941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Effects of subside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4" y="3064043"/>
            <a:ext cx="4677110" cy="3550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ttp://www.giss.nasa.gov/research/briefs/koch_06/bcalif_amo_20092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189" y="229186"/>
            <a:ext cx="2530642" cy="2530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1589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061284" y="1"/>
            <a:ext cx="7130716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Absolutely Stable Review</a:t>
            </a: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852" y="1350739"/>
            <a:ext cx="2133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StableAtmospher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3199" y="181309"/>
            <a:ext cx="4649537" cy="6198630"/>
          </a:xfr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8229600" y="1056776"/>
            <a:ext cx="3416968" cy="532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Absolute Stability</a:t>
            </a:r>
          </a:p>
          <a:p>
            <a:pPr marL="609600" indent="-609600">
              <a:defRPr/>
            </a:pPr>
            <a:endParaRPr lang="en-US" altLang="en-US" dirty="0" smtClean="0"/>
          </a:p>
          <a:p>
            <a:pPr marL="609600" indent="-609600">
              <a:defRPr/>
            </a:pPr>
            <a:r>
              <a:rPr lang="en-US" altLang="en-US" dirty="0" smtClean="0"/>
              <a:t>When </a:t>
            </a:r>
            <a:r>
              <a:rPr lang="en-US" altLang="en-US" dirty="0"/>
              <a:t>the environmental lapse rate is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</a:t>
            </a:r>
            <a:r>
              <a:rPr lang="en-US" altLang="en-US" dirty="0"/>
              <a:t> than the wet adiabatic lapse rate</a:t>
            </a:r>
          </a:p>
          <a:p>
            <a:pPr marL="1352550" lvl="2" indent="-438150">
              <a:defRPr/>
            </a:pPr>
            <a:endParaRPr lang="en-US" altLang="en-US" sz="1600" dirty="0" smtClean="0"/>
          </a:p>
          <a:p>
            <a:pPr algn="ctr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ELR &lt; WALR</a:t>
            </a:r>
          </a:p>
        </p:txBody>
      </p:sp>
    </p:spTree>
    <p:extLst>
      <p:ext uri="{BB962C8B-B14F-4D97-AF65-F5344CB8AC3E}">
        <p14:creationId xmlns:p14="http://schemas.microsoft.com/office/powerpoint/2010/main" val="267832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5073646" y="0"/>
            <a:ext cx="7118353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Absolutely Unstable Review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70" y="1188067"/>
            <a:ext cx="2181225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UnstableAtmospher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0701" y="133183"/>
            <a:ext cx="4792245" cy="6388884"/>
          </a:xfr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8070934" y="1281365"/>
            <a:ext cx="3705726" cy="532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Absolute Instability</a:t>
            </a:r>
          </a:p>
          <a:p>
            <a:pPr marL="609600" indent="-609600">
              <a:defRPr/>
            </a:pPr>
            <a:endParaRPr lang="en-US" altLang="en-US" dirty="0" smtClean="0"/>
          </a:p>
          <a:p>
            <a:pPr marL="609600" indent="-609600">
              <a:defRPr/>
            </a:pPr>
            <a:r>
              <a:rPr lang="en-US" altLang="en-US" dirty="0"/>
              <a:t>When the environmental lapse rate is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</a:t>
            </a:r>
            <a:r>
              <a:rPr lang="en-US" altLang="en-US" dirty="0"/>
              <a:t> than the dry adiabatic lapse rate</a:t>
            </a:r>
          </a:p>
          <a:p>
            <a:pPr marL="1352550" lvl="2" indent="-438150">
              <a:defRPr/>
            </a:pPr>
            <a:endParaRPr lang="en-US" altLang="en-US" sz="1600" dirty="0" smtClean="0"/>
          </a:p>
          <a:p>
            <a:pPr algn="ctr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ELR &gt; DALR</a:t>
            </a:r>
          </a:p>
        </p:txBody>
      </p:sp>
    </p:spTree>
    <p:extLst>
      <p:ext uri="{BB962C8B-B14F-4D97-AF65-F5344CB8AC3E}">
        <p14:creationId xmlns:p14="http://schemas.microsoft.com/office/powerpoint/2010/main" val="41121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886773" y="0"/>
            <a:ext cx="7305227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Conditionally Unstable Review</a:t>
            </a:r>
          </a:p>
        </p:txBody>
      </p:sp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404" y="1267600"/>
            <a:ext cx="1801395" cy="519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9" name="CondUnstableAtmosphere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1" y="140368"/>
            <a:ext cx="4734372" cy="6317582"/>
          </a:xfr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275095" y="1281365"/>
            <a:ext cx="4501565" cy="532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Conditionally Unstable</a:t>
            </a:r>
          </a:p>
          <a:p>
            <a:pPr marL="609600" indent="-609600">
              <a:defRPr/>
            </a:pPr>
            <a:endParaRPr lang="en-US" altLang="en-US" dirty="0" smtClean="0"/>
          </a:p>
          <a:p>
            <a:pPr marL="609600" indent="-609600">
              <a:defRPr/>
            </a:pPr>
            <a:r>
              <a:rPr lang="en-US" altLang="en-US" dirty="0"/>
              <a:t>When the moist air has an environmental lapse rate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r>
              <a:rPr lang="en-US" altLang="en-US" dirty="0">
                <a:solidFill>
                  <a:srgbClr val="00B050"/>
                </a:solidFill>
              </a:rPr>
              <a:t> </a:t>
            </a:r>
            <a:r>
              <a:rPr lang="en-US" altLang="en-US" dirty="0"/>
              <a:t>the dry &amp; wet adiabatic lapse rates</a:t>
            </a:r>
          </a:p>
          <a:p>
            <a:pPr marL="1352550" lvl="2" indent="-438150">
              <a:defRPr/>
            </a:pPr>
            <a:endParaRPr lang="en-US" altLang="en-US" sz="1600" dirty="0" smtClean="0"/>
          </a:p>
          <a:p>
            <a:pPr algn="ctr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WALR &lt; ELR &lt; DALR</a:t>
            </a:r>
          </a:p>
        </p:txBody>
      </p:sp>
    </p:spTree>
    <p:extLst>
      <p:ext uri="{BB962C8B-B14F-4D97-AF65-F5344CB8AC3E}">
        <p14:creationId xmlns:p14="http://schemas.microsoft.com/office/powerpoint/2010/main" val="311760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54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54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479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5479"/>
                </p:tgtEl>
              </p:cMediaNode>
            </p:video>
          </p:childTnLst>
        </p:cTn>
      </p:par>
    </p:tnLst>
    <p:bldLst>
      <p:bldP spid="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D057B7-C1D8-40D6-8089-6025A7050035}" type="slidenum">
              <a:rPr lang="en-US" altLang="en-US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994" y="28416"/>
            <a:ext cx="12130006" cy="990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Key Information 1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695" y="967810"/>
            <a:ext cx="11539779" cy="9683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altLang="en-US" dirty="0">
                <a:solidFill>
                  <a:srgbClr val="000000"/>
                </a:solidFill>
              </a:rPr>
              <a:t>Be able to describe and DRAW a simple diagram showing the </a:t>
            </a:r>
            <a:r>
              <a:rPr lang="en-US" altLang="en-US" b="1" dirty="0">
                <a:solidFill>
                  <a:srgbClr val="FF0000"/>
                </a:solidFill>
              </a:rPr>
              <a:t>FOUR</a:t>
            </a:r>
            <a:r>
              <a:rPr lang="en-US" altLang="en-US" dirty="0">
                <a:solidFill>
                  <a:srgbClr val="000000"/>
                </a:solidFill>
              </a:rPr>
              <a:t> different ways for air to </a:t>
            </a:r>
            <a:r>
              <a:rPr lang="en-US" altLang="en-US" b="1" dirty="0">
                <a:solidFill>
                  <a:srgbClr val="FF0000"/>
                </a:solidFill>
              </a:rPr>
              <a:t>RISE</a:t>
            </a:r>
            <a:r>
              <a:rPr lang="en-US" altLang="en-US" dirty="0">
                <a:solidFill>
                  <a:srgbClr val="000000"/>
                </a:solidFill>
              </a:rPr>
              <a:t>.</a:t>
            </a:r>
          </a:p>
          <a:p>
            <a:pPr lvl="1">
              <a:defRPr/>
            </a:pPr>
            <a:endParaRPr lang="en-US" altLang="en-US" dirty="0" smtClean="0"/>
          </a:p>
          <a:p>
            <a:pPr lvl="1"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en-US" altLang="en-US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altLang="en-US" b="1" dirty="0">
              <a:solidFill>
                <a:srgbClr val="FF0000"/>
              </a:solidFill>
            </a:endParaRP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altLang="en-US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994" y="1864080"/>
            <a:ext cx="5645652" cy="4737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lphaLcPeriod"/>
            </a:pPr>
            <a:r>
              <a:rPr lang="en-US" altLang="en-US" sz="3200" b="1" dirty="0" smtClean="0">
                <a:solidFill>
                  <a:srgbClr val="FF0000"/>
                </a:solidFill>
              </a:rPr>
              <a:t>Orographic Lifting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Air is forced over a mountain</a:t>
            </a:r>
            <a:endParaRPr lang="en-US" altLang="en-US" dirty="0">
              <a:solidFill>
                <a:srgbClr val="FF0000"/>
              </a:solidFill>
            </a:endParaRPr>
          </a:p>
          <a:p>
            <a:pPr marL="609600" indent="-609600">
              <a:buFont typeface="+mj-lt"/>
              <a:buAutoNum type="alphaLcPeriod"/>
            </a:pPr>
            <a:r>
              <a:rPr lang="en-US" altLang="en-US" sz="3200" b="1" dirty="0" smtClean="0">
                <a:solidFill>
                  <a:srgbClr val="FF0000"/>
                </a:solidFill>
              </a:rPr>
              <a:t>Frontal Wedging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Air is forced up due to difference in air temperature/density</a:t>
            </a:r>
            <a:endParaRPr lang="en-US" altLang="en-US" dirty="0">
              <a:solidFill>
                <a:srgbClr val="FF0000"/>
              </a:solidFill>
            </a:endParaRPr>
          </a:p>
          <a:p>
            <a:pPr marL="609600" indent="-609600">
              <a:buFont typeface="+mj-lt"/>
              <a:buAutoNum type="alphaLcPeriod"/>
            </a:pPr>
            <a:r>
              <a:rPr lang="en-US" altLang="en-US" sz="3200" b="1" dirty="0" smtClean="0">
                <a:solidFill>
                  <a:srgbClr val="FF0000"/>
                </a:solidFill>
              </a:rPr>
              <a:t>Convergence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Air is forced to rise as it collides</a:t>
            </a:r>
            <a:endParaRPr lang="en-US" altLang="en-US" dirty="0">
              <a:solidFill>
                <a:srgbClr val="FF0000"/>
              </a:solidFill>
            </a:endParaRPr>
          </a:p>
          <a:p>
            <a:pPr marL="609600" indent="-609600">
              <a:buFont typeface="+mj-lt"/>
              <a:buAutoNum type="alphaLcPeriod"/>
            </a:pPr>
            <a:r>
              <a:rPr lang="en-US" altLang="en-US" sz="3200" b="1" dirty="0" smtClean="0">
                <a:solidFill>
                  <a:srgbClr val="FF0000"/>
                </a:solidFill>
              </a:rPr>
              <a:t>Localized </a:t>
            </a:r>
            <a:r>
              <a:rPr lang="en-US" altLang="en-US" sz="3200" b="1" dirty="0">
                <a:solidFill>
                  <a:srgbClr val="FF0000"/>
                </a:solidFill>
              </a:rPr>
              <a:t>Convective Lifting (differential heating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Air is forced to rise to heating air and lowering its density</a:t>
            </a:r>
            <a:endParaRPr lang="en-US" altLang="en-US" dirty="0">
              <a:solidFill>
                <a:srgbClr val="FF0000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169" y="2017133"/>
            <a:ext cx="2046484" cy="1641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777" y="2017131"/>
            <a:ext cx="2046488" cy="1641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927" y="2017132"/>
            <a:ext cx="2106678" cy="16414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777" y="3764019"/>
            <a:ext cx="6333715" cy="2045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1379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718C66-1DD0-4F7E-93C4-73931C1ECD80}" type="slidenum">
              <a:rPr lang="en-US" altLang="en-US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-38303" y="0"/>
            <a:ext cx="12230303" cy="990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Key Information 2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787" y="784537"/>
            <a:ext cx="11640140" cy="10700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en-US" altLang="en-US" dirty="0">
                <a:solidFill>
                  <a:srgbClr val="000000"/>
                </a:solidFill>
              </a:rPr>
              <a:t>Be able to describe the difference between the </a:t>
            </a:r>
            <a:r>
              <a:rPr lang="en-US" altLang="en-US" b="1" dirty="0">
                <a:solidFill>
                  <a:srgbClr val="FF0000"/>
                </a:solidFill>
              </a:rPr>
              <a:t>DRY ADIABATIC LAPSE </a:t>
            </a:r>
            <a:r>
              <a:rPr lang="en-US" altLang="en-US" b="1" dirty="0" smtClean="0">
                <a:solidFill>
                  <a:srgbClr val="FF0000"/>
                </a:solidFill>
              </a:rPr>
              <a:t>RATE</a:t>
            </a:r>
            <a:r>
              <a:rPr lang="en-US" altLang="en-US" dirty="0" smtClean="0">
                <a:solidFill>
                  <a:srgbClr val="000000"/>
                </a:solidFill>
              </a:rPr>
              <a:t>, </a:t>
            </a:r>
            <a:r>
              <a:rPr lang="en-US" altLang="en-US" b="1" dirty="0">
                <a:solidFill>
                  <a:srgbClr val="FF0000"/>
                </a:solidFill>
              </a:rPr>
              <a:t>WET ADIABATIC LAPSE RATE</a:t>
            </a:r>
            <a:r>
              <a:rPr lang="en-US" altLang="en-US" dirty="0">
                <a:solidFill>
                  <a:srgbClr val="000000"/>
                </a:solidFill>
              </a:rPr>
              <a:t>, and the </a:t>
            </a:r>
            <a:r>
              <a:rPr lang="en-US" altLang="en-US" b="1" dirty="0">
                <a:solidFill>
                  <a:srgbClr val="FF0000"/>
                </a:solidFill>
              </a:rPr>
              <a:t>ENVIRONMENTAL LAPSE RATE</a:t>
            </a:r>
            <a:r>
              <a:rPr lang="en-US" altLang="en-US" dirty="0">
                <a:solidFill>
                  <a:srgbClr val="000000"/>
                </a:solidFill>
              </a:rPr>
              <a:t>.</a:t>
            </a:r>
          </a:p>
          <a:p>
            <a:pPr lvl="1">
              <a:lnSpc>
                <a:spcPct val="80000"/>
              </a:lnSpc>
              <a:defRPr/>
            </a:pPr>
            <a:endParaRPr lang="en-US" altLang="en-US" sz="1400" dirty="0" smtClean="0">
              <a:solidFill>
                <a:srgbClr val="FF0000"/>
              </a:solidFill>
            </a:endParaRPr>
          </a:p>
          <a:p>
            <a:pPr lvl="2">
              <a:lnSpc>
                <a:spcPct val="80000"/>
              </a:lnSpc>
              <a:defRPr/>
            </a:pPr>
            <a:endParaRPr lang="en-US" altLang="en-US" b="1" dirty="0" smtClean="0">
              <a:solidFill>
                <a:srgbClr val="FF0000"/>
              </a:solidFill>
            </a:endParaRPr>
          </a:p>
          <a:p>
            <a:pPr lvl="2">
              <a:lnSpc>
                <a:spcPct val="80000"/>
              </a:lnSpc>
              <a:defRPr/>
            </a:pPr>
            <a:endParaRPr lang="en-US" altLang="en-US" dirty="0" smtClean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  <a:defRPr/>
            </a:pPr>
            <a:endParaRPr lang="en-US" altLang="en-US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593" y="1892721"/>
            <a:ext cx="7726807" cy="4737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/>
            <a:r>
              <a:rPr lang="en-US" altLang="en-US" sz="3200" b="1" dirty="0" smtClean="0">
                <a:solidFill>
                  <a:srgbClr val="FF0000"/>
                </a:solidFill>
              </a:rPr>
              <a:t>Dry Adiabatic Lapse Rate (DALR)</a:t>
            </a:r>
          </a:p>
          <a:p>
            <a:pPr marL="1066800" lvl="1" indent="-609600"/>
            <a:r>
              <a:rPr lang="en-US" altLang="en-US" sz="2000" dirty="0">
                <a:solidFill>
                  <a:srgbClr val="FF0000"/>
                </a:solidFill>
              </a:rPr>
              <a:t>The change in temperature due to a change in altitude of a non-condensing </a:t>
            </a:r>
            <a:r>
              <a:rPr lang="en-US" altLang="en-US" sz="2000" dirty="0" smtClean="0">
                <a:solidFill>
                  <a:srgbClr val="FF0000"/>
                </a:solidFill>
              </a:rPr>
              <a:t>parcel</a:t>
            </a:r>
          </a:p>
          <a:p>
            <a:pPr marL="1066800" lvl="1" indent="-609600"/>
            <a:r>
              <a:rPr lang="en-US" altLang="en-US" sz="2000" dirty="0" smtClean="0">
                <a:solidFill>
                  <a:srgbClr val="FF0000"/>
                </a:solidFill>
              </a:rPr>
              <a:t>1°C/100m or 10°C/1000m or </a:t>
            </a:r>
            <a:r>
              <a:rPr lang="en-US" altLang="en-US" sz="2000" dirty="0">
                <a:solidFill>
                  <a:srgbClr val="FF0000"/>
                </a:solidFill>
              </a:rPr>
              <a:t>5.5°F/1000ft</a:t>
            </a:r>
          </a:p>
          <a:p>
            <a:pPr marL="1066800" lvl="1" indent="-609600"/>
            <a:endParaRPr lang="en-US" altLang="en-US" sz="1400" dirty="0" smtClean="0">
              <a:solidFill>
                <a:srgbClr val="FF0000"/>
              </a:solidFill>
            </a:endParaRPr>
          </a:p>
          <a:p>
            <a:pPr marL="609600" indent="-609600"/>
            <a:r>
              <a:rPr lang="en-US" altLang="en-US" sz="3200" b="1" dirty="0" smtClean="0">
                <a:solidFill>
                  <a:srgbClr val="FF0000"/>
                </a:solidFill>
              </a:rPr>
              <a:t>Wet Adiabatic Lapse Rate (WALR)</a:t>
            </a:r>
          </a:p>
          <a:p>
            <a:pPr marL="1066800" lvl="1" indent="-609600">
              <a:lnSpc>
                <a:spcPct val="8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The change in temperature due to a change in altitude of a condensing </a:t>
            </a:r>
            <a:r>
              <a:rPr lang="en-US" altLang="en-US" sz="2000" dirty="0" smtClean="0">
                <a:solidFill>
                  <a:srgbClr val="FF0000"/>
                </a:solidFill>
              </a:rPr>
              <a:t>parcel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 marL="1066800" lvl="1" indent="-609600">
              <a:lnSpc>
                <a:spcPct val="80000"/>
              </a:lnSpc>
            </a:pPr>
            <a:r>
              <a:rPr lang="en-US" altLang="en-US" sz="2000" dirty="0" smtClean="0">
                <a:solidFill>
                  <a:srgbClr val="FF0000"/>
                </a:solidFill>
              </a:rPr>
              <a:t>~0.6°C/100m or </a:t>
            </a:r>
            <a:r>
              <a:rPr lang="en-US" altLang="en-US" sz="2000" dirty="0">
                <a:solidFill>
                  <a:srgbClr val="FF0000"/>
                </a:solidFill>
              </a:rPr>
              <a:t>~</a:t>
            </a:r>
            <a:r>
              <a:rPr lang="en-US" altLang="en-US" sz="2000" dirty="0" smtClean="0">
                <a:solidFill>
                  <a:srgbClr val="FF0000"/>
                </a:solidFill>
              </a:rPr>
              <a:t>6°C/1000m or </a:t>
            </a:r>
            <a:r>
              <a:rPr lang="en-US" altLang="en-US" sz="2000" dirty="0">
                <a:solidFill>
                  <a:srgbClr val="FF0000"/>
                </a:solidFill>
              </a:rPr>
              <a:t>~3.3°F/1000ft</a:t>
            </a:r>
          </a:p>
          <a:p>
            <a:pPr marL="609600" indent="-609600"/>
            <a:endParaRPr lang="en-US" altLang="en-US" sz="1400" dirty="0" smtClean="0">
              <a:solidFill>
                <a:srgbClr val="FF0000"/>
              </a:solidFill>
            </a:endParaRPr>
          </a:p>
          <a:p>
            <a:pPr marL="609600" indent="-609600"/>
            <a:r>
              <a:rPr lang="en-US" altLang="en-US" sz="3200" b="1" dirty="0" smtClean="0">
                <a:solidFill>
                  <a:srgbClr val="FF0000"/>
                </a:solidFill>
              </a:rPr>
              <a:t>Environmental Lapse Rate (ELR)</a:t>
            </a:r>
          </a:p>
          <a:p>
            <a:pPr marL="1066800" lvl="1" indent="-609600"/>
            <a:r>
              <a:rPr lang="en-US" altLang="en-US" sz="2000" dirty="0" smtClean="0">
                <a:solidFill>
                  <a:srgbClr val="FF0000"/>
                </a:solidFill>
              </a:rPr>
              <a:t>What ever the ACTUAL measureable temperature change is with height.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900" y="1854557"/>
            <a:ext cx="4463602" cy="4283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401063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730" y="0"/>
            <a:ext cx="11882571" cy="990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Key Information 3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02" y="829929"/>
            <a:ext cx="11995663" cy="148826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3"/>
              <a:defRPr/>
            </a:pPr>
            <a:r>
              <a:rPr lang="en-US" altLang="en-US" sz="3200" dirty="0">
                <a:solidFill>
                  <a:srgbClr val="000000"/>
                </a:solidFill>
              </a:rPr>
              <a:t>Be able to differentiate between the </a:t>
            </a:r>
            <a:r>
              <a:rPr lang="en-US" altLang="en-US" sz="3200" b="1" dirty="0">
                <a:solidFill>
                  <a:srgbClr val="FF0000"/>
                </a:solidFill>
              </a:rPr>
              <a:t>THREE</a:t>
            </a:r>
            <a:r>
              <a:rPr lang="en-US" altLang="en-US" sz="3200" dirty="0">
                <a:solidFill>
                  <a:srgbClr val="000000"/>
                </a:solidFill>
              </a:rPr>
              <a:t> different types of </a:t>
            </a:r>
            <a:r>
              <a:rPr lang="en-US" altLang="en-US" sz="3200" b="1" dirty="0">
                <a:solidFill>
                  <a:srgbClr val="FF0000"/>
                </a:solidFill>
              </a:rPr>
              <a:t>ATMOSPHERIC STABILITY</a:t>
            </a:r>
            <a:r>
              <a:rPr lang="en-US" altLang="en-US" sz="320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830" y="1974854"/>
            <a:ext cx="2056736" cy="452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062529" y="6475266"/>
            <a:ext cx="211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WALR &lt; ELR &lt; </a:t>
            </a:r>
            <a:r>
              <a:rPr lang="en-US" altLang="en-US" b="1" dirty="0" smtClean="0">
                <a:solidFill>
                  <a:srgbClr val="FF0000"/>
                </a:solidFill>
              </a:rPr>
              <a:t>DALR</a:t>
            </a:r>
            <a:endParaRPr lang="en-US" dirty="0"/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303" y="1974854"/>
            <a:ext cx="2117525" cy="4513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967492" y="6488668"/>
            <a:ext cx="209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ELR &gt; DALR</a:t>
            </a: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615" y="1974854"/>
            <a:ext cx="2184878" cy="450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782614" y="6488668"/>
            <a:ext cx="218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ELR &lt; WALR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44314" y="1582367"/>
            <a:ext cx="218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 algn="ctr"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Absolute Stability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93463" y="1589747"/>
            <a:ext cx="218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Absolute Instability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0464" y="1571599"/>
            <a:ext cx="2443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Conditionally Unstable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347730" y="1872043"/>
            <a:ext cx="5358283" cy="4737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Font typeface="+mj-lt"/>
              <a:buAutoNum type="arabicPeriod"/>
              <a:defRPr/>
            </a:pPr>
            <a:r>
              <a:rPr lang="en-US" altLang="en-US" sz="2400" b="1" dirty="0">
                <a:solidFill>
                  <a:srgbClr val="FF0000"/>
                </a:solidFill>
              </a:rPr>
              <a:t>Absolute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Stability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marL="1066800" lvl="1" indent="-609600">
              <a:defRPr/>
            </a:pPr>
            <a:r>
              <a:rPr lang="en-US" altLang="en-US" sz="2000" dirty="0">
                <a:solidFill>
                  <a:srgbClr val="FF0000"/>
                </a:solidFill>
              </a:rPr>
              <a:t>When the environmental lapse rate is LESS than the wet adiabatic lapse </a:t>
            </a:r>
            <a:r>
              <a:rPr lang="en-US" altLang="en-US" sz="2000" dirty="0" smtClean="0">
                <a:solidFill>
                  <a:srgbClr val="FF0000"/>
                </a:solidFill>
              </a:rPr>
              <a:t>rate</a:t>
            </a:r>
          </a:p>
          <a:p>
            <a:pPr marL="1066800" lvl="1" indent="-609600">
              <a:defRPr/>
            </a:pPr>
            <a:r>
              <a:rPr lang="en-US" altLang="en-US" sz="2000" dirty="0" smtClean="0">
                <a:solidFill>
                  <a:srgbClr val="FF0000"/>
                </a:solidFill>
              </a:rPr>
              <a:t>ELR </a:t>
            </a:r>
            <a:r>
              <a:rPr lang="en-US" altLang="en-US" sz="2000" dirty="0">
                <a:solidFill>
                  <a:srgbClr val="FF0000"/>
                </a:solidFill>
              </a:rPr>
              <a:t>&lt; </a:t>
            </a:r>
            <a:r>
              <a:rPr lang="en-US" altLang="en-US" sz="2000" dirty="0" smtClean="0">
                <a:solidFill>
                  <a:srgbClr val="FF0000"/>
                </a:solidFill>
              </a:rPr>
              <a:t>WALR</a:t>
            </a:r>
          </a:p>
          <a:p>
            <a:pPr marL="1066800" lvl="1" indent="-609600">
              <a:defRPr/>
            </a:pPr>
            <a:endParaRPr lang="en-US" altLang="en-US" sz="1100" dirty="0" smtClean="0">
              <a:solidFill>
                <a:srgbClr val="FF0000"/>
              </a:solidFill>
            </a:endParaRPr>
          </a:p>
          <a:p>
            <a:pPr marL="609600" indent="-609600">
              <a:buFont typeface="+mj-lt"/>
              <a:buAutoNum type="arabicPeriod"/>
              <a:defRPr/>
            </a:pPr>
            <a:r>
              <a:rPr lang="en-US" altLang="en-US" sz="2400" b="1" dirty="0">
                <a:solidFill>
                  <a:srgbClr val="FF0000"/>
                </a:solidFill>
              </a:rPr>
              <a:t>Absolute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Instability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altLang="en-US" sz="2000" dirty="0">
                <a:solidFill>
                  <a:srgbClr val="FF0000"/>
                </a:solidFill>
              </a:rPr>
              <a:t>When the environmental lapse rate is GREATER than the dry adiabatic lapse </a:t>
            </a:r>
            <a:r>
              <a:rPr lang="en-US" altLang="en-US" sz="2000" dirty="0" smtClean="0">
                <a:solidFill>
                  <a:srgbClr val="FF0000"/>
                </a:solidFill>
              </a:rPr>
              <a:t>rate</a:t>
            </a:r>
          </a:p>
          <a:p>
            <a:pPr lvl="1">
              <a:defRPr/>
            </a:pPr>
            <a:r>
              <a:rPr lang="en-US" altLang="en-US" sz="2000" dirty="0" smtClean="0">
                <a:solidFill>
                  <a:srgbClr val="FF0000"/>
                </a:solidFill>
              </a:rPr>
              <a:t>ELR </a:t>
            </a:r>
            <a:r>
              <a:rPr lang="en-US" altLang="en-US" sz="2000" dirty="0">
                <a:solidFill>
                  <a:srgbClr val="FF0000"/>
                </a:solidFill>
              </a:rPr>
              <a:t>&gt; </a:t>
            </a:r>
            <a:r>
              <a:rPr lang="en-US" altLang="en-US" sz="2000" dirty="0" smtClean="0">
                <a:solidFill>
                  <a:srgbClr val="FF0000"/>
                </a:solidFill>
              </a:rPr>
              <a:t>DALR</a:t>
            </a:r>
          </a:p>
          <a:p>
            <a:pPr lvl="1">
              <a:defRPr/>
            </a:pPr>
            <a:endParaRPr lang="en-US" altLang="en-US" sz="1100" dirty="0" smtClean="0">
              <a:solidFill>
                <a:srgbClr val="FF0000"/>
              </a:solidFill>
            </a:endParaRPr>
          </a:p>
          <a:p>
            <a:pPr marL="609600" indent="-609600">
              <a:buFont typeface="+mj-lt"/>
              <a:buAutoNum type="arabicPeriod"/>
              <a:defRPr/>
            </a:pPr>
            <a:r>
              <a:rPr lang="en-US" altLang="en-US" sz="2400" b="1" dirty="0">
                <a:solidFill>
                  <a:srgbClr val="FF0000"/>
                </a:solidFill>
              </a:rPr>
              <a:t>Conditionally Unstable</a:t>
            </a:r>
          </a:p>
          <a:p>
            <a:pPr marL="1066800" lvl="1" indent="-609600">
              <a:defRPr/>
            </a:pPr>
            <a:r>
              <a:rPr lang="en-US" altLang="en-US" sz="2000" dirty="0" smtClean="0">
                <a:solidFill>
                  <a:srgbClr val="FF0000"/>
                </a:solidFill>
              </a:rPr>
              <a:t>When </a:t>
            </a:r>
            <a:r>
              <a:rPr lang="en-US" altLang="en-US" sz="2000" dirty="0">
                <a:solidFill>
                  <a:srgbClr val="FF0000"/>
                </a:solidFill>
              </a:rPr>
              <a:t>the moist air has an environmental lapse rate BETWEEN the dry &amp; wet adiabatic lapse </a:t>
            </a:r>
            <a:r>
              <a:rPr lang="en-US" altLang="en-US" sz="2000" dirty="0" smtClean="0">
                <a:solidFill>
                  <a:srgbClr val="FF0000"/>
                </a:solidFill>
              </a:rPr>
              <a:t>rates</a:t>
            </a:r>
          </a:p>
          <a:p>
            <a:pPr marL="1066800" lvl="1" indent="-609600">
              <a:defRPr/>
            </a:pPr>
            <a:r>
              <a:rPr lang="en-US" altLang="en-US" sz="2000" dirty="0" smtClean="0">
                <a:solidFill>
                  <a:srgbClr val="FF0000"/>
                </a:solidFill>
              </a:rPr>
              <a:t>WALR </a:t>
            </a:r>
            <a:r>
              <a:rPr lang="en-US" altLang="en-US" sz="2000" dirty="0">
                <a:solidFill>
                  <a:srgbClr val="FF0000"/>
                </a:solidFill>
              </a:rPr>
              <a:t>&lt; ELR &lt; DALR</a:t>
            </a:r>
          </a:p>
          <a:p>
            <a:pPr marL="609600" indent="-609600">
              <a:defRPr/>
            </a:pPr>
            <a:endParaRPr lang="en-US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2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1310</Words>
  <Application>Microsoft Office PowerPoint</Application>
  <PresentationFormat>Widescreen</PresentationFormat>
  <Paragraphs>256</Paragraphs>
  <Slides>30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Britannic Bold</vt:lpstr>
      <vt:lpstr>Calibri</vt:lpstr>
      <vt:lpstr>Calibri Light</vt:lpstr>
      <vt:lpstr>Tahoma</vt:lpstr>
      <vt:lpstr>Wingdings</vt:lpstr>
      <vt:lpstr>Office Theme</vt:lpstr>
      <vt:lpstr>Lecture 9  Stability &amp; Cloud Development  </vt:lpstr>
      <vt:lpstr>Learning Goals for Part 1 of Chapter 5</vt:lpstr>
      <vt:lpstr>PowerPoint Presentation</vt:lpstr>
      <vt:lpstr>Processes that Lift Air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Vertical Air Movement and Stability</vt:lpstr>
      <vt:lpstr>Absolutely Stable Review</vt:lpstr>
      <vt:lpstr>Absolutely Unstable Review</vt:lpstr>
      <vt:lpstr>Conditionally Unstable Review</vt:lpstr>
      <vt:lpstr>Key Information 1</vt:lpstr>
      <vt:lpstr>Key Information 2</vt:lpstr>
      <vt:lpstr>Key Information 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  Stability &amp; Cloud Development  </dc:title>
  <dc:creator>Jennifer</dc:creator>
  <cp:lastModifiedBy>Windows User</cp:lastModifiedBy>
  <cp:revision>22</cp:revision>
  <dcterms:created xsi:type="dcterms:W3CDTF">2016-01-27T00:40:45Z</dcterms:created>
  <dcterms:modified xsi:type="dcterms:W3CDTF">2017-02-06T08:18:29Z</dcterms:modified>
</cp:coreProperties>
</file>