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4" r:id="rId3"/>
    <p:sldId id="295" r:id="rId4"/>
    <p:sldId id="297" r:id="rId5"/>
    <p:sldId id="298" r:id="rId6"/>
    <p:sldId id="301" r:id="rId7"/>
    <p:sldId id="302" r:id="rId8"/>
    <p:sldId id="303" r:id="rId9"/>
    <p:sldId id="304" r:id="rId10"/>
    <p:sldId id="305" r:id="rId11"/>
    <p:sldId id="306" r:id="rId12"/>
    <p:sldId id="317" r:id="rId13"/>
    <p:sldId id="307" r:id="rId14"/>
    <p:sldId id="308" r:id="rId15"/>
    <p:sldId id="310" r:id="rId16"/>
    <p:sldId id="311" r:id="rId17"/>
    <p:sldId id="309" r:id="rId18"/>
    <p:sldId id="316" r:id="rId19"/>
    <p:sldId id="315" r:id="rId20"/>
    <p:sldId id="312" r:id="rId21"/>
    <p:sldId id="313" r:id="rId22"/>
    <p:sldId id="314" r:id="rId2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99"/>
    <a:srgbClr val="455C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8" autoAdjust="0"/>
    <p:restoredTop sz="94660"/>
  </p:normalViewPr>
  <p:slideViewPr>
    <p:cSldViewPr snapToGrid="0">
      <p:cViewPr varScale="1">
        <p:scale>
          <a:sx n="89" d="100"/>
          <a:sy n="89" d="100"/>
        </p:scale>
        <p:origin x="2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9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90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19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02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8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9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34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74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4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31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319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6EAED-ADF3-4198-969D-1444B542D427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0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gif"/><Relationship Id="rId5" Type="http://schemas.openxmlformats.org/officeDocument/2006/relationships/image" Target="../media/image35.gif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994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157991" y="308930"/>
            <a:ext cx="8258217" cy="19438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 102 Pacific Climates and Cultures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03749" y="4558565"/>
            <a:ext cx="10184502" cy="1402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Lecture: Ocean Currents and Waves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27004" y="308930"/>
            <a:ext cx="8258217" cy="19438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 102 Pacific Climates and Cultures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50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508261" y="0"/>
            <a:ext cx="5237272" cy="1171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Ocean Water Properties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569251" y="1454062"/>
            <a:ext cx="5485373" cy="52171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600" dirty="0"/>
              <a:t>How they impact ocean currents</a:t>
            </a:r>
          </a:p>
          <a:p>
            <a:pPr lvl="1"/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Temperature</a:t>
            </a:r>
            <a:r>
              <a:rPr lang="en-US" altLang="en-US" sz="3600" dirty="0"/>
              <a:t> – remember heat rises</a:t>
            </a:r>
            <a:r>
              <a:rPr lang="en-US" altLang="en-US" sz="3600" dirty="0" smtClean="0"/>
              <a:t>!</a:t>
            </a:r>
          </a:p>
          <a:p>
            <a:pPr lvl="1"/>
            <a:endParaRPr lang="en-US" altLang="en-US" sz="3600" dirty="0" smtClean="0"/>
          </a:p>
          <a:p>
            <a:pPr lvl="1"/>
            <a:r>
              <a:rPr lang="en-US" altLang="en-US" sz="3600" b="1" dirty="0" smtClean="0">
                <a:solidFill>
                  <a:schemeClr val="accent1">
                    <a:lumMod val="50000"/>
                  </a:schemeClr>
                </a:solidFill>
              </a:rPr>
              <a:t>Salinity</a:t>
            </a:r>
            <a:r>
              <a:rPr lang="en-US" altLang="en-US" sz="3600" dirty="0" smtClean="0"/>
              <a:t> </a:t>
            </a:r>
            <a:r>
              <a:rPr lang="en-US" altLang="en-US" sz="3600" dirty="0"/>
              <a:t>– remember salty water sinks</a:t>
            </a:r>
            <a:r>
              <a:rPr lang="en-US" altLang="en-US" sz="3600" dirty="0" smtClean="0"/>
              <a:t>!</a:t>
            </a:r>
          </a:p>
          <a:p>
            <a:pPr lvl="1"/>
            <a:endParaRPr lang="en-US" altLang="en-US" sz="3600" dirty="0"/>
          </a:p>
          <a:p>
            <a:pPr lvl="1"/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Density</a:t>
            </a:r>
            <a:r>
              <a:rPr lang="en-US" altLang="en-US" sz="3600" dirty="0"/>
              <a:t> – a function of temperature and salinity</a:t>
            </a:r>
          </a:p>
          <a:p>
            <a:pPr marL="0" indent="0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2050" name="Picture 2" descr="http://madeiraislands.net/wp-content/uploads/2015/07/thermocli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59" y="39687"/>
            <a:ext cx="3128538" cy="387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bigelow.org/shipmates/salinity_v_depth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656" y="39688"/>
            <a:ext cx="3067546" cy="387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smos-bec.icm.csic.es/sites/www.smos-bec.icm.csic.es/files/SMSSSNOV_20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656" y="3954169"/>
            <a:ext cx="3067546" cy="290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www.bigelow.org/shipmates/sstemp_lg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58" y="3954169"/>
            <a:ext cx="3096039" cy="294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3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Primary Ocean Current Forcing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1325563"/>
            <a:ext cx="6095999" cy="588660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4600" b="1" dirty="0"/>
              <a:t>These Start the Water MOVING:</a:t>
            </a:r>
          </a:p>
          <a:p>
            <a:pPr lvl="1"/>
            <a:r>
              <a:rPr lang="en-US" altLang="en-US" sz="3600" b="1" dirty="0" smtClean="0">
                <a:solidFill>
                  <a:schemeClr val="accent1">
                    <a:lumMod val="50000"/>
                  </a:schemeClr>
                </a:solidFill>
              </a:rPr>
              <a:t>Sun/solar heating </a:t>
            </a:r>
            <a:r>
              <a:rPr lang="en-US" altLang="en-US" sz="3600" dirty="0" smtClean="0"/>
              <a:t>- </a:t>
            </a:r>
            <a:r>
              <a:rPr lang="en-US" altLang="en-US" sz="3600" dirty="0"/>
              <a:t>causes water to expand and </a:t>
            </a:r>
            <a:r>
              <a:rPr lang="en-US" altLang="en-US" sz="3600" dirty="0" smtClean="0"/>
              <a:t>move</a:t>
            </a:r>
          </a:p>
          <a:p>
            <a:pPr lvl="1"/>
            <a:endParaRPr lang="en-US" altLang="en-US" sz="3600" dirty="0"/>
          </a:p>
          <a:p>
            <a:pPr lvl="1"/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Winds</a:t>
            </a:r>
            <a:r>
              <a:rPr lang="en-US" altLang="en-US" sz="3600" dirty="0"/>
              <a:t> - push the water; winds blowing for 10 </a:t>
            </a:r>
            <a:r>
              <a:rPr lang="en-US" altLang="en-US" sz="3600" dirty="0" err="1"/>
              <a:t>hrs</a:t>
            </a:r>
            <a:r>
              <a:rPr lang="en-US" altLang="en-US" sz="3600" dirty="0"/>
              <a:t> across ocean will cause the surface water to flow @ ~2% wind speed; wind has the greatest effect on surface </a:t>
            </a:r>
            <a:r>
              <a:rPr lang="en-US" altLang="en-US" sz="3600" dirty="0" smtClean="0"/>
              <a:t>currents</a:t>
            </a:r>
          </a:p>
          <a:p>
            <a:pPr lvl="1"/>
            <a:endParaRPr lang="en-US" altLang="en-US" sz="3600" dirty="0"/>
          </a:p>
          <a:p>
            <a:pPr lvl="1"/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Gravity</a:t>
            </a:r>
            <a:r>
              <a:rPr lang="en-US" altLang="en-US" sz="3600" dirty="0"/>
              <a:t> - pull water downhill or pile against the pressure gradient (high/low); influences tides</a:t>
            </a:r>
          </a:p>
          <a:p>
            <a:pPr lvl="1"/>
            <a:endParaRPr lang="en-US" altLang="en-US" sz="3600" dirty="0"/>
          </a:p>
          <a:p>
            <a:pPr lvl="1"/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Coriolis </a:t>
            </a:r>
            <a:r>
              <a:rPr lang="en-US" altLang="en-US" sz="3600" b="1" dirty="0" smtClean="0">
                <a:solidFill>
                  <a:schemeClr val="accent1">
                    <a:lumMod val="50000"/>
                  </a:schemeClr>
                </a:solidFill>
              </a:rPr>
              <a:t>Force/Effect </a:t>
            </a:r>
            <a:r>
              <a:rPr lang="en-US" altLang="en-US" sz="3600" dirty="0" smtClean="0"/>
              <a:t>– Rotational effect, pulling to the right in the Northern Hemisphere and to the left in the Southern Hemisphere</a:t>
            </a:r>
            <a:endParaRPr lang="en-US" altLang="en-US" sz="3600" dirty="0"/>
          </a:p>
        </p:txBody>
      </p:sp>
      <p:pic>
        <p:nvPicPr>
          <p:cNvPr id="3074" name="Picture 2" descr="http://www.indiana.edu/%7Egeol105/images/gaia_chapter_4/oceancircul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35812"/>
            <a:ext cx="611505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upload.wikimedia.org/wikipedia/commons/1/18/Map_prevailing_winds_on_earth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028678"/>
            <a:ext cx="6105525" cy="268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37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" y="0"/>
            <a:ext cx="53511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Surface Currents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5911" y="1129775"/>
            <a:ext cx="5781306" cy="56058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80000"/>
              </a:lnSpc>
            </a:pPr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Surface current </a:t>
            </a:r>
            <a:r>
              <a:rPr lang="en-US" altLang="en-US" dirty="0"/>
              <a:t>– with surface circulation is less dense and influenced by winds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Warm surface currents: </a:t>
            </a:r>
            <a:r>
              <a:rPr lang="en-US" altLang="en-US" dirty="0"/>
              <a:t>wind and Earth’s rotation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Cold surface currents: </a:t>
            </a:r>
            <a:r>
              <a:rPr lang="en-US" altLang="en-US" dirty="0"/>
              <a:t>flow towards the equator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Upwelling current: </a:t>
            </a:r>
            <a:r>
              <a:rPr lang="en-US" altLang="en-US" dirty="0"/>
              <a:t>cold, nutrient rich; result of wind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Western Boundary currents</a:t>
            </a:r>
            <a:r>
              <a:rPr lang="en-US" altLang="en-US" dirty="0"/>
              <a:t>: warm &amp; fast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Eastern Boundary currents: </a:t>
            </a:r>
            <a:r>
              <a:rPr lang="en-US" altLang="en-US" dirty="0"/>
              <a:t>broad, slow, cool &amp; shallow, associated with </a:t>
            </a:r>
            <a:r>
              <a:rPr lang="en-US" altLang="en-US" dirty="0" smtClean="0"/>
              <a:t>upwelling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endParaRPr lang="en-US" altLang="en-US" dirty="0"/>
          </a:p>
          <a:p>
            <a:pPr marL="609600" indent="-609600">
              <a:lnSpc>
                <a:spcPct val="80000"/>
              </a:lnSpc>
            </a:pPr>
            <a:r>
              <a:rPr lang="en-US" altLang="en-US" dirty="0"/>
              <a:t>Ex: </a:t>
            </a:r>
            <a:r>
              <a:rPr lang="en-US" altLang="en-US" i="1" dirty="0"/>
              <a:t>Gulf Stream</a:t>
            </a:r>
            <a:r>
              <a:rPr lang="en-US" altLang="en-US" dirty="0"/>
              <a:t> = surface current that is the upper 20% of the ocean, western boundary current</a:t>
            </a:r>
          </a:p>
        </p:txBody>
      </p:sp>
      <p:pic>
        <p:nvPicPr>
          <p:cNvPr id="4098" name="Picture 2" descr="https://upload.wikimedia.org/wikipedia/commons/1/19/Golfstr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221" y="2942603"/>
            <a:ext cx="3915396" cy="391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windows2universe.org/earth/Water/images/surface_currents_sm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857" y="0"/>
            <a:ext cx="5662037" cy="2952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85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48777" y="0"/>
            <a:ext cx="59843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Deep Ocean Currents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156101" y="1233364"/>
            <a:ext cx="5877059" cy="5605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Deep water </a:t>
            </a:r>
            <a:r>
              <a:rPr lang="en-US" altLang="en-US" sz="2400" dirty="0"/>
              <a:t>– cold, dense, salty; move by density forces and gravity; move slower than layers </a:t>
            </a:r>
            <a:r>
              <a:rPr lang="en-US" altLang="en-US" sz="2400" dirty="0" smtClean="0"/>
              <a:t>above</a:t>
            </a:r>
          </a:p>
          <a:p>
            <a:pPr>
              <a:lnSpc>
                <a:spcPct val="80000"/>
              </a:lnSpc>
            </a:pPr>
            <a:endParaRPr lang="en-US" altLang="en-US" sz="2400" dirty="0"/>
          </a:p>
          <a:p>
            <a:pPr>
              <a:lnSpc>
                <a:spcPct val="80000"/>
              </a:lnSpc>
            </a:pPr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Thermohaline </a:t>
            </a:r>
            <a:r>
              <a:rPr lang="en-US" altLang="en-US" b="1" dirty="0" smtClean="0">
                <a:solidFill>
                  <a:schemeClr val="accent1">
                    <a:lumMod val="50000"/>
                  </a:schemeClr>
                </a:solidFill>
              </a:rPr>
              <a:t>Circulation</a:t>
            </a:r>
            <a:r>
              <a:rPr lang="en-US" altLang="en-US" dirty="0" smtClean="0"/>
              <a:t> driven by: 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/>
              <a:t>differences </a:t>
            </a:r>
            <a:r>
              <a:rPr lang="en-US" altLang="en-US" dirty="0"/>
              <a:t>in the density of the sea </a:t>
            </a:r>
            <a:r>
              <a:rPr lang="en-US" altLang="en-US" dirty="0" smtClean="0"/>
              <a:t>water</a:t>
            </a:r>
          </a:p>
          <a:p>
            <a:pPr lvl="1">
              <a:lnSpc>
                <a:spcPct val="80000"/>
              </a:lnSpc>
            </a:pPr>
            <a:endParaRPr lang="en-US" altLang="en-US" dirty="0" smtClean="0"/>
          </a:p>
          <a:p>
            <a:pPr lvl="1">
              <a:lnSpc>
                <a:spcPct val="80000"/>
              </a:lnSpc>
            </a:pPr>
            <a:r>
              <a:rPr lang="en-US" altLang="en-US" dirty="0" smtClean="0"/>
              <a:t>controlled </a:t>
            </a:r>
            <a:r>
              <a:rPr lang="en-US" altLang="en-US" dirty="0"/>
              <a:t>by temperature (thermal) and salinity (</a:t>
            </a:r>
            <a:r>
              <a:rPr lang="en-US" altLang="en-US" dirty="0" err="1"/>
              <a:t>haline</a:t>
            </a:r>
            <a:r>
              <a:rPr lang="en-US" altLang="en-US" dirty="0"/>
              <a:t>). </a:t>
            </a:r>
            <a:endParaRPr lang="en-US" altLang="en-US" dirty="0" smtClean="0"/>
          </a:p>
          <a:p>
            <a:pPr lvl="1">
              <a:lnSpc>
                <a:spcPct val="80000"/>
              </a:lnSpc>
            </a:pPr>
            <a:endParaRPr lang="en-US" altLang="en-US" dirty="0" smtClean="0"/>
          </a:p>
          <a:p>
            <a:pPr lvl="1">
              <a:lnSpc>
                <a:spcPct val="80000"/>
              </a:lnSpc>
            </a:pPr>
            <a:r>
              <a:rPr lang="en-US" altLang="en-US" dirty="0" smtClean="0"/>
              <a:t>This </a:t>
            </a:r>
            <a:r>
              <a:rPr lang="en-US" altLang="en-US" dirty="0"/>
              <a:t>slow (~0.1 m/s), but giant circulation has a flow equal to about 100 Amazon Rivers. </a:t>
            </a:r>
            <a:endParaRPr lang="en-US" altLang="en-US" dirty="0" smtClean="0"/>
          </a:p>
        </p:txBody>
      </p:sp>
      <p:pic>
        <p:nvPicPr>
          <p:cNvPr id="5122" name="Picture 2" descr="http://www.celsias.com/media/uploads/admin/clip_image002_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69" y="2249269"/>
            <a:ext cx="5486400" cy="344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84888" y="5783375"/>
            <a:ext cx="6270982" cy="1055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2400" dirty="0" smtClean="0"/>
              <a:t>Ex</a:t>
            </a:r>
            <a:r>
              <a:rPr lang="en-US" altLang="en-US" sz="2400" dirty="0"/>
              <a:t>: </a:t>
            </a:r>
            <a:r>
              <a:rPr lang="en-US" altLang="en-US" sz="2400" b="1" i="1" dirty="0">
                <a:solidFill>
                  <a:schemeClr val="accent1">
                    <a:lumMod val="50000"/>
                  </a:schemeClr>
                </a:solidFill>
              </a:rPr>
              <a:t>Global Conveyer Belt</a:t>
            </a:r>
            <a:r>
              <a:rPr lang="en-US" altLang="en-US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en-US" sz="2400" dirty="0"/>
              <a:t>= deep current that is the lower 20% of the ocean; takes 1,000 years to complete the </a:t>
            </a:r>
            <a:r>
              <a:rPr lang="en-US" altLang="en-US" sz="2400" dirty="0" smtClean="0"/>
              <a:t>cycle.</a:t>
            </a:r>
            <a:endParaRPr lang="en-US" alt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87" y="160119"/>
            <a:ext cx="5756563" cy="193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84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Ocean Gyres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41667" y="190853"/>
            <a:ext cx="5125658" cy="29235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b="1" dirty="0" smtClean="0">
                <a:solidFill>
                  <a:schemeClr val="accent1">
                    <a:lumMod val="50000"/>
                  </a:schemeClr>
                </a:solidFill>
              </a:rPr>
              <a:t>Gyres </a:t>
            </a:r>
            <a:r>
              <a:rPr lang="en-US" altLang="en-US" dirty="0" smtClean="0"/>
              <a:t>– large mounds of water; large circular currents in the ocean basin</a:t>
            </a:r>
          </a:p>
          <a:p>
            <a:r>
              <a:rPr lang="en-US" altLang="en-US" dirty="0" smtClean="0"/>
              <a:t>Ex: </a:t>
            </a:r>
            <a:r>
              <a:rPr lang="en-US" altLang="zh-CN" b="1" i="1" dirty="0" smtClean="0">
                <a:solidFill>
                  <a:schemeClr val="accent1">
                    <a:lumMod val="50000"/>
                  </a:schemeClr>
                </a:solidFill>
              </a:rPr>
              <a:t>South Pacific Gyre</a:t>
            </a:r>
            <a:r>
              <a:rPr lang="en-US" altLang="zh-CN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zh-CN" dirty="0" smtClean="0"/>
              <a:t>= consists of 4 separate currents – S. Equatorial, East Australian Current, Peru Current and the West Wind Drift.</a:t>
            </a:r>
            <a:endParaRPr lang="en-US" altLang="zh-CN" dirty="0"/>
          </a:p>
        </p:txBody>
      </p:sp>
      <p:pic>
        <p:nvPicPr>
          <p:cNvPr id="9218" name="Picture 2" descr="http://www.sonoma.edu/users/f/freidel/global/figure%2002-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8455"/>
            <a:ext cx="5267325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asu.edu/courses/gph111/GenCirculation/gyr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179" y="1725769"/>
            <a:ext cx="6838821" cy="5132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22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786128" y="-140796"/>
            <a:ext cx="661974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WAVES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8194" name="Picture 2" descr="http://graphics8.nytimes.com/images/2008/01/09/sports/09surf.1.6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36" y="1043970"/>
            <a:ext cx="11594927" cy="572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77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What is a Wave?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70458" y="1223494"/>
            <a:ext cx="11423560" cy="151840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600" dirty="0"/>
              <a:t>A </a:t>
            </a:r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Wave</a:t>
            </a:r>
            <a:r>
              <a:rPr lang="en-US" altLang="en-US" sz="3600" dirty="0"/>
              <a:t> is a </a:t>
            </a:r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rhythmic movement </a:t>
            </a:r>
            <a:r>
              <a:rPr lang="en-US" altLang="en-US" sz="3600" dirty="0"/>
              <a:t>that carries </a:t>
            </a:r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energy</a:t>
            </a:r>
            <a:r>
              <a:rPr lang="en-US" altLang="en-US" sz="3600" dirty="0"/>
              <a:t> through matter or space.</a:t>
            </a:r>
          </a:p>
          <a:p>
            <a:r>
              <a:rPr lang="en-US" altLang="en-US" sz="3600" dirty="0"/>
              <a:t>In oceans, waves move through </a:t>
            </a:r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seawater</a:t>
            </a:r>
          </a:p>
        </p:txBody>
      </p:sp>
      <p:pic>
        <p:nvPicPr>
          <p:cNvPr id="7172" name="Picture 4" descr="http://a3.espncdn.com/photo/2014/0503/as_surf_rothman_mckenna_20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740" y="2837801"/>
            <a:ext cx="6972300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i.cdn-surfline.com/forecasters/blog/2015/03_mar/Offshore_Swell_Tutorial/full/OSimage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7" y="2837801"/>
            <a:ext cx="5229225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47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Parts of a Wave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307984"/>
            <a:ext cx="12192000" cy="25500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Crest</a:t>
            </a:r>
            <a:r>
              <a:rPr lang="en-US" altLang="en-US" sz="3600" dirty="0"/>
              <a:t> – highest point of a wave</a:t>
            </a:r>
          </a:p>
          <a:p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Trough</a:t>
            </a:r>
            <a:r>
              <a:rPr lang="en-US" altLang="en-US" sz="3600" dirty="0">
                <a:solidFill>
                  <a:srgbClr val="FFFF00"/>
                </a:solidFill>
              </a:rPr>
              <a:t> </a:t>
            </a:r>
            <a:r>
              <a:rPr lang="en-US" altLang="en-US" sz="3600" dirty="0"/>
              <a:t>– lowest point of a wave</a:t>
            </a:r>
          </a:p>
          <a:p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Wave Height </a:t>
            </a:r>
            <a:r>
              <a:rPr lang="en-US" altLang="en-US" sz="3600" dirty="0"/>
              <a:t>– vertical distance between the crest and the trough</a:t>
            </a:r>
          </a:p>
          <a:p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Wavelength</a:t>
            </a:r>
            <a:r>
              <a:rPr lang="en-US" altLang="en-US" sz="3600" dirty="0"/>
              <a:t> – horizontal distance between two crests or two troughs</a:t>
            </a:r>
          </a:p>
        </p:txBody>
      </p:sp>
      <p:pic>
        <p:nvPicPr>
          <p:cNvPr id="6146" name="Picture 2" descr="http://oceanservice.noaa.gov/education/yos/resource/JetStream/ocean/images/wavedescrip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09" y="190499"/>
            <a:ext cx="7230442" cy="364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6650" y="1325562"/>
            <a:ext cx="3936004" cy="400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75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Wave Movement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266757"/>
            <a:ext cx="8501689" cy="2550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200" dirty="0"/>
              <a:t>When a wave passes through the ocean, </a:t>
            </a:r>
            <a:r>
              <a:rPr lang="en-US" altLang="en-US" sz="3200" b="1" dirty="0">
                <a:solidFill>
                  <a:schemeClr val="accent1">
                    <a:lumMod val="50000"/>
                  </a:schemeClr>
                </a:solidFill>
              </a:rPr>
              <a:t>individual water molecules move up and down but they do not move forward or backward.</a:t>
            </a:r>
          </a:p>
        </p:txBody>
      </p:sp>
      <p:pic>
        <p:nvPicPr>
          <p:cNvPr id="15362" name="Picture 2" descr="http://www.geographypods.com/uploads/7/6/2/2/7622863/___6896117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62" y="2103965"/>
            <a:ext cx="10841351" cy="475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262128" y="3586767"/>
            <a:ext cx="4404575" cy="327123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5892642" y="2103965"/>
            <a:ext cx="6210837" cy="4754035"/>
            <a:chOff x="288" y="1056"/>
            <a:chExt cx="5184" cy="2912"/>
          </a:xfrm>
        </p:grpSpPr>
        <p:pic>
          <p:nvPicPr>
            <p:cNvPr id="10" name="Picture 5" descr="0914-X_00_ 023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29" b="3021"/>
            <a:stretch>
              <a:fillRect/>
            </a:stretch>
          </p:blipFill>
          <p:spPr bwMode="auto">
            <a:xfrm>
              <a:off x="288" y="1056"/>
              <a:ext cx="5184" cy="2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88" y="1056"/>
              <a:ext cx="2016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8865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Wave Movement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00437" y="1325563"/>
            <a:ext cx="12192000" cy="1275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600" dirty="0"/>
              <a:t>When a wave breaks against the shore, </a:t>
            </a:r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the crest outruns the trough and the crest collapses</a:t>
            </a:r>
            <a:r>
              <a:rPr lang="en-US" alt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US" altLang="en-US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Picture 2" descr="http://www.geographypods.com/uploads/7/6/2/2/7622863/___6896117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7314"/>
            <a:ext cx="9283006" cy="407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9285967" y="2651126"/>
            <a:ext cx="2872803" cy="404588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600" dirty="0" smtClean="0"/>
              <a:t>Called </a:t>
            </a:r>
            <a:r>
              <a:rPr lang="en-US" altLang="en-US" sz="3600" dirty="0"/>
              <a:t>a</a:t>
            </a:r>
            <a:r>
              <a:rPr lang="en-US" altLang="en-US" sz="3600" dirty="0">
                <a:solidFill>
                  <a:srgbClr val="FFFF00"/>
                </a:solidFill>
              </a:rPr>
              <a:t> </a:t>
            </a:r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breaker</a:t>
            </a:r>
            <a:r>
              <a:rPr lang="en-US" alt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endParaRPr lang="en-US" altLang="en-US" sz="36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en-US" sz="3600" dirty="0"/>
              <a:t>In this case, water does move forward and backward</a:t>
            </a:r>
            <a:r>
              <a:rPr lang="en-US" altLang="en-US" sz="3600" dirty="0" smtClean="0"/>
              <a:t>.</a:t>
            </a:r>
            <a:endParaRPr lang="en-US" altLang="en-US" sz="3600" dirty="0"/>
          </a:p>
          <a:p>
            <a:endParaRPr lang="en-US" altLang="en-US" sz="3600" dirty="0"/>
          </a:p>
          <a:p>
            <a:r>
              <a:rPr lang="en-US" altLang="en-US" sz="3600" dirty="0" smtClean="0"/>
              <a:t>Waves Break in the </a:t>
            </a:r>
            <a:r>
              <a:rPr lang="en-US" altLang="en-US" sz="3600" b="1" dirty="0" smtClean="0">
                <a:solidFill>
                  <a:schemeClr val="accent1">
                    <a:lumMod val="50000"/>
                  </a:schemeClr>
                </a:solidFill>
              </a:rPr>
              <a:t>Surf Zone</a:t>
            </a:r>
            <a:endParaRPr lang="en-US" altLang="en-US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71988" y="3586767"/>
            <a:ext cx="5769735" cy="226024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59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6272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Types of Breakers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99246" y="1325563"/>
            <a:ext cx="6986414" cy="51708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•"/>
            </a:pPr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Spilling </a:t>
            </a:r>
            <a:r>
              <a:rPr lang="en-US" altLang="en-US" b="1" dirty="0" smtClean="0">
                <a:solidFill>
                  <a:schemeClr val="accent1">
                    <a:lumMod val="50000"/>
                  </a:schemeClr>
                </a:solidFill>
              </a:rPr>
              <a:t>breaker</a:t>
            </a:r>
            <a:endParaRPr lang="en-US" altLang="en-US" dirty="0"/>
          </a:p>
          <a:p>
            <a:pPr lvl="1">
              <a:buFontTx/>
              <a:buChar char="•"/>
            </a:pPr>
            <a:r>
              <a:rPr lang="en-US" altLang="en-US" dirty="0" smtClean="0"/>
              <a:t>Top </a:t>
            </a:r>
            <a:r>
              <a:rPr lang="en-US" altLang="en-US" dirty="0"/>
              <a:t>of wave crest ‘spills over’ wave. Energy released gradually across entire surf zone.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Plunging </a:t>
            </a:r>
            <a:r>
              <a:rPr lang="en-US" altLang="en-US" b="1" dirty="0" smtClean="0">
                <a:solidFill>
                  <a:schemeClr val="accent1">
                    <a:lumMod val="50000"/>
                  </a:schemeClr>
                </a:solidFill>
              </a:rPr>
              <a:t>breaker</a:t>
            </a:r>
            <a:endParaRPr lang="en-US" altLang="en-US" dirty="0" smtClean="0"/>
          </a:p>
          <a:p>
            <a:pPr lvl="1">
              <a:buFontTx/>
              <a:buChar char="•"/>
            </a:pPr>
            <a:r>
              <a:rPr lang="en-US" altLang="en-US" dirty="0" smtClean="0"/>
              <a:t>Crest </a:t>
            </a:r>
            <a:r>
              <a:rPr lang="en-US" altLang="en-US" dirty="0"/>
              <a:t>‘curls over’ front of wave.  Energy dissipates quickly. Common at shorelines with steep slopes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Surging </a:t>
            </a:r>
            <a:r>
              <a:rPr lang="en-US" altLang="en-US" b="1" dirty="0" smtClean="0">
                <a:solidFill>
                  <a:schemeClr val="accent1">
                    <a:lumMod val="50000"/>
                  </a:schemeClr>
                </a:solidFill>
              </a:rPr>
              <a:t>breaker</a:t>
            </a:r>
          </a:p>
          <a:p>
            <a:pPr lvl="1">
              <a:buFontTx/>
              <a:buChar char="•"/>
            </a:pPr>
            <a:r>
              <a:rPr lang="en-US" altLang="en-US" dirty="0" smtClean="0"/>
              <a:t>Never </a:t>
            </a:r>
            <a:r>
              <a:rPr lang="en-US" altLang="en-US" dirty="0"/>
              <a:t>breaks as it never attains critical wave steepness.  Common along upwardly sloping beach faces or seawalls. Energy released seaward.</a:t>
            </a:r>
            <a:endParaRPr lang="en-US" altLang="en-US" u="sng" dirty="0"/>
          </a:p>
        </p:txBody>
      </p:sp>
      <p:pic>
        <p:nvPicPr>
          <p:cNvPr id="8" name="Picture 2" descr="0914-X_00_ 02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660" y="0"/>
            <a:ext cx="50063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78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Idealized Wave Spectrum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886423" y="1738648"/>
            <a:ext cx="3305576" cy="5119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600" b="1" dirty="0" smtClean="0">
                <a:solidFill>
                  <a:schemeClr val="accent1">
                    <a:lumMod val="50000"/>
                  </a:schemeClr>
                </a:solidFill>
              </a:rPr>
              <a:t>Waves come in different shapes and sizes with differences in wave height and wave period.</a:t>
            </a:r>
          </a:p>
        </p:txBody>
      </p:sp>
      <p:pic>
        <p:nvPicPr>
          <p:cNvPr id="8" name="Picture 5" descr="0914-X_00_ 02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00" b="6000"/>
          <a:stretch>
            <a:fillRect/>
          </a:stretch>
        </p:blipFill>
        <p:spPr bwMode="auto">
          <a:xfrm>
            <a:off x="152400" y="1128713"/>
            <a:ext cx="8458200" cy="572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58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76691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Wind Generated Waves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06062" y="1429555"/>
            <a:ext cx="7311689" cy="51257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200" dirty="0"/>
              <a:t>Most of the waves present on the ocean’s surface are wind-generated waves</a:t>
            </a:r>
            <a:r>
              <a:rPr lang="en-US" altLang="en-US" sz="3200" dirty="0" smtClean="0"/>
              <a:t>.</a:t>
            </a:r>
            <a:r>
              <a:rPr lang="en-US" altLang="en-US" sz="3200" dirty="0"/>
              <a:t> </a:t>
            </a:r>
            <a:endParaRPr lang="en-US" altLang="en-US" sz="3200" dirty="0" smtClean="0"/>
          </a:p>
          <a:p>
            <a:endParaRPr lang="en-US" altLang="en-US" sz="3200" dirty="0" smtClean="0"/>
          </a:p>
          <a:p>
            <a:r>
              <a:rPr lang="en-US" altLang="en-US" sz="3200" dirty="0" smtClean="0"/>
              <a:t>Size </a:t>
            </a:r>
            <a:r>
              <a:rPr lang="en-US" altLang="en-US" sz="3200" dirty="0"/>
              <a:t>and type of wind-generated waves are controlled by:</a:t>
            </a:r>
          </a:p>
          <a:p>
            <a:pPr lvl="1"/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wind velocity</a:t>
            </a:r>
          </a:p>
          <a:p>
            <a:pPr lvl="1"/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wind duration</a:t>
            </a:r>
          </a:p>
          <a:p>
            <a:pPr lvl="1"/>
            <a:r>
              <a:rPr lang="en-US" altLang="en-US" b="1" dirty="0" smtClean="0">
                <a:solidFill>
                  <a:schemeClr val="accent1">
                    <a:lumMod val="50000"/>
                  </a:schemeClr>
                </a:solidFill>
              </a:rPr>
              <a:t>Fetch (distance over the sea surface)</a:t>
            </a:r>
            <a:endParaRPr lang="en-US" alt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original state of the sea surface</a:t>
            </a:r>
            <a:r>
              <a:rPr lang="en-US" altLang="en-US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lvl="1"/>
            <a:endParaRPr lang="en-US" altLang="en-US" b="1" dirty="0"/>
          </a:p>
          <a:p>
            <a:r>
              <a:rPr lang="en-US" altLang="en-US" sz="3200" dirty="0"/>
              <a:t>As wind velocity increases wavelength, period and height increase, but only if wind duration and fetch are sufficient.</a:t>
            </a:r>
          </a:p>
          <a:p>
            <a:endParaRPr lang="en-US" altLang="en-US" sz="3600" dirty="0"/>
          </a:p>
        </p:txBody>
      </p:sp>
      <p:pic>
        <p:nvPicPr>
          <p:cNvPr id="12290" name="Picture 2" descr="https://upload.wikimedia.org/wikipedia/commons/1/16/Wea008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142" y="3495168"/>
            <a:ext cx="4294258" cy="281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9142" y="273196"/>
            <a:ext cx="4294258" cy="25720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28226" y="2777804"/>
            <a:ext cx="2026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CALM WIND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26408" y="6334780"/>
            <a:ext cx="243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STORMY WIND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72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Fetch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44699" y="4019733"/>
            <a:ext cx="7160653" cy="286800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Fetch</a:t>
            </a:r>
            <a:r>
              <a:rPr lang="en-US" altLang="en-US" sz="3600" dirty="0"/>
              <a:t> is the area of contact between the wind and the water and is where wind-generated waves begin</a:t>
            </a:r>
            <a:r>
              <a:rPr lang="en-US" altLang="en-US" sz="3600" dirty="0" smtClean="0"/>
              <a:t>.</a:t>
            </a:r>
          </a:p>
          <a:p>
            <a:endParaRPr lang="en-US" altLang="en-US" sz="3600" dirty="0" smtClean="0"/>
          </a:p>
          <a:p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Seas</a:t>
            </a:r>
            <a:r>
              <a:rPr lang="en-US" altLang="en-US" sz="3600" dirty="0"/>
              <a:t> is the term applied to the sea state of the fetch when there is a chaotic jumble of new waves</a:t>
            </a:r>
            <a:r>
              <a:rPr lang="en-US" altLang="en-US" sz="3600" dirty="0" smtClean="0"/>
              <a:t>.</a:t>
            </a:r>
          </a:p>
          <a:p>
            <a:endParaRPr lang="en-US" altLang="en-US" sz="3600" dirty="0"/>
          </a:p>
          <a:p>
            <a:r>
              <a:rPr lang="en-US" altLang="en-US" sz="3600" dirty="0"/>
              <a:t>Waves continue to grow until the sea is fully developed or becomes limited by fetch restriction or wind duration.</a:t>
            </a:r>
          </a:p>
          <a:p>
            <a:endParaRPr lang="en-US" altLang="en-US" sz="3600" dirty="0"/>
          </a:p>
        </p:txBody>
      </p:sp>
      <p:pic>
        <p:nvPicPr>
          <p:cNvPr id="21508" name="Picture 4" descr="http://wavetribecompany.com/wp-content/uploads/2011/05/swell-hig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96" y="147144"/>
            <a:ext cx="9941462" cy="349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453" y="4019733"/>
            <a:ext cx="4688715" cy="236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00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Fetch and Wave Shape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9" name="Picture 8" descr="chaotic s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5133" y="2117726"/>
            <a:ext cx="6146800" cy="46101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7001256" y="1163617"/>
            <a:ext cx="42435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dirty="0">
                <a:solidFill>
                  <a:schemeClr val="accent1">
                    <a:lumMod val="50000"/>
                  </a:schemeClr>
                </a:solidFill>
              </a:rPr>
              <a:t>Swells:  wave type </a:t>
            </a:r>
            <a:r>
              <a:rPr lang="en-US" altLang="en-US" sz="2800" b="1" dirty="0" smtClean="0">
                <a:solidFill>
                  <a:schemeClr val="accent1">
                    <a:lumMod val="50000"/>
                  </a:schemeClr>
                </a:solidFill>
              </a:rPr>
              <a:t>found outside </a:t>
            </a:r>
            <a:r>
              <a:rPr lang="en-US" altLang="en-US" sz="2800" b="1" dirty="0">
                <a:solidFill>
                  <a:schemeClr val="accent1">
                    <a:lumMod val="50000"/>
                  </a:schemeClr>
                </a:solidFill>
              </a:rPr>
              <a:t>the fetch.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812252" y="1464332"/>
            <a:ext cx="48925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dirty="0">
                <a:solidFill>
                  <a:schemeClr val="accent1">
                    <a:lumMod val="50000"/>
                  </a:schemeClr>
                </a:solidFill>
              </a:rPr>
              <a:t>Chaotic seas inside fetch area.</a:t>
            </a:r>
          </a:p>
        </p:txBody>
      </p:sp>
      <p:pic>
        <p:nvPicPr>
          <p:cNvPr id="8" name="Picture 5" descr="waveswell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31933" y="2117726"/>
            <a:ext cx="5730046" cy="4610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599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Tides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26558" y="1579697"/>
            <a:ext cx="5576552" cy="5104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600" dirty="0"/>
              <a:t>The rise and fall in sea level is called a </a:t>
            </a:r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tide</a:t>
            </a:r>
            <a:r>
              <a:rPr lang="en-US" altLang="en-US" sz="3600" dirty="0" smtClean="0"/>
              <a:t>.</a:t>
            </a:r>
          </a:p>
          <a:p>
            <a:endParaRPr lang="en-US" altLang="en-US" sz="3600" dirty="0"/>
          </a:p>
          <a:p>
            <a:r>
              <a:rPr lang="en-US" altLang="en-US" sz="3600" dirty="0"/>
              <a:t>Caused by a </a:t>
            </a:r>
            <a:r>
              <a:rPr lang="en-US" altLang="en-US" sz="4400" b="1" dirty="0">
                <a:solidFill>
                  <a:schemeClr val="accent1">
                    <a:lumMod val="50000"/>
                  </a:schemeClr>
                </a:solidFill>
              </a:rPr>
              <a:t>giant wave</a:t>
            </a:r>
            <a:r>
              <a:rPr lang="en-US" altLang="en-US" sz="3600" dirty="0" smtClean="0"/>
              <a:t>.</a:t>
            </a:r>
          </a:p>
          <a:p>
            <a:endParaRPr lang="en-US" altLang="en-US" sz="3600" dirty="0"/>
          </a:p>
          <a:p>
            <a:r>
              <a:rPr lang="en-US" altLang="en-US" sz="3600" dirty="0"/>
              <a:t>One low-tide/high-tide cycle takes about 12 </a:t>
            </a:r>
            <a:r>
              <a:rPr lang="en-US" altLang="en-US" sz="3600" dirty="0" err="1"/>
              <a:t>hrs</a:t>
            </a:r>
            <a:r>
              <a:rPr lang="en-US" altLang="en-US" sz="3600" dirty="0"/>
              <a:t> and 25 min</a:t>
            </a:r>
            <a:r>
              <a:rPr lang="en-US" altLang="en-US" sz="3600" dirty="0" smtClean="0"/>
              <a:t>.</a:t>
            </a:r>
            <a:endParaRPr lang="en-US" altLang="en-US" sz="4400" b="1" dirty="0"/>
          </a:p>
        </p:txBody>
      </p:sp>
      <p:pic>
        <p:nvPicPr>
          <p:cNvPr id="11266" name="Picture 2" descr="http://img.zidbits.com/wp-content/uploads/2011/11/low-high-tide.jpg&amp;t=fa51ff931b0d87deb0057bb5459692a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97" y="258949"/>
            <a:ext cx="6039164" cy="448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9716" y="4992347"/>
            <a:ext cx="5576552" cy="186565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600" b="1" dirty="0" smtClean="0">
                <a:solidFill>
                  <a:schemeClr val="accent1">
                    <a:lumMod val="50000"/>
                  </a:schemeClr>
                </a:solidFill>
              </a:rPr>
              <a:t>Tidal </a:t>
            </a:r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range </a:t>
            </a:r>
            <a:r>
              <a:rPr lang="en-US" altLang="en-US" sz="3600" dirty="0"/>
              <a:t>is the </a:t>
            </a:r>
            <a:r>
              <a:rPr lang="en-US" altLang="en-US" sz="3600" b="1" dirty="0">
                <a:solidFill>
                  <a:schemeClr val="accent1">
                    <a:lumMod val="50000"/>
                  </a:schemeClr>
                </a:solidFill>
              </a:rPr>
              <a:t>difference in ocean level </a:t>
            </a:r>
            <a:r>
              <a:rPr lang="en-US" altLang="en-US" sz="3600" dirty="0"/>
              <a:t>between high-tide and </a:t>
            </a:r>
            <a:r>
              <a:rPr lang="en-US" altLang="en-US" sz="3600" dirty="0" smtClean="0"/>
              <a:t>low-tide</a:t>
            </a:r>
            <a:endParaRPr lang="en-US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4553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Tides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1367419"/>
            <a:ext cx="3837904" cy="51354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4000" b="1" dirty="0" smtClean="0">
                <a:solidFill>
                  <a:schemeClr val="accent1">
                    <a:lumMod val="50000"/>
                  </a:schemeClr>
                </a:solidFill>
              </a:rPr>
              <a:t>Two </a:t>
            </a:r>
            <a:r>
              <a:rPr lang="en-US" altLang="en-US" sz="4000" b="1" dirty="0">
                <a:solidFill>
                  <a:schemeClr val="accent1">
                    <a:lumMod val="50000"/>
                  </a:schemeClr>
                </a:solidFill>
              </a:rPr>
              <a:t>big bulges of water form on the Earth</a:t>
            </a:r>
            <a:r>
              <a:rPr lang="en-US" altLang="en-US" sz="4000" dirty="0"/>
              <a:t>:</a:t>
            </a:r>
          </a:p>
          <a:p>
            <a:pPr lvl="1"/>
            <a:r>
              <a:rPr lang="en-US" altLang="en-US" sz="3600" dirty="0"/>
              <a:t>one directly under the moon </a:t>
            </a:r>
          </a:p>
          <a:p>
            <a:pPr lvl="1"/>
            <a:r>
              <a:rPr lang="en-US" altLang="en-US" sz="3600" dirty="0"/>
              <a:t>another on the exact opposite side</a:t>
            </a:r>
          </a:p>
          <a:p>
            <a:pPr>
              <a:buFontTx/>
              <a:buNone/>
            </a:pPr>
            <a:endParaRPr lang="en-US" altLang="en-US" sz="4000" dirty="0"/>
          </a:p>
          <a:p>
            <a:r>
              <a:rPr lang="en-US" altLang="en-US" sz="4000" b="1" dirty="0">
                <a:solidFill>
                  <a:schemeClr val="accent1">
                    <a:lumMod val="50000"/>
                  </a:schemeClr>
                </a:solidFill>
              </a:rPr>
              <a:t>As the Earth spins, the bulges follow the moon.</a:t>
            </a:r>
          </a:p>
          <a:p>
            <a:endParaRPr lang="en-US" altLang="en-US" sz="4400" b="1" dirty="0"/>
          </a:p>
        </p:txBody>
      </p:sp>
      <p:pic>
        <p:nvPicPr>
          <p:cNvPr id="22530" name="Picture 2" descr="http://oceanservice.noaa.gov/education/kits/tides/media/tide06a_45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852" y="1085045"/>
            <a:ext cx="7760221" cy="569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74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Tides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" y="2497718"/>
            <a:ext cx="6825802" cy="19841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400" b="1" dirty="0">
                <a:solidFill>
                  <a:schemeClr val="accent1">
                    <a:lumMod val="50000"/>
                  </a:schemeClr>
                </a:solidFill>
              </a:rPr>
              <a:t>Spring Tides</a:t>
            </a:r>
          </a:p>
          <a:p>
            <a:pPr lvl="1"/>
            <a:r>
              <a:rPr lang="en-US" altLang="en-US" sz="3100" dirty="0"/>
              <a:t>Earth, Moon, and Sun are lined up</a:t>
            </a:r>
          </a:p>
          <a:p>
            <a:pPr lvl="1"/>
            <a:r>
              <a:rPr lang="en-US" altLang="en-US" sz="3100" dirty="0"/>
              <a:t>High Tides are higher and Low Tides are lower than </a:t>
            </a:r>
            <a:r>
              <a:rPr lang="en-US" altLang="en-US" sz="3100" dirty="0" smtClean="0"/>
              <a:t>normal</a:t>
            </a:r>
            <a:endParaRPr lang="en-US" altLang="en-US" sz="3100" dirty="0"/>
          </a:p>
        </p:txBody>
      </p:sp>
      <p:pic>
        <p:nvPicPr>
          <p:cNvPr id="8" name="Picture 4" descr="sun+moontid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888"/>
          <a:stretch>
            <a:fillRect/>
          </a:stretch>
        </p:blipFill>
        <p:spPr bwMode="auto">
          <a:xfrm>
            <a:off x="0" y="-128007"/>
            <a:ext cx="9144000" cy="262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-1" y="4787115"/>
            <a:ext cx="6815070" cy="2014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4000" b="1" dirty="0" smtClean="0">
                <a:solidFill>
                  <a:schemeClr val="accent1">
                    <a:lumMod val="50000"/>
                  </a:schemeClr>
                </a:solidFill>
              </a:rPr>
              <a:t>Neap </a:t>
            </a:r>
            <a:r>
              <a:rPr lang="en-US" altLang="en-US" sz="4000" b="1" dirty="0">
                <a:solidFill>
                  <a:schemeClr val="accent1">
                    <a:lumMod val="50000"/>
                  </a:schemeClr>
                </a:solidFill>
              </a:rPr>
              <a:t>Tides</a:t>
            </a:r>
          </a:p>
          <a:p>
            <a:pPr lvl="1"/>
            <a:r>
              <a:rPr lang="en-US" altLang="en-US" sz="3600" dirty="0"/>
              <a:t>Earth, Moon, and Sun form right angles</a:t>
            </a:r>
          </a:p>
          <a:p>
            <a:pPr lvl="1"/>
            <a:r>
              <a:rPr lang="en-US" altLang="en-US" sz="3600" dirty="0"/>
              <a:t>High Tides are lower and Low Tides are higher than normal</a:t>
            </a:r>
          </a:p>
        </p:txBody>
      </p:sp>
      <p:pic>
        <p:nvPicPr>
          <p:cNvPr id="10" name="Picture 5" descr="sun+moontid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12"/>
          <a:stretch>
            <a:fillRect/>
          </a:stretch>
        </p:blipFill>
        <p:spPr bwMode="auto">
          <a:xfrm>
            <a:off x="7111822" y="2742594"/>
            <a:ext cx="6133563" cy="408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18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Global Tidal Patterns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19460" name="Picture 4" descr="http://oceanservice.noaa.gov/education/kits/tides/media/tide07d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161" y="1325563"/>
            <a:ext cx="6104584" cy="551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5656" y="4644877"/>
            <a:ext cx="2381250" cy="1952624"/>
          </a:xfrm>
          <a:prstGeom prst="rect">
            <a:avLst/>
          </a:prstGeom>
        </p:spPr>
      </p:pic>
      <p:pic>
        <p:nvPicPr>
          <p:cNvPr id="19462" name="Picture 6" descr="Semidiurnal tid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403" y="297735"/>
            <a:ext cx="23812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Diurnal tid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590" y="2471306"/>
            <a:ext cx="23812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170103" y="577949"/>
            <a:ext cx="2894792" cy="570210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>
                <a:solidFill>
                  <a:srgbClr val="FF0000"/>
                </a:solidFill>
              </a:rPr>
              <a:t>Semidiurnal</a:t>
            </a:r>
          </a:p>
          <a:p>
            <a:pPr lvl="1"/>
            <a:r>
              <a:rPr lang="en-US" sz="3200" dirty="0" smtClean="0"/>
              <a:t>two </a:t>
            </a:r>
            <a:r>
              <a:rPr lang="en-US" sz="3200" dirty="0"/>
              <a:t>high and two low tides of approximately equal size every lunar day. </a:t>
            </a:r>
            <a:endParaRPr lang="en-US" sz="3200" dirty="0" smtClean="0"/>
          </a:p>
          <a:p>
            <a:pPr lvl="1"/>
            <a:endParaRPr lang="en-US" sz="3200" dirty="0"/>
          </a:p>
          <a:p>
            <a:pPr lvl="1"/>
            <a:endParaRPr lang="en-US" sz="3600" dirty="0" smtClean="0"/>
          </a:p>
          <a:p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Diurnal</a:t>
            </a:r>
          </a:p>
          <a:p>
            <a:pPr lvl="1"/>
            <a:r>
              <a:rPr lang="en-US" sz="3200" dirty="0" smtClean="0"/>
              <a:t>one </a:t>
            </a:r>
            <a:r>
              <a:rPr lang="en-US" sz="3200" dirty="0"/>
              <a:t>high and one low tide every lunar day. </a:t>
            </a:r>
            <a:endParaRPr lang="en-US" sz="3200" dirty="0" smtClean="0"/>
          </a:p>
          <a:p>
            <a:pPr lvl="1"/>
            <a:endParaRPr lang="en-US" sz="3200" dirty="0" smtClean="0"/>
          </a:p>
          <a:p>
            <a:pPr lvl="1"/>
            <a:endParaRPr lang="en-US" sz="3200" dirty="0"/>
          </a:p>
          <a:p>
            <a:pPr lvl="1"/>
            <a:endParaRPr lang="en-US" sz="3200" dirty="0" smtClean="0"/>
          </a:p>
          <a:p>
            <a:r>
              <a:rPr lang="en-US" sz="3600" b="1" dirty="0" smtClean="0">
                <a:solidFill>
                  <a:srgbClr val="0000FF"/>
                </a:solidFill>
              </a:rPr>
              <a:t>Mixed Semidiurnal</a:t>
            </a:r>
          </a:p>
          <a:p>
            <a:pPr lvl="1"/>
            <a:r>
              <a:rPr lang="en-US" sz="3100" dirty="0" smtClean="0"/>
              <a:t>two </a:t>
            </a:r>
            <a:r>
              <a:rPr lang="en-US" sz="3100" dirty="0"/>
              <a:t>high and two low tides of different size every lunar day. </a:t>
            </a:r>
          </a:p>
        </p:txBody>
      </p:sp>
    </p:spTree>
    <p:extLst>
      <p:ext uri="{BB962C8B-B14F-4D97-AF65-F5344CB8AC3E}">
        <p14:creationId xmlns:p14="http://schemas.microsoft.com/office/powerpoint/2010/main" val="256997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Hanauma</a:t>
            </a:r>
            <a:r>
              <a:rPr lang="en-US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 Bay</a:t>
            </a:r>
          </a:p>
          <a:p>
            <a:pPr algn="r"/>
            <a:r>
              <a:rPr lang="en-US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Predicted Tides</a:t>
            </a:r>
            <a:endParaRPr lang="en-US" sz="4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674040" y="1506347"/>
            <a:ext cx="3614670" cy="13656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b="1" dirty="0" smtClean="0">
                <a:solidFill>
                  <a:schemeClr val="accent1">
                    <a:lumMod val="50000"/>
                  </a:schemeClr>
                </a:solidFill>
              </a:rPr>
              <a:t>What type of tidal cycle do you see here?</a:t>
            </a:r>
          </a:p>
          <a:p>
            <a:endParaRPr lang="en-US" alt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alt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altLang="en-US" dirty="0"/>
          </a:p>
        </p:txBody>
      </p:sp>
      <p:sp>
        <p:nvSpPr>
          <p:cNvPr id="2" name="AutoShape 2" descr="Daily Tide Prediction graphical pl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445260" y="2606570"/>
            <a:ext cx="3891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</a:rPr>
              <a:t>Mixed Semi-diurnal?</a:t>
            </a:r>
            <a:endParaRPr lang="en-US" sz="3200" b="1" dirty="0">
              <a:solidFill>
                <a:srgbClr val="0000FF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577327" y="3291427"/>
            <a:ext cx="3614671" cy="217381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The combination of diurnal, semi-diurnal and fortnightly cycles dominates variations in sea level throughout the </a:t>
            </a:r>
            <a:r>
              <a:rPr lang="en-US" sz="3200" dirty="0" smtClean="0"/>
              <a:t>islands.</a:t>
            </a:r>
            <a:endParaRPr lang="en-US" alt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4316" y="5391082"/>
            <a:ext cx="2996833" cy="14669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70" y="628043"/>
            <a:ext cx="8226606" cy="559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95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Hawaii Island – Tidal Currents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19970" y="1210615"/>
            <a:ext cx="11972029" cy="1094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Tidal currents result from tidal variations of sea level, and near shore are often stronger than the large scale circulation.</a:t>
            </a:r>
            <a:endParaRPr lang="en-US" altLang="en-US" sz="3200" dirty="0"/>
          </a:p>
        </p:txBody>
      </p:sp>
      <p:pic>
        <p:nvPicPr>
          <p:cNvPr id="17410" name="Picture 2" descr="Plate 9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20148"/>
            <a:ext cx="5937160" cy="4337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Plate 9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596" y="2521533"/>
            <a:ext cx="5911403" cy="433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57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2851</TotalTime>
  <Words>958</Words>
  <Application>Microsoft Office PowerPoint</Application>
  <PresentationFormat>Widescreen</PresentationFormat>
  <Paragraphs>133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宋体</vt:lpstr>
      <vt:lpstr>Arial</vt:lpstr>
      <vt:lpstr>Britannic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</dc:creator>
  <cp:lastModifiedBy>Windows User</cp:lastModifiedBy>
  <cp:revision>278</cp:revision>
  <cp:lastPrinted>2019-10-21T04:12:14Z</cp:lastPrinted>
  <dcterms:created xsi:type="dcterms:W3CDTF">2015-08-20T01:26:27Z</dcterms:created>
  <dcterms:modified xsi:type="dcterms:W3CDTF">2020-02-24T07:20:46Z</dcterms:modified>
</cp:coreProperties>
</file>