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1" r:id="rId3"/>
    <p:sldId id="295" r:id="rId4"/>
    <p:sldId id="298" r:id="rId5"/>
    <p:sldId id="299" r:id="rId6"/>
    <p:sldId id="300" r:id="rId7"/>
    <p:sldId id="301" r:id="rId8"/>
    <p:sldId id="313" r:id="rId9"/>
    <p:sldId id="314" r:id="rId10"/>
    <p:sldId id="302" r:id="rId11"/>
    <p:sldId id="303" r:id="rId12"/>
    <p:sldId id="304" r:id="rId13"/>
    <p:sldId id="311" r:id="rId14"/>
    <p:sldId id="312" r:id="rId15"/>
    <p:sldId id="305" r:id="rId16"/>
    <p:sldId id="306" r:id="rId17"/>
    <p:sldId id="307" r:id="rId18"/>
    <p:sldId id="296" r:id="rId19"/>
    <p:sldId id="308" r:id="rId20"/>
    <p:sldId id="309" r:id="rId21"/>
    <p:sldId id="297" r:id="rId22"/>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99"/>
    <a:srgbClr val="0000FF"/>
    <a:srgbClr val="455C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118" autoAdjust="0"/>
    <p:restoredTop sz="94660"/>
  </p:normalViewPr>
  <p:slideViewPr>
    <p:cSldViewPr snapToGrid="0">
      <p:cViewPr varScale="1">
        <p:scale>
          <a:sx n="89" d="100"/>
          <a:sy n="89" d="100"/>
        </p:scale>
        <p:origin x="274"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E56EAED-ADF3-4198-969D-1444B542D427}" type="datetimeFigureOut">
              <a:rPr lang="en-US" smtClean="0"/>
              <a:t>2/23/2020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25779998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56EAED-ADF3-4198-969D-1444B542D427}" type="datetimeFigureOut">
              <a:rPr lang="en-US" smtClean="0"/>
              <a:t>2/23/2020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30253908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E56EAED-ADF3-4198-969D-1444B542D427}" type="datetimeFigureOut">
              <a:rPr lang="en-US" smtClean="0"/>
              <a:t>2/23/2020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1808919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E56EAED-ADF3-4198-969D-1444B542D427}" type="datetimeFigureOut">
              <a:rPr lang="en-US" smtClean="0"/>
              <a:t>2/23/2020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3371502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E56EAED-ADF3-4198-969D-1444B542D427}" type="datetimeFigureOut">
              <a:rPr lang="en-US" smtClean="0"/>
              <a:t>2/23/2020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1933584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E56EAED-ADF3-4198-969D-1444B542D427}" type="datetimeFigureOut">
              <a:rPr lang="en-US" smtClean="0"/>
              <a:t>2/23/2020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8683936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56EAED-ADF3-4198-969D-1444B542D427}" type="datetimeFigureOut">
              <a:rPr lang="en-US" smtClean="0"/>
              <a:t>2/23/2020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41271341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56EAED-ADF3-4198-969D-1444B542D427}" type="datetimeFigureOut">
              <a:rPr lang="en-US" smtClean="0"/>
              <a:t>2/23/2020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827974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56EAED-ADF3-4198-969D-1444B542D427}" type="datetimeFigureOut">
              <a:rPr lang="en-US" smtClean="0"/>
              <a:t>2/23/2020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21628483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56EAED-ADF3-4198-969D-1444B542D427}" type="datetimeFigureOut">
              <a:rPr lang="en-US" smtClean="0"/>
              <a:t>2/23/2020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17761313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56EAED-ADF3-4198-969D-1444B542D427}" type="datetimeFigureOut">
              <a:rPr lang="en-US" smtClean="0"/>
              <a:t>2/23/2020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11933192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56EAED-ADF3-4198-969D-1444B542D427}" type="datetimeFigureOut">
              <a:rPr lang="en-US" smtClean="0"/>
              <a:t>2/23/2020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469070-A1E4-48F7-8F04-541E847A659C}" type="slidenum">
              <a:rPr lang="en-US" smtClean="0"/>
              <a:t>‹#›</a:t>
            </a:fld>
            <a:endParaRPr lang="en-US"/>
          </a:p>
        </p:txBody>
      </p:sp>
    </p:spTree>
    <p:extLst>
      <p:ext uri="{BB962C8B-B14F-4D97-AF65-F5344CB8AC3E}">
        <p14:creationId xmlns:p14="http://schemas.microsoft.com/office/powerpoint/2010/main" val="8867017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jpeg"/></Relationships>
</file>

<file path=ppt/slides/_rels/slide1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34.jpeg"/></Relationships>
</file>

<file path=ppt/slides/_rels/slide1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37.jpeg"/></Relationships>
</file>

<file path=ppt/slides/_rels/slide1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1.jpeg"/><Relationship Id="rId4" Type="http://schemas.openxmlformats.org/officeDocument/2006/relationships/image" Target="../media/image40.jpeg"/></Relationships>
</file>

<file path=ppt/slides/_rels/slide1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jpeg"/><Relationship Id="rId4" Type="http://schemas.openxmlformats.org/officeDocument/2006/relationships/image" Target="../media/image45.jpeg"/></Relationships>
</file>

<file path=ppt/slides/_rels/slide21.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jpeg"/><Relationship Id="rId7" Type="http://schemas.openxmlformats.org/officeDocument/2006/relationships/image" Target="../media/image52.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51.png"/><Relationship Id="rId11" Type="http://schemas.openxmlformats.org/officeDocument/2006/relationships/image" Target="../media/image56.jpeg"/><Relationship Id="rId5" Type="http://schemas.openxmlformats.org/officeDocument/2006/relationships/image" Target="../media/image50.jpeg"/><Relationship Id="rId10" Type="http://schemas.openxmlformats.org/officeDocument/2006/relationships/image" Target="../media/image55.png"/><Relationship Id="rId4" Type="http://schemas.openxmlformats.org/officeDocument/2006/relationships/image" Target="../media/image49.png"/><Relationship Id="rId9" Type="http://schemas.openxmlformats.org/officeDocument/2006/relationships/image" Target="../media/image5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879946"/>
          </a:xfrm>
          <a:prstGeom prst="rect">
            <a:avLst/>
          </a:prstGeom>
        </p:spPr>
      </p:pic>
      <p:sp>
        <p:nvSpPr>
          <p:cNvPr id="5" name="Title 1"/>
          <p:cNvSpPr txBox="1">
            <a:spLocks/>
          </p:cNvSpPr>
          <p:nvPr/>
        </p:nvSpPr>
        <p:spPr>
          <a:xfrm>
            <a:off x="2157991" y="308930"/>
            <a:ext cx="8258217" cy="194380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smtClean="0">
                <a:effectLst>
                  <a:outerShdw blurRad="38100" dist="38100" dir="2700000" algn="tl">
                    <a:srgbClr val="000000">
                      <a:alpha val="43137"/>
                    </a:srgbClr>
                  </a:outerShdw>
                </a:effectLst>
                <a:latin typeface="Britannic Bold" panose="020B0903060703020204" pitchFamily="34" charset="0"/>
              </a:rPr>
              <a:t>ATMO 102 Pacific Climates and Cultures</a:t>
            </a:r>
            <a:endParaRPr lang="en-US" dirty="0">
              <a:effectLst>
                <a:outerShdw blurRad="38100" dist="38100" dir="2700000" algn="tl">
                  <a:srgbClr val="000000">
                    <a:alpha val="43137"/>
                  </a:srgbClr>
                </a:outerShdw>
              </a:effectLst>
              <a:latin typeface="Britannic Bold" panose="020B0903060703020204" pitchFamily="34" charset="0"/>
            </a:endParaRPr>
          </a:p>
        </p:txBody>
      </p:sp>
      <p:sp>
        <p:nvSpPr>
          <p:cNvPr id="6" name="Subtitle 2"/>
          <p:cNvSpPr txBox="1">
            <a:spLocks/>
          </p:cNvSpPr>
          <p:nvPr/>
        </p:nvSpPr>
        <p:spPr>
          <a:xfrm>
            <a:off x="1003749" y="4558565"/>
            <a:ext cx="10184502" cy="140257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6000" b="1" smtClean="0">
                <a:solidFill>
                  <a:srgbClr val="FF3399"/>
                </a:solidFill>
                <a:effectLst>
                  <a:outerShdw blurRad="38100" dist="38100" dir="2700000" algn="tl">
                    <a:srgbClr val="000000">
                      <a:alpha val="43137"/>
                    </a:srgbClr>
                  </a:outerShdw>
                </a:effectLst>
              </a:rPr>
              <a:t>Lecture</a:t>
            </a:r>
            <a:r>
              <a:rPr lang="en-US" sz="6000" b="1" dirty="0" smtClean="0">
                <a:solidFill>
                  <a:srgbClr val="FF3399"/>
                </a:solidFill>
                <a:effectLst>
                  <a:outerShdw blurRad="38100" dist="38100" dir="2700000" algn="tl">
                    <a:srgbClr val="000000">
                      <a:alpha val="43137"/>
                    </a:srgbClr>
                  </a:outerShdw>
                </a:effectLst>
              </a:rPr>
              <a:t>: Hawaiian Surfing</a:t>
            </a:r>
          </a:p>
        </p:txBody>
      </p:sp>
      <p:sp>
        <p:nvSpPr>
          <p:cNvPr id="8" name="Title 1"/>
          <p:cNvSpPr txBox="1">
            <a:spLocks/>
          </p:cNvSpPr>
          <p:nvPr/>
        </p:nvSpPr>
        <p:spPr>
          <a:xfrm>
            <a:off x="2218379" y="300304"/>
            <a:ext cx="8258217" cy="194380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smtClean="0">
                <a:solidFill>
                  <a:schemeClr val="bg1"/>
                </a:solidFill>
                <a:effectLst>
                  <a:outerShdw blurRad="38100" dist="38100" dir="2700000" algn="tl">
                    <a:srgbClr val="000000">
                      <a:alpha val="43137"/>
                    </a:srgbClr>
                  </a:outerShdw>
                </a:effectLst>
                <a:latin typeface="Britannic Bold" panose="020B0903060703020204" pitchFamily="34" charset="0"/>
              </a:rPr>
              <a:t>ATMO 102 Pacific Climates and Cultures</a:t>
            </a:r>
            <a:endParaRPr lang="en-US" dirty="0">
              <a:solidFill>
                <a:schemeClr val="bg1"/>
              </a:solidFill>
              <a:effectLst>
                <a:outerShdw blurRad="38100" dist="38100" dir="2700000" algn="tl">
                  <a:srgbClr val="000000">
                    <a:alpha val="43137"/>
                  </a:srgbClr>
                </a:outerShdw>
              </a:effectLst>
              <a:latin typeface="Britannic Bold" panose="020B0903060703020204" pitchFamily="34" charset="0"/>
            </a:endParaRPr>
          </a:p>
        </p:txBody>
      </p:sp>
    </p:spTree>
    <p:extLst>
      <p:ext uri="{BB962C8B-B14F-4D97-AF65-F5344CB8AC3E}">
        <p14:creationId xmlns:p14="http://schemas.microsoft.com/office/powerpoint/2010/main" val="15975011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0"/>
            <a:ext cx="12192000" cy="6858000"/>
          </a:xfrm>
          <a:prstGeom prst="rect">
            <a:avLst/>
          </a:prstGeom>
        </p:spPr>
      </p:pic>
      <p:sp>
        <p:nvSpPr>
          <p:cNvPr id="5" name="Title 1"/>
          <p:cNvSpPr txBox="1">
            <a:spLocks/>
          </p:cNvSpPr>
          <p:nvPr/>
        </p:nvSpPr>
        <p:spPr>
          <a:xfrm>
            <a:off x="0" y="0"/>
            <a:ext cx="78303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Quick Hawaiian Surfing Facts</a:t>
            </a:r>
            <a:endParaRPr lang="en-US" dirty="0">
              <a:effectLst>
                <a:outerShdw blurRad="38100" dist="38100" dir="2700000" algn="tl">
                  <a:srgbClr val="000000">
                    <a:alpha val="43137"/>
                  </a:srgbClr>
                </a:outerShdw>
              </a:effectLst>
              <a:latin typeface="Britannic Bold" panose="020B0903060703020204" pitchFamily="34" charset="0"/>
            </a:endParaRPr>
          </a:p>
        </p:txBody>
      </p:sp>
      <p:sp>
        <p:nvSpPr>
          <p:cNvPr id="6" name="Content Placeholder 2"/>
          <p:cNvSpPr txBox="1">
            <a:spLocks/>
          </p:cNvSpPr>
          <p:nvPr/>
        </p:nvSpPr>
        <p:spPr>
          <a:xfrm>
            <a:off x="347730" y="1325563"/>
            <a:ext cx="6104586" cy="529417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3200" dirty="0"/>
              <a:t>Hawaiians were first discovered surfing by European explorers in 1778</a:t>
            </a:r>
            <a:r>
              <a:rPr lang="en-US" altLang="en-US" sz="3200" dirty="0" smtClean="0"/>
              <a:t>.</a:t>
            </a:r>
          </a:p>
          <a:p>
            <a:endParaRPr lang="en-US" altLang="en-US" sz="3200" dirty="0"/>
          </a:p>
          <a:p>
            <a:r>
              <a:rPr lang="en-US" altLang="en-US" sz="3200" dirty="0"/>
              <a:t>Duke </a:t>
            </a:r>
            <a:r>
              <a:rPr lang="en-US" altLang="en-US" sz="3200" dirty="0" err="1" smtClean="0"/>
              <a:t>Kahanamoku</a:t>
            </a:r>
            <a:r>
              <a:rPr lang="en-US" altLang="en-US" sz="3200" dirty="0" smtClean="0"/>
              <a:t>, </a:t>
            </a:r>
            <a:r>
              <a:rPr lang="en-US" altLang="en-US" sz="3200" dirty="0"/>
              <a:t>an Olympic swimmer is the father of modern surfing. </a:t>
            </a:r>
            <a:endParaRPr lang="en-US" altLang="en-US" sz="3200" dirty="0" smtClean="0"/>
          </a:p>
          <a:p>
            <a:pPr lvl="1"/>
            <a:r>
              <a:rPr lang="en-US" altLang="en-US" dirty="0" smtClean="0"/>
              <a:t>Photo of Duke in Waikiki in the 1930s</a:t>
            </a:r>
          </a:p>
          <a:p>
            <a:pPr lvl="1"/>
            <a:endParaRPr lang="en-US" altLang="en-US" dirty="0"/>
          </a:p>
          <a:p>
            <a:r>
              <a:rPr lang="en-US" altLang="en-US" sz="3200" dirty="0"/>
              <a:t>Surfing has been and continues to be a major influence in popular American culture and international culture.</a:t>
            </a:r>
            <a:r>
              <a:rPr lang="en-US" altLang="en-US" sz="2400" dirty="0"/>
              <a:t>  </a:t>
            </a:r>
          </a:p>
          <a:p>
            <a:pPr marL="0" indent="0">
              <a:buNone/>
            </a:pPr>
            <a:endParaRPr lang="en-US" dirty="0">
              <a:effectLst>
                <a:outerShdw blurRad="38100" dist="38100" dir="2700000" algn="tl">
                  <a:srgbClr val="000000">
                    <a:alpha val="43137"/>
                  </a:srgbClr>
                </a:outerShdw>
              </a:effectLst>
            </a:endParaRPr>
          </a:p>
          <a:p>
            <a:pPr lvl="1"/>
            <a:endParaRPr lang="en-US" dirty="0"/>
          </a:p>
          <a:p>
            <a:pPr marL="457200" lvl="1" indent="0">
              <a:buNone/>
            </a:pPr>
            <a:endParaRPr lang="en-US" dirty="0"/>
          </a:p>
          <a:p>
            <a:pPr lvl="1"/>
            <a:endParaRPr lang="en-US" dirty="0"/>
          </a:p>
        </p:txBody>
      </p:sp>
      <p:pic>
        <p:nvPicPr>
          <p:cNvPr id="1028" name="Picture 4" descr="http://encyclopediaofsurfing.com/wp-content/uploads/2012/09/Duke_Blak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0408" y="3184842"/>
            <a:ext cx="5143500" cy="353187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www.surfinghandbook.com/wp-content/uploads/2010/07/featuredim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50408" y="1047750"/>
            <a:ext cx="5143500"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7527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500"/>
                                        <p:tgtEl>
                                          <p:spTgt spid="102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500"/>
                                        <p:tgtEl>
                                          <p:spTgt spid="6">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6">
                                            <p:txEl>
                                              <p:pRg st="3" end="3"/>
                                            </p:txEl>
                                          </p:spTgt>
                                        </p:tgtEl>
                                        <p:attrNameLst>
                                          <p:attrName>style.visibility</p:attrName>
                                        </p:attrNameLst>
                                      </p:cBhvr>
                                      <p:to>
                                        <p:strVal val="visible"/>
                                      </p:to>
                                    </p:set>
                                    <p:animEffect transition="in" filter="fade">
                                      <p:cBhvr>
                                        <p:cTn id="18" dur="500"/>
                                        <p:tgtEl>
                                          <p:spTgt spid="6">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028"/>
                                        </p:tgtEl>
                                        <p:attrNameLst>
                                          <p:attrName>style.visibility</p:attrName>
                                        </p:attrNameLst>
                                      </p:cBhvr>
                                      <p:to>
                                        <p:strVal val="visible"/>
                                      </p:to>
                                    </p:set>
                                    <p:animEffect transition="in" filter="fade">
                                      <p:cBhvr>
                                        <p:cTn id="21" dur="500"/>
                                        <p:tgtEl>
                                          <p:spTgt spid="102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6">
                                            <p:txEl>
                                              <p:pRg st="5" end="5"/>
                                            </p:txEl>
                                          </p:spTgt>
                                        </p:tgtEl>
                                        <p:attrNameLst>
                                          <p:attrName>style.visibility</p:attrName>
                                        </p:attrNameLst>
                                      </p:cBhvr>
                                      <p:to>
                                        <p:strVal val="visible"/>
                                      </p:to>
                                    </p:set>
                                    <p:animEffect transition="in" filter="fade">
                                      <p:cBhvr>
                                        <p:cTn id="26"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0"/>
            <a:ext cx="12192000" cy="6858000"/>
          </a:xfrm>
          <a:prstGeom prst="rect">
            <a:avLst/>
          </a:prstGeom>
        </p:spPr>
      </p:pic>
      <p:sp>
        <p:nvSpPr>
          <p:cNvPr id="5" name="Title 1"/>
          <p:cNvSpPr txBox="1">
            <a:spLocks/>
          </p:cNvSpPr>
          <p:nvPr/>
        </p:nvSpPr>
        <p:spPr>
          <a:xfrm>
            <a:off x="0" y="0"/>
            <a:ext cx="611746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Surfing Imagery</a:t>
            </a:r>
            <a:endParaRPr lang="en-US" dirty="0">
              <a:effectLst>
                <a:outerShdw blurRad="38100" dist="38100" dir="2700000" algn="tl">
                  <a:srgbClr val="000000">
                    <a:alpha val="43137"/>
                  </a:srgbClr>
                </a:outerShdw>
              </a:effectLst>
              <a:latin typeface="Britannic Bold" panose="020B0903060703020204" pitchFamily="34" charset="0"/>
            </a:endParaRPr>
          </a:p>
        </p:txBody>
      </p:sp>
      <p:pic>
        <p:nvPicPr>
          <p:cNvPr id="7" name="Picture 6" descr="hist_b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45" y="154259"/>
            <a:ext cx="4045861" cy="646458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noChangeArrowheads="1"/>
          </p:cNvPicPr>
          <p:nvPr/>
        </p:nvPicPr>
        <p:blipFill>
          <a:blip r:embed="rId4">
            <a:extLst>
              <a:ext uri="{28A0092B-C50C-407E-A947-70E740481C1C}">
                <a14:useLocalDpi xmlns:a14="http://schemas.microsoft.com/office/drawing/2010/main" val="0"/>
              </a:ext>
            </a:extLst>
          </a:blip>
          <a:srcRect l="5969" t="4477" r="8955" b="1492"/>
          <a:stretch>
            <a:fillRect/>
          </a:stretch>
        </p:blipFill>
        <p:spPr bwMode="auto">
          <a:xfrm>
            <a:off x="115736" y="1442961"/>
            <a:ext cx="2344128" cy="3887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6"/>
          <p:cNvSpPr txBox="1">
            <a:spLocks noChangeArrowheads="1"/>
          </p:cNvSpPr>
          <p:nvPr/>
        </p:nvSpPr>
        <p:spPr bwMode="auto">
          <a:xfrm>
            <a:off x="3068325" y="5360407"/>
            <a:ext cx="4842880" cy="12926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defPPr>
              <a:defRPr lang="en-US"/>
            </a:defPPr>
            <a:lvl1pPr algn="r"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r"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r"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r"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r"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a:lstStyle>
          <a:p>
            <a:r>
              <a:rPr lang="en-US" altLang="en-US" sz="2600" dirty="0"/>
              <a:t>One of the earliest known pictures of a surfer with his board from around 1890.</a:t>
            </a:r>
            <a:endParaRPr lang="en-US" altLang="en-US" sz="2600" dirty="0">
              <a:solidFill>
                <a:srgbClr val="FFFFFF"/>
              </a:solidFill>
            </a:endParaRPr>
          </a:p>
        </p:txBody>
      </p:sp>
      <p:sp>
        <p:nvSpPr>
          <p:cNvPr id="10" name="Text Box 10"/>
          <p:cNvSpPr txBox="1">
            <a:spLocks noChangeArrowheads="1"/>
          </p:cNvSpPr>
          <p:nvPr/>
        </p:nvSpPr>
        <p:spPr bwMode="auto">
          <a:xfrm>
            <a:off x="-15974" y="5447541"/>
            <a:ext cx="2607549" cy="12926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defPPr>
              <a:defRPr lang="en-US"/>
            </a:defPPr>
            <a:lvl1pPr algn="r"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r"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r"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r"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r"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a:lstStyle>
          <a:p>
            <a:pPr algn="ctr"/>
            <a:r>
              <a:rPr lang="en-US" altLang="en-US" sz="2600" dirty="0"/>
              <a:t>Hawaiian petroglyph</a:t>
            </a:r>
          </a:p>
          <a:p>
            <a:pPr algn="ctr"/>
            <a:r>
              <a:rPr lang="en-US" altLang="en-US" sz="2600" dirty="0"/>
              <a:t>of surfer.</a:t>
            </a:r>
            <a:endParaRPr lang="en-US" altLang="en-US" sz="2600" dirty="0">
              <a:solidFill>
                <a:srgbClr val="FFFFFF"/>
              </a:solidFill>
            </a:endParaRPr>
          </a:p>
        </p:txBody>
      </p:sp>
      <p:pic>
        <p:nvPicPr>
          <p:cNvPr id="2050" name="Picture 2" descr="http://blog.wbsurfcamp.com/wp-content/uploads/2010/12/hawaii_surfing.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61925" y="1378574"/>
            <a:ext cx="4939946" cy="3026001"/>
          </a:xfrm>
          <a:prstGeom prst="rect">
            <a:avLst/>
          </a:prstGeom>
          <a:noFill/>
          <a:extLst>
            <a:ext uri="{909E8E84-426E-40DD-AFC4-6F175D3DCCD1}">
              <a14:hiddenFill xmlns:a14="http://schemas.microsoft.com/office/drawing/2010/main">
                <a:solidFill>
                  <a:srgbClr val="FFFFFF"/>
                </a:solidFill>
              </a14:hiddenFill>
            </a:ext>
          </a:extLst>
        </p:spPr>
      </p:pic>
      <p:sp>
        <p:nvSpPr>
          <p:cNvPr id="12" name="Text Box 6"/>
          <p:cNvSpPr txBox="1">
            <a:spLocks noChangeArrowheads="1"/>
          </p:cNvSpPr>
          <p:nvPr/>
        </p:nvSpPr>
        <p:spPr bwMode="auto">
          <a:xfrm>
            <a:off x="2543576" y="4331606"/>
            <a:ext cx="5409551" cy="4924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defPPr>
              <a:defRPr lang="en-US"/>
            </a:defPPr>
            <a:lvl1pPr algn="r"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r"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r"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r"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r"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a:lstStyle>
          <a:p>
            <a:pPr algn="ctr"/>
            <a:r>
              <a:rPr lang="en-US" altLang="en-US" sz="2600" dirty="0" smtClean="0"/>
              <a:t>Surfing and Canoe riding in Waikiki</a:t>
            </a:r>
            <a:endParaRPr lang="en-US" altLang="en-US" sz="2600" dirty="0">
              <a:solidFill>
                <a:srgbClr val="FFFFFF"/>
              </a:solidFill>
            </a:endParaRPr>
          </a:p>
        </p:txBody>
      </p:sp>
    </p:spTree>
    <p:extLst>
      <p:ext uri="{BB962C8B-B14F-4D97-AF65-F5344CB8AC3E}">
        <p14:creationId xmlns:p14="http://schemas.microsoft.com/office/powerpoint/2010/main" val="3494176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nodeType="withEffect">
                                  <p:stCondLst>
                                    <p:cond delay="0"/>
                                  </p:stCondLst>
                                  <p:childTnLst>
                                    <p:set>
                                      <p:cBhvr>
                                        <p:cTn id="25" dur="1" fill="hold">
                                          <p:stCondLst>
                                            <p:cond delay="0"/>
                                          </p:stCondLst>
                                        </p:cTn>
                                        <p:tgtEl>
                                          <p:spTgt spid="2050"/>
                                        </p:tgtEl>
                                        <p:attrNameLst>
                                          <p:attrName>style.visibility</p:attrName>
                                        </p:attrNameLst>
                                      </p:cBhvr>
                                      <p:to>
                                        <p:strVal val="visible"/>
                                      </p:to>
                                    </p:set>
                                    <p:animEffect transition="in" filter="fade">
                                      <p:cBhvr>
                                        <p:cTn id="26"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0"/>
            <a:ext cx="12192000" cy="6858000"/>
          </a:xfrm>
          <a:prstGeom prst="rect">
            <a:avLst/>
          </a:prstGeom>
        </p:spPr>
      </p:pic>
      <p:sp>
        <p:nvSpPr>
          <p:cNvPr id="5" name="Title 1"/>
          <p:cNvSpPr txBox="1">
            <a:spLocks/>
          </p:cNvSpPr>
          <p:nvPr/>
        </p:nvSpPr>
        <p:spPr>
          <a:xfrm>
            <a:off x="0" y="0"/>
            <a:ext cx="60015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History of Surfing</a:t>
            </a:r>
            <a:endParaRPr lang="en-US" dirty="0">
              <a:effectLst>
                <a:outerShdw blurRad="38100" dist="38100" dir="2700000" algn="tl">
                  <a:srgbClr val="000000">
                    <a:alpha val="43137"/>
                  </a:srgbClr>
                </a:outerShdw>
              </a:effectLst>
              <a:latin typeface="Britannic Bold" panose="020B0903060703020204" pitchFamily="34" charset="0"/>
            </a:endParaRPr>
          </a:p>
        </p:txBody>
      </p:sp>
      <p:sp>
        <p:nvSpPr>
          <p:cNvPr id="6" name="Content Placeholder 2"/>
          <p:cNvSpPr txBox="1">
            <a:spLocks/>
          </p:cNvSpPr>
          <p:nvPr/>
        </p:nvSpPr>
        <p:spPr>
          <a:xfrm>
            <a:off x="347730" y="1325563"/>
            <a:ext cx="6104586" cy="5294178"/>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smtClean="0"/>
              <a:t>Hawaiians </a:t>
            </a:r>
            <a:r>
              <a:rPr lang="en-US" sz="3200" dirty="0"/>
              <a:t>may not have invented </a:t>
            </a:r>
            <a:r>
              <a:rPr lang="en-US" sz="3200" dirty="0" smtClean="0"/>
              <a:t>surfing</a:t>
            </a:r>
          </a:p>
          <a:p>
            <a:pPr lvl="1"/>
            <a:r>
              <a:rPr lang="en-US" dirty="0" smtClean="0"/>
              <a:t>Captain </a:t>
            </a:r>
            <a:r>
              <a:rPr lang="en-US" dirty="0"/>
              <a:t>James Cook observed Tahitians canoe and body surfing in 1777, the year before he arrived in </a:t>
            </a:r>
            <a:r>
              <a:rPr lang="en-US" dirty="0" smtClean="0"/>
              <a:t>Hawai’i</a:t>
            </a:r>
          </a:p>
          <a:p>
            <a:pPr lvl="1"/>
            <a:endParaRPr lang="en-US" dirty="0"/>
          </a:p>
          <a:p>
            <a:r>
              <a:rPr lang="en-US" dirty="0" smtClean="0"/>
              <a:t>Surfing could have had its </a:t>
            </a:r>
            <a:r>
              <a:rPr lang="en-US" dirty="0"/>
              <a:t>start anywhere in the </a:t>
            </a:r>
            <a:r>
              <a:rPr lang="en-US" dirty="0" smtClean="0"/>
              <a:t>Pacific</a:t>
            </a:r>
          </a:p>
          <a:p>
            <a:endParaRPr lang="en-US" dirty="0" smtClean="0"/>
          </a:p>
          <a:p>
            <a:r>
              <a:rPr lang="en-US" dirty="0" smtClean="0"/>
              <a:t>The </a:t>
            </a:r>
            <a:r>
              <a:rPr lang="en-US" dirty="0"/>
              <a:t>Hawaiians earned the greatest renown as surfers. </a:t>
            </a:r>
            <a:endParaRPr lang="en-US" dirty="0" smtClean="0"/>
          </a:p>
          <a:p>
            <a:endParaRPr lang="en-US" dirty="0"/>
          </a:p>
          <a:p>
            <a:r>
              <a:rPr lang="en-US" dirty="0" smtClean="0"/>
              <a:t>Recorded Hawaiian </a:t>
            </a:r>
            <a:r>
              <a:rPr lang="en-US" dirty="0"/>
              <a:t>chants as far back as the 15th century honor surfing and mention contests, competing chiefs, surfing wagers and remarkable waves.</a:t>
            </a:r>
            <a:endParaRPr lang="en-US" dirty="0">
              <a:effectLst>
                <a:outerShdw blurRad="38100" dist="38100" dir="2700000" algn="tl">
                  <a:srgbClr val="000000">
                    <a:alpha val="43137"/>
                  </a:srgbClr>
                </a:outerShdw>
              </a:effectLst>
            </a:endParaRPr>
          </a:p>
          <a:p>
            <a:pPr lvl="1"/>
            <a:endParaRPr lang="en-US" dirty="0"/>
          </a:p>
          <a:p>
            <a:pPr marL="457200" lvl="1" indent="0">
              <a:buNone/>
            </a:pPr>
            <a:endParaRPr lang="en-US" dirty="0"/>
          </a:p>
          <a:p>
            <a:pPr lvl="1"/>
            <a:endParaRPr lang="en-US" dirty="0"/>
          </a:p>
        </p:txBody>
      </p:sp>
      <p:sp>
        <p:nvSpPr>
          <p:cNvPr id="4" name="AutoShape 2" descr="Image result for history of surfi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5366" name="Picture 6" descr="http://www.surfingforlife.com/g/hist_a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19260" y="3208674"/>
            <a:ext cx="4563365" cy="3504014"/>
          </a:xfrm>
          <a:prstGeom prst="rect">
            <a:avLst/>
          </a:prstGeom>
          <a:noFill/>
          <a:extLst>
            <a:ext uri="{909E8E84-426E-40DD-AFC4-6F175D3DCCD1}">
              <a14:hiddenFill xmlns:a14="http://schemas.microsoft.com/office/drawing/2010/main">
                <a:solidFill>
                  <a:srgbClr val="FFFFFF"/>
                </a:solidFill>
              </a14:hiddenFill>
            </a:ext>
          </a:extLst>
        </p:spPr>
      </p:pic>
      <p:pic>
        <p:nvPicPr>
          <p:cNvPr id="15368" name="Picture 8" descr="http://polyadhawaiitours.com/blog/wp-content/uploads/2014/03/PolynesSurfBoar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19259" y="160339"/>
            <a:ext cx="4563365" cy="35130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7776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animEffect transition="in" filter="fade">
                                      <p:cBhvr>
                                        <p:cTn id="15" dur="500"/>
                                        <p:tgtEl>
                                          <p:spTgt spid="6">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xEl>
                                              <p:pRg st="5" end="5"/>
                                            </p:txEl>
                                          </p:spTgt>
                                        </p:tgtEl>
                                        <p:attrNameLst>
                                          <p:attrName>style.visibility</p:attrName>
                                        </p:attrNameLst>
                                      </p:cBhvr>
                                      <p:to>
                                        <p:strVal val="visible"/>
                                      </p:to>
                                    </p:set>
                                    <p:animEffect transition="in" filter="fade">
                                      <p:cBhvr>
                                        <p:cTn id="20" dur="500"/>
                                        <p:tgtEl>
                                          <p:spTgt spid="6">
                                            <p:txEl>
                                              <p:pRg st="5" end="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
                                            <p:txEl>
                                              <p:pRg st="7" end="7"/>
                                            </p:txEl>
                                          </p:spTgt>
                                        </p:tgtEl>
                                        <p:attrNameLst>
                                          <p:attrName>style.visibility</p:attrName>
                                        </p:attrNameLst>
                                      </p:cBhvr>
                                      <p:to>
                                        <p:strVal val="visible"/>
                                      </p:to>
                                    </p:set>
                                    <p:animEffect transition="in" filter="fade">
                                      <p:cBhvr>
                                        <p:cTn id="25" dur="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0"/>
            <a:ext cx="12192000" cy="6858000"/>
          </a:xfrm>
          <a:prstGeom prst="rect">
            <a:avLst/>
          </a:prstGeom>
        </p:spPr>
      </p:pic>
      <p:sp>
        <p:nvSpPr>
          <p:cNvPr id="5" name="Title 1"/>
          <p:cNvSpPr txBox="1">
            <a:spLocks/>
          </p:cNvSpPr>
          <p:nvPr/>
        </p:nvSpPr>
        <p:spPr>
          <a:xfrm>
            <a:off x="0" y="0"/>
            <a:ext cx="561518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Who Surfed What?</a:t>
            </a:r>
            <a:endParaRPr lang="en-US" dirty="0">
              <a:effectLst>
                <a:outerShdw blurRad="38100" dist="38100" dir="2700000" algn="tl">
                  <a:srgbClr val="000000">
                    <a:alpha val="43137"/>
                  </a:srgbClr>
                </a:outerShdw>
              </a:effectLst>
              <a:latin typeface="Britannic Bold" panose="020B0903060703020204" pitchFamily="34" charset="0"/>
            </a:endParaRPr>
          </a:p>
        </p:txBody>
      </p:sp>
      <p:sp>
        <p:nvSpPr>
          <p:cNvPr id="6" name="Content Placeholder 2"/>
          <p:cNvSpPr txBox="1">
            <a:spLocks/>
          </p:cNvSpPr>
          <p:nvPr/>
        </p:nvSpPr>
        <p:spPr>
          <a:xfrm>
            <a:off x="347730" y="1325563"/>
            <a:ext cx="6104586" cy="5294178"/>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3200" dirty="0" smtClean="0"/>
              <a:t>Chiefs, men women, and youth surfed in Polynesian society in Hawaii</a:t>
            </a:r>
          </a:p>
          <a:p>
            <a:endParaRPr lang="en-US" altLang="en-US" sz="3200" dirty="0"/>
          </a:p>
          <a:p>
            <a:r>
              <a:rPr lang="en-US" altLang="en-US" sz="3200" dirty="0" smtClean="0"/>
              <a:t>Chiefs rode a long, narrow, wood board called </a:t>
            </a:r>
            <a:r>
              <a:rPr lang="en-US" altLang="en-US" sz="3200" b="1" i="1" dirty="0" err="1" smtClean="0">
                <a:solidFill>
                  <a:srgbClr val="FF0000"/>
                </a:solidFill>
              </a:rPr>
              <a:t>olo</a:t>
            </a:r>
            <a:r>
              <a:rPr lang="en-US" altLang="en-US" sz="3200" dirty="0" smtClean="0"/>
              <a:t> (18 feet long)</a:t>
            </a:r>
          </a:p>
          <a:p>
            <a:endParaRPr lang="en-US" altLang="en-US" sz="3200" dirty="0"/>
          </a:p>
          <a:p>
            <a:r>
              <a:rPr lang="en-US" altLang="en-US" sz="3200" dirty="0" smtClean="0"/>
              <a:t>Common people rode short, wide, thin wood boards called </a:t>
            </a:r>
            <a:r>
              <a:rPr lang="en-US" altLang="en-US" sz="3200" b="1" i="1" dirty="0" err="1" smtClean="0">
                <a:solidFill>
                  <a:srgbClr val="FF0000"/>
                </a:solidFill>
              </a:rPr>
              <a:t>alaia</a:t>
            </a:r>
            <a:r>
              <a:rPr lang="en-US" altLang="en-US" sz="3200" dirty="0" smtClean="0"/>
              <a:t> (6-8 feet long)</a:t>
            </a:r>
          </a:p>
          <a:p>
            <a:endParaRPr lang="en-US" altLang="en-US" sz="3200" dirty="0"/>
          </a:p>
          <a:p>
            <a:r>
              <a:rPr lang="en-US" altLang="en-US" sz="3200" dirty="0" smtClean="0"/>
              <a:t>Common people also rode small belly boards called </a:t>
            </a:r>
            <a:r>
              <a:rPr lang="en-US" altLang="en-US" sz="3200" b="1" i="1" dirty="0" err="1">
                <a:solidFill>
                  <a:srgbClr val="FF0000"/>
                </a:solidFill>
              </a:rPr>
              <a:t>p</a:t>
            </a:r>
            <a:r>
              <a:rPr lang="en-US" altLang="en-US" sz="3200" b="1" i="1" dirty="0" err="1" smtClean="0">
                <a:solidFill>
                  <a:srgbClr val="FF0000"/>
                </a:solidFill>
              </a:rPr>
              <a:t>aipo</a:t>
            </a:r>
            <a:r>
              <a:rPr lang="en-US" altLang="en-US" sz="3200" dirty="0" smtClean="0"/>
              <a:t>.</a:t>
            </a:r>
            <a:endParaRPr lang="en-US" altLang="en-US" sz="2400" dirty="0"/>
          </a:p>
          <a:p>
            <a:pPr marL="0" indent="0">
              <a:buNone/>
            </a:pPr>
            <a:endParaRPr lang="en-US" dirty="0">
              <a:effectLst>
                <a:outerShdw blurRad="38100" dist="38100" dir="2700000" algn="tl">
                  <a:srgbClr val="000000">
                    <a:alpha val="43137"/>
                  </a:srgbClr>
                </a:outerShdw>
              </a:effectLst>
            </a:endParaRPr>
          </a:p>
          <a:p>
            <a:pPr lvl="1"/>
            <a:endParaRPr lang="en-US" dirty="0"/>
          </a:p>
          <a:p>
            <a:pPr marL="457200" lvl="1" indent="0">
              <a:buNone/>
            </a:pPr>
            <a:endParaRPr lang="en-US" dirty="0"/>
          </a:p>
          <a:p>
            <a:pPr lvl="1"/>
            <a:endParaRPr lang="en-US" dirty="0"/>
          </a:p>
        </p:txBody>
      </p:sp>
      <p:pic>
        <p:nvPicPr>
          <p:cNvPr id="14338" name="Picture 2" descr="http://www.woodsurfboards.com/images/boards/ol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15955" y="296862"/>
            <a:ext cx="5036471" cy="3038766"/>
          </a:xfrm>
          <a:prstGeom prst="rect">
            <a:avLst/>
          </a:prstGeom>
          <a:noFill/>
          <a:extLst>
            <a:ext uri="{909E8E84-426E-40DD-AFC4-6F175D3DCCD1}">
              <a14:hiddenFill xmlns:a14="http://schemas.microsoft.com/office/drawing/2010/main">
                <a:solidFill>
                  <a:srgbClr val="FFFFFF"/>
                </a:solidFill>
              </a14:hiddenFill>
            </a:ext>
          </a:extLst>
        </p:spPr>
      </p:pic>
      <p:pic>
        <p:nvPicPr>
          <p:cNvPr id="14342" name="Picture 6" descr="http://hydrodynamica.com/images/totem/alaia/large/alaia.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32027" y="3585272"/>
            <a:ext cx="2025434" cy="3034469"/>
          </a:xfrm>
          <a:prstGeom prst="rect">
            <a:avLst/>
          </a:prstGeom>
          <a:noFill/>
          <a:extLst>
            <a:ext uri="{909E8E84-426E-40DD-AFC4-6F175D3DCCD1}">
              <a14:hiddenFill xmlns:a14="http://schemas.microsoft.com/office/drawing/2010/main">
                <a:solidFill>
                  <a:srgbClr val="FFFFFF"/>
                </a:solidFill>
              </a14:hiddenFill>
            </a:ext>
          </a:extLst>
        </p:spPr>
      </p:pic>
      <p:pic>
        <p:nvPicPr>
          <p:cNvPr id="14346" name="Picture 10" descr="https://mylifeinwater.files.wordpress.com/2010/06/wegener-paipo.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37172" y="3571909"/>
            <a:ext cx="2293271" cy="3047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1984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4338"/>
                                        </p:tgtEl>
                                        <p:attrNameLst>
                                          <p:attrName>style.visibility</p:attrName>
                                        </p:attrNameLst>
                                      </p:cBhvr>
                                      <p:to>
                                        <p:strVal val="visible"/>
                                      </p:to>
                                    </p:set>
                                    <p:animEffect transition="in" filter="fade">
                                      <p:cBhvr>
                                        <p:cTn id="15" dur="500"/>
                                        <p:tgtEl>
                                          <p:spTgt spid="1433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xEl>
                                              <p:pRg st="4" end="4"/>
                                            </p:txEl>
                                          </p:spTgt>
                                        </p:tgtEl>
                                        <p:attrNameLst>
                                          <p:attrName>style.visibility</p:attrName>
                                        </p:attrNameLst>
                                      </p:cBhvr>
                                      <p:to>
                                        <p:strVal val="visible"/>
                                      </p:to>
                                    </p:set>
                                    <p:animEffect transition="in" filter="fade">
                                      <p:cBhvr>
                                        <p:cTn id="20" dur="500"/>
                                        <p:tgtEl>
                                          <p:spTgt spid="6">
                                            <p:txEl>
                                              <p:pRg st="4" end="4"/>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4342"/>
                                        </p:tgtEl>
                                        <p:attrNameLst>
                                          <p:attrName>style.visibility</p:attrName>
                                        </p:attrNameLst>
                                      </p:cBhvr>
                                      <p:to>
                                        <p:strVal val="visible"/>
                                      </p:to>
                                    </p:set>
                                    <p:animEffect transition="in" filter="fade">
                                      <p:cBhvr>
                                        <p:cTn id="23" dur="500"/>
                                        <p:tgtEl>
                                          <p:spTgt spid="1434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fade">
                                      <p:cBhvr>
                                        <p:cTn id="28" dur="500"/>
                                        <p:tgtEl>
                                          <p:spTgt spid="6">
                                            <p:txEl>
                                              <p:pRg st="6" end="6"/>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14346"/>
                                        </p:tgtEl>
                                        <p:attrNameLst>
                                          <p:attrName>style.visibility</p:attrName>
                                        </p:attrNameLst>
                                      </p:cBhvr>
                                      <p:to>
                                        <p:strVal val="visible"/>
                                      </p:to>
                                    </p:set>
                                    <p:animEffect transition="in" filter="fade">
                                      <p:cBhvr>
                                        <p:cTn id="31" dur="500"/>
                                        <p:tgtEl>
                                          <p:spTgt spid="143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0"/>
            <a:ext cx="12192000" cy="6858000"/>
          </a:xfrm>
          <a:prstGeom prst="rect">
            <a:avLst/>
          </a:prstGeom>
        </p:spPr>
      </p:pic>
      <p:sp>
        <p:nvSpPr>
          <p:cNvPr id="5" name="Title 1"/>
          <p:cNvSpPr txBox="1">
            <a:spLocks/>
          </p:cNvSpPr>
          <p:nvPr/>
        </p:nvSpPr>
        <p:spPr>
          <a:xfrm>
            <a:off x="3915177" y="115910"/>
            <a:ext cx="78303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Comparison of Surfboard Shapes and Sizes</a:t>
            </a:r>
            <a:endParaRPr lang="en-US" dirty="0">
              <a:effectLst>
                <a:outerShdw blurRad="38100" dist="38100" dir="2700000" algn="tl">
                  <a:srgbClr val="000000">
                    <a:alpha val="43137"/>
                  </a:srgbClr>
                </a:outerShdw>
              </a:effectLst>
              <a:latin typeface="Britannic Bold" panose="020B0903060703020204" pitchFamily="34" charset="0"/>
            </a:endParaRPr>
          </a:p>
        </p:txBody>
      </p:sp>
      <p:pic>
        <p:nvPicPr>
          <p:cNvPr id="13314" name="Picture 2" descr="http://mypaipoboards.org/pubs/FinneyBenR/Surfing-Hist_Ancient_HI_Sport/Fig5_AncientBds_6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79" y="1003170"/>
            <a:ext cx="7030836" cy="6022256"/>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http://data.bishopmuseum.org/ethnobotanydb/images/koa_surfboard_D0155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51833" y="1953518"/>
            <a:ext cx="4738398" cy="4738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38707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0"/>
            <a:ext cx="12192000" cy="6858000"/>
          </a:xfrm>
          <a:prstGeom prst="rect">
            <a:avLst/>
          </a:prstGeom>
        </p:spPr>
      </p:pic>
      <p:sp>
        <p:nvSpPr>
          <p:cNvPr id="5" name="Title 1"/>
          <p:cNvSpPr txBox="1">
            <a:spLocks/>
          </p:cNvSpPr>
          <p:nvPr/>
        </p:nvSpPr>
        <p:spPr>
          <a:xfrm>
            <a:off x="0" y="0"/>
            <a:ext cx="7804597"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Royal Surfboard Construction</a:t>
            </a:r>
            <a:endParaRPr lang="en-US" dirty="0">
              <a:effectLst>
                <a:outerShdw blurRad="38100" dist="38100" dir="2700000" algn="tl">
                  <a:srgbClr val="000000">
                    <a:alpha val="43137"/>
                  </a:srgbClr>
                </a:outerShdw>
              </a:effectLst>
              <a:latin typeface="Britannic Bold" panose="020B0903060703020204" pitchFamily="34" charset="0"/>
            </a:endParaRPr>
          </a:p>
        </p:txBody>
      </p:sp>
      <p:sp>
        <p:nvSpPr>
          <p:cNvPr id="6" name="Content Placeholder 2"/>
          <p:cNvSpPr txBox="1">
            <a:spLocks/>
          </p:cNvSpPr>
          <p:nvPr/>
        </p:nvSpPr>
        <p:spPr>
          <a:xfrm>
            <a:off x="201534" y="1501986"/>
            <a:ext cx="6168981" cy="5294178"/>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3200" dirty="0" smtClean="0"/>
              <a:t>Kahuna (priest) places a red </a:t>
            </a:r>
            <a:r>
              <a:rPr lang="en-US" altLang="en-US" sz="3200" dirty="0" err="1" smtClean="0"/>
              <a:t>kumu</a:t>
            </a:r>
            <a:r>
              <a:rPr lang="en-US" altLang="en-US" sz="3200" dirty="0" smtClean="0"/>
              <a:t> fish at the trunk of the chosen tree</a:t>
            </a:r>
          </a:p>
          <a:p>
            <a:r>
              <a:rPr lang="en-US" altLang="en-US" sz="3200" dirty="0" smtClean="0"/>
              <a:t>Tree was cut down and split</a:t>
            </a:r>
          </a:p>
          <a:p>
            <a:r>
              <a:rPr lang="en-US" altLang="en-US" sz="3200" dirty="0" smtClean="0"/>
              <a:t>Prayers were offered</a:t>
            </a:r>
          </a:p>
          <a:p>
            <a:r>
              <a:rPr lang="en-US" altLang="en-US" sz="3200" dirty="0" err="1" smtClean="0"/>
              <a:t>Kumu</a:t>
            </a:r>
            <a:r>
              <a:rPr lang="en-US" altLang="en-US" sz="3200" dirty="0" smtClean="0"/>
              <a:t> was placed in a hole at the roots</a:t>
            </a:r>
          </a:p>
          <a:p>
            <a:r>
              <a:rPr lang="en-US" altLang="en-US" sz="3200" dirty="0" smtClean="0"/>
              <a:t>Tree cut with adzes (bone tools) to rough surfboard dimensions</a:t>
            </a:r>
          </a:p>
          <a:p>
            <a:r>
              <a:rPr lang="en-US" altLang="en-US" sz="3200" dirty="0" smtClean="0"/>
              <a:t>In a canoe shed final shaping was completed with coral and rough stone</a:t>
            </a:r>
          </a:p>
          <a:p>
            <a:r>
              <a:rPr lang="en-US" altLang="en-US" sz="3200" dirty="0" smtClean="0"/>
              <a:t>The board was then </a:t>
            </a:r>
            <a:r>
              <a:rPr lang="en-US" sz="3200" dirty="0" smtClean="0"/>
              <a:t>sanded </a:t>
            </a:r>
            <a:r>
              <a:rPr lang="en-US" sz="3200" dirty="0"/>
              <a:t>with water, and sharkskin</a:t>
            </a:r>
            <a:r>
              <a:rPr lang="en-US" sz="3200" dirty="0" smtClean="0"/>
              <a:t>.</a:t>
            </a:r>
          </a:p>
          <a:p>
            <a:r>
              <a:rPr lang="en-US" dirty="0"/>
              <a:t>Then, a coat of </a:t>
            </a:r>
            <a:r>
              <a:rPr lang="en-US" dirty="0" err="1"/>
              <a:t>Kukui</a:t>
            </a:r>
            <a:r>
              <a:rPr lang="en-US" dirty="0"/>
              <a:t> nut oil was applied with a </a:t>
            </a:r>
            <a:r>
              <a:rPr lang="en-US" dirty="0" err="1"/>
              <a:t>Pandanas</a:t>
            </a:r>
            <a:r>
              <a:rPr lang="en-US" dirty="0"/>
              <a:t> kernel, that was pounded to make a brush.</a:t>
            </a:r>
            <a:endParaRPr lang="en-US" dirty="0">
              <a:effectLst>
                <a:outerShdw blurRad="38100" dist="38100" dir="2700000" algn="tl">
                  <a:srgbClr val="000000">
                    <a:alpha val="43137"/>
                  </a:srgbClr>
                </a:outerShdw>
              </a:effectLst>
            </a:endParaRPr>
          </a:p>
          <a:p>
            <a:pPr lvl="1"/>
            <a:endParaRPr lang="en-US" dirty="0"/>
          </a:p>
          <a:p>
            <a:pPr marL="457200" lvl="1" indent="0">
              <a:buNone/>
            </a:pPr>
            <a:endParaRPr lang="en-US" dirty="0"/>
          </a:p>
          <a:p>
            <a:pPr lvl="1"/>
            <a:endParaRPr lang="en-US" dirty="0"/>
          </a:p>
        </p:txBody>
      </p:sp>
      <p:pic>
        <p:nvPicPr>
          <p:cNvPr id="12290" name="Picture 2" descr="http://image3.examiner.com/images/blog/EXID44039/images/Hawaiian_Surfboard_Making_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2048" y="1014475"/>
            <a:ext cx="2477976" cy="3134600"/>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http://www.clubofthewaves.com/show/ancient00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35815" y="60779"/>
            <a:ext cx="3040337" cy="2356262"/>
          </a:xfrm>
          <a:prstGeom prst="rect">
            <a:avLst/>
          </a:prstGeom>
          <a:noFill/>
          <a:extLst>
            <a:ext uri="{909E8E84-426E-40DD-AFC4-6F175D3DCCD1}">
              <a14:hiddenFill xmlns:a14="http://schemas.microsoft.com/office/drawing/2010/main">
                <a:solidFill>
                  <a:srgbClr val="FFFFFF"/>
                </a:solidFill>
              </a14:hiddenFill>
            </a:ext>
          </a:extLst>
        </p:spPr>
      </p:pic>
      <p:pic>
        <p:nvPicPr>
          <p:cNvPr id="12294" name="Picture 6" descr="http://www.clubofthewaves.com/images/thumbs/ancien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35816" y="2512284"/>
            <a:ext cx="1636790" cy="1636791"/>
          </a:xfrm>
          <a:prstGeom prst="rect">
            <a:avLst/>
          </a:prstGeom>
          <a:noFill/>
          <a:extLst>
            <a:ext uri="{909E8E84-426E-40DD-AFC4-6F175D3DCCD1}">
              <a14:hiddenFill xmlns:a14="http://schemas.microsoft.com/office/drawing/2010/main">
                <a:solidFill>
                  <a:srgbClr val="FFFFFF"/>
                </a:solidFill>
              </a14:hiddenFill>
            </a:ext>
          </a:extLst>
        </p:spPr>
      </p:pic>
      <p:pic>
        <p:nvPicPr>
          <p:cNvPr id="12296" name="Picture 8" descr="http://www.clubofthewaves.com/show/ancient006.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72048" y="4218567"/>
            <a:ext cx="2477976" cy="1907649"/>
          </a:xfrm>
          <a:prstGeom prst="rect">
            <a:avLst/>
          </a:prstGeom>
          <a:noFill/>
          <a:extLst>
            <a:ext uri="{909E8E84-426E-40DD-AFC4-6F175D3DCCD1}">
              <a14:hiddenFill xmlns:a14="http://schemas.microsoft.com/office/drawing/2010/main">
                <a:solidFill>
                  <a:srgbClr val="FFFFFF"/>
                </a:solidFill>
              </a14:hiddenFill>
            </a:ext>
          </a:extLst>
        </p:spPr>
      </p:pic>
      <p:pic>
        <p:nvPicPr>
          <p:cNvPr id="12298" name="Picture 10" descr="http://www.clubofthewaves.com/show/ancient008.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579993" y="2501583"/>
            <a:ext cx="1612007" cy="1647492"/>
          </a:xfrm>
          <a:prstGeom prst="rect">
            <a:avLst/>
          </a:prstGeom>
          <a:noFill/>
          <a:extLst>
            <a:ext uri="{909E8E84-426E-40DD-AFC4-6F175D3DCCD1}">
              <a14:hiddenFill xmlns:a14="http://schemas.microsoft.com/office/drawing/2010/main">
                <a:solidFill>
                  <a:srgbClr val="FFFFFF"/>
                </a:solidFill>
              </a14:hiddenFill>
            </a:ext>
          </a:extLst>
        </p:spPr>
      </p:pic>
      <p:pic>
        <p:nvPicPr>
          <p:cNvPr id="12300" name="Picture 12" descr="http://www.clubofthewaves.com/show/ancient009.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43374" y="4209816"/>
            <a:ext cx="3032777" cy="2473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2283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2292"/>
                                        </p:tgtEl>
                                        <p:attrNameLst>
                                          <p:attrName>style.visibility</p:attrName>
                                        </p:attrNameLst>
                                      </p:cBhvr>
                                      <p:to>
                                        <p:strVal val="visible"/>
                                      </p:to>
                                    </p:set>
                                    <p:animEffect transition="in" filter="fade">
                                      <p:cBhvr>
                                        <p:cTn id="15" dur="500"/>
                                        <p:tgtEl>
                                          <p:spTgt spid="1229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xEl>
                                              <p:pRg st="2" end="2"/>
                                            </p:txEl>
                                          </p:spTgt>
                                        </p:tgtEl>
                                        <p:attrNameLst>
                                          <p:attrName>style.visibility</p:attrName>
                                        </p:attrNameLst>
                                      </p:cBhvr>
                                      <p:to>
                                        <p:strVal val="visible"/>
                                      </p:to>
                                    </p:set>
                                    <p:animEffect transition="in" filter="fade">
                                      <p:cBhvr>
                                        <p:cTn id="20" dur="500"/>
                                        <p:tgtEl>
                                          <p:spTgt spid="6">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Effect transition="in" filter="fade">
                                      <p:cBhvr>
                                        <p:cTn id="25" dur="500"/>
                                        <p:tgtEl>
                                          <p:spTgt spid="6">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6">
                                            <p:txEl>
                                              <p:pRg st="4" end="4"/>
                                            </p:txEl>
                                          </p:spTgt>
                                        </p:tgtEl>
                                        <p:attrNameLst>
                                          <p:attrName>style.visibility</p:attrName>
                                        </p:attrNameLst>
                                      </p:cBhvr>
                                      <p:to>
                                        <p:strVal val="visible"/>
                                      </p:to>
                                    </p:set>
                                    <p:animEffect transition="in" filter="fade">
                                      <p:cBhvr>
                                        <p:cTn id="30" dur="500"/>
                                        <p:tgtEl>
                                          <p:spTgt spid="6">
                                            <p:txEl>
                                              <p:pRg st="4" end="4"/>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12290"/>
                                        </p:tgtEl>
                                        <p:attrNameLst>
                                          <p:attrName>style.visibility</p:attrName>
                                        </p:attrNameLst>
                                      </p:cBhvr>
                                      <p:to>
                                        <p:strVal val="visible"/>
                                      </p:to>
                                    </p:set>
                                    <p:animEffect transition="in" filter="fade">
                                      <p:cBhvr>
                                        <p:cTn id="33" dur="500"/>
                                        <p:tgtEl>
                                          <p:spTgt spid="12290"/>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6">
                                            <p:txEl>
                                              <p:pRg st="5" end="5"/>
                                            </p:txEl>
                                          </p:spTgt>
                                        </p:tgtEl>
                                        <p:attrNameLst>
                                          <p:attrName>style.visibility</p:attrName>
                                        </p:attrNameLst>
                                      </p:cBhvr>
                                      <p:to>
                                        <p:strVal val="visible"/>
                                      </p:to>
                                    </p:set>
                                    <p:animEffect transition="in" filter="fade">
                                      <p:cBhvr>
                                        <p:cTn id="38" dur="500"/>
                                        <p:tgtEl>
                                          <p:spTgt spid="6">
                                            <p:txEl>
                                              <p:pRg st="5" end="5"/>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12296"/>
                                        </p:tgtEl>
                                        <p:attrNameLst>
                                          <p:attrName>style.visibility</p:attrName>
                                        </p:attrNameLst>
                                      </p:cBhvr>
                                      <p:to>
                                        <p:strVal val="visible"/>
                                      </p:to>
                                    </p:set>
                                    <p:animEffect transition="in" filter="fade">
                                      <p:cBhvr>
                                        <p:cTn id="41" dur="500"/>
                                        <p:tgtEl>
                                          <p:spTgt spid="12296"/>
                                        </p:tgtEl>
                                      </p:cBhvr>
                                    </p:animEffect>
                                  </p:childTnLst>
                                </p:cTn>
                              </p:par>
                              <p:par>
                                <p:cTn id="42" presetID="10" presetClass="entr" presetSubtype="0" fill="hold" nodeType="withEffect">
                                  <p:stCondLst>
                                    <p:cond delay="0"/>
                                  </p:stCondLst>
                                  <p:childTnLst>
                                    <p:set>
                                      <p:cBhvr>
                                        <p:cTn id="43" dur="1" fill="hold">
                                          <p:stCondLst>
                                            <p:cond delay="0"/>
                                          </p:stCondLst>
                                        </p:cTn>
                                        <p:tgtEl>
                                          <p:spTgt spid="12294"/>
                                        </p:tgtEl>
                                        <p:attrNameLst>
                                          <p:attrName>style.visibility</p:attrName>
                                        </p:attrNameLst>
                                      </p:cBhvr>
                                      <p:to>
                                        <p:strVal val="visible"/>
                                      </p:to>
                                    </p:set>
                                    <p:animEffect transition="in" filter="fade">
                                      <p:cBhvr>
                                        <p:cTn id="44" dur="500"/>
                                        <p:tgtEl>
                                          <p:spTgt spid="12294"/>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6">
                                            <p:txEl>
                                              <p:pRg st="6" end="6"/>
                                            </p:txEl>
                                          </p:spTgt>
                                        </p:tgtEl>
                                        <p:attrNameLst>
                                          <p:attrName>style.visibility</p:attrName>
                                        </p:attrNameLst>
                                      </p:cBhvr>
                                      <p:to>
                                        <p:strVal val="visible"/>
                                      </p:to>
                                    </p:set>
                                    <p:animEffect transition="in" filter="fade">
                                      <p:cBhvr>
                                        <p:cTn id="49" dur="500"/>
                                        <p:tgtEl>
                                          <p:spTgt spid="6">
                                            <p:txEl>
                                              <p:pRg st="6" end="6"/>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12298"/>
                                        </p:tgtEl>
                                        <p:attrNameLst>
                                          <p:attrName>style.visibility</p:attrName>
                                        </p:attrNameLst>
                                      </p:cBhvr>
                                      <p:to>
                                        <p:strVal val="visible"/>
                                      </p:to>
                                    </p:set>
                                    <p:animEffect transition="in" filter="fade">
                                      <p:cBhvr>
                                        <p:cTn id="52" dur="500"/>
                                        <p:tgtEl>
                                          <p:spTgt spid="12298"/>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6">
                                            <p:txEl>
                                              <p:pRg st="7" end="7"/>
                                            </p:txEl>
                                          </p:spTgt>
                                        </p:tgtEl>
                                        <p:attrNameLst>
                                          <p:attrName>style.visibility</p:attrName>
                                        </p:attrNameLst>
                                      </p:cBhvr>
                                      <p:to>
                                        <p:strVal val="visible"/>
                                      </p:to>
                                    </p:set>
                                    <p:animEffect transition="in" filter="fade">
                                      <p:cBhvr>
                                        <p:cTn id="57" dur="500"/>
                                        <p:tgtEl>
                                          <p:spTgt spid="6">
                                            <p:txEl>
                                              <p:pRg st="7" end="7"/>
                                            </p:txEl>
                                          </p:spTgt>
                                        </p:tgtEl>
                                      </p:cBhvr>
                                    </p:animEffect>
                                  </p:childTnLst>
                                </p:cTn>
                              </p:par>
                              <p:par>
                                <p:cTn id="58" presetID="10" presetClass="entr" presetSubtype="0" fill="hold" nodeType="withEffect">
                                  <p:stCondLst>
                                    <p:cond delay="0"/>
                                  </p:stCondLst>
                                  <p:childTnLst>
                                    <p:set>
                                      <p:cBhvr>
                                        <p:cTn id="59" dur="1" fill="hold">
                                          <p:stCondLst>
                                            <p:cond delay="0"/>
                                          </p:stCondLst>
                                        </p:cTn>
                                        <p:tgtEl>
                                          <p:spTgt spid="12300"/>
                                        </p:tgtEl>
                                        <p:attrNameLst>
                                          <p:attrName>style.visibility</p:attrName>
                                        </p:attrNameLst>
                                      </p:cBhvr>
                                      <p:to>
                                        <p:strVal val="visible"/>
                                      </p:to>
                                    </p:set>
                                    <p:animEffect transition="in" filter="fade">
                                      <p:cBhvr>
                                        <p:cTn id="60" dur="500"/>
                                        <p:tgtEl>
                                          <p:spTgt spid="123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stretch>
            <a:fillRect/>
          </a:stretch>
        </p:blipFill>
        <p:spPr>
          <a:xfrm>
            <a:off x="0" y="0"/>
            <a:ext cx="12192000" cy="6858000"/>
          </a:xfrm>
          <a:prstGeom prst="rect">
            <a:avLst/>
          </a:prstGeom>
        </p:spPr>
      </p:pic>
      <p:sp>
        <p:nvSpPr>
          <p:cNvPr id="5" name="Title 1"/>
          <p:cNvSpPr txBox="1">
            <a:spLocks/>
          </p:cNvSpPr>
          <p:nvPr/>
        </p:nvSpPr>
        <p:spPr>
          <a:xfrm>
            <a:off x="1" y="0"/>
            <a:ext cx="58561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Surfing Culture </a:t>
            </a:r>
            <a:endParaRPr lang="en-US" dirty="0">
              <a:effectLst>
                <a:outerShdw blurRad="38100" dist="38100" dir="2700000" algn="tl">
                  <a:srgbClr val="000000">
                    <a:alpha val="43137"/>
                  </a:srgbClr>
                </a:outerShdw>
              </a:effectLst>
              <a:latin typeface="Britannic Bold" panose="020B0903060703020204" pitchFamily="34" charset="0"/>
            </a:endParaRPr>
          </a:p>
        </p:txBody>
      </p:sp>
      <p:sp>
        <p:nvSpPr>
          <p:cNvPr id="6" name="Content Placeholder 2"/>
          <p:cNvSpPr txBox="1">
            <a:spLocks/>
          </p:cNvSpPr>
          <p:nvPr/>
        </p:nvSpPr>
        <p:spPr>
          <a:xfrm>
            <a:off x="347730" y="1325562"/>
            <a:ext cx="5508410" cy="5307057"/>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smtClean="0"/>
              <a:t>Hawaiians</a:t>
            </a:r>
            <a:r>
              <a:rPr lang="en-US" sz="3200" dirty="0"/>
              <a:t>’ excitement peaked in</a:t>
            </a:r>
            <a:r>
              <a:rPr lang="en-US" sz="3200" b="1" i="1" dirty="0">
                <a:solidFill>
                  <a:srgbClr val="FF0000"/>
                </a:solidFill>
              </a:rPr>
              <a:t> `</a:t>
            </a:r>
            <a:r>
              <a:rPr lang="en-US" sz="3200" b="1" i="1" dirty="0" err="1">
                <a:solidFill>
                  <a:srgbClr val="FF0000"/>
                </a:solidFill>
              </a:rPr>
              <a:t>Ikuwa</a:t>
            </a:r>
            <a:r>
              <a:rPr lang="en-US" sz="3200" b="1" i="1" dirty="0">
                <a:solidFill>
                  <a:srgbClr val="FF0000"/>
                </a:solidFill>
              </a:rPr>
              <a:t> </a:t>
            </a:r>
            <a:r>
              <a:rPr lang="en-US" sz="3200" dirty="0"/>
              <a:t>(November) when winter storms brought big surf to the Islands. </a:t>
            </a:r>
            <a:endParaRPr lang="en-US" sz="3200" dirty="0" smtClean="0"/>
          </a:p>
          <a:p>
            <a:endParaRPr lang="en-US" sz="3200" dirty="0"/>
          </a:p>
          <a:p>
            <a:r>
              <a:rPr lang="en-US" sz="3200" dirty="0" smtClean="0"/>
              <a:t>If </a:t>
            </a:r>
            <a:r>
              <a:rPr lang="en-US" sz="3200" dirty="0"/>
              <a:t>seas were calm, they enlisted a kahuna to pray and chant for surf. </a:t>
            </a:r>
            <a:endParaRPr lang="en-US" sz="3200" dirty="0" smtClean="0"/>
          </a:p>
          <a:p>
            <a:endParaRPr lang="en-US" sz="3200" dirty="0"/>
          </a:p>
          <a:p>
            <a:r>
              <a:rPr lang="en-US" sz="3200" dirty="0" smtClean="0"/>
              <a:t>In </a:t>
            </a:r>
            <a:r>
              <a:rPr lang="en-US" sz="3200" dirty="0"/>
              <a:t>addition to being fun for the athletes, surfing was a big sport for betting amongst the spectators. </a:t>
            </a:r>
            <a:endParaRPr lang="en-US" sz="3200" dirty="0" smtClean="0"/>
          </a:p>
          <a:p>
            <a:pPr lvl="1"/>
            <a:r>
              <a:rPr lang="en-US" dirty="0" smtClean="0"/>
              <a:t>Hawaiians </a:t>
            </a:r>
            <a:r>
              <a:rPr lang="en-US" dirty="0"/>
              <a:t>wagered their most important properties on contests, betting everything from pigs and poultry to canoes and their lives</a:t>
            </a:r>
            <a:r>
              <a:rPr lang="en-US" dirty="0" smtClean="0"/>
              <a:t>.</a:t>
            </a:r>
          </a:p>
          <a:p>
            <a:endParaRPr lang="en-US" dirty="0"/>
          </a:p>
          <a:p>
            <a:pPr marL="457200" lvl="1" indent="0">
              <a:buNone/>
            </a:pPr>
            <a:endParaRPr lang="en-US" dirty="0"/>
          </a:p>
          <a:p>
            <a:pPr lvl="1"/>
            <a:endParaRPr lang="en-US" dirty="0"/>
          </a:p>
        </p:txBody>
      </p:sp>
      <p:pic>
        <p:nvPicPr>
          <p:cNvPr id="11" name="Picture 2" descr="http://deeprootsmag.org/wp-content/uploads/2013/07/surfing-hawai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52970" y="1471612"/>
            <a:ext cx="5876925" cy="3914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1664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500"/>
                                        <p:tgtEl>
                                          <p:spTgt spid="6">
                                            <p:txEl>
                                              <p:pRg st="4" end="4"/>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6">
                                            <p:txEl>
                                              <p:pRg st="5" end="5"/>
                                            </p:txEl>
                                          </p:spTgt>
                                        </p:tgtEl>
                                        <p:attrNameLst>
                                          <p:attrName>style.visibility</p:attrName>
                                        </p:attrNameLst>
                                      </p:cBhvr>
                                      <p:to>
                                        <p:strVal val="visible"/>
                                      </p:to>
                                    </p:set>
                                    <p:animEffect transition="in" filter="fade">
                                      <p:cBhvr>
                                        <p:cTn id="20"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0"/>
            <a:ext cx="12192000" cy="6858000"/>
          </a:xfrm>
          <a:prstGeom prst="rect">
            <a:avLst/>
          </a:prstGeom>
        </p:spPr>
      </p:pic>
      <p:sp>
        <p:nvSpPr>
          <p:cNvPr id="5" name="Title 1"/>
          <p:cNvSpPr txBox="1">
            <a:spLocks/>
          </p:cNvSpPr>
          <p:nvPr/>
        </p:nvSpPr>
        <p:spPr>
          <a:xfrm>
            <a:off x="1" y="0"/>
            <a:ext cx="510003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Surfing Culture </a:t>
            </a:r>
            <a:endParaRPr lang="en-US" dirty="0">
              <a:effectLst>
                <a:outerShdw blurRad="38100" dist="38100" dir="2700000" algn="tl">
                  <a:srgbClr val="000000">
                    <a:alpha val="43137"/>
                  </a:srgbClr>
                </a:outerShdw>
              </a:effectLst>
              <a:latin typeface="Britannic Bold" panose="020B0903060703020204" pitchFamily="34" charset="0"/>
            </a:endParaRPr>
          </a:p>
        </p:txBody>
      </p:sp>
      <p:sp>
        <p:nvSpPr>
          <p:cNvPr id="9" name="Content Placeholder 2"/>
          <p:cNvSpPr txBox="1">
            <a:spLocks/>
          </p:cNvSpPr>
          <p:nvPr/>
        </p:nvSpPr>
        <p:spPr>
          <a:xfrm>
            <a:off x="6096000" y="1325562"/>
            <a:ext cx="5508410" cy="5307057"/>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t>Surfing </a:t>
            </a:r>
            <a:r>
              <a:rPr lang="en-US" dirty="0"/>
              <a:t>was especially popular among </a:t>
            </a:r>
            <a:r>
              <a:rPr lang="en-US" dirty="0" smtClean="0"/>
              <a:t>chiefs (</a:t>
            </a:r>
            <a:r>
              <a:rPr lang="en-US" dirty="0" err="1" smtClean="0"/>
              <a:t>ali’i</a:t>
            </a:r>
            <a:r>
              <a:rPr lang="en-US" dirty="0" smtClean="0"/>
              <a:t>).</a:t>
            </a:r>
          </a:p>
          <a:p>
            <a:endParaRPr lang="en-US" dirty="0"/>
          </a:p>
          <a:p>
            <a:r>
              <a:rPr lang="en-US" dirty="0" smtClean="0"/>
              <a:t>They </a:t>
            </a:r>
            <a:r>
              <a:rPr lang="en-US" dirty="0"/>
              <a:t>could reserve the best resources and locations for themselves by declaring a favorite beach </a:t>
            </a:r>
            <a:r>
              <a:rPr lang="en-US" b="1" i="1" dirty="0" err="1">
                <a:solidFill>
                  <a:srgbClr val="FF0000"/>
                </a:solidFill>
              </a:rPr>
              <a:t>kapu</a:t>
            </a:r>
            <a:r>
              <a:rPr lang="en-US" dirty="0"/>
              <a:t> - off limits - or by ordering the best </a:t>
            </a:r>
            <a:r>
              <a:rPr lang="en-US" dirty="0" err="1"/>
              <a:t>koa</a:t>
            </a:r>
            <a:r>
              <a:rPr lang="en-US" dirty="0"/>
              <a:t> or </a:t>
            </a:r>
            <a:r>
              <a:rPr lang="en-US" dirty="0" err="1"/>
              <a:t>wiliwili</a:t>
            </a:r>
            <a:r>
              <a:rPr lang="en-US" dirty="0"/>
              <a:t> trees cut for making their boards</a:t>
            </a:r>
            <a:r>
              <a:rPr lang="en-US" dirty="0" smtClean="0"/>
              <a:t>.</a:t>
            </a:r>
          </a:p>
          <a:p>
            <a:endParaRPr lang="en-US" dirty="0"/>
          </a:p>
          <a:p>
            <a:r>
              <a:rPr lang="en-US" dirty="0" smtClean="0"/>
              <a:t>They </a:t>
            </a:r>
            <a:r>
              <a:rPr lang="en-US" dirty="0"/>
              <a:t>also had greater leisure time </a:t>
            </a:r>
            <a:r>
              <a:rPr lang="en-US" dirty="0" smtClean="0"/>
              <a:t>to practice their skills</a:t>
            </a:r>
          </a:p>
          <a:p>
            <a:endParaRPr lang="en-US" dirty="0"/>
          </a:p>
          <a:p>
            <a:r>
              <a:rPr lang="en-US" dirty="0" smtClean="0"/>
              <a:t>Commoners</a:t>
            </a:r>
            <a:r>
              <a:rPr lang="en-US" dirty="0"/>
              <a:t>, by contrast, surfed when they could, riding the waves on anything handy, even banana trunks.</a:t>
            </a:r>
            <a:endParaRPr lang="en-US" altLang="en-US" dirty="0"/>
          </a:p>
          <a:p>
            <a:pPr lvl="1"/>
            <a:endParaRPr lang="en-US" dirty="0"/>
          </a:p>
          <a:p>
            <a:pPr marL="457200" lvl="1" indent="0">
              <a:buNone/>
            </a:pPr>
            <a:endParaRPr lang="en-US" dirty="0"/>
          </a:p>
          <a:p>
            <a:pPr lvl="1"/>
            <a:endParaRPr lang="en-US" dirty="0"/>
          </a:p>
        </p:txBody>
      </p:sp>
      <p:pic>
        <p:nvPicPr>
          <p:cNvPr id="21508" name="Picture 4" descr="http://davidkimball.biz/images/SouthSho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688" y="2016939"/>
            <a:ext cx="5762625" cy="3924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9212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4" end="4"/>
                                            </p:txEl>
                                          </p:spTgt>
                                        </p:tgtEl>
                                        <p:attrNameLst>
                                          <p:attrName>style.visibility</p:attrName>
                                        </p:attrNameLst>
                                      </p:cBhvr>
                                      <p:to>
                                        <p:strVal val="visible"/>
                                      </p:to>
                                    </p:set>
                                    <p:animEffect transition="in" filter="fade">
                                      <p:cBhvr>
                                        <p:cTn id="17" dur="500"/>
                                        <p:tgtEl>
                                          <p:spTgt spid="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6" end="6"/>
                                            </p:txEl>
                                          </p:spTgt>
                                        </p:tgtEl>
                                        <p:attrNameLst>
                                          <p:attrName>style.visibility</p:attrName>
                                        </p:attrNameLst>
                                      </p:cBhvr>
                                      <p:to>
                                        <p:strVal val="visible"/>
                                      </p:to>
                                    </p:set>
                                    <p:animEffect transition="in" filter="fade">
                                      <p:cBhvr>
                                        <p:cTn id="22" dur="500"/>
                                        <p:tgtEl>
                                          <p:spTgt spid="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0"/>
            <a:ext cx="12192000" cy="6858000"/>
          </a:xfrm>
          <a:prstGeom prst="rect">
            <a:avLst/>
          </a:prstGeom>
        </p:spPr>
      </p:pic>
      <p:sp>
        <p:nvSpPr>
          <p:cNvPr id="5" name="Title 1"/>
          <p:cNvSpPr txBox="1">
            <a:spLocks/>
          </p:cNvSpPr>
          <p:nvPr/>
        </p:nvSpPr>
        <p:spPr>
          <a:xfrm>
            <a:off x="0" y="0"/>
            <a:ext cx="1139780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Always an “addiction”</a:t>
            </a:r>
            <a:endParaRPr lang="en-US" dirty="0">
              <a:effectLst>
                <a:outerShdw blurRad="38100" dist="38100" dir="2700000" algn="tl">
                  <a:srgbClr val="000000">
                    <a:alpha val="43137"/>
                  </a:srgbClr>
                </a:outerShdw>
              </a:effectLst>
              <a:latin typeface="Britannic Bold" panose="020B0903060703020204" pitchFamily="34" charset="0"/>
            </a:endParaRPr>
          </a:p>
        </p:txBody>
      </p:sp>
      <p:sp>
        <p:nvSpPr>
          <p:cNvPr id="6" name="Content Placeholder 2"/>
          <p:cNvSpPr txBox="1">
            <a:spLocks/>
          </p:cNvSpPr>
          <p:nvPr/>
        </p:nvSpPr>
        <p:spPr>
          <a:xfrm>
            <a:off x="5293217" y="1682951"/>
            <a:ext cx="6104586" cy="5294178"/>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altLang="en-US" sz="3200" dirty="0" smtClean="0">
                <a:latin typeface="Arial" panose="020B0604020202020204" pitchFamily="34" charset="0"/>
              </a:rPr>
              <a:t>Then</a:t>
            </a:r>
            <a:r>
              <a:rPr lang="en-US" altLang="en-US" sz="3200" dirty="0">
                <a:latin typeface="Arial" panose="020B0604020202020204" pitchFamily="34" charset="0"/>
              </a:rPr>
              <a:t>, as now, surfers found it hard to resist dropping everything when the waves beckoned. </a:t>
            </a:r>
            <a:endParaRPr lang="en-US" altLang="en-US" sz="3200" dirty="0" smtClean="0">
              <a:latin typeface="Arial" panose="020B0604020202020204" pitchFamily="34" charset="0"/>
            </a:endParaRPr>
          </a:p>
          <a:p>
            <a:pPr lvl="0"/>
            <a:endParaRPr lang="en-US" altLang="en-US" sz="3200" dirty="0">
              <a:latin typeface="Arial" panose="020B0604020202020204" pitchFamily="34" charset="0"/>
            </a:endParaRPr>
          </a:p>
          <a:p>
            <a:pPr lvl="0"/>
            <a:r>
              <a:rPr lang="en-US" altLang="en-US" sz="3200" dirty="0" smtClean="0">
                <a:latin typeface="Arial" panose="020B0604020202020204" pitchFamily="34" charset="0"/>
              </a:rPr>
              <a:t>Hawaiian </a:t>
            </a:r>
            <a:r>
              <a:rPr lang="en-US" altLang="en-US" sz="3200" dirty="0">
                <a:latin typeface="Arial" panose="020B0604020202020204" pitchFamily="34" charset="0"/>
              </a:rPr>
              <a:t>historian </a:t>
            </a:r>
            <a:r>
              <a:rPr lang="en-US" altLang="en-US" sz="3200" dirty="0" err="1">
                <a:latin typeface="Arial" panose="020B0604020202020204" pitchFamily="34" charset="0"/>
              </a:rPr>
              <a:t>Kepelino</a:t>
            </a:r>
            <a:r>
              <a:rPr lang="en-US" altLang="en-US" sz="3200" dirty="0">
                <a:latin typeface="Arial" panose="020B0604020202020204" pitchFamily="34" charset="0"/>
              </a:rPr>
              <a:t> describes surfers of old</a:t>
            </a:r>
            <a:r>
              <a:rPr lang="en-US" altLang="en-US" sz="3200" dirty="0" smtClean="0">
                <a:latin typeface="Arial" panose="020B0604020202020204" pitchFamily="34" charset="0"/>
              </a:rPr>
              <a:t>:</a:t>
            </a:r>
          </a:p>
          <a:p>
            <a:pPr lvl="1"/>
            <a:endParaRPr lang="en-US" altLang="en-US" dirty="0">
              <a:latin typeface="Arial" panose="020B0604020202020204" pitchFamily="34" charset="0"/>
            </a:endParaRPr>
          </a:p>
          <a:p>
            <a:pPr lvl="1"/>
            <a:r>
              <a:rPr lang="en-US" altLang="en-US" i="1" dirty="0" smtClean="0">
                <a:solidFill>
                  <a:srgbClr val="FF3399"/>
                </a:solidFill>
                <a:latin typeface="Arial" panose="020B0604020202020204" pitchFamily="34" charset="0"/>
              </a:rPr>
              <a:t>"</a:t>
            </a:r>
            <a:r>
              <a:rPr lang="en-US" altLang="en-US" i="1" dirty="0">
                <a:solidFill>
                  <a:srgbClr val="FF3399"/>
                </a:solidFill>
                <a:latin typeface="Arial" panose="020B0604020202020204" pitchFamily="34" charset="0"/>
              </a:rPr>
              <a:t>Expert surfers going upland to farm, if part way up perhaps they look back and see the rollers combing the beach, </a:t>
            </a:r>
            <a:r>
              <a:rPr lang="en-US" altLang="en-US" b="1" i="1" dirty="0">
                <a:solidFill>
                  <a:srgbClr val="FF3399"/>
                </a:solidFill>
                <a:latin typeface="Arial" panose="020B0604020202020204" pitchFamily="34" charset="0"/>
              </a:rPr>
              <a:t>will leave their work </a:t>
            </a:r>
            <a:r>
              <a:rPr lang="en-US" altLang="en-US" i="1" dirty="0">
                <a:solidFill>
                  <a:srgbClr val="FF3399"/>
                </a:solidFill>
                <a:latin typeface="Arial" panose="020B0604020202020204" pitchFamily="34" charset="0"/>
              </a:rPr>
              <a:t>... then hurrying away home, they will pick up the board and go. All thought of work is at an end, only that of sport is left. The wife may go hungry, the children, the whole family, but the head of the house does not care. He is all for sport, that is his food." </a:t>
            </a:r>
          </a:p>
          <a:p>
            <a:endParaRPr lang="en-US" altLang="en-US" sz="3200" dirty="0" smtClean="0"/>
          </a:p>
          <a:p>
            <a:endParaRPr lang="en-US" altLang="en-US" sz="3200" dirty="0" smtClean="0"/>
          </a:p>
          <a:p>
            <a:endParaRPr lang="en-US" altLang="en-US" sz="3200" dirty="0"/>
          </a:p>
          <a:p>
            <a:endParaRPr lang="en-US" altLang="en-US" sz="2400" dirty="0"/>
          </a:p>
          <a:p>
            <a:pPr marL="0" indent="0">
              <a:buNone/>
            </a:pPr>
            <a:endParaRPr lang="en-US" dirty="0">
              <a:effectLst>
                <a:outerShdw blurRad="38100" dist="38100" dir="2700000" algn="tl">
                  <a:srgbClr val="000000">
                    <a:alpha val="43137"/>
                  </a:srgbClr>
                </a:outerShdw>
              </a:effectLst>
            </a:endParaRPr>
          </a:p>
          <a:p>
            <a:pPr lvl="1"/>
            <a:endParaRPr lang="en-US" dirty="0"/>
          </a:p>
          <a:p>
            <a:pPr marL="457200" lvl="1" indent="0">
              <a:buNone/>
            </a:pPr>
            <a:endParaRPr lang="en-US" dirty="0"/>
          </a:p>
          <a:p>
            <a:pPr lvl="1"/>
            <a:endParaRPr lang="en-US" dirty="0"/>
          </a:p>
        </p:txBody>
      </p:sp>
      <p:pic>
        <p:nvPicPr>
          <p:cNvPr id="11268" name="Picture 4" descr="http://www.surfingforlife.com/g/hist_b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79" y="0"/>
            <a:ext cx="4828549" cy="3621414"/>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http://2.bp.blogspot.com/-Zuu_bIwOpbw/Utrt_B8ZHTI/AAAAAAAAAso/Kn0d-46K8RU/s1600/HawaiiPaipo1890s-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3859003"/>
            <a:ext cx="4841428" cy="30781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0241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0"/>
            <a:ext cx="12192000" cy="6858000"/>
          </a:xfrm>
          <a:prstGeom prst="rect">
            <a:avLst/>
          </a:prstGeom>
        </p:spPr>
      </p:pic>
      <p:sp>
        <p:nvSpPr>
          <p:cNvPr id="5" name="Title 1"/>
          <p:cNvSpPr txBox="1">
            <a:spLocks/>
          </p:cNvSpPr>
          <p:nvPr/>
        </p:nvSpPr>
        <p:spPr>
          <a:xfrm>
            <a:off x="0" y="0"/>
            <a:ext cx="78303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Hawaiian Surf Diction 	</a:t>
            </a:r>
            <a:endParaRPr lang="en-US" dirty="0">
              <a:effectLst>
                <a:outerShdw blurRad="38100" dist="38100" dir="2700000" algn="tl">
                  <a:srgbClr val="000000">
                    <a:alpha val="43137"/>
                  </a:srgbClr>
                </a:outerShdw>
              </a:effectLst>
              <a:latin typeface="Britannic Bold" panose="020B0903060703020204" pitchFamily="34" charset="0"/>
            </a:endParaRPr>
          </a:p>
        </p:txBody>
      </p:sp>
      <p:sp>
        <p:nvSpPr>
          <p:cNvPr id="6" name="Content Placeholder 2"/>
          <p:cNvSpPr txBox="1">
            <a:spLocks/>
          </p:cNvSpPr>
          <p:nvPr/>
        </p:nvSpPr>
        <p:spPr>
          <a:xfrm>
            <a:off x="347729" y="1325563"/>
            <a:ext cx="6285983" cy="529417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3200" b="1" i="1" dirty="0" smtClean="0">
                <a:solidFill>
                  <a:srgbClr val="FF0000"/>
                </a:solidFill>
              </a:rPr>
              <a:t>Kai </a:t>
            </a:r>
            <a:r>
              <a:rPr lang="en-US" altLang="en-US" sz="3200" b="1" i="1" dirty="0" err="1" smtClean="0">
                <a:solidFill>
                  <a:srgbClr val="FF0000"/>
                </a:solidFill>
              </a:rPr>
              <a:t>emi</a:t>
            </a:r>
            <a:r>
              <a:rPr lang="en-US" altLang="en-US" sz="3200" b="1" i="1" dirty="0" smtClean="0">
                <a:solidFill>
                  <a:srgbClr val="FF0000"/>
                </a:solidFill>
              </a:rPr>
              <a:t>, </a:t>
            </a:r>
            <a:r>
              <a:rPr lang="en-US" altLang="en-US" sz="3200" b="1" i="1" dirty="0" err="1" smtClean="0">
                <a:solidFill>
                  <a:srgbClr val="FF0000"/>
                </a:solidFill>
              </a:rPr>
              <a:t>nalu</a:t>
            </a:r>
            <a:r>
              <a:rPr lang="en-US" altLang="en-US" sz="3200" b="1" i="1" dirty="0" smtClean="0">
                <a:solidFill>
                  <a:srgbClr val="FF0000"/>
                </a:solidFill>
              </a:rPr>
              <a:t> </a:t>
            </a:r>
            <a:r>
              <a:rPr lang="en-US" altLang="en-US" sz="3200" b="1" i="1" dirty="0" err="1" smtClean="0">
                <a:solidFill>
                  <a:srgbClr val="FF0000"/>
                </a:solidFill>
              </a:rPr>
              <a:t>miki</a:t>
            </a:r>
            <a:r>
              <a:rPr lang="en-US" altLang="en-US" sz="3200" b="1" i="1" dirty="0" smtClean="0">
                <a:solidFill>
                  <a:srgbClr val="FF0000"/>
                </a:solidFill>
              </a:rPr>
              <a:t> </a:t>
            </a:r>
            <a:r>
              <a:rPr lang="en-US" altLang="en-US" sz="3200" dirty="0" smtClean="0"/>
              <a:t>– receding wave</a:t>
            </a:r>
          </a:p>
          <a:p>
            <a:r>
              <a:rPr lang="en-US" altLang="en-US" sz="3200" b="1" i="1" dirty="0" smtClean="0">
                <a:solidFill>
                  <a:srgbClr val="FF0000"/>
                </a:solidFill>
              </a:rPr>
              <a:t>Kai </a:t>
            </a:r>
            <a:r>
              <a:rPr lang="en-US" altLang="en-US" sz="3200" b="1" i="1" dirty="0" err="1" smtClean="0">
                <a:solidFill>
                  <a:srgbClr val="FF0000"/>
                </a:solidFill>
              </a:rPr>
              <a:t>pi’i</a:t>
            </a:r>
            <a:r>
              <a:rPr lang="en-US" altLang="en-US" sz="3200" b="1" i="1" dirty="0" smtClean="0">
                <a:solidFill>
                  <a:srgbClr val="FF0000"/>
                </a:solidFill>
              </a:rPr>
              <a:t>, </a:t>
            </a:r>
            <a:r>
              <a:rPr lang="en-US" altLang="en-US" sz="3200" b="1" i="1" dirty="0" err="1" smtClean="0">
                <a:solidFill>
                  <a:srgbClr val="FF0000"/>
                </a:solidFill>
              </a:rPr>
              <a:t>nalu</a:t>
            </a:r>
            <a:r>
              <a:rPr lang="en-US" altLang="en-US" sz="3200" b="1" i="1" dirty="0" smtClean="0">
                <a:solidFill>
                  <a:srgbClr val="FF0000"/>
                </a:solidFill>
              </a:rPr>
              <a:t> </a:t>
            </a:r>
            <a:r>
              <a:rPr lang="en-US" altLang="en-US" sz="3200" b="1" i="1" dirty="0" err="1" smtClean="0">
                <a:solidFill>
                  <a:srgbClr val="FF0000"/>
                </a:solidFill>
              </a:rPr>
              <a:t>pú</a:t>
            </a:r>
            <a:r>
              <a:rPr lang="en-US" altLang="en-US" sz="3200" b="1" i="1" dirty="0" smtClean="0">
                <a:solidFill>
                  <a:srgbClr val="FF0000"/>
                </a:solidFill>
              </a:rPr>
              <a:t> </a:t>
            </a:r>
            <a:r>
              <a:rPr lang="en-US" altLang="en-US" sz="3200" dirty="0" smtClean="0"/>
              <a:t>– high wave</a:t>
            </a:r>
          </a:p>
          <a:p>
            <a:r>
              <a:rPr lang="en-US" altLang="en-US" sz="3200" b="1" i="1" dirty="0" smtClean="0">
                <a:solidFill>
                  <a:srgbClr val="FF0000"/>
                </a:solidFill>
              </a:rPr>
              <a:t>kai </a:t>
            </a:r>
            <a:r>
              <a:rPr lang="en-US" altLang="en-US" sz="3200" b="1" i="1" dirty="0" err="1" smtClean="0">
                <a:solidFill>
                  <a:srgbClr val="FF0000"/>
                </a:solidFill>
              </a:rPr>
              <a:t>po’i</a:t>
            </a:r>
            <a:r>
              <a:rPr lang="en-US" altLang="en-US" sz="3200" b="1" i="1" dirty="0" smtClean="0">
                <a:solidFill>
                  <a:srgbClr val="FF0000"/>
                </a:solidFill>
              </a:rPr>
              <a:t> </a:t>
            </a:r>
            <a:r>
              <a:rPr lang="en-US" altLang="en-US" sz="3200" b="1" i="1" dirty="0" err="1" smtClean="0">
                <a:solidFill>
                  <a:srgbClr val="FF0000"/>
                </a:solidFill>
              </a:rPr>
              <a:t>nalu</a:t>
            </a:r>
            <a:r>
              <a:rPr lang="en-US" altLang="en-US" sz="3200" b="1" i="1" dirty="0" smtClean="0">
                <a:solidFill>
                  <a:srgbClr val="FF0000"/>
                </a:solidFill>
              </a:rPr>
              <a:t> </a:t>
            </a:r>
            <a:r>
              <a:rPr lang="en-US" altLang="en-US" sz="3200" b="1" i="1" dirty="0" err="1" smtClean="0">
                <a:solidFill>
                  <a:srgbClr val="FF0000"/>
                </a:solidFill>
              </a:rPr>
              <a:t>ha’i</a:t>
            </a:r>
            <a:r>
              <a:rPr lang="en-US" altLang="en-US" sz="3200" b="1" i="1" dirty="0" smtClean="0">
                <a:solidFill>
                  <a:srgbClr val="FF0000"/>
                </a:solidFill>
              </a:rPr>
              <a:t> </a:t>
            </a:r>
            <a:r>
              <a:rPr lang="en-US" altLang="en-US" sz="3200" dirty="0" smtClean="0"/>
              <a:t>– breaking wave</a:t>
            </a:r>
          </a:p>
          <a:p>
            <a:r>
              <a:rPr lang="en-US" altLang="en-US" sz="3200" b="1" i="1" dirty="0" err="1" smtClean="0">
                <a:solidFill>
                  <a:srgbClr val="FF0000"/>
                </a:solidFill>
              </a:rPr>
              <a:t>nalu</a:t>
            </a:r>
            <a:r>
              <a:rPr lang="en-US" altLang="en-US" sz="3200" dirty="0" smtClean="0"/>
              <a:t> – surf, ocean wave</a:t>
            </a:r>
          </a:p>
          <a:p>
            <a:r>
              <a:rPr lang="en-US" altLang="en-US" sz="3200" b="1" i="1" dirty="0" err="1" smtClean="0">
                <a:solidFill>
                  <a:srgbClr val="FF0000"/>
                </a:solidFill>
              </a:rPr>
              <a:t>nalu</a:t>
            </a:r>
            <a:r>
              <a:rPr lang="en-US" altLang="en-US" sz="3200" b="1" i="1" dirty="0" smtClean="0">
                <a:solidFill>
                  <a:srgbClr val="FF0000"/>
                </a:solidFill>
              </a:rPr>
              <a:t> </a:t>
            </a:r>
            <a:r>
              <a:rPr lang="en-US" altLang="en-US" sz="3200" b="1" i="1" dirty="0" err="1" smtClean="0">
                <a:solidFill>
                  <a:srgbClr val="FF0000"/>
                </a:solidFill>
              </a:rPr>
              <a:t>h’i</a:t>
            </a:r>
            <a:r>
              <a:rPr lang="en-US" altLang="en-US" sz="3200" b="1" i="1" dirty="0" smtClean="0">
                <a:solidFill>
                  <a:srgbClr val="FF0000"/>
                </a:solidFill>
              </a:rPr>
              <a:t> </a:t>
            </a:r>
            <a:r>
              <a:rPr lang="en-US" altLang="en-US" sz="3200" b="1" i="1" dirty="0" err="1" smtClean="0">
                <a:solidFill>
                  <a:srgbClr val="FF0000"/>
                </a:solidFill>
              </a:rPr>
              <a:t>lala</a:t>
            </a:r>
            <a:r>
              <a:rPr lang="en-US" altLang="en-US" sz="3200" b="1" i="1" dirty="0" smtClean="0">
                <a:solidFill>
                  <a:srgbClr val="FF0000"/>
                </a:solidFill>
              </a:rPr>
              <a:t> </a:t>
            </a:r>
            <a:r>
              <a:rPr lang="en-US" altLang="en-US" sz="3200" dirty="0" smtClean="0"/>
              <a:t>– wave that breaks diagonally</a:t>
            </a:r>
          </a:p>
          <a:p>
            <a:r>
              <a:rPr lang="en-US" altLang="en-US" sz="3200" b="1" i="1" dirty="0" err="1" smtClean="0">
                <a:solidFill>
                  <a:srgbClr val="FF0000"/>
                </a:solidFill>
              </a:rPr>
              <a:t>pae</a:t>
            </a:r>
            <a:r>
              <a:rPr lang="en-US" altLang="en-US" sz="3200" dirty="0" smtClean="0"/>
              <a:t> – to mount or catch a wave</a:t>
            </a:r>
          </a:p>
          <a:p>
            <a:r>
              <a:rPr lang="en-US" altLang="en-US" sz="3200" b="1" i="1" dirty="0" err="1" smtClean="0">
                <a:solidFill>
                  <a:srgbClr val="FF0000"/>
                </a:solidFill>
              </a:rPr>
              <a:t>pae</a:t>
            </a:r>
            <a:r>
              <a:rPr lang="en-US" altLang="en-US" sz="3200" b="1" i="1" dirty="0" smtClean="0">
                <a:solidFill>
                  <a:srgbClr val="FF0000"/>
                </a:solidFill>
              </a:rPr>
              <a:t> </a:t>
            </a:r>
            <a:r>
              <a:rPr lang="en-US" altLang="en-US" sz="3200" b="1" i="1" dirty="0" err="1" smtClean="0">
                <a:solidFill>
                  <a:srgbClr val="FF0000"/>
                </a:solidFill>
              </a:rPr>
              <a:t>i</a:t>
            </a:r>
            <a:r>
              <a:rPr lang="en-US" altLang="en-US" sz="3200" b="1" i="1" dirty="0" smtClean="0">
                <a:solidFill>
                  <a:srgbClr val="FF0000"/>
                </a:solidFill>
              </a:rPr>
              <a:t> </a:t>
            </a:r>
            <a:r>
              <a:rPr lang="en-US" altLang="en-US" sz="3200" b="1" i="1" dirty="0" err="1" smtClean="0">
                <a:solidFill>
                  <a:srgbClr val="FF0000"/>
                </a:solidFill>
              </a:rPr>
              <a:t>ka</a:t>
            </a:r>
            <a:r>
              <a:rPr lang="en-US" altLang="en-US" sz="3200" b="1" i="1" dirty="0" smtClean="0">
                <a:solidFill>
                  <a:srgbClr val="FF0000"/>
                </a:solidFill>
              </a:rPr>
              <a:t> </a:t>
            </a:r>
            <a:r>
              <a:rPr lang="en-US" altLang="en-US" sz="3200" b="1" i="1" dirty="0" err="1" smtClean="0">
                <a:solidFill>
                  <a:srgbClr val="FF0000"/>
                </a:solidFill>
              </a:rPr>
              <a:t>nalu</a:t>
            </a:r>
            <a:r>
              <a:rPr lang="en-US" altLang="en-US" sz="3200" b="1" i="1" dirty="0" smtClean="0">
                <a:solidFill>
                  <a:srgbClr val="FF0000"/>
                </a:solidFill>
              </a:rPr>
              <a:t> </a:t>
            </a:r>
            <a:r>
              <a:rPr lang="en-US" altLang="en-US" sz="3200" dirty="0" smtClean="0"/>
              <a:t>– to ride a wave into shore</a:t>
            </a:r>
          </a:p>
          <a:p>
            <a:pPr marL="0" indent="0">
              <a:buNone/>
            </a:pPr>
            <a:endParaRPr lang="en-US" dirty="0">
              <a:effectLst>
                <a:outerShdw blurRad="38100" dist="38100" dir="2700000" algn="tl">
                  <a:srgbClr val="000000">
                    <a:alpha val="43137"/>
                  </a:srgbClr>
                </a:outerShdw>
              </a:effectLst>
            </a:endParaRPr>
          </a:p>
          <a:p>
            <a:pPr lvl="1"/>
            <a:endParaRPr lang="en-US" dirty="0"/>
          </a:p>
          <a:p>
            <a:pPr marL="457200" lvl="1" indent="0">
              <a:buNone/>
            </a:pPr>
            <a:endParaRPr lang="en-US" dirty="0"/>
          </a:p>
          <a:p>
            <a:pPr lvl="1"/>
            <a:endParaRPr lang="en-US" dirty="0"/>
          </a:p>
        </p:txBody>
      </p:sp>
      <p:pic>
        <p:nvPicPr>
          <p:cNvPr id="10242" name="Picture 2" descr="http://www.clubofthewaves.com/show/ancient0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0046" y="1792087"/>
            <a:ext cx="4800600" cy="3838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7547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fade">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fade">
                                      <p:cBhvr>
                                        <p:cTn id="37"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0"/>
            <a:ext cx="12192000" cy="6858000"/>
          </a:xfrm>
          <a:prstGeom prst="rect">
            <a:avLst/>
          </a:prstGeom>
        </p:spPr>
      </p:pic>
      <p:sp>
        <p:nvSpPr>
          <p:cNvPr id="5" name="Title 1"/>
          <p:cNvSpPr txBox="1">
            <a:spLocks/>
          </p:cNvSpPr>
          <p:nvPr/>
        </p:nvSpPr>
        <p:spPr>
          <a:xfrm>
            <a:off x="5447763" y="-54038"/>
            <a:ext cx="6537638" cy="16178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Cooke and the Hawaiian Islands</a:t>
            </a:r>
            <a:endParaRPr lang="en-US" dirty="0">
              <a:effectLst>
                <a:outerShdw blurRad="38100" dist="38100" dir="2700000" algn="tl">
                  <a:srgbClr val="000000">
                    <a:alpha val="43137"/>
                  </a:srgbClr>
                </a:outerShdw>
              </a:effectLst>
              <a:latin typeface="Britannic Bold" panose="020B0903060703020204" pitchFamily="34" charset="0"/>
            </a:endParaRPr>
          </a:p>
        </p:txBody>
      </p:sp>
      <p:sp>
        <p:nvSpPr>
          <p:cNvPr id="6" name="Content Placeholder 2"/>
          <p:cNvSpPr txBox="1">
            <a:spLocks/>
          </p:cNvSpPr>
          <p:nvPr/>
        </p:nvSpPr>
        <p:spPr>
          <a:xfrm>
            <a:off x="5241164" y="1623387"/>
            <a:ext cx="6744237" cy="529417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3600" b="1" dirty="0" smtClean="0">
                <a:solidFill>
                  <a:srgbClr val="FF3399"/>
                </a:solidFill>
              </a:rPr>
              <a:t>Captain James Cook</a:t>
            </a:r>
          </a:p>
          <a:p>
            <a:pPr lvl="1"/>
            <a:r>
              <a:rPr lang="en-US" altLang="en-US" dirty="0" smtClean="0"/>
              <a:t>1728-1779</a:t>
            </a:r>
          </a:p>
          <a:p>
            <a:pPr lvl="1"/>
            <a:r>
              <a:rPr lang="en-US" altLang="en-US" dirty="0" smtClean="0"/>
              <a:t>British Navigator and Explorer</a:t>
            </a:r>
          </a:p>
          <a:p>
            <a:pPr lvl="1"/>
            <a:r>
              <a:rPr lang="en-US" altLang="en-US" dirty="0" smtClean="0"/>
              <a:t>in 1778 he became the first known European to reach the Hawaiian Islands</a:t>
            </a:r>
          </a:p>
          <a:p>
            <a:pPr lvl="1"/>
            <a:r>
              <a:rPr lang="en-US" altLang="en-US" dirty="0" smtClean="0"/>
              <a:t>He was impressed with Hawaiians riding waves on boards and canoes</a:t>
            </a:r>
          </a:p>
          <a:p>
            <a:pPr lvl="1"/>
            <a:r>
              <a:rPr lang="en-US" altLang="en-US" dirty="0" smtClean="0"/>
              <a:t>Hawaiians were curious and unfamiliar with European concepts of ownership, and thus were shot and killed by Cook and his mean for thievery.</a:t>
            </a:r>
          </a:p>
          <a:p>
            <a:pPr lvl="1"/>
            <a:r>
              <a:rPr lang="en-US" altLang="en-US" dirty="0" smtClean="0"/>
              <a:t>Hawaiians stabbed Cook in self-defense on Feb 14, 1779 </a:t>
            </a:r>
          </a:p>
          <a:p>
            <a:pPr lvl="1"/>
            <a:endParaRPr lang="en-US" altLang="en-US" sz="2000" dirty="0"/>
          </a:p>
          <a:p>
            <a:pPr lvl="1"/>
            <a:endParaRPr lang="en-US" altLang="en-US" sz="2000" dirty="0"/>
          </a:p>
          <a:p>
            <a:pPr lvl="1"/>
            <a:endParaRPr lang="en-US" altLang="en-US" sz="2000" dirty="0"/>
          </a:p>
          <a:p>
            <a:pPr marL="0" indent="0">
              <a:buNone/>
            </a:pPr>
            <a:endParaRPr lang="en-US" dirty="0">
              <a:effectLst>
                <a:outerShdw blurRad="38100" dist="38100" dir="2700000" algn="tl">
                  <a:srgbClr val="000000">
                    <a:alpha val="43137"/>
                  </a:srgbClr>
                </a:outerShdw>
              </a:effectLst>
            </a:endParaRPr>
          </a:p>
          <a:p>
            <a:pPr lvl="1"/>
            <a:endParaRPr lang="en-US" dirty="0"/>
          </a:p>
          <a:p>
            <a:pPr marL="457200" lvl="1" indent="0">
              <a:buNone/>
            </a:pPr>
            <a:endParaRPr lang="en-US" dirty="0"/>
          </a:p>
          <a:p>
            <a:pPr lvl="1"/>
            <a:endParaRPr lang="en-US" dirty="0"/>
          </a:p>
        </p:txBody>
      </p:sp>
      <p:pic>
        <p:nvPicPr>
          <p:cNvPr id="9218" name="Picture 2" descr="https://upload.wikimedia.org/wikipedia/commons/7/76/Captainjamescookportra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90218"/>
            <a:ext cx="4905285" cy="6161518"/>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http://www.activityvillage.co.uk/sites/default/files/images/captain_cooks_voyages_460_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3518" y="3365472"/>
            <a:ext cx="5111884" cy="36116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4728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fade">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fade">
                                      <p:cBhvr>
                                        <p:cTn id="37"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0"/>
            <a:ext cx="12192000" cy="6858000"/>
          </a:xfrm>
          <a:prstGeom prst="rect">
            <a:avLst/>
          </a:prstGeom>
        </p:spPr>
      </p:pic>
      <p:sp>
        <p:nvSpPr>
          <p:cNvPr id="5" name="Title 1"/>
          <p:cNvSpPr txBox="1">
            <a:spLocks/>
          </p:cNvSpPr>
          <p:nvPr/>
        </p:nvSpPr>
        <p:spPr>
          <a:xfrm>
            <a:off x="0" y="0"/>
            <a:ext cx="7920507"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Changes to Hawaiian Culture</a:t>
            </a:r>
            <a:endParaRPr lang="en-US" dirty="0">
              <a:effectLst>
                <a:outerShdw blurRad="38100" dist="38100" dir="2700000" algn="tl">
                  <a:srgbClr val="000000">
                    <a:alpha val="43137"/>
                  </a:srgbClr>
                </a:outerShdw>
              </a:effectLst>
              <a:latin typeface="Britannic Bold" panose="020B0903060703020204" pitchFamily="34" charset="0"/>
            </a:endParaRPr>
          </a:p>
        </p:txBody>
      </p:sp>
      <p:sp>
        <p:nvSpPr>
          <p:cNvPr id="6" name="Content Placeholder 2"/>
          <p:cNvSpPr txBox="1">
            <a:spLocks/>
          </p:cNvSpPr>
          <p:nvPr/>
        </p:nvSpPr>
        <p:spPr>
          <a:xfrm>
            <a:off x="669700" y="1506827"/>
            <a:ext cx="6735651" cy="517730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dirty="0" smtClean="0"/>
              <a:t>Cooke and Early Europeans Changed the Culture</a:t>
            </a:r>
          </a:p>
          <a:p>
            <a:pPr lvl="1"/>
            <a:r>
              <a:rPr lang="en-US" altLang="en-US" dirty="0" smtClean="0"/>
              <a:t>Brought metal, guns, cannons, uniforms, venereal diseases, other diseases, alcohol, and new religion</a:t>
            </a:r>
          </a:p>
          <a:p>
            <a:pPr lvl="1"/>
            <a:endParaRPr lang="en-US" altLang="en-US" dirty="0" smtClean="0"/>
          </a:p>
          <a:p>
            <a:pPr lvl="1"/>
            <a:r>
              <a:rPr lang="en-US" altLang="en-US" dirty="0" smtClean="0"/>
              <a:t>Hawaiian culture disintegrated</a:t>
            </a:r>
          </a:p>
          <a:p>
            <a:pPr lvl="1"/>
            <a:endParaRPr lang="en-US" altLang="en-US" dirty="0" smtClean="0"/>
          </a:p>
          <a:p>
            <a:pPr lvl="1"/>
            <a:r>
              <a:rPr lang="en-US" altLang="en-US" dirty="0" smtClean="0"/>
              <a:t>Between Cook’s arrival (1778) and 1890, an estimated population decrease occurred from </a:t>
            </a:r>
            <a:r>
              <a:rPr lang="en-US" altLang="en-US" b="1" dirty="0" smtClean="0">
                <a:solidFill>
                  <a:srgbClr val="FF3399"/>
                </a:solidFill>
              </a:rPr>
              <a:t>400,000 to 40,000 </a:t>
            </a:r>
            <a:r>
              <a:rPr lang="en-US" altLang="en-US" dirty="0" smtClean="0"/>
              <a:t>from exposure to European viruses and bacteria</a:t>
            </a:r>
          </a:p>
          <a:p>
            <a:pPr lvl="1"/>
            <a:endParaRPr lang="en-US" altLang="en-US" sz="2000" dirty="0"/>
          </a:p>
          <a:p>
            <a:pPr lvl="1"/>
            <a:endParaRPr lang="en-US" altLang="en-US" sz="2000" dirty="0"/>
          </a:p>
          <a:p>
            <a:pPr marL="0" indent="0">
              <a:buNone/>
            </a:pPr>
            <a:endParaRPr lang="en-US" dirty="0">
              <a:effectLst>
                <a:outerShdw blurRad="38100" dist="38100" dir="2700000" algn="tl">
                  <a:srgbClr val="000000">
                    <a:alpha val="43137"/>
                  </a:srgbClr>
                </a:outerShdw>
              </a:effectLst>
            </a:endParaRPr>
          </a:p>
          <a:p>
            <a:pPr lvl="1"/>
            <a:endParaRPr lang="en-US" dirty="0"/>
          </a:p>
          <a:p>
            <a:pPr marL="457200" lvl="1" indent="0">
              <a:buNone/>
            </a:pPr>
            <a:endParaRPr lang="en-US" dirty="0"/>
          </a:p>
          <a:p>
            <a:pPr lvl="1"/>
            <a:endParaRPr lang="en-US" dirty="0"/>
          </a:p>
        </p:txBody>
      </p:sp>
      <p:pic>
        <p:nvPicPr>
          <p:cNvPr id="8" name="Picture 7"/>
          <p:cNvPicPr>
            <a:picLocks noChangeAspect="1"/>
          </p:cNvPicPr>
          <p:nvPr/>
        </p:nvPicPr>
        <p:blipFill>
          <a:blip r:embed="rId3"/>
          <a:stretch>
            <a:fillRect/>
          </a:stretch>
        </p:blipFill>
        <p:spPr>
          <a:xfrm>
            <a:off x="8216721" y="3174240"/>
            <a:ext cx="3975279" cy="3683759"/>
          </a:xfrm>
          <a:prstGeom prst="rect">
            <a:avLst/>
          </a:prstGeom>
        </p:spPr>
      </p:pic>
      <p:pic>
        <p:nvPicPr>
          <p:cNvPr id="18436" name="Picture 4" descr="http://www.surfingforlife.com/g/hist_a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02357" y="244698"/>
            <a:ext cx="3989643" cy="2671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3013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fade">
                                      <p:cBhvr>
                                        <p:cTn id="17" dur="5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5" end="5"/>
                                            </p:txEl>
                                          </p:spTgt>
                                        </p:tgtEl>
                                        <p:attrNameLst>
                                          <p:attrName>style.visibility</p:attrName>
                                        </p:attrNameLst>
                                      </p:cBhvr>
                                      <p:to>
                                        <p:strVal val="visible"/>
                                      </p:to>
                                    </p:set>
                                    <p:animEffect transition="in" filter="fade">
                                      <p:cBhvr>
                                        <p:cTn id="22"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0"/>
            <a:ext cx="12192000" cy="6858000"/>
          </a:xfrm>
          <a:prstGeom prst="rect">
            <a:avLst/>
          </a:prstGeom>
        </p:spPr>
      </p:pic>
      <p:sp>
        <p:nvSpPr>
          <p:cNvPr id="5" name="Title 1"/>
          <p:cNvSpPr txBox="1">
            <a:spLocks/>
          </p:cNvSpPr>
          <p:nvPr/>
        </p:nvSpPr>
        <p:spPr>
          <a:xfrm>
            <a:off x="0" y="0"/>
            <a:ext cx="1115310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Changes to Hawaiian Culture</a:t>
            </a:r>
            <a:endParaRPr lang="en-US" dirty="0">
              <a:effectLst>
                <a:outerShdw blurRad="38100" dist="38100" dir="2700000" algn="tl">
                  <a:srgbClr val="000000">
                    <a:alpha val="43137"/>
                  </a:srgbClr>
                </a:outerShdw>
              </a:effectLst>
              <a:latin typeface="Britannic Bold" panose="020B0903060703020204" pitchFamily="34" charset="0"/>
            </a:endParaRPr>
          </a:p>
        </p:txBody>
      </p:sp>
      <p:sp>
        <p:nvSpPr>
          <p:cNvPr id="6" name="Content Placeholder 2"/>
          <p:cNvSpPr txBox="1">
            <a:spLocks/>
          </p:cNvSpPr>
          <p:nvPr/>
        </p:nvSpPr>
        <p:spPr>
          <a:xfrm>
            <a:off x="6039910" y="1444692"/>
            <a:ext cx="6104586" cy="529417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b="1" dirty="0" smtClean="0">
                <a:solidFill>
                  <a:srgbClr val="FF3399"/>
                </a:solidFill>
              </a:rPr>
              <a:t>Protestant Paradigm </a:t>
            </a:r>
            <a:r>
              <a:rPr lang="en-US" altLang="en-US" dirty="0" smtClean="0"/>
              <a:t>took over</a:t>
            </a:r>
          </a:p>
          <a:p>
            <a:pPr lvl="1"/>
            <a:r>
              <a:rPr lang="en-US" altLang="en-US" dirty="0" smtClean="0"/>
              <a:t>modest attire</a:t>
            </a:r>
          </a:p>
          <a:p>
            <a:pPr lvl="1"/>
            <a:r>
              <a:rPr lang="en-US" altLang="en-US" dirty="0" smtClean="0"/>
              <a:t>new language</a:t>
            </a:r>
          </a:p>
          <a:p>
            <a:pPr lvl="1"/>
            <a:r>
              <a:rPr lang="en-US" altLang="en-US" dirty="0" smtClean="0"/>
              <a:t>discourage casual sex, gambling and playing in the ocean</a:t>
            </a:r>
          </a:p>
          <a:p>
            <a:pPr lvl="1"/>
            <a:endParaRPr lang="en-US" altLang="en-US" dirty="0"/>
          </a:p>
          <a:p>
            <a:r>
              <a:rPr lang="en-US" altLang="en-US" dirty="0" smtClean="0"/>
              <a:t>Drew </a:t>
            </a:r>
            <a:r>
              <a:rPr lang="en-US" altLang="en-US" dirty="0" err="1" smtClean="0"/>
              <a:t>Kampion</a:t>
            </a:r>
            <a:r>
              <a:rPr lang="en-US" altLang="en-US" dirty="0" smtClean="0"/>
              <a:t> writes “Surfing’s association with nakedness, sexuality, wagering, shameless exuberance, informality, ignorant joy, and freedom were counterproductive to the designs of the church fathers, who, curiously, would end up owning most of the land in the islands”</a:t>
            </a:r>
          </a:p>
          <a:p>
            <a:pPr lvl="1"/>
            <a:endParaRPr lang="en-US" altLang="en-US" sz="2000" dirty="0"/>
          </a:p>
          <a:p>
            <a:pPr lvl="1"/>
            <a:endParaRPr lang="en-US" altLang="en-US" sz="2000" dirty="0"/>
          </a:p>
          <a:p>
            <a:pPr marL="0" indent="0">
              <a:buNone/>
            </a:pPr>
            <a:endParaRPr lang="en-US" dirty="0">
              <a:effectLst>
                <a:outerShdw blurRad="38100" dist="38100" dir="2700000" algn="tl">
                  <a:srgbClr val="000000">
                    <a:alpha val="43137"/>
                  </a:srgbClr>
                </a:outerShdw>
              </a:effectLst>
            </a:endParaRPr>
          </a:p>
          <a:p>
            <a:pPr lvl="1"/>
            <a:endParaRPr lang="en-US" dirty="0"/>
          </a:p>
          <a:p>
            <a:pPr marL="457200" lvl="1" indent="0">
              <a:buNone/>
            </a:pPr>
            <a:endParaRPr lang="en-US" dirty="0"/>
          </a:p>
          <a:p>
            <a:pPr lvl="1"/>
            <a:endParaRPr lang="en-US" dirty="0"/>
          </a:p>
        </p:txBody>
      </p:sp>
      <p:pic>
        <p:nvPicPr>
          <p:cNvPr id="19458" name="Picture 2" descr="http://www.alohaquest.com/img/preaching_under_tre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211" y="239712"/>
            <a:ext cx="2857500" cy="2171701"/>
          </a:xfrm>
          <a:prstGeom prst="rect">
            <a:avLst/>
          </a:prstGeom>
          <a:noFill/>
          <a:extLst>
            <a:ext uri="{909E8E84-426E-40DD-AFC4-6F175D3DCCD1}">
              <a14:hiddenFill xmlns:a14="http://schemas.microsoft.com/office/drawing/2010/main">
                <a:solidFill>
                  <a:srgbClr val="FFFFFF"/>
                </a:solidFill>
              </a14:hiddenFill>
            </a:ext>
          </a:extLst>
        </p:spPr>
      </p:pic>
      <p:pic>
        <p:nvPicPr>
          <p:cNvPr id="19460" name="Picture 4" descr="https://upload.wikimedia.org/wikipedia/commons/a/a8/Honolulu_Cathedral_cornerstone186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398" y="2651126"/>
            <a:ext cx="5794095" cy="3945732"/>
          </a:xfrm>
          <a:prstGeom prst="rect">
            <a:avLst/>
          </a:prstGeom>
          <a:noFill/>
          <a:extLst>
            <a:ext uri="{909E8E84-426E-40DD-AFC4-6F175D3DCCD1}">
              <a14:hiddenFill xmlns:a14="http://schemas.microsoft.com/office/drawing/2010/main">
                <a:solidFill>
                  <a:srgbClr val="FFFFFF"/>
                </a:solidFill>
              </a14:hiddenFill>
            </a:ext>
          </a:extLst>
        </p:spPr>
      </p:pic>
      <p:pic>
        <p:nvPicPr>
          <p:cNvPr id="19466" name="Picture 10" descr="https://upload.wikimedia.org/wikipedia/commons/thumb/4/42/Tahitiennes_en_robe_mission.jpg/250px-Tahitiennes_en_robe_missio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22109" y="1177130"/>
            <a:ext cx="2381250" cy="1943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610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animEffect transition="in" filter="fade">
                                      <p:cBhvr>
                                        <p:cTn id="27"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0"/>
            <a:ext cx="12192000" cy="6858000"/>
          </a:xfrm>
          <a:prstGeom prst="rect">
            <a:avLst/>
          </a:prstGeom>
        </p:spPr>
      </p:pic>
      <p:sp>
        <p:nvSpPr>
          <p:cNvPr id="5" name="Title 1"/>
          <p:cNvSpPr txBox="1">
            <a:spLocks/>
          </p:cNvSpPr>
          <p:nvPr/>
        </p:nvSpPr>
        <p:spPr>
          <a:xfrm>
            <a:off x="1" y="0"/>
            <a:ext cx="645231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Surfing Renaissance</a:t>
            </a:r>
            <a:endParaRPr lang="en-US" dirty="0">
              <a:effectLst>
                <a:outerShdw blurRad="38100" dist="38100" dir="2700000" algn="tl">
                  <a:srgbClr val="000000">
                    <a:alpha val="43137"/>
                  </a:srgbClr>
                </a:outerShdw>
              </a:effectLst>
              <a:latin typeface="Britannic Bold" panose="020B0903060703020204" pitchFamily="34" charset="0"/>
            </a:endParaRPr>
          </a:p>
        </p:txBody>
      </p:sp>
      <p:sp>
        <p:nvSpPr>
          <p:cNvPr id="6" name="Content Placeholder 2"/>
          <p:cNvSpPr txBox="1">
            <a:spLocks/>
          </p:cNvSpPr>
          <p:nvPr/>
        </p:nvSpPr>
        <p:spPr>
          <a:xfrm>
            <a:off x="347730" y="1325563"/>
            <a:ext cx="6467138" cy="5294178"/>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3200" dirty="0" smtClean="0"/>
              <a:t>By 1900, the Islands had become a U.S. territory</a:t>
            </a:r>
          </a:p>
          <a:p>
            <a:endParaRPr lang="en-US" altLang="en-US" sz="3200" dirty="0" smtClean="0"/>
          </a:p>
          <a:p>
            <a:r>
              <a:rPr lang="en-US" altLang="en-US" sz="3200" dirty="0" smtClean="0"/>
              <a:t>Growing number of </a:t>
            </a:r>
            <a:r>
              <a:rPr lang="en-US" altLang="en-US" sz="3200" b="1" i="1" dirty="0" err="1" smtClean="0">
                <a:solidFill>
                  <a:srgbClr val="FF0000"/>
                </a:solidFill>
              </a:rPr>
              <a:t>haoles</a:t>
            </a:r>
            <a:r>
              <a:rPr lang="en-US" altLang="en-US" sz="3200" dirty="0" smtClean="0"/>
              <a:t> (white people or foreigners) came to Islands to visit or live</a:t>
            </a:r>
          </a:p>
          <a:p>
            <a:endParaRPr lang="en-US" altLang="en-US" sz="3200" dirty="0" smtClean="0"/>
          </a:p>
          <a:p>
            <a:r>
              <a:rPr lang="en-US" altLang="en-US" sz="3200" dirty="0" smtClean="0"/>
              <a:t>Three men got together to surf in Hawaii and resurrected surfing in 1907</a:t>
            </a:r>
          </a:p>
          <a:p>
            <a:pPr lvl="1"/>
            <a:r>
              <a:rPr lang="en-US" altLang="en-US" sz="2000" dirty="0" smtClean="0"/>
              <a:t>Alexander Hume Ford (businessman, write)</a:t>
            </a:r>
          </a:p>
          <a:p>
            <a:pPr lvl="1"/>
            <a:r>
              <a:rPr lang="en-US" altLang="en-US" sz="2000" dirty="0" smtClean="0"/>
              <a:t>Jack London (famous author of adventure literature)</a:t>
            </a:r>
          </a:p>
          <a:p>
            <a:pPr lvl="1"/>
            <a:r>
              <a:rPr lang="en-US" altLang="en-US" sz="2000" dirty="0" smtClean="0"/>
              <a:t>George David </a:t>
            </a:r>
            <a:r>
              <a:rPr lang="en-US" altLang="en-US" sz="2000" dirty="0" err="1" smtClean="0"/>
              <a:t>Freeth</a:t>
            </a:r>
            <a:r>
              <a:rPr lang="en-US" altLang="en-US" sz="2000" dirty="0" smtClean="0"/>
              <a:t> (surfer)</a:t>
            </a:r>
            <a:endParaRPr lang="en-US" altLang="en-US" sz="2000" dirty="0"/>
          </a:p>
          <a:p>
            <a:pPr marL="0" indent="0">
              <a:buNone/>
            </a:pPr>
            <a:endParaRPr lang="en-US" dirty="0">
              <a:effectLst>
                <a:outerShdw blurRad="38100" dist="38100" dir="2700000" algn="tl">
                  <a:srgbClr val="000000">
                    <a:alpha val="43137"/>
                  </a:srgbClr>
                </a:outerShdw>
              </a:effectLst>
            </a:endParaRPr>
          </a:p>
          <a:p>
            <a:pPr lvl="1"/>
            <a:endParaRPr lang="en-US" dirty="0"/>
          </a:p>
          <a:p>
            <a:pPr marL="457200" lvl="1" indent="0">
              <a:buNone/>
            </a:pPr>
            <a:endParaRPr lang="en-US" dirty="0"/>
          </a:p>
          <a:p>
            <a:pPr lvl="1"/>
            <a:endParaRPr lang="en-US" dirty="0"/>
          </a:p>
        </p:txBody>
      </p:sp>
      <p:pic>
        <p:nvPicPr>
          <p:cNvPr id="8194" name="Picture 2" descr="http://www.surfresearch.com.au/rj1911_Mid_Pac_v2n2p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78085" y="134938"/>
            <a:ext cx="3881437" cy="3181506"/>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George Freeth photo 1, to co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69627" y="3451382"/>
            <a:ext cx="2189895" cy="3168359"/>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http://sloblogs.thetribunenews.com/sidetracked/files/2009/10/londo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65699" y="3451382"/>
            <a:ext cx="2146098" cy="32152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0010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500"/>
                                        <p:tgtEl>
                                          <p:spTgt spid="6">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5" end="5"/>
                                            </p:txEl>
                                          </p:spTgt>
                                        </p:tgtEl>
                                        <p:attrNameLst>
                                          <p:attrName>style.visibility</p:attrName>
                                        </p:attrNameLst>
                                      </p:cBhvr>
                                      <p:to>
                                        <p:strVal val="visible"/>
                                      </p:to>
                                    </p:set>
                                    <p:animEffect transition="in" filter="fade">
                                      <p:cBhvr>
                                        <p:cTn id="22" dur="500"/>
                                        <p:tgtEl>
                                          <p:spTgt spid="6">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animEffect transition="in" filter="fade">
                                      <p:cBhvr>
                                        <p:cTn id="27" dur="500"/>
                                        <p:tgtEl>
                                          <p:spTgt spid="6">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7" end="7"/>
                                            </p:txEl>
                                          </p:spTgt>
                                        </p:tgtEl>
                                        <p:attrNameLst>
                                          <p:attrName>style.visibility</p:attrName>
                                        </p:attrNameLst>
                                      </p:cBhvr>
                                      <p:to>
                                        <p:strVal val="visible"/>
                                      </p:to>
                                    </p:set>
                                    <p:animEffect transition="in" filter="fade">
                                      <p:cBhvr>
                                        <p:cTn id="32" dur="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0"/>
            <a:ext cx="12192000" cy="6858000"/>
          </a:xfrm>
          <a:prstGeom prst="rect">
            <a:avLst/>
          </a:prstGeom>
        </p:spPr>
      </p:pic>
      <p:sp>
        <p:nvSpPr>
          <p:cNvPr id="5" name="Title 1"/>
          <p:cNvSpPr txBox="1">
            <a:spLocks/>
          </p:cNvSpPr>
          <p:nvPr/>
        </p:nvSpPr>
        <p:spPr>
          <a:xfrm>
            <a:off x="3717377" y="-25042"/>
            <a:ext cx="78303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Surfing Renaissance 	</a:t>
            </a:r>
            <a:endParaRPr lang="en-US" dirty="0">
              <a:effectLst>
                <a:outerShdw blurRad="38100" dist="38100" dir="2700000" algn="tl">
                  <a:srgbClr val="000000">
                    <a:alpha val="43137"/>
                  </a:srgbClr>
                </a:outerShdw>
              </a:effectLst>
              <a:latin typeface="Britannic Bold" panose="020B0903060703020204" pitchFamily="34" charset="0"/>
            </a:endParaRPr>
          </a:p>
        </p:txBody>
      </p:sp>
      <p:sp>
        <p:nvSpPr>
          <p:cNvPr id="6" name="Content Placeholder 2"/>
          <p:cNvSpPr txBox="1">
            <a:spLocks/>
          </p:cNvSpPr>
          <p:nvPr/>
        </p:nvSpPr>
        <p:spPr>
          <a:xfrm>
            <a:off x="4121238" y="1467230"/>
            <a:ext cx="8070761" cy="5532437"/>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3200" dirty="0" smtClean="0"/>
              <a:t>In 1907 in “A Royal Sport’ Surfing at Waikiki” in </a:t>
            </a:r>
            <a:r>
              <a:rPr lang="en-US" altLang="en-US" sz="3200" i="1" dirty="0" smtClean="0"/>
              <a:t>A Woman’s Home Companion</a:t>
            </a:r>
            <a:r>
              <a:rPr lang="en-US" altLang="en-US" sz="3200" dirty="0" smtClean="0"/>
              <a:t>, London published a description of </a:t>
            </a:r>
            <a:r>
              <a:rPr lang="en-US" altLang="en-US" sz="3200" dirty="0" err="1" smtClean="0"/>
              <a:t>Freeth</a:t>
            </a:r>
            <a:r>
              <a:rPr lang="en-US" altLang="en-US" sz="3200" dirty="0" smtClean="0"/>
              <a:t> on a wave, </a:t>
            </a:r>
            <a:r>
              <a:rPr lang="en-US" altLang="en-US" sz="3200" i="1" dirty="0" smtClean="0"/>
              <a:t>“I saw him tearing in on the back of it, standing upright on his board, carelessly poised, a young god bronzed with sunburn.”</a:t>
            </a:r>
          </a:p>
          <a:p>
            <a:endParaRPr lang="en-US" altLang="en-US" sz="3200" i="1" dirty="0" smtClean="0"/>
          </a:p>
          <a:p>
            <a:r>
              <a:rPr lang="en-US" altLang="en-US" sz="3200" dirty="0" smtClean="0"/>
              <a:t>Ford created the </a:t>
            </a:r>
            <a:r>
              <a:rPr lang="en-US" altLang="en-US" sz="3200" b="1" dirty="0" smtClean="0">
                <a:solidFill>
                  <a:srgbClr val="FF3399"/>
                </a:solidFill>
              </a:rPr>
              <a:t>Outrigger Canoe and Surfboard Club </a:t>
            </a:r>
            <a:r>
              <a:rPr lang="en-US" altLang="en-US" sz="3200" dirty="0" smtClean="0"/>
              <a:t>(</a:t>
            </a:r>
            <a:r>
              <a:rPr lang="en-US" altLang="en-US" sz="3200" dirty="0" err="1" smtClean="0"/>
              <a:t>haole</a:t>
            </a:r>
            <a:r>
              <a:rPr lang="en-US" altLang="en-US" sz="3200" dirty="0" smtClean="0"/>
              <a:t> organization)</a:t>
            </a:r>
          </a:p>
          <a:p>
            <a:endParaRPr lang="en-US" altLang="en-US" sz="3200" dirty="0" smtClean="0"/>
          </a:p>
          <a:p>
            <a:r>
              <a:rPr lang="en-US" altLang="en-US" sz="3200" dirty="0" smtClean="0"/>
              <a:t>Three years later predominantly Native Hawaiians created </a:t>
            </a:r>
            <a:r>
              <a:rPr lang="en-US" altLang="en-US" sz="3200" b="1" i="1" dirty="0" smtClean="0">
                <a:solidFill>
                  <a:srgbClr val="FF0000"/>
                </a:solidFill>
              </a:rPr>
              <a:t>Hui </a:t>
            </a:r>
            <a:r>
              <a:rPr lang="en-US" altLang="en-US" sz="3200" b="1" i="1" dirty="0" err="1" smtClean="0">
                <a:solidFill>
                  <a:srgbClr val="FF0000"/>
                </a:solidFill>
              </a:rPr>
              <a:t>Nalu</a:t>
            </a:r>
            <a:endParaRPr lang="en-US" altLang="en-US" sz="3200" b="1" i="1" dirty="0" smtClean="0">
              <a:solidFill>
                <a:srgbClr val="FF0000"/>
              </a:solidFill>
            </a:endParaRPr>
          </a:p>
          <a:p>
            <a:endParaRPr lang="en-US" altLang="en-US" sz="3200" b="1" i="1" dirty="0" smtClean="0">
              <a:solidFill>
                <a:srgbClr val="FF0000"/>
              </a:solidFill>
            </a:endParaRPr>
          </a:p>
          <a:p>
            <a:r>
              <a:rPr lang="en-US" altLang="en-US" sz="3200" dirty="0" smtClean="0"/>
              <a:t>The two clubs competed often</a:t>
            </a:r>
          </a:p>
          <a:p>
            <a:endParaRPr lang="en-US" altLang="en-US" sz="3200" dirty="0" smtClean="0"/>
          </a:p>
          <a:p>
            <a:r>
              <a:rPr lang="en-US" altLang="en-US" sz="3200" dirty="0" smtClean="0"/>
              <a:t>By 1911 Outrigger Club had 1200 members</a:t>
            </a:r>
          </a:p>
          <a:p>
            <a:endParaRPr lang="en-US" altLang="en-US" sz="3200" dirty="0" smtClean="0"/>
          </a:p>
          <a:p>
            <a:r>
              <a:rPr lang="en-US" altLang="en-US" sz="3200" dirty="0" smtClean="0"/>
              <a:t>Surfboard riding was the local craze.</a:t>
            </a:r>
            <a:endParaRPr lang="en-US" altLang="en-US" sz="2400" dirty="0"/>
          </a:p>
          <a:p>
            <a:pPr marL="0" indent="0">
              <a:buNone/>
            </a:pPr>
            <a:endParaRPr lang="en-US" dirty="0">
              <a:effectLst>
                <a:outerShdw blurRad="38100" dist="38100" dir="2700000" algn="tl">
                  <a:srgbClr val="000000">
                    <a:alpha val="43137"/>
                  </a:srgbClr>
                </a:outerShdw>
              </a:effectLst>
            </a:endParaRPr>
          </a:p>
          <a:p>
            <a:pPr lvl="1"/>
            <a:endParaRPr lang="en-US" dirty="0"/>
          </a:p>
          <a:p>
            <a:pPr marL="457200" lvl="1" indent="0">
              <a:buNone/>
            </a:pPr>
            <a:endParaRPr lang="en-US" dirty="0"/>
          </a:p>
          <a:p>
            <a:pPr lvl="1"/>
            <a:endParaRPr lang="en-US" dirty="0"/>
          </a:p>
        </p:txBody>
      </p:sp>
      <p:pic>
        <p:nvPicPr>
          <p:cNvPr id="7170" name="Picture 2" descr="http://ecx.images-amazon.com/images/I/512YTKkQ8pL._SL500_SY344_BO1,204,203,200_.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59726" y="4404266"/>
            <a:ext cx="1550956" cy="2313064"/>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imgc.allpostersimages.com/images/P-473-488-90/8/852/33SY000Z/posters/in-front-of-outrigger-canoe-club-waikiki-beach-hawaii-191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235" y="661945"/>
            <a:ext cx="3533093" cy="2278210"/>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http://encyclopediaofsurfing.com/wp-content/uploads/2012/09/Hui-Nalu-Club-portrait-w-Duk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6643" y="4140181"/>
            <a:ext cx="3481891" cy="22344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0551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170"/>
                                        </p:tgtEl>
                                        <p:attrNameLst>
                                          <p:attrName>style.visibility</p:attrName>
                                        </p:attrNameLst>
                                      </p:cBhvr>
                                      <p:to>
                                        <p:strVal val="visible"/>
                                      </p:to>
                                    </p:set>
                                    <p:animEffect transition="in" filter="fade">
                                      <p:cBhvr>
                                        <p:cTn id="10" dur="500"/>
                                        <p:tgtEl>
                                          <p:spTgt spid="717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500"/>
                                        <p:tgtEl>
                                          <p:spTgt spid="6">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7172"/>
                                        </p:tgtEl>
                                        <p:attrNameLst>
                                          <p:attrName>style.visibility</p:attrName>
                                        </p:attrNameLst>
                                      </p:cBhvr>
                                      <p:to>
                                        <p:strVal val="visible"/>
                                      </p:to>
                                    </p:set>
                                    <p:animEffect transition="in" filter="fade">
                                      <p:cBhvr>
                                        <p:cTn id="18" dur="500"/>
                                        <p:tgtEl>
                                          <p:spTgt spid="717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animEffect transition="in" filter="fade">
                                      <p:cBhvr>
                                        <p:cTn id="23" dur="500"/>
                                        <p:tgtEl>
                                          <p:spTgt spid="6">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7174"/>
                                        </p:tgtEl>
                                        <p:attrNameLst>
                                          <p:attrName>style.visibility</p:attrName>
                                        </p:attrNameLst>
                                      </p:cBhvr>
                                      <p:to>
                                        <p:strVal val="visible"/>
                                      </p:to>
                                    </p:set>
                                    <p:animEffect transition="in" filter="fade">
                                      <p:cBhvr>
                                        <p:cTn id="26" dur="500"/>
                                        <p:tgtEl>
                                          <p:spTgt spid="7174"/>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animEffect transition="in" filter="fade">
                                      <p:cBhvr>
                                        <p:cTn id="31" dur="500"/>
                                        <p:tgtEl>
                                          <p:spTgt spid="6">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6">
                                            <p:txEl>
                                              <p:pRg st="8" end="8"/>
                                            </p:txEl>
                                          </p:spTgt>
                                        </p:tgtEl>
                                        <p:attrNameLst>
                                          <p:attrName>style.visibility</p:attrName>
                                        </p:attrNameLst>
                                      </p:cBhvr>
                                      <p:to>
                                        <p:strVal val="visible"/>
                                      </p:to>
                                    </p:set>
                                    <p:animEffect transition="in" filter="fade">
                                      <p:cBhvr>
                                        <p:cTn id="36" dur="500"/>
                                        <p:tgtEl>
                                          <p:spTgt spid="6">
                                            <p:txEl>
                                              <p:pRg st="8" end="8"/>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6">
                                            <p:txEl>
                                              <p:pRg st="10" end="10"/>
                                            </p:txEl>
                                          </p:spTgt>
                                        </p:tgtEl>
                                        <p:attrNameLst>
                                          <p:attrName>style.visibility</p:attrName>
                                        </p:attrNameLst>
                                      </p:cBhvr>
                                      <p:to>
                                        <p:strVal val="visible"/>
                                      </p:to>
                                    </p:set>
                                    <p:animEffect transition="in" filter="fade">
                                      <p:cBhvr>
                                        <p:cTn id="41" dur="500"/>
                                        <p:tgtEl>
                                          <p:spTgt spid="6">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0"/>
            <a:ext cx="12192000" cy="6858000"/>
          </a:xfrm>
          <a:prstGeom prst="rect">
            <a:avLst/>
          </a:prstGeom>
        </p:spPr>
      </p:pic>
      <p:sp>
        <p:nvSpPr>
          <p:cNvPr id="5" name="Title 1"/>
          <p:cNvSpPr txBox="1">
            <a:spLocks/>
          </p:cNvSpPr>
          <p:nvPr/>
        </p:nvSpPr>
        <p:spPr>
          <a:xfrm>
            <a:off x="0" y="0"/>
            <a:ext cx="78303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Bringing Surfing to CA 	</a:t>
            </a:r>
            <a:endParaRPr lang="en-US" dirty="0">
              <a:effectLst>
                <a:outerShdw blurRad="38100" dist="38100" dir="2700000" algn="tl">
                  <a:srgbClr val="000000">
                    <a:alpha val="43137"/>
                  </a:srgbClr>
                </a:outerShdw>
              </a:effectLst>
              <a:latin typeface="Britannic Bold" panose="020B0903060703020204" pitchFamily="34" charset="0"/>
            </a:endParaRPr>
          </a:p>
        </p:txBody>
      </p:sp>
      <p:sp>
        <p:nvSpPr>
          <p:cNvPr id="6" name="Content Placeholder 2"/>
          <p:cNvSpPr txBox="1">
            <a:spLocks/>
          </p:cNvSpPr>
          <p:nvPr/>
        </p:nvSpPr>
        <p:spPr>
          <a:xfrm>
            <a:off x="347730" y="1325563"/>
            <a:ext cx="5821250" cy="5294178"/>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3200" dirty="0" smtClean="0"/>
              <a:t>In 1907, Henry E. Huntington hired Irish-Hawaii </a:t>
            </a:r>
            <a:r>
              <a:rPr lang="en-US" altLang="en-US" sz="3200" dirty="0" err="1" smtClean="0"/>
              <a:t>Freeth</a:t>
            </a:r>
            <a:r>
              <a:rPr lang="en-US" altLang="en-US" sz="3200" dirty="0" smtClean="0"/>
              <a:t> to give surfing demonstrations at Redondo and Venice Beaches to promote Huntington’s Los Angeles-Redondo Beach rail service.</a:t>
            </a:r>
          </a:p>
          <a:p>
            <a:endParaRPr lang="en-US" altLang="en-US" sz="3200" dirty="0"/>
          </a:p>
          <a:p>
            <a:r>
              <a:rPr lang="en-US" altLang="en-US" sz="3200" dirty="0" smtClean="0"/>
              <a:t>Thousands watched in awe</a:t>
            </a:r>
          </a:p>
          <a:p>
            <a:endParaRPr lang="en-US" altLang="en-US" sz="3200" dirty="0"/>
          </a:p>
          <a:p>
            <a:r>
              <a:rPr lang="en-US" altLang="en-US" sz="3200" dirty="0" smtClean="0"/>
              <a:t>The introduction of trains and cars made California’s coast an accessible playground</a:t>
            </a:r>
          </a:p>
          <a:p>
            <a:endParaRPr lang="en-US" altLang="en-US" sz="3200" dirty="0"/>
          </a:p>
          <a:p>
            <a:r>
              <a:rPr lang="en-US" altLang="en-US" sz="3200" dirty="0" err="1" smtClean="0"/>
              <a:t>Freeth</a:t>
            </a:r>
            <a:r>
              <a:rPr lang="en-US" altLang="en-US" sz="3200" dirty="0" smtClean="0"/>
              <a:t> is credited with introducing surfing to CA.</a:t>
            </a:r>
            <a:endParaRPr lang="en-US" altLang="en-US" sz="2400" dirty="0"/>
          </a:p>
          <a:p>
            <a:pPr marL="0" indent="0">
              <a:buNone/>
            </a:pPr>
            <a:endParaRPr lang="en-US" dirty="0">
              <a:effectLst>
                <a:outerShdw blurRad="38100" dist="38100" dir="2700000" algn="tl">
                  <a:srgbClr val="000000">
                    <a:alpha val="43137"/>
                  </a:srgbClr>
                </a:outerShdw>
              </a:effectLst>
            </a:endParaRPr>
          </a:p>
          <a:p>
            <a:pPr lvl="1"/>
            <a:endParaRPr lang="en-US" dirty="0"/>
          </a:p>
          <a:p>
            <a:pPr marL="457200" lvl="1" indent="0">
              <a:buNone/>
            </a:pPr>
            <a:endParaRPr lang="en-US" dirty="0"/>
          </a:p>
          <a:p>
            <a:pPr lvl="1"/>
            <a:endParaRPr lang="en-US" dirty="0"/>
          </a:p>
        </p:txBody>
      </p:sp>
      <p:pic>
        <p:nvPicPr>
          <p:cNvPr id="6146" name="Picture 2" descr="http://www.coralreefwetsuits.com/525%20George%20Freeth%20%20poster%2011%20X%20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39399" y="2695438"/>
            <a:ext cx="2486025" cy="3924301"/>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encyclopediaofsurfing.com/wp-content/uploads/2013/01/George_Freeth-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2695438"/>
            <a:ext cx="3409950" cy="3924301"/>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http://1.bp.blogspot.com/_GVlZeIEdT0M/TOwEHndqBcI/AAAAAAAAD_w/Ux9JSdo3lTg/s1600/Flood+control+from++www.historicalsocietylb.org+.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22028" y="237466"/>
            <a:ext cx="2860452" cy="2219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539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500"/>
                                        <p:tgtEl>
                                          <p:spTgt spid="6">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6" end="6"/>
                                            </p:txEl>
                                          </p:spTgt>
                                        </p:tgtEl>
                                        <p:attrNameLst>
                                          <p:attrName>style.visibility</p:attrName>
                                        </p:attrNameLst>
                                      </p:cBhvr>
                                      <p:to>
                                        <p:strVal val="visible"/>
                                      </p:to>
                                    </p:set>
                                    <p:animEffect transition="in" filter="fade">
                                      <p:cBhvr>
                                        <p:cTn id="22"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0"/>
            <a:ext cx="12192000" cy="6858000"/>
          </a:xfrm>
          <a:prstGeom prst="rect">
            <a:avLst/>
          </a:prstGeom>
        </p:spPr>
      </p:pic>
      <p:sp>
        <p:nvSpPr>
          <p:cNvPr id="5" name="Title 1"/>
          <p:cNvSpPr txBox="1">
            <a:spLocks/>
          </p:cNvSpPr>
          <p:nvPr/>
        </p:nvSpPr>
        <p:spPr>
          <a:xfrm>
            <a:off x="3258355" y="-83740"/>
            <a:ext cx="78303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Duke </a:t>
            </a:r>
            <a:r>
              <a:rPr lang="en-US" dirty="0" err="1" smtClean="0">
                <a:effectLst>
                  <a:outerShdw blurRad="38100" dist="38100" dir="2700000" algn="tl">
                    <a:srgbClr val="000000">
                      <a:alpha val="43137"/>
                    </a:srgbClr>
                  </a:outerShdw>
                </a:effectLst>
                <a:latin typeface="Britannic Bold" panose="020B0903060703020204" pitchFamily="34" charset="0"/>
              </a:rPr>
              <a:t>Kahanamoku</a:t>
            </a:r>
            <a:endParaRPr lang="en-US" dirty="0">
              <a:effectLst>
                <a:outerShdw blurRad="38100" dist="38100" dir="2700000" algn="tl">
                  <a:srgbClr val="000000">
                    <a:alpha val="43137"/>
                  </a:srgbClr>
                </a:outerShdw>
              </a:effectLst>
              <a:latin typeface="Britannic Bold" panose="020B0903060703020204" pitchFamily="34" charset="0"/>
            </a:endParaRPr>
          </a:p>
        </p:txBody>
      </p:sp>
      <p:sp>
        <p:nvSpPr>
          <p:cNvPr id="6" name="Content Placeholder 2"/>
          <p:cNvSpPr txBox="1">
            <a:spLocks/>
          </p:cNvSpPr>
          <p:nvPr/>
        </p:nvSpPr>
        <p:spPr>
          <a:xfrm>
            <a:off x="5759197" y="1325563"/>
            <a:ext cx="6104586" cy="529417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3200" dirty="0">
                <a:latin typeface="Arial" panose="020B0604020202020204" pitchFamily="34" charset="0"/>
              </a:rPr>
              <a:t>Winner of 3 Olympic gold medals in swimming</a:t>
            </a:r>
            <a:r>
              <a:rPr lang="en-US" altLang="en-US" sz="3200" dirty="0" smtClean="0">
                <a:latin typeface="Arial" panose="020B0604020202020204" pitchFamily="34" charset="0"/>
              </a:rPr>
              <a:t>.</a:t>
            </a:r>
          </a:p>
          <a:p>
            <a:endParaRPr lang="en-US" altLang="en-US" sz="3200" dirty="0">
              <a:latin typeface="Arial" panose="020B0604020202020204" pitchFamily="34" charset="0"/>
            </a:endParaRPr>
          </a:p>
          <a:p>
            <a:r>
              <a:rPr lang="en-US" altLang="en-US" sz="3200" dirty="0">
                <a:latin typeface="Arial" panose="020B0604020202020204" pitchFamily="34" charset="0"/>
              </a:rPr>
              <a:t>Member of both the Swimming Hall of Fame &amp; Surfing Hall of Fame</a:t>
            </a:r>
            <a:r>
              <a:rPr lang="en-US" altLang="en-US" sz="3200" dirty="0" smtClean="0">
                <a:latin typeface="Arial" panose="020B0604020202020204" pitchFamily="34" charset="0"/>
              </a:rPr>
              <a:t>.</a:t>
            </a:r>
          </a:p>
          <a:p>
            <a:endParaRPr lang="en-US" altLang="en-US" sz="3200" dirty="0">
              <a:latin typeface="Arial" panose="020B0604020202020204" pitchFamily="34" charset="0"/>
            </a:endParaRPr>
          </a:p>
          <a:p>
            <a:r>
              <a:rPr lang="en-US" altLang="en-US" sz="3200" dirty="0">
                <a:latin typeface="Arial" panose="020B0604020202020204" pitchFamily="34" charset="0"/>
              </a:rPr>
              <a:t>Rescued 8 men in 1925 from the ocean using his surfboard</a:t>
            </a:r>
            <a:r>
              <a:rPr lang="en-US" altLang="en-US" sz="3200" dirty="0" smtClean="0">
                <a:latin typeface="Arial" panose="020B0604020202020204" pitchFamily="34" charset="0"/>
              </a:rPr>
              <a:t>.</a:t>
            </a:r>
          </a:p>
          <a:p>
            <a:endParaRPr lang="en-US" altLang="en-US" sz="3200" dirty="0">
              <a:latin typeface="Arial" panose="020B0604020202020204" pitchFamily="34" charset="0"/>
            </a:endParaRPr>
          </a:p>
          <a:p>
            <a:r>
              <a:rPr lang="en-US" altLang="en-US" sz="3200" dirty="0">
                <a:latin typeface="Arial" panose="020B0604020202020204" pitchFamily="34" charset="0"/>
              </a:rPr>
              <a:t>Helped spread the popularity of surfing throughout the world. </a:t>
            </a:r>
          </a:p>
          <a:p>
            <a:pPr marL="0" indent="0">
              <a:buNone/>
            </a:pPr>
            <a:endParaRPr lang="en-US" dirty="0">
              <a:effectLst>
                <a:outerShdw blurRad="38100" dist="38100" dir="2700000" algn="tl">
                  <a:srgbClr val="000000">
                    <a:alpha val="43137"/>
                  </a:srgbClr>
                </a:outerShdw>
              </a:effectLst>
            </a:endParaRPr>
          </a:p>
          <a:p>
            <a:pPr lvl="1"/>
            <a:endParaRPr lang="en-US" dirty="0"/>
          </a:p>
          <a:p>
            <a:pPr marL="457200" lvl="1" indent="0">
              <a:buNone/>
            </a:pPr>
            <a:endParaRPr lang="en-US" dirty="0"/>
          </a:p>
          <a:p>
            <a:pPr lvl="1"/>
            <a:endParaRPr lang="en-US" dirty="0"/>
          </a:p>
        </p:txBody>
      </p:sp>
      <p:pic>
        <p:nvPicPr>
          <p:cNvPr id="17410" name="Picture 2" descr="http://images.fineartamerica.com/images-medium-large-5/duke-kahanamoku-caroline-stell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7248" y="167480"/>
            <a:ext cx="5183733" cy="64522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1609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500"/>
                                        <p:tgtEl>
                                          <p:spTgt spid="6">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6" end="6"/>
                                            </p:txEl>
                                          </p:spTgt>
                                        </p:tgtEl>
                                        <p:attrNameLst>
                                          <p:attrName>style.visibility</p:attrName>
                                        </p:attrNameLst>
                                      </p:cBhvr>
                                      <p:to>
                                        <p:strVal val="visible"/>
                                      </p:to>
                                    </p:set>
                                    <p:animEffect transition="in" filter="fade">
                                      <p:cBhvr>
                                        <p:cTn id="22"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0"/>
            <a:ext cx="12192000" cy="6858000"/>
          </a:xfrm>
          <a:prstGeom prst="rect">
            <a:avLst/>
          </a:prstGeom>
        </p:spPr>
      </p:pic>
      <p:sp>
        <p:nvSpPr>
          <p:cNvPr id="5" name="Title 1"/>
          <p:cNvSpPr txBox="1">
            <a:spLocks/>
          </p:cNvSpPr>
          <p:nvPr/>
        </p:nvSpPr>
        <p:spPr>
          <a:xfrm>
            <a:off x="0" y="0"/>
            <a:ext cx="112046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Duke </a:t>
            </a:r>
            <a:r>
              <a:rPr lang="en-US" dirty="0" err="1" smtClean="0">
                <a:effectLst>
                  <a:outerShdw blurRad="38100" dist="38100" dir="2700000" algn="tl">
                    <a:srgbClr val="000000">
                      <a:alpha val="43137"/>
                    </a:srgbClr>
                  </a:outerShdw>
                </a:effectLst>
                <a:latin typeface="Britannic Bold" panose="020B0903060703020204" pitchFamily="34" charset="0"/>
              </a:rPr>
              <a:t>Kahanamoku</a:t>
            </a:r>
            <a:endParaRPr lang="en-US" dirty="0">
              <a:effectLst>
                <a:outerShdw blurRad="38100" dist="38100" dir="2700000" algn="tl">
                  <a:srgbClr val="000000">
                    <a:alpha val="43137"/>
                  </a:srgbClr>
                </a:outerShdw>
              </a:effectLst>
              <a:latin typeface="Britannic Bold" panose="020B0903060703020204" pitchFamily="34" charset="0"/>
            </a:endParaRPr>
          </a:p>
        </p:txBody>
      </p:sp>
      <p:sp>
        <p:nvSpPr>
          <p:cNvPr id="6" name="Content Placeholder 2"/>
          <p:cNvSpPr txBox="1">
            <a:spLocks/>
          </p:cNvSpPr>
          <p:nvPr/>
        </p:nvSpPr>
        <p:spPr>
          <a:xfrm>
            <a:off x="5499279" y="1337480"/>
            <a:ext cx="6439436" cy="5520519"/>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3200" dirty="0" err="1" smtClean="0"/>
              <a:t>Freeth</a:t>
            </a:r>
            <a:r>
              <a:rPr lang="en-US" altLang="en-US" sz="3200" dirty="0" smtClean="0"/>
              <a:t> enlisted “beach boys” to teach tourists how to surf in Hawaii, including Duke </a:t>
            </a:r>
            <a:r>
              <a:rPr lang="en-US" altLang="en-US" sz="3200" dirty="0" err="1" smtClean="0"/>
              <a:t>Kahanamoku</a:t>
            </a:r>
            <a:r>
              <a:rPr lang="en-US" altLang="en-US" sz="3200" dirty="0" smtClean="0"/>
              <a:t> (born in 1890), not royalty</a:t>
            </a:r>
          </a:p>
          <a:p>
            <a:endParaRPr lang="en-US" altLang="en-US" sz="3200" dirty="0" smtClean="0"/>
          </a:p>
          <a:p>
            <a:r>
              <a:rPr lang="en-US" altLang="en-US" sz="3200" dirty="0" smtClean="0"/>
              <a:t>Duke was a phenomenal waterman and athlete and remembered as a father of modern surfing</a:t>
            </a:r>
          </a:p>
          <a:p>
            <a:endParaRPr lang="en-US" altLang="en-US" sz="3200" dirty="0" smtClean="0"/>
          </a:p>
          <a:p>
            <a:r>
              <a:rPr lang="en-US" altLang="en-US" sz="3200" dirty="0" smtClean="0"/>
              <a:t>Duke won 100-meter freestyle at Olympic games in Stockholm, Sweden in 1912</a:t>
            </a:r>
          </a:p>
          <a:p>
            <a:endParaRPr lang="en-US" altLang="en-US" sz="3200" dirty="0" smtClean="0"/>
          </a:p>
          <a:p>
            <a:r>
              <a:rPr lang="en-US" altLang="en-US" sz="3200" dirty="0" smtClean="0"/>
              <a:t>No Olympiad in 1916 due to WWI</a:t>
            </a:r>
          </a:p>
          <a:p>
            <a:endParaRPr lang="en-US" altLang="en-US" sz="3200" dirty="0" smtClean="0"/>
          </a:p>
          <a:p>
            <a:r>
              <a:rPr lang="en-US" altLang="en-US" sz="3200" dirty="0" smtClean="0"/>
              <a:t>Duke won 100-meter freestyle in Olympic games in Antwerp, Belgium in 1920 </a:t>
            </a:r>
            <a:r>
              <a:rPr lang="en-US" altLang="en-US" sz="3200" smtClean="0"/>
              <a:t>(age </a:t>
            </a:r>
            <a:r>
              <a:rPr lang="en-US" altLang="en-US" sz="3200" dirty="0" smtClean="0"/>
              <a:t>30) in 60.4 seconds</a:t>
            </a:r>
            <a:endParaRPr lang="en-US" altLang="en-US" sz="2400" dirty="0"/>
          </a:p>
          <a:p>
            <a:pPr marL="0" indent="0">
              <a:buNone/>
            </a:pPr>
            <a:endParaRPr lang="en-US" dirty="0">
              <a:effectLst>
                <a:outerShdw blurRad="38100" dist="38100" dir="2700000" algn="tl">
                  <a:srgbClr val="000000">
                    <a:alpha val="43137"/>
                  </a:srgbClr>
                </a:outerShdw>
              </a:effectLst>
            </a:endParaRPr>
          </a:p>
          <a:p>
            <a:pPr lvl="1"/>
            <a:endParaRPr lang="en-US" dirty="0"/>
          </a:p>
          <a:p>
            <a:pPr marL="457200" lvl="1" indent="0">
              <a:buNone/>
            </a:pPr>
            <a:endParaRPr lang="en-US" dirty="0"/>
          </a:p>
          <a:p>
            <a:pPr lvl="1"/>
            <a:endParaRPr lang="en-US" dirty="0"/>
          </a:p>
        </p:txBody>
      </p:sp>
      <p:pic>
        <p:nvPicPr>
          <p:cNvPr id="5122" name="Picture 2" descr="http://chroniclingamerica.com/lccn/sn83025121/1912-07-09/ed-1/seq-3/image_681x721_from_0,294_to_1984,239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4699" y="1325563"/>
            <a:ext cx="5009881" cy="53060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5997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500"/>
                                        <p:tgtEl>
                                          <p:spTgt spid="6">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6" end="6"/>
                                            </p:txEl>
                                          </p:spTgt>
                                        </p:tgtEl>
                                        <p:attrNameLst>
                                          <p:attrName>style.visibility</p:attrName>
                                        </p:attrNameLst>
                                      </p:cBhvr>
                                      <p:to>
                                        <p:strVal val="visible"/>
                                      </p:to>
                                    </p:set>
                                    <p:animEffect transition="in" filter="fade">
                                      <p:cBhvr>
                                        <p:cTn id="22" dur="500"/>
                                        <p:tgtEl>
                                          <p:spTgt spid="6">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8" end="8"/>
                                            </p:txEl>
                                          </p:spTgt>
                                        </p:tgtEl>
                                        <p:attrNameLst>
                                          <p:attrName>style.visibility</p:attrName>
                                        </p:attrNameLst>
                                      </p:cBhvr>
                                      <p:to>
                                        <p:strVal val="visible"/>
                                      </p:to>
                                    </p:set>
                                    <p:animEffect transition="in" filter="fade">
                                      <p:cBhvr>
                                        <p:cTn id="27" dur="5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0"/>
            <a:ext cx="12192000" cy="6858000"/>
          </a:xfrm>
          <a:prstGeom prst="rect">
            <a:avLst/>
          </a:prstGeom>
        </p:spPr>
      </p:pic>
      <p:sp>
        <p:nvSpPr>
          <p:cNvPr id="5" name="Title 1"/>
          <p:cNvSpPr txBox="1">
            <a:spLocks/>
          </p:cNvSpPr>
          <p:nvPr/>
        </p:nvSpPr>
        <p:spPr>
          <a:xfrm>
            <a:off x="1" y="0"/>
            <a:ext cx="58561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Duke </a:t>
            </a:r>
            <a:r>
              <a:rPr lang="en-US" dirty="0" err="1" smtClean="0">
                <a:effectLst>
                  <a:outerShdw blurRad="38100" dist="38100" dir="2700000" algn="tl">
                    <a:srgbClr val="000000">
                      <a:alpha val="43137"/>
                    </a:srgbClr>
                  </a:outerShdw>
                </a:effectLst>
                <a:latin typeface="Britannic Bold" panose="020B0903060703020204" pitchFamily="34" charset="0"/>
              </a:rPr>
              <a:t>Kahanamoku</a:t>
            </a:r>
            <a:r>
              <a:rPr lang="en-US" dirty="0" smtClean="0">
                <a:effectLst>
                  <a:outerShdw blurRad="38100" dist="38100" dir="2700000" algn="tl">
                    <a:srgbClr val="000000">
                      <a:alpha val="43137"/>
                    </a:srgbClr>
                  </a:outerShdw>
                </a:effectLst>
                <a:latin typeface="Britannic Bold" panose="020B0903060703020204" pitchFamily="34" charset="0"/>
              </a:rPr>
              <a:t> </a:t>
            </a:r>
            <a:endParaRPr lang="en-US" dirty="0">
              <a:effectLst>
                <a:outerShdw blurRad="38100" dist="38100" dir="2700000" algn="tl">
                  <a:srgbClr val="000000">
                    <a:alpha val="43137"/>
                  </a:srgbClr>
                </a:outerShdw>
              </a:effectLst>
              <a:latin typeface="Britannic Bold" panose="020B0903060703020204" pitchFamily="34" charset="0"/>
            </a:endParaRPr>
          </a:p>
        </p:txBody>
      </p:sp>
      <p:sp>
        <p:nvSpPr>
          <p:cNvPr id="6" name="Content Placeholder 2"/>
          <p:cNvSpPr txBox="1">
            <a:spLocks/>
          </p:cNvSpPr>
          <p:nvPr/>
        </p:nvSpPr>
        <p:spPr>
          <a:xfrm>
            <a:off x="347730" y="1325562"/>
            <a:ext cx="5508410" cy="5307057"/>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3200" dirty="0" smtClean="0"/>
              <a:t>Revealed surfing to crowds in Atlantic City and Nassau (NY) and Corona Del Mar and other beaches in CA</a:t>
            </a:r>
          </a:p>
          <a:p>
            <a:endParaRPr lang="en-US" altLang="en-US" sz="3200" dirty="0"/>
          </a:p>
          <a:p>
            <a:r>
              <a:rPr lang="en-US" altLang="en-US" sz="3200" dirty="0" smtClean="0"/>
              <a:t>Introduced surfing to Australians in 1914 at Freshwater (now </a:t>
            </a:r>
            <a:r>
              <a:rPr lang="en-US" altLang="en-US" sz="3200" dirty="0" err="1" smtClean="0"/>
              <a:t>Harbord</a:t>
            </a:r>
            <a:r>
              <a:rPr lang="en-US" altLang="en-US" sz="3200" dirty="0" smtClean="0"/>
              <a:t>) near Sydney</a:t>
            </a:r>
          </a:p>
          <a:p>
            <a:pPr lvl="1"/>
            <a:r>
              <a:rPr lang="en-US" altLang="en-US" sz="2000" dirty="0" smtClean="0"/>
              <a:t>Demonstrated headstand and tandem surfing</a:t>
            </a:r>
          </a:p>
          <a:p>
            <a:pPr lvl="1"/>
            <a:r>
              <a:rPr lang="en-US" altLang="en-US" sz="2000" dirty="0" smtClean="0"/>
              <a:t>Victorian values: knee-to-neck-costumes</a:t>
            </a:r>
          </a:p>
          <a:p>
            <a:endParaRPr lang="en-US" altLang="en-US" sz="2000" dirty="0"/>
          </a:p>
          <a:p>
            <a:r>
              <a:rPr lang="en-US" altLang="en-US" dirty="0" smtClean="0"/>
              <a:t>Duke played minor roles in 7 films and 2002 stamp commemorates him</a:t>
            </a:r>
          </a:p>
          <a:p>
            <a:endParaRPr lang="en-US" altLang="en-US" dirty="0"/>
          </a:p>
          <a:p>
            <a:pPr lvl="1"/>
            <a:endParaRPr lang="en-US" dirty="0"/>
          </a:p>
          <a:p>
            <a:pPr marL="457200" lvl="1" indent="0">
              <a:buNone/>
            </a:pPr>
            <a:endParaRPr lang="en-US" dirty="0"/>
          </a:p>
          <a:p>
            <a:pPr lvl="1"/>
            <a:endParaRPr lang="en-US" dirty="0"/>
          </a:p>
        </p:txBody>
      </p:sp>
      <p:pic>
        <p:nvPicPr>
          <p:cNvPr id="4098" name="Picture 2" descr="http://ecx.images-amazon.com/images/I/41NAnK3xZg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2668" y="104562"/>
            <a:ext cx="2892593" cy="409395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s://encrypted-tbn0.gstatic.com/images?q=tbn:ANd9GcT9rRKYFsZd2S7Q3tMn2UMWcWj0bel3mh48a6DpUGmiCgjf5yp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73263" y="767828"/>
            <a:ext cx="2612666" cy="3301898"/>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cdn.discoverhawaiitours.com/wp-content/uploads/2011/08/Duke_tandem.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73263" y="4303075"/>
            <a:ext cx="3193655" cy="255492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6"/>
          <a:stretch>
            <a:fillRect/>
          </a:stretch>
        </p:blipFill>
        <p:spPr>
          <a:xfrm>
            <a:off x="9797363" y="4303075"/>
            <a:ext cx="2237898" cy="2607206"/>
          </a:xfrm>
          <a:prstGeom prst="rect">
            <a:avLst/>
          </a:prstGeom>
        </p:spPr>
      </p:pic>
    </p:spTree>
    <p:extLst>
      <p:ext uri="{BB962C8B-B14F-4D97-AF65-F5344CB8AC3E}">
        <p14:creationId xmlns:p14="http://schemas.microsoft.com/office/powerpoint/2010/main" val="3841995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fade">
                                      <p:cBhvr>
                                        <p:cTn id="17" dur="5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fade">
                                      <p:cBhvr>
                                        <p:cTn id="22" dur="500"/>
                                        <p:tgtEl>
                                          <p:spTgt spid="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animEffect transition="in" filter="fade">
                                      <p:cBhvr>
                                        <p:cTn id="27"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0"/>
            <a:ext cx="12192000" cy="6858000"/>
          </a:xfrm>
          <a:prstGeom prst="rect">
            <a:avLst/>
          </a:prstGeom>
        </p:spPr>
      </p:pic>
      <p:sp>
        <p:nvSpPr>
          <p:cNvPr id="5" name="Title 1"/>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Current Popular Culture References to Surfing 	</a:t>
            </a:r>
            <a:endParaRPr lang="en-US" dirty="0">
              <a:effectLst>
                <a:outerShdw blurRad="38100" dist="38100" dir="2700000" algn="tl">
                  <a:srgbClr val="000000">
                    <a:alpha val="43137"/>
                  </a:srgbClr>
                </a:outerShdw>
              </a:effectLst>
              <a:latin typeface="Britannic Bold" panose="020B0903060703020204" pitchFamily="34" charset="0"/>
            </a:endParaRPr>
          </a:p>
        </p:txBody>
      </p:sp>
      <p:pic>
        <p:nvPicPr>
          <p:cNvPr id="7" name="Picture 6" descr="1800163613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9696" y="1325563"/>
            <a:ext cx="2669001" cy="332063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23054" y="1325563"/>
            <a:ext cx="2479664" cy="33206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77301" y="4866272"/>
            <a:ext cx="2362200" cy="177165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82438" y="1325563"/>
            <a:ext cx="2522901" cy="332063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7301" y="1325563"/>
            <a:ext cx="2109984" cy="33206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16676" y="4885912"/>
            <a:ext cx="1804597" cy="1783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 descr="Picture1"/>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466569" y="4866270"/>
            <a:ext cx="1806228" cy="179329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513858" y="4866271"/>
            <a:ext cx="1793293" cy="1793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4"/>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365152" y="4866597"/>
            <a:ext cx="1837566" cy="18027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995102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3616</TotalTime>
  <Words>1288</Words>
  <Application>Microsoft Office PowerPoint</Application>
  <PresentationFormat>Widescreen</PresentationFormat>
  <Paragraphs>190</Paragraphs>
  <Slides>21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ＭＳ Ｐゴシック</vt:lpstr>
      <vt:lpstr>Arial</vt:lpstr>
      <vt:lpstr>Britannic Bold</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Jennifer</dc:creator>
  <cp:lastModifiedBy>Windows User</cp:lastModifiedBy>
  <cp:revision>281</cp:revision>
  <cp:lastPrinted>2019-10-21T04:27:01Z</cp:lastPrinted>
  <dcterms:created xsi:type="dcterms:W3CDTF">2015-08-20T01:26:27Z</dcterms:created>
  <dcterms:modified xsi:type="dcterms:W3CDTF">2020-02-24T07:25:20Z</dcterms:modified>
</cp:coreProperties>
</file>