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16" r:id="rId12"/>
    <p:sldId id="304" r:id="rId13"/>
    <p:sldId id="305" r:id="rId14"/>
    <p:sldId id="306" r:id="rId15"/>
    <p:sldId id="309" r:id="rId16"/>
    <p:sldId id="313" r:id="rId17"/>
    <p:sldId id="314" r:id="rId18"/>
    <p:sldId id="319" r:id="rId19"/>
    <p:sldId id="315" r:id="rId20"/>
    <p:sldId id="317" r:id="rId21"/>
    <p:sldId id="320" r:id="rId2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0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3399"/>
    <a:srgbClr val="0000FF"/>
    <a:srgbClr val="455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7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90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1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0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8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9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3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7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4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31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1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EAED-ADF3-4198-969D-1444B542D427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0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157991" y="308930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03749" y="4558565"/>
            <a:ext cx="10184502" cy="1402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 Masses &amp; Fronts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21785" y="287665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5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What is an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Airmass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7272946" y="1154806"/>
            <a:ext cx="4511224" cy="54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Air Mass</a:t>
            </a:r>
          </a:p>
          <a:p>
            <a:pPr lvl="1" eaLnBrk="1" hangingPunct="1">
              <a:defRPr/>
            </a:pPr>
            <a:r>
              <a:rPr lang="en-US" altLang="en-US" sz="2100" dirty="0" smtClean="0"/>
              <a:t>really big blob of air with similar properties</a:t>
            </a:r>
          </a:p>
          <a:p>
            <a:pPr lvl="1" eaLnBrk="1" hangingPunct="1">
              <a:defRPr/>
            </a:pPr>
            <a:r>
              <a:rPr lang="en-US" altLang="en-US" sz="2100" dirty="0" smtClean="0"/>
              <a:t>Usually 1600 km (1000 miles) across</a:t>
            </a:r>
          </a:p>
          <a:p>
            <a:pPr lvl="1" eaLnBrk="1" hangingPunct="1">
              <a:defRPr/>
            </a:pPr>
            <a:r>
              <a:rPr lang="en-US" altLang="en-US" sz="2100" dirty="0" smtClean="0"/>
              <a:t>Several km thick</a:t>
            </a:r>
          </a:p>
          <a:p>
            <a:pPr eaLnBrk="1" hangingPunct="1">
              <a:defRPr/>
            </a:pPr>
            <a:endParaRPr lang="en-US" altLang="en-US" sz="2400" dirty="0" smtClean="0"/>
          </a:p>
          <a:p>
            <a:pPr eaLnBrk="1" hangingPunct="1">
              <a:defRPr/>
            </a:pPr>
            <a:r>
              <a:rPr lang="en-US" altLang="en-US" sz="2400" dirty="0" smtClean="0"/>
              <a:t>Change in weather when one air moves out and a new air moves in</a:t>
            </a:r>
          </a:p>
          <a:p>
            <a:pPr lvl="1" eaLnBrk="1" hangingPunct="1">
              <a:defRPr/>
            </a:pPr>
            <a:r>
              <a:rPr lang="en-US" altLang="en-US" sz="2100" dirty="0" smtClean="0"/>
              <a:t>Also known as a </a:t>
            </a:r>
            <a:r>
              <a:rPr lang="en-US" altLang="en-US" sz="21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FRONTAL PASSAGE</a:t>
            </a:r>
          </a:p>
          <a:p>
            <a:pPr lvl="1" eaLnBrk="1" hangingPunct="1">
              <a:defRPr/>
            </a:pPr>
            <a:r>
              <a:rPr lang="en-US" altLang="en-US" sz="2100" dirty="0" smtClean="0"/>
              <a:t>Brings changes in T, P, RH and Winds</a:t>
            </a:r>
          </a:p>
          <a:p>
            <a:pPr eaLnBrk="1" hangingPunct="1">
              <a:buFontTx/>
              <a:buNone/>
              <a:defRPr/>
            </a:pPr>
            <a:endParaRPr lang="en-US" altLang="en-US" sz="2600" dirty="0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66859" y="5174099"/>
            <a:ext cx="48006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dirty="0" smtClean="0"/>
              <a:t>Air masses form when they move over </a:t>
            </a:r>
            <a:r>
              <a:rPr lang="en-US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large regions</a:t>
            </a:r>
            <a:r>
              <a:rPr lang="en-US" altLang="en-US" sz="2400" dirty="0" smtClean="0">
                <a:solidFill>
                  <a:srgbClr val="0070C0"/>
                </a:solidFill>
              </a:rPr>
              <a:t> </a:t>
            </a:r>
            <a:r>
              <a:rPr lang="en-US" altLang="en-US" sz="2400" dirty="0" smtClean="0"/>
              <a:t>that exhibit </a:t>
            </a:r>
            <a:r>
              <a:rPr lang="en-US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very similar properties</a:t>
            </a:r>
            <a:endParaRPr lang="en-US" altLang="en-US" sz="2200" b="1" dirty="0" smtClean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1" y="179387"/>
            <a:ext cx="6310370" cy="4721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771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387654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Airmass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 Source Regions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1584101"/>
            <a:ext cx="3736742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6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Polar</a:t>
            </a:r>
            <a:r>
              <a:rPr lang="en-US" altLang="en-US" sz="2600" dirty="0" smtClean="0"/>
              <a:t> and </a:t>
            </a:r>
            <a:r>
              <a:rPr lang="en-US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Tropical </a:t>
            </a:r>
            <a:r>
              <a:rPr lang="en-US" altLang="en-US" sz="2600" dirty="0" smtClean="0"/>
              <a:t>regions tend to exhibit such properties and therefore are good source regions.</a:t>
            </a:r>
          </a:p>
          <a:p>
            <a:pPr eaLnBrk="1" hangingPunct="1">
              <a:defRPr/>
            </a:pPr>
            <a:endParaRPr lang="en-US" altLang="en-US" sz="2600" dirty="0" smtClean="0"/>
          </a:p>
          <a:p>
            <a:pPr eaLnBrk="1" hangingPunct="1">
              <a:defRPr/>
            </a:pPr>
            <a:r>
              <a:rPr lang="en-US" altLang="en-US" sz="2600" dirty="0" smtClean="0"/>
              <a:t>The </a:t>
            </a:r>
            <a:r>
              <a:rPr lang="en-US" altLang="en-US" sz="26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mid-latitudes </a:t>
            </a:r>
            <a:r>
              <a:rPr lang="en-US" altLang="en-US" sz="2600" dirty="0" smtClean="0"/>
              <a:t>tend to </a:t>
            </a:r>
            <a:r>
              <a:rPr lang="en-US" altLang="en-US" sz="2600" dirty="0" smtClean="0"/>
              <a:t>be variable</a:t>
            </a:r>
            <a:r>
              <a:rPr lang="en-US" altLang="en-US" sz="2600" dirty="0" smtClean="0"/>
              <a:t> </a:t>
            </a:r>
            <a:r>
              <a:rPr lang="en-US" altLang="en-US" sz="2600" dirty="0" smtClean="0"/>
              <a:t>and therefore are not good source regions</a:t>
            </a:r>
          </a:p>
          <a:p>
            <a:pPr eaLnBrk="1" hangingPunct="1">
              <a:defRPr/>
            </a:pPr>
            <a:endParaRPr lang="en-US" altLang="en-US" sz="2300" dirty="0" smtClean="0"/>
          </a:p>
          <a:p>
            <a:pPr eaLnBrk="1" hangingPunct="1">
              <a:defRPr/>
            </a:pPr>
            <a:endParaRPr lang="en-US" altLang="en-US" sz="2500" dirty="0" smtClean="0"/>
          </a:p>
          <a:p>
            <a:pPr eaLnBrk="1" hangingPunct="1">
              <a:buFontTx/>
              <a:buNone/>
              <a:defRPr/>
            </a:pPr>
            <a:endParaRPr lang="en-US" altLang="en-US" sz="2600" dirty="0" smtClean="0"/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541" y="183585"/>
            <a:ext cx="8216721" cy="659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12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Types of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Airmasses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2284" y="1138735"/>
            <a:ext cx="12047432" cy="5376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Polar</a:t>
            </a:r>
            <a:r>
              <a:rPr lang="en-US" altLang="en-US" sz="2400" dirty="0"/>
              <a:t> (P) air masses form over northern Canada and the Arctic. </a:t>
            </a:r>
          </a:p>
          <a:p>
            <a:pPr lvl="1" eaLnBrk="1" hangingPunct="1"/>
            <a:r>
              <a:rPr lang="en-US" altLang="en-US" sz="2000" dirty="0" smtClean="0"/>
              <a:t>They </a:t>
            </a:r>
            <a:r>
              <a:rPr lang="en-US" altLang="en-US" sz="2000" dirty="0"/>
              <a:t>tend to be </a:t>
            </a:r>
            <a:r>
              <a:rPr lang="en-US" altLang="en-US" sz="2000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COLD</a:t>
            </a:r>
            <a:r>
              <a:rPr lang="en-US" altLang="en-US" sz="2000" dirty="0" smtClean="0"/>
              <a:t>. (Artic (A) and </a:t>
            </a:r>
            <a:r>
              <a:rPr lang="en-US" altLang="en-US" sz="2000" dirty="0" smtClean="0"/>
              <a:t>Antarctic </a:t>
            </a:r>
            <a:r>
              <a:rPr lang="en-US" altLang="en-US" sz="2000" dirty="0" smtClean="0"/>
              <a:t>(AA) are special designations for those regions)</a:t>
            </a:r>
            <a:endParaRPr lang="en-US" altLang="en-US" sz="2000" dirty="0"/>
          </a:p>
          <a:p>
            <a:pPr eaLnBrk="1" hangingPunct="1"/>
            <a:endParaRPr lang="en-US" altLang="en-US" sz="1100" dirty="0"/>
          </a:p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Tropical</a:t>
            </a:r>
            <a:r>
              <a:rPr lang="en-US" altLang="en-US" sz="2400" dirty="0"/>
              <a:t> (T) air masses form to the south of the United States. </a:t>
            </a:r>
          </a:p>
          <a:p>
            <a:pPr lvl="1" eaLnBrk="1" hangingPunct="1"/>
            <a:r>
              <a:rPr lang="en-US" altLang="en-US" sz="2000" dirty="0"/>
              <a:t>These tend to be</a:t>
            </a:r>
            <a:r>
              <a:rPr lang="en-US" altLang="en-US" sz="2000" dirty="0">
                <a:solidFill>
                  <a:srgbClr val="FF0000"/>
                </a:solidFill>
              </a:rPr>
              <a:t> </a:t>
            </a:r>
            <a:r>
              <a:rPr lang="en-US" altLang="en-US" sz="2000" b="1" dirty="0">
                <a:solidFill>
                  <a:srgbClr val="FF0000"/>
                </a:solidFill>
              </a:rPr>
              <a:t>WARM</a:t>
            </a:r>
            <a:r>
              <a:rPr lang="en-US" altLang="en-US" sz="2000" dirty="0" smtClean="0"/>
              <a:t>.  (Equatorial (E) is a special designation for the Equator)</a:t>
            </a:r>
            <a:endParaRPr lang="en-US" altLang="en-US" sz="2000" dirty="0"/>
          </a:p>
          <a:p>
            <a:pPr eaLnBrk="1" hangingPunct="1"/>
            <a:endParaRPr lang="en-US" altLang="en-US" sz="1100" dirty="0"/>
          </a:p>
          <a:p>
            <a:pPr eaLnBrk="1" hangingPunct="1"/>
            <a:r>
              <a:rPr lang="en-US" altLang="en-US" sz="2400" b="1" dirty="0">
                <a:solidFill>
                  <a:srgbClr val="00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Maritime</a:t>
            </a:r>
            <a:r>
              <a:rPr lang="en-US" altLang="en-US" sz="2400" dirty="0">
                <a:solidFill>
                  <a:srgbClr val="00CC66"/>
                </a:solidFill>
              </a:rPr>
              <a:t> </a:t>
            </a:r>
            <a:r>
              <a:rPr lang="en-US" altLang="en-US" sz="2400" dirty="0"/>
              <a:t>(m) Air masses form over </a:t>
            </a:r>
            <a:r>
              <a:rPr lang="en-US" altLang="en-US" sz="2400" dirty="0" smtClean="0"/>
              <a:t>oceans </a:t>
            </a:r>
            <a:r>
              <a:rPr lang="en-US" altLang="en-US" sz="2400" dirty="0"/>
              <a:t>(</a:t>
            </a:r>
            <a:r>
              <a:rPr lang="en-US" altLang="en-US" sz="2400" dirty="0" smtClean="0"/>
              <a:t>e.g. </a:t>
            </a:r>
            <a:r>
              <a:rPr lang="en-US" altLang="en-US" sz="2400" dirty="0"/>
              <a:t>the Pacific, North Atlantic, </a:t>
            </a:r>
            <a:r>
              <a:rPr lang="en-US" altLang="en-US" sz="2400" dirty="0" smtClean="0"/>
              <a:t>subtropical </a:t>
            </a:r>
            <a:r>
              <a:rPr lang="en-US" altLang="en-US" sz="2400" dirty="0"/>
              <a:t>Pacific, or Gulf of Mexico). </a:t>
            </a:r>
          </a:p>
          <a:p>
            <a:pPr lvl="1" eaLnBrk="1" hangingPunct="1"/>
            <a:r>
              <a:rPr lang="en-US" altLang="en-US" sz="2000" dirty="0"/>
              <a:t>These tend to be </a:t>
            </a:r>
            <a:r>
              <a:rPr lang="en-US" altLang="en-US" sz="2000" b="1" dirty="0">
                <a:solidFill>
                  <a:srgbClr val="00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HUMID</a:t>
            </a:r>
            <a:r>
              <a:rPr lang="en-US" altLang="en-US" sz="2000" dirty="0"/>
              <a:t>.</a:t>
            </a:r>
          </a:p>
          <a:p>
            <a:pPr eaLnBrk="1" hangingPunct="1"/>
            <a:endParaRPr lang="en-US" altLang="en-US" sz="1100" dirty="0"/>
          </a:p>
          <a:p>
            <a:pPr eaLnBrk="1" hangingPunct="1"/>
            <a:r>
              <a:rPr lang="en-US" altLang="en-US" sz="24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Continental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dirty="0"/>
              <a:t>(c) air masses form over land </a:t>
            </a:r>
            <a:r>
              <a:rPr lang="en-US" altLang="en-US" sz="2400" dirty="0" smtClean="0"/>
              <a:t>(</a:t>
            </a:r>
            <a:r>
              <a:rPr lang="en-US" altLang="en-US" sz="2400" dirty="0" err="1" smtClean="0"/>
              <a:t>e.g</a:t>
            </a:r>
            <a:r>
              <a:rPr lang="en-US" altLang="en-US" sz="2400" dirty="0" smtClean="0"/>
              <a:t> northern </a:t>
            </a:r>
            <a:r>
              <a:rPr lang="en-US" altLang="en-US" sz="2400" dirty="0"/>
              <a:t>Canada or northern Mexico). </a:t>
            </a:r>
          </a:p>
          <a:p>
            <a:pPr lvl="1" eaLnBrk="1" hangingPunct="1"/>
            <a:r>
              <a:rPr lang="en-US" altLang="en-US" sz="2000" dirty="0"/>
              <a:t>These tend to be </a:t>
            </a:r>
            <a:r>
              <a:rPr lang="en-US" altLang="en-US" sz="20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DRY</a:t>
            </a:r>
            <a:r>
              <a:rPr lang="en-US" altLang="en-US" sz="2000" dirty="0"/>
              <a:t>.</a:t>
            </a:r>
          </a:p>
          <a:p>
            <a:pPr eaLnBrk="1" hangingPunct="1"/>
            <a:endParaRPr lang="en-US" altLang="en-US" sz="1100" dirty="0"/>
          </a:p>
          <a:p>
            <a:pPr eaLnBrk="1" hangingPunct="1"/>
            <a:r>
              <a:rPr lang="en-US" altLang="en-US" sz="2400" dirty="0"/>
              <a:t>Air masses are designated by two-letter combinations describing whether they are m or c, P or T. </a:t>
            </a:r>
          </a:p>
          <a:p>
            <a:pPr lvl="1" eaLnBrk="1" hangingPunct="1"/>
            <a:r>
              <a:rPr lang="en-US" altLang="en-US" sz="2000" dirty="0"/>
              <a:t>Describes basic info about T and RH.</a:t>
            </a:r>
          </a:p>
          <a:p>
            <a:pPr eaLnBrk="1" hangingPunct="1"/>
            <a:endParaRPr lang="en-US" altLang="en-US" sz="1900" dirty="0"/>
          </a:p>
          <a:p>
            <a:pPr eaLnBrk="1" hangingPunct="1">
              <a:buFontTx/>
              <a:buNone/>
            </a:pPr>
            <a:endParaRPr lang="en-US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0644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Airmass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 Designations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0266" y="1200353"/>
            <a:ext cx="10472108" cy="490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All the possible combinations are:</a:t>
            </a:r>
          </a:p>
          <a:p>
            <a:pPr lvl="1" eaLnBrk="1" hangingPunct="1"/>
            <a:r>
              <a:rPr lang="en-US" altLang="en-US" dirty="0" smtClean="0"/>
              <a:t> </a:t>
            </a:r>
            <a:r>
              <a:rPr lang="en-US" altLang="en-US" b="1" dirty="0" err="1" smtClean="0">
                <a:solidFill>
                  <a:srgbClr val="0070C0"/>
                </a:solidFill>
              </a:rPr>
              <a:t>mP</a:t>
            </a:r>
            <a:r>
              <a:rPr lang="en-US" altLang="en-US" b="1" dirty="0" smtClean="0">
                <a:solidFill>
                  <a:srgbClr val="0070C0"/>
                </a:solidFill>
              </a:rPr>
              <a:t> </a:t>
            </a:r>
          </a:p>
          <a:p>
            <a:pPr lvl="1" eaLnBrk="1" hangingPunct="1"/>
            <a:r>
              <a:rPr lang="en-US" altLang="en-US" b="1" dirty="0" smtClean="0">
                <a:solidFill>
                  <a:srgbClr val="0070C0"/>
                </a:solidFill>
              </a:rPr>
              <a:t> </a:t>
            </a:r>
            <a:r>
              <a:rPr lang="en-US" altLang="en-US" b="1" dirty="0" err="1" smtClean="0">
                <a:solidFill>
                  <a:srgbClr val="0070C0"/>
                </a:solidFill>
              </a:rPr>
              <a:t>mT</a:t>
            </a:r>
            <a:endParaRPr lang="en-US" altLang="en-US" dirty="0" smtClean="0"/>
          </a:p>
          <a:p>
            <a:pPr lvl="1" eaLnBrk="1" hangingPunct="1"/>
            <a:r>
              <a:rPr lang="en-US" altLang="en-US" dirty="0" smtClean="0"/>
              <a:t> </a:t>
            </a:r>
            <a:r>
              <a:rPr lang="en-US" altLang="en-US" b="1" dirty="0" err="1" smtClean="0">
                <a:solidFill>
                  <a:srgbClr val="0070C0"/>
                </a:solidFill>
              </a:rPr>
              <a:t>mE</a:t>
            </a:r>
            <a:endParaRPr lang="en-US" altLang="en-US" dirty="0" smtClean="0"/>
          </a:p>
          <a:p>
            <a:pPr lvl="1" eaLnBrk="1" hangingPunct="1"/>
            <a:r>
              <a:rPr lang="en-US" altLang="en-US" dirty="0" smtClean="0"/>
              <a:t> </a:t>
            </a:r>
            <a:r>
              <a:rPr lang="en-US" altLang="en-US" b="1" dirty="0" err="1" smtClean="0">
                <a:solidFill>
                  <a:srgbClr val="0070C0"/>
                </a:solidFill>
              </a:rPr>
              <a:t>cP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 </a:t>
            </a:r>
            <a:r>
              <a:rPr lang="en-US" altLang="en-US" b="1" dirty="0" err="1" smtClean="0">
                <a:solidFill>
                  <a:srgbClr val="0070C0"/>
                </a:solidFill>
              </a:rPr>
              <a:t>cA</a:t>
            </a:r>
            <a:r>
              <a:rPr lang="en-US" altLang="en-US" b="1" dirty="0">
                <a:solidFill>
                  <a:srgbClr val="0070C0"/>
                </a:solidFill>
              </a:rPr>
              <a:t> </a:t>
            </a:r>
            <a:r>
              <a:rPr lang="en-US" altLang="en-US" b="1" dirty="0" smtClean="0">
                <a:solidFill>
                  <a:srgbClr val="0070C0"/>
                </a:solidFill>
              </a:rPr>
              <a:t>&amp; </a:t>
            </a:r>
            <a:r>
              <a:rPr lang="en-US" altLang="en-US" b="1" dirty="0" err="1" smtClean="0">
                <a:solidFill>
                  <a:srgbClr val="0070C0"/>
                </a:solidFill>
              </a:rPr>
              <a:t>cAA</a:t>
            </a:r>
            <a:endParaRPr lang="en-US" altLang="en-US" dirty="0"/>
          </a:p>
          <a:p>
            <a:pPr lvl="1" eaLnBrk="1" hangingPunct="1"/>
            <a:r>
              <a:rPr lang="en-US" altLang="en-US" dirty="0" smtClean="0"/>
              <a:t> </a:t>
            </a:r>
            <a:r>
              <a:rPr lang="en-US" altLang="en-US" b="1" dirty="0" err="1" smtClean="0">
                <a:solidFill>
                  <a:srgbClr val="0070C0"/>
                </a:solidFill>
              </a:rPr>
              <a:t>cT</a:t>
            </a:r>
            <a:endParaRPr lang="en-US" altLang="en-US" dirty="0"/>
          </a:p>
        </p:txBody>
      </p:sp>
      <p:pic>
        <p:nvPicPr>
          <p:cNvPr id="5124" name="Picture 4" descr="http://www.earthonlinemedia.com/ebooks/tpe_3e/temperature/air_masses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520" y="1915884"/>
            <a:ext cx="8641556" cy="478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362005" y="3852784"/>
            <a:ext cx="1448324" cy="840658"/>
          </a:xfrm>
          <a:prstGeom prst="rect">
            <a:avLst/>
          </a:prstGeom>
          <a:noFill/>
          <a:ln w="889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887420" y="4693442"/>
            <a:ext cx="922909" cy="840658"/>
          </a:xfrm>
          <a:prstGeom prst="rect">
            <a:avLst/>
          </a:prstGeom>
          <a:noFill/>
          <a:ln w="889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03395" y="3328811"/>
            <a:ext cx="1696674" cy="2057806"/>
          </a:xfrm>
          <a:prstGeom prst="rect">
            <a:avLst/>
          </a:prstGeom>
          <a:noFill/>
          <a:ln w="889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2448" y="2315497"/>
            <a:ext cx="1696674" cy="980362"/>
          </a:xfrm>
          <a:prstGeom prst="rect">
            <a:avLst/>
          </a:prstGeom>
          <a:noFill/>
          <a:ln w="889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95095" y="5386617"/>
            <a:ext cx="3009553" cy="1253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 dirty="0" smtClean="0"/>
              <a:t>Yello</a:t>
            </a:r>
            <a:r>
              <a:rPr lang="en-US" altLang="en-US" sz="1900" dirty="0" smtClean="0"/>
              <a:t>w boxes are where your countries are located</a:t>
            </a:r>
            <a:endParaRPr lang="en-US" altLang="en-US" sz="1900" dirty="0"/>
          </a:p>
          <a:p>
            <a:pPr eaLnBrk="1" hangingPunct="1">
              <a:buFontTx/>
              <a:buNone/>
            </a:pPr>
            <a:endParaRPr lang="en-US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78772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Continental Polar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6948" y="824453"/>
            <a:ext cx="6182749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altLang="en-US" sz="2900" dirty="0"/>
              <a:t>Also continental Arctic (</a:t>
            </a:r>
            <a:r>
              <a:rPr lang="en-US" altLang="en-US" sz="2900" dirty="0" err="1" smtClean="0"/>
              <a:t>cA</a:t>
            </a:r>
            <a:r>
              <a:rPr lang="en-US" altLang="en-US" sz="2900" dirty="0" smtClean="0"/>
              <a:t>) continental Antarctic (</a:t>
            </a:r>
            <a:r>
              <a:rPr lang="en-US" altLang="en-US" sz="2900" dirty="0" err="1" smtClean="0"/>
              <a:t>cAA</a:t>
            </a:r>
            <a:r>
              <a:rPr lang="en-US" altLang="en-US" sz="2900" dirty="0" smtClean="0"/>
              <a:t>)</a:t>
            </a:r>
            <a:endParaRPr lang="en-US" altLang="en-US" sz="29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altLang="en-US" sz="1000" dirty="0"/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altLang="en-US" sz="29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Generally cold and dry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altLang="en-US" sz="29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altLang="en-US" sz="2900" dirty="0" smtClean="0"/>
              <a:t>Form during </a:t>
            </a:r>
            <a:r>
              <a:rPr lang="en-US" altLang="en-US" sz="2900" dirty="0"/>
              <a:t>winter, </a:t>
            </a:r>
            <a:r>
              <a:rPr lang="en-US" altLang="en-US" sz="2900" dirty="0" smtClean="0"/>
              <a:t>they are cooled </a:t>
            </a:r>
            <a:r>
              <a:rPr lang="en-US" altLang="en-US" sz="2900" dirty="0"/>
              <a:t>by the land, creating stable air mass.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altLang="en-US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Mostly cloud free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en-US" altLang="en-US" sz="2500" b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altLang="en-US" sz="2900" dirty="0"/>
              <a:t>In summer, warmer and more humid than in winter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altLang="en-US" sz="2500" dirty="0"/>
              <a:t>Tend to remain farther north and therefore do not influence as much of North </a:t>
            </a:r>
            <a:r>
              <a:rPr lang="en-US" altLang="en-US" sz="2500" dirty="0" smtClean="0"/>
              <a:t>America </a:t>
            </a:r>
            <a:r>
              <a:rPr lang="en-US" altLang="en-US" sz="2500" dirty="0"/>
              <a:t>as during winter</a:t>
            </a:r>
            <a:endParaRPr lang="en-US" altLang="en-US" sz="2600" dirty="0"/>
          </a:p>
        </p:txBody>
      </p:sp>
      <p:pic>
        <p:nvPicPr>
          <p:cNvPr id="4098" name="Picture 2" descr="https://upload.wikimedia.org/wikipedia/commons/thumb/7/76/Airmassesorigin.png/250px-Airmassesorig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221" y="1803115"/>
            <a:ext cx="5030193" cy="3782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6538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Maritime Polar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5669" y="902930"/>
            <a:ext cx="12126861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Humid and cool</a:t>
            </a:r>
          </a:p>
          <a:p>
            <a:pPr eaLnBrk="1" hangingPunct="1">
              <a:defRPr/>
            </a:pPr>
            <a:r>
              <a:rPr lang="en-US" altLang="en-US" sz="2800" dirty="0" smtClean="0"/>
              <a:t>Generates low level stratus clouds, which maintain instability through cloud-top radiative cooling</a:t>
            </a:r>
          </a:p>
          <a:p>
            <a:pPr eaLnBrk="1" hangingPunct="1">
              <a:defRPr/>
            </a:pPr>
            <a:r>
              <a:rPr lang="en-US" altLang="en-US" sz="2800" dirty="0" smtClean="0"/>
              <a:t>This leads to somewhat unpleasant showers in Pacific NW, </a:t>
            </a:r>
            <a:r>
              <a:rPr lang="en-US" altLang="en-US" sz="2800" dirty="0" smtClean="0"/>
              <a:t>and </a:t>
            </a:r>
            <a:r>
              <a:rPr lang="en-US" altLang="en-US" sz="2800" dirty="0" smtClean="0"/>
              <a:t>much </a:t>
            </a:r>
            <a:r>
              <a:rPr lang="en-US" altLang="en-US" sz="2800" dirty="0" smtClean="0"/>
              <a:t>of </a:t>
            </a:r>
            <a:r>
              <a:rPr lang="en-US" altLang="en-US" sz="2800" dirty="0" smtClean="0"/>
              <a:t>Western US winter weather.</a:t>
            </a:r>
          </a:p>
          <a:p>
            <a:pPr eaLnBrk="1" hangingPunct="1">
              <a:defRPr/>
            </a:pPr>
            <a:endParaRPr lang="en-US" altLang="en-US" sz="2600" dirty="0" smtClean="0"/>
          </a:p>
          <a:p>
            <a:pPr lvl="1" eaLnBrk="1" hangingPunct="1">
              <a:defRPr/>
            </a:pPr>
            <a:endParaRPr lang="en-US" altLang="en-US" sz="2600" dirty="0" smtClean="0"/>
          </a:p>
          <a:p>
            <a:pPr lvl="1" eaLnBrk="1" hangingPunct="1">
              <a:defRPr/>
            </a:pPr>
            <a:endParaRPr lang="en-US" altLang="en-US" sz="1700" dirty="0" smtClean="0"/>
          </a:p>
          <a:p>
            <a:pPr eaLnBrk="1" hangingPunct="1">
              <a:defRPr/>
            </a:pPr>
            <a:endParaRPr lang="en-US" altLang="en-US" sz="1900" dirty="0" smtClean="0"/>
          </a:p>
          <a:p>
            <a:pPr eaLnBrk="1" hangingPunct="1">
              <a:buFontTx/>
              <a:buNone/>
              <a:defRPr/>
            </a:pPr>
            <a:endParaRPr lang="en-US" altLang="en-US" sz="2600" dirty="0" smtClean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333" y="3812022"/>
            <a:ext cx="3933047" cy="2949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645" y="3812023"/>
            <a:ext cx="3792794" cy="2949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9" y="3818582"/>
            <a:ext cx="3915934" cy="2943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1056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Continental Tropical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04800" y="1295400"/>
            <a:ext cx="11508658" cy="3261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Hot and dry</a:t>
            </a:r>
            <a:r>
              <a:rPr lang="en-US" altLang="en-US" sz="2500" dirty="0"/>
              <a:t>, </a:t>
            </a:r>
            <a:r>
              <a:rPr lang="en-US" altLang="en-US" sz="2500" dirty="0" smtClean="0"/>
              <a:t>e.g. forming </a:t>
            </a:r>
            <a:r>
              <a:rPr lang="en-US" altLang="en-US" sz="2500" dirty="0"/>
              <a:t>over the desert regions of North Mexico and South West US.</a:t>
            </a:r>
          </a:p>
          <a:p>
            <a:pPr eaLnBrk="1" hangingPunct="1"/>
            <a:endParaRPr lang="en-US" altLang="en-US" sz="2500" dirty="0"/>
          </a:p>
          <a:p>
            <a:pPr eaLnBrk="1" hangingPunct="1"/>
            <a:r>
              <a:rPr lang="en-US" altLang="en-US" sz="2500" dirty="0"/>
              <a:t>Intense surface heating creates very </a:t>
            </a:r>
            <a:r>
              <a:rPr lang="en-US" altLang="en-US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unstable air</a:t>
            </a:r>
            <a:r>
              <a:rPr lang="en-US" altLang="en-US" sz="2500" dirty="0"/>
              <a:t>, but generally </a:t>
            </a:r>
            <a:r>
              <a:rPr lang="en-US" altLang="en-US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cloud-free</a:t>
            </a:r>
            <a:r>
              <a:rPr lang="en-US" altLang="en-US" sz="2500" dirty="0"/>
              <a:t> because of extremely dry conditions</a:t>
            </a:r>
          </a:p>
          <a:p>
            <a:pPr eaLnBrk="1" hangingPunct="1"/>
            <a:endParaRPr lang="en-US" altLang="en-US" sz="2500" dirty="0"/>
          </a:p>
          <a:p>
            <a:pPr eaLnBrk="1" hangingPunct="1"/>
            <a:r>
              <a:rPr lang="en-US" altLang="en-US" sz="2500" dirty="0"/>
              <a:t>If however, some moisture is acquired, intense </a:t>
            </a:r>
            <a:r>
              <a:rPr lang="en-US" altLang="en-US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thunderstorms</a:t>
            </a:r>
            <a:r>
              <a:rPr lang="en-US" altLang="en-US" sz="2500" dirty="0" smtClean="0"/>
              <a:t> </a:t>
            </a:r>
            <a:r>
              <a:rPr lang="en-US" altLang="en-US" sz="2500" dirty="0"/>
              <a:t>can develop.</a:t>
            </a:r>
          </a:p>
          <a:p>
            <a:pPr lvl="1" eaLnBrk="1" hangingPunct="1"/>
            <a:endParaRPr lang="en-US" altLang="en-US" sz="1700" dirty="0"/>
          </a:p>
          <a:p>
            <a:pPr eaLnBrk="1" hangingPunct="1"/>
            <a:endParaRPr lang="en-US" altLang="en-US" sz="1900" dirty="0"/>
          </a:p>
          <a:p>
            <a:pPr eaLnBrk="1" hangingPunct="1">
              <a:buFontTx/>
              <a:buNone/>
            </a:pPr>
            <a:endParaRPr lang="en-US" altLang="en-US" sz="2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632" y="4677740"/>
            <a:ext cx="4872826" cy="1975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http://f.fwallpapers.com/images/monuments-desert-southwes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632" y="4677740"/>
            <a:ext cx="2632600" cy="1975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Image result for desert southwe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30" y="4677740"/>
            <a:ext cx="3862329" cy="1975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8559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4244" y="0"/>
            <a:ext cx="119314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Maritime Tropical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961238" y="1295399"/>
            <a:ext cx="5230762" cy="531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500" b="1" dirty="0">
                <a:solidFill>
                  <a:srgbClr val="0070C0"/>
                </a:solidFill>
              </a:rPr>
              <a:t>Warm and moist</a:t>
            </a:r>
          </a:p>
          <a:p>
            <a:pPr eaLnBrk="1" hangingPunct="1"/>
            <a:endParaRPr lang="en-US" altLang="en-US" sz="2500" dirty="0"/>
          </a:p>
          <a:p>
            <a:pPr eaLnBrk="1" hangingPunct="1"/>
            <a:r>
              <a:rPr lang="en-US" altLang="en-US" sz="2500" dirty="0"/>
              <a:t>Can be unstable because of high heating from warm waters </a:t>
            </a:r>
            <a:r>
              <a:rPr lang="en-US" altLang="en-US" sz="2500" dirty="0">
                <a:sym typeface="Wingdings" panose="05000000000000000000" pitchFamily="2" charset="2"/>
              </a:rPr>
              <a:t> perfect for precipitation.</a:t>
            </a:r>
          </a:p>
          <a:p>
            <a:pPr eaLnBrk="1" hangingPunct="1"/>
            <a:endParaRPr lang="en-US" altLang="en-US" sz="2500" dirty="0">
              <a:sym typeface="Wingdings" panose="05000000000000000000" pitchFamily="2" charset="2"/>
            </a:endParaRPr>
          </a:p>
          <a:p>
            <a:pPr eaLnBrk="1" hangingPunct="1"/>
            <a:r>
              <a:rPr lang="en-US" altLang="en-US" sz="2500" dirty="0">
                <a:sym typeface="Wingdings" panose="05000000000000000000" pitchFamily="2" charset="2"/>
              </a:rPr>
              <a:t>Can trigger Thunderstorms.</a:t>
            </a:r>
          </a:p>
          <a:p>
            <a:pPr eaLnBrk="1" hangingPunct="1"/>
            <a:endParaRPr lang="en-US" altLang="en-US" sz="2500" dirty="0">
              <a:sym typeface="Wingdings" panose="05000000000000000000" pitchFamily="2" charset="2"/>
            </a:endParaRPr>
          </a:p>
          <a:p>
            <a:pPr lvl="1" eaLnBrk="1" hangingPunct="1"/>
            <a:endParaRPr lang="en-US" altLang="en-US" sz="2200" dirty="0"/>
          </a:p>
          <a:p>
            <a:pPr eaLnBrk="1" hangingPunct="1"/>
            <a:endParaRPr lang="en-US" altLang="en-US" sz="1900" dirty="0"/>
          </a:p>
          <a:p>
            <a:pPr eaLnBrk="1" hangingPunct="1">
              <a:buFontTx/>
              <a:buNone/>
            </a:pPr>
            <a:endParaRPr lang="en-US" altLang="en-US" sz="2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11" y="118768"/>
            <a:ext cx="6508955" cy="4350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656" y="4631044"/>
            <a:ext cx="6687047" cy="2211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892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14005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Polar Front Theory 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601495" y="1325563"/>
            <a:ext cx="7344697" cy="5257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3000" dirty="0" smtClean="0"/>
              <a:t>Also called the </a:t>
            </a:r>
            <a:r>
              <a:rPr lang="en-US" altLang="en-US" sz="3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Norwegian Cyclone Model</a:t>
            </a:r>
          </a:p>
          <a:p>
            <a:pPr>
              <a:defRPr/>
            </a:pPr>
            <a:endParaRPr lang="en-US" altLang="en-US" sz="3000" dirty="0" smtClean="0"/>
          </a:p>
          <a:p>
            <a:pPr>
              <a:defRPr/>
            </a:pPr>
            <a:r>
              <a:rPr lang="en-US" altLang="en-US" sz="3000" dirty="0" smtClean="0"/>
              <a:t>Discovered by Norwegian scientists during World War I</a:t>
            </a:r>
          </a:p>
          <a:p>
            <a:pPr>
              <a:defRPr/>
            </a:pPr>
            <a:endParaRPr lang="en-US" altLang="en-US" sz="3000" dirty="0" smtClean="0"/>
          </a:p>
          <a:p>
            <a:pPr>
              <a:defRPr/>
            </a:pPr>
            <a:r>
              <a:rPr lang="en-US" altLang="en-US" sz="3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Theory states that Mid-Latitude Cyclones (MLCs)</a:t>
            </a:r>
            <a:r>
              <a:rPr lang="en-US" alt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lvl="1">
              <a:defRPr/>
            </a:pPr>
            <a:r>
              <a:rPr lang="en-US" altLang="en-US" sz="2500" dirty="0" smtClean="0"/>
              <a:t>Develop in conjunction with the Polar Front</a:t>
            </a:r>
          </a:p>
          <a:p>
            <a:pPr lvl="1">
              <a:defRPr/>
            </a:pPr>
            <a:r>
              <a:rPr lang="en-US" altLang="en-US" sz="2500" dirty="0" smtClean="0"/>
              <a:t>Cold equatorward moving air collides with warm poleward moving air.</a:t>
            </a:r>
          </a:p>
          <a:p>
            <a:pPr lvl="1">
              <a:defRPr/>
            </a:pPr>
            <a:r>
              <a:rPr lang="en-US" altLang="en-US" sz="2500" dirty="0" smtClean="0"/>
              <a:t>The collisions create </a:t>
            </a:r>
            <a:r>
              <a:rPr lang="en-US" alt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FRONTS</a:t>
            </a:r>
            <a:r>
              <a:rPr lang="en-US" altLang="en-US" sz="2500" dirty="0" smtClean="0"/>
              <a:t>!</a:t>
            </a:r>
          </a:p>
          <a:p>
            <a:pPr lvl="1">
              <a:defRPr/>
            </a:pPr>
            <a:r>
              <a:rPr lang="en-US" altLang="en-US" sz="2500" dirty="0" smtClean="0"/>
              <a:t>In the upper atmosphere polar front is continuous, at the surface it is </a:t>
            </a:r>
            <a:r>
              <a:rPr lang="en-US" altLang="en-US" sz="2500" b="1" dirty="0" smtClean="0"/>
              <a:t>DISCONTINUOUS</a:t>
            </a:r>
            <a:r>
              <a:rPr lang="en-US" altLang="en-US" sz="2500" dirty="0" smtClean="0"/>
              <a:t>.</a:t>
            </a:r>
          </a:p>
          <a:p>
            <a:pPr>
              <a:defRPr/>
            </a:pPr>
            <a:endParaRPr lang="en-US" altLang="en-US" sz="2200" dirty="0" smtClean="0"/>
          </a:p>
          <a:p>
            <a:pPr>
              <a:defRPr/>
            </a:pPr>
            <a:endParaRPr lang="en-US" altLang="en-US" sz="3600" dirty="0" smtClean="0"/>
          </a:p>
        </p:txBody>
      </p:sp>
      <p:pic>
        <p:nvPicPr>
          <p:cNvPr id="22530" name="Picture 2" descr="https://laulima.hawaii.edu/access/content/group/2c084cc1-8f08-442b-80e8-ed89faa22c33/book/chapter_6/frontal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12" y="278991"/>
            <a:ext cx="4138514" cy="32901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129" y="3715584"/>
            <a:ext cx="4137497" cy="2998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9145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Pacific Mid-Latitude Cyclones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8" y="1105804"/>
            <a:ext cx="10649724" cy="5702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9113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Fronts 		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67442" y="1066800"/>
            <a:ext cx="5178784" cy="5791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Boundaries</a:t>
            </a:r>
            <a:r>
              <a:rPr lang="en-US" altLang="en-US" sz="2500" dirty="0" smtClean="0"/>
              <a:t> surfaces that separate air masses of different densities (think temperature)</a:t>
            </a:r>
          </a:p>
          <a:p>
            <a:pPr>
              <a:defRPr/>
            </a:pPr>
            <a:endParaRPr lang="en-US" altLang="en-US" sz="1000" dirty="0" smtClean="0"/>
          </a:p>
          <a:p>
            <a:pPr lvl="1">
              <a:defRPr/>
            </a:pPr>
            <a:r>
              <a:rPr lang="en-US" altLang="en-US" sz="2600" dirty="0" smtClean="0"/>
              <a:t>Can be combinations of warm, cold, dry, moist…</a:t>
            </a:r>
          </a:p>
          <a:p>
            <a:pPr lvl="1">
              <a:defRPr/>
            </a:pPr>
            <a:endParaRPr lang="en-US" altLang="en-US" sz="1100" dirty="0" smtClean="0"/>
          </a:p>
          <a:p>
            <a:pPr lvl="1">
              <a:defRPr/>
            </a:pPr>
            <a:r>
              <a:rPr lang="en-US" altLang="en-US" sz="2600" dirty="0" smtClean="0"/>
              <a:t>Usually 15-200 km wide bands but narrow</a:t>
            </a:r>
          </a:p>
          <a:p>
            <a:pPr lvl="1">
              <a:defRPr/>
            </a:pPr>
            <a:endParaRPr lang="en-US" altLang="en-US" sz="1100" dirty="0" smtClean="0"/>
          </a:p>
          <a:p>
            <a:pPr lvl="1">
              <a:defRPr/>
            </a:pPr>
            <a:r>
              <a:rPr lang="en-US" altLang="en-US" sz="2600" dirty="0" smtClean="0"/>
              <a:t>Represented by narrow lines on a weather map</a:t>
            </a:r>
          </a:p>
          <a:p>
            <a:pPr lvl="2">
              <a:defRPr/>
            </a:pPr>
            <a:r>
              <a:rPr lang="en-US" alt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Warm</a:t>
            </a:r>
          </a:p>
          <a:p>
            <a:pPr lvl="2">
              <a:defRPr/>
            </a:pPr>
            <a:r>
              <a:rPr lang="en-US" alt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Cold</a:t>
            </a:r>
          </a:p>
          <a:p>
            <a:pPr lvl="2">
              <a:defRPr/>
            </a:pPr>
            <a:r>
              <a:rPr lang="en-US" alt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Stationary</a:t>
            </a:r>
          </a:p>
          <a:p>
            <a:pPr lvl="2">
              <a:defRPr/>
            </a:pPr>
            <a:r>
              <a:rPr lang="en-US" alt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Occluded</a:t>
            </a:r>
          </a:p>
          <a:p>
            <a:pPr lvl="2">
              <a:defRPr/>
            </a:pPr>
            <a:r>
              <a:rPr lang="en-US" altLang="en-US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Dry lines</a:t>
            </a:r>
          </a:p>
          <a:p>
            <a:pPr>
              <a:defRPr/>
            </a:pPr>
            <a:endParaRPr lang="en-US" alt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en-US" altLang="en-US" dirty="0" smtClean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37433" y="1348660"/>
            <a:ext cx="6530009" cy="4635830"/>
            <a:chOff x="4191000" y="3017301"/>
            <a:chExt cx="4572000" cy="2724150"/>
          </a:xfrm>
        </p:grpSpPr>
        <p:sp>
          <p:nvSpPr>
            <p:cNvPr id="3" name="Rectangle 2"/>
            <p:cNvSpPr/>
            <p:nvPr/>
          </p:nvSpPr>
          <p:spPr>
            <a:xfrm>
              <a:off x="4191000" y="3017301"/>
              <a:ext cx="4572000" cy="2724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4381500" y="3114621"/>
              <a:ext cx="4343400" cy="2569265"/>
              <a:chOff x="4419600" y="3172186"/>
              <a:chExt cx="4343400" cy="2569265"/>
            </a:xfrm>
          </p:grpSpPr>
          <p:pic>
            <p:nvPicPr>
              <p:cNvPr id="6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19600" y="3172186"/>
                <a:ext cx="4343400" cy="1795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" name="Picture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24600" y="4939763"/>
                <a:ext cx="2209800" cy="8016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4533900" y="5113310"/>
                <a:ext cx="1676400" cy="271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Dry Line</a:t>
                </a:r>
                <a:endParaRPr lang="en-US" sz="24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378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Fronts 	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680712" y="1317349"/>
            <a:ext cx="6387719" cy="5443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2500" dirty="0" smtClean="0"/>
              <a:t>Warmer air </a:t>
            </a:r>
            <a:r>
              <a:rPr lang="en-US" altLang="en-US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overlies</a:t>
            </a:r>
            <a:r>
              <a:rPr lang="en-US" altLang="en-US" sz="2500" dirty="0" smtClean="0"/>
              <a:t> cooler air (</a:t>
            </a:r>
            <a:r>
              <a:rPr lang="en-US" altLang="en-US" sz="2500" dirty="0" smtClean="0"/>
              <a:t>it is </a:t>
            </a:r>
            <a:r>
              <a:rPr lang="en-US" altLang="en-US" sz="2500" dirty="0" smtClean="0"/>
              <a:t>less dense)</a:t>
            </a:r>
          </a:p>
          <a:p>
            <a:pPr>
              <a:defRPr/>
            </a:pPr>
            <a:endParaRPr lang="en-US" altLang="en-US" sz="1000" dirty="0" smtClean="0"/>
          </a:p>
          <a:p>
            <a:pPr>
              <a:defRPr/>
            </a:pPr>
            <a:r>
              <a:rPr lang="en-US" altLang="en-US" sz="2500" dirty="0" smtClean="0"/>
              <a:t>Ideally the fronts move in approx. the same direction.</a:t>
            </a:r>
          </a:p>
          <a:p>
            <a:pPr>
              <a:defRPr/>
            </a:pPr>
            <a:endParaRPr lang="en-US" altLang="en-US" sz="1000" dirty="0" smtClean="0"/>
          </a:p>
          <a:p>
            <a:pPr>
              <a:defRPr/>
            </a:pPr>
            <a:r>
              <a:rPr lang="en-US" altLang="en-US" sz="2500" dirty="0" smtClean="0"/>
              <a:t>The FRONT is the barrier that </a:t>
            </a:r>
            <a:r>
              <a:rPr lang="en-US" altLang="en-US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travels</a:t>
            </a:r>
            <a:r>
              <a:rPr lang="en-US" altLang="en-US" sz="2500" b="1" dirty="0" smtClean="0"/>
              <a:t> </a:t>
            </a:r>
            <a:r>
              <a:rPr lang="en-US" altLang="en-US" sz="2500" dirty="0" smtClean="0"/>
              <a:t>with the </a:t>
            </a:r>
            <a:r>
              <a:rPr lang="en-US" altLang="en-US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air </a:t>
            </a:r>
            <a:r>
              <a:rPr lang="en-US" altLang="en-US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masses</a:t>
            </a:r>
          </a:p>
          <a:p>
            <a:pPr>
              <a:defRPr/>
            </a:pPr>
            <a:endParaRPr lang="en-US" altLang="en-US" sz="2500" b="1" dirty="0" smtClean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en-US" altLang="en-US" sz="25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No matter which air mass is moving faster the warm air ALWAYS moves above cold air.</a:t>
            </a:r>
          </a:p>
          <a:p>
            <a:pPr lvl="1">
              <a:defRPr/>
            </a:pPr>
            <a:r>
              <a:rPr lang="en-US" altLang="en-US" b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Overrunning</a:t>
            </a:r>
            <a:r>
              <a:rPr lang="en-US" altLang="en-US" dirty="0" smtClean="0"/>
              <a:t> – describes warm air moving over cooler air.</a:t>
            </a:r>
            <a:endParaRPr lang="en-US" altLang="en-US" b="1" dirty="0" smtClean="0"/>
          </a:p>
          <a:p>
            <a:pPr>
              <a:defRPr/>
            </a:pPr>
            <a:endParaRPr lang="en-US" altLang="en-US" sz="29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sz="36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4957"/>
            <a:ext cx="5091844" cy="3571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19" y="3543114"/>
            <a:ext cx="5097724" cy="32387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1010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Warm Fronts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AutoShape 5"/>
          <p:cNvSpPr txBox="1">
            <a:spLocks noChangeAspect="1" noChangeArrowheads="1"/>
          </p:cNvSpPr>
          <p:nvPr/>
        </p:nvSpPr>
        <p:spPr>
          <a:xfrm>
            <a:off x="7117724" y="1032360"/>
            <a:ext cx="5074276" cy="57430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When temperatures change from cold to </a:t>
            </a:r>
            <a:r>
              <a:rPr lang="en-US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</a:t>
            </a:r>
            <a:r>
              <a:rPr lang="en-US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after a frontal passage.</a:t>
            </a:r>
          </a:p>
          <a:p>
            <a:endParaRPr lang="en-US" altLang="en-US" dirty="0"/>
          </a:p>
          <a:p>
            <a:pPr>
              <a:defRPr/>
            </a:pPr>
            <a:r>
              <a:rPr lang="en-US" alt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Moisture</a:t>
            </a:r>
            <a:r>
              <a:rPr lang="en-US" altLang="en-US" dirty="0"/>
              <a:t> content and </a:t>
            </a:r>
            <a:r>
              <a:rPr lang="en-US" alt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Stability</a:t>
            </a:r>
            <a:r>
              <a:rPr lang="en-US" altLang="en-US" dirty="0"/>
              <a:t> of the warm air mass determine the amount and type of precipitation.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Travel at 15-20 </a:t>
            </a:r>
            <a:r>
              <a:rPr lang="en-US" altLang="en-US" dirty="0" smtClean="0"/>
              <a:t>mph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Tend to produce light-moderate precipitation over a </a:t>
            </a:r>
            <a:r>
              <a:rPr lang="en-US" alt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LARGE</a:t>
            </a:r>
            <a:r>
              <a:rPr lang="en-US" altLang="en-US" dirty="0"/>
              <a:t> area for a </a:t>
            </a:r>
            <a:r>
              <a:rPr lang="en-US" alt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LONG</a:t>
            </a:r>
            <a:r>
              <a:rPr lang="en-US" altLang="en-US" dirty="0"/>
              <a:t> time.</a:t>
            </a:r>
          </a:p>
          <a:p>
            <a:endParaRPr lang="en-US" altLang="en-US" dirty="0" smtClean="0"/>
          </a:p>
          <a:p>
            <a:endParaRPr lang="en-US" altLang="en-US" sz="3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657" y="483777"/>
            <a:ext cx="4473039" cy="2145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2923505"/>
            <a:ext cx="6688357" cy="3663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AutoShape 4"/>
          <p:cNvSpPr>
            <a:spLocks noChangeAspect="1" noChangeArrowheads="1"/>
          </p:cNvSpPr>
          <p:nvPr/>
        </p:nvSpPr>
        <p:spPr bwMode="auto">
          <a:xfrm>
            <a:off x="7167317" y="2356833"/>
            <a:ext cx="4975089" cy="422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553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3719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Cold Fronts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AutoShape 4"/>
          <p:cNvSpPr txBox="1">
            <a:spLocks noChangeAspect="1" noChangeArrowheads="1"/>
          </p:cNvSpPr>
          <p:nvPr/>
        </p:nvSpPr>
        <p:spPr>
          <a:xfrm>
            <a:off x="269912" y="366311"/>
            <a:ext cx="5103599" cy="62768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When temperatures change from </a:t>
            </a:r>
            <a:r>
              <a:rPr lang="en-US" altLang="en-US" dirty="0" smtClean="0">
                <a:solidFill>
                  <a:srgbClr val="FF0000"/>
                </a:solidFill>
              </a:rPr>
              <a:t>warm</a:t>
            </a:r>
            <a:r>
              <a:rPr lang="en-US" altLang="en-US" dirty="0" smtClean="0"/>
              <a:t> to </a:t>
            </a:r>
            <a:r>
              <a:rPr lang="en-US" altLang="en-US" dirty="0" smtClean="0">
                <a:solidFill>
                  <a:srgbClr val="0000D2"/>
                </a:solidFill>
              </a:rPr>
              <a:t>cold</a:t>
            </a:r>
            <a:r>
              <a:rPr lang="en-US" altLang="en-US" dirty="0" smtClean="0"/>
              <a:t> after a frontal passage.</a:t>
            </a:r>
          </a:p>
          <a:p>
            <a:endParaRPr lang="en-US" altLang="en-US" dirty="0"/>
          </a:p>
          <a:p>
            <a:r>
              <a:rPr lang="en-US" alt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Friction</a:t>
            </a:r>
            <a:r>
              <a:rPr lang="en-US" altLang="en-US" dirty="0"/>
              <a:t> slows the surface position of the front compared to </a:t>
            </a:r>
            <a:r>
              <a:rPr lang="en-US" altLang="en-US" dirty="0" smtClean="0"/>
              <a:t>the </a:t>
            </a:r>
            <a:r>
              <a:rPr lang="en-US" altLang="en-US" dirty="0"/>
              <a:t>position aloft</a:t>
            </a:r>
            <a:r>
              <a:rPr lang="en-US" altLang="en-US" dirty="0" smtClean="0"/>
              <a:t>.</a:t>
            </a:r>
          </a:p>
          <a:p>
            <a:endParaRPr lang="en-US" altLang="en-US" dirty="0"/>
          </a:p>
          <a:p>
            <a:pPr>
              <a:defRPr/>
            </a:pPr>
            <a:r>
              <a:rPr lang="en-US" altLang="en-US" dirty="0"/>
              <a:t>Travel</a:t>
            </a: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altLang="en-US" dirty="0"/>
              <a:t>at </a:t>
            </a:r>
            <a:r>
              <a:rPr lang="en-US" altLang="en-US" dirty="0" smtClean="0"/>
              <a:t>20-35 mph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More VIOLENT in nature than warm </a:t>
            </a:r>
            <a:r>
              <a:rPr lang="en-US" altLang="en-US" dirty="0" smtClean="0"/>
              <a:t>fronts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Tend to produce heavy precipitation over a </a:t>
            </a:r>
            <a:r>
              <a:rPr lang="en-US" alt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SMALL</a:t>
            </a:r>
            <a:r>
              <a:rPr lang="en-US" altLang="en-US" dirty="0"/>
              <a:t> area for a </a:t>
            </a:r>
            <a:r>
              <a:rPr lang="en-US" alt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SHORT</a:t>
            </a:r>
            <a:r>
              <a:rPr lang="en-US" altLang="en-US" dirty="0"/>
              <a:t> time.</a:t>
            </a:r>
          </a:p>
          <a:p>
            <a:pPr>
              <a:defRPr/>
            </a:pPr>
            <a:endParaRPr lang="en-US" altLang="en-US" dirty="0"/>
          </a:p>
          <a:p>
            <a:endParaRPr lang="en-US" altLang="en-US" dirty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572" y="366311"/>
            <a:ext cx="2825411" cy="1594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267" y="2262329"/>
            <a:ext cx="6401524" cy="4473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6106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Weather Behind a Cold Front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AutoShape 3"/>
          <p:cNvSpPr txBox="1">
            <a:spLocks noChangeAspect="1" noChangeArrowheads="1"/>
          </p:cNvSpPr>
          <p:nvPr/>
        </p:nvSpPr>
        <p:spPr>
          <a:xfrm>
            <a:off x="173865" y="1163637"/>
            <a:ext cx="1176485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dirty="0" smtClean="0"/>
              <a:t>Weather</a:t>
            </a: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behind</a:t>
            </a:r>
            <a:r>
              <a:rPr lang="en-US" altLang="en-US" dirty="0" smtClean="0"/>
              <a:t> cold fronts is usually characterized by </a:t>
            </a: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SUBSIDING</a:t>
            </a:r>
            <a:r>
              <a:rPr lang="en-US" altLang="en-US" dirty="0" smtClean="0"/>
              <a:t> air</a:t>
            </a:r>
          </a:p>
        </p:txBody>
      </p:sp>
      <p:pic>
        <p:nvPicPr>
          <p:cNvPr id="12290" name="Picture 2" descr="http://www.free-online-private-pilot-ground-school.com/images/cold-fron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573" y="1848696"/>
            <a:ext cx="7426816" cy="4856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AutoShape 3"/>
          <p:cNvSpPr txBox="1">
            <a:spLocks noChangeAspect="1" noChangeArrowheads="1"/>
          </p:cNvSpPr>
          <p:nvPr/>
        </p:nvSpPr>
        <p:spPr>
          <a:xfrm>
            <a:off x="-120481" y="2141112"/>
            <a:ext cx="3533382" cy="4564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altLang="en-US" dirty="0" smtClean="0"/>
              <a:t> usually a continental polar (</a:t>
            </a:r>
            <a:r>
              <a:rPr lang="en-US" altLang="en-US" dirty="0" err="1" smtClean="0"/>
              <a:t>cP</a:t>
            </a:r>
            <a:r>
              <a:rPr lang="en-US" altLang="en-US" dirty="0" smtClean="0"/>
              <a:t>) air mass</a:t>
            </a:r>
          </a:p>
          <a:p>
            <a:pPr lvl="1">
              <a:defRPr/>
            </a:pPr>
            <a:endParaRPr lang="en-US" altLang="en-US" dirty="0" smtClean="0"/>
          </a:p>
          <a:p>
            <a:pPr lvl="1">
              <a:defRPr/>
            </a:pPr>
            <a:r>
              <a:rPr lang="en-US" altLang="en-US" dirty="0" smtClean="0"/>
              <a:t> usually cloudless</a:t>
            </a:r>
          </a:p>
          <a:p>
            <a:pPr lvl="1">
              <a:defRPr/>
            </a:pPr>
            <a:endParaRPr lang="en-US" altLang="en-US" dirty="0" smtClean="0"/>
          </a:p>
          <a:p>
            <a:pPr lvl="1">
              <a:defRPr/>
            </a:pPr>
            <a:r>
              <a:rPr lang="en-US" altLang="en-US" dirty="0" smtClean="0"/>
              <a:t> generally stable which limits cloud development</a:t>
            </a:r>
          </a:p>
          <a:p>
            <a:pPr lvl="1"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292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Stationary Front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AutoShape 4"/>
          <p:cNvSpPr txBox="1">
            <a:spLocks noChangeAspect="1" noChangeArrowheads="1"/>
          </p:cNvSpPr>
          <p:nvPr/>
        </p:nvSpPr>
        <p:spPr>
          <a:xfrm>
            <a:off x="348804" y="662781"/>
            <a:ext cx="659316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A front between warm and cold air masses that is moving very slowly or not at all. 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Air flow is parallel to the front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Symbol</a:t>
            </a:r>
          </a:p>
          <a:p>
            <a:pPr>
              <a:buFontTx/>
              <a:buNone/>
            </a:pPr>
            <a:endParaRPr lang="en-US" altLang="en-US" dirty="0" smtClean="0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54" y="4548120"/>
            <a:ext cx="5675290" cy="1823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834" y="2238241"/>
            <a:ext cx="4619759" cy="46197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8708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Occluded Front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AutoShape 3"/>
          <p:cNvSpPr txBox="1">
            <a:spLocks noChangeAspect="1" noChangeArrowheads="1"/>
          </p:cNvSpPr>
          <p:nvPr/>
        </p:nvSpPr>
        <p:spPr>
          <a:xfrm>
            <a:off x="6246254" y="2156630"/>
            <a:ext cx="5588357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dirty="0" smtClean="0"/>
              <a:t>Symbol</a:t>
            </a:r>
          </a:p>
          <a:p>
            <a:pPr>
              <a:lnSpc>
                <a:spcPct val="8000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r>
              <a:rPr lang="en-US" altLang="en-US" dirty="0" smtClean="0"/>
              <a:t>Warm air becomes suspended over the cold and cool air.</a:t>
            </a:r>
          </a:p>
          <a:p>
            <a:pPr>
              <a:lnSpc>
                <a:spcPct val="8000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r>
              <a:rPr lang="en-US" altLang="en-US" dirty="0" smtClean="0"/>
              <a:t>Weather near an occluded front is complex</a:t>
            </a:r>
          </a:p>
          <a:p>
            <a:pPr>
              <a:lnSpc>
                <a:spcPct val="8000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  <a:buFontTx/>
              <a:buNone/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endParaRPr lang="en-US" altLang="en-US" dirty="0" smtClean="0"/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44"/>
            <a:ext cx="5935426" cy="672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167" y="1612050"/>
            <a:ext cx="3197181" cy="1177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143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147774" y="0"/>
            <a:ext cx="5044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Occluded Front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AutoShape 3"/>
          <p:cNvSpPr txBox="1">
            <a:spLocks noChangeAspect="1" noChangeArrowheads="1"/>
          </p:cNvSpPr>
          <p:nvPr/>
        </p:nvSpPr>
        <p:spPr>
          <a:xfrm>
            <a:off x="7212446" y="1564403"/>
            <a:ext cx="4889401" cy="5316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3200" b="1" dirty="0" smtClean="0">
                <a:solidFill>
                  <a:srgbClr val="0000D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Cold-type occluded front</a:t>
            </a:r>
          </a:p>
          <a:p>
            <a:pPr lvl="1">
              <a:defRPr/>
            </a:pPr>
            <a:r>
              <a:rPr lang="en-US" altLang="en-US" sz="2800" dirty="0" smtClean="0"/>
              <a:t>In the Rockies</a:t>
            </a:r>
          </a:p>
          <a:p>
            <a:pPr lvl="1">
              <a:defRPr/>
            </a:pPr>
            <a:r>
              <a:rPr lang="en-US" altLang="en-US" sz="2800" dirty="0" smtClean="0"/>
              <a:t>Weather resembles cold fronts</a:t>
            </a:r>
          </a:p>
          <a:p>
            <a:pPr lvl="1">
              <a:defRPr/>
            </a:pPr>
            <a:r>
              <a:rPr lang="en-US" altLang="en-US" sz="2800" dirty="0" smtClean="0"/>
              <a:t>Cold front air is colder than the cool air it is invading.</a:t>
            </a:r>
          </a:p>
          <a:p>
            <a:pPr lvl="1">
              <a:defRPr/>
            </a:pPr>
            <a:endParaRPr lang="en-US" altLang="en-US" sz="2800" dirty="0" smtClean="0"/>
          </a:p>
          <a:p>
            <a:pPr>
              <a:defRPr/>
            </a:pPr>
            <a:r>
              <a:rPr lang="en-US" altLang="en-US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Warm-type occluded front</a:t>
            </a:r>
          </a:p>
          <a:p>
            <a:pPr lvl="1">
              <a:defRPr/>
            </a:pPr>
            <a:r>
              <a:rPr lang="en-US" altLang="en-US" sz="2800" dirty="0" smtClean="0"/>
              <a:t>Pacific Coast</a:t>
            </a:r>
          </a:p>
          <a:p>
            <a:pPr lvl="1">
              <a:defRPr/>
            </a:pPr>
            <a:r>
              <a:rPr lang="en-US" altLang="en-US" sz="2800" dirty="0" smtClean="0"/>
              <a:t>Milder maritime air invades </a:t>
            </a:r>
            <a:r>
              <a:rPr lang="en-US" altLang="en-US" sz="2800" dirty="0" err="1" smtClean="0"/>
              <a:t>cP</a:t>
            </a:r>
            <a:r>
              <a:rPr lang="en-US" altLang="en-US" sz="2800" dirty="0" smtClean="0"/>
              <a:t> air</a:t>
            </a: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buFontTx/>
              <a:buNone/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63" y="113693"/>
            <a:ext cx="7034012" cy="651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871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778162" y="0"/>
            <a:ext cx="64138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Dry Lines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AutoShape 3"/>
          <p:cNvSpPr txBox="1">
            <a:spLocks noChangeAspect="1" noChangeArrowheads="1"/>
          </p:cNvSpPr>
          <p:nvPr/>
        </p:nvSpPr>
        <p:spPr>
          <a:xfrm>
            <a:off x="5955087" y="1348659"/>
            <a:ext cx="6035144" cy="53039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A narrow zone where there is an abrupt change in moisture.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When </a:t>
            </a:r>
            <a:r>
              <a:rPr lang="en-US" altLang="en-US" b="1" dirty="0" smtClean="0">
                <a:solidFill>
                  <a:srgbClr val="CC0000"/>
                </a:solidFill>
              </a:rPr>
              <a:t>dry continental</a:t>
            </a:r>
            <a:r>
              <a:rPr lang="en-US" altLang="en-US" dirty="0" smtClean="0"/>
              <a:t> (</a:t>
            </a:r>
            <a:r>
              <a:rPr lang="en-US" altLang="en-US" dirty="0" err="1" smtClean="0"/>
              <a:t>cT</a:t>
            </a:r>
            <a:r>
              <a:rPr lang="en-US" altLang="en-US" dirty="0" smtClean="0"/>
              <a:t>) air converges with humid </a:t>
            </a:r>
            <a:r>
              <a:rPr lang="en-US" altLang="en-US" b="1" dirty="0" smtClean="0">
                <a:solidFill>
                  <a:srgbClr val="00CC99"/>
                </a:solidFill>
              </a:rPr>
              <a:t>maritime tropical</a:t>
            </a:r>
            <a:r>
              <a:rPr lang="en-US" altLang="en-US" dirty="0" smtClean="0"/>
              <a:t> (</a:t>
            </a:r>
            <a:r>
              <a:rPr lang="en-US" altLang="en-US" dirty="0" err="1" smtClean="0"/>
              <a:t>mT</a:t>
            </a:r>
            <a:r>
              <a:rPr lang="en-US" altLang="en-US" dirty="0" smtClean="0"/>
              <a:t>) air.</a:t>
            </a:r>
          </a:p>
          <a:p>
            <a:endParaRPr lang="en-US" altLang="en-US" dirty="0" smtClean="0"/>
          </a:p>
          <a:p>
            <a:r>
              <a:rPr lang="en-US" altLang="en-US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Denser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cT</a:t>
            </a:r>
            <a:r>
              <a:rPr lang="en-US" altLang="en-US" dirty="0" smtClean="0"/>
              <a:t> air acts to lift the </a:t>
            </a:r>
            <a:r>
              <a:rPr lang="en-US" altLang="en-US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 dense </a:t>
            </a:r>
            <a:r>
              <a:rPr lang="en-US" altLang="en-US" dirty="0" err="1" smtClean="0"/>
              <a:t>mT</a:t>
            </a:r>
            <a:r>
              <a:rPr lang="en-US" altLang="en-US" dirty="0" smtClean="0"/>
              <a:t> air.</a:t>
            </a:r>
          </a:p>
          <a:p>
            <a:endParaRPr lang="en-US" altLang="en-US" dirty="0"/>
          </a:p>
          <a:p>
            <a:r>
              <a:rPr lang="en-US" altLang="en-US" dirty="0" smtClean="0"/>
              <a:t>Seen commonly in the Desert Southwest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pPr>
              <a:buFontTx/>
              <a:buNone/>
            </a:pPr>
            <a:endParaRPr lang="en-US" altLang="en-US" dirty="0" smtClean="0"/>
          </a:p>
          <a:p>
            <a:endParaRPr lang="en-US" altLang="en-US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4" y="4247434"/>
            <a:ext cx="2184420" cy="236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4" y="192269"/>
            <a:ext cx="5646613" cy="3862896"/>
          </a:xfrm>
          <a:prstGeom prst="rect">
            <a:avLst/>
          </a:prstGeom>
        </p:spPr>
      </p:pic>
      <p:pic>
        <p:nvPicPr>
          <p:cNvPr id="25604" name="Picture 4" descr="http://innovation.srh.noaa.gov/wordpress/imet/files/2011/05/AM-Hazard-Ma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589" y="4247434"/>
            <a:ext cx="3198268" cy="240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94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1" y="-23097"/>
            <a:ext cx="12274122" cy="690419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778162" y="0"/>
            <a:ext cx="64138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REAL Front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395" y="381000"/>
            <a:ext cx="2809875" cy="6096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994" y="1536988"/>
            <a:ext cx="4096281" cy="43183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77" y="381000"/>
            <a:ext cx="280987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3454</TotalTime>
  <Words>928</Words>
  <Application>Microsoft Office PowerPoint</Application>
  <PresentationFormat>Widescreen</PresentationFormat>
  <Paragraphs>174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Britannic Bold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</dc:creator>
  <cp:lastModifiedBy>Jennifer Griswold</cp:lastModifiedBy>
  <cp:revision>301</cp:revision>
  <cp:lastPrinted>2015-10-19T22:30:40Z</cp:lastPrinted>
  <dcterms:created xsi:type="dcterms:W3CDTF">2015-08-20T01:26:27Z</dcterms:created>
  <dcterms:modified xsi:type="dcterms:W3CDTF">2020-02-29T00:06:07Z</dcterms:modified>
</cp:coreProperties>
</file>