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7" r:id="rId3"/>
    <p:sldId id="298" r:id="rId4"/>
    <p:sldId id="301" r:id="rId5"/>
    <p:sldId id="303" r:id="rId6"/>
    <p:sldId id="304" r:id="rId7"/>
    <p:sldId id="305" r:id="rId8"/>
    <p:sldId id="306" r:id="rId9"/>
    <p:sldId id="307" r:id="rId10"/>
    <p:sldId id="311" r:id="rId11"/>
    <p:sldId id="308" r:id="rId12"/>
    <p:sldId id="309" r:id="rId13"/>
    <p:sldId id="312" r:id="rId14"/>
    <p:sldId id="313" r:id="rId15"/>
    <p:sldId id="314" r:id="rId16"/>
    <p:sldId id="316" r:id="rId17"/>
    <p:sldId id="315" r:id="rId18"/>
    <p:sldId id="317" r:id="rId1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00FF"/>
    <a:srgbClr val="455C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333" autoAdjust="0"/>
    <p:restoredTop sz="94660"/>
  </p:normalViewPr>
  <p:slideViewPr>
    <p:cSldViewPr snapToGrid="0">
      <p:cViewPr varScale="1">
        <p:scale>
          <a:sx n="116" d="100"/>
          <a:sy n="116" d="100"/>
        </p:scale>
        <p:origin x="15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57799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02539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80891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56EAED-ADF3-4198-969D-1444B542D427}"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371502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56EAED-ADF3-4198-969D-1444B542D427}" type="datetimeFigureOut">
              <a:rPr lang="en-US" smtClean="0"/>
              <a:t>2/28/2020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93358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6EAED-ADF3-4198-969D-1444B542D427}" type="datetimeFigureOut">
              <a:rPr lang="en-US" smtClean="0"/>
              <a:t>2/28/2020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68393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6EAED-ADF3-4198-969D-1444B542D427}" type="datetimeFigureOut">
              <a:rPr lang="en-US" smtClean="0"/>
              <a:t>2/28/2020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4127134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2797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1628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77613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19331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6EAED-ADF3-4198-969D-1444B542D427}" type="datetimeFigureOut">
              <a:rPr lang="en-US" smtClean="0"/>
              <a:t>2/28/2020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69070-A1E4-48F7-8F04-541E847A659C}" type="slidenum">
              <a:rPr lang="en-US" smtClean="0"/>
              <a:t>‹#›</a:t>
            </a:fld>
            <a:endParaRPr lang="en-US"/>
          </a:p>
        </p:txBody>
      </p:sp>
    </p:spTree>
    <p:extLst>
      <p:ext uri="{BB962C8B-B14F-4D97-AF65-F5344CB8AC3E}">
        <p14:creationId xmlns:p14="http://schemas.microsoft.com/office/powerpoint/2010/main" val="886701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gif"/><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bzT8BeieWqM" TargetMode="Externa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1"/>
            <a:ext cx="12192001" cy="6858000"/>
          </a:xfrm>
          <a:prstGeom prst="rect">
            <a:avLst/>
          </a:prstGeom>
        </p:spPr>
      </p:pic>
      <p:sp>
        <p:nvSpPr>
          <p:cNvPr id="5" name="Title 1"/>
          <p:cNvSpPr txBox="1">
            <a:spLocks/>
          </p:cNvSpPr>
          <p:nvPr/>
        </p:nvSpPr>
        <p:spPr>
          <a:xfrm>
            <a:off x="2157991" y="30893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Subtitle 2"/>
          <p:cNvSpPr txBox="1">
            <a:spLocks/>
          </p:cNvSpPr>
          <p:nvPr/>
        </p:nvSpPr>
        <p:spPr>
          <a:xfrm>
            <a:off x="1003749" y="4558565"/>
            <a:ext cx="10184502" cy="1402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smtClean="0">
                <a:solidFill>
                  <a:srgbClr val="FF0000"/>
                </a:solidFill>
                <a:effectLst>
                  <a:outerShdw blurRad="38100" dist="38100" dir="2700000" algn="tl">
                    <a:srgbClr val="000000">
                      <a:alpha val="43137"/>
                    </a:srgbClr>
                  </a:outerShdw>
                </a:effectLst>
              </a:rPr>
              <a:t>Cyclones &amp; Storms</a:t>
            </a:r>
          </a:p>
        </p:txBody>
      </p:sp>
      <p:sp>
        <p:nvSpPr>
          <p:cNvPr id="8" name="Title 1"/>
          <p:cNvSpPr txBox="1">
            <a:spLocks/>
          </p:cNvSpPr>
          <p:nvPr/>
        </p:nvSpPr>
        <p:spPr>
          <a:xfrm>
            <a:off x="2221786" y="287665"/>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solidFill>
                <a:schemeClr val="bg1"/>
              </a:solidFill>
              <a:effectLst>
                <a:outerShdw blurRad="38100" dist="38100" dir="2700000" algn="tl">
                  <a:srgbClr val="000000">
                    <a:alpha val="43137"/>
                  </a:srgbClr>
                </a:outerShdw>
              </a:effectLst>
              <a:latin typeface="Britannic Bold" panose="020B0903060703020204" pitchFamily="34" charset="0"/>
            </a:endParaRPr>
          </a:p>
        </p:txBody>
      </p:sp>
    </p:spTree>
    <p:extLst>
      <p:ext uri="{BB962C8B-B14F-4D97-AF65-F5344CB8AC3E}">
        <p14:creationId xmlns:p14="http://schemas.microsoft.com/office/powerpoint/2010/main" val="1597501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70067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Mid-Latitude Cyclones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AutoShape 3"/>
          <p:cNvSpPr txBox="1">
            <a:spLocks noChangeAspect="1" noChangeArrowheads="1"/>
          </p:cNvSpPr>
          <p:nvPr/>
        </p:nvSpPr>
        <p:spPr>
          <a:xfrm>
            <a:off x="367584" y="1826419"/>
            <a:ext cx="5834130" cy="4530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smtClean="0"/>
              <a:t>Cyclones </a:t>
            </a:r>
            <a:r>
              <a:rPr lang="en-US" altLang="en-US" sz="3200" dirty="0" smtClean="0"/>
              <a:t>(storms) generally form along fronts.</a:t>
            </a:r>
          </a:p>
          <a:p>
            <a:endParaRPr lang="en-US" altLang="en-US" sz="3200" dirty="0" smtClean="0"/>
          </a:p>
          <a:p>
            <a:r>
              <a:rPr lang="en-US" altLang="en-US" sz="3200" dirty="0" smtClean="0"/>
              <a:t>Go through a pretty consistent “Life-Cycle”</a:t>
            </a:r>
          </a:p>
          <a:p>
            <a:pPr lvl="1"/>
            <a:r>
              <a:rPr lang="en-US" altLang="en-US" sz="2800" dirty="0" smtClean="0"/>
              <a:t>We’ll cover the stages in the MLC life cycle</a:t>
            </a:r>
          </a:p>
          <a:p>
            <a:endParaRPr lang="en-US" altLang="en-US" sz="3200" dirty="0" smtClean="0"/>
          </a:p>
          <a:p>
            <a:r>
              <a:rPr lang="en-US" altLang="en-US" sz="3200" dirty="0" smtClean="0"/>
              <a:t>Last a few days to a week</a:t>
            </a:r>
          </a:p>
          <a:p>
            <a:endParaRPr lang="en-US" altLang="en-US" dirty="0" smtClean="0"/>
          </a:p>
          <a:p>
            <a:pPr>
              <a:buFontTx/>
              <a:buNone/>
            </a:pPr>
            <a:endParaRPr lang="en-US" altLang="en-US" dirty="0" smtClean="0"/>
          </a:p>
          <a:p>
            <a:endParaRPr lang="en-US" altLang="en-US" dirty="0" smtClean="0"/>
          </a:p>
        </p:txBody>
      </p:sp>
      <p:pic>
        <p:nvPicPr>
          <p:cNvPr id="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4428" y="3959578"/>
            <a:ext cx="5013789" cy="2793287"/>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4428" y="310463"/>
            <a:ext cx="5013789" cy="3470856"/>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580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Mid-Latitude Cyclones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7" name="AutoShape 3"/>
          <p:cNvSpPr txBox="1">
            <a:spLocks noChangeAspect="1" noChangeArrowheads="1"/>
          </p:cNvSpPr>
          <p:nvPr/>
        </p:nvSpPr>
        <p:spPr>
          <a:xfrm>
            <a:off x="381000" y="1325563"/>
            <a:ext cx="11364532" cy="50752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defRPr/>
            </a:pPr>
            <a:r>
              <a:rPr lang="en-US" altLang="en-US" sz="3200" dirty="0" smtClean="0"/>
              <a:t>Stages include:</a:t>
            </a:r>
          </a:p>
          <a:p>
            <a:pPr lvl="1">
              <a:lnSpc>
                <a:spcPct val="80000"/>
              </a:lnSpc>
              <a:defRPr/>
            </a:pPr>
            <a:r>
              <a:rPr lang="en-US" altLang="en-US" sz="3200" dirty="0" smtClean="0"/>
              <a:t> </a:t>
            </a:r>
            <a:r>
              <a:rPr lang="en-US" altLang="en-US" sz="3200" b="1" dirty="0" smtClean="0">
                <a:solidFill>
                  <a:srgbClr val="FF0000"/>
                </a:solidFill>
                <a:effectLst>
                  <a:outerShdw blurRad="38100" dist="38100" dir="2700000" algn="tl">
                    <a:srgbClr val="FFFFFF"/>
                  </a:outerShdw>
                </a:effectLst>
              </a:rPr>
              <a:t>Cyclogenesis</a:t>
            </a:r>
            <a:r>
              <a:rPr lang="en-US" altLang="en-US" sz="3200" dirty="0" smtClean="0"/>
              <a:t> -when the cyclone forms</a:t>
            </a:r>
          </a:p>
          <a:p>
            <a:pPr lvl="2">
              <a:lnSpc>
                <a:spcPct val="80000"/>
              </a:lnSpc>
              <a:defRPr/>
            </a:pPr>
            <a:r>
              <a:rPr lang="en-US" altLang="en-US" sz="2800" dirty="0" smtClean="0"/>
              <a:t>Development of a Low pressure system along the polar front</a:t>
            </a:r>
          </a:p>
          <a:p>
            <a:pPr lvl="2">
              <a:lnSpc>
                <a:spcPct val="80000"/>
              </a:lnSpc>
              <a:defRPr/>
            </a:pPr>
            <a:endParaRPr lang="en-US" altLang="en-US" sz="2800" dirty="0" smtClean="0"/>
          </a:p>
          <a:p>
            <a:pPr lvl="1">
              <a:lnSpc>
                <a:spcPct val="80000"/>
              </a:lnSpc>
              <a:defRPr/>
            </a:pPr>
            <a:r>
              <a:rPr lang="en-US" altLang="en-US" sz="3200" dirty="0" smtClean="0"/>
              <a:t> </a:t>
            </a:r>
            <a:r>
              <a:rPr lang="en-US" altLang="en-US" sz="3200" b="1" dirty="0" smtClean="0">
                <a:solidFill>
                  <a:srgbClr val="FF0000"/>
                </a:solidFill>
                <a:effectLst>
                  <a:outerShdw blurRad="38100" dist="38100" dir="2700000" algn="tl">
                    <a:srgbClr val="FFFFFF"/>
                  </a:outerShdw>
                </a:effectLst>
              </a:rPr>
              <a:t>Mature Stage</a:t>
            </a:r>
          </a:p>
          <a:p>
            <a:pPr lvl="2">
              <a:lnSpc>
                <a:spcPct val="80000"/>
              </a:lnSpc>
              <a:defRPr/>
            </a:pPr>
            <a:r>
              <a:rPr lang="en-US" altLang="en-US" sz="2800" dirty="0" smtClean="0"/>
              <a:t> Presence of cold and warm fronts with associated clouds and precipitation</a:t>
            </a:r>
          </a:p>
          <a:p>
            <a:pPr lvl="2">
              <a:lnSpc>
                <a:spcPct val="80000"/>
              </a:lnSpc>
              <a:defRPr/>
            </a:pPr>
            <a:r>
              <a:rPr lang="en-US" altLang="en-US" sz="2800" dirty="0" smtClean="0"/>
              <a:t> Pressure in center decreases</a:t>
            </a:r>
          </a:p>
          <a:p>
            <a:pPr lvl="2">
              <a:lnSpc>
                <a:spcPct val="80000"/>
              </a:lnSpc>
              <a:defRPr/>
            </a:pPr>
            <a:endParaRPr lang="en-US" altLang="en-US" sz="2800" dirty="0" smtClean="0"/>
          </a:p>
          <a:p>
            <a:pPr lvl="1">
              <a:lnSpc>
                <a:spcPct val="80000"/>
              </a:lnSpc>
              <a:defRPr/>
            </a:pPr>
            <a:r>
              <a:rPr lang="en-US" altLang="en-US" sz="3200" b="1" dirty="0" smtClean="0">
                <a:solidFill>
                  <a:srgbClr val="CC0099"/>
                </a:solidFill>
                <a:effectLst>
                  <a:outerShdw blurRad="38100" dist="38100" dir="2700000" algn="tl">
                    <a:srgbClr val="FFFFFF"/>
                  </a:outerShdw>
                </a:effectLst>
              </a:rPr>
              <a:t> </a:t>
            </a:r>
            <a:r>
              <a:rPr lang="en-US" altLang="en-US" sz="3200" b="1" dirty="0" smtClean="0">
                <a:solidFill>
                  <a:srgbClr val="FF0000"/>
                </a:solidFill>
                <a:effectLst>
                  <a:outerShdw blurRad="38100" dist="38100" dir="2700000" algn="tl">
                    <a:srgbClr val="FFFFFF"/>
                  </a:outerShdw>
                </a:effectLst>
              </a:rPr>
              <a:t>Occluded</a:t>
            </a:r>
          </a:p>
          <a:p>
            <a:pPr lvl="2">
              <a:lnSpc>
                <a:spcPct val="80000"/>
              </a:lnSpc>
              <a:defRPr/>
            </a:pPr>
            <a:r>
              <a:rPr lang="en-US" altLang="en-US" sz="2800" dirty="0" smtClean="0"/>
              <a:t> Warm air lifted over cold</a:t>
            </a:r>
          </a:p>
          <a:p>
            <a:pPr lvl="2">
              <a:lnSpc>
                <a:spcPct val="80000"/>
              </a:lnSpc>
              <a:defRPr/>
            </a:pPr>
            <a:r>
              <a:rPr lang="en-US" altLang="en-US" sz="2800" dirty="0" smtClean="0"/>
              <a:t> Pressure in center stops decreasing</a:t>
            </a:r>
          </a:p>
          <a:p>
            <a:pPr>
              <a:lnSpc>
                <a:spcPct val="80000"/>
              </a:lnSpc>
              <a:defRPr/>
            </a:pPr>
            <a:endParaRPr lang="en-US" altLang="en-US" dirty="0" smtClean="0"/>
          </a:p>
          <a:p>
            <a:pPr>
              <a:lnSpc>
                <a:spcPct val="80000"/>
              </a:lnSpc>
              <a:buFontTx/>
              <a:buNone/>
              <a:defRPr/>
            </a:pPr>
            <a:endParaRPr lang="en-US" altLang="en-US" dirty="0" smtClean="0"/>
          </a:p>
          <a:p>
            <a:pPr>
              <a:lnSpc>
                <a:spcPct val="80000"/>
              </a:lnSpc>
              <a:defRPr/>
            </a:pPr>
            <a:endParaRPr lang="en-US" altLang="en-US" dirty="0" smtClean="0"/>
          </a:p>
        </p:txBody>
      </p:sp>
    </p:spTree>
    <p:extLst>
      <p:ext uri="{BB962C8B-B14F-4D97-AF65-F5344CB8AC3E}">
        <p14:creationId xmlns:p14="http://schemas.microsoft.com/office/powerpoint/2010/main" val="1180578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Mid-Latitude Cyclones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AutoShape 3"/>
          <p:cNvSpPr txBox="1">
            <a:spLocks noChangeAspect="1" noChangeArrowheads="1"/>
          </p:cNvSpPr>
          <p:nvPr/>
        </p:nvSpPr>
        <p:spPr>
          <a:xfrm>
            <a:off x="290848" y="1081827"/>
            <a:ext cx="5272826" cy="58598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defRPr/>
            </a:pPr>
            <a:r>
              <a:rPr lang="en-US" altLang="en-US" dirty="0" smtClean="0"/>
              <a:t>Westerlies move the cyclones from </a:t>
            </a:r>
            <a:r>
              <a:rPr lang="en-US" altLang="en-US" b="1" dirty="0" smtClean="0">
                <a:solidFill>
                  <a:srgbClr val="FF0000"/>
                </a:solidFill>
                <a:effectLst>
                  <a:outerShdw blurRad="38100" dist="38100" dir="2700000" algn="tl">
                    <a:srgbClr val="FFFFFF"/>
                  </a:outerShdw>
                </a:effectLst>
              </a:rPr>
              <a:t>west to east</a:t>
            </a:r>
            <a:r>
              <a:rPr lang="en-US" altLang="en-US" dirty="0" smtClean="0"/>
              <a:t> as they rotate </a:t>
            </a:r>
            <a:r>
              <a:rPr lang="en-US" altLang="en-US" b="1" dirty="0" smtClean="0">
                <a:solidFill>
                  <a:srgbClr val="FF0000"/>
                </a:solidFill>
                <a:effectLst>
                  <a:outerShdw blurRad="38100" dist="38100" dir="2700000" algn="tl">
                    <a:srgbClr val="FFFFFF"/>
                  </a:outerShdw>
                </a:effectLst>
              </a:rPr>
              <a:t>counter-clockwise</a:t>
            </a:r>
            <a:r>
              <a:rPr lang="en-US" altLang="en-US" dirty="0" smtClean="0"/>
              <a:t>.</a:t>
            </a:r>
          </a:p>
          <a:p>
            <a:pPr>
              <a:lnSpc>
                <a:spcPct val="80000"/>
              </a:lnSpc>
              <a:defRPr/>
            </a:pPr>
            <a:endParaRPr lang="en-US" altLang="en-US" dirty="0" smtClean="0"/>
          </a:p>
          <a:p>
            <a:pPr>
              <a:lnSpc>
                <a:spcPct val="80000"/>
              </a:lnSpc>
              <a:defRPr/>
            </a:pPr>
            <a:r>
              <a:rPr lang="en-US" altLang="en-US" dirty="0" smtClean="0"/>
              <a:t>First signs of a cyclone are usually seen in the </a:t>
            </a:r>
            <a:r>
              <a:rPr lang="en-US" altLang="en-US" b="1" dirty="0" smtClean="0">
                <a:solidFill>
                  <a:srgbClr val="FF0000"/>
                </a:solidFill>
                <a:effectLst>
                  <a:outerShdw blurRad="38100" dist="38100" dir="2700000" algn="tl">
                    <a:srgbClr val="FFFFFF"/>
                  </a:outerShdw>
                </a:effectLst>
              </a:rPr>
              <a:t>western</a:t>
            </a:r>
            <a:r>
              <a:rPr lang="en-US" altLang="en-US" dirty="0" smtClean="0"/>
              <a:t> skies.</a:t>
            </a:r>
          </a:p>
          <a:p>
            <a:pPr>
              <a:lnSpc>
                <a:spcPct val="80000"/>
              </a:lnSpc>
              <a:defRPr/>
            </a:pPr>
            <a:endParaRPr lang="en-US" altLang="en-US" dirty="0" smtClean="0"/>
          </a:p>
          <a:p>
            <a:pPr>
              <a:lnSpc>
                <a:spcPct val="80000"/>
              </a:lnSpc>
              <a:defRPr/>
            </a:pPr>
            <a:r>
              <a:rPr lang="en-US" altLang="en-US" dirty="0" smtClean="0"/>
              <a:t>In the Mississippi valley (due to the jet stream) they typically start to move </a:t>
            </a:r>
            <a:r>
              <a:rPr lang="en-US" altLang="en-US" b="1" dirty="0" smtClean="0">
                <a:solidFill>
                  <a:srgbClr val="FF0000"/>
                </a:solidFill>
                <a:effectLst>
                  <a:outerShdw blurRad="38100" dist="38100" dir="2700000" algn="tl">
                    <a:srgbClr val="FFFFFF"/>
                  </a:outerShdw>
                </a:effectLst>
              </a:rPr>
              <a:t>northeast or northerly</a:t>
            </a:r>
            <a:r>
              <a:rPr lang="en-US" altLang="en-US" dirty="0" smtClean="0"/>
              <a:t> in direction.</a:t>
            </a:r>
          </a:p>
          <a:p>
            <a:pPr>
              <a:lnSpc>
                <a:spcPct val="80000"/>
              </a:lnSpc>
              <a:defRPr/>
            </a:pPr>
            <a:endParaRPr lang="en-US" altLang="en-US" dirty="0" smtClean="0"/>
          </a:p>
          <a:p>
            <a:pPr>
              <a:lnSpc>
                <a:spcPct val="80000"/>
              </a:lnSpc>
              <a:defRPr/>
            </a:pPr>
            <a:r>
              <a:rPr lang="en-US" altLang="en-US" dirty="0" smtClean="0"/>
              <a:t>Usually takes </a:t>
            </a:r>
            <a:r>
              <a:rPr lang="en-US" altLang="en-US" b="1" dirty="0" smtClean="0">
                <a:solidFill>
                  <a:srgbClr val="FF0000"/>
                </a:solidFill>
                <a:effectLst>
                  <a:outerShdw blurRad="38100" dist="38100" dir="2700000" algn="tl">
                    <a:srgbClr val="FFFFFF"/>
                  </a:outerShdw>
                </a:effectLst>
              </a:rPr>
              <a:t>2-4</a:t>
            </a:r>
            <a:r>
              <a:rPr lang="en-US" altLang="en-US" dirty="0" smtClean="0"/>
              <a:t> days to pass over a region.</a:t>
            </a:r>
          </a:p>
          <a:p>
            <a:pPr>
              <a:lnSpc>
                <a:spcPct val="80000"/>
              </a:lnSpc>
              <a:defRPr/>
            </a:pPr>
            <a:endParaRPr lang="en-US" altLang="en-US" dirty="0" smtClean="0"/>
          </a:p>
          <a:p>
            <a:pPr>
              <a:lnSpc>
                <a:spcPct val="80000"/>
              </a:lnSpc>
              <a:defRPr/>
            </a:pPr>
            <a:endParaRPr lang="en-US" altLang="en-US" dirty="0" smtClean="0"/>
          </a:p>
          <a:p>
            <a:pPr>
              <a:lnSpc>
                <a:spcPct val="80000"/>
              </a:lnSpc>
              <a:defRPr/>
            </a:pPr>
            <a:endParaRPr lang="en-US" altLang="en-US" dirty="0" smtClean="0"/>
          </a:p>
          <a:p>
            <a:pPr>
              <a:lnSpc>
                <a:spcPct val="80000"/>
              </a:lnSpc>
              <a:defRPr/>
            </a:pPr>
            <a:endParaRPr lang="en-US" altLang="en-US" dirty="0" smtClean="0"/>
          </a:p>
          <a:p>
            <a:pPr>
              <a:lnSpc>
                <a:spcPct val="80000"/>
              </a:lnSpc>
              <a:buFontTx/>
              <a:buNone/>
              <a:defRPr/>
            </a:pPr>
            <a:endParaRPr lang="en-US" altLang="en-US" dirty="0" smtClean="0"/>
          </a:p>
          <a:p>
            <a:pPr>
              <a:lnSpc>
                <a:spcPct val="80000"/>
              </a:lnSpc>
              <a:defRPr/>
            </a:pPr>
            <a:endParaRPr lang="en-US" altLang="en-US" dirty="0" smtClean="0"/>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975" y="1645277"/>
            <a:ext cx="6235837" cy="4253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152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Mid-Latitude Cyclones – Comma Shape	</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4"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368" y="1471038"/>
            <a:ext cx="6503161" cy="520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3897" y="1471038"/>
            <a:ext cx="4725878" cy="5124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785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Kona Lows and Pacific Storms</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4100" name="Picture 4" descr="https://upload.wikimedia.org/wikipedia/commons/thumb/c/c9/KonaLowNovember041995IR.jpg/220px-KonaLowNovember041995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721" y="247969"/>
            <a:ext cx="3213302" cy="305263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tribunecwcblog.files.wordpress.com/2014/02/2-28-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842" y="3429001"/>
            <a:ext cx="7810500" cy="321945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www.washingtonpost.com/blogs/capital-weather-gang/files/2013/11/pac-storms.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6744" y="1064541"/>
            <a:ext cx="3342090" cy="2229887"/>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www.vos.noaa.gov/MWL/april_04/Images/pa_9_sm.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85601" y="4066393"/>
            <a:ext cx="3805139" cy="2582059"/>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blogs.discovermagazine.com/imageo/files/2014/09/King-Fire.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21025" y="1325563"/>
            <a:ext cx="3769715" cy="2588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692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Cyclone Formation 	</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736" y="2306113"/>
            <a:ext cx="4233505" cy="4344913"/>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utoShape 3"/>
          <p:cNvSpPr txBox="1">
            <a:spLocks noChangeAspect="1" noChangeArrowheads="1"/>
          </p:cNvSpPr>
          <p:nvPr/>
        </p:nvSpPr>
        <p:spPr>
          <a:xfrm>
            <a:off x="5160755" y="1401116"/>
            <a:ext cx="6413679" cy="5381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b="1" dirty="0" smtClean="0"/>
              <a:t>Cyclonic and Anticyclonic Circulation</a:t>
            </a:r>
          </a:p>
          <a:p>
            <a:pPr lvl="1"/>
            <a:r>
              <a:rPr lang="en-US" altLang="en-US" sz="2800" dirty="0" smtClean="0"/>
              <a:t> </a:t>
            </a:r>
            <a:r>
              <a:rPr lang="en-US" altLang="en-US" dirty="0" smtClean="0"/>
              <a:t>Cyclones – CCW spiral in – surface convergence</a:t>
            </a:r>
          </a:p>
          <a:p>
            <a:pPr lvl="1"/>
            <a:r>
              <a:rPr lang="en-US" altLang="en-US" dirty="0" smtClean="0"/>
              <a:t> Anticyclone – CW spiral out – surface divergence</a:t>
            </a:r>
          </a:p>
          <a:p>
            <a:pPr lvl="1"/>
            <a:endParaRPr lang="en-US" altLang="en-US" dirty="0" smtClean="0"/>
          </a:p>
          <a:p>
            <a:pPr lvl="1"/>
            <a:endParaRPr lang="en-US" altLang="en-US" sz="2800" dirty="0" smtClean="0"/>
          </a:p>
          <a:p>
            <a:r>
              <a:rPr lang="en-US" altLang="en-US" b="1" dirty="0" smtClean="0"/>
              <a:t>Divergence and Convergence Aloft</a:t>
            </a:r>
          </a:p>
          <a:p>
            <a:pPr lvl="1"/>
            <a:r>
              <a:rPr lang="en-US" altLang="en-US" sz="2800" dirty="0" smtClean="0"/>
              <a:t>Air has to go somewhere! </a:t>
            </a:r>
          </a:p>
          <a:p>
            <a:pPr lvl="1"/>
            <a:r>
              <a:rPr lang="en-US" altLang="en-US" sz="2800" dirty="0" smtClean="0"/>
              <a:t>In order for </a:t>
            </a:r>
            <a:r>
              <a:rPr lang="en-US" altLang="en-US" sz="2800" b="1" i="1" dirty="0" smtClean="0">
                <a:solidFill>
                  <a:srgbClr val="FF0000"/>
                </a:solidFill>
              </a:rPr>
              <a:t>surface</a:t>
            </a:r>
            <a:r>
              <a:rPr lang="en-US" altLang="en-US" sz="2800" dirty="0" smtClean="0"/>
              <a:t> convergence to last it has to be offset by divergence </a:t>
            </a:r>
            <a:r>
              <a:rPr lang="en-US" altLang="en-US" sz="2800" b="1" i="1" dirty="0" smtClean="0">
                <a:solidFill>
                  <a:srgbClr val="FF0000"/>
                </a:solidFill>
              </a:rPr>
              <a:t>aloft</a:t>
            </a:r>
            <a:r>
              <a:rPr lang="en-US" altLang="en-US" sz="2800" dirty="0" smtClean="0"/>
              <a:t>!</a:t>
            </a:r>
          </a:p>
        </p:txBody>
      </p:sp>
      <p:pic>
        <p:nvPicPr>
          <p:cNvPr id="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738" y="100807"/>
            <a:ext cx="4236555" cy="1998331"/>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154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 		Cyclones in the Northern Hemisphere	</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8284" y="1325563"/>
            <a:ext cx="8229600" cy="5162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62468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Cyclones in the Southern Hemisphere 	</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2" name="Picture 1"/>
          <p:cNvPicPr>
            <a:picLocks noChangeAspect="1"/>
          </p:cNvPicPr>
          <p:nvPr/>
        </p:nvPicPr>
        <p:blipFill>
          <a:blip r:embed="rId3"/>
          <a:stretch>
            <a:fillRect/>
          </a:stretch>
        </p:blipFill>
        <p:spPr>
          <a:xfrm>
            <a:off x="1953484" y="1325563"/>
            <a:ext cx="8285032" cy="5198091"/>
          </a:xfrm>
          <a:prstGeom prst="rect">
            <a:avLst/>
          </a:prstGeom>
        </p:spPr>
      </p:pic>
    </p:spTree>
    <p:extLst>
      <p:ext uri="{BB962C8B-B14F-4D97-AF65-F5344CB8AC3E}">
        <p14:creationId xmlns:p14="http://schemas.microsoft.com/office/powerpoint/2010/main" val="24691175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Convergence and Divergence Aloft 	</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7045" y="1071897"/>
            <a:ext cx="7991475" cy="569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70219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Convergence and Divergence Aloft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AutoShape 3"/>
          <p:cNvSpPr txBox="1">
            <a:spLocks noChangeAspect="1" noChangeArrowheads="1"/>
          </p:cNvSpPr>
          <p:nvPr/>
        </p:nvSpPr>
        <p:spPr>
          <a:xfrm>
            <a:off x="228600" y="2895600"/>
            <a:ext cx="5334000" cy="3962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defRPr/>
            </a:pPr>
            <a:r>
              <a:rPr lang="en-US" altLang="en-US" b="1" dirty="0" smtClean="0">
                <a:solidFill>
                  <a:srgbClr val="FF0000"/>
                </a:solidFill>
                <a:effectLst>
                  <a:outerShdw blurRad="38100" dist="38100" dir="2700000" algn="tl">
                    <a:srgbClr val="FFFFFF"/>
                  </a:outerShdw>
                </a:effectLst>
              </a:rPr>
              <a:t>Speed Divergence</a:t>
            </a:r>
          </a:p>
          <a:p>
            <a:pPr lvl="2">
              <a:defRPr/>
            </a:pPr>
            <a:r>
              <a:rPr lang="en-US" altLang="en-US" dirty="0" smtClean="0"/>
              <a:t>In a zone of high wind </a:t>
            </a:r>
            <a:r>
              <a:rPr lang="en-US" altLang="en-US" dirty="0" smtClean="0"/>
              <a:t>the </a:t>
            </a:r>
            <a:r>
              <a:rPr lang="en-US" altLang="en-US" dirty="0" smtClean="0"/>
              <a:t>air “stretches out” or diverges.</a:t>
            </a:r>
          </a:p>
          <a:p>
            <a:pPr lvl="2">
              <a:defRPr/>
            </a:pPr>
            <a:r>
              <a:rPr lang="en-US" altLang="en-US" dirty="0" smtClean="0"/>
              <a:t>In a zone of low wind the air “piles” up or converges.</a:t>
            </a:r>
          </a:p>
          <a:p>
            <a:pPr lvl="2">
              <a:defRPr/>
            </a:pPr>
            <a:endParaRPr lang="en-US" altLang="en-US" sz="900" dirty="0" smtClean="0"/>
          </a:p>
          <a:p>
            <a:pPr lvl="1">
              <a:defRPr/>
            </a:pPr>
            <a:r>
              <a:rPr lang="en-US" altLang="en-US" b="1" dirty="0" smtClean="0">
                <a:solidFill>
                  <a:srgbClr val="FF0000"/>
                </a:solidFill>
                <a:effectLst>
                  <a:outerShdw blurRad="38100" dist="38100" dir="2700000" algn="tl">
                    <a:srgbClr val="FFFFFF"/>
                  </a:outerShdw>
                </a:effectLst>
              </a:rPr>
              <a:t>Directional Divergence</a:t>
            </a:r>
            <a:r>
              <a:rPr lang="en-US" altLang="en-US" dirty="0" smtClean="0"/>
              <a:t> – horizontal spreading</a:t>
            </a:r>
          </a:p>
          <a:p>
            <a:pPr lvl="1">
              <a:defRPr/>
            </a:pPr>
            <a:endParaRPr lang="en-US" altLang="en-US" sz="1000" dirty="0" smtClean="0"/>
          </a:p>
          <a:p>
            <a:pPr lvl="1">
              <a:defRPr/>
            </a:pPr>
            <a:r>
              <a:rPr lang="en-US" altLang="en-US" b="1" dirty="0" smtClean="0">
                <a:solidFill>
                  <a:srgbClr val="FF0000"/>
                </a:solidFill>
                <a:effectLst>
                  <a:outerShdw blurRad="38100" dist="38100" dir="2700000" algn="tl">
                    <a:srgbClr val="FFFFFF"/>
                  </a:outerShdw>
                </a:effectLst>
              </a:rPr>
              <a:t>Vorticity</a:t>
            </a:r>
            <a:r>
              <a:rPr lang="en-US" altLang="en-US" dirty="0" smtClean="0"/>
              <a:t> - rotation</a:t>
            </a:r>
          </a:p>
          <a:p>
            <a:pPr>
              <a:defRPr/>
            </a:pPr>
            <a:endParaRPr lang="en-US" altLang="en-US" dirty="0" smtClean="0"/>
          </a:p>
          <a:p>
            <a:pPr>
              <a:defRPr/>
            </a:pPr>
            <a:endParaRPr lang="en-US" altLang="en-US" dirty="0" smtClean="0"/>
          </a:p>
          <a:p>
            <a:pPr>
              <a:defRPr/>
            </a:pPr>
            <a:endParaRPr lang="en-US" altLang="en-US" dirty="0" smtClean="0"/>
          </a:p>
          <a:p>
            <a:pPr>
              <a:buFontTx/>
              <a:buNone/>
              <a:defRPr/>
            </a:pPr>
            <a:endParaRPr lang="en-US" altLang="en-US" dirty="0" smtClean="0"/>
          </a:p>
          <a:p>
            <a:pPr>
              <a:defRPr/>
            </a:pPr>
            <a:endParaRPr lang="en-US" altLang="en-US" dirty="0" smtClean="0"/>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5130" y="1193441"/>
            <a:ext cx="5672070" cy="541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AutoShape 3"/>
          <p:cNvSpPr>
            <a:spLocks noChangeAspect="1" noChangeArrowheads="1"/>
          </p:cNvSpPr>
          <p:nvPr/>
        </p:nvSpPr>
        <p:spPr bwMode="auto">
          <a:xfrm>
            <a:off x="228600" y="1218238"/>
            <a:ext cx="5638800" cy="1344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r>
              <a:rPr lang="en-US" altLang="en-US" sz="2800" dirty="0"/>
              <a:t>Why doesn’t air spiral out aloft?</a:t>
            </a:r>
          </a:p>
          <a:p>
            <a:pPr lvl="1" eaLnBrk="1" hangingPunct="1"/>
            <a:r>
              <a:rPr lang="en-US" altLang="en-US" sz="2400" dirty="0"/>
              <a:t>It’s “zonal” – Goes from west to east… </a:t>
            </a:r>
            <a:r>
              <a:rPr lang="en-US" altLang="en-US" sz="2400" dirty="0" smtClean="0"/>
              <a:t>think like a fast highway</a:t>
            </a:r>
            <a:endParaRPr lang="en-US" altLang="en-US" sz="2400" dirty="0"/>
          </a:p>
        </p:txBody>
      </p:sp>
    </p:spTree>
    <p:extLst>
      <p:ext uri="{BB962C8B-B14F-4D97-AF65-F5344CB8AC3E}">
        <p14:creationId xmlns:p14="http://schemas.microsoft.com/office/powerpoint/2010/main" val="25271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Cyclogenesis Regions 	</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17410" name="Picture 2" descr="http://www.physicalgeography.net/fundamentals/images/midlatitudecyclonepath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187" y="1114447"/>
            <a:ext cx="10392221" cy="5646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16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What is a Kona Storm?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AutoShape 3"/>
          <p:cNvSpPr>
            <a:spLocks noChangeAspect="1" noChangeArrowheads="1"/>
          </p:cNvSpPr>
          <p:nvPr/>
        </p:nvSpPr>
        <p:spPr bwMode="auto">
          <a:xfrm>
            <a:off x="5190186" y="1549984"/>
            <a:ext cx="7001814" cy="534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en-US" sz="2800" b="1" dirty="0"/>
              <a:t>Kona storms</a:t>
            </a:r>
            <a:r>
              <a:rPr lang="en-US" sz="2800" dirty="0"/>
              <a:t> (also called </a:t>
            </a:r>
            <a:r>
              <a:rPr lang="en-US" sz="2800" b="1" dirty="0"/>
              <a:t>Kona </a:t>
            </a:r>
            <a:r>
              <a:rPr lang="en-US" sz="2800" b="1" dirty="0"/>
              <a:t>L</a:t>
            </a:r>
            <a:r>
              <a:rPr lang="en-US" sz="2800" b="1" dirty="0" smtClean="0"/>
              <a:t>ows</a:t>
            </a:r>
            <a:r>
              <a:rPr lang="en-US" sz="2800" dirty="0" smtClean="0"/>
              <a:t>)</a:t>
            </a:r>
          </a:p>
          <a:p>
            <a:pPr lvl="1"/>
            <a:r>
              <a:rPr lang="en-US" sz="2000" dirty="0" smtClean="0"/>
              <a:t>from </a:t>
            </a:r>
            <a:r>
              <a:rPr lang="en-US" sz="2000" dirty="0"/>
              <a:t>the westerly "</a:t>
            </a:r>
            <a:r>
              <a:rPr lang="en-US" sz="2000" dirty="0" err="1"/>
              <a:t>kona</a:t>
            </a:r>
            <a:r>
              <a:rPr lang="en-US" sz="2000" dirty="0"/>
              <a:t>" (normally </a:t>
            </a:r>
            <a:r>
              <a:rPr lang="en-US" sz="2000" dirty="0" smtClean="0"/>
              <a:t>leeward) </a:t>
            </a:r>
            <a:r>
              <a:rPr lang="en-US" sz="2000" dirty="0"/>
              <a:t>direction</a:t>
            </a:r>
            <a:r>
              <a:rPr lang="en-US" sz="2000" dirty="0" smtClean="0"/>
              <a:t>.</a:t>
            </a:r>
            <a:endParaRPr lang="en-US" sz="2000" baseline="30000" dirty="0"/>
          </a:p>
          <a:p>
            <a:pPr lvl="1"/>
            <a:r>
              <a:rPr lang="en-US" sz="2000" dirty="0" smtClean="0"/>
              <a:t>They </a:t>
            </a:r>
            <a:r>
              <a:rPr lang="en-US" sz="2000" dirty="0"/>
              <a:t>are mainly cold core cyclones, which places them in the </a:t>
            </a:r>
            <a:r>
              <a:rPr lang="en-US" sz="2000" dirty="0" smtClean="0"/>
              <a:t>extratropical cyclone rather </a:t>
            </a:r>
            <a:r>
              <a:rPr lang="en-US" sz="2000" dirty="0"/>
              <a:t>than the </a:t>
            </a:r>
            <a:r>
              <a:rPr lang="en-US" sz="2000" dirty="0" smtClean="0"/>
              <a:t>subtropical cyclone </a:t>
            </a:r>
            <a:r>
              <a:rPr lang="en-US" sz="2000" dirty="0"/>
              <a:t>category. </a:t>
            </a:r>
            <a:endParaRPr lang="en-US" sz="2000" dirty="0" smtClean="0"/>
          </a:p>
          <a:p>
            <a:pPr lvl="1"/>
            <a:r>
              <a:rPr lang="en-US" sz="2000" dirty="0" smtClean="0"/>
              <a:t>Hawaii </a:t>
            </a:r>
            <a:r>
              <a:rPr lang="en-US" sz="2000" dirty="0"/>
              <a:t>typically experiences two to three </a:t>
            </a:r>
            <a:r>
              <a:rPr lang="en-US" sz="2000" dirty="0" smtClean="0"/>
              <a:t>annually</a:t>
            </a:r>
            <a:r>
              <a:rPr lang="en-US" sz="2000" dirty="0"/>
              <a:t> </a:t>
            </a:r>
            <a:r>
              <a:rPr lang="en-US" sz="2000" dirty="0" smtClean="0"/>
              <a:t>and can last for a week or more.</a:t>
            </a:r>
          </a:p>
          <a:p>
            <a:pPr lvl="1"/>
            <a:endParaRPr lang="en-US" sz="2400" dirty="0" smtClean="0"/>
          </a:p>
          <a:p>
            <a:r>
              <a:rPr lang="en-US" sz="2800" b="1" dirty="0" smtClean="0"/>
              <a:t>Kona Storm Hazards</a:t>
            </a:r>
          </a:p>
          <a:p>
            <a:pPr lvl="1"/>
            <a:r>
              <a:rPr lang="en-US" sz="2000" dirty="0" smtClean="0"/>
              <a:t>heavy rain, hailstorms, flashfloods and their associated landslides, </a:t>
            </a:r>
            <a:r>
              <a:rPr lang="en-US" sz="2000" dirty="0"/>
              <a:t>high </a:t>
            </a:r>
            <a:r>
              <a:rPr lang="en-US" sz="2000" dirty="0" smtClean="0"/>
              <a:t>elevation snow, </a:t>
            </a:r>
            <a:r>
              <a:rPr lang="en-US" sz="2000" dirty="0"/>
              <a:t>high winds which result in large surf </a:t>
            </a:r>
            <a:r>
              <a:rPr lang="en-US" sz="2000" dirty="0" smtClean="0"/>
              <a:t>and swells, </a:t>
            </a:r>
            <a:r>
              <a:rPr lang="en-US" sz="2000" dirty="0"/>
              <a:t>and </a:t>
            </a:r>
            <a:r>
              <a:rPr lang="en-US" sz="2000" dirty="0" smtClean="0"/>
              <a:t>waterspouts.</a:t>
            </a:r>
            <a:endParaRPr lang="en-US" altLang="en-US" sz="1800" dirty="0"/>
          </a:p>
        </p:txBody>
      </p:sp>
      <p:pic>
        <p:nvPicPr>
          <p:cNvPr id="1026" name="Picture 2" descr="Image result for kona storm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683" y="3224123"/>
            <a:ext cx="4480820" cy="33562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1/14/98C_dec_19_2010_0000Z.jpg/250px-98C_dec_19_2010_0000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683" y="420817"/>
            <a:ext cx="4480820" cy="2258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29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Kona Storm Medley from a Storm Chaser 	</a:t>
            </a:r>
            <a:endParaRPr lang="en-US" dirty="0">
              <a:effectLst>
                <a:outerShdw blurRad="38100" dist="38100" dir="2700000" algn="tl">
                  <a:srgbClr val="000000">
                    <a:alpha val="43137"/>
                  </a:srgbClr>
                </a:outerShdw>
              </a:effectLst>
              <a:latin typeface="Britannic Bold" panose="020B0903060703020204" pitchFamily="34" charset="0"/>
            </a:endParaRPr>
          </a:p>
        </p:txBody>
      </p:sp>
      <p:pic>
        <p:nvPicPr>
          <p:cNvPr id="6" name="bzT8BeieWqM"/>
          <p:cNvPicPr>
            <a:picLocks noGrp="1" noRot="1" noChangeAspect="1"/>
          </p:cNvPicPr>
          <p:nvPr>
            <p:ph idx="1"/>
            <a:videoFile r:link="rId1"/>
          </p:nvPr>
        </p:nvPicPr>
        <p:blipFill>
          <a:blip r:embed="rId4"/>
          <a:stretch>
            <a:fillRect/>
          </a:stretch>
        </p:blipFill>
        <p:spPr>
          <a:xfrm>
            <a:off x="1273935" y="1235047"/>
            <a:ext cx="9644130" cy="5424823"/>
          </a:xfrm>
          <a:prstGeom prst="rect">
            <a:avLst/>
          </a:prstGeom>
        </p:spPr>
      </p:pic>
    </p:spTree>
    <p:extLst>
      <p:ext uri="{BB962C8B-B14F-4D97-AF65-F5344CB8AC3E}">
        <p14:creationId xmlns:p14="http://schemas.microsoft.com/office/powerpoint/2010/main" val="106319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1980 Kona Storm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AutoShape 3"/>
          <p:cNvSpPr>
            <a:spLocks noChangeAspect="1" noChangeArrowheads="1"/>
          </p:cNvSpPr>
          <p:nvPr/>
        </p:nvSpPr>
        <p:spPr bwMode="auto">
          <a:xfrm>
            <a:off x="6284890" y="1549984"/>
            <a:ext cx="5907110" cy="534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en-US" sz="2400" dirty="0"/>
              <a:t>The most powerful Kona storm in the last fifty years struck the Hawaiian islands between 8 January and 11 January 1980. </a:t>
            </a:r>
            <a:endParaRPr lang="en-US" sz="2400" dirty="0" smtClean="0"/>
          </a:p>
          <a:p>
            <a:endParaRPr lang="en-US" sz="2400" dirty="0"/>
          </a:p>
          <a:p>
            <a:r>
              <a:rPr lang="en-US" sz="2400" dirty="0" smtClean="0"/>
              <a:t>The </a:t>
            </a:r>
            <a:r>
              <a:rPr lang="en-US" sz="2400" dirty="0"/>
              <a:t>low pressure primarily responsible for the severe conditions had a barometric pressure of 975mb on January 8, while passing north of the state, one of the lowest pressure readings ever recorded in Hawaiian waters as a result of an extratropical storm</a:t>
            </a:r>
            <a:r>
              <a:rPr lang="en-US" sz="2400" dirty="0" smtClean="0"/>
              <a:t>.</a:t>
            </a:r>
            <a:endParaRPr lang="en-US" sz="2400" dirty="0"/>
          </a:p>
        </p:txBody>
      </p:sp>
      <p:pic>
        <p:nvPicPr>
          <p:cNvPr id="2" name="Picture 1"/>
          <p:cNvPicPr>
            <a:picLocks noChangeAspect="1"/>
          </p:cNvPicPr>
          <p:nvPr/>
        </p:nvPicPr>
        <p:blipFill>
          <a:blip r:embed="rId3"/>
          <a:stretch>
            <a:fillRect/>
          </a:stretch>
        </p:blipFill>
        <p:spPr>
          <a:xfrm>
            <a:off x="1343952" y="288771"/>
            <a:ext cx="3910629" cy="3556726"/>
          </a:xfrm>
          <a:prstGeom prst="rect">
            <a:avLst/>
          </a:prstGeom>
        </p:spPr>
      </p:pic>
      <p:sp>
        <p:nvSpPr>
          <p:cNvPr id="6" name="AutoShape 3"/>
          <p:cNvSpPr>
            <a:spLocks noChangeAspect="1" noChangeArrowheads="1"/>
          </p:cNvSpPr>
          <p:nvPr/>
        </p:nvSpPr>
        <p:spPr bwMode="auto">
          <a:xfrm>
            <a:off x="0" y="4353060"/>
            <a:ext cx="6284890" cy="4146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en-US" sz="2400" dirty="0"/>
              <a:t>The storm caused severe weather across the entire state, forcing the closure of all airports. Rainfall from the storm was extremely heavy, surpassing twenty inches in many locations, particularly on the Big Island and Maui.</a:t>
            </a:r>
          </a:p>
        </p:txBody>
      </p:sp>
    </p:spTree>
    <p:extLst>
      <p:ext uri="{BB962C8B-B14F-4D97-AF65-F5344CB8AC3E}">
        <p14:creationId xmlns:p14="http://schemas.microsoft.com/office/powerpoint/2010/main" val="223439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1980 Kona Storm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AutoShape 3"/>
          <p:cNvSpPr>
            <a:spLocks noChangeAspect="1" noChangeArrowheads="1"/>
          </p:cNvSpPr>
          <p:nvPr/>
        </p:nvSpPr>
        <p:spPr bwMode="auto">
          <a:xfrm>
            <a:off x="4350779" y="1325564"/>
            <a:ext cx="7841221" cy="5570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en-US" sz="2400" dirty="0" smtClean="0"/>
              <a:t>Some </a:t>
            </a:r>
            <a:r>
              <a:rPr lang="en-US" sz="2400" dirty="0"/>
              <a:t>areas experienced wind gusts well over hurricane force, including a low altitude gust of 106 mph (171 km/h) on Lahaina Roads, Maui. </a:t>
            </a:r>
            <a:endParaRPr lang="en-US" sz="2400" dirty="0" smtClean="0"/>
          </a:p>
          <a:p>
            <a:endParaRPr lang="en-US" sz="2400" dirty="0"/>
          </a:p>
          <a:p>
            <a:r>
              <a:rPr lang="en-US" sz="2400" dirty="0" smtClean="0"/>
              <a:t>Haiku</a:t>
            </a:r>
            <a:r>
              <a:rPr lang="en-US" sz="2400" dirty="0"/>
              <a:t>, on the windward coast of Maui, experienced a wind gust of 75 mph (121 km/h). </a:t>
            </a:r>
            <a:endParaRPr lang="en-US" sz="2400" dirty="0" smtClean="0"/>
          </a:p>
          <a:p>
            <a:endParaRPr lang="en-US" sz="2400" dirty="0"/>
          </a:p>
          <a:p>
            <a:r>
              <a:rPr lang="en-US" sz="2400" dirty="0" smtClean="0"/>
              <a:t>On </a:t>
            </a:r>
            <a:r>
              <a:rPr lang="en-US" sz="2400" dirty="0"/>
              <a:t>the high mountain summits of the Big Island and Maui, winds of over 110 mph (180 km/h) were </a:t>
            </a:r>
            <a:r>
              <a:rPr lang="en-US" sz="2400" dirty="0" smtClean="0"/>
              <a:t>recorded.</a:t>
            </a:r>
          </a:p>
          <a:p>
            <a:endParaRPr lang="en-US" sz="2400" dirty="0"/>
          </a:p>
          <a:p>
            <a:r>
              <a:rPr lang="en-US" sz="2400" dirty="0" smtClean="0"/>
              <a:t>Damage </a:t>
            </a:r>
            <a:r>
              <a:rPr lang="en-US" sz="2400" dirty="0"/>
              <a:t>from the storm was estimated at between $25 and 35 million (in 1980 dollars</a:t>
            </a:r>
            <a:r>
              <a:rPr lang="en-US" sz="2400" dirty="0" smtClean="0"/>
              <a:t>).</a:t>
            </a:r>
            <a:endParaRPr lang="en-US" sz="2400" dirty="0"/>
          </a:p>
        </p:txBody>
      </p:sp>
      <p:pic>
        <p:nvPicPr>
          <p:cNvPr id="2050" name="Picture 2" descr="Image result for Kona Storm Da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64" y="269383"/>
            <a:ext cx="3901270" cy="26294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ytimg.com/vi/-JLq-3ZKCbk/hqdefaul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895" y="3412902"/>
            <a:ext cx="3913739" cy="2935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01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12192000" cy="6858000"/>
          </a:xfrm>
          <a:prstGeom prst="rect">
            <a:avLst/>
          </a:prstGeom>
        </p:spPr>
      </p:pic>
      <p:sp>
        <p:nvSpPr>
          <p:cNvPr id="5"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2008 Kona Storm</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AutoShape 3"/>
          <p:cNvSpPr>
            <a:spLocks noChangeAspect="1" noChangeArrowheads="1"/>
          </p:cNvSpPr>
          <p:nvPr/>
        </p:nvSpPr>
        <p:spPr bwMode="auto">
          <a:xfrm>
            <a:off x="1" y="3532853"/>
            <a:ext cx="7436706" cy="1952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en-US" sz="2000" dirty="0" smtClean="0"/>
              <a:t>In </a:t>
            </a:r>
            <a:r>
              <a:rPr lang="en-US" sz="2000" dirty="0"/>
              <a:t>December 2008, lightning strikes from a Kona storm caused the entire power grid of the island of Oahu to black out, while then </a:t>
            </a:r>
            <a:r>
              <a:rPr lang="en-US" sz="2000" dirty="0" smtClean="0"/>
              <a:t>President-elect Obama was </a:t>
            </a:r>
            <a:r>
              <a:rPr lang="en-US" sz="2000" dirty="0"/>
              <a:t>visiting</a:t>
            </a:r>
            <a:r>
              <a:rPr lang="en-US" sz="2000" dirty="0" smtClean="0"/>
              <a:t>.</a:t>
            </a:r>
            <a:endParaRPr lang="en-US" sz="2000" dirty="0"/>
          </a:p>
        </p:txBody>
      </p:sp>
      <p:pic>
        <p:nvPicPr>
          <p:cNvPr id="3074" name="Picture 2" descr="http://www.cascadiaresearch.org/robin/Weather%20radar%20dec%2011%20cro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7" y="4585549"/>
            <a:ext cx="3814744" cy="21661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165014" y="131479"/>
            <a:ext cx="7271692" cy="3312761"/>
          </a:xfrm>
          <a:prstGeom prst="rect">
            <a:avLst/>
          </a:prstGeom>
        </p:spPr>
      </p:pic>
      <p:pic>
        <p:nvPicPr>
          <p:cNvPr id="7" name="Picture 6"/>
          <p:cNvPicPr>
            <a:picLocks noChangeAspect="1"/>
          </p:cNvPicPr>
          <p:nvPr/>
        </p:nvPicPr>
        <p:blipFill>
          <a:blip r:embed="rId5"/>
          <a:stretch>
            <a:fillRect/>
          </a:stretch>
        </p:blipFill>
        <p:spPr>
          <a:xfrm>
            <a:off x="7554871" y="1173112"/>
            <a:ext cx="4396936" cy="3412437"/>
          </a:xfrm>
          <a:prstGeom prst="rect">
            <a:avLst/>
          </a:prstGeom>
        </p:spPr>
      </p:pic>
      <p:sp>
        <p:nvSpPr>
          <p:cNvPr id="9" name="AutoShape 3"/>
          <p:cNvSpPr>
            <a:spLocks noChangeAspect="1" noChangeArrowheads="1"/>
          </p:cNvSpPr>
          <p:nvPr/>
        </p:nvSpPr>
        <p:spPr bwMode="auto">
          <a:xfrm>
            <a:off x="7865817" y="4758089"/>
            <a:ext cx="4141073" cy="3127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en-US" sz="2000" dirty="0" smtClean="0"/>
              <a:t>Yellow – Power Outage</a:t>
            </a:r>
          </a:p>
          <a:p>
            <a:r>
              <a:rPr lang="en-US" sz="2000" dirty="0" smtClean="0"/>
              <a:t>Light Blue – Heavy Rain</a:t>
            </a:r>
          </a:p>
          <a:p>
            <a:r>
              <a:rPr lang="en-US" sz="2000" dirty="0" smtClean="0"/>
              <a:t>Squiggles – Flooding</a:t>
            </a:r>
          </a:p>
          <a:p>
            <a:r>
              <a:rPr lang="en-US" sz="2000" dirty="0" smtClean="0"/>
              <a:t>Red – High Winds</a:t>
            </a:r>
          </a:p>
          <a:p>
            <a:r>
              <a:rPr lang="en-US" sz="2000" dirty="0" smtClean="0"/>
              <a:t>White Circles – Sewage Spill</a:t>
            </a:r>
            <a:endParaRPr lang="en-US" sz="2000" dirty="0"/>
          </a:p>
        </p:txBody>
      </p:sp>
      <p:pic>
        <p:nvPicPr>
          <p:cNvPr id="8" name="Picture 7"/>
          <p:cNvPicPr>
            <a:picLocks noChangeAspect="1"/>
          </p:cNvPicPr>
          <p:nvPr/>
        </p:nvPicPr>
        <p:blipFill>
          <a:blip r:embed="rId6"/>
          <a:stretch>
            <a:fillRect/>
          </a:stretch>
        </p:blipFill>
        <p:spPr>
          <a:xfrm>
            <a:off x="4147464" y="4568412"/>
            <a:ext cx="2913399" cy="2166236"/>
          </a:xfrm>
          <a:prstGeom prst="rect">
            <a:avLst/>
          </a:prstGeom>
        </p:spPr>
      </p:pic>
    </p:spTree>
    <p:extLst>
      <p:ext uri="{BB962C8B-B14F-4D97-AF65-F5344CB8AC3E}">
        <p14:creationId xmlns:p14="http://schemas.microsoft.com/office/powerpoint/2010/main" val="168596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5" name="Title 1"/>
          <p:cNvSpPr txBox="1">
            <a:spLocks/>
          </p:cNvSpPr>
          <p:nvPr/>
        </p:nvSpPr>
        <p:spPr>
          <a:xfrm>
            <a:off x="0" y="0"/>
            <a:ext cx="1174553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effectLst>
                  <a:outerShdw blurRad="38100" dist="38100" dir="2700000" algn="tl">
                    <a:srgbClr val="000000">
                      <a:alpha val="43137"/>
                    </a:srgbClr>
                  </a:outerShdw>
                </a:effectLst>
                <a:latin typeface="Britannic Bold" panose="020B0903060703020204" pitchFamily="34" charset="0"/>
              </a:rPr>
              <a:t>New Zealand Cyclones </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4" name="AutoShape 3"/>
          <p:cNvSpPr>
            <a:spLocks noChangeAspect="1" noChangeArrowheads="1"/>
          </p:cNvSpPr>
          <p:nvPr/>
        </p:nvSpPr>
        <p:spPr bwMode="auto">
          <a:xfrm>
            <a:off x="6173516" y="1725768"/>
            <a:ext cx="6018484" cy="5169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en-US" sz="2400" dirty="0" smtClean="0"/>
              <a:t>Same formation mechanisms as with Northern Hemisphere MLCs.</a:t>
            </a:r>
          </a:p>
          <a:p>
            <a:endParaRPr lang="en-US" sz="2400" dirty="0"/>
          </a:p>
          <a:p>
            <a:r>
              <a:rPr lang="en-US" sz="2400" dirty="0" smtClean="0"/>
              <a:t>They are </a:t>
            </a:r>
            <a:r>
              <a:rPr lang="en-US" sz="2400" dirty="0" smtClean="0"/>
              <a:t>commonly </a:t>
            </a:r>
            <a:r>
              <a:rPr lang="en-US" sz="2400" dirty="0" smtClean="0"/>
              <a:t>known as extratropical cyclones or wave cyclones.</a:t>
            </a:r>
          </a:p>
          <a:p>
            <a:endParaRPr lang="en-US" sz="2400" dirty="0"/>
          </a:p>
          <a:p>
            <a:r>
              <a:rPr lang="en-US" sz="2400" dirty="0" smtClean="0"/>
              <a:t>Can cause considerable damage.</a:t>
            </a:r>
          </a:p>
          <a:p>
            <a:endParaRPr lang="en-US" sz="2400" dirty="0"/>
          </a:p>
          <a:p>
            <a:r>
              <a:rPr lang="en-US" sz="2400" dirty="0" smtClean="0"/>
              <a:t>Rotate in the opposite direction from MLCs in the Northern Hemisphere.</a:t>
            </a:r>
            <a:endParaRPr lang="en-US" sz="2400" dirty="0"/>
          </a:p>
        </p:txBody>
      </p:sp>
      <p:pic>
        <p:nvPicPr>
          <p:cNvPr id="5122" name="Picture 2" descr="http://www.stuff.co.nz/content/dam/images/1/4/5/2/3/5/image.related.StuffLandscapeSixteenByNine.620x349.1451vg.png/14265662243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008" y="1016912"/>
            <a:ext cx="5905500" cy="332422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QTEhUUExQVFRUXGB0bGBYYGRwgHxwgGB8gHh8gHBgcHSggHx4lHBwcITEhJykrLi4uHB8zODMsNygtLisBCgoKDg0OFxAQGiwcHR0sLCwsLCwsLCwsLCwsLCwsLCwsLCwsLCwsLCwuLDcsLDcsNzcsNywsLCs3LCsrNysrK//AABEIAIkBcQMBIgACEQEDEQH/xAAcAAACAwEBAQEAAAAAAAAAAAAFBgMEBwIBAAj/xABHEAACAQIEAwUFBQUGBQIHAAABAhEAAwQSITEFQVEGEyJhcTKBkaGxBxRCUsEjM3LR8DRic5Lh8RUWQ4KyVOIXJFNjorPC/8QAGQEAAwEBAQAAAAAAAAAAAAAAAAECAwQF/8QAIhEBAQEBAAMBAAMAAwEAAAAAAAERAhIhMQMTQVFCYXEE/9oADAMBAAIRAxEAPwB/PHrcsiiGXXxfz2qV+MlVgZHJgjoT9OtZZiMfmdjmJmNY1Ma7T5Cr9vFs5ABjKogE6fpXL/M6r+ONCt8Xs3VkXFRlkAaATOvurziPEhkykFpAggGdfMbVnSW2EiVAUzA8+h/SrWD4ndtEFWPp5c/TblSv7FPyOXD8FdDEsHUfmzj5z9PSu7GPtrBQszBjmVmOoPqYpXx3Frl9QC4Qjdds3STsYHI1W4djnt3MyjM4nlPy+NVP1hX86duJWhbl/wADnpzPv0qlgOJOjFbpRk1MlpI6f16Vza7Qd5aLsmaT4k5D+jQDis3rjMjQBBiBz029eVXevWxEn9U444W8SgyMrAa6HY9DzE0H+43rVvIuV/ET4TBg7b6Uu9neKJbuhLhK6kBl5zybqKcrN5LtoPaCXAJBz6ER1NPnqdFZeUOHw15xFyI5AjUeXMkVL9wCyWaPJTHz3Huq3g8wOWMpjmZoVjeH3S7E3GA3Bkf+Ip1MUMTge8ZhkhdZfOduopZx3DlS6TcYOpBiEB0/io9j8CyqXW8X8hv7x60FwuKKIEvKkEkghobfmV0+NTL7VUnDsVhkMQZGkQPj5+lXOEm1fvhAmY7+LkBuRArizhcM0m2Wbm1sxoeuo0oz2S4J3TZ0c+Iy3LTkPPX05b1clTadsIpCgQNKqG8c7nYhYI05EkfI/MVK7BFJEwASdd4E+6gXCsaDcuh7qEBtpG8D37CKsi72vfGp3jlUa0U/CxBHmGOxFJPDcZjARcLXFUAwWlhtOvL/AHrSO0vGbN97eHR8xZwHCEk5ee3Kq13gtvDF7qZmttGdWgxqNVB3adPf5VcvpNgzw+x3mHtvkOZwDmWQQefv+tV04rbVhaxDFXPssQyzHkwAHrUOO7QXMJZE2sgMZIZTHIZgpkA+QNBu2GBTGKXVrjXLaZjlCke9cwI15waWAWxvFrdyRYuo7Kp5NMban5zRBeG2nNtnDC6igZtpnU+us/Osd4ZdOHuqWzow11GjA/PWnPh/bKXCXAe7ICkuR4YPJo1HzovN/oaJ8Xwdyxeu35c94pACqCuiwCxOojU/rrQ3/lNsQLQurathkMJAVlM6QVnNpqQevlTlhryXkgXA43knX4GJHuq7grdsgAgSDpJMdPDPKOVHlYeMQ412bazcuW1KsA0ZzppAJMbaTG+sUC4hwp0IDCOfmZ23rXu3nC1a4h7p2UsM/djUCNSRsdvXp0pR7R9nruHtBkJvYfTzygwYKnUCQDV89JwhsGXVhy0P9dOle4bFszQCZA9oCDpqDp0PPlR3jfBHUG9abNh3G4MgdAJ13MQdd6WblhrL66EAGPJgD/QqyPHZ3tBcZIcu1tBDiVIyscsmRJMxp1NC+G8ee2022buydbZOkE6dYOmtVeA4lVv6sVS6pVh66aehgj0oXdttZdrdxSpmCSIPkY50sDcOyXaK3fIKE2wdO7PsgjSAfMa/GmsqS86b8q/M2B4i+HcwTyIg89wR/W1fozszxRMXYt3VYFiozQdjzGuvI1l1zhweFgAEjcmfjXV2dNNOZrzDk7fOrRAmoUjtedTCyKiVRU6iKAjK18BUhrk0BwdK8ImunNcu2lBoWE78qhAB8jzqVkmvu6jWgnDYNdGABI58/jQfjbQrSNFPnoBudqOiQfI19fywZ2inoxnf/MTdW+B/lXtNX3Cx/dryq0mOPi1E6ZYGs/WvODYk3PFBKkkAkb/7GR8KX+I8SZ/Ao3I9acOD4IWLa25ljJPrzgdK4evz8Off2umfp59evkevcYMB1rq5io1NdX9ADG29UcTazNK9N6wbx22OM8jV3ChpDA+/aKGYax16wKICQpjag7V+2WfNlEwJ909OdWMNg2ujKgIYbkfiB60Lw3EUQzEkDSNx76lTGM8OSQeo0+dbSzPbGyucRgmL5YhhoQJMkedGMJjTaQEEl5AZSYkf+M/XShZczIOvrUt3GtBzbxvA5e6jnqc+y6mi/EeKFlAVvcQQR8KENi7h3YgjnMj3Tt5jWqy4jNO2+49BzrrITJov6bS8ciRsczEW9BI1PPlv19aE8autEayvrG3IbUVS2FIYj06z6dKH4/GklpEzOvP4R6Ve59Tgr9n/AAvMzXSCdIHn1O/nT8tnJmbYKJgTJj186W/syug4UtEAOYHpVntfxEhfAWOSWKpqfKR+ldMZA2L7S3rgCFGZiGZRqqgifageLrA061X4DhriYg3cWw/aRyiOiAfiBB330FE+FOxto9u4O8YeIFSQOZ2840ojhGuC4zXHGRSiMFUQXP4lEEgExGvurT4kU4Pwm1h3uMqZc4DMY1PUZt9OlScV4b95t5RcCggggAH37bgVFjMM9x1R2YKTrB5b6wBvtRVRlaLaKAYzHaOW25NSZU4hwO0llrV+6zq0kXW0yxELI260u9meDst64AXysgy3Mp1ZT1jyPrNPeO4ajXc7W1uQo0ZjvyOTYHlNR3LgXRUgCGyk7NyiW0OmkdacowucR7LI5zKx74wf2ikzygyIAqnguC4tbndtYRrcxmkeHTyk+7WnDF47MpJVhp+HWR5xt6EUI++i0xOcNclZkBiIGoECRvz2iaNoyF/i3ZvEYebuGaVP/TBP8hBFX+BdpMgPfkoyaMWghT58x8KbMRfJtyy5TGqyJ9w5+lIPaTDIYhVxKswJyELdAG4CzmPzPlRPfomg3+K27lsXFZWXqDr8aD3bFu+SbTw2huW82jDoVOgMDpSDg+LnCstqxiT3VzZLq+JDOqvIj3+tTJ2jvYa+VvKjqI/aWiNjqNNyIO3Kjx/wacxwzD921m2hULvbYHc6nff1pS7RcGssi5bRIMJv4rRMQCJ8Sk7ch9Hvh/FLF5M8iYBzgcj18vpVtMDbVzckGRz10OvtcxSnWHjCO1XZG7hLiIJuJdWbbcwRuPJp/oVLicfbxnD8roTjMPHjG7WgdSepAgH48607ifZ/D3rpzZwQ2bLnbwmNCmvh1191ZzieG3cLje/tsMytmZfZzDXN5AMAZXXU+YrSXU0m4hY0BDKuzDmDr/Q9advsx7Rrh75UiBeKg66AjQHX1+lCO0QCXFxFpSuHxIZkQ/hIIFxOhAb5GhFlTbYOsMNwdxodiD9KqzYT9X4ZRoetWiax3sV2uc3XZmXuSCzWtZtsPaZTzXmRy+MavhcYlxMyNI8qwsxcq2pr2oLDCaldgNSaQdzXleLXpoD4pUDqQfKpiaiuGg3ueuLoFQPc1gHWpUPU0BXS6Q+TlvNXss6HnUTQDOmtdm5GhoDz7qnSvK67xPzD419QH5Y4bgnZ1ueEKGHtEddTBojx3jTLigyH2NI3Gu/xoZhcOD7dwgDlURe2jZoDwdBqPf50XOrtT7kPH3ouxGy7etT4ezA57fGlDAdpfFDiFJ3H69acrOJkSsGNdOc7Vw/p+d5+unj9JXF8HKMgIhp2ryw90mGEj4VK5uGCDpG1RWLTsdSV9dRUeLTyfW8CSTIgnn/KpO5iJMxsOlXkkCBHwqK8k0QX44AIr67qI3qMOQrFhqOQ5+ld22mNCPL/AGqvqH1izB8ulXlgCZgioS4G9DOJY/8ACDr57RPrTwauYrHqsFjqa8wmGa64tpuToeWvn76UeJM7PkJ0G3v29P8AatC+ylszslxfEqSD0gwfqPhVc8bZqfMz8K4UmCtGSAYLMeU7/Wg9tItG8Wu5rzFjbgAw5+gBnWdtqLdqeJW1aLxK27YDFhtJOg90T7xUVnj63l/Z58vJyoymOZI92+ldvM9MADC8FxFlnFq6WV5NtXEEEmYDHfmJpg4HbuuxN62yFDOUuTmPI6GKIYu0bip1ENmmNuW2lfXQpui5Kh0UjXWdiIEz15VWkuPiHGgUZidB9ZPSq/F+JraEsdTEDqZqh/xG5dfKi5YIzOdhPlzk0H7X4t7d20SLU5iYJ1MDcA/pNKQ9GsbeuuqvbyjQh220O2p/LM7UNw2HxDE3AyxmVSznRl3zAAayeWlE+GcZS4qslpzK6sqbHoZiTrtXdzK6KwZlOaFJUj0GSADMH4UBxf4cq28ruLpPibMIkDkANY360r8U46lm6+S0wEEFmWCAdCFnVhTXw21eS863PGrQRcEbjYGQDsNtfWg/F8Vg2xPd3rZuXhlAC6tr1CjeNSNd6AAXu2llgistwuv4tB6AwdZqDG2LGJm5eR7VwQQ1tl0E6SQIJJzeY0PWmgdjO+8elkMZIZAzak9Tpy867x/ZjD2Vd2t965jKDoBAjQAExOsHnT2F7L/F8dauW0sC4uM5HvdGAA0IcCc0ztSnc4Jft3C1sgj8txlBOm0PAYb/ACo+vZ/EM5Zgtq3yDuoPTRFUkDy09aO4Thz2QRcNouZGZncwI0IzKwmNJ9NKrcJn2K4liMKwIVrJ5a5lJG8FSVPpT/wLt3au2RcdSpUxcQQchPMDfKehEb14+Bwt1e6xHctmUmcjW7kjUEZYHSYGsbUnY3shdtZ7ti9LiYs5YYqDsfFrIIMEQRr5UeqfxqrYVbhW5bKlo1g7qeUbEefKqHGsJbujJcUwTAbkCuwPv686y/sx2vfDENANlmhx+X0/lWxYfFWr6B1YMGWGHXofUVFl5o+hvE+x1jEYT7vCqMxdHX8Dt+IDzO67GaxLFcPuYN2tX1OUkqwHVTEqfXXzEda3DglxrWIfDXXDI3jsgzIA9oTzAOvUTQb7WuBm7hVuhfGpDNHl4Sd/y+R2queveFWT8OzI2a3LdQpytHVTyOvn8Kc+FYrFNbV7F9XUmIAyupH4cpETofL3Ul3rxCJdWA6HKQNip2b4yPhVrs7x1rbZc5S2zq1xQB4oPU7Hzmrs0mw9lO0OJ7lrmJNsLbkE7MYMaiYDTPkaerOIVhIM1lnCL2EONAts0XU9iJXTm0nfz86enw7rBUwvNQP5+VY9TFyiOPQj9oDBWNCdD/rrXy40gTcttb130YD1Kkx67DrVfBXgQyzMbg6mPMHWuxjQD3b8x4SeY6Hz+tSBBLoIkEEdRrXRANCbN/K5QAgbgAaefu6eZNXLWMVtjtEjmJ11HLSmadranpXJtAa1G13XU1IGoD54jUV9cAIr52Eb1CMRB2oCP7v5mvqs/eh0NfUB+Ub1U7hp9492HuWwDb8QO4JEik3iXDntGHWPPlW0ys6FsadeyVxja1/CfCZ5f6UlutGuzvGDZORv3bHfmJ5+m1Y/txbz6XxZL7PgvsNorvC4hifEwgeX6zQLEXPCAGgakazm8gRyq3YZLiQGIHzB8+utefmOmX/BsYhSNDMaaeVQW8VqDEKR9Kq8M4eLanUkkz6VLcsldFUnQ+LePKhXvH1zG6ElTM6R/Pau/vGQTqT0Gvwqlhl7seNxH4eW/UUKx+IZIUmRqNgDqZHlWnPLLrpd4hxMDTK0g+ny86E4u/cYqR/EIIkDz6bVXXEu+YSxkQQecdams4a4viiI9oE6GtfGRl5WosNiTOZvFrvO/L00raPs0wo7l7pWCx0J5isjw2Mtm01sqo0JnnPWadOyv2g2bGEt2rpJYAwQN1Exy8o61c/PLpTv+l7tlYa8MVeYDukXKBMElZX05kxrypl7IPZ+62VRVWEWVBkA5QY91Z92h7Sn9ncRy4f9o1kaZAfzLEfHWnw4lMLhlgKgy+HJAEESSQdhzmZ1rf8A44mfRDGYJb5mXAkSFPh06/6VRt2cNh3uNbK22UajQt10J1io+G8UAwvePLlgSFQmT0WNB7+dUuEcOt4hxdu4Vy//AN32UHLSYPwoVq12ev3LuIbxK1vKCdJB5rB6Rr615x7jlvD4m0pAuXYGbKpZzyAVQPlIFSYmxfPed2bVldjdZWmP7oBEgDzqjw/vkdbVhRkPt4pyC7nSYgmZ2A2EeVBGXguIuvZN11yZjKpIBjlMSBPMV2bcyoYAgz4dY9cwMa9KupaCqqzHT3DTTYUPe/mdkaQFHiYaAjz/AJCpU9s3AhKqXu3FGoJHPnPy0qXgnC7drPcgZmJJcgZjP96J3+VReDDozQqodupJ2HvNXsBeLqCwy9FHTlQSa/dCrOx5CqNnDAsGcy8bkD5c49Kt31LEdBr61Nh7Q1PM86RhHErcjXSNmA5/E6Ui8a7O3iQe8YqNdVgak75Y2PlzFakuCAmN+tB+IZFbKJZzvJaPjtt0qpSsZMcfesMPDnUiMwWUjScysCd4qfF4Nmt279lwLa+FlljlzH2gDByqwHhnwx0FMHaXiLYeLl3xqxIyKQR5KJPTf03qPgXHLYyp3bBXzErIJKknWBuTr7piav8A7Szzj1rvXNy3bXMyRdyT4mAksFjTYnQDb41uzXaC7hnzBiUUKGTqJJkD0n51pPEeBC47m24shgrMwjVdwynWIIggaFT6zm+O4dlLZRqkEnry9NNNPXTSqnuF8bzZtW7iWr4AMGVJ3GbePUUavYdXQowBVh9aUvs54pbxWFUZhmyAXLf5WUlZHQHLP0orw3io7+9hSSHtAMJ/EjkxlPkRHwrGz2tiPbXhv3TF3LaxkYEZRyDcwPI0o3Fiv0V9oPZ4YtEAYW2kEtlkwN9tawLjCG27oAYU+IxzP00ituetiLFvgOOKkkHxj2GJIynyIrR+ynay7dSLl3VQcz8yN9gIJGtZLYtmVCEEty6HlRq/h7tnLJKFoh+XnB3B5dd6dmk2nBYxA2bxknmRB58hvvVvGjwsZLBx7I1+ArI+A9qMT3yIhW4fOeep1AmnjAdo7zWy3d5ozDMIJ8PVfLb3GseucX5Cli8zIgBZ7isRlEAlIgSCw5EmOcHpXVzG3hmyqEPhnNpptr6GR60NwXFFD993hcT4YGXLvo0eY6c6YLWNt4q2WNsgkbjr1nQmo3Lhq+Fv3CpLNNXsHjWUxuD1pG7YYi4ohSQZkBG6b6bgevWifZLjoe2M6uWA1J8upHOtM9aWna5iJ0Kx8PpXefKN9aAYnFqwU5gSeazKx1BqbA22bUgmOc/pSMY++XOgr6hfdN+c/A19RgLd/iSsWVjpHw91JXajBlvCrzptGlcXuKftA24nX6UwvcF+2Db3+MVU9Jvtk2JsFTBEGoMtPXGOAu4JjxD50o3MIwMFSD0ir0qrpcYbE+k/pRG1xl1IIAgcqqfdW/KfhXGSleOevpy2GTB9p+VwR5jb3ipL/acicoHkSf0pWIqTDWC7ZV1ME/Csb/8APxuq/k6XMTxdrhm4AR0Gm3nRTh/G1Y5XJBMASBHx5UtMK5NX1+XPUxM6v023L8ZmBULHtBdT79B8KA8T4i1wwJgfP1qH76Si2yYQGYA57Sefupq7NYPhxAZ++uXeahGyA9fDqd9iann8px7FtpawOAuXGCIPEdhI+nP0p54T2JChXuZLlx20DuLcGJ2Badf9qYuCYfBd8+JFrxAhSuQ/s45qmpDHrqfSpuK4zhzZLzXriItwMMrSCyGYIIJUzvEGCau0YnwX2dWi7XcVdDsRAtqSFUebGGc+sDyqHG9n3xF20+cXbIDMUJggAgDfaY6UaxGPXFWhdw723BJGZ5AJOygaEmY0kDU0Ix/COJWUe/nsvCeGxbXwiCOW5IG0UpaMHuI38QbZ7i0r3VHhOyzEbk669KE8CxePa4qY5Uth9cynXTTLlUkCdNfX1oXd7Z4o30srZuFfxfs2Gp2kkbAa/rTTaTvbZztmMkm6ugEfhTczv86Php+LYO2LRkkJqSCTHnJHMztzqEY23hLVhrii0rZUVdPAIgbaefvqnwzGDFOwKXBhbGUrof2jidCd2A0O2pIqfE9j0xV438Vce4AQbdkEhEC6jQHUnnS/9MfNxXyhWOWJVhz9/TzoQMVbe/3NpS0GbpjwiNdzodRQnEcSf749tbnd4ewgJRRBJAPhBP4dOXkKv9msbccBriFe+LR0UJ7K+8SfPWjBqxxPD58QGLHKgBAnQn46axynzphsLpMRPxP9dKX8bdSdPD3bjP6f3jPU79aM/fgDbWRmeSPJRz+lIL6rIiuthUWHvg6V27UjSWTpSp2r7QC2t0JlLIszE6kxBGmnv5imJcRoRzFKnbfhOZRkE5wQxiSBvMjzFOfSpf4orYu0ouWbVkFswAOd5EahRGURpqRSbi+BKLrPhr2S5bIzWyQDqd0AJ+dEOCYS4cFfcXH7w3Mr5dWQL+pGvSr/AAu6qYSyxTDl1cQzSCDtmaBqA24J61okxdlMYt201tgJtRbfNsAdCpnaAw091IXGOFlL1y0mTJcLBQskwrMQSI5MOXUetM9/jlrB4Z0VlxF245uuwBC5pB1GsnNoPfQfs9iLlz/5l4S67ZLQA0QEQ7kEgwJBAkSdTIogFPs9urZuYsEqrNcQrIEFVJ8I89SY8waeeOcPBxeFvAlSCymOYZToeuutZPgsahxCggd13iW1HeBjce2zHvJkGAdB/wBo2Fbe9o3FVwZ1kDluPnU9eqceY22GCiJ5aisP+1VLecnMTdJygLooQSTmPM7RW93lAAk0r8f7N4fFCbyghQTqIOvVqXNyix+arEhgJymdzpFFbeP1y3JddQZ21G4E6GfrrRbtRwFUxFwlhbtLopiMxHJF5xQMYdCpDPkYSQCN/I6aGtkL3D+MWrLB0U76rpy21+NMGG7YrGS2e6BYlWaBlmYGkiATrSNeieR8xpVjg2Jt27oa7b7xButLoHzgLDE3O8e6MxAgAEEkfmy7RpFNX3kWVLETrrlQ6eXWgfDu0eGcBbOFASNddSfNt40Gn1prtkXQIKqBp4YI2jbTUdTXNbt1UKXFePC7IS27LE5pifpPprS9/wAdvWnKsptLuVOhPrERTjj7V6w4W09pAusuigDnEnmdOelZ9xnij3GbvAGYH2lG/WetXOb18K3DRwjtdh0Lm85XwwqwzajWSZ5nlTHhu2aLZm04usRM6AA+YJze6KxDEnMST8KiUxW3hBLW/f8AMN7qnxr6sE+8N1NfUeB6YTitDzOnvnT13NGezPHDburPstvJ6D+jUNrs7cL/ALODBkA9eQ+Fe3Oz11crhcqsNS2kOJkA9PD84qAe8ZjA0bQeY5f1+lB72BJvBsqFeRO/0qjesi0mV22lTqfCR7tJkHXeorGPVAHckpBIJfnrsN9YpDV7tfayWPaCfr6ab1mjGr/GuOXMQ3jbwg+FRsP9fOhZeKcpOyK9s4hkOZTBiJ9ahNyomeq+z2BPBYQ3AxE6a6a1UvLBiCPWuuHYggkAxP6VebFlpDqresz8ayv6eN9jA/7wYgBR5hVn/NE1sf2f8SbE4Z7TpasqIUXFGXMSN9IE6CdZNZxgsFhtGaW/uzG/nTPw3jD4MqVysk/uyJAHv20AE6Uuv25vpU5NK8YsWLh+9XLTLGQMYlsp0J3Ov5jH6lc4t2m4Ul0tbwQut1LShPoSfpVv7TDZxNu1il8SKELoCJyliHB5SNANdzS3xPtHgkTJhMGodlg3HUSPMAfWeVXzmaVaHwzG/esIuOvKqZPFYtFsqA25ggCJk/L41N2L7SXeII4EK6kBmg5fPKZ0MfDSs3wuNfFhFxdy4bKAkKCAS0jQbAAgETyk1qfZ/iGHsW+6m2PCGVRELyCiNcoI9o7mSaLBKm7ScXXC2WDModzGg1gmCQNzptVhMMRhbYtMwQAe2AC06yyxWS9seMlsQmItspNpyqyZzEyxMRoJJEenrWmcLx963ww3cWFD5NANgI8II6+VO8+ocu0O7N9rrYs4hJm8t5oU7HP7EETpoRHlRHs3exFzO4bKAPxagGAevqKA2LL28Nhc62zJ724pUAzdkqAvUdfKilzi5RCjq696GjIBoY2HINANFgJFu5ke5ib7C9fa41sJMgMT4TJJHhidudNRxRtY20js4t4fDLEyFLuQssdojn6il63wVRaa9bYNhrJNxhdBFwvqMsgbrIE+vSjHE+KG5gVN227ByqgKRJP4RM+zII1HnFFKDXG1RbeUP/0hLHSShGUssSdZYyZMCq2N40AtguzIuYFlggshBksQdEzQI56A70NvXD97tWrxCkWiTLTB/KwGhYDUdfdXC4bvUugG4S2ni8X7vUDTU66mIAmKDNvZzjbOW7xVRm8VsBpBQxBU84+tNJfnWRcJvFMlxhngqCJ0yoPCJ6TrvvFaRwriS3bameQ6VFhyrHEMN3gGU5SOYq86BrZtmdRE/KquGuaeUxVwEiI1pGxrjfAcZwp7l22Tcw7MCSu410JXy1E+dVuz3bi1qL6LuSMqSrZjJlZ0YSdefStzeyrghhII2NZT2m+yYNdN2wwUEybcRr5NsOu3WtJ1L9TgDi+19lyGtxc1JS2yRk5jUGNNfPWhXFuP4h0zurLaYEQSATpuE2AJ2joNzWk4D7ObORc5JuKBqAAB7h9as8P7C4Isrl+9ZTKy8jTlG0a0eULGW9g+zzXZuPCqsAEnRJIgMJ2O8b7Vv3DLBVAmYvH4vOoW4VaykKFSd4A19dNat4VAsBdo0H6zzqbdVHeMsBhqSPeQflXqWhGuvr+tegzrGtUcdjQmrkADkSBM7c96kAfa/h2HCm8bYa4glQOszpyEkV+f+L457jMHQ5yZGYGQOgHn6U7/AGidpLly0GW6LRJymyGGaATuAT60l8DOJuOEt5iST01nqT9a0lyI6qW92Sxa2Bfe3lQiRMSRrrl3jT6UQ7F8HwxU4nGEm0DFu0vtXGG+kjwjTUmOWtavi+zuJxVi1hzcC2FtKHcfiIEEAAxHr51bwXYLBWLeVbRZ1AYuZlvIHp5UvM5ySLuEbEW2GHwIwVq5A7264Ruoi2BqTy/WmLgHDL2HtI7mwoUQWZtW8wAJ/Wh3bLiC4fF4c3y12zoQDJVfEDMEa6bSSadMDxjDYpFa01tljQx7M7iN518qnv2IVOPMbua41+y1uAWYKRsY8IIltxtWcdpMSlu8WsXu8kkyBAUSdBrrp8q2Ltt2ZFzAOLC/tLYzpA1Me0Pes1hmK4fdT95bdZ/MpFafnPRdBmJuZyWO5qsVq5ft9KgeyRWhRFlr6vY/qa9oN+gsFw5QZA0k6c6647w03LLqIWFIBjZmIMx7q+t43I0HUDpv0mAK5x/FkABJGU8/I1zLZPxjEzZC3XIvoxVlE+Ndw5J0JB0B6R0pcxOILEzoOg2Hup27YcHzPmtgsADp0XeR8aRr1sgkEEHpWiKhJr03DEV9mopgOLiVW9atXE9mWSWVeikMNByBmgAzVyBTF2p4batOcjIZ1CqdQOUjXXrrQCKdDg0TS5pJGYaa+7yodFWMHfCmG9n6Vn3zsEEuHpncLoJ8/p50YdstplLlj+E66R1peKwQV+NSXuJxABzDWdf651z/AMd6rWdSQRt8SKXcyAShYZcsjKRqwnSSS0HlRPHdoExKOHCB1tlUdgAToYlgPb0AB0B1pTt8QIFwAe3uecdKn4XhEuGGZgJE5VkwNTGvSuvmZGVpq7PgWcIt82e9AbMXa5osbKEQyNRqCPlTB2OxNziPfuwsIokQVOoZYAEMAAB0nbal2x2jS0qIlojD22IDP7R8yB186mt9r0F22cMi27mxfu5GupfLIlhr6zQCw+CKXT+NFuEEa6hDJMb5coJnlWocVxTYtDhw7LbXu+77sDKwYEjPPiGo20231pfu4ZHxuGvI7XlJGe+6aOSR4e70CnKfdvyorxjFJZu/sG0ZEMzqGSRDAEDNodh1p7o5FcRmK277ICbYFoLmYZipidzOukHodaTeI4m+MUt6/msqjZAQPZJEzkb+7pptpTJhcUDnKaIvdkFphbgOumbnJHu10rlrd65fIuWxiLVxQfZEqdoK7yCOWum1I8C+EY1WLFnZhbDlrZUgHQ6lSNDOuUmN/KilnAE4K8gud4+UXEA5FcpDLz9wpd4Zwx0xOIss4Vrinu23FwFswknc6QR1mjNqLV2zcy5Vbw3Mp2n+6PwgDfcUUKXHXe9asY3W1dB7tlOgn8xO49/KifA+J+FrJco7KVUIdCI5EwTv1rzAZLdw4Z/GlxgwmCNdQ3xodx3grWIvW3kJIIO6sQduWX56ilQt2x3T5B4VmOcDTdeqkRoelFMFxdbDLJPdHeNYPkehpYw3E+8SRmYqssI1HM7b6x8a9bD5wpzaPtrzP89R7jTGtU4Nxe27Oo0g6CZEb6fGmS03OsPwuPbD3QzrIy5CTpmX37MK0DgnahAgzMSu2bmI/N0NRYqU6ho8xVPGsyDMJZRqViT7q9wuPRxIM/10q1IjqKQJ57RoH/bwg/Cwn/8AIzCnnE+6rfEbmDZYN7fkjgtrrOYSw9xq9jOGWGMsBry2+dJPabsRaOZ7TwW3UqriRtyzD1B6VUwjlwbHYV1yWLwcrIyzr4eubXfrRPvR+Jgumx3+tYuLOKw6oAltHJgXDmCt0i4CNfIio/veOw2t9jeLbBgzER+Vo8QjluNNxR4jWtdoeO2cNZZ3uAA6DXc+RExWLdrftC+8DKttwRpJKkaT1U8opb7V8Se6ykm8JnwXARHXLyI22qTsl2NxOOY90vhWJZtAJPpv5U8kK0JsZ790AgszHz+FP/CWxBbJhLA1VrZaDBzec/Ak038A+ye0gHeM0g+IgjXqAANOWsz6VoeC4eltctsBR0H9b1n1fKlIEdkOEYizYC3rpdzBI5LAAgbdKJnDvmcBiVJ1k9N1XmPP+os3XIIXNlkb8z5CdPlXgaNI0+fqaGjMftH7OypxF7EaKwAtQMuugAG80vXEt27yd24tZlnOwhkIJER+WADWndo8Ph3Rrd8TbcgE9DyPl68qyDtZwAWG/ZOLtmJklc4mef4hG1ac3+mfX+tS7KcVuqMmIYsQcpO8kzqpA1ECdqNXOHpcUhrdu4jeQII+FZPwzGXLfdvaJdJAgmZgbA8jHXqetOfYztd96S4iwjprlIPskxudzp86LLDljzin2ZYK6cyh7J/uEEf5WBj3UAxX2RSZt4rw8wVg+6DBrS8LfzrIYHketdRqI09PLrS8qeMi/wDhE/8A6hf8v+tfVsmb+6K+o86PEnHeNjHwjTX5/Gg/aPgqXlORgjDbfKQd1KnQ9Z0pgGGlc7PL5tV9KluWwzSUygDWB160jxkv/Er9hhZviLY0zqJBXoT0386q9pLa35uW1VSWECQWIIjQg6ideomtXuYVFUqyBkfQgiRA+U0GxPZfCqpKoAPInTT5DWnpYyFuEXCmYDYwQdD8KHXbTKYIg1rL4a3bhZzyYI3EetCuJ8DS8/hyKQOX9b1SWcMTzrmaaMf2bdh+zAOUwxmIEbmfOgmPwPdkLuT029IiZoCjNfTVz/h7Zc3y5+8VWK6wNaA5mpMPh2dsqAsegE1yyEb1bwGONogrIPM9aAIcO4Q6tmuWycp/dx4j6cgB1NeNjgoZWtqgMkKN5PVt48tKjxvHrrk+IkcswoXmLHU1UsCzq8nQbaAbkmI/1NR3rRRoMSIkcvSuLd3IQVOog/DWjh7S52Zr+HsXmZQuZlMiNoIIg0XCMvDcRKW0BRUMOBZUKmfKNN9W0ihfE72RwquchOYs35teflVbgHHMPYuq7WTcUmSjGMhB8LWyNQQOtE+1OPwmKyth3dWJ1tuAI3mCOZnzqZQnOPti2bbscrwxKEEHQ5ST6+/SmLBcSNu0uU5gTnLrGYZiQZO/+lK/BeD2r6AC4yFBBkDfz6jfTzoVjjdwjsqksh6g5fVSD7/jQetPvizdQOFBdfEpB5jZgeWorl8K19ZFuDuVB5jy6dOfpFZdw7j9xCYcgEQVJMfPTeiuG7VG2QymGG8aAjzHM/y9aMPTj/w+ModZAb/LsVIPITMjaDVjIxsEQtwEmcwHjVd5/vaDzG9U8Fxu1jLbA6H4a/0a44VaKM1kOzLKuub2lYa+F41Xl6UBRu8Ae1eF2wC9qTO2ZCN0P5hAPqI99HHYVkDG1LWWM7SFJ1KmPZO0TTt94a1kJBKbMcviHr1jrzBFdO1lc0iJIMofbDDRvcDB8qQKOCx3eWzIDjUMsTHu3/Sh9h3tlspyuNxsHWenOOn8qLcX4PN6bFzxifDEMB6cx5esVyLDXf2eIBW6PYfYNOkq/PzB5UwOdnO0RXwFgGjRGMTHQnf0pywfaZSuqNI3EQfhzrHsVgHGa3mD5RqlzwsNJ0nlO2tUcFx7FYU+Akp+VjmX3Hl6VNh62HivavDm3nUhp0g+Bh/2vFZXxvt1eW5CiyyL7JykwOW8QfQmpb3bOzfB7+w6MdGeyw8X8SNofrS5xxLV39w9uBrDKEb4x4vjTkLU9jtfiFLOL8kjVTt/lMjrr9KZeznF7+Iyp3asSDle22w5zbaVLelLHY/sText1UAKqRma4QYA8up5Vu/DOy2HsIq2bZDrpmPtHSJMdQN6Vv8AgkKOJwLpDXrVhyTA720NfQDn7tdqe+G4eLSoEFsAeELAykHpXVzhjXEIYAwx0OunUT+lW8LhFVQoBYA7mf1qFSJMAht2/GWY6kk7mToOXpXrFidfD5Lv72/kPfQDtr2pXBKsqDmIJgjSDO0Ty6UrWvtWR0zfd7izOUggyRy0pyUa0i5bEGcxA3BYn5VVTiqN7OUwYMHb199If/PN1x3lu3nTKTlz+IwYIAUbjUxvp6VDxDgohr1prtq3dScpJyjP7UiQQZNPBp24jw5bq7KWGozCaTuJ8IN2x3ahQyAgLBOoPsyfL30T4DxspZDYh10OXOJP8OnMRr8qYMBi7d9Qysjd4JUg6NT2xNkrGLmLvYJwt63Ft0zGB4W10Ow6ZSpo/wBm7NlbtnGYaVtt4LyE6qLhAkbzDZSROg2p14/wDvrL2bmqkmORE8uh11HoKyu/2Vx2DuN3ILoRErsytyZZq5dTmNkWJMALcB0JkA/zq5hn0hhDc/8AehfB8ScVhl7xe7uxDL5jmDSz2lw2ItXEKYju9YBYnXnALSvoDHrUSf0s/d6v5h8q+rL8mI/9Q/8Al/8AdXtPwGny4Axhhlb61wMTkBzeyTv6dahxW49R9a+xf7i56VCk98LcU+JWXkp8/OguHwrqGGjakZecQfj0q4vtj+EfSux+H1H1oBVbggXxoTkJ6bH9CedUb3FLVjR2QEmAY+o/WnTEb3v4/wCVZZ2+/en+E/SqlRXPFLmR300YwzpylQwMSDOvwqipJAGRc1uHBQAHzJHMEH6UM4Rz9Lf1q9Y9o/4dv9KolPtNiiX9gKGUEHWTrqfiIjyoEHjSmDtr+9T/AAx9TS8u9BPGrmat3Nqqig3wNdohOwNcpVqxsaCTYbhNxwSoBj8M6nrAqu9qWgKQdiCefwqxw/2/fUON9tv4jThDVjsffYAmFBBMnYRtJE70KXhzlyiRcYfkMz6Dc018A/d+4fSlfAf2hP8AEH1oKr3Ccbds3IM22P5vCSOhzDY07C2cQy96i9wZIiCZA8UOD/QAoB9pX9st/wCCn1arn2c/h/xj/wCJoz0qUL4j2cD3HFkwFEifMef12pckqSCK1btd/bx/gp/+wUi9vf7W9Bg+FxZTVWKnyNN/Au2D+FbpEA6OB9daRqJcO9i56frRgalwntiruUJUyT4SQOWo13GmlEBjrDwpgK2q+R8uoO2lYy37weo/Sm5/7Kv8T/QUsM6Y/C2nX28jj924PyB3K/Tah1i47KbV1Vu24nxfVTy9RptUWF/cJ/iH6Vbxe9r+K79TSDu/wtL9pSrN3lsAKTOYgciZhvdQXiHA3Ks6xcTTMABmBXQkQREx5896LdnPbPr+tET/AGv/ALf0pabKHwa3CyBe7ujVQdA46QefQ8/nQm5bKNDggjcEfpTl229nDf4f60v9of3v/Z+lNJg7J9okwNuTiC+Ya2UYwPU5Y25U4YPt6XgW3GqgguZOkSp29B7qxK5vRTD/AL1P8OovOQa2QdqL7E+01uROT2hPzNUuLdvUsrcVs4b8KqGXN/FqCBtQ3sB/1P660sdtvaf+P/8Ak1HPs9UeMcUu41++uW1VQCIViToN/E0mIrjBXWw11cyh7ZBMoRLKR4iImCPMcqp2f3Y/iojgv36/wXP/AANbwhThlxozYe97JkJcXKSTyVlkE6RrEzT/AIDjWdO6xC3cNegEZtEMc1YgiNYrMOFbP/En0rWbH7qz/XMUqcWzhbZQNlDLqSQVaTzzEanz86E8Pwdq04Nl1RQ2bu9cq/wrMqYnYirnBvx/4j0Dxf8Aa29360oZ/wALxQXUhoOsSDoY8+RqlZLC6V1ywcpkEaHSRvrqKSsDuf42/SnLh+xpZgeYvGrZi8gJE5XUcidfZ33ke+iaX7OKtnRXUiGQ7j1FK/b3+yX/AFt/+a1D2W/tI/wx9DTk9aW+xv8A5Qwn/wBM/GvqYq+pbVP/2Q=="/>
          <p:cNvSpPr>
            <a:spLocks noChangeAspect="1" noChangeArrowheads="1"/>
          </p:cNvSpPr>
          <p:nvPr/>
        </p:nvSpPr>
        <p:spPr bwMode="auto">
          <a:xfrm>
            <a:off x="155575" y="-1347788"/>
            <a:ext cx="7600950" cy="2819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4"/>
          <a:stretch>
            <a:fillRect/>
          </a:stretch>
        </p:blipFill>
        <p:spPr>
          <a:xfrm>
            <a:off x="134008" y="4528812"/>
            <a:ext cx="6055856" cy="2141514"/>
          </a:xfrm>
          <a:prstGeom prst="rect">
            <a:avLst/>
          </a:prstGeom>
        </p:spPr>
      </p:pic>
    </p:spTree>
    <p:extLst>
      <p:ext uri="{BB962C8B-B14F-4D97-AF65-F5344CB8AC3E}">
        <p14:creationId xmlns:p14="http://schemas.microsoft.com/office/powerpoint/2010/main" val="84559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3992</TotalTime>
  <Words>631</Words>
  <Application>Microsoft Office PowerPoint</Application>
  <PresentationFormat>Widescreen</PresentationFormat>
  <Paragraphs>101</Paragraphs>
  <Slides>18</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Britannic 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dc:creator>
  <cp:lastModifiedBy>Jennifer Griswold</cp:lastModifiedBy>
  <cp:revision>289</cp:revision>
  <dcterms:created xsi:type="dcterms:W3CDTF">2015-08-20T01:26:27Z</dcterms:created>
  <dcterms:modified xsi:type="dcterms:W3CDTF">2020-02-29T00:11:20Z</dcterms:modified>
</cp:coreProperties>
</file>