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99" r:id="rId5"/>
    <p:sldId id="300" r:id="rId6"/>
    <p:sldId id="301" r:id="rId7"/>
    <p:sldId id="304" r:id="rId8"/>
    <p:sldId id="305" r:id="rId9"/>
    <p:sldId id="306" r:id="rId10"/>
    <p:sldId id="307" r:id="rId11"/>
    <p:sldId id="309" r:id="rId12"/>
    <p:sldId id="311" r:id="rId13"/>
    <p:sldId id="312" r:id="rId14"/>
    <p:sldId id="314" r:id="rId15"/>
    <p:sldId id="315" r:id="rId16"/>
    <p:sldId id="320" r:id="rId17"/>
    <p:sldId id="316" r:id="rId18"/>
    <p:sldId id="318" r:id="rId19"/>
    <p:sldId id="327" r:id="rId20"/>
    <p:sldId id="328" r:id="rId21"/>
    <p:sldId id="326" r:id="rId22"/>
    <p:sldId id="324" r:id="rId2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0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CBC4CB"/>
    <a:srgbClr val="00FFFF"/>
    <a:srgbClr val="0000FF"/>
    <a:srgbClr val="455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7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7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9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1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0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9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3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3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1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EAED-ADF3-4198-969D-1444B542D427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0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://wwlln.net/" TargetMode="External"/><Relationship Id="rId7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hyperlink" Target="http://www.blitzortung.org/Webpages/index.php?lang=en&amp;page_0=20" TargetMode="External"/><Relationship Id="rId4" Type="http://schemas.openxmlformats.org/officeDocument/2006/relationships/hyperlink" Target="http://wwlln.net/new/map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-media-cache-ak0.pinimg.com/736x/6e/64/d4/6e64d49ff8c7871476332472e528fd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157991" y="308930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194848" y="4959235"/>
            <a:ext cx="10184502" cy="140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Lecture: Thunderstorms in the Pacific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90943" y="292454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Thunderstorm Introduction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822956" y="1163637"/>
            <a:ext cx="9393897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2600" dirty="0"/>
              <a:t>A storm that generates </a:t>
            </a:r>
            <a:r>
              <a:rPr lang="en-US" altLang="en-US" sz="2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lightning</a:t>
            </a:r>
            <a:r>
              <a:rPr lang="en-US" altLang="en-US" sz="2600" dirty="0"/>
              <a:t> and </a:t>
            </a:r>
            <a:r>
              <a:rPr lang="en-US" alt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thunder</a:t>
            </a:r>
            <a:r>
              <a:rPr lang="en-US" altLang="en-US" sz="2600" dirty="0" smtClean="0"/>
              <a:t>.</a:t>
            </a:r>
          </a:p>
          <a:p>
            <a:pPr>
              <a:defRPr/>
            </a:pPr>
            <a:r>
              <a:rPr lang="en-US" altLang="en-US" sz="2600" dirty="0" smtClean="0"/>
              <a:t>Are </a:t>
            </a:r>
            <a:r>
              <a:rPr lang="en-US" altLang="en-US" sz="2600" dirty="0"/>
              <a:t>characterized by strong </a:t>
            </a:r>
            <a:r>
              <a:rPr lang="en-US" altLang="en-US" sz="2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“up” </a:t>
            </a:r>
            <a:r>
              <a:rPr lang="en-US" altLang="en-US" sz="2600" dirty="0"/>
              <a:t>and </a:t>
            </a:r>
            <a:r>
              <a:rPr lang="en-US" altLang="en-US" sz="2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“down” </a:t>
            </a:r>
            <a:r>
              <a:rPr lang="en-US" altLang="en-US" sz="2600" dirty="0" smtClean="0"/>
              <a:t>motions</a:t>
            </a:r>
            <a:endParaRPr lang="en-US" altLang="en-US" sz="2600" dirty="0"/>
          </a:p>
          <a:p>
            <a:pPr>
              <a:defRPr/>
            </a:pPr>
            <a:r>
              <a:rPr lang="en-US" altLang="en-US" sz="2600" dirty="0" smtClean="0"/>
              <a:t>Frequently </a:t>
            </a:r>
            <a:r>
              <a:rPr lang="en-US" altLang="en-US" sz="2600" dirty="0"/>
              <a:t>produces </a:t>
            </a:r>
            <a:r>
              <a:rPr lang="en-US" altLang="en-US" sz="2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gusty winds, heavy rain and hail</a:t>
            </a:r>
            <a:r>
              <a:rPr lang="en-US" altLang="en-US" sz="2600" dirty="0" smtClean="0"/>
              <a:t>.</a:t>
            </a:r>
            <a:endParaRPr lang="en-US" altLang="en-US" sz="2600" dirty="0"/>
          </a:p>
          <a:p>
            <a:pPr eaLnBrk="1" hangingPunct="1">
              <a:defRPr/>
            </a:pPr>
            <a:r>
              <a:rPr lang="en-US" altLang="en-US" sz="2600" dirty="0" smtClean="0"/>
              <a:t>They can form on their </a:t>
            </a:r>
            <a:r>
              <a:rPr lang="en-US" alt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</a:t>
            </a:r>
            <a:r>
              <a:rPr lang="en-US" altLang="en-US" sz="2600" dirty="0"/>
              <a:t> </a:t>
            </a:r>
            <a:r>
              <a:rPr lang="en-US" altLang="en-US" sz="2600" dirty="0" smtClean="0"/>
              <a:t>or they can form </a:t>
            </a:r>
            <a:r>
              <a:rPr lang="en-US" alt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conjunction with mid-latitude cyclone</a:t>
            </a:r>
            <a:r>
              <a:rPr lang="en-US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en-US" sz="2600" dirty="0" smtClean="0"/>
              <a:t>on the edge of a Cold-Front </a:t>
            </a:r>
          </a:p>
          <a:p>
            <a:pPr eaLnBrk="1" hangingPunct="1">
              <a:defRPr/>
            </a:pPr>
            <a:r>
              <a:rPr lang="en-US" altLang="en-US" sz="2600" dirty="0" smtClean="0"/>
              <a:t>They can form in conjunction with </a:t>
            </a:r>
            <a:r>
              <a:rPr lang="en-US" alt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hurricanes</a:t>
            </a:r>
          </a:p>
          <a:p>
            <a:pPr>
              <a:defRPr/>
            </a:pPr>
            <a:r>
              <a:rPr lang="en-US" alt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Locations in the continental US </a:t>
            </a:r>
          </a:p>
          <a:p>
            <a:pPr lvl="1"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Florida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has the most </a:t>
            </a:r>
            <a:r>
              <a:rPr lang="en-US" altLang="en-US" sz="2400" dirty="0" smtClean="0"/>
              <a:t>thunderstorms (100s per year)</a:t>
            </a:r>
          </a:p>
          <a:p>
            <a:pPr lvl="1">
              <a:defRPr/>
            </a:pPr>
            <a:r>
              <a:rPr lang="en-US" altLang="en-US" sz="2400" dirty="0" smtClean="0"/>
              <a:t>Commonly occur in the foothills of the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Rocky Mountains</a:t>
            </a:r>
          </a:p>
          <a:p>
            <a:pPr lvl="1">
              <a:defRPr/>
            </a:pPr>
            <a:r>
              <a:rPr lang="en-US" altLang="en-US" sz="2400" dirty="0" smtClean="0"/>
              <a:t>Associated </a:t>
            </a:r>
            <a:r>
              <a:rPr lang="en-US" altLang="en-US" sz="2400" dirty="0"/>
              <a:t>with </a:t>
            </a: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Tornado Alley</a:t>
            </a:r>
            <a:r>
              <a:rPr lang="en-US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/>
              <a:t>in the middle of the country</a:t>
            </a:r>
          </a:p>
          <a:p>
            <a:pPr lvl="1">
              <a:defRPr/>
            </a:pPr>
            <a:r>
              <a:rPr lang="en-US" altLang="en-US" sz="2400" dirty="0"/>
              <a:t>Associated with </a:t>
            </a:r>
            <a:r>
              <a:rPr lang="en-US" altLang="en-US" sz="2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drylines</a:t>
            </a:r>
            <a:r>
              <a:rPr lang="en-US" altLang="en-US" sz="2400" dirty="0"/>
              <a:t> and air with different </a:t>
            </a:r>
            <a:r>
              <a:rPr lang="en-US" altLang="en-US" sz="2400" dirty="0" err="1"/>
              <a:t>humidities</a:t>
            </a:r>
            <a:endParaRPr lang="en-US" altLang="en-US" sz="2400" dirty="0"/>
          </a:p>
          <a:p>
            <a:pPr eaLnBrk="1" hangingPunct="1">
              <a:defRPr/>
            </a:pPr>
            <a:endParaRPr lang="en-US" altLang="en-US" sz="28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endParaRPr lang="en-US" alt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9" name="Picture 11" descr="ANd9GcT3WurgEAvC9euJfe90_mgzMmkD75dEpLbaV_UlkBMoX0l7e6m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" y="-9526"/>
            <a:ext cx="2376488" cy="1457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" name="Picture 13" descr="p031804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1567"/>
            <a:ext cx="2376488" cy="17827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1" name="Picture 15" descr="ANd9GcTqBWHKP0x2O0RY1nIT2EDEdIZouZ-Q1TiA8V5kArzX2azj0uxzw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7862"/>
            <a:ext cx="2376488" cy="1870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2" name="Picture 17" descr="ANd9GcQorJSe21YA7Q6UU3Km0KQhEuR2RdjywHNR_2m7ishWx2JTwQ5RA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" y="4939327"/>
            <a:ext cx="2376488" cy="1971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6658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74637"/>
            <a:ext cx="97811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Thunderstorm Formation Introduction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-1" y="1600200"/>
            <a:ext cx="9337183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600" b="1" dirty="0" smtClean="0"/>
              <a:t>Form when warm, humid air rises in a conditionally unstable or unstable environment</a:t>
            </a:r>
          </a:p>
          <a:p>
            <a:pPr eaLnBrk="1" hangingPunct="1">
              <a:defRPr/>
            </a:pPr>
            <a:endParaRPr lang="en-US" altLang="en-US" sz="2600" b="1" dirty="0" smtClean="0"/>
          </a:p>
          <a:p>
            <a:pPr eaLnBrk="1" hangingPunct="1">
              <a:defRPr/>
            </a:pPr>
            <a:r>
              <a:rPr lang="en-US" altLang="en-US" sz="2800" dirty="0" smtClean="0"/>
              <a:t>There are two categories: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altLang="en-US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 Mass Thunderstorms</a:t>
            </a:r>
            <a:r>
              <a:rPr lang="en-US" altLang="en-US" sz="25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500" dirty="0" smtClean="0"/>
              <a:t>– formed by </a:t>
            </a:r>
            <a:r>
              <a:rPr lang="en-US" altLang="en-US" sz="2500" i="1" dirty="0" smtClean="0">
                <a:solidFill>
                  <a:srgbClr val="FF3399"/>
                </a:solidFill>
              </a:rPr>
              <a:t>unequal heating</a:t>
            </a:r>
            <a:r>
              <a:rPr lang="en-US" altLang="en-US" sz="2500" dirty="0" smtClean="0">
                <a:solidFill>
                  <a:srgbClr val="FF3399"/>
                </a:solidFill>
              </a:rPr>
              <a:t> </a:t>
            </a:r>
            <a:r>
              <a:rPr lang="en-US" altLang="en-US" sz="2500" dirty="0" smtClean="0"/>
              <a:t>of the Earth’s surface within a </a:t>
            </a:r>
            <a:r>
              <a:rPr lang="en-US" altLang="en-US" sz="2500" i="1" dirty="0" smtClean="0">
                <a:solidFill>
                  <a:srgbClr val="FF3399"/>
                </a:solidFill>
              </a:rPr>
              <a:t>maritime tropical (</a:t>
            </a:r>
            <a:r>
              <a:rPr lang="en-US" altLang="en-US" sz="2500" i="1" dirty="0" err="1" smtClean="0">
                <a:solidFill>
                  <a:srgbClr val="FF3399"/>
                </a:solidFill>
              </a:rPr>
              <a:t>mT</a:t>
            </a:r>
            <a:r>
              <a:rPr lang="en-US" altLang="en-US" sz="2500" i="1" dirty="0" smtClean="0">
                <a:solidFill>
                  <a:srgbClr val="FF3399"/>
                </a:solidFill>
              </a:rPr>
              <a:t>)</a:t>
            </a:r>
            <a:r>
              <a:rPr lang="en-US" altLang="en-US" sz="2500" i="1" dirty="0" smtClean="0">
                <a:solidFill>
                  <a:srgbClr val="0033CC"/>
                </a:solidFill>
              </a:rPr>
              <a:t> </a:t>
            </a:r>
            <a:r>
              <a:rPr lang="en-US" altLang="en-US" sz="2500" dirty="0" smtClean="0"/>
              <a:t>air mass.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  <a:defRPr/>
            </a:pPr>
            <a:endParaRPr lang="en-US" altLang="en-US" sz="2500" dirty="0" smtClean="0">
              <a:solidFill>
                <a:srgbClr val="FFC000"/>
              </a:solidFill>
            </a:endParaRPr>
          </a:p>
          <a:p>
            <a:pPr lvl="1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altLang="en-US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Severe Thunderstorms</a:t>
            </a:r>
            <a:r>
              <a:rPr lang="en-US" altLang="en-US" sz="25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500" dirty="0" smtClean="0"/>
              <a:t>– formed by </a:t>
            </a:r>
            <a:r>
              <a:rPr lang="en-US" altLang="en-US" sz="2500" i="1" dirty="0" smtClean="0">
                <a:solidFill>
                  <a:srgbClr val="FF3399"/>
                </a:solidFill>
              </a:rPr>
              <a:t>unequal heating</a:t>
            </a:r>
            <a:r>
              <a:rPr lang="en-US" altLang="en-US" sz="2500" dirty="0" smtClean="0">
                <a:solidFill>
                  <a:srgbClr val="FF3399"/>
                </a:solidFill>
              </a:rPr>
              <a:t> </a:t>
            </a:r>
            <a:r>
              <a:rPr lang="en-US" altLang="en-US" sz="2500" dirty="0" smtClean="0"/>
              <a:t>&amp; </a:t>
            </a:r>
            <a:r>
              <a:rPr lang="en-US" altLang="en-US" sz="2500" i="1" dirty="0" smtClean="0">
                <a:solidFill>
                  <a:srgbClr val="FF3399"/>
                </a:solidFill>
              </a:rPr>
              <a:t>lifting of warm</a:t>
            </a:r>
            <a:r>
              <a:rPr lang="en-US" altLang="en-US" sz="2500" dirty="0" smtClean="0">
                <a:solidFill>
                  <a:srgbClr val="FF3399"/>
                </a:solidFill>
              </a:rPr>
              <a:t> </a:t>
            </a:r>
            <a:r>
              <a:rPr lang="en-US" altLang="en-US" sz="2500" i="1" dirty="0" smtClean="0">
                <a:solidFill>
                  <a:srgbClr val="FF3399"/>
                </a:solidFill>
              </a:rPr>
              <a:t>air </a:t>
            </a:r>
            <a:r>
              <a:rPr lang="en-US" altLang="en-US" sz="2500" dirty="0" smtClean="0"/>
              <a:t>along a </a:t>
            </a:r>
            <a:r>
              <a:rPr lang="en-US" altLang="en-US" sz="2500" b="1" dirty="0" smtClean="0"/>
              <a:t>front</a:t>
            </a:r>
            <a:r>
              <a:rPr lang="en-US" altLang="en-US" sz="2500" dirty="0" smtClean="0"/>
              <a:t> or </a:t>
            </a:r>
            <a:r>
              <a:rPr lang="en-US" altLang="en-US" sz="2500" b="1" dirty="0" smtClean="0"/>
              <a:t>mountain</a:t>
            </a:r>
            <a:r>
              <a:rPr lang="en-US" altLang="en-US" sz="2500" dirty="0" smtClean="0"/>
              <a:t>.</a:t>
            </a:r>
          </a:p>
        </p:txBody>
      </p:sp>
      <p:pic>
        <p:nvPicPr>
          <p:cNvPr id="10" name="Picture 11" descr="ANd9GcR9lYsbyNYRRQ_s5-bB857PkfajuwSHCeKSIydqXVPnl9MKSzYvj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927" y="37093"/>
            <a:ext cx="2376487" cy="1671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13" descr="ANd9GcTQjo8D0zoZxUBUeqgJ_Th7zcEizfDHShgmUcryG_FRYF0x_n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805" y="1703968"/>
            <a:ext cx="2376487" cy="1781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15" descr="ANd9GcSF8xTofUSF3O5E7sE0cmZl3qYmCujG5QPrGYBVgcEBy8Tyy35vRP5w6p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804" y="3485143"/>
            <a:ext cx="2376488" cy="1781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Picture 17" descr="ANd9GcStNJ9iSvzRtdYOLMN0RdqgQsmJ3BVbn6U2i_xCNJyLZtd89aUi2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803" y="5076825"/>
            <a:ext cx="2376487" cy="1781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2802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22236"/>
            <a:ext cx="12209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Air Mass Thunderstorms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313386" y="1319011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/>
              <a:t>Happens inside an air mass (</a:t>
            </a:r>
            <a:r>
              <a:rPr lang="en-US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usually </a:t>
            </a:r>
            <a:r>
              <a:rPr lang="en-US" altLang="en-US" sz="2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</a:t>
            </a:r>
            <a:r>
              <a:rPr lang="en-US" altLang="en-US" sz="2800" dirty="0"/>
              <a:t>)</a:t>
            </a:r>
          </a:p>
          <a:p>
            <a:r>
              <a:rPr lang="en-US" altLang="en-US" sz="2800" dirty="0" smtClean="0"/>
              <a:t>Usually </a:t>
            </a:r>
            <a:r>
              <a:rPr lang="en-US" altLang="en-US" sz="2800" dirty="0"/>
              <a:t>in </a:t>
            </a:r>
            <a:r>
              <a:rPr lang="en-US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spring</a:t>
            </a:r>
            <a:r>
              <a:rPr lang="en-US" altLang="en-US" sz="2800" dirty="0"/>
              <a:t> and </a:t>
            </a:r>
            <a:r>
              <a:rPr lang="en-US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summer</a:t>
            </a:r>
            <a:r>
              <a:rPr lang="en-US" altLang="en-US" sz="2800" dirty="0" smtClean="0"/>
              <a:t> </a:t>
            </a:r>
          </a:p>
          <a:p>
            <a:r>
              <a:rPr lang="en-US" altLang="en-US" sz="2800" dirty="0" smtClean="0"/>
              <a:t>Usually </a:t>
            </a:r>
            <a:r>
              <a:rPr lang="en-US" altLang="en-US" sz="2800" dirty="0"/>
              <a:t>in </a:t>
            </a:r>
            <a:r>
              <a:rPr lang="en-US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mid-afternoon</a:t>
            </a:r>
          </a:p>
          <a:p>
            <a:pPr eaLnBrk="1" hangingPunct="1"/>
            <a:r>
              <a:rPr lang="en-US" altLang="en-US" sz="2800" dirty="0"/>
              <a:t>Not associated with a </a:t>
            </a:r>
            <a:r>
              <a:rPr lang="en-US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</a:t>
            </a:r>
          </a:p>
          <a:p>
            <a:pPr eaLnBrk="1" hangingPunct="1"/>
            <a:r>
              <a:rPr lang="en-US" altLang="en-US" sz="2800" dirty="0"/>
              <a:t>Due to </a:t>
            </a:r>
            <a:r>
              <a:rPr lang="en-US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 differences in temperature</a:t>
            </a:r>
          </a:p>
          <a:p>
            <a:pPr lvl="1" eaLnBrk="1" hangingPunct="1"/>
            <a:endParaRPr lang="en-US" altLang="en-US" sz="3000" dirty="0"/>
          </a:p>
          <a:p>
            <a:pPr eaLnBrk="1" hangingPunct="1">
              <a:buFont typeface="Wingdings" panose="05000000000000000000" pitchFamily="2" charset="2"/>
              <a:buAutoNum type="arabicPeriod"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353" y="4430154"/>
            <a:ext cx="6237666" cy="21143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2" name="Picture 2" descr="http://www.ucar.edu/communications/quarterly/winter0809/images/thundersto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045" y="3927158"/>
            <a:ext cx="3484674" cy="2617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http://callisto.ggsrv.com/imgsrv/FastFetch/UBER2/0002639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045" y="1319011"/>
            <a:ext cx="3484674" cy="2451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5730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74637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Air Mass Thunderstorm Life Cycle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28600" y="15240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Like mid-latitude cyclones T-Storms have a “</a:t>
            </a:r>
            <a:r>
              <a:rPr lang="en-US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Cycle</a:t>
            </a:r>
            <a:r>
              <a:rPr lang="en-US" altLang="en-US" dirty="0"/>
              <a:t>”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Stages of Development</a:t>
            </a:r>
          </a:p>
          <a:p>
            <a:pPr lvl="1" eaLnBrk="1" hangingPunct="1"/>
            <a:r>
              <a:rPr lang="en-US" altLang="en-US" dirty="0"/>
              <a:t>Stage 1: Cumulus Stage</a:t>
            </a:r>
          </a:p>
          <a:p>
            <a:pPr lvl="1" eaLnBrk="1" hangingPunct="1"/>
            <a:r>
              <a:rPr lang="en-US" altLang="en-US" dirty="0"/>
              <a:t>Stage 2: Mature Stage</a:t>
            </a:r>
          </a:p>
          <a:p>
            <a:pPr lvl="1" eaLnBrk="1" hangingPunct="1"/>
            <a:r>
              <a:rPr lang="en-US" altLang="en-US" dirty="0"/>
              <a:t>Stage 3: Dissipating Stage</a:t>
            </a:r>
          </a:p>
          <a:p>
            <a:pPr lvl="1" eaLnBrk="1" hangingPunct="1"/>
            <a:endParaRPr lang="en-US" altLang="en-US" dirty="0"/>
          </a:p>
          <a:p>
            <a:pPr lvl="1" eaLnBrk="1" hangingPunct="1"/>
            <a:endParaRPr lang="en-US" altLang="en-US" dirty="0"/>
          </a:p>
          <a:p>
            <a:pPr eaLnBrk="1" hangingPunct="1">
              <a:buFont typeface="Wingdings" panose="05000000000000000000" pitchFamily="2" charset="2"/>
              <a:buAutoNum type="arabicPeriod"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403" y="2401754"/>
            <a:ext cx="5984383" cy="4220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6591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74637"/>
            <a:ext cx="12209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Air Mass Thunderstorm Life Cycle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10" y="1396418"/>
            <a:ext cx="9947857" cy="507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514341" y="6461683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latin typeface="Tahoma" panose="020B0604030504040204" pitchFamily="34" charset="0"/>
              </a:rPr>
              <a:t>Stage 1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4809186" y="6453097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latin typeface="Tahoma" panose="020B0604030504040204" pitchFamily="34" charset="0"/>
              </a:rPr>
              <a:t>Stage 2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104031" y="6453096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Tahoma" panose="020B0604030504040204" pitchFamily="34" charset="0"/>
              </a:rPr>
              <a:t>Stage 3</a:t>
            </a:r>
          </a:p>
        </p:txBody>
      </p:sp>
    </p:spTree>
    <p:extLst>
      <p:ext uri="{BB962C8B-B14F-4D97-AF65-F5344CB8AC3E}">
        <p14:creationId xmlns:p14="http://schemas.microsoft.com/office/powerpoint/2010/main" val="113108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74637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Stage 1: The Cumulus Stage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251360" y="1744014"/>
            <a:ext cx="62484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Rising air only</a:t>
            </a:r>
          </a:p>
          <a:p>
            <a:pPr eaLnBrk="1" hangingPunct="1">
              <a:defRPr/>
            </a:pPr>
            <a:endParaRPr lang="en-US" altLang="en-US" sz="1000" dirty="0" smtClean="0"/>
          </a:p>
          <a:p>
            <a:pPr eaLnBrk="1" hangingPunct="1">
              <a:defRPr/>
            </a:pPr>
            <a:endParaRPr lang="en-US" altLang="en-US" sz="1000" dirty="0" smtClean="0"/>
          </a:p>
          <a:p>
            <a:pPr eaLnBrk="1" hangingPunct="1">
              <a:defRPr/>
            </a:pPr>
            <a:r>
              <a:rPr lang="en-US" altLang="en-US" sz="2400" dirty="0" smtClean="0"/>
              <a:t>Makes a cloud</a:t>
            </a:r>
          </a:p>
          <a:p>
            <a:pPr eaLnBrk="1" hangingPunct="1">
              <a:defRPr/>
            </a:pPr>
            <a:endParaRPr lang="en-US" altLang="en-US" sz="1000" dirty="0" smtClean="0"/>
          </a:p>
          <a:p>
            <a:pPr eaLnBrk="1" hangingPunct="1">
              <a:defRPr/>
            </a:pPr>
            <a:endParaRPr lang="en-US" altLang="en-US" sz="1000" dirty="0" smtClean="0"/>
          </a:p>
          <a:p>
            <a:pPr eaLnBrk="1" hangingPunct="1">
              <a:defRPr/>
            </a:pPr>
            <a:r>
              <a:rPr lang="en-US" altLang="en-US" sz="2400" dirty="0" smtClean="0"/>
              <a:t>Cloud gets bigger and bigger</a:t>
            </a:r>
          </a:p>
          <a:p>
            <a:pPr eaLnBrk="1" hangingPunct="1">
              <a:defRPr/>
            </a:pPr>
            <a:endParaRPr lang="en-US" altLang="en-US" sz="1000" dirty="0" smtClean="0"/>
          </a:p>
          <a:p>
            <a:pPr eaLnBrk="1" hangingPunct="1">
              <a:defRPr/>
            </a:pPr>
            <a:endParaRPr lang="en-US" altLang="en-US" sz="1000" dirty="0" smtClean="0"/>
          </a:p>
          <a:p>
            <a:pPr eaLnBrk="1" hangingPunct="1">
              <a:defRPr/>
            </a:pPr>
            <a:r>
              <a:rPr lang="en-US" altLang="en-US" sz="2400" dirty="0" smtClean="0"/>
              <a:t>Moisture is being added to higher and higher altitudes</a:t>
            </a:r>
          </a:p>
          <a:p>
            <a:pPr lvl="1" eaLnBrk="1" hangingPunct="1">
              <a:defRPr/>
            </a:pPr>
            <a:endParaRPr lang="en-US" altLang="en-US" sz="1100" dirty="0" smtClean="0"/>
          </a:p>
          <a:p>
            <a:pPr lvl="1" eaLnBrk="1" hangingPunct="1">
              <a:defRPr/>
            </a:pPr>
            <a:endParaRPr lang="en-US" altLang="en-US" sz="1100" dirty="0" smtClean="0"/>
          </a:p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Needs a continuous supply of moisture to survive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28789"/>
            <a:ext cx="4330521" cy="6572564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5253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Stage 2: The Mature Stage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41780" y="1330816"/>
            <a:ext cx="6136247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Precipitation forms</a:t>
            </a:r>
          </a:p>
          <a:p>
            <a:pPr lvl="1" eaLnBrk="1" hangingPunct="1">
              <a:defRPr/>
            </a:pPr>
            <a:r>
              <a:rPr lang="en-US" altLang="en-US" sz="2200" dirty="0" smtClean="0"/>
              <a:t>Mainly by the </a:t>
            </a:r>
            <a:r>
              <a:rPr lang="en-US" altLang="en-US" sz="2200" b="1" i="1" dirty="0" smtClean="0">
                <a:solidFill>
                  <a:srgbClr val="FF3399"/>
                </a:solidFill>
              </a:rPr>
              <a:t>Bergeron Process</a:t>
            </a:r>
          </a:p>
          <a:p>
            <a:pPr lvl="1" eaLnBrk="1" hangingPunct="1">
              <a:defRPr/>
            </a:pPr>
            <a:endParaRPr lang="en-US" altLang="en-US" sz="2200" dirty="0" smtClean="0"/>
          </a:p>
          <a:p>
            <a:pPr lvl="1" eaLnBrk="1" hangingPunct="1">
              <a:defRPr/>
            </a:pPr>
            <a:endParaRPr lang="en-US" altLang="en-US" sz="2200" dirty="0" smtClean="0"/>
          </a:p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Rain</a:t>
            </a:r>
            <a:r>
              <a:rPr lang="en-US" altLang="en-US" sz="2400" dirty="0" smtClean="0"/>
              <a:t> begins to fall</a:t>
            </a:r>
          </a:p>
          <a:p>
            <a:pPr lvl="1" eaLnBrk="1" hangingPunct="1">
              <a:defRPr/>
            </a:pPr>
            <a:r>
              <a:rPr lang="en-US" altLang="en-US" sz="2100" dirty="0" smtClean="0"/>
              <a:t>Associated with the downdraft (air going down)</a:t>
            </a:r>
          </a:p>
          <a:p>
            <a:pPr lvl="1" eaLnBrk="1" hangingPunct="1">
              <a:defRPr/>
            </a:pPr>
            <a:endParaRPr lang="en-US" altLang="en-US" sz="2100" dirty="0" smtClean="0"/>
          </a:p>
          <a:p>
            <a:pPr eaLnBrk="1" hangingPunct="1">
              <a:defRPr/>
            </a:pPr>
            <a:r>
              <a:rPr lang="en-US" altLang="en-US" sz="2500" dirty="0" smtClean="0"/>
              <a:t>Most </a:t>
            </a:r>
            <a:r>
              <a:rPr lang="en-US" altLang="en-US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  <a:r>
              <a:rPr lang="en-US" altLang="en-US" sz="2500" dirty="0" smtClean="0"/>
              <a:t> stage</a:t>
            </a:r>
          </a:p>
          <a:p>
            <a:pPr lvl="1" eaLnBrk="1" hangingPunct="1">
              <a:defRPr/>
            </a:pPr>
            <a:r>
              <a:rPr lang="en-US" altLang="en-US" sz="2200" dirty="0" smtClean="0"/>
              <a:t>Gusty winds, lightning, heavy rain, hail</a:t>
            </a:r>
          </a:p>
          <a:p>
            <a:pPr lvl="1" eaLnBrk="1" hangingPunct="1">
              <a:defRPr/>
            </a:pPr>
            <a:endParaRPr lang="en-US" altLang="en-US" sz="900" dirty="0" smtClean="0"/>
          </a:p>
          <a:p>
            <a:pPr lvl="1" eaLnBrk="1" hangingPunct="1">
              <a:defRPr/>
            </a:pPr>
            <a:endParaRPr lang="en-US" altLang="en-US" sz="900" dirty="0" smtClean="0"/>
          </a:p>
          <a:p>
            <a:pPr eaLnBrk="1" hangingPunct="1">
              <a:defRPr/>
            </a:pPr>
            <a:r>
              <a:rPr lang="en-US" alt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Updrafts and downdrafts exist side by side</a:t>
            </a:r>
          </a:p>
          <a:p>
            <a:pPr eaLnBrk="1" hangingPunct="1">
              <a:defRPr/>
            </a:pPr>
            <a:endParaRPr lang="en-US" altLang="en-US" sz="2600" dirty="0" smtClean="0"/>
          </a:p>
          <a:p>
            <a:pPr eaLnBrk="1" hangingPunct="1">
              <a:defRPr/>
            </a:pPr>
            <a:endParaRPr lang="en-US" altLang="en-US" sz="2500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887"/>
            <a:ext cx="4253248" cy="6495870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734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3814"/>
            <a:ext cx="12209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Stage 2: The Mature Stage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997002" y="1321749"/>
            <a:ext cx="6980350" cy="531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Downdrafts</a:t>
            </a:r>
            <a:r>
              <a:rPr lang="en-US" altLang="en-US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 for two reasons</a:t>
            </a:r>
          </a:p>
          <a:p>
            <a:pPr lvl="1" eaLnBrk="1" hangingPunct="1">
              <a:defRPr/>
            </a:pPr>
            <a:r>
              <a:rPr lang="en-US" altLang="en-US" sz="2200" b="1" i="1" dirty="0" smtClean="0">
                <a:solidFill>
                  <a:srgbClr val="FF3399"/>
                </a:solidFill>
              </a:rPr>
              <a:t>Entrainment</a:t>
            </a:r>
            <a:r>
              <a:rPr lang="en-US" altLang="en-US" sz="2200" dirty="0" smtClean="0">
                <a:solidFill>
                  <a:srgbClr val="FF3399"/>
                </a:solidFill>
              </a:rPr>
              <a:t> </a:t>
            </a:r>
            <a:r>
              <a:rPr lang="en-US" altLang="en-US" sz="2200" dirty="0" smtClean="0"/>
              <a:t>– mixing of dry air with cloud air at the edge of the cloud</a:t>
            </a:r>
          </a:p>
          <a:p>
            <a:pPr lvl="2" eaLnBrk="1" hangingPunct="1">
              <a:defRPr/>
            </a:pPr>
            <a:r>
              <a:rPr lang="en-US" altLang="en-US" sz="1800" dirty="0" smtClean="0"/>
              <a:t>Causes the cloud drops to evaporate</a:t>
            </a:r>
          </a:p>
          <a:p>
            <a:pPr lvl="2" eaLnBrk="1" hangingPunct="1">
              <a:defRPr/>
            </a:pPr>
            <a:r>
              <a:rPr lang="en-US" altLang="en-US" sz="1800" dirty="0" smtClean="0"/>
              <a:t>Energy from evaporation comes from the temperature of the air parcel</a:t>
            </a:r>
          </a:p>
          <a:p>
            <a:pPr lvl="2" eaLnBrk="1" hangingPunct="1">
              <a:defRPr/>
            </a:pPr>
            <a:r>
              <a:rPr lang="en-US" altLang="en-US" sz="1800" dirty="0" smtClean="0"/>
              <a:t>By evaporating drops, you use up the energy and end up cooling the air parcel</a:t>
            </a:r>
          </a:p>
          <a:p>
            <a:pPr lvl="2" eaLnBrk="1" hangingPunct="1">
              <a:defRPr/>
            </a:pPr>
            <a:r>
              <a:rPr lang="en-US" altLang="en-US" sz="1800" dirty="0" smtClean="0"/>
              <a:t>Temperature drops, parcel cools</a:t>
            </a:r>
          </a:p>
          <a:p>
            <a:pPr lvl="2" eaLnBrk="1" hangingPunct="1">
              <a:defRPr/>
            </a:pPr>
            <a:r>
              <a:rPr lang="en-US" altLang="en-US" sz="1800" dirty="0" smtClean="0"/>
              <a:t>Cooler air sinks to the surface</a:t>
            </a:r>
          </a:p>
          <a:p>
            <a:pPr lvl="2" eaLnBrk="1" hangingPunct="1">
              <a:defRPr/>
            </a:pPr>
            <a:endParaRPr lang="en-US" altLang="en-US" sz="1800" dirty="0" smtClean="0"/>
          </a:p>
          <a:p>
            <a:pPr lvl="1" eaLnBrk="1" hangingPunct="1">
              <a:defRPr/>
            </a:pPr>
            <a:r>
              <a:rPr lang="en-US" altLang="en-US" sz="2200" b="1" i="1" dirty="0" smtClean="0">
                <a:solidFill>
                  <a:srgbClr val="FF3399"/>
                </a:solidFill>
              </a:rPr>
              <a:t>Drag</a:t>
            </a:r>
            <a:r>
              <a:rPr lang="en-US" altLang="en-US" sz="2200" dirty="0" smtClean="0">
                <a:solidFill>
                  <a:srgbClr val="FF3399"/>
                </a:solidFill>
              </a:rPr>
              <a:t> </a:t>
            </a:r>
            <a:r>
              <a:rPr lang="en-US" altLang="en-US" sz="2200" dirty="0" smtClean="0"/>
              <a:t>– Air is dragged downwards as precipitation falls.</a:t>
            </a:r>
          </a:p>
          <a:p>
            <a:pPr eaLnBrk="1" hangingPunct="1">
              <a:defRPr/>
            </a:pPr>
            <a:endParaRPr lang="en-US" altLang="en-US" sz="2600" dirty="0" smtClean="0"/>
          </a:p>
          <a:p>
            <a:pPr eaLnBrk="1" hangingPunct="1">
              <a:defRPr/>
            </a:pPr>
            <a:endParaRPr lang="en-US" altLang="en-US" sz="2500" dirty="0" smtClean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887"/>
            <a:ext cx="4253248" cy="6495870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561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726433" y="0"/>
            <a:ext cx="77359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Stage 3: Dissipating Stage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997003" y="1325563"/>
            <a:ext cx="6586412" cy="522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Cooling effect</a:t>
            </a:r>
            <a:r>
              <a:rPr lang="en-US" altLang="en-US" sz="25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500" dirty="0" smtClean="0"/>
              <a:t>of falling precipitation and </a:t>
            </a:r>
            <a:r>
              <a:rPr lang="en-US" altLang="en-US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influx of colder air up top</a:t>
            </a:r>
            <a:r>
              <a:rPr lang="en-US" altLang="en-US" sz="25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500" dirty="0" smtClean="0"/>
              <a:t>mark it’s END!</a:t>
            </a:r>
          </a:p>
          <a:p>
            <a:pPr eaLnBrk="1" hangingPunct="1">
              <a:defRPr/>
            </a:pPr>
            <a:endParaRPr lang="en-US" altLang="en-US" sz="2500" b="1" dirty="0" smtClean="0">
              <a:solidFill>
                <a:srgbClr val="CC0099"/>
              </a:solidFill>
            </a:endParaRPr>
          </a:p>
          <a:p>
            <a:pPr eaLnBrk="1" hangingPunct="1">
              <a:defRPr/>
            </a:pPr>
            <a:r>
              <a:rPr lang="en-US" altLang="en-US" sz="2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Downdraft</a:t>
            </a:r>
            <a:r>
              <a:rPr lang="en-US" altLang="en-US" sz="2500" dirty="0" smtClean="0">
                <a:solidFill>
                  <a:srgbClr val="CC0099"/>
                </a:solidFill>
              </a:rPr>
              <a:t> </a:t>
            </a:r>
            <a:r>
              <a:rPr lang="en-US" altLang="en-US" sz="2500" dirty="0" smtClean="0"/>
              <a:t>cuts off updraft</a:t>
            </a:r>
          </a:p>
          <a:p>
            <a:pPr eaLnBrk="1" hangingPunct="1">
              <a:defRPr/>
            </a:pPr>
            <a:endParaRPr lang="en-US" altLang="en-US" sz="2500" dirty="0" smtClean="0"/>
          </a:p>
          <a:p>
            <a:pPr eaLnBrk="1" hangingPunct="1">
              <a:defRPr/>
            </a:pPr>
            <a:r>
              <a:rPr lang="en-US" altLang="en-US" sz="2500" dirty="0" smtClean="0"/>
              <a:t>Cloud stops growing</a:t>
            </a:r>
          </a:p>
          <a:p>
            <a:pPr eaLnBrk="1" hangingPunct="1">
              <a:defRPr/>
            </a:pPr>
            <a:endParaRPr lang="en-US" altLang="en-US" sz="2500" dirty="0" smtClean="0"/>
          </a:p>
          <a:p>
            <a:pPr eaLnBrk="1" hangingPunct="1">
              <a:defRPr/>
            </a:pPr>
            <a:r>
              <a:rPr lang="en-US" altLang="en-US" sz="2500" dirty="0" smtClean="0"/>
              <a:t>You’re left with weakly descending air parcels</a:t>
            </a:r>
          </a:p>
          <a:p>
            <a:pPr eaLnBrk="1" hangingPunct="1">
              <a:defRPr/>
            </a:pPr>
            <a:endParaRPr lang="en-US" altLang="en-US" sz="2500" dirty="0" smtClean="0"/>
          </a:p>
          <a:p>
            <a:pPr eaLnBrk="1" hangingPunct="1">
              <a:defRPr/>
            </a:pPr>
            <a:r>
              <a:rPr lang="en-US" altLang="en-US" sz="2500" dirty="0" smtClean="0"/>
              <a:t>The cloud basically KILLS itself</a:t>
            </a:r>
          </a:p>
          <a:p>
            <a:pPr eaLnBrk="1" hangingPunct="1">
              <a:defRPr/>
            </a:pPr>
            <a:endParaRPr lang="en-US" altLang="en-US" sz="3000" dirty="0" smtClean="0"/>
          </a:p>
          <a:p>
            <a:pPr eaLnBrk="1" hangingPunct="1">
              <a:defRPr/>
            </a:pPr>
            <a:endParaRPr lang="en-US" altLang="en-US" sz="3000" dirty="0" smtClean="0"/>
          </a:p>
          <a:p>
            <a:pPr eaLnBrk="1" hangingPunct="1">
              <a:defRPr/>
            </a:pPr>
            <a:endParaRPr lang="en-US" altLang="en-US" sz="2500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80492"/>
            <a:ext cx="4367659" cy="6668037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42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72196" y="4181"/>
            <a:ext cx="70833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Severe Thunderstorms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" y="1545464"/>
            <a:ext cx="8475372" cy="517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dirty="0" smtClean="0"/>
              <a:t>Heavy downpours, flooding, gusty straight-line winds, large hail, lightning and tornadoes!</a:t>
            </a:r>
          </a:p>
          <a:p>
            <a:pPr eaLnBrk="1" hangingPunct="1">
              <a:defRPr/>
            </a:pPr>
            <a:endParaRPr lang="en-US" altLang="en-US" sz="2800" dirty="0"/>
          </a:p>
          <a:p>
            <a:pPr eaLnBrk="1" hangingPunct="1">
              <a:defRPr/>
            </a:pPr>
            <a:r>
              <a:rPr lang="en-US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Common </a:t>
            </a:r>
            <a:r>
              <a:rPr lang="en-US" altLang="en-US" sz="2800" dirty="0" smtClean="0"/>
              <a:t>on the Hawaiian and Pacific Islands.</a:t>
            </a:r>
          </a:p>
          <a:p>
            <a:pPr eaLnBrk="1" hangingPunct="1">
              <a:defRPr/>
            </a:pPr>
            <a:endParaRPr lang="en-US" altLang="en-US" sz="2800" dirty="0" smtClean="0"/>
          </a:p>
          <a:p>
            <a:pPr eaLnBrk="1" hangingPunct="1">
              <a:defRPr/>
            </a:pPr>
            <a:r>
              <a:rPr lang="en-US" altLang="en-US" sz="2800" dirty="0" smtClean="0"/>
              <a:t>To be classified as </a:t>
            </a:r>
            <a:r>
              <a:rPr lang="en-US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Severe</a:t>
            </a:r>
            <a:r>
              <a:rPr lang="en-US" altLang="en-US" sz="2800" dirty="0" smtClean="0"/>
              <a:t>: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Must have winds in excess of 93 km/h or 58 mph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or hail 0.75 inches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or a confirmed tornado</a:t>
            </a:r>
            <a:endParaRPr lang="en-US" altLang="en-US" sz="2800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284" y="274637"/>
            <a:ext cx="2925763" cy="1900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284" y="2560637"/>
            <a:ext cx="2925763" cy="1920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284" y="4922837"/>
            <a:ext cx="2925763" cy="1800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2754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60216"/>
            <a:ext cx="12209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Severe Thunderstorm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886" y="963769"/>
            <a:ext cx="8915400" cy="578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840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72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02900" y="-24608"/>
            <a:ext cx="97811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Severe Thunderstorm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/>
            <a:endParaRPr lang="en-US" altLang="en-US" smtClean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smtClean="0"/>
          </a:p>
          <a:p>
            <a:pPr marL="609600" indent="-609600">
              <a:buFont typeface="Wingdings" panose="05000000000000000000" pitchFamily="2" charset="2"/>
              <a:buNone/>
            </a:pPr>
            <a:endParaRPr lang="en-US" altLang="en-US" smtClean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652827" y="1407318"/>
            <a:ext cx="7856626" cy="491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Persist for many hours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Vertical wind sheer causes precipitation to fall in downdraft, allowing the updraft to retain strength.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Sometimes the updraft is so strong you get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overshooting tops and anvils</a:t>
            </a:r>
            <a:r>
              <a:rPr lang="en-US" altLang="en-US" sz="2400" dirty="0" smtClean="0"/>
              <a:t>!</a:t>
            </a:r>
          </a:p>
          <a:p>
            <a:pPr>
              <a:defRPr/>
            </a:pPr>
            <a:r>
              <a:rPr lang="en-US" altLang="en-US" sz="2800" dirty="0" smtClean="0"/>
              <a:t>Cold </a:t>
            </a:r>
            <a:r>
              <a:rPr lang="en-US" altLang="en-US" sz="2800" dirty="0"/>
              <a:t>air of the downdrafts spread out making: </a:t>
            </a:r>
          </a:p>
          <a:p>
            <a:pPr lvl="1">
              <a:defRPr/>
            </a:pPr>
            <a:r>
              <a:rPr lang="en-US" altLang="en-US" sz="2400" dirty="0"/>
              <a:t>“mini cold front</a:t>
            </a:r>
            <a:r>
              <a:rPr lang="en-US" altLang="en-US" sz="2400" dirty="0" smtClean="0"/>
              <a:t>”</a:t>
            </a:r>
            <a:endParaRPr lang="en-US" altLang="en-US" sz="2400" dirty="0"/>
          </a:p>
          <a:p>
            <a:pPr lvl="1">
              <a:defRPr/>
            </a:pPr>
            <a:r>
              <a:rPr lang="en-US" altLang="en-US" sz="2400" dirty="0"/>
              <a:t>Called a </a:t>
            </a: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GUST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</a:t>
            </a:r>
            <a:endParaRPr lang="en-US" altLang="en-US" sz="2400" dirty="0">
              <a:solidFill>
                <a:srgbClr val="FF3399"/>
              </a:solidFill>
            </a:endParaRPr>
          </a:p>
          <a:p>
            <a:pPr lvl="1">
              <a:defRPr/>
            </a:pPr>
            <a:r>
              <a:rPr lang="en-US" altLang="en-US" sz="2400" dirty="0"/>
              <a:t>Called an </a:t>
            </a: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Outflow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Boundary</a:t>
            </a:r>
            <a:endParaRPr lang="en-US" altLang="en-US" sz="2400" dirty="0"/>
          </a:p>
          <a:p>
            <a:pPr lvl="1">
              <a:defRPr/>
            </a:pPr>
            <a:r>
              <a:rPr lang="en-US" altLang="en-US" sz="2400" dirty="0"/>
              <a:t>Can form a </a:t>
            </a: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 Cloud</a:t>
            </a:r>
            <a:endParaRPr lang="en-US" altLang="en-US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defRPr/>
            </a:pPr>
            <a:endParaRPr lang="en-US" altLang="en-US" dirty="0" smtClean="0"/>
          </a:p>
          <a:p>
            <a:pPr eaLnBrk="1" hangingPunct="1">
              <a:buFontTx/>
              <a:buNone/>
              <a:defRPr/>
            </a:pPr>
            <a:endParaRPr lang="en-US" altLang="en-US" dirty="0" smtClean="0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4314031"/>
            <a:ext cx="3198812" cy="2389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354012" y="4798218"/>
            <a:ext cx="3048000" cy="1371600"/>
          </a:xfrm>
          <a:prstGeom prst="ellipse">
            <a:avLst/>
          </a:prstGeom>
          <a:noFill/>
          <a:ln w="50800" algn="ctr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70195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77812" y="4279106"/>
            <a:ext cx="1054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7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FF66"/>
                </a:solidFill>
              </a:rPr>
              <a:t>Anvil</a:t>
            </a:r>
          </a:p>
        </p:txBody>
      </p:sp>
      <p:pic>
        <p:nvPicPr>
          <p:cNvPr id="13" name="Picture 11" descr="ANd9GcS3hlE490Z-vpYB7YeYWX2U4ZHR1sDNj6FFz4ikC3vZgFg4zT2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402431"/>
            <a:ext cx="3198812" cy="2395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688431"/>
            <a:ext cx="3198812" cy="1423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28600" y="378618"/>
            <a:ext cx="32496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7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FF66"/>
                </a:solidFill>
              </a:rPr>
              <a:t>Overshooting Top</a:t>
            </a: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914400" y="912018"/>
            <a:ext cx="685800" cy="3810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914400" y="912018"/>
            <a:ext cx="304800" cy="20574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212" y="4430332"/>
            <a:ext cx="3031016" cy="2272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1214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5" grpId="0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70117"/>
            <a:ext cx="73924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Supercell Thunderstorm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074212"/>
            <a:ext cx="10947242" cy="59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/>
              <a:t>Causes dangerous weather</a:t>
            </a:r>
          </a:p>
          <a:p>
            <a:pPr eaLnBrk="1" hangingPunct="1"/>
            <a:r>
              <a:rPr lang="en-US" altLang="en-US" sz="2800" dirty="0" smtClean="0"/>
              <a:t>Large</a:t>
            </a:r>
            <a:r>
              <a:rPr lang="en-US" altLang="en-US" sz="2800" dirty="0"/>
              <a:t>, very powerful, up to 20 km in height</a:t>
            </a:r>
          </a:p>
          <a:p>
            <a:pPr eaLnBrk="1" hangingPunct="1"/>
            <a:r>
              <a:rPr lang="en-US" altLang="en-US" sz="2800" dirty="0" smtClean="0"/>
              <a:t>Last </a:t>
            </a:r>
            <a:r>
              <a:rPr lang="en-US" altLang="en-US" sz="2800" dirty="0"/>
              <a:t>many hours</a:t>
            </a:r>
          </a:p>
          <a:p>
            <a:pPr eaLnBrk="1" hangingPunct="1"/>
            <a:r>
              <a:rPr lang="en-US" altLang="en-US" sz="2800" dirty="0" smtClean="0"/>
              <a:t>20-50 </a:t>
            </a:r>
            <a:r>
              <a:rPr lang="en-US" altLang="en-US" sz="2800" dirty="0"/>
              <a:t>km in </a:t>
            </a:r>
            <a:r>
              <a:rPr lang="en-US" altLang="en-US" sz="2800" dirty="0" smtClean="0"/>
              <a:t>diameter</a:t>
            </a:r>
          </a:p>
          <a:p>
            <a:pPr>
              <a:defRPr/>
            </a:pPr>
            <a:r>
              <a:rPr lang="en-US" altLang="en-US" sz="2800" dirty="0"/>
              <a:t>Vertical wind profile may cause the updraft to </a:t>
            </a:r>
            <a:r>
              <a:rPr lang="en-US" altLang="en-US" sz="28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ROTATE!</a:t>
            </a:r>
          </a:p>
          <a:p>
            <a:pPr lvl="1">
              <a:defRPr/>
            </a:pPr>
            <a:r>
              <a:rPr lang="en-US" altLang="en-US" sz="2500" b="1" i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MESOCYCLONE</a:t>
            </a:r>
            <a:r>
              <a:rPr lang="en-US" altLang="en-US" sz="2500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500" dirty="0"/>
              <a:t>– usually spawns Tornadoes!</a:t>
            </a:r>
          </a:p>
          <a:p>
            <a:pPr lvl="1">
              <a:defRPr/>
            </a:pPr>
            <a:endParaRPr lang="en-US" altLang="en-US" sz="2500" dirty="0"/>
          </a:p>
          <a:p>
            <a:pPr>
              <a:defRPr/>
            </a:pPr>
            <a:r>
              <a:rPr lang="en-US" altLang="en-US" sz="2900" dirty="0"/>
              <a:t>Need a lot of </a:t>
            </a:r>
            <a:r>
              <a:rPr lang="en-US" altLang="en-US" sz="29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Latent Heat</a:t>
            </a:r>
            <a:r>
              <a:rPr lang="en-US" altLang="en-US" sz="29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>
              <a:defRPr/>
            </a:pPr>
            <a:r>
              <a:rPr lang="en-US" altLang="en-US" sz="2300" dirty="0"/>
              <a:t>Requires moist troposphere</a:t>
            </a:r>
          </a:p>
          <a:p>
            <a:pPr lvl="1">
              <a:defRPr/>
            </a:pPr>
            <a:r>
              <a:rPr lang="en-US" altLang="en-US" sz="2300" dirty="0"/>
              <a:t>An inversion a couple of km above the surface (caps moisture)</a:t>
            </a:r>
          </a:p>
          <a:p>
            <a:pPr lvl="1">
              <a:defRPr/>
            </a:pPr>
            <a:r>
              <a:rPr lang="en-US" altLang="en-US" sz="2300" dirty="0"/>
              <a:t>Unstable air can break through the inversion by “eroding</a:t>
            </a:r>
            <a:r>
              <a:rPr lang="en-US" altLang="en-US" sz="2300" dirty="0" smtClean="0"/>
              <a:t>” it</a:t>
            </a:r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>
              <a:buFontTx/>
              <a:buNone/>
            </a:pPr>
            <a:endParaRPr lang="en-US" altLang="en-US" sz="2800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323" y="2844711"/>
            <a:ext cx="2209362" cy="1619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322" y="4709319"/>
            <a:ext cx="2236225" cy="1917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2285" y="155040"/>
            <a:ext cx="3962400" cy="2470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6207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74637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Supercell Diagram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4" name="Picture 3" descr="000009-Superce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8620"/>
            <a:ext cx="12192000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71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6" y="4561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64327"/>
            <a:ext cx="68762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Lightning and Thunder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1600200"/>
            <a:ext cx="5655972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dirty="0" smtClean="0"/>
              <a:t>Lightning is </a:t>
            </a:r>
            <a:r>
              <a:rPr lang="en-US" altLang="en-US" sz="2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ulia</a:t>
            </a:r>
            <a:r>
              <a:rPr lang="en-US" altLang="en-US" sz="2800" dirty="0" smtClean="0"/>
              <a:t> in Hawaiian</a:t>
            </a:r>
          </a:p>
          <a:p>
            <a:pPr eaLnBrk="1" hangingPunct="1">
              <a:defRPr/>
            </a:pPr>
            <a:endParaRPr lang="en-US" altLang="en-US" sz="2800" dirty="0"/>
          </a:p>
          <a:p>
            <a:pPr eaLnBrk="1" hangingPunct="1">
              <a:defRPr/>
            </a:pPr>
            <a:r>
              <a:rPr lang="en-US" altLang="en-US" sz="2800" dirty="0" smtClean="0"/>
              <a:t>Thunder is </a:t>
            </a:r>
            <a:r>
              <a:rPr lang="en-US" altLang="en-US" sz="2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hekili</a:t>
            </a:r>
            <a:r>
              <a:rPr lang="en-US" altLang="en-US" sz="2800" dirty="0" smtClean="0"/>
              <a:t> in Hawaiian</a:t>
            </a:r>
          </a:p>
          <a:p>
            <a:pPr eaLnBrk="1" hangingPunct="1">
              <a:defRPr/>
            </a:pPr>
            <a:endParaRPr lang="en-US" altLang="en-US" sz="2800" dirty="0" smtClean="0"/>
          </a:p>
          <a:p>
            <a:pPr eaLnBrk="1" hangingPunct="1">
              <a:defRPr/>
            </a:pPr>
            <a:r>
              <a:rPr lang="en-US" altLang="en-US" sz="2800" dirty="0" smtClean="0"/>
              <a:t>A storm is classified as a thunderstorm only after </a:t>
            </a:r>
            <a:r>
              <a:rPr lang="en-US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thunder</a:t>
            </a:r>
            <a:r>
              <a:rPr lang="en-US" altLang="en-US" sz="2800" dirty="0" smtClean="0"/>
              <a:t> is heard!!</a:t>
            </a:r>
          </a:p>
          <a:p>
            <a:pPr lvl="1">
              <a:defRPr/>
            </a:pPr>
            <a:r>
              <a:rPr lang="en-US" altLang="en-US" sz="2400" dirty="0" smtClean="0"/>
              <a:t>Because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thunder is produced by lightning</a:t>
            </a:r>
            <a:r>
              <a:rPr lang="en-US" altLang="en-US" sz="2400" dirty="0" smtClean="0"/>
              <a:t>, lightning must also be present!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329614" y="3746658"/>
            <a:ext cx="6048219" cy="296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dirty="0" smtClean="0"/>
              <a:t>Lightning is a </a:t>
            </a:r>
            <a:r>
              <a:rPr lang="en-US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discharge of electrical energy</a:t>
            </a:r>
            <a:r>
              <a:rPr lang="en-US" altLang="en-US" sz="2800" dirty="0" smtClean="0"/>
              <a:t>.  </a:t>
            </a:r>
          </a:p>
          <a:p>
            <a:pPr eaLnBrk="1" hangingPunct="1">
              <a:defRPr/>
            </a:pPr>
            <a:endParaRPr lang="en-US" altLang="en-US" sz="2800" dirty="0" smtClean="0"/>
          </a:p>
          <a:p>
            <a:pPr eaLnBrk="1" hangingPunct="1">
              <a:defRPr/>
            </a:pPr>
            <a:r>
              <a:rPr lang="en-US" altLang="en-US" sz="2800" dirty="0" smtClean="0"/>
              <a:t>Essentially a </a:t>
            </a:r>
            <a:r>
              <a:rPr lang="en-US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giant “spark” </a:t>
            </a:r>
            <a:r>
              <a:rPr lang="en-US" altLang="en-US" sz="2800" dirty="0" smtClean="0"/>
              <a:t>between regions of positive (+) and negative (-) charge.</a:t>
            </a:r>
          </a:p>
        </p:txBody>
      </p:sp>
      <p:pic>
        <p:nvPicPr>
          <p:cNvPr id="7" name="Picture 7" descr="Lightning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1" y="262138"/>
            <a:ext cx="4383306" cy="2947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783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72" y="28977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96214" y="-127828"/>
            <a:ext cx="43144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Lightning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1197735"/>
            <a:ext cx="5562600" cy="4974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/>
              <a:t>May occur: </a:t>
            </a:r>
          </a:p>
          <a:p>
            <a:pPr lvl="1" eaLnBrk="1" hangingPunct="1"/>
            <a:r>
              <a:rPr lang="en-US" altLang="en-US" sz="2400" dirty="0"/>
              <a:t>Between cells in the same storm</a:t>
            </a:r>
          </a:p>
          <a:p>
            <a:pPr lvl="2" eaLnBrk="1" hangingPunct="1"/>
            <a:r>
              <a:rPr lang="en-US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inter-cloud </a:t>
            </a:r>
            <a:r>
              <a:rPr lang="en-US" alt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lightning</a:t>
            </a:r>
            <a:endParaRPr lang="en-US" altLang="en-US" sz="1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altLang="en-US" sz="2400" dirty="0" smtClean="0"/>
              <a:t>Within a cloud</a:t>
            </a:r>
          </a:p>
          <a:p>
            <a:pPr lvl="2" eaLnBrk="1" hangingPunct="1"/>
            <a:r>
              <a:rPr lang="en-US" alt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intra-cloud lightning</a:t>
            </a:r>
            <a:endParaRPr lang="en-US" altLang="en-US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to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</a:t>
            </a:r>
            <a:endParaRPr lang="en-US" altLang="en-US" sz="1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/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to ground (CG)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2400" y="4675030"/>
            <a:ext cx="11065098" cy="2182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dirty="0" smtClean="0"/>
              <a:t>Lightning forms when a charge separation occurs in a cloud</a:t>
            </a:r>
          </a:p>
          <a:p>
            <a:pPr lvl="1" eaLnBrk="1" hangingPunct="1"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earth is trying to equalize the electrical difference</a:t>
            </a:r>
          </a:p>
          <a:p>
            <a:pPr lvl="1" eaLnBrk="1" hangingPunct="1">
              <a:defRPr/>
            </a:pPr>
            <a:endParaRPr lang="en-US" altLang="en-US" sz="2400" b="1" dirty="0" smtClean="0">
              <a:solidFill>
                <a:srgbClr val="FF3399"/>
              </a:solidFill>
            </a:endParaRPr>
          </a:p>
          <a:p>
            <a:pPr lvl="1" eaLnBrk="1" hangingPunct="1">
              <a:defRPr/>
            </a:pPr>
            <a:r>
              <a:rPr lang="en-US" altLang="en-US" sz="2400" b="1" dirty="0" smtClean="0"/>
              <a:t>Negative charges want to flow to the ground.</a:t>
            </a:r>
          </a:p>
          <a:p>
            <a:pPr eaLnBrk="1" hangingPunct="1">
              <a:buFontTx/>
              <a:buNone/>
              <a:defRPr/>
            </a:pPr>
            <a:endParaRPr lang="en-US" altLang="en-US" sz="2800" dirty="0" smtClean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386" y="341906"/>
            <a:ext cx="5884572" cy="4039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7508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565" y="26437"/>
            <a:ext cx="9073501" cy="680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873544" y="2090172"/>
            <a:ext cx="29296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9905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72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339403" y="0"/>
            <a:ext cx="5937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Lightning Formation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599" y="1325564"/>
            <a:ext cx="8245699" cy="5139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dirty="0" smtClean="0"/>
              <a:t>AGAIN:</a:t>
            </a:r>
            <a:r>
              <a:rPr lang="en-US" altLang="en-US" sz="2400" dirty="0" smtClean="0"/>
              <a:t> Electrons are drained at the surface first so the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FLASH starts at the ground!!!</a:t>
            </a:r>
          </a:p>
          <a:p>
            <a:pPr lvl="1">
              <a:defRPr/>
            </a:pPr>
            <a:r>
              <a:rPr lang="en-US" altLang="en-US" sz="2000" dirty="0" smtClean="0"/>
              <a:t>This is why lightning is said to </a:t>
            </a:r>
            <a:r>
              <a:rPr lang="en-US" altLang="en-US" sz="20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UP</a:t>
            </a:r>
            <a:r>
              <a:rPr lang="en-US" altLang="en-US" sz="2000" dirty="0" smtClean="0"/>
              <a:t>, rather than down</a:t>
            </a:r>
          </a:p>
          <a:p>
            <a:pPr eaLnBrk="1" hangingPunct="1">
              <a:defRPr/>
            </a:pPr>
            <a:endParaRPr lang="en-US" altLang="en-US" sz="2400" dirty="0" smtClean="0"/>
          </a:p>
          <a:p>
            <a:pPr eaLnBrk="1" hangingPunct="1">
              <a:defRPr/>
            </a:pPr>
            <a:r>
              <a:rPr lang="en-US" altLang="en-US" sz="2400" dirty="0" smtClean="0"/>
              <a:t>The movement is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STILL from CLOUD to GROUND</a:t>
            </a:r>
          </a:p>
          <a:p>
            <a:pPr lvl="1" eaLnBrk="1" hangingPunct="1">
              <a:defRPr/>
            </a:pPr>
            <a:r>
              <a:rPr lang="en-US" altLang="en-US" sz="2100" dirty="0" smtClean="0"/>
              <a:t>But the “heating” happens at the surface FIRST.</a:t>
            </a:r>
          </a:p>
          <a:p>
            <a:pPr lvl="1" eaLnBrk="1" hangingPunct="1">
              <a:defRPr/>
            </a:pPr>
            <a:endParaRPr lang="en-US" altLang="en-US" sz="2100" dirty="0"/>
          </a:p>
          <a:p>
            <a:pPr>
              <a:defRPr/>
            </a:pPr>
            <a:r>
              <a:rPr lang="en-US" altLang="en-US" sz="2400" dirty="0"/>
              <a:t>The electrons closest </a:t>
            </a:r>
            <a:r>
              <a:rPr lang="en-US" altLang="en-US" sz="2400" dirty="0" smtClean="0"/>
              <a:t>to Earth </a:t>
            </a:r>
            <a:r>
              <a:rPr lang="en-US" altLang="en-US" sz="2400" dirty="0"/>
              <a:t>are “</a:t>
            </a: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discharged</a:t>
            </a:r>
            <a:r>
              <a:rPr lang="en-US" altLang="en-US" sz="2400" dirty="0"/>
              <a:t>” </a:t>
            </a:r>
            <a:r>
              <a:rPr lang="en-US" altLang="en-US" sz="2400" dirty="0" smtClean="0"/>
              <a:t>first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</a:t>
            </a:r>
            <a:r>
              <a:rPr lang="en-US" alt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/>
              <a:t>that is released causes air around a step-leader to reach 30,000°C (54,000°F)</a:t>
            </a:r>
          </a:p>
          <a:p>
            <a:pPr lvl="1">
              <a:defRPr/>
            </a:pPr>
            <a:r>
              <a:rPr lang="en-US" altLang="en-US" sz="2100" dirty="0"/>
              <a:t>The warmer, the shorter the shorter the wavelength</a:t>
            </a:r>
          </a:p>
          <a:p>
            <a:pPr lvl="1" eaLnBrk="1" hangingPunct="1">
              <a:defRPr/>
            </a:pPr>
            <a:endParaRPr lang="en-US" altLang="en-US" sz="2100" dirty="0" smtClean="0"/>
          </a:p>
          <a:p>
            <a:pPr lvl="1" eaLnBrk="1" hangingPunct="1">
              <a:defRPr/>
            </a:pPr>
            <a:endParaRPr lang="en-US" altLang="en-US" sz="2100" dirty="0"/>
          </a:p>
          <a:p>
            <a:pPr lvl="1" eaLnBrk="1" hangingPunct="1">
              <a:defRPr/>
            </a:pPr>
            <a:endParaRPr lang="en-US" altLang="en-US" sz="2100" dirty="0" smtClean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139" y="251485"/>
            <a:ext cx="3264642" cy="3438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139" y="4265054"/>
            <a:ext cx="3264642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0608971" y="5403292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smtClean="0">
                <a:latin typeface="Tahoma" panose="020B0604030504040204" pitchFamily="34" charset="0"/>
              </a:rPr>
              <a:t>8,000 </a:t>
            </a:r>
            <a:r>
              <a:rPr lang="en-US" altLang="en-US" sz="1800" dirty="0">
                <a:latin typeface="Tahoma" panose="020B0604030504040204" pitchFamily="34" charset="0"/>
              </a:rPr>
              <a:t>K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8216722" y="5421926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smtClean="0">
                <a:latin typeface="Tahoma" panose="020B0604030504040204" pitchFamily="34" charset="0"/>
              </a:rPr>
              <a:t>30,000 </a:t>
            </a:r>
            <a:r>
              <a:rPr lang="en-US" altLang="en-US" sz="1800" dirty="0">
                <a:latin typeface="Tahoma" panose="020B0604030504040204" pitchFamily="34" charset="0"/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45547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8701"/>
            <a:ext cx="12209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Global Lightning Occurrence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1026" name="Picture 2" descr="https://upload.wikimedia.org/wikipedia/commons/c/c5/Global_lightning_strik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15" y="1003679"/>
            <a:ext cx="11783142" cy="573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61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7881870" cy="1000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Real-time Lightning Websites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1" y="1053015"/>
            <a:ext cx="6712038" cy="430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World Wide Lightning Location Network</a:t>
            </a:r>
          </a:p>
          <a:p>
            <a:pPr lvl="1">
              <a:defRPr/>
            </a:pPr>
            <a:r>
              <a:rPr lang="en-US" altLang="en-US" sz="2000" dirty="0" smtClean="0">
                <a:sym typeface="Wingdings" panose="05000000000000000000" pitchFamily="2" charset="2"/>
                <a:hlinkClick r:id="rId3"/>
              </a:rPr>
              <a:t>http</a:t>
            </a:r>
            <a:r>
              <a:rPr lang="en-US" altLang="en-US" sz="2000" dirty="0">
                <a:sym typeface="Wingdings" panose="05000000000000000000" pitchFamily="2" charset="2"/>
                <a:hlinkClick r:id="rId3"/>
              </a:rPr>
              <a:t>://wwlln.net</a:t>
            </a:r>
            <a:r>
              <a:rPr lang="en-US" altLang="en-US" sz="2000" dirty="0" smtClean="0">
                <a:sym typeface="Wingdings" panose="05000000000000000000" pitchFamily="2" charset="2"/>
                <a:hlinkClick r:id="rId3"/>
              </a:rPr>
              <a:t>/</a:t>
            </a:r>
            <a:endParaRPr lang="en-US" altLang="en-US" sz="2000" dirty="0" smtClean="0">
              <a:sym typeface="Wingdings" panose="05000000000000000000" pitchFamily="2" charset="2"/>
            </a:endParaRPr>
          </a:p>
          <a:p>
            <a:pPr lvl="1">
              <a:defRPr/>
            </a:pPr>
            <a:r>
              <a:rPr lang="en-US" altLang="en-US" sz="2000" dirty="0">
                <a:sym typeface="Wingdings" panose="05000000000000000000" pitchFamily="2" charset="2"/>
                <a:hlinkClick r:id="rId4"/>
              </a:rPr>
              <a:t>http://wwlln.net/new/map</a:t>
            </a:r>
            <a:r>
              <a:rPr lang="en-US" altLang="en-US" sz="2000" dirty="0" smtClean="0">
                <a:sym typeface="Wingdings" panose="05000000000000000000" pitchFamily="2" charset="2"/>
                <a:hlinkClick r:id="rId4"/>
              </a:rPr>
              <a:t>/</a:t>
            </a:r>
            <a:endParaRPr lang="en-US" altLang="en-US" sz="2000" dirty="0" smtClean="0">
              <a:sym typeface="Wingdings" panose="05000000000000000000" pitchFamily="2" charset="2"/>
            </a:endParaRPr>
          </a:p>
          <a:p>
            <a:pPr lvl="1">
              <a:defRPr/>
            </a:pPr>
            <a:endParaRPr lang="en-US" altLang="en-US" sz="11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Blitzortung.org - Oceana</a:t>
            </a:r>
          </a:p>
          <a:p>
            <a:pPr lvl="1">
              <a:defRPr/>
            </a:pPr>
            <a:r>
              <a:rPr lang="en-US" altLang="en-US" sz="2000" dirty="0">
                <a:sym typeface="Wingdings" panose="05000000000000000000" pitchFamily="2" charset="2"/>
                <a:hlinkClick r:id="rId5"/>
              </a:rPr>
              <a:t>http://</a:t>
            </a:r>
            <a:r>
              <a:rPr lang="en-US" altLang="en-US" sz="2000" dirty="0" smtClean="0">
                <a:sym typeface="Wingdings" panose="05000000000000000000" pitchFamily="2" charset="2"/>
                <a:hlinkClick r:id="rId5"/>
              </a:rPr>
              <a:t>www.blitzortung.org/Webpages/index.php?lang=en&amp;page_0=20</a:t>
            </a:r>
            <a:endParaRPr lang="en-US" altLang="en-US" sz="2000" dirty="0" smtClean="0">
              <a:sym typeface="Wingdings" panose="05000000000000000000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08" y="137319"/>
            <a:ext cx="4719034" cy="34720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2108" y="3746711"/>
            <a:ext cx="4720596" cy="28987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1" y="3927016"/>
            <a:ext cx="6621369" cy="271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9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17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7057"/>
            <a:ext cx="83068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Thunder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1371600"/>
            <a:ext cx="7188558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52550" indent="-43815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air is heated quickly a shockwave forms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causes thunder</a:t>
            </a:r>
          </a:p>
          <a:p>
            <a:pPr eaLnBrk="1" hangingPunct="1">
              <a:defRPr/>
            </a:pPr>
            <a:endParaRPr lang="en-US" altLang="en-US" sz="2400" b="1" dirty="0" smtClean="0">
              <a:solidFill>
                <a:srgbClr val="0033CC"/>
              </a:solidFill>
              <a:sym typeface="Wingdings" panose="05000000000000000000" pitchFamily="2" charset="2"/>
            </a:endParaRPr>
          </a:p>
          <a:p>
            <a:pPr eaLnBrk="1" hangingPunct="1">
              <a:defRPr/>
            </a:pPr>
            <a:r>
              <a:rPr lang="en-US" altLang="en-US" sz="2400" dirty="0" smtClean="0">
                <a:sym typeface="Wingdings" panose="05000000000000000000" pitchFamily="2" charset="2"/>
              </a:rPr>
              <a:t>Similar to planes crossing the sound barrier, firecrackers and gun shots</a:t>
            </a:r>
          </a:p>
          <a:p>
            <a:pPr eaLnBrk="1" hangingPunct="1">
              <a:defRPr/>
            </a:pPr>
            <a:endParaRPr lang="en-US" altLang="en-US" sz="2400" dirty="0" smtClean="0">
              <a:sym typeface="Wingdings" panose="05000000000000000000" pitchFamily="2" charset="2"/>
            </a:endParaRPr>
          </a:p>
          <a:p>
            <a:pPr eaLnBrk="1" hangingPunct="1">
              <a:defRPr/>
            </a:pPr>
            <a:r>
              <a:rPr lang="en-US" altLang="en-US" sz="2400" dirty="0" smtClean="0">
                <a:sym typeface="Wingdings" panose="05000000000000000000" pitchFamily="2" charset="2"/>
              </a:rPr>
              <a:t>Sound travels at </a:t>
            </a:r>
            <a:r>
              <a:rPr lang="en-US" alt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330 m/s or 1000ft/s</a:t>
            </a:r>
          </a:p>
          <a:p>
            <a:pPr eaLnBrk="1" hangingPunct="1">
              <a:defRPr/>
            </a:pPr>
            <a:endParaRPr lang="en-US" alt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sym typeface="Wingdings" panose="05000000000000000000" pitchFamily="2" charset="2"/>
            </a:endParaRPr>
          </a:p>
          <a:p>
            <a:pPr eaLnBrk="1" hangingPunct="1">
              <a:defRPr/>
            </a:pPr>
            <a:r>
              <a:rPr lang="en-US" altLang="en-US" sz="2400" dirty="0" smtClean="0">
                <a:sym typeface="Wingdings" panose="05000000000000000000" pitchFamily="2" charset="2"/>
              </a:rPr>
              <a:t>If thunder takes 3 seconds to happen after observing lightning then the storm is:</a:t>
            </a:r>
          </a:p>
          <a:p>
            <a:pPr lvl="1" eaLnBrk="1" hangingPunct="1">
              <a:defRPr/>
            </a:pPr>
            <a:r>
              <a:rPr lang="en-US" altLang="en-US" sz="2100" dirty="0" smtClean="0"/>
              <a:t>3 s * 1000 </a:t>
            </a:r>
            <a:r>
              <a:rPr lang="en-US" altLang="en-US" sz="2100" dirty="0" err="1" smtClean="0"/>
              <a:t>ft</a:t>
            </a:r>
            <a:r>
              <a:rPr lang="en-US" altLang="en-US" sz="2100" dirty="0" smtClean="0"/>
              <a:t>/s = 3000 </a:t>
            </a:r>
            <a:r>
              <a:rPr lang="en-US" altLang="en-US" sz="2100" dirty="0" err="1" smtClean="0"/>
              <a:t>ft</a:t>
            </a:r>
            <a:r>
              <a:rPr lang="en-US" altLang="en-US" sz="2100" dirty="0" smtClean="0"/>
              <a:t> away (6/10 of a mile away).</a:t>
            </a:r>
          </a:p>
        </p:txBody>
      </p:sp>
      <p:pic>
        <p:nvPicPr>
          <p:cNvPr id="8" name="Picture 10" descr="ANd9GcRA3RDTbzPgMnOChJWtqrvxqFsRWtOQSwEs6L-t187pIa3T-vz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873" y="564096"/>
            <a:ext cx="3672134" cy="2488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8" descr="Thunder_Dia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537" y="3754437"/>
            <a:ext cx="3672134" cy="2646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5633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3722</TotalTime>
  <Words>928</Words>
  <Application>Microsoft Office PowerPoint</Application>
  <PresentationFormat>Widescreen</PresentationFormat>
  <Paragraphs>178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Britannic Bold</vt:lpstr>
      <vt:lpstr>Calibri</vt:lpstr>
      <vt:lpstr>Calibri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Jennifer Griswold</cp:lastModifiedBy>
  <cp:revision>341</cp:revision>
  <cp:lastPrinted>2015-10-19T22:30:40Z</cp:lastPrinted>
  <dcterms:created xsi:type="dcterms:W3CDTF">2015-08-20T01:26:27Z</dcterms:created>
  <dcterms:modified xsi:type="dcterms:W3CDTF">2020-03-09T18:58:17Z</dcterms:modified>
</cp:coreProperties>
</file>