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6" r:id="rId3"/>
    <p:sldId id="302" r:id="rId4"/>
    <p:sldId id="303" r:id="rId5"/>
    <p:sldId id="304" r:id="rId6"/>
    <p:sldId id="309" r:id="rId7"/>
    <p:sldId id="305" r:id="rId8"/>
    <p:sldId id="306" r:id="rId9"/>
    <p:sldId id="312" r:id="rId10"/>
    <p:sldId id="307" r:id="rId11"/>
    <p:sldId id="308" r:id="rId12"/>
    <p:sldId id="310" r:id="rId13"/>
    <p:sldId id="313" r:id="rId14"/>
    <p:sldId id="315" r:id="rId15"/>
    <p:sldId id="311" r:id="rId16"/>
    <p:sldId id="314" r:id="rId17"/>
    <p:sldId id="316" r:id="rId18"/>
    <p:sldId id="319" r:id="rId19"/>
    <p:sldId id="317" r:id="rId20"/>
    <p:sldId id="318" r:id="rId21"/>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ndows User" initials="WU" lastIdx="0" clrIdx="0">
    <p:extLst>
      <p:ext uri="{19B8F6BF-5375-455C-9EA6-DF929625EA0E}">
        <p15:presenceInfo xmlns:p15="http://schemas.microsoft.com/office/powerpoint/2012/main" userId="Windows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00FFFF"/>
    <a:srgbClr val="0000FF"/>
    <a:srgbClr val="455C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118" autoAdjust="0"/>
    <p:restoredTop sz="94660"/>
  </p:normalViewPr>
  <p:slideViewPr>
    <p:cSldViewPr snapToGrid="0">
      <p:cViewPr varScale="1">
        <p:scale>
          <a:sx n="116" d="100"/>
          <a:sy n="116" d="100"/>
        </p:scale>
        <p:origin x="1710"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dirty="0" smtClean="0"/>
              <a:t>Tornadoes</a:t>
            </a:r>
            <a:r>
              <a:rPr lang="en-US" baseline="0" dirty="0" smtClean="0"/>
              <a:t> by Island </a:t>
            </a:r>
            <a:r>
              <a:rPr lang="en-US" dirty="0" smtClean="0"/>
              <a:t>Since </a:t>
            </a:r>
            <a:r>
              <a:rPr lang="en-US" dirty="0"/>
              <a:t>1950</a:t>
            </a:r>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Number of Tornadoes Since 1950</c:v>
                </c:pt>
              </c:strCache>
            </c:strRef>
          </c:tx>
          <c:dPt>
            <c:idx val="0"/>
            <c:bubble3D val="0"/>
            <c:spPr>
              <a:solidFill>
                <a:schemeClr val="accent1"/>
              </a:solidFill>
              <a:ln>
                <a:noFill/>
              </a:ln>
              <a:effectLst>
                <a:outerShdw blurRad="254000" sx="102000" sy="102000" algn="ctr" rotWithShape="0">
                  <a:prstClr val="black">
                    <a:alpha val="20000"/>
                  </a:prstClr>
                </a:outerShdw>
              </a:effectLst>
            </c:spPr>
          </c:dPt>
          <c:dPt>
            <c:idx val="1"/>
            <c:bubble3D val="0"/>
            <c:spPr>
              <a:solidFill>
                <a:schemeClr val="accent2"/>
              </a:solidFill>
              <a:ln>
                <a:noFill/>
              </a:ln>
              <a:effectLst>
                <a:outerShdw blurRad="254000" sx="102000" sy="102000" algn="ctr" rotWithShape="0">
                  <a:prstClr val="black">
                    <a:alpha val="20000"/>
                  </a:prstClr>
                </a:outerShdw>
              </a:effectLst>
            </c:spPr>
          </c:dPt>
          <c:dPt>
            <c:idx val="2"/>
            <c:bubble3D val="0"/>
            <c:spPr>
              <a:solidFill>
                <a:schemeClr val="accent3"/>
              </a:solidFill>
              <a:ln>
                <a:noFill/>
              </a:ln>
              <a:effectLst>
                <a:outerShdw blurRad="254000" sx="102000" sy="102000" algn="ctr" rotWithShape="0">
                  <a:prstClr val="black">
                    <a:alpha val="20000"/>
                  </a:prstClr>
                </a:outerShdw>
              </a:effectLst>
            </c:spPr>
          </c:dPt>
          <c:dPt>
            <c:idx val="3"/>
            <c:bubble3D val="0"/>
            <c:spPr>
              <a:solidFill>
                <a:schemeClr val="accent4"/>
              </a:solidFill>
              <a:ln>
                <a:noFill/>
              </a:ln>
              <a:effectLst>
                <a:outerShdw blurRad="254000" sx="102000" sy="102000" algn="ctr" rotWithShape="0">
                  <a:prstClr val="black">
                    <a:alpha val="20000"/>
                  </a:prstClr>
                </a:outerShdw>
              </a:effectLst>
            </c:spPr>
          </c:dPt>
          <c:dPt>
            <c:idx val="4"/>
            <c:bubble3D val="0"/>
            <c:spPr>
              <a:solidFill>
                <a:schemeClr val="accent5"/>
              </a:solidFill>
              <a:ln>
                <a:noFill/>
              </a:ln>
              <a:effectLst>
                <a:outerShdw blurRad="254000" sx="102000" sy="102000" algn="ctr" rotWithShape="0">
                  <a:prstClr val="black">
                    <a:alpha val="20000"/>
                  </a:prstClr>
                </a:outerShdw>
              </a:effectLst>
            </c:spPr>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Sheet1!$A$2:$A$6</c:f>
              <c:strCache>
                <c:ptCount val="5"/>
                <c:pt idx="0">
                  <c:v>Kauai</c:v>
                </c:pt>
                <c:pt idx="1">
                  <c:v>Oahu</c:v>
                </c:pt>
                <c:pt idx="2">
                  <c:v>Maui</c:v>
                </c:pt>
                <c:pt idx="3">
                  <c:v>Lanai</c:v>
                </c:pt>
                <c:pt idx="4">
                  <c:v>Hawaii</c:v>
                </c:pt>
              </c:strCache>
            </c:strRef>
          </c:cat>
          <c:val>
            <c:numRef>
              <c:f>Sheet1!$B$2:$B$6</c:f>
              <c:numCache>
                <c:formatCode>General</c:formatCode>
                <c:ptCount val="5"/>
                <c:pt idx="0">
                  <c:v>6</c:v>
                </c:pt>
                <c:pt idx="1">
                  <c:v>19</c:v>
                </c:pt>
                <c:pt idx="2">
                  <c:v>3</c:v>
                </c:pt>
                <c:pt idx="3">
                  <c:v>1</c:v>
                </c:pt>
                <c:pt idx="4">
                  <c:v>10</c:v>
                </c:pt>
              </c:numCache>
            </c:numRef>
          </c:val>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80865891647222843"/>
          <c:y val="0.21263999302959358"/>
          <c:w val="0.18127872563010317"/>
          <c:h val="0.37360410350408141"/>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28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E56EAED-ADF3-4198-969D-1444B542D427}" type="datetimeFigureOut">
              <a:rPr lang="en-US" smtClean="0"/>
              <a:t>3/9/2020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2577999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56EAED-ADF3-4198-969D-1444B542D427}" type="datetimeFigureOut">
              <a:rPr lang="en-US" smtClean="0"/>
              <a:t>3/9/2020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3025390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56EAED-ADF3-4198-969D-1444B542D427}" type="datetimeFigureOut">
              <a:rPr lang="en-US" smtClean="0"/>
              <a:t>3/9/2020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1808919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E56EAED-ADF3-4198-969D-1444B542D427}" type="datetimeFigureOut">
              <a:rPr lang="en-US" smtClean="0"/>
              <a:t>3/9/2020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3371502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E56EAED-ADF3-4198-969D-1444B542D427}" type="datetimeFigureOut">
              <a:rPr lang="en-US" smtClean="0"/>
              <a:t>3/9/2020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1933584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E56EAED-ADF3-4198-969D-1444B542D427}" type="datetimeFigureOut">
              <a:rPr lang="en-US" smtClean="0"/>
              <a:t>3/9/2020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868393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56EAED-ADF3-4198-969D-1444B542D427}" type="datetimeFigureOut">
              <a:rPr lang="en-US" smtClean="0"/>
              <a:t>3/9/2020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4127134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56EAED-ADF3-4198-969D-1444B542D427}" type="datetimeFigureOut">
              <a:rPr lang="en-US" smtClean="0"/>
              <a:t>3/9/2020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827974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56EAED-ADF3-4198-969D-1444B542D427}" type="datetimeFigureOut">
              <a:rPr lang="en-US" smtClean="0"/>
              <a:t>3/9/2020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2162848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56EAED-ADF3-4198-969D-1444B542D427}" type="datetimeFigureOut">
              <a:rPr lang="en-US" smtClean="0"/>
              <a:t>3/9/2020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1776131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56EAED-ADF3-4198-969D-1444B542D427}" type="datetimeFigureOut">
              <a:rPr lang="en-US" smtClean="0"/>
              <a:t>3/9/2020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1193319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56EAED-ADF3-4198-969D-1444B542D427}" type="datetimeFigureOut">
              <a:rPr lang="en-US" smtClean="0"/>
              <a:t>3/9/2020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469070-A1E4-48F7-8F04-541E847A659C}" type="slidenum">
              <a:rPr lang="en-US" smtClean="0"/>
              <a:t>‹#›</a:t>
            </a:fld>
            <a:endParaRPr lang="en-US"/>
          </a:p>
        </p:txBody>
      </p:sp>
    </p:spTree>
    <p:extLst>
      <p:ext uri="{BB962C8B-B14F-4D97-AF65-F5344CB8AC3E}">
        <p14:creationId xmlns:p14="http://schemas.microsoft.com/office/powerpoint/2010/main" val="8867017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ideo" Target="https://www.youtube.com/embed/Sefg0iIDm6c" TargetMode="Externa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ideo" Target="https://www.youtube.com/embed/DS0V8itbGEg" TargetMode="Externa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ideo" Target="https://www.youtube.com/embed/w3trKcZT_Qo" TargetMode="External"/><Relationship Id="rId4" Type="http://schemas.openxmlformats.org/officeDocument/2006/relationships/image" Target="../media/image30.jpeg"/></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2583" y="-23097"/>
            <a:ext cx="12159417" cy="6904194"/>
          </a:xfrm>
          <a:prstGeom prst="rect">
            <a:avLst/>
          </a:prstGeom>
        </p:spPr>
      </p:pic>
      <p:sp>
        <p:nvSpPr>
          <p:cNvPr id="7" name="Rectangle 5"/>
          <p:cNvSpPr>
            <a:spLocks noChangeArrowheads="1"/>
          </p:cNvSpPr>
          <p:nvPr/>
        </p:nvSpPr>
        <p:spPr bwMode="auto">
          <a:xfrm>
            <a:off x="32584" y="1600200"/>
            <a:ext cx="12159416" cy="5029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4800" b="1" dirty="0">
                <a:effectLst>
                  <a:outerShdw blurRad="38100" dist="38100" dir="2700000" algn="tl">
                    <a:srgbClr val="000000">
                      <a:alpha val="43137"/>
                    </a:srgbClr>
                  </a:outerShdw>
                </a:effectLst>
              </a:rPr>
              <a:t>Thunder &amp; Lightning </a:t>
            </a:r>
            <a:r>
              <a:rPr lang="en-US" altLang="en-US" sz="4800" b="1" dirty="0" err="1">
                <a:effectLst>
                  <a:outerShdw blurRad="38100" dist="38100" dir="2700000" algn="tl">
                    <a:srgbClr val="000000">
                      <a:alpha val="43137"/>
                    </a:srgbClr>
                  </a:outerShdw>
                </a:effectLst>
              </a:rPr>
              <a:t>Con’t</a:t>
            </a:r>
            <a:endParaRPr lang="en-US" altLang="en-US" sz="4800" b="1" dirty="0">
              <a:effectLst>
                <a:outerShdw blurRad="38100" dist="38100" dir="2700000" algn="tl">
                  <a:srgbClr val="000000">
                    <a:alpha val="43137"/>
                  </a:srgbClr>
                </a:outerShdw>
              </a:effectLst>
            </a:endParaRPr>
          </a:p>
          <a:p>
            <a:pPr algn="ctr" eaLnBrk="1" hangingPunct="1">
              <a:spcBef>
                <a:spcPct val="0"/>
              </a:spcBef>
              <a:buFontTx/>
              <a:buNone/>
            </a:pPr>
            <a:r>
              <a:rPr lang="en-US" altLang="en-US" sz="4800" b="1" dirty="0">
                <a:effectLst>
                  <a:outerShdw blurRad="38100" dist="38100" dir="2700000" algn="tl">
                    <a:srgbClr val="000000">
                      <a:alpha val="43137"/>
                    </a:srgbClr>
                  </a:outerShdw>
                </a:effectLst>
              </a:rPr>
              <a:t>and</a:t>
            </a:r>
          </a:p>
          <a:p>
            <a:pPr algn="ctr" eaLnBrk="1" hangingPunct="1">
              <a:spcBef>
                <a:spcPct val="0"/>
              </a:spcBef>
              <a:buFontTx/>
              <a:buNone/>
            </a:pPr>
            <a:r>
              <a:rPr lang="en-US" altLang="en-US" sz="4800" b="1" dirty="0" smtClean="0">
                <a:effectLst>
                  <a:outerShdw blurRad="38100" dist="38100" dir="2700000" algn="tl">
                    <a:srgbClr val="000000">
                      <a:alpha val="43137"/>
                    </a:srgbClr>
                  </a:outerShdw>
                </a:effectLst>
              </a:rPr>
              <a:t>Tornadoes</a:t>
            </a:r>
            <a:endParaRPr lang="en-US" altLang="en-US" sz="4000" b="1" dirty="0">
              <a:effectLst>
                <a:outerShdw blurRad="38100" dist="38100" dir="2700000" algn="tl">
                  <a:srgbClr val="000000">
                    <a:alpha val="43137"/>
                  </a:srgbClr>
                </a:outerShdw>
              </a:effectLst>
            </a:endParaRPr>
          </a:p>
        </p:txBody>
      </p:sp>
      <p:sp>
        <p:nvSpPr>
          <p:cNvPr id="9" name="Rectangle 6"/>
          <p:cNvSpPr>
            <a:spLocks noChangeArrowheads="1"/>
          </p:cNvSpPr>
          <p:nvPr/>
        </p:nvSpPr>
        <p:spPr bwMode="auto">
          <a:xfrm>
            <a:off x="2511379" y="457200"/>
            <a:ext cx="7302321"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4400">
                <a:solidFill>
                  <a:schemeClr val="tx2"/>
                </a:solidFill>
                <a:latin typeface="Arial" panose="020B0604020202020204" pitchFamily="34" charset="0"/>
                <a:cs typeface="Arial" panose="020B0604020202020204" pitchFamily="34" charset="0"/>
              </a:defRPr>
            </a:lvl1pPr>
            <a:lvl2pPr>
              <a:defRPr sz="4400">
                <a:solidFill>
                  <a:schemeClr val="tx2"/>
                </a:solidFill>
                <a:latin typeface="Arial" panose="020B0604020202020204" pitchFamily="34" charset="0"/>
                <a:cs typeface="Arial" panose="020B0604020202020204" pitchFamily="34" charset="0"/>
              </a:defRPr>
            </a:lvl2pPr>
            <a:lvl3pPr>
              <a:defRPr sz="4400">
                <a:solidFill>
                  <a:schemeClr val="tx2"/>
                </a:solidFill>
                <a:latin typeface="Arial" panose="020B0604020202020204" pitchFamily="34" charset="0"/>
                <a:cs typeface="Arial" panose="020B0604020202020204" pitchFamily="34" charset="0"/>
              </a:defRPr>
            </a:lvl3pPr>
            <a:lvl4pPr>
              <a:defRPr sz="4400">
                <a:solidFill>
                  <a:schemeClr val="tx2"/>
                </a:solidFill>
                <a:latin typeface="Arial" panose="020B0604020202020204" pitchFamily="34" charset="0"/>
                <a:cs typeface="Arial" panose="020B0604020202020204" pitchFamily="34" charset="0"/>
              </a:defRPr>
            </a:lvl4pPr>
            <a:lvl5pPr>
              <a:defRPr sz="4400">
                <a:solidFill>
                  <a:schemeClr val="tx2"/>
                </a:solidFill>
                <a:latin typeface="Arial" panose="020B0604020202020204" pitchFamily="34" charset="0"/>
                <a:cs typeface="Arial" panose="020B0604020202020204" pitchFamily="34" charset="0"/>
              </a:defRPr>
            </a:lvl5pPr>
            <a:lvl6pPr marL="457200" algn="ctr"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pPr algn="ctr" eaLnBrk="1" hangingPunct="1">
              <a:defRPr/>
            </a:pPr>
            <a:r>
              <a:rPr lang="en-US" altLang="en-US" sz="4000" b="1" dirty="0" smtClean="0">
                <a:effectLst>
                  <a:outerShdw blurRad="38100" dist="38100" dir="2700000" algn="tl">
                    <a:srgbClr val="000000">
                      <a:alpha val="43137"/>
                    </a:srgbClr>
                  </a:outerShdw>
                </a:effectLst>
              </a:rPr>
              <a:t/>
            </a:r>
            <a:br>
              <a:rPr lang="en-US" altLang="en-US" sz="4000" b="1" dirty="0" smtClean="0">
                <a:effectLst>
                  <a:outerShdw blurRad="38100" dist="38100" dir="2700000" algn="tl">
                    <a:srgbClr val="000000">
                      <a:alpha val="43137"/>
                    </a:srgbClr>
                  </a:outerShdw>
                </a:effectLst>
              </a:rPr>
            </a:br>
            <a:r>
              <a:rPr lang="en-US" altLang="en-US" sz="6000" b="1" dirty="0" smtClean="0">
                <a:solidFill>
                  <a:srgbClr val="FF0000"/>
                </a:solidFill>
                <a:effectLst>
                  <a:outerShdw blurRad="38100" dist="38100" dir="2700000" algn="tl">
                    <a:srgbClr val="000000">
                      <a:alpha val="43137"/>
                    </a:srgbClr>
                  </a:outerShdw>
                </a:effectLst>
              </a:rPr>
              <a:t>Lecture</a:t>
            </a:r>
            <a:br>
              <a:rPr lang="en-US" altLang="en-US" sz="6000" b="1" dirty="0" smtClean="0">
                <a:solidFill>
                  <a:srgbClr val="FF0000"/>
                </a:solidFill>
                <a:effectLst>
                  <a:outerShdw blurRad="38100" dist="38100" dir="2700000" algn="tl">
                    <a:srgbClr val="000000">
                      <a:alpha val="43137"/>
                    </a:srgbClr>
                  </a:outerShdw>
                </a:effectLst>
              </a:rPr>
            </a:br>
            <a:endParaRPr lang="en-US" altLang="en-US" sz="4800" b="1" dirty="0" smtClean="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975011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2583" y="-23097"/>
            <a:ext cx="12126833" cy="6904194"/>
          </a:xfrm>
          <a:prstGeom prst="rect">
            <a:avLst/>
          </a:prstGeom>
        </p:spPr>
      </p:pic>
      <p:sp>
        <p:nvSpPr>
          <p:cNvPr id="5" name="Title 1"/>
          <p:cNvSpPr txBox="1">
            <a:spLocks/>
          </p:cNvSpPr>
          <p:nvPr/>
        </p:nvSpPr>
        <p:spPr>
          <a:xfrm>
            <a:off x="0" y="0"/>
            <a:ext cx="796598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Water Spouts</a:t>
            </a:r>
            <a:endParaRPr lang="en-US" dirty="0">
              <a:effectLst>
                <a:outerShdw blurRad="38100" dist="38100" dir="2700000" algn="tl">
                  <a:srgbClr val="000000">
                    <a:alpha val="43137"/>
                  </a:srgbClr>
                </a:outerShdw>
              </a:effectLst>
              <a:latin typeface="Britannic Bold" panose="020B0903060703020204" pitchFamily="34" charset="0"/>
            </a:endParaRPr>
          </a:p>
        </p:txBody>
      </p:sp>
      <p:pic>
        <p:nvPicPr>
          <p:cNvPr id="7" name="Sefg0iIDm6c"/>
          <p:cNvPicPr>
            <a:picLocks noRot="1" noChangeAspect="1"/>
          </p:cNvPicPr>
          <p:nvPr>
            <a:videoFile r:link="rId1"/>
          </p:nvPr>
        </p:nvPicPr>
        <p:blipFill>
          <a:blip r:embed="rId4"/>
          <a:stretch>
            <a:fillRect/>
          </a:stretch>
        </p:blipFill>
        <p:spPr>
          <a:xfrm>
            <a:off x="1046922" y="1325563"/>
            <a:ext cx="9730065" cy="5473162"/>
          </a:xfrm>
          <a:prstGeom prst="rect">
            <a:avLst/>
          </a:prstGeom>
        </p:spPr>
      </p:pic>
    </p:spTree>
    <p:extLst>
      <p:ext uri="{BB962C8B-B14F-4D97-AF65-F5344CB8AC3E}">
        <p14:creationId xmlns:p14="http://schemas.microsoft.com/office/powerpoint/2010/main" val="1429228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2583" y="-23097"/>
            <a:ext cx="12126833" cy="6904194"/>
          </a:xfrm>
          <a:prstGeom prst="rect">
            <a:avLst/>
          </a:prstGeom>
        </p:spPr>
      </p:pic>
      <p:sp>
        <p:nvSpPr>
          <p:cNvPr id="5" name="Title 1"/>
          <p:cNvSpPr txBox="1">
            <a:spLocks/>
          </p:cNvSpPr>
          <p:nvPr/>
        </p:nvSpPr>
        <p:spPr>
          <a:xfrm>
            <a:off x="0" y="0"/>
            <a:ext cx="785611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Tornado Introduction</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8" name="Rectangle 3"/>
          <p:cNvSpPr>
            <a:spLocks noChangeArrowheads="1"/>
          </p:cNvSpPr>
          <p:nvPr/>
        </p:nvSpPr>
        <p:spPr bwMode="auto">
          <a:xfrm>
            <a:off x="287627" y="1999886"/>
            <a:ext cx="9120390"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lgn="l">
              <a:spcBef>
                <a:spcPct val="20000"/>
              </a:spcBef>
              <a:buChar char="•"/>
              <a:defRPr sz="3200">
                <a:solidFill>
                  <a:schemeClr val="tx1"/>
                </a:solidFill>
                <a:latin typeface="Arial" panose="020B0604020202020204" pitchFamily="34" charset="0"/>
                <a:cs typeface="Arial" panose="020B0604020202020204" pitchFamily="34" charset="0"/>
              </a:defRPr>
            </a:lvl1pPr>
            <a:lvl2pPr marL="971550" indent="-514350" algn="l">
              <a:spcBef>
                <a:spcPct val="20000"/>
              </a:spcBef>
              <a:buChar char="–"/>
              <a:defRPr sz="2800">
                <a:solidFill>
                  <a:schemeClr val="tx1"/>
                </a:solidFill>
                <a:latin typeface="Arial" panose="020B0604020202020204" pitchFamily="34" charset="0"/>
                <a:cs typeface="Arial" panose="020B0604020202020204" pitchFamily="34" charset="0"/>
              </a:defRPr>
            </a:lvl2pPr>
            <a:lvl3pPr marL="1352550" indent="-438150" algn="l">
              <a:spcBef>
                <a:spcPct val="20000"/>
              </a:spcBef>
              <a:buChar char="•"/>
              <a:defRPr sz="2400">
                <a:solidFill>
                  <a:schemeClr val="tx1"/>
                </a:solidFill>
                <a:latin typeface="Arial" panose="020B0604020202020204" pitchFamily="34" charset="0"/>
                <a:cs typeface="Arial" panose="020B0604020202020204" pitchFamily="34" charset="0"/>
              </a:defRPr>
            </a:lvl3pPr>
            <a:lvl4pPr marL="1752600" indent="-381000" algn="l">
              <a:spcBef>
                <a:spcPct val="20000"/>
              </a:spcBef>
              <a:buChar char="–"/>
              <a:defRPr sz="2000">
                <a:solidFill>
                  <a:schemeClr val="tx1"/>
                </a:solidFill>
                <a:latin typeface="Arial" panose="020B0604020202020204" pitchFamily="34" charset="0"/>
                <a:cs typeface="Arial" panose="020B0604020202020204" pitchFamily="34" charset="0"/>
              </a:defRPr>
            </a:lvl4pPr>
            <a:lvl5pPr marL="2209800" indent="-381000" algn="l">
              <a:spcBef>
                <a:spcPct val="20000"/>
              </a:spcBef>
              <a:buChar char="»"/>
              <a:defRPr sz="2000">
                <a:solidFill>
                  <a:schemeClr val="tx1"/>
                </a:solidFill>
                <a:latin typeface="Arial" panose="020B0604020202020204" pitchFamily="34" charset="0"/>
                <a:cs typeface="Arial" panose="020B0604020202020204" pitchFamily="34" charset="0"/>
              </a:defRPr>
            </a:lvl5pPr>
            <a:lvl6pPr marL="2667000" indent="-3810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3124200" indent="-3810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581400" indent="-3810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4038600" indent="-3810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defRPr/>
            </a:pPr>
            <a:r>
              <a:rPr lang="en-US" altLang="en-US" sz="2600" dirty="0" smtClean="0"/>
              <a:t>A </a:t>
            </a:r>
            <a:r>
              <a:rPr lang="en-US" altLang="en-US" sz="2600" b="1" dirty="0" smtClean="0">
                <a:solidFill>
                  <a:srgbClr val="FF0000"/>
                </a:solidFill>
                <a:effectLst>
                  <a:outerShdw blurRad="38100" dist="38100" dir="2700000" algn="tl">
                    <a:srgbClr val="FFFFFF"/>
                  </a:outerShdw>
                </a:effectLst>
              </a:rPr>
              <a:t>tornado</a:t>
            </a:r>
            <a:r>
              <a:rPr lang="en-US" altLang="en-US" sz="2600" dirty="0" smtClean="0"/>
              <a:t> is a rapidly rotating narrow region of low pressure</a:t>
            </a:r>
          </a:p>
          <a:p>
            <a:pPr eaLnBrk="1" hangingPunct="1">
              <a:defRPr/>
            </a:pPr>
            <a:endParaRPr lang="en-US" altLang="en-US" sz="2600" dirty="0" smtClean="0"/>
          </a:p>
          <a:p>
            <a:pPr eaLnBrk="1" hangingPunct="1">
              <a:defRPr/>
            </a:pPr>
            <a:r>
              <a:rPr lang="en-US" altLang="en-US" sz="2600" dirty="0" smtClean="0"/>
              <a:t>Wind speeds from </a:t>
            </a:r>
            <a:r>
              <a:rPr lang="en-US" altLang="en-US" sz="2600" b="1" dirty="0" smtClean="0">
                <a:solidFill>
                  <a:srgbClr val="FF0000"/>
                </a:solidFill>
                <a:effectLst>
                  <a:outerShdw blurRad="38100" dist="38100" dir="2700000" algn="tl">
                    <a:srgbClr val="FFFFFF"/>
                  </a:outerShdw>
                </a:effectLst>
              </a:rPr>
              <a:t>70-300 mph</a:t>
            </a:r>
          </a:p>
          <a:p>
            <a:pPr eaLnBrk="1" hangingPunct="1">
              <a:defRPr/>
            </a:pPr>
            <a:endParaRPr lang="en-US" altLang="en-US" sz="2600" b="1" dirty="0" smtClean="0">
              <a:solidFill>
                <a:srgbClr val="FF3399"/>
              </a:solidFill>
            </a:endParaRPr>
          </a:p>
          <a:p>
            <a:pPr eaLnBrk="1" hangingPunct="1">
              <a:defRPr/>
            </a:pPr>
            <a:r>
              <a:rPr lang="en-US" altLang="en-US" sz="2600" dirty="0" smtClean="0"/>
              <a:t>Pressure can be as </a:t>
            </a:r>
            <a:r>
              <a:rPr lang="en-US" altLang="en-US" sz="2600" b="1" dirty="0" smtClean="0">
                <a:solidFill>
                  <a:srgbClr val="FF0000"/>
                </a:solidFill>
                <a:effectLst>
                  <a:outerShdw blurRad="38100" dist="38100" dir="2700000" algn="tl">
                    <a:srgbClr val="FFFFFF"/>
                  </a:outerShdw>
                </a:effectLst>
              </a:rPr>
              <a:t>low as 900 </a:t>
            </a:r>
            <a:r>
              <a:rPr lang="en-US" altLang="en-US" sz="2600" b="1" dirty="0" err="1" smtClean="0">
                <a:solidFill>
                  <a:srgbClr val="FF0000"/>
                </a:solidFill>
                <a:effectLst>
                  <a:outerShdw blurRad="38100" dist="38100" dir="2700000" algn="tl">
                    <a:srgbClr val="FFFFFF"/>
                  </a:outerShdw>
                </a:effectLst>
              </a:rPr>
              <a:t>mb</a:t>
            </a:r>
            <a:r>
              <a:rPr lang="en-US" altLang="en-US" sz="2600" b="1" dirty="0" smtClean="0">
                <a:solidFill>
                  <a:srgbClr val="FF3399"/>
                </a:solidFill>
              </a:rPr>
              <a:t> </a:t>
            </a:r>
          </a:p>
          <a:p>
            <a:pPr eaLnBrk="1" hangingPunct="1">
              <a:defRPr/>
            </a:pPr>
            <a:endParaRPr lang="en-US" altLang="en-US" sz="2600" b="1" dirty="0" smtClean="0">
              <a:solidFill>
                <a:srgbClr val="FF3399"/>
              </a:solidFill>
            </a:endParaRPr>
          </a:p>
          <a:p>
            <a:pPr eaLnBrk="1" hangingPunct="1">
              <a:defRPr/>
            </a:pPr>
            <a:r>
              <a:rPr lang="en-US" altLang="en-US" sz="2600" b="1" dirty="0" smtClean="0">
                <a:solidFill>
                  <a:srgbClr val="FF0000"/>
                </a:solidFill>
                <a:effectLst>
                  <a:outerShdw blurRad="38100" dist="38100" dir="2700000" algn="tl">
                    <a:srgbClr val="FFFFFF"/>
                  </a:outerShdw>
                </a:effectLst>
              </a:rPr>
              <a:t>Tornadoes form during intense thunderstorms.</a:t>
            </a:r>
          </a:p>
          <a:p>
            <a:pPr eaLnBrk="1" hangingPunct="1">
              <a:buFontTx/>
              <a:buNone/>
              <a:defRPr/>
            </a:pPr>
            <a:endParaRPr lang="en-US" altLang="en-US" sz="2600" dirty="0" smtClean="0">
              <a:solidFill>
                <a:srgbClr val="FF0000"/>
              </a:solidFill>
              <a:effectLst>
                <a:outerShdw blurRad="38100" dist="38100" dir="2700000" algn="tl">
                  <a:srgbClr val="FFFFFF"/>
                </a:outerShdw>
              </a:effectLst>
            </a:endParaRPr>
          </a:p>
        </p:txBody>
      </p:sp>
      <p:pic>
        <p:nvPicPr>
          <p:cNvPr id="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8017" y="152534"/>
            <a:ext cx="2445398" cy="21069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08017" y="2389292"/>
            <a:ext cx="2451044" cy="19202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08018" y="4475333"/>
            <a:ext cx="2445398" cy="22465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184706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2583" y="-23097"/>
            <a:ext cx="12126833" cy="6904194"/>
          </a:xfrm>
          <a:prstGeom prst="rect">
            <a:avLst/>
          </a:prstGeom>
        </p:spPr>
      </p:pic>
      <p:sp>
        <p:nvSpPr>
          <p:cNvPr id="5"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Tornado Development 	</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8" name="Rectangle 3"/>
          <p:cNvSpPr>
            <a:spLocks noChangeArrowheads="1"/>
          </p:cNvSpPr>
          <p:nvPr/>
        </p:nvSpPr>
        <p:spPr bwMode="auto">
          <a:xfrm>
            <a:off x="364902" y="1325563"/>
            <a:ext cx="11251842" cy="1765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cs typeface="Arial" panose="020B0604020202020204" pitchFamily="34" charset="0"/>
              </a:defRPr>
            </a:lvl1pPr>
            <a:lvl2pPr marL="971550" indent="-514350">
              <a:spcBef>
                <a:spcPct val="20000"/>
              </a:spcBef>
              <a:buChar char="–"/>
              <a:defRPr sz="2800">
                <a:solidFill>
                  <a:schemeClr val="tx1"/>
                </a:solidFill>
                <a:latin typeface="Arial" panose="020B0604020202020204" pitchFamily="34" charset="0"/>
                <a:cs typeface="Arial" panose="020B0604020202020204" pitchFamily="34" charset="0"/>
              </a:defRPr>
            </a:lvl2pPr>
            <a:lvl3pPr marL="1352550" indent="-438150">
              <a:spcBef>
                <a:spcPct val="20000"/>
              </a:spcBef>
              <a:buChar char="•"/>
              <a:defRPr sz="2400">
                <a:solidFill>
                  <a:schemeClr val="tx1"/>
                </a:solidFill>
                <a:latin typeface="Arial" panose="020B0604020202020204" pitchFamily="34" charset="0"/>
                <a:cs typeface="Arial" panose="020B0604020202020204" pitchFamily="34" charset="0"/>
              </a:defRPr>
            </a:lvl3pPr>
            <a:lvl4pPr marL="1752600" indent="-381000">
              <a:spcBef>
                <a:spcPct val="20000"/>
              </a:spcBef>
              <a:buChar char="–"/>
              <a:defRPr sz="2000">
                <a:solidFill>
                  <a:schemeClr val="tx1"/>
                </a:solidFill>
                <a:latin typeface="Arial" panose="020B0604020202020204" pitchFamily="34" charset="0"/>
                <a:cs typeface="Arial" panose="020B0604020202020204" pitchFamily="34" charset="0"/>
              </a:defRPr>
            </a:lvl4pPr>
            <a:lvl5pPr marL="2209800" indent="-381000">
              <a:spcBef>
                <a:spcPct val="20000"/>
              </a:spcBef>
              <a:buChar char="»"/>
              <a:defRPr sz="2000">
                <a:solidFill>
                  <a:schemeClr val="tx1"/>
                </a:solidFill>
                <a:latin typeface="Arial" panose="020B0604020202020204" pitchFamily="34" charset="0"/>
                <a:cs typeface="Arial" panose="020B0604020202020204" pitchFamily="34" charset="0"/>
              </a:defRPr>
            </a:lvl5pPr>
            <a:lvl6pPr marL="2667000" indent="-3810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3124200" indent="-3810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581400" indent="-3810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4038600" indent="-3810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r>
              <a:rPr lang="en-US" altLang="en-US" u="sng" dirty="0"/>
              <a:t>Step 1:</a:t>
            </a:r>
            <a:r>
              <a:rPr lang="en-US" altLang="en-US" dirty="0"/>
              <a:t> The first object that forms is a rotating body of air at the ground</a:t>
            </a:r>
          </a:p>
          <a:p>
            <a:pPr lvl="1" eaLnBrk="1" hangingPunct="1"/>
            <a:r>
              <a:rPr lang="en-US" altLang="en-US" dirty="0"/>
              <a:t>This occurs because of vertical wind </a:t>
            </a:r>
            <a:r>
              <a:rPr lang="en-US" altLang="en-US" dirty="0" smtClean="0"/>
              <a:t>shear</a:t>
            </a:r>
            <a:endParaRPr lang="en-US" altLang="en-US" dirty="0"/>
          </a:p>
        </p:txBody>
      </p:sp>
      <p:sp>
        <p:nvSpPr>
          <p:cNvPr id="9" name="Text Box 5"/>
          <p:cNvSpPr txBox="1">
            <a:spLocks noChangeArrowheads="1"/>
          </p:cNvSpPr>
          <p:nvPr/>
        </p:nvSpPr>
        <p:spPr bwMode="auto">
          <a:xfrm>
            <a:off x="7238807" y="3074685"/>
            <a:ext cx="4649273" cy="2923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800100" indent="-342900">
              <a:spcBef>
                <a:spcPct val="20000"/>
              </a:spcBef>
              <a:buChar char="–"/>
              <a:defRPr sz="2800">
                <a:solidFill>
                  <a:schemeClr val="tx1"/>
                </a:solidFill>
                <a:latin typeface="Arial" panose="020B0604020202020204" pitchFamily="34" charset="0"/>
                <a:cs typeface="Arial" panose="020B0604020202020204" pitchFamily="34" charset="0"/>
              </a:defRPr>
            </a:lvl2pPr>
            <a:lvl3pPr marL="1257300" indent="-342900">
              <a:spcBef>
                <a:spcPct val="20000"/>
              </a:spcBef>
              <a:buChar char="•"/>
              <a:defRPr sz="2400">
                <a:solidFill>
                  <a:schemeClr val="tx1"/>
                </a:solidFill>
                <a:latin typeface="Arial" panose="020B0604020202020204" pitchFamily="34" charset="0"/>
                <a:cs typeface="Arial" panose="020B0604020202020204" pitchFamily="34" charset="0"/>
              </a:defRPr>
            </a:lvl3pPr>
            <a:lvl4pPr marL="1714500" indent="-342900">
              <a:spcBef>
                <a:spcPct val="20000"/>
              </a:spcBef>
              <a:buChar char="–"/>
              <a:defRPr sz="2000">
                <a:solidFill>
                  <a:schemeClr val="tx1"/>
                </a:solidFill>
                <a:latin typeface="Arial" panose="020B0604020202020204" pitchFamily="34" charset="0"/>
                <a:cs typeface="Arial" panose="020B0604020202020204" pitchFamily="34" charset="0"/>
              </a:defRPr>
            </a:lvl4pPr>
            <a:lvl5pPr marL="2171700" indent="-342900">
              <a:spcBef>
                <a:spcPct val="20000"/>
              </a:spcBef>
              <a:buChar char="»"/>
              <a:defRPr sz="2000">
                <a:solidFill>
                  <a:schemeClr val="tx1"/>
                </a:solidFill>
                <a:latin typeface="Arial" panose="020B0604020202020204" pitchFamily="34" charset="0"/>
                <a:cs typeface="Arial" panose="020B0604020202020204" pitchFamily="34" charset="0"/>
              </a:defRPr>
            </a:lvl5pPr>
            <a:lvl6pPr marL="2628900" indent="-3429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3086100" indent="-3429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543300" indent="-3429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4000500" indent="-3429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AutoNum type="alphaLcParenR"/>
            </a:pPr>
            <a:r>
              <a:rPr lang="en-US" altLang="en-US" sz="2300" dirty="0">
                <a:latin typeface="Tahoma" panose="020B0604030504040204" pitchFamily="34" charset="0"/>
              </a:rPr>
              <a:t>Wind speeds are higher as you increase in altitude</a:t>
            </a:r>
          </a:p>
          <a:p>
            <a:pPr eaLnBrk="1" hangingPunct="1">
              <a:spcBef>
                <a:spcPct val="50000"/>
              </a:spcBef>
              <a:buFontTx/>
              <a:buAutoNum type="alphaLcParenR"/>
            </a:pPr>
            <a:endParaRPr lang="en-US" altLang="en-US" sz="2300" dirty="0">
              <a:latin typeface="Tahoma" panose="020B0604030504040204" pitchFamily="34" charset="0"/>
            </a:endParaRPr>
          </a:p>
          <a:p>
            <a:pPr eaLnBrk="1" hangingPunct="1">
              <a:spcBef>
                <a:spcPct val="50000"/>
              </a:spcBef>
              <a:buFontTx/>
              <a:buAutoNum type="alphaLcParenR"/>
            </a:pPr>
            <a:r>
              <a:rPr lang="en-US" altLang="en-US" sz="2300" dirty="0">
                <a:latin typeface="Tahoma" panose="020B0604030504040204" pitchFamily="34" charset="0"/>
              </a:rPr>
              <a:t>Drag and Friction: Friction and drag at the surface cause the air at the ground to move more slowly.</a:t>
            </a:r>
          </a:p>
        </p:txBody>
      </p:sp>
      <p:pic>
        <p:nvPicPr>
          <p:cNvPr id="1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901" y="3090930"/>
            <a:ext cx="6602569" cy="35534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863718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2583" y="-23097"/>
            <a:ext cx="12126833" cy="6904194"/>
          </a:xfrm>
          <a:prstGeom prst="rect">
            <a:avLst/>
          </a:prstGeom>
        </p:spPr>
      </p:pic>
      <p:sp>
        <p:nvSpPr>
          <p:cNvPr id="5"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Tornado Development 	</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8" name="Rectangle 3"/>
          <p:cNvSpPr>
            <a:spLocks noChangeArrowheads="1"/>
          </p:cNvSpPr>
          <p:nvPr/>
        </p:nvSpPr>
        <p:spPr bwMode="auto">
          <a:xfrm>
            <a:off x="7340958" y="1262062"/>
            <a:ext cx="4400280" cy="1481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cs typeface="Arial" panose="020B0604020202020204" pitchFamily="34" charset="0"/>
              </a:defRPr>
            </a:lvl1pPr>
            <a:lvl2pPr marL="971550" indent="-514350">
              <a:spcBef>
                <a:spcPct val="20000"/>
              </a:spcBef>
              <a:buChar char="–"/>
              <a:defRPr sz="2800">
                <a:solidFill>
                  <a:schemeClr val="tx1"/>
                </a:solidFill>
                <a:latin typeface="Arial" panose="020B0604020202020204" pitchFamily="34" charset="0"/>
                <a:cs typeface="Arial" panose="020B0604020202020204" pitchFamily="34" charset="0"/>
              </a:defRPr>
            </a:lvl2pPr>
            <a:lvl3pPr marL="1352550" indent="-438150">
              <a:spcBef>
                <a:spcPct val="20000"/>
              </a:spcBef>
              <a:buChar char="•"/>
              <a:defRPr sz="2400">
                <a:solidFill>
                  <a:schemeClr val="tx1"/>
                </a:solidFill>
                <a:latin typeface="Arial" panose="020B0604020202020204" pitchFamily="34" charset="0"/>
                <a:cs typeface="Arial" panose="020B0604020202020204" pitchFamily="34" charset="0"/>
              </a:defRPr>
            </a:lvl3pPr>
            <a:lvl4pPr marL="1752600" indent="-381000">
              <a:spcBef>
                <a:spcPct val="20000"/>
              </a:spcBef>
              <a:buChar char="–"/>
              <a:defRPr sz="2000">
                <a:solidFill>
                  <a:schemeClr val="tx1"/>
                </a:solidFill>
                <a:latin typeface="Arial" panose="020B0604020202020204" pitchFamily="34" charset="0"/>
                <a:cs typeface="Arial" panose="020B0604020202020204" pitchFamily="34" charset="0"/>
              </a:defRPr>
            </a:lvl4pPr>
            <a:lvl5pPr marL="2209800" indent="-381000">
              <a:spcBef>
                <a:spcPct val="20000"/>
              </a:spcBef>
              <a:buChar char="»"/>
              <a:defRPr sz="2000">
                <a:solidFill>
                  <a:schemeClr val="tx1"/>
                </a:solidFill>
                <a:latin typeface="Arial" panose="020B0604020202020204" pitchFamily="34" charset="0"/>
                <a:cs typeface="Arial" panose="020B0604020202020204" pitchFamily="34" charset="0"/>
              </a:defRPr>
            </a:lvl5pPr>
            <a:lvl6pPr marL="2667000" indent="-3810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3124200" indent="-3810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581400" indent="-3810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4038600" indent="-3810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r>
              <a:rPr lang="en-US" altLang="en-US" sz="3000" u="sng" dirty="0"/>
              <a:t>Step 2:</a:t>
            </a:r>
            <a:r>
              <a:rPr lang="en-US" altLang="en-US" sz="3000" dirty="0"/>
              <a:t> Horizontal rotating air is lifted off the ground by the Updraft of a Thunderstorm</a:t>
            </a:r>
          </a:p>
        </p:txBody>
      </p:sp>
      <p:sp>
        <p:nvSpPr>
          <p:cNvPr id="9" name="Text Box 5"/>
          <p:cNvSpPr txBox="1">
            <a:spLocks noChangeArrowheads="1"/>
          </p:cNvSpPr>
          <p:nvPr/>
        </p:nvSpPr>
        <p:spPr bwMode="auto">
          <a:xfrm>
            <a:off x="7778838" y="4005261"/>
            <a:ext cx="3962400" cy="187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lgn="l">
              <a:defRPr>
                <a:solidFill>
                  <a:schemeClr val="tx1"/>
                </a:solidFill>
                <a:latin typeface="Arial" panose="020B0604020202020204" pitchFamily="34" charset="0"/>
                <a:cs typeface="Arial" panose="020B0604020202020204" pitchFamily="34" charset="0"/>
              </a:defRPr>
            </a:lvl1pPr>
            <a:lvl2pPr marL="800100" indent="-342900" algn="l">
              <a:defRPr>
                <a:solidFill>
                  <a:schemeClr val="tx1"/>
                </a:solidFill>
                <a:latin typeface="Arial" panose="020B0604020202020204" pitchFamily="34" charset="0"/>
                <a:cs typeface="Arial" panose="020B0604020202020204" pitchFamily="34" charset="0"/>
              </a:defRPr>
            </a:lvl2pPr>
            <a:lvl3pPr marL="1257300" indent="-342900" algn="l">
              <a:defRPr>
                <a:solidFill>
                  <a:schemeClr val="tx1"/>
                </a:solidFill>
                <a:latin typeface="Arial" panose="020B0604020202020204" pitchFamily="34" charset="0"/>
                <a:cs typeface="Arial" panose="020B0604020202020204" pitchFamily="34" charset="0"/>
              </a:defRPr>
            </a:lvl3pPr>
            <a:lvl4pPr marL="1714500" indent="-342900" algn="l">
              <a:defRPr>
                <a:solidFill>
                  <a:schemeClr val="tx1"/>
                </a:solidFill>
                <a:latin typeface="Arial" panose="020B0604020202020204" pitchFamily="34" charset="0"/>
                <a:cs typeface="Arial" panose="020B0604020202020204" pitchFamily="34" charset="0"/>
              </a:defRPr>
            </a:lvl4pPr>
            <a:lvl5pPr marL="2171700" indent="-342900" algn="l">
              <a:defRPr>
                <a:solidFill>
                  <a:schemeClr val="tx1"/>
                </a:solidFill>
                <a:latin typeface="Arial" panose="020B0604020202020204" pitchFamily="34" charset="0"/>
                <a:cs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defRPr/>
            </a:pPr>
            <a:r>
              <a:rPr lang="en-US" altLang="en-US" sz="2300" dirty="0" smtClean="0">
                <a:latin typeface="Tahoma" panose="020B0604030504040204" pitchFamily="34" charset="0"/>
              </a:rPr>
              <a:t>Once the horizontal rotating air mass is lifted nearly vertically it is considered a </a:t>
            </a:r>
          </a:p>
          <a:p>
            <a:pPr algn="ctr" eaLnBrk="1" hangingPunct="1">
              <a:spcBef>
                <a:spcPct val="50000"/>
              </a:spcBef>
              <a:defRPr/>
            </a:pPr>
            <a:r>
              <a:rPr lang="en-US" altLang="en-US" sz="3200" b="1" u="sng" dirty="0" smtClean="0">
                <a:solidFill>
                  <a:srgbClr val="FF0000"/>
                </a:solidFill>
                <a:effectLst>
                  <a:outerShdw blurRad="38100" dist="38100" dir="2700000" algn="tl">
                    <a:srgbClr val="FFFFFF"/>
                  </a:outerShdw>
                </a:effectLst>
                <a:latin typeface="Tahoma" panose="020B0604030504040204" pitchFamily="34" charset="0"/>
              </a:rPr>
              <a:t>MESOCYCLONE!</a:t>
            </a:r>
          </a:p>
        </p:txBody>
      </p:sp>
      <p:pic>
        <p:nvPicPr>
          <p:cNvPr id="1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944" y="1325563"/>
            <a:ext cx="6659836" cy="52879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37848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2583" y="-23097"/>
            <a:ext cx="12126833" cy="6904194"/>
          </a:xfrm>
          <a:prstGeom prst="rect">
            <a:avLst/>
          </a:prstGeom>
        </p:spPr>
      </p:pic>
      <p:sp>
        <p:nvSpPr>
          <p:cNvPr id="5"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Tornado Development 	</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4" name="Rectangle 3"/>
          <p:cNvSpPr>
            <a:spLocks noChangeArrowheads="1"/>
          </p:cNvSpPr>
          <p:nvPr/>
        </p:nvSpPr>
        <p:spPr bwMode="auto">
          <a:xfrm>
            <a:off x="457199" y="1447800"/>
            <a:ext cx="11352727" cy="1217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cs typeface="Arial" panose="020B0604020202020204" pitchFamily="34" charset="0"/>
              </a:defRPr>
            </a:lvl1pPr>
            <a:lvl2pPr marL="971550" indent="-514350">
              <a:spcBef>
                <a:spcPct val="20000"/>
              </a:spcBef>
              <a:buChar char="–"/>
              <a:defRPr sz="2800">
                <a:solidFill>
                  <a:schemeClr val="tx1"/>
                </a:solidFill>
                <a:latin typeface="Arial" panose="020B0604020202020204" pitchFamily="34" charset="0"/>
                <a:cs typeface="Arial" panose="020B0604020202020204" pitchFamily="34" charset="0"/>
              </a:defRPr>
            </a:lvl2pPr>
            <a:lvl3pPr marL="1352550" indent="-438150">
              <a:spcBef>
                <a:spcPct val="20000"/>
              </a:spcBef>
              <a:buChar char="•"/>
              <a:defRPr sz="2400">
                <a:solidFill>
                  <a:schemeClr val="tx1"/>
                </a:solidFill>
                <a:latin typeface="Arial" panose="020B0604020202020204" pitchFamily="34" charset="0"/>
                <a:cs typeface="Arial" panose="020B0604020202020204" pitchFamily="34" charset="0"/>
              </a:defRPr>
            </a:lvl3pPr>
            <a:lvl4pPr marL="1752600" indent="-381000">
              <a:spcBef>
                <a:spcPct val="20000"/>
              </a:spcBef>
              <a:buChar char="–"/>
              <a:defRPr sz="2000">
                <a:solidFill>
                  <a:schemeClr val="tx1"/>
                </a:solidFill>
                <a:latin typeface="Arial" panose="020B0604020202020204" pitchFamily="34" charset="0"/>
                <a:cs typeface="Arial" panose="020B0604020202020204" pitchFamily="34" charset="0"/>
              </a:defRPr>
            </a:lvl4pPr>
            <a:lvl5pPr marL="2209800" indent="-381000">
              <a:spcBef>
                <a:spcPct val="20000"/>
              </a:spcBef>
              <a:buChar char="»"/>
              <a:defRPr sz="2000">
                <a:solidFill>
                  <a:schemeClr val="tx1"/>
                </a:solidFill>
                <a:latin typeface="Arial" panose="020B0604020202020204" pitchFamily="34" charset="0"/>
                <a:cs typeface="Arial" panose="020B0604020202020204" pitchFamily="34" charset="0"/>
              </a:defRPr>
            </a:lvl5pPr>
            <a:lvl6pPr marL="2667000" indent="-3810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3124200" indent="-3810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581400" indent="-3810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4038600" indent="-3810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r>
              <a:rPr lang="en-US" altLang="en-US" u="sng" dirty="0"/>
              <a:t>Step 3:</a:t>
            </a:r>
            <a:r>
              <a:rPr lang="en-US" altLang="en-US" dirty="0"/>
              <a:t> Mesocyclone is fully developed in the updraft of a </a:t>
            </a:r>
            <a:r>
              <a:rPr lang="en-US" altLang="en-US" dirty="0" smtClean="0"/>
              <a:t>thunderstorm</a:t>
            </a:r>
            <a:endParaRPr lang="en-US" altLang="en-US" dirty="0"/>
          </a:p>
        </p:txBody>
      </p:sp>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5937" y="2381629"/>
            <a:ext cx="7443989" cy="40964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7" name="Rectangle 6"/>
          <p:cNvSpPr>
            <a:spLocks noChangeArrowheads="1"/>
          </p:cNvSpPr>
          <p:nvPr/>
        </p:nvSpPr>
        <p:spPr bwMode="auto">
          <a:xfrm>
            <a:off x="293531" y="2833921"/>
            <a:ext cx="3836831" cy="2738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cs typeface="Arial" panose="020B0604020202020204" pitchFamily="34" charset="0"/>
              </a:defRPr>
            </a:lvl1pPr>
            <a:lvl2pPr marL="971550" indent="-514350">
              <a:spcBef>
                <a:spcPct val="20000"/>
              </a:spcBef>
              <a:buChar char="–"/>
              <a:defRPr sz="2800">
                <a:solidFill>
                  <a:schemeClr val="tx1"/>
                </a:solidFill>
                <a:latin typeface="Arial" panose="020B0604020202020204" pitchFamily="34" charset="0"/>
                <a:cs typeface="Arial" panose="020B0604020202020204" pitchFamily="34" charset="0"/>
              </a:defRPr>
            </a:lvl2pPr>
            <a:lvl3pPr marL="1352550" indent="-438150">
              <a:spcBef>
                <a:spcPct val="20000"/>
              </a:spcBef>
              <a:buChar char="•"/>
              <a:defRPr sz="2400">
                <a:solidFill>
                  <a:schemeClr val="tx1"/>
                </a:solidFill>
                <a:latin typeface="Arial" panose="020B0604020202020204" pitchFamily="34" charset="0"/>
                <a:cs typeface="Arial" panose="020B0604020202020204" pitchFamily="34" charset="0"/>
              </a:defRPr>
            </a:lvl3pPr>
            <a:lvl4pPr marL="1752600" indent="-381000">
              <a:spcBef>
                <a:spcPct val="20000"/>
              </a:spcBef>
              <a:buChar char="–"/>
              <a:defRPr sz="2000">
                <a:solidFill>
                  <a:schemeClr val="tx1"/>
                </a:solidFill>
                <a:latin typeface="Arial" panose="020B0604020202020204" pitchFamily="34" charset="0"/>
                <a:cs typeface="Arial" panose="020B0604020202020204" pitchFamily="34" charset="0"/>
              </a:defRPr>
            </a:lvl4pPr>
            <a:lvl5pPr marL="2209800" indent="-381000">
              <a:spcBef>
                <a:spcPct val="20000"/>
              </a:spcBef>
              <a:buChar char="»"/>
              <a:defRPr sz="2000">
                <a:solidFill>
                  <a:schemeClr val="tx1"/>
                </a:solidFill>
                <a:latin typeface="Arial" panose="020B0604020202020204" pitchFamily="34" charset="0"/>
                <a:cs typeface="Arial" panose="020B0604020202020204" pitchFamily="34" charset="0"/>
              </a:defRPr>
            </a:lvl5pPr>
            <a:lvl6pPr marL="2667000" indent="-3810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3124200" indent="-3810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581400" indent="-3810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4038600" indent="-3810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lvl="1" eaLnBrk="1" hangingPunct="1"/>
            <a:r>
              <a:rPr lang="en-US" altLang="en-US" dirty="0" smtClean="0"/>
              <a:t>If </a:t>
            </a:r>
            <a:r>
              <a:rPr lang="en-US" altLang="en-US" dirty="0"/>
              <a:t>a tornado develops it descends from the slowly rotating “wall cloud” in the lower part of the cloud.</a:t>
            </a:r>
          </a:p>
        </p:txBody>
      </p:sp>
    </p:spTree>
    <p:extLst>
      <p:ext uri="{BB962C8B-B14F-4D97-AF65-F5344CB8AC3E}">
        <p14:creationId xmlns:p14="http://schemas.microsoft.com/office/powerpoint/2010/main" val="4043601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2583" y="-23097"/>
            <a:ext cx="12126833" cy="6904194"/>
          </a:xfrm>
          <a:prstGeom prst="rect">
            <a:avLst/>
          </a:prstGeom>
        </p:spPr>
      </p:pic>
      <p:sp>
        <p:nvSpPr>
          <p:cNvPr id="5"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effectLst>
                  <a:outerShdw blurRad="38100" dist="38100" dir="2700000" algn="tl">
                    <a:srgbClr val="000000">
                      <a:alpha val="43137"/>
                    </a:srgbClr>
                  </a:outerShdw>
                </a:effectLst>
                <a:latin typeface="Britannic Bold" panose="020B0903060703020204" pitchFamily="34" charset="0"/>
              </a:rPr>
              <a:t>Photos of Wall Clouds</a:t>
            </a:r>
            <a:endParaRPr lang="en-US" dirty="0">
              <a:effectLst>
                <a:outerShdw blurRad="38100" dist="38100" dir="2700000" algn="tl">
                  <a:srgbClr val="000000">
                    <a:alpha val="43137"/>
                  </a:srgbClr>
                </a:outerShdw>
              </a:effectLst>
              <a:latin typeface="Britannic Bold" panose="020B0903060703020204" pitchFamily="34" charset="0"/>
            </a:endParaRPr>
          </a:p>
        </p:txBody>
      </p:sp>
      <p:pic>
        <p:nvPicPr>
          <p:cNvPr id="8" name="Picture 5" descr="ANd9GcQX6Cm8Cd09v7MofZxEsN3coSsH3gzD0hePUA0iPbqdqmkSSvBzl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986" y="1094675"/>
            <a:ext cx="3603555" cy="27000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9" name="Picture 7" descr="ANd9GcRlFRHREdrOoEorBIJI_ip0xhUZ_4SHL4pDqQBPwvfsDtCc9CZc"/>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94434" y="1094675"/>
            <a:ext cx="3551831" cy="27000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 name="Picture 9" descr="Mvc-018f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9985" y="3984071"/>
            <a:ext cx="3610949" cy="27076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1" name="Picture 11" descr="ANd9GcQ9vEhrUrgJ1k2Fz63gsyf4LdAUEvgZnsXjyU9Cib2_BKj3p0N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4434" y="4005265"/>
            <a:ext cx="3551831" cy="26864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2" name="Picture 13" descr="ANd9GcRQeuWQkUxuBylAYEXJVYrXsIWDqbOwA9NMVvDL7jAfyt3aj3AO"/>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72529" y="1094675"/>
            <a:ext cx="3560623" cy="26678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3" name="Picture 15" descr="ANd9GcTTIJUGOLKmm1b0olVB8CVo0eMmG3hyKgO0RtK6QJtPZJU6qb3k"/>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72529" y="4005265"/>
            <a:ext cx="3560623" cy="26864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497062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2583" y="-23097"/>
            <a:ext cx="12126833" cy="6904194"/>
          </a:xfrm>
          <a:prstGeom prst="rect">
            <a:avLst/>
          </a:prstGeom>
        </p:spPr>
      </p:pic>
      <p:sp>
        <p:nvSpPr>
          <p:cNvPr id="5" name="Title 1"/>
          <p:cNvSpPr txBox="1">
            <a:spLocks/>
          </p:cNvSpPr>
          <p:nvPr/>
        </p:nvSpPr>
        <p:spPr>
          <a:xfrm>
            <a:off x="0" y="0"/>
            <a:ext cx="678716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Mesocyclone Review</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4" name="Rectangle 3"/>
          <p:cNvSpPr>
            <a:spLocks noChangeArrowheads="1"/>
          </p:cNvSpPr>
          <p:nvPr/>
        </p:nvSpPr>
        <p:spPr bwMode="auto">
          <a:xfrm>
            <a:off x="362218" y="1576478"/>
            <a:ext cx="7681025" cy="503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cs typeface="Arial" panose="020B0604020202020204" pitchFamily="34" charset="0"/>
              </a:defRPr>
            </a:lvl1pPr>
            <a:lvl2pPr marL="971550" indent="-514350">
              <a:spcBef>
                <a:spcPct val="20000"/>
              </a:spcBef>
              <a:buChar char="–"/>
              <a:defRPr sz="2800">
                <a:solidFill>
                  <a:schemeClr val="tx1"/>
                </a:solidFill>
                <a:latin typeface="Arial" panose="020B0604020202020204" pitchFamily="34" charset="0"/>
                <a:cs typeface="Arial" panose="020B0604020202020204" pitchFamily="34" charset="0"/>
              </a:defRPr>
            </a:lvl2pPr>
            <a:lvl3pPr marL="1352550" indent="-438150">
              <a:spcBef>
                <a:spcPct val="20000"/>
              </a:spcBef>
              <a:buChar char="•"/>
              <a:defRPr sz="2400">
                <a:solidFill>
                  <a:schemeClr val="tx1"/>
                </a:solidFill>
                <a:latin typeface="Arial" panose="020B0604020202020204" pitchFamily="34" charset="0"/>
                <a:cs typeface="Arial" panose="020B0604020202020204" pitchFamily="34" charset="0"/>
              </a:defRPr>
            </a:lvl3pPr>
            <a:lvl4pPr marL="1752600" indent="-381000">
              <a:spcBef>
                <a:spcPct val="20000"/>
              </a:spcBef>
              <a:buChar char="–"/>
              <a:defRPr sz="2000">
                <a:solidFill>
                  <a:schemeClr val="tx1"/>
                </a:solidFill>
                <a:latin typeface="Arial" panose="020B0604020202020204" pitchFamily="34" charset="0"/>
                <a:cs typeface="Arial" panose="020B0604020202020204" pitchFamily="34" charset="0"/>
              </a:defRPr>
            </a:lvl4pPr>
            <a:lvl5pPr marL="2209800" indent="-381000">
              <a:spcBef>
                <a:spcPct val="20000"/>
              </a:spcBef>
              <a:buChar char="»"/>
              <a:defRPr sz="2000">
                <a:solidFill>
                  <a:schemeClr val="tx1"/>
                </a:solidFill>
                <a:latin typeface="Arial" panose="020B0604020202020204" pitchFamily="34" charset="0"/>
                <a:cs typeface="Arial" panose="020B0604020202020204" pitchFamily="34" charset="0"/>
              </a:defRPr>
            </a:lvl5pPr>
            <a:lvl6pPr marL="2667000" indent="-3810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3124200" indent="-3810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581400" indent="-3810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4038600" indent="-3810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r>
              <a:rPr lang="en-US" altLang="en-US" sz="2400" dirty="0"/>
              <a:t>Remember it is a vertical cylinder of rotating air, typically 3-10 km across     (2-6 miles)</a:t>
            </a:r>
          </a:p>
          <a:p>
            <a:pPr eaLnBrk="1" hangingPunct="1"/>
            <a:endParaRPr lang="en-US" altLang="en-US" sz="2400" dirty="0"/>
          </a:p>
          <a:p>
            <a:pPr eaLnBrk="1" hangingPunct="1"/>
            <a:r>
              <a:rPr lang="en-US" altLang="en-US" sz="2400" dirty="0"/>
              <a:t>Develops in the updrafts of severe T-Storms</a:t>
            </a:r>
          </a:p>
          <a:p>
            <a:pPr eaLnBrk="1" hangingPunct="1"/>
            <a:endParaRPr lang="en-US" altLang="en-US" sz="2400" dirty="0"/>
          </a:p>
          <a:p>
            <a:pPr eaLnBrk="1" hangingPunct="1"/>
            <a:r>
              <a:rPr lang="en-US" altLang="en-US" sz="2400" dirty="0"/>
              <a:t>Usually precedes tornadoes by 30 </a:t>
            </a:r>
            <a:r>
              <a:rPr lang="en-US" altLang="en-US" sz="2400" dirty="0" smtClean="0"/>
              <a:t>min</a:t>
            </a:r>
          </a:p>
          <a:p>
            <a:pPr eaLnBrk="1" hangingPunct="1"/>
            <a:endParaRPr lang="en-US" altLang="en-US" sz="2400" dirty="0" smtClean="0"/>
          </a:p>
          <a:p>
            <a:r>
              <a:rPr lang="en-US" altLang="en-US" sz="2400" dirty="0"/>
              <a:t>Stretching of the mesocyclone column causes faster rotation </a:t>
            </a:r>
          </a:p>
          <a:p>
            <a:pPr lvl="1"/>
            <a:r>
              <a:rPr lang="en-US" altLang="en-US" sz="2000" dirty="0"/>
              <a:t>Just like a figure skater</a:t>
            </a:r>
            <a:r>
              <a:rPr lang="en-US" altLang="en-US" sz="2000" dirty="0" smtClean="0"/>
              <a:t>!! Something </a:t>
            </a:r>
            <a:r>
              <a:rPr lang="en-US" altLang="en-US" sz="2000" dirty="0"/>
              <a:t>that begins with a larger diameter rotating at a slow speed begins to rotate faster as the tube is elongated and the diameter </a:t>
            </a:r>
            <a:r>
              <a:rPr lang="en-US" altLang="en-US" sz="2000" dirty="0" smtClean="0"/>
              <a:t>decreases</a:t>
            </a:r>
            <a:endParaRPr lang="en-US" altLang="en-US" sz="2400" dirty="0"/>
          </a:p>
        </p:txBody>
      </p:sp>
      <p:pic>
        <p:nvPicPr>
          <p:cNvPr id="2" name="Picture 1"/>
          <p:cNvPicPr>
            <a:picLocks noChangeAspect="1"/>
          </p:cNvPicPr>
          <p:nvPr/>
        </p:nvPicPr>
        <p:blipFill>
          <a:blip r:embed="rId3"/>
          <a:stretch>
            <a:fillRect/>
          </a:stretch>
        </p:blipFill>
        <p:spPr>
          <a:xfrm>
            <a:off x="8043244" y="203256"/>
            <a:ext cx="3972746" cy="6409821"/>
          </a:xfrm>
          <a:prstGeom prst="rect">
            <a:avLst/>
          </a:prstGeom>
        </p:spPr>
      </p:pic>
    </p:spTree>
    <p:extLst>
      <p:ext uri="{BB962C8B-B14F-4D97-AF65-F5344CB8AC3E}">
        <p14:creationId xmlns:p14="http://schemas.microsoft.com/office/powerpoint/2010/main" val="644288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2583" y="-23097"/>
            <a:ext cx="12126833" cy="6904194"/>
          </a:xfrm>
          <a:prstGeom prst="rect">
            <a:avLst/>
          </a:prstGeom>
        </p:spPr>
      </p:pic>
      <p:sp>
        <p:nvSpPr>
          <p:cNvPr id="5" name="Title 1"/>
          <p:cNvSpPr txBox="1">
            <a:spLocks/>
          </p:cNvSpPr>
          <p:nvPr/>
        </p:nvSpPr>
        <p:spPr>
          <a:xfrm>
            <a:off x="0" y="0"/>
            <a:ext cx="806217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Thunderstorm + Tornado 		</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4" name="Rectangle 3"/>
          <p:cNvSpPr>
            <a:spLocks noChangeArrowheads="1"/>
          </p:cNvSpPr>
          <p:nvPr/>
        </p:nvSpPr>
        <p:spPr bwMode="auto">
          <a:xfrm>
            <a:off x="152400" y="1600200"/>
            <a:ext cx="6660524"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lgn="l">
              <a:spcBef>
                <a:spcPct val="20000"/>
              </a:spcBef>
              <a:buChar char="•"/>
              <a:defRPr sz="3200">
                <a:solidFill>
                  <a:schemeClr val="tx1"/>
                </a:solidFill>
                <a:latin typeface="Arial" panose="020B0604020202020204" pitchFamily="34" charset="0"/>
                <a:cs typeface="Arial" panose="020B0604020202020204" pitchFamily="34" charset="0"/>
              </a:defRPr>
            </a:lvl1pPr>
            <a:lvl2pPr marL="971550" indent="-514350" algn="l">
              <a:spcBef>
                <a:spcPct val="20000"/>
              </a:spcBef>
              <a:buChar char="–"/>
              <a:defRPr sz="2800">
                <a:solidFill>
                  <a:schemeClr val="tx1"/>
                </a:solidFill>
                <a:latin typeface="Arial" panose="020B0604020202020204" pitchFamily="34" charset="0"/>
                <a:cs typeface="Arial" panose="020B0604020202020204" pitchFamily="34" charset="0"/>
              </a:defRPr>
            </a:lvl2pPr>
            <a:lvl3pPr marL="1352550" indent="-438150" algn="l">
              <a:spcBef>
                <a:spcPct val="20000"/>
              </a:spcBef>
              <a:buChar char="•"/>
              <a:defRPr sz="2400">
                <a:solidFill>
                  <a:schemeClr val="tx1"/>
                </a:solidFill>
                <a:latin typeface="Arial" panose="020B0604020202020204" pitchFamily="34" charset="0"/>
                <a:cs typeface="Arial" panose="020B0604020202020204" pitchFamily="34" charset="0"/>
              </a:defRPr>
            </a:lvl3pPr>
            <a:lvl4pPr marL="1752600" indent="-381000" algn="l">
              <a:spcBef>
                <a:spcPct val="20000"/>
              </a:spcBef>
              <a:buChar char="–"/>
              <a:defRPr sz="2000">
                <a:solidFill>
                  <a:schemeClr val="tx1"/>
                </a:solidFill>
                <a:latin typeface="Arial" panose="020B0604020202020204" pitchFamily="34" charset="0"/>
                <a:cs typeface="Arial" panose="020B0604020202020204" pitchFamily="34" charset="0"/>
              </a:defRPr>
            </a:lvl4pPr>
            <a:lvl5pPr marL="2209800" indent="-381000" algn="l">
              <a:spcBef>
                <a:spcPct val="20000"/>
              </a:spcBef>
              <a:buChar char="»"/>
              <a:defRPr sz="2000">
                <a:solidFill>
                  <a:schemeClr val="tx1"/>
                </a:solidFill>
                <a:latin typeface="Arial" panose="020B0604020202020204" pitchFamily="34" charset="0"/>
                <a:cs typeface="Arial" panose="020B0604020202020204" pitchFamily="34" charset="0"/>
              </a:defRPr>
            </a:lvl5pPr>
            <a:lvl6pPr marL="2667000" indent="-3810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3124200" indent="-3810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581400" indent="-3810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4038600" indent="-3810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defRPr/>
            </a:pPr>
            <a:r>
              <a:rPr lang="en-US" altLang="en-US" sz="2800" dirty="0" smtClean="0"/>
              <a:t>From the wall cloud a very narrow, fast rotating structure emerges.</a:t>
            </a:r>
          </a:p>
          <a:p>
            <a:pPr eaLnBrk="1" hangingPunct="1">
              <a:defRPr/>
            </a:pPr>
            <a:endParaRPr lang="en-US" altLang="en-US" sz="2800" dirty="0" smtClean="0"/>
          </a:p>
          <a:p>
            <a:pPr eaLnBrk="1" hangingPunct="1">
              <a:defRPr/>
            </a:pPr>
            <a:r>
              <a:rPr lang="en-US" altLang="en-US" sz="2800" dirty="0" smtClean="0"/>
              <a:t>This forms a </a:t>
            </a:r>
            <a:r>
              <a:rPr lang="en-US" altLang="en-US" sz="2800" b="1" dirty="0" smtClean="0">
                <a:solidFill>
                  <a:srgbClr val="FF0000"/>
                </a:solidFill>
                <a:effectLst>
                  <a:outerShdw blurRad="38100" dist="38100" dir="2700000" algn="tl">
                    <a:srgbClr val="FFFFFF"/>
                  </a:outerShdw>
                </a:effectLst>
              </a:rPr>
              <a:t>funnel cloud</a:t>
            </a:r>
            <a:r>
              <a:rPr lang="en-US" altLang="en-US" sz="2800" dirty="0" smtClean="0"/>
              <a:t> (as long as the cloud does not touch the ground)</a:t>
            </a:r>
          </a:p>
          <a:p>
            <a:pPr eaLnBrk="1" hangingPunct="1">
              <a:defRPr/>
            </a:pPr>
            <a:endParaRPr lang="en-US" altLang="en-US" sz="2800" dirty="0" smtClean="0"/>
          </a:p>
          <a:p>
            <a:pPr eaLnBrk="1" hangingPunct="1">
              <a:defRPr/>
            </a:pPr>
            <a:r>
              <a:rPr lang="en-US" altLang="en-US" sz="2800" dirty="0" smtClean="0"/>
              <a:t>As soon as the funnel cloud </a:t>
            </a:r>
            <a:r>
              <a:rPr lang="en-US" altLang="en-US" sz="2800" b="1" dirty="0" smtClean="0">
                <a:solidFill>
                  <a:srgbClr val="FF0000"/>
                </a:solidFill>
                <a:effectLst>
                  <a:outerShdw blurRad="38100" dist="38100" dir="2700000" algn="tl">
                    <a:srgbClr val="FFFFFF"/>
                  </a:outerShdw>
                </a:effectLst>
              </a:rPr>
              <a:t>touches the ground</a:t>
            </a:r>
            <a:r>
              <a:rPr lang="en-US" altLang="en-US" sz="2800" dirty="0" smtClean="0"/>
              <a:t> it is called a </a:t>
            </a:r>
            <a:r>
              <a:rPr lang="en-US" altLang="en-US" sz="2800" b="1" dirty="0" smtClean="0">
                <a:solidFill>
                  <a:srgbClr val="FF0000"/>
                </a:solidFill>
                <a:effectLst>
                  <a:outerShdw blurRad="38100" dist="38100" dir="2700000" algn="tl">
                    <a:srgbClr val="FFFFFF"/>
                  </a:outerShdw>
                </a:effectLst>
              </a:rPr>
              <a:t>tornado</a:t>
            </a:r>
            <a:r>
              <a:rPr lang="en-US" altLang="en-US" sz="2800" dirty="0" smtClean="0"/>
              <a:t>.</a:t>
            </a:r>
          </a:p>
        </p:txBody>
      </p:sp>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85143" y="176011"/>
            <a:ext cx="4754451" cy="63793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9391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2583" y="-23097"/>
            <a:ext cx="12126833" cy="6904194"/>
          </a:xfrm>
          <a:prstGeom prst="rect">
            <a:avLst/>
          </a:prstGeom>
        </p:spPr>
      </p:pic>
      <p:sp>
        <p:nvSpPr>
          <p:cNvPr id="5" name="Title 1"/>
          <p:cNvSpPr txBox="1">
            <a:spLocks/>
          </p:cNvSpPr>
          <p:nvPr/>
        </p:nvSpPr>
        <p:spPr>
          <a:xfrm>
            <a:off x="0" y="0"/>
            <a:ext cx="738110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Tornado!</a:t>
            </a:r>
            <a:endParaRPr lang="en-US" dirty="0">
              <a:effectLst>
                <a:outerShdw blurRad="38100" dist="38100" dir="2700000" algn="tl">
                  <a:srgbClr val="000000">
                    <a:alpha val="43137"/>
                  </a:srgbClr>
                </a:outerShdw>
              </a:effectLst>
              <a:latin typeface="Britannic Bold" panose="020B0903060703020204" pitchFamily="34" charset="0"/>
            </a:endParaRPr>
          </a:p>
        </p:txBody>
      </p:sp>
      <p:pic>
        <p:nvPicPr>
          <p:cNvPr id="8" name="DS0V8itbGEg"/>
          <p:cNvPicPr>
            <a:picLocks noGrp="1" noRot="1" noChangeAspect="1"/>
          </p:cNvPicPr>
          <p:nvPr>
            <p:ph idx="1"/>
            <a:videoFile r:link="rId1"/>
          </p:nvPr>
        </p:nvPicPr>
        <p:blipFill>
          <a:blip r:embed="rId4"/>
          <a:stretch>
            <a:fillRect/>
          </a:stretch>
        </p:blipFill>
        <p:spPr>
          <a:xfrm>
            <a:off x="1247105" y="1145259"/>
            <a:ext cx="9802969" cy="5514170"/>
          </a:xfrm>
          <a:prstGeom prst="rect">
            <a:avLst/>
          </a:prstGeom>
        </p:spPr>
      </p:pic>
    </p:spTree>
    <p:extLst>
      <p:ext uri="{BB962C8B-B14F-4D97-AF65-F5344CB8AC3E}">
        <p14:creationId xmlns:p14="http://schemas.microsoft.com/office/powerpoint/2010/main" val="15977953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2583" y="-23097"/>
            <a:ext cx="12126833" cy="6904194"/>
          </a:xfrm>
          <a:prstGeom prst="rect">
            <a:avLst/>
          </a:prstGeom>
        </p:spPr>
      </p:pic>
      <p:sp>
        <p:nvSpPr>
          <p:cNvPr id="5"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Suction </a:t>
            </a:r>
            <a:r>
              <a:rPr lang="en-US" dirty="0" err="1" smtClean="0">
                <a:effectLst>
                  <a:outerShdw blurRad="38100" dist="38100" dir="2700000" algn="tl">
                    <a:srgbClr val="000000">
                      <a:alpha val="43137"/>
                    </a:srgbClr>
                  </a:outerShdw>
                </a:effectLst>
                <a:latin typeface="Britannic Bold" panose="020B0903060703020204" pitchFamily="34" charset="0"/>
              </a:rPr>
              <a:t>Vorticies</a:t>
            </a:r>
            <a:r>
              <a:rPr lang="en-US" dirty="0" smtClean="0">
                <a:effectLst>
                  <a:outerShdw blurRad="38100" dist="38100" dir="2700000" algn="tl">
                    <a:srgbClr val="000000">
                      <a:alpha val="43137"/>
                    </a:srgbClr>
                  </a:outerShdw>
                </a:effectLst>
                <a:latin typeface="Britannic Bold" panose="020B0903060703020204" pitchFamily="34" charset="0"/>
              </a:rPr>
              <a:t> 	</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4" name="Rectangle 3"/>
          <p:cNvSpPr>
            <a:spLocks noChangeArrowheads="1"/>
          </p:cNvSpPr>
          <p:nvPr/>
        </p:nvSpPr>
        <p:spPr bwMode="auto">
          <a:xfrm>
            <a:off x="261098" y="1057473"/>
            <a:ext cx="11669801" cy="1409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cs typeface="Arial" panose="020B0604020202020204" pitchFamily="34" charset="0"/>
              </a:defRPr>
            </a:lvl1pPr>
            <a:lvl2pPr marL="971550" indent="-514350">
              <a:spcBef>
                <a:spcPct val="20000"/>
              </a:spcBef>
              <a:buChar char="–"/>
              <a:defRPr sz="2800">
                <a:solidFill>
                  <a:schemeClr val="tx1"/>
                </a:solidFill>
                <a:latin typeface="Arial" panose="020B0604020202020204" pitchFamily="34" charset="0"/>
                <a:cs typeface="Arial" panose="020B0604020202020204" pitchFamily="34" charset="0"/>
              </a:defRPr>
            </a:lvl2pPr>
            <a:lvl3pPr marL="1352550" indent="-438150">
              <a:spcBef>
                <a:spcPct val="20000"/>
              </a:spcBef>
              <a:buChar char="•"/>
              <a:defRPr sz="2400">
                <a:solidFill>
                  <a:schemeClr val="tx1"/>
                </a:solidFill>
                <a:latin typeface="Arial" panose="020B0604020202020204" pitchFamily="34" charset="0"/>
                <a:cs typeface="Arial" panose="020B0604020202020204" pitchFamily="34" charset="0"/>
              </a:defRPr>
            </a:lvl3pPr>
            <a:lvl4pPr marL="1752600" indent="-381000">
              <a:spcBef>
                <a:spcPct val="20000"/>
              </a:spcBef>
              <a:buChar char="–"/>
              <a:defRPr sz="2000">
                <a:solidFill>
                  <a:schemeClr val="tx1"/>
                </a:solidFill>
                <a:latin typeface="Arial" panose="020B0604020202020204" pitchFamily="34" charset="0"/>
                <a:cs typeface="Arial" panose="020B0604020202020204" pitchFamily="34" charset="0"/>
              </a:defRPr>
            </a:lvl4pPr>
            <a:lvl5pPr marL="2209800" indent="-381000">
              <a:spcBef>
                <a:spcPct val="20000"/>
              </a:spcBef>
              <a:buChar char="»"/>
              <a:defRPr sz="2000">
                <a:solidFill>
                  <a:schemeClr val="tx1"/>
                </a:solidFill>
                <a:latin typeface="Arial" panose="020B0604020202020204" pitchFamily="34" charset="0"/>
                <a:cs typeface="Arial" panose="020B0604020202020204" pitchFamily="34" charset="0"/>
              </a:defRPr>
            </a:lvl5pPr>
            <a:lvl6pPr marL="2667000" indent="-3810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3124200" indent="-3810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581400" indent="-3810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4038600" indent="-3810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r>
              <a:rPr lang="en-US" altLang="en-US" sz="2800" dirty="0"/>
              <a:t>Some tornadoes have multiple suction vortices</a:t>
            </a:r>
            <a:endParaRPr lang="en-US" altLang="en-US" dirty="0"/>
          </a:p>
          <a:p>
            <a:pPr eaLnBrk="1" hangingPunct="1"/>
            <a:r>
              <a:rPr lang="en-US" altLang="en-US" sz="2800" dirty="0"/>
              <a:t>Intense areas of high winds that are part of ONE tornado</a:t>
            </a:r>
          </a:p>
          <a:p>
            <a:pPr eaLnBrk="1" hangingPunct="1"/>
            <a:endParaRPr lang="en-US" altLang="en-US" sz="2800" dirty="0"/>
          </a:p>
        </p:txBody>
      </p:sp>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1098" y="2383036"/>
            <a:ext cx="6542364" cy="4251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 Box 6"/>
          <p:cNvSpPr txBox="1">
            <a:spLocks noChangeArrowheads="1"/>
          </p:cNvSpPr>
          <p:nvPr/>
        </p:nvSpPr>
        <p:spPr bwMode="auto">
          <a:xfrm>
            <a:off x="7352295" y="2671270"/>
            <a:ext cx="4097024" cy="35548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2400" dirty="0">
                <a:latin typeface="Tahoma" panose="020B0604030504040204" pitchFamily="34" charset="0"/>
              </a:rPr>
              <a:t>There can be 4-6 suction vortices.</a:t>
            </a:r>
          </a:p>
          <a:p>
            <a:pPr algn="ctr" eaLnBrk="1" hangingPunct="1">
              <a:spcBef>
                <a:spcPct val="50000"/>
              </a:spcBef>
              <a:buFontTx/>
              <a:buNone/>
            </a:pPr>
            <a:endParaRPr lang="en-US" altLang="en-US" sz="1100" dirty="0">
              <a:latin typeface="Tahoma" panose="020B0604030504040204" pitchFamily="34" charset="0"/>
            </a:endParaRPr>
          </a:p>
          <a:p>
            <a:pPr algn="ctr" eaLnBrk="1" hangingPunct="1">
              <a:spcBef>
                <a:spcPct val="50000"/>
              </a:spcBef>
              <a:buFontTx/>
              <a:buNone/>
            </a:pPr>
            <a:r>
              <a:rPr lang="en-US" altLang="en-US" sz="2400" dirty="0">
                <a:latin typeface="Tahoma" panose="020B0604030504040204" pitchFamily="34" charset="0"/>
              </a:rPr>
              <a:t>The stronger the tornado the more vortices you’re likely to get.</a:t>
            </a:r>
          </a:p>
          <a:p>
            <a:pPr algn="ctr" eaLnBrk="1" hangingPunct="1">
              <a:spcBef>
                <a:spcPct val="50000"/>
              </a:spcBef>
              <a:buFontTx/>
              <a:buNone/>
            </a:pPr>
            <a:endParaRPr lang="en-US" altLang="en-US" sz="1100" dirty="0">
              <a:latin typeface="Tahoma" panose="020B0604030504040204" pitchFamily="34" charset="0"/>
            </a:endParaRPr>
          </a:p>
          <a:p>
            <a:pPr algn="ctr" eaLnBrk="1" hangingPunct="1">
              <a:spcBef>
                <a:spcPct val="50000"/>
              </a:spcBef>
              <a:buFontTx/>
              <a:buNone/>
            </a:pPr>
            <a:r>
              <a:rPr lang="en-US" altLang="en-US" sz="2400" dirty="0">
                <a:latin typeface="Tahoma" panose="020B0604030504040204" pitchFamily="34" charset="0"/>
              </a:rPr>
              <a:t>Weak tornadoes usually don’t have them</a:t>
            </a:r>
          </a:p>
        </p:txBody>
      </p:sp>
    </p:spTree>
    <p:extLst>
      <p:ext uri="{BB962C8B-B14F-4D97-AF65-F5344CB8AC3E}">
        <p14:creationId xmlns:p14="http://schemas.microsoft.com/office/powerpoint/2010/main" val="2592950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2583" y="-23097"/>
            <a:ext cx="12126833" cy="6904194"/>
          </a:xfrm>
          <a:prstGeom prst="rect">
            <a:avLst/>
          </a:prstGeom>
        </p:spPr>
      </p:pic>
      <p:sp>
        <p:nvSpPr>
          <p:cNvPr id="5"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effectLst>
                  <a:outerShdw blurRad="38100" dist="38100" dir="2700000" algn="tl">
                    <a:srgbClr val="000000">
                      <a:alpha val="43137"/>
                    </a:srgbClr>
                  </a:outerShdw>
                </a:effectLst>
                <a:latin typeface="Britannic Bold" panose="020B0903060703020204" pitchFamily="34" charset="0"/>
              </a:rPr>
              <a:t>Tornado Occurrence on the Mainland</a:t>
            </a:r>
            <a:endParaRPr lang="en-US" dirty="0">
              <a:effectLst>
                <a:outerShdw blurRad="38100" dist="38100" dir="2700000" algn="tl">
                  <a:srgbClr val="000000">
                    <a:alpha val="43137"/>
                  </a:srgbClr>
                </a:outerShdw>
              </a:effectLst>
              <a:latin typeface="Britannic Bold" panose="020B0903060703020204" pitchFamily="34" charset="0"/>
            </a:endParaRPr>
          </a:p>
        </p:txBody>
      </p:sp>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0620" y="1183165"/>
            <a:ext cx="7791718" cy="5674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Box 5"/>
          <p:cNvSpPr txBox="1">
            <a:spLocks noChangeArrowheads="1"/>
          </p:cNvSpPr>
          <p:nvPr/>
        </p:nvSpPr>
        <p:spPr bwMode="auto">
          <a:xfrm>
            <a:off x="4860165" y="3490174"/>
            <a:ext cx="2514600" cy="1158875"/>
          </a:xfrm>
          <a:prstGeom prst="rect">
            <a:avLst/>
          </a:prstGeom>
          <a:solidFill>
            <a:schemeClr val="bg1">
              <a:alpha val="54901"/>
            </a:scheme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3500" b="1" dirty="0">
                <a:latin typeface="Tahoma" panose="020B0604030504040204" pitchFamily="34" charset="0"/>
              </a:rPr>
              <a:t>TORNADOALLEY!</a:t>
            </a:r>
          </a:p>
        </p:txBody>
      </p:sp>
    </p:spTree>
    <p:extLst>
      <p:ext uri="{BB962C8B-B14F-4D97-AF65-F5344CB8AC3E}">
        <p14:creationId xmlns:p14="http://schemas.microsoft.com/office/powerpoint/2010/main" val="1873466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2583" y="-23097"/>
            <a:ext cx="12126833" cy="6904194"/>
          </a:xfrm>
          <a:prstGeom prst="rect">
            <a:avLst/>
          </a:prstGeom>
        </p:spPr>
      </p:pic>
      <p:sp>
        <p:nvSpPr>
          <p:cNvPr id="5"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effectLst>
                  <a:outerShdw blurRad="38100" dist="38100" dir="2700000" algn="tl">
                    <a:srgbClr val="000000">
                      <a:alpha val="43137"/>
                    </a:srgbClr>
                  </a:outerShdw>
                </a:effectLst>
                <a:latin typeface="Britannic Bold" panose="020B0903060703020204" pitchFamily="34" charset="0"/>
              </a:rPr>
              <a:t>Global Tornado Distribution</a:t>
            </a:r>
            <a:endParaRPr lang="en-US" dirty="0">
              <a:effectLst>
                <a:outerShdw blurRad="38100" dist="38100" dir="2700000" algn="tl">
                  <a:srgbClr val="000000">
                    <a:alpha val="43137"/>
                  </a:srgbClr>
                </a:outerShdw>
              </a:effectLst>
              <a:latin typeface="Britannic Bold" panose="020B0903060703020204" pitchFamily="34" charset="0"/>
            </a:endParaRPr>
          </a:p>
        </p:txBody>
      </p:sp>
      <p:pic>
        <p:nvPicPr>
          <p:cNvPr id="2050" name="Picture 2" descr="https://upload.wikimedia.org/wikipedia/commons/1/1a/Globdisttornad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9365" y="1047442"/>
            <a:ext cx="10817226" cy="5810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99916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2583" y="-23097"/>
            <a:ext cx="12126833" cy="6904194"/>
          </a:xfrm>
          <a:prstGeom prst="rect">
            <a:avLst/>
          </a:prstGeom>
        </p:spPr>
      </p:pic>
      <p:sp>
        <p:nvSpPr>
          <p:cNvPr id="5" name="Title 1"/>
          <p:cNvSpPr txBox="1">
            <a:spLocks/>
          </p:cNvSpPr>
          <p:nvPr/>
        </p:nvSpPr>
        <p:spPr>
          <a:xfrm>
            <a:off x="0" y="0"/>
            <a:ext cx="704474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Tornado Classification 	</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4" name="Rectangle 3"/>
          <p:cNvSpPr>
            <a:spLocks noChangeArrowheads="1"/>
          </p:cNvSpPr>
          <p:nvPr/>
        </p:nvSpPr>
        <p:spPr bwMode="auto">
          <a:xfrm>
            <a:off x="354534" y="1588730"/>
            <a:ext cx="7758448"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lgn="l">
              <a:spcBef>
                <a:spcPct val="20000"/>
              </a:spcBef>
              <a:buChar char="•"/>
              <a:defRPr sz="3200">
                <a:solidFill>
                  <a:schemeClr val="tx1"/>
                </a:solidFill>
                <a:latin typeface="Arial" panose="020B0604020202020204" pitchFamily="34" charset="0"/>
                <a:cs typeface="Arial" panose="020B0604020202020204" pitchFamily="34" charset="0"/>
              </a:defRPr>
            </a:lvl1pPr>
            <a:lvl2pPr marL="971550" indent="-514350" algn="l">
              <a:spcBef>
                <a:spcPct val="20000"/>
              </a:spcBef>
              <a:buChar char="–"/>
              <a:defRPr sz="2800">
                <a:solidFill>
                  <a:schemeClr val="tx1"/>
                </a:solidFill>
                <a:latin typeface="Arial" panose="020B0604020202020204" pitchFamily="34" charset="0"/>
                <a:cs typeface="Arial" panose="020B0604020202020204" pitchFamily="34" charset="0"/>
              </a:defRPr>
            </a:lvl2pPr>
            <a:lvl3pPr marL="1352550" indent="-438150" algn="l">
              <a:spcBef>
                <a:spcPct val="20000"/>
              </a:spcBef>
              <a:buChar char="•"/>
              <a:defRPr sz="2400">
                <a:solidFill>
                  <a:schemeClr val="tx1"/>
                </a:solidFill>
                <a:latin typeface="Arial" panose="020B0604020202020204" pitchFamily="34" charset="0"/>
                <a:cs typeface="Arial" panose="020B0604020202020204" pitchFamily="34" charset="0"/>
              </a:defRPr>
            </a:lvl3pPr>
            <a:lvl4pPr marL="1752600" indent="-381000" algn="l">
              <a:spcBef>
                <a:spcPct val="20000"/>
              </a:spcBef>
              <a:buChar char="–"/>
              <a:defRPr sz="2000">
                <a:solidFill>
                  <a:schemeClr val="tx1"/>
                </a:solidFill>
                <a:latin typeface="Arial" panose="020B0604020202020204" pitchFamily="34" charset="0"/>
                <a:cs typeface="Arial" panose="020B0604020202020204" pitchFamily="34" charset="0"/>
              </a:defRPr>
            </a:lvl4pPr>
            <a:lvl5pPr marL="2209800" indent="-381000" algn="l">
              <a:spcBef>
                <a:spcPct val="20000"/>
              </a:spcBef>
              <a:buChar char="»"/>
              <a:defRPr sz="2000">
                <a:solidFill>
                  <a:schemeClr val="tx1"/>
                </a:solidFill>
                <a:latin typeface="Arial" panose="020B0604020202020204" pitchFamily="34" charset="0"/>
                <a:cs typeface="Arial" panose="020B0604020202020204" pitchFamily="34" charset="0"/>
              </a:defRPr>
            </a:lvl5pPr>
            <a:lvl6pPr marL="2667000" indent="-3810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3124200" indent="-3810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581400" indent="-3810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4038600" indent="-3810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defRPr/>
            </a:pPr>
            <a:r>
              <a:rPr lang="en-US" altLang="en-US" sz="2800" dirty="0" smtClean="0"/>
              <a:t>Tornados are classified as “weak,” “strong,” and “violent”</a:t>
            </a:r>
          </a:p>
          <a:p>
            <a:pPr lvl="1" eaLnBrk="1" hangingPunct="1">
              <a:defRPr/>
            </a:pPr>
            <a:r>
              <a:rPr lang="en-US" altLang="en-US" sz="2500" b="1" dirty="0" smtClean="0">
                <a:solidFill>
                  <a:srgbClr val="FF0000"/>
                </a:solidFill>
                <a:effectLst>
                  <a:outerShdw blurRad="38100" dist="38100" dir="2700000" algn="tl">
                    <a:srgbClr val="FFFFFF"/>
                  </a:outerShdw>
                </a:effectLst>
              </a:rPr>
              <a:t>WEAK</a:t>
            </a:r>
            <a:r>
              <a:rPr lang="en-US" altLang="en-US" sz="2500" dirty="0" smtClean="0"/>
              <a:t> – usually rope like and narrow</a:t>
            </a:r>
          </a:p>
          <a:p>
            <a:pPr lvl="1" eaLnBrk="1" hangingPunct="1">
              <a:defRPr/>
            </a:pPr>
            <a:endParaRPr lang="en-US" altLang="en-US" sz="2500" dirty="0" smtClean="0"/>
          </a:p>
          <a:p>
            <a:pPr lvl="1" eaLnBrk="1" hangingPunct="1">
              <a:defRPr/>
            </a:pPr>
            <a:r>
              <a:rPr lang="en-US" altLang="en-US" sz="2500" b="1" dirty="0" smtClean="0">
                <a:solidFill>
                  <a:srgbClr val="FF0000"/>
                </a:solidFill>
                <a:effectLst>
                  <a:outerShdw blurRad="38100" dist="38100" dir="2700000" algn="tl">
                    <a:srgbClr val="FFFFFF"/>
                  </a:outerShdw>
                </a:effectLst>
              </a:rPr>
              <a:t>STRONG</a:t>
            </a:r>
            <a:r>
              <a:rPr lang="en-US" altLang="en-US" sz="2500" dirty="0" smtClean="0"/>
              <a:t> – usually the classic funnel shape</a:t>
            </a:r>
          </a:p>
          <a:p>
            <a:pPr lvl="1" eaLnBrk="1" hangingPunct="1">
              <a:defRPr/>
            </a:pPr>
            <a:endParaRPr lang="en-US" altLang="en-US" sz="2500" dirty="0" smtClean="0"/>
          </a:p>
          <a:p>
            <a:pPr lvl="1" eaLnBrk="1" hangingPunct="1">
              <a:defRPr/>
            </a:pPr>
            <a:r>
              <a:rPr lang="en-US" altLang="en-US" sz="2500" b="1" dirty="0" smtClean="0">
                <a:solidFill>
                  <a:srgbClr val="FF0000"/>
                </a:solidFill>
                <a:effectLst>
                  <a:outerShdw blurRad="38100" dist="38100" dir="2700000" algn="tl">
                    <a:srgbClr val="FFFFFF"/>
                  </a:outerShdw>
                </a:effectLst>
              </a:rPr>
              <a:t>VIOLENT</a:t>
            </a:r>
            <a:r>
              <a:rPr lang="en-US" altLang="en-US" sz="2500" dirty="0" smtClean="0">
                <a:solidFill>
                  <a:srgbClr val="FF0000"/>
                </a:solidFill>
              </a:rPr>
              <a:t> </a:t>
            </a:r>
            <a:r>
              <a:rPr lang="en-US" altLang="en-US" sz="2500" dirty="0" smtClean="0"/>
              <a:t>– usually have lots of debris associated with them and can be quite dark in color.</a:t>
            </a:r>
          </a:p>
          <a:p>
            <a:pPr eaLnBrk="1" hangingPunct="1">
              <a:defRPr/>
            </a:pPr>
            <a:endParaRPr lang="en-US" altLang="en-US" sz="2800" dirty="0" smtClean="0"/>
          </a:p>
        </p:txBody>
      </p:sp>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4932" y="209301"/>
            <a:ext cx="2962870" cy="19716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34932" y="2336080"/>
            <a:ext cx="2962870" cy="22185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8"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34931" y="4715814"/>
            <a:ext cx="2962871" cy="19717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138135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2583" y="-23097"/>
            <a:ext cx="12126833" cy="6904194"/>
          </a:xfrm>
          <a:prstGeom prst="rect">
            <a:avLst/>
          </a:prstGeom>
        </p:spPr>
      </p:pic>
      <p:sp>
        <p:nvSpPr>
          <p:cNvPr id="5" name="Title 1"/>
          <p:cNvSpPr txBox="1">
            <a:spLocks/>
          </p:cNvSpPr>
          <p:nvPr/>
        </p:nvSpPr>
        <p:spPr>
          <a:xfrm>
            <a:off x="0" y="0"/>
            <a:ext cx="861596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Fujita and Enhanced Fujita Scale </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4" name="Rectangle 3"/>
          <p:cNvSpPr>
            <a:spLocks noChangeArrowheads="1"/>
          </p:cNvSpPr>
          <p:nvPr/>
        </p:nvSpPr>
        <p:spPr bwMode="auto">
          <a:xfrm>
            <a:off x="310166" y="1644739"/>
            <a:ext cx="8305800" cy="3568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lgn="l">
              <a:spcBef>
                <a:spcPct val="20000"/>
              </a:spcBef>
              <a:buChar char="•"/>
              <a:defRPr sz="3200">
                <a:solidFill>
                  <a:schemeClr val="tx1"/>
                </a:solidFill>
                <a:latin typeface="Arial" panose="020B0604020202020204" pitchFamily="34" charset="0"/>
                <a:cs typeface="Arial" panose="020B0604020202020204" pitchFamily="34" charset="0"/>
              </a:defRPr>
            </a:lvl1pPr>
            <a:lvl2pPr marL="971550" indent="-514350" algn="l">
              <a:spcBef>
                <a:spcPct val="20000"/>
              </a:spcBef>
              <a:buChar char="–"/>
              <a:defRPr sz="2800">
                <a:solidFill>
                  <a:schemeClr val="tx1"/>
                </a:solidFill>
                <a:latin typeface="Arial" panose="020B0604020202020204" pitchFamily="34" charset="0"/>
                <a:cs typeface="Arial" panose="020B0604020202020204" pitchFamily="34" charset="0"/>
              </a:defRPr>
            </a:lvl2pPr>
            <a:lvl3pPr marL="1352550" indent="-438150" algn="l">
              <a:spcBef>
                <a:spcPct val="20000"/>
              </a:spcBef>
              <a:buChar char="•"/>
              <a:defRPr sz="2400">
                <a:solidFill>
                  <a:schemeClr val="tx1"/>
                </a:solidFill>
                <a:latin typeface="Arial" panose="020B0604020202020204" pitchFamily="34" charset="0"/>
                <a:cs typeface="Arial" panose="020B0604020202020204" pitchFamily="34" charset="0"/>
              </a:defRPr>
            </a:lvl3pPr>
            <a:lvl4pPr marL="1752600" indent="-381000" algn="l">
              <a:spcBef>
                <a:spcPct val="20000"/>
              </a:spcBef>
              <a:buChar char="–"/>
              <a:defRPr sz="2000">
                <a:solidFill>
                  <a:schemeClr val="tx1"/>
                </a:solidFill>
                <a:latin typeface="Arial" panose="020B0604020202020204" pitchFamily="34" charset="0"/>
                <a:cs typeface="Arial" panose="020B0604020202020204" pitchFamily="34" charset="0"/>
              </a:defRPr>
            </a:lvl4pPr>
            <a:lvl5pPr marL="2209800" indent="-381000" algn="l">
              <a:spcBef>
                <a:spcPct val="20000"/>
              </a:spcBef>
              <a:buChar char="»"/>
              <a:defRPr sz="2000">
                <a:solidFill>
                  <a:schemeClr val="tx1"/>
                </a:solidFill>
                <a:latin typeface="Arial" panose="020B0604020202020204" pitchFamily="34" charset="0"/>
                <a:cs typeface="Arial" panose="020B0604020202020204" pitchFamily="34" charset="0"/>
              </a:defRPr>
            </a:lvl5pPr>
            <a:lvl6pPr marL="2667000" indent="-3810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3124200" indent="-3810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581400" indent="-3810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4038600" indent="-3810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defRPr/>
            </a:pPr>
            <a:r>
              <a:rPr lang="en-US" altLang="en-US" sz="2800" b="1" dirty="0" smtClean="0">
                <a:solidFill>
                  <a:srgbClr val="FF0000"/>
                </a:solidFill>
                <a:effectLst>
                  <a:outerShdw blurRad="38100" dist="38100" dir="2700000" algn="tl">
                    <a:srgbClr val="000000">
                      <a:alpha val="43137"/>
                    </a:srgbClr>
                  </a:outerShdw>
                </a:effectLst>
              </a:rPr>
              <a:t>Scale for Damage caused by tornadoes</a:t>
            </a:r>
          </a:p>
          <a:p>
            <a:pPr lvl="1" eaLnBrk="1" hangingPunct="1">
              <a:defRPr/>
            </a:pPr>
            <a:r>
              <a:rPr lang="en-US" altLang="en-US" sz="2500" dirty="0" smtClean="0"/>
              <a:t>Wind Speed</a:t>
            </a:r>
          </a:p>
          <a:p>
            <a:pPr lvl="1" eaLnBrk="1" hangingPunct="1">
              <a:defRPr/>
            </a:pPr>
            <a:r>
              <a:rPr lang="en-US" altLang="en-US" sz="2500" dirty="0" smtClean="0"/>
              <a:t>Amount and Type of damage</a:t>
            </a:r>
          </a:p>
          <a:p>
            <a:pPr lvl="1" eaLnBrk="1" hangingPunct="1">
              <a:defRPr/>
            </a:pPr>
            <a:endParaRPr lang="en-US" altLang="en-US" sz="2500" dirty="0" smtClean="0"/>
          </a:p>
          <a:p>
            <a:pPr eaLnBrk="1" hangingPunct="1">
              <a:defRPr/>
            </a:pPr>
            <a:r>
              <a:rPr lang="en-US" altLang="en-US" sz="2900" b="1" dirty="0" smtClean="0">
                <a:solidFill>
                  <a:srgbClr val="FF0000"/>
                </a:solidFill>
                <a:effectLst>
                  <a:outerShdw blurRad="38100" dist="38100" dir="2700000" algn="tl">
                    <a:srgbClr val="000000">
                      <a:alpha val="43137"/>
                    </a:srgbClr>
                  </a:outerShdw>
                </a:effectLst>
              </a:rPr>
              <a:t>There are two scales used:</a:t>
            </a:r>
          </a:p>
          <a:p>
            <a:pPr lvl="1" eaLnBrk="1" hangingPunct="1">
              <a:defRPr/>
            </a:pPr>
            <a:r>
              <a:rPr lang="en-US" altLang="en-US" sz="2500" dirty="0" smtClean="0"/>
              <a:t>Fujita Scale (F) </a:t>
            </a:r>
          </a:p>
          <a:p>
            <a:pPr lvl="1" eaLnBrk="1" hangingPunct="1">
              <a:defRPr/>
            </a:pPr>
            <a:r>
              <a:rPr lang="en-US" altLang="en-US" sz="2500" dirty="0" smtClean="0"/>
              <a:t>Enhanced Fujita Scale (EF)</a:t>
            </a:r>
          </a:p>
          <a:p>
            <a:pPr lvl="1" eaLnBrk="1" hangingPunct="1">
              <a:defRPr/>
            </a:pPr>
            <a:endParaRPr lang="en-US" altLang="en-US" sz="2500" dirty="0" smtClean="0"/>
          </a:p>
          <a:p>
            <a:pPr lvl="1" eaLnBrk="1" hangingPunct="1">
              <a:defRPr/>
            </a:pPr>
            <a:endParaRPr lang="en-US" altLang="en-US" sz="2500" dirty="0" smtClean="0"/>
          </a:p>
          <a:p>
            <a:pPr eaLnBrk="1" hangingPunct="1">
              <a:defRPr/>
            </a:pPr>
            <a:endParaRPr lang="en-US" altLang="en-US" sz="2800" dirty="0" smtClean="0"/>
          </a:p>
        </p:txBody>
      </p:sp>
      <p:pic>
        <p:nvPicPr>
          <p:cNvPr id="6" name="Picture 10" descr="Fujita%20Sca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58465" y="3347902"/>
            <a:ext cx="6052533" cy="3258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2" descr="Timber driven by a tornado into a large tre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37824" y="354013"/>
            <a:ext cx="2857500" cy="19431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8" name="Text Box 14"/>
          <p:cNvSpPr txBox="1">
            <a:spLocks noChangeArrowheads="1"/>
          </p:cNvSpPr>
          <p:nvPr/>
        </p:nvSpPr>
        <p:spPr bwMode="auto">
          <a:xfrm>
            <a:off x="8991599" y="2489926"/>
            <a:ext cx="2819400" cy="915988"/>
          </a:xfrm>
          <a:prstGeom prst="rect">
            <a:avLst/>
          </a:prstGeom>
          <a:noFill/>
          <a:ln>
            <a:noFill/>
          </a:ln>
          <a:effectLst/>
          <a:extLst>
            <a:ext uri="{909E8E84-426E-40DD-AFC4-6F175D3DCCD1}">
              <a14:hiddenFill xmlns:a14="http://schemas.microsoft.com/office/drawing/2010/main">
                <a:solidFill>
                  <a:schemeClr val="bg1">
                    <a:alpha val="70195"/>
                  </a:schemeClr>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800" b="1" dirty="0"/>
              <a:t>Timber driven by a tornado into a large tree</a:t>
            </a:r>
            <a:br>
              <a:rPr lang="en-US" altLang="en-US" sz="1800" b="1" dirty="0"/>
            </a:br>
            <a:endParaRPr lang="en-US" altLang="en-US" sz="1800" b="1" dirty="0"/>
          </a:p>
        </p:txBody>
      </p:sp>
    </p:spTree>
    <p:extLst>
      <p:ext uri="{BB962C8B-B14F-4D97-AF65-F5344CB8AC3E}">
        <p14:creationId xmlns:p14="http://schemas.microsoft.com/office/powerpoint/2010/main" val="2031452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2583" y="-23097"/>
            <a:ext cx="12126833" cy="6904194"/>
          </a:xfrm>
          <a:prstGeom prst="rect">
            <a:avLst/>
          </a:prstGeom>
        </p:spPr>
      </p:pic>
      <p:pic>
        <p:nvPicPr>
          <p:cNvPr id="12290" name="Picture 2" descr="http://www.srh.noaa.gov/images/ohx/EF-Rating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0046" y="139219"/>
            <a:ext cx="8511906" cy="6579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39367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2583" y="-23097"/>
            <a:ext cx="12126833" cy="6904194"/>
          </a:xfrm>
          <a:prstGeom prst="rect">
            <a:avLst/>
          </a:prstGeom>
        </p:spPr>
      </p:pic>
      <p:sp>
        <p:nvSpPr>
          <p:cNvPr id="5" name="Title 1"/>
          <p:cNvSpPr txBox="1">
            <a:spLocks/>
          </p:cNvSpPr>
          <p:nvPr/>
        </p:nvSpPr>
        <p:spPr>
          <a:xfrm>
            <a:off x="6181858" y="0"/>
            <a:ext cx="601014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Hawaii Tornadoes	 	</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6" name="Rectangle 5"/>
          <p:cNvSpPr>
            <a:spLocks noChangeArrowheads="1"/>
          </p:cNvSpPr>
          <p:nvPr/>
        </p:nvSpPr>
        <p:spPr bwMode="auto">
          <a:xfrm>
            <a:off x="5924283" y="1644739"/>
            <a:ext cx="6505338" cy="4202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lgn="l">
              <a:spcBef>
                <a:spcPct val="20000"/>
              </a:spcBef>
              <a:buChar char="•"/>
              <a:defRPr sz="3200">
                <a:solidFill>
                  <a:schemeClr val="tx1"/>
                </a:solidFill>
                <a:latin typeface="Arial" panose="020B0604020202020204" pitchFamily="34" charset="0"/>
                <a:cs typeface="Arial" panose="020B0604020202020204" pitchFamily="34" charset="0"/>
              </a:defRPr>
            </a:lvl1pPr>
            <a:lvl2pPr marL="971550" indent="-514350" algn="l">
              <a:spcBef>
                <a:spcPct val="20000"/>
              </a:spcBef>
              <a:buChar char="–"/>
              <a:defRPr sz="2800">
                <a:solidFill>
                  <a:schemeClr val="tx1"/>
                </a:solidFill>
                <a:latin typeface="Arial" panose="020B0604020202020204" pitchFamily="34" charset="0"/>
                <a:cs typeface="Arial" panose="020B0604020202020204" pitchFamily="34" charset="0"/>
              </a:defRPr>
            </a:lvl2pPr>
            <a:lvl3pPr marL="1352550" indent="-438150" algn="l">
              <a:spcBef>
                <a:spcPct val="20000"/>
              </a:spcBef>
              <a:buChar char="•"/>
              <a:defRPr sz="2400">
                <a:solidFill>
                  <a:schemeClr val="tx1"/>
                </a:solidFill>
                <a:latin typeface="Arial" panose="020B0604020202020204" pitchFamily="34" charset="0"/>
                <a:cs typeface="Arial" panose="020B0604020202020204" pitchFamily="34" charset="0"/>
              </a:defRPr>
            </a:lvl3pPr>
            <a:lvl4pPr marL="1752600" indent="-381000" algn="l">
              <a:spcBef>
                <a:spcPct val="20000"/>
              </a:spcBef>
              <a:buChar char="–"/>
              <a:defRPr sz="2000">
                <a:solidFill>
                  <a:schemeClr val="tx1"/>
                </a:solidFill>
                <a:latin typeface="Arial" panose="020B0604020202020204" pitchFamily="34" charset="0"/>
                <a:cs typeface="Arial" panose="020B0604020202020204" pitchFamily="34" charset="0"/>
              </a:defRPr>
            </a:lvl4pPr>
            <a:lvl5pPr marL="2209800" indent="-381000" algn="l">
              <a:spcBef>
                <a:spcPct val="20000"/>
              </a:spcBef>
              <a:buChar char="»"/>
              <a:defRPr sz="2000">
                <a:solidFill>
                  <a:schemeClr val="tx1"/>
                </a:solidFill>
                <a:latin typeface="Arial" panose="020B0604020202020204" pitchFamily="34" charset="0"/>
                <a:cs typeface="Arial" panose="020B0604020202020204" pitchFamily="34" charset="0"/>
              </a:defRPr>
            </a:lvl5pPr>
            <a:lvl6pPr marL="2667000" indent="-3810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3124200" indent="-3810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581400" indent="-3810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4038600" indent="-3810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defRPr/>
            </a:pPr>
            <a:r>
              <a:rPr lang="en-US" altLang="en-US" sz="2400" b="1" dirty="0" smtClean="0">
                <a:solidFill>
                  <a:srgbClr val="FF0000"/>
                </a:solidFill>
                <a:effectLst>
                  <a:outerShdw blurRad="38100" dist="38100" dir="2700000" algn="tl">
                    <a:srgbClr val="000000">
                      <a:alpha val="43137"/>
                    </a:srgbClr>
                  </a:outerShdw>
                </a:effectLst>
              </a:rPr>
              <a:t>Hawaii ranks 48</a:t>
            </a:r>
            <a:r>
              <a:rPr lang="en-US" altLang="en-US" sz="2400" b="1" baseline="30000" dirty="0" smtClean="0">
                <a:solidFill>
                  <a:srgbClr val="FF0000"/>
                </a:solidFill>
                <a:effectLst>
                  <a:outerShdw blurRad="38100" dist="38100" dir="2700000" algn="tl">
                    <a:srgbClr val="000000">
                      <a:alpha val="43137"/>
                    </a:srgbClr>
                  </a:outerShdw>
                </a:effectLst>
              </a:rPr>
              <a:t>th</a:t>
            </a:r>
            <a:r>
              <a:rPr lang="en-US" altLang="en-US" sz="2400" b="1" dirty="0" smtClean="0">
                <a:solidFill>
                  <a:srgbClr val="FF0000"/>
                </a:solidFill>
                <a:effectLst>
                  <a:outerShdw blurRad="38100" dist="38100" dir="2700000" algn="tl">
                    <a:srgbClr val="000000">
                      <a:alpha val="43137"/>
                    </a:srgbClr>
                  </a:outerShdw>
                </a:effectLst>
              </a:rPr>
              <a:t> in tornado occurrence</a:t>
            </a:r>
          </a:p>
          <a:p>
            <a:pPr marL="457200" lvl="1" indent="0" eaLnBrk="1" hangingPunct="1">
              <a:buNone/>
              <a:defRPr/>
            </a:pPr>
            <a:endParaRPr lang="en-US" altLang="en-US" sz="2400" dirty="0" smtClean="0"/>
          </a:p>
          <a:p>
            <a:pPr>
              <a:defRPr/>
            </a:pPr>
            <a:r>
              <a:rPr lang="en-US" sz="2400" dirty="0" smtClean="0"/>
              <a:t>Hawaii averages </a:t>
            </a:r>
            <a:r>
              <a:rPr lang="en-US" sz="2400" dirty="0"/>
              <a:t>about </a:t>
            </a:r>
            <a:r>
              <a:rPr lang="en-US" sz="2400" b="1" dirty="0">
                <a:solidFill>
                  <a:srgbClr val="FF0000"/>
                </a:solidFill>
                <a:effectLst>
                  <a:outerShdw blurRad="38100" dist="38100" dir="2700000" algn="tl">
                    <a:srgbClr val="000000">
                      <a:alpha val="43137"/>
                    </a:srgbClr>
                  </a:outerShdw>
                </a:effectLst>
              </a:rPr>
              <a:t>one per year</a:t>
            </a:r>
            <a:r>
              <a:rPr lang="en-US" sz="2400" dirty="0"/>
              <a:t>. </a:t>
            </a:r>
            <a:endParaRPr lang="en-US" sz="2400" dirty="0" smtClean="0"/>
          </a:p>
          <a:p>
            <a:pPr>
              <a:defRPr/>
            </a:pPr>
            <a:endParaRPr lang="en-US" sz="2400" dirty="0"/>
          </a:p>
          <a:p>
            <a:pPr>
              <a:defRPr/>
            </a:pPr>
            <a:r>
              <a:rPr lang="en-US" sz="2400" b="1" dirty="0" smtClean="0">
                <a:solidFill>
                  <a:srgbClr val="FF0000"/>
                </a:solidFill>
                <a:effectLst>
                  <a:outerShdw blurRad="38100" dist="38100" dir="2700000" algn="tl">
                    <a:srgbClr val="000000">
                      <a:alpha val="43137"/>
                    </a:srgbClr>
                  </a:outerShdw>
                </a:effectLst>
              </a:rPr>
              <a:t>40</a:t>
            </a:r>
            <a:r>
              <a:rPr lang="en-US" sz="2400" dirty="0" smtClean="0"/>
              <a:t> </a:t>
            </a:r>
            <a:r>
              <a:rPr lang="en-US" sz="2400" dirty="0"/>
              <a:t>confirmed tornadoes since 1950. </a:t>
            </a:r>
            <a:endParaRPr lang="en-US" sz="2400" dirty="0" smtClean="0"/>
          </a:p>
          <a:p>
            <a:pPr>
              <a:defRPr/>
            </a:pPr>
            <a:endParaRPr lang="en-US" sz="2400" dirty="0"/>
          </a:p>
          <a:p>
            <a:pPr>
              <a:defRPr/>
            </a:pPr>
            <a:r>
              <a:rPr lang="en-US" sz="2400" dirty="0" smtClean="0"/>
              <a:t>None </a:t>
            </a:r>
            <a:r>
              <a:rPr lang="en-US" sz="2400" dirty="0"/>
              <a:t>of these tornadoes have caused loss of life and none exceeded </a:t>
            </a:r>
            <a:r>
              <a:rPr lang="en-US" sz="2400" b="1" dirty="0">
                <a:solidFill>
                  <a:srgbClr val="FF0000"/>
                </a:solidFill>
                <a:effectLst>
                  <a:outerShdw blurRad="38100" dist="38100" dir="2700000" algn="tl">
                    <a:srgbClr val="000000">
                      <a:alpha val="43137"/>
                    </a:srgbClr>
                  </a:outerShdw>
                </a:effectLst>
              </a:rPr>
              <a:t>F2 intensity</a:t>
            </a:r>
            <a:r>
              <a:rPr lang="en-US" sz="2400" dirty="0"/>
              <a:t>.</a:t>
            </a:r>
            <a:endParaRPr lang="en-US" altLang="en-US" sz="2400" dirty="0" smtClean="0"/>
          </a:p>
          <a:p>
            <a:pPr lvl="1" eaLnBrk="1" hangingPunct="1">
              <a:defRPr/>
            </a:pPr>
            <a:endParaRPr lang="en-US" altLang="en-US" sz="2400" dirty="0" smtClean="0"/>
          </a:p>
          <a:p>
            <a:pPr eaLnBrk="1" hangingPunct="1">
              <a:defRPr/>
            </a:pPr>
            <a:endParaRPr lang="en-US" altLang="en-US" sz="2400" dirty="0" smtClean="0"/>
          </a:p>
        </p:txBody>
      </p:sp>
      <p:pic>
        <p:nvPicPr>
          <p:cNvPr id="2" name="Picture 1"/>
          <p:cNvPicPr>
            <a:picLocks noChangeAspect="1"/>
          </p:cNvPicPr>
          <p:nvPr/>
        </p:nvPicPr>
        <p:blipFill>
          <a:blip r:embed="rId3"/>
          <a:stretch>
            <a:fillRect/>
          </a:stretch>
        </p:blipFill>
        <p:spPr>
          <a:xfrm>
            <a:off x="572490" y="212129"/>
            <a:ext cx="5068455" cy="32773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p:cNvSpPr txBox="1"/>
          <p:nvPr/>
        </p:nvSpPr>
        <p:spPr>
          <a:xfrm>
            <a:off x="1175388" y="499513"/>
            <a:ext cx="3799268" cy="369332"/>
          </a:xfrm>
          <a:prstGeom prst="rect">
            <a:avLst/>
          </a:prstGeom>
          <a:noFill/>
        </p:spPr>
        <p:txBody>
          <a:bodyPr wrap="square" rtlCol="0">
            <a:spAutoFit/>
          </a:bodyPr>
          <a:lstStyle/>
          <a:p>
            <a:pPr algn="ctr"/>
            <a:r>
              <a:rPr lang="en-US" b="1" dirty="0" smtClean="0"/>
              <a:t>Tornado in Kapolei in 2009</a:t>
            </a:r>
            <a:endParaRPr lang="en-US" b="1" dirty="0"/>
          </a:p>
        </p:txBody>
      </p:sp>
      <p:pic>
        <p:nvPicPr>
          <p:cNvPr id="8" name="Picture 7"/>
          <p:cNvPicPr>
            <a:picLocks noChangeAspect="1"/>
          </p:cNvPicPr>
          <p:nvPr/>
        </p:nvPicPr>
        <p:blipFill>
          <a:blip r:embed="rId4"/>
          <a:stretch>
            <a:fillRect/>
          </a:stretch>
        </p:blipFill>
        <p:spPr>
          <a:xfrm>
            <a:off x="572993" y="3722618"/>
            <a:ext cx="5068455" cy="30390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Box 9"/>
          <p:cNvSpPr txBox="1"/>
          <p:nvPr/>
        </p:nvSpPr>
        <p:spPr>
          <a:xfrm>
            <a:off x="1070089" y="4098147"/>
            <a:ext cx="4073255" cy="369332"/>
          </a:xfrm>
          <a:prstGeom prst="rect">
            <a:avLst/>
          </a:prstGeom>
          <a:noFill/>
        </p:spPr>
        <p:txBody>
          <a:bodyPr wrap="square" rtlCol="0">
            <a:spAutoFit/>
          </a:bodyPr>
          <a:lstStyle/>
          <a:p>
            <a:pPr algn="ctr"/>
            <a:r>
              <a:rPr lang="en-US" b="1" dirty="0" smtClean="0">
                <a:solidFill>
                  <a:schemeClr val="bg1"/>
                </a:solidFill>
              </a:rPr>
              <a:t>Funnel Cloud in 2011 over Central Oahu</a:t>
            </a:r>
            <a:endParaRPr lang="en-US" b="1" dirty="0">
              <a:solidFill>
                <a:schemeClr val="bg1"/>
              </a:solidFill>
            </a:endParaRPr>
          </a:p>
        </p:txBody>
      </p:sp>
    </p:spTree>
    <p:extLst>
      <p:ext uri="{BB962C8B-B14F-4D97-AF65-F5344CB8AC3E}">
        <p14:creationId xmlns:p14="http://schemas.microsoft.com/office/powerpoint/2010/main" val="2042819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animEffect transition="in" filter="fade">
                                      <p:cBhvr>
                                        <p:cTn id="11" dur="500"/>
                                        <p:tgtEl>
                                          <p:spTgt spid="6">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6">
                                            <p:txEl>
                                              <p:pRg st="4" end="4"/>
                                            </p:txEl>
                                          </p:spTgt>
                                        </p:tgtEl>
                                        <p:attrNameLst>
                                          <p:attrName>style.visibility</p:attrName>
                                        </p:attrNameLst>
                                      </p:cBhvr>
                                      <p:to>
                                        <p:strVal val="visible"/>
                                      </p:to>
                                    </p:set>
                                    <p:animEffect transition="in" filter="fade">
                                      <p:cBhvr>
                                        <p:cTn id="16" dur="500"/>
                                        <p:tgtEl>
                                          <p:spTgt spid="6">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animEffect transition="in" filter="fade">
                                      <p:cBhvr>
                                        <p:cTn id="21"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65167" y="0"/>
            <a:ext cx="12126833" cy="6904194"/>
          </a:xfrm>
          <a:prstGeom prst="rect">
            <a:avLst/>
          </a:prstGeom>
        </p:spPr>
      </p:pic>
      <p:pic>
        <p:nvPicPr>
          <p:cNvPr id="5" name="w3trKcZT_Qo"/>
          <p:cNvPicPr>
            <a:picLocks noGrp="1" noRot="1" noChangeAspect="1"/>
          </p:cNvPicPr>
          <p:nvPr>
            <p:ph idx="1"/>
            <a:videoFile r:link="rId1"/>
          </p:nvPr>
        </p:nvPicPr>
        <p:blipFill>
          <a:blip r:embed="rId4"/>
          <a:stretch>
            <a:fillRect/>
          </a:stretch>
        </p:blipFill>
        <p:spPr>
          <a:xfrm>
            <a:off x="1524000" y="1119086"/>
            <a:ext cx="9507794" cy="5348134"/>
          </a:xfrm>
          <a:prstGeom prst="rect">
            <a:avLst/>
          </a:prstGeom>
        </p:spPr>
      </p:pic>
      <p:sp>
        <p:nvSpPr>
          <p:cNvPr id="7" name="Title 1"/>
          <p:cNvSpPr txBox="1">
            <a:spLocks/>
          </p:cNvSpPr>
          <p:nvPr/>
        </p:nvSpPr>
        <p:spPr>
          <a:xfrm>
            <a:off x="0" y="0"/>
            <a:ext cx="1219199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effectLst>
                  <a:outerShdw blurRad="38100" dist="38100" dir="2700000" algn="tl">
                    <a:srgbClr val="000000">
                      <a:alpha val="43137"/>
                    </a:srgbClr>
                  </a:outerShdw>
                </a:effectLst>
                <a:latin typeface="Britannic Bold" panose="020B0903060703020204" pitchFamily="34" charset="0"/>
              </a:rPr>
              <a:t>Hawaiian Tornado	- 2011</a:t>
            </a:r>
            <a:endParaRPr lang="en-US" dirty="0">
              <a:effectLst>
                <a:outerShdw blurRad="38100" dist="38100" dir="2700000" algn="tl">
                  <a:srgbClr val="000000">
                    <a:alpha val="43137"/>
                  </a:srgbClr>
                </a:outerShdw>
              </a:effectLst>
              <a:latin typeface="Britannic Bold" panose="020B0903060703020204" pitchFamily="34" charset="0"/>
            </a:endParaRPr>
          </a:p>
        </p:txBody>
      </p:sp>
    </p:spTree>
    <p:extLst>
      <p:ext uri="{BB962C8B-B14F-4D97-AF65-F5344CB8AC3E}">
        <p14:creationId xmlns:p14="http://schemas.microsoft.com/office/powerpoint/2010/main" val="15339464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2583" y="-23097"/>
            <a:ext cx="12126833" cy="6904194"/>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val="2464848770"/>
              </p:ext>
            </p:extLst>
          </p:nvPr>
        </p:nvGraphicFramePr>
        <p:xfrm>
          <a:off x="268309" y="315052"/>
          <a:ext cx="11657528" cy="6356206"/>
        </p:xfrm>
        <a:graphic>
          <a:graphicData uri="http://schemas.openxmlformats.org/drawingml/2006/table">
            <a:tbl>
              <a:tblPr firstRow="1" firstCol="1" bandRow="1">
                <a:tableStyleId>{5C22544A-7EE6-4342-B048-85BDC9FD1C3A}</a:tableStyleId>
              </a:tblPr>
              <a:tblGrid>
                <a:gridCol w="1083973"/>
                <a:gridCol w="734095"/>
                <a:gridCol w="9839460"/>
              </a:tblGrid>
              <a:tr h="413557">
                <a:tc>
                  <a:txBody>
                    <a:bodyPr/>
                    <a:lstStyle/>
                    <a:p>
                      <a:pPr marL="0" marR="0">
                        <a:lnSpc>
                          <a:spcPct val="107000"/>
                        </a:lnSpc>
                        <a:spcBef>
                          <a:spcPts val="0"/>
                        </a:spcBef>
                        <a:spcAft>
                          <a:spcPts val="800"/>
                        </a:spcAft>
                      </a:pPr>
                      <a:r>
                        <a:rPr lang="en-US" sz="1200" dirty="0">
                          <a:effectLst/>
                        </a:rPr>
                        <a:t>Date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c>
                  <a:txBody>
                    <a:bodyPr/>
                    <a:lstStyle/>
                    <a:p>
                      <a:pPr marL="0" marR="0" algn="ctr">
                        <a:lnSpc>
                          <a:spcPct val="107000"/>
                        </a:lnSpc>
                        <a:spcBef>
                          <a:spcPts val="0"/>
                        </a:spcBef>
                        <a:spcAft>
                          <a:spcPts val="800"/>
                        </a:spcAft>
                      </a:pPr>
                      <a:r>
                        <a:rPr lang="en-US" sz="1200" dirty="0">
                          <a:effectLst/>
                        </a:rPr>
                        <a:t>Intensity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c>
                  <a:txBody>
                    <a:bodyPr/>
                    <a:lstStyle/>
                    <a:p>
                      <a:pPr marL="0" marR="0">
                        <a:lnSpc>
                          <a:spcPct val="107000"/>
                        </a:lnSpc>
                        <a:spcBef>
                          <a:spcPts val="0"/>
                        </a:spcBef>
                        <a:spcAft>
                          <a:spcPts val="800"/>
                        </a:spcAft>
                      </a:pPr>
                      <a:r>
                        <a:rPr lang="en-US" sz="1200" dirty="0">
                          <a:effectLst/>
                        </a:rPr>
                        <a:t>Description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r>
              <a:tr h="625000">
                <a:tc>
                  <a:txBody>
                    <a:bodyPr/>
                    <a:lstStyle/>
                    <a:p>
                      <a:pPr marL="0" marR="0">
                        <a:lnSpc>
                          <a:spcPct val="107000"/>
                        </a:lnSpc>
                        <a:spcBef>
                          <a:spcPts val="0"/>
                        </a:spcBef>
                        <a:spcAft>
                          <a:spcPts val="800"/>
                        </a:spcAft>
                      </a:pPr>
                      <a:r>
                        <a:rPr lang="en-US" sz="1200" dirty="0">
                          <a:effectLst/>
                        </a:rPr>
                        <a:t>Mar 24, 2002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c>
                  <a:txBody>
                    <a:bodyPr/>
                    <a:lstStyle/>
                    <a:p>
                      <a:pPr marL="0" marR="0" algn="ctr">
                        <a:lnSpc>
                          <a:spcPct val="107000"/>
                        </a:lnSpc>
                        <a:spcBef>
                          <a:spcPts val="0"/>
                        </a:spcBef>
                        <a:spcAft>
                          <a:spcPts val="800"/>
                        </a:spcAft>
                      </a:pPr>
                      <a:r>
                        <a:rPr lang="en-US" sz="1200" dirty="0">
                          <a:effectLst/>
                        </a:rPr>
                        <a:t>F0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c>
                  <a:txBody>
                    <a:bodyPr/>
                    <a:lstStyle/>
                    <a:p>
                      <a:pPr marL="0" marR="0">
                        <a:lnSpc>
                          <a:spcPct val="107000"/>
                        </a:lnSpc>
                        <a:spcBef>
                          <a:spcPts val="0"/>
                        </a:spcBef>
                        <a:spcAft>
                          <a:spcPts val="800"/>
                        </a:spcAft>
                      </a:pPr>
                      <a:r>
                        <a:rPr lang="en-US" sz="1200" dirty="0">
                          <a:effectLst/>
                        </a:rPr>
                        <a:t>tornado touched down in </a:t>
                      </a:r>
                      <a:r>
                        <a:rPr lang="en-US" sz="1200" b="1" dirty="0" err="1">
                          <a:solidFill>
                            <a:srgbClr val="FF0000"/>
                          </a:solidFill>
                          <a:effectLst/>
                        </a:rPr>
                        <a:t>Anahola</a:t>
                      </a:r>
                      <a:r>
                        <a:rPr lang="en-US" sz="1200" b="1" dirty="0">
                          <a:solidFill>
                            <a:srgbClr val="FF0000"/>
                          </a:solidFill>
                          <a:effectLst/>
                        </a:rPr>
                        <a:t>, Kauai</a:t>
                      </a:r>
                      <a:r>
                        <a:rPr lang="en-US" sz="1200" dirty="0">
                          <a:effectLst/>
                        </a:rPr>
                        <a:t>. The tornado first formed in the </a:t>
                      </a:r>
                      <a:r>
                        <a:rPr lang="en-US" sz="1200" dirty="0" err="1">
                          <a:effectLst/>
                        </a:rPr>
                        <a:t>Anahola</a:t>
                      </a:r>
                      <a:r>
                        <a:rPr lang="en-US" sz="1200" dirty="0">
                          <a:effectLst/>
                        </a:rPr>
                        <a:t> Valley and skipped along a 1 mile (1.6 km) path, ending in </a:t>
                      </a:r>
                      <a:r>
                        <a:rPr lang="en-US" sz="1200" dirty="0" err="1">
                          <a:effectLst/>
                        </a:rPr>
                        <a:t>Moloaa</a:t>
                      </a:r>
                      <a:r>
                        <a:rPr lang="en-US" sz="1200" dirty="0">
                          <a:effectLst/>
                        </a:rPr>
                        <a:t> Valley. Along the track, several sheds were destroyed, numerous trees were snapped and six homes sustained roof and wall damage. Damages from the tornado amounted to $60,000.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r>
              <a:tr h="413557">
                <a:tc>
                  <a:txBody>
                    <a:bodyPr/>
                    <a:lstStyle/>
                    <a:p>
                      <a:pPr marL="0" marR="0">
                        <a:lnSpc>
                          <a:spcPct val="107000"/>
                        </a:lnSpc>
                        <a:spcBef>
                          <a:spcPts val="0"/>
                        </a:spcBef>
                        <a:spcAft>
                          <a:spcPts val="800"/>
                        </a:spcAft>
                      </a:pPr>
                      <a:r>
                        <a:rPr lang="en-US" sz="1200">
                          <a:effectLst/>
                        </a:rPr>
                        <a:t>Jun 7, 2003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c>
                  <a:txBody>
                    <a:bodyPr/>
                    <a:lstStyle/>
                    <a:p>
                      <a:pPr marL="0" marR="0" algn="ctr">
                        <a:lnSpc>
                          <a:spcPct val="107000"/>
                        </a:lnSpc>
                        <a:spcBef>
                          <a:spcPts val="0"/>
                        </a:spcBef>
                        <a:spcAft>
                          <a:spcPts val="800"/>
                        </a:spcAft>
                      </a:pPr>
                      <a:r>
                        <a:rPr lang="en-US" sz="1200" dirty="0">
                          <a:effectLst/>
                        </a:rPr>
                        <a:t>F0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c>
                  <a:txBody>
                    <a:bodyPr/>
                    <a:lstStyle/>
                    <a:p>
                      <a:pPr marL="0" marR="0">
                        <a:lnSpc>
                          <a:spcPct val="107000"/>
                        </a:lnSpc>
                        <a:spcBef>
                          <a:spcPts val="0"/>
                        </a:spcBef>
                        <a:spcAft>
                          <a:spcPts val="800"/>
                        </a:spcAft>
                      </a:pPr>
                      <a:r>
                        <a:rPr lang="en-US" sz="1200" dirty="0">
                          <a:effectLst/>
                        </a:rPr>
                        <a:t>tornado touched down roughly 3 miles (4.8 km) northeast of </a:t>
                      </a:r>
                      <a:r>
                        <a:rPr lang="en-US" sz="1200" b="1" dirty="0">
                          <a:solidFill>
                            <a:srgbClr val="FF0000"/>
                          </a:solidFill>
                          <a:effectLst/>
                        </a:rPr>
                        <a:t>Mililani, Honolulu</a:t>
                      </a:r>
                      <a:r>
                        <a:rPr lang="en-US" sz="1200" dirty="0">
                          <a:effectLst/>
                        </a:rPr>
                        <a:t>. A meteorologist from the National Weather Service spotted the tornado and reported that it was tracking towards Pearl City; however, the tornado dissipated before causing any damage.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r>
              <a:tr h="245200">
                <a:tc>
                  <a:txBody>
                    <a:bodyPr/>
                    <a:lstStyle/>
                    <a:p>
                      <a:pPr marL="0" marR="0">
                        <a:lnSpc>
                          <a:spcPct val="107000"/>
                        </a:lnSpc>
                        <a:spcBef>
                          <a:spcPts val="0"/>
                        </a:spcBef>
                        <a:spcAft>
                          <a:spcPts val="800"/>
                        </a:spcAft>
                      </a:pPr>
                      <a:r>
                        <a:rPr lang="en-US" sz="1200">
                          <a:effectLst/>
                        </a:rPr>
                        <a:t>Jan 25, 2004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c>
                  <a:txBody>
                    <a:bodyPr/>
                    <a:lstStyle/>
                    <a:p>
                      <a:pPr marL="0" marR="0" algn="ctr">
                        <a:lnSpc>
                          <a:spcPct val="107000"/>
                        </a:lnSpc>
                        <a:spcBef>
                          <a:spcPts val="0"/>
                        </a:spcBef>
                        <a:spcAft>
                          <a:spcPts val="800"/>
                        </a:spcAft>
                      </a:pPr>
                      <a:r>
                        <a:rPr lang="en-US" sz="1200" dirty="0">
                          <a:effectLst/>
                        </a:rPr>
                        <a:t>F0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c>
                  <a:txBody>
                    <a:bodyPr/>
                    <a:lstStyle/>
                    <a:p>
                      <a:pPr marL="0" marR="0">
                        <a:lnSpc>
                          <a:spcPct val="107000"/>
                        </a:lnSpc>
                        <a:spcBef>
                          <a:spcPts val="0"/>
                        </a:spcBef>
                        <a:spcAft>
                          <a:spcPts val="800"/>
                        </a:spcAft>
                      </a:pPr>
                      <a:r>
                        <a:rPr lang="en-US" sz="1200" dirty="0" smtClean="0">
                          <a:effectLst/>
                        </a:rPr>
                        <a:t>tornado </a:t>
                      </a:r>
                      <a:r>
                        <a:rPr lang="en-US" sz="1200" dirty="0">
                          <a:effectLst/>
                        </a:rPr>
                        <a:t>touched down roughly 3 miles (4.8 km) northwest of </a:t>
                      </a:r>
                      <a:r>
                        <a:rPr lang="en-US" sz="1200" b="1" dirty="0">
                          <a:solidFill>
                            <a:srgbClr val="FF0000"/>
                          </a:solidFill>
                          <a:effectLst/>
                        </a:rPr>
                        <a:t>Waipahu, Honolulu</a:t>
                      </a:r>
                      <a:r>
                        <a:rPr lang="en-US" sz="1200" dirty="0">
                          <a:effectLst/>
                        </a:rPr>
                        <a:t>; no damage was reported in relation to the tornado.</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r>
              <a:tr h="202113">
                <a:tc>
                  <a:txBody>
                    <a:bodyPr/>
                    <a:lstStyle/>
                    <a:p>
                      <a:pPr marL="0" marR="0">
                        <a:lnSpc>
                          <a:spcPct val="107000"/>
                        </a:lnSpc>
                        <a:spcBef>
                          <a:spcPts val="0"/>
                        </a:spcBef>
                        <a:spcAft>
                          <a:spcPts val="800"/>
                        </a:spcAft>
                      </a:pPr>
                      <a:r>
                        <a:rPr lang="en-US" sz="1200">
                          <a:effectLst/>
                        </a:rPr>
                        <a:t>Feb 7, 2004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c>
                  <a:txBody>
                    <a:bodyPr/>
                    <a:lstStyle/>
                    <a:p>
                      <a:pPr marL="0" marR="0" algn="ctr">
                        <a:lnSpc>
                          <a:spcPct val="107000"/>
                        </a:lnSpc>
                        <a:spcBef>
                          <a:spcPts val="0"/>
                        </a:spcBef>
                        <a:spcAft>
                          <a:spcPts val="800"/>
                        </a:spcAft>
                      </a:pPr>
                      <a:r>
                        <a:rPr lang="en-US" sz="1200" dirty="0">
                          <a:effectLst/>
                        </a:rPr>
                        <a:t>F0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c>
                  <a:txBody>
                    <a:bodyPr/>
                    <a:lstStyle/>
                    <a:p>
                      <a:pPr marL="0" marR="0">
                        <a:lnSpc>
                          <a:spcPct val="107000"/>
                        </a:lnSpc>
                        <a:spcBef>
                          <a:spcPts val="0"/>
                        </a:spcBef>
                        <a:spcAft>
                          <a:spcPts val="800"/>
                        </a:spcAft>
                      </a:pPr>
                      <a:r>
                        <a:rPr lang="en-US" sz="1200" dirty="0">
                          <a:effectLst/>
                        </a:rPr>
                        <a:t>tornado touched down roughly 3 miles (4.8 km) east of </a:t>
                      </a:r>
                      <a:r>
                        <a:rPr lang="en-US" sz="1200" b="1" dirty="0">
                          <a:solidFill>
                            <a:srgbClr val="FF0000"/>
                          </a:solidFill>
                          <a:effectLst/>
                        </a:rPr>
                        <a:t>Aiea, Honolulu</a:t>
                      </a:r>
                      <a:r>
                        <a:rPr lang="en-US" sz="1200" dirty="0">
                          <a:effectLst/>
                        </a:rPr>
                        <a:t>; no damage was reported in relation to the tornado.</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r>
              <a:tr h="413557">
                <a:tc>
                  <a:txBody>
                    <a:bodyPr/>
                    <a:lstStyle/>
                    <a:p>
                      <a:pPr marL="0" marR="0">
                        <a:lnSpc>
                          <a:spcPct val="107000"/>
                        </a:lnSpc>
                        <a:spcBef>
                          <a:spcPts val="0"/>
                        </a:spcBef>
                        <a:spcAft>
                          <a:spcPts val="800"/>
                        </a:spcAft>
                      </a:pPr>
                      <a:r>
                        <a:rPr lang="en-US" sz="1200">
                          <a:effectLst/>
                        </a:rPr>
                        <a:t>Feb 27, 2004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c>
                  <a:txBody>
                    <a:bodyPr/>
                    <a:lstStyle/>
                    <a:p>
                      <a:pPr marL="0" marR="0" algn="ctr">
                        <a:lnSpc>
                          <a:spcPct val="107000"/>
                        </a:lnSpc>
                        <a:spcBef>
                          <a:spcPts val="0"/>
                        </a:spcBef>
                        <a:spcAft>
                          <a:spcPts val="800"/>
                        </a:spcAft>
                      </a:pPr>
                      <a:r>
                        <a:rPr lang="en-US" sz="1200" dirty="0">
                          <a:effectLst/>
                        </a:rPr>
                        <a:t>F0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c>
                  <a:txBody>
                    <a:bodyPr/>
                    <a:lstStyle/>
                    <a:p>
                      <a:pPr marL="0" marR="0">
                        <a:lnSpc>
                          <a:spcPct val="107000"/>
                        </a:lnSpc>
                        <a:spcBef>
                          <a:spcPts val="0"/>
                        </a:spcBef>
                        <a:spcAft>
                          <a:spcPts val="800"/>
                        </a:spcAft>
                      </a:pPr>
                      <a:r>
                        <a:rPr lang="en-US" sz="1200" dirty="0" smtClean="0">
                          <a:effectLst/>
                        </a:rPr>
                        <a:t>tornado </a:t>
                      </a:r>
                      <a:r>
                        <a:rPr lang="en-US" sz="1200" dirty="0">
                          <a:effectLst/>
                        </a:rPr>
                        <a:t>tracked for 5 miles (8.0 km), starting roughly 2 miles (3.2 km) southeast of </a:t>
                      </a:r>
                      <a:r>
                        <a:rPr lang="en-US" sz="1200" b="1" dirty="0" err="1">
                          <a:solidFill>
                            <a:srgbClr val="FF0000"/>
                          </a:solidFill>
                          <a:effectLst/>
                        </a:rPr>
                        <a:t>Pahala</a:t>
                      </a:r>
                      <a:r>
                        <a:rPr lang="en-US" sz="1200" b="1" dirty="0">
                          <a:solidFill>
                            <a:srgbClr val="FF0000"/>
                          </a:solidFill>
                          <a:effectLst/>
                        </a:rPr>
                        <a:t>, Hawaii</a:t>
                      </a:r>
                      <a:r>
                        <a:rPr lang="en-US" sz="1200" dirty="0">
                          <a:effectLst/>
                        </a:rPr>
                        <a:t>. No structural damage occurred along the path; however, numerous trees were downed and several power poles were snapped.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r>
              <a:tr h="413557">
                <a:tc>
                  <a:txBody>
                    <a:bodyPr/>
                    <a:lstStyle/>
                    <a:p>
                      <a:pPr marL="0" marR="0">
                        <a:lnSpc>
                          <a:spcPct val="107000"/>
                        </a:lnSpc>
                        <a:spcBef>
                          <a:spcPts val="0"/>
                        </a:spcBef>
                        <a:spcAft>
                          <a:spcPts val="800"/>
                        </a:spcAft>
                      </a:pPr>
                      <a:r>
                        <a:rPr lang="en-US" sz="1200">
                          <a:effectLst/>
                        </a:rPr>
                        <a:t>Jan 8, 2005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c>
                  <a:txBody>
                    <a:bodyPr/>
                    <a:lstStyle/>
                    <a:p>
                      <a:pPr marL="0" marR="0" algn="ctr">
                        <a:lnSpc>
                          <a:spcPct val="107000"/>
                        </a:lnSpc>
                        <a:spcBef>
                          <a:spcPts val="0"/>
                        </a:spcBef>
                        <a:spcAft>
                          <a:spcPts val="800"/>
                        </a:spcAft>
                      </a:pPr>
                      <a:r>
                        <a:rPr lang="en-US" sz="1200" dirty="0">
                          <a:effectLst/>
                        </a:rPr>
                        <a:t>F0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c>
                  <a:txBody>
                    <a:bodyPr/>
                    <a:lstStyle/>
                    <a:p>
                      <a:pPr marL="0" marR="0">
                        <a:lnSpc>
                          <a:spcPct val="107000"/>
                        </a:lnSpc>
                        <a:spcBef>
                          <a:spcPts val="0"/>
                        </a:spcBef>
                        <a:spcAft>
                          <a:spcPts val="800"/>
                        </a:spcAft>
                      </a:pPr>
                      <a:r>
                        <a:rPr lang="en-US" sz="1200" dirty="0">
                          <a:effectLst/>
                        </a:rPr>
                        <a:t>tornado touched down in </a:t>
                      </a:r>
                      <a:r>
                        <a:rPr lang="en-US" sz="1200" b="1" dirty="0">
                          <a:solidFill>
                            <a:srgbClr val="FF0000"/>
                          </a:solidFill>
                          <a:effectLst/>
                        </a:rPr>
                        <a:t>Waimea, Kauai </a:t>
                      </a:r>
                      <a:r>
                        <a:rPr lang="en-US" sz="1200" dirty="0">
                          <a:effectLst/>
                        </a:rPr>
                        <a:t>and tracked east for 5 miles (8.0 km). Along the tornado's path, a carport was damaged and numerous trees were downed.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r>
              <a:tr h="202113">
                <a:tc>
                  <a:txBody>
                    <a:bodyPr/>
                    <a:lstStyle/>
                    <a:p>
                      <a:pPr marL="0" marR="0">
                        <a:lnSpc>
                          <a:spcPct val="107000"/>
                        </a:lnSpc>
                        <a:spcBef>
                          <a:spcPts val="0"/>
                        </a:spcBef>
                        <a:spcAft>
                          <a:spcPts val="800"/>
                        </a:spcAft>
                      </a:pPr>
                      <a:r>
                        <a:rPr lang="en-US" sz="1200">
                          <a:effectLst/>
                        </a:rPr>
                        <a:t>Dec 4, 2005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c>
                  <a:txBody>
                    <a:bodyPr/>
                    <a:lstStyle/>
                    <a:p>
                      <a:pPr marL="0" marR="0" algn="ctr">
                        <a:lnSpc>
                          <a:spcPct val="107000"/>
                        </a:lnSpc>
                        <a:spcBef>
                          <a:spcPts val="0"/>
                        </a:spcBef>
                        <a:spcAft>
                          <a:spcPts val="800"/>
                        </a:spcAft>
                      </a:pPr>
                      <a:r>
                        <a:rPr lang="en-US" sz="1200" dirty="0">
                          <a:effectLst/>
                        </a:rPr>
                        <a:t>F0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c>
                  <a:txBody>
                    <a:bodyPr/>
                    <a:lstStyle/>
                    <a:p>
                      <a:pPr marL="0" marR="0">
                        <a:lnSpc>
                          <a:spcPct val="107000"/>
                        </a:lnSpc>
                        <a:spcBef>
                          <a:spcPts val="0"/>
                        </a:spcBef>
                        <a:spcAft>
                          <a:spcPts val="800"/>
                        </a:spcAft>
                      </a:pPr>
                      <a:r>
                        <a:rPr lang="en-US" sz="1200" dirty="0">
                          <a:effectLst/>
                        </a:rPr>
                        <a:t>tornado touched down in </a:t>
                      </a:r>
                      <a:r>
                        <a:rPr lang="en-US" sz="1200" b="1" dirty="0">
                          <a:solidFill>
                            <a:srgbClr val="FF0000"/>
                          </a:solidFill>
                          <a:effectLst/>
                        </a:rPr>
                        <a:t>Aiea, Honolulu</a:t>
                      </a:r>
                      <a:r>
                        <a:rPr lang="en-US" sz="1200" dirty="0">
                          <a:effectLst/>
                        </a:rPr>
                        <a:t>, downing several trees and damaging the roof of a home. One tree also fell on a truck.</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r>
              <a:tr h="413557">
                <a:tc>
                  <a:txBody>
                    <a:bodyPr/>
                    <a:lstStyle/>
                    <a:p>
                      <a:pPr marL="0" marR="0">
                        <a:lnSpc>
                          <a:spcPct val="107000"/>
                        </a:lnSpc>
                        <a:spcBef>
                          <a:spcPts val="0"/>
                        </a:spcBef>
                        <a:spcAft>
                          <a:spcPts val="800"/>
                        </a:spcAft>
                      </a:pPr>
                      <a:r>
                        <a:rPr lang="en-US" sz="1200">
                          <a:effectLst/>
                        </a:rPr>
                        <a:t>Mar 23, 2006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c>
                  <a:txBody>
                    <a:bodyPr/>
                    <a:lstStyle/>
                    <a:p>
                      <a:pPr marL="0" marR="0" algn="ctr">
                        <a:lnSpc>
                          <a:spcPct val="107000"/>
                        </a:lnSpc>
                        <a:spcBef>
                          <a:spcPts val="0"/>
                        </a:spcBef>
                        <a:spcAft>
                          <a:spcPts val="800"/>
                        </a:spcAft>
                      </a:pPr>
                      <a:r>
                        <a:rPr lang="en-US" sz="1200" dirty="0">
                          <a:effectLst/>
                        </a:rPr>
                        <a:t>F0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c>
                  <a:txBody>
                    <a:bodyPr/>
                    <a:lstStyle/>
                    <a:p>
                      <a:pPr marL="0" marR="0">
                        <a:lnSpc>
                          <a:spcPct val="107000"/>
                        </a:lnSpc>
                        <a:spcBef>
                          <a:spcPts val="0"/>
                        </a:spcBef>
                        <a:spcAft>
                          <a:spcPts val="800"/>
                        </a:spcAft>
                      </a:pPr>
                      <a:r>
                        <a:rPr lang="en-US" sz="1200" dirty="0">
                          <a:effectLst/>
                        </a:rPr>
                        <a:t>tornado touched down in </a:t>
                      </a:r>
                      <a:r>
                        <a:rPr lang="en-US" sz="1200" b="1" dirty="0" err="1">
                          <a:solidFill>
                            <a:srgbClr val="FF0000"/>
                          </a:solidFill>
                          <a:effectLst/>
                        </a:rPr>
                        <a:t>Kaumalapau</a:t>
                      </a:r>
                      <a:r>
                        <a:rPr lang="en-US" sz="1200" b="1" dirty="0">
                          <a:solidFill>
                            <a:srgbClr val="FF0000"/>
                          </a:solidFill>
                          <a:effectLst/>
                        </a:rPr>
                        <a:t> Harbor, Maui</a:t>
                      </a:r>
                      <a:r>
                        <a:rPr lang="en-US" sz="1200" dirty="0">
                          <a:effectLst/>
                        </a:rPr>
                        <a:t>. The tornado flipped over a construction trailer and carried it for about ten feet, damaged an adjacent small building, and snapped a power pole.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r>
              <a:tr h="202113">
                <a:tc>
                  <a:txBody>
                    <a:bodyPr/>
                    <a:lstStyle/>
                    <a:p>
                      <a:pPr marL="0" marR="0">
                        <a:lnSpc>
                          <a:spcPct val="107000"/>
                        </a:lnSpc>
                        <a:spcBef>
                          <a:spcPts val="0"/>
                        </a:spcBef>
                        <a:spcAft>
                          <a:spcPts val="800"/>
                        </a:spcAft>
                      </a:pPr>
                      <a:r>
                        <a:rPr lang="en-US" sz="1200">
                          <a:effectLst/>
                        </a:rPr>
                        <a:t>Mar 25, 2006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c>
                  <a:txBody>
                    <a:bodyPr/>
                    <a:lstStyle/>
                    <a:p>
                      <a:pPr marL="0" marR="0" algn="ctr">
                        <a:lnSpc>
                          <a:spcPct val="107000"/>
                        </a:lnSpc>
                        <a:spcBef>
                          <a:spcPts val="0"/>
                        </a:spcBef>
                        <a:spcAft>
                          <a:spcPts val="800"/>
                        </a:spcAft>
                      </a:pPr>
                      <a:r>
                        <a:rPr lang="en-US" sz="1200" dirty="0">
                          <a:effectLst/>
                        </a:rPr>
                        <a:t>F0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c>
                  <a:txBody>
                    <a:bodyPr/>
                    <a:lstStyle/>
                    <a:p>
                      <a:pPr marL="0" marR="0">
                        <a:lnSpc>
                          <a:spcPct val="107000"/>
                        </a:lnSpc>
                        <a:spcBef>
                          <a:spcPts val="0"/>
                        </a:spcBef>
                        <a:spcAft>
                          <a:spcPts val="800"/>
                        </a:spcAft>
                      </a:pPr>
                      <a:r>
                        <a:rPr lang="en-US" sz="1200" dirty="0">
                          <a:effectLst/>
                        </a:rPr>
                        <a:t>tornado touched down roughly 2 miles (3.2 km) west of </a:t>
                      </a:r>
                      <a:r>
                        <a:rPr lang="en-US" sz="1200" b="1" dirty="0" smtClean="0">
                          <a:solidFill>
                            <a:srgbClr val="FF0000"/>
                          </a:solidFill>
                          <a:effectLst/>
                        </a:rPr>
                        <a:t>Haiku, Maui</a:t>
                      </a:r>
                      <a:r>
                        <a:rPr lang="en-US" sz="1200" dirty="0" smtClean="0">
                          <a:effectLst/>
                        </a:rPr>
                        <a:t>. </a:t>
                      </a:r>
                      <a:r>
                        <a:rPr lang="en-US" sz="1200" dirty="0">
                          <a:effectLst/>
                        </a:rPr>
                        <a:t>No damage was reported in relation to it.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r>
              <a:tr h="202113">
                <a:tc>
                  <a:txBody>
                    <a:bodyPr/>
                    <a:lstStyle/>
                    <a:p>
                      <a:pPr marL="0" marR="0">
                        <a:lnSpc>
                          <a:spcPct val="107000"/>
                        </a:lnSpc>
                        <a:spcBef>
                          <a:spcPts val="0"/>
                        </a:spcBef>
                        <a:spcAft>
                          <a:spcPts val="800"/>
                        </a:spcAft>
                      </a:pPr>
                      <a:r>
                        <a:rPr lang="en-US" sz="1200">
                          <a:effectLst/>
                        </a:rPr>
                        <a:t>Sep 23, 2008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c>
                  <a:txBody>
                    <a:bodyPr/>
                    <a:lstStyle/>
                    <a:p>
                      <a:pPr marL="0" marR="0" algn="ctr">
                        <a:lnSpc>
                          <a:spcPct val="107000"/>
                        </a:lnSpc>
                        <a:spcBef>
                          <a:spcPts val="0"/>
                        </a:spcBef>
                        <a:spcAft>
                          <a:spcPts val="800"/>
                        </a:spcAft>
                      </a:pPr>
                      <a:r>
                        <a:rPr lang="en-US" sz="1200" dirty="0">
                          <a:effectLst/>
                        </a:rPr>
                        <a:t>EF0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c>
                  <a:txBody>
                    <a:bodyPr/>
                    <a:lstStyle/>
                    <a:p>
                      <a:pPr marL="0" marR="0">
                        <a:lnSpc>
                          <a:spcPct val="107000"/>
                        </a:lnSpc>
                        <a:spcBef>
                          <a:spcPts val="0"/>
                        </a:spcBef>
                        <a:spcAft>
                          <a:spcPts val="800"/>
                        </a:spcAft>
                      </a:pPr>
                      <a:r>
                        <a:rPr lang="en-US" sz="1200" dirty="0">
                          <a:effectLst/>
                        </a:rPr>
                        <a:t>tornado touched down about 1 mile (1.6 km) northeast of </a:t>
                      </a:r>
                      <a:r>
                        <a:rPr lang="en-US" sz="1200" b="1" dirty="0">
                          <a:solidFill>
                            <a:srgbClr val="FF0000"/>
                          </a:solidFill>
                          <a:effectLst/>
                        </a:rPr>
                        <a:t>Lanai Airport on Lanai</a:t>
                      </a:r>
                      <a:r>
                        <a:rPr lang="en-US" sz="1200" dirty="0">
                          <a:effectLst/>
                        </a:rPr>
                        <a:t>. No damage was reported in relation to it.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r>
              <a:tr h="202113">
                <a:tc>
                  <a:txBody>
                    <a:bodyPr/>
                    <a:lstStyle/>
                    <a:p>
                      <a:pPr marL="0" marR="0">
                        <a:lnSpc>
                          <a:spcPct val="107000"/>
                        </a:lnSpc>
                        <a:spcBef>
                          <a:spcPts val="0"/>
                        </a:spcBef>
                        <a:spcAft>
                          <a:spcPts val="800"/>
                        </a:spcAft>
                      </a:pPr>
                      <a:r>
                        <a:rPr lang="en-US" sz="1200">
                          <a:effectLst/>
                        </a:rPr>
                        <a:t>Dec 13, 2008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c>
                  <a:txBody>
                    <a:bodyPr/>
                    <a:lstStyle/>
                    <a:p>
                      <a:pPr marL="0" marR="0" algn="ctr">
                        <a:lnSpc>
                          <a:spcPct val="107000"/>
                        </a:lnSpc>
                        <a:spcBef>
                          <a:spcPts val="0"/>
                        </a:spcBef>
                        <a:spcAft>
                          <a:spcPts val="800"/>
                        </a:spcAft>
                      </a:pPr>
                      <a:r>
                        <a:rPr lang="en-US" sz="1200" dirty="0">
                          <a:effectLst/>
                        </a:rPr>
                        <a:t>EF0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c>
                  <a:txBody>
                    <a:bodyPr/>
                    <a:lstStyle/>
                    <a:p>
                      <a:pPr marL="0" marR="0">
                        <a:lnSpc>
                          <a:spcPct val="107000"/>
                        </a:lnSpc>
                        <a:spcBef>
                          <a:spcPts val="0"/>
                        </a:spcBef>
                        <a:spcAft>
                          <a:spcPts val="800"/>
                        </a:spcAft>
                      </a:pPr>
                      <a:r>
                        <a:rPr lang="en-US" sz="1200" dirty="0">
                          <a:effectLst/>
                        </a:rPr>
                        <a:t>tornado touched down in </a:t>
                      </a:r>
                      <a:r>
                        <a:rPr lang="en-US" sz="1200" b="1" dirty="0" err="1">
                          <a:solidFill>
                            <a:srgbClr val="FF0000"/>
                          </a:solidFill>
                          <a:effectLst/>
                        </a:rPr>
                        <a:t>Pakala</a:t>
                      </a:r>
                      <a:r>
                        <a:rPr lang="en-US" sz="1200" b="1" dirty="0">
                          <a:solidFill>
                            <a:srgbClr val="FF0000"/>
                          </a:solidFill>
                          <a:effectLst/>
                        </a:rPr>
                        <a:t> Village, Kauai</a:t>
                      </a:r>
                      <a:r>
                        <a:rPr lang="en-US" sz="1200" dirty="0">
                          <a:effectLst/>
                        </a:rPr>
                        <a:t>, causing only minor crop damage.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r>
              <a:tr h="1259330">
                <a:tc>
                  <a:txBody>
                    <a:bodyPr/>
                    <a:lstStyle/>
                    <a:p>
                      <a:pPr marL="0" marR="0">
                        <a:lnSpc>
                          <a:spcPct val="107000"/>
                        </a:lnSpc>
                        <a:spcBef>
                          <a:spcPts val="0"/>
                        </a:spcBef>
                        <a:spcAft>
                          <a:spcPts val="800"/>
                        </a:spcAft>
                      </a:pPr>
                      <a:r>
                        <a:rPr lang="en-US" sz="1200">
                          <a:effectLst/>
                        </a:rPr>
                        <a:t>Feb 11, 2009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c>
                  <a:txBody>
                    <a:bodyPr/>
                    <a:lstStyle/>
                    <a:p>
                      <a:pPr marL="0" marR="0" algn="ctr">
                        <a:lnSpc>
                          <a:spcPct val="107000"/>
                        </a:lnSpc>
                        <a:spcBef>
                          <a:spcPts val="0"/>
                        </a:spcBef>
                        <a:spcAft>
                          <a:spcPts val="800"/>
                        </a:spcAft>
                      </a:pPr>
                      <a:r>
                        <a:rPr lang="en-US" sz="1200" dirty="0">
                          <a:effectLst/>
                        </a:rPr>
                        <a:t>EF1, EF0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c>
                  <a:txBody>
                    <a:bodyPr/>
                    <a:lstStyle/>
                    <a:p>
                      <a:pPr marL="0" marR="0">
                        <a:lnSpc>
                          <a:spcPct val="107000"/>
                        </a:lnSpc>
                        <a:spcBef>
                          <a:spcPts val="0"/>
                        </a:spcBef>
                        <a:spcAft>
                          <a:spcPts val="800"/>
                        </a:spcAft>
                      </a:pPr>
                      <a:r>
                        <a:rPr lang="en-US" sz="1200" dirty="0">
                          <a:effectLst/>
                        </a:rPr>
                        <a:t>Two tornadoes touched down on </a:t>
                      </a:r>
                      <a:r>
                        <a:rPr lang="en-US" sz="1200" b="1" dirty="0">
                          <a:solidFill>
                            <a:srgbClr val="FF0000"/>
                          </a:solidFill>
                          <a:effectLst/>
                        </a:rPr>
                        <a:t>Oahu in Hawaii</a:t>
                      </a:r>
                      <a:r>
                        <a:rPr lang="en-US" sz="1200" dirty="0">
                          <a:effectLst/>
                        </a:rPr>
                        <a:t>. At 12:50 pm local time, the first tornado touched down near a quarry, damaging nearby buildings. The tornado moved through a golf course next, throwing a utility cart about 50 to 60 ft. The tornado lifted at 1:10 pm, 20 minutes after it touched down. Numerous trees were damaged throughout the tornado's mile long path. Following an assessment by the National Weather Service, the tornado was rated as an EF1. During the assessment of the tornado, another weaker tornado was discovered to the northeast. The tornado touched down in a construction site and damaged dust barriers. The second tornado was on the ground for about ten minutes and traveled less than half a mile. The National Weather Service rated the tornado as a low-end EF0.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r>
              <a:tr h="413557">
                <a:tc>
                  <a:txBody>
                    <a:bodyPr/>
                    <a:lstStyle/>
                    <a:p>
                      <a:pPr marL="0" marR="0">
                        <a:lnSpc>
                          <a:spcPct val="107000"/>
                        </a:lnSpc>
                        <a:spcBef>
                          <a:spcPts val="0"/>
                        </a:spcBef>
                        <a:spcAft>
                          <a:spcPts val="800"/>
                        </a:spcAft>
                      </a:pPr>
                      <a:r>
                        <a:rPr lang="en-US" sz="1200">
                          <a:effectLst/>
                        </a:rPr>
                        <a:t>May 2, 2011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c>
                  <a:txBody>
                    <a:bodyPr/>
                    <a:lstStyle/>
                    <a:p>
                      <a:pPr marL="0" marR="0" algn="ctr">
                        <a:lnSpc>
                          <a:spcPct val="107000"/>
                        </a:lnSpc>
                        <a:spcBef>
                          <a:spcPts val="0"/>
                        </a:spcBef>
                        <a:spcAft>
                          <a:spcPts val="800"/>
                        </a:spcAft>
                      </a:pPr>
                      <a:r>
                        <a:rPr lang="en-US" sz="1200" dirty="0">
                          <a:effectLst/>
                        </a:rPr>
                        <a:t>WS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c>
                  <a:txBody>
                    <a:bodyPr/>
                    <a:lstStyle/>
                    <a:p>
                      <a:pPr marL="0" marR="0">
                        <a:lnSpc>
                          <a:spcPct val="107000"/>
                        </a:lnSpc>
                        <a:spcBef>
                          <a:spcPts val="0"/>
                        </a:spcBef>
                        <a:spcAft>
                          <a:spcPts val="800"/>
                        </a:spcAft>
                      </a:pPr>
                      <a:r>
                        <a:rPr lang="en-US" sz="1200" dirty="0">
                          <a:effectLst/>
                        </a:rPr>
                        <a:t>During a massive thunderstorm, twin waterspouts appeared off the </a:t>
                      </a:r>
                      <a:r>
                        <a:rPr lang="en-US" sz="1200" b="1" dirty="0">
                          <a:solidFill>
                            <a:srgbClr val="FF0000"/>
                          </a:solidFill>
                          <a:effectLst/>
                        </a:rPr>
                        <a:t>southeast coast of </a:t>
                      </a:r>
                      <a:r>
                        <a:rPr lang="en-US" sz="1200" b="1" dirty="0" err="1">
                          <a:solidFill>
                            <a:srgbClr val="FF0000"/>
                          </a:solidFill>
                          <a:effectLst/>
                        </a:rPr>
                        <a:t>O'ahu</a:t>
                      </a:r>
                      <a:r>
                        <a:rPr lang="en-US" sz="1200" dirty="0">
                          <a:effectLst/>
                        </a:rPr>
                        <a:t> at 5:50pm, moving slowly westward and dissipating after about 12 minutes.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r>
              <a:tr h="734769">
                <a:tc>
                  <a:txBody>
                    <a:bodyPr/>
                    <a:lstStyle/>
                    <a:p>
                      <a:pPr marL="0" marR="0">
                        <a:lnSpc>
                          <a:spcPct val="107000"/>
                        </a:lnSpc>
                        <a:spcBef>
                          <a:spcPts val="0"/>
                        </a:spcBef>
                        <a:spcAft>
                          <a:spcPts val="800"/>
                        </a:spcAft>
                      </a:pPr>
                      <a:r>
                        <a:rPr lang="en-US" sz="1200">
                          <a:effectLst/>
                        </a:rPr>
                        <a:t>Mar 9, 2012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c>
                  <a:txBody>
                    <a:bodyPr/>
                    <a:lstStyle/>
                    <a:p>
                      <a:pPr marL="0" marR="0" algn="ctr">
                        <a:lnSpc>
                          <a:spcPct val="107000"/>
                        </a:lnSpc>
                        <a:spcBef>
                          <a:spcPts val="0"/>
                        </a:spcBef>
                        <a:spcAft>
                          <a:spcPts val="800"/>
                        </a:spcAft>
                      </a:pPr>
                      <a:r>
                        <a:rPr lang="en-US" sz="1200" dirty="0">
                          <a:effectLst/>
                        </a:rPr>
                        <a:t>WS, EF0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c>
                  <a:txBody>
                    <a:bodyPr/>
                    <a:lstStyle/>
                    <a:p>
                      <a:pPr marL="0" marR="0">
                        <a:lnSpc>
                          <a:spcPct val="107000"/>
                        </a:lnSpc>
                        <a:spcBef>
                          <a:spcPts val="0"/>
                        </a:spcBef>
                        <a:spcAft>
                          <a:spcPts val="800"/>
                        </a:spcAft>
                      </a:pPr>
                      <a:r>
                        <a:rPr lang="en-US" sz="1200" dirty="0">
                          <a:effectLst/>
                        </a:rPr>
                        <a:t>A tornadic waterspout associated with a supercell thunderstorm moved ashore on </a:t>
                      </a:r>
                      <a:r>
                        <a:rPr lang="en-US" sz="1200" b="1" dirty="0" err="1">
                          <a:effectLst/>
                        </a:rPr>
                        <a:t>Lanikai</a:t>
                      </a:r>
                      <a:r>
                        <a:rPr lang="en-US" sz="1200" b="1" dirty="0">
                          <a:effectLst/>
                        </a:rPr>
                        <a:t> Beach, Oahu</a:t>
                      </a:r>
                      <a:r>
                        <a:rPr lang="en-US" sz="1200" dirty="0">
                          <a:effectLst/>
                        </a:rPr>
                        <a:t> at 7:10 AM. The tornado, rated an EF-0, tracked inland for 1.5 miles, reaching the Enchanted Lakes subdivision of Kailua.</a:t>
                      </a:r>
                      <a:endParaRPr lang="en-US" sz="1100" dirty="0">
                        <a:effectLst/>
                      </a:endParaRPr>
                    </a:p>
                    <a:p>
                      <a:pPr marL="0" marR="0">
                        <a:lnSpc>
                          <a:spcPct val="107000"/>
                        </a:lnSpc>
                        <a:spcBef>
                          <a:spcPts val="0"/>
                        </a:spcBef>
                        <a:spcAft>
                          <a:spcPts val="800"/>
                        </a:spcAft>
                      </a:pPr>
                      <a:r>
                        <a:rPr lang="en-US" sz="12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6509" marR="26509" marT="0" marB="0"/>
                </a:tc>
              </a:tr>
            </a:tbl>
          </a:graphicData>
        </a:graphic>
      </p:graphicFrame>
      <p:sp>
        <p:nvSpPr>
          <p:cNvPr id="5" name="Title 1"/>
          <p:cNvSpPr txBox="1">
            <a:spLocks/>
          </p:cNvSpPr>
          <p:nvPr/>
        </p:nvSpPr>
        <p:spPr>
          <a:xfrm>
            <a:off x="6837521" y="-347730"/>
            <a:ext cx="601014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Hawaii Tornadoes	 </a:t>
            </a:r>
            <a:r>
              <a:rPr lang="en-US" sz="3600" dirty="0" smtClean="0">
                <a:effectLst>
                  <a:outerShdw blurRad="38100" dist="38100" dir="2700000" algn="tl">
                    <a:srgbClr val="000000">
                      <a:alpha val="43137"/>
                    </a:srgbClr>
                  </a:outerShdw>
                </a:effectLst>
                <a:latin typeface="Britannic Bold" panose="020B0903060703020204" pitchFamily="34" charset="0"/>
              </a:rPr>
              <a:t>	</a:t>
            </a:r>
            <a:endParaRPr lang="en-US" sz="3600" dirty="0">
              <a:effectLst>
                <a:outerShdw blurRad="38100" dist="38100" dir="2700000" algn="tl">
                  <a:srgbClr val="000000">
                    <a:alpha val="43137"/>
                  </a:srgbClr>
                </a:outerShdw>
              </a:effectLst>
              <a:latin typeface="Britannic Bold" panose="020B0903060703020204" pitchFamily="34" charset="0"/>
            </a:endParaRPr>
          </a:p>
        </p:txBody>
      </p:sp>
    </p:spTree>
    <p:extLst>
      <p:ext uri="{BB962C8B-B14F-4D97-AF65-F5344CB8AC3E}">
        <p14:creationId xmlns:p14="http://schemas.microsoft.com/office/powerpoint/2010/main" val="40860037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2583" y="-23097"/>
            <a:ext cx="12126833" cy="6904194"/>
          </a:xfrm>
          <a:prstGeom prst="rect">
            <a:avLst/>
          </a:prstGeom>
        </p:spPr>
      </p:pic>
      <p:graphicFrame>
        <p:nvGraphicFramePr>
          <p:cNvPr id="12" name="Chart 11"/>
          <p:cNvGraphicFramePr/>
          <p:nvPr>
            <p:extLst>
              <p:ext uri="{D42A27DB-BD31-4B8C-83A1-F6EECF244321}">
                <p14:modId xmlns:p14="http://schemas.microsoft.com/office/powerpoint/2010/main" val="2593199726"/>
              </p:ext>
            </p:extLst>
          </p:nvPr>
        </p:nvGraphicFramePr>
        <p:xfrm>
          <a:off x="1047480" y="330185"/>
          <a:ext cx="10097037" cy="619763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761040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3618</TotalTime>
  <Words>850</Words>
  <Application>Microsoft Office PowerPoint</Application>
  <PresentationFormat>Widescreen</PresentationFormat>
  <Paragraphs>130</Paragraphs>
  <Slides>20</Slides>
  <Notes>0</Notes>
  <HiddenSlides>0</HiddenSlides>
  <MMClips>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Britannic Bold</vt:lpstr>
      <vt:lpstr>Calibri</vt:lpstr>
      <vt:lpstr>Calibri Light</vt:lpstr>
      <vt:lpstr>Tahoma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dc:creator>
  <cp:lastModifiedBy>Jennifer Griswold</cp:lastModifiedBy>
  <cp:revision>315</cp:revision>
  <cp:lastPrinted>2015-10-19T22:30:40Z</cp:lastPrinted>
  <dcterms:created xsi:type="dcterms:W3CDTF">2015-08-20T01:26:27Z</dcterms:created>
  <dcterms:modified xsi:type="dcterms:W3CDTF">2020-03-09T18:58:42Z</dcterms:modified>
</cp:coreProperties>
</file>