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324" r:id="rId5"/>
    <p:sldId id="300" r:id="rId6"/>
    <p:sldId id="301" r:id="rId7"/>
    <p:sldId id="325" r:id="rId8"/>
    <p:sldId id="302" r:id="rId9"/>
    <p:sldId id="303" r:id="rId10"/>
    <p:sldId id="304" r:id="rId11"/>
    <p:sldId id="299" r:id="rId12"/>
    <p:sldId id="309" r:id="rId13"/>
    <p:sldId id="306" r:id="rId14"/>
    <p:sldId id="308" r:id="rId15"/>
    <p:sldId id="305" r:id="rId16"/>
    <p:sldId id="310" r:id="rId17"/>
    <p:sldId id="311" r:id="rId18"/>
    <p:sldId id="312" r:id="rId19"/>
    <p:sldId id="313" r:id="rId20"/>
    <p:sldId id="326" r:id="rId21"/>
    <p:sldId id="314" r:id="rId22"/>
    <p:sldId id="315" r:id="rId2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0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0FFFF"/>
    <a:srgbClr val="0000FF"/>
    <a:srgbClr val="455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8" autoAdjust="0"/>
    <p:restoredTop sz="94660"/>
  </p:normalViewPr>
  <p:slideViewPr>
    <p:cSldViewPr snapToGrid="0">
      <p:cViewPr varScale="1">
        <p:scale>
          <a:sx n="89" d="100"/>
          <a:sy n="89" d="100"/>
        </p:scale>
        <p:origin x="2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9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1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0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3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AED-ADF3-4198-969D-1444B542D42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83bnlD_P4c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57991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194848" y="3257798"/>
            <a:ext cx="10184502" cy="140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Lecture: Introduction to Hurricanes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92495" y="283052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19663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Formation Regions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250807" y="1325563"/>
            <a:ext cx="499271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Form in the Tropics</a:t>
            </a:r>
          </a:p>
          <a:p>
            <a:pPr eaLnBrk="1" hangingPunct="1"/>
            <a:r>
              <a:rPr lang="en-US" altLang="en-US" dirty="0" smtClean="0"/>
              <a:t>Hurricanes </a:t>
            </a:r>
            <a:r>
              <a:rPr lang="en-US" altLang="en-US" dirty="0"/>
              <a:t>are called by other names (depends on where they occur)</a:t>
            </a:r>
          </a:p>
          <a:p>
            <a:pPr lvl="1" eaLnBrk="1" hangingPunct="1"/>
            <a:r>
              <a:rPr lang="en-US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Hurricanes</a:t>
            </a:r>
            <a:r>
              <a:rPr lang="en-US" altLang="en-US" sz="2500" dirty="0"/>
              <a:t> in the Atlantic and East Pacific</a:t>
            </a:r>
          </a:p>
          <a:p>
            <a:pPr lvl="1" eaLnBrk="1" hangingPunct="1"/>
            <a:r>
              <a:rPr lang="en-US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Cyclones</a:t>
            </a:r>
            <a:r>
              <a:rPr lang="en-US" altLang="en-US" sz="2500" dirty="0"/>
              <a:t> in the Indian Ocean near Australia</a:t>
            </a:r>
          </a:p>
          <a:p>
            <a:pPr lvl="1" eaLnBrk="1" hangingPunct="1"/>
            <a:r>
              <a:rPr lang="en-US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Typhoons</a:t>
            </a:r>
            <a:r>
              <a:rPr lang="en-US" altLang="en-US" sz="2500" dirty="0"/>
              <a:t> off the coast of China and Indonesia</a:t>
            </a:r>
            <a:endParaRPr lang="en-US" altLang="en-US" sz="21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73" y="300185"/>
            <a:ext cx="6683061" cy="625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8267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Tropical Cyclone Life Cycle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20694" y="1838897"/>
            <a:ext cx="5288433" cy="4858117"/>
          </a:xfrm>
          <a:prstGeom prst="rect">
            <a:avLst/>
          </a:prstGeom>
        </p:spPr>
        <p:txBody>
          <a:bodyPr vert="horz" lIns="91440" tIns="45720" rIns="35717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6100" indent="-546100">
              <a:lnSpc>
                <a:spcPct val="119000"/>
              </a:lnSpc>
              <a:spcBef>
                <a:spcPct val="0"/>
              </a:spcBef>
              <a:buSzPct val="99000"/>
              <a:buFont typeface="Monotype Sorts" charset="2"/>
              <a:buAutoNum type="arabicPeriod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Tropical Depression</a:t>
            </a:r>
            <a:r>
              <a:rPr lang="en-US" altLang="en-US" dirty="0" smtClean="0"/>
              <a:t>: surface wind &lt; 39 mph (33 </a:t>
            </a:r>
            <a:r>
              <a:rPr lang="en-US" altLang="en-US" dirty="0" err="1" smtClean="0"/>
              <a:t>kt</a:t>
            </a:r>
            <a:r>
              <a:rPr lang="en-US" altLang="en-US" dirty="0" smtClean="0"/>
              <a:t>)</a:t>
            </a:r>
          </a:p>
          <a:p>
            <a:pPr marL="546100" indent="-546100">
              <a:lnSpc>
                <a:spcPct val="119000"/>
              </a:lnSpc>
              <a:spcBef>
                <a:spcPct val="0"/>
              </a:spcBef>
              <a:buSzPct val="99000"/>
              <a:buFont typeface="Monotype Sorts" charset="2"/>
              <a:buAutoNum type="arabicPeriod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altLang="en-US" dirty="0" smtClean="0"/>
          </a:p>
          <a:p>
            <a:pPr marL="546100" indent="-546100">
              <a:lnSpc>
                <a:spcPct val="119000"/>
              </a:lnSpc>
              <a:spcBef>
                <a:spcPts val="800"/>
              </a:spcBef>
              <a:buSzPct val="99000"/>
              <a:buFont typeface="Monotype Sorts" charset="2"/>
              <a:buAutoNum type="arabicPeriod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Tropical Storm</a:t>
            </a:r>
            <a:r>
              <a:rPr lang="en-US" altLang="en-US" dirty="0" smtClean="0"/>
              <a:t>: 39 ≤ surface wind ≤ 74 mph (64 </a:t>
            </a:r>
            <a:r>
              <a:rPr lang="en-US" altLang="en-US" dirty="0" err="1" smtClean="0"/>
              <a:t>kt</a:t>
            </a:r>
            <a:r>
              <a:rPr lang="en-US" altLang="en-US" dirty="0" smtClean="0"/>
              <a:t>)</a:t>
            </a:r>
          </a:p>
          <a:p>
            <a:pPr marL="546100" indent="-546100">
              <a:lnSpc>
                <a:spcPct val="119000"/>
              </a:lnSpc>
              <a:spcBef>
                <a:spcPts val="800"/>
              </a:spcBef>
              <a:buSzPct val="99000"/>
              <a:buFont typeface="Monotype Sorts" charset="2"/>
              <a:buAutoNum type="arabicPeriod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altLang="en-US" dirty="0" smtClean="0"/>
          </a:p>
          <a:p>
            <a:pPr marL="546100" indent="-546100">
              <a:lnSpc>
                <a:spcPct val="119000"/>
              </a:lnSpc>
              <a:spcBef>
                <a:spcPts val="800"/>
              </a:spcBef>
              <a:buSzPct val="99000"/>
              <a:buFont typeface="Monotype Sorts" charset="2"/>
              <a:buAutoNum type="arabicPeriod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Hurricane</a:t>
            </a:r>
            <a:r>
              <a:rPr lang="en-US" altLang="en-US" dirty="0" smtClean="0"/>
              <a:t>: surface winds &gt; 74 mph (65 </a:t>
            </a:r>
            <a:r>
              <a:rPr lang="en-US" altLang="en-US" dirty="0" err="1" smtClean="0"/>
              <a:t>kt</a:t>
            </a:r>
            <a:r>
              <a:rPr lang="en-US" altLang="en-US" dirty="0" smtClean="0"/>
              <a:t>)</a:t>
            </a:r>
          </a:p>
        </p:txBody>
      </p:sp>
      <p:pic>
        <p:nvPicPr>
          <p:cNvPr id="28676" name="Picture 4" descr="http://agora.ex.nii.ac.jp/%7Ekitamoto/research/typhoon/9713_li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911" y="1600638"/>
            <a:ext cx="6403747" cy="5203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8397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55"/>
          </a:xfrm>
          <a:prstGeom prst="rect">
            <a:avLst/>
          </a:prstGeom>
        </p:spPr>
      </p:pic>
      <p:pic>
        <p:nvPicPr>
          <p:cNvPr id="28674" name="Picture 2" descr="http://media-2.web.britannica.com/eb-media/45/76745-004-A1546E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35" y="107693"/>
            <a:ext cx="10238929" cy="664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76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Tropical Disturbance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146997" y="1184857"/>
            <a:ext cx="7791718" cy="5512158"/>
          </a:xfrm>
          <a:prstGeom prst="rect">
            <a:avLst/>
          </a:prstGeom>
        </p:spPr>
        <p:txBody>
          <a:bodyPr vert="horz" lIns="91440" tIns="45720" rIns="35717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The </a:t>
            </a:r>
            <a:r>
              <a:rPr lang="en-US" dirty="0"/>
              <a:t>majority of tropical storms and hurricanes start out as </a:t>
            </a:r>
            <a:r>
              <a:rPr lang="en-US" b="1" dirty="0">
                <a:solidFill>
                  <a:srgbClr val="FF0000"/>
                </a:solidFill>
              </a:rPr>
              <a:t>tropical disturbances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These </a:t>
            </a:r>
            <a:r>
              <a:rPr lang="en-US" dirty="0"/>
              <a:t>weather systems are </a:t>
            </a:r>
            <a:r>
              <a:rPr lang="en-US" b="1" dirty="0">
                <a:solidFill>
                  <a:srgbClr val="FF0000"/>
                </a:solidFill>
              </a:rPr>
              <a:t>unorganized masses of </a:t>
            </a:r>
            <a:r>
              <a:rPr lang="en-US" b="1" dirty="0" smtClean="0">
                <a:solidFill>
                  <a:srgbClr val="FF0000"/>
                </a:solidFill>
              </a:rPr>
              <a:t>thunderstorms </a:t>
            </a:r>
            <a:r>
              <a:rPr lang="en-US" dirty="0" smtClean="0"/>
              <a:t>with </a:t>
            </a:r>
            <a:r>
              <a:rPr lang="en-US" dirty="0"/>
              <a:t>very little, if any, organized wind circulation. </a:t>
            </a:r>
            <a:endParaRPr lang="en-US" dirty="0" smtClean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During </a:t>
            </a:r>
            <a:r>
              <a:rPr lang="en-US" dirty="0"/>
              <a:t>the hurricane season in the Atlantic Ocean and Gulf of Mexico, tropical disturbances often grow from a pattern of stormy weather, called an </a:t>
            </a:r>
            <a:r>
              <a:rPr lang="en-US" b="1" dirty="0" smtClean="0">
                <a:solidFill>
                  <a:srgbClr val="FF0000"/>
                </a:solidFill>
              </a:rPr>
              <a:t>African easterly wave</a:t>
            </a:r>
            <a:r>
              <a:rPr lang="en-US" dirty="0" smtClean="0"/>
              <a:t>. </a:t>
            </a:r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These </a:t>
            </a:r>
            <a:r>
              <a:rPr lang="en-US" dirty="0"/>
              <a:t>waves typically emerge every three or four days off the west coast of Africa and then drift west within the </a:t>
            </a:r>
            <a:r>
              <a:rPr lang="en-US" dirty="0" smtClean="0"/>
              <a:t>trade winds </a:t>
            </a:r>
            <a:r>
              <a:rPr lang="en-US" dirty="0"/>
              <a:t>into the Atlantic Ocean. </a:t>
            </a:r>
            <a:endParaRPr lang="en-US" dirty="0" smtClean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If </a:t>
            </a:r>
            <a:r>
              <a:rPr lang="en-US" dirty="0"/>
              <a:t>weather and ocean conditions continue to be favorable, the system may then </a:t>
            </a:r>
            <a:r>
              <a:rPr lang="en-US" dirty="0" smtClean="0"/>
              <a:t>strengthen.</a:t>
            </a:r>
            <a:endParaRPr lang="en-US" alt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81" y="218941"/>
            <a:ext cx="3682134" cy="3490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81" y="3709115"/>
            <a:ext cx="3676415" cy="2987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519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61689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Tropical Depression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25602" name="Picture 2" descr="http://www.hurricanescience.org/images/hss/td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252" y="962339"/>
            <a:ext cx="5465411" cy="4099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6542468" y="5254582"/>
            <a:ext cx="547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Tropical Depression 6 from the 2004 Atlantic hurricane season. </a:t>
            </a:r>
            <a:r>
              <a:rPr lang="en-US" dirty="0" smtClean="0"/>
              <a:t>Instead </a:t>
            </a:r>
            <a:r>
              <a:rPr lang="en-US" dirty="0"/>
              <a:t>of a round appearance similar to hurricanes, these weather systems look like individual thunderstorms that are grouped together.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5910" y="1325563"/>
            <a:ext cx="6143222" cy="5512158"/>
          </a:xfrm>
          <a:prstGeom prst="rect">
            <a:avLst/>
          </a:prstGeom>
        </p:spPr>
        <p:txBody>
          <a:bodyPr vert="horz" lIns="91440" tIns="45720" rIns="35717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/>
              <a:t>As a system continues to become organized and winds begin to circulate, it may become a tropical depression, the </a:t>
            </a:r>
            <a:r>
              <a:rPr lang="en-US" b="1" dirty="0">
                <a:solidFill>
                  <a:srgbClr val="FF0000"/>
                </a:solidFill>
              </a:rPr>
              <a:t>weakest form of tropical cyclone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It </a:t>
            </a:r>
            <a:r>
              <a:rPr lang="en-US" dirty="0"/>
              <a:t>is called a “</a:t>
            </a:r>
            <a:r>
              <a:rPr lang="en-US" b="1" dirty="0">
                <a:solidFill>
                  <a:srgbClr val="FF0000"/>
                </a:solidFill>
              </a:rPr>
              <a:t>depression</a:t>
            </a:r>
            <a:r>
              <a:rPr lang="en-US" dirty="0"/>
              <a:t>” because it has low, or depressed, air pressure at its center. </a:t>
            </a:r>
            <a:endParaRPr lang="en-US" dirty="0" smtClean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As </a:t>
            </a:r>
            <a:r>
              <a:rPr lang="en-US" dirty="0"/>
              <a:t>the system develops, </a:t>
            </a:r>
            <a:r>
              <a:rPr lang="en-US" b="1" dirty="0">
                <a:solidFill>
                  <a:srgbClr val="FF0000"/>
                </a:solidFill>
              </a:rPr>
              <a:t>winds converge towards the center and the pressure near the center drops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During </a:t>
            </a:r>
            <a:r>
              <a:rPr lang="en-US" dirty="0"/>
              <a:t>this transition, the </a:t>
            </a:r>
            <a:r>
              <a:rPr lang="en-US" b="1" dirty="0">
                <a:solidFill>
                  <a:srgbClr val="FF0000"/>
                </a:solidFill>
              </a:rPr>
              <a:t>disturbance begins to obtain its energy from the ocean </a:t>
            </a:r>
            <a:r>
              <a:rPr lang="en-US" dirty="0"/>
              <a:t>instead of from horizontal temperature gradients in the atmosphere and the environmental </a:t>
            </a:r>
            <a:r>
              <a:rPr lang="en-US" dirty="0" smtClean="0"/>
              <a:t>wind.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964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Tropical Storm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739425" y="1184857"/>
            <a:ext cx="7199290" cy="5512158"/>
          </a:xfrm>
          <a:prstGeom prst="rect">
            <a:avLst/>
          </a:prstGeom>
        </p:spPr>
        <p:txBody>
          <a:bodyPr vert="horz" lIns="91440" tIns="45720" rIns="35717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/>
              <a:t>As bands of thunderstorms continue to develop, the depression may intensify into a </a:t>
            </a:r>
            <a:r>
              <a:rPr lang="en-US" b="1" dirty="0">
                <a:solidFill>
                  <a:srgbClr val="FF0000"/>
                </a:solidFill>
              </a:rPr>
              <a:t>tropical storm with maximum sustained wind speeds of 63-117.5 km/</a:t>
            </a:r>
            <a:r>
              <a:rPr lang="en-US" b="1" dirty="0" err="1">
                <a:solidFill>
                  <a:srgbClr val="FF0000"/>
                </a:solidFill>
              </a:rPr>
              <a:t>hr</a:t>
            </a:r>
            <a:r>
              <a:rPr lang="en-US" b="1" dirty="0">
                <a:solidFill>
                  <a:srgbClr val="FF0000"/>
                </a:solidFill>
              </a:rPr>
              <a:t> (39-73mph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r>
              <a:rPr lang="en-US" dirty="0" smtClean="0"/>
              <a:t>.</a:t>
            </a:r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A </a:t>
            </a:r>
            <a:r>
              <a:rPr lang="en-US" dirty="0"/>
              <a:t>tropical storm usually forms in this manner (i.e. from an </a:t>
            </a:r>
            <a:r>
              <a:rPr lang="en-US" b="1" dirty="0">
                <a:solidFill>
                  <a:srgbClr val="FF0000"/>
                </a:solidFill>
              </a:rPr>
              <a:t>intensifying tropical </a:t>
            </a:r>
            <a:r>
              <a:rPr lang="en-US" b="1" dirty="0" smtClean="0">
                <a:solidFill>
                  <a:srgbClr val="FF0000"/>
                </a:solidFill>
              </a:rPr>
              <a:t>depression</a:t>
            </a:r>
            <a:r>
              <a:rPr lang="en-US" dirty="0" smtClean="0"/>
              <a:t>).</a:t>
            </a:r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Once </a:t>
            </a:r>
            <a:r>
              <a:rPr lang="en-US" dirty="0"/>
              <a:t>a system is classified as a </a:t>
            </a:r>
            <a:r>
              <a:rPr lang="en-US" b="1" dirty="0">
                <a:solidFill>
                  <a:srgbClr val="FF0000"/>
                </a:solidFill>
              </a:rPr>
              <a:t>tropical storm, it is given a </a:t>
            </a:r>
            <a:r>
              <a:rPr lang="en-US" b="1" dirty="0" smtClean="0">
                <a:solidFill>
                  <a:srgbClr val="FF0000"/>
                </a:solidFill>
              </a:rPr>
              <a:t>name</a:t>
            </a:r>
            <a:r>
              <a:rPr lang="en-US" dirty="0" smtClean="0"/>
              <a:t>. </a:t>
            </a:r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endParaRPr lang="en-US" dirty="0"/>
          </a:p>
          <a:p>
            <a:pPr>
              <a:lnSpc>
                <a:spcPct val="119000"/>
              </a:lnSpc>
              <a:spcBef>
                <a:spcPct val="0"/>
              </a:spcBef>
              <a:buSzPct val="99000"/>
              <a:tabLst>
                <a:tab pos="614363" algn="l"/>
                <a:tab pos="866775" algn="l"/>
                <a:tab pos="1119188" algn="l"/>
                <a:tab pos="1625600" algn="l"/>
                <a:tab pos="2130425" algn="l"/>
                <a:tab pos="2636838" algn="l"/>
                <a:tab pos="3141663" algn="l"/>
                <a:tab pos="3648075" algn="l"/>
                <a:tab pos="4154488" algn="l"/>
                <a:tab pos="4659313" algn="l"/>
                <a:tab pos="5165725" algn="l"/>
                <a:tab pos="5670550" algn="l"/>
                <a:tab pos="6176963" algn="l"/>
              </a:tabLst>
            </a:pPr>
            <a:r>
              <a:rPr lang="en-US" dirty="0" smtClean="0"/>
              <a:t>Approximately </a:t>
            </a:r>
            <a:r>
              <a:rPr lang="en-US" dirty="0"/>
              <a:t>100 tropical cyclones form globally each calendar year. Many of them die out before they can grow stronger, with only approximately half of them (50) eventually strengthening into a mature hurricane (or typhoon).</a:t>
            </a:r>
            <a:endParaRPr lang="en-US" altLang="en-US" dirty="0" smtClean="0"/>
          </a:p>
        </p:txBody>
      </p:sp>
      <p:pic>
        <p:nvPicPr>
          <p:cNvPr id="32770" name="Picture 2" descr="http://cdn.phys.org/newman/gfx/news/hires/2014/1-nasaseesm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49" y="-21275"/>
            <a:ext cx="4403746" cy="3090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2772" name="Picture 4" descr="NASA sees massive Tropical Storm Lowell close enough to trouble Baja Californ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49" y="3069600"/>
            <a:ext cx="4403746" cy="573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9543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73409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1667" y="1325563"/>
            <a:ext cx="7199290" cy="5512158"/>
          </a:xfrm>
          <a:prstGeom prst="rect">
            <a:avLst/>
          </a:prstGeom>
        </p:spPr>
        <p:txBody>
          <a:bodyPr vert="horz" lIns="91440" tIns="45720" rIns="35717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If a tropical cyclone obtains a maximum </a:t>
            </a:r>
            <a:r>
              <a:rPr lang="en-US" b="1" dirty="0">
                <a:solidFill>
                  <a:srgbClr val="FF0000"/>
                </a:solidFill>
              </a:rPr>
              <a:t>sustained wind speed greater than or equal to 119 km/</a:t>
            </a:r>
            <a:r>
              <a:rPr lang="en-US" b="1" dirty="0" err="1">
                <a:solidFill>
                  <a:srgbClr val="FF0000"/>
                </a:solidFill>
              </a:rPr>
              <a:t>hr</a:t>
            </a:r>
            <a:r>
              <a:rPr lang="en-US" b="1" dirty="0">
                <a:solidFill>
                  <a:srgbClr val="FF0000"/>
                </a:solidFill>
              </a:rPr>
              <a:t> (74 mph)</a:t>
            </a:r>
            <a:r>
              <a:rPr lang="en-US" dirty="0"/>
              <a:t>, it is reclassified as a </a:t>
            </a:r>
            <a:r>
              <a:rPr lang="en-US" dirty="0" smtClean="0"/>
              <a:t>hurricane (Typhoon or Cyclone). </a:t>
            </a:r>
          </a:p>
          <a:p>
            <a:endParaRPr lang="en-US" dirty="0"/>
          </a:p>
          <a:p>
            <a:r>
              <a:rPr lang="en-US" dirty="0" smtClean="0"/>
              <a:t>At </a:t>
            </a:r>
            <a:r>
              <a:rPr lang="en-US" dirty="0"/>
              <a:t>this point, the recognizable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cloud-free eye </a:t>
            </a:r>
            <a:r>
              <a:rPr lang="en-US" dirty="0"/>
              <a:t>of a hurricane typically </a:t>
            </a:r>
            <a:r>
              <a:rPr lang="en-US" dirty="0" smtClean="0"/>
              <a:t>forms.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 the Atlantic, Central Pacific, or Eastern Pacific regions, hurricane intensity is often classified based on maximum surface wind speed using the </a:t>
            </a:r>
            <a:r>
              <a:rPr lang="en-US" b="1" dirty="0">
                <a:solidFill>
                  <a:srgbClr val="FF0000"/>
                </a:solidFill>
              </a:rPr>
              <a:t>five categories of </a:t>
            </a:r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Saffir</a:t>
            </a:r>
            <a:r>
              <a:rPr lang="en-US" b="1" dirty="0" smtClean="0">
                <a:solidFill>
                  <a:srgbClr val="FF0000"/>
                </a:solidFill>
              </a:rPr>
              <a:t>-Simpson Hurricane Wine Scale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4580" name="Picture 4" descr="https://upload.wikimedia.org/wikipedia/commons/thumb/1/16/Jimena_2015-09-01_2240Z.jpg/800px-Jimena_2015-09-01_2240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57" y="555637"/>
            <a:ext cx="4610100" cy="5438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7968267" y="6047235"/>
            <a:ext cx="4223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Hurricane Jimena </a:t>
            </a:r>
            <a:r>
              <a:rPr lang="en-US" sz="2000" dirty="0" smtClean="0"/>
              <a:t>– Category </a:t>
            </a:r>
            <a:r>
              <a:rPr lang="en-US" sz="2000" dirty="0" smtClean="0"/>
              <a:t>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563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Quick Hurricane Facts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21369" y="1867436"/>
            <a:ext cx="7227194" cy="4819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dirty="0" smtClean="0"/>
              <a:t>Strong Center of </a:t>
            </a:r>
            <a:r>
              <a:rPr lang="en-US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Low Pressure</a:t>
            </a:r>
          </a:p>
          <a:p>
            <a:pPr eaLnBrk="1" hangingPunct="1">
              <a:defRPr/>
            </a:pPr>
            <a:endParaRPr lang="en-US" altLang="en-US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altLang="en-US" sz="2400" dirty="0" smtClean="0"/>
              <a:t>Sustained winds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&gt; 74 mph</a:t>
            </a:r>
            <a:r>
              <a:rPr lang="en-US" altLang="en-US" sz="2400" dirty="0" smtClean="0"/>
              <a:t>  (64 </a:t>
            </a:r>
            <a:r>
              <a:rPr lang="en-US" altLang="en-US" sz="2400" dirty="0" err="1" smtClean="0"/>
              <a:t>kts</a:t>
            </a:r>
            <a:r>
              <a:rPr lang="en-US" altLang="en-US" sz="2400" dirty="0" smtClean="0"/>
              <a:t>)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To be considered a Category 1 Hurricane</a:t>
            </a:r>
          </a:p>
          <a:p>
            <a:pPr lvl="1" eaLnBrk="1" hangingPunct="1">
              <a:defRPr/>
            </a:pPr>
            <a:endParaRPr lang="en-US" altLang="en-US" sz="1400" dirty="0" smtClean="0"/>
          </a:p>
          <a:p>
            <a:pPr eaLnBrk="1" hangingPunct="1">
              <a:defRPr/>
            </a:pPr>
            <a:r>
              <a:rPr lang="en-US" altLang="en-US" sz="2400" dirty="0" smtClean="0"/>
              <a:t>On average there are 45 hurricanes world wide every year</a:t>
            </a:r>
          </a:p>
          <a:p>
            <a:pPr eaLnBrk="1" hangingPunct="1">
              <a:defRPr/>
            </a:pPr>
            <a:endParaRPr lang="en-US" altLang="en-US" sz="1400" dirty="0" smtClean="0"/>
          </a:p>
          <a:p>
            <a:r>
              <a:rPr lang="en-US" altLang="en-US" sz="2400" dirty="0"/>
              <a:t>Size ranges from 60 miles – 900 miles in </a:t>
            </a:r>
            <a:r>
              <a:rPr lang="en-US" altLang="en-US" sz="2400" dirty="0" smtClean="0"/>
              <a:t>diameter with a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typical </a:t>
            </a:r>
            <a:r>
              <a:rPr lang="en-US" altLang="en-US" sz="2400" b="1" dirty="0">
                <a:solidFill>
                  <a:srgbClr val="FF0000"/>
                </a:solidFill>
              </a:rPr>
              <a:t>size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of about </a:t>
            </a:r>
            <a:r>
              <a:rPr lang="en-US" altLang="en-US" sz="2400" b="1" dirty="0">
                <a:solidFill>
                  <a:srgbClr val="FF0000"/>
                </a:solidFill>
              </a:rPr>
              <a:t>400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miles</a:t>
            </a:r>
          </a:p>
          <a:p>
            <a:endParaRPr lang="en-US" altLang="en-US" sz="1400" b="1" dirty="0">
              <a:solidFill>
                <a:srgbClr val="FF0000"/>
              </a:solidFill>
            </a:endParaRPr>
          </a:p>
          <a:p>
            <a:r>
              <a:rPr lang="en-US" altLang="en-US" sz="2400" dirty="0" smtClean="0"/>
              <a:t>Can </a:t>
            </a:r>
            <a:r>
              <a:rPr lang="en-US" altLang="en-US" sz="2400" dirty="0"/>
              <a:t>last from </a:t>
            </a:r>
            <a:r>
              <a:rPr lang="en-US" altLang="en-US" sz="2400" b="1" dirty="0">
                <a:solidFill>
                  <a:srgbClr val="FF0000"/>
                </a:solidFill>
              </a:rPr>
              <a:t>days to weeks</a:t>
            </a:r>
          </a:p>
          <a:p>
            <a:pPr eaLnBrk="1" hangingPunct="1">
              <a:defRPr/>
            </a:pPr>
            <a:endParaRPr lang="en-US" altLang="en-US" sz="1500" dirty="0" smtClean="0"/>
          </a:p>
          <a:p>
            <a:pPr eaLnBrk="1" hangingPunct="1">
              <a:defRPr/>
            </a:pPr>
            <a:endParaRPr lang="en-US" altLang="en-US" sz="1500" dirty="0" smtClean="0"/>
          </a:p>
          <a:p>
            <a:pPr eaLnBrk="1" hangingPunct="1">
              <a:buFontTx/>
              <a:buNone/>
              <a:defRPr/>
            </a:pPr>
            <a:endParaRPr lang="en-US" altLang="en-US" sz="1500" dirty="0" smtClean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50" y="162115"/>
            <a:ext cx="4246985" cy="345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50" y="3779933"/>
            <a:ext cx="4247184" cy="26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778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Ingredients for Hurricane Formation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6743" y="1624303"/>
            <a:ext cx="11339849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AutoNum type="arabicPeriod"/>
            </a:pPr>
            <a:r>
              <a:rPr lang="en-US" altLang="en-US" sz="2800" b="1" dirty="0">
                <a:solidFill>
                  <a:srgbClr val="FF0000"/>
                </a:solidFill>
              </a:rPr>
              <a:t>Warm ocean Temp (&gt;80°F, 27°C)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that is deep (~200 m in depth)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 lvl="1" eaLnBrk="1" hangingPunct="1"/>
            <a:r>
              <a:rPr lang="en-US" altLang="en-US" sz="2500" dirty="0"/>
              <a:t>Because you need lots of evaporation</a:t>
            </a:r>
          </a:p>
          <a:p>
            <a:pPr lvl="1" eaLnBrk="1" hangingPunct="1"/>
            <a:r>
              <a:rPr lang="en-US" altLang="en-US" sz="2500" dirty="0" smtClean="0"/>
              <a:t>So when winds churn up the water, you still have WARM water.</a:t>
            </a:r>
          </a:p>
          <a:p>
            <a:pPr lvl="1"/>
            <a:r>
              <a:rPr lang="en-US" altLang="en-US" sz="2500" dirty="0" smtClean="0"/>
              <a:t>Both only happen </a:t>
            </a:r>
            <a:r>
              <a:rPr lang="en-US" altLang="en-US" sz="2500" dirty="0"/>
              <a:t>equator-ward of 20°N, S</a:t>
            </a:r>
          </a:p>
          <a:p>
            <a:pPr marL="457200" lvl="1" indent="0" eaLnBrk="1" hangingPunct="1">
              <a:buNone/>
            </a:pPr>
            <a:endParaRPr lang="en-US" altLang="en-US" sz="1500" dirty="0"/>
          </a:p>
          <a:p>
            <a:pPr eaLnBrk="1" hangingPunct="1">
              <a:buFont typeface="Wingdings" panose="05000000000000000000" pitchFamily="2" charset="2"/>
              <a:buAutoNum type="arabicPeriod"/>
            </a:pPr>
            <a:r>
              <a:rPr lang="en-US" altLang="en-US" sz="2800" b="1" dirty="0">
                <a:solidFill>
                  <a:srgbClr val="FF0000"/>
                </a:solidFill>
              </a:rPr>
              <a:t>Coriolis is needed to initiate the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spinning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 lvl="1" eaLnBrk="1" hangingPunct="1"/>
            <a:r>
              <a:rPr lang="en-US" altLang="en-US" sz="2500" dirty="0"/>
              <a:t>Need to be between &gt; 5°N, </a:t>
            </a:r>
            <a:r>
              <a:rPr lang="en-US" altLang="en-US" sz="2500" dirty="0" smtClean="0"/>
              <a:t>S</a:t>
            </a:r>
          </a:p>
          <a:p>
            <a:pPr marL="457200" lvl="1" indent="0">
              <a:buNone/>
            </a:pPr>
            <a:endParaRPr lang="en-US" altLang="en-US" sz="1500" dirty="0"/>
          </a:p>
          <a:p>
            <a:pPr>
              <a:buFont typeface="Wingdings" panose="05000000000000000000" pitchFamily="2" charset="2"/>
              <a:buAutoNum type="arabicPeriod"/>
            </a:pPr>
            <a:r>
              <a:rPr lang="en-US" altLang="en-US" sz="2800" b="1" dirty="0" smtClean="0">
                <a:solidFill>
                  <a:srgbClr val="FF0000"/>
                </a:solidFill>
              </a:rPr>
              <a:t>Low values of vertical wind sheer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 lvl="1"/>
            <a:r>
              <a:rPr lang="en-US" altLang="en-US" sz="2500" dirty="0" smtClean="0"/>
              <a:t>Necessary for the storm to organize</a:t>
            </a:r>
            <a:endParaRPr lang="en-US" altLang="en-US" sz="2500" dirty="0"/>
          </a:p>
          <a:p>
            <a:pPr lvl="1" eaLnBrk="1" hangingPunct="1"/>
            <a:endParaRPr lang="en-US" altLang="en-US" sz="2500" dirty="0"/>
          </a:p>
          <a:p>
            <a:pPr eaLnBrk="1" hangingPunct="1">
              <a:buFontTx/>
              <a:buNone/>
            </a:pPr>
            <a:endParaRPr lang="en-US" altLang="en-US" sz="2800" dirty="0"/>
          </a:p>
        </p:txBody>
      </p:sp>
      <p:pic>
        <p:nvPicPr>
          <p:cNvPr id="22530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453" y="3781560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6949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" y="1222533"/>
            <a:ext cx="10721024" cy="5465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15240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Where do these ingredients Occur?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8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Tropical Cyclone and Storm Tracks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9923686" y="1516912"/>
            <a:ext cx="2268314" cy="5149739"/>
          </a:xfrm>
          <a:prstGeom prst="rect">
            <a:avLst/>
          </a:prstGeom>
        </p:spPr>
        <p:txBody>
          <a:bodyPr vert="horz" lIns="91440" tIns="45720" rIns="35717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tabLst>
                <a:tab pos="531813" algn="l"/>
                <a:tab pos="1344613" algn="l"/>
                <a:tab pos="2644775" algn="l"/>
                <a:tab pos="3944938" algn="l"/>
                <a:tab pos="5245100" algn="l"/>
                <a:tab pos="6545263" algn="l"/>
                <a:tab pos="7847013" algn="l"/>
                <a:tab pos="9147175" algn="l"/>
                <a:tab pos="10447338" algn="l"/>
              </a:tabLst>
            </a:pPr>
            <a:r>
              <a:rPr lang="en-US" altLang="en-US" dirty="0" smtClean="0"/>
              <a:t>The strength of the storms is color coded along the tracks, with light blue for weak tropical storms and orange and red for strong hurricanes (cat 3-5)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46" y="1123157"/>
            <a:ext cx="9538482" cy="561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63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Structure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90197" y="1325563"/>
            <a:ext cx="5105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As air rushes inward in a spiral pattern “bands” of clouds and thunderstorms are formed.</a:t>
            </a:r>
          </a:p>
          <a:p>
            <a:pPr eaLnBrk="1" hangingPunct="1"/>
            <a:endParaRPr lang="en-US" altLang="en-US" sz="1500" dirty="0"/>
          </a:p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Closest to the “eye” you get</a:t>
            </a:r>
          </a:p>
          <a:p>
            <a:pPr lvl="1" eaLnBrk="1" hangingPunct="1"/>
            <a:r>
              <a:rPr lang="en-US" altLang="en-US" sz="2200" dirty="0"/>
              <a:t>The most severe thunderstorms</a:t>
            </a:r>
          </a:p>
          <a:p>
            <a:pPr lvl="1" eaLnBrk="1" hangingPunct="1"/>
            <a:r>
              <a:rPr lang="en-US" altLang="en-US" sz="2200" dirty="0"/>
              <a:t>The most intense rain and wind</a:t>
            </a:r>
          </a:p>
          <a:p>
            <a:pPr lvl="1" eaLnBrk="1" hangingPunct="1"/>
            <a:r>
              <a:rPr lang="en-US" altLang="en-US" sz="2200" dirty="0"/>
              <a:t>The eye wall has the highest wind and rain, encircles the eye</a:t>
            </a:r>
          </a:p>
          <a:p>
            <a:pPr eaLnBrk="1" hangingPunct="1"/>
            <a:endParaRPr lang="en-US" altLang="en-US" sz="1500" dirty="0"/>
          </a:p>
          <a:p>
            <a:pPr eaLnBrk="1" hangingPunct="1"/>
            <a:r>
              <a:rPr lang="en-US" altLang="en-US" sz="2600" dirty="0">
                <a:solidFill>
                  <a:srgbClr val="FF0000"/>
                </a:solidFill>
              </a:rPr>
              <a:t>There can be more than three sets of bands</a:t>
            </a:r>
          </a:p>
          <a:p>
            <a:pPr eaLnBrk="1" hangingPunct="1">
              <a:buFontTx/>
              <a:buNone/>
            </a:pPr>
            <a:endParaRPr lang="en-US" altLang="en-US" sz="2100" dirty="0">
              <a:solidFill>
                <a:srgbClr val="FF0066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78" y="685675"/>
            <a:ext cx="6220496" cy="5487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54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57954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Eye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	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7578" y="1854558"/>
            <a:ext cx="5376446" cy="469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 smtClean="0"/>
              <a:t>Surrounded by the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Eye Wall</a:t>
            </a:r>
            <a:r>
              <a:rPr lang="en-US" altLang="en-US" sz="2400" dirty="0" smtClean="0"/>
              <a:t> with severe thunderstorms</a:t>
            </a:r>
          </a:p>
          <a:p>
            <a:pPr eaLnBrk="1" hangingPunct="1"/>
            <a:r>
              <a:rPr lang="en-US" altLang="en-US" sz="2400" dirty="0" smtClean="0"/>
              <a:t>In </a:t>
            </a:r>
            <a:r>
              <a:rPr lang="en-US" altLang="en-US" sz="2400" dirty="0"/>
              <a:t>the Eye air is converging toward the </a:t>
            </a:r>
            <a:r>
              <a:rPr lang="en-US" altLang="en-US" sz="2400" dirty="0" smtClean="0"/>
              <a:t>center</a:t>
            </a:r>
          </a:p>
          <a:p>
            <a:pPr eaLnBrk="1" hangingPunct="1"/>
            <a:r>
              <a:rPr lang="en-US" altLang="en-US" sz="2400" b="1" dirty="0" smtClean="0"/>
              <a:t>Spiraling </a:t>
            </a:r>
            <a:r>
              <a:rPr lang="en-US" altLang="en-US" sz="2400" b="1" dirty="0">
                <a:solidFill>
                  <a:srgbClr val="FF0000"/>
                </a:solidFill>
              </a:rPr>
              <a:t>DOWNWARD</a:t>
            </a:r>
            <a:r>
              <a:rPr lang="en-US" altLang="en-US" sz="2400" b="1" dirty="0">
                <a:solidFill>
                  <a:srgbClr val="0033CC"/>
                </a:solidFill>
              </a:rPr>
              <a:t> </a:t>
            </a:r>
            <a:r>
              <a:rPr lang="en-US" altLang="en-US" sz="2400" b="1" dirty="0"/>
              <a:t>and </a:t>
            </a:r>
            <a:r>
              <a:rPr lang="en-US" altLang="en-US" sz="2400" b="1" dirty="0">
                <a:solidFill>
                  <a:srgbClr val="FF0000"/>
                </a:solidFill>
              </a:rPr>
              <a:t>INWARD</a:t>
            </a:r>
          </a:p>
          <a:p>
            <a:pPr eaLnBrk="1" hangingPunct="1"/>
            <a:r>
              <a:rPr lang="en-US" altLang="en-US" sz="2400" dirty="0"/>
              <a:t>Has a very intense High pressure located above it</a:t>
            </a:r>
          </a:p>
          <a:p>
            <a:pPr eaLnBrk="1" hangingPunct="1"/>
            <a:r>
              <a:rPr lang="en-US" altLang="en-US" sz="2400" dirty="0"/>
              <a:t>Subsiding air = </a:t>
            </a:r>
            <a:r>
              <a:rPr lang="en-US" altLang="en-US" sz="2400" b="1" dirty="0">
                <a:solidFill>
                  <a:srgbClr val="FF0000"/>
                </a:solidFill>
              </a:rPr>
              <a:t>CLEAR SKIES</a:t>
            </a:r>
          </a:p>
          <a:p>
            <a:pPr eaLnBrk="1" hangingPunct="1"/>
            <a:r>
              <a:rPr lang="en-US" altLang="en-US" sz="2400" dirty="0"/>
              <a:t>Usually </a:t>
            </a:r>
            <a:r>
              <a:rPr lang="en-US" altLang="en-US" sz="2400" b="1" dirty="0">
                <a:solidFill>
                  <a:srgbClr val="FF0000"/>
                </a:solidFill>
              </a:rPr>
              <a:t>30-60 miles in diameter</a:t>
            </a:r>
          </a:p>
          <a:p>
            <a:pPr eaLnBrk="1" hangingPunct="1"/>
            <a:endParaRPr lang="en-US" altLang="en-US" sz="2400" dirty="0"/>
          </a:p>
          <a:p>
            <a:pPr eaLnBrk="1" hangingPunct="1">
              <a:buFontTx/>
              <a:buNone/>
            </a:pPr>
            <a:endParaRPr lang="en-US" altLang="en-US" sz="21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9712"/>
            <a:ext cx="6091224" cy="4103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77379"/>
            <a:ext cx="3429000" cy="2323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434" name="Picture 2" descr="http://www.noaanews.noaa.gov/stories2005/images/katrina-eyewall-8-08-28-2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307" y="4477379"/>
            <a:ext cx="3085317" cy="2315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839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Intensification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1641475"/>
            <a:ext cx="6630455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dirty="0" smtClean="0"/>
              <a:t>The storm can intensify if there is:</a:t>
            </a:r>
          </a:p>
          <a:p>
            <a:pPr lvl="1" eaLnBrk="1" hangingPunct="1">
              <a:defRPr/>
            </a:pPr>
            <a:r>
              <a:rPr lang="en-US" alt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Weak vertical sheer</a:t>
            </a:r>
            <a:r>
              <a:rPr lang="en-US" altLang="en-US" sz="2500" dirty="0" smtClean="0"/>
              <a:t> which allows the energy from condensation to be concentrated over a small area</a:t>
            </a:r>
          </a:p>
          <a:p>
            <a:pPr lvl="1" eaLnBrk="1" hangingPunct="1">
              <a:defRPr/>
            </a:pPr>
            <a:endParaRPr lang="en-US" altLang="en-US" sz="2500" dirty="0" smtClean="0"/>
          </a:p>
          <a:p>
            <a:pPr lvl="1" eaLnBrk="1" hangingPunct="1">
              <a:defRPr/>
            </a:pPr>
            <a:r>
              <a:rPr lang="en-US" alt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Relatively moist humid air in the upper troposphere</a:t>
            </a:r>
          </a:p>
          <a:p>
            <a:pPr lvl="2" eaLnBrk="1" hangingPunct="1">
              <a:defRPr/>
            </a:pPr>
            <a:r>
              <a:rPr lang="en-US" altLang="en-US" sz="2200" dirty="0" smtClean="0"/>
              <a:t>So you can get lots of condensation</a:t>
            </a:r>
          </a:p>
          <a:p>
            <a:pPr lvl="1" eaLnBrk="1" hangingPunct="1">
              <a:defRPr/>
            </a:pPr>
            <a:endParaRPr lang="en-US" altLang="en-US" sz="2500" dirty="0" smtClean="0"/>
          </a:p>
          <a:p>
            <a:pPr lvl="1" eaLnBrk="1" hangingPunct="1">
              <a:defRPr/>
            </a:pPr>
            <a:r>
              <a:rPr lang="en-US" alt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Cold upper atmospheric conditions</a:t>
            </a:r>
            <a:r>
              <a:rPr lang="en-US" altLang="en-US" sz="2500" dirty="0" smtClean="0"/>
              <a:t> </a:t>
            </a:r>
          </a:p>
          <a:p>
            <a:pPr lvl="2" eaLnBrk="1" hangingPunct="1">
              <a:defRPr/>
            </a:pPr>
            <a:r>
              <a:rPr lang="en-US" altLang="en-US" sz="2200" dirty="0" smtClean="0"/>
              <a:t>Which leads to a large PGF</a:t>
            </a:r>
          </a:p>
          <a:p>
            <a:pPr lvl="1" eaLnBrk="1" hangingPunct="1">
              <a:buFontTx/>
              <a:buNone/>
              <a:defRPr/>
            </a:pPr>
            <a:endParaRPr lang="en-US" altLang="en-US" sz="2500" dirty="0" smtClean="0"/>
          </a:p>
          <a:p>
            <a:pPr eaLnBrk="1" hangingPunct="1">
              <a:buFontTx/>
              <a:buNone/>
              <a:defRPr/>
            </a:pPr>
            <a:endParaRPr lang="en-US" altLang="en-US" dirty="0" smtClean="0"/>
          </a:p>
        </p:txBody>
      </p:sp>
      <p:pic>
        <p:nvPicPr>
          <p:cNvPr id="21506" name="Picture 2" descr="https://www.climate.gov/sites/default/files/styles/inline_all/public/SST_EPacific_2015may23_610.jpg?itok=MIMjmQ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739" y="2322814"/>
            <a:ext cx="4851777" cy="3537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2253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12555" y="269927"/>
            <a:ext cx="40923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Naming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058224" y="2062676"/>
            <a:ext cx="4225611" cy="2263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400" dirty="0" smtClean="0"/>
              <a:t>When they reach tropical storm strength (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40-74 mph</a:t>
            </a:r>
            <a:r>
              <a:rPr lang="en-US" altLang="en-US" sz="2400" dirty="0" smtClean="0"/>
              <a:t>)</a:t>
            </a:r>
          </a:p>
          <a:p>
            <a:pPr>
              <a:lnSpc>
                <a:spcPct val="80000"/>
              </a:lnSpc>
            </a:pPr>
            <a:endParaRPr lang="en-US" altLang="en-US" sz="2400" dirty="0" smtClean="0"/>
          </a:p>
          <a:p>
            <a:pPr>
              <a:lnSpc>
                <a:spcPct val="80000"/>
              </a:lnSpc>
            </a:pPr>
            <a:r>
              <a:rPr lang="en-US" altLang="en-US" sz="2400" dirty="0" smtClean="0"/>
              <a:t>Used to be all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women’s names (1953-1977)</a:t>
            </a:r>
          </a:p>
          <a:p>
            <a:pPr>
              <a:lnSpc>
                <a:spcPct val="80000"/>
              </a:lnSpc>
            </a:pPr>
            <a:endParaRPr lang="en-US" altLang="en-US" sz="2400" b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/>
              <a:t>Now they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alternate</a:t>
            </a:r>
            <a:r>
              <a:rPr lang="en-US" altLang="en-US" sz="2400" dirty="0" smtClean="0"/>
              <a:t> male-female</a:t>
            </a:r>
          </a:p>
          <a:p>
            <a:pPr>
              <a:lnSpc>
                <a:spcPct val="80000"/>
              </a:lnSpc>
            </a:pPr>
            <a:endParaRPr lang="en-US" altLang="en-US" sz="2400" dirty="0" smtClean="0"/>
          </a:p>
          <a:p>
            <a:pPr>
              <a:lnSpc>
                <a:spcPct val="80000"/>
              </a:lnSpc>
            </a:pPr>
            <a:r>
              <a:rPr lang="en-US" altLang="en-US" sz="2400" dirty="0" smtClean="0"/>
              <a:t>Names are “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Retired</a:t>
            </a:r>
            <a:r>
              <a:rPr lang="en-US" altLang="en-US" sz="2400" dirty="0" smtClean="0"/>
              <a:t>” if they cause enough damage.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02036" y="4054717"/>
            <a:ext cx="5531476" cy="542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200" b="1" dirty="0" smtClean="0">
                <a:solidFill>
                  <a:srgbClr val="FF0000"/>
                </a:solidFill>
              </a:rPr>
              <a:t>Hawaii gets their own Names!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202036" y="195602"/>
            <a:ext cx="3301287" cy="542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600" b="1" dirty="0" smtClean="0">
                <a:solidFill>
                  <a:srgbClr val="FF0000"/>
                </a:solidFill>
              </a:rPr>
              <a:t>Atlantic Names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71" y="932709"/>
            <a:ext cx="7379911" cy="31220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6" y="4459419"/>
            <a:ext cx="7555740" cy="225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0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6606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Damage	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0203" y="2653048"/>
            <a:ext cx="11951594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600" indent="-53340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  <a:defRPr/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Wind Damages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Hurricanes move at ~45 miles an hour</a:t>
            </a:r>
          </a:p>
          <a:p>
            <a:pPr lvl="1" eaLnBrk="1" hangingPunct="1">
              <a:defRPr/>
            </a:pPr>
            <a:endParaRPr lang="en-US" altLang="en-US" sz="1000" dirty="0" smtClean="0"/>
          </a:p>
          <a:p>
            <a:pPr lvl="1" eaLnBrk="1" hangingPunct="1">
              <a:defRPr/>
            </a:pPr>
            <a:r>
              <a:rPr lang="en-US" altLang="en-US" sz="2100" dirty="0" smtClean="0"/>
              <a:t>Spirally converging air moves at a much faster velocity</a:t>
            </a:r>
          </a:p>
          <a:p>
            <a:pPr lvl="1" eaLnBrk="1" hangingPunct="1">
              <a:defRPr/>
            </a:pPr>
            <a:endParaRPr lang="en-US" altLang="en-US" sz="1000" dirty="0" smtClean="0"/>
          </a:p>
          <a:p>
            <a:pPr lvl="1" eaLnBrk="1" hangingPunct="1">
              <a:defRPr/>
            </a:pPr>
            <a:r>
              <a:rPr lang="en-US" altLang="en-US" sz="2100" dirty="0" smtClean="0"/>
              <a:t>The velocity of the winds you experience depends on your location within the hurricane:</a:t>
            </a:r>
          </a:p>
          <a:p>
            <a:pPr lvl="1" eaLnBrk="1" hangingPunct="1">
              <a:defRPr/>
            </a:pPr>
            <a:endParaRPr lang="en-US" altLang="en-US" sz="1000" dirty="0" smtClean="0"/>
          </a:p>
          <a:p>
            <a:pPr lvl="1" eaLnBrk="1" hangingPunct="1">
              <a:defRPr/>
            </a:pPr>
            <a:r>
              <a:rPr lang="en-US" altLang="en-US" sz="2100" dirty="0" smtClean="0"/>
              <a:t>You add the wind speed of motion to the wind speed of rotation (100 mph + 45 mph = 145 mph) when it’s coming towards you</a:t>
            </a:r>
          </a:p>
          <a:p>
            <a:pPr lvl="1" eaLnBrk="1" hangingPunct="1">
              <a:defRPr/>
            </a:pPr>
            <a:endParaRPr lang="en-US" altLang="en-US" sz="1000" dirty="0" smtClean="0"/>
          </a:p>
          <a:p>
            <a:pPr lvl="1" eaLnBrk="1" hangingPunct="1">
              <a:defRPr/>
            </a:pPr>
            <a:r>
              <a:rPr lang="en-US" altLang="en-US" sz="2100" dirty="0" smtClean="0"/>
              <a:t>You subtract the wind speed of motion from the that of rotation (100 – 45 = 65 mph) when it’s going away.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065" y="152820"/>
            <a:ext cx="5078569" cy="3409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8920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Damage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/>
            <a:endParaRPr lang="en-US" altLang="en-US" smtClean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mtClean="0"/>
          </a:p>
          <a:p>
            <a:pPr marL="609600" indent="-609600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406165" y="2119703"/>
            <a:ext cx="562484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600" indent="-53340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 startAt="2"/>
              <a:defRPr/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Storm Surges</a:t>
            </a:r>
          </a:p>
          <a:p>
            <a:pPr lvl="1" eaLnBrk="1" hangingPunct="1">
              <a:defRPr/>
            </a:pPr>
            <a:r>
              <a:rPr lang="en-US" altLang="en-US" sz="2500" dirty="0" smtClean="0"/>
              <a:t>The abnormal rise of the sea along the shore as the result of strong winds.</a:t>
            </a:r>
          </a:p>
          <a:p>
            <a:pPr lvl="1" eaLnBrk="1" hangingPunct="1">
              <a:defRPr/>
            </a:pPr>
            <a:endParaRPr lang="en-US" altLang="en-US" sz="1100" dirty="0" smtClean="0"/>
          </a:p>
          <a:p>
            <a:pPr lvl="1" eaLnBrk="1" hangingPunct="1">
              <a:defRPr/>
            </a:pPr>
            <a:r>
              <a:rPr lang="en-US" altLang="en-US" sz="2500" dirty="0" smtClean="0"/>
              <a:t>Can be as high as 7 m (21 </a:t>
            </a:r>
            <a:r>
              <a:rPr lang="en-US" altLang="en-US" sz="2500" dirty="0" err="1" smtClean="0"/>
              <a:t>ft</a:t>
            </a:r>
            <a:r>
              <a:rPr lang="en-US" altLang="en-US" sz="2500" dirty="0" smtClean="0"/>
              <a:t>) but are typically 1-2 m</a:t>
            </a:r>
          </a:p>
          <a:p>
            <a:pPr lvl="1" eaLnBrk="1" hangingPunct="1">
              <a:defRPr/>
            </a:pPr>
            <a:endParaRPr lang="en-US" altLang="en-US" sz="1100" dirty="0" smtClean="0"/>
          </a:p>
          <a:p>
            <a:pPr lvl="1" eaLnBrk="1" hangingPunct="1">
              <a:defRPr/>
            </a:pPr>
            <a:r>
              <a:rPr lang="en-US" altLang="en-US" sz="2500" dirty="0" smtClean="0"/>
              <a:t>On top of this, waves around 6-15 m can occur!!!</a:t>
            </a:r>
          </a:p>
          <a:p>
            <a:pPr lvl="1" eaLnBrk="1" hangingPunct="1">
              <a:defRPr/>
            </a:pPr>
            <a:endParaRPr lang="en-US" altLang="en-US" sz="1500" dirty="0" smtClean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5433"/>
            <a:ext cx="5720365" cy="29494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s83bnlD_P4c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77591" y="3419515"/>
            <a:ext cx="5699974" cy="320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2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pic>
        <p:nvPicPr>
          <p:cNvPr id="13314" name="Picture 2" descr="https://tc120.files.wordpress.com/2014/09/hurricane-sandy-stormsurgediagram-1.jpg?w=1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9" y="1894802"/>
            <a:ext cx="12002862" cy="475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Damage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00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66326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Damage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1632128"/>
            <a:ext cx="8229600" cy="208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600" indent="-53340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 startAt="3"/>
              <a:defRPr/>
            </a:pP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Flooding</a:t>
            </a:r>
          </a:p>
          <a:p>
            <a:pPr lvl="1" eaLnBrk="1" hangingPunct="1">
              <a:defRPr/>
            </a:pPr>
            <a:r>
              <a:rPr lang="en-US" altLang="en-US" sz="2600" dirty="0" smtClean="0"/>
              <a:t>Caused by intense rains that accumulate</a:t>
            </a:r>
          </a:p>
          <a:p>
            <a:pPr lvl="1" eaLnBrk="1" hangingPunct="1">
              <a:defRPr/>
            </a:pPr>
            <a:r>
              <a:rPr lang="en-US" altLang="en-US" sz="2600" dirty="0" smtClean="0"/>
              <a:t>Rain accumulation can be up to 10 </a:t>
            </a:r>
            <a:r>
              <a:rPr lang="en-US" altLang="en-US" sz="2600" dirty="0" err="1" smtClean="0"/>
              <a:t>ft</a:t>
            </a:r>
            <a:r>
              <a:rPr lang="en-US" altLang="en-US" sz="2600" dirty="0" smtClean="0"/>
              <a:t>/day</a:t>
            </a:r>
          </a:p>
          <a:p>
            <a:pPr lvl="1" eaLnBrk="1" hangingPunct="1">
              <a:defRPr/>
            </a:pPr>
            <a:r>
              <a:rPr lang="en-US" altLang="en-US" sz="2600" dirty="0" smtClean="0"/>
              <a:t>Typical numbers are 1-3 </a:t>
            </a:r>
            <a:r>
              <a:rPr lang="en-US" altLang="en-US" sz="2600" dirty="0" err="1" smtClean="0"/>
              <a:t>ft</a:t>
            </a:r>
            <a:r>
              <a:rPr lang="en-US" altLang="en-US" sz="2600" dirty="0" smtClean="0"/>
              <a:t>/day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507" y="4025719"/>
            <a:ext cx="3430073" cy="2535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684" y="592428"/>
            <a:ext cx="4115896" cy="3126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95" y="4012840"/>
            <a:ext cx="3810000" cy="2525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301" y="4025719"/>
            <a:ext cx="3810000" cy="2535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1883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Classification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Saffir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-Simpson Scale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12292" name="Picture 4" descr="http://www.coolgeography.co.uk/GCSE/Year11/Managing%20Hazards/Tropical%20storms/saffir-simpson_sc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151" y="1132380"/>
            <a:ext cx="9065698" cy="552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52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"/>
            <a:ext cx="12192000" cy="6856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Hurricane Decay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822166" y="848061"/>
            <a:ext cx="7504911" cy="429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500" dirty="0"/>
              <a:t>When conditions become </a:t>
            </a:r>
            <a:r>
              <a:rPr lang="en-US" altLang="en-US" sz="2500" b="1" dirty="0">
                <a:solidFill>
                  <a:srgbClr val="FF0000"/>
                </a:solidFill>
              </a:rPr>
              <a:t>unfavorable </a:t>
            </a:r>
            <a:r>
              <a:rPr lang="en-US" altLang="en-US" sz="2500" dirty="0"/>
              <a:t>the hurricane starts to </a:t>
            </a:r>
            <a:r>
              <a:rPr lang="en-US" altLang="en-US" sz="2500" b="1" dirty="0">
                <a:solidFill>
                  <a:srgbClr val="FF0000"/>
                </a:solidFill>
              </a:rPr>
              <a:t>decay</a:t>
            </a:r>
          </a:p>
          <a:p>
            <a:pPr eaLnBrk="1" hangingPunct="1"/>
            <a:endParaRPr lang="en-US" altLang="en-US" sz="500" b="1" dirty="0">
              <a:solidFill>
                <a:srgbClr val="FF0000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300" b="1" u="sng" dirty="0">
                <a:solidFill>
                  <a:srgbClr val="FF0000"/>
                </a:solidFill>
              </a:rPr>
              <a:t>Colder sea surface temperatures</a:t>
            </a:r>
            <a:endParaRPr lang="en-US" altLang="en-US" sz="2300" u="sng" dirty="0">
              <a:solidFill>
                <a:srgbClr val="FF0000"/>
              </a:solidFill>
            </a:endParaRPr>
          </a:p>
          <a:p>
            <a:pPr lvl="1" eaLnBrk="1" hangingPunct="1"/>
            <a:r>
              <a:rPr lang="en-US" altLang="en-US" sz="2000" dirty="0"/>
              <a:t>&lt;80F will cause the storm to weaken or even dissipate.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buFontTx/>
              <a:buAutoNum type="arabicPeriod"/>
            </a:pPr>
            <a:r>
              <a:rPr lang="en-US" altLang="en-US" sz="2300" b="1" u="sng" dirty="0">
                <a:solidFill>
                  <a:srgbClr val="FF0000"/>
                </a:solidFill>
              </a:rPr>
              <a:t>Land, of course</a:t>
            </a:r>
            <a:endParaRPr lang="en-US" altLang="en-US" sz="2300" u="sng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friction caused by a large land mass, and their terrain cuts off the hurricane's circulation, and squeezes out the storm's </a:t>
            </a:r>
            <a:r>
              <a:rPr lang="en-US" altLang="en-US" sz="2000" dirty="0" smtClean="0"/>
              <a:t>moisture</a:t>
            </a:r>
          </a:p>
          <a:p>
            <a:pPr lvl="1" eaLnBrk="1" hangingPunct="1"/>
            <a:endParaRPr lang="en-US" altLang="en-US" sz="2000" dirty="0" smtClean="0"/>
          </a:p>
          <a:p>
            <a:pPr>
              <a:lnSpc>
                <a:spcPct val="80000"/>
              </a:lnSpc>
              <a:buFontTx/>
              <a:buAutoNum type="arabicPeriod" startAt="3"/>
            </a:pPr>
            <a:r>
              <a:rPr lang="en-US" altLang="en-US" sz="2300" b="1" u="sng" dirty="0">
                <a:solidFill>
                  <a:srgbClr val="FF0000"/>
                </a:solidFill>
              </a:rPr>
              <a:t> Shearing winds aloft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en-US" sz="2000" dirty="0" smtClean="0"/>
              <a:t>Hostile </a:t>
            </a:r>
            <a:r>
              <a:rPr lang="en-US" altLang="en-US" sz="2000" dirty="0"/>
              <a:t>upper level wind conditions produce shearing, which blow off the high cloud tops of these storms, and causes them to become disorganized.</a:t>
            </a:r>
            <a:r>
              <a:rPr lang="en-US" altLang="en-US" sz="2300" dirty="0"/>
              <a:t/>
            </a:r>
            <a:br>
              <a:rPr lang="en-US" altLang="en-US" sz="2300" dirty="0"/>
            </a:br>
            <a:endParaRPr lang="en-US" altLang="en-US" sz="2300" dirty="0"/>
          </a:p>
          <a:p>
            <a:pPr>
              <a:lnSpc>
                <a:spcPct val="80000"/>
              </a:lnSpc>
              <a:buFontTx/>
              <a:buAutoNum type="arabicPeriod" startAt="3"/>
            </a:pPr>
            <a:r>
              <a:rPr lang="en-US" altLang="en-US" sz="2300" b="1" u="sng" dirty="0">
                <a:solidFill>
                  <a:srgbClr val="FF0000"/>
                </a:solidFill>
              </a:rPr>
              <a:t> Sinking air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en-US" sz="2000" dirty="0" smtClean="0"/>
              <a:t>Sinking </a:t>
            </a:r>
            <a:r>
              <a:rPr lang="en-US" altLang="en-US" sz="2000" dirty="0"/>
              <a:t>air from high pressure hinders thunderstorm </a:t>
            </a:r>
            <a:r>
              <a:rPr lang="en-US" altLang="en-US" sz="2000" dirty="0" smtClean="0"/>
              <a:t>development.</a:t>
            </a:r>
            <a:endParaRPr lang="en-US" altLang="en-US" sz="2000" dirty="0"/>
          </a:p>
          <a:p>
            <a:pPr lvl="1" eaLnBrk="1" hangingPunct="1"/>
            <a:endParaRPr lang="en-US" altLang="en-US" sz="2000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-284601" y="2997120"/>
            <a:ext cx="472708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buFontTx/>
              <a:buNone/>
            </a:pPr>
            <a:r>
              <a:rPr lang="en-US" altLang="en-US" sz="1800" dirty="0"/>
              <a:t>Trajectory is “</a:t>
            </a:r>
            <a:r>
              <a:rPr lang="en-US" altLang="en-US" sz="1800" b="1" dirty="0">
                <a:solidFill>
                  <a:srgbClr val="FF0000"/>
                </a:solidFill>
              </a:rPr>
              <a:t>C</a:t>
            </a:r>
            <a:r>
              <a:rPr lang="en-US" altLang="en-US" sz="1800" dirty="0"/>
              <a:t>” shaped and ultimately brings them over cold </a:t>
            </a:r>
            <a:r>
              <a:rPr lang="en-US" altLang="en-US" sz="1800" dirty="0" smtClean="0"/>
              <a:t>waters</a:t>
            </a:r>
            <a:endParaRPr lang="en-US" alt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34" y="167935"/>
            <a:ext cx="4216161" cy="2829185"/>
          </a:xfrm>
          <a:prstGeom prst="rect">
            <a:avLst/>
          </a:prstGeom>
        </p:spPr>
      </p:pic>
      <p:pic>
        <p:nvPicPr>
          <p:cNvPr id="8" name="Picture 7" descr="Horizontal view of Hurricane Isabel in September, 2003 from TRMM Precipitation Rad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0" y="3639881"/>
            <a:ext cx="4262666" cy="319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0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3809</TotalTime>
  <Words>1100</Words>
  <Application>Microsoft Office PowerPoint</Application>
  <PresentationFormat>Widescreen</PresentationFormat>
  <Paragraphs>150</Paragraphs>
  <Slides>22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Britannic Bold</vt:lpstr>
      <vt:lpstr>Calibri</vt:lpstr>
      <vt:lpstr>Calibri Light</vt:lpstr>
      <vt:lpstr>Monotype Sorts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Windows User</cp:lastModifiedBy>
  <cp:revision>345</cp:revision>
  <cp:lastPrinted>2015-10-19T22:30:40Z</cp:lastPrinted>
  <dcterms:created xsi:type="dcterms:W3CDTF">2015-08-20T01:26:27Z</dcterms:created>
  <dcterms:modified xsi:type="dcterms:W3CDTF">2020-03-23T01:06:05Z</dcterms:modified>
</cp:coreProperties>
</file>