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311" r:id="rId4"/>
    <p:sldId id="302" r:id="rId5"/>
    <p:sldId id="306" r:id="rId6"/>
    <p:sldId id="303" r:id="rId7"/>
    <p:sldId id="305" r:id="rId8"/>
    <p:sldId id="304" r:id="rId9"/>
    <p:sldId id="307" r:id="rId10"/>
    <p:sldId id="309" r:id="rId11"/>
    <p:sldId id="312" r:id="rId12"/>
    <p:sldId id="313" r:id="rId13"/>
    <p:sldId id="320" r:id="rId14"/>
    <p:sldId id="315" r:id="rId15"/>
    <p:sldId id="314" r:id="rId16"/>
    <p:sldId id="324" r:id="rId17"/>
    <p:sldId id="316" r:id="rId18"/>
    <p:sldId id="318" r:id="rId19"/>
    <p:sldId id="321" r:id="rId20"/>
    <p:sldId id="319" r:id="rId21"/>
    <p:sldId id="323" r:id="rId22"/>
    <p:sldId id="326" r:id="rId23"/>
    <p:sldId id="322" r:id="rId24"/>
    <p:sldId id="325" r:id="rId2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0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5C29"/>
    <a:srgbClr val="FF3399"/>
    <a:srgbClr val="00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4660"/>
  </p:normalViewPr>
  <p:slideViewPr>
    <p:cSldViewPr snapToGrid="0">
      <p:cViewPr varScale="1">
        <p:scale>
          <a:sx n="89" d="100"/>
          <a:sy n="89" d="100"/>
        </p:scale>
        <p:origin x="2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helzhalfacre.com/iniki/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ixabay.com/static/uploads/photo/2015/09/06/07/08/hurricanes-927042_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57991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81022" y="4803264"/>
            <a:ext cx="10184502" cy="140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Lecture: Pacific Hurricanes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51198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29" y="155856"/>
            <a:ext cx="9762187" cy="654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8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495157" cy="1241425"/>
          </a:xfrm>
        </p:spPr>
        <p:txBody>
          <a:bodyPr vert="horz" lIns="91440" tIns="45720" rIns="0" bIns="45720" rtlCol="0" anchor="ctr">
            <a:normAutofit fontScale="90000"/>
          </a:bodyPr>
          <a:lstStyle/>
          <a:p>
            <a:pPr algn="ct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  <a:tab pos="117094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Hazards in Hawaii </a:t>
            </a:r>
          </a:p>
        </p:txBody>
      </p:sp>
      <p:sp>
        <p:nvSpPr>
          <p:cNvPr id="25604" name="Rectangle 3"/>
          <p:cNvSpPr>
            <a:spLocks/>
          </p:cNvSpPr>
          <p:nvPr/>
        </p:nvSpPr>
        <p:spPr bwMode="auto">
          <a:xfrm>
            <a:off x="283334" y="1403864"/>
            <a:ext cx="5975797" cy="12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2000"/>
              </a:lnSpc>
              <a:spcBef>
                <a:spcPts val="1238"/>
              </a:spcBef>
              <a:buNone/>
            </a:pPr>
            <a:r>
              <a:rPr lang="en-US" altLang="en-US" sz="2800" dirty="0">
                <a:solidFill>
                  <a:srgbClr val="00001D"/>
                </a:solidFill>
                <a:sym typeface="Arial" panose="020B0604020202020204" pitchFamily="34" charset="0"/>
              </a:rPr>
              <a:t>The winds, storm surge, and storm waves are all greatest just to the right of the storm </a:t>
            </a:r>
            <a:r>
              <a:rPr lang="en-US" altLang="en-US" sz="2800" dirty="0" smtClean="0">
                <a:solidFill>
                  <a:srgbClr val="00001D"/>
                </a:solidFill>
                <a:sym typeface="Arial" panose="020B0604020202020204" pitchFamily="34" charset="0"/>
              </a:rPr>
              <a:t>track. Why</a:t>
            </a:r>
            <a:r>
              <a:rPr lang="en-US" altLang="en-US" sz="2800" dirty="0">
                <a:solidFill>
                  <a:srgbClr val="00001D"/>
                </a:solidFill>
                <a:sym typeface="Arial" panose="020B0604020202020204" pitchFamily="34" charset="0"/>
              </a:rPr>
              <a:t>?</a:t>
            </a:r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14" y="158772"/>
            <a:ext cx="5293129" cy="6608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5606" name="Rectangle 5"/>
          <p:cNvSpPr>
            <a:spLocks/>
          </p:cNvSpPr>
          <p:nvPr/>
        </p:nvSpPr>
        <p:spPr bwMode="auto">
          <a:xfrm>
            <a:off x="338453" y="2940556"/>
            <a:ext cx="5865557" cy="391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122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lnSpc>
                <a:spcPct val="102000"/>
              </a:lnSpc>
              <a:spcBef>
                <a:spcPts val="1238"/>
              </a:spcBef>
            </a:pPr>
            <a:r>
              <a:rPr lang="en-US" altLang="en-US" sz="2400" b="1" dirty="0">
                <a:solidFill>
                  <a:srgbClr val="455C29"/>
                </a:solidFill>
                <a:sym typeface="Arial" panose="020B0604020202020204" pitchFamily="34" charset="0"/>
              </a:rPr>
              <a:t>The storm surge and storm waves are greatest just to the right of the storm track</a:t>
            </a:r>
            <a:r>
              <a:rPr lang="en-US" altLang="en-US" sz="2400" dirty="0" smtClean="0">
                <a:solidFill>
                  <a:srgbClr val="03001E"/>
                </a:solidFill>
                <a:sym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02000"/>
              </a:lnSpc>
              <a:spcBef>
                <a:spcPts val="1238"/>
              </a:spcBef>
            </a:pPr>
            <a:endParaRPr lang="en-US" altLang="en-US" sz="900" dirty="0">
              <a:solidFill>
                <a:srgbClr val="03001E"/>
              </a:solidFill>
              <a:sym typeface="Arial" panose="020B0604020202020204" pitchFamily="34" charset="0"/>
            </a:endParaRPr>
          </a:p>
          <a:p>
            <a:pPr marL="342900" indent="-342900">
              <a:lnSpc>
                <a:spcPct val="102000"/>
              </a:lnSpc>
              <a:spcBef>
                <a:spcPts val="1238"/>
              </a:spcBef>
            </a:pPr>
            <a:r>
              <a:rPr lang="en-US" altLang="en-US" sz="2400" b="1" dirty="0">
                <a:solidFill>
                  <a:srgbClr val="455C29"/>
                </a:solidFill>
                <a:sym typeface="Arial" panose="020B0604020202020204" pitchFamily="34" charset="0"/>
              </a:rPr>
              <a:t>Wind hazard is greatest on exposed ridges and mountain slopes</a:t>
            </a:r>
            <a:r>
              <a:rPr lang="en-US" altLang="en-US" sz="2400" dirty="0" smtClean="0">
                <a:solidFill>
                  <a:srgbClr val="03001E"/>
                </a:solidFill>
                <a:sym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02000"/>
              </a:lnSpc>
              <a:spcBef>
                <a:spcPts val="1238"/>
              </a:spcBef>
            </a:pPr>
            <a:endParaRPr lang="en-US" altLang="en-US" sz="900" b="1" dirty="0" smtClean="0">
              <a:solidFill>
                <a:srgbClr val="455C29"/>
              </a:solidFill>
              <a:sym typeface="Arial" panose="020B0604020202020204" pitchFamily="34" charset="0"/>
            </a:endParaRPr>
          </a:p>
          <a:p>
            <a:pPr marL="342900" indent="-342900">
              <a:lnSpc>
                <a:spcPct val="102000"/>
              </a:lnSpc>
              <a:spcBef>
                <a:spcPts val="1238"/>
              </a:spcBef>
            </a:pPr>
            <a:r>
              <a:rPr lang="en-US" altLang="en-US" sz="2400" b="1" dirty="0" smtClean="0">
                <a:solidFill>
                  <a:srgbClr val="455C29"/>
                </a:solidFill>
                <a:sym typeface="Arial" panose="020B0604020202020204" pitchFamily="34" charset="0"/>
              </a:rPr>
              <a:t>Flash </a:t>
            </a:r>
            <a:r>
              <a:rPr lang="en-US" altLang="en-US" sz="2400" b="1" dirty="0">
                <a:solidFill>
                  <a:srgbClr val="455C29"/>
                </a:solidFill>
                <a:sym typeface="Arial" panose="020B0604020202020204" pitchFamily="34" charset="0"/>
              </a:rPr>
              <a:t>flood hazard is greatest near steam beds</a:t>
            </a:r>
            <a:r>
              <a:rPr lang="en-US" altLang="en-US" sz="2400" dirty="0">
                <a:solidFill>
                  <a:srgbClr val="03001E"/>
                </a:solidFill>
                <a:sym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4567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429555" y="228601"/>
            <a:ext cx="11436439" cy="608013"/>
          </a:xfrm>
        </p:spPr>
        <p:txBody>
          <a:bodyPr vert="horz" lIns="91440" tIns="45720" rIns="0" bIns="45720" rtlCol="0" anchor="ctr">
            <a:no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Hawaiian Hurricanes		</a:t>
            </a:r>
            <a:endParaRPr lang="en-US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610" y="228601"/>
            <a:ext cx="5885644" cy="6496664"/>
          </a:xfrm>
        </p:spPr>
        <p:txBody>
          <a:bodyPr vert="horz" lIns="91440" tIns="45720" rIns="35717" bIns="45720" rtlCol="0">
            <a:noAutofit/>
          </a:bodyPr>
          <a:lstStyle/>
          <a:p>
            <a:pPr marL="393700" indent="-393700"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r>
              <a:rPr lang="en-US" altLang="en-US" b="1" dirty="0" smtClean="0">
                <a:solidFill>
                  <a:srgbClr val="455C29"/>
                </a:solidFill>
              </a:rPr>
              <a:t>So far no </a:t>
            </a:r>
            <a:r>
              <a:rPr lang="en-US" altLang="en-US" b="1" dirty="0">
                <a:solidFill>
                  <a:srgbClr val="455C29"/>
                </a:solidFill>
              </a:rPr>
              <a:t>hurricane has made landfall on Oahu.  </a:t>
            </a:r>
          </a:p>
          <a:p>
            <a:pPr marL="393700" indent="-393700"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endParaRPr lang="en-US" altLang="en-US" sz="900" dirty="0"/>
          </a:p>
          <a:p>
            <a:pPr marL="393700" indent="-393700"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r>
              <a:rPr lang="en-US" altLang="en-US" b="1" dirty="0" smtClean="0">
                <a:solidFill>
                  <a:srgbClr val="455C29"/>
                </a:solidFill>
              </a:rPr>
              <a:t>Recently only Kauai has been hit </a:t>
            </a:r>
          </a:p>
          <a:p>
            <a:pPr marL="863600" lvl="1" indent="-355600">
              <a:lnSpc>
                <a:spcPct val="105000"/>
              </a:lnSpc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r>
              <a:rPr lang="en-US" altLang="en-US" sz="2200" dirty="0" smtClean="0"/>
              <a:t>The Big Island and Maui were struck by a hurricane in 1871</a:t>
            </a:r>
          </a:p>
          <a:p>
            <a:pPr marL="863600" lvl="1" indent="-355600"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r>
              <a:rPr lang="en-US" altLang="en-US" sz="2200" dirty="0" smtClean="0"/>
              <a:t>Dot </a:t>
            </a:r>
            <a:r>
              <a:rPr lang="en-US" altLang="en-US" sz="2200" dirty="0"/>
              <a:t>1959, </a:t>
            </a:r>
            <a:r>
              <a:rPr lang="en-US" altLang="en-US" sz="2200" dirty="0" err="1"/>
              <a:t>Iwa</a:t>
            </a:r>
            <a:r>
              <a:rPr lang="en-US" altLang="en-US" sz="2200" dirty="0"/>
              <a:t> 1982, and </a:t>
            </a:r>
            <a:r>
              <a:rPr lang="en-US" altLang="en-US" sz="2200" dirty="0" err="1"/>
              <a:t>Iniki</a:t>
            </a:r>
            <a:r>
              <a:rPr lang="en-US" altLang="en-US" sz="2200" dirty="0"/>
              <a:t> 1992 all impacted Kauai</a:t>
            </a:r>
          </a:p>
          <a:p>
            <a:pPr marL="863600" lvl="1" indent="-355600"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endParaRPr lang="en-US" altLang="en-US" sz="900" dirty="0"/>
          </a:p>
          <a:p>
            <a:pPr marL="393700" indent="-393700">
              <a:lnSpc>
                <a:spcPct val="105000"/>
              </a:lnSpc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r>
              <a:rPr lang="en-US" altLang="en-US" b="1" dirty="0">
                <a:solidFill>
                  <a:srgbClr val="455C29"/>
                </a:solidFill>
              </a:rPr>
              <a:t>There is no Hawaiian word for hurricane</a:t>
            </a:r>
          </a:p>
          <a:p>
            <a:pPr marL="863600" lvl="1" indent="-355600">
              <a:lnSpc>
                <a:spcPct val="105000"/>
              </a:lnSpc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r>
              <a:rPr lang="en-US" altLang="en-US" sz="2200" dirty="0"/>
              <a:t>No “Hawaiian Term” actually is not a surprise, since words such as Hurricane and Typhoon arise from local words for the winds observed.</a:t>
            </a:r>
          </a:p>
          <a:p>
            <a:pPr marL="863600" lvl="1" indent="-355600">
              <a:tabLst>
                <a:tab pos="531813" algn="l"/>
                <a:tab pos="1344613" algn="l"/>
                <a:tab pos="1739900" algn="l"/>
                <a:tab pos="1955800" algn="l"/>
                <a:tab pos="2644775" algn="l"/>
                <a:tab pos="3251200" algn="l"/>
                <a:tab pos="3944938" algn="l"/>
                <a:tab pos="4546600" algn="l"/>
                <a:tab pos="5245100" algn="l"/>
                <a:tab pos="5854700" algn="l"/>
                <a:tab pos="6545263" algn="l"/>
                <a:tab pos="7150100" algn="l"/>
                <a:tab pos="7847013" algn="l"/>
                <a:tab pos="8458200" algn="l"/>
                <a:tab pos="9147175" algn="l"/>
                <a:tab pos="9753600" algn="l"/>
                <a:tab pos="10447338" algn="l"/>
                <a:tab pos="11049000" algn="l"/>
              </a:tabLst>
            </a:pPr>
            <a:r>
              <a:rPr lang="en-US" altLang="en-US" sz="2200" dirty="0"/>
              <a:t>David </a:t>
            </a:r>
            <a:r>
              <a:rPr lang="en-US" altLang="en-US" sz="2200" dirty="0" err="1"/>
              <a:t>Malo</a:t>
            </a:r>
            <a:r>
              <a:rPr lang="en-US" altLang="en-US" sz="2200" dirty="0"/>
              <a:t> (1843) defined five different Kona </a:t>
            </a:r>
            <a:r>
              <a:rPr lang="en-US" altLang="en-US" sz="2200" dirty="0" smtClean="0"/>
              <a:t>Winds but none for hurricanes.</a:t>
            </a:r>
            <a:endParaRPr lang="en-US" altLang="en-US" sz="2200" dirty="0"/>
          </a:p>
        </p:txBody>
      </p:sp>
      <p:pic>
        <p:nvPicPr>
          <p:cNvPr id="16389" name="Picture 5" descr="250px-Hurricane_Inik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990" y="1687132"/>
            <a:ext cx="2845181" cy="2176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90" name="Picture 7" descr="floss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325" y="1687132"/>
            <a:ext cx="2532836" cy="2176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91" name="Picture 9" descr="Fig9_wa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325" y="4029166"/>
            <a:ext cx="3100065" cy="2176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92" name="Picture 11" descr="http://www.soest.hawaii.edu/met/Faculty/businger/poster/hurricane/Fig3_wind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219" y="4029166"/>
            <a:ext cx="2277952" cy="2176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2558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0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0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4334"/>
            <a:ext cx="12192000" cy="704156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Eastern Pacific Hurricane Climatology 	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52" y="1137521"/>
            <a:ext cx="11793842" cy="552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96775" y="1384054"/>
            <a:ext cx="5912364" cy="1526571"/>
          </a:xfrm>
        </p:spPr>
        <p:txBody>
          <a:bodyPr vert="horz" lIns="91440" tIns="45720" rIns="35717" bIns="45720" rtlCol="0">
            <a:normAutofit/>
          </a:bodyPr>
          <a:lstStyle/>
          <a:p>
            <a:pPr marL="0" indent="0">
              <a:buNone/>
              <a:tabLst>
                <a:tab pos="531813" algn="l"/>
                <a:tab pos="1344613" algn="l"/>
                <a:tab pos="2644775" algn="l"/>
                <a:tab pos="3944938" algn="l"/>
                <a:tab pos="5245100" algn="l"/>
                <a:tab pos="6545263" algn="l"/>
                <a:tab pos="7847013" algn="l"/>
                <a:tab pos="9147175" algn="l"/>
                <a:tab pos="10447338" algn="l"/>
              </a:tabLst>
            </a:pPr>
            <a:r>
              <a:rPr lang="en-US" altLang="en-US" sz="2400" smtClean="0">
                <a:solidFill>
                  <a:schemeClr val="bg1"/>
                </a:solidFill>
              </a:rPr>
              <a:t>Simulation </a:t>
            </a:r>
            <a:r>
              <a:rPr lang="en-US" altLang="en-US" sz="2400" dirty="0">
                <a:solidFill>
                  <a:schemeClr val="bg1"/>
                </a:solidFill>
              </a:rPr>
              <a:t>showing the number of times a hurricane passes within 75 nautical miles per 10 years in the Eastern and Central Pacific.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064503" y="5218981"/>
            <a:ext cx="10512145" cy="1130708"/>
          </a:xfrm>
          <a:prstGeom prst="rect">
            <a:avLst/>
          </a:prstGeom>
        </p:spPr>
        <p:txBody>
          <a:bodyPr vert="horz" lIns="91440" tIns="45720" rIns="35717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531813" algn="l"/>
                <a:tab pos="1344613" algn="l"/>
                <a:tab pos="2644775" algn="l"/>
                <a:tab pos="3944938" algn="l"/>
                <a:tab pos="5245100" algn="l"/>
                <a:tab pos="6545263" algn="l"/>
                <a:tab pos="7847013" algn="l"/>
                <a:tab pos="9147175" algn="l"/>
                <a:tab pos="10447338" algn="l"/>
              </a:tabLst>
            </a:pPr>
            <a:r>
              <a:rPr lang="en-US" altLang="en-US" sz="2400" dirty="0" smtClean="0">
                <a:solidFill>
                  <a:schemeClr val="bg1"/>
                </a:solidFill>
              </a:rPr>
              <a:t>Red is more likely and blue is less likely.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531813" algn="l"/>
                <a:tab pos="1344613" algn="l"/>
                <a:tab pos="2644775" algn="l"/>
                <a:tab pos="3944938" algn="l"/>
                <a:tab pos="5245100" algn="l"/>
                <a:tab pos="6545263" algn="l"/>
                <a:tab pos="7847013" algn="l"/>
                <a:tab pos="9147175" algn="l"/>
                <a:tab pos="10447338" algn="l"/>
              </a:tabLst>
            </a:pPr>
            <a:r>
              <a:rPr lang="en-US" altLang="en-US" sz="2400" dirty="0" smtClean="0">
                <a:solidFill>
                  <a:schemeClr val="bg1"/>
                </a:solidFill>
              </a:rPr>
              <a:t>Hawaii is on the edges of the blue area, meaning hurricanes are not likely to hit.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7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0019763" y="-9525"/>
            <a:ext cx="2172237" cy="2044387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ct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  <a:tab pos="11709400" algn="l"/>
              </a:tabLst>
            </a:pPr>
            <a:r>
              <a:rPr lang="en-US" alt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Hawaii Hurricane Climatology 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	</a:t>
            </a:r>
          </a:p>
        </p:txBody>
      </p:sp>
      <p:sp>
        <p:nvSpPr>
          <p:cNvPr id="17412" name="Rectangle 3"/>
          <p:cNvSpPr>
            <a:spLocks/>
          </p:cNvSpPr>
          <p:nvPr/>
        </p:nvSpPr>
        <p:spPr bwMode="auto">
          <a:xfrm>
            <a:off x="10174309" y="1804986"/>
            <a:ext cx="1918953" cy="229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4001E"/>
                </a:solidFill>
                <a:sym typeface="Arial" panose="020B0604020202020204" pitchFamily="34" charset="0"/>
              </a:rPr>
              <a:t>Hurricane tracks in the central Pacific from </a:t>
            </a:r>
            <a:r>
              <a:rPr lang="en-US" altLang="en-US" sz="2400" b="1" dirty="0">
                <a:solidFill>
                  <a:srgbClr val="455C29"/>
                </a:solidFill>
                <a:sym typeface="Arial" panose="020B0604020202020204" pitchFamily="34" charset="0"/>
              </a:rPr>
              <a:t>1832 to </a:t>
            </a:r>
            <a:r>
              <a:rPr lang="en-US" altLang="en-US" sz="2400" b="1" dirty="0" smtClean="0">
                <a:solidFill>
                  <a:srgbClr val="455C29"/>
                </a:solidFill>
                <a:sym typeface="Arial" panose="020B0604020202020204" pitchFamily="34" charset="0"/>
              </a:rPr>
              <a:t>1949</a:t>
            </a:r>
          </a:p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04001E"/>
              </a:solidFill>
              <a:sym typeface="Arial" panose="020B0604020202020204" pitchFamily="34" charset="0"/>
            </a:endParaRPr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6" y="167817"/>
            <a:ext cx="9865217" cy="6597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ctangle 3"/>
          <p:cNvSpPr>
            <a:spLocks/>
          </p:cNvSpPr>
          <p:nvPr/>
        </p:nvSpPr>
        <p:spPr bwMode="auto">
          <a:xfrm>
            <a:off x="10086460" y="3839848"/>
            <a:ext cx="2094650" cy="22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r>
              <a:rPr lang="en-US" altLang="en-US" sz="2400" dirty="0" smtClean="0">
                <a:solidFill>
                  <a:srgbClr val="04001E"/>
                </a:solidFill>
                <a:sym typeface="Arial" panose="020B0604020202020204" pitchFamily="34" charset="0"/>
              </a:rPr>
              <a:t>Notice the Wind Shear! </a:t>
            </a:r>
          </a:p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endParaRPr lang="en-US" altLang="en-US" sz="2400" dirty="0">
              <a:solidFill>
                <a:srgbClr val="04001E"/>
              </a:solidFill>
              <a:sym typeface="Arial" panose="020B0604020202020204" pitchFamily="34" charset="0"/>
            </a:endParaRPr>
          </a:p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r>
              <a:rPr lang="en-US" altLang="en-US" sz="2400" dirty="0" err="1" smtClean="0">
                <a:solidFill>
                  <a:srgbClr val="04001E"/>
                </a:solidFill>
                <a:sym typeface="Arial" panose="020B0604020202020204" pitchFamily="34" charset="0"/>
              </a:rPr>
              <a:t>Tradewinds</a:t>
            </a:r>
            <a:r>
              <a:rPr lang="en-US" altLang="en-US" sz="2400" dirty="0" smtClean="0">
                <a:solidFill>
                  <a:srgbClr val="04001E"/>
                </a:solidFill>
                <a:sym typeface="Arial" panose="020B0604020202020204" pitchFamily="34" charset="0"/>
              </a:rPr>
              <a:t> and Winds Aloft go in </a:t>
            </a:r>
            <a:r>
              <a:rPr lang="en-US" altLang="en-US" sz="2400" b="1" dirty="0" smtClean="0">
                <a:solidFill>
                  <a:srgbClr val="455C29"/>
                </a:solidFill>
                <a:sym typeface="Arial" panose="020B0604020202020204" pitchFamily="34" charset="0"/>
              </a:rPr>
              <a:t>OPPOSITE </a:t>
            </a:r>
            <a:r>
              <a:rPr lang="en-US" altLang="en-US" sz="2400" dirty="0" smtClean="0">
                <a:solidFill>
                  <a:srgbClr val="04001E"/>
                </a:solidFill>
                <a:sym typeface="Arial" panose="020B0604020202020204" pitchFamily="34" charset="0"/>
              </a:rPr>
              <a:t>directions</a:t>
            </a:r>
            <a:endParaRPr lang="en-US" altLang="en-US" sz="2400" dirty="0">
              <a:solidFill>
                <a:srgbClr val="04001E"/>
              </a:solidFill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58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633396" y="-9525"/>
            <a:ext cx="2558603" cy="2237570"/>
          </a:xfrm>
        </p:spPr>
        <p:txBody>
          <a:bodyPr vert="horz" lIns="91440" tIns="45720" rIns="0" bIns="45720" rtlCol="0" anchor="ctr">
            <a:noAutofit/>
          </a:bodyPr>
          <a:lstStyle/>
          <a:p>
            <a:pPr algn="ct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  <a:tab pos="11709400" algn="l"/>
              </a:tabLst>
            </a:pPr>
            <a:r>
              <a:rPr lang="en-US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	Hawaii Hurricane Climatology	 	</a:t>
            </a:r>
          </a:p>
        </p:txBody>
      </p:sp>
      <p:sp>
        <p:nvSpPr>
          <p:cNvPr id="19460" name="Rectangle 3"/>
          <p:cNvSpPr>
            <a:spLocks/>
          </p:cNvSpPr>
          <p:nvPr/>
        </p:nvSpPr>
        <p:spPr bwMode="auto">
          <a:xfrm>
            <a:off x="9780788" y="1970469"/>
            <a:ext cx="2242042" cy="162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4001E"/>
                </a:solidFill>
                <a:sym typeface="Arial" panose="020B0604020202020204" pitchFamily="34" charset="0"/>
              </a:rPr>
              <a:t>Hurricane tracks in the central Pacific from </a:t>
            </a:r>
            <a:r>
              <a:rPr lang="en-US" altLang="en-US" sz="2400" b="1" dirty="0">
                <a:solidFill>
                  <a:srgbClr val="455C29"/>
                </a:solidFill>
                <a:sym typeface="Arial" panose="020B0604020202020204" pitchFamily="34" charset="0"/>
              </a:rPr>
              <a:t>1949-1998</a:t>
            </a: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91" y="154571"/>
            <a:ext cx="9486005" cy="663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/>
          </p:cNvSpPr>
          <p:nvPr/>
        </p:nvSpPr>
        <p:spPr bwMode="auto">
          <a:xfrm>
            <a:off x="9865372" y="3615612"/>
            <a:ext cx="2094650" cy="22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793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r>
              <a:rPr lang="en-US" altLang="en-US" sz="2400" dirty="0" smtClean="0">
                <a:solidFill>
                  <a:srgbClr val="04001E"/>
                </a:solidFill>
                <a:sym typeface="Arial" panose="020B0604020202020204" pitchFamily="34" charset="0"/>
              </a:rPr>
              <a:t>Notice the Wind Shear! </a:t>
            </a:r>
          </a:p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endParaRPr lang="en-US" altLang="en-US" sz="2400" dirty="0">
              <a:solidFill>
                <a:srgbClr val="04001E"/>
              </a:solidFill>
              <a:sym typeface="Arial" panose="020B0604020202020204" pitchFamily="34" charset="0"/>
            </a:endParaRPr>
          </a:p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r>
              <a:rPr lang="en-US" altLang="en-US" sz="2400" dirty="0" err="1" smtClean="0">
                <a:solidFill>
                  <a:srgbClr val="04001E"/>
                </a:solidFill>
                <a:sym typeface="Arial" panose="020B0604020202020204" pitchFamily="34" charset="0"/>
              </a:rPr>
              <a:t>Tradewinds</a:t>
            </a:r>
            <a:r>
              <a:rPr lang="en-US" altLang="en-US" sz="2400" dirty="0" smtClean="0">
                <a:solidFill>
                  <a:srgbClr val="04001E"/>
                </a:solidFill>
                <a:sym typeface="Arial" panose="020B0604020202020204" pitchFamily="34" charset="0"/>
              </a:rPr>
              <a:t> and Winds Aloft go in </a:t>
            </a:r>
            <a:r>
              <a:rPr lang="en-US" altLang="en-US" sz="2400" b="1" dirty="0" smtClean="0">
                <a:solidFill>
                  <a:srgbClr val="455C29"/>
                </a:solidFill>
                <a:sym typeface="Arial" panose="020B0604020202020204" pitchFamily="34" charset="0"/>
              </a:rPr>
              <a:t>OPPOSITE </a:t>
            </a:r>
            <a:r>
              <a:rPr lang="en-US" altLang="en-US" sz="2400" dirty="0" smtClean="0">
                <a:solidFill>
                  <a:srgbClr val="04001E"/>
                </a:solidFill>
                <a:sym typeface="Arial" panose="020B0604020202020204" pitchFamily="34" charset="0"/>
              </a:rPr>
              <a:t>directions</a:t>
            </a:r>
            <a:endParaRPr lang="en-US" altLang="en-US" sz="2400" dirty="0">
              <a:solidFill>
                <a:srgbClr val="04001E"/>
              </a:solidFill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80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435" name="Rectangle 2"/>
          <p:cNvSpPr>
            <a:spLocks/>
          </p:cNvSpPr>
          <p:nvPr/>
        </p:nvSpPr>
        <p:spPr bwMode="auto">
          <a:xfrm>
            <a:off x="399474" y="2754624"/>
            <a:ext cx="3922277" cy="388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297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r>
              <a:rPr lang="en-US" altLang="en-US" sz="2400" b="1" dirty="0">
                <a:solidFill>
                  <a:srgbClr val="455C29"/>
                </a:solidFill>
                <a:sym typeface="Arial" panose="020B0604020202020204" pitchFamily="34" charset="0"/>
              </a:rPr>
              <a:t>Tropical Cyclone </a:t>
            </a:r>
            <a:r>
              <a:rPr lang="en-US" altLang="en-US" sz="2400" dirty="0">
                <a:solidFill>
                  <a:srgbClr val="040020"/>
                </a:solidFill>
                <a:sym typeface="Arial" panose="020B0604020202020204" pitchFamily="34" charset="0"/>
              </a:rPr>
              <a:t>tracks within 200 miles of the Hawaiian Islands since 1949</a:t>
            </a:r>
            <a:r>
              <a:rPr lang="en-US" altLang="en-US" sz="2400" dirty="0" smtClean="0">
                <a:solidFill>
                  <a:srgbClr val="040020"/>
                </a:solidFill>
                <a:sym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endParaRPr lang="en-US" altLang="en-US" sz="2400" dirty="0">
              <a:solidFill>
                <a:srgbClr val="040020"/>
              </a:solidFill>
              <a:sym typeface="Arial" panose="020B0604020202020204" pitchFamily="34" charset="0"/>
            </a:endParaRPr>
          </a:p>
          <a:p>
            <a:pPr marL="342900" indent="-342900">
              <a:lnSpc>
                <a:spcPct val="102000"/>
              </a:lnSpc>
              <a:spcBef>
                <a:spcPct val="0"/>
              </a:spcBef>
            </a:pPr>
            <a:r>
              <a:rPr lang="en-US" altLang="en-US" sz="2400" b="1" dirty="0" smtClean="0">
                <a:solidFill>
                  <a:srgbClr val="455C29"/>
                </a:solidFill>
                <a:sym typeface="Arial" panose="020B0604020202020204" pitchFamily="34" charset="0"/>
              </a:rPr>
              <a:t>Kauai</a:t>
            </a:r>
            <a:r>
              <a:rPr lang="en-US" altLang="en-US" sz="2400" dirty="0" smtClean="0">
                <a:solidFill>
                  <a:srgbClr val="040020"/>
                </a:solidFill>
                <a:sym typeface="Arial" panose="020B0604020202020204" pitchFamily="34" charset="0"/>
              </a:rPr>
              <a:t> is the only island to be hit directly with storms that reached Hurricane intensity.</a:t>
            </a:r>
            <a:endParaRPr lang="en-US" altLang="en-US" sz="2400" dirty="0">
              <a:solidFill>
                <a:srgbClr val="040020"/>
              </a:solidFill>
              <a:sym typeface="Arial" panose="020B0604020202020204" pitchFamily="34" charset="0"/>
            </a:endParaRP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225" y="155015"/>
            <a:ext cx="7230369" cy="648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4"/>
          <p:cNvSpPr>
            <a:spLocks/>
          </p:cNvSpPr>
          <p:nvPr/>
        </p:nvSpPr>
        <p:spPr bwMode="auto">
          <a:xfrm>
            <a:off x="0" y="-9526"/>
            <a:ext cx="3734873" cy="234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9E9E9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20675" indent="-28575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2938" indent="-228600" defTabSz="642938">
              <a:spcBef>
                <a:spcPct val="20000"/>
              </a:spcBef>
              <a:buChar char="•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3613" indent="-228600" defTabSz="642938">
              <a:spcBef>
                <a:spcPct val="20000"/>
              </a:spcBef>
              <a:buChar char="–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5875" indent="-228600" defTabSz="642938">
              <a:spcBef>
                <a:spcPct val="20000"/>
              </a:spcBef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430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002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574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14675" indent="-228600" defTabSz="6429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1225" algn="l"/>
                <a:tab pos="1830388" algn="l"/>
                <a:tab pos="2741613" algn="l"/>
                <a:tab pos="3660775" algn="l"/>
                <a:tab pos="4572000" algn="l"/>
                <a:tab pos="5483225" algn="l"/>
                <a:tab pos="6402388" algn="l"/>
                <a:tab pos="7313613" algn="l"/>
                <a:tab pos="8232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ct val="0"/>
              </a:spcBef>
              <a:buFontTx/>
              <a:buNone/>
            </a:pP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" panose="02020603050405020304" pitchFamily="18" charset="0"/>
                <a:sym typeface="Times" panose="02020603050405020304" pitchFamily="18" charset="0"/>
              </a:rPr>
              <a:t>Hawaii Hurricane Climatology</a:t>
            </a:r>
          </a:p>
        </p:txBody>
      </p:sp>
    </p:spTree>
    <p:extLst>
      <p:ext uri="{BB962C8B-B14F-4D97-AF65-F5344CB8AC3E}">
        <p14:creationId xmlns:p14="http://schemas.microsoft.com/office/powerpoint/2010/main" val="36260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053070" cy="1089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Impacts on Hawaii 	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4" y="942303"/>
            <a:ext cx="5728954" cy="5728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737" y="280309"/>
            <a:ext cx="5766812" cy="3067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883" y="3573708"/>
            <a:ext cx="5764666" cy="3101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93" y="1101158"/>
            <a:ext cx="2135344" cy="1522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94" y="1080108"/>
            <a:ext cx="2071355" cy="1543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6221280" y="649915"/>
            <a:ext cx="280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BEFORE INIKI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4888" y="3573708"/>
            <a:ext cx="2678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AFTER INIKI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284887" y="6248400"/>
            <a:ext cx="5676662" cy="401638"/>
          </a:xfrm>
          <a:prstGeom prst="rect">
            <a:avLst/>
          </a:prstGeom>
        </p:spPr>
        <p:txBody>
          <a:bodyPr vert="horz" lIns="91440" tIns="45720" rIns="35717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tabLst>
                <a:tab pos="531813" algn="l"/>
                <a:tab pos="1344613" algn="l"/>
                <a:tab pos="2644775" algn="l"/>
                <a:tab pos="3944938" algn="l"/>
                <a:tab pos="5245100" algn="l"/>
                <a:tab pos="6545263" algn="l"/>
                <a:tab pos="7847013" algn="l"/>
                <a:tab pos="9147175" algn="l"/>
                <a:tab pos="10447338" algn="l"/>
              </a:tabLst>
            </a:pPr>
            <a:r>
              <a:rPr lang="en-US" altLang="en-US" u="sng" smtClean="0">
                <a:hlinkClick r:id="rId8"/>
              </a:rPr>
              <a:t>http://helzhalfacre.com/iniki/</a:t>
            </a:r>
            <a:endParaRPr lang="en-US" altLang="en-US" u="sng" dirty="0" smtClean="0"/>
          </a:p>
        </p:txBody>
      </p:sp>
    </p:spTree>
    <p:extLst>
      <p:ext uri="{BB962C8B-B14F-4D97-AF65-F5344CB8AC3E}">
        <p14:creationId xmlns:p14="http://schemas.microsoft.com/office/powerpoint/2010/main" val="35495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Iniki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Impacts 	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5650" y="1687132"/>
            <a:ext cx="5531421" cy="4679324"/>
          </a:xfrm>
        </p:spPr>
        <p:txBody>
          <a:bodyPr vert="horz" lIns="91440" tIns="45720" rIns="35717" bIns="45720" rtlCol="0">
            <a:noAutofit/>
          </a:bodyPr>
          <a:lstStyle/>
          <a:p>
            <a:pPr marL="495300" indent="-495300">
              <a:spcBef>
                <a:spcPct val="0"/>
              </a:spcBef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r>
              <a:rPr lang="en-US" altLang="en-US" b="1" dirty="0">
                <a:solidFill>
                  <a:srgbClr val="455C29"/>
                </a:solidFill>
              </a:rPr>
              <a:t>90% of  structures </a:t>
            </a:r>
            <a:r>
              <a:rPr lang="en-US" altLang="en-US" dirty="0"/>
              <a:t>on Kauai affected</a:t>
            </a:r>
          </a:p>
          <a:p>
            <a:pPr marL="495300" indent="-495300">
              <a:spcBef>
                <a:spcPct val="0"/>
              </a:spcBef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endParaRPr lang="en-US" altLang="en-US" sz="1050" dirty="0"/>
          </a:p>
          <a:p>
            <a:pPr marL="495300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r>
              <a:rPr lang="en-US" altLang="en-US" b="1" dirty="0">
                <a:solidFill>
                  <a:srgbClr val="455C29"/>
                </a:solidFill>
              </a:rPr>
              <a:t>14,118 damaged or destroyed</a:t>
            </a:r>
          </a:p>
          <a:p>
            <a:pPr marL="495300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endParaRPr lang="en-US" altLang="en-US" sz="1050" dirty="0"/>
          </a:p>
          <a:p>
            <a:pPr marL="495300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r>
              <a:rPr lang="en-US" altLang="en-US" b="1" dirty="0">
                <a:solidFill>
                  <a:srgbClr val="455C29"/>
                </a:solidFill>
              </a:rPr>
              <a:t>30%</a:t>
            </a:r>
            <a:r>
              <a:rPr lang="en-US" altLang="en-US" dirty="0"/>
              <a:t> telephone poles down</a:t>
            </a:r>
          </a:p>
          <a:p>
            <a:pPr marL="495300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endParaRPr lang="en-US" altLang="en-US" sz="1050" dirty="0"/>
          </a:p>
          <a:p>
            <a:pPr marL="495300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r>
              <a:rPr lang="en-US" altLang="en-US" dirty="0"/>
              <a:t>3 years later unemployment </a:t>
            </a:r>
            <a:r>
              <a:rPr lang="en-US" altLang="en-US" b="1" dirty="0" smtClean="0">
                <a:solidFill>
                  <a:srgbClr val="455C29"/>
                </a:solidFill>
              </a:rPr>
              <a:t>12%</a:t>
            </a:r>
            <a:endParaRPr lang="en-US" altLang="en-US" b="1" dirty="0">
              <a:solidFill>
                <a:srgbClr val="455C29"/>
              </a:solidFill>
            </a:endParaRPr>
          </a:p>
          <a:p>
            <a:pPr marL="495300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endParaRPr lang="en-US" altLang="en-US" sz="1050" dirty="0"/>
          </a:p>
          <a:p>
            <a:pPr marL="495300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r>
              <a:rPr lang="en-US" altLang="en-US" b="1" dirty="0">
                <a:solidFill>
                  <a:srgbClr val="455C29"/>
                </a:solidFill>
              </a:rPr>
              <a:t>Social fabric </a:t>
            </a:r>
            <a:r>
              <a:rPr lang="en-US" altLang="en-US" b="1" dirty="0" smtClean="0">
                <a:solidFill>
                  <a:srgbClr val="455C29"/>
                </a:solidFill>
              </a:rPr>
              <a:t>altered</a:t>
            </a:r>
          </a:p>
          <a:p>
            <a:pPr marL="952500" lvl="1" indent="-495300">
              <a:buClr>
                <a:srgbClr val="00003A"/>
              </a:buClr>
              <a:buSzPct val="102000"/>
              <a:tabLst>
                <a:tab pos="536575" algn="l"/>
                <a:tab pos="1349375" algn="l"/>
                <a:tab pos="2649538" algn="l"/>
                <a:tab pos="3949700" algn="l"/>
                <a:tab pos="5249863" algn="l"/>
                <a:tab pos="6550025" algn="l"/>
                <a:tab pos="7851775" algn="l"/>
                <a:tab pos="9151938" algn="l"/>
                <a:tab pos="10452100" algn="l"/>
              </a:tabLst>
            </a:pPr>
            <a:r>
              <a:rPr lang="en-US" altLang="en-US" dirty="0" smtClean="0"/>
              <a:t>10</a:t>
            </a:r>
            <a:r>
              <a:rPr lang="en-US" altLang="en-US" dirty="0"/>
              <a:t>% </a:t>
            </a:r>
            <a:r>
              <a:rPr lang="en-US" altLang="en-US" dirty="0" smtClean="0"/>
              <a:t>moved away to other islands or to the mainland</a:t>
            </a:r>
            <a:endParaRPr lang="en-US" altLang="en-US" dirty="0"/>
          </a:p>
        </p:txBody>
      </p:sp>
      <p:pic>
        <p:nvPicPr>
          <p:cNvPr id="23557" name="Picture 6" descr="http://www.soest.hawaii.edu/met/Faculty/businger/poster/hurricane/Fig1_ini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87" y="141739"/>
            <a:ext cx="6560824" cy="6574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444594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Super Typhoon Yolanda </a:t>
            </a:r>
            <a:r>
              <a:rPr lang="en-US" alt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a.k.a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Haiyan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12" y="1560312"/>
            <a:ext cx="11841334" cy="5135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2547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99726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Super Typhoon Haiyan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sdfdsdf</a:t>
            </a:r>
            <a:endParaRPr lang="en-US" dirty="0"/>
          </a:p>
        </p:txBody>
      </p:sp>
      <p:pic>
        <p:nvPicPr>
          <p:cNvPr id="16386" name="Picture 2" descr="https://www.indybay.org/uploads/2013/11/13/2013-super-typhoon-haiyan-yolan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352" y="5000908"/>
            <a:ext cx="2873599" cy="1727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8" name="Picture 4" descr="Haiyan Nov 7 2013 1345Z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0" y="140786"/>
            <a:ext cx="4806252" cy="6174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160420" y="6358905"/>
            <a:ext cx="4806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Typhoon Haiyan at peak intensity on November 7</a:t>
            </a: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5360551" y="937926"/>
            <a:ext cx="6954335" cy="592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455C29"/>
                </a:solidFill>
              </a:rPr>
              <a:t>Formed</a:t>
            </a:r>
            <a:r>
              <a:rPr lang="en-US" dirty="0" smtClean="0"/>
              <a:t>: November 3, 2013</a:t>
            </a:r>
          </a:p>
          <a:p>
            <a:r>
              <a:rPr lang="en-US" b="1" dirty="0" smtClean="0">
                <a:solidFill>
                  <a:srgbClr val="455C29"/>
                </a:solidFill>
              </a:rPr>
              <a:t>Dissipated</a:t>
            </a:r>
            <a:r>
              <a:rPr lang="en-US" dirty="0" smtClean="0"/>
              <a:t>: November 11, 2013</a:t>
            </a:r>
          </a:p>
          <a:p>
            <a:r>
              <a:rPr lang="en-US" b="1" dirty="0" smtClean="0">
                <a:solidFill>
                  <a:srgbClr val="455C29"/>
                </a:solidFill>
              </a:rPr>
              <a:t>Highest Winds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10-minute sustained: 145 mph (230 km/h)</a:t>
            </a:r>
          </a:p>
          <a:p>
            <a:pPr lvl="1"/>
            <a:r>
              <a:rPr lang="en-US" dirty="0" smtClean="0"/>
              <a:t>1-minute sustained: 195 mph (315 km/h)</a:t>
            </a:r>
          </a:p>
          <a:p>
            <a:r>
              <a:rPr lang="en-US" b="1" dirty="0" smtClean="0">
                <a:solidFill>
                  <a:srgbClr val="455C29"/>
                </a:solidFill>
              </a:rPr>
              <a:t>Lowest Pressure</a:t>
            </a:r>
            <a:r>
              <a:rPr lang="en-US" dirty="0" smtClean="0"/>
              <a:t>: 895 </a:t>
            </a:r>
            <a:r>
              <a:rPr lang="en-US" dirty="0" err="1" smtClean="0"/>
              <a:t>mb</a:t>
            </a:r>
            <a:r>
              <a:rPr lang="en-US" dirty="0" smtClean="0"/>
              <a:t> (26.43 </a:t>
            </a:r>
            <a:r>
              <a:rPr lang="en-US" dirty="0" err="1" smtClean="0"/>
              <a:t>inHg</a:t>
            </a:r>
            <a:r>
              <a:rPr lang="en-US" dirty="0" smtClean="0"/>
              <a:t>)</a:t>
            </a:r>
          </a:p>
          <a:p>
            <a:r>
              <a:rPr lang="en-US" b="1" dirty="0" smtClean="0">
                <a:solidFill>
                  <a:srgbClr val="455C29"/>
                </a:solidFill>
              </a:rPr>
              <a:t>Fatalities</a:t>
            </a:r>
            <a:r>
              <a:rPr lang="en-US" dirty="0" smtClean="0"/>
              <a:t>: 6,340 confirmed, 1,061 missing</a:t>
            </a:r>
          </a:p>
          <a:p>
            <a:r>
              <a:rPr lang="en-US" b="1" dirty="0" smtClean="0">
                <a:solidFill>
                  <a:srgbClr val="455C29"/>
                </a:solidFill>
              </a:rPr>
              <a:t>Damage</a:t>
            </a:r>
            <a:r>
              <a:rPr lang="en-US" dirty="0" smtClean="0"/>
              <a:t>: $2.86 billion (US 2013 dollars)</a:t>
            </a:r>
          </a:p>
          <a:p>
            <a:r>
              <a:rPr lang="en-US" b="1" dirty="0" smtClean="0">
                <a:solidFill>
                  <a:srgbClr val="455C29"/>
                </a:solidFill>
              </a:rPr>
              <a:t>Areas Affected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Micronesia</a:t>
            </a:r>
          </a:p>
          <a:p>
            <a:pPr lvl="1"/>
            <a:r>
              <a:rPr lang="en-US" dirty="0" smtClean="0"/>
              <a:t>Philippines</a:t>
            </a:r>
          </a:p>
          <a:p>
            <a:pPr lvl="1"/>
            <a:r>
              <a:rPr lang="en-US" dirty="0" smtClean="0"/>
              <a:t>Southern China</a:t>
            </a:r>
          </a:p>
          <a:p>
            <a:pPr lvl="1"/>
            <a:r>
              <a:rPr lang="en-US" dirty="0" smtClean="0"/>
              <a:t>Vietnam</a:t>
            </a:r>
          </a:p>
        </p:txBody>
      </p:sp>
    </p:spTree>
    <p:extLst>
      <p:ext uri="{BB962C8B-B14F-4D97-AF65-F5344CB8AC3E}">
        <p14:creationId xmlns:p14="http://schemas.microsoft.com/office/powerpoint/2010/main" val="1793043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Yolanda (Haiyan) From Space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13316" name="Picture 4" descr="http://www.abc.net.au/news/linkableblob/5080826/data/space-haiyan-geosat-da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31" y="1452613"/>
            <a:ext cx="11712339" cy="5019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23505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56" y="226990"/>
            <a:ext cx="11826489" cy="6404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69759" y="0"/>
            <a:ext cx="2532845" cy="3068392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Super Typhoon Haiyan Track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5210426" y="4078579"/>
            <a:ext cx="6890197" cy="1777284"/>
          </a:xfrm>
        </p:spPr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smtClean="0"/>
              <a:t>13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named storm of the 2013 Pacific typhoon season</a:t>
            </a:r>
          </a:p>
          <a:p>
            <a:r>
              <a:rPr lang="en-US" sz="2000" dirty="0" smtClean="0"/>
              <a:t>Haiyan </a:t>
            </a:r>
            <a:r>
              <a:rPr lang="en-US" sz="2000" dirty="0"/>
              <a:t>originated from </a:t>
            </a:r>
            <a:r>
              <a:rPr lang="en-US" sz="2000" dirty="0" smtClean="0"/>
              <a:t>an area of low pressure several </a:t>
            </a:r>
            <a:r>
              <a:rPr lang="en-US" sz="2000" dirty="0"/>
              <a:t>hundred kilometers east-southeast </a:t>
            </a:r>
            <a:r>
              <a:rPr lang="en-US" sz="2000" dirty="0" smtClean="0"/>
              <a:t>of </a:t>
            </a:r>
            <a:r>
              <a:rPr lang="en-US" sz="2000" b="1" dirty="0" err="1" smtClean="0">
                <a:solidFill>
                  <a:srgbClr val="455C29"/>
                </a:solidFill>
              </a:rPr>
              <a:t>Pohnpei</a:t>
            </a:r>
            <a:r>
              <a:rPr lang="en-US" sz="2000" b="1" dirty="0" smtClean="0">
                <a:solidFill>
                  <a:srgbClr val="455C29"/>
                </a:solidFill>
              </a:rPr>
              <a:t> </a:t>
            </a:r>
            <a:r>
              <a:rPr lang="en-US" sz="2000" b="1" dirty="0">
                <a:solidFill>
                  <a:srgbClr val="455C29"/>
                </a:solidFill>
              </a:rPr>
              <a:t>in </a:t>
            </a:r>
            <a:r>
              <a:rPr lang="en-US" sz="2000" b="1" dirty="0" smtClean="0">
                <a:solidFill>
                  <a:srgbClr val="455C29"/>
                </a:solidFill>
              </a:rPr>
              <a:t>the Federated States of Micronesia</a:t>
            </a:r>
            <a:r>
              <a:rPr lang="en-US" sz="2000" dirty="0" smtClean="0"/>
              <a:t> on </a:t>
            </a:r>
            <a:r>
              <a:rPr lang="en-US" sz="2000" dirty="0"/>
              <a:t>November 2, 2013.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83541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11895785" cy="920369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Super Typhoon Haiyan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15362" name="Picture 2" descr="http://weather.com.ph/images/2013110711403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926" y="920369"/>
            <a:ext cx="10104484" cy="5682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23734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1278228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Haiyan (Yolanda) Hitting the Philippines 	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845" y="1506827"/>
            <a:ext cx="7777766" cy="518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39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208691" y="0"/>
            <a:ext cx="5777248" cy="1751013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Yolanda (Haiyan) Damage in Philippines 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13318" name="Picture 6" descr="https://14n121e.files.wordpress.com/2013/11/post-haiyan-affected-areas.jpg?w=9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7" y="114724"/>
            <a:ext cx="5124763" cy="664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s://14n121e.files.wordpress.com/2013/11/post-haiyan-ph_2013-11-08_landfall.jpg?w=1200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636" y="1983347"/>
            <a:ext cx="6753316" cy="477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857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1278228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Haiyan impacts on Micronesia and 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Palau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11266" name="Picture 2" descr="http://img.static.reliefweb.int/sites/reliefweb.int/files/styles/attachment-large/public/resources-pdf-previews/165088-Map2-Palau_TS%20Haiyan_Nov6.png?itok=TKYMRpQ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8" y="1735428"/>
            <a:ext cx="64770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6915955" y="1506828"/>
            <a:ext cx="5087154" cy="5228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455C29"/>
                </a:solidFill>
              </a:rPr>
              <a:t>Palau</a:t>
            </a:r>
          </a:p>
          <a:p>
            <a:pPr lvl="1"/>
            <a:r>
              <a:rPr lang="en-US" b="1" dirty="0" smtClean="0"/>
              <a:t>the strongest tropical cyclone that struck Palau since reliable records. 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err="1" smtClean="0">
                <a:solidFill>
                  <a:srgbClr val="455C29"/>
                </a:solidFill>
              </a:rPr>
              <a:t>Kayangel</a:t>
            </a:r>
            <a:r>
              <a:rPr lang="en-US" b="1" dirty="0" smtClean="0">
                <a:solidFill>
                  <a:srgbClr val="455C29"/>
                </a:solidFill>
              </a:rPr>
              <a:t> was flooded in its entirety, and all homes were destroyed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 </a:t>
            </a:r>
            <a:r>
              <a:rPr lang="en-US" dirty="0" err="1" smtClean="0"/>
              <a:t>Kayangel</a:t>
            </a:r>
            <a:r>
              <a:rPr lang="en-US" dirty="0" smtClean="0"/>
              <a:t> in Palau, a high </a:t>
            </a:r>
            <a:r>
              <a:rPr lang="en-US" b="1" dirty="0" smtClean="0">
                <a:solidFill>
                  <a:srgbClr val="455C29"/>
                </a:solidFill>
              </a:rPr>
              <a:t>storm surge</a:t>
            </a:r>
            <a:r>
              <a:rPr lang="en-US" dirty="0" smtClean="0"/>
              <a:t> damaged several houses, while </a:t>
            </a:r>
            <a:r>
              <a:rPr lang="en-US" b="1" dirty="0" smtClean="0">
                <a:solidFill>
                  <a:srgbClr val="455C29"/>
                </a:solidFill>
              </a:rPr>
              <a:t>strong winds </a:t>
            </a:r>
            <a:r>
              <a:rPr lang="en-US" dirty="0" smtClean="0"/>
              <a:t>downed trees.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Despite residents' refusal to evacuate, </a:t>
            </a:r>
            <a:r>
              <a:rPr lang="en-US" b="1" dirty="0" smtClean="0">
                <a:solidFill>
                  <a:srgbClr val="455C29"/>
                </a:solidFill>
              </a:rPr>
              <a:t>no fatalities or major injuries</a:t>
            </a:r>
            <a:r>
              <a:rPr lang="en-US" dirty="0" smtClean="0"/>
              <a:t> took place on the island, 69 people were displaced by the storm.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3382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76063" y="125288"/>
            <a:ext cx="7769224" cy="1610139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Haiyan impacts on Micronesia and 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Palau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294967" y="1620825"/>
            <a:ext cx="8128743" cy="5098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800" b="1" dirty="0" smtClean="0">
              <a:solidFill>
                <a:srgbClr val="455C29"/>
              </a:solidFill>
            </a:endParaRPr>
          </a:p>
          <a:p>
            <a:pPr lvl="1"/>
            <a:r>
              <a:rPr lang="en-US" sz="2800" b="1" dirty="0" smtClean="0">
                <a:solidFill>
                  <a:srgbClr val="455C29"/>
                </a:solidFill>
              </a:rPr>
              <a:t>Koror, </a:t>
            </a:r>
            <a:r>
              <a:rPr lang="en-US" sz="2800" b="1" dirty="0" err="1" smtClean="0">
                <a:solidFill>
                  <a:srgbClr val="455C29"/>
                </a:solidFill>
              </a:rPr>
              <a:t>Babeldaob</a:t>
            </a:r>
            <a:r>
              <a:rPr lang="en-US" sz="2800" b="1" dirty="0" smtClean="0">
                <a:solidFill>
                  <a:srgbClr val="455C29"/>
                </a:solidFill>
              </a:rPr>
              <a:t> and </a:t>
            </a:r>
            <a:r>
              <a:rPr lang="en-US" sz="2800" b="1" dirty="0" err="1" smtClean="0">
                <a:solidFill>
                  <a:srgbClr val="455C29"/>
                </a:solidFill>
              </a:rPr>
              <a:t>Kayangel</a:t>
            </a:r>
            <a:r>
              <a:rPr lang="en-US" sz="2800" b="1" dirty="0" smtClean="0">
                <a:solidFill>
                  <a:srgbClr val="455C29"/>
                </a:solidFill>
              </a:rPr>
              <a:t> each lost access to water and power.</a:t>
            </a:r>
            <a:endParaRPr lang="en-US" sz="2800" b="1" baseline="30000" dirty="0" smtClean="0">
              <a:solidFill>
                <a:srgbClr val="455C29"/>
              </a:solidFill>
            </a:endParaRPr>
          </a:p>
          <a:p>
            <a:pPr lvl="2"/>
            <a:r>
              <a:rPr lang="en-US" sz="2400" dirty="0" smtClean="0"/>
              <a:t>In Koror, winds reaching as high as 120 km/h (75 mph) blew out rooftops and downed trees and power lines. </a:t>
            </a:r>
          </a:p>
          <a:p>
            <a:pPr lvl="2"/>
            <a:endParaRPr lang="en-US" sz="2400" dirty="0" smtClean="0"/>
          </a:p>
          <a:p>
            <a:pPr lvl="2"/>
            <a:r>
              <a:rPr lang="en-US" sz="2400" dirty="0" smtClean="0"/>
              <a:t>A causeway linking an offshore hospital to the main island was temporarily shut down after being inundated by water.</a:t>
            </a:r>
          </a:p>
          <a:p>
            <a:pPr lvl="2"/>
            <a:endParaRPr lang="en-US" sz="2400" dirty="0" smtClean="0"/>
          </a:p>
          <a:p>
            <a:pPr lvl="2"/>
            <a:r>
              <a:rPr lang="en-US" sz="2400" dirty="0" smtClean="0"/>
              <a:t>On the northern end of </a:t>
            </a:r>
            <a:r>
              <a:rPr lang="en-US" sz="2400" dirty="0" err="1" smtClean="0"/>
              <a:t>Babeldaob</a:t>
            </a:r>
            <a:r>
              <a:rPr lang="en-US" sz="2400" dirty="0" smtClean="0"/>
              <a:t>, Haiyan damaged schools and buildings.</a:t>
            </a:r>
          </a:p>
        </p:txBody>
      </p:sp>
      <p:pic>
        <p:nvPicPr>
          <p:cNvPr id="19458" name="Picture 2" descr="http://www.abc.net.au/news/image/5080612-3x2-940x6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901" y="125288"/>
            <a:ext cx="3390154" cy="1916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60" name="Picture 4" descr="http://www.oceaniatv.net/wp-content/uploads/2013/11/palau-haiyan-kayangel-0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658" y="4692015"/>
            <a:ext cx="3414395" cy="2026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62" name="Picture 6" descr="http://www.abc.net.au/news/image/5080614-3x2-700x46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901" y="2172250"/>
            <a:ext cx="3414395" cy="2277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84068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Cyclones in the South Pacific 	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10282" y="1900707"/>
            <a:ext cx="3769217" cy="5562600"/>
          </a:xfrm>
        </p:spPr>
        <p:txBody>
          <a:bodyPr>
            <a:noAutofit/>
          </a:bodyPr>
          <a:lstStyle/>
          <a:p>
            <a:r>
              <a:rPr lang="en-US" dirty="0" smtClean="0"/>
              <a:t>Most </a:t>
            </a:r>
            <a:r>
              <a:rPr lang="en-US" dirty="0"/>
              <a:t>tropical cyclones have their origins within </a:t>
            </a:r>
            <a:r>
              <a:rPr lang="en-US" b="1" dirty="0" smtClean="0">
                <a:solidFill>
                  <a:srgbClr val="455C29"/>
                </a:solidFill>
              </a:rPr>
              <a:t>the South Pacific Convergence Zone </a:t>
            </a:r>
            <a:r>
              <a:rPr lang="en-US" dirty="0" smtClean="0"/>
              <a:t>or </a:t>
            </a:r>
            <a:r>
              <a:rPr lang="en-US" dirty="0"/>
              <a:t>within the </a:t>
            </a:r>
            <a:r>
              <a:rPr lang="en-US" b="1" dirty="0">
                <a:solidFill>
                  <a:srgbClr val="455C29"/>
                </a:solidFill>
              </a:rPr>
              <a:t>Northern Australian monsoon </a:t>
            </a:r>
            <a:r>
              <a:rPr lang="en-US" b="1" dirty="0" smtClean="0">
                <a:solidFill>
                  <a:srgbClr val="455C29"/>
                </a:solidFill>
              </a:rPr>
              <a:t>trough</a:t>
            </a:r>
            <a:r>
              <a:rPr lang="en-US" dirty="0" smtClean="0"/>
              <a:t>.</a:t>
            </a:r>
          </a:p>
          <a:p>
            <a:pPr lvl="1"/>
            <a:r>
              <a:rPr lang="en-US" sz="2000" dirty="0" smtClean="0"/>
              <a:t>both </a:t>
            </a:r>
            <a:r>
              <a:rPr lang="en-US" sz="2000" dirty="0"/>
              <a:t>of which form an extensive area of cloudiness and are dominant features of the season. </a:t>
            </a:r>
            <a:endParaRPr lang="en-US" sz="2800" dirty="0" smtClean="0"/>
          </a:p>
        </p:txBody>
      </p:sp>
      <p:pic>
        <p:nvPicPr>
          <p:cNvPr id="10244" name="Picture 4" descr="https://upload.wikimedia.org/wikipedia/commons/4/43/South_Pacific_cyclone_tracks_1980-2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2" y="1723624"/>
            <a:ext cx="7799658" cy="5004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7409" y="804394"/>
            <a:ext cx="4245089" cy="919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455C29"/>
                </a:solidFill>
              </a:rPr>
              <a:t>Tropical cyclone season: November 1-April 30. </a:t>
            </a:r>
            <a:endParaRPr lang="en-US" b="1" dirty="0">
              <a:solidFill>
                <a:srgbClr val="455C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277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Cyclones in the South Pacific 	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14251" y="1811631"/>
            <a:ext cx="3872248" cy="521447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455C29"/>
                </a:solidFill>
              </a:rPr>
              <a:t>Tropical Disturbance</a:t>
            </a:r>
            <a:r>
              <a:rPr lang="en-US" sz="2400" dirty="0" smtClean="0"/>
              <a:t>: 10-minute </a:t>
            </a:r>
            <a:r>
              <a:rPr lang="en-US" sz="2400" dirty="0"/>
              <a:t>sustained wind speeds of more than 65 km/h (35 mph), that wrap halfway around the low level circulation </a:t>
            </a:r>
            <a:r>
              <a:rPr lang="en-US" sz="2400" dirty="0" smtClean="0"/>
              <a:t>center. 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455C29"/>
                </a:solidFill>
              </a:rPr>
              <a:t>Severe Tropical Cyclone</a:t>
            </a:r>
            <a:r>
              <a:rPr lang="en-US" sz="2400" dirty="0" smtClean="0"/>
              <a:t>: maximum </a:t>
            </a:r>
            <a:r>
              <a:rPr lang="en-US" sz="2400" dirty="0"/>
              <a:t>10-minute sustained wind speeds are greater than 120 km/h (75 mph).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7409" y="804394"/>
            <a:ext cx="4245089" cy="919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455C29"/>
                </a:solidFill>
              </a:rPr>
              <a:t>Tropical cyclone season: November 1-April 30. </a:t>
            </a:r>
            <a:endParaRPr lang="en-US" b="1" dirty="0">
              <a:solidFill>
                <a:srgbClr val="455C29"/>
              </a:solidFill>
            </a:endParaRPr>
          </a:p>
        </p:txBody>
      </p:sp>
      <p:pic>
        <p:nvPicPr>
          <p:cNvPr id="22530" name="Picture 2" descr="https://upload.wikimedia.org/wikipedia/commons/a/a1/2014-2015_South_Pacific_cyclone_season_summa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84" y="1895922"/>
            <a:ext cx="7700539" cy="4756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2534" name="Picture 6" descr="https://upload.wikimedia.org/wikipedia/commons/thumb/2/2f/Pam_2015-03-13_0220Z.jpg/150px-Pam_2015-03-13_0220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934" y="1943352"/>
            <a:ext cx="2000711" cy="25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81930" y="4303220"/>
            <a:ext cx="25371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Tropical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Cyclone Pam</a:t>
            </a:r>
            <a:endParaRPr lang="en-US" sz="3200" b="1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922783" y="4159877"/>
            <a:ext cx="775028" cy="648097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682841" y="2920181"/>
            <a:ext cx="1828585" cy="2051064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5811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Tropical Cyclone Pam – South Pacific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8" name="Picture 2" descr="https://whntweather.files.wordpress.com/2015/03/pam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00" y="1066800"/>
            <a:ext cx="9799586" cy="5518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67640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Cyclone Pam – South Pacific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3516" y="914400"/>
            <a:ext cx="4012770" cy="594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Pam </a:t>
            </a:r>
            <a:r>
              <a:rPr lang="en-US" dirty="0"/>
              <a:t>gradually intensified into a powerful,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category 5 severe tropical cyclone</a:t>
            </a:r>
            <a:r>
              <a:rPr lang="en-US" dirty="0"/>
              <a:t> by March 12. </a:t>
            </a:r>
            <a:endParaRPr lang="en-US" dirty="0" smtClean="0"/>
          </a:p>
          <a:p>
            <a:endParaRPr lang="en-US" sz="1800" dirty="0"/>
          </a:p>
          <a:p>
            <a:r>
              <a:rPr lang="en-US" dirty="0" smtClean="0"/>
              <a:t>Pam's ten-minute maximum sustained winds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peaked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at 250 km/h (155 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mph) </a:t>
            </a:r>
          </a:p>
          <a:p>
            <a:endParaRPr lang="en-US" sz="1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Minimum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pressure of 896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mb</a:t>
            </a:r>
            <a:r>
              <a:rPr lang="en-US" dirty="0" smtClean="0"/>
              <a:t>, </a:t>
            </a:r>
            <a:r>
              <a:rPr lang="en-US" dirty="0"/>
              <a:t>making Pam the most intense tropical </a:t>
            </a:r>
            <a:r>
              <a:rPr lang="en-US" dirty="0" smtClean="0"/>
              <a:t>cyclone in the basin.</a:t>
            </a:r>
          </a:p>
        </p:txBody>
      </p:sp>
      <p:pic>
        <p:nvPicPr>
          <p:cNvPr id="20484" name="Picture 4" descr="http://www.mapsofworld.com/hurricane/maps/cyclone-p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502" y="1295400"/>
            <a:ext cx="7353283" cy="5207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8181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11895785" cy="838200"/>
          </a:xfrm>
        </p:spPr>
        <p:txBody>
          <a:bodyPr vert="horz" lIns="91440" tIns="45720" rIns="0" bIns="45720" rtlCol="0" anchor="ctr">
            <a:normAutofit/>
          </a:bodyPr>
          <a:lstStyle/>
          <a:p>
            <a:pPr algn="r">
              <a:tabLst>
                <a:tab pos="0" algn="l"/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</a:tabLst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Cyclone Pam – South Pacific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02043" y="1666567"/>
            <a:ext cx="4646795" cy="5066071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Vanuatu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devastation</a:t>
            </a:r>
          </a:p>
          <a:p>
            <a:pPr lvl="1"/>
            <a:r>
              <a:rPr lang="en-US" sz="2600" dirty="0"/>
              <a:t>Pam passed just east of Efate</a:t>
            </a:r>
            <a:r>
              <a:rPr lang="en-US" sz="2600" dirty="0" smtClean="0"/>
              <a:t>.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It is the single worst natural disaster in the history of Vanuatu</a:t>
            </a:r>
            <a:r>
              <a:rPr lang="en-US" sz="2600" dirty="0" smtClean="0"/>
              <a:t>.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Vanuatu's infrastructure was crippled: ~90 % of the nation's buildings were impacted by the storm's effects, telecommunications were paralyzed, and there were water shortages</a:t>
            </a:r>
          </a:p>
          <a:p>
            <a:endParaRPr lang="en-US" dirty="0"/>
          </a:p>
        </p:txBody>
      </p:sp>
      <p:pic>
        <p:nvPicPr>
          <p:cNvPr id="9" name="Picture 2" descr="http://pbs.twimg.com/media/B_1u08GW8AATIh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67" y="1548581"/>
            <a:ext cx="7048510" cy="5184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08753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3915</TotalTime>
  <Words>751</Words>
  <Application>Microsoft Office PowerPoint</Application>
  <PresentationFormat>Widescreen</PresentationFormat>
  <Paragraphs>119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Britannic Bold</vt:lpstr>
      <vt:lpstr>Calibri</vt:lpstr>
      <vt:lpstr>Calibri Light</vt:lpstr>
      <vt:lpstr>Times</vt:lpstr>
      <vt:lpstr>Times New Roman</vt:lpstr>
      <vt:lpstr>Office Theme</vt:lpstr>
      <vt:lpstr>PowerPoint Presentation</vt:lpstr>
      <vt:lpstr>PowerPoint Presentation</vt:lpstr>
      <vt:lpstr>Hurricane Hazards in Hawaii </vt:lpstr>
      <vt:lpstr>Hawaiian Hurricanes  </vt:lpstr>
      <vt:lpstr>Eastern Pacific Hurricane Climatology  </vt:lpstr>
      <vt:lpstr>Hawaii Hurricane Climatology  </vt:lpstr>
      <vt:lpstr> Hawaii Hurricane Climatology   </vt:lpstr>
      <vt:lpstr>PowerPoint Presentation</vt:lpstr>
      <vt:lpstr>Impacts on Hawaii  </vt:lpstr>
      <vt:lpstr>Iniki Impacts  </vt:lpstr>
      <vt:lpstr>Super Typhoon Yolanda a.k.a Haiyan</vt:lpstr>
      <vt:lpstr>Super Typhoon Haiyan</vt:lpstr>
      <vt:lpstr>Yolanda (Haiyan) From Space</vt:lpstr>
      <vt:lpstr>Super Typhoon Haiyan Track</vt:lpstr>
      <vt:lpstr>Super Typhoon Haiyan</vt:lpstr>
      <vt:lpstr>Haiyan (Yolanda) Hitting the Philippines  </vt:lpstr>
      <vt:lpstr>Yolanda (Haiyan) Damage in Philippines </vt:lpstr>
      <vt:lpstr>Haiyan impacts on Micronesia and Palau</vt:lpstr>
      <vt:lpstr>Haiyan impacts on Micronesia and Palau</vt:lpstr>
      <vt:lpstr>Cyclones in the South Pacific  </vt:lpstr>
      <vt:lpstr>Cyclones in the South Pacific  </vt:lpstr>
      <vt:lpstr>Tropical Cyclone Pam – South Pacific</vt:lpstr>
      <vt:lpstr>Cyclone Pam – South Pacific</vt:lpstr>
      <vt:lpstr>Cyclone Pam – South Pacific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Windows User</cp:lastModifiedBy>
  <cp:revision>356</cp:revision>
  <cp:lastPrinted>2015-11-05T01:31:29Z</cp:lastPrinted>
  <dcterms:created xsi:type="dcterms:W3CDTF">2015-08-20T01:26:27Z</dcterms:created>
  <dcterms:modified xsi:type="dcterms:W3CDTF">2020-03-23T01:11:51Z</dcterms:modified>
</cp:coreProperties>
</file>