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8" r:id="rId3"/>
    <p:sldId id="299" r:id="rId4"/>
    <p:sldId id="300" r:id="rId5"/>
    <p:sldId id="301" r:id="rId6"/>
    <p:sldId id="302" r:id="rId7"/>
    <p:sldId id="303" r:id="rId8"/>
    <p:sldId id="305" r:id="rId9"/>
    <p:sldId id="308" r:id="rId10"/>
    <p:sldId id="310" r:id="rId11"/>
    <p:sldId id="311" r:id="rId12"/>
    <p:sldId id="314" r:id="rId13"/>
    <p:sldId id="318" r:id="rId14"/>
    <p:sldId id="325" r:id="rId15"/>
    <p:sldId id="326" r:id="rId16"/>
    <p:sldId id="339" r:id="rId17"/>
    <p:sldId id="328" r:id="rId18"/>
    <p:sldId id="329" r:id="rId19"/>
    <p:sldId id="330" r:id="rId20"/>
    <p:sldId id="331" r:id="rId21"/>
    <p:sldId id="332" r:id="rId22"/>
    <p:sldId id="340" r:id="rId23"/>
    <p:sldId id="342" r:id="rId24"/>
    <p:sldId id="343" r:id="rId2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0"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55A11"/>
    <a:srgbClr val="455C29"/>
    <a:srgbClr val="FF3399"/>
    <a:srgbClr val="00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18" autoAdjust="0"/>
    <p:restoredTop sz="94660"/>
  </p:normalViewPr>
  <p:slideViewPr>
    <p:cSldViewPr snapToGrid="0">
      <p:cViewPr varScale="1">
        <p:scale>
          <a:sx n="89" d="100"/>
          <a:sy n="89" d="100"/>
        </p:scale>
        <p:origin x="27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2577999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3025390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56EAED-ADF3-4198-969D-1444B542D427}" type="datetimeFigureOut">
              <a:rPr lang="en-US" smtClean="0"/>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808919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56EAED-ADF3-4198-969D-1444B542D427}" type="datetimeFigureOut">
              <a:rPr lang="en-US" smtClean="0"/>
              <a:t>3/29/2020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3371502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56EAED-ADF3-4198-969D-1444B542D427}" type="datetimeFigureOut">
              <a:rPr lang="en-US" smtClean="0"/>
              <a:t>3/29/2020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933584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56EAED-ADF3-4198-969D-1444B542D427}" type="datetimeFigureOut">
              <a:rPr lang="en-US" smtClean="0"/>
              <a:t>3/29/2020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868393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56EAED-ADF3-4198-969D-1444B542D427}" type="datetimeFigureOut">
              <a:rPr lang="en-US" smtClean="0"/>
              <a:t>3/29/2020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4127134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6EAED-ADF3-4198-969D-1444B542D427}" type="datetimeFigureOut">
              <a:rPr lang="en-US" smtClean="0"/>
              <a:t>3/29/2020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827974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6EAED-ADF3-4198-969D-1444B542D427}" type="datetimeFigureOut">
              <a:rPr lang="en-US" smtClean="0"/>
              <a:t>3/29/2020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2162848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776131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193319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6EAED-ADF3-4198-969D-1444B542D427}" type="datetimeFigureOut">
              <a:rPr lang="en-US" smtClean="0"/>
              <a:t>3/29/2020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469070-A1E4-48F7-8F04-541E847A659C}" type="slidenum">
              <a:rPr lang="en-US" smtClean="0"/>
              <a:t>‹#›</a:t>
            </a:fld>
            <a:endParaRPr lang="en-US"/>
          </a:p>
        </p:txBody>
      </p:sp>
    </p:spTree>
    <p:extLst>
      <p:ext uri="{BB962C8B-B14F-4D97-AF65-F5344CB8AC3E}">
        <p14:creationId xmlns:p14="http://schemas.microsoft.com/office/powerpoint/2010/main" val="886701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jpeg"/><Relationship Id="rId5" Type="http://schemas.openxmlformats.org/officeDocument/2006/relationships/image" Target="../media/image5.png"/><Relationship Id="rId10" Type="http://schemas.openxmlformats.org/officeDocument/2006/relationships/image" Target="../media/image10.jpeg"/><Relationship Id="rId4" Type="http://schemas.openxmlformats.org/officeDocument/2006/relationships/image" Target="../media/image4.pn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2157991" y="308930"/>
            <a:ext cx="8258217" cy="19438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effectLst>
                  <a:outerShdw blurRad="38100" dist="38100" dir="2700000" algn="tl">
                    <a:srgbClr val="000000">
                      <a:alpha val="43137"/>
                    </a:srgbClr>
                  </a:outerShdw>
                </a:effectLst>
                <a:latin typeface="Britannic Bold" panose="020B0903060703020204" pitchFamily="34" charset="0"/>
              </a:rPr>
              <a:t>ATMO 102 Pacific Climates and Cultures</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Subtitle 2"/>
          <p:cNvSpPr txBox="1">
            <a:spLocks/>
          </p:cNvSpPr>
          <p:nvPr/>
        </p:nvSpPr>
        <p:spPr>
          <a:xfrm>
            <a:off x="1081022" y="4803264"/>
            <a:ext cx="10184502" cy="1402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dirty="0" smtClean="0">
                <a:solidFill>
                  <a:schemeClr val="accent2">
                    <a:lumMod val="75000"/>
                  </a:schemeClr>
                </a:solidFill>
                <a:effectLst>
                  <a:outerShdw blurRad="38100" dist="38100" dir="2700000" algn="tl">
                    <a:srgbClr val="000000">
                      <a:alpha val="43137"/>
                    </a:srgbClr>
                  </a:outerShdw>
                </a:effectLst>
              </a:rPr>
              <a:t>Lecture: Air Pollution Intro</a:t>
            </a:r>
          </a:p>
        </p:txBody>
      </p:sp>
      <p:sp>
        <p:nvSpPr>
          <p:cNvPr id="8" name="Title 1"/>
          <p:cNvSpPr txBox="1">
            <a:spLocks/>
          </p:cNvSpPr>
          <p:nvPr/>
        </p:nvSpPr>
        <p:spPr>
          <a:xfrm>
            <a:off x="2211589" y="308930"/>
            <a:ext cx="8258217" cy="19438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solidFill>
                  <a:schemeClr val="bg1"/>
                </a:solidFill>
                <a:effectLst>
                  <a:outerShdw blurRad="38100" dist="38100" dir="2700000" algn="tl">
                    <a:srgbClr val="000000">
                      <a:alpha val="43137"/>
                    </a:srgbClr>
                  </a:outerShdw>
                </a:effectLst>
                <a:latin typeface="Britannic Bold" panose="020B0903060703020204" pitchFamily="34" charset="0"/>
              </a:rPr>
              <a:t>ATMO 102 Pacific Climates and Cultures</a:t>
            </a:r>
            <a:endParaRPr lang="en-US" dirty="0">
              <a:solidFill>
                <a:schemeClr val="bg1"/>
              </a:solidFill>
              <a:effectLst>
                <a:outerShdw blurRad="38100" dist="38100" dir="2700000" algn="tl">
                  <a:srgbClr val="000000">
                    <a:alpha val="43137"/>
                  </a:srgbClr>
                </a:outerShdw>
              </a:effectLst>
              <a:latin typeface="Britannic Bold" panose="020B0903060703020204" pitchFamily="34" charset="0"/>
            </a:endParaRPr>
          </a:p>
        </p:txBody>
      </p:sp>
    </p:spTree>
    <p:extLst>
      <p:ext uri="{BB962C8B-B14F-4D97-AF65-F5344CB8AC3E}">
        <p14:creationId xmlns:p14="http://schemas.microsoft.com/office/powerpoint/2010/main" val="15975011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stretch>
            <a:fillRect/>
          </a:stretch>
        </p:blipFill>
        <p:spPr>
          <a:xfrm>
            <a:off x="-41061" y="-23097"/>
            <a:ext cx="12274122" cy="6904194"/>
          </a:xfrm>
          <a:prstGeom prst="rect">
            <a:avLst/>
          </a:prstGeom>
        </p:spPr>
      </p:pic>
      <p:sp>
        <p:nvSpPr>
          <p:cNvPr id="5123" name="Rectangle 2"/>
          <p:cNvSpPr>
            <a:spLocks noGrp="1" noChangeArrowheads="1"/>
          </p:cNvSpPr>
          <p:nvPr>
            <p:ph type="title" idx="4294967295"/>
          </p:nvPr>
        </p:nvSpPr>
        <p:spPr>
          <a:xfrm>
            <a:off x="1981200" y="76200"/>
            <a:ext cx="10210800" cy="1143000"/>
          </a:xfrm>
        </p:spPr>
        <p:txBody>
          <a:bodyPr/>
          <a:lstStyle/>
          <a:p>
            <a:pPr algn="r" eaLnBrk="1" hangingPunct="1"/>
            <a:r>
              <a:rPr lang="en-US" altLang="en-US" dirty="0" smtClean="0">
                <a:latin typeface="Britannic Bold" panose="020B0903060703020204" pitchFamily="34" charset="0"/>
              </a:rPr>
              <a:t>What do you consider Pollution? 	</a:t>
            </a:r>
          </a:p>
        </p:txBody>
      </p:sp>
      <p:sp>
        <p:nvSpPr>
          <p:cNvPr id="5124" name="Rectangle 3"/>
          <p:cNvSpPr>
            <a:spLocks noGrp="1" noChangeArrowheads="1"/>
          </p:cNvSpPr>
          <p:nvPr>
            <p:ph type="body" idx="4294967295"/>
          </p:nvPr>
        </p:nvSpPr>
        <p:spPr/>
        <p:txBody>
          <a:bodyPr/>
          <a:lstStyle/>
          <a:p>
            <a:pPr marL="609600" indent="-609600"/>
            <a:endParaRPr lang="en-US" altLang="en-US" smtClean="0"/>
          </a:p>
          <a:p>
            <a:pPr marL="609600" indent="-609600">
              <a:buFont typeface="Wingdings" panose="05000000000000000000" pitchFamily="2" charset="2"/>
              <a:buAutoNum type="arabicPeriod"/>
            </a:pPr>
            <a:endParaRPr lang="en-US" altLang="en-US" smtClean="0"/>
          </a:p>
          <a:p>
            <a:pPr marL="609600" indent="-609600">
              <a:buNone/>
            </a:pPr>
            <a:endParaRPr lang="en-US" altLang="en-US" smtClean="0"/>
          </a:p>
        </p:txBody>
      </p:sp>
      <p:sp>
        <p:nvSpPr>
          <p:cNvPr id="529412" name="Rectangle 3"/>
          <p:cNvSpPr>
            <a:spLocks noChangeArrowheads="1"/>
          </p:cNvSpPr>
          <p:nvPr/>
        </p:nvSpPr>
        <p:spPr bwMode="auto">
          <a:xfrm>
            <a:off x="719003" y="1064667"/>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600" dirty="0"/>
              <a:t>Smoke</a:t>
            </a:r>
          </a:p>
          <a:p>
            <a:pPr eaLnBrk="1" hangingPunct="1">
              <a:buFont typeface="Arial" panose="020B0604020202020204" pitchFamily="34" charset="0"/>
              <a:buChar char="•"/>
            </a:pPr>
            <a:r>
              <a:rPr lang="en-US" altLang="en-US" sz="2600" dirty="0"/>
              <a:t>Dust</a:t>
            </a:r>
          </a:p>
          <a:p>
            <a:pPr eaLnBrk="1" hangingPunct="1">
              <a:buFont typeface="Arial" panose="020B0604020202020204" pitchFamily="34" charset="0"/>
              <a:buChar char="•"/>
            </a:pPr>
            <a:r>
              <a:rPr lang="en-US" altLang="en-US" sz="2600" dirty="0"/>
              <a:t>Factory Emissions</a:t>
            </a:r>
          </a:p>
          <a:p>
            <a:pPr eaLnBrk="1" hangingPunct="1">
              <a:buFont typeface="Arial" panose="020B0604020202020204" pitchFamily="34" charset="0"/>
              <a:buChar char="•"/>
            </a:pPr>
            <a:r>
              <a:rPr lang="en-US" altLang="en-US" sz="2600" dirty="0"/>
              <a:t>Pollen and Tree Emissions</a:t>
            </a:r>
          </a:p>
          <a:p>
            <a:pPr eaLnBrk="1" hangingPunct="1">
              <a:buFont typeface="Arial" panose="020B0604020202020204" pitchFamily="34" charset="0"/>
              <a:buChar char="•"/>
            </a:pPr>
            <a:r>
              <a:rPr lang="en-US" altLang="en-US" sz="2600" dirty="0"/>
              <a:t>Automobile and Truck Emissions</a:t>
            </a:r>
          </a:p>
          <a:p>
            <a:pPr eaLnBrk="1" hangingPunct="1">
              <a:buFont typeface="Arial" panose="020B0604020202020204" pitchFamily="34" charset="0"/>
              <a:buChar char="•"/>
            </a:pPr>
            <a:r>
              <a:rPr lang="en-US" altLang="en-US" sz="2600" dirty="0"/>
              <a:t>Sea Salt from Sea Spray</a:t>
            </a:r>
          </a:p>
          <a:p>
            <a:pPr eaLnBrk="1" hangingPunct="1">
              <a:buFont typeface="Arial" panose="020B0604020202020204" pitchFamily="34" charset="0"/>
              <a:buChar char="•"/>
            </a:pPr>
            <a:r>
              <a:rPr lang="en-US" altLang="en-US" sz="2600" dirty="0"/>
              <a:t>Smog</a:t>
            </a:r>
          </a:p>
          <a:p>
            <a:pPr eaLnBrk="1" hangingPunct="1">
              <a:buFont typeface="Arial" panose="020B0604020202020204" pitchFamily="34" charset="0"/>
              <a:buChar char="•"/>
            </a:pPr>
            <a:r>
              <a:rPr lang="en-US" altLang="en-US" sz="2600" dirty="0"/>
              <a:t>Ozone</a:t>
            </a:r>
          </a:p>
          <a:p>
            <a:pPr eaLnBrk="1" hangingPunct="1">
              <a:buFont typeface="Arial" panose="020B0604020202020204" pitchFamily="34" charset="0"/>
              <a:buChar char="•"/>
            </a:pPr>
            <a:r>
              <a:rPr lang="en-US" altLang="en-US" sz="2600" dirty="0"/>
              <a:t>Carbon Monoxide</a:t>
            </a:r>
          </a:p>
          <a:p>
            <a:pPr eaLnBrk="1" hangingPunct="1">
              <a:buFont typeface="Arial" panose="020B0604020202020204" pitchFamily="34" charset="0"/>
              <a:buChar char="•"/>
            </a:pPr>
            <a:r>
              <a:rPr lang="en-US" altLang="en-US" sz="2600" dirty="0"/>
              <a:t>Sulfur Dioxide</a:t>
            </a:r>
          </a:p>
          <a:p>
            <a:pPr eaLnBrk="1" hangingPunct="1">
              <a:buFont typeface="Arial" panose="020B0604020202020204" pitchFamily="34" charset="0"/>
              <a:buChar char="•"/>
            </a:pPr>
            <a:r>
              <a:rPr lang="en-US" altLang="en-US" sz="2600" dirty="0"/>
              <a:t>Volcanic Ash</a:t>
            </a:r>
          </a:p>
        </p:txBody>
      </p:sp>
      <p:pic>
        <p:nvPicPr>
          <p:cNvPr id="52941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6406" y="1146233"/>
            <a:ext cx="1905000" cy="12398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2942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8469" y="1152446"/>
            <a:ext cx="1828800" cy="12336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29421"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4557" y="1121491"/>
            <a:ext cx="1885950" cy="12477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29422" name="Picture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57433" y="5360194"/>
            <a:ext cx="1873073" cy="1330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29423"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57435" y="2575748"/>
            <a:ext cx="1853753" cy="11604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04844" name="Picture 12" descr="car-pollutio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86406" y="2569398"/>
            <a:ext cx="1905000" cy="11366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04846" name="Picture 14" descr="ANd9GcSWwPU6BoYckOruYQ30OzHzUwRA2L6PgUG6AJDRYbAd0iAQ5z2z"/>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857434" y="3941223"/>
            <a:ext cx="1879243" cy="12086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04848" name="Picture 16" descr="ANd9GcQy5IF1M9yvgp62yvVG9HytIhzGPLdnP0yq_fveXTuJreZqefCge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86405" y="3926279"/>
            <a:ext cx="1916145" cy="12235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04852" name="Picture 20" descr="ANd9GcRVfxXqtexCdgBoZXLsmrXJ4XmtwFSuEoAFQGfOTadzdzDftiT7iQ"/>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75351" y="3921124"/>
            <a:ext cx="1285875" cy="12287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04854" name="Picture 22" descr="CarbonMonoxide"/>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175351" y="5381056"/>
            <a:ext cx="1285875" cy="13038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04856" name="Picture 24" descr="ANd9GcRjv6OUbJcv7yWWZVLDDPEA8uGNtS2u3qmiGJhAPUiX7KpLuFaY"/>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86404" y="5373659"/>
            <a:ext cx="1916145" cy="1316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4558105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294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2942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529412">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2941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29412">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2942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529412">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2942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529412">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0484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29412">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0484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529412">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04848"/>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0"/>
                                          </p:stCondLst>
                                        </p:cTn>
                                        <p:tgtEl>
                                          <p:spTgt spid="529412">
                                            <p:txEl>
                                              <p:pRg st="7" end="7"/>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04852"/>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529412">
                                            <p:txEl>
                                              <p:pRg st="8" end="8"/>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04854"/>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nodeType="clickEffect">
                                  <p:stCondLst>
                                    <p:cond delay="0"/>
                                  </p:stCondLst>
                                  <p:childTnLst>
                                    <p:set>
                                      <p:cBhvr>
                                        <p:cTn id="60" dur="1" fill="hold">
                                          <p:stCondLst>
                                            <p:cond delay="0"/>
                                          </p:stCondLst>
                                        </p:cTn>
                                        <p:tgtEl>
                                          <p:spTgt spid="529412">
                                            <p:txEl>
                                              <p:pRg st="9" end="9"/>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04856"/>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529412">
                                            <p:txEl>
                                              <p:pRg st="10" end="10"/>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294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41061" y="-23097"/>
            <a:ext cx="12274122" cy="6904194"/>
          </a:xfrm>
          <a:prstGeom prst="rect">
            <a:avLst/>
          </a:prstGeom>
        </p:spPr>
      </p:pic>
      <p:sp>
        <p:nvSpPr>
          <p:cNvPr id="6147" name="Rectangle 3"/>
          <p:cNvSpPr>
            <a:spLocks noGrp="1" noChangeArrowheads="1"/>
          </p:cNvSpPr>
          <p:nvPr>
            <p:ph type="body" idx="4294967295"/>
          </p:nvPr>
        </p:nvSpPr>
        <p:spPr/>
        <p:txBody>
          <a:bodyPr/>
          <a:lstStyle/>
          <a:p>
            <a:pPr marL="609600" indent="-609600"/>
            <a:endParaRPr lang="en-US" altLang="en-US" dirty="0" smtClean="0"/>
          </a:p>
          <a:p>
            <a:pPr marL="609600" indent="-609600">
              <a:buFont typeface="Wingdings" panose="05000000000000000000" pitchFamily="2" charset="2"/>
              <a:buAutoNum type="arabicPeriod"/>
            </a:pPr>
            <a:endParaRPr lang="en-US" altLang="en-US" dirty="0" smtClean="0"/>
          </a:p>
          <a:p>
            <a:pPr marL="609600" indent="-609600">
              <a:buNone/>
            </a:pPr>
            <a:endParaRPr lang="en-US" altLang="en-US" dirty="0" smtClean="0"/>
          </a:p>
        </p:txBody>
      </p:sp>
      <p:sp>
        <p:nvSpPr>
          <p:cNvPr id="6148" name="Rectangle 3"/>
          <p:cNvSpPr>
            <a:spLocks noChangeArrowheads="1"/>
          </p:cNvSpPr>
          <p:nvPr/>
        </p:nvSpPr>
        <p:spPr bwMode="auto">
          <a:xfrm>
            <a:off x="1752600" y="1295401"/>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Clr>
                <a:schemeClr val="accent1"/>
              </a:buClr>
              <a:buFont typeface="Wingdings" panose="05000000000000000000" pitchFamily="2" charset="2"/>
              <a:buChar char="l"/>
            </a:pPr>
            <a:endParaRPr lang="en-US" altLang="en-US" sz="2900"/>
          </a:p>
        </p:txBody>
      </p:sp>
      <p:sp>
        <p:nvSpPr>
          <p:cNvPr id="534534" name="Rectangle 3"/>
          <p:cNvSpPr>
            <a:spLocks noChangeArrowheads="1"/>
          </p:cNvSpPr>
          <p:nvPr/>
        </p:nvSpPr>
        <p:spPr bwMode="auto">
          <a:xfrm>
            <a:off x="386365" y="862886"/>
            <a:ext cx="11552349" cy="5872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971550" indent="-514350">
              <a:spcBef>
                <a:spcPct val="20000"/>
              </a:spcBef>
              <a:buChar char="–"/>
              <a:defRPr sz="2800">
                <a:solidFill>
                  <a:schemeClr val="tx1"/>
                </a:solidFill>
                <a:latin typeface="Arial" panose="020B0604020202020204" pitchFamily="34" charset="0"/>
                <a:cs typeface="Arial" panose="020B0604020202020204" pitchFamily="34" charset="0"/>
              </a:defRPr>
            </a:lvl2pPr>
            <a:lvl3pPr marL="1352550" indent="-43815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Clr>
                <a:schemeClr val="tx1"/>
              </a:buClr>
              <a:buFont typeface="Arial" panose="020B0604020202020204" pitchFamily="34" charset="0"/>
              <a:buChar char="•"/>
            </a:pPr>
            <a:r>
              <a:rPr lang="en-US" altLang="en-US" sz="2800" b="1" dirty="0">
                <a:solidFill>
                  <a:schemeClr val="accent2">
                    <a:lumMod val="75000"/>
                  </a:schemeClr>
                </a:solidFill>
              </a:rPr>
              <a:t>Air Quality?</a:t>
            </a:r>
          </a:p>
          <a:p>
            <a:pPr lvl="1" eaLnBrk="1" hangingPunct="1">
              <a:buClr>
                <a:schemeClr val="tx1"/>
              </a:buClr>
              <a:buFont typeface="Arial" panose="020B0604020202020204" pitchFamily="34" charset="0"/>
              <a:buChar char="•"/>
            </a:pPr>
            <a:r>
              <a:rPr lang="en-US" altLang="en-US" sz="2300" dirty="0"/>
              <a:t>Hard to breathe, smells bad, looks dirty</a:t>
            </a:r>
            <a:r>
              <a:rPr lang="en-US" altLang="en-US" sz="2300" dirty="0" smtClean="0"/>
              <a:t>?</a:t>
            </a:r>
          </a:p>
          <a:p>
            <a:pPr lvl="1" eaLnBrk="1" hangingPunct="1">
              <a:buClr>
                <a:schemeClr val="tx1"/>
              </a:buClr>
              <a:buFont typeface="Arial" panose="020B0604020202020204" pitchFamily="34" charset="0"/>
              <a:buChar char="•"/>
            </a:pPr>
            <a:endParaRPr lang="en-US" altLang="en-US" sz="1200" dirty="0"/>
          </a:p>
          <a:p>
            <a:pPr eaLnBrk="1" hangingPunct="1">
              <a:buClr>
                <a:schemeClr val="tx1"/>
              </a:buClr>
              <a:buFont typeface="Arial" panose="020B0604020202020204" pitchFamily="34" charset="0"/>
              <a:buChar char="•"/>
            </a:pPr>
            <a:r>
              <a:rPr lang="en-US" altLang="en-US" sz="2800" b="1" dirty="0">
                <a:solidFill>
                  <a:schemeClr val="accent2">
                    <a:lumMod val="75000"/>
                  </a:schemeClr>
                </a:solidFill>
              </a:rPr>
              <a:t>Urban/City Pollution?</a:t>
            </a:r>
          </a:p>
          <a:p>
            <a:pPr lvl="1" eaLnBrk="1" hangingPunct="1">
              <a:buClr>
                <a:schemeClr val="tx1"/>
              </a:buClr>
              <a:buFont typeface="Arial" panose="020B0604020202020204" pitchFamily="34" charset="0"/>
              <a:buChar char="•"/>
            </a:pPr>
            <a:r>
              <a:rPr lang="en-US" altLang="en-US" sz="2300" dirty="0"/>
              <a:t>Health concerns</a:t>
            </a:r>
          </a:p>
          <a:p>
            <a:pPr lvl="2" eaLnBrk="1" hangingPunct="1">
              <a:buClr>
                <a:schemeClr val="tx1"/>
              </a:buClr>
              <a:buFont typeface="Arial" panose="020B0604020202020204" pitchFamily="34" charset="0"/>
              <a:buChar char="•"/>
            </a:pPr>
            <a:r>
              <a:rPr lang="en-US" altLang="en-US" sz="2100" dirty="0"/>
              <a:t>Decreased life expectancy (1.8-3.1 years)</a:t>
            </a:r>
          </a:p>
          <a:p>
            <a:pPr lvl="2" eaLnBrk="1" hangingPunct="1">
              <a:buClr>
                <a:schemeClr val="tx1"/>
              </a:buClr>
              <a:buFont typeface="Arial" panose="020B0604020202020204" pitchFamily="34" charset="0"/>
              <a:buChar char="•"/>
            </a:pPr>
            <a:r>
              <a:rPr lang="en-US" altLang="en-US" sz="2100" dirty="0"/>
              <a:t>Premature deaths (4000 per year</a:t>
            </a:r>
            <a:r>
              <a:rPr lang="en-US" altLang="en-US" sz="2100" dirty="0" smtClean="0"/>
              <a:t>)</a:t>
            </a:r>
          </a:p>
          <a:p>
            <a:pPr lvl="2" eaLnBrk="1" hangingPunct="1">
              <a:buClr>
                <a:schemeClr val="tx1"/>
              </a:buClr>
              <a:buFont typeface="Arial" panose="020B0604020202020204" pitchFamily="34" charset="0"/>
              <a:buChar char="•"/>
            </a:pPr>
            <a:endParaRPr lang="en-US" altLang="en-US" sz="1200" dirty="0"/>
          </a:p>
          <a:p>
            <a:pPr eaLnBrk="1" hangingPunct="1">
              <a:buClr>
                <a:schemeClr val="tx1"/>
              </a:buClr>
              <a:buFont typeface="Arial" panose="020B0604020202020204" pitchFamily="34" charset="0"/>
              <a:buChar char="•"/>
            </a:pPr>
            <a:r>
              <a:rPr lang="en-US" altLang="en-US" sz="2800" dirty="0"/>
              <a:t>An </a:t>
            </a:r>
            <a:r>
              <a:rPr lang="en-US" altLang="en-US" sz="2800" b="1" i="1" dirty="0">
                <a:solidFill>
                  <a:schemeClr val="accent2">
                    <a:lumMod val="75000"/>
                  </a:schemeClr>
                </a:solidFill>
              </a:rPr>
              <a:t>Anthropogenic</a:t>
            </a:r>
            <a:r>
              <a:rPr lang="en-US" altLang="en-US" sz="2800" dirty="0"/>
              <a:t> (people) </a:t>
            </a:r>
            <a:r>
              <a:rPr lang="en-US" altLang="en-US" sz="2800" dirty="0" smtClean="0"/>
              <a:t>Problem</a:t>
            </a:r>
          </a:p>
          <a:p>
            <a:pPr eaLnBrk="1" hangingPunct="1">
              <a:buClr>
                <a:schemeClr val="tx1"/>
              </a:buClr>
              <a:buFont typeface="Arial" panose="020B0604020202020204" pitchFamily="34" charset="0"/>
              <a:buChar char="•"/>
            </a:pPr>
            <a:endParaRPr lang="en-US" altLang="en-US" sz="1400" dirty="0" smtClean="0"/>
          </a:p>
          <a:p>
            <a:pPr eaLnBrk="1" hangingPunct="1">
              <a:buClr>
                <a:schemeClr val="tx1"/>
              </a:buClr>
              <a:buFont typeface="Arial" panose="020B0604020202020204" pitchFamily="34" charset="0"/>
              <a:buChar char="•"/>
            </a:pPr>
            <a:r>
              <a:rPr lang="en-US" altLang="en-US" sz="2800" dirty="0" smtClean="0"/>
              <a:t>A </a:t>
            </a:r>
            <a:r>
              <a:rPr lang="en-US" altLang="en-US" sz="2800" b="1" i="1" dirty="0">
                <a:solidFill>
                  <a:schemeClr val="accent2">
                    <a:lumMod val="75000"/>
                  </a:schemeClr>
                </a:solidFill>
              </a:rPr>
              <a:t>Natural</a:t>
            </a:r>
            <a:r>
              <a:rPr lang="en-US" altLang="en-US" sz="2800" b="1" dirty="0">
                <a:solidFill>
                  <a:schemeClr val="accent2">
                    <a:lumMod val="75000"/>
                  </a:schemeClr>
                </a:solidFill>
              </a:rPr>
              <a:t> </a:t>
            </a:r>
            <a:r>
              <a:rPr lang="en-US" altLang="en-US" sz="2800" dirty="0"/>
              <a:t>Problem</a:t>
            </a:r>
            <a:r>
              <a:rPr lang="en-US" altLang="en-US" sz="2800" dirty="0" smtClean="0"/>
              <a:t>….</a:t>
            </a:r>
          </a:p>
          <a:p>
            <a:pPr eaLnBrk="1" hangingPunct="1">
              <a:buClr>
                <a:schemeClr val="tx1"/>
              </a:buClr>
              <a:buFont typeface="Arial" panose="020B0604020202020204" pitchFamily="34" charset="0"/>
              <a:buChar char="•"/>
            </a:pPr>
            <a:endParaRPr lang="en-US" altLang="en-US" sz="1400" dirty="0" smtClean="0"/>
          </a:p>
          <a:p>
            <a:pPr eaLnBrk="1" hangingPunct="1">
              <a:buClr>
                <a:schemeClr val="tx1"/>
              </a:buClr>
              <a:buFont typeface="Arial" panose="020B0604020202020204" pitchFamily="34" charset="0"/>
              <a:buChar char="•"/>
            </a:pPr>
            <a:r>
              <a:rPr lang="en-US" altLang="en-US" sz="2800" dirty="0" smtClean="0"/>
              <a:t>Related </a:t>
            </a:r>
            <a:r>
              <a:rPr lang="en-US" altLang="en-US" sz="2800" dirty="0"/>
              <a:t>to </a:t>
            </a:r>
            <a:r>
              <a:rPr lang="en-US" altLang="en-US" sz="2800" b="1" dirty="0">
                <a:solidFill>
                  <a:schemeClr val="accent2">
                    <a:lumMod val="75000"/>
                  </a:schemeClr>
                </a:solidFill>
              </a:rPr>
              <a:t>ATMOSPHERIC STABILITY</a:t>
            </a:r>
            <a:r>
              <a:rPr lang="en-US" altLang="en-US" sz="2800" dirty="0" smtClean="0"/>
              <a:t>!</a:t>
            </a:r>
            <a:endParaRPr lang="en-US" altLang="en-US" sz="1000" dirty="0"/>
          </a:p>
          <a:p>
            <a:pPr algn="ctr" eaLnBrk="1" hangingPunct="1">
              <a:buClr>
                <a:schemeClr val="accent1"/>
              </a:buClr>
              <a:buFont typeface="Wingdings" panose="05000000000000000000" pitchFamily="2" charset="2"/>
              <a:buNone/>
            </a:pPr>
            <a:r>
              <a:rPr lang="en-US" altLang="en-US" sz="4000" b="1" dirty="0">
                <a:solidFill>
                  <a:srgbClr val="FFFF00"/>
                </a:solidFill>
                <a:effectLst>
                  <a:outerShdw blurRad="38100" dist="38100" dir="2700000" algn="tl">
                    <a:srgbClr val="000000">
                      <a:alpha val="43137"/>
                    </a:srgbClr>
                  </a:outerShdw>
                </a:effectLst>
              </a:rPr>
              <a:t>Air is NEVER Perfectly Clean!!!</a:t>
            </a:r>
          </a:p>
        </p:txBody>
      </p:sp>
      <p:sp>
        <p:nvSpPr>
          <p:cNvPr id="6151" name="Rectangle 2"/>
          <p:cNvSpPr>
            <a:spLocks noGrp="1" noChangeArrowheads="1"/>
          </p:cNvSpPr>
          <p:nvPr>
            <p:ph type="title" idx="4294967295"/>
          </p:nvPr>
        </p:nvSpPr>
        <p:spPr>
          <a:xfrm>
            <a:off x="1295400" y="-111231"/>
            <a:ext cx="9144000" cy="1143000"/>
          </a:xfrm>
        </p:spPr>
        <p:txBody>
          <a:bodyPr>
            <a:normAutofit/>
          </a:bodyPr>
          <a:lstStyle/>
          <a:p>
            <a:pPr algn="r" eaLnBrk="1" hangingPunct="1"/>
            <a:r>
              <a:rPr lang="en-US" altLang="en-US" dirty="0">
                <a:latin typeface="Britannic Bold" panose="020B0903060703020204" pitchFamily="34" charset="0"/>
              </a:rPr>
              <a:t>Air </a:t>
            </a:r>
            <a:r>
              <a:rPr lang="en-US" altLang="en-US" dirty="0" smtClean="0">
                <a:latin typeface="Britannic Bold" panose="020B0903060703020204" pitchFamily="34" charset="0"/>
              </a:rPr>
              <a:t>Pollution: </a:t>
            </a:r>
            <a:r>
              <a:rPr lang="en-US" altLang="en-US" dirty="0">
                <a:latin typeface="Britannic Bold" panose="020B0903060703020204" pitchFamily="34" charset="0"/>
              </a:rPr>
              <a:t>How do YOU define it?</a:t>
            </a:r>
          </a:p>
        </p:txBody>
      </p:sp>
      <p:pic>
        <p:nvPicPr>
          <p:cNvPr id="57346" name="Picture 2" descr="http://tourism.kulichki.net/sam/maynaloa/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3337" y="3785120"/>
            <a:ext cx="3460125" cy="22275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7348" name="Picture 4" descr="http://www.npl.co.uk/upload/img/iStock_000001590716XSmal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95285" y="1137762"/>
            <a:ext cx="3468177" cy="23012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701604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4534">
                                            <p:txEl>
                                              <p:pRg st="0" end="0"/>
                                            </p:txEl>
                                          </p:spTgt>
                                        </p:tgtEl>
                                        <p:attrNameLst>
                                          <p:attrName>style.visibility</p:attrName>
                                        </p:attrNameLst>
                                      </p:cBhvr>
                                      <p:to>
                                        <p:strVal val="visible"/>
                                      </p:to>
                                    </p:set>
                                    <p:animEffect transition="in" filter="fade">
                                      <p:cBhvr>
                                        <p:cTn id="7" dur="500"/>
                                        <p:tgtEl>
                                          <p:spTgt spid="53453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34534">
                                            <p:txEl>
                                              <p:pRg st="1" end="1"/>
                                            </p:txEl>
                                          </p:spTgt>
                                        </p:tgtEl>
                                        <p:attrNameLst>
                                          <p:attrName>style.visibility</p:attrName>
                                        </p:attrNameLst>
                                      </p:cBhvr>
                                      <p:to>
                                        <p:strVal val="visible"/>
                                      </p:to>
                                    </p:set>
                                    <p:animEffect transition="in" filter="fade">
                                      <p:cBhvr>
                                        <p:cTn id="10" dur="500"/>
                                        <p:tgtEl>
                                          <p:spTgt spid="53453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34534">
                                            <p:txEl>
                                              <p:pRg st="3" end="3"/>
                                            </p:txEl>
                                          </p:spTgt>
                                        </p:tgtEl>
                                        <p:attrNameLst>
                                          <p:attrName>style.visibility</p:attrName>
                                        </p:attrNameLst>
                                      </p:cBhvr>
                                      <p:to>
                                        <p:strVal val="visible"/>
                                      </p:to>
                                    </p:set>
                                    <p:animEffect transition="in" filter="fade">
                                      <p:cBhvr>
                                        <p:cTn id="15" dur="500"/>
                                        <p:tgtEl>
                                          <p:spTgt spid="534534">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34534">
                                            <p:txEl>
                                              <p:pRg st="4" end="4"/>
                                            </p:txEl>
                                          </p:spTgt>
                                        </p:tgtEl>
                                        <p:attrNameLst>
                                          <p:attrName>style.visibility</p:attrName>
                                        </p:attrNameLst>
                                      </p:cBhvr>
                                      <p:to>
                                        <p:strVal val="visible"/>
                                      </p:to>
                                    </p:set>
                                    <p:animEffect transition="in" filter="fade">
                                      <p:cBhvr>
                                        <p:cTn id="18" dur="500"/>
                                        <p:tgtEl>
                                          <p:spTgt spid="534534">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34534">
                                            <p:txEl>
                                              <p:pRg st="5" end="5"/>
                                            </p:txEl>
                                          </p:spTgt>
                                        </p:tgtEl>
                                        <p:attrNameLst>
                                          <p:attrName>style.visibility</p:attrName>
                                        </p:attrNameLst>
                                      </p:cBhvr>
                                      <p:to>
                                        <p:strVal val="visible"/>
                                      </p:to>
                                    </p:set>
                                    <p:animEffect transition="in" filter="fade">
                                      <p:cBhvr>
                                        <p:cTn id="21" dur="500"/>
                                        <p:tgtEl>
                                          <p:spTgt spid="534534">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34534">
                                            <p:txEl>
                                              <p:pRg st="6" end="6"/>
                                            </p:txEl>
                                          </p:spTgt>
                                        </p:tgtEl>
                                        <p:attrNameLst>
                                          <p:attrName>style.visibility</p:attrName>
                                        </p:attrNameLst>
                                      </p:cBhvr>
                                      <p:to>
                                        <p:strVal val="visible"/>
                                      </p:to>
                                    </p:set>
                                    <p:animEffect transition="in" filter="fade">
                                      <p:cBhvr>
                                        <p:cTn id="24" dur="500"/>
                                        <p:tgtEl>
                                          <p:spTgt spid="534534">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34534">
                                            <p:txEl>
                                              <p:pRg st="8" end="8"/>
                                            </p:txEl>
                                          </p:spTgt>
                                        </p:tgtEl>
                                        <p:attrNameLst>
                                          <p:attrName>style.visibility</p:attrName>
                                        </p:attrNameLst>
                                      </p:cBhvr>
                                      <p:to>
                                        <p:strVal val="visible"/>
                                      </p:to>
                                    </p:set>
                                    <p:animEffect transition="in" filter="fade">
                                      <p:cBhvr>
                                        <p:cTn id="29" dur="500"/>
                                        <p:tgtEl>
                                          <p:spTgt spid="534534">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57348"/>
                                        </p:tgtEl>
                                        <p:attrNameLst>
                                          <p:attrName>style.visibility</p:attrName>
                                        </p:attrNameLst>
                                      </p:cBhvr>
                                      <p:to>
                                        <p:strVal val="visible"/>
                                      </p:to>
                                    </p:set>
                                    <p:animEffect transition="in" filter="fade">
                                      <p:cBhvr>
                                        <p:cTn id="32" dur="500"/>
                                        <p:tgtEl>
                                          <p:spTgt spid="5734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34534">
                                            <p:txEl>
                                              <p:pRg st="10" end="10"/>
                                            </p:txEl>
                                          </p:spTgt>
                                        </p:tgtEl>
                                        <p:attrNameLst>
                                          <p:attrName>style.visibility</p:attrName>
                                        </p:attrNameLst>
                                      </p:cBhvr>
                                      <p:to>
                                        <p:strVal val="visible"/>
                                      </p:to>
                                    </p:set>
                                    <p:animEffect transition="in" filter="fade">
                                      <p:cBhvr>
                                        <p:cTn id="37" dur="500"/>
                                        <p:tgtEl>
                                          <p:spTgt spid="534534">
                                            <p:txEl>
                                              <p:pRg st="10" end="1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57346"/>
                                        </p:tgtEl>
                                        <p:attrNameLst>
                                          <p:attrName>style.visibility</p:attrName>
                                        </p:attrNameLst>
                                      </p:cBhvr>
                                      <p:to>
                                        <p:strVal val="visible"/>
                                      </p:to>
                                    </p:set>
                                    <p:animEffect transition="in" filter="fade">
                                      <p:cBhvr>
                                        <p:cTn id="40" dur="500"/>
                                        <p:tgtEl>
                                          <p:spTgt spid="5734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534534">
                                            <p:txEl>
                                              <p:pRg st="12" end="12"/>
                                            </p:txEl>
                                          </p:spTgt>
                                        </p:tgtEl>
                                        <p:attrNameLst>
                                          <p:attrName>style.visibility</p:attrName>
                                        </p:attrNameLst>
                                      </p:cBhvr>
                                      <p:to>
                                        <p:strVal val="visible"/>
                                      </p:to>
                                    </p:set>
                                    <p:animEffect transition="in" filter="fade">
                                      <p:cBhvr>
                                        <p:cTn id="45" dur="500"/>
                                        <p:tgtEl>
                                          <p:spTgt spid="534534">
                                            <p:txEl>
                                              <p:pRg st="12" end="1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534534">
                                            <p:txEl>
                                              <p:pRg st="13" end="13"/>
                                            </p:txEl>
                                          </p:spTgt>
                                        </p:tgtEl>
                                        <p:attrNameLst>
                                          <p:attrName>style.visibility</p:attrName>
                                        </p:attrNameLst>
                                      </p:cBhvr>
                                      <p:to>
                                        <p:strVal val="visible"/>
                                      </p:to>
                                    </p:set>
                                    <p:animEffect transition="in" filter="fade">
                                      <p:cBhvr>
                                        <p:cTn id="50" dur="500"/>
                                        <p:tgtEl>
                                          <p:spTgt spid="53453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1061" y="-23097"/>
            <a:ext cx="12274122" cy="6904194"/>
          </a:xfrm>
          <a:prstGeom prst="rect">
            <a:avLst/>
          </a:prstGeom>
        </p:spPr>
      </p:pic>
      <p:sp>
        <p:nvSpPr>
          <p:cNvPr id="7171" name="Rectangle 2"/>
          <p:cNvSpPr>
            <a:spLocks noGrp="1" noChangeArrowheads="1"/>
          </p:cNvSpPr>
          <p:nvPr>
            <p:ph type="title" idx="4294967295"/>
          </p:nvPr>
        </p:nvSpPr>
        <p:spPr>
          <a:xfrm>
            <a:off x="1651715" y="2661"/>
            <a:ext cx="10515600" cy="1325563"/>
          </a:xfrm>
        </p:spPr>
        <p:txBody>
          <a:bodyPr>
            <a:normAutofit/>
          </a:bodyPr>
          <a:lstStyle/>
          <a:p>
            <a:pPr algn="r" eaLnBrk="1" hangingPunct="1"/>
            <a:r>
              <a:rPr lang="en-US" altLang="en-US" dirty="0">
                <a:latin typeface="Britannic Bold" panose="020B0903060703020204" pitchFamily="34" charset="0"/>
              </a:rPr>
              <a:t>Sources and Types of Air </a:t>
            </a:r>
            <a:r>
              <a:rPr lang="en-US" altLang="en-US" dirty="0" smtClean="0">
                <a:latin typeface="Britannic Bold" panose="020B0903060703020204" pitchFamily="34" charset="0"/>
              </a:rPr>
              <a:t>Pollution 	</a:t>
            </a:r>
            <a:endParaRPr lang="en-US" altLang="en-US" dirty="0">
              <a:latin typeface="Britannic Bold" panose="020B0903060703020204" pitchFamily="34" charset="0"/>
            </a:endParaRPr>
          </a:p>
        </p:txBody>
      </p:sp>
      <p:sp>
        <p:nvSpPr>
          <p:cNvPr id="541699" name="Rectangle 3"/>
          <p:cNvSpPr>
            <a:spLocks noGrp="1" noChangeArrowheads="1"/>
          </p:cNvSpPr>
          <p:nvPr>
            <p:ph type="body" idx="4294967295"/>
          </p:nvPr>
        </p:nvSpPr>
        <p:spPr>
          <a:xfrm>
            <a:off x="4288665" y="1447801"/>
            <a:ext cx="7727323" cy="5262004"/>
          </a:xfrm>
        </p:spPr>
        <p:txBody>
          <a:bodyPr>
            <a:normAutofit lnSpcReduction="10000"/>
          </a:bodyPr>
          <a:lstStyle/>
          <a:p>
            <a:pPr marL="609600" indent="-609600">
              <a:lnSpc>
                <a:spcPct val="80000"/>
              </a:lnSpc>
              <a:defRPr/>
            </a:pPr>
            <a:r>
              <a:rPr lang="en-US" altLang="en-US" sz="3200" b="1" dirty="0">
                <a:solidFill>
                  <a:schemeClr val="accent2">
                    <a:lumMod val="75000"/>
                  </a:schemeClr>
                </a:solidFill>
                <a:effectLst>
                  <a:outerShdw blurRad="38100" dist="38100" dir="2700000" algn="tl">
                    <a:srgbClr val="000000">
                      <a:alpha val="43137"/>
                    </a:srgbClr>
                  </a:outerShdw>
                </a:effectLst>
              </a:rPr>
              <a:t>Air pollutants</a:t>
            </a:r>
          </a:p>
          <a:p>
            <a:pPr marL="971550" lvl="1" indent="-514350">
              <a:lnSpc>
                <a:spcPct val="80000"/>
              </a:lnSpc>
              <a:defRPr/>
            </a:pPr>
            <a:r>
              <a:rPr lang="en-US" altLang="en-US" sz="2800" dirty="0"/>
              <a:t>Airborne </a:t>
            </a:r>
            <a:r>
              <a:rPr lang="en-US" altLang="en-US" sz="2800" b="1" dirty="0">
                <a:solidFill>
                  <a:srgbClr val="FFFF00"/>
                </a:solidFill>
                <a:effectLst>
                  <a:outerShdw blurRad="38100" dist="38100" dir="2700000" algn="tl">
                    <a:srgbClr val="000000">
                      <a:alpha val="43137"/>
                    </a:srgbClr>
                  </a:outerShdw>
                </a:effectLst>
              </a:rPr>
              <a:t>particles</a:t>
            </a:r>
            <a:r>
              <a:rPr lang="en-US" altLang="en-US" sz="2800" b="1" dirty="0"/>
              <a:t> </a:t>
            </a:r>
            <a:r>
              <a:rPr lang="en-US" altLang="en-US" sz="2800" dirty="0"/>
              <a:t>and </a:t>
            </a:r>
            <a:r>
              <a:rPr lang="en-US" altLang="en-US" sz="2800" b="1" dirty="0">
                <a:solidFill>
                  <a:srgbClr val="FFFF00"/>
                </a:solidFill>
                <a:effectLst>
                  <a:outerShdw blurRad="38100" dist="38100" dir="2700000" algn="tl">
                    <a:srgbClr val="000000">
                      <a:alpha val="43137"/>
                    </a:srgbClr>
                  </a:outerShdw>
                </a:effectLst>
              </a:rPr>
              <a:t>gases</a:t>
            </a:r>
            <a:r>
              <a:rPr lang="en-US" altLang="en-US" sz="2800" dirty="0">
                <a:solidFill>
                  <a:srgbClr val="FFFF00"/>
                </a:solidFill>
                <a:effectLst>
                  <a:outerShdw blurRad="38100" dist="38100" dir="2700000" algn="tl">
                    <a:srgbClr val="000000">
                      <a:alpha val="43137"/>
                    </a:srgbClr>
                  </a:outerShdw>
                </a:effectLst>
              </a:rPr>
              <a:t> </a:t>
            </a:r>
            <a:r>
              <a:rPr lang="en-US" altLang="en-US" sz="2800" dirty="0"/>
              <a:t>that occur in concentrations that endanger the health and well-being of organisms.</a:t>
            </a:r>
          </a:p>
          <a:p>
            <a:pPr marL="971550" lvl="1" indent="-514350">
              <a:lnSpc>
                <a:spcPct val="80000"/>
              </a:lnSpc>
              <a:defRPr/>
            </a:pPr>
            <a:endParaRPr lang="en-US" altLang="en-US" sz="2800" dirty="0"/>
          </a:p>
          <a:p>
            <a:pPr marL="609600" indent="-609600">
              <a:lnSpc>
                <a:spcPct val="80000"/>
              </a:lnSpc>
              <a:defRPr/>
            </a:pPr>
            <a:r>
              <a:rPr lang="en-US" altLang="en-US" sz="3200" b="1" dirty="0">
                <a:solidFill>
                  <a:schemeClr val="accent2">
                    <a:lumMod val="75000"/>
                  </a:schemeClr>
                </a:solidFill>
                <a:effectLst>
                  <a:outerShdw blurRad="38100" dist="38100" dir="2700000" algn="tl">
                    <a:srgbClr val="000000">
                      <a:alpha val="43137"/>
                    </a:srgbClr>
                  </a:outerShdw>
                </a:effectLst>
              </a:rPr>
              <a:t>Primary Pollutants </a:t>
            </a:r>
          </a:p>
          <a:p>
            <a:pPr marL="971550" lvl="1" indent="-514350">
              <a:lnSpc>
                <a:spcPct val="80000"/>
              </a:lnSpc>
              <a:defRPr/>
            </a:pPr>
            <a:r>
              <a:rPr lang="en-US" altLang="en-US" sz="2800" b="1" dirty="0">
                <a:solidFill>
                  <a:srgbClr val="FFFF00"/>
                </a:solidFill>
                <a:effectLst>
                  <a:outerShdw blurRad="38100" dist="38100" dir="2700000" algn="tl">
                    <a:srgbClr val="000000">
                      <a:alpha val="43137"/>
                    </a:srgbClr>
                  </a:outerShdw>
                </a:effectLst>
              </a:rPr>
              <a:t>Emitted directly</a:t>
            </a:r>
            <a:r>
              <a:rPr lang="en-US" altLang="en-US" sz="2800" dirty="0">
                <a:solidFill>
                  <a:srgbClr val="FFFF00"/>
                </a:solidFill>
                <a:effectLst>
                  <a:outerShdw blurRad="38100" dist="38100" dir="2700000" algn="tl">
                    <a:srgbClr val="000000">
                      <a:alpha val="43137"/>
                    </a:srgbClr>
                  </a:outerShdw>
                </a:effectLst>
              </a:rPr>
              <a:t> </a:t>
            </a:r>
            <a:r>
              <a:rPr lang="en-US" altLang="en-US" sz="2800" dirty="0"/>
              <a:t>from the identifiable source</a:t>
            </a:r>
          </a:p>
          <a:p>
            <a:pPr marL="971550" lvl="1" indent="-514350">
              <a:lnSpc>
                <a:spcPct val="80000"/>
              </a:lnSpc>
              <a:defRPr/>
            </a:pPr>
            <a:r>
              <a:rPr lang="en-US" altLang="en-US" sz="2800" dirty="0" smtClean="0"/>
              <a:t>Pollutes </a:t>
            </a:r>
            <a:r>
              <a:rPr lang="en-US" altLang="en-US" sz="2800" dirty="0"/>
              <a:t>the air immediately after being emitted</a:t>
            </a:r>
          </a:p>
          <a:p>
            <a:pPr marL="971550" lvl="1" indent="-514350">
              <a:lnSpc>
                <a:spcPct val="80000"/>
              </a:lnSpc>
              <a:defRPr/>
            </a:pPr>
            <a:endParaRPr lang="en-US" altLang="en-US" sz="2800" dirty="0"/>
          </a:p>
          <a:p>
            <a:pPr marL="609600" indent="-609600">
              <a:lnSpc>
                <a:spcPct val="80000"/>
              </a:lnSpc>
              <a:defRPr/>
            </a:pPr>
            <a:r>
              <a:rPr lang="en-US" altLang="en-US" sz="3200" b="1" dirty="0">
                <a:solidFill>
                  <a:schemeClr val="accent2">
                    <a:lumMod val="75000"/>
                  </a:schemeClr>
                </a:solidFill>
                <a:effectLst>
                  <a:outerShdw blurRad="38100" dist="38100" dir="2700000" algn="tl">
                    <a:srgbClr val="000000">
                      <a:alpha val="43137"/>
                    </a:srgbClr>
                  </a:outerShdw>
                </a:effectLst>
              </a:rPr>
              <a:t>Secondary Pollutants</a:t>
            </a:r>
          </a:p>
          <a:p>
            <a:pPr marL="971550" lvl="1" indent="-514350">
              <a:lnSpc>
                <a:spcPct val="80000"/>
              </a:lnSpc>
              <a:defRPr/>
            </a:pPr>
            <a:r>
              <a:rPr lang="en-US" altLang="en-US" sz="2800" dirty="0"/>
              <a:t>Are produced in the atmosphere by </a:t>
            </a:r>
            <a:r>
              <a:rPr lang="en-US" altLang="en-US" sz="2800" b="1" dirty="0">
                <a:solidFill>
                  <a:srgbClr val="FFFF00"/>
                </a:solidFill>
                <a:effectLst>
                  <a:outerShdw blurRad="38100" dist="38100" dir="2700000" algn="tl">
                    <a:srgbClr val="000000">
                      <a:alpha val="43137"/>
                    </a:srgbClr>
                  </a:outerShdw>
                </a:effectLst>
              </a:rPr>
              <a:t>chemical reactions</a:t>
            </a:r>
            <a:r>
              <a:rPr lang="en-US" altLang="en-US" sz="2800" dirty="0">
                <a:solidFill>
                  <a:srgbClr val="FFFF00"/>
                </a:solidFill>
                <a:effectLst>
                  <a:outerShdw blurRad="38100" dist="38100" dir="2700000" algn="tl">
                    <a:srgbClr val="000000">
                      <a:alpha val="43137"/>
                    </a:srgbClr>
                  </a:outerShdw>
                </a:effectLst>
              </a:rPr>
              <a:t> </a:t>
            </a:r>
            <a:r>
              <a:rPr lang="en-US" altLang="en-US" sz="2800" dirty="0"/>
              <a:t>between primary pollutants (i.e. smog)</a:t>
            </a:r>
          </a:p>
          <a:p>
            <a:pPr marL="971550" lvl="1" indent="-514350">
              <a:lnSpc>
                <a:spcPct val="80000"/>
              </a:lnSpc>
              <a:defRPr/>
            </a:pPr>
            <a:endParaRPr lang="en-US" altLang="en-US" sz="2500" dirty="0"/>
          </a:p>
          <a:p>
            <a:pPr marL="609600" indent="-609600">
              <a:lnSpc>
                <a:spcPct val="80000"/>
              </a:lnSpc>
              <a:buFont typeface="Wingdings" panose="05000000000000000000" pitchFamily="2" charset="2"/>
              <a:buAutoNum type="arabicPeriod"/>
              <a:defRPr/>
            </a:pPr>
            <a:endParaRPr lang="en-US" altLang="en-US" dirty="0"/>
          </a:p>
          <a:p>
            <a:pPr marL="609600" indent="-609600">
              <a:lnSpc>
                <a:spcPct val="80000"/>
              </a:lnSpc>
              <a:buNone/>
              <a:defRPr/>
            </a:pPr>
            <a:endParaRPr lang="en-US" altLang="en-US" dirty="0"/>
          </a:p>
        </p:txBody>
      </p:sp>
      <p:sp>
        <p:nvSpPr>
          <p:cNvPr id="7173" name="Rectangle 3"/>
          <p:cNvSpPr>
            <a:spLocks noChangeArrowheads="1"/>
          </p:cNvSpPr>
          <p:nvPr/>
        </p:nvSpPr>
        <p:spPr bwMode="auto">
          <a:xfrm>
            <a:off x="1752600" y="1163639"/>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Clr>
                <a:schemeClr val="accent1"/>
              </a:buClr>
              <a:buFont typeface="Wingdings" panose="05000000000000000000" pitchFamily="2" charset="2"/>
              <a:buChar char="l"/>
            </a:pPr>
            <a:endParaRPr lang="en-US" altLang="en-US" sz="2900"/>
          </a:p>
        </p:txBody>
      </p:sp>
      <p:sp>
        <p:nvSpPr>
          <p:cNvPr id="7174" name="Rectangle 3"/>
          <p:cNvSpPr>
            <a:spLocks noChangeArrowheads="1"/>
          </p:cNvSpPr>
          <p:nvPr/>
        </p:nvSpPr>
        <p:spPr bwMode="auto">
          <a:xfrm>
            <a:off x="1905000" y="1447801"/>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Clr>
                <a:schemeClr val="accent1"/>
              </a:buClr>
              <a:buFont typeface="Wingdings" panose="05000000000000000000" pitchFamily="2" charset="2"/>
              <a:buChar char="l"/>
            </a:pPr>
            <a:endParaRPr lang="en-US" altLang="en-US" sz="4000" b="1">
              <a:solidFill>
                <a:srgbClr val="CC0000"/>
              </a:solidFill>
            </a:endParaRPr>
          </a:p>
        </p:txBody>
      </p:sp>
      <p:pic>
        <p:nvPicPr>
          <p:cNvPr id="56322" name="Picture 2" descr="https://classconnection.s3.amazonaws.com/1871/flashcards/691577/jpg/se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138" y="1163639"/>
            <a:ext cx="3573865" cy="55461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209445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1699">
                                            <p:txEl>
                                              <p:pRg st="1" end="1"/>
                                            </p:txEl>
                                          </p:spTgt>
                                        </p:tgtEl>
                                        <p:attrNameLst>
                                          <p:attrName>style.visibility</p:attrName>
                                        </p:attrNameLst>
                                      </p:cBhvr>
                                      <p:to>
                                        <p:strVal val="visible"/>
                                      </p:to>
                                    </p:set>
                                    <p:animEffect transition="in" filter="fade">
                                      <p:cBhvr>
                                        <p:cTn id="7" dur="500"/>
                                        <p:tgtEl>
                                          <p:spTgt spid="5416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1699">
                                            <p:txEl>
                                              <p:pRg st="4" end="4"/>
                                            </p:txEl>
                                          </p:spTgt>
                                        </p:tgtEl>
                                        <p:attrNameLst>
                                          <p:attrName>style.visibility</p:attrName>
                                        </p:attrNameLst>
                                      </p:cBhvr>
                                      <p:to>
                                        <p:strVal val="visible"/>
                                      </p:to>
                                    </p:set>
                                    <p:animEffect transition="in" filter="fade">
                                      <p:cBhvr>
                                        <p:cTn id="12" dur="500"/>
                                        <p:tgtEl>
                                          <p:spTgt spid="541699">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41699">
                                            <p:txEl>
                                              <p:pRg st="5" end="5"/>
                                            </p:txEl>
                                          </p:spTgt>
                                        </p:tgtEl>
                                        <p:attrNameLst>
                                          <p:attrName>style.visibility</p:attrName>
                                        </p:attrNameLst>
                                      </p:cBhvr>
                                      <p:to>
                                        <p:strVal val="visible"/>
                                      </p:to>
                                    </p:set>
                                    <p:animEffect transition="in" filter="fade">
                                      <p:cBhvr>
                                        <p:cTn id="15" dur="500"/>
                                        <p:tgtEl>
                                          <p:spTgt spid="541699">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41699">
                                            <p:txEl>
                                              <p:pRg st="8" end="8"/>
                                            </p:txEl>
                                          </p:spTgt>
                                        </p:tgtEl>
                                        <p:attrNameLst>
                                          <p:attrName>style.visibility</p:attrName>
                                        </p:attrNameLst>
                                      </p:cBhvr>
                                      <p:to>
                                        <p:strVal val="visible"/>
                                      </p:to>
                                    </p:set>
                                    <p:animEffect transition="in" filter="fade">
                                      <p:cBhvr>
                                        <p:cTn id="20" dur="500"/>
                                        <p:tgtEl>
                                          <p:spTgt spid="54169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p:cNvPicPr>
            <a:picLocks noChangeAspect="1"/>
          </p:cNvPicPr>
          <p:nvPr/>
        </p:nvPicPr>
        <p:blipFill>
          <a:blip r:embed="rId2"/>
          <a:stretch>
            <a:fillRect/>
          </a:stretch>
        </p:blipFill>
        <p:spPr>
          <a:xfrm>
            <a:off x="-41061" y="-23097"/>
            <a:ext cx="12274122" cy="6904194"/>
          </a:xfrm>
          <a:prstGeom prst="rect">
            <a:avLst/>
          </a:prstGeom>
        </p:spPr>
      </p:pic>
      <p:sp>
        <p:nvSpPr>
          <p:cNvPr id="8195" name="Rectangle 28"/>
          <p:cNvSpPr>
            <a:spLocks noChangeArrowheads="1"/>
          </p:cNvSpPr>
          <p:nvPr/>
        </p:nvSpPr>
        <p:spPr bwMode="auto">
          <a:xfrm>
            <a:off x="6062730" y="4152363"/>
            <a:ext cx="4572000" cy="106680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1800">
              <a:latin typeface="Tahoma" panose="020B0604030504040204" pitchFamily="34" charset="0"/>
            </a:endParaRPr>
          </a:p>
        </p:txBody>
      </p:sp>
      <p:sp>
        <p:nvSpPr>
          <p:cNvPr id="8196" name="Rectangle 2"/>
          <p:cNvSpPr>
            <a:spLocks noGrp="1" noChangeArrowheads="1"/>
          </p:cNvSpPr>
          <p:nvPr>
            <p:ph type="title" idx="4294967295"/>
          </p:nvPr>
        </p:nvSpPr>
        <p:spPr>
          <a:xfrm>
            <a:off x="1676400" y="30954"/>
            <a:ext cx="10515600" cy="1325563"/>
          </a:xfrm>
        </p:spPr>
        <p:txBody>
          <a:bodyPr/>
          <a:lstStyle/>
          <a:p>
            <a:pPr algn="r" eaLnBrk="1" hangingPunct="1"/>
            <a:r>
              <a:rPr lang="en-US" altLang="en-US" dirty="0" smtClean="0">
                <a:latin typeface="Britannic Bold" panose="020B0903060703020204" pitchFamily="34" charset="0"/>
              </a:rPr>
              <a:t> Sources of Primary Pollutants 	</a:t>
            </a:r>
          </a:p>
        </p:txBody>
      </p:sp>
      <p:sp>
        <p:nvSpPr>
          <p:cNvPr id="8197" name="Rectangle 3"/>
          <p:cNvSpPr>
            <a:spLocks noGrp="1" noChangeArrowheads="1"/>
          </p:cNvSpPr>
          <p:nvPr>
            <p:ph type="body" idx="4294967295"/>
          </p:nvPr>
        </p:nvSpPr>
        <p:spPr>
          <a:xfrm>
            <a:off x="1947930" y="1561564"/>
            <a:ext cx="8229600" cy="4530725"/>
          </a:xfrm>
        </p:spPr>
        <p:txBody>
          <a:bodyPr/>
          <a:lstStyle/>
          <a:p>
            <a:pPr marL="609600" indent="-609600"/>
            <a:endParaRPr lang="en-US" altLang="en-US" smtClean="0"/>
          </a:p>
          <a:p>
            <a:pPr marL="609600" indent="-609600">
              <a:buFont typeface="Wingdings" panose="05000000000000000000" pitchFamily="2" charset="2"/>
              <a:buAutoNum type="arabicPeriod"/>
            </a:pPr>
            <a:endParaRPr lang="en-US" altLang="en-US" smtClean="0"/>
          </a:p>
          <a:p>
            <a:pPr marL="609600" indent="-609600">
              <a:buNone/>
            </a:pPr>
            <a:endParaRPr lang="en-US" altLang="en-US" smtClean="0"/>
          </a:p>
        </p:txBody>
      </p:sp>
      <p:sp>
        <p:nvSpPr>
          <p:cNvPr id="8198" name="Rectangle 3"/>
          <p:cNvSpPr>
            <a:spLocks noChangeArrowheads="1"/>
          </p:cNvSpPr>
          <p:nvPr/>
        </p:nvSpPr>
        <p:spPr bwMode="auto">
          <a:xfrm>
            <a:off x="1719330" y="1256764"/>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Clr>
                <a:schemeClr val="accent1"/>
              </a:buClr>
              <a:buFont typeface="Wingdings" panose="05000000000000000000" pitchFamily="2" charset="2"/>
              <a:buChar char="l"/>
            </a:pPr>
            <a:endParaRPr lang="en-US" altLang="en-US" sz="2900"/>
          </a:p>
        </p:txBody>
      </p:sp>
      <p:sp>
        <p:nvSpPr>
          <p:cNvPr id="8199" name="Rectangle 6"/>
          <p:cNvSpPr>
            <a:spLocks noChangeArrowheads="1"/>
          </p:cNvSpPr>
          <p:nvPr/>
        </p:nvSpPr>
        <p:spPr bwMode="auto">
          <a:xfrm>
            <a:off x="4843530" y="1409163"/>
            <a:ext cx="2362200" cy="609600"/>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latin typeface="Tahoma" panose="020B0604030504040204" pitchFamily="34" charset="0"/>
              </a:rPr>
              <a:t>Created by Humans</a:t>
            </a:r>
          </a:p>
        </p:txBody>
      </p:sp>
      <p:sp>
        <p:nvSpPr>
          <p:cNvPr id="8200" name="Rectangle 7"/>
          <p:cNvSpPr>
            <a:spLocks noChangeArrowheads="1"/>
          </p:cNvSpPr>
          <p:nvPr/>
        </p:nvSpPr>
        <p:spPr bwMode="auto">
          <a:xfrm>
            <a:off x="1947930" y="2552163"/>
            <a:ext cx="1524000" cy="1295400"/>
          </a:xfrm>
          <a:prstGeom prst="rect">
            <a:avLst/>
          </a:prstGeom>
          <a:solidFill>
            <a:srgbClr val="FF99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a:latin typeface="Tahoma" panose="020B0604030504040204" pitchFamily="34" charset="0"/>
              </a:rPr>
              <a:t>Combustion</a:t>
            </a:r>
          </a:p>
          <a:p>
            <a:pPr algn="ctr" eaLnBrk="1" hangingPunct="1">
              <a:spcBef>
                <a:spcPct val="50000"/>
              </a:spcBef>
              <a:buFontTx/>
              <a:buNone/>
            </a:pPr>
            <a:r>
              <a:rPr lang="en-US" altLang="en-US" sz="1800">
                <a:latin typeface="Tahoma" panose="020B0604030504040204" pitchFamily="34" charset="0"/>
              </a:rPr>
              <a:t>Processes</a:t>
            </a:r>
          </a:p>
        </p:txBody>
      </p:sp>
      <p:sp>
        <p:nvSpPr>
          <p:cNvPr id="8201" name="Rectangle 8"/>
          <p:cNvSpPr>
            <a:spLocks noChangeArrowheads="1"/>
          </p:cNvSpPr>
          <p:nvPr/>
        </p:nvSpPr>
        <p:spPr bwMode="auto">
          <a:xfrm>
            <a:off x="3624330" y="2552163"/>
            <a:ext cx="1524000" cy="1295400"/>
          </a:xfrm>
          <a:prstGeom prst="rect">
            <a:avLst/>
          </a:prstGeom>
          <a:solidFill>
            <a:srgbClr val="FF99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a:latin typeface="Tahoma" panose="020B0604030504040204" pitchFamily="34" charset="0"/>
              </a:rPr>
              <a:t>Chemical</a:t>
            </a:r>
          </a:p>
          <a:p>
            <a:pPr algn="ctr" eaLnBrk="1" hangingPunct="1">
              <a:spcBef>
                <a:spcPct val="50000"/>
              </a:spcBef>
              <a:buFontTx/>
              <a:buNone/>
            </a:pPr>
            <a:r>
              <a:rPr lang="en-US" altLang="en-US" sz="1800">
                <a:latin typeface="Tahoma" panose="020B0604030504040204" pitchFamily="34" charset="0"/>
              </a:rPr>
              <a:t>Processes</a:t>
            </a:r>
          </a:p>
        </p:txBody>
      </p:sp>
      <p:grpSp>
        <p:nvGrpSpPr>
          <p:cNvPr id="8202" name="Group 15"/>
          <p:cNvGrpSpPr>
            <a:grpSpLocks/>
          </p:cNvGrpSpPr>
          <p:nvPr/>
        </p:nvGrpSpPr>
        <p:grpSpPr bwMode="auto">
          <a:xfrm>
            <a:off x="6977130" y="2552163"/>
            <a:ext cx="1524000" cy="1295400"/>
            <a:chOff x="3216" y="1488"/>
            <a:chExt cx="960" cy="816"/>
          </a:xfrm>
        </p:grpSpPr>
        <p:sp>
          <p:nvSpPr>
            <p:cNvPr id="8229" name="Rectangle 10"/>
            <p:cNvSpPr>
              <a:spLocks noChangeArrowheads="1"/>
            </p:cNvSpPr>
            <p:nvPr/>
          </p:nvSpPr>
          <p:spPr bwMode="auto">
            <a:xfrm>
              <a:off x="3216" y="1488"/>
              <a:ext cx="960" cy="816"/>
            </a:xfrm>
            <a:prstGeom prst="rect">
              <a:avLst/>
            </a:prstGeom>
            <a:solidFill>
              <a:srgbClr val="FF99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1700">
                <a:latin typeface="Tahoma" panose="020B0604030504040204" pitchFamily="34" charset="0"/>
              </a:endParaRPr>
            </a:p>
          </p:txBody>
        </p:sp>
        <p:sp>
          <p:nvSpPr>
            <p:cNvPr id="8230" name="Text Box 11"/>
            <p:cNvSpPr txBox="1">
              <a:spLocks noChangeArrowheads="1"/>
            </p:cNvSpPr>
            <p:nvPr/>
          </p:nvSpPr>
          <p:spPr bwMode="auto">
            <a:xfrm>
              <a:off x="3216" y="1488"/>
              <a:ext cx="960" cy="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a:latin typeface="Tahoma" panose="020B0604030504040204" pitchFamily="34" charset="0"/>
                </a:rPr>
                <a:t>Roasting, Heating, Refining processes</a:t>
              </a:r>
            </a:p>
          </p:txBody>
        </p:sp>
      </p:grpSp>
      <p:sp>
        <p:nvSpPr>
          <p:cNvPr id="8203" name="Text Box 12"/>
          <p:cNvSpPr txBox="1">
            <a:spLocks noChangeArrowheads="1"/>
          </p:cNvSpPr>
          <p:nvPr/>
        </p:nvSpPr>
        <p:spPr bwMode="auto">
          <a:xfrm>
            <a:off x="2633730" y="4304764"/>
            <a:ext cx="2438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1800">
              <a:latin typeface="Tahoma" panose="020B0604030504040204" pitchFamily="34" charset="0"/>
            </a:endParaRPr>
          </a:p>
        </p:txBody>
      </p:sp>
      <p:grpSp>
        <p:nvGrpSpPr>
          <p:cNvPr id="8204" name="Group 16"/>
          <p:cNvGrpSpPr>
            <a:grpSpLocks/>
          </p:cNvGrpSpPr>
          <p:nvPr/>
        </p:nvGrpSpPr>
        <p:grpSpPr bwMode="auto">
          <a:xfrm>
            <a:off x="5300730" y="2552163"/>
            <a:ext cx="1524000" cy="1295400"/>
            <a:chOff x="2208" y="1488"/>
            <a:chExt cx="960" cy="816"/>
          </a:xfrm>
        </p:grpSpPr>
        <p:sp>
          <p:nvSpPr>
            <p:cNvPr id="8227" name="Rectangle 9"/>
            <p:cNvSpPr>
              <a:spLocks noChangeArrowheads="1"/>
            </p:cNvSpPr>
            <p:nvPr/>
          </p:nvSpPr>
          <p:spPr bwMode="auto">
            <a:xfrm>
              <a:off x="2208" y="1488"/>
              <a:ext cx="960" cy="816"/>
            </a:xfrm>
            <a:prstGeom prst="rect">
              <a:avLst/>
            </a:prstGeom>
            <a:solidFill>
              <a:srgbClr val="FF99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1800">
                <a:latin typeface="Tahoma" panose="020B0604030504040204" pitchFamily="34" charset="0"/>
              </a:endParaRPr>
            </a:p>
          </p:txBody>
        </p:sp>
        <p:sp>
          <p:nvSpPr>
            <p:cNvPr id="8228" name="Text Box 14"/>
            <p:cNvSpPr txBox="1">
              <a:spLocks noChangeArrowheads="1"/>
            </p:cNvSpPr>
            <p:nvPr/>
          </p:nvSpPr>
          <p:spPr bwMode="auto">
            <a:xfrm>
              <a:off x="2256" y="1584"/>
              <a:ext cx="864"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a:latin typeface="Tahoma" panose="020B0604030504040204" pitchFamily="34" charset="0"/>
                </a:rPr>
                <a:t>Nuclear or atomic process</a:t>
              </a:r>
            </a:p>
          </p:txBody>
        </p:sp>
      </p:grpSp>
      <p:grpSp>
        <p:nvGrpSpPr>
          <p:cNvPr id="8205" name="Group 19"/>
          <p:cNvGrpSpPr>
            <a:grpSpLocks/>
          </p:cNvGrpSpPr>
          <p:nvPr/>
        </p:nvGrpSpPr>
        <p:grpSpPr bwMode="auto">
          <a:xfrm>
            <a:off x="8653530" y="2552163"/>
            <a:ext cx="1524000" cy="1295400"/>
            <a:chOff x="864" y="2592"/>
            <a:chExt cx="960" cy="816"/>
          </a:xfrm>
        </p:grpSpPr>
        <p:sp>
          <p:nvSpPr>
            <p:cNvPr id="8225" name="Rectangle 17"/>
            <p:cNvSpPr>
              <a:spLocks noChangeArrowheads="1"/>
            </p:cNvSpPr>
            <p:nvPr/>
          </p:nvSpPr>
          <p:spPr bwMode="auto">
            <a:xfrm>
              <a:off x="864" y="2592"/>
              <a:ext cx="960" cy="816"/>
            </a:xfrm>
            <a:prstGeom prst="rect">
              <a:avLst/>
            </a:prstGeom>
            <a:solidFill>
              <a:srgbClr val="FF99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1800">
                <a:latin typeface="Tahoma" panose="020B0604030504040204" pitchFamily="34" charset="0"/>
              </a:endParaRPr>
            </a:p>
          </p:txBody>
        </p:sp>
        <p:sp>
          <p:nvSpPr>
            <p:cNvPr id="8226" name="Text Box 18"/>
            <p:cNvSpPr txBox="1">
              <a:spLocks noChangeArrowheads="1"/>
            </p:cNvSpPr>
            <p:nvPr/>
          </p:nvSpPr>
          <p:spPr bwMode="auto">
            <a:xfrm>
              <a:off x="912" y="2688"/>
              <a:ext cx="864"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a:latin typeface="Tahoma" panose="020B0604030504040204" pitchFamily="34" charset="0"/>
                </a:rPr>
                <a:t>Mining, Quarrying, Farming</a:t>
              </a:r>
            </a:p>
          </p:txBody>
        </p:sp>
      </p:grpSp>
      <p:sp>
        <p:nvSpPr>
          <p:cNvPr id="8206" name="Rectangle 21"/>
          <p:cNvSpPr>
            <a:spLocks noChangeArrowheads="1"/>
          </p:cNvSpPr>
          <p:nvPr/>
        </p:nvSpPr>
        <p:spPr bwMode="auto">
          <a:xfrm>
            <a:off x="1643130" y="4685763"/>
            <a:ext cx="1371600" cy="762000"/>
          </a:xfrm>
          <a:prstGeom prst="rect">
            <a:avLst/>
          </a:prstGeom>
          <a:solidFill>
            <a:srgbClr val="99CC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a:latin typeface="Tahoma" panose="020B0604030504040204" pitchFamily="34" charset="0"/>
              </a:rPr>
              <a:t>Volcanoes</a:t>
            </a:r>
          </a:p>
        </p:txBody>
      </p:sp>
      <p:sp>
        <p:nvSpPr>
          <p:cNvPr id="8207" name="Rectangle 23"/>
          <p:cNvSpPr>
            <a:spLocks noChangeArrowheads="1"/>
          </p:cNvSpPr>
          <p:nvPr/>
        </p:nvSpPr>
        <p:spPr bwMode="auto">
          <a:xfrm>
            <a:off x="3090930" y="4685763"/>
            <a:ext cx="1371600" cy="762000"/>
          </a:xfrm>
          <a:prstGeom prst="rect">
            <a:avLst/>
          </a:prstGeom>
          <a:solidFill>
            <a:srgbClr val="99CC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a:latin typeface="Tahoma" panose="020B0604030504040204" pitchFamily="34" charset="0"/>
              </a:rPr>
              <a:t>Breaking</a:t>
            </a:r>
          </a:p>
          <a:p>
            <a:pPr algn="ctr" eaLnBrk="1" hangingPunct="1">
              <a:spcBef>
                <a:spcPct val="50000"/>
              </a:spcBef>
              <a:buFontTx/>
              <a:buNone/>
            </a:pPr>
            <a:r>
              <a:rPr lang="en-US" altLang="en-US" sz="1800">
                <a:latin typeface="Tahoma" panose="020B0604030504040204" pitchFamily="34" charset="0"/>
              </a:rPr>
              <a:t>seas</a:t>
            </a:r>
          </a:p>
        </p:txBody>
      </p:sp>
      <p:sp>
        <p:nvSpPr>
          <p:cNvPr id="8208" name="Rectangle 24"/>
          <p:cNvSpPr>
            <a:spLocks noChangeArrowheads="1"/>
          </p:cNvSpPr>
          <p:nvPr/>
        </p:nvSpPr>
        <p:spPr bwMode="auto">
          <a:xfrm>
            <a:off x="4538730" y="4685763"/>
            <a:ext cx="1371600" cy="762000"/>
          </a:xfrm>
          <a:prstGeom prst="rect">
            <a:avLst/>
          </a:prstGeom>
          <a:solidFill>
            <a:srgbClr val="99CC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a:latin typeface="Tahoma" panose="020B0604030504040204" pitchFamily="34" charset="0"/>
              </a:rPr>
              <a:t>Pollens,</a:t>
            </a:r>
          </a:p>
          <a:p>
            <a:pPr algn="ctr" eaLnBrk="1" hangingPunct="1">
              <a:spcBef>
                <a:spcPct val="50000"/>
              </a:spcBef>
              <a:buFontTx/>
              <a:buNone/>
            </a:pPr>
            <a:r>
              <a:rPr lang="en-US" altLang="en-US" sz="1800">
                <a:latin typeface="Tahoma" panose="020B0604030504040204" pitchFamily="34" charset="0"/>
              </a:rPr>
              <a:t>terpenes</a:t>
            </a:r>
          </a:p>
        </p:txBody>
      </p:sp>
      <p:sp>
        <p:nvSpPr>
          <p:cNvPr id="8209" name="Rectangle 25"/>
          <p:cNvSpPr>
            <a:spLocks noChangeArrowheads="1"/>
          </p:cNvSpPr>
          <p:nvPr/>
        </p:nvSpPr>
        <p:spPr bwMode="auto">
          <a:xfrm>
            <a:off x="6215130" y="4685763"/>
            <a:ext cx="1371600" cy="762000"/>
          </a:xfrm>
          <a:prstGeom prst="rect">
            <a:avLst/>
          </a:prstGeom>
          <a:solidFill>
            <a:srgbClr val="99CC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a:latin typeface="Tahoma" panose="020B0604030504040204" pitchFamily="34" charset="0"/>
              </a:rPr>
              <a:t>Fire</a:t>
            </a:r>
          </a:p>
        </p:txBody>
      </p:sp>
      <p:sp>
        <p:nvSpPr>
          <p:cNvPr id="8210" name="Rectangle 26"/>
          <p:cNvSpPr>
            <a:spLocks noChangeArrowheads="1"/>
          </p:cNvSpPr>
          <p:nvPr/>
        </p:nvSpPr>
        <p:spPr bwMode="auto">
          <a:xfrm>
            <a:off x="7662930" y="4685763"/>
            <a:ext cx="1371600" cy="762000"/>
          </a:xfrm>
          <a:prstGeom prst="rect">
            <a:avLst/>
          </a:prstGeom>
          <a:solidFill>
            <a:srgbClr val="99CC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a:latin typeface="Tahoma" panose="020B0604030504040204" pitchFamily="34" charset="0"/>
              </a:rPr>
              <a:t>Dust</a:t>
            </a:r>
          </a:p>
        </p:txBody>
      </p:sp>
      <p:sp>
        <p:nvSpPr>
          <p:cNvPr id="8211" name="Rectangle 27"/>
          <p:cNvSpPr>
            <a:spLocks noChangeArrowheads="1"/>
          </p:cNvSpPr>
          <p:nvPr/>
        </p:nvSpPr>
        <p:spPr bwMode="auto">
          <a:xfrm>
            <a:off x="9110730" y="4685763"/>
            <a:ext cx="1371600" cy="762000"/>
          </a:xfrm>
          <a:prstGeom prst="rect">
            <a:avLst/>
          </a:prstGeom>
          <a:solidFill>
            <a:srgbClr val="99CC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a:latin typeface="Tahoma" panose="020B0604030504040204" pitchFamily="34" charset="0"/>
              </a:rPr>
              <a:t>Bacteria,</a:t>
            </a:r>
          </a:p>
          <a:p>
            <a:pPr algn="ctr" eaLnBrk="1" hangingPunct="1">
              <a:spcBef>
                <a:spcPct val="50000"/>
              </a:spcBef>
              <a:buFontTx/>
              <a:buNone/>
            </a:pPr>
            <a:r>
              <a:rPr lang="en-US" altLang="en-US" sz="1800">
                <a:latin typeface="Tahoma" panose="020B0604030504040204" pitchFamily="34" charset="0"/>
              </a:rPr>
              <a:t>Viruses</a:t>
            </a:r>
          </a:p>
        </p:txBody>
      </p:sp>
      <p:sp>
        <p:nvSpPr>
          <p:cNvPr id="8212" name="Text Box 29"/>
          <p:cNvSpPr txBox="1">
            <a:spLocks noChangeArrowheads="1"/>
          </p:cNvSpPr>
          <p:nvPr/>
        </p:nvSpPr>
        <p:spPr bwMode="auto">
          <a:xfrm>
            <a:off x="6062730" y="4228564"/>
            <a:ext cx="4572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dirty="0">
                <a:latin typeface="Tahoma" panose="020B0604030504040204" pitchFamily="34" charset="0"/>
              </a:rPr>
              <a:t>ACCENTUATED BY HUMANS</a:t>
            </a:r>
          </a:p>
        </p:txBody>
      </p:sp>
      <p:sp>
        <p:nvSpPr>
          <p:cNvPr id="8213" name="Rectangle 31"/>
          <p:cNvSpPr>
            <a:spLocks noChangeArrowheads="1"/>
          </p:cNvSpPr>
          <p:nvPr/>
        </p:nvSpPr>
        <p:spPr bwMode="auto">
          <a:xfrm>
            <a:off x="4881630" y="5981163"/>
            <a:ext cx="2362200" cy="609600"/>
          </a:xfrm>
          <a:prstGeom prst="rect">
            <a:avLst/>
          </a:prstGeom>
          <a:solidFill>
            <a:srgbClr val="CC99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dirty="0">
                <a:latin typeface="Tahoma" panose="020B0604030504040204" pitchFamily="34" charset="0"/>
              </a:rPr>
              <a:t>NATURAL</a:t>
            </a:r>
          </a:p>
        </p:txBody>
      </p:sp>
      <p:cxnSp>
        <p:nvCxnSpPr>
          <p:cNvPr id="8214" name="AutoShape 32"/>
          <p:cNvCxnSpPr>
            <a:cxnSpLocks noChangeShapeType="1"/>
            <a:stCxn id="8206" idx="2"/>
            <a:endCxn id="8213" idx="0"/>
          </p:cNvCxnSpPr>
          <p:nvPr/>
        </p:nvCxnSpPr>
        <p:spPr bwMode="auto">
          <a:xfrm rot="16200000" flipH="1">
            <a:off x="3929130" y="3847563"/>
            <a:ext cx="533400" cy="3733800"/>
          </a:xfrm>
          <a:prstGeom prst="bentConnector3">
            <a:avLst>
              <a:gd name="adj1" fmla="val 50000"/>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15" name="AutoShape 33"/>
          <p:cNvCxnSpPr>
            <a:cxnSpLocks noChangeShapeType="1"/>
            <a:stCxn id="8211" idx="2"/>
            <a:endCxn id="8213" idx="0"/>
          </p:cNvCxnSpPr>
          <p:nvPr/>
        </p:nvCxnSpPr>
        <p:spPr bwMode="auto">
          <a:xfrm rot="5400000">
            <a:off x="7662930" y="3847563"/>
            <a:ext cx="533400" cy="3733800"/>
          </a:xfrm>
          <a:prstGeom prst="bentConnector3">
            <a:avLst>
              <a:gd name="adj1" fmla="val 50000"/>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16" name="AutoShape 36"/>
          <p:cNvCxnSpPr>
            <a:cxnSpLocks noChangeShapeType="1"/>
            <a:stCxn id="8209" idx="2"/>
            <a:endCxn id="8213" idx="0"/>
          </p:cNvCxnSpPr>
          <p:nvPr/>
        </p:nvCxnSpPr>
        <p:spPr bwMode="auto">
          <a:xfrm rot="5400000">
            <a:off x="6215130" y="5295363"/>
            <a:ext cx="533400" cy="838200"/>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17" name="AutoShape 37"/>
          <p:cNvCxnSpPr>
            <a:cxnSpLocks noChangeShapeType="1"/>
            <a:stCxn id="8207" idx="2"/>
            <a:endCxn id="8213" idx="0"/>
          </p:cNvCxnSpPr>
          <p:nvPr/>
        </p:nvCxnSpPr>
        <p:spPr bwMode="auto">
          <a:xfrm rot="16200000" flipH="1">
            <a:off x="4653030" y="4571463"/>
            <a:ext cx="533400" cy="2286000"/>
          </a:xfrm>
          <a:prstGeom prst="bentConnector3">
            <a:avLst>
              <a:gd name="adj1" fmla="val 50000"/>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18" name="AutoShape 38"/>
          <p:cNvCxnSpPr>
            <a:cxnSpLocks noChangeShapeType="1"/>
            <a:stCxn id="8208" idx="2"/>
            <a:endCxn id="8213" idx="0"/>
          </p:cNvCxnSpPr>
          <p:nvPr/>
        </p:nvCxnSpPr>
        <p:spPr bwMode="auto">
          <a:xfrm rot="16200000" flipH="1">
            <a:off x="5376930" y="5295363"/>
            <a:ext cx="533400" cy="838200"/>
          </a:xfrm>
          <a:prstGeom prst="bentConnector3">
            <a:avLst>
              <a:gd name="adj1" fmla="val 50000"/>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19" name="AutoShape 39"/>
          <p:cNvCxnSpPr>
            <a:cxnSpLocks noChangeShapeType="1"/>
            <a:stCxn id="8210" idx="2"/>
            <a:endCxn id="8213" idx="0"/>
          </p:cNvCxnSpPr>
          <p:nvPr/>
        </p:nvCxnSpPr>
        <p:spPr bwMode="auto">
          <a:xfrm rot="5400000">
            <a:off x="6939030" y="4571463"/>
            <a:ext cx="533400" cy="2286000"/>
          </a:xfrm>
          <a:prstGeom prst="bentConnector3">
            <a:avLst>
              <a:gd name="adj1" fmla="val 50000"/>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0" name="AutoShape 41"/>
          <p:cNvCxnSpPr>
            <a:cxnSpLocks noChangeShapeType="1"/>
            <a:stCxn id="8199" idx="2"/>
            <a:endCxn id="8227" idx="0"/>
          </p:cNvCxnSpPr>
          <p:nvPr/>
        </p:nvCxnSpPr>
        <p:spPr bwMode="auto">
          <a:xfrm>
            <a:off x="6024630" y="2018763"/>
            <a:ext cx="38100" cy="533400"/>
          </a:xfrm>
          <a:prstGeom prst="straightConnector1">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1" name="AutoShape 42"/>
          <p:cNvCxnSpPr>
            <a:cxnSpLocks noChangeShapeType="1"/>
            <a:stCxn id="8199" idx="2"/>
            <a:endCxn id="8201" idx="0"/>
          </p:cNvCxnSpPr>
          <p:nvPr/>
        </p:nvCxnSpPr>
        <p:spPr bwMode="auto">
          <a:xfrm rot="5400000">
            <a:off x="4938780" y="1466313"/>
            <a:ext cx="533400" cy="1638300"/>
          </a:xfrm>
          <a:prstGeom prst="bentConnector3">
            <a:avLst>
              <a:gd name="adj1" fmla="val 50000"/>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2" name="AutoShape 43"/>
          <p:cNvCxnSpPr>
            <a:cxnSpLocks noChangeShapeType="1"/>
            <a:stCxn id="8199" idx="2"/>
            <a:endCxn id="8200" idx="0"/>
          </p:cNvCxnSpPr>
          <p:nvPr/>
        </p:nvCxnSpPr>
        <p:spPr bwMode="auto">
          <a:xfrm rot="5400000">
            <a:off x="4100580" y="628113"/>
            <a:ext cx="533400" cy="3314700"/>
          </a:xfrm>
          <a:prstGeom prst="bentConnector3">
            <a:avLst>
              <a:gd name="adj1" fmla="val 50000"/>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3" name="AutoShape 44"/>
          <p:cNvCxnSpPr>
            <a:cxnSpLocks noChangeShapeType="1"/>
            <a:stCxn id="8199" idx="2"/>
            <a:endCxn id="8230" idx="0"/>
          </p:cNvCxnSpPr>
          <p:nvPr/>
        </p:nvCxnSpPr>
        <p:spPr bwMode="auto">
          <a:xfrm rot="16200000" flipH="1">
            <a:off x="6615180" y="1428213"/>
            <a:ext cx="533400" cy="1714500"/>
          </a:xfrm>
          <a:prstGeom prst="bentConnector3">
            <a:avLst>
              <a:gd name="adj1" fmla="val 50000"/>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4" name="AutoShape 45"/>
          <p:cNvCxnSpPr>
            <a:cxnSpLocks noChangeShapeType="1"/>
            <a:stCxn id="8199" idx="2"/>
            <a:endCxn id="8225" idx="0"/>
          </p:cNvCxnSpPr>
          <p:nvPr/>
        </p:nvCxnSpPr>
        <p:spPr bwMode="auto">
          <a:xfrm rot="16200000" flipH="1">
            <a:off x="7453380" y="590013"/>
            <a:ext cx="533400" cy="3390900"/>
          </a:xfrm>
          <a:prstGeom prst="bentConnector3">
            <a:avLst>
              <a:gd name="adj1" fmla="val 50000"/>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19953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99"/>
                                        </p:tgtEl>
                                        <p:attrNameLst>
                                          <p:attrName>style.visibility</p:attrName>
                                        </p:attrNameLst>
                                      </p:cBhvr>
                                      <p:to>
                                        <p:strVal val="visible"/>
                                      </p:to>
                                    </p:set>
                                    <p:animEffect transition="in" filter="fade">
                                      <p:cBhvr>
                                        <p:cTn id="7" dur="500"/>
                                        <p:tgtEl>
                                          <p:spTgt spid="819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200"/>
                                        </p:tgtEl>
                                        <p:attrNameLst>
                                          <p:attrName>style.visibility</p:attrName>
                                        </p:attrNameLst>
                                      </p:cBhvr>
                                      <p:to>
                                        <p:strVal val="visible"/>
                                      </p:to>
                                    </p:set>
                                    <p:animEffect transition="in" filter="fade">
                                      <p:cBhvr>
                                        <p:cTn id="10" dur="500"/>
                                        <p:tgtEl>
                                          <p:spTgt spid="820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201"/>
                                        </p:tgtEl>
                                        <p:attrNameLst>
                                          <p:attrName>style.visibility</p:attrName>
                                        </p:attrNameLst>
                                      </p:cBhvr>
                                      <p:to>
                                        <p:strVal val="visible"/>
                                      </p:to>
                                    </p:set>
                                    <p:animEffect transition="in" filter="fade">
                                      <p:cBhvr>
                                        <p:cTn id="13" dur="500"/>
                                        <p:tgtEl>
                                          <p:spTgt spid="8201"/>
                                        </p:tgtEl>
                                      </p:cBhvr>
                                    </p:animEffect>
                                  </p:childTnLst>
                                </p:cTn>
                              </p:par>
                              <p:par>
                                <p:cTn id="14" presetID="10" presetClass="entr" presetSubtype="0" fill="hold" nodeType="withEffect">
                                  <p:stCondLst>
                                    <p:cond delay="0"/>
                                  </p:stCondLst>
                                  <p:childTnLst>
                                    <p:set>
                                      <p:cBhvr>
                                        <p:cTn id="15" dur="1" fill="hold">
                                          <p:stCondLst>
                                            <p:cond delay="0"/>
                                          </p:stCondLst>
                                        </p:cTn>
                                        <p:tgtEl>
                                          <p:spTgt spid="8204"/>
                                        </p:tgtEl>
                                        <p:attrNameLst>
                                          <p:attrName>style.visibility</p:attrName>
                                        </p:attrNameLst>
                                      </p:cBhvr>
                                      <p:to>
                                        <p:strVal val="visible"/>
                                      </p:to>
                                    </p:set>
                                    <p:animEffect transition="in" filter="fade">
                                      <p:cBhvr>
                                        <p:cTn id="16" dur="500"/>
                                        <p:tgtEl>
                                          <p:spTgt spid="8204"/>
                                        </p:tgtEl>
                                      </p:cBhvr>
                                    </p:animEffect>
                                  </p:childTnLst>
                                </p:cTn>
                              </p:par>
                              <p:par>
                                <p:cTn id="17" presetID="10" presetClass="entr" presetSubtype="0" fill="hold" nodeType="withEffect">
                                  <p:stCondLst>
                                    <p:cond delay="0"/>
                                  </p:stCondLst>
                                  <p:childTnLst>
                                    <p:set>
                                      <p:cBhvr>
                                        <p:cTn id="18" dur="1" fill="hold">
                                          <p:stCondLst>
                                            <p:cond delay="0"/>
                                          </p:stCondLst>
                                        </p:cTn>
                                        <p:tgtEl>
                                          <p:spTgt spid="8202"/>
                                        </p:tgtEl>
                                        <p:attrNameLst>
                                          <p:attrName>style.visibility</p:attrName>
                                        </p:attrNameLst>
                                      </p:cBhvr>
                                      <p:to>
                                        <p:strVal val="visible"/>
                                      </p:to>
                                    </p:set>
                                    <p:animEffect transition="in" filter="fade">
                                      <p:cBhvr>
                                        <p:cTn id="19" dur="500"/>
                                        <p:tgtEl>
                                          <p:spTgt spid="8202"/>
                                        </p:tgtEl>
                                      </p:cBhvr>
                                    </p:animEffect>
                                  </p:childTnLst>
                                </p:cTn>
                              </p:par>
                              <p:par>
                                <p:cTn id="20" presetID="10" presetClass="entr" presetSubtype="0" fill="hold" nodeType="withEffect">
                                  <p:stCondLst>
                                    <p:cond delay="0"/>
                                  </p:stCondLst>
                                  <p:childTnLst>
                                    <p:set>
                                      <p:cBhvr>
                                        <p:cTn id="21" dur="1" fill="hold">
                                          <p:stCondLst>
                                            <p:cond delay="0"/>
                                          </p:stCondLst>
                                        </p:cTn>
                                        <p:tgtEl>
                                          <p:spTgt spid="8205"/>
                                        </p:tgtEl>
                                        <p:attrNameLst>
                                          <p:attrName>style.visibility</p:attrName>
                                        </p:attrNameLst>
                                      </p:cBhvr>
                                      <p:to>
                                        <p:strVal val="visible"/>
                                      </p:to>
                                    </p:set>
                                    <p:animEffect transition="in" filter="fade">
                                      <p:cBhvr>
                                        <p:cTn id="22" dur="500"/>
                                        <p:tgtEl>
                                          <p:spTgt spid="820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213"/>
                                        </p:tgtEl>
                                        <p:attrNameLst>
                                          <p:attrName>style.visibility</p:attrName>
                                        </p:attrNameLst>
                                      </p:cBhvr>
                                      <p:to>
                                        <p:strVal val="visible"/>
                                      </p:to>
                                    </p:set>
                                    <p:animEffect transition="in" filter="fade">
                                      <p:cBhvr>
                                        <p:cTn id="27" dur="500"/>
                                        <p:tgtEl>
                                          <p:spTgt spid="821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206"/>
                                        </p:tgtEl>
                                        <p:attrNameLst>
                                          <p:attrName>style.visibility</p:attrName>
                                        </p:attrNameLst>
                                      </p:cBhvr>
                                      <p:to>
                                        <p:strVal val="visible"/>
                                      </p:to>
                                    </p:set>
                                    <p:animEffect transition="in" filter="fade">
                                      <p:cBhvr>
                                        <p:cTn id="30" dur="500"/>
                                        <p:tgtEl>
                                          <p:spTgt spid="820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207"/>
                                        </p:tgtEl>
                                        <p:attrNameLst>
                                          <p:attrName>style.visibility</p:attrName>
                                        </p:attrNameLst>
                                      </p:cBhvr>
                                      <p:to>
                                        <p:strVal val="visible"/>
                                      </p:to>
                                    </p:set>
                                    <p:animEffect transition="in" filter="fade">
                                      <p:cBhvr>
                                        <p:cTn id="33" dur="500"/>
                                        <p:tgtEl>
                                          <p:spTgt spid="820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208"/>
                                        </p:tgtEl>
                                        <p:attrNameLst>
                                          <p:attrName>style.visibility</p:attrName>
                                        </p:attrNameLst>
                                      </p:cBhvr>
                                      <p:to>
                                        <p:strVal val="visible"/>
                                      </p:to>
                                    </p:set>
                                    <p:animEffect transition="in" filter="fade">
                                      <p:cBhvr>
                                        <p:cTn id="36" dur="500"/>
                                        <p:tgtEl>
                                          <p:spTgt spid="820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209"/>
                                        </p:tgtEl>
                                        <p:attrNameLst>
                                          <p:attrName>style.visibility</p:attrName>
                                        </p:attrNameLst>
                                      </p:cBhvr>
                                      <p:to>
                                        <p:strVal val="visible"/>
                                      </p:to>
                                    </p:set>
                                    <p:animEffect transition="in" filter="fade">
                                      <p:cBhvr>
                                        <p:cTn id="39" dur="500"/>
                                        <p:tgtEl>
                                          <p:spTgt spid="820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210"/>
                                        </p:tgtEl>
                                        <p:attrNameLst>
                                          <p:attrName>style.visibility</p:attrName>
                                        </p:attrNameLst>
                                      </p:cBhvr>
                                      <p:to>
                                        <p:strVal val="visible"/>
                                      </p:to>
                                    </p:set>
                                    <p:animEffect transition="in" filter="fade">
                                      <p:cBhvr>
                                        <p:cTn id="42" dur="500"/>
                                        <p:tgtEl>
                                          <p:spTgt spid="821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211"/>
                                        </p:tgtEl>
                                        <p:attrNameLst>
                                          <p:attrName>style.visibility</p:attrName>
                                        </p:attrNameLst>
                                      </p:cBhvr>
                                      <p:to>
                                        <p:strVal val="visible"/>
                                      </p:to>
                                    </p:set>
                                    <p:animEffect transition="in" filter="fade">
                                      <p:cBhvr>
                                        <p:cTn id="45" dur="500"/>
                                        <p:tgtEl>
                                          <p:spTgt spid="8211"/>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8212"/>
                                        </p:tgtEl>
                                        <p:attrNameLst>
                                          <p:attrName>style.visibility</p:attrName>
                                        </p:attrNameLst>
                                      </p:cBhvr>
                                      <p:to>
                                        <p:strVal val="visible"/>
                                      </p:to>
                                    </p:set>
                                    <p:animEffect transition="in" filter="fade">
                                      <p:cBhvr>
                                        <p:cTn id="50" dur="500"/>
                                        <p:tgtEl>
                                          <p:spTgt spid="821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195"/>
                                        </p:tgtEl>
                                        <p:attrNameLst>
                                          <p:attrName>style.visibility</p:attrName>
                                        </p:attrNameLst>
                                      </p:cBhvr>
                                      <p:to>
                                        <p:strVal val="visible"/>
                                      </p:to>
                                    </p:set>
                                    <p:animEffect transition="in" filter="fade">
                                      <p:cBhvr>
                                        <p:cTn id="53"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nimBg="1"/>
      <p:bldP spid="8199" grpId="0" animBg="1"/>
      <p:bldP spid="8200" grpId="0" animBg="1"/>
      <p:bldP spid="8201" grpId="0" animBg="1"/>
      <p:bldP spid="8206" grpId="0" animBg="1"/>
      <p:bldP spid="8207" grpId="0" animBg="1"/>
      <p:bldP spid="8208" grpId="0" animBg="1"/>
      <p:bldP spid="8209" grpId="0" animBg="1"/>
      <p:bldP spid="8210" grpId="0" animBg="1"/>
      <p:bldP spid="8211" grpId="0" animBg="1"/>
      <p:bldP spid="8212" grpId="0"/>
      <p:bldP spid="82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0"/>
            <a:ext cx="12274122" cy="6904194"/>
          </a:xfrm>
          <a:prstGeom prst="rect">
            <a:avLst/>
          </a:prstGeom>
        </p:spPr>
      </p:pic>
      <p:sp>
        <p:nvSpPr>
          <p:cNvPr id="9219" name="Rectangle 2"/>
          <p:cNvSpPr>
            <a:spLocks noGrp="1" noChangeArrowheads="1"/>
          </p:cNvSpPr>
          <p:nvPr>
            <p:ph type="title" idx="4294967295"/>
          </p:nvPr>
        </p:nvSpPr>
        <p:spPr>
          <a:xfrm>
            <a:off x="1676400" y="0"/>
            <a:ext cx="10515600" cy="1325563"/>
          </a:xfrm>
        </p:spPr>
        <p:txBody>
          <a:bodyPr/>
          <a:lstStyle/>
          <a:p>
            <a:pPr algn="r" eaLnBrk="1" hangingPunct="1"/>
            <a:r>
              <a:rPr lang="en-US" altLang="en-US" dirty="0" smtClean="0">
                <a:latin typeface="Britannic Bold" panose="020B0903060703020204" pitchFamily="34" charset="0"/>
              </a:rPr>
              <a:t>Primary Pollutants 	</a:t>
            </a:r>
          </a:p>
        </p:txBody>
      </p:sp>
      <p:sp>
        <p:nvSpPr>
          <p:cNvPr id="542723" name="Rectangle 3"/>
          <p:cNvSpPr>
            <a:spLocks noGrp="1" noChangeArrowheads="1"/>
          </p:cNvSpPr>
          <p:nvPr>
            <p:ph type="body" idx="4294967295"/>
          </p:nvPr>
        </p:nvSpPr>
        <p:spPr>
          <a:xfrm>
            <a:off x="3732137" y="1709609"/>
            <a:ext cx="8541985" cy="4588054"/>
          </a:xfrm>
        </p:spPr>
        <p:txBody>
          <a:bodyPr>
            <a:normAutofit/>
          </a:bodyPr>
          <a:lstStyle/>
          <a:p>
            <a:pPr marL="609600" indent="-609600">
              <a:defRPr/>
            </a:pPr>
            <a:r>
              <a:rPr lang="en-US" altLang="en-US" sz="3200" b="1" dirty="0" smtClean="0">
                <a:solidFill>
                  <a:schemeClr val="accent2">
                    <a:lumMod val="75000"/>
                  </a:schemeClr>
                </a:solidFill>
                <a:effectLst>
                  <a:outerShdw blurRad="38100" dist="38100" dir="2700000" algn="tl">
                    <a:srgbClr val="C0C0C0"/>
                  </a:outerShdw>
                </a:effectLst>
              </a:rPr>
              <a:t>Particulate Matter (solid and liquid)</a:t>
            </a:r>
          </a:p>
          <a:p>
            <a:pPr marL="971550" lvl="1" indent="-514350">
              <a:defRPr/>
            </a:pPr>
            <a:r>
              <a:rPr lang="en-US" altLang="en-US" sz="2800" i="1" dirty="0" smtClean="0"/>
              <a:t>Fine</a:t>
            </a:r>
            <a:r>
              <a:rPr lang="en-US" altLang="en-US" sz="2800" dirty="0" smtClean="0"/>
              <a:t> are 2.5 </a:t>
            </a:r>
            <a:r>
              <a:rPr lang="en-US" altLang="en-US" sz="2800" dirty="0" smtClean="0"/>
              <a:t>micrometers (µm)</a:t>
            </a:r>
            <a:r>
              <a:rPr lang="en-US" altLang="en-US" sz="2800" dirty="0" smtClean="0"/>
              <a:t> </a:t>
            </a:r>
            <a:r>
              <a:rPr lang="en-US" altLang="en-US" sz="2800" dirty="0" smtClean="0"/>
              <a:t>or less (PM 2.5)</a:t>
            </a:r>
          </a:p>
          <a:p>
            <a:pPr marL="971550" lvl="1" indent="-514350">
              <a:defRPr/>
            </a:pPr>
            <a:r>
              <a:rPr lang="en-US" altLang="en-US" sz="2800" i="1" dirty="0" smtClean="0"/>
              <a:t>Coarse </a:t>
            </a:r>
            <a:r>
              <a:rPr lang="en-US" altLang="en-US" sz="2800" dirty="0" smtClean="0"/>
              <a:t>are 10 </a:t>
            </a:r>
            <a:r>
              <a:rPr lang="en-US" altLang="en-US" sz="2800" dirty="0" smtClean="0"/>
              <a:t>µm </a:t>
            </a:r>
            <a:r>
              <a:rPr lang="en-US" altLang="en-US" sz="2800" dirty="0" smtClean="0"/>
              <a:t>or greater (PM 10)</a:t>
            </a:r>
          </a:p>
          <a:p>
            <a:pPr marL="609600" indent="-609600">
              <a:defRPr/>
            </a:pPr>
            <a:r>
              <a:rPr lang="en-US" altLang="en-US" sz="3200" b="1" dirty="0" smtClean="0">
                <a:solidFill>
                  <a:schemeClr val="accent2">
                    <a:lumMod val="75000"/>
                  </a:schemeClr>
                </a:solidFill>
                <a:effectLst>
                  <a:outerShdw blurRad="38100" dist="38100" dir="2700000" algn="tl">
                    <a:srgbClr val="C0C0C0"/>
                  </a:outerShdw>
                </a:effectLst>
              </a:rPr>
              <a:t>Sulfur Dioxide </a:t>
            </a:r>
            <a:r>
              <a:rPr lang="en-US" altLang="en-US" sz="3200" dirty="0" smtClean="0"/>
              <a:t>(SO</a:t>
            </a:r>
            <a:r>
              <a:rPr lang="en-US" altLang="en-US" sz="3200" baseline="-25000" dirty="0" smtClean="0"/>
              <a:t>2</a:t>
            </a:r>
            <a:r>
              <a:rPr lang="en-US" altLang="en-US" sz="3200" dirty="0" smtClean="0"/>
              <a:t>)</a:t>
            </a:r>
          </a:p>
          <a:p>
            <a:pPr marL="609600" indent="-609600">
              <a:defRPr/>
            </a:pPr>
            <a:r>
              <a:rPr lang="en-US" altLang="en-US" sz="3200" b="1" dirty="0" smtClean="0">
                <a:solidFill>
                  <a:schemeClr val="accent2">
                    <a:lumMod val="75000"/>
                  </a:schemeClr>
                </a:solidFill>
                <a:effectLst>
                  <a:outerShdw blurRad="38100" dist="38100" dir="2700000" algn="tl">
                    <a:srgbClr val="C0C0C0"/>
                  </a:outerShdw>
                </a:effectLst>
              </a:rPr>
              <a:t>Nitrogen Oxides</a:t>
            </a:r>
            <a:r>
              <a:rPr lang="en-US" altLang="en-US" sz="3200" dirty="0" smtClean="0">
                <a:solidFill>
                  <a:schemeClr val="accent2">
                    <a:lumMod val="75000"/>
                  </a:schemeClr>
                </a:solidFill>
              </a:rPr>
              <a:t> </a:t>
            </a:r>
            <a:r>
              <a:rPr lang="en-US" altLang="en-US" sz="3200" dirty="0" smtClean="0"/>
              <a:t>(NO</a:t>
            </a:r>
            <a:r>
              <a:rPr lang="en-US" altLang="en-US" sz="3200" baseline="-25000" dirty="0" smtClean="0"/>
              <a:t>x</a:t>
            </a:r>
            <a:r>
              <a:rPr lang="en-US" altLang="en-US" sz="3200" dirty="0" smtClean="0"/>
              <a:t>) – includes NO</a:t>
            </a:r>
            <a:r>
              <a:rPr lang="en-US" altLang="en-US" sz="3200" baseline="-25000" dirty="0" smtClean="0"/>
              <a:t>2</a:t>
            </a:r>
            <a:r>
              <a:rPr lang="en-US" altLang="en-US" sz="3200" dirty="0" smtClean="0"/>
              <a:t> and NO</a:t>
            </a:r>
            <a:endParaRPr lang="en-US" altLang="en-US" sz="3200" dirty="0" smtClean="0"/>
          </a:p>
          <a:p>
            <a:pPr marL="609600" indent="-609600">
              <a:defRPr/>
            </a:pPr>
            <a:r>
              <a:rPr lang="en-US" altLang="en-US" sz="3200" b="1" dirty="0" smtClean="0">
                <a:solidFill>
                  <a:schemeClr val="accent2">
                    <a:lumMod val="75000"/>
                  </a:schemeClr>
                </a:solidFill>
                <a:effectLst>
                  <a:outerShdw blurRad="38100" dist="38100" dir="2700000" algn="tl">
                    <a:srgbClr val="C0C0C0"/>
                  </a:outerShdw>
                </a:effectLst>
              </a:rPr>
              <a:t>Volatile Organic Compounds</a:t>
            </a:r>
            <a:r>
              <a:rPr lang="en-US" altLang="en-US" sz="3200" dirty="0" smtClean="0">
                <a:solidFill>
                  <a:schemeClr val="accent2">
                    <a:lumMod val="75000"/>
                  </a:schemeClr>
                </a:solidFill>
              </a:rPr>
              <a:t> </a:t>
            </a:r>
            <a:r>
              <a:rPr lang="en-US" altLang="en-US" sz="3200" dirty="0" smtClean="0"/>
              <a:t>(VOCs)</a:t>
            </a:r>
          </a:p>
          <a:p>
            <a:pPr marL="609600" indent="-609600">
              <a:defRPr/>
            </a:pPr>
            <a:r>
              <a:rPr lang="en-US" altLang="en-US" sz="3200" b="1" dirty="0" smtClean="0">
                <a:solidFill>
                  <a:schemeClr val="accent2">
                    <a:lumMod val="75000"/>
                  </a:schemeClr>
                </a:solidFill>
                <a:effectLst>
                  <a:outerShdw blurRad="38100" dist="38100" dir="2700000" algn="tl">
                    <a:srgbClr val="C0C0C0"/>
                  </a:outerShdw>
                </a:effectLst>
              </a:rPr>
              <a:t>Carbon Monoxide </a:t>
            </a:r>
            <a:r>
              <a:rPr lang="en-US" altLang="en-US" sz="3200" dirty="0" smtClean="0"/>
              <a:t>(CO)</a:t>
            </a:r>
            <a:endParaRPr lang="en-US" altLang="en-US" sz="3200" b="1" dirty="0" smtClean="0">
              <a:solidFill>
                <a:schemeClr val="accent2">
                  <a:lumMod val="75000"/>
                </a:schemeClr>
              </a:solidFill>
              <a:effectLst>
                <a:outerShdw blurRad="38100" dist="38100" dir="2700000" algn="tl">
                  <a:srgbClr val="C0C0C0"/>
                </a:outerShdw>
              </a:effectLst>
            </a:endParaRPr>
          </a:p>
          <a:p>
            <a:pPr marL="609600" indent="-609600">
              <a:defRPr/>
            </a:pPr>
            <a:r>
              <a:rPr lang="en-US" altLang="en-US" sz="3200" b="1" dirty="0" smtClean="0">
                <a:solidFill>
                  <a:schemeClr val="accent2">
                    <a:lumMod val="75000"/>
                  </a:schemeClr>
                </a:solidFill>
              </a:rPr>
              <a:t>Lead </a:t>
            </a:r>
            <a:r>
              <a:rPr lang="en-US" altLang="en-US" sz="3200" dirty="0" smtClean="0"/>
              <a:t>(</a:t>
            </a:r>
            <a:r>
              <a:rPr lang="en-US" altLang="en-US" sz="3200" dirty="0" err="1" smtClean="0"/>
              <a:t>Pb</a:t>
            </a:r>
            <a:r>
              <a:rPr lang="en-US" altLang="en-US" sz="3200" dirty="0" smtClean="0"/>
              <a:t>)</a:t>
            </a:r>
            <a:endParaRPr lang="en-US" altLang="en-US" sz="3200" dirty="0"/>
          </a:p>
          <a:p>
            <a:pPr marL="609600" indent="-609600">
              <a:defRPr/>
            </a:pPr>
            <a:endParaRPr lang="en-US" altLang="en-US" sz="3200" b="1" dirty="0" smtClean="0">
              <a:solidFill>
                <a:schemeClr val="accent2">
                  <a:lumMod val="75000"/>
                </a:schemeClr>
              </a:solidFill>
            </a:endParaRPr>
          </a:p>
          <a:p>
            <a:pPr marL="609600" indent="-609600">
              <a:buFont typeface="Wingdings" panose="05000000000000000000" pitchFamily="2" charset="2"/>
              <a:buAutoNum type="arabicPeriod"/>
              <a:defRPr/>
            </a:pPr>
            <a:endParaRPr lang="en-US" altLang="en-US" b="1" dirty="0" smtClean="0">
              <a:solidFill>
                <a:srgbClr val="CC0000"/>
              </a:solidFill>
            </a:endParaRPr>
          </a:p>
          <a:p>
            <a:pPr marL="609600" indent="-609600">
              <a:buNone/>
              <a:defRPr/>
            </a:pPr>
            <a:endParaRPr lang="en-US" altLang="en-US" b="1" dirty="0" smtClean="0">
              <a:solidFill>
                <a:srgbClr val="CC0000"/>
              </a:solidFill>
            </a:endParaRPr>
          </a:p>
        </p:txBody>
      </p:sp>
      <p:sp>
        <p:nvSpPr>
          <p:cNvPr id="9221" name="Rectangle 3"/>
          <p:cNvSpPr>
            <a:spLocks noChangeArrowheads="1"/>
          </p:cNvSpPr>
          <p:nvPr/>
        </p:nvSpPr>
        <p:spPr bwMode="auto">
          <a:xfrm>
            <a:off x="1752600" y="1295401"/>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Clr>
                <a:schemeClr val="accent1"/>
              </a:buClr>
              <a:buFont typeface="Wingdings" panose="05000000000000000000" pitchFamily="2" charset="2"/>
              <a:buChar char="l"/>
            </a:pPr>
            <a:endParaRPr lang="en-US" altLang="en-US" sz="2900"/>
          </a:p>
        </p:txBody>
      </p:sp>
      <p:sp>
        <p:nvSpPr>
          <p:cNvPr id="9222" name="Rectangle 3"/>
          <p:cNvSpPr>
            <a:spLocks noChangeArrowheads="1"/>
          </p:cNvSpPr>
          <p:nvPr/>
        </p:nvSpPr>
        <p:spPr bwMode="auto">
          <a:xfrm>
            <a:off x="1905000" y="1447801"/>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Clr>
                <a:schemeClr val="accent1"/>
              </a:buClr>
              <a:buFont typeface="Wingdings" panose="05000000000000000000" pitchFamily="2" charset="2"/>
              <a:buChar char="l"/>
            </a:pPr>
            <a:endParaRPr lang="en-US" altLang="en-US" sz="4000" b="1">
              <a:solidFill>
                <a:srgbClr val="CC0000"/>
              </a:solidFill>
            </a:endParaRPr>
          </a:p>
        </p:txBody>
      </p:sp>
      <p:pic>
        <p:nvPicPr>
          <p:cNvPr id="2" name="Picture 1"/>
          <p:cNvPicPr>
            <a:picLocks noChangeAspect="1"/>
          </p:cNvPicPr>
          <p:nvPr/>
        </p:nvPicPr>
        <p:blipFill>
          <a:blip r:embed="rId3"/>
          <a:stretch>
            <a:fillRect/>
          </a:stretch>
        </p:blipFill>
        <p:spPr>
          <a:xfrm>
            <a:off x="154062" y="134994"/>
            <a:ext cx="3501875" cy="66342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1946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2723">
                                            <p:txEl>
                                              <p:pRg st="0" end="0"/>
                                            </p:txEl>
                                          </p:spTgt>
                                        </p:tgtEl>
                                        <p:attrNameLst>
                                          <p:attrName>style.visibility</p:attrName>
                                        </p:attrNameLst>
                                      </p:cBhvr>
                                      <p:to>
                                        <p:strVal val="visible"/>
                                      </p:to>
                                    </p:set>
                                    <p:animEffect transition="in" filter="fade">
                                      <p:cBhvr>
                                        <p:cTn id="7" dur="500"/>
                                        <p:tgtEl>
                                          <p:spTgt spid="54272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42723">
                                            <p:txEl>
                                              <p:pRg st="1" end="1"/>
                                            </p:txEl>
                                          </p:spTgt>
                                        </p:tgtEl>
                                        <p:attrNameLst>
                                          <p:attrName>style.visibility</p:attrName>
                                        </p:attrNameLst>
                                      </p:cBhvr>
                                      <p:to>
                                        <p:strVal val="visible"/>
                                      </p:to>
                                    </p:set>
                                    <p:animEffect transition="in" filter="fade">
                                      <p:cBhvr>
                                        <p:cTn id="10" dur="500"/>
                                        <p:tgtEl>
                                          <p:spTgt spid="54272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42723">
                                            <p:txEl>
                                              <p:pRg st="2" end="2"/>
                                            </p:txEl>
                                          </p:spTgt>
                                        </p:tgtEl>
                                        <p:attrNameLst>
                                          <p:attrName>style.visibility</p:attrName>
                                        </p:attrNameLst>
                                      </p:cBhvr>
                                      <p:to>
                                        <p:strVal val="visible"/>
                                      </p:to>
                                    </p:set>
                                    <p:animEffect transition="in" filter="fade">
                                      <p:cBhvr>
                                        <p:cTn id="13" dur="500"/>
                                        <p:tgtEl>
                                          <p:spTgt spid="54272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42723">
                                            <p:txEl>
                                              <p:pRg st="3" end="3"/>
                                            </p:txEl>
                                          </p:spTgt>
                                        </p:tgtEl>
                                        <p:attrNameLst>
                                          <p:attrName>style.visibility</p:attrName>
                                        </p:attrNameLst>
                                      </p:cBhvr>
                                      <p:to>
                                        <p:strVal val="visible"/>
                                      </p:to>
                                    </p:set>
                                    <p:animEffect transition="in" filter="fade">
                                      <p:cBhvr>
                                        <p:cTn id="18" dur="500"/>
                                        <p:tgtEl>
                                          <p:spTgt spid="54272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42723">
                                            <p:txEl>
                                              <p:pRg st="4" end="4"/>
                                            </p:txEl>
                                          </p:spTgt>
                                        </p:tgtEl>
                                        <p:attrNameLst>
                                          <p:attrName>style.visibility</p:attrName>
                                        </p:attrNameLst>
                                      </p:cBhvr>
                                      <p:to>
                                        <p:strVal val="visible"/>
                                      </p:to>
                                    </p:set>
                                    <p:animEffect transition="in" filter="fade">
                                      <p:cBhvr>
                                        <p:cTn id="23" dur="500"/>
                                        <p:tgtEl>
                                          <p:spTgt spid="54272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42723">
                                            <p:txEl>
                                              <p:pRg st="5" end="5"/>
                                            </p:txEl>
                                          </p:spTgt>
                                        </p:tgtEl>
                                        <p:attrNameLst>
                                          <p:attrName>style.visibility</p:attrName>
                                        </p:attrNameLst>
                                      </p:cBhvr>
                                      <p:to>
                                        <p:strVal val="visible"/>
                                      </p:to>
                                    </p:set>
                                    <p:animEffect transition="in" filter="fade">
                                      <p:cBhvr>
                                        <p:cTn id="28" dur="500"/>
                                        <p:tgtEl>
                                          <p:spTgt spid="54272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42723">
                                            <p:txEl>
                                              <p:pRg st="6" end="6"/>
                                            </p:txEl>
                                          </p:spTgt>
                                        </p:tgtEl>
                                        <p:attrNameLst>
                                          <p:attrName>style.visibility</p:attrName>
                                        </p:attrNameLst>
                                      </p:cBhvr>
                                      <p:to>
                                        <p:strVal val="visible"/>
                                      </p:to>
                                    </p:set>
                                    <p:animEffect transition="in" filter="fade">
                                      <p:cBhvr>
                                        <p:cTn id="33" dur="500"/>
                                        <p:tgtEl>
                                          <p:spTgt spid="54272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542723">
                                            <p:txEl>
                                              <p:pRg st="7" end="7"/>
                                            </p:txEl>
                                          </p:spTgt>
                                        </p:tgtEl>
                                        <p:attrNameLst>
                                          <p:attrName>style.visibility</p:attrName>
                                        </p:attrNameLst>
                                      </p:cBhvr>
                                      <p:to>
                                        <p:strVal val="visible"/>
                                      </p:to>
                                    </p:set>
                                    <p:animEffect transition="in" filter="fade">
                                      <p:cBhvr>
                                        <p:cTn id="38" dur="500"/>
                                        <p:tgtEl>
                                          <p:spTgt spid="5427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1061" y="-23097"/>
            <a:ext cx="12274122" cy="6904194"/>
          </a:xfrm>
          <a:prstGeom prst="rect">
            <a:avLst/>
          </a:prstGeom>
        </p:spPr>
      </p:pic>
      <p:sp>
        <p:nvSpPr>
          <p:cNvPr id="10243" name="Rectangle 2"/>
          <p:cNvSpPr>
            <a:spLocks noGrp="1" noChangeArrowheads="1"/>
          </p:cNvSpPr>
          <p:nvPr>
            <p:ph type="title" idx="4294967295"/>
          </p:nvPr>
        </p:nvSpPr>
        <p:spPr>
          <a:xfrm>
            <a:off x="1676400" y="46038"/>
            <a:ext cx="10515600" cy="1325563"/>
          </a:xfrm>
        </p:spPr>
        <p:txBody>
          <a:bodyPr/>
          <a:lstStyle/>
          <a:p>
            <a:pPr algn="r" eaLnBrk="1" hangingPunct="1"/>
            <a:r>
              <a:rPr lang="en-US" altLang="en-US" dirty="0" smtClean="0">
                <a:latin typeface="Britannic Bold" panose="020B0903060703020204" pitchFamily="34" charset="0"/>
              </a:rPr>
              <a:t>Primary Pollutants – Particulate Matter 	</a:t>
            </a:r>
          </a:p>
        </p:txBody>
      </p:sp>
      <p:sp>
        <p:nvSpPr>
          <p:cNvPr id="543747" name="Rectangle 3"/>
          <p:cNvSpPr>
            <a:spLocks noGrp="1" noChangeArrowheads="1"/>
          </p:cNvSpPr>
          <p:nvPr>
            <p:ph type="body" idx="4294967295"/>
          </p:nvPr>
        </p:nvSpPr>
        <p:spPr>
          <a:xfrm>
            <a:off x="207135" y="1056068"/>
            <a:ext cx="10515600" cy="5705340"/>
          </a:xfrm>
        </p:spPr>
        <p:txBody>
          <a:bodyPr>
            <a:normAutofit/>
          </a:bodyPr>
          <a:lstStyle/>
          <a:p>
            <a:pPr marL="609600" indent="-609600">
              <a:defRPr/>
            </a:pPr>
            <a:r>
              <a:rPr lang="en-US" altLang="en-US" b="1" dirty="0">
                <a:solidFill>
                  <a:schemeClr val="accent2">
                    <a:lumMod val="75000"/>
                  </a:schemeClr>
                </a:solidFill>
                <a:effectLst>
                  <a:outerShdw blurRad="38100" dist="38100" dir="2700000" algn="tl">
                    <a:srgbClr val="C0C0C0"/>
                  </a:outerShdw>
                </a:effectLst>
              </a:rPr>
              <a:t>Particulate Matter (solid and liquid)</a:t>
            </a:r>
          </a:p>
          <a:p>
            <a:pPr marL="971550" lvl="1" indent="-514350">
              <a:defRPr/>
            </a:pPr>
            <a:r>
              <a:rPr lang="en-US" altLang="en-US" sz="2500" b="1" i="1" dirty="0">
                <a:solidFill>
                  <a:srgbClr val="FFFF00"/>
                </a:solidFill>
                <a:effectLst>
                  <a:outerShdw blurRad="38100" dist="38100" dir="2700000" algn="tl">
                    <a:srgbClr val="000000">
                      <a:alpha val="43137"/>
                    </a:srgbClr>
                  </a:outerShdw>
                </a:effectLst>
              </a:rPr>
              <a:t>Fine</a:t>
            </a:r>
            <a:r>
              <a:rPr lang="en-US" altLang="en-US" sz="2500" b="1" dirty="0">
                <a:solidFill>
                  <a:srgbClr val="FFFF00"/>
                </a:solidFill>
                <a:effectLst>
                  <a:outerShdw blurRad="38100" dist="38100" dir="2700000" algn="tl">
                    <a:srgbClr val="000000">
                      <a:alpha val="43137"/>
                    </a:srgbClr>
                  </a:outerShdw>
                </a:effectLst>
              </a:rPr>
              <a:t> are 2.5 </a:t>
            </a:r>
            <a:r>
              <a:rPr lang="en-US" altLang="en-US" sz="2500" b="1" dirty="0" smtClean="0">
                <a:solidFill>
                  <a:srgbClr val="FFFF00"/>
                </a:solidFill>
                <a:effectLst>
                  <a:outerShdw blurRad="38100" dist="38100" dir="2700000" algn="tl">
                    <a:srgbClr val="000000">
                      <a:alpha val="43137"/>
                    </a:srgbClr>
                  </a:outerShdw>
                </a:effectLst>
              </a:rPr>
              <a:t>µm </a:t>
            </a:r>
            <a:r>
              <a:rPr lang="en-US" altLang="en-US" sz="2500" b="1" dirty="0">
                <a:solidFill>
                  <a:srgbClr val="FFFF00"/>
                </a:solidFill>
                <a:effectLst>
                  <a:outerShdw blurRad="38100" dist="38100" dir="2700000" algn="tl">
                    <a:srgbClr val="000000">
                      <a:alpha val="43137"/>
                    </a:srgbClr>
                  </a:outerShdw>
                </a:effectLst>
              </a:rPr>
              <a:t>or less (PM 2.5)</a:t>
            </a:r>
          </a:p>
          <a:p>
            <a:pPr marL="1352550" lvl="2" indent="-438150">
              <a:defRPr/>
            </a:pPr>
            <a:r>
              <a:rPr lang="en-US" altLang="en-US" sz="2200" dirty="0"/>
              <a:t>Fuel combustion, fireplaces, wood stoves</a:t>
            </a:r>
          </a:p>
          <a:p>
            <a:pPr marL="1352550" lvl="2" indent="-438150">
              <a:defRPr/>
            </a:pPr>
            <a:r>
              <a:rPr lang="en-US" altLang="en-US" sz="2200" dirty="0"/>
              <a:t>Get deep into lungs, cause serious health problems</a:t>
            </a:r>
          </a:p>
          <a:p>
            <a:pPr marL="1352550" lvl="2" indent="-438150">
              <a:defRPr/>
            </a:pPr>
            <a:r>
              <a:rPr lang="en-US" altLang="en-US" sz="2200" dirty="0"/>
              <a:t>Can cause premature death</a:t>
            </a:r>
          </a:p>
          <a:p>
            <a:pPr marL="1352550" lvl="2" indent="-438150">
              <a:defRPr/>
            </a:pPr>
            <a:endParaRPr lang="en-US" altLang="en-US" sz="2200" dirty="0"/>
          </a:p>
          <a:p>
            <a:pPr marL="971550" lvl="1" indent="-514350">
              <a:defRPr/>
            </a:pPr>
            <a:r>
              <a:rPr lang="en-US" altLang="en-US" sz="2500" b="1" i="1" dirty="0">
                <a:solidFill>
                  <a:srgbClr val="FFFF00"/>
                </a:solidFill>
                <a:effectLst>
                  <a:outerShdw blurRad="38100" dist="38100" dir="2700000" algn="tl">
                    <a:srgbClr val="000000">
                      <a:alpha val="43137"/>
                    </a:srgbClr>
                  </a:outerShdw>
                </a:effectLst>
              </a:rPr>
              <a:t>Coarse</a:t>
            </a:r>
            <a:r>
              <a:rPr lang="en-US" altLang="en-US" sz="2500" b="1" dirty="0">
                <a:solidFill>
                  <a:srgbClr val="FFFF00"/>
                </a:solidFill>
                <a:effectLst>
                  <a:outerShdw blurRad="38100" dist="38100" dir="2700000" algn="tl">
                    <a:srgbClr val="000000">
                      <a:alpha val="43137"/>
                    </a:srgbClr>
                  </a:outerShdw>
                </a:effectLst>
              </a:rPr>
              <a:t> are 10 </a:t>
            </a:r>
            <a:r>
              <a:rPr lang="en-US" altLang="en-US" sz="2500" b="1" dirty="0" smtClean="0">
                <a:solidFill>
                  <a:srgbClr val="FFFF00"/>
                </a:solidFill>
                <a:effectLst>
                  <a:outerShdw blurRad="38100" dist="38100" dir="2700000" algn="tl">
                    <a:srgbClr val="000000">
                      <a:alpha val="43137"/>
                    </a:srgbClr>
                  </a:outerShdw>
                </a:effectLst>
              </a:rPr>
              <a:t>µm </a:t>
            </a:r>
            <a:r>
              <a:rPr lang="en-US" altLang="en-US" sz="2500" b="1" dirty="0">
                <a:solidFill>
                  <a:srgbClr val="FFFF00"/>
                </a:solidFill>
                <a:effectLst>
                  <a:outerShdw blurRad="38100" dist="38100" dir="2700000" algn="tl">
                    <a:srgbClr val="000000">
                      <a:alpha val="43137"/>
                    </a:srgbClr>
                  </a:outerShdw>
                </a:effectLst>
              </a:rPr>
              <a:t>or greater (PM 10)</a:t>
            </a:r>
          </a:p>
          <a:p>
            <a:pPr marL="1352550" lvl="2" indent="-438150">
              <a:defRPr/>
            </a:pPr>
            <a:r>
              <a:rPr lang="en-US" altLang="en-US" sz="2200" dirty="0"/>
              <a:t>Crushing and grinding operations, dust, soot</a:t>
            </a:r>
          </a:p>
          <a:p>
            <a:pPr marL="1352550" lvl="2" indent="-438150">
              <a:defRPr/>
            </a:pPr>
            <a:r>
              <a:rPr lang="en-US" altLang="en-US" sz="2200" dirty="0"/>
              <a:t>Aggravate asthma and other respiratory conditions</a:t>
            </a:r>
          </a:p>
          <a:p>
            <a:pPr marL="1352550" lvl="2" indent="-438150">
              <a:defRPr/>
            </a:pPr>
            <a:endParaRPr lang="en-US" altLang="en-US" sz="2200" dirty="0"/>
          </a:p>
          <a:p>
            <a:pPr marL="971550" lvl="1" indent="-514350">
              <a:defRPr/>
            </a:pPr>
            <a:r>
              <a:rPr lang="en-US" altLang="en-US" sz="2500" dirty="0"/>
              <a:t>Main cause for </a:t>
            </a:r>
            <a:r>
              <a:rPr lang="en-US" altLang="en-US" sz="2500" b="1" dirty="0">
                <a:solidFill>
                  <a:schemeClr val="accent2">
                    <a:lumMod val="75000"/>
                  </a:schemeClr>
                </a:solidFill>
              </a:rPr>
              <a:t>REDUCED VISIBILITY </a:t>
            </a:r>
            <a:r>
              <a:rPr lang="en-US" altLang="en-US" sz="2500" dirty="0"/>
              <a:t>in </a:t>
            </a:r>
            <a:r>
              <a:rPr lang="en-US" altLang="en-US" sz="2500" dirty="0" smtClean="0"/>
              <a:t>US.</a:t>
            </a:r>
          </a:p>
          <a:p>
            <a:pPr marL="971550" lvl="1" indent="-514350">
              <a:defRPr/>
            </a:pPr>
            <a:endParaRPr lang="en-US" altLang="en-US" sz="2500" dirty="0" smtClean="0"/>
          </a:p>
          <a:p>
            <a:pPr marL="971550" lvl="1" indent="-514350">
              <a:defRPr/>
            </a:pPr>
            <a:r>
              <a:rPr lang="en-US" altLang="en-US" sz="2500" dirty="0" smtClean="0"/>
              <a:t>Midwest </a:t>
            </a:r>
            <a:r>
              <a:rPr lang="en-US" altLang="en-US" sz="2500" dirty="0"/>
              <a:t>is a big </a:t>
            </a:r>
            <a:r>
              <a:rPr lang="en-US" altLang="en-US" sz="2500" dirty="0" smtClean="0"/>
              <a:t>problem due to regions with a lot of industry</a:t>
            </a:r>
          </a:p>
          <a:p>
            <a:pPr lvl="2">
              <a:lnSpc>
                <a:spcPct val="80000"/>
              </a:lnSpc>
            </a:pPr>
            <a:r>
              <a:rPr lang="en-US" altLang="en-US" sz="2200" dirty="0" smtClean="0"/>
              <a:t>Lots </a:t>
            </a:r>
            <a:r>
              <a:rPr lang="en-US" altLang="en-US" sz="2200" dirty="0"/>
              <a:t>of coal burning power plants cause a problem because they emit SO</a:t>
            </a:r>
            <a:r>
              <a:rPr lang="en-US" altLang="en-US" sz="2200" baseline="-25000" dirty="0"/>
              <a:t>2</a:t>
            </a:r>
            <a:r>
              <a:rPr lang="en-US" altLang="en-US" sz="2200" dirty="0"/>
              <a:t> which turns into fine particles.</a:t>
            </a:r>
          </a:p>
          <a:p>
            <a:pPr marL="971550" lvl="1" indent="-514350">
              <a:defRPr/>
            </a:pPr>
            <a:endParaRPr lang="en-US" altLang="en-US" sz="2500" dirty="0"/>
          </a:p>
          <a:p>
            <a:pPr marL="609600" indent="-609600">
              <a:buNone/>
              <a:defRPr/>
            </a:pPr>
            <a:endParaRPr lang="en-US" altLang="en-US" dirty="0"/>
          </a:p>
          <a:p>
            <a:pPr marL="609600" indent="-609600">
              <a:buNone/>
              <a:defRPr/>
            </a:pPr>
            <a:endParaRPr lang="en-US" altLang="en-US" dirty="0"/>
          </a:p>
        </p:txBody>
      </p:sp>
      <p:sp>
        <p:nvSpPr>
          <p:cNvPr id="10245" name="Rectangle 3"/>
          <p:cNvSpPr>
            <a:spLocks noChangeArrowheads="1"/>
          </p:cNvSpPr>
          <p:nvPr/>
        </p:nvSpPr>
        <p:spPr bwMode="auto">
          <a:xfrm>
            <a:off x="1752600" y="1295401"/>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Clr>
                <a:schemeClr val="accent1"/>
              </a:buClr>
              <a:buFont typeface="Wingdings" panose="05000000000000000000" pitchFamily="2" charset="2"/>
              <a:buChar char="l"/>
            </a:pPr>
            <a:endParaRPr lang="en-US" altLang="en-US" sz="2900"/>
          </a:p>
        </p:txBody>
      </p:sp>
      <p:sp>
        <p:nvSpPr>
          <p:cNvPr id="10246" name="Rectangle 3"/>
          <p:cNvSpPr>
            <a:spLocks noChangeArrowheads="1"/>
          </p:cNvSpPr>
          <p:nvPr/>
        </p:nvSpPr>
        <p:spPr bwMode="auto">
          <a:xfrm>
            <a:off x="1905000" y="1447801"/>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Clr>
                <a:schemeClr val="accent1"/>
              </a:buClr>
              <a:buFont typeface="Wingdings" panose="05000000000000000000" pitchFamily="2" charset="2"/>
              <a:buChar char="l"/>
            </a:pPr>
            <a:endParaRPr lang="en-US" altLang="en-US" sz="4000" b="1">
              <a:solidFill>
                <a:srgbClr val="CC0000"/>
              </a:solidFill>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7793865" y="1891506"/>
            <a:ext cx="4038600" cy="30749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220411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4374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374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4374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3747">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543747">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43747">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43747">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543747">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43747">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4374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1061" y="-23097"/>
            <a:ext cx="12274122" cy="6904194"/>
          </a:xfrm>
          <a:prstGeom prst="rect">
            <a:avLst/>
          </a:prstGeom>
        </p:spPr>
      </p:pic>
      <p:sp>
        <p:nvSpPr>
          <p:cNvPr id="12291" name="Rectangle 2"/>
          <p:cNvSpPr>
            <a:spLocks noGrp="1" noChangeArrowheads="1"/>
          </p:cNvSpPr>
          <p:nvPr>
            <p:ph type="title" idx="4294967295"/>
          </p:nvPr>
        </p:nvSpPr>
        <p:spPr>
          <a:xfrm>
            <a:off x="1676400" y="-23097"/>
            <a:ext cx="10515600" cy="1325563"/>
          </a:xfrm>
        </p:spPr>
        <p:txBody>
          <a:bodyPr/>
          <a:lstStyle/>
          <a:p>
            <a:pPr algn="r" eaLnBrk="1" hangingPunct="1"/>
            <a:r>
              <a:rPr lang="en-US" altLang="en-US" dirty="0" smtClean="0">
                <a:latin typeface="Britannic Bold" panose="020B0903060703020204" pitchFamily="34" charset="0"/>
              </a:rPr>
              <a:t>Primary Pollutants - Effects of PM 2.5 	</a:t>
            </a:r>
          </a:p>
        </p:txBody>
      </p:sp>
      <p:sp>
        <p:nvSpPr>
          <p:cNvPr id="595971" name="Rectangle 3"/>
          <p:cNvSpPr>
            <a:spLocks noGrp="1" noChangeArrowheads="1"/>
          </p:cNvSpPr>
          <p:nvPr>
            <p:ph type="body" idx="4294967295"/>
          </p:nvPr>
        </p:nvSpPr>
        <p:spPr>
          <a:xfrm>
            <a:off x="5667440" y="1542289"/>
            <a:ext cx="6232640" cy="4755480"/>
          </a:xfrm>
        </p:spPr>
        <p:txBody>
          <a:bodyPr/>
          <a:lstStyle/>
          <a:p>
            <a:pPr eaLnBrk="1" hangingPunct="1"/>
            <a:r>
              <a:rPr lang="en-US" altLang="en-US" dirty="0"/>
              <a:t>Many scientific studies have linked breathing PM to a series of significant health problems, including:</a:t>
            </a:r>
          </a:p>
          <a:p>
            <a:pPr eaLnBrk="1" hangingPunct="1"/>
            <a:endParaRPr lang="en-US" altLang="en-US" dirty="0"/>
          </a:p>
          <a:p>
            <a:pPr lvl="1" eaLnBrk="1" hangingPunct="1"/>
            <a:r>
              <a:rPr lang="en-US" altLang="en-US" sz="2500" dirty="0"/>
              <a:t>Aggravates </a:t>
            </a:r>
            <a:r>
              <a:rPr lang="en-US" altLang="en-US" sz="2500" dirty="0">
                <a:solidFill>
                  <a:schemeClr val="accent2">
                    <a:lumMod val="75000"/>
                  </a:schemeClr>
                </a:solidFill>
              </a:rPr>
              <a:t>asthma</a:t>
            </a:r>
          </a:p>
          <a:p>
            <a:pPr lvl="1" eaLnBrk="1" hangingPunct="1"/>
            <a:r>
              <a:rPr lang="en-US" altLang="en-US" sz="2500" dirty="0"/>
              <a:t>Increases in respiratory symptoms like </a:t>
            </a:r>
            <a:r>
              <a:rPr lang="en-US" altLang="en-US" sz="2500" dirty="0">
                <a:solidFill>
                  <a:schemeClr val="accent2">
                    <a:lumMod val="75000"/>
                  </a:schemeClr>
                </a:solidFill>
              </a:rPr>
              <a:t>coughing and difficult or painful breathing</a:t>
            </a:r>
          </a:p>
          <a:p>
            <a:pPr lvl="1" eaLnBrk="1" hangingPunct="1"/>
            <a:r>
              <a:rPr lang="en-US" altLang="en-US" sz="2500" dirty="0">
                <a:solidFill>
                  <a:schemeClr val="accent2">
                    <a:lumMod val="75000"/>
                  </a:schemeClr>
                </a:solidFill>
              </a:rPr>
              <a:t>Chronic bronchitis</a:t>
            </a:r>
          </a:p>
          <a:p>
            <a:pPr lvl="1" eaLnBrk="1" hangingPunct="1"/>
            <a:r>
              <a:rPr lang="en-US" altLang="en-US" sz="2500" dirty="0">
                <a:solidFill>
                  <a:schemeClr val="accent2">
                    <a:lumMod val="75000"/>
                  </a:schemeClr>
                </a:solidFill>
              </a:rPr>
              <a:t>Decreased lung function</a:t>
            </a:r>
          </a:p>
          <a:p>
            <a:pPr lvl="1" eaLnBrk="1" hangingPunct="1"/>
            <a:r>
              <a:rPr lang="en-US" altLang="en-US" sz="2500" dirty="0">
                <a:solidFill>
                  <a:schemeClr val="accent2">
                    <a:lumMod val="75000"/>
                  </a:schemeClr>
                </a:solidFill>
              </a:rPr>
              <a:t>Premature death </a:t>
            </a:r>
            <a:r>
              <a:rPr lang="en-US" altLang="en-US" sz="2500" dirty="0"/>
              <a:t>[see Six Cities Study]</a:t>
            </a:r>
          </a:p>
        </p:txBody>
      </p:sp>
      <p:grpSp>
        <p:nvGrpSpPr>
          <p:cNvPr id="7" name="Group 4"/>
          <p:cNvGrpSpPr>
            <a:grpSpLocks/>
          </p:cNvGrpSpPr>
          <p:nvPr/>
        </p:nvGrpSpPr>
        <p:grpSpPr bwMode="auto">
          <a:xfrm>
            <a:off x="181039" y="1303513"/>
            <a:ext cx="5486400" cy="3200400"/>
            <a:chOff x="-651" y="717"/>
            <a:chExt cx="2235" cy="1437"/>
          </a:xfrm>
        </p:grpSpPr>
        <p:pic>
          <p:nvPicPr>
            <p:cNvPr id="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 y="717"/>
              <a:ext cx="2235" cy="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6"/>
            <p:cNvSpPr>
              <a:spLocks noChangeShapeType="1"/>
            </p:cNvSpPr>
            <p:nvPr/>
          </p:nvSpPr>
          <p:spPr bwMode="auto">
            <a:xfrm flipV="1">
              <a:off x="88" y="1203"/>
              <a:ext cx="648" cy="576"/>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12" name="Rectangle 3"/>
          <p:cNvSpPr txBox="1">
            <a:spLocks noChangeArrowheads="1"/>
          </p:cNvSpPr>
          <p:nvPr/>
        </p:nvSpPr>
        <p:spPr>
          <a:xfrm>
            <a:off x="181039" y="4862403"/>
            <a:ext cx="5486400" cy="143536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b="1" dirty="0" smtClean="0">
                <a:solidFill>
                  <a:schemeClr val="accent2">
                    <a:lumMod val="75000"/>
                  </a:schemeClr>
                </a:solidFill>
              </a:rPr>
              <a:t>Six Cities Study</a:t>
            </a:r>
          </a:p>
          <a:p>
            <a:pPr lvl="1"/>
            <a:r>
              <a:rPr lang="en-US" altLang="en-US" sz="2000" dirty="0" smtClean="0"/>
              <a:t>They found that PM2.5 correlated very strongly with increased mortality. That’s not to say that other pollutants aren’t harmful; they just don’t lead to shortened life-spans.</a:t>
            </a:r>
            <a:endParaRPr lang="en-US" altLang="en-US" sz="2000" dirty="0"/>
          </a:p>
        </p:txBody>
      </p:sp>
    </p:spTree>
    <p:extLst>
      <p:ext uri="{BB962C8B-B14F-4D97-AF65-F5344CB8AC3E}">
        <p14:creationId xmlns:p14="http://schemas.microsoft.com/office/powerpoint/2010/main" val="2026682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95971">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95971">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9597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95971">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95971">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fade">
                                      <p:cBhvr>
                                        <p:cTn id="27" dur="500"/>
                                        <p:tgtEl>
                                          <p:spTgt spid="12">
                                            <p:txEl>
                                              <p:pRg st="0" end="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xEl>
                                              <p:pRg st="1" end="1"/>
                                            </p:txEl>
                                          </p:spTgt>
                                        </p:tgtEl>
                                        <p:attrNameLst>
                                          <p:attrName>style.visibility</p:attrName>
                                        </p:attrNameLst>
                                      </p:cBhvr>
                                      <p:to>
                                        <p:strVal val="visible"/>
                                      </p:to>
                                    </p:set>
                                    <p:animEffect transition="in" filter="fade">
                                      <p:cBhvr>
                                        <p:cTn id="30"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tretch>
            <a:fillRect/>
          </a:stretch>
        </p:blipFill>
        <p:spPr>
          <a:xfrm>
            <a:off x="-41061" y="-23097"/>
            <a:ext cx="12274122" cy="6904194"/>
          </a:xfrm>
          <a:prstGeom prst="rect">
            <a:avLst/>
          </a:prstGeom>
        </p:spPr>
      </p:pic>
      <p:sp>
        <p:nvSpPr>
          <p:cNvPr id="15363" name="Rectangle 2"/>
          <p:cNvSpPr>
            <a:spLocks noGrp="1" noChangeArrowheads="1"/>
          </p:cNvSpPr>
          <p:nvPr>
            <p:ph type="title" idx="4294967295"/>
          </p:nvPr>
        </p:nvSpPr>
        <p:spPr>
          <a:xfrm>
            <a:off x="283335" y="76200"/>
            <a:ext cx="6941713" cy="1524514"/>
          </a:xfrm>
        </p:spPr>
        <p:txBody>
          <a:bodyPr>
            <a:normAutofit/>
          </a:bodyPr>
          <a:lstStyle/>
          <a:p>
            <a:pPr algn="r" eaLnBrk="1" hangingPunct="1"/>
            <a:r>
              <a:rPr lang="en-US" altLang="en-US" dirty="0" smtClean="0">
                <a:latin typeface="Britannic Bold" panose="020B0903060703020204" pitchFamily="34" charset="0"/>
              </a:rPr>
              <a:t>Primary Pollutant – Particulate Matter: Dust</a:t>
            </a:r>
          </a:p>
        </p:txBody>
      </p:sp>
      <p:pic>
        <p:nvPicPr>
          <p:cNvPr id="1536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0985" y="214950"/>
            <a:ext cx="4378816" cy="28509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536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77834" y="3207055"/>
            <a:ext cx="5108700" cy="35328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5368"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8640" y="3185857"/>
            <a:ext cx="3512667" cy="35540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5371"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802" y="3207055"/>
            <a:ext cx="2950491" cy="35452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5372" name="Rectangle 3"/>
          <p:cNvSpPr>
            <a:spLocks noChangeArrowheads="1"/>
          </p:cNvSpPr>
          <p:nvPr/>
        </p:nvSpPr>
        <p:spPr bwMode="auto">
          <a:xfrm>
            <a:off x="602367" y="1677987"/>
            <a:ext cx="4157292" cy="175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r>
              <a:rPr lang="en-US" altLang="en-US" dirty="0" smtClean="0"/>
              <a:t>Visibility reduction</a:t>
            </a:r>
            <a:endParaRPr lang="en-US" altLang="en-US" dirty="0"/>
          </a:p>
          <a:p>
            <a:pPr eaLnBrk="1" hangingPunct="1"/>
            <a:r>
              <a:rPr lang="en-US" altLang="en-US" dirty="0" smtClean="0"/>
              <a:t>Breathing issues</a:t>
            </a:r>
            <a:endParaRPr lang="en-US" altLang="en-US" dirty="0"/>
          </a:p>
          <a:p>
            <a:pPr eaLnBrk="1" hangingPunct="1">
              <a:buFontTx/>
              <a:buNone/>
            </a:pPr>
            <a:endParaRPr lang="en-US" altLang="en-US" dirty="0"/>
          </a:p>
        </p:txBody>
      </p:sp>
      <p:sp>
        <p:nvSpPr>
          <p:cNvPr id="9" name="TextBox 8"/>
          <p:cNvSpPr txBox="1"/>
          <p:nvPr/>
        </p:nvSpPr>
        <p:spPr>
          <a:xfrm>
            <a:off x="7777799" y="336431"/>
            <a:ext cx="2313647" cy="369332"/>
          </a:xfrm>
          <a:prstGeom prst="rect">
            <a:avLst/>
          </a:prstGeom>
          <a:noFill/>
        </p:spPr>
        <p:txBody>
          <a:bodyPr wrap="none" rtlCol="0">
            <a:spAutoFit/>
          </a:bodyPr>
          <a:lstStyle/>
          <a:p>
            <a:r>
              <a:rPr lang="en-US" b="1" dirty="0" smtClean="0">
                <a:solidFill>
                  <a:srgbClr val="FF0000"/>
                </a:solidFill>
              </a:rPr>
              <a:t>Dust Bowl in US 1930s</a:t>
            </a:r>
            <a:endParaRPr lang="en-US" b="1" dirty="0">
              <a:solidFill>
                <a:srgbClr val="FF0000"/>
              </a:solidFill>
            </a:endParaRPr>
          </a:p>
        </p:txBody>
      </p:sp>
      <p:sp>
        <p:nvSpPr>
          <p:cNvPr id="10" name="TextBox 9"/>
          <p:cNvSpPr txBox="1"/>
          <p:nvPr/>
        </p:nvSpPr>
        <p:spPr>
          <a:xfrm>
            <a:off x="7930199" y="488831"/>
            <a:ext cx="2313647" cy="369332"/>
          </a:xfrm>
          <a:prstGeom prst="rect">
            <a:avLst/>
          </a:prstGeom>
          <a:noFill/>
        </p:spPr>
        <p:txBody>
          <a:bodyPr wrap="none" rtlCol="0">
            <a:spAutoFit/>
          </a:bodyPr>
          <a:lstStyle/>
          <a:p>
            <a:r>
              <a:rPr lang="en-US" b="1" dirty="0" smtClean="0">
                <a:solidFill>
                  <a:srgbClr val="FF0000"/>
                </a:solidFill>
              </a:rPr>
              <a:t>Dust Bowl in US 1930s</a:t>
            </a:r>
            <a:endParaRPr lang="en-US" b="1" dirty="0">
              <a:solidFill>
                <a:srgbClr val="FF0000"/>
              </a:solidFill>
            </a:endParaRPr>
          </a:p>
        </p:txBody>
      </p:sp>
      <p:sp>
        <p:nvSpPr>
          <p:cNvPr id="11" name="TextBox 10"/>
          <p:cNvSpPr txBox="1"/>
          <p:nvPr/>
        </p:nvSpPr>
        <p:spPr>
          <a:xfrm>
            <a:off x="7097654" y="3303953"/>
            <a:ext cx="2313647" cy="369332"/>
          </a:xfrm>
          <a:prstGeom prst="rect">
            <a:avLst/>
          </a:prstGeom>
          <a:noFill/>
        </p:spPr>
        <p:txBody>
          <a:bodyPr wrap="none" rtlCol="0">
            <a:spAutoFit/>
          </a:bodyPr>
          <a:lstStyle/>
          <a:p>
            <a:r>
              <a:rPr lang="en-US" b="1" dirty="0" smtClean="0">
                <a:solidFill>
                  <a:srgbClr val="FF0000"/>
                </a:solidFill>
              </a:rPr>
              <a:t>Dust Bowl in US 1930s</a:t>
            </a:r>
            <a:endParaRPr lang="en-US" b="1" dirty="0">
              <a:solidFill>
                <a:srgbClr val="FF0000"/>
              </a:solidFill>
            </a:endParaRPr>
          </a:p>
        </p:txBody>
      </p:sp>
      <p:sp>
        <p:nvSpPr>
          <p:cNvPr id="12" name="TextBox 11"/>
          <p:cNvSpPr txBox="1"/>
          <p:nvPr/>
        </p:nvSpPr>
        <p:spPr>
          <a:xfrm>
            <a:off x="3363207" y="3165453"/>
            <a:ext cx="1449820" cy="646331"/>
          </a:xfrm>
          <a:prstGeom prst="rect">
            <a:avLst/>
          </a:prstGeom>
          <a:noFill/>
        </p:spPr>
        <p:txBody>
          <a:bodyPr wrap="none" rtlCol="0">
            <a:spAutoFit/>
          </a:bodyPr>
          <a:lstStyle/>
          <a:p>
            <a:r>
              <a:rPr lang="en-US" b="1" dirty="0" smtClean="0">
                <a:solidFill>
                  <a:srgbClr val="FF0000"/>
                </a:solidFill>
              </a:rPr>
              <a:t>Saharan Dust</a:t>
            </a:r>
          </a:p>
          <a:p>
            <a:r>
              <a:rPr lang="en-US" b="1" dirty="0" smtClean="0">
                <a:solidFill>
                  <a:srgbClr val="FF0000"/>
                </a:solidFill>
              </a:rPr>
              <a:t>from Africa</a:t>
            </a:r>
            <a:endParaRPr lang="en-US" b="1" dirty="0">
              <a:solidFill>
                <a:srgbClr val="FF0000"/>
              </a:solidFill>
            </a:endParaRPr>
          </a:p>
        </p:txBody>
      </p:sp>
      <p:sp>
        <p:nvSpPr>
          <p:cNvPr id="14" name="TextBox 13"/>
          <p:cNvSpPr txBox="1"/>
          <p:nvPr/>
        </p:nvSpPr>
        <p:spPr>
          <a:xfrm>
            <a:off x="283335" y="3165453"/>
            <a:ext cx="2578976" cy="369332"/>
          </a:xfrm>
          <a:prstGeom prst="rect">
            <a:avLst/>
          </a:prstGeom>
          <a:noFill/>
        </p:spPr>
        <p:txBody>
          <a:bodyPr wrap="none" rtlCol="0">
            <a:spAutoFit/>
          </a:bodyPr>
          <a:lstStyle/>
          <a:p>
            <a:r>
              <a:rPr lang="en-US" b="1" dirty="0" smtClean="0">
                <a:solidFill>
                  <a:srgbClr val="FF0000"/>
                </a:solidFill>
              </a:rPr>
              <a:t>Saharan Dust from Africa</a:t>
            </a:r>
            <a:endParaRPr lang="en-US" b="1" dirty="0">
              <a:solidFill>
                <a:srgbClr val="FF0000"/>
              </a:solidFill>
            </a:endParaRPr>
          </a:p>
        </p:txBody>
      </p:sp>
    </p:spTree>
    <p:extLst>
      <p:ext uri="{BB962C8B-B14F-4D97-AF65-F5344CB8AC3E}">
        <p14:creationId xmlns:p14="http://schemas.microsoft.com/office/powerpoint/2010/main" val="4180788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72">
                                            <p:txEl>
                                              <p:pRg st="0" end="0"/>
                                            </p:txEl>
                                          </p:spTgt>
                                        </p:tgtEl>
                                        <p:attrNameLst>
                                          <p:attrName>style.visibility</p:attrName>
                                        </p:attrNameLst>
                                      </p:cBhvr>
                                      <p:to>
                                        <p:strVal val="visible"/>
                                      </p:to>
                                    </p:set>
                                    <p:animEffect transition="in" filter="fade">
                                      <p:cBhvr>
                                        <p:cTn id="7" dur="500"/>
                                        <p:tgtEl>
                                          <p:spTgt spid="153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372">
                                            <p:txEl>
                                              <p:pRg st="1" end="1"/>
                                            </p:txEl>
                                          </p:spTgt>
                                        </p:tgtEl>
                                        <p:attrNameLst>
                                          <p:attrName>style.visibility</p:attrName>
                                        </p:attrNameLst>
                                      </p:cBhvr>
                                      <p:to>
                                        <p:strVal val="visible"/>
                                      </p:to>
                                    </p:set>
                                    <p:animEffect transition="in" filter="fade">
                                      <p:cBhvr>
                                        <p:cTn id="12" dur="500"/>
                                        <p:tgtEl>
                                          <p:spTgt spid="1537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41061" y="-23097"/>
            <a:ext cx="12274122" cy="6904194"/>
          </a:xfrm>
          <a:prstGeom prst="rect">
            <a:avLst/>
          </a:prstGeom>
        </p:spPr>
      </p:pic>
      <p:sp>
        <p:nvSpPr>
          <p:cNvPr id="17411" name="Rectangle 2"/>
          <p:cNvSpPr>
            <a:spLocks noGrp="1" noChangeArrowheads="1"/>
          </p:cNvSpPr>
          <p:nvPr>
            <p:ph type="title" idx="4294967295"/>
          </p:nvPr>
        </p:nvSpPr>
        <p:spPr>
          <a:xfrm>
            <a:off x="4172353" y="-156363"/>
            <a:ext cx="7956269" cy="1558345"/>
          </a:xfrm>
        </p:spPr>
        <p:txBody>
          <a:bodyPr>
            <a:noAutofit/>
          </a:bodyPr>
          <a:lstStyle/>
          <a:p>
            <a:pPr eaLnBrk="1" hangingPunct="1"/>
            <a:r>
              <a:rPr lang="en-US" altLang="en-US" dirty="0" smtClean="0">
                <a:latin typeface="Britannic Bold" panose="020B0903060703020204" pitchFamily="34" charset="0"/>
              </a:rPr>
              <a:t>Primary Pollution – Particulate Matter: Volcanic Ash</a:t>
            </a:r>
          </a:p>
        </p:txBody>
      </p:sp>
      <p:sp>
        <p:nvSpPr>
          <p:cNvPr id="17412" name="Rectangle 3"/>
          <p:cNvSpPr>
            <a:spLocks noGrp="1" noChangeArrowheads="1"/>
          </p:cNvSpPr>
          <p:nvPr>
            <p:ph type="body" idx="4294967295"/>
          </p:nvPr>
        </p:nvSpPr>
        <p:spPr>
          <a:xfrm>
            <a:off x="4134343" y="1212148"/>
            <a:ext cx="7442418" cy="2195891"/>
          </a:xfrm>
        </p:spPr>
        <p:txBody>
          <a:bodyPr>
            <a:normAutofit/>
          </a:bodyPr>
          <a:lstStyle/>
          <a:p>
            <a:pPr eaLnBrk="1" hangingPunct="1"/>
            <a:r>
              <a:rPr lang="en-US" altLang="en-US" sz="2400" dirty="0" smtClean="0"/>
              <a:t>Ash reflects sunlight back to space (cools Earth)</a:t>
            </a:r>
          </a:p>
          <a:p>
            <a:pPr eaLnBrk="1" hangingPunct="1"/>
            <a:r>
              <a:rPr lang="en-US" altLang="en-US" sz="2400" dirty="0" smtClean="0"/>
              <a:t>Dangerous to </a:t>
            </a:r>
            <a:r>
              <a:rPr lang="en-US" altLang="en-US" sz="2400" dirty="0" smtClean="0"/>
              <a:t>breathe </a:t>
            </a:r>
            <a:endParaRPr lang="en-US" altLang="en-US" sz="2400" dirty="0" smtClean="0"/>
          </a:p>
          <a:p>
            <a:pPr eaLnBrk="1" hangingPunct="1"/>
            <a:r>
              <a:rPr lang="en-US" altLang="en-US" sz="2400" dirty="0" smtClean="0"/>
              <a:t>Covers the land surface</a:t>
            </a:r>
          </a:p>
          <a:p>
            <a:pPr eaLnBrk="1" hangingPunct="1"/>
            <a:r>
              <a:rPr lang="en-US" altLang="en-US" sz="2400" dirty="0" smtClean="0"/>
              <a:t>Can cause issues with air travel</a:t>
            </a:r>
          </a:p>
          <a:p>
            <a:pPr eaLnBrk="1" hangingPunct="1">
              <a:buFontTx/>
              <a:buNone/>
            </a:pPr>
            <a:endParaRPr lang="en-US" altLang="en-US" sz="2400" dirty="0" smtClean="0"/>
          </a:p>
        </p:txBody>
      </p:sp>
      <p:pic>
        <p:nvPicPr>
          <p:cNvPr id="174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39976" y="4068602"/>
            <a:ext cx="2827527" cy="2635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5"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66036" y="4068601"/>
            <a:ext cx="3757492" cy="2635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96" y="4038600"/>
            <a:ext cx="2363624" cy="2665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7"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58143" y="4056796"/>
            <a:ext cx="2647219" cy="2647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326" y="76200"/>
            <a:ext cx="4074017" cy="381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97105" y="301925"/>
            <a:ext cx="3191386" cy="369332"/>
          </a:xfrm>
          <a:prstGeom prst="rect">
            <a:avLst/>
          </a:prstGeom>
          <a:noFill/>
        </p:spPr>
        <p:txBody>
          <a:bodyPr wrap="none" rtlCol="0">
            <a:spAutoFit/>
          </a:bodyPr>
          <a:lstStyle/>
          <a:p>
            <a:r>
              <a:rPr lang="en-US" b="1" dirty="0" smtClean="0">
                <a:solidFill>
                  <a:srgbClr val="FF0000"/>
                </a:solidFill>
              </a:rPr>
              <a:t>1991 - Mt. Pinatubo Philippines</a:t>
            </a:r>
            <a:endParaRPr lang="en-US" b="1" dirty="0">
              <a:solidFill>
                <a:srgbClr val="FF0000"/>
              </a:solidFill>
            </a:endParaRPr>
          </a:p>
        </p:txBody>
      </p:sp>
      <p:sp>
        <p:nvSpPr>
          <p:cNvPr id="12" name="TextBox 11"/>
          <p:cNvSpPr txBox="1"/>
          <p:nvPr/>
        </p:nvSpPr>
        <p:spPr>
          <a:xfrm>
            <a:off x="4172353" y="3090042"/>
            <a:ext cx="7895150" cy="877163"/>
          </a:xfrm>
          <a:prstGeom prst="rect">
            <a:avLst/>
          </a:prstGeom>
          <a:noFill/>
        </p:spPr>
        <p:txBody>
          <a:bodyPr wrap="square" rtlCol="0">
            <a:spAutoFit/>
          </a:bodyPr>
          <a:lstStyle/>
          <a:p>
            <a:r>
              <a:rPr lang="en-US" sz="1700" dirty="0" smtClean="0"/>
              <a:t>All Below: </a:t>
            </a:r>
            <a:r>
              <a:rPr lang="en-US" sz="1700" b="1" dirty="0" err="1" smtClean="0"/>
              <a:t>Eyjafjallajökull</a:t>
            </a:r>
            <a:r>
              <a:rPr lang="en-US" sz="1700" b="1" dirty="0" smtClean="0"/>
              <a:t>, Iceland</a:t>
            </a:r>
            <a:r>
              <a:rPr lang="en-US" sz="1700" dirty="0" smtClean="0"/>
              <a:t>. a) the plume is clearly different than the clouds, b) it can cause thunderstorms (surface heating from lava), c) plumes of ash covering Europe, red dot is the volcano, d) plume got very high above the regular cloud deck</a:t>
            </a:r>
            <a:endParaRPr lang="en-US" sz="1700" dirty="0"/>
          </a:p>
        </p:txBody>
      </p:sp>
      <p:sp>
        <p:nvSpPr>
          <p:cNvPr id="13" name="TextBox 12"/>
          <p:cNvSpPr txBox="1"/>
          <p:nvPr/>
        </p:nvSpPr>
        <p:spPr>
          <a:xfrm>
            <a:off x="60326" y="3988717"/>
            <a:ext cx="370614" cy="369332"/>
          </a:xfrm>
          <a:prstGeom prst="rect">
            <a:avLst/>
          </a:prstGeom>
          <a:noFill/>
        </p:spPr>
        <p:txBody>
          <a:bodyPr wrap="none" rtlCol="0">
            <a:spAutoFit/>
          </a:bodyPr>
          <a:lstStyle/>
          <a:p>
            <a:r>
              <a:rPr lang="en-US" b="1" dirty="0" smtClean="0">
                <a:solidFill>
                  <a:srgbClr val="FF0000"/>
                </a:solidFill>
              </a:rPr>
              <a:t>a)</a:t>
            </a:r>
            <a:endParaRPr lang="en-US" b="1" dirty="0">
              <a:solidFill>
                <a:srgbClr val="FF0000"/>
              </a:solidFill>
            </a:endParaRPr>
          </a:p>
        </p:txBody>
      </p:sp>
      <p:sp>
        <p:nvSpPr>
          <p:cNvPr id="14" name="TextBox 13"/>
          <p:cNvSpPr txBox="1"/>
          <p:nvPr/>
        </p:nvSpPr>
        <p:spPr>
          <a:xfrm>
            <a:off x="2566034" y="4071417"/>
            <a:ext cx="380232" cy="369332"/>
          </a:xfrm>
          <a:prstGeom prst="rect">
            <a:avLst/>
          </a:prstGeom>
          <a:noFill/>
        </p:spPr>
        <p:txBody>
          <a:bodyPr wrap="none" rtlCol="0">
            <a:spAutoFit/>
          </a:bodyPr>
          <a:lstStyle/>
          <a:p>
            <a:r>
              <a:rPr lang="en-US" b="1" dirty="0">
                <a:solidFill>
                  <a:srgbClr val="FF0000"/>
                </a:solidFill>
              </a:rPr>
              <a:t>b</a:t>
            </a:r>
            <a:r>
              <a:rPr lang="en-US" b="1" dirty="0" smtClean="0">
                <a:solidFill>
                  <a:srgbClr val="FF0000"/>
                </a:solidFill>
              </a:rPr>
              <a:t>)</a:t>
            </a:r>
            <a:endParaRPr lang="en-US" b="1" dirty="0">
              <a:solidFill>
                <a:srgbClr val="FF0000"/>
              </a:solidFill>
            </a:endParaRPr>
          </a:p>
        </p:txBody>
      </p:sp>
      <p:sp>
        <p:nvSpPr>
          <p:cNvPr id="15" name="TextBox 14"/>
          <p:cNvSpPr txBox="1"/>
          <p:nvPr/>
        </p:nvSpPr>
        <p:spPr>
          <a:xfrm>
            <a:off x="6458142" y="3994188"/>
            <a:ext cx="352982" cy="369332"/>
          </a:xfrm>
          <a:prstGeom prst="rect">
            <a:avLst/>
          </a:prstGeom>
          <a:noFill/>
        </p:spPr>
        <p:txBody>
          <a:bodyPr wrap="none" rtlCol="0">
            <a:spAutoFit/>
          </a:bodyPr>
          <a:lstStyle/>
          <a:p>
            <a:r>
              <a:rPr lang="en-US" b="1" dirty="0">
                <a:solidFill>
                  <a:srgbClr val="FF0000"/>
                </a:solidFill>
              </a:rPr>
              <a:t>c</a:t>
            </a:r>
            <a:r>
              <a:rPr lang="en-US" b="1" dirty="0" smtClean="0">
                <a:solidFill>
                  <a:srgbClr val="FF0000"/>
                </a:solidFill>
              </a:rPr>
              <a:t>)</a:t>
            </a:r>
            <a:endParaRPr lang="en-US" b="1" dirty="0">
              <a:solidFill>
                <a:srgbClr val="FF0000"/>
              </a:solidFill>
            </a:endParaRPr>
          </a:p>
        </p:txBody>
      </p:sp>
      <p:sp>
        <p:nvSpPr>
          <p:cNvPr id="16" name="TextBox 15"/>
          <p:cNvSpPr txBox="1"/>
          <p:nvPr/>
        </p:nvSpPr>
        <p:spPr>
          <a:xfrm>
            <a:off x="9239976" y="4068601"/>
            <a:ext cx="380232" cy="369332"/>
          </a:xfrm>
          <a:prstGeom prst="rect">
            <a:avLst/>
          </a:prstGeom>
          <a:noFill/>
        </p:spPr>
        <p:txBody>
          <a:bodyPr wrap="none" rtlCol="0">
            <a:spAutoFit/>
          </a:bodyPr>
          <a:lstStyle/>
          <a:p>
            <a:r>
              <a:rPr lang="en-US" b="1" dirty="0">
                <a:solidFill>
                  <a:srgbClr val="FF0000"/>
                </a:solidFill>
              </a:rPr>
              <a:t>d</a:t>
            </a:r>
            <a:r>
              <a:rPr lang="en-US" b="1" dirty="0" smtClean="0">
                <a:solidFill>
                  <a:srgbClr val="FF0000"/>
                </a:solidFill>
              </a:rPr>
              <a:t>)</a:t>
            </a:r>
            <a:endParaRPr lang="en-US" b="1" dirty="0">
              <a:solidFill>
                <a:srgbClr val="FF0000"/>
              </a:solidFill>
            </a:endParaRPr>
          </a:p>
        </p:txBody>
      </p:sp>
    </p:spTree>
    <p:extLst>
      <p:ext uri="{BB962C8B-B14F-4D97-AF65-F5344CB8AC3E}">
        <p14:creationId xmlns:p14="http://schemas.microsoft.com/office/powerpoint/2010/main" val="4041909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2">
                                            <p:txEl>
                                              <p:pRg st="0" end="0"/>
                                            </p:txEl>
                                          </p:spTgt>
                                        </p:tgtEl>
                                        <p:attrNameLst>
                                          <p:attrName>style.visibility</p:attrName>
                                        </p:attrNameLst>
                                      </p:cBhvr>
                                      <p:to>
                                        <p:strVal val="visible"/>
                                      </p:to>
                                    </p:set>
                                    <p:animEffect transition="in" filter="fade">
                                      <p:cBhvr>
                                        <p:cTn id="7" dur="500"/>
                                        <p:tgtEl>
                                          <p:spTgt spid="174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412">
                                            <p:txEl>
                                              <p:pRg st="1" end="1"/>
                                            </p:txEl>
                                          </p:spTgt>
                                        </p:tgtEl>
                                        <p:attrNameLst>
                                          <p:attrName>style.visibility</p:attrName>
                                        </p:attrNameLst>
                                      </p:cBhvr>
                                      <p:to>
                                        <p:strVal val="visible"/>
                                      </p:to>
                                    </p:set>
                                    <p:animEffect transition="in" filter="fade">
                                      <p:cBhvr>
                                        <p:cTn id="12" dur="500"/>
                                        <p:tgtEl>
                                          <p:spTgt spid="174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412">
                                            <p:txEl>
                                              <p:pRg st="2" end="2"/>
                                            </p:txEl>
                                          </p:spTgt>
                                        </p:tgtEl>
                                        <p:attrNameLst>
                                          <p:attrName>style.visibility</p:attrName>
                                        </p:attrNameLst>
                                      </p:cBhvr>
                                      <p:to>
                                        <p:strVal val="visible"/>
                                      </p:to>
                                    </p:set>
                                    <p:animEffect transition="in" filter="fade">
                                      <p:cBhvr>
                                        <p:cTn id="17" dur="500"/>
                                        <p:tgtEl>
                                          <p:spTgt spid="174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412">
                                            <p:txEl>
                                              <p:pRg st="3" end="3"/>
                                            </p:txEl>
                                          </p:spTgt>
                                        </p:tgtEl>
                                        <p:attrNameLst>
                                          <p:attrName>style.visibility</p:attrName>
                                        </p:attrNameLst>
                                      </p:cBhvr>
                                      <p:to>
                                        <p:strVal val="visible"/>
                                      </p:to>
                                    </p:set>
                                    <p:animEffect transition="in" filter="fade">
                                      <p:cBhvr>
                                        <p:cTn id="22" dur="500"/>
                                        <p:tgtEl>
                                          <p:spTgt spid="174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1061" y="-23097"/>
            <a:ext cx="12274122" cy="6904194"/>
          </a:xfrm>
          <a:prstGeom prst="rect">
            <a:avLst/>
          </a:prstGeom>
        </p:spPr>
      </p:pic>
      <p:sp>
        <p:nvSpPr>
          <p:cNvPr id="18435" name="Rectangle 2"/>
          <p:cNvSpPr>
            <a:spLocks noGrp="1" noChangeArrowheads="1"/>
          </p:cNvSpPr>
          <p:nvPr>
            <p:ph type="title" idx="4294967295"/>
          </p:nvPr>
        </p:nvSpPr>
        <p:spPr>
          <a:xfrm>
            <a:off x="-41060" y="-21509"/>
            <a:ext cx="5398671" cy="1143000"/>
          </a:xfrm>
        </p:spPr>
        <p:txBody>
          <a:bodyPr>
            <a:normAutofit fontScale="90000"/>
          </a:bodyPr>
          <a:lstStyle/>
          <a:p>
            <a:pPr algn="r" eaLnBrk="1" hangingPunct="1"/>
            <a:r>
              <a:rPr lang="en-US" altLang="en-US" dirty="0" smtClean="0">
                <a:latin typeface="Britannic Bold" panose="020B0903060703020204" pitchFamily="34" charset="0"/>
              </a:rPr>
              <a:t>Primary Pollutant – Sulfur Dioxide 	</a:t>
            </a:r>
          </a:p>
        </p:txBody>
      </p:sp>
      <p:sp>
        <p:nvSpPr>
          <p:cNvPr id="544771" name="Rectangle 3"/>
          <p:cNvSpPr>
            <a:spLocks noGrp="1" noChangeArrowheads="1"/>
          </p:cNvSpPr>
          <p:nvPr>
            <p:ph type="body" idx="4294967295"/>
          </p:nvPr>
        </p:nvSpPr>
        <p:spPr>
          <a:xfrm>
            <a:off x="128788" y="1275008"/>
            <a:ext cx="6322454" cy="5497346"/>
          </a:xfrm>
        </p:spPr>
        <p:txBody>
          <a:bodyPr/>
          <a:lstStyle/>
          <a:p>
            <a:pPr eaLnBrk="1" hangingPunct="1">
              <a:lnSpc>
                <a:spcPct val="80000"/>
              </a:lnSpc>
            </a:pPr>
            <a:r>
              <a:rPr lang="en-US" altLang="en-US" b="1" dirty="0">
                <a:solidFill>
                  <a:schemeClr val="accent2">
                    <a:lumMod val="75000"/>
                  </a:schemeClr>
                </a:solidFill>
              </a:rPr>
              <a:t>Is a colorless and corrosive gas</a:t>
            </a:r>
            <a:endParaRPr lang="en-US" altLang="en-US" dirty="0">
              <a:solidFill>
                <a:schemeClr val="accent2">
                  <a:lumMod val="75000"/>
                </a:schemeClr>
              </a:solidFill>
            </a:endParaRPr>
          </a:p>
          <a:p>
            <a:pPr lvl="1" eaLnBrk="1" hangingPunct="1">
              <a:lnSpc>
                <a:spcPct val="80000"/>
              </a:lnSpc>
            </a:pPr>
            <a:r>
              <a:rPr lang="en-US" altLang="en-US" sz="2500" dirty="0"/>
              <a:t>Originates from combustion of sulfur containing fuels (like COAL and OIL)</a:t>
            </a:r>
          </a:p>
          <a:p>
            <a:pPr lvl="1" eaLnBrk="1" hangingPunct="1">
              <a:lnSpc>
                <a:spcPct val="80000"/>
              </a:lnSpc>
            </a:pPr>
            <a:endParaRPr lang="en-US" altLang="en-US" sz="2500" dirty="0"/>
          </a:p>
          <a:p>
            <a:pPr eaLnBrk="1" hangingPunct="1">
              <a:lnSpc>
                <a:spcPct val="80000"/>
              </a:lnSpc>
            </a:pPr>
            <a:r>
              <a:rPr lang="en-US" altLang="en-US" b="1" dirty="0">
                <a:solidFill>
                  <a:schemeClr val="accent2">
                    <a:lumMod val="75000"/>
                  </a:schemeClr>
                </a:solidFill>
              </a:rPr>
              <a:t>Sources include:</a:t>
            </a:r>
          </a:p>
          <a:p>
            <a:pPr lvl="1" eaLnBrk="1" hangingPunct="1">
              <a:lnSpc>
                <a:spcPct val="80000"/>
              </a:lnSpc>
            </a:pPr>
            <a:r>
              <a:rPr lang="en-US" altLang="en-US" sz="2500" dirty="0"/>
              <a:t>Power plants</a:t>
            </a:r>
          </a:p>
          <a:p>
            <a:pPr lvl="1" eaLnBrk="1" hangingPunct="1">
              <a:lnSpc>
                <a:spcPct val="80000"/>
              </a:lnSpc>
            </a:pPr>
            <a:r>
              <a:rPr lang="en-US" altLang="en-US" sz="2500" dirty="0"/>
              <a:t>Smelters</a:t>
            </a:r>
          </a:p>
          <a:p>
            <a:pPr lvl="1" eaLnBrk="1" hangingPunct="1">
              <a:lnSpc>
                <a:spcPct val="80000"/>
              </a:lnSpc>
            </a:pPr>
            <a:r>
              <a:rPr lang="en-US" altLang="en-US" sz="2500" dirty="0"/>
              <a:t>Petroleum refineries</a:t>
            </a:r>
          </a:p>
          <a:p>
            <a:pPr lvl="1" eaLnBrk="1" hangingPunct="1">
              <a:lnSpc>
                <a:spcPct val="80000"/>
              </a:lnSpc>
            </a:pPr>
            <a:r>
              <a:rPr lang="en-US" altLang="en-US" sz="2500" dirty="0"/>
              <a:t>Pulp and paper mills</a:t>
            </a:r>
          </a:p>
          <a:p>
            <a:pPr lvl="1" eaLnBrk="1" hangingPunct="1">
              <a:lnSpc>
                <a:spcPct val="80000"/>
              </a:lnSpc>
            </a:pPr>
            <a:endParaRPr lang="en-US" altLang="en-US" sz="2500" dirty="0"/>
          </a:p>
          <a:p>
            <a:pPr eaLnBrk="1" hangingPunct="1">
              <a:lnSpc>
                <a:spcPct val="80000"/>
              </a:lnSpc>
            </a:pPr>
            <a:r>
              <a:rPr lang="en-US" altLang="en-US" dirty="0"/>
              <a:t>Through </a:t>
            </a:r>
            <a:r>
              <a:rPr lang="en-US" altLang="en-US" dirty="0" smtClean="0"/>
              <a:t>chemical </a:t>
            </a:r>
            <a:r>
              <a:rPr lang="en-US" altLang="en-US" dirty="0"/>
              <a:t>reactions in the atmosphere can ultimately form </a:t>
            </a:r>
            <a:r>
              <a:rPr lang="en-US" altLang="en-US" b="1" dirty="0">
                <a:solidFill>
                  <a:schemeClr val="accent2">
                    <a:lumMod val="75000"/>
                  </a:schemeClr>
                </a:solidFill>
              </a:rPr>
              <a:t>ACID RAIN (sulfuric acid)</a:t>
            </a:r>
            <a:r>
              <a:rPr lang="en-US" altLang="en-US" dirty="0"/>
              <a:t>.</a:t>
            </a:r>
          </a:p>
          <a:p>
            <a:pPr eaLnBrk="1" hangingPunct="1">
              <a:lnSpc>
                <a:spcPct val="80000"/>
              </a:lnSpc>
            </a:pPr>
            <a:endParaRPr lang="en-US" altLang="en-US" dirty="0"/>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1242" y="191792"/>
            <a:ext cx="5448837" cy="418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
          <p:cNvSpPr txBox="1">
            <a:spLocks noChangeArrowheads="1"/>
          </p:cNvSpPr>
          <p:nvPr/>
        </p:nvSpPr>
        <p:spPr>
          <a:xfrm>
            <a:off x="6258059" y="4482756"/>
            <a:ext cx="5740758" cy="20574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en-US" altLang="en-US" b="1" dirty="0" smtClean="0">
                <a:solidFill>
                  <a:schemeClr val="accent2">
                    <a:lumMod val="75000"/>
                  </a:schemeClr>
                </a:solidFill>
              </a:rPr>
              <a:t>Midwest</a:t>
            </a:r>
            <a:r>
              <a:rPr lang="en-US" altLang="en-US" dirty="0" smtClean="0"/>
              <a:t> is BAD.</a:t>
            </a:r>
          </a:p>
          <a:p>
            <a:pPr>
              <a:lnSpc>
                <a:spcPct val="80000"/>
              </a:lnSpc>
            </a:pPr>
            <a:r>
              <a:rPr lang="en-US" altLang="en-US" dirty="0" smtClean="0"/>
              <a:t>There is also the problem of </a:t>
            </a:r>
            <a:r>
              <a:rPr lang="en-US" altLang="en-US" b="1" dirty="0" smtClean="0">
                <a:solidFill>
                  <a:schemeClr val="accent2">
                    <a:lumMod val="75000"/>
                  </a:schemeClr>
                </a:solidFill>
              </a:rPr>
              <a:t>transport</a:t>
            </a:r>
            <a:r>
              <a:rPr lang="en-US" altLang="en-US" dirty="0" smtClean="0"/>
              <a:t>:</a:t>
            </a:r>
          </a:p>
          <a:p>
            <a:pPr lvl="1">
              <a:lnSpc>
                <a:spcPct val="80000"/>
              </a:lnSpc>
            </a:pPr>
            <a:r>
              <a:rPr lang="en-US" altLang="en-US" sz="1700" dirty="0" smtClean="0"/>
              <a:t>The pollution itself may not be produced in the areas that are affected</a:t>
            </a:r>
          </a:p>
          <a:p>
            <a:pPr lvl="1">
              <a:lnSpc>
                <a:spcPct val="80000"/>
              </a:lnSpc>
            </a:pPr>
            <a:r>
              <a:rPr lang="en-US" altLang="en-US" sz="1700" dirty="0" smtClean="0"/>
              <a:t>The pollution can be blown/carried with the wind.  </a:t>
            </a:r>
          </a:p>
          <a:p>
            <a:pPr lvl="1">
              <a:lnSpc>
                <a:spcPct val="80000"/>
              </a:lnSpc>
            </a:pPr>
            <a:r>
              <a:rPr lang="en-US" altLang="en-US" sz="1700" dirty="0" smtClean="0"/>
              <a:t>Affects </a:t>
            </a:r>
            <a:r>
              <a:rPr lang="en-US" altLang="en-US" sz="1700" dirty="0" smtClean="0"/>
              <a:t>both the </a:t>
            </a:r>
            <a:r>
              <a:rPr lang="en-US" altLang="en-US" sz="1700" dirty="0" smtClean="0"/>
              <a:t>US </a:t>
            </a:r>
            <a:r>
              <a:rPr lang="en-US" altLang="en-US" sz="1700" dirty="0" smtClean="0"/>
              <a:t>and Canada</a:t>
            </a:r>
          </a:p>
          <a:p>
            <a:pPr>
              <a:lnSpc>
                <a:spcPct val="80000"/>
              </a:lnSpc>
            </a:pPr>
            <a:endParaRPr lang="en-US" altLang="en-US" sz="2000" dirty="0"/>
          </a:p>
        </p:txBody>
      </p:sp>
    </p:spTree>
    <p:extLst>
      <p:ext uri="{BB962C8B-B14F-4D97-AF65-F5344CB8AC3E}">
        <p14:creationId xmlns:p14="http://schemas.microsoft.com/office/powerpoint/2010/main" val="17619548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4477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4477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4771">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44771">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44771">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44771">
                                            <p:txEl>
                                              <p:pRg st="9" end="9"/>
                                            </p:txEl>
                                          </p:spTgt>
                                        </p:tgtEl>
                                        <p:attrNameLst>
                                          <p:attrName>style.visibility</p:attrName>
                                        </p:attrNameLst>
                                      </p:cBhvr>
                                      <p:to>
                                        <p:strVal val="visible"/>
                                      </p:to>
                                    </p:set>
                                    <p:animEffect transition="in" filter="fade">
                                      <p:cBhvr>
                                        <p:cTn id="21" dur="500"/>
                                        <p:tgtEl>
                                          <p:spTgt spid="544771">
                                            <p:txEl>
                                              <p:pRg st="9" end="9"/>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500"/>
                                        <p:tgtEl>
                                          <p:spTgt spid="7">
                                            <p:txEl>
                                              <p:pRg st="0" end="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animEffect transition="in" filter="fade">
                                      <p:cBhvr>
                                        <p:cTn id="29" dur="500"/>
                                        <p:tgtEl>
                                          <p:spTgt spid="7">
                                            <p:txEl>
                                              <p:pRg st="1" end="1"/>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7">
                                            <p:txEl>
                                              <p:pRg st="2" end="2"/>
                                            </p:txEl>
                                          </p:spTgt>
                                        </p:tgtEl>
                                        <p:attrNameLst>
                                          <p:attrName>style.visibility</p:attrName>
                                        </p:attrNameLst>
                                      </p:cBhvr>
                                      <p:to>
                                        <p:strVal val="visible"/>
                                      </p:to>
                                    </p:set>
                                    <p:animEffect transition="in" filter="fade">
                                      <p:cBhvr>
                                        <p:cTn id="32" dur="500"/>
                                        <p:tgtEl>
                                          <p:spTgt spid="7">
                                            <p:txEl>
                                              <p:pRg st="2" end="2"/>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animEffect transition="in" filter="fade">
                                      <p:cBhvr>
                                        <p:cTn id="35" dur="500"/>
                                        <p:tgtEl>
                                          <p:spTgt spid="7">
                                            <p:txEl>
                                              <p:pRg st="3" end="3"/>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7">
                                            <p:txEl>
                                              <p:pRg st="4" end="4"/>
                                            </p:txEl>
                                          </p:spTgt>
                                        </p:tgtEl>
                                        <p:attrNameLst>
                                          <p:attrName>style.visibility</p:attrName>
                                        </p:attrNameLst>
                                      </p:cBhvr>
                                      <p:to>
                                        <p:strVal val="visible"/>
                                      </p:to>
                                    </p:set>
                                    <p:animEffect transition="in" filter="fade">
                                      <p:cBhvr>
                                        <p:cTn id="38"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1061" y="-23097"/>
            <a:ext cx="12274122" cy="6904194"/>
          </a:xfrm>
          <a:prstGeom prst="rect">
            <a:avLst/>
          </a:prstGeom>
        </p:spPr>
      </p:pic>
      <p:sp>
        <p:nvSpPr>
          <p:cNvPr id="21507" name="Rectangle 2"/>
          <p:cNvSpPr>
            <a:spLocks noGrp="1" noChangeArrowheads="1"/>
          </p:cNvSpPr>
          <p:nvPr>
            <p:ph type="title" idx="4294967295"/>
          </p:nvPr>
        </p:nvSpPr>
        <p:spPr>
          <a:xfrm>
            <a:off x="-20531" y="0"/>
            <a:ext cx="12233061" cy="1143000"/>
          </a:xfrm>
        </p:spPr>
        <p:txBody>
          <a:bodyPr>
            <a:noAutofit/>
          </a:bodyPr>
          <a:lstStyle/>
          <a:p>
            <a:pPr algn="r" eaLnBrk="1" hangingPunct="1"/>
            <a:r>
              <a:rPr lang="en-US" altLang="en-US" dirty="0" smtClean="0">
                <a:latin typeface="Britannic Bold" panose="020B0903060703020204" pitchFamily="34" charset="0"/>
              </a:rPr>
              <a:t>Primary Pollutants - Nitrogen Oxides (NO</a:t>
            </a:r>
            <a:r>
              <a:rPr lang="en-US" altLang="en-US" baseline="-25000" dirty="0" smtClean="0">
                <a:latin typeface="Britannic Bold" panose="020B0903060703020204" pitchFamily="34" charset="0"/>
              </a:rPr>
              <a:t>x</a:t>
            </a:r>
            <a:r>
              <a:rPr lang="en-US" altLang="en-US" dirty="0" smtClean="0">
                <a:latin typeface="Britannic Bold" panose="020B0903060703020204" pitchFamily="34" charset="0"/>
              </a:rPr>
              <a:t>) 	</a:t>
            </a:r>
          </a:p>
        </p:txBody>
      </p:sp>
      <p:sp>
        <p:nvSpPr>
          <p:cNvPr id="548867" name="Rectangle 3"/>
          <p:cNvSpPr>
            <a:spLocks noGrp="1" noChangeArrowheads="1"/>
          </p:cNvSpPr>
          <p:nvPr>
            <p:ph type="body" idx="4294967295"/>
          </p:nvPr>
        </p:nvSpPr>
        <p:spPr>
          <a:xfrm>
            <a:off x="268310" y="1303986"/>
            <a:ext cx="7443711" cy="5393028"/>
          </a:xfrm>
        </p:spPr>
        <p:txBody>
          <a:bodyPr>
            <a:normAutofit lnSpcReduction="10000"/>
          </a:bodyPr>
          <a:lstStyle/>
          <a:p>
            <a:pPr eaLnBrk="1" hangingPunct="1"/>
            <a:r>
              <a:rPr lang="en-US" altLang="en-US" b="1" dirty="0" smtClean="0">
                <a:solidFill>
                  <a:schemeClr val="accent2">
                    <a:lumMod val="75000"/>
                  </a:schemeClr>
                </a:solidFill>
              </a:rPr>
              <a:t>Formation:</a:t>
            </a:r>
          </a:p>
          <a:p>
            <a:pPr lvl="1" eaLnBrk="1" hangingPunct="1"/>
            <a:r>
              <a:rPr lang="en-US" altLang="en-US" dirty="0" smtClean="0"/>
              <a:t>Form during the high-temperature combustion of fuel when nitrogen reacts with oxygen.</a:t>
            </a:r>
          </a:p>
          <a:p>
            <a:pPr lvl="1" eaLnBrk="1" hangingPunct="1"/>
            <a:endParaRPr lang="en-US" altLang="en-US" dirty="0" smtClean="0"/>
          </a:p>
          <a:p>
            <a:r>
              <a:rPr lang="en-US" altLang="en-US" b="1" dirty="0">
                <a:solidFill>
                  <a:schemeClr val="accent2">
                    <a:lumMod val="75000"/>
                  </a:schemeClr>
                </a:solidFill>
              </a:rPr>
              <a:t>Acid Rain:</a:t>
            </a:r>
            <a:r>
              <a:rPr lang="en-US" altLang="en-US" dirty="0">
                <a:solidFill>
                  <a:schemeClr val="accent2">
                    <a:lumMod val="75000"/>
                  </a:schemeClr>
                </a:solidFill>
              </a:rPr>
              <a:t> </a:t>
            </a:r>
          </a:p>
          <a:p>
            <a:pPr lvl="1"/>
            <a:r>
              <a:rPr lang="en-US" altLang="en-US" sz="2500" dirty="0"/>
              <a:t>NO</a:t>
            </a:r>
            <a:r>
              <a:rPr lang="en-US" altLang="en-US" sz="2500" baseline="-25000" dirty="0"/>
              <a:t>x</a:t>
            </a:r>
            <a:r>
              <a:rPr lang="en-US" altLang="en-US" sz="2500" dirty="0"/>
              <a:t> can react with other substances in the air to form acids which fall to earth as rain, fog, snow or dry particles. Some may be carried by </a:t>
            </a:r>
            <a:r>
              <a:rPr lang="en-US" altLang="en-US" sz="2500" dirty="0" smtClean="0"/>
              <a:t>wind.</a:t>
            </a:r>
            <a:endParaRPr lang="en-US" altLang="en-US" sz="2500" dirty="0"/>
          </a:p>
          <a:p>
            <a:pPr lvl="1">
              <a:buNone/>
            </a:pPr>
            <a:endParaRPr lang="en-US" altLang="en-US" sz="2500" b="1" dirty="0">
              <a:solidFill>
                <a:srgbClr val="FF0066"/>
              </a:solidFill>
            </a:endParaRPr>
          </a:p>
          <a:p>
            <a:r>
              <a:rPr lang="en-US" altLang="en-US" b="1" dirty="0">
                <a:solidFill>
                  <a:schemeClr val="accent2">
                    <a:lumMod val="75000"/>
                  </a:schemeClr>
                </a:solidFill>
              </a:rPr>
              <a:t>Toxic Chemicals:</a:t>
            </a:r>
            <a:r>
              <a:rPr lang="en-US" altLang="en-US" dirty="0">
                <a:solidFill>
                  <a:schemeClr val="accent2">
                    <a:lumMod val="75000"/>
                  </a:schemeClr>
                </a:solidFill>
              </a:rPr>
              <a:t> </a:t>
            </a:r>
          </a:p>
          <a:p>
            <a:pPr lvl="1"/>
            <a:r>
              <a:rPr lang="en-US" altLang="en-US" sz="2500" dirty="0"/>
              <a:t>In the air, NO</a:t>
            </a:r>
            <a:r>
              <a:rPr lang="en-US" altLang="en-US" sz="2500" baseline="-25000" dirty="0"/>
              <a:t>x</a:t>
            </a:r>
            <a:r>
              <a:rPr lang="en-US" altLang="en-US" sz="2500" dirty="0"/>
              <a:t> reacts </a:t>
            </a:r>
            <a:r>
              <a:rPr lang="en-US" altLang="en-US" sz="2500" dirty="0" smtClean="0"/>
              <a:t>readily </a:t>
            </a:r>
            <a:r>
              <a:rPr lang="en-US" altLang="en-US" sz="2500" dirty="0"/>
              <a:t>with common organic chemicals and even ozone, to form a wide variety of toxic products, some of which may cause biological mutations. </a:t>
            </a:r>
          </a:p>
        </p:txBody>
      </p:sp>
      <p:pic>
        <p:nvPicPr>
          <p:cNvPr id="21509" name="Picture 6" descr="ANd9GcSZR5rQboMLkrl3Xcz8XylDmkPTr0ISOwLUzQn0yXS7hFML7IlY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7505" y="1431293"/>
            <a:ext cx="3276600" cy="3276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7" name="Rectangle 3"/>
          <p:cNvSpPr txBox="1">
            <a:spLocks noChangeArrowheads="1"/>
          </p:cNvSpPr>
          <p:nvPr/>
        </p:nvSpPr>
        <p:spPr>
          <a:xfrm>
            <a:off x="8436199" y="4996186"/>
            <a:ext cx="3400022" cy="17008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b="1" dirty="0" smtClean="0">
                <a:solidFill>
                  <a:srgbClr val="C55A11"/>
                </a:solidFill>
              </a:rPr>
              <a:t>Sources include:</a:t>
            </a:r>
          </a:p>
          <a:p>
            <a:pPr lvl="1"/>
            <a:r>
              <a:rPr lang="en-US" altLang="en-US" b="1" dirty="0" smtClean="0"/>
              <a:t> </a:t>
            </a:r>
            <a:r>
              <a:rPr lang="en-US" altLang="en-US" dirty="0" smtClean="0"/>
              <a:t>Motor vehicles</a:t>
            </a:r>
          </a:p>
          <a:p>
            <a:pPr lvl="1"/>
            <a:r>
              <a:rPr lang="en-US" altLang="en-US" dirty="0" smtClean="0"/>
              <a:t> Power plants</a:t>
            </a:r>
          </a:p>
          <a:p>
            <a:pPr lvl="1"/>
            <a:r>
              <a:rPr lang="en-US" altLang="en-US" dirty="0" smtClean="0"/>
              <a:t> Some bacteria</a:t>
            </a:r>
          </a:p>
        </p:txBody>
      </p:sp>
    </p:spTree>
    <p:extLst>
      <p:ext uri="{BB962C8B-B14F-4D97-AF65-F5344CB8AC3E}">
        <p14:creationId xmlns:p14="http://schemas.microsoft.com/office/powerpoint/2010/main" val="4583024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488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886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886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886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8867">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1061" y="-23097"/>
            <a:ext cx="12274122" cy="6904194"/>
          </a:xfrm>
          <a:prstGeom prst="rect">
            <a:avLst/>
          </a:prstGeom>
        </p:spPr>
      </p:pic>
      <p:sp>
        <p:nvSpPr>
          <p:cNvPr id="25603" name="Rectangle 2"/>
          <p:cNvSpPr>
            <a:spLocks noGrp="1" noChangeArrowheads="1"/>
          </p:cNvSpPr>
          <p:nvPr>
            <p:ph type="title" idx="4294967295"/>
          </p:nvPr>
        </p:nvSpPr>
        <p:spPr>
          <a:xfrm>
            <a:off x="-41061" y="-7388"/>
            <a:ext cx="12274122" cy="1143000"/>
          </a:xfrm>
        </p:spPr>
        <p:txBody>
          <a:bodyPr>
            <a:noAutofit/>
          </a:bodyPr>
          <a:lstStyle/>
          <a:p>
            <a:pPr algn="r" eaLnBrk="1" hangingPunct="1"/>
            <a:r>
              <a:rPr lang="en-US" altLang="en-US" dirty="0" smtClean="0">
                <a:latin typeface="Britannic Bold" panose="020B0903060703020204" pitchFamily="34" charset="0"/>
              </a:rPr>
              <a:t>Primary Pollutant - Volatile Organic Compounds</a:t>
            </a:r>
          </a:p>
        </p:txBody>
      </p:sp>
      <p:sp>
        <p:nvSpPr>
          <p:cNvPr id="556035" name="Rectangle 3"/>
          <p:cNvSpPr>
            <a:spLocks noGrp="1" noChangeArrowheads="1"/>
          </p:cNvSpPr>
          <p:nvPr>
            <p:ph type="body" idx="4294967295"/>
          </p:nvPr>
        </p:nvSpPr>
        <p:spPr>
          <a:xfrm>
            <a:off x="60385" y="1319214"/>
            <a:ext cx="6952890" cy="5603258"/>
          </a:xfrm>
        </p:spPr>
        <p:txBody>
          <a:bodyPr>
            <a:normAutofit lnSpcReduction="10000"/>
          </a:bodyPr>
          <a:lstStyle/>
          <a:p>
            <a:pPr eaLnBrk="1" hangingPunct="1">
              <a:lnSpc>
                <a:spcPct val="90000"/>
              </a:lnSpc>
            </a:pPr>
            <a:r>
              <a:rPr lang="en-US" altLang="en-US" b="1" dirty="0" smtClean="0"/>
              <a:t>Also called </a:t>
            </a:r>
            <a:r>
              <a:rPr lang="en-US" altLang="en-US" b="1" i="1" dirty="0" smtClean="0">
                <a:solidFill>
                  <a:schemeClr val="accent2">
                    <a:lumMod val="75000"/>
                  </a:schemeClr>
                </a:solidFill>
              </a:rPr>
              <a:t>hydrocarbons</a:t>
            </a:r>
          </a:p>
          <a:p>
            <a:pPr lvl="1" eaLnBrk="1" hangingPunct="1">
              <a:lnSpc>
                <a:spcPct val="90000"/>
              </a:lnSpc>
            </a:pPr>
            <a:r>
              <a:rPr lang="en-US" altLang="en-US" i="1" dirty="0" smtClean="0"/>
              <a:t>Solid, liquid and gaseous forms</a:t>
            </a:r>
          </a:p>
          <a:p>
            <a:pPr lvl="1" eaLnBrk="1" hangingPunct="1">
              <a:lnSpc>
                <a:spcPct val="90000"/>
              </a:lnSpc>
            </a:pPr>
            <a:endParaRPr lang="en-US" altLang="en-US" i="1" dirty="0" smtClean="0"/>
          </a:p>
          <a:p>
            <a:pPr lvl="1" eaLnBrk="1" hangingPunct="1">
              <a:lnSpc>
                <a:spcPct val="90000"/>
              </a:lnSpc>
            </a:pPr>
            <a:endParaRPr lang="en-US" altLang="en-US" i="1" dirty="0" smtClean="0"/>
          </a:p>
          <a:p>
            <a:pPr eaLnBrk="1" hangingPunct="1">
              <a:lnSpc>
                <a:spcPct val="90000"/>
              </a:lnSpc>
            </a:pPr>
            <a:r>
              <a:rPr lang="en-US" altLang="en-US" b="1" dirty="0" smtClean="0">
                <a:solidFill>
                  <a:schemeClr val="accent2">
                    <a:lumMod val="75000"/>
                  </a:schemeClr>
                </a:solidFill>
              </a:rPr>
              <a:t>Sources include:</a:t>
            </a:r>
          </a:p>
          <a:p>
            <a:pPr lvl="1" eaLnBrk="1" hangingPunct="1">
              <a:lnSpc>
                <a:spcPct val="90000"/>
              </a:lnSpc>
            </a:pPr>
            <a:r>
              <a:rPr lang="en-US" altLang="en-US" dirty="0" smtClean="0"/>
              <a:t>Large quantities occur naturally (</a:t>
            </a:r>
            <a:r>
              <a:rPr lang="en-US" altLang="en-US" dirty="0" smtClean="0"/>
              <a:t>CH</a:t>
            </a:r>
            <a:r>
              <a:rPr lang="en-US" altLang="en-US" baseline="-25000" dirty="0" smtClean="0"/>
              <a:t>4</a:t>
            </a:r>
            <a:r>
              <a:rPr lang="en-US" altLang="en-US" dirty="0" smtClean="0"/>
              <a:t> = methane</a:t>
            </a:r>
            <a:r>
              <a:rPr lang="en-US" altLang="en-US" dirty="0" smtClean="0"/>
              <a:t>)</a:t>
            </a:r>
          </a:p>
          <a:p>
            <a:pPr lvl="1" eaLnBrk="1" hangingPunct="1">
              <a:lnSpc>
                <a:spcPct val="90000"/>
              </a:lnSpc>
            </a:pPr>
            <a:r>
              <a:rPr lang="en-US" altLang="en-US" dirty="0" smtClean="0"/>
              <a:t> In cities incomplete combustion of gasoline</a:t>
            </a:r>
          </a:p>
          <a:p>
            <a:pPr eaLnBrk="1" hangingPunct="1">
              <a:lnSpc>
                <a:spcPct val="90000"/>
              </a:lnSpc>
            </a:pPr>
            <a:r>
              <a:rPr lang="en-US" altLang="en-US" b="1" dirty="0" smtClean="0">
                <a:solidFill>
                  <a:schemeClr val="accent2">
                    <a:lumMod val="75000"/>
                  </a:schemeClr>
                </a:solidFill>
              </a:rPr>
              <a:t>Hazard</a:t>
            </a:r>
            <a:r>
              <a:rPr lang="en-US" altLang="en-US" b="1" dirty="0" smtClean="0">
                <a:solidFill>
                  <a:schemeClr val="accent2">
                    <a:lumMod val="75000"/>
                  </a:schemeClr>
                </a:solidFill>
              </a:rPr>
              <a:t>?</a:t>
            </a:r>
          </a:p>
          <a:p>
            <a:pPr lvl="1" eaLnBrk="1" hangingPunct="1">
              <a:lnSpc>
                <a:spcPct val="90000"/>
              </a:lnSpc>
            </a:pPr>
            <a:r>
              <a:rPr lang="en-US" altLang="en-US" dirty="0" smtClean="0"/>
              <a:t>by themselves they tend to be harmless…</a:t>
            </a:r>
          </a:p>
          <a:p>
            <a:pPr lvl="1" eaLnBrk="1" hangingPunct="1">
              <a:lnSpc>
                <a:spcPct val="90000"/>
              </a:lnSpc>
            </a:pPr>
            <a:endParaRPr lang="en-US" altLang="en-US" dirty="0"/>
          </a:p>
          <a:p>
            <a:r>
              <a:rPr lang="en-US" altLang="en-US" b="1" dirty="0">
                <a:solidFill>
                  <a:schemeClr val="accent2">
                    <a:lumMod val="75000"/>
                  </a:schemeClr>
                </a:solidFill>
              </a:rPr>
              <a:t>Reactions in the atmosphere:</a:t>
            </a:r>
          </a:p>
          <a:p>
            <a:pPr lvl="1"/>
            <a:r>
              <a:rPr lang="en-US" altLang="en-US" dirty="0"/>
              <a:t>If they react with other chemicals in the atmosphere they can produce harmful</a:t>
            </a:r>
            <a:r>
              <a:rPr lang="en-US" altLang="en-US" dirty="0">
                <a:solidFill>
                  <a:srgbClr val="FF0066"/>
                </a:solidFill>
              </a:rPr>
              <a:t> </a:t>
            </a:r>
            <a:r>
              <a:rPr lang="en-US" altLang="en-US" i="1" dirty="0">
                <a:solidFill>
                  <a:schemeClr val="accent2">
                    <a:lumMod val="75000"/>
                  </a:schemeClr>
                </a:solidFill>
              </a:rPr>
              <a:t>secondary pollutants</a:t>
            </a:r>
            <a:r>
              <a:rPr lang="en-US" altLang="en-US" dirty="0">
                <a:solidFill>
                  <a:schemeClr val="accent2">
                    <a:lumMod val="75000"/>
                  </a:schemeClr>
                </a:solidFill>
              </a:rPr>
              <a:t>.</a:t>
            </a:r>
          </a:p>
          <a:p>
            <a:pPr lvl="1" eaLnBrk="1" hangingPunct="1">
              <a:lnSpc>
                <a:spcPct val="90000"/>
              </a:lnSpc>
            </a:pPr>
            <a:endParaRPr lang="en-US" altLang="en-US" dirty="0" smtClean="0"/>
          </a:p>
        </p:txBody>
      </p:sp>
      <p:pic>
        <p:nvPicPr>
          <p:cNvPr id="2560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0344" y="944370"/>
            <a:ext cx="2914623" cy="21552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3960" y="3306903"/>
            <a:ext cx="4945903" cy="34259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10894" y="944369"/>
            <a:ext cx="2828969" cy="21552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4578980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5603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5603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56035">
                                            <p:txEl>
                                              <p:pRg st="6" end="6"/>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556035">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56035">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5603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41061" y="-23097"/>
            <a:ext cx="12274122" cy="6904194"/>
          </a:xfrm>
          <a:prstGeom prst="rect">
            <a:avLst/>
          </a:prstGeom>
        </p:spPr>
      </p:pic>
      <p:sp>
        <p:nvSpPr>
          <p:cNvPr id="32771" name="Rectangle 2"/>
          <p:cNvSpPr>
            <a:spLocks noGrp="1" noChangeArrowheads="1"/>
          </p:cNvSpPr>
          <p:nvPr>
            <p:ph type="title" idx="4294967295"/>
          </p:nvPr>
        </p:nvSpPr>
        <p:spPr>
          <a:xfrm>
            <a:off x="3837904" y="49570"/>
            <a:ext cx="8354095" cy="1354227"/>
          </a:xfrm>
        </p:spPr>
        <p:txBody>
          <a:bodyPr>
            <a:normAutofit/>
          </a:bodyPr>
          <a:lstStyle/>
          <a:p>
            <a:pPr algn="r" eaLnBrk="1" hangingPunct="1"/>
            <a:r>
              <a:rPr lang="en-US" altLang="en-US" dirty="0" smtClean="0">
                <a:latin typeface="Britannic Bold" panose="020B0903060703020204" pitchFamily="34" charset="0"/>
              </a:rPr>
              <a:t>Tropospheric Ozone – “Bad” Ozone vs. “Good” Ozone 	</a:t>
            </a:r>
          </a:p>
        </p:txBody>
      </p:sp>
      <p:sp>
        <p:nvSpPr>
          <p:cNvPr id="606211" name="Rectangle 3"/>
          <p:cNvSpPr>
            <a:spLocks noGrp="1" noChangeArrowheads="1"/>
          </p:cNvSpPr>
          <p:nvPr>
            <p:ph type="body" idx="4294967295"/>
          </p:nvPr>
        </p:nvSpPr>
        <p:spPr>
          <a:xfrm>
            <a:off x="3361385" y="1403797"/>
            <a:ext cx="8590208" cy="5562600"/>
          </a:xfrm>
        </p:spPr>
        <p:txBody>
          <a:bodyPr>
            <a:normAutofit fontScale="92500"/>
          </a:bodyPr>
          <a:lstStyle/>
          <a:p>
            <a:pPr eaLnBrk="1" hangingPunct="1">
              <a:lnSpc>
                <a:spcPct val="80000"/>
              </a:lnSpc>
            </a:pPr>
            <a:r>
              <a:rPr lang="en-US" altLang="en-US" sz="2400" b="1" dirty="0" smtClean="0">
                <a:solidFill>
                  <a:schemeClr val="accent2">
                    <a:lumMod val="75000"/>
                  </a:schemeClr>
                </a:solidFill>
              </a:rPr>
              <a:t>BAD </a:t>
            </a:r>
            <a:r>
              <a:rPr lang="en-US" altLang="en-US" sz="2400" b="1" dirty="0">
                <a:solidFill>
                  <a:schemeClr val="accent2">
                    <a:lumMod val="75000"/>
                  </a:schemeClr>
                </a:solidFill>
              </a:rPr>
              <a:t>Ozone is found in the troposphere</a:t>
            </a:r>
          </a:p>
          <a:p>
            <a:pPr lvl="1" eaLnBrk="1" hangingPunct="1">
              <a:lnSpc>
                <a:spcPct val="80000"/>
              </a:lnSpc>
            </a:pPr>
            <a:r>
              <a:rPr lang="en-US" altLang="en-US" sz="2100" dirty="0"/>
              <a:t>Caused by reactions with “smog” and nitrogen gases </a:t>
            </a:r>
            <a:r>
              <a:rPr lang="en-US" altLang="en-US" sz="2100" dirty="0" smtClean="0"/>
              <a:t>including NO</a:t>
            </a:r>
            <a:r>
              <a:rPr lang="en-US" altLang="en-US" sz="2100" baseline="-25000" dirty="0" smtClean="0"/>
              <a:t>2</a:t>
            </a:r>
            <a:r>
              <a:rPr lang="en-US" altLang="en-US" sz="2100" dirty="0" smtClean="0"/>
              <a:t> and NO:</a:t>
            </a:r>
            <a:endParaRPr lang="en-US" altLang="en-US" sz="2100" dirty="0"/>
          </a:p>
          <a:p>
            <a:pPr eaLnBrk="1" hangingPunct="1">
              <a:lnSpc>
                <a:spcPct val="80000"/>
              </a:lnSpc>
            </a:pPr>
            <a:endParaRPr lang="en-US" altLang="en-US" sz="2400" dirty="0"/>
          </a:p>
          <a:p>
            <a:pPr eaLnBrk="1" hangingPunct="1">
              <a:lnSpc>
                <a:spcPct val="80000"/>
              </a:lnSpc>
            </a:pPr>
            <a:r>
              <a:rPr lang="en-US" altLang="en-US" sz="2400" b="1" dirty="0">
                <a:solidFill>
                  <a:schemeClr val="accent2">
                    <a:lumMod val="75000"/>
                  </a:schemeClr>
                </a:solidFill>
              </a:rPr>
              <a:t>Urban air pollution causes ozone formation.</a:t>
            </a:r>
            <a:r>
              <a:rPr lang="en-US" altLang="en-US" sz="2400" dirty="0">
                <a:solidFill>
                  <a:schemeClr val="accent2">
                    <a:lumMod val="75000"/>
                  </a:schemeClr>
                </a:solidFill>
              </a:rPr>
              <a:t> </a:t>
            </a:r>
          </a:p>
          <a:p>
            <a:pPr lvl="1" eaLnBrk="1" hangingPunct="1">
              <a:lnSpc>
                <a:spcPct val="80000"/>
              </a:lnSpc>
            </a:pPr>
            <a:r>
              <a:rPr lang="en-US" altLang="en-US" sz="2100" dirty="0"/>
              <a:t>Sunlight breaks apart NO</a:t>
            </a:r>
            <a:r>
              <a:rPr lang="en-US" altLang="en-US" sz="2100" baseline="-15000" dirty="0"/>
              <a:t>2</a:t>
            </a:r>
            <a:r>
              <a:rPr lang="en-US" altLang="en-US" sz="2100" dirty="0"/>
              <a:t> to produce NO and a free oxygen atom, which reacts with regular oxygen (O</a:t>
            </a:r>
            <a:r>
              <a:rPr lang="en-US" altLang="en-US" sz="2100" baseline="-15000" dirty="0"/>
              <a:t>2</a:t>
            </a:r>
            <a:r>
              <a:rPr lang="en-US" altLang="en-US" sz="2100" dirty="0"/>
              <a:t>) to form ozone (O</a:t>
            </a:r>
            <a:r>
              <a:rPr lang="en-US" altLang="en-US" sz="2100" baseline="-15000" dirty="0"/>
              <a:t>3</a:t>
            </a:r>
            <a:r>
              <a:rPr lang="en-US" altLang="en-US" sz="2100" dirty="0"/>
              <a:t>)</a:t>
            </a:r>
          </a:p>
          <a:p>
            <a:pPr lvl="1" eaLnBrk="1" hangingPunct="1">
              <a:lnSpc>
                <a:spcPct val="80000"/>
              </a:lnSpc>
            </a:pPr>
            <a:endParaRPr lang="en-US" altLang="en-US" sz="2100" dirty="0"/>
          </a:p>
          <a:p>
            <a:pPr lvl="1" eaLnBrk="1" hangingPunct="1">
              <a:lnSpc>
                <a:spcPct val="80000"/>
              </a:lnSpc>
            </a:pPr>
            <a:r>
              <a:rPr lang="en-US" altLang="en-US" sz="2100" dirty="0" smtClean="0"/>
              <a:t>Ozone is </a:t>
            </a:r>
            <a:r>
              <a:rPr lang="en-US" altLang="en-US" sz="2100" dirty="0"/>
              <a:t>an irritant to lungs and is dangerous to those with lung conditions or who are very young or very old</a:t>
            </a:r>
            <a:r>
              <a:rPr lang="en-US" altLang="en-US" sz="2100" dirty="0" smtClean="0"/>
              <a:t>.</a:t>
            </a:r>
          </a:p>
          <a:p>
            <a:pPr lvl="1" eaLnBrk="1" hangingPunct="1">
              <a:lnSpc>
                <a:spcPct val="80000"/>
              </a:lnSpc>
            </a:pPr>
            <a:endParaRPr lang="en-US" altLang="en-US" sz="2100" dirty="0"/>
          </a:p>
          <a:p>
            <a:r>
              <a:rPr lang="en-US" altLang="en-US" sz="2400" b="1" dirty="0">
                <a:solidFill>
                  <a:schemeClr val="accent2">
                    <a:lumMod val="75000"/>
                  </a:schemeClr>
                </a:solidFill>
              </a:rPr>
              <a:t>Good Ozone is found in the Stratosphere</a:t>
            </a:r>
          </a:p>
          <a:p>
            <a:pPr lvl="1"/>
            <a:r>
              <a:rPr lang="en-US" altLang="en-US" sz="2100" dirty="0"/>
              <a:t>Makes the temperature in this layer increase</a:t>
            </a:r>
          </a:p>
          <a:p>
            <a:pPr lvl="1"/>
            <a:r>
              <a:rPr lang="en-US" altLang="en-US" sz="2100" dirty="0"/>
              <a:t>Protects life from harmful UV radiation</a:t>
            </a:r>
          </a:p>
          <a:p>
            <a:pPr lvl="1"/>
            <a:r>
              <a:rPr lang="en-US" altLang="en-US" sz="2100" dirty="0"/>
              <a:t>Is destroyed by chemical reactions involving CFCs (chlorofluorocarbons)</a:t>
            </a:r>
          </a:p>
          <a:p>
            <a:pPr lvl="2"/>
            <a:r>
              <a:rPr lang="en-US" altLang="en-US" sz="1900" dirty="0"/>
              <a:t>Reduced the Ozone layer in the mid 1970 – 1990</a:t>
            </a:r>
          </a:p>
          <a:p>
            <a:pPr lvl="2"/>
            <a:r>
              <a:rPr lang="en-US" altLang="en-US" sz="1900" dirty="0"/>
              <a:t>Problem remediated by international political and scientific cooperation: </a:t>
            </a:r>
            <a:r>
              <a:rPr lang="en-US" altLang="en-US" sz="1900" b="1" dirty="0">
                <a:solidFill>
                  <a:srgbClr val="FFFF00"/>
                </a:solidFill>
                <a:effectLst>
                  <a:outerShdw blurRad="38100" dist="38100" dir="2700000" algn="tl">
                    <a:srgbClr val="000000">
                      <a:alpha val="43137"/>
                    </a:srgbClr>
                  </a:outerShdw>
                </a:effectLst>
              </a:rPr>
              <a:t>Montreal Protocol (1990)</a:t>
            </a:r>
          </a:p>
          <a:p>
            <a:pPr lvl="1" eaLnBrk="1" hangingPunct="1">
              <a:lnSpc>
                <a:spcPct val="80000"/>
              </a:lnSpc>
            </a:pPr>
            <a:endParaRPr lang="en-US" altLang="en-US" sz="2100" dirty="0"/>
          </a:p>
          <a:p>
            <a:pPr eaLnBrk="1" hangingPunct="1">
              <a:lnSpc>
                <a:spcPct val="80000"/>
              </a:lnSpc>
              <a:buFontTx/>
              <a:buNone/>
            </a:pPr>
            <a:endParaRPr lang="en-US" altLang="en-US" sz="2400" dirty="0"/>
          </a:p>
        </p:txBody>
      </p:sp>
      <p:pic>
        <p:nvPicPr>
          <p:cNvPr id="3277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17" y="151328"/>
            <a:ext cx="3249768" cy="19746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277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17" y="2236888"/>
            <a:ext cx="3249768" cy="21627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277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616" y="4576210"/>
            <a:ext cx="3249769" cy="21627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9"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3848" y="4093804"/>
            <a:ext cx="1899853" cy="1344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08396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0621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06211">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06211">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06211">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06211">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06211">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06211">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06211">
                                            <p:txEl>
                                              <p:pRg st="12" end="12"/>
                                            </p:txEl>
                                          </p:spTgt>
                                        </p:tgtEl>
                                        <p:attrNameLst>
                                          <p:attrName>style.visibility</p:attrName>
                                        </p:attrNameLst>
                                      </p:cBhvr>
                                      <p:to>
                                        <p:strVal val="visible"/>
                                      </p:to>
                                    </p:set>
                                  </p:childTnLst>
                                </p:cTn>
                              </p:par>
                              <p:par>
                                <p:cTn id="35" presetID="10"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606211">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1061" y="-23097"/>
            <a:ext cx="12274122" cy="6904194"/>
          </a:xfrm>
          <a:prstGeom prst="rect">
            <a:avLst/>
          </a:prstGeom>
        </p:spPr>
      </p:pic>
      <p:sp>
        <p:nvSpPr>
          <p:cNvPr id="4099" name="Rectangle 2"/>
          <p:cNvSpPr>
            <a:spLocks noGrp="1" noChangeArrowheads="1"/>
          </p:cNvSpPr>
          <p:nvPr>
            <p:ph type="title" idx="4294967295"/>
          </p:nvPr>
        </p:nvSpPr>
        <p:spPr>
          <a:xfrm>
            <a:off x="425003" y="0"/>
            <a:ext cx="11808058" cy="1143000"/>
          </a:xfrm>
        </p:spPr>
        <p:txBody>
          <a:bodyPr>
            <a:noAutofit/>
          </a:bodyPr>
          <a:lstStyle/>
          <a:p>
            <a:pPr eaLnBrk="1" hangingPunct="1"/>
            <a:r>
              <a:rPr lang="en-US" altLang="en-US" dirty="0" smtClean="0">
                <a:latin typeface="Britannic Bold" panose="020B0903060703020204" pitchFamily="34" charset="0"/>
              </a:rPr>
              <a:t>Primary Pollutant - Carbon </a:t>
            </a:r>
            <a:r>
              <a:rPr lang="en-US" altLang="en-US" dirty="0">
                <a:latin typeface="Britannic Bold" panose="020B0903060703020204" pitchFamily="34" charset="0"/>
              </a:rPr>
              <a:t>Monoxide (CO)</a:t>
            </a:r>
          </a:p>
        </p:txBody>
      </p:sp>
      <p:sp>
        <p:nvSpPr>
          <p:cNvPr id="558083" name="Rectangle 3"/>
          <p:cNvSpPr>
            <a:spLocks noGrp="1" noChangeArrowheads="1"/>
          </p:cNvSpPr>
          <p:nvPr>
            <p:ph type="body" idx="4294967295"/>
          </p:nvPr>
        </p:nvSpPr>
        <p:spPr>
          <a:xfrm>
            <a:off x="164551" y="1016851"/>
            <a:ext cx="8229600" cy="5631332"/>
          </a:xfrm>
        </p:spPr>
        <p:txBody>
          <a:bodyPr>
            <a:normAutofit fontScale="92500" lnSpcReduction="10000"/>
          </a:bodyPr>
          <a:lstStyle/>
          <a:p>
            <a:pPr eaLnBrk="1" hangingPunct="1"/>
            <a:r>
              <a:rPr lang="en-US" altLang="en-US" dirty="0" smtClean="0"/>
              <a:t>Is a colorless, odorless and poisonous gas produced by </a:t>
            </a:r>
            <a:r>
              <a:rPr lang="en-US" altLang="en-US" b="1" dirty="0" smtClean="0">
                <a:solidFill>
                  <a:schemeClr val="accent2">
                    <a:lumMod val="75000"/>
                  </a:schemeClr>
                </a:solidFill>
              </a:rPr>
              <a:t>incomplete burning of carbon in fuels</a:t>
            </a:r>
          </a:p>
          <a:p>
            <a:pPr eaLnBrk="1" hangingPunct="1"/>
            <a:endParaRPr lang="en-US" altLang="en-US" sz="2200" b="1" dirty="0" smtClean="0">
              <a:solidFill>
                <a:srgbClr val="FF0066"/>
              </a:solidFill>
            </a:endParaRPr>
          </a:p>
          <a:p>
            <a:pPr eaLnBrk="1" hangingPunct="1"/>
            <a:r>
              <a:rPr lang="en-US" altLang="en-US" dirty="0" smtClean="0"/>
              <a:t>It is the </a:t>
            </a:r>
            <a:r>
              <a:rPr lang="en-US" altLang="en-US" b="1" dirty="0" smtClean="0">
                <a:solidFill>
                  <a:schemeClr val="accent2">
                    <a:lumMod val="75000"/>
                  </a:schemeClr>
                </a:solidFill>
              </a:rPr>
              <a:t>MOST</a:t>
            </a:r>
            <a:r>
              <a:rPr lang="en-US" altLang="en-US" dirty="0" smtClean="0"/>
              <a:t> abundant primary pollutant</a:t>
            </a:r>
          </a:p>
          <a:p>
            <a:pPr eaLnBrk="1" hangingPunct="1"/>
            <a:endParaRPr lang="en-US" altLang="en-US" sz="2200" dirty="0" smtClean="0">
              <a:solidFill>
                <a:schemeClr val="accent2">
                  <a:lumMod val="75000"/>
                </a:schemeClr>
              </a:solidFill>
            </a:endParaRPr>
          </a:p>
          <a:p>
            <a:pPr eaLnBrk="1" hangingPunct="1"/>
            <a:r>
              <a:rPr lang="en-US" altLang="en-US" b="1" dirty="0" smtClean="0">
                <a:solidFill>
                  <a:schemeClr val="accent2">
                    <a:lumMod val="75000"/>
                  </a:schemeClr>
                </a:solidFill>
              </a:rPr>
              <a:t>Sources include:</a:t>
            </a:r>
          </a:p>
          <a:p>
            <a:pPr lvl="1" eaLnBrk="1" hangingPunct="1"/>
            <a:r>
              <a:rPr lang="en-US" altLang="en-US" dirty="0" smtClean="0"/>
              <a:t>In cities incomplete combustion of </a:t>
            </a:r>
            <a:r>
              <a:rPr lang="en-US" altLang="en-US" dirty="0" smtClean="0"/>
              <a:t>gasoline or gas used in fireplaces and stoves</a:t>
            </a:r>
            <a:endParaRPr lang="en-US" altLang="en-US" dirty="0" smtClean="0"/>
          </a:p>
          <a:p>
            <a:pPr lvl="1" eaLnBrk="1" hangingPunct="1"/>
            <a:endParaRPr lang="en-US" altLang="en-US" sz="2200" dirty="0"/>
          </a:p>
          <a:p>
            <a:r>
              <a:rPr lang="en-US" altLang="en-US" b="1" dirty="0" smtClean="0">
                <a:solidFill>
                  <a:schemeClr val="accent2">
                    <a:lumMod val="75000"/>
                  </a:schemeClr>
                </a:solidFill>
              </a:rPr>
              <a:t>Central </a:t>
            </a:r>
            <a:r>
              <a:rPr lang="en-US" altLang="en-US" b="1" dirty="0">
                <a:solidFill>
                  <a:schemeClr val="accent2">
                    <a:lumMod val="75000"/>
                  </a:schemeClr>
                </a:solidFill>
              </a:rPr>
              <a:t>Nervous System Effects:</a:t>
            </a:r>
          </a:p>
          <a:p>
            <a:pPr lvl="1"/>
            <a:r>
              <a:rPr lang="en-US" altLang="en-US" dirty="0"/>
              <a:t>People who breathe high levels of CO can develop vision problems, reduced ability to work or learn, reduced manual dexterity, and difficulty performing complex tasks.</a:t>
            </a:r>
          </a:p>
          <a:p>
            <a:pPr lvl="1"/>
            <a:endParaRPr lang="en-US" altLang="en-US" sz="1900" dirty="0"/>
          </a:p>
          <a:p>
            <a:r>
              <a:rPr lang="en-US" altLang="en-US" b="1" dirty="0">
                <a:solidFill>
                  <a:schemeClr val="accent2">
                    <a:lumMod val="75000"/>
                  </a:schemeClr>
                </a:solidFill>
              </a:rPr>
              <a:t>At extremely high levels, CO is poisonous and can cause death.</a:t>
            </a:r>
          </a:p>
          <a:p>
            <a:pPr lvl="1" eaLnBrk="1" hangingPunct="1"/>
            <a:endParaRPr lang="en-US" altLang="en-US" dirty="0" smtClean="0"/>
          </a:p>
        </p:txBody>
      </p:sp>
      <p:pic>
        <p:nvPicPr>
          <p:cNvPr id="410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0514" y="1249764"/>
            <a:ext cx="3203283" cy="20850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70514" y="3494207"/>
            <a:ext cx="3203284" cy="32274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225882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580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5808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5808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808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5808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5808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1061" y="-23097"/>
            <a:ext cx="12274122" cy="6904194"/>
          </a:xfrm>
          <a:prstGeom prst="rect">
            <a:avLst/>
          </a:prstGeom>
        </p:spPr>
      </p:pic>
      <p:sp>
        <p:nvSpPr>
          <p:cNvPr id="17411" name="Rectangle 2"/>
          <p:cNvSpPr>
            <a:spLocks noGrp="1" noChangeArrowheads="1"/>
          </p:cNvSpPr>
          <p:nvPr>
            <p:ph type="title" idx="4294967295"/>
          </p:nvPr>
        </p:nvSpPr>
        <p:spPr>
          <a:xfrm>
            <a:off x="0" y="-17173"/>
            <a:ext cx="12192000" cy="1143000"/>
          </a:xfrm>
        </p:spPr>
        <p:txBody>
          <a:bodyPr>
            <a:normAutofit/>
          </a:bodyPr>
          <a:lstStyle/>
          <a:p>
            <a:pPr algn="r" eaLnBrk="1" hangingPunct="1"/>
            <a:r>
              <a:rPr lang="en-US" altLang="en-US" dirty="0" smtClean="0">
                <a:latin typeface="Britannic Bold" panose="020B0903060703020204" pitchFamily="34" charset="0"/>
              </a:rPr>
              <a:t>Primary Pollutant – Lead 	</a:t>
            </a:r>
          </a:p>
        </p:txBody>
      </p:sp>
      <p:sp>
        <p:nvSpPr>
          <p:cNvPr id="562179" name="Rectangle 3"/>
          <p:cNvSpPr>
            <a:spLocks noGrp="1" noChangeArrowheads="1"/>
          </p:cNvSpPr>
          <p:nvPr>
            <p:ph type="body" idx="4294967295"/>
          </p:nvPr>
        </p:nvSpPr>
        <p:spPr>
          <a:xfrm>
            <a:off x="5177307" y="1223493"/>
            <a:ext cx="6697014" cy="5482107"/>
          </a:xfrm>
        </p:spPr>
        <p:txBody>
          <a:bodyPr>
            <a:normAutofit/>
          </a:bodyPr>
          <a:lstStyle/>
          <a:p>
            <a:pPr eaLnBrk="1" hangingPunct="1">
              <a:lnSpc>
                <a:spcPct val="80000"/>
              </a:lnSpc>
            </a:pPr>
            <a:r>
              <a:rPr lang="en-US" altLang="en-US" sz="2400" b="1" dirty="0">
                <a:solidFill>
                  <a:schemeClr val="accent2">
                    <a:lumMod val="75000"/>
                  </a:schemeClr>
                </a:solidFill>
              </a:rPr>
              <a:t>Used to come </a:t>
            </a:r>
            <a:r>
              <a:rPr lang="en-US" altLang="en-US" sz="2400" b="1" dirty="0" smtClean="0">
                <a:solidFill>
                  <a:schemeClr val="accent2">
                    <a:lumMod val="75000"/>
                  </a:schemeClr>
                </a:solidFill>
              </a:rPr>
              <a:t>from </a:t>
            </a:r>
            <a:r>
              <a:rPr lang="en-US" altLang="en-US" sz="2400" b="1" dirty="0">
                <a:solidFill>
                  <a:schemeClr val="accent2">
                    <a:lumMod val="75000"/>
                  </a:schemeClr>
                </a:solidFill>
              </a:rPr>
              <a:t>Automotive sources</a:t>
            </a:r>
          </a:p>
          <a:p>
            <a:pPr lvl="1" eaLnBrk="1" hangingPunct="1">
              <a:lnSpc>
                <a:spcPct val="80000"/>
              </a:lnSpc>
            </a:pPr>
            <a:r>
              <a:rPr lang="en-US" altLang="en-US" sz="2200" dirty="0"/>
              <a:t>There used to be lead in gasoline!!!</a:t>
            </a:r>
          </a:p>
          <a:p>
            <a:pPr lvl="1" eaLnBrk="1" hangingPunct="1">
              <a:lnSpc>
                <a:spcPct val="80000"/>
              </a:lnSpc>
            </a:pPr>
            <a:r>
              <a:rPr lang="en-US" altLang="en-US" sz="2200" dirty="0"/>
              <a:t>That’s why we have “unleaded gas</a:t>
            </a:r>
            <a:r>
              <a:rPr lang="en-US" altLang="en-US" sz="2200" dirty="0" smtClean="0"/>
              <a:t>” nowadays</a:t>
            </a:r>
            <a:endParaRPr lang="en-US" altLang="en-US" sz="2200" dirty="0"/>
          </a:p>
          <a:p>
            <a:pPr lvl="1" eaLnBrk="1" hangingPunct="1">
              <a:lnSpc>
                <a:spcPct val="80000"/>
              </a:lnSpc>
            </a:pPr>
            <a:endParaRPr lang="en-US" altLang="en-US" sz="2200" dirty="0"/>
          </a:p>
          <a:p>
            <a:pPr eaLnBrk="1" hangingPunct="1">
              <a:lnSpc>
                <a:spcPct val="80000"/>
              </a:lnSpc>
            </a:pPr>
            <a:r>
              <a:rPr lang="en-US" altLang="en-US" sz="2400" b="1" dirty="0">
                <a:solidFill>
                  <a:schemeClr val="accent2">
                    <a:lumMod val="75000"/>
                  </a:schemeClr>
                </a:solidFill>
              </a:rPr>
              <a:t>Damages organs:</a:t>
            </a:r>
          </a:p>
          <a:p>
            <a:pPr lvl="1" eaLnBrk="1" hangingPunct="1">
              <a:lnSpc>
                <a:spcPct val="80000"/>
              </a:lnSpc>
            </a:pPr>
            <a:r>
              <a:rPr lang="en-US" altLang="en-US" sz="2200" dirty="0"/>
              <a:t>Lead causes damage to the </a:t>
            </a:r>
            <a:r>
              <a:rPr lang="en-US" altLang="en-US" sz="2200" b="1" dirty="0">
                <a:solidFill>
                  <a:schemeClr val="accent2">
                    <a:lumMod val="75000"/>
                  </a:schemeClr>
                </a:solidFill>
              </a:rPr>
              <a:t>kidneys, liver, brain and nerves, and other organs</a:t>
            </a:r>
            <a:r>
              <a:rPr lang="en-US" altLang="en-US" sz="2200" dirty="0"/>
              <a:t>. Exposure to lead may also lead to osteoporosis (brittle bone disease) and reproductive disorders.</a:t>
            </a:r>
          </a:p>
          <a:p>
            <a:pPr lvl="1" eaLnBrk="1" hangingPunct="1">
              <a:lnSpc>
                <a:spcPct val="80000"/>
              </a:lnSpc>
            </a:pPr>
            <a:endParaRPr lang="en-US" altLang="en-US" sz="2200" dirty="0"/>
          </a:p>
          <a:p>
            <a:pPr eaLnBrk="1" hangingPunct="1">
              <a:lnSpc>
                <a:spcPct val="80000"/>
              </a:lnSpc>
            </a:pPr>
            <a:r>
              <a:rPr lang="en-US" altLang="en-US" sz="2400" b="1" dirty="0">
                <a:solidFill>
                  <a:schemeClr val="accent2">
                    <a:lumMod val="75000"/>
                  </a:schemeClr>
                </a:solidFill>
              </a:rPr>
              <a:t>Affects the brain and nerves:</a:t>
            </a:r>
          </a:p>
          <a:p>
            <a:pPr lvl="1" eaLnBrk="1" hangingPunct="1">
              <a:lnSpc>
                <a:spcPct val="80000"/>
              </a:lnSpc>
            </a:pPr>
            <a:r>
              <a:rPr lang="en-US" altLang="en-US" sz="2200" dirty="0"/>
              <a:t>Excessive exposure to lead causes </a:t>
            </a:r>
            <a:r>
              <a:rPr lang="en-US" altLang="en-US" sz="2200" dirty="0" smtClean="0"/>
              <a:t>seizures, </a:t>
            </a:r>
            <a:r>
              <a:rPr lang="en-US" altLang="en-US" sz="2200" dirty="0"/>
              <a:t>behavioral disorders, memory problems, and mood changes. Low levels of lead damage the brain and nerves in fetuses and young children, resulting in learning deficits and </a:t>
            </a:r>
            <a:r>
              <a:rPr lang="en-US" altLang="en-US" sz="2200" b="1" dirty="0">
                <a:solidFill>
                  <a:schemeClr val="accent2">
                    <a:lumMod val="75000"/>
                  </a:schemeClr>
                </a:solidFill>
              </a:rPr>
              <a:t>lowered IQ</a:t>
            </a:r>
            <a:r>
              <a:rPr lang="en-US" altLang="en-US" sz="2200" b="1" dirty="0"/>
              <a:t>.</a:t>
            </a:r>
          </a:p>
          <a:p>
            <a:pPr eaLnBrk="1" hangingPunct="1">
              <a:lnSpc>
                <a:spcPct val="80000"/>
              </a:lnSpc>
            </a:pPr>
            <a:endParaRPr lang="en-US" altLang="en-US" sz="2400" dirty="0"/>
          </a:p>
        </p:txBody>
      </p:sp>
      <p:pic>
        <p:nvPicPr>
          <p:cNvPr id="17413"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2160" y="180304"/>
            <a:ext cx="4914086" cy="6400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94293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6217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2179">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562179">
                                            <p:txEl>
                                              <p:pRg st="5" end="5"/>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56217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41061" y="-23097"/>
            <a:ext cx="12274122" cy="6904194"/>
          </a:xfrm>
          <a:prstGeom prst="rect">
            <a:avLst/>
          </a:prstGeom>
        </p:spPr>
      </p:pic>
      <p:sp>
        <p:nvSpPr>
          <p:cNvPr id="6147" name="Rectangle 2"/>
          <p:cNvSpPr>
            <a:spLocks noGrp="1" noChangeArrowheads="1"/>
          </p:cNvSpPr>
          <p:nvPr>
            <p:ph type="title" idx="4294967295"/>
          </p:nvPr>
        </p:nvSpPr>
        <p:spPr>
          <a:xfrm>
            <a:off x="434975" y="115889"/>
            <a:ext cx="7010400" cy="1143000"/>
          </a:xfrm>
        </p:spPr>
        <p:txBody>
          <a:bodyPr/>
          <a:lstStyle/>
          <a:p>
            <a:pPr eaLnBrk="1" hangingPunct="1"/>
            <a:r>
              <a:rPr lang="en-US" altLang="en-US" dirty="0" smtClean="0">
                <a:latin typeface="Britannic Bold" panose="020B0903060703020204" pitchFamily="34" charset="0"/>
              </a:rPr>
              <a:t>Secondary Pollutants</a:t>
            </a:r>
          </a:p>
        </p:txBody>
      </p:sp>
      <p:sp>
        <p:nvSpPr>
          <p:cNvPr id="563203" name="Rectangle 3"/>
          <p:cNvSpPr>
            <a:spLocks noGrp="1" noChangeArrowheads="1"/>
          </p:cNvSpPr>
          <p:nvPr>
            <p:ph type="body" idx="4294967295"/>
          </p:nvPr>
        </p:nvSpPr>
        <p:spPr>
          <a:xfrm>
            <a:off x="280102" y="1275128"/>
            <a:ext cx="6699921" cy="4962602"/>
          </a:xfrm>
        </p:spPr>
        <p:txBody>
          <a:bodyPr/>
          <a:lstStyle/>
          <a:p>
            <a:pPr marL="609600" indent="-609600">
              <a:defRPr/>
            </a:pPr>
            <a:r>
              <a:rPr lang="en-US" altLang="en-US" dirty="0" smtClean="0"/>
              <a:t>Not emitted</a:t>
            </a:r>
            <a:r>
              <a:rPr lang="en-US" altLang="en-US" b="1" dirty="0" smtClean="0">
                <a:solidFill>
                  <a:schemeClr val="accent2">
                    <a:lumMod val="75000"/>
                  </a:schemeClr>
                </a:solidFill>
              </a:rPr>
              <a:t> </a:t>
            </a:r>
            <a:r>
              <a:rPr lang="en-US" altLang="en-US" b="1" dirty="0" smtClean="0">
                <a:solidFill>
                  <a:schemeClr val="accent2">
                    <a:lumMod val="75000"/>
                  </a:schemeClr>
                </a:solidFill>
                <a:effectLst>
                  <a:outerShdw blurRad="38100" dist="38100" dir="2700000" algn="tl">
                    <a:srgbClr val="C0C0C0"/>
                  </a:outerShdw>
                </a:effectLst>
              </a:rPr>
              <a:t>directly</a:t>
            </a:r>
            <a:r>
              <a:rPr lang="en-US" altLang="en-US" b="1" dirty="0" smtClean="0">
                <a:solidFill>
                  <a:schemeClr val="accent2">
                    <a:lumMod val="75000"/>
                  </a:schemeClr>
                </a:solidFill>
              </a:rPr>
              <a:t> </a:t>
            </a:r>
            <a:r>
              <a:rPr lang="en-US" altLang="en-US" dirty="0" smtClean="0"/>
              <a:t>to the atmosphere</a:t>
            </a:r>
          </a:p>
          <a:p>
            <a:pPr marL="609600" indent="-609600">
              <a:defRPr/>
            </a:pPr>
            <a:endParaRPr lang="en-US" altLang="en-US" sz="1600" dirty="0" smtClean="0"/>
          </a:p>
          <a:p>
            <a:pPr marL="609600" indent="-609600">
              <a:defRPr/>
            </a:pPr>
            <a:r>
              <a:rPr lang="en-US" altLang="en-US" dirty="0" smtClean="0"/>
              <a:t>Result from </a:t>
            </a:r>
            <a:r>
              <a:rPr lang="en-US" altLang="en-US" b="1" dirty="0" smtClean="0">
                <a:solidFill>
                  <a:schemeClr val="accent2">
                    <a:lumMod val="75000"/>
                  </a:schemeClr>
                </a:solidFill>
              </a:rPr>
              <a:t>chemical reactions between primary pollutants</a:t>
            </a:r>
            <a:r>
              <a:rPr lang="en-US" altLang="en-US" dirty="0" smtClean="0"/>
              <a:t>.</a:t>
            </a:r>
          </a:p>
          <a:p>
            <a:pPr marL="609600" indent="-609600">
              <a:defRPr/>
            </a:pPr>
            <a:endParaRPr lang="en-US" altLang="en-US" sz="1600" dirty="0" smtClean="0"/>
          </a:p>
          <a:p>
            <a:pPr marL="609600" indent="-609600">
              <a:defRPr/>
            </a:pPr>
            <a:r>
              <a:rPr lang="en-US" altLang="en-US" dirty="0" smtClean="0"/>
              <a:t>For Example: </a:t>
            </a:r>
            <a:r>
              <a:rPr lang="en-US" altLang="en-US" b="1" dirty="0" smtClean="0">
                <a:solidFill>
                  <a:schemeClr val="accent2">
                    <a:lumMod val="75000"/>
                  </a:schemeClr>
                </a:solidFill>
                <a:effectLst>
                  <a:outerShdw blurRad="38100" dist="38100" dir="2700000" algn="tl">
                    <a:srgbClr val="C0C0C0"/>
                  </a:outerShdw>
                </a:effectLst>
              </a:rPr>
              <a:t>SMOG!! </a:t>
            </a:r>
            <a:r>
              <a:rPr lang="en-US" altLang="en-US" dirty="0" smtClean="0">
                <a:effectLst>
                  <a:outerShdw blurRad="38100" dist="38100" dir="2700000" algn="tl">
                    <a:srgbClr val="C0C0C0"/>
                  </a:outerShdw>
                </a:effectLst>
              </a:rPr>
              <a:t>–</a:t>
            </a:r>
            <a:r>
              <a:rPr lang="en-US" altLang="en-US" dirty="0" smtClean="0"/>
              <a:t> </a:t>
            </a:r>
            <a:r>
              <a:rPr lang="en-US" altLang="en-US" dirty="0" smtClean="0">
                <a:effectLst>
                  <a:outerShdw blurRad="38100" dist="38100" dir="2700000" algn="tl">
                    <a:srgbClr val="C0C0C0"/>
                  </a:outerShdw>
                </a:effectLst>
              </a:rPr>
              <a:t>Cities like Los Angeles and Mexico City are prone to SMOG!</a:t>
            </a:r>
            <a:endParaRPr lang="en-US" altLang="en-US" dirty="0" smtClean="0"/>
          </a:p>
          <a:p>
            <a:pPr marL="609600" indent="-609600">
              <a:buFont typeface="Wingdings" panose="05000000000000000000" pitchFamily="2" charset="2"/>
              <a:buAutoNum type="arabicPeriod"/>
              <a:defRPr/>
            </a:pPr>
            <a:endParaRPr lang="en-US" altLang="en-US" b="1" dirty="0" smtClean="0">
              <a:solidFill>
                <a:srgbClr val="CC0000"/>
              </a:solidFill>
            </a:endParaRPr>
          </a:p>
          <a:p>
            <a:pPr marL="609600" indent="-609600">
              <a:buNone/>
              <a:defRPr/>
            </a:pPr>
            <a:endParaRPr lang="en-US" altLang="en-US" b="1" dirty="0" smtClean="0">
              <a:solidFill>
                <a:srgbClr val="CC0000"/>
              </a:solidFill>
            </a:endParaRPr>
          </a:p>
        </p:txBody>
      </p:sp>
      <p:sp>
        <p:nvSpPr>
          <p:cNvPr id="6149" name="Rectangle 3"/>
          <p:cNvSpPr>
            <a:spLocks noChangeArrowheads="1"/>
          </p:cNvSpPr>
          <p:nvPr/>
        </p:nvSpPr>
        <p:spPr bwMode="auto">
          <a:xfrm>
            <a:off x="1752600" y="1295401"/>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Clr>
                <a:schemeClr val="accent1"/>
              </a:buClr>
              <a:buFont typeface="Wingdings" panose="05000000000000000000" pitchFamily="2" charset="2"/>
              <a:buChar char="l"/>
            </a:pPr>
            <a:endParaRPr lang="en-US" altLang="en-US" sz="2900"/>
          </a:p>
        </p:txBody>
      </p:sp>
      <p:sp>
        <p:nvSpPr>
          <p:cNvPr id="6150" name="Rectangle 3"/>
          <p:cNvSpPr>
            <a:spLocks noChangeArrowheads="1"/>
          </p:cNvSpPr>
          <p:nvPr/>
        </p:nvSpPr>
        <p:spPr bwMode="auto">
          <a:xfrm>
            <a:off x="1905000" y="1447801"/>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Clr>
                <a:schemeClr val="accent1"/>
              </a:buClr>
              <a:buFont typeface="Wingdings" panose="05000000000000000000" pitchFamily="2" charset="2"/>
              <a:buChar char="l"/>
            </a:pPr>
            <a:endParaRPr lang="en-US" altLang="en-US" sz="4000" b="1">
              <a:solidFill>
                <a:srgbClr val="CC0000"/>
              </a:solidFill>
            </a:endParaRPr>
          </a:p>
        </p:txBody>
      </p:sp>
      <p:pic>
        <p:nvPicPr>
          <p:cNvPr id="615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3670" y="338581"/>
            <a:ext cx="4845744" cy="4353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9" name="Rectangle 3"/>
          <p:cNvSpPr txBox="1">
            <a:spLocks noChangeArrowheads="1"/>
          </p:cNvSpPr>
          <p:nvPr/>
        </p:nvSpPr>
        <p:spPr>
          <a:xfrm>
            <a:off x="280103" y="4881093"/>
            <a:ext cx="11632856" cy="19769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defRPr/>
            </a:pPr>
            <a:r>
              <a:rPr lang="en-US" altLang="en-US" dirty="0" smtClean="0"/>
              <a:t>Different types of reactions produce different types of secondary pollutants</a:t>
            </a:r>
          </a:p>
          <a:p>
            <a:pPr marL="1066800" lvl="1" indent="-609600">
              <a:defRPr/>
            </a:pPr>
            <a:r>
              <a:rPr lang="en-US" altLang="en-US" b="1" dirty="0" smtClean="0">
                <a:solidFill>
                  <a:schemeClr val="accent2">
                    <a:lumMod val="75000"/>
                  </a:schemeClr>
                </a:solidFill>
              </a:rPr>
              <a:t>Industrial Smog</a:t>
            </a:r>
          </a:p>
          <a:p>
            <a:pPr marL="1066800" lvl="1" indent="-609600">
              <a:defRPr/>
            </a:pPr>
            <a:r>
              <a:rPr lang="en-US" altLang="en-US" b="1" dirty="0" smtClean="0">
                <a:solidFill>
                  <a:schemeClr val="accent2">
                    <a:lumMod val="75000"/>
                  </a:schemeClr>
                </a:solidFill>
              </a:rPr>
              <a:t>Photochemical Smog</a:t>
            </a:r>
          </a:p>
          <a:p>
            <a:pPr marL="609600" indent="-609600">
              <a:buFont typeface="Wingdings" panose="05000000000000000000" pitchFamily="2" charset="2"/>
              <a:buAutoNum type="arabicPeriod"/>
              <a:defRPr/>
            </a:pPr>
            <a:endParaRPr lang="en-US" altLang="en-US" sz="2600" b="1" dirty="0" smtClean="0">
              <a:solidFill>
                <a:srgbClr val="CC0000"/>
              </a:solidFill>
            </a:endParaRPr>
          </a:p>
          <a:p>
            <a:pPr marL="609600" indent="-609600">
              <a:buFont typeface="Arial" panose="020B0604020202020204" pitchFamily="34" charset="0"/>
              <a:buNone/>
              <a:defRPr/>
            </a:pPr>
            <a:endParaRPr lang="en-US" altLang="en-US" b="1" dirty="0" smtClean="0">
              <a:solidFill>
                <a:srgbClr val="CC0000"/>
              </a:solidFill>
            </a:endParaRPr>
          </a:p>
        </p:txBody>
      </p:sp>
    </p:spTree>
    <p:extLst>
      <p:ext uri="{BB962C8B-B14F-4D97-AF65-F5344CB8AC3E}">
        <p14:creationId xmlns:p14="http://schemas.microsoft.com/office/powerpoint/2010/main" val="3894130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3203">
                                            <p:txEl>
                                              <p:pRg st="0" end="0"/>
                                            </p:txEl>
                                          </p:spTgt>
                                        </p:tgtEl>
                                        <p:attrNameLst>
                                          <p:attrName>style.visibility</p:attrName>
                                        </p:attrNameLst>
                                      </p:cBhvr>
                                      <p:to>
                                        <p:strVal val="visible"/>
                                      </p:to>
                                    </p:set>
                                    <p:animEffect transition="in" filter="fade">
                                      <p:cBhvr>
                                        <p:cTn id="7" dur="500"/>
                                        <p:tgtEl>
                                          <p:spTgt spid="5632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63203">
                                            <p:txEl>
                                              <p:pRg st="2" end="2"/>
                                            </p:txEl>
                                          </p:spTgt>
                                        </p:tgtEl>
                                        <p:attrNameLst>
                                          <p:attrName>style.visibility</p:attrName>
                                        </p:attrNameLst>
                                      </p:cBhvr>
                                      <p:to>
                                        <p:strVal val="visible"/>
                                      </p:to>
                                    </p:set>
                                    <p:animEffect transition="in" filter="fade">
                                      <p:cBhvr>
                                        <p:cTn id="12" dur="500"/>
                                        <p:tgtEl>
                                          <p:spTgt spid="56320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63203">
                                            <p:txEl>
                                              <p:pRg st="4" end="4"/>
                                            </p:txEl>
                                          </p:spTgt>
                                        </p:tgtEl>
                                        <p:attrNameLst>
                                          <p:attrName>style.visibility</p:attrName>
                                        </p:attrNameLst>
                                      </p:cBhvr>
                                      <p:to>
                                        <p:strVal val="visible"/>
                                      </p:to>
                                    </p:set>
                                    <p:animEffect transition="in" filter="fade">
                                      <p:cBhvr>
                                        <p:cTn id="17" dur="500"/>
                                        <p:tgtEl>
                                          <p:spTgt spid="56320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5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fade">
                                      <p:cBhvr>
                                        <p:cTn id="27" dur="500"/>
                                        <p:tgtEl>
                                          <p:spTgt spid="9">
                                            <p:txEl>
                                              <p:pRg st="1" end="1"/>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9">
                                            <p:txEl>
                                              <p:pRg st="2" end="2"/>
                                            </p:txEl>
                                          </p:spTgt>
                                        </p:tgtEl>
                                        <p:attrNameLst>
                                          <p:attrName>style.visibility</p:attrName>
                                        </p:attrNameLst>
                                      </p:cBhvr>
                                      <p:to>
                                        <p:strVal val="visible"/>
                                      </p:to>
                                    </p:set>
                                    <p:animEffect transition="in" filter="fade">
                                      <p:cBhvr>
                                        <p:cTn id="30"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41061" y="-23097"/>
            <a:ext cx="12274122" cy="6904194"/>
          </a:xfrm>
          <a:prstGeom prst="rect">
            <a:avLst/>
          </a:prstGeom>
        </p:spPr>
      </p:pic>
      <p:sp>
        <p:nvSpPr>
          <p:cNvPr id="7171" name="Rectangle 2"/>
          <p:cNvSpPr>
            <a:spLocks noGrp="1" noChangeArrowheads="1"/>
          </p:cNvSpPr>
          <p:nvPr>
            <p:ph type="title" idx="4294967295"/>
          </p:nvPr>
        </p:nvSpPr>
        <p:spPr>
          <a:xfrm>
            <a:off x="187539" y="152400"/>
            <a:ext cx="6137061" cy="1143000"/>
          </a:xfrm>
        </p:spPr>
        <p:txBody>
          <a:bodyPr>
            <a:noAutofit/>
          </a:bodyPr>
          <a:lstStyle/>
          <a:p>
            <a:pPr eaLnBrk="1" hangingPunct="1"/>
            <a:r>
              <a:rPr lang="en-US" altLang="en-US" dirty="0" smtClean="0">
                <a:effectLst>
                  <a:outerShdw blurRad="38100" dist="38100" dir="2700000" algn="tl">
                    <a:srgbClr val="000000">
                      <a:alpha val="43137"/>
                    </a:srgbClr>
                  </a:outerShdw>
                </a:effectLst>
                <a:latin typeface="Britannic Bold" panose="020B0903060703020204" pitchFamily="34" charset="0"/>
              </a:rPr>
              <a:t>Secondary Pollution - Smog </a:t>
            </a:r>
            <a:r>
              <a:rPr lang="en-US" altLang="en-US" dirty="0">
                <a:effectLst>
                  <a:outerShdw blurRad="38100" dist="38100" dir="2700000" algn="tl">
                    <a:srgbClr val="000000">
                      <a:alpha val="43137"/>
                    </a:srgbClr>
                  </a:outerShdw>
                </a:effectLst>
                <a:latin typeface="Britannic Bold" panose="020B0903060703020204" pitchFamily="34" charset="0"/>
              </a:rPr>
              <a:t>from Industry</a:t>
            </a:r>
          </a:p>
        </p:txBody>
      </p:sp>
      <p:sp>
        <p:nvSpPr>
          <p:cNvPr id="7172" name="Rectangle 3"/>
          <p:cNvSpPr>
            <a:spLocks noGrp="1" noChangeArrowheads="1"/>
          </p:cNvSpPr>
          <p:nvPr>
            <p:ph type="body" idx="4294967295"/>
          </p:nvPr>
        </p:nvSpPr>
        <p:spPr/>
        <p:txBody>
          <a:bodyPr/>
          <a:lstStyle/>
          <a:p>
            <a:pPr marL="609600" indent="-609600"/>
            <a:endParaRPr lang="en-US" altLang="en-US" smtClean="0"/>
          </a:p>
          <a:p>
            <a:pPr marL="609600" indent="-609600">
              <a:buFont typeface="Wingdings" panose="05000000000000000000" pitchFamily="2" charset="2"/>
              <a:buAutoNum type="arabicPeriod"/>
            </a:pPr>
            <a:endParaRPr lang="en-US" altLang="en-US" smtClean="0"/>
          </a:p>
          <a:p>
            <a:pPr marL="609600" indent="-609600">
              <a:buNone/>
            </a:pPr>
            <a:endParaRPr lang="en-US" altLang="en-US" smtClean="0"/>
          </a:p>
        </p:txBody>
      </p:sp>
      <p:sp>
        <p:nvSpPr>
          <p:cNvPr id="7173" name="Rectangle 3"/>
          <p:cNvSpPr>
            <a:spLocks noChangeArrowheads="1"/>
          </p:cNvSpPr>
          <p:nvPr/>
        </p:nvSpPr>
        <p:spPr bwMode="auto">
          <a:xfrm>
            <a:off x="1752600" y="1295401"/>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Clr>
                <a:schemeClr val="accent1"/>
              </a:buClr>
              <a:buFont typeface="Wingdings" panose="05000000000000000000" pitchFamily="2" charset="2"/>
              <a:buChar char="l"/>
            </a:pPr>
            <a:endParaRPr lang="en-US" altLang="en-US" sz="2900"/>
          </a:p>
        </p:txBody>
      </p:sp>
      <p:sp>
        <p:nvSpPr>
          <p:cNvPr id="540677" name="Rectangle 3"/>
          <p:cNvSpPr>
            <a:spLocks noChangeArrowheads="1"/>
          </p:cNvSpPr>
          <p:nvPr/>
        </p:nvSpPr>
        <p:spPr bwMode="auto">
          <a:xfrm>
            <a:off x="187539" y="1608137"/>
            <a:ext cx="6676900" cy="4152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Char char="•"/>
            </a:pPr>
            <a:r>
              <a:rPr lang="en-US" altLang="en-US" sz="2400" b="1" dirty="0">
                <a:solidFill>
                  <a:schemeClr val="accent2">
                    <a:lumMod val="75000"/>
                  </a:schemeClr>
                </a:solidFill>
              </a:rPr>
              <a:t>Where is this?</a:t>
            </a:r>
          </a:p>
          <a:p>
            <a:pPr lvl="1">
              <a:buFont typeface="Arial" panose="020B0604020202020204" pitchFamily="34" charset="0"/>
              <a:buChar char="•"/>
            </a:pPr>
            <a:r>
              <a:rPr lang="en-US" altLang="en-US" sz="2000" dirty="0" smtClean="0"/>
              <a:t>London, England</a:t>
            </a:r>
          </a:p>
          <a:p>
            <a:pPr lvl="1">
              <a:buFont typeface="Arial" panose="020B0604020202020204" pitchFamily="34" charset="0"/>
              <a:buChar char="•"/>
            </a:pPr>
            <a:r>
              <a:rPr lang="en-US" altLang="en-US" sz="2000" dirty="0" smtClean="0"/>
              <a:t>The </a:t>
            </a:r>
            <a:r>
              <a:rPr lang="en-US" altLang="en-US" sz="2000" dirty="0"/>
              <a:t>1952 Smog </a:t>
            </a:r>
            <a:r>
              <a:rPr lang="en-US" altLang="en-US" sz="2000" dirty="0" smtClean="0"/>
              <a:t>Disaster </a:t>
            </a:r>
            <a:r>
              <a:rPr lang="en-US" altLang="en-US" sz="2000" dirty="0"/>
              <a:t>Killed 4,000 people</a:t>
            </a:r>
            <a:r>
              <a:rPr lang="en-US" altLang="en-US" sz="2000" dirty="0" smtClean="0"/>
              <a:t>!</a:t>
            </a:r>
          </a:p>
          <a:p>
            <a:pPr marL="457200" lvl="1" indent="-457200">
              <a:buFont typeface="Arial" panose="020B0604020202020204" pitchFamily="34" charset="0"/>
              <a:buChar char="•"/>
            </a:pPr>
            <a:endParaRPr lang="en-US" sz="1800" b="1" dirty="0" smtClean="0">
              <a:solidFill>
                <a:schemeClr val="accent2">
                  <a:lumMod val="75000"/>
                </a:schemeClr>
              </a:solidFill>
            </a:endParaRPr>
          </a:p>
          <a:p>
            <a:pPr marL="457200" lvl="1" indent="-457200">
              <a:buFont typeface="Arial" panose="020B0604020202020204" pitchFamily="34" charset="0"/>
              <a:buChar char="•"/>
            </a:pPr>
            <a:r>
              <a:rPr lang="en-US" sz="2400" b="1" dirty="0" smtClean="0">
                <a:solidFill>
                  <a:schemeClr val="accent2">
                    <a:lumMod val="75000"/>
                  </a:schemeClr>
                </a:solidFill>
              </a:rPr>
              <a:t>Industrial Smog</a:t>
            </a:r>
            <a:endParaRPr lang="en-US" sz="2400" dirty="0" smtClean="0"/>
          </a:p>
          <a:p>
            <a:pPr marL="857250" lvl="2" indent="-457200">
              <a:buFont typeface="Arial" panose="020B0604020202020204" pitchFamily="34" charset="0"/>
              <a:buChar char="•"/>
            </a:pPr>
            <a:r>
              <a:rPr lang="en-US" dirty="0" smtClean="0"/>
              <a:t>coal </a:t>
            </a:r>
            <a:r>
              <a:rPr lang="en-US" dirty="0"/>
              <a:t>or oil is burned, some portion is completely combusted, forming CO</a:t>
            </a:r>
            <a:r>
              <a:rPr lang="en-US" baseline="-25000" dirty="0"/>
              <a:t>2</a:t>
            </a:r>
            <a:r>
              <a:rPr lang="en-US" dirty="0"/>
              <a:t>, </a:t>
            </a:r>
            <a:r>
              <a:rPr lang="en-US" dirty="0" smtClean="0"/>
              <a:t>some </a:t>
            </a:r>
            <a:r>
              <a:rPr lang="en-US" dirty="0"/>
              <a:t>partially combusted producing CO, and some unburned that is released as soot, or particles of carbon</a:t>
            </a:r>
            <a:r>
              <a:rPr lang="en-US" dirty="0" smtClean="0"/>
              <a:t>.</a:t>
            </a:r>
          </a:p>
          <a:p>
            <a:pPr marL="857250" lvl="2" indent="-457200">
              <a:buFont typeface="Arial" panose="020B0604020202020204" pitchFamily="34" charset="0"/>
              <a:buChar char="•"/>
            </a:pPr>
            <a:endParaRPr lang="en-US" sz="1600" dirty="0" smtClean="0"/>
          </a:p>
          <a:p>
            <a:pPr marL="857250" lvl="2" indent="-457200">
              <a:buFont typeface="Arial" panose="020B0604020202020204" pitchFamily="34" charset="0"/>
              <a:buChar char="•"/>
            </a:pPr>
            <a:r>
              <a:rPr lang="en-US" dirty="0" smtClean="0"/>
              <a:t>With </a:t>
            </a:r>
            <a:r>
              <a:rPr lang="en-US" dirty="0"/>
              <a:t>reactions in the atmosphere some sulfur containing compounds are made.</a:t>
            </a:r>
          </a:p>
          <a:p>
            <a:pPr eaLnBrk="1" hangingPunct="1">
              <a:buClr>
                <a:schemeClr val="accent1"/>
              </a:buClr>
              <a:buFont typeface="Wingdings" panose="05000000000000000000" pitchFamily="2" charset="2"/>
              <a:buChar char="l"/>
            </a:pPr>
            <a:endParaRPr lang="en-US" altLang="en-US" sz="2800" dirty="0"/>
          </a:p>
          <a:p>
            <a:pPr eaLnBrk="1" hangingPunct="1">
              <a:buClr>
                <a:schemeClr val="accent1"/>
              </a:buClr>
              <a:buFont typeface="Wingdings" panose="05000000000000000000" pitchFamily="2" charset="2"/>
              <a:buChar char="l"/>
            </a:pPr>
            <a:endParaRPr lang="en-US" altLang="en-US" sz="2800" dirty="0"/>
          </a:p>
        </p:txBody>
      </p:sp>
      <p:pic>
        <p:nvPicPr>
          <p:cNvPr id="717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2281" y="152400"/>
            <a:ext cx="4903034" cy="29114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6" name="Picture 2" descr="http://listverse.wpengine.netdna-cdn.com/wp-content/uploads/2012/02/2011-04-21-13-07-35-1-great-smog-in-lond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2280" y="3477296"/>
            <a:ext cx="4887320" cy="31723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640887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067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067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067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067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067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1061" y="-23097"/>
            <a:ext cx="12274122" cy="6904194"/>
          </a:xfrm>
          <a:prstGeom prst="rect">
            <a:avLst/>
          </a:prstGeom>
        </p:spPr>
      </p:pic>
      <p:sp>
        <p:nvSpPr>
          <p:cNvPr id="8195" name="Rectangle 2"/>
          <p:cNvSpPr>
            <a:spLocks noGrp="1" noChangeArrowheads="1"/>
          </p:cNvSpPr>
          <p:nvPr>
            <p:ph type="title" idx="4294967295"/>
          </p:nvPr>
        </p:nvSpPr>
        <p:spPr>
          <a:xfrm>
            <a:off x="5423079" y="81769"/>
            <a:ext cx="6768921" cy="1325563"/>
          </a:xfrm>
        </p:spPr>
        <p:txBody>
          <a:bodyPr/>
          <a:lstStyle/>
          <a:p>
            <a:pPr eaLnBrk="1" hangingPunct="1"/>
            <a:r>
              <a:rPr lang="en-US" altLang="en-US" dirty="0" smtClean="0">
                <a:latin typeface="Britannic Bold" panose="020B0903060703020204" pitchFamily="34" charset="0"/>
              </a:rPr>
              <a:t>Secondary Pollutants – Photochemical Smog</a:t>
            </a:r>
          </a:p>
        </p:txBody>
      </p:sp>
      <p:sp>
        <p:nvSpPr>
          <p:cNvPr id="564227" name="Rectangle 3"/>
          <p:cNvSpPr>
            <a:spLocks noGrp="1" noChangeArrowheads="1"/>
          </p:cNvSpPr>
          <p:nvPr>
            <p:ph type="body" idx="4294967295"/>
          </p:nvPr>
        </p:nvSpPr>
        <p:spPr>
          <a:xfrm>
            <a:off x="4660144" y="1854557"/>
            <a:ext cx="7470820" cy="4842457"/>
          </a:xfrm>
        </p:spPr>
        <p:txBody>
          <a:bodyPr>
            <a:normAutofit lnSpcReduction="10000"/>
          </a:bodyPr>
          <a:lstStyle/>
          <a:p>
            <a:pPr marL="609600" indent="-609600">
              <a:defRPr/>
            </a:pPr>
            <a:r>
              <a:rPr lang="en-US" altLang="en-US" sz="3200" b="1" dirty="0" smtClean="0">
                <a:solidFill>
                  <a:schemeClr val="accent2">
                    <a:lumMod val="75000"/>
                  </a:schemeClr>
                </a:solidFill>
                <a:effectLst>
                  <a:outerShdw blurRad="38100" dist="38100" dir="2700000" algn="tl">
                    <a:srgbClr val="C0C0C0"/>
                  </a:outerShdw>
                </a:effectLst>
              </a:rPr>
              <a:t>Photochemical Reactions</a:t>
            </a:r>
          </a:p>
          <a:p>
            <a:pPr marL="971550" lvl="1" indent="-514350">
              <a:defRPr/>
            </a:pPr>
            <a:r>
              <a:rPr lang="en-US" altLang="en-US" sz="2800" dirty="0" smtClean="0"/>
              <a:t>“</a:t>
            </a:r>
            <a:r>
              <a:rPr lang="en-US" altLang="en-US" sz="2800" dirty="0" smtClean="0">
                <a:solidFill>
                  <a:srgbClr val="FFFF00"/>
                </a:solidFill>
                <a:effectLst>
                  <a:outerShdw blurRad="38100" dist="38100" dir="2700000" algn="tl">
                    <a:srgbClr val="000000">
                      <a:alpha val="43137"/>
                    </a:srgbClr>
                  </a:outerShdw>
                </a:effectLst>
              </a:rPr>
              <a:t>Photo</a:t>
            </a:r>
            <a:r>
              <a:rPr lang="en-US" altLang="en-US" sz="2800" dirty="0" smtClean="0"/>
              <a:t>” </a:t>
            </a:r>
            <a:r>
              <a:rPr lang="en-US" altLang="en-US" sz="2800" dirty="0" smtClean="0">
                <a:sym typeface="Wingdings" panose="05000000000000000000" pitchFamily="2" charset="2"/>
              </a:rPr>
              <a:t> photons &amp; energy from the sun</a:t>
            </a:r>
          </a:p>
          <a:p>
            <a:pPr marL="971550" lvl="1" indent="-514350">
              <a:defRPr/>
            </a:pPr>
            <a:r>
              <a:rPr lang="en-US" altLang="en-US" sz="2800" dirty="0" smtClean="0">
                <a:sym typeface="Wingdings" panose="05000000000000000000" pitchFamily="2" charset="2"/>
              </a:rPr>
              <a:t>“</a:t>
            </a:r>
            <a:r>
              <a:rPr lang="en-US" altLang="en-US" sz="2800" dirty="0" smtClean="0">
                <a:solidFill>
                  <a:srgbClr val="FFFF00"/>
                </a:solidFill>
                <a:effectLst>
                  <a:outerShdw blurRad="38100" dist="38100" dir="2700000" algn="tl">
                    <a:srgbClr val="000000">
                      <a:alpha val="43137"/>
                    </a:srgbClr>
                  </a:outerShdw>
                </a:effectLst>
                <a:sym typeface="Wingdings" panose="05000000000000000000" pitchFamily="2" charset="2"/>
              </a:rPr>
              <a:t>Chemical</a:t>
            </a:r>
            <a:r>
              <a:rPr lang="en-US" altLang="en-US" sz="2800" dirty="0" smtClean="0">
                <a:sym typeface="Wingdings" panose="05000000000000000000" pitchFamily="2" charset="2"/>
              </a:rPr>
              <a:t>”  the compounds in the atmosphere</a:t>
            </a:r>
            <a:endParaRPr lang="en-US" altLang="en-US" sz="2800" dirty="0" smtClean="0"/>
          </a:p>
          <a:p>
            <a:pPr marL="971550" lvl="1" indent="-514350">
              <a:defRPr/>
            </a:pPr>
            <a:endParaRPr lang="en-US" altLang="en-US" sz="2800" dirty="0" smtClean="0"/>
          </a:p>
          <a:p>
            <a:pPr marL="609600" indent="-609600">
              <a:defRPr/>
            </a:pPr>
            <a:r>
              <a:rPr lang="en-US" altLang="en-US" sz="3200" dirty="0" smtClean="0">
                <a:effectLst>
                  <a:outerShdw blurRad="38100" dist="38100" dir="2700000" algn="tl">
                    <a:srgbClr val="C0C0C0"/>
                  </a:outerShdw>
                </a:effectLst>
              </a:rPr>
              <a:t>Can result in “</a:t>
            </a:r>
            <a:r>
              <a:rPr lang="en-US" altLang="en-US" sz="3200" b="1" dirty="0" smtClean="0">
                <a:solidFill>
                  <a:schemeClr val="accent2">
                    <a:lumMod val="75000"/>
                  </a:schemeClr>
                </a:solidFill>
                <a:effectLst>
                  <a:outerShdw blurRad="38100" dist="38100" dir="2700000" algn="tl">
                    <a:srgbClr val="C0C0C0"/>
                  </a:outerShdw>
                </a:effectLst>
              </a:rPr>
              <a:t>Photochemical Smog</a:t>
            </a:r>
            <a:r>
              <a:rPr lang="en-US" altLang="en-US" sz="3200" dirty="0" smtClean="0">
                <a:effectLst>
                  <a:outerShdw blurRad="38100" dist="38100" dir="2700000" algn="tl">
                    <a:srgbClr val="C0C0C0"/>
                  </a:outerShdw>
                </a:effectLst>
              </a:rPr>
              <a:t>”</a:t>
            </a:r>
          </a:p>
          <a:p>
            <a:pPr marL="971550" lvl="1" indent="-514350">
              <a:defRPr/>
            </a:pPr>
            <a:r>
              <a:rPr lang="en-US" altLang="en-US" sz="2800" dirty="0" smtClean="0"/>
              <a:t>Ex: Nitrogen oxides absorb solar radiation causing chemical reactions to occur. </a:t>
            </a:r>
          </a:p>
          <a:p>
            <a:pPr marL="971550" lvl="1" indent="-514350">
              <a:defRPr/>
            </a:pPr>
            <a:endParaRPr lang="en-US" altLang="en-US" sz="2800" dirty="0" smtClean="0"/>
          </a:p>
          <a:p>
            <a:pPr marL="971550" lvl="1" indent="-514350">
              <a:defRPr/>
            </a:pPr>
            <a:r>
              <a:rPr lang="en-US" altLang="en-US" sz="2800" dirty="0" smtClean="0"/>
              <a:t>If certain </a:t>
            </a:r>
            <a:r>
              <a:rPr lang="en-US" altLang="en-US" sz="2800" b="1" dirty="0" smtClean="0">
                <a:solidFill>
                  <a:schemeClr val="accent2">
                    <a:lumMod val="75000"/>
                  </a:schemeClr>
                </a:solidFill>
              </a:rPr>
              <a:t>VOCs</a:t>
            </a:r>
            <a:r>
              <a:rPr lang="en-US" altLang="en-US" sz="2800" dirty="0" smtClean="0"/>
              <a:t> are present, other more dangerous and toxic compounds can be formed.</a:t>
            </a:r>
          </a:p>
          <a:p>
            <a:pPr marL="609600" indent="-609600">
              <a:buNone/>
              <a:defRPr/>
            </a:pPr>
            <a:endParaRPr lang="en-US" altLang="en-US" dirty="0" smtClean="0">
              <a:effectLst>
                <a:outerShdw blurRad="38100" dist="38100" dir="2700000" algn="tl">
                  <a:srgbClr val="C0C0C0"/>
                </a:outerShdw>
              </a:effectLst>
            </a:endParaRPr>
          </a:p>
        </p:txBody>
      </p:sp>
      <p:sp>
        <p:nvSpPr>
          <p:cNvPr id="8197" name="Rectangle 3"/>
          <p:cNvSpPr>
            <a:spLocks noChangeArrowheads="1"/>
          </p:cNvSpPr>
          <p:nvPr/>
        </p:nvSpPr>
        <p:spPr bwMode="auto">
          <a:xfrm>
            <a:off x="1752600" y="1295401"/>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Clr>
                <a:schemeClr val="accent1"/>
              </a:buClr>
              <a:buFont typeface="Wingdings" panose="05000000000000000000" pitchFamily="2" charset="2"/>
              <a:buChar char="l"/>
            </a:pPr>
            <a:endParaRPr lang="en-US" altLang="en-US" sz="2900"/>
          </a:p>
        </p:txBody>
      </p:sp>
      <p:sp>
        <p:nvSpPr>
          <p:cNvPr id="8198" name="Rectangle 3"/>
          <p:cNvSpPr>
            <a:spLocks noChangeArrowheads="1"/>
          </p:cNvSpPr>
          <p:nvPr/>
        </p:nvSpPr>
        <p:spPr bwMode="auto">
          <a:xfrm>
            <a:off x="1905000" y="1447801"/>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Clr>
                <a:schemeClr val="accent1"/>
              </a:buClr>
              <a:buFont typeface="Wingdings" panose="05000000000000000000" pitchFamily="2" charset="2"/>
              <a:buChar char="l"/>
            </a:pPr>
            <a:endParaRPr lang="en-US" altLang="en-US" sz="4000" b="1">
              <a:solidFill>
                <a:srgbClr val="CC0000"/>
              </a:solidFill>
            </a:endParaRPr>
          </a:p>
        </p:txBody>
      </p:sp>
      <p:pic>
        <p:nvPicPr>
          <p:cNvPr id="27650" name="Picture 2" descr="http://www.globalchange.umich.edu/gctext/Inquiries/Inquiries_by_Unit/Unit_8_files/image0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209" y="3429000"/>
            <a:ext cx="4426839" cy="3359191"/>
          </a:xfrm>
          <a:prstGeom prst="rect">
            <a:avLst/>
          </a:prstGeom>
          <a:noFill/>
          <a:extLst>
            <a:ext uri="{909E8E84-426E-40DD-AFC4-6F175D3DCCD1}">
              <a14:hiddenFill xmlns:a14="http://schemas.microsoft.com/office/drawing/2010/main">
                <a:solidFill>
                  <a:srgbClr val="FFFFFF"/>
                </a:solidFill>
              </a14:hiddenFill>
            </a:ext>
          </a:extLst>
        </p:spPr>
      </p:pic>
      <p:pic>
        <p:nvPicPr>
          <p:cNvPr id="27652" name="Picture 4" descr="http://www.ems.psu.edu/%7Elno/Meteo437/Smog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494" y="333336"/>
            <a:ext cx="4426839" cy="2780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629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642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64227">
                                            <p:txEl>
                                              <p:pRg st="1" end="1"/>
                                            </p:txEl>
                                          </p:spTgt>
                                        </p:tgtEl>
                                        <p:attrNameLst>
                                          <p:attrName>style.visibility</p:attrName>
                                        </p:attrNameLst>
                                      </p:cBhvr>
                                      <p:to>
                                        <p:strVal val="visible"/>
                                      </p:to>
                                    </p:set>
                                    <p:animEffect transition="in" filter="fade">
                                      <p:cBhvr>
                                        <p:cTn id="11" dur="500"/>
                                        <p:tgtEl>
                                          <p:spTgt spid="564227">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64227">
                                            <p:txEl>
                                              <p:pRg st="2" end="2"/>
                                            </p:txEl>
                                          </p:spTgt>
                                        </p:tgtEl>
                                        <p:attrNameLst>
                                          <p:attrName>style.visibility</p:attrName>
                                        </p:attrNameLst>
                                      </p:cBhvr>
                                      <p:to>
                                        <p:strVal val="visible"/>
                                      </p:to>
                                    </p:set>
                                    <p:animEffect transition="in" filter="fade">
                                      <p:cBhvr>
                                        <p:cTn id="16" dur="500"/>
                                        <p:tgtEl>
                                          <p:spTgt spid="564227">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64227">
                                            <p:txEl>
                                              <p:pRg st="4" end="4"/>
                                            </p:txEl>
                                          </p:spTgt>
                                        </p:tgtEl>
                                        <p:attrNameLst>
                                          <p:attrName>style.visibility</p:attrName>
                                        </p:attrNameLst>
                                      </p:cBhvr>
                                      <p:to>
                                        <p:strVal val="visible"/>
                                      </p:to>
                                    </p:set>
                                    <p:animEffect transition="in" filter="fade">
                                      <p:cBhvr>
                                        <p:cTn id="21" dur="500"/>
                                        <p:tgtEl>
                                          <p:spTgt spid="564227">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64227">
                                            <p:txEl>
                                              <p:pRg st="5" end="5"/>
                                            </p:txEl>
                                          </p:spTgt>
                                        </p:tgtEl>
                                        <p:attrNameLst>
                                          <p:attrName>style.visibility</p:attrName>
                                        </p:attrNameLst>
                                      </p:cBhvr>
                                      <p:to>
                                        <p:strVal val="visible"/>
                                      </p:to>
                                    </p:set>
                                    <p:animEffect transition="in" filter="fade">
                                      <p:cBhvr>
                                        <p:cTn id="26" dur="500"/>
                                        <p:tgtEl>
                                          <p:spTgt spid="564227">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64227">
                                            <p:txEl>
                                              <p:pRg st="7" end="7"/>
                                            </p:txEl>
                                          </p:spTgt>
                                        </p:tgtEl>
                                        <p:attrNameLst>
                                          <p:attrName>style.visibility</p:attrName>
                                        </p:attrNameLst>
                                      </p:cBhvr>
                                      <p:to>
                                        <p:strVal val="visible"/>
                                      </p:to>
                                    </p:set>
                                    <p:animEffect transition="in" filter="fade">
                                      <p:cBhvr>
                                        <p:cTn id="31" dur="500"/>
                                        <p:tgtEl>
                                          <p:spTgt spid="56422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4227"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41061" y="-23097"/>
            <a:ext cx="12274122" cy="6904194"/>
          </a:xfrm>
          <a:prstGeom prst="rect">
            <a:avLst/>
          </a:prstGeom>
        </p:spPr>
      </p:pic>
      <p:sp>
        <p:nvSpPr>
          <p:cNvPr id="9219" name="Rectangle 2"/>
          <p:cNvSpPr>
            <a:spLocks noGrp="1" noChangeArrowheads="1"/>
          </p:cNvSpPr>
          <p:nvPr>
            <p:ph type="title" idx="4294967295"/>
          </p:nvPr>
        </p:nvSpPr>
        <p:spPr>
          <a:xfrm>
            <a:off x="590281" y="29290"/>
            <a:ext cx="8229600" cy="1143000"/>
          </a:xfrm>
        </p:spPr>
        <p:txBody>
          <a:bodyPr/>
          <a:lstStyle/>
          <a:p>
            <a:pPr eaLnBrk="1" hangingPunct="1"/>
            <a:r>
              <a:rPr lang="en-US" altLang="en-US" dirty="0" smtClean="0">
                <a:latin typeface="Britannic Bold" panose="020B0903060703020204" pitchFamily="34" charset="0"/>
              </a:rPr>
              <a:t>Acid Precipitation</a:t>
            </a:r>
          </a:p>
        </p:txBody>
      </p:sp>
      <p:sp>
        <p:nvSpPr>
          <p:cNvPr id="588803" name="Rectangle 3"/>
          <p:cNvSpPr>
            <a:spLocks noGrp="1" noChangeArrowheads="1"/>
          </p:cNvSpPr>
          <p:nvPr>
            <p:ph type="body" idx="4294967295"/>
          </p:nvPr>
        </p:nvSpPr>
        <p:spPr>
          <a:xfrm>
            <a:off x="193184" y="1224677"/>
            <a:ext cx="6529588" cy="5633323"/>
          </a:xfrm>
        </p:spPr>
        <p:txBody>
          <a:bodyPr>
            <a:normAutofit fontScale="92500" lnSpcReduction="10000"/>
          </a:bodyPr>
          <a:lstStyle/>
          <a:p>
            <a:pPr eaLnBrk="1" hangingPunct="1">
              <a:lnSpc>
                <a:spcPct val="80000"/>
              </a:lnSpc>
            </a:pPr>
            <a:r>
              <a:rPr lang="en-US" altLang="en-US" dirty="0"/>
              <a:t>Fossil fuel burning releases tons of sulfur and nitrogen oxides</a:t>
            </a:r>
          </a:p>
          <a:p>
            <a:pPr eaLnBrk="1" hangingPunct="1">
              <a:lnSpc>
                <a:spcPct val="80000"/>
              </a:lnSpc>
            </a:pPr>
            <a:endParaRPr lang="en-US" altLang="en-US" dirty="0"/>
          </a:p>
          <a:p>
            <a:pPr eaLnBrk="1" hangingPunct="1">
              <a:lnSpc>
                <a:spcPct val="80000"/>
              </a:lnSpc>
            </a:pPr>
            <a:r>
              <a:rPr lang="en-US" altLang="en-US" b="1" dirty="0">
                <a:solidFill>
                  <a:schemeClr val="accent2">
                    <a:lumMod val="75000"/>
                  </a:schemeClr>
                </a:solidFill>
              </a:rPr>
              <a:t>These pollutants can be converted into acids </a:t>
            </a:r>
            <a:r>
              <a:rPr lang="en-US" altLang="en-US" dirty="0"/>
              <a:t>(like sulfuric acid)</a:t>
            </a:r>
          </a:p>
          <a:p>
            <a:pPr eaLnBrk="1" hangingPunct="1">
              <a:lnSpc>
                <a:spcPct val="80000"/>
              </a:lnSpc>
            </a:pPr>
            <a:endParaRPr lang="en-US" altLang="en-US" dirty="0"/>
          </a:p>
          <a:p>
            <a:pPr eaLnBrk="1" hangingPunct="1">
              <a:lnSpc>
                <a:spcPct val="80000"/>
              </a:lnSpc>
            </a:pPr>
            <a:r>
              <a:rPr lang="en-US" altLang="en-US" dirty="0"/>
              <a:t>They leave the atmosphere by:</a:t>
            </a:r>
          </a:p>
          <a:p>
            <a:pPr lvl="1" eaLnBrk="1" hangingPunct="1">
              <a:lnSpc>
                <a:spcPct val="80000"/>
              </a:lnSpc>
            </a:pPr>
            <a:r>
              <a:rPr lang="en-US" altLang="en-US" sz="2500" b="1" dirty="0" smtClean="0">
                <a:solidFill>
                  <a:schemeClr val="accent2">
                    <a:lumMod val="75000"/>
                  </a:schemeClr>
                </a:solidFill>
              </a:rPr>
              <a:t>Wet deposition (rain)</a:t>
            </a:r>
          </a:p>
          <a:p>
            <a:pPr lvl="1" eaLnBrk="1" hangingPunct="1">
              <a:lnSpc>
                <a:spcPct val="80000"/>
              </a:lnSpc>
            </a:pPr>
            <a:r>
              <a:rPr lang="en-US" altLang="en-US" sz="2500" b="1" dirty="0" smtClean="0">
                <a:solidFill>
                  <a:schemeClr val="accent2">
                    <a:lumMod val="75000"/>
                  </a:schemeClr>
                </a:solidFill>
              </a:rPr>
              <a:t>Dry deposition (dust/smoke)</a:t>
            </a:r>
          </a:p>
          <a:p>
            <a:pPr lvl="1" eaLnBrk="1" hangingPunct="1">
              <a:lnSpc>
                <a:spcPct val="80000"/>
              </a:lnSpc>
            </a:pPr>
            <a:endParaRPr lang="en-US" altLang="en-US" sz="2500" dirty="0" smtClean="0"/>
          </a:p>
          <a:p>
            <a:pPr>
              <a:lnSpc>
                <a:spcPct val="80000"/>
              </a:lnSpc>
            </a:pPr>
            <a:r>
              <a:rPr lang="en-US" altLang="en-US" sz="2900" b="1" dirty="0" smtClean="0">
                <a:solidFill>
                  <a:schemeClr val="accent2">
                    <a:lumMod val="75000"/>
                  </a:schemeClr>
                </a:solidFill>
              </a:rPr>
              <a:t>Effects:</a:t>
            </a:r>
          </a:p>
          <a:p>
            <a:pPr lvl="1">
              <a:lnSpc>
                <a:spcPct val="80000"/>
              </a:lnSpc>
            </a:pPr>
            <a:r>
              <a:rPr lang="en-US" altLang="en-US" dirty="0"/>
              <a:t>Damage and Kill Trees</a:t>
            </a:r>
          </a:p>
          <a:p>
            <a:pPr lvl="1">
              <a:lnSpc>
                <a:spcPct val="80000"/>
              </a:lnSpc>
            </a:pPr>
            <a:r>
              <a:rPr lang="en-US" altLang="en-US" dirty="0" smtClean="0"/>
              <a:t>Damage </a:t>
            </a:r>
            <a:r>
              <a:rPr lang="en-US" altLang="en-US" dirty="0"/>
              <a:t>and “melt away” stone statues and structures</a:t>
            </a:r>
          </a:p>
          <a:p>
            <a:pPr lvl="1">
              <a:lnSpc>
                <a:spcPct val="80000"/>
              </a:lnSpc>
            </a:pPr>
            <a:r>
              <a:rPr lang="en-US" altLang="en-US" dirty="0" smtClean="0"/>
              <a:t>Changes </a:t>
            </a:r>
            <a:r>
              <a:rPr lang="en-US" altLang="en-US" dirty="0"/>
              <a:t>the pH of lakes and rivers</a:t>
            </a:r>
          </a:p>
          <a:p>
            <a:pPr lvl="2">
              <a:lnSpc>
                <a:spcPct val="80000"/>
              </a:lnSpc>
            </a:pPr>
            <a:r>
              <a:rPr lang="en-US" altLang="en-US" sz="2100" dirty="0"/>
              <a:t>Kills fish and other </a:t>
            </a:r>
            <a:r>
              <a:rPr lang="en-US" altLang="en-US" sz="2100" dirty="0" smtClean="0"/>
              <a:t>wildlife</a:t>
            </a:r>
            <a:endParaRPr lang="en-US" altLang="en-US" sz="2900" b="1" dirty="0"/>
          </a:p>
        </p:txBody>
      </p:sp>
      <p:pic>
        <p:nvPicPr>
          <p:cNvPr id="922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9137" y="3618964"/>
            <a:ext cx="4743337" cy="30007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922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8655" y="126214"/>
            <a:ext cx="4783819" cy="32313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816933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888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8880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8880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8880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8880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8880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8880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8880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8880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888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274122" cy="6904194"/>
          </a:xfrm>
          <a:prstGeom prst="rect">
            <a:avLst/>
          </a:prstGeom>
        </p:spPr>
      </p:pic>
      <p:sp>
        <p:nvSpPr>
          <p:cNvPr id="10243" name="Rectangle 2"/>
          <p:cNvSpPr>
            <a:spLocks noGrp="1" noChangeArrowheads="1"/>
          </p:cNvSpPr>
          <p:nvPr>
            <p:ph type="title" idx="4294967295"/>
          </p:nvPr>
        </p:nvSpPr>
        <p:spPr>
          <a:xfrm>
            <a:off x="133231" y="-189847"/>
            <a:ext cx="11831243" cy="1573619"/>
          </a:xfrm>
        </p:spPr>
        <p:txBody>
          <a:bodyPr>
            <a:normAutofit/>
          </a:bodyPr>
          <a:lstStyle/>
          <a:p>
            <a:pPr algn="r" eaLnBrk="1" hangingPunct="1"/>
            <a:r>
              <a:rPr lang="en-US" altLang="en-US" dirty="0" smtClean="0">
                <a:latin typeface="Britannic Bold" panose="020B0903060703020204" pitchFamily="34" charset="0"/>
              </a:rPr>
              <a:t>Acid Rain Formation &amp; Effects</a:t>
            </a:r>
          </a:p>
        </p:txBody>
      </p:sp>
      <p:pic>
        <p:nvPicPr>
          <p:cNvPr id="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231" y="965914"/>
            <a:ext cx="7122034" cy="58248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9" name="Picture 12" descr="196sculptu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3961" y="965914"/>
            <a:ext cx="3840404" cy="40324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32732" y="4740700"/>
            <a:ext cx="2847975" cy="18954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2759" y="4740699"/>
            <a:ext cx="1421606" cy="18954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58365" y="5226111"/>
            <a:ext cx="1564610" cy="15646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1"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27786" y="5226111"/>
            <a:ext cx="1041177" cy="15646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64667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274122" cy="6904194"/>
          </a:xfrm>
          <a:prstGeom prst="rect">
            <a:avLst/>
          </a:prstGeom>
        </p:spPr>
      </p:pic>
      <p:sp>
        <p:nvSpPr>
          <p:cNvPr id="12291" name="Rectangle 2"/>
          <p:cNvSpPr>
            <a:spLocks noGrp="1" noChangeArrowheads="1"/>
          </p:cNvSpPr>
          <p:nvPr>
            <p:ph type="title" idx="4294967295"/>
          </p:nvPr>
        </p:nvSpPr>
        <p:spPr>
          <a:xfrm>
            <a:off x="0" y="0"/>
            <a:ext cx="12192000" cy="1143000"/>
          </a:xfrm>
        </p:spPr>
        <p:txBody>
          <a:bodyPr/>
          <a:lstStyle/>
          <a:p>
            <a:pPr algn="r" eaLnBrk="1" hangingPunct="1"/>
            <a:r>
              <a:rPr lang="en-US" altLang="en-US" dirty="0" smtClean="0">
                <a:latin typeface="Britannic Bold" panose="020B0903060703020204" pitchFamily="34" charset="0"/>
              </a:rPr>
              <a:t>The Role of Weather in Pollution 		</a:t>
            </a:r>
          </a:p>
        </p:txBody>
      </p:sp>
      <p:sp>
        <p:nvSpPr>
          <p:cNvPr id="586755" name="Rectangle 3"/>
          <p:cNvSpPr>
            <a:spLocks noGrp="1" noChangeArrowheads="1"/>
          </p:cNvSpPr>
          <p:nvPr>
            <p:ph type="body" idx="4294967295"/>
          </p:nvPr>
        </p:nvSpPr>
        <p:spPr>
          <a:xfrm>
            <a:off x="167426" y="1244980"/>
            <a:ext cx="5937160" cy="5557234"/>
          </a:xfrm>
        </p:spPr>
        <p:txBody>
          <a:bodyPr>
            <a:normAutofit fontScale="92500" lnSpcReduction="10000"/>
          </a:bodyPr>
          <a:lstStyle/>
          <a:p>
            <a:pPr eaLnBrk="1" hangingPunct="1">
              <a:lnSpc>
                <a:spcPct val="90000"/>
              </a:lnSpc>
            </a:pPr>
            <a:r>
              <a:rPr lang="en-US" altLang="en-US" sz="3000" b="1" dirty="0">
                <a:solidFill>
                  <a:schemeClr val="accent2">
                    <a:lumMod val="75000"/>
                  </a:schemeClr>
                </a:solidFill>
              </a:rPr>
              <a:t>Wind</a:t>
            </a:r>
          </a:p>
          <a:p>
            <a:pPr lvl="1" eaLnBrk="1" hangingPunct="1">
              <a:lnSpc>
                <a:spcPct val="90000"/>
              </a:lnSpc>
            </a:pPr>
            <a:r>
              <a:rPr lang="en-US" altLang="en-US" sz="2600" b="1" dirty="0"/>
              <a:t>Speed</a:t>
            </a:r>
          </a:p>
          <a:p>
            <a:pPr lvl="2" eaLnBrk="1" hangingPunct="1">
              <a:lnSpc>
                <a:spcPct val="90000"/>
              </a:lnSpc>
            </a:pPr>
            <a:r>
              <a:rPr lang="en-US" altLang="en-US" sz="2600" dirty="0"/>
              <a:t>Determines the concentration of pollution</a:t>
            </a:r>
          </a:p>
          <a:p>
            <a:pPr lvl="2" eaLnBrk="1" hangingPunct="1">
              <a:lnSpc>
                <a:spcPct val="90000"/>
              </a:lnSpc>
            </a:pPr>
            <a:r>
              <a:rPr lang="en-US" altLang="en-US" sz="2600" dirty="0" smtClean="0"/>
              <a:t>Determines </a:t>
            </a:r>
            <a:r>
              <a:rPr lang="en-US" altLang="en-US" sz="2600" dirty="0"/>
              <a:t>how turbulent the air is</a:t>
            </a:r>
          </a:p>
          <a:p>
            <a:pPr lvl="2" eaLnBrk="1" hangingPunct="1">
              <a:lnSpc>
                <a:spcPct val="90000"/>
              </a:lnSpc>
            </a:pPr>
            <a:r>
              <a:rPr lang="en-US" altLang="en-US" sz="2600" dirty="0"/>
              <a:t>How fast the plume moves and is mixed with “clean” air</a:t>
            </a:r>
          </a:p>
          <a:p>
            <a:pPr lvl="1" eaLnBrk="1" hangingPunct="1">
              <a:lnSpc>
                <a:spcPct val="90000"/>
              </a:lnSpc>
            </a:pPr>
            <a:r>
              <a:rPr lang="en-US" altLang="en-US" sz="2600" b="1" dirty="0"/>
              <a:t>Direction</a:t>
            </a:r>
            <a:r>
              <a:rPr lang="en-US" altLang="en-US" sz="2600" dirty="0"/>
              <a:t> </a:t>
            </a:r>
          </a:p>
          <a:p>
            <a:pPr lvl="2" eaLnBrk="1" hangingPunct="1">
              <a:lnSpc>
                <a:spcPct val="90000"/>
              </a:lnSpc>
            </a:pPr>
            <a:r>
              <a:rPr lang="en-US" altLang="en-US" sz="2600" dirty="0"/>
              <a:t>What area (near people or not) is affected</a:t>
            </a:r>
          </a:p>
          <a:p>
            <a:pPr eaLnBrk="1" hangingPunct="1">
              <a:lnSpc>
                <a:spcPct val="90000"/>
              </a:lnSpc>
            </a:pPr>
            <a:endParaRPr lang="en-US" altLang="en-US" sz="3000" dirty="0">
              <a:solidFill>
                <a:srgbClr val="FF0066"/>
              </a:solidFill>
            </a:endParaRPr>
          </a:p>
          <a:p>
            <a:pPr eaLnBrk="1" hangingPunct="1">
              <a:lnSpc>
                <a:spcPct val="90000"/>
              </a:lnSpc>
            </a:pPr>
            <a:r>
              <a:rPr lang="en-US" altLang="en-US" sz="3000" b="1" dirty="0">
                <a:solidFill>
                  <a:schemeClr val="accent2">
                    <a:lumMod val="75000"/>
                  </a:schemeClr>
                </a:solidFill>
              </a:rPr>
              <a:t>Atmospheric Stability</a:t>
            </a:r>
          </a:p>
          <a:p>
            <a:pPr lvl="1" eaLnBrk="1" hangingPunct="1">
              <a:lnSpc>
                <a:spcPct val="90000"/>
              </a:lnSpc>
            </a:pPr>
            <a:r>
              <a:rPr lang="en-US" altLang="en-US" sz="2600" dirty="0"/>
              <a:t>Determines the extent to which vertical motions will mix the pollution with cleaner air above.</a:t>
            </a:r>
          </a:p>
          <a:p>
            <a:pPr eaLnBrk="1" hangingPunct="1">
              <a:lnSpc>
                <a:spcPct val="90000"/>
              </a:lnSpc>
            </a:pPr>
            <a:endParaRPr lang="en-US" altLang="en-US" dirty="0"/>
          </a:p>
        </p:txBody>
      </p:sp>
      <p:sp>
        <p:nvSpPr>
          <p:cNvPr id="7" name="Rectangle 3"/>
          <p:cNvSpPr txBox="1">
            <a:spLocks noChangeArrowheads="1"/>
          </p:cNvSpPr>
          <p:nvPr/>
        </p:nvSpPr>
        <p:spPr>
          <a:xfrm>
            <a:off x="6272012" y="1300766"/>
            <a:ext cx="5562600" cy="452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en-US" altLang="en-US" b="1" dirty="0" smtClean="0">
                <a:solidFill>
                  <a:schemeClr val="accent2">
                    <a:lumMod val="75000"/>
                  </a:schemeClr>
                </a:solidFill>
              </a:rPr>
              <a:t>An increase in air temperature with height.  </a:t>
            </a:r>
          </a:p>
          <a:p>
            <a:pPr lvl="1">
              <a:lnSpc>
                <a:spcPct val="80000"/>
              </a:lnSpc>
            </a:pPr>
            <a:r>
              <a:rPr lang="en-US" altLang="en-US" dirty="0" smtClean="0"/>
              <a:t>Often simply called an inversion</a:t>
            </a:r>
          </a:p>
          <a:p>
            <a:pPr lvl="1">
              <a:lnSpc>
                <a:spcPct val="80000"/>
              </a:lnSpc>
            </a:pPr>
            <a:r>
              <a:rPr lang="en-US" altLang="en-US" dirty="0" smtClean="0">
                <a:solidFill>
                  <a:schemeClr val="accent2">
                    <a:lumMod val="75000"/>
                  </a:schemeClr>
                </a:solidFill>
              </a:rPr>
              <a:t>Warm air over cooler air</a:t>
            </a:r>
          </a:p>
          <a:p>
            <a:pPr lvl="1">
              <a:lnSpc>
                <a:spcPct val="80000"/>
              </a:lnSpc>
            </a:pPr>
            <a:r>
              <a:rPr lang="en-US" altLang="en-US" dirty="0" smtClean="0"/>
              <a:t>Acts as a </a:t>
            </a:r>
            <a:r>
              <a:rPr lang="en-US" altLang="en-US" b="1" dirty="0" smtClean="0">
                <a:solidFill>
                  <a:schemeClr val="accent2">
                    <a:lumMod val="75000"/>
                  </a:schemeClr>
                </a:solidFill>
              </a:rPr>
              <a:t>lid</a:t>
            </a:r>
            <a:r>
              <a:rPr lang="en-US" altLang="en-US" dirty="0" smtClean="0"/>
              <a:t> and can trap pollution</a:t>
            </a:r>
          </a:p>
          <a:p>
            <a:pPr lvl="1">
              <a:lnSpc>
                <a:spcPct val="80000"/>
              </a:lnSpc>
            </a:pPr>
            <a:r>
              <a:rPr lang="en-US" altLang="en-US" dirty="0" smtClean="0"/>
              <a:t>This is why LA  and Mexico City have such bad pollution problems!!!!</a:t>
            </a:r>
          </a:p>
          <a:p>
            <a:pPr>
              <a:lnSpc>
                <a:spcPct val="80000"/>
              </a:lnSpc>
            </a:pPr>
            <a:endParaRPr lang="en-US" altLang="en-US" dirty="0"/>
          </a:p>
        </p:txBody>
      </p:sp>
      <p:pic>
        <p:nvPicPr>
          <p:cNvPr id="8" name="Picture 4" descr="http://www.ems.psu.edu/%7Elno/Meteo437/Smog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5934" y="4021942"/>
            <a:ext cx="4426839" cy="2780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40946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8675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8675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675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675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86755">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86755">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86755">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animEffect transition="in" filter="fade">
                                      <p:cBhvr>
                                        <p:cTn id="31" dur="500"/>
                                        <p:tgtEl>
                                          <p:spTgt spid="7">
                                            <p:txEl>
                                              <p:pRg st="1" end="1"/>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7">
                                            <p:txEl>
                                              <p:pRg st="2" end="2"/>
                                            </p:txEl>
                                          </p:spTgt>
                                        </p:tgtEl>
                                        <p:attrNameLst>
                                          <p:attrName>style.visibility</p:attrName>
                                        </p:attrNameLst>
                                      </p:cBhvr>
                                      <p:to>
                                        <p:strVal val="visible"/>
                                      </p:to>
                                    </p:set>
                                    <p:animEffect transition="in" filter="fade">
                                      <p:cBhvr>
                                        <p:cTn id="34" dur="500"/>
                                        <p:tgtEl>
                                          <p:spTgt spid="7">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7">
                                            <p:txEl>
                                              <p:pRg st="3" end="3"/>
                                            </p:txEl>
                                          </p:spTgt>
                                        </p:tgtEl>
                                        <p:attrNameLst>
                                          <p:attrName>style.visibility</p:attrName>
                                        </p:attrNameLst>
                                      </p:cBhvr>
                                      <p:to>
                                        <p:strVal val="visible"/>
                                      </p:to>
                                    </p:set>
                                    <p:animEffect transition="in" filter="fade">
                                      <p:cBhvr>
                                        <p:cTn id="39" dur="500"/>
                                        <p:tgtEl>
                                          <p:spTgt spid="7">
                                            <p:txEl>
                                              <p:pRg st="3" end="3"/>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7">
                                            <p:txEl>
                                              <p:pRg st="4" end="4"/>
                                            </p:txEl>
                                          </p:spTgt>
                                        </p:tgtEl>
                                        <p:attrNameLst>
                                          <p:attrName>style.visibility</p:attrName>
                                        </p:attrNameLst>
                                      </p:cBhvr>
                                      <p:to>
                                        <p:strVal val="visible"/>
                                      </p:to>
                                    </p:set>
                                    <p:animEffect transition="in" filter="fade">
                                      <p:cBhvr>
                                        <p:cTn id="42" dur="500"/>
                                        <p:tgtEl>
                                          <p:spTgt spid="7">
                                            <p:txEl>
                                              <p:pRg st="4" end="4"/>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0" y="1947"/>
            <a:ext cx="12274122" cy="6904194"/>
          </a:xfrm>
          <a:prstGeom prst="rect">
            <a:avLst/>
          </a:prstGeom>
        </p:spPr>
      </p:pic>
      <p:sp>
        <p:nvSpPr>
          <p:cNvPr id="14339" name="Rectangle 2"/>
          <p:cNvSpPr>
            <a:spLocks noGrp="1" noChangeArrowheads="1"/>
          </p:cNvSpPr>
          <p:nvPr>
            <p:ph type="title" idx="4294967295"/>
          </p:nvPr>
        </p:nvSpPr>
        <p:spPr>
          <a:xfrm>
            <a:off x="0" y="1947"/>
            <a:ext cx="12192000" cy="1143000"/>
          </a:xfrm>
        </p:spPr>
        <p:txBody>
          <a:bodyPr>
            <a:normAutofit/>
          </a:bodyPr>
          <a:lstStyle/>
          <a:p>
            <a:pPr algn="r" eaLnBrk="1" hangingPunct="1"/>
            <a:r>
              <a:rPr lang="en-US" altLang="en-US" dirty="0" smtClean="0">
                <a:latin typeface="Britannic Bold" panose="020B0903060703020204" pitchFamily="34" charset="0"/>
              </a:rPr>
              <a:t>Without a Temperature Inversion 	</a:t>
            </a:r>
          </a:p>
        </p:txBody>
      </p:sp>
      <p:sp>
        <p:nvSpPr>
          <p:cNvPr id="14340" name="Rectangle 3"/>
          <p:cNvSpPr>
            <a:spLocks noGrp="1" noChangeArrowheads="1"/>
          </p:cNvSpPr>
          <p:nvPr>
            <p:ph type="body" idx="4294967295"/>
          </p:nvPr>
        </p:nvSpPr>
        <p:spPr>
          <a:xfrm>
            <a:off x="7034431" y="1144947"/>
            <a:ext cx="5028420" cy="5589956"/>
          </a:xfrm>
        </p:spPr>
        <p:txBody>
          <a:bodyPr>
            <a:noAutofit/>
          </a:bodyPr>
          <a:lstStyle/>
          <a:p>
            <a:pPr eaLnBrk="1" hangingPunct="1">
              <a:lnSpc>
                <a:spcPct val="90000"/>
              </a:lnSpc>
            </a:pPr>
            <a:r>
              <a:rPr lang="en-US" altLang="en-US" dirty="0"/>
              <a:t>Here we have </a:t>
            </a:r>
            <a:r>
              <a:rPr lang="en-US" altLang="en-US" b="1" dirty="0">
                <a:solidFill>
                  <a:schemeClr val="accent2">
                    <a:lumMod val="75000"/>
                  </a:schemeClr>
                </a:solidFill>
              </a:rPr>
              <a:t>warmer temperatures by the surface and cooler air on top </a:t>
            </a:r>
            <a:r>
              <a:rPr lang="en-US" altLang="en-US" dirty="0"/>
              <a:t>with </a:t>
            </a:r>
            <a:r>
              <a:rPr lang="en-US" altLang="en-US" b="1" dirty="0">
                <a:solidFill>
                  <a:schemeClr val="accent2">
                    <a:lumMod val="75000"/>
                  </a:schemeClr>
                </a:solidFill>
              </a:rPr>
              <a:t>mixing in the atmosphere</a:t>
            </a:r>
            <a:r>
              <a:rPr lang="en-US" altLang="en-US" dirty="0"/>
              <a:t>.</a:t>
            </a:r>
          </a:p>
          <a:p>
            <a:pPr eaLnBrk="1" hangingPunct="1">
              <a:lnSpc>
                <a:spcPct val="90000"/>
              </a:lnSpc>
            </a:pPr>
            <a:endParaRPr lang="en-US" altLang="en-US" sz="1800" dirty="0"/>
          </a:p>
          <a:p>
            <a:pPr eaLnBrk="1" hangingPunct="1">
              <a:lnSpc>
                <a:spcPct val="90000"/>
              </a:lnSpc>
            </a:pPr>
            <a:r>
              <a:rPr lang="en-US" altLang="en-US" dirty="0"/>
              <a:t>The temperature decrease with height is represented by the red line.  </a:t>
            </a:r>
            <a:endParaRPr lang="en-US" altLang="en-US" dirty="0" smtClean="0"/>
          </a:p>
          <a:p>
            <a:pPr eaLnBrk="1" hangingPunct="1">
              <a:lnSpc>
                <a:spcPct val="90000"/>
              </a:lnSpc>
            </a:pPr>
            <a:endParaRPr lang="en-US" altLang="en-US" sz="1800" dirty="0"/>
          </a:p>
          <a:p>
            <a:pPr eaLnBrk="1" hangingPunct="1">
              <a:lnSpc>
                <a:spcPct val="90000"/>
              </a:lnSpc>
            </a:pPr>
            <a:r>
              <a:rPr lang="en-US" altLang="en-US" dirty="0" smtClean="0"/>
              <a:t>The </a:t>
            </a:r>
            <a:r>
              <a:rPr lang="en-US" altLang="en-US" dirty="0"/>
              <a:t>decrease is known as the </a:t>
            </a:r>
            <a:r>
              <a:rPr lang="en-US" altLang="en-US" b="1" dirty="0">
                <a:solidFill>
                  <a:schemeClr val="accent2">
                    <a:lumMod val="75000"/>
                  </a:schemeClr>
                </a:solidFill>
              </a:rPr>
              <a:t>environmental lapse rate </a:t>
            </a:r>
            <a:r>
              <a:rPr lang="en-US" altLang="en-US" dirty="0"/>
              <a:t>and is approximately 6.4 ºC/1000m (3.5 ºF/ 1000ft)</a:t>
            </a:r>
          </a:p>
        </p:txBody>
      </p:sp>
      <p:pic>
        <p:nvPicPr>
          <p:cNvPr id="2" name="Picture 1"/>
          <p:cNvPicPr>
            <a:picLocks noChangeAspect="1"/>
          </p:cNvPicPr>
          <p:nvPr/>
        </p:nvPicPr>
        <p:blipFill>
          <a:blip r:embed="rId3"/>
          <a:stretch>
            <a:fillRect/>
          </a:stretch>
        </p:blipFill>
        <p:spPr>
          <a:xfrm>
            <a:off x="227166" y="1144947"/>
            <a:ext cx="6580099" cy="55899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04596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40">
                                            <p:txEl>
                                              <p:pRg st="0" end="0"/>
                                            </p:txEl>
                                          </p:spTgt>
                                        </p:tgtEl>
                                        <p:attrNameLst>
                                          <p:attrName>style.visibility</p:attrName>
                                        </p:attrNameLst>
                                      </p:cBhvr>
                                      <p:to>
                                        <p:strVal val="visible"/>
                                      </p:to>
                                    </p:set>
                                    <p:animEffect transition="in" filter="fade">
                                      <p:cBhvr>
                                        <p:cTn id="7" dur="500"/>
                                        <p:tgtEl>
                                          <p:spTgt spid="143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40">
                                            <p:txEl>
                                              <p:pRg st="2" end="2"/>
                                            </p:txEl>
                                          </p:spTgt>
                                        </p:tgtEl>
                                        <p:attrNameLst>
                                          <p:attrName>style.visibility</p:attrName>
                                        </p:attrNameLst>
                                      </p:cBhvr>
                                      <p:to>
                                        <p:strVal val="visible"/>
                                      </p:to>
                                    </p:set>
                                    <p:animEffect transition="in" filter="fade">
                                      <p:cBhvr>
                                        <p:cTn id="12" dur="500"/>
                                        <p:tgtEl>
                                          <p:spTgt spid="1434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340">
                                            <p:txEl>
                                              <p:pRg st="4" end="4"/>
                                            </p:txEl>
                                          </p:spTgt>
                                        </p:tgtEl>
                                        <p:attrNameLst>
                                          <p:attrName>style.visibility</p:attrName>
                                        </p:attrNameLst>
                                      </p:cBhvr>
                                      <p:to>
                                        <p:strVal val="visible"/>
                                      </p:to>
                                    </p:set>
                                    <p:animEffect transition="in" filter="fade">
                                      <p:cBhvr>
                                        <p:cTn id="17" dur="500"/>
                                        <p:tgtEl>
                                          <p:spTgt spid="1434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0" y="-46194"/>
            <a:ext cx="12274122" cy="6904194"/>
          </a:xfrm>
          <a:prstGeom prst="rect">
            <a:avLst/>
          </a:prstGeom>
        </p:spPr>
      </p:pic>
      <p:sp>
        <p:nvSpPr>
          <p:cNvPr id="15363" name="Rectangle 2"/>
          <p:cNvSpPr>
            <a:spLocks noGrp="1" noChangeArrowheads="1"/>
          </p:cNvSpPr>
          <p:nvPr>
            <p:ph type="title" idx="4294967295"/>
          </p:nvPr>
        </p:nvSpPr>
        <p:spPr>
          <a:xfrm>
            <a:off x="399245" y="19240"/>
            <a:ext cx="7894749" cy="1325563"/>
          </a:xfrm>
        </p:spPr>
        <p:txBody>
          <a:bodyPr/>
          <a:lstStyle/>
          <a:p>
            <a:pPr eaLnBrk="1" hangingPunct="1"/>
            <a:r>
              <a:rPr lang="en-US" altLang="en-US" dirty="0" smtClean="0">
                <a:latin typeface="Britannic Bold" panose="020B0903060703020204" pitchFamily="34" charset="0"/>
              </a:rPr>
              <a:t>With a Temperature Inversion</a:t>
            </a:r>
          </a:p>
        </p:txBody>
      </p:sp>
      <p:sp>
        <p:nvSpPr>
          <p:cNvPr id="585731" name="Rectangle 3"/>
          <p:cNvSpPr>
            <a:spLocks noGrp="1" noChangeArrowheads="1"/>
          </p:cNvSpPr>
          <p:nvPr>
            <p:ph type="body" idx="4294967295"/>
          </p:nvPr>
        </p:nvSpPr>
        <p:spPr>
          <a:xfrm>
            <a:off x="271607" y="1572139"/>
            <a:ext cx="4454415" cy="4876800"/>
          </a:xfrm>
        </p:spPr>
        <p:txBody>
          <a:bodyPr>
            <a:noAutofit/>
          </a:bodyPr>
          <a:lstStyle/>
          <a:p>
            <a:pPr eaLnBrk="1" hangingPunct="1">
              <a:lnSpc>
                <a:spcPct val="90000"/>
              </a:lnSpc>
            </a:pPr>
            <a:r>
              <a:rPr lang="en-US" altLang="en-US" dirty="0"/>
              <a:t>Here we have </a:t>
            </a:r>
            <a:r>
              <a:rPr lang="en-US" altLang="en-US" b="1" dirty="0">
                <a:solidFill>
                  <a:schemeClr val="accent2">
                    <a:lumMod val="75000"/>
                  </a:schemeClr>
                </a:solidFill>
              </a:rPr>
              <a:t>cool air trapped below a warmer layer</a:t>
            </a:r>
            <a:r>
              <a:rPr lang="en-US" altLang="en-US" dirty="0"/>
              <a:t>.</a:t>
            </a:r>
          </a:p>
          <a:p>
            <a:pPr eaLnBrk="1" hangingPunct="1">
              <a:lnSpc>
                <a:spcPct val="90000"/>
              </a:lnSpc>
            </a:pPr>
            <a:endParaRPr lang="en-US" altLang="en-US" sz="1400" dirty="0"/>
          </a:p>
          <a:p>
            <a:pPr eaLnBrk="1" hangingPunct="1">
              <a:lnSpc>
                <a:spcPct val="90000"/>
              </a:lnSpc>
            </a:pPr>
            <a:r>
              <a:rPr lang="en-US" altLang="en-US" dirty="0"/>
              <a:t>The height at which the temperature increase occurs corresponds to where the pollution gets stopped.</a:t>
            </a:r>
          </a:p>
          <a:p>
            <a:pPr eaLnBrk="1" hangingPunct="1">
              <a:lnSpc>
                <a:spcPct val="90000"/>
              </a:lnSpc>
            </a:pPr>
            <a:endParaRPr lang="en-US" altLang="en-US" sz="1600" dirty="0"/>
          </a:p>
          <a:p>
            <a:pPr eaLnBrk="1" hangingPunct="1">
              <a:lnSpc>
                <a:spcPct val="90000"/>
              </a:lnSpc>
            </a:pPr>
            <a:r>
              <a:rPr lang="en-US" altLang="en-US" b="1" dirty="0">
                <a:solidFill>
                  <a:schemeClr val="accent2">
                    <a:lumMod val="75000"/>
                  </a:schemeClr>
                </a:solidFill>
              </a:rPr>
              <a:t>Your rising warm air is inhibited by the inversion.</a:t>
            </a:r>
          </a:p>
        </p:txBody>
      </p:sp>
      <p:pic>
        <p:nvPicPr>
          <p:cNvPr id="2" name="Picture 1"/>
          <p:cNvPicPr>
            <a:picLocks noChangeAspect="1"/>
          </p:cNvPicPr>
          <p:nvPr/>
        </p:nvPicPr>
        <p:blipFill>
          <a:blip r:embed="rId3"/>
          <a:stretch>
            <a:fillRect/>
          </a:stretch>
        </p:blipFill>
        <p:spPr>
          <a:xfrm>
            <a:off x="4808144" y="1210615"/>
            <a:ext cx="7234262" cy="5486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9734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5731">
                                            <p:txEl>
                                              <p:pRg st="0" end="0"/>
                                            </p:txEl>
                                          </p:spTgt>
                                        </p:tgtEl>
                                        <p:attrNameLst>
                                          <p:attrName>style.visibility</p:attrName>
                                        </p:attrNameLst>
                                      </p:cBhvr>
                                      <p:to>
                                        <p:strVal val="visible"/>
                                      </p:to>
                                    </p:set>
                                    <p:animEffect transition="in" filter="fade">
                                      <p:cBhvr>
                                        <p:cTn id="7" dur="500"/>
                                        <p:tgtEl>
                                          <p:spTgt spid="5857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85731">
                                            <p:txEl>
                                              <p:pRg st="2" end="2"/>
                                            </p:txEl>
                                          </p:spTgt>
                                        </p:tgtEl>
                                        <p:attrNameLst>
                                          <p:attrName>style.visibility</p:attrName>
                                        </p:attrNameLst>
                                      </p:cBhvr>
                                      <p:to>
                                        <p:strVal val="visible"/>
                                      </p:to>
                                    </p:set>
                                    <p:animEffect transition="in" filter="fade">
                                      <p:cBhvr>
                                        <p:cTn id="12" dur="500"/>
                                        <p:tgtEl>
                                          <p:spTgt spid="58573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85731">
                                            <p:txEl>
                                              <p:pRg st="4" end="4"/>
                                            </p:txEl>
                                          </p:spTgt>
                                        </p:tgtEl>
                                        <p:attrNameLst>
                                          <p:attrName>style.visibility</p:attrName>
                                        </p:attrNameLst>
                                      </p:cBhvr>
                                      <p:to>
                                        <p:strVal val="visible"/>
                                      </p:to>
                                    </p:set>
                                    <p:animEffect transition="in" filter="fade">
                                      <p:cBhvr>
                                        <p:cTn id="17" dur="500"/>
                                        <p:tgtEl>
                                          <p:spTgt spid="5857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4196</TotalTime>
  <Words>1655</Words>
  <Application>Microsoft Office PowerPoint</Application>
  <PresentationFormat>Widescreen</PresentationFormat>
  <Paragraphs>270</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Britannic Bold</vt:lpstr>
      <vt:lpstr>Calibri</vt:lpstr>
      <vt:lpstr>Calibri Light</vt:lpstr>
      <vt:lpstr>Tahoma</vt:lpstr>
      <vt:lpstr>Wingdings</vt:lpstr>
      <vt:lpstr>Office Theme</vt:lpstr>
      <vt:lpstr>PowerPoint Presentation</vt:lpstr>
      <vt:lpstr>What do you consider Pollution?  </vt:lpstr>
      <vt:lpstr>Air Pollution: How do YOU define it?</vt:lpstr>
      <vt:lpstr>Sources and Types of Air Pollution  </vt:lpstr>
      <vt:lpstr> Sources of Primary Pollutants  </vt:lpstr>
      <vt:lpstr>Primary Pollutants  </vt:lpstr>
      <vt:lpstr>Primary Pollutants – Particulate Matter  </vt:lpstr>
      <vt:lpstr>Primary Pollutants - Effects of PM 2.5  </vt:lpstr>
      <vt:lpstr>Primary Pollutant – Particulate Matter: Dust</vt:lpstr>
      <vt:lpstr>Primary Pollution – Particulate Matter: Volcanic Ash</vt:lpstr>
      <vt:lpstr>Primary Pollutant – Sulfur Dioxide  </vt:lpstr>
      <vt:lpstr>Primary Pollutants - Nitrogen Oxides (NOx)  </vt:lpstr>
      <vt:lpstr>Primary Pollutant - Volatile Organic Compounds</vt:lpstr>
      <vt:lpstr>Tropospheric Ozone – “Bad” Ozone vs. “Good” Ozone  </vt:lpstr>
      <vt:lpstr>Primary Pollutant - Carbon Monoxide (CO)</vt:lpstr>
      <vt:lpstr>Primary Pollutant – Lead  </vt:lpstr>
      <vt:lpstr>Secondary Pollutants</vt:lpstr>
      <vt:lpstr>Secondary Pollution - Smog from Industry</vt:lpstr>
      <vt:lpstr>Secondary Pollutants – Photochemical Smog</vt:lpstr>
      <vt:lpstr>Acid Precipitation</vt:lpstr>
      <vt:lpstr>Acid Rain Formation &amp; Effects</vt:lpstr>
      <vt:lpstr>The Role of Weather in Pollution   </vt:lpstr>
      <vt:lpstr>Without a Temperature Inversion  </vt:lpstr>
      <vt:lpstr>With a Temperature Inversion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dc:creator>
  <cp:lastModifiedBy>Windows User</cp:lastModifiedBy>
  <cp:revision>415</cp:revision>
  <cp:lastPrinted>2015-11-05T01:31:29Z</cp:lastPrinted>
  <dcterms:created xsi:type="dcterms:W3CDTF">2015-08-20T01:26:27Z</dcterms:created>
  <dcterms:modified xsi:type="dcterms:W3CDTF">2020-03-30T04:26:17Z</dcterms:modified>
</cp:coreProperties>
</file>