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9" r:id="rId3"/>
    <p:sldId id="296" r:id="rId4"/>
    <p:sldId id="300" r:id="rId5"/>
    <p:sldId id="301" r:id="rId6"/>
    <p:sldId id="302" r:id="rId7"/>
    <p:sldId id="303" r:id="rId8"/>
    <p:sldId id="304" r:id="rId9"/>
    <p:sldId id="306" r:id="rId10"/>
    <p:sldId id="308" r:id="rId11"/>
    <p:sldId id="309" r:id="rId12"/>
    <p:sldId id="310" r:id="rId13"/>
    <p:sldId id="311" r:id="rId14"/>
    <p:sldId id="312" r:id="rId15"/>
    <p:sldId id="314" r:id="rId16"/>
    <p:sldId id="318" r:id="rId17"/>
    <p:sldId id="317" r:id="rId18"/>
    <p:sldId id="319" r:id="rId19"/>
    <p:sldId id="322" r:id="rId20"/>
    <p:sldId id="324" r:id="rId21"/>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0"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00FFFF"/>
    <a:srgbClr val="455C2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18" autoAdjust="0"/>
    <p:restoredTop sz="94660"/>
  </p:normalViewPr>
  <p:slideViewPr>
    <p:cSldViewPr snapToGrid="0">
      <p:cViewPr varScale="1">
        <p:scale>
          <a:sx n="87" d="100"/>
          <a:sy n="87" d="100"/>
        </p:scale>
        <p:origin x="336"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4/5/2020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2577999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4/5/2020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3025390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56EAED-ADF3-4198-969D-1444B542D427}" type="datetimeFigureOut">
              <a:rPr lang="en-US" smtClean="0"/>
              <a:t>4/5/2020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808919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56EAED-ADF3-4198-969D-1444B542D427}" type="datetimeFigureOut">
              <a:rPr lang="en-US" smtClean="0"/>
              <a:t>4/5/2020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3371502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56EAED-ADF3-4198-969D-1444B542D427}" type="datetimeFigureOut">
              <a:rPr lang="en-US" smtClean="0"/>
              <a:t>4/5/2020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933584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56EAED-ADF3-4198-969D-1444B542D427}" type="datetimeFigureOut">
              <a:rPr lang="en-US" smtClean="0"/>
              <a:t>4/5/2020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868393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56EAED-ADF3-4198-969D-1444B542D427}" type="datetimeFigureOut">
              <a:rPr lang="en-US" smtClean="0"/>
              <a:t>4/5/2020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4127134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56EAED-ADF3-4198-969D-1444B542D427}" type="datetimeFigureOut">
              <a:rPr lang="en-US" smtClean="0"/>
              <a:t>4/5/2020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827974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56EAED-ADF3-4198-969D-1444B542D427}" type="datetimeFigureOut">
              <a:rPr lang="en-US" smtClean="0"/>
              <a:t>4/5/2020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2162848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4/5/2020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776131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56EAED-ADF3-4198-969D-1444B542D427}" type="datetimeFigureOut">
              <a:rPr lang="en-US" smtClean="0"/>
              <a:t>4/5/2020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69070-A1E4-48F7-8F04-541E847A659C}" type="slidenum">
              <a:rPr lang="en-US" smtClean="0"/>
              <a:t>‹#›</a:t>
            </a:fld>
            <a:endParaRPr lang="en-US"/>
          </a:p>
        </p:txBody>
      </p:sp>
    </p:spTree>
    <p:extLst>
      <p:ext uri="{BB962C8B-B14F-4D97-AF65-F5344CB8AC3E}">
        <p14:creationId xmlns:p14="http://schemas.microsoft.com/office/powerpoint/2010/main" val="1193319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56EAED-ADF3-4198-969D-1444B542D427}" type="datetimeFigureOut">
              <a:rPr lang="en-US" smtClean="0"/>
              <a:t>4/5/2020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469070-A1E4-48F7-8F04-541E847A659C}" type="slidenum">
              <a:rPr lang="en-US" smtClean="0"/>
              <a:t>‹#›</a:t>
            </a:fld>
            <a:endParaRPr lang="en-US"/>
          </a:p>
        </p:txBody>
      </p:sp>
    </p:spTree>
    <p:extLst>
      <p:ext uri="{BB962C8B-B14F-4D97-AF65-F5344CB8AC3E}">
        <p14:creationId xmlns:p14="http://schemas.microsoft.com/office/powerpoint/2010/main" val="886701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2157991" y="308930"/>
            <a:ext cx="8258217" cy="19438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effectLst>
                  <a:outerShdw blurRad="38100" dist="38100" dir="2700000" algn="tl">
                    <a:srgbClr val="000000">
                      <a:alpha val="43137"/>
                    </a:srgbClr>
                  </a:outerShdw>
                </a:effectLst>
                <a:latin typeface="Britannic Bold" panose="020B0903060703020204" pitchFamily="34" charset="0"/>
              </a:rPr>
              <a:t>ATMO 102 Pacific Climates and Cultures</a:t>
            </a:r>
            <a:endParaRPr lang="en-US" dirty="0">
              <a:effectLst>
                <a:outerShdw blurRad="38100" dist="38100" dir="2700000" algn="tl">
                  <a:srgbClr val="000000">
                    <a:alpha val="43137"/>
                  </a:srgbClr>
                </a:outerShdw>
              </a:effectLst>
              <a:latin typeface="Britannic Bold" panose="020B0903060703020204" pitchFamily="34" charset="0"/>
            </a:endParaRPr>
          </a:p>
        </p:txBody>
      </p:sp>
      <p:sp>
        <p:nvSpPr>
          <p:cNvPr id="6" name="Subtitle 2"/>
          <p:cNvSpPr txBox="1">
            <a:spLocks/>
          </p:cNvSpPr>
          <p:nvPr/>
        </p:nvSpPr>
        <p:spPr>
          <a:xfrm>
            <a:off x="1254484" y="4519929"/>
            <a:ext cx="10184502" cy="14025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dirty="0" smtClean="0">
                <a:solidFill>
                  <a:srgbClr val="FF0000"/>
                </a:solidFill>
                <a:effectLst>
                  <a:outerShdw blurRad="38100" dist="38100" dir="2700000" algn="tl">
                    <a:srgbClr val="000000">
                      <a:alpha val="43137"/>
                    </a:srgbClr>
                  </a:outerShdw>
                </a:effectLst>
              </a:rPr>
              <a:t>Lecture: Atmospheric Optics Introduction</a:t>
            </a:r>
          </a:p>
        </p:txBody>
      </p:sp>
      <p:sp>
        <p:nvSpPr>
          <p:cNvPr id="8" name="Title 1"/>
          <p:cNvSpPr txBox="1">
            <a:spLocks/>
          </p:cNvSpPr>
          <p:nvPr/>
        </p:nvSpPr>
        <p:spPr>
          <a:xfrm>
            <a:off x="2217626" y="308930"/>
            <a:ext cx="8258217" cy="19438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solidFill>
                  <a:schemeClr val="bg1"/>
                </a:solidFill>
                <a:effectLst>
                  <a:outerShdw blurRad="38100" dist="38100" dir="2700000" algn="tl">
                    <a:srgbClr val="000000">
                      <a:alpha val="43137"/>
                    </a:srgbClr>
                  </a:outerShdw>
                </a:effectLst>
                <a:latin typeface="Britannic Bold" panose="020B0903060703020204" pitchFamily="34" charset="0"/>
              </a:rPr>
              <a:t>ATMO 102 Pacific Climates and Cultures</a:t>
            </a:r>
            <a:endParaRPr lang="en-US" dirty="0">
              <a:solidFill>
                <a:schemeClr val="bg1"/>
              </a:solidFill>
              <a:effectLst>
                <a:outerShdw blurRad="38100" dist="38100" dir="2700000" algn="tl">
                  <a:srgbClr val="000000">
                    <a:alpha val="43137"/>
                  </a:srgbClr>
                </a:outerShdw>
              </a:effectLst>
              <a:latin typeface="Britannic Bold" panose="020B0903060703020204" pitchFamily="34" charset="0"/>
            </a:endParaRPr>
          </a:p>
        </p:txBody>
      </p:sp>
    </p:spTree>
    <p:extLst>
      <p:ext uri="{BB962C8B-B14F-4D97-AF65-F5344CB8AC3E}">
        <p14:creationId xmlns:p14="http://schemas.microsoft.com/office/powerpoint/2010/main" val="15975011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41061" y="-23097"/>
            <a:ext cx="12274122" cy="6904194"/>
          </a:xfrm>
          <a:prstGeom prst="rect">
            <a:avLst/>
          </a:prstGeom>
        </p:spPr>
      </p:pic>
      <p:sp>
        <p:nvSpPr>
          <p:cNvPr id="7171" name="Rectangle 2"/>
          <p:cNvSpPr>
            <a:spLocks noGrp="1" noChangeArrowheads="1"/>
          </p:cNvSpPr>
          <p:nvPr>
            <p:ph type="title"/>
          </p:nvPr>
        </p:nvSpPr>
        <p:spPr>
          <a:xfrm>
            <a:off x="201866" y="63618"/>
            <a:ext cx="7601390" cy="829665"/>
          </a:xfrm>
        </p:spPr>
        <p:txBody>
          <a:bodyPr>
            <a:normAutofit fontScale="90000"/>
          </a:bodyPr>
          <a:lstStyle/>
          <a:p>
            <a:pPr algn="r" eaLnBrk="1" hangingPunct="1"/>
            <a:r>
              <a:rPr lang="en-US" altLang="en-US" dirty="0" smtClean="0">
                <a:latin typeface="Britannic Bold" panose="020B0903060703020204" pitchFamily="34" charset="0"/>
              </a:rPr>
              <a:t>Red and other Colored Sunsets</a:t>
            </a:r>
          </a:p>
        </p:txBody>
      </p:sp>
      <p:sp>
        <p:nvSpPr>
          <p:cNvPr id="500739" name="Rectangle 3"/>
          <p:cNvSpPr>
            <a:spLocks noGrp="1" noChangeArrowheads="1"/>
          </p:cNvSpPr>
          <p:nvPr>
            <p:ph type="body" sz="half" idx="2"/>
          </p:nvPr>
        </p:nvSpPr>
        <p:spPr>
          <a:xfrm>
            <a:off x="98636" y="893283"/>
            <a:ext cx="7872172" cy="5029200"/>
          </a:xfrm>
        </p:spPr>
        <p:txBody>
          <a:bodyPr/>
          <a:lstStyle/>
          <a:p>
            <a:pPr eaLnBrk="1" hangingPunct="1"/>
            <a:r>
              <a:rPr lang="en-US" altLang="en-US" dirty="0"/>
              <a:t>Most </a:t>
            </a:r>
            <a:r>
              <a:rPr lang="en-US" altLang="en-US" b="1" dirty="0">
                <a:solidFill>
                  <a:srgbClr val="FF0000"/>
                </a:solidFill>
              </a:rPr>
              <a:t>spectacular Sunsets</a:t>
            </a:r>
            <a:r>
              <a:rPr lang="en-US" altLang="en-US" dirty="0"/>
              <a:t> occur </a:t>
            </a:r>
            <a:r>
              <a:rPr lang="en-US" altLang="en-US" dirty="0" smtClean="0"/>
              <a:t>when there are  </a:t>
            </a:r>
            <a:r>
              <a:rPr lang="en-US" altLang="en-US" dirty="0"/>
              <a:t>lots of fine particles in the atmosphere…</a:t>
            </a:r>
          </a:p>
          <a:p>
            <a:pPr lvl="1" eaLnBrk="1" hangingPunct="1"/>
            <a:r>
              <a:rPr lang="en-US" altLang="en-US" sz="2200" dirty="0"/>
              <a:t>Dust</a:t>
            </a:r>
          </a:p>
          <a:p>
            <a:pPr lvl="1" eaLnBrk="1" hangingPunct="1"/>
            <a:r>
              <a:rPr lang="en-US" altLang="en-US" sz="2200" dirty="0"/>
              <a:t>Volcanic </a:t>
            </a:r>
            <a:r>
              <a:rPr lang="en-US" altLang="en-US" sz="2200" dirty="0" smtClean="0"/>
              <a:t>Ash</a:t>
            </a:r>
          </a:p>
          <a:p>
            <a:pPr lvl="1" eaLnBrk="1" hangingPunct="1"/>
            <a:r>
              <a:rPr lang="en-US" altLang="en-US" sz="2200" dirty="0" err="1" smtClean="0"/>
              <a:t>Vog</a:t>
            </a:r>
            <a:endParaRPr lang="en-US" altLang="en-US" sz="2200" dirty="0"/>
          </a:p>
          <a:p>
            <a:pPr lvl="1" eaLnBrk="1" hangingPunct="1"/>
            <a:endParaRPr lang="en-US" altLang="en-US" sz="2200" dirty="0"/>
          </a:p>
          <a:p>
            <a:pPr eaLnBrk="1" hangingPunct="1"/>
            <a:endParaRPr lang="en-US" altLang="en-US" dirty="0"/>
          </a:p>
        </p:txBody>
      </p:sp>
      <p:pic>
        <p:nvPicPr>
          <p:cNvPr id="717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2220" y="2743786"/>
            <a:ext cx="4038600" cy="30289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7174" name="Text Box 5"/>
          <p:cNvSpPr txBox="1">
            <a:spLocks noChangeArrowheads="1"/>
          </p:cNvSpPr>
          <p:nvPr/>
        </p:nvSpPr>
        <p:spPr bwMode="auto">
          <a:xfrm>
            <a:off x="3565929" y="5811380"/>
            <a:ext cx="43434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b="1" dirty="0"/>
              <a:t>Spectacular sunsets</a:t>
            </a:r>
            <a:r>
              <a:rPr lang="en-US" altLang="en-US" dirty="0"/>
              <a:t> from the </a:t>
            </a:r>
            <a:r>
              <a:rPr lang="en-US" altLang="en-US" dirty="0" err="1"/>
              <a:t>Sarychev</a:t>
            </a:r>
            <a:r>
              <a:rPr lang="en-US" altLang="en-US" dirty="0"/>
              <a:t> </a:t>
            </a:r>
            <a:r>
              <a:rPr lang="en-US" altLang="en-US" b="1" dirty="0"/>
              <a:t>volcanic</a:t>
            </a:r>
            <a:r>
              <a:rPr lang="en-US" altLang="en-US" dirty="0"/>
              <a:t> eruption </a:t>
            </a:r>
            <a:r>
              <a:rPr lang="en-US" altLang="en-US" dirty="0" smtClean="0"/>
              <a:t>June 2009 from the International Space Station</a:t>
            </a:r>
            <a:endParaRPr lang="en-US" altLang="en-US" dirty="0"/>
          </a:p>
        </p:txBody>
      </p:sp>
      <p:pic>
        <p:nvPicPr>
          <p:cNvPr id="717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121" y="3059288"/>
            <a:ext cx="2107327" cy="26820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7176" name="Text Box 7"/>
          <p:cNvSpPr txBox="1">
            <a:spLocks noChangeArrowheads="1"/>
          </p:cNvSpPr>
          <p:nvPr/>
        </p:nvSpPr>
        <p:spPr bwMode="auto">
          <a:xfrm>
            <a:off x="0" y="5772845"/>
            <a:ext cx="34290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b="1" dirty="0">
                <a:latin typeface="Tahoma" panose="020B0604030504040204" pitchFamily="34" charset="0"/>
              </a:rPr>
              <a:t>Volcanic sunsets</a:t>
            </a:r>
            <a:r>
              <a:rPr lang="en-US" altLang="en-US" dirty="0">
                <a:latin typeface="Tahoma" panose="020B0604030504040204" pitchFamily="34" charset="0"/>
              </a:rPr>
              <a:t> depicted in Munch's The Scream </a:t>
            </a:r>
          </a:p>
          <a:p>
            <a:pPr eaLnBrk="1" hangingPunct="1">
              <a:spcBef>
                <a:spcPct val="50000"/>
              </a:spcBef>
            </a:pPr>
            <a:r>
              <a:rPr lang="en-US" altLang="en-US" dirty="0">
                <a:latin typeface="Tahoma" panose="020B0604030504040204" pitchFamily="34" charset="0"/>
              </a:rPr>
              <a:t>1883 eruption of Krakatoa </a:t>
            </a:r>
          </a:p>
        </p:txBody>
      </p:sp>
      <p:pic>
        <p:nvPicPr>
          <p:cNvPr id="18436" name="Picture 4" descr="hawaii vo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33753" y="426308"/>
            <a:ext cx="3603393" cy="53850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3" name="Text Box 5"/>
          <p:cNvSpPr txBox="1">
            <a:spLocks noChangeArrowheads="1"/>
          </p:cNvSpPr>
          <p:nvPr/>
        </p:nvSpPr>
        <p:spPr bwMode="auto">
          <a:xfrm>
            <a:off x="7909329" y="5922483"/>
            <a:ext cx="4343400"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b="1" dirty="0" smtClean="0"/>
              <a:t>Purple Sunset off Big Island</a:t>
            </a:r>
          </a:p>
          <a:p>
            <a:pPr eaLnBrk="1" hangingPunct="1">
              <a:spcBef>
                <a:spcPct val="50000"/>
              </a:spcBef>
            </a:pPr>
            <a:r>
              <a:rPr lang="en-US" altLang="en-US" dirty="0" smtClean="0"/>
              <a:t>Date unknown</a:t>
            </a:r>
            <a:endParaRPr lang="en-US" altLang="en-US" dirty="0"/>
          </a:p>
        </p:txBody>
      </p:sp>
    </p:spTree>
    <p:extLst>
      <p:ext uri="{BB962C8B-B14F-4D97-AF65-F5344CB8AC3E}">
        <p14:creationId xmlns:p14="http://schemas.microsoft.com/office/powerpoint/2010/main" val="12152378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0073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073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007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061" y="-23097"/>
            <a:ext cx="12274122" cy="6904194"/>
          </a:xfrm>
          <a:prstGeom prst="rect">
            <a:avLst/>
          </a:prstGeom>
        </p:spPr>
      </p:pic>
      <p:sp>
        <p:nvSpPr>
          <p:cNvPr id="4099" name="Rectangle 2"/>
          <p:cNvSpPr>
            <a:spLocks noGrp="1" noChangeArrowheads="1"/>
          </p:cNvSpPr>
          <p:nvPr>
            <p:ph type="title"/>
          </p:nvPr>
        </p:nvSpPr>
        <p:spPr>
          <a:xfrm>
            <a:off x="5344732" y="0"/>
            <a:ext cx="6457682" cy="1506828"/>
          </a:xfrm>
        </p:spPr>
        <p:txBody>
          <a:bodyPr/>
          <a:lstStyle/>
          <a:p>
            <a:pPr algn="r" eaLnBrk="1" hangingPunct="1"/>
            <a:r>
              <a:rPr lang="en-US" altLang="en-US" dirty="0" smtClean="0">
                <a:latin typeface="Britannic Bold" panose="020B0903060703020204" pitchFamily="34" charset="0"/>
              </a:rPr>
              <a:t>White Light &amp; The Nature of Light</a:t>
            </a:r>
          </a:p>
        </p:txBody>
      </p:sp>
      <p:sp>
        <p:nvSpPr>
          <p:cNvPr id="4100" name="Rectangle 3"/>
          <p:cNvSpPr>
            <a:spLocks noGrp="1" noChangeArrowheads="1"/>
          </p:cNvSpPr>
          <p:nvPr>
            <p:ph type="body" idx="1"/>
          </p:nvPr>
        </p:nvSpPr>
        <p:spPr>
          <a:xfrm>
            <a:off x="167426" y="3606085"/>
            <a:ext cx="4765182" cy="2999697"/>
          </a:xfrm>
        </p:spPr>
        <p:txBody>
          <a:bodyPr>
            <a:normAutofit lnSpcReduction="10000"/>
          </a:bodyPr>
          <a:lstStyle/>
          <a:p>
            <a:pPr eaLnBrk="1" hangingPunct="1"/>
            <a:r>
              <a:rPr lang="en-US" altLang="en-US" b="1" dirty="0">
                <a:solidFill>
                  <a:srgbClr val="FF0000"/>
                </a:solidFill>
                <a:effectLst>
                  <a:outerShdw blurRad="38100" dist="38100" dir="2700000" algn="tl">
                    <a:srgbClr val="000000">
                      <a:alpha val="43137"/>
                    </a:srgbClr>
                  </a:outerShdw>
                </a:effectLst>
              </a:rPr>
              <a:t>White light is composed of many wavelengths</a:t>
            </a:r>
          </a:p>
          <a:p>
            <a:pPr lvl="1" eaLnBrk="1" hangingPunct="1"/>
            <a:r>
              <a:rPr lang="en-US" altLang="en-US" dirty="0"/>
              <a:t>Atmospheric g</a:t>
            </a:r>
            <a:r>
              <a:rPr lang="en-US" altLang="en-US" dirty="0" smtClean="0"/>
              <a:t>ases</a:t>
            </a:r>
            <a:r>
              <a:rPr lang="en-US" altLang="en-US" dirty="0"/>
              <a:t>, </a:t>
            </a:r>
            <a:r>
              <a:rPr lang="en-US" altLang="en-US" dirty="0" smtClean="0"/>
              <a:t>clouds </a:t>
            </a:r>
            <a:r>
              <a:rPr lang="en-US" altLang="en-US" dirty="0"/>
              <a:t>and particles interact differently with these </a:t>
            </a:r>
            <a:r>
              <a:rPr lang="en-US" altLang="en-US" dirty="0" smtClean="0"/>
              <a:t>wavelengths</a:t>
            </a:r>
            <a:endParaRPr lang="en-US" altLang="en-US" dirty="0"/>
          </a:p>
          <a:p>
            <a:pPr lvl="1" eaLnBrk="1" hangingPunct="1"/>
            <a:endParaRPr lang="en-US" altLang="en-US" dirty="0"/>
          </a:p>
          <a:p>
            <a:pPr lvl="1" eaLnBrk="1" hangingPunct="1"/>
            <a:r>
              <a:rPr lang="en-US" altLang="en-US" dirty="0"/>
              <a:t>Sky Color</a:t>
            </a:r>
          </a:p>
          <a:p>
            <a:pPr lvl="1" eaLnBrk="1" hangingPunct="1"/>
            <a:r>
              <a:rPr lang="en-US" altLang="en-US" dirty="0"/>
              <a:t>Optical Phenomena</a:t>
            </a:r>
          </a:p>
        </p:txBody>
      </p:sp>
      <p:pic>
        <p:nvPicPr>
          <p:cNvPr id="4101" name="Picture 5" descr="pri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6806" y="-1166015"/>
            <a:ext cx="4466823" cy="33592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7" name="Rectangle 3"/>
          <p:cNvSpPr txBox="1">
            <a:spLocks noChangeArrowheads="1"/>
          </p:cNvSpPr>
          <p:nvPr/>
        </p:nvSpPr>
        <p:spPr>
          <a:xfrm>
            <a:off x="5512158" y="1529925"/>
            <a:ext cx="5841642" cy="46470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b="1" dirty="0" smtClean="0">
                <a:solidFill>
                  <a:srgbClr val="FF0000"/>
                </a:solidFill>
                <a:effectLst>
                  <a:outerShdw blurRad="38100" dist="38100" dir="2700000" algn="tl">
                    <a:srgbClr val="000000">
                      <a:alpha val="43137"/>
                    </a:srgbClr>
                  </a:outerShdw>
                </a:effectLst>
              </a:rPr>
              <a:t>The Law of Reflection</a:t>
            </a:r>
          </a:p>
          <a:p>
            <a:pPr lvl="1"/>
            <a:r>
              <a:rPr lang="en-US" altLang="en-US" dirty="0" smtClean="0"/>
              <a:t>Light rays always bounce off the reflecting surface at the same angle at which the meet at that surface.</a:t>
            </a:r>
          </a:p>
        </p:txBody>
      </p:sp>
      <p:pic>
        <p:nvPicPr>
          <p:cNvPr id="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2158" y="3160634"/>
            <a:ext cx="3273388" cy="19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2472" y="3160634"/>
            <a:ext cx="3253663" cy="2029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6"/>
          <p:cNvSpPr txBox="1">
            <a:spLocks noChangeArrowheads="1"/>
          </p:cNvSpPr>
          <p:nvPr/>
        </p:nvSpPr>
        <p:spPr bwMode="auto">
          <a:xfrm>
            <a:off x="9243902" y="5358522"/>
            <a:ext cx="228586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spcBef>
                <a:spcPct val="50000"/>
              </a:spcBef>
              <a:defRPr/>
            </a:pPr>
            <a:r>
              <a:rPr lang="en-US" altLang="en-US" dirty="0">
                <a:latin typeface="Tahoma" panose="020B0604030504040204" pitchFamily="34" charset="0"/>
              </a:rPr>
              <a:t>On a </a:t>
            </a:r>
            <a:r>
              <a:rPr lang="en-US" altLang="en-US" b="1" dirty="0">
                <a:solidFill>
                  <a:srgbClr val="FF0066"/>
                </a:solidFill>
                <a:effectLst>
                  <a:outerShdw blurRad="38100" dist="38100" dir="2700000" algn="tl">
                    <a:srgbClr val="C0C0C0"/>
                  </a:outerShdw>
                </a:effectLst>
                <a:latin typeface="Tahoma" panose="020B0604030504040204" pitchFamily="34" charset="0"/>
              </a:rPr>
              <a:t>ROUGH</a:t>
            </a:r>
            <a:r>
              <a:rPr lang="en-US" altLang="en-US" dirty="0">
                <a:latin typeface="Tahoma" panose="020B0604030504040204" pitchFamily="34" charset="0"/>
              </a:rPr>
              <a:t> surface light will strike (and reflect) at different angles.</a:t>
            </a:r>
          </a:p>
        </p:txBody>
      </p:sp>
      <p:sp>
        <p:nvSpPr>
          <p:cNvPr id="11" name="Text Box 7"/>
          <p:cNvSpPr txBox="1">
            <a:spLocks noChangeArrowheads="1"/>
          </p:cNvSpPr>
          <p:nvPr/>
        </p:nvSpPr>
        <p:spPr bwMode="auto">
          <a:xfrm>
            <a:off x="5977749" y="5248233"/>
            <a:ext cx="232819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spcBef>
                <a:spcPct val="50000"/>
              </a:spcBef>
              <a:defRPr/>
            </a:pPr>
            <a:r>
              <a:rPr lang="en-US" altLang="en-US" dirty="0">
                <a:latin typeface="Tahoma" panose="020B0604030504040204" pitchFamily="34" charset="0"/>
              </a:rPr>
              <a:t>On a </a:t>
            </a:r>
            <a:r>
              <a:rPr lang="en-US" altLang="en-US" b="1" dirty="0">
                <a:solidFill>
                  <a:srgbClr val="FF0066"/>
                </a:solidFill>
                <a:effectLst>
                  <a:outerShdw blurRad="38100" dist="38100" dir="2700000" algn="tl">
                    <a:srgbClr val="C0C0C0"/>
                  </a:outerShdw>
                </a:effectLst>
                <a:latin typeface="Tahoma" panose="020B0604030504040204" pitchFamily="34" charset="0"/>
              </a:rPr>
              <a:t>SMOOTH</a:t>
            </a:r>
            <a:r>
              <a:rPr lang="en-US" altLang="en-US" dirty="0">
                <a:latin typeface="Tahoma" panose="020B0604030504040204" pitchFamily="34" charset="0"/>
              </a:rPr>
              <a:t> surface you can easily see that the angles are the same.</a:t>
            </a:r>
          </a:p>
        </p:txBody>
      </p:sp>
    </p:spTree>
    <p:extLst>
      <p:ext uri="{BB962C8B-B14F-4D97-AF65-F5344CB8AC3E}">
        <p14:creationId xmlns:p14="http://schemas.microsoft.com/office/powerpoint/2010/main" val="293930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0" y="0"/>
            <a:ext cx="12274122" cy="6904194"/>
          </a:xfrm>
          <a:prstGeom prst="rect">
            <a:avLst/>
          </a:prstGeom>
        </p:spPr>
      </p:pic>
      <p:sp>
        <p:nvSpPr>
          <p:cNvPr id="8194" name="Rectangle 2"/>
          <p:cNvSpPr>
            <a:spLocks noGrp="1" noChangeArrowheads="1"/>
          </p:cNvSpPr>
          <p:nvPr>
            <p:ph type="title"/>
          </p:nvPr>
        </p:nvSpPr>
        <p:spPr>
          <a:xfrm>
            <a:off x="90153" y="0"/>
            <a:ext cx="5576551" cy="1143000"/>
          </a:xfrm>
        </p:spPr>
        <p:txBody>
          <a:bodyPr>
            <a:normAutofit fontScale="90000"/>
          </a:bodyPr>
          <a:lstStyle/>
          <a:p>
            <a:pPr algn="r" eaLnBrk="1" hangingPunct="1"/>
            <a:r>
              <a:rPr lang="en-US" altLang="en-US" dirty="0" smtClean="0">
                <a:latin typeface="Britannic Bold" panose="020B0903060703020204" pitchFamily="34" charset="0"/>
              </a:rPr>
              <a:t>White Skies – Hazy, Fog and SMOG</a:t>
            </a:r>
          </a:p>
        </p:txBody>
      </p:sp>
      <p:sp>
        <p:nvSpPr>
          <p:cNvPr id="8195" name="Rectangle 3"/>
          <p:cNvSpPr>
            <a:spLocks noGrp="1" noChangeArrowheads="1"/>
          </p:cNvSpPr>
          <p:nvPr>
            <p:ph type="body" sz="half" idx="2"/>
          </p:nvPr>
        </p:nvSpPr>
        <p:spPr>
          <a:xfrm>
            <a:off x="235719" y="1479915"/>
            <a:ext cx="5649926" cy="1139738"/>
          </a:xfrm>
        </p:spPr>
        <p:txBody>
          <a:bodyPr>
            <a:normAutofit lnSpcReduction="10000"/>
          </a:bodyPr>
          <a:lstStyle/>
          <a:p>
            <a:pPr eaLnBrk="1" hangingPunct="1"/>
            <a:r>
              <a:rPr lang="en-US" altLang="en-US" b="1" dirty="0">
                <a:solidFill>
                  <a:srgbClr val="CC0099"/>
                </a:solidFill>
              </a:rPr>
              <a:t>Fog</a:t>
            </a:r>
            <a:r>
              <a:rPr lang="en-US" altLang="en-US" dirty="0"/>
              <a:t>, </a:t>
            </a:r>
            <a:r>
              <a:rPr lang="en-US" altLang="en-US" b="1" dirty="0">
                <a:solidFill>
                  <a:srgbClr val="CC0099"/>
                </a:solidFill>
              </a:rPr>
              <a:t>haze</a:t>
            </a:r>
            <a:r>
              <a:rPr lang="en-US" altLang="en-US" dirty="0"/>
              <a:t> or </a:t>
            </a:r>
            <a:r>
              <a:rPr lang="en-US" altLang="en-US" b="1" dirty="0">
                <a:solidFill>
                  <a:srgbClr val="CC0099"/>
                </a:solidFill>
              </a:rPr>
              <a:t>smog</a:t>
            </a:r>
            <a:r>
              <a:rPr lang="en-US" altLang="en-US" dirty="0"/>
              <a:t> scatter light more equally in all </a:t>
            </a:r>
            <a:r>
              <a:rPr lang="en-US" altLang="en-US" dirty="0" smtClean="0"/>
              <a:t>wavelengths so the resulting sky looks white</a:t>
            </a:r>
            <a:endParaRPr lang="en-US" altLang="en-US" sz="2600" dirty="0"/>
          </a:p>
          <a:p>
            <a:pPr eaLnBrk="1" hangingPunct="1"/>
            <a:endParaRPr lang="en-US" altLang="en-US" dirty="0"/>
          </a:p>
        </p:txBody>
      </p:sp>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4585" y="3593057"/>
            <a:ext cx="5993945" cy="30653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1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971" y="2865470"/>
            <a:ext cx="5685581" cy="37929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19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04586" y="141852"/>
            <a:ext cx="5993945" cy="32440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8199" name="Text Box 7"/>
          <p:cNvSpPr txBox="1">
            <a:spLocks noChangeArrowheads="1"/>
          </p:cNvSpPr>
          <p:nvPr/>
        </p:nvSpPr>
        <p:spPr bwMode="auto">
          <a:xfrm>
            <a:off x="224626" y="2943861"/>
            <a:ext cx="1131887" cy="579438"/>
          </a:xfrm>
          <a:prstGeom prst="rect">
            <a:avLst/>
          </a:prstGeom>
          <a:noFill/>
          <a:ln>
            <a:noFill/>
          </a:ln>
          <a:effectLst/>
          <a:extLst>
            <a:ext uri="{909E8E84-426E-40DD-AFC4-6F175D3DCCD1}">
              <a14:hiddenFill xmlns:a14="http://schemas.microsoft.com/office/drawing/2010/main">
                <a:solidFill>
                  <a:schemeClr val="bg1">
                    <a:alpha val="70195"/>
                  </a:scheme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200" b="1" dirty="0"/>
              <a:t>Haze</a:t>
            </a:r>
          </a:p>
        </p:txBody>
      </p:sp>
      <p:sp>
        <p:nvSpPr>
          <p:cNvPr id="8200" name="Text Box 8"/>
          <p:cNvSpPr txBox="1">
            <a:spLocks noChangeArrowheads="1"/>
          </p:cNvSpPr>
          <p:nvPr/>
        </p:nvSpPr>
        <p:spPr bwMode="auto">
          <a:xfrm>
            <a:off x="6280313" y="214466"/>
            <a:ext cx="927100" cy="579438"/>
          </a:xfrm>
          <a:prstGeom prst="rect">
            <a:avLst/>
          </a:prstGeom>
          <a:noFill/>
          <a:ln>
            <a:noFill/>
          </a:ln>
          <a:effectLst/>
          <a:extLst>
            <a:ext uri="{909E8E84-426E-40DD-AFC4-6F175D3DCCD1}">
              <a14:hiddenFill xmlns:a14="http://schemas.microsoft.com/office/drawing/2010/main">
                <a:solidFill>
                  <a:schemeClr val="bg1">
                    <a:alpha val="70195"/>
                  </a:scheme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200" b="1" dirty="0"/>
              <a:t>Fog</a:t>
            </a:r>
          </a:p>
        </p:txBody>
      </p:sp>
      <p:sp>
        <p:nvSpPr>
          <p:cNvPr id="8201" name="Text Box 9"/>
          <p:cNvSpPr txBox="1">
            <a:spLocks noChangeArrowheads="1"/>
          </p:cNvSpPr>
          <p:nvPr/>
        </p:nvSpPr>
        <p:spPr bwMode="auto">
          <a:xfrm>
            <a:off x="6280313" y="3591495"/>
            <a:ext cx="1312862" cy="579438"/>
          </a:xfrm>
          <a:prstGeom prst="rect">
            <a:avLst/>
          </a:prstGeom>
          <a:noFill/>
          <a:ln>
            <a:noFill/>
          </a:ln>
          <a:effectLst/>
          <a:extLst>
            <a:ext uri="{909E8E84-426E-40DD-AFC4-6F175D3DCCD1}">
              <a14:hiddenFill xmlns:a14="http://schemas.microsoft.com/office/drawing/2010/main">
                <a:solidFill>
                  <a:schemeClr val="bg1">
                    <a:alpha val="70195"/>
                  </a:scheme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200" b="1" dirty="0"/>
              <a:t>Smog</a:t>
            </a:r>
          </a:p>
        </p:txBody>
      </p:sp>
    </p:spTree>
    <p:extLst>
      <p:ext uri="{BB962C8B-B14F-4D97-AF65-F5344CB8AC3E}">
        <p14:creationId xmlns:p14="http://schemas.microsoft.com/office/powerpoint/2010/main" val="199181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200"/>
                                        </p:tgtEl>
                                        <p:attrNameLst>
                                          <p:attrName>style.visibility</p:attrName>
                                        </p:attrNameLst>
                                      </p:cBhvr>
                                      <p:to>
                                        <p:strVal val="visible"/>
                                      </p:to>
                                    </p:set>
                                    <p:animEffect transition="in" filter="fade">
                                      <p:cBhvr>
                                        <p:cTn id="7" dur="500"/>
                                        <p:tgtEl>
                                          <p:spTgt spid="82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9"/>
                                        </p:tgtEl>
                                        <p:attrNameLst>
                                          <p:attrName>style.visibility</p:attrName>
                                        </p:attrNameLst>
                                      </p:cBhvr>
                                      <p:to>
                                        <p:strVal val="visible"/>
                                      </p:to>
                                    </p:set>
                                    <p:animEffect transition="in" filter="fade">
                                      <p:cBhvr>
                                        <p:cTn id="12" dur="500"/>
                                        <p:tgtEl>
                                          <p:spTgt spid="819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201"/>
                                        </p:tgtEl>
                                        <p:attrNameLst>
                                          <p:attrName>style.visibility</p:attrName>
                                        </p:attrNameLst>
                                      </p:cBhvr>
                                      <p:to>
                                        <p:strVal val="visible"/>
                                      </p:to>
                                    </p:set>
                                    <p:animEffect transition="in" filter="fade">
                                      <p:cBhvr>
                                        <p:cTn id="17" dur="500"/>
                                        <p:tgtEl>
                                          <p:spTgt spid="8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9" grpId="0"/>
      <p:bldP spid="8200" grpId="0"/>
      <p:bldP spid="820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41061" y="-23097"/>
            <a:ext cx="12274122" cy="6904194"/>
          </a:xfrm>
          <a:prstGeom prst="rect">
            <a:avLst/>
          </a:prstGeom>
        </p:spPr>
      </p:pic>
      <p:sp>
        <p:nvSpPr>
          <p:cNvPr id="9219" name="Rectangle 2"/>
          <p:cNvSpPr>
            <a:spLocks noGrp="1" noChangeArrowheads="1"/>
          </p:cNvSpPr>
          <p:nvPr>
            <p:ph type="title"/>
          </p:nvPr>
        </p:nvSpPr>
        <p:spPr>
          <a:xfrm>
            <a:off x="1614152" y="-23097"/>
            <a:ext cx="9144000" cy="1143000"/>
          </a:xfrm>
        </p:spPr>
        <p:txBody>
          <a:bodyPr/>
          <a:lstStyle/>
          <a:p>
            <a:pPr eaLnBrk="1" hangingPunct="1"/>
            <a:r>
              <a:rPr lang="en-US" altLang="en-US" dirty="0" smtClean="0">
                <a:latin typeface="Britannic Bold" panose="020B0903060703020204" pitchFamily="34" charset="0"/>
              </a:rPr>
              <a:t>Nature of Light – Internal Reflection</a:t>
            </a:r>
          </a:p>
        </p:txBody>
      </p:sp>
      <p:pic>
        <p:nvPicPr>
          <p:cNvPr id="922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599" y="1249252"/>
            <a:ext cx="8410087" cy="54838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9221" name="Rectangle 4"/>
          <p:cNvSpPr>
            <a:spLocks noGrp="1" noChangeArrowheads="1"/>
          </p:cNvSpPr>
          <p:nvPr>
            <p:ph type="body" idx="1"/>
          </p:nvPr>
        </p:nvSpPr>
        <p:spPr>
          <a:xfrm>
            <a:off x="8908346" y="1600201"/>
            <a:ext cx="3081884" cy="5132901"/>
          </a:xfrm>
          <a:noFill/>
        </p:spPr>
        <p:txBody>
          <a:bodyPr>
            <a:normAutofit/>
          </a:bodyPr>
          <a:lstStyle/>
          <a:p>
            <a:pPr eaLnBrk="1" hangingPunct="1">
              <a:lnSpc>
                <a:spcPct val="90000"/>
              </a:lnSpc>
            </a:pPr>
            <a:r>
              <a:rPr lang="en-US" altLang="en-US" dirty="0"/>
              <a:t>Occurs when light that is traveling through a transparent material (like water) reaches the opposite surface and is reflected back into the transparent material.</a:t>
            </a:r>
          </a:p>
        </p:txBody>
      </p:sp>
    </p:spTree>
    <p:extLst>
      <p:ext uri="{BB962C8B-B14F-4D97-AF65-F5344CB8AC3E}">
        <p14:creationId xmlns:p14="http://schemas.microsoft.com/office/powerpoint/2010/main" val="23826508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41061" y="-23097"/>
            <a:ext cx="12274122" cy="6904194"/>
          </a:xfrm>
          <a:prstGeom prst="rect">
            <a:avLst/>
          </a:prstGeom>
        </p:spPr>
      </p:pic>
      <p:sp>
        <p:nvSpPr>
          <p:cNvPr id="10243" name="Rectangle 2"/>
          <p:cNvSpPr>
            <a:spLocks noGrp="1" noChangeArrowheads="1"/>
          </p:cNvSpPr>
          <p:nvPr>
            <p:ph type="title"/>
          </p:nvPr>
        </p:nvSpPr>
        <p:spPr>
          <a:xfrm>
            <a:off x="325192" y="0"/>
            <a:ext cx="6553200" cy="1143000"/>
          </a:xfrm>
        </p:spPr>
        <p:txBody>
          <a:bodyPr/>
          <a:lstStyle/>
          <a:p>
            <a:pPr eaLnBrk="1" hangingPunct="1"/>
            <a:r>
              <a:rPr lang="en-US" altLang="en-US" sz="4000" dirty="0">
                <a:latin typeface="Britannic Bold" panose="020B0903060703020204" pitchFamily="34" charset="0"/>
              </a:rPr>
              <a:t>Nature of Light – Refraction </a:t>
            </a:r>
          </a:p>
        </p:txBody>
      </p:sp>
      <p:sp>
        <p:nvSpPr>
          <p:cNvPr id="465923" name="Rectangle 3"/>
          <p:cNvSpPr>
            <a:spLocks noGrp="1" noChangeArrowheads="1"/>
          </p:cNvSpPr>
          <p:nvPr>
            <p:ph type="body" idx="1"/>
          </p:nvPr>
        </p:nvSpPr>
        <p:spPr>
          <a:xfrm>
            <a:off x="325192" y="1004553"/>
            <a:ext cx="7390595" cy="4567820"/>
          </a:xfrm>
        </p:spPr>
        <p:txBody>
          <a:bodyPr/>
          <a:lstStyle/>
          <a:p>
            <a:pPr eaLnBrk="1" hangingPunct="1"/>
            <a:r>
              <a:rPr lang="en-US" altLang="en-US" b="1" dirty="0">
                <a:solidFill>
                  <a:srgbClr val="FF3399"/>
                </a:solidFill>
                <a:effectLst>
                  <a:outerShdw blurRad="38100" dist="38100" dir="2700000" algn="tl">
                    <a:srgbClr val="000000">
                      <a:alpha val="43137"/>
                    </a:srgbClr>
                  </a:outerShdw>
                </a:effectLst>
              </a:rPr>
              <a:t>Some rays are not reflected</a:t>
            </a:r>
          </a:p>
          <a:p>
            <a:pPr eaLnBrk="1" hangingPunct="1"/>
            <a:endParaRPr lang="en-US" altLang="en-US" sz="1200" dirty="0"/>
          </a:p>
          <a:p>
            <a:pPr eaLnBrk="1" hangingPunct="1"/>
            <a:r>
              <a:rPr lang="en-US" altLang="en-US" b="1" dirty="0" smtClean="0">
                <a:solidFill>
                  <a:srgbClr val="FF3399"/>
                </a:solidFill>
                <a:effectLst>
                  <a:outerShdw blurRad="38100" dist="38100" dir="2700000" algn="tl">
                    <a:srgbClr val="000000">
                      <a:alpha val="43137"/>
                    </a:srgbClr>
                  </a:outerShdw>
                </a:effectLst>
              </a:rPr>
              <a:t>Refraction</a:t>
            </a:r>
            <a:r>
              <a:rPr lang="en-US" altLang="en-US" dirty="0" smtClean="0"/>
              <a:t> </a:t>
            </a:r>
            <a:r>
              <a:rPr lang="en-US" altLang="en-US" dirty="0"/>
              <a:t>is </a:t>
            </a:r>
            <a:r>
              <a:rPr lang="en-US" altLang="en-US" dirty="0" smtClean="0"/>
              <a:t>the bending of light as it passes obliquely (not at 90 </a:t>
            </a:r>
            <a:r>
              <a:rPr lang="en-US" altLang="en-US" dirty="0" err="1" smtClean="0"/>
              <a:t>deg</a:t>
            </a:r>
            <a:r>
              <a:rPr lang="en-US" altLang="en-US" dirty="0" smtClean="0"/>
              <a:t>) from one transparent medium to another. </a:t>
            </a:r>
            <a:endParaRPr lang="en-US" altLang="en-US" dirty="0"/>
          </a:p>
          <a:p>
            <a:pPr lvl="1" eaLnBrk="1" hangingPunct="1"/>
            <a:r>
              <a:rPr lang="en-US" altLang="en-US" sz="2500" dirty="0"/>
              <a:t>The velocity of light varies depending on the medium.</a:t>
            </a:r>
          </a:p>
          <a:p>
            <a:pPr lvl="1" eaLnBrk="1" hangingPunct="1"/>
            <a:r>
              <a:rPr lang="en-US" altLang="en-US" sz="2500" dirty="0"/>
              <a:t>It is slower in water or ice than in a </a:t>
            </a:r>
            <a:r>
              <a:rPr lang="en-US" altLang="en-US" sz="2500" dirty="0" smtClean="0"/>
              <a:t>vacuum. </a:t>
            </a:r>
            <a:endParaRPr lang="en-US" altLang="en-US" sz="2500" dirty="0"/>
          </a:p>
        </p:txBody>
      </p:sp>
      <p:pic>
        <p:nvPicPr>
          <p:cNvPr id="1024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8590" y="139520"/>
            <a:ext cx="4146088" cy="65574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4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191" y="4404575"/>
            <a:ext cx="3438657" cy="22924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4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4084" y="4404575"/>
            <a:ext cx="3414269" cy="22924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9" name="Text Box 7"/>
          <p:cNvSpPr txBox="1">
            <a:spLocks noChangeArrowheads="1"/>
          </p:cNvSpPr>
          <p:nvPr/>
        </p:nvSpPr>
        <p:spPr bwMode="auto">
          <a:xfrm>
            <a:off x="341513" y="4404575"/>
            <a:ext cx="1484701" cy="461665"/>
          </a:xfrm>
          <a:prstGeom prst="rect">
            <a:avLst/>
          </a:prstGeom>
          <a:noFill/>
          <a:ln>
            <a:noFill/>
          </a:ln>
          <a:effectLst/>
          <a:extLst>
            <a:ext uri="{909E8E84-426E-40DD-AFC4-6F175D3DCCD1}">
              <a14:hiddenFill xmlns:a14="http://schemas.microsoft.com/office/drawing/2010/main">
                <a:solidFill>
                  <a:schemeClr val="bg1">
                    <a:alpha val="70195"/>
                  </a:scheme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b="1" dirty="0" smtClean="0"/>
              <a:t>No water</a:t>
            </a:r>
            <a:endParaRPr lang="en-US" altLang="en-US" sz="2400" b="1" dirty="0"/>
          </a:p>
        </p:txBody>
      </p:sp>
      <p:sp>
        <p:nvSpPr>
          <p:cNvPr id="11" name="Text Box 7"/>
          <p:cNvSpPr txBox="1">
            <a:spLocks noChangeArrowheads="1"/>
          </p:cNvSpPr>
          <p:nvPr/>
        </p:nvSpPr>
        <p:spPr bwMode="auto">
          <a:xfrm>
            <a:off x="2304781" y="4401051"/>
            <a:ext cx="1029256" cy="461665"/>
          </a:xfrm>
          <a:prstGeom prst="rect">
            <a:avLst/>
          </a:prstGeom>
          <a:noFill/>
          <a:ln>
            <a:noFill/>
          </a:ln>
          <a:effectLst/>
          <a:extLst>
            <a:ext uri="{909E8E84-426E-40DD-AFC4-6F175D3DCCD1}">
              <a14:hiddenFill xmlns:a14="http://schemas.microsoft.com/office/drawing/2010/main">
                <a:solidFill>
                  <a:schemeClr val="bg1">
                    <a:alpha val="70195"/>
                  </a:scheme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b="1" dirty="0" smtClean="0"/>
              <a:t>Water</a:t>
            </a:r>
            <a:endParaRPr lang="en-US" altLang="en-US" sz="2400" b="1" dirty="0"/>
          </a:p>
        </p:txBody>
      </p:sp>
    </p:spTree>
    <p:extLst>
      <p:ext uri="{BB962C8B-B14F-4D97-AF65-F5344CB8AC3E}">
        <p14:creationId xmlns:p14="http://schemas.microsoft.com/office/powerpoint/2010/main" val="37732606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6592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6592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41061" y="-23097"/>
            <a:ext cx="12274122" cy="6904194"/>
          </a:xfrm>
          <a:prstGeom prst="rect">
            <a:avLst/>
          </a:prstGeom>
        </p:spPr>
      </p:pic>
      <p:sp>
        <p:nvSpPr>
          <p:cNvPr id="11266" name="Rectangle 2"/>
          <p:cNvSpPr>
            <a:spLocks noGrp="1" noChangeArrowheads="1"/>
          </p:cNvSpPr>
          <p:nvPr>
            <p:ph type="title"/>
          </p:nvPr>
        </p:nvSpPr>
        <p:spPr>
          <a:xfrm>
            <a:off x="6214366" y="167080"/>
            <a:ext cx="4572000" cy="1143000"/>
          </a:xfrm>
        </p:spPr>
        <p:txBody>
          <a:bodyPr/>
          <a:lstStyle/>
          <a:p>
            <a:pPr algn="r" eaLnBrk="1" hangingPunct="1"/>
            <a:r>
              <a:rPr lang="en-US" altLang="en-US" dirty="0" smtClean="0">
                <a:latin typeface="Britannic Bold" panose="020B0903060703020204" pitchFamily="34" charset="0"/>
              </a:rPr>
              <a:t>Mirages</a:t>
            </a:r>
          </a:p>
        </p:txBody>
      </p:sp>
      <p:sp>
        <p:nvSpPr>
          <p:cNvPr id="11267" name="Rectangle 3"/>
          <p:cNvSpPr>
            <a:spLocks noGrp="1" noChangeArrowheads="1"/>
          </p:cNvSpPr>
          <p:nvPr>
            <p:ph type="body" idx="1"/>
          </p:nvPr>
        </p:nvSpPr>
        <p:spPr>
          <a:xfrm>
            <a:off x="197508" y="370620"/>
            <a:ext cx="5778289" cy="735919"/>
          </a:xfrm>
        </p:spPr>
        <p:txBody>
          <a:bodyPr>
            <a:noAutofit/>
          </a:bodyPr>
          <a:lstStyle/>
          <a:p>
            <a:pPr eaLnBrk="1" hangingPunct="1"/>
            <a:r>
              <a:rPr lang="en-US" altLang="en-US" dirty="0" smtClean="0"/>
              <a:t>What do you think of when you think of the word “Mirage?”</a:t>
            </a:r>
          </a:p>
        </p:txBody>
      </p:sp>
      <p:pic>
        <p:nvPicPr>
          <p:cNvPr id="1127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9981" y="3632009"/>
            <a:ext cx="4572000" cy="30539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127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212" y="4072031"/>
            <a:ext cx="5589481" cy="26139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1275"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905" y="1663682"/>
            <a:ext cx="5598788" cy="23484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127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9981" y="1310080"/>
            <a:ext cx="4572000" cy="31734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9" name="Text Box 7"/>
          <p:cNvSpPr txBox="1">
            <a:spLocks noChangeArrowheads="1"/>
          </p:cNvSpPr>
          <p:nvPr/>
        </p:nvSpPr>
        <p:spPr bwMode="auto">
          <a:xfrm>
            <a:off x="1270839" y="5854965"/>
            <a:ext cx="3791423" cy="830997"/>
          </a:xfrm>
          <a:prstGeom prst="rect">
            <a:avLst/>
          </a:prstGeom>
          <a:noFill/>
          <a:ln>
            <a:noFill/>
          </a:ln>
          <a:effectLst/>
          <a:extLst>
            <a:ext uri="{909E8E84-426E-40DD-AFC4-6F175D3DCCD1}">
              <a14:hiddenFill xmlns:a14="http://schemas.microsoft.com/office/drawing/2010/main">
                <a:solidFill>
                  <a:schemeClr val="bg1">
                    <a:alpha val="70195"/>
                  </a:scheme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b="1" dirty="0" smtClean="0"/>
              <a:t>These are probably what</a:t>
            </a:r>
          </a:p>
          <a:p>
            <a:pPr eaLnBrk="1" hangingPunct="1"/>
            <a:r>
              <a:rPr lang="en-US" altLang="en-US" sz="2400" b="1" dirty="0" smtClean="0"/>
              <a:t>you thought of!</a:t>
            </a:r>
            <a:endParaRPr lang="en-US" altLang="en-US" sz="2400" b="1" dirty="0"/>
          </a:p>
        </p:txBody>
      </p:sp>
      <p:sp>
        <p:nvSpPr>
          <p:cNvPr id="10" name="Text Box 7"/>
          <p:cNvSpPr txBox="1">
            <a:spLocks noChangeArrowheads="1"/>
          </p:cNvSpPr>
          <p:nvPr/>
        </p:nvSpPr>
        <p:spPr bwMode="auto">
          <a:xfrm>
            <a:off x="7593185" y="1429539"/>
            <a:ext cx="3690433" cy="830997"/>
          </a:xfrm>
          <a:prstGeom prst="rect">
            <a:avLst/>
          </a:prstGeom>
          <a:noFill/>
          <a:ln>
            <a:noFill/>
          </a:ln>
          <a:effectLst/>
          <a:extLst>
            <a:ext uri="{909E8E84-426E-40DD-AFC4-6F175D3DCCD1}">
              <a14:hiddenFill xmlns:a14="http://schemas.microsoft.com/office/drawing/2010/main">
                <a:solidFill>
                  <a:schemeClr val="bg1">
                    <a:alpha val="70195"/>
                  </a:scheme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b="1" dirty="0" smtClean="0"/>
              <a:t>These are still mirages! </a:t>
            </a:r>
          </a:p>
          <a:p>
            <a:pPr eaLnBrk="1" hangingPunct="1"/>
            <a:r>
              <a:rPr lang="en-US" altLang="en-US" sz="2400" b="1" dirty="0" smtClean="0"/>
              <a:t>What’s going on here?</a:t>
            </a:r>
            <a:endParaRPr lang="en-US" altLang="en-US" sz="2400" b="1" dirty="0"/>
          </a:p>
        </p:txBody>
      </p:sp>
    </p:spTree>
    <p:extLst>
      <p:ext uri="{BB962C8B-B14F-4D97-AF65-F5344CB8AC3E}">
        <p14:creationId xmlns:p14="http://schemas.microsoft.com/office/powerpoint/2010/main" val="1644699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75"/>
                                        </p:tgtEl>
                                        <p:attrNameLst>
                                          <p:attrName>style.visibility</p:attrName>
                                        </p:attrNameLst>
                                      </p:cBhvr>
                                      <p:to>
                                        <p:strVal val="visible"/>
                                      </p:to>
                                    </p:set>
                                    <p:animEffect transition="in" filter="fade">
                                      <p:cBhvr>
                                        <p:cTn id="7" dur="500"/>
                                        <p:tgtEl>
                                          <p:spTgt spid="1127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274"/>
                                        </p:tgtEl>
                                        <p:attrNameLst>
                                          <p:attrName>style.visibility</p:attrName>
                                        </p:attrNameLst>
                                      </p:cBhvr>
                                      <p:to>
                                        <p:strVal val="visible"/>
                                      </p:to>
                                    </p:set>
                                    <p:animEffect transition="in" filter="fade">
                                      <p:cBhvr>
                                        <p:cTn id="12" dur="500"/>
                                        <p:tgtEl>
                                          <p:spTgt spid="1127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271"/>
                                        </p:tgtEl>
                                        <p:attrNameLst>
                                          <p:attrName>style.visibility</p:attrName>
                                        </p:attrNameLst>
                                      </p:cBhvr>
                                      <p:to>
                                        <p:strVal val="visible"/>
                                      </p:to>
                                    </p:set>
                                    <p:animEffect transition="in" filter="fade">
                                      <p:cBhvr>
                                        <p:cTn id="17" dur="500"/>
                                        <p:tgtEl>
                                          <p:spTgt spid="11271"/>
                                        </p:tgtEl>
                                      </p:cBhvr>
                                    </p:animEffect>
                                  </p:childTnLst>
                                </p:cTn>
                              </p:par>
                              <p:par>
                                <p:cTn id="18" presetID="10" presetClass="entr" presetSubtype="0" fill="hold" nodeType="withEffect">
                                  <p:stCondLst>
                                    <p:cond delay="0"/>
                                  </p:stCondLst>
                                  <p:childTnLst>
                                    <p:set>
                                      <p:cBhvr>
                                        <p:cTn id="19" dur="1" fill="hold">
                                          <p:stCondLst>
                                            <p:cond delay="0"/>
                                          </p:stCondLst>
                                        </p:cTn>
                                        <p:tgtEl>
                                          <p:spTgt spid="11273"/>
                                        </p:tgtEl>
                                        <p:attrNameLst>
                                          <p:attrName>style.visibility</p:attrName>
                                        </p:attrNameLst>
                                      </p:cBhvr>
                                      <p:to>
                                        <p:strVal val="visible"/>
                                      </p:to>
                                    </p:set>
                                    <p:animEffect transition="in" filter="fade">
                                      <p:cBhvr>
                                        <p:cTn id="20" dur="500"/>
                                        <p:tgtEl>
                                          <p:spTgt spid="1127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1061" y="-23097"/>
            <a:ext cx="12274122" cy="6904194"/>
          </a:xfrm>
          <a:prstGeom prst="rect">
            <a:avLst/>
          </a:prstGeom>
        </p:spPr>
      </p:pic>
      <p:sp>
        <p:nvSpPr>
          <p:cNvPr id="12291" name="Rectangle 2"/>
          <p:cNvSpPr>
            <a:spLocks noGrp="1" noChangeArrowheads="1"/>
          </p:cNvSpPr>
          <p:nvPr>
            <p:ph type="title"/>
          </p:nvPr>
        </p:nvSpPr>
        <p:spPr>
          <a:xfrm>
            <a:off x="361681" y="1"/>
            <a:ext cx="10515600" cy="1325563"/>
          </a:xfrm>
        </p:spPr>
        <p:txBody>
          <a:bodyPr/>
          <a:lstStyle/>
          <a:p>
            <a:pPr eaLnBrk="1" hangingPunct="1"/>
            <a:r>
              <a:rPr lang="en-US" altLang="en-US" dirty="0" smtClean="0">
                <a:latin typeface="Britannic Bold" panose="020B0903060703020204" pitchFamily="34" charset="0"/>
              </a:rPr>
              <a:t>Mirages</a:t>
            </a:r>
          </a:p>
        </p:txBody>
      </p:sp>
      <p:sp>
        <p:nvSpPr>
          <p:cNvPr id="467971" name="Rectangle 3"/>
          <p:cNvSpPr>
            <a:spLocks noGrp="1" noChangeArrowheads="1"/>
          </p:cNvSpPr>
          <p:nvPr>
            <p:ph type="body" idx="1"/>
          </p:nvPr>
        </p:nvSpPr>
        <p:spPr>
          <a:xfrm>
            <a:off x="83037" y="1571861"/>
            <a:ext cx="7428567" cy="5062938"/>
          </a:xfrm>
        </p:spPr>
        <p:txBody>
          <a:bodyPr/>
          <a:lstStyle/>
          <a:p>
            <a:pPr marL="609600" indent="-609600">
              <a:defRPr/>
            </a:pPr>
            <a:r>
              <a:rPr lang="en-US" altLang="en-US" dirty="0"/>
              <a:t>Usually associated with </a:t>
            </a:r>
            <a:r>
              <a:rPr lang="en-US" altLang="en-US" b="1" dirty="0">
                <a:solidFill>
                  <a:srgbClr val="FF0066"/>
                </a:solidFill>
              </a:rPr>
              <a:t>desert regions</a:t>
            </a:r>
          </a:p>
          <a:p>
            <a:pPr marL="609600" indent="-609600">
              <a:defRPr/>
            </a:pPr>
            <a:r>
              <a:rPr lang="en-US" altLang="en-US" b="1" dirty="0"/>
              <a:t>Can happen anywhere</a:t>
            </a:r>
          </a:p>
          <a:p>
            <a:pPr marL="971550" lvl="1" indent="-514350">
              <a:defRPr/>
            </a:pPr>
            <a:r>
              <a:rPr lang="en-US" altLang="en-US" sz="2500" dirty="0"/>
              <a:t>Related to air of </a:t>
            </a:r>
            <a:r>
              <a:rPr lang="en-US" altLang="en-US" sz="2500" b="1" dirty="0">
                <a:solidFill>
                  <a:srgbClr val="FF3399"/>
                </a:solidFill>
              </a:rPr>
              <a:t>different densities</a:t>
            </a:r>
          </a:p>
          <a:p>
            <a:pPr marL="609600" indent="-609600">
              <a:defRPr/>
            </a:pPr>
            <a:r>
              <a:rPr lang="en-US" altLang="en-US" b="1" dirty="0"/>
              <a:t>Different types</a:t>
            </a:r>
          </a:p>
          <a:p>
            <a:pPr marL="971550" lvl="1" indent="-514350">
              <a:buFont typeface="Wingdings" panose="05000000000000000000" pitchFamily="2" charset="2"/>
              <a:buAutoNum type="arabicPeriod"/>
              <a:defRPr/>
            </a:pPr>
            <a:r>
              <a:rPr lang="en-US" altLang="en-US" sz="2500" b="1" dirty="0">
                <a:solidFill>
                  <a:srgbClr val="FF0066"/>
                </a:solidFill>
                <a:effectLst>
                  <a:outerShdw blurRad="38100" dist="38100" dir="2700000" algn="tl">
                    <a:srgbClr val="C0C0C0"/>
                  </a:outerShdw>
                </a:effectLst>
              </a:rPr>
              <a:t>Inferior Mirage</a:t>
            </a:r>
          </a:p>
          <a:p>
            <a:pPr marL="1352550" lvl="2" indent="-438150">
              <a:defRPr/>
            </a:pPr>
            <a:r>
              <a:rPr lang="en-US" altLang="en-US" sz="2200" dirty="0"/>
              <a:t>The image is BELOW  the true location of the object</a:t>
            </a:r>
          </a:p>
          <a:p>
            <a:pPr marL="1352550" lvl="2" indent="-438150">
              <a:defRPr/>
            </a:pPr>
            <a:r>
              <a:rPr lang="en-US" altLang="en-US" sz="2200" dirty="0"/>
              <a:t>Usually warm air below, cold above</a:t>
            </a:r>
          </a:p>
          <a:p>
            <a:pPr marL="971550" lvl="1" indent="-514350">
              <a:buFont typeface="Wingdings" panose="05000000000000000000" pitchFamily="2" charset="2"/>
              <a:buAutoNum type="arabicPeriod"/>
              <a:defRPr/>
            </a:pPr>
            <a:r>
              <a:rPr lang="en-US" altLang="en-US" sz="2500" b="1" dirty="0">
                <a:solidFill>
                  <a:srgbClr val="FF0066"/>
                </a:solidFill>
                <a:effectLst>
                  <a:outerShdw blurRad="38100" dist="38100" dir="2700000" algn="tl">
                    <a:srgbClr val="C0C0C0"/>
                  </a:outerShdw>
                </a:effectLst>
              </a:rPr>
              <a:t>Superior Mirage</a:t>
            </a:r>
          </a:p>
          <a:p>
            <a:pPr marL="1352550" lvl="2" indent="-438150">
              <a:defRPr/>
            </a:pPr>
            <a:r>
              <a:rPr lang="en-US" altLang="en-US" sz="2200" dirty="0"/>
              <a:t>The image is ABOVE the true location of the object</a:t>
            </a:r>
          </a:p>
          <a:p>
            <a:pPr marL="1352550" lvl="2" indent="-438150">
              <a:defRPr/>
            </a:pPr>
            <a:r>
              <a:rPr lang="en-US" altLang="en-US" sz="2200" dirty="0"/>
              <a:t>Usually warm air above, cold below</a:t>
            </a:r>
          </a:p>
        </p:txBody>
      </p:sp>
      <p:pic>
        <p:nvPicPr>
          <p:cNvPr id="13314" name="Picture 2" descr="http://25.media.tumblr.com/tumblr_lyonobuXLT1qfqcw0o1_12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35702" y="275127"/>
            <a:ext cx="4413768" cy="29425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3316" name="Picture 4" descr="https://c2.staticflickr.com/4/3180/3041910140_167a8510f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5702" y="3515864"/>
            <a:ext cx="4413768" cy="29307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96995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679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67971">
                                            <p:txEl>
                                              <p:pRg st="5" end="5"/>
                                            </p:txEl>
                                          </p:spTgt>
                                        </p:tgtEl>
                                        <p:attrNameLst>
                                          <p:attrName>style.visibility</p:attrName>
                                        </p:attrNameLst>
                                      </p:cBhvr>
                                      <p:to>
                                        <p:strVal val="visible"/>
                                      </p:to>
                                    </p:set>
                                    <p:animEffect transition="in" filter="fade">
                                      <p:cBhvr>
                                        <p:cTn id="11" dur="500"/>
                                        <p:tgtEl>
                                          <p:spTgt spid="467971">
                                            <p:txEl>
                                              <p:pRg st="5" end="5"/>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467971">
                                            <p:txEl>
                                              <p:pRg st="6" end="6"/>
                                            </p:txEl>
                                          </p:spTgt>
                                        </p:tgtEl>
                                        <p:attrNameLst>
                                          <p:attrName>style.visibility</p:attrName>
                                        </p:attrNameLst>
                                      </p:cBhvr>
                                      <p:to>
                                        <p:strVal val="visible"/>
                                      </p:to>
                                    </p:set>
                                    <p:animEffect transition="in" filter="fade">
                                      <p:cBhvr>
                                        <p:cTn id="14" dur="500"/>
                                        <p:tgtEl>
                                          <p:spTgt spid="467971">
                                            <p:txEl>
                                              <p:pRg st="6" end="6"/>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13314"/>
                                        </p:tgtEl>
                                        <p:attrNameLst>
                                          <p:attrName>style.visibility</p:attrName>
                                        </p:attrNameLst>
                                      </p:cBhvr>
                                      <p:to>
                                        <p:strVal val="visible"/>
                                      </p:to>
                                    </p:set>
                                    <p:animEffect transition="in" filter="fade">
                                      <p:cBhvr>
                                        <p:cTn id="17" dur="500"/>
                                        <p:tgtEl>
                                          <p:spTgt spid="133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67971">
                                            <p:txEl>
                                              <p:pRg st="8" end="8"/>
                                            </p:txEl>
                                          </p:spTgt>
                                        </p:tgtEl>
                                        <p:attrNameLst>
                                          <p:attrName>style.visibility</p:attrName>
                                        </p:attrNameLst>
                                      </p:cBhvr>
                                      <p:to>
                                        <p:strVal val="visible"/>
                                      </p:to>
                                    </p:set>
                                    <p:animEffect transition="in" filter="fade">
                                      <p:cBhvr>
                                        <p:cTn id="22" dur="500"/>
                                        <p:tgtEl>
                                          <p:spTgt spid="467971">
                                            <p:txEl>
                                              <p:pRg st="8" end="8"/>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67971">
                                            <p:txEl>
                                              <p:pRg st="9" end="9"/>
                                            </p:txEl>
                                          </p:spTgt>
                                        </p:tgtEl>
                                        <p:attrNameLst>
                                          <p:attrName>style.visibility</p:attrName>
                                        </p:attrNameLst>
                                      </p:cBhvr>
                                      <p:to>
                                        <p:strVal val="visible"/>
                                      </p:to>
                                    </p:set>
                                    <p:animEffect transition="in" filter="fade">
                                      <p:cBhvr>
                                        <p:cTn id="25" dur="500"/>
                                        <p:tgtEl>
                                          <p:spTgt spid="467971">
                                            <p:txEl>
                                              <p:pRg st="9" end="9"/>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3316"/>
                                        </p:tgtEl>
                                        <p:attrNameLst>
                                          <p:attrName>style.visibility</p:attrName>
                                        </p:attrNameLst>
                                      </p:cBhvr>
                                      <p:to>
                                        <p:strVal val="visible"/>
                                      </p:to>
                                    </p:set>
                                    <p:animEffect transition="in" filter="fade">
                                      <p:cBhvr>
                                        <p:cTn id="28" dur="5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7971"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41061" y="-23097"/>
            <a:ext cx="12274122" cy="6904194"/>
          </a:xfrm>
          <a:prstGeom prst="rect">
            <a:avLst/>
          </a:prstGeom>
        </p:spPr>
      </p:pic>
      <p:sp>
        <p:nvSpPr>
          <p:cNvPr id="14339" name="Rectangle 2"/>
          <p:cNvSpPr>
            <a:spLocks noGrp="1" noChangeArrowheads="1"/>
          </p:cNvSpPr>
          <p:nvPr>
            <p:ph type="title"/>
          </p:nvPr>
        </p:nvSpPr>
        <p:spPr>
          <a:xfrm>
            <a:off x="1381539" y="-30163"/>
            <a:ext cx="10515600" cy="1325563"/>
          </a:xfrm>
        </p:spPr>
        <p:txBody>
          <a:bodyPr/>
          <a:lstStyle/>
          <a:p>
            <a:pPr algn="r" eaLnBrk="1" hangingPunct="1"/>
            <a:r>
              <a:rPr lang="en-US" altLang="en-US" dirty="0" smtClean="0">
                <a:latin typeface="Britannic Bold" panose="020B0903060703020204" pitchFamily="34" charset="0"/>
              </a:rPr>
              <a:t>How inferior mirages work….</a:t>
            </a:r>
          </a:p>
        </p:txBody>
      </p:sp>
      <p:pic>
        <p:nvPicPr>
          <p:cNvPr id="14340"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62340" y="1007164"/>
            <a:ext cx="6092686" cy="5748083"/>
          </a:xfrm>
        </p:spPr>
      </p:pic>
      <p:sp>
        <p:nvSpPr>
          <p:cNvPr id="470021" name="Text Box 5"/>
          <p:cNvSpPr txBox="1">
            <a:spLocks noChangeArrowheads="1"/>
          </p:cNvSpPr>
          <p:nvPr/>
        </p:nvSpPr>
        <p:spPr bwMode="auto">
          <a:xfrm>
            <a:off x="3208683" y="1741704"/>
            <a:ext cx="152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altLang="en-US" b="1" dirty="0">
                <a:solidFill>
                  <a:srgbClr val="0033CC"/>
                </a:solidFill>
                <a:effectLst>
                  <a:outerShdw blurRad="38100" dist="38100" dir="2700000" algn="tl">
                    <a:srgbClr val="C0C0C0"/>
                  </a:outerShdw>
                </a:effectLst>
                <a:latin typeface="Tahoma" panose="020B0604030504040204" pitchFamily="34" charset="0"/>
              </a:rPr>
              <a:t>COOL AIR</a:t>
            </a:r>
          </a:p>
        </p:txBody>
      </p:sp>
      <p:sp>
        <p:nvSpPr>
          <p:cNvPr id="14343" name="Rectangle 6"/>
          <p:cNvSpPr>
            <a:spLocks noChangeArrowheads="1"/>
          </p:cNvSpPr>
          <p:nvPr/>
        </p:nvSpPr>
        <p:spPr bwMode="auto">
          <a:xfrm>
            <a:off x="228600" y="3291484"/>
            <a:ext cx="5668617" cy="533400"/>
          </a:xfrm>
          <a:prstGeom prst="rect">
            <a:avLst/>
          </a:prstGeom>
          <a:solidFill>
            <a:srgbClr val="FF0000">
              <a:alpha val="12941"/>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0" name="Rectangle 3"/>
          <p:cNvSpPr txBox="1">
            <a:spLocks noChangeArrowheads="1"/>
          </p:cNvSpPr>
          <p:nvPr/>
        </p:nvSpPr>
        <p:spPr>
          <a:xfrm>
            <a:off x="6437896" y="1328057"/>
            <a:ext cx="5565214" cy="542719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b="1" dirty="0" smtClean="0">
                <a:solidFill>
                  <a:srgbClr val="FF3399"/>
                </a:solidFill>
                <a:effectLst>
                  <a:outerShdw blurRad="38100" dist="38100" dir="2700000" algn="tl">
                    <a:srgbClr val="000000">
                      <a:alpha val="43137"/>
                    </a:srgbClr>
                  </a:outerShdw>
                </a:effectLst>
              </a:rPr>
              <a:t>Change in air density </a:t>
            </a:r>
            <a:r>
              <a:rPr lang="en-US" altLang="en-US" sz="2400" dirty="0" smtClean="0"/>
              <a:t>= gradual bending of light rays</a:t>
            </a:r>
          </a:p>
          <a:p>
            <a:endParaRPr lang="en-US" altLang="en-US" sz="2400" dirty="0" smtClean="0"/>
          </a:p>
          <a:p>
            <a:r>
              <a:rPr lang="en-US" altLang="en-US" sz="2400" dirty="0" smtClean="0"/>
              <a:t>Near the earth’s surface light traveling through less dense air develops a </a:t>
            </a:r>
            <a:r>
              <a:rPr lang="en-US" altLang="en-US" sz="2400" b="1" dirty="0" smtClean="0">
                <a:solidFill>
                  <a:srgbClr val="FF3399"/>
                </a:solidFill>
                <a:effectLst>
                  <a:outerShdw blurRad="38100" dist="38100" dir="2700000" algn="tl">
                    <a:srgbClr val="000000">
                      <a:alpha val="43137"/>
                    </a:srgbClr>
                  </a:outerShdw>
                </a:effectLst>
              </a:rPr>
              <a:t>curvature in a direction OPPOSITE to the Earth’s Curvature</a:t>
            </a:r>
            <a:r>
              <a:rPr lang="en-US" altLang="en-US" sz="2400" dirty="0" smtClean="0"/>
              <a:t>.</a:t>
            </a:r>
          </a:p>
          <a:p>
            <a:endParaRPr lang="en-US" altLang="en-US" sz="2400" dirty="0"/>
          </a:p>
          <a:p>
            <a:r>
              <a:rPr lang="en-US" altLang="en-US" sz="2400" dirty="0"/>
              <a:t>When light rays pass from hotter to colder, they </a:t>
            </a:r>
            <a:r>
              <a:rPr lang="en-US" altLang="en-US" sz="2400" b="1" dirty="0">
                <a:solidFill>
                  <a:srgbClr val="FF3399"/>
                </a:solidFill>
                <a:effectLst>
                  <a:outerShdw blurRad="38100" dist="38100" dir="2700000" algn="tl">
                    <a:srgbClr val="000000">
                      <a:alpha val="43137"/>
                    </a:srgbClr>
                  </a:outerShdw>
                </a:effectLst>
              </a:rPr>
              <a:t>bend toward the direction of the cooler</a:t>
            </a:r>
            <a:r>
              <a:rPr lang="en-US" altLang="en-US" sz="2400" dirty="0"/>
              <a:t> air. </a:t>
            </a:r>
          </a:p>
          <a:p>
            <a:endParaRPr lang="en-US" altLang="en-US" sz="2400" dirty="0" smtClean="0"/>
          </a:p>
          <a:p>
            <a:r>
              <a:rPr lang="en-US" altLang="en-US" sz="2400" dirty="0" smtClean="0"/>
              <a:t>Makes objects appear below (or above) where they are, often inverted (upside down).</a:t>
            </a:r>
          </a:p>
          <a:p>
            <a:endParaRPr lang="en-US" altLang="en-US" sz="2400" dirty="0" smtClean="0"/>
          </a:p>
          <a:p>
            <a:r>
              <a:rPr lang="en-US" altLang="en-US" sz="2400" b="1" dirty="0" smtClean="0">
                <a:solidFill>
                  <a:srgbClr val="FF3399"/>
                </a:solidFill>
                <a:effectLst>
                  <a:outerShdw blurRad="38100" dist="38100" dir="2700000" algn="tl">
                    <a:srgbClr val="000000">
                      <a:alpha val="43137"/>
                    </a:srgbClr>
                  </a:outerShdw>
                </a:effectLst>
              </a:rPr>
              <a:t>Human </a:t>
            </a:r>
            <a:r>
              <a:rPr lang="en-US" altLang="en-US" sz="2400" b="1" smtClean="0">
                <a:solidFill>
                  <a:srgbClr val="FF3399"/>
                </a:solidFill>
                <a:effectLst>
                  <a:outerShdw blurRad="38100" dist="38100" dir="2700000" algn="tl">
                    <a:srgbClr val="000000">
                      <a:alpha val="43137"/>
                    </a:srgbClr>
                  </a:outerShdw>
                </a:effectLst>
              </a:rPr>
              <a:t>brain perceives </a:t>
            </a:r>
            <a:r>
              <a:rPr lang="en-US" altLang="en-US" sz="2400" b="1" dirty="0" smtClean="0">
                <a:solidFill>
                  <a:srgbClr val="FF3399"/>
                </a:solidFill>
                <a:effectLst>
                  <a:outerShdw blurRad="38100" dist="38100" dir="2700000" algn="tl">
                    <a:srgbClr val="000000">
                      <a:alpha val="43137"/>
                    </a:srgbClr>
                  </a:outerShdw>
                </a:effectLst>
              </a:rPr>
              <a:t>light as traveling in a straight line.</a:t>
            </a:r>
            <a:endParaRPr lang="en-US" altLang="en-US" sz="2400" b="1" dirty="0">
              <a:solidFill>
                <a:srgbClr val="FF3399"/>
              </a:solidFill>
              <a:effectLst>
                <a:outerShdw blurRad="38100" dist="38100" dir="2700000" algn="tl">
                  <a:srgbClr val="000000">
                    <a:alpha val="43137"/>
                  </a:srgbClr>
                </a:outerShdw>
              </a:effectLst>
            </a:endParaRPr>
          </a:p>
        </p:txBody>
      </p:sp>
      <p:sp>
        <p:nvSpPr>
          <p:cNvPr id="470020" name="Text Box 4"/>
          <p:cNvSpPr txBox="1">
            <a:spLocks noChangeArrowheads="1"/>
          </p:cNvSpPr>
          <p:nvPr/>
        </p:nvSpPr>
        <p:spPr bwMode="auto">
          <a:xfrm>
            <a:off x="1222513" y="3308568"/>
            <a:ext cx="1219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altLang="en-US" b="1" dirty="0">
                <a:solidFill>
                  <a:srgbClr val="FF0000"/>
                </a:solidFill>
                <a:effectLst>
                  <a:outerShdw blurRad="38100" dist="38100" dir="2700000" algn="tl">
                    <a:srgbClr val="C0C0C0"/>
                  </a:outerShdw>
                </a:effectLst>
                <a:latin typeface="Tahoma" panose="020B0604030504040204" pitchFamily="34" charset="0"/>
              </a:rPr>
              <a:t>HOT AIR</a:t>
            </a:r>
          </a:p>
        </p:txBody>
      </p:sp>
      <p:pic>
        <p:nvPicPr>
          <p:cNvPr id="1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4093" y="5144779"/>
            <a:ext cx="2087314" cy="1468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265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41061" y="-23097"/>
            <a:ext cx="12274122" cy="6904194"/>
          </a:xfrm>
          <a:prstGeom prst="rect">
            <a:avLst/>
          </a:prstGeom>
        </p:spPr>
      </p:pic>
      <p:sp>
        <p:nvSpPr>
          <p:cNvPr id="16387" name="Rectangle 2"/>
          <p:cNvSpPr>
            <a:spLocks noGrp="1" noChangeArrowheads="1"/>
          </p:cNvSpPr>
          <p:nvPr>
            <p:ph type="title"/>
          </p:nvPr>
        </p:nvSpPr>
        <p:spPr>
          <a:xfrm>
            <a:off x="274750" y="-68351"/>
            <a:ext cx="4800600" cy="1371600"/>
          </a:xfrm>
        </p:spPr>
        <p:txBody>
          <a:bodyPr/>
          <a:lstStyle/>
          <a:p>
            <a:pPr eaLnBrk="1" hangingPunct="1"/>
            <a:r>
              <a:rPr lang="en-US" altLang="en-US" dirty="0" smtClean="0">
                <a:latin typeface="Britannic Bold" panose="020B0903060703020204" pitchFamily="34" charset="0"/>
              </a:rPr>
              <a:t>Superior Mirages</a:t>
            </a:r>
          </a:p>
        </p:txBody>
      </p:sp>
      <p:sp>
        <p:nvSpPr>
          <p:cNvPr id="472067" name="Rectangle 3"/>
          <p:cNvSpPr>
            <a:spLocks noGrp="1" noChangeArrowheads="1"/>
          </p:cNvSpPr>
          <p:nvPr>
            <p:ph type="body" idx="1"/>
          </p:nvPr>
        </p:nvSpPr>
        <p:spPr>
          <a:xfrm>
            <a:off x="310305" y="1303249"/>
            <a:ext cx="5562600" cy="5105400"/>
          </a:xfrm>
        </p:spPr>
        <p:txBody>
          <a:bodyPr/>
          <a:lstStyle/>
          <a:p>
            <a:pPr eaLnBrk="1" hangingPunct="1">
              <a:lnSpc>
                <a:spcPct val="80000"/>
              </a:lnSpc>
            </a:pPr>
            <a:r>
              <a:rPr lang="en-US" altLang="en-US" sz="2200" dirty="0"/>
              <a:t>The air close to the surface must be </a:t>
            </a:r>
            <a:r>
              <a:rPr lang="en-US" altLang="en-US" sz="2200" b="1" dirty="0">
                <a:solidFill>
                  <a:srgbClr val="FF3399"/>
                </a:solidFill>
                <a:effectLst>
                  <a:outerShdw blurRad="38100" dist="38100" dir="2700000" algn="tl">
                    <a:srgbClr val="000000">
                      <a:alpha val="43137"/>
                    </a:srgbClr>
                  </a:outerShdw>
                </a:effectLst>
              </a:rPr>
              <a:t>much colder</a:t>
            </a:r>
            <a:r>
              <a:rPr lang="en-US" altLang="en-US" sz="2200" dirty="0"/>
              <a:t> than the air above it. </a:t>
            </a:r>
          </a:p>
          <a:p>
            <a:pPr eaLnBrk="1" hangingPunct="1">
              <a:lnSpc>
                <a:spcPct val="80000"/>
              </a:lnSpc>
            </a:pPr>
            <a:endParaRPr lang="en-US" altLang="en-US" sz="2200" dirty="0"/>
          </a:p>
          <a:p>
            <a:pPr eaLnBrk="1" hangingPunct="1">
              <a:lnSpc>
                <a:spcPct val="80000"/>
              </a:lnSpc>
            </a:pPr>
            <a:r>
              <a:rPr lang="en-US" altLang="en-US" sz="2200" dirty="0"/>
              <a:t>This condition is common over </a:t>
            </a:r>
            <a:r>
              <a:rPr lang="en-US" altLang="en-US" sz="2200" b="1" dirty="0">
                <a:solidFill>
                  <a:srgbClr val="FF3399"/>
                </a:solidFill>
                <a:effectLst>
                  <a:outerShdw blurRad="38100" dist="38100" dir="2700000" algn="tl">
                    <a:srgbClr val="000000">
                      <a:alpha val="43137"/>
                    </a:srgbClr>
                  </a:outerShdw>
                </a:effectLst>
              </a:rPr>
              <a:t>snow, ice and cold water surfaces</a:t>
            </a:r>
            <a:r>
              <a:rPr lang="en-US" altLang="en-US" sz="2200" dirty="0"/>
              <a:t>. </a:t>
            </a:r>
          </a:p>
          <a:p>
            <a:pPr eaLnBrk="1" hangingPunct="1">
              <a:lnSpc>
                <a:spcPct val="80000"/>
              </a:lnSpc>
            </a:pPr>
            <a:endParaRPr lang="en-US" altLang="en-US" sz="2200" dirty="0"/>
          </a:p>
          <a:p>
            <a:pPr eaLnBrk="1" hangingPunct="1">
              <a:lnSpc>
                <a:spcPct val="80000"/>
              </a:lnSpc>
            </a:pPr>
            <a:r>
              <a:rPr lang="en-US" altLang="en-US" sz="2200" dirty="0"/>
              <a:t>When very cold air lies below warm air, light rays are bent downward toward the surface, thus tricking our eyes into thinking an object is located higher or is taller in appearance than it actually is. </a:t>
            </a:r>
          </a:p>
        </p:txBody>
      </p:sp>
      <p:pic>
        <p:nvPicPr>
          <p:cNvPr id="1638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5812" y="224877"/>
            <a:ext cx="5592219" cy="34327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639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5813" y="3657600"/>
            <a:ext cx="5592219" cy="31185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639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346" y="5060090"/>
            <a:ext cx="5334000" cy="1716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82961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7206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720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41061" y="-23097"/>
            <a:ext cx="12274122" cy="6904194"/>
          </a:xfrm>
          <a:prstGeom prst="rect">
            <a:avLst/>
          </a:prstGeom>
        </p:spPr>
      </p:pic>
      <p:sp>
        <p:nvSpPr>
          <p:cNvPr id="17410" name="Rectangle 2"/>
          <p:cNvSpPr>
            <a:spLocks noGrp="1" noChangeArrowheads="1"/>
          </p:cNvSpPr>
          <p:nvPr>
            <p:ph type="title"/>
          </p:nvPr>
        </p:nvSpPr>
        <p:spPr>
          <a:xfrm>
            <a:off x="4914900" y="103546"/>
            <a:ext cx="6324600" cy="1143000"/>
          </a:xfrm>
        </p:spPr>
        <p:txBody>
          <a:bodyPr/>
          <a:lstStyle/>
          <a:p>
            <a:pPr algn="r" eaLnBrk="1" hangingPunct="1"/>
            <a:r>
              <a:rPr lang="en-US" altLang="en-US" dirty="0" smtClean="0">
                <a:latin typeface="Britannic Bold" panose="020B0903060703020204" pitchFamily="34" charset="0"/>
              </a:rPr>
              <a:t>Superior Mirages</a:t>
            </a:r>
          </a:p>
        </p:txBody>
      </p:sp>
      <p:pic>
        <p:nvPicPr>
          <p:cNvPr id="174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327" y="2941711"/>
            <a:ext cx="5580706" cy="35735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73094" name="Rectangle 6"/>
          <p:cNvSpPr>
            <a:spLocks noChangeArrowheads="1"/>
          </p:cNvSpPr>
          <p:nvPr/>
        </p:nvSpPr>
        <p:spPr bwMode="auto">
          <a:xfrm>
            <a:off x="532327" y="1672067"/>
            <a:ext cx="5580706"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l">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l">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l">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l">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defRPr/>
            </a:pPr>
            <a:r>
              <a:rPr lang="en-US" altLang="en-US" b="1" dirty="0">
                <a:solidFill>
                  <a:srgbClr val="FF0066"/>
                </a:solidFill>
                <a:effectLst>
                  <a:outerShdw blurRad="38100" dist="38100" dir="2700000" algn="tl">
                    <a:srgbClr val="C0C0C0"/>
                  </a:outerShdw>
                </a:effectLst>
              </a:rPr>
              <a:t>Towering:</a:t>
            </a:r>
            <a:r>
              <a:rPr lang="en-US" altLang="en-US" dirty="0"/>
              <a:t> changes in the apparent size of an object </a:t>
            </a:r>
          </a:p>
        </p:txBody>
      </p:sp>
      <p:sp>
        <p:nvSpPr>
          <p:cNvPr id="473095" name="Rectangle 7"/>
          <p:cNvSpPr>
            <a:spLocks noChangeArrowheads="1"/>
          </p:cNvSpPr>
          <p:nvPr/>
        </p:nvSpPr>
        <p:spPr bwMode="auto">
          <a:xfrm>
            <a:off x="6662810" y="1672067"/>
            <a:ext cx="5529190" cy="1960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l">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l">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l">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l">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defRPr/>
            </a:pPr>
            <a:r>
              <a:rPr lang="en-US" altLang="en-US" b="1" dirty="0">
                <a:solidFill>
                  <a:srgbClr val="FF0066"/>
                </a:solidFill>
                <a:effectLst>
                  <a:outerShdw blurRad="38100" dist="38100" dir="2700000" algn="tl">
                    <a:srgbClr val="C0C0C0"/>
                  </a:outerShdw>
                </a:effectLst>
              </a:rPr>
              <a:t>Looming:</a:t>
            </a:r>
            <a:r>
              <a:rPr lang="en-US" altLang="en-US" dirty="0"/>
              <a:t> Makes it appear object is suspended over the horizon.</a:t>
            </a:r>
          </a:p>
        </p:txBody>
      </p:sp>
      <p:pic>
        <p:nvPicPr>
          <p:cNvPr id="1741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4215" y="3362415"/>
            <a:ext cx="4551469" cy="31528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4241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13"/>
                                        </p:tgtEl>
                                        <p:attrNameLst>
                                          <p:attrName>style.visibility</p:attrName>
                                        </p:attrNameLst>
                                      </p:cBhvr>
                                      <p:to>
                                        <p:strVal val="visible"/>
                                      </p:to>
                                    </p:set>
                                    <p:animEffect transition="in" filter="fade">
                                      <p:cBhvr>
                                        <p:cTn id="7" dur="500"/>
                                        <p:tgtEl>
                                          <p:spTgt spid="174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416"/>
                                        </p:tgtEl>
                                        <p:attrNameLst>
                                          <p:attrName>style.visibility</p:attrName>
                                        </p:attrNameLst>
                                      </p:cBhvr>
                                      <p:to>
                                        <p:strVal val="visible"/>
                                      </p:to>
                                    </p:set>
                                    <p:animEffect transition="in" filter="fade">
                                      <p:cBhvr>
                                        <p:cTn id="12" dur="500"/>
                                        <p:tgtEl>
                                          <p:spTgt spid="17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1061" y="-23097"/>
            <a:ext cx="12274122" cy="6904194"/>
          </a:xfrm>
          <a:prstGeom prst="rect">
            <a:avLst/>
          </a:prstGeom>
        </p:spPr>
      </p:pic>
      <p:sp>
        <p:nvSpPr>
          <p:cNvPr id="18435" name="Rectangle 2"/>
          <p:cNvSpPr>
            <a:spLocks noGrp="1" noChangeArrowheads="1"/>
          </p:cNvSpPr>
          <p:nvPr>
            <p:ph type="title"/>
          </p:nvPr>
        </p:nvSpPr>
        <p:spPr>
          <a:xfrm>
            <a:off x="1482143" y="99142"/>
            <a:ext cx="9786871" cy="944048"/>
          </a:xfrm>
        </p:spPr>
        <p:txBody>
          <a:bodyPr/>
          <a:lstStyle/>
          <a:p>
            <a:pPr algn="r" eaLnBrk="1" hangingPunct="1"/>
            <a:r>
              <a:rPr lang="en-US" altLang="en-US" dirty="0" smtClean="0">
                <a:latin typeface="Britannic Bold" panose="020B0903060703020204" pitchFamily="34" charset="0"/>
              </a:rPr>
              <a:t>Fata Morgana</a:t>
            </a:r>
          </a:p>
        </p:txBody>
      </p:sp>
      <p:sp>
        <p:nvSpPr>
          <p:cNvPr id="18436" name="Rectangle 3"/>
          <p:cNvSpPr>
            <a:spLocks noGrp="1" noChangeArrowheads="1"/>
          </p:cNvSpPr>
          <p:nvPr>
            <p:ph type="body" idx="1"/>
          </p:nvPr>
        </p:nvSpPr>
        <p:spPr>
          <a:xfrm>
            <a:off x="4885484" y="1166018"/>
            <a:ext cx="6951371" cy="4525963"/>
          </a:xfrm>
        </p:spPr>
        <p:txBody>
          <a:bodyPr/>
          <a:lstStyle/>
          <a:p>
            <a:pPr eaLnBrk="1" hangingPunct="1"/>
            <a:r>
              <a:rPr lang="en-US" altLang="en-US" dirty="0"/>
              <a:t>Named after the sister of King Arthur</a:t>
            </a:r>
          </a:p>
          <a:p>
            <a:pPr eaLnBrk="1" hangingPunct="1"/>
            <a:endParaRPr lang="en-US" altLang="en-US" sz="1600" dirty="0"/>
          </a:p>
          <a:p>
            <a:pPr eaLnBrk="1" hangingPunct="1"/>
            <a:r>
              <a:rPr lang="en-US" altLang="en-US" dirty="0" err="1"/>
              <a:t>a.k.a</a:t>
            </a:r>
            <a:r>
              <a:rPr lang="en-US" altLang="en-US" dirty="0"/>
              <a:t> Morgan La Fey –An evil witch, rival of Merlyn.</a:t>
            </a:r>
          </a:p>
          <a:p>
            <a:pPr eaLnBrk="1" hangingPunct="1"/>
            <a:endParaRPr lang="en-US" altLang="en-US" sz="1400" dirty="0"/>
          </a:p>
          <a:p>
            <a:pPr eaLnBrk="1" hangingPunct="1"/>
            <a:r>
              <a:rPr lang="en-US" altLang="en-US" dirty="0"/>
              <a:t>Credited with the ability to create towering castles out of thin air.</a:t>
            </a:r>
          </a:p>
        </p:txBody>
      </p:sp>
      <p:pic>
        <p:nvPicPr>
          <p:cNvPr id="1843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787" y="99140"/>
            <a:ext cx="4376849" cy="65066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7170" name="Picture 2" descr="http://www.islandnet.com/%7Esee/weather/graphics/photos/fatamor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3793" y="4604807"/>
            <a:ext cx="5717191" cy="20010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21663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fade">
                                      <p:cBhvr>
                                        <p:cTn id="7" dur="500"/>
                                        <p:tgtEl>
                                          <p:spTgt spid="184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436">
                                            <p:txEl>
                                              <p:pRg st="2" end="2"/>
                                            </p:txEl>
                                          </p:spTgt>
                                        </p:tgtEl>
                                        <p:attrNameLst>
                                          <p:attrName>style.visibility</p:attrName>
                                        </p:attrNameLst>
                                      </p:cBhvr>
                                      <p:to>
                                        <p:strVal val="visible"/>
                                      </p:to>
                                    </p:set>
                                    <p:animEffect transition="in" filter="fade">
                                      <p:cBhvr>
                                        <p:cTn id="12" dur="500"/>
                                        <p:tgtEl>
                                          <p:spTgt spid="1843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436">
                                            <p:txEl>
                                              <p:pRg st="4" end="4"/>
                                            </p:txEl>
                                          </p:spTgt>
                                        </p:tgtEl>
                                        <p:attrNameLst>
                                          <p:attrName>style.visibility</p:attrName>
                                        </p:attrNameLst>
                                      </p:cBhvr>
                                      <p:to>
                                        <p:strVal val="visible"/>
                                      </p:to>
                                    </p:set>
                                    <p:animEffect transition="in" filter="fade">
                                      <p:cBhvr>
                                        <p:cTn id="17" dur="500"/>
                                        <p:tgtEl>
                                          <p:spTgt spid="1843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41061" y="-23097"/>
            <a:ext cx="12274122" cy="6904194"/>
          </a:xfrm>
          <a:prstGeom prst="rect">
            <a:avLst/>
          </a:prstGeom>
        </p:spPr>
      </p:pic>
      <p:pic>
        <p:nvPicPr>
          <p:cNvPr id="1946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1224" y="3452097"/>
            <a:ext cx="4572000" cy="3429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9461" name="Rectangle 4"/>
          <p:cNvSpPr>
            <a:spLocks noGrp="1" noChangeArrowheads="1"/>
          </p:cNvSpPr>
          <p:nvPr>
            <p:ph type="title"/>
          </p:nvPr>
        </p:nvSpPr>
        <p:spPr>
          <a:xfrm>
            <a:off x="339144" y="-79373"/>
            <a:ext cx="4572000" cy="1447800"/>
          </a:xfrm>
        </p:spPr>
        <p:txBody>
          <a:bodyPr/>
          <a:lstStyle/>
          <a:p>
            <a:pPr eaLnBrk="1" hangingPunct="1"/>
            <a:r>
              <a:rPr lang="en-US" altLang="en-US" dirty="0" smtClean="0">
                <a:latin typeface="Britannic Bold" panose="020B0903060703020204" pitchFamily="34" charset="0"/>
                <a:cs typeface="Adobe Arabic" panose="02040503050201020203" pitchFamily="18" charset="-78"/>
              </a:rPr>
              <a:t>Fata Morgana</a:t>
            </a:r>
          </a:p>
        </p:txBody>
      </p:sp>
      <p:sp>
        <p:nvSpPr>
          <p:cNvPr id="475141" name="Rectangle 5"/>
          <p:cNvSpPr>
            <a:spLocks noGrp="1" noChangeArrowheads="1"/>
          </p:cNvSpPr>
          <p:nvPr>
            <p:ph type="body" idx="1"/>
          </p:nvPr>
        </p:nvSpPr>
        <p:spPr>
          <a:xfrm>
            <a:off x="339143" y="1368427"/>
            <a:ext cx="6847267" cy="5328587"/>
          </a:xfrm>
        </p:spPr>
        <p:txBody>
          <a:bodyPr>
            <a:normAutofit lnSpcReduction="10000"/>
          </a:bodyPr>
          <a:lstStyle/>
          <a:p>
            <a:pPr eaLnBrk="1" hangingPunct="1">
              <a:lnSpc>
                <a:spcPct val="80000"/>
              </a:lnSpc>
            </a:pPr>
            <a:r>
              <a:rPr lang="en-US" altLang="en-US" sz="3200" dirty="0"/>
              <a:t>A complex mirage in which distant objects are </a:t>
            </a:r>
            <a:r>
              <a:rPr lang="en-US" altLang="en-US" sz="3200" dirty="0">
                <a:solidFill>
                  <a:srgbClr val="FF0066"/>
                </a:solidFill>
              </a:rPr>
              <a:t>distorted as well as elongated vertically</a:t>
            </a:r>
            <a:r>
              <a:rPr lang="en-US" altLang="en-US" sz="3200" dirty="0"/>
              <a:t>. </a:t>
            </a:r>
          </a:p>
          <a:p>
            <a:pPr eaLnBrk="1" hangingPunct="1">
              <a:lnSpc>
                <a:spcPct val="80000"/>
              </a:lnSpc>
            </a:pPr>
            <a:endParaRPr lang="en-US" altLang="en-US" sz="3200" dirty="0"/>
          </a:p>
          <a:p>
            <a:pPr eaLnBrk="1" hangingPunct="1">
              <a:lnSpc>
                <a:spcPct val="80000"/>
              </a:lnSpc>
            </a:pPr>
            <a:r>
              <a:rPr lang="en-US" altLang="en-US" sz="3200" dirty="0"/>
              <a:t>For example, a relatively flat shoreline may appear to have tall cliffs, columns, and pedestals. </a:t>
            </a:r>
            <a:endParaRPr lang="en-US" altLang="en-US" sz="3200" dirty="0" smtClean="0"/>
          </a:p>
          <a:p>
            <a:pPr eaLnBrk="1" hangingPunct="1">
              <a:lnSpc>
                <a:spcPct val="80000"/>
              </a:lnSpc>
            </a:pPr>
            <a:endParaRPr lang="en-US" altLang="en-US" sz="3200" dirty="0"/>
          </a:p>
          <a:p>
            <a:pPr>
              <a:lnSpc>
                <a:spcPct val="80000"/>
              </a:lnSpc>
            </a:pPr>
            <a:r>
              <a:rPr lang="en-US" altLang="en-US" sz="3200" dirty="0"/>
              <a:t>The phenomenon occurs under much the same meteorological conditions as the </a:t>
            </a:r>
            <a:r>
              <a:rPr lang="en-US" altLang="en-US" sz="3200" dirty="0">
                <a:solidFill>
                  <a:srgbClr val="FF0066"/>
                </a:solidFill>
              </a:rPr>
              <a:t>superior mirage</a:t>
            </a:r>
            <a:r>
              <a:rPr lang="en-US" altLang="en-US" sz="3200" dirty="0"/>
              <a:t> with inversion, and </a:t>
            </a:r>
            <a:r>
              <a:rPr lang="en-US" altLang="en-US" sz="3200" dirty="0">
                <a:solidFill>
                  <a:srgbClr val="FF0066"/>
                </a:solidFill>
              </a:rPr>
              <a:t>contains features of both towering and inversion</a:t>
            </a:r>
            <a:r>
              <a:rPr lang="en-US" altLang="en-US" sz="3200" dirty="0"/>
              <a:t>.</a:t>
            </a:r>
          </a:p>
          <a:p>
            <a:pPr eaLnBrk="1" hangingPunct="1">
              <a:lnSpc>
                <a:spcPct val="80000"/>
              </a:lnSpc>
            </a:pPr>
            <a:endParaRPr lang="en-US" altLang="en-US" sz="2400" dirty="0"/>
          </a:p>
        </p:txBody>
      </p:sp>
      <p:pic>
        <p:nvPicPr>
          <p:cNvPr id="1946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1224" y="1368427"/>
            <a:ext cx="4572000" cy="30432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945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1224" y="-1222373"/>
            <a:ext cx="4572000" cy="3429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7868210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7514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514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41061" y="-23097"/>
            <a:ext cx="12274122" cy="6904194"/>
          </a:xfrm>
          <a:prstGeom prst="rect">
            <a:avLst/>
          </a:prstGeom>
        </p:spPr>
      </p:pic>
      <p:sp>
        <p:nvSpPr>
          <p:cNvPr id="20483" name="Rectangle 3"/>
          <p:cNvSpPr>
            <a:spLocks noGrp="1" noChangeArrowheads="1"/>
          </p:cNvSpPr>
          <p:nvPr>
            <p:ph type="title"/>
          </p:nvPr>
        </p:nvSpPr>
        <p:spPr>
          <a:xfrm>
            <a:off x="-154547" y="287273"/>
            <a:ext cx="2640169" cy="1143000"/>
          </a:xfrm>
        </p:spPr>
        <p:txBody>
          <a:bodyPr/>
          <a:lstStyle/>
          <a:p>
            <a:pPr algn="ctr" eaLnBrk="1" hangingPunct="1"/>
            <a:r>
              <a:rPr lang="en-US" altLang="en-US" dirty="0" smtClean="0">
                <a:latin typeface="Britannic Bold" panose="020B0903060703020204" pitchFamily="34" charset="0"/>
              </a:rPr>
              <a:t>Glory</a:t>
            </a:r>
          </a:p>
        </p:txBody>
      </p:sp>
      <p:sp>
        <p:nvSpPr>
          <p:cNvPr id="20484" name="Rectangle 4"/>
          <p:cNvSpPr>
            <a:spLocks noGrp="1" noChangeArrowheads="1"/>
          </p:cNvSpPr>
          <p:nvPr>
            <p:ph type="body" idx="1"/>
          </p:nvPr>
        </p:nvSpPr>
        <p:spPr>
          <a:xfrm>
            <a:off x="360609" y="1547230"/>
            <a:ext cx="4940338" cy="5150911"/>
          </a:xfrm>
        </p:spPr>
        <p:txBody>
          <a:bodyPr>
            <a:normAutofit fontScale="92500" lnSpcReduction="20000"/>
          </a:bodyPr>
          <a:lstStyle/>
          <a:p>
            <a:r>
              <a:rPr lang="en-US" altLang="en-US" dirty="0" smtClean="0"/>
              <a:t>Colored </a:t>
            </a:r>
            <a:r>
              <a:rPr lang="en-US" altLang="en-US" dirty="0"/>
              <a:t>rings surrounding the shadow of the </a:t>
            </a:r>
            <a:r>
              <a:rPr lang="en-US" altLang="en-US" dirty="0" smtClean="0"/>
              <a:t>airplane</a:t>
            </a:r>
          </a:p>
          <a:p>
            <a:endParaRPr lang="en-US" altLang="en-US" dirty="0" smtClean="0"/>
          </a:p>
          <a:p>
            <a:r>
              <a:rPr lang="en-US" altLang="en-US" dirty="0" smtClean="0"/>
              <a:t>Named </a:t>
            </a:r>
            <a:r>
              <a:rPr lang="en-US" altLang="en-US" dirty="0"/>
              <a:t>after the “halo” it produces around a person’s shadow</a:t>
            </a:r>
          </a:p>
          <a:p>
            <a:endParaRPr lang="en-US" altLang="en-US" dirty="0"/>
          </a:p>
          <a:p>
            <a:r>
              <a:rPr lang="en-US" altLang="en-US" dirty="0"/>
              <a:t>Can be see at the surface if the observer is located such that:</a:t>
            </a:r>
          </a:p>
          <a:p>
            <a:pPr lvl="1"/>
            <a:r>
              <a:rPr lang="en-US" altLang="en-US" sz="2500" dirty="0"/>
              <a:t>Above a layer of fog</a:t>
            </a:r>
          </a:p>
          <a:p>
            <a:pPr lvl="1"/>
            <a:r>
              <a:rPr lang="en-US" altLang="en-US" sz="2500" dirty="0"/>
              <a:t>Sun at his or her back</a:t>
            </a:r>
          </a:p>
          <a:p>
            <a:pPr lvl="1"/>
            <a:endParaRPr lang="en-US" altLang="en-US" sz="2500" dirty="0"/>
          </a:p>
          <a:p>
            <a:r>
              <a:rPr lang="en-US" altLang="en-US" dirty="0"/>
              <a:t>The shadow on the ground the glory will enshroud the observer’s </a:t>
            </a:r>
            <a:r>
              <a:rPr lang="en-US" altLang="en-US" dirty="0" smtClean="0"/>
              <a:t>head.</a:t>
            </a:r>
            <a:endParaRPr lang="en-US" altLang="en-US" dirty="0"/>
          </a:p>
        </p:txBody>
      </p:sp>
      <p:pic>
        <p:nvPicPr>
          <p:cNvPr id="2048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2732" y="1310310"/>
            <a:ext cx="3655334" cy="2741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048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92732" y="4234765"/>
            <a:ext cx="3655334" cy="24633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9" name="Rectangle 4"/>
          <p:cNvSpPr txBox="1">
            <a:spLocks noChangeArrowheads="1"/>
          </p:cNvSpPr>
          <p:nvPr/>
        </p:nvSpPr>
        <p:spPr>
          <a:xfrm>
            <a:off x="8207737" y="171249"/>
            <a:ext cx="3707089" cy="114299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smtClean="0"/>
              <a:t>Not usually seen when the observer is on the ground … Easier to see when in an airplane</a:t>
            </a:r>
          </a:p>
        </p:txBody>
      </p:sp>
      <p:pic>
        <p:nvPicPr>
          <p:cNvPr id="1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859" y="171249"/>
            <a:ext cx="266700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5941" y="3168203"/>
            <a:ext cx="2667918" cy="35299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550072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animEffect transition="in" filter="fade">
                                      <p:cBhvr>
                                        <p:cTn id="7" dur="500"/>
                                        <p:tgtEl>
                                          <p:spTgt spid="2048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0485"/>
                                        </p:tgtEl>
                                        <p:attrNameLst>
                                          <p:attrName>style.visibility</p:attrName>
                                        </p:attrNameLst>
                                      </p:cBhvr>
                                      <p:to>
                                        <p:strVal val="visible"/>
                                      </p:to>
                                    </p:set>
                                    <p:animEffect transition="in" filter="fade">
                                      <p:cBhvr>
                                        <p:cTn id="10" dur="500"/>
                                        <p:tgtEl>
                                          <p:spTgt spid="2048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20487"/>
                                        </p:tgtEl>
                                        <p:attrNameLst>
                                          <p:attrName>style.visibility</p:attrName>
                                        </p:attrNameLst>
                                      </p:cBhvr>
                                      <p:to>
                                        <p:strVal val="visible"/>
                                      </p:to>
                                    </p:set>
                                    <p:animEffect transition="in" filter="fade">
                                      <p:cBhvr>
                                        <p:cTn id="18" dur="500"/>
                                        <p:tgtEl>
                                          <p:spTgt spid="2048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0484">
                                            <p:txEl>
                                              <p:pRg st="2" end="2"/>
                                            </p:txEl>
                                          </p:spTgt>
                                        </p:tgtEl>
                                        <p:attrNameLst>
                                          <p:attrName>style.visibility</p:attrName>
                                        </p:attrNameLst>
                                      </p:cBhvr>
                                      <p:to>
                                        <p:strVal val="visible"/>
                                      </p:to>
                                    </p:set>
                                    <p:animEffect transition="in" filter="fade">
                                      <p:cBhvr>
                                        <p:cTn id="23" dur="500"/>
                                        <p:tgtEl>
                                          <p:spTgt spid="2048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0484">
                                            <p:txEl>
                                              <p:pRg st="4" end="4"/>
                                            </p:txEl>
                                          </p:spTgt>
                                        </p:tgtEl>
                                        <p:attrNameLst>
                                          <p:attrName>style.visibility</p:attrName>
                                        </p:attrNameLst>
                                      </p:cBhvr>
                                      <p:to>
                                        <p:strVal val="visible"/>
                                      </p:to>
                                    </p:set>
                                    <p:animEffect transition="in" filter="fade">
                                      <p:cBhvr>
                                        <p:cTn id="28" dur="500"/>
                                        <p:tgtEl>
                                          <p:spTgt spid="20484">
                                            <p:txEl>
                                              <p:pRg st="4" end="4"/>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0484">
                                            <p:txEl>
                                              <p:pRg st="5" end="5"/>
                                            </p:txEl>
                                          </p:spTgt>
                                        </p:tgtEl>
                                        <p:attrNameLst>
                                          <p:attrName>style.visibility</p:attrName>
                                        </p:attrNameLst>
                                      </p:cBhvr>
                                      <p:to>
                                        <p:strVal val="visible"/>
                                      </p:to>
                                    </p:set>
                                    <p:animEffect transition="in" filter="fade">
                                      <p:cBhvr>
                                        <p:cTn id="31" dur="500"/>
                                        <p:tgtEl>
                                          <p:spTgt spid="20484">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0484">
                                            <p:txEl>
                                              <p:pRg st="6" end="6"/>
                                            </p:txEl>
                                          </p:spTgt>
                                        </p:tgtEl>
                                        <p:attrNameLst>
                                          <p:attrName>style.visibility</p:attrName>
                                        </p:attrNameLst>
                                      </p:cBhvr>
                                      <p:to>
                                        <p:strVal val="visible"/>
                                      </p:to>
                                    </p:set>
                                    <p:animEffect transition="in" filter="fade">
                                      <p:cBhvr>
                                        <p:cTn id="34" dur="500"/>
                                        <p:tgtEl>
                                          <p:spTgt spid="20484">
                                            <p:txEl>
                                              <p:pRg st="6" end="6"/>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484">
                                            <p:txEl>
                                              <p:pRg st="8" end="8"/>
                                            </p:txEl>
                                          </p:spTgt>
                                        </p:tgtEl>
                                        <p:attrNameLst>
                                          <p:attrName>style.visibility</p:attrName>
                                        </p:attrNameLst>
                                      </p:cBhvr>
                                      <p:to>
                                        <p:strVal val="visible"/>
                                      </p:to>
                                    </p:set>
                                    <p:animEffect transition="in" filter="fade">
                                      <p:cBhvr>
                                        <p:cTn id="42" dur="500"/>
                                        <p:tgtEl>
                                          <p:spTgt spid="20484">
                                            <p:txEl>
                                              <p:pRg st="8" end="8"/>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41061" y="-23097"/>
            <a:ext cx="12274122" cy="6904194"/>
          </a:xfrm>
          <a:prstGeom prst="rect">
            <a:avLst/>
          </a:prstGeom>
        </p:spPr>
      </p:pic>
      <p:sp>
        <p:nvSpPr>
          <p:cNvPr id="22531" name="Rectangle 3"/>
          <p:cNvSpPr>
            <a:spLocks noGrp="1" noChangeArrowheads="1"/>
          </p:cNvSpPr>
          <p:nvPr>
            <p:ph type="title"/>
          </p:nvPr>
        </p:nvSpPr>
        <p:spPr>
          <a:xfrm>
            <a:off x="437882" y="4338"/>
            <a:ext cx="8229600" cy="1143000"/>
          </a:xfrm>
        </p:spPr>
        <p:txBody>
          <a:bodyPr/>
          <a:lstStyle/>
          <a:p>
            <a:pPr eaLnBrk="1" hangingPunct="1"/>
            <a:r>
              <a:rPr lang="en-US" altLang="en-US" dirty="0" smtClean="0">
                <a:latin typeface="Britannic Bold" panose="020B0903060703020204" pitchFamily="34" charset="0"/>
              </a:rPr>
              <a:t>Corona</a:t>
            </a:r>
          </a:p>
        </p:txBody>
      </p:sp>
      <p:sp>
        <p:nvSpPr>
          <p:cNvPr id="22532" name="Rectangle 4"/>
          <p:cNvSpPr>
            <a:spLocks noGrp="1" noChangeArrowheads="1"/>
          </p:cNvSpPr>
          <p:nvPr>
            <p:ph type="body" idx="1"/>
          </p:nvPr>
        </p:nvSpPr>
        <p:spPr>
          <a:xfrm>
            <a:off x="386366" y="1166097"/>
            <a:ext cx="8281116" cy="5569554"/>
          </a:xfrm>
        </p:spPr>
        <p:txBody>
          <a:bodyPr>
            <a:normAutofit fontScale="92500" lnSpcReduction="10000"/>
          </a:bodyPr>
          <a:lstStyle/>
          <a:p>
            <a:pPr eaLnBrk="1" hangingPunct="1"/>
            <a:r>
              <a:rPr lang="en-US" altLang="en-US" dirty="0" smtClean="0"/>
              <a:t>Appears as a bright whitish disk centered on the Moon or Sun. </a:t>
            </a:r>
            <a:r>
              <a:rPr lang="en-US" altLang="en-US" b="1" dirty="0" smtClean="0">
                <a:solidFill>
                  <a:srgbClr val="FF3399"/>
                </a:solidFill>
                <a:effectLst>
                  <a:outerShdw blurRad="38100" dist="38100" dir="2700000" algn="tl">
                    <a:srgbClr val="000000">
                      <a:alpha val="43137"/>
                    </a:srgbClr>
                  </a:outerShdw>
                </a:effectLst>
              </a:rPr>
              <a:t>But mostly the MOON</a:t>
            </a:r>
            <a:r>
              <a:rPr lang="en-US" altLang="en-US" dirty="0" smtClean="0"/>
              <a:t>!</a:t>
            </a:r>
          </a:p>
          <a:p>
            <a:pPr eaLnBrk="1" hangingPunct="1"/>
            <a:endParaRPr lang="en-US" altLang="en-US" dirty="0" smtClean="0"/>
          </a:p>
          <a:p>
            <a:pPr eaLnBrk="1" hangingPunct="1"/>
            <a:r>
              <a:rPr lang="en-US" altLang="en-US" dirty="0" smtClean="0"/>
              <a:t>Sometimes colors are seen, but are rare</a:t>
            </a:r>
          </a:p>
          <a:p>
            <a:pPr lvl="1" eaLnBrk="1" hangingPunct="1"/>
            <a:r>
              <a:rPr lang="en-US" altLang="en-US" dirty="0" smtClean="0"/>
              <a:t>Red outer band, blue in the middle</a:t>
            </a:r>
          </a:p>
          <a:p>
            <a:pPr lvl="1" eaLnBrk="1" hangingPunct="1"/>
            <a:endParaRPr lang="en-US" altLang="en-US" dirty="0"/>
          </a:p>
          <a:p>
            <a:r>
              <a:rPr lang="en-US" altLang="en-US" dirty="0"/>
              <a:t>Produced when a thin </a:t>
            </a:r>
            <a:r>
              <a:rPr lang="en-US" altLang="en-US" b="1" dirty="0">
                <a:solidFill>
                  <a:srgbClr val="FF3399"/>
                </a:solidFill>
                <a:effectLst>
                  <a:outerShdw blurRad="38100" dist="38100" dir="2700000" algn="tl">
                    <a:srgbClr val="000000">
                      <a:alpha val="43137"/>
                    </a:srgbClr>
                  </a:outerShdw>
                </a:effectLst>
              </a:rPr>
              <a:t>layer of water-laden clouds </a:t>
            </a:r>
            <a:r>
              <a:rPr lang="en-US" altLang="en-US" dirty="0"/>
              <a:t>(usually altostratus) cover the Moon (or the Sun)</a:t>
            </a:r>
          </a:p>
          <a:p>
            <a:endParaRPr lang="en-US" altLang="en-US" dirty="0"/>
          </a:p>
          <a:p>
            <a:r>
              <a:rPr lang="en-US" altLang="en-US" dirty="0"/>
              <a:t>The </a:t>
            </a:r>
            <a:r>
              <a:rPr lang="en-US" altLang="en-US" b="1" dirty="0">
                <a:solidFill>
                  <a:srgbClr val="FF0066"/>
                </a:solidFill>
              </a:rPr>
              <a:t>Corona is due to the BENDING of light around the EDGES</a:t>
            </a:r>
            <a:r>
              <a:rPr lang="en-US" altLang="en-US" dirty="0"/>
              <a:t> of the drops causing them to collide and interfere with each other.</a:t>
            </a:r>
          </a:p>
          <a:p>
            <a:pPr lvl="1"/>
            <a:r>
              <a:rPr lang="en-US" altLang="en-US" sz="2500" b="1" dirty="0">
                <a:solidFill>
                  <a:srgbClr val="FF3399"/>
                </a:solidFill>
                <a:effectLst>
                  <a:outerShdw blurRad="38100" dist="38100" dir="2700000" algn="tl">
                    <a:srgbClr val="000000">
                      <a:alpha val="43137"/>
                    </a:srgbClr>
                  </a:outerShdw>
                </a:effectLst>
              </a:rPr>
              <a:t>Diffraction</a:t>
            </a:r>
            <a:r>
              <a:rPr lang="en-US" altLang="en-US" sz="2500" dirty="0"/>
              <a:t> – The bending of light around sharp edges.</a:t>
            </a:r>
          </a:p>
          <a:p>
            <a:pPr lvl="1"/>
            <a:r>
              <a:rPr lang="en-US" altLang="en-US" sz="2500" b="1" dirty="0">
                <a:solidFill>
                  <a:srgbClr val="FF3399"/>
                </a:solidFill>
                <a:effectLst>
                  <a:outerShdw blurRad="38100" dist="38100" dir="2700000" algn="tl">
                    <a:srgbClr val="000000">
                      <a:alpha val="43137"/>
                    </a:srgbClr>
                  </a:outerShdw>
                </a:effectLst>
              </a:rPr>
              <a:t>Interference</a:t>
            </a:r>
            <a:r>
              <a:rPr lang="en-US" altLang="en-US" sz="2500" dirty="0"/>
              <a:t> – Occurs when light rays of different frequencies (colors) meet.</a:t>
            </a:r>
          </a:p>
          <a:p>
            <a:pPr lvl="1"/>
            <a:endParaRPr lang="en-US" altLang="en-US" sz="2500" dirty="0"/>
          </a:p>
          <a:p>
            <a:pPr lvl="1" eaLnBrk="1" hangingPunct="1"/>
            <a:endParaRPr lang="en-US" altLang="en-US" dirty="0" smtClean="0"/>
          </a:p>
          <a:p>
            <a:pPr lvl="1" eaLnBrk="1" hangingPunct="1"/>
            <a:endParaRPr lang="en-US" altLang="en-US" dirty="0" smtClean="0"/>
          </a:p>
          <a:p>
            <a:pPr eaLnBrk="1" hangingPunct="1"/>
            <a:endParaRPr lang="en-US" altLang="en-US" dirty="0" smtClean="0"/>
          </a:p>
        </p:txBody>
      </p:sp>
      <p:pic>
        <p:nvPicPr>
          <p:cNvPr id="2253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0423" y="103544"/>
            <a:ext cx="2971875" cy="1995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253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69841" y="2225897"/>
            <a:ext cx="2971875" cy="21890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253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70422" y="4613298"/>
            <a:ext cx="2971294" cy="21223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038757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fade">
                                      <p:cBhvr>
                                        <p:cTn id="7" dur="500"/>
                                        <p:tgtEl>
                                          <p:spTgt spid="225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532">
                                            <p:txEl>
                                              <p:pRg st="2" end="2"/>
                                            </p:txEl>
                                          </p:spTgt>
                                        </p:tgtEl>
                                        <p:attrNameLst>
                                          <p:attrName>style.visibility</p:attrName>
                                        </p:attrNameLst>
                                      </p:cBhvr>
                                      <p:to>
                                        <p:strVal val="visible"/>
                                      </p:to>
                                    </p:set>
                                    <p:animEffect transition="in" filter="fade">
                                      <p:cBhvr>
                                        <p:cTn id="12" dur="500"/>
                                        <p:tgtEl>
                                          <p:spTgt spid="22532">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2532">
                                            <p:txEl>
                                              <p:pRg st="3" end="3"/>
                                            </p:txEl>
                                          </p:spTgt>
                                        </p:tgtEl>
                                        <p:attrNameLst>
                                          <p:attrName>style.visibility</p:attrName>
                                        </p:attrNameLst>
                                      </p:cBhvr>
                                      <p:to>
                                        <p:strVal val="visible"/>
                                      </p:to>
                                    </p:set>
                                    <p:animEffect transition="in" filter="fade">
                                      <p:cBhvr>
                                        <p:cTn id="15" dur="500"/>
                                        <p:tgtEl>
                                          <p:spTgt spid="22532">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2532">
                                            <p:txEl>
                                              <p:pRg st="5" end="5"/>
                                            </p:txEl>
                                          </p:spTgt>
                                        </p:tgtEl>
                                        <p:attrNameLst>
                                          <p:attrName>style.visibility</p:attrName>
                                        </p:attrNameLst>
                                      </p:cBhvr>
                                      <p:to>
                                        <p:strVal val="visible"/>
                                      </p:to>
                                    </p:set>
                                    <p:animEffect transition="in" filter="fade">
                                      <p:cBhvr>
                                        <p:cTn id="20" dur="500"/>
                                        <p:tgtEl>
                                          <p:spTgt spid="22532">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2532">
                                            <p:txEl>
                                              <p:pRg st="7" end="7"/>
                                            </p:txEl>
                                          </p:spTgt>
                                        </p:tgtEl>
                                        <p:attrNameLst>
                                          <p:attrName>style.visibility</p:attrName>
                                        </p:attrNameLst>
                                      </p:cBhvr>
                                      <p:to>
                                        <p:strVal val="visible"/>
                                      </p:to>
                                    </p:set>
                                    <p:animEffect transition="in" filter="fade">
                                      <p:cBhvr>
                                        <p:cTn id="25" dur="500"/>
                                        <p:tgtEl>
                                          <p:spTgt spid="22532">
                                            <p:txEl>
                                              <p:pRg st="7" end="7"/>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2532">
                                            <p:txEl>
                                              <p:pRg st="8" end="8"/>
                                            </p:txEl>
                                          </p:spTgt>
                                        </p:tgtEl>
                                        <p:attrNameLst>
                                          <p:attrName>style.visibility</p:attrName>
                                        </p:attrNameLst>
                                      </p:cBhvr>
                                      <p:to>
                                        <p:strVal val="visible"/>
                                      </p:to>
                                    </p:set>
                                    <p:animEffect transition="in" filter="fade">
                                      <p:cBhvr>
                                        <p:cTn id="30" dur="500"/>
                                        <p:tgtEl>
                                          <p:spTgt spid="22532">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2532">
                                            <p:txEl>
                                              <p:pRg st="9" end="9"/>
                                            </p:txEl>
                                          </p:spTgt>
                                        </p:tgtEl>
                                        <p:attrNameLst>
                                          <p:attrName>style.visibility</p:attrName>
                                        </p:attrNameLst>
                                      </p:cBhvr>
                                      <p:to>
                                        <p:strVal val="visible"/>
                                      </p:to>
                                    </p:set>
                                    <p:animEffect transition="in" filter="fade">
                                      <p:cBhvr>
                                        <p:cTn id="35" dur="500"/>
                                        <p:tgtEl>
                                          <p:spTgt spid="2253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41061" y="-23097"/>
            <a:ext cx="12274122" cy="6904194"/>
          </a:xfrm>
          <a:prstGeom prst="rect">
            <a:avLst/>
          </a:prstGeom>
        </p:spPr>
      </p:pic>
      <p:sp>
        <p:nvSpPr>
          <p:cNvPr id="6146" name="Rectangle 2"/>
          <p:cNvSpPr>
            <a:spLocks noGrp="1" noChangeArrowheads="1"/>
          </p:cNvSpPr>
          <p:nvPr>
            <p:ph type="title"/>
          </p:nvPr>
        </p:nvSpPr>
        <p:spPr>
          <a:xfrm>
            <a:off x="682579" y="-152713"/>
            <a:ext cx="4114800" cy="1143000"/>
          </a:xfrm>
        </p:spPr>
        <p:txBody>
          <a:bodyPr/>
          <a:lstStyle/>
          <a:p>
            <a:pPr eaLnBrk="1" hangingPunct="1"/>
            <a:r>
              <a:rPr lang="en-US" altLang="en-US" dirty="0" smtClean="0">
                <a:latin typeface="Britannic Bold" panose="020B0903060703020204" pitchFamily="34" charset="0"/>
              </a:rPr>
              <a:t>Rainbows</a:t>
            </a:r>
          </a:p>
        </p:txBody>
      </p:sp>
      <p:pic>
        <p:nvPicPr>
          <p:cNvPr id="615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4575" y="168708"/>
            <a:ext cx="7489241" cy="39313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 name="Picture 17" descr="3042873417_f9cfb11186_z"/>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213" y="990287"/>
            <a:ext cx="3829118" cy="57737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9940" name="Picture 4" descr="http://images.fineartamerica.com/images-medium-large/kauai-rainbow-panorama-lynn-bau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4575" y="4386470"/>
            <a:ext cx="7571829" cy="23775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3577624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1061" y="-23097"/>
            <a:ext cx="12274122" cy="6904194"/>
          </a:xfrm>
          <a:prstGeom prst="rect">
            <a:avLst/>
          </a:prstGeom>
        </p:spPr>
      </p:pic>
      <p:sp>
        <p:nvSpPr>
          <p:cNvPr id="5122" name="Rectangle 2"/>
          <p:cNvSpPr>
            <a:spLocks noGrp="1" noChangeArrowheads="1"/>
          </p:cNvSpPr>
          <p:nvPr>
            <p:ph type="title"/>
          </p:nvPr>
        </p:nvSpPr>
        <p:spPr>
          <a:xfrm>
            <a:off x="1981200" y="-152400"/>
            <a:ext cx="8229600" cy="1143000"/>
          </a:xfrm>
        </p:spPr>
        <p:txBody>
          <a:bodyPr/>
          <a:lstStyle/>
          <a:p>
            <a:pPr eaLnBrk="1" hangingPunct="1"/>
            <a:r>
              <a:rPr lang="en-US" altLang="en-US" dirty="0" smtClean="0">
                <a:latin typeface="Britannic Bold" panose="020B0903060703020204" pitchFamily="34" charset="0"/>
              </a:rPr>
              <a:t>Cloud drops scatter white light</a:t>
            </a:r>
          </a:p>
        </p:txBody>
      </p:sp>
      <p:pic>
        <p:nvPicPr>
          <p:cNvPr id="5124" name="Picture 4" descr="Cloud_Drop_Scatter_L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819426"/>
            <a:ext cx="8839200" cy="5892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8609205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1061" y="-23097"/>
            <a:ext cx="12274122" cy="6904194"/>
          </a:xfrm>
          <a:prstGeom prst="rect">
            <a:avLst/>
          </a:prstGeom>
        </p:spPr>
      </p:pic>
      <p:sp>
        <p:nvSpPr>
          <p:cNvPr id="7171" name="Rectangle 2"/>
          <p:cNvSpPr>
            <a:spLocks noGrp="1" noChangeArrowheads="1"/>
          </p:cNvSpPr>
          <p:nvPr>
            <p:ph type="title"/>
          </p:nvPr>
        </p:nvSpPr>
        <p:spPr>
          <a:xfrm>
            <a:off x="474908" y="0"/>
            <a:ext cx="4419600" cy="1600200"/>
          </a:xfrm>
        </p:spPr>
        <p:txBody>
          <a:bodyPr/>
          <a:lstStyle/>
          <a:p>
            <a:pPr eaLnBrk="1" hangingPunct="1"/>
            <a:r>
              <a:rPr lang="en-US" altLang="en-US" dirty="0" smtClean="0">
                <a:latin typeface="Britannic Bold" panose="020B0903060703020204" pitchFamily="34" charset="0"/>
              </a:rPr>
              <a:t>Rainbows</a:t>
            </a:r>
          </a:p>
        </p:txBody>
      </p:sp>
      <p:sp>
        <p:nvSpPr>
          <p:cNvPr id="477187" name="AutoShape 3"/>
          <p:cNvSpPr>
            <a:spLocks noGrp="1" noChangeAspect="1" noChangeArrowheads="1"/>
          </p:cNvSpPr>
          <p:nvPr>
            <p:ph type="body" idx="1"/>
          </p:nvPr>
        </p:nvSpPr>
        <p:spPr>
          <a:xfrm>
            <a:off x="298962" y="1600200"/>
            <a:ext cx="6857999" cy="5160140"/>
          </a:xfrm>
        </p:spPr>
        <p:txBody>
          <a:bodyPr>
            <a:normAutofit fontScale="92500" lnSpcReduction="20000"/>
          </a:bodyPr>
          <a:lstStyle/>
          <a:p>
            <a:pPr eaLnBrk="1" hangingPunct="1">
              <a:lnSpc>
                <a:spcPct val="90000"/>
              </a:lnSpc>
              <a:defRPr/>
            </a:pPr>
            <a:r>
              <a:rPr lang="en-US" altLang="en-US" sz="2400" dirty="0"/>
              <a:t>Clarity of color varies</a:t>
            </a:r>
          </a:p>
          <a:p>
            <a:pPr eaLnBrk="1" hangingPunct="1">
              <a:lnSpc>
                <a:spcPct val="90000"/>
              </a:lnSpc>
              <a:defRPr/>
            </a:pPr>
            <a:endParaRPr lang="en-US" altLang="en-US" sz="2400" dirty="0"/>
          </a:p>
          <a:p>
            <a:pPr eaLnBrk="1" hangingPunct="1">
              <a:lnSpc>
                <a:spcPct val="90000"/>
              </a:lnSpc>
              <a:defRPr/>
            </a:pPr>
            <a:r>
              <a:rPr lang="en-US" altLang="en-US" sz="2400" dirty="0"/>
              <a:t>Outermost band is always </a:t>
            </a:r>
            <a:r>
              <a:rPr lang="en-US" altLang="en-US" sz="2400" b="1" dirty="0">
                <a:solidFill>
                  <a:srgbClr val="FF0000"/>
                </a:solidFill>
                <a:effectLst>
                  <a:outerShdw blurRad="38100" dist="38100" dir="2700000" algn="tl">
                    <a:srgbClr val="C0C0C0"/>
                  </a:outerShdw>
                </a:effectLst>
              </a:rPr>
              <a:t>RED</a:t>
            </a:r>
          </a:p>
          <a:p>
            <a:pPr eaLnBrk="1" hangingPunct="1">
              <a:lnSpc>
                <a:spcPct val="90000"/>
              </a:lnSpc>
              <a:defRPr/>
            </a:pPr>
            <a:endParaRPr lang="en-US" altLang="en-US" sz="2400" b="1" dirty="0">
              <a:solidFill>
                <a:srgbClr val="FF0000"/>
              </a:solidFill>
              <a:effectLst>
                <a:outerShdw blurRad="38100" dist="38100" dir="2700000" algn="tl">
                  <a:srgbClr val="C0C0C0"/>
                </a:outerShdw>
              </a:effectLst>
            </a:endParaRPr>
          </a:p>
          <a:p>
            <a:pPr eaLnBrk="1" hangingPunct="1">
              <a:lnSpc>
                <a:spcPct val="90000"/>
              </a:lnSpc>
              <a:defRPr/>
            </a:pPr>
            <a:r>
              <a:rPr lang="en-US" altLang="en-US" sz="2400" smtClean="0"/>
              <a:t>Innermost </a:t>
            </a:r>
            <a:r>
              <a:rPr lang="en-US" altLang="en-US" sz="2400" dirty="0"/>
              <a:t>band is always </a:t>
            </a:r>
            <a:r>
              <a:rPr lang="en-US" altLang="en-US" sz="2400" b="1" dirty="0">
                <a:solidFill>
                  <a:srgbClr val="CC0099"/>
                </a:solidFill>
                <a:effectLst>
                  <a:outerShdw blurRad="38100" dist="38100" dir="2700000" algn="tl">
                    <a:srgbClr val="C0C0C0"/>
                  </a:outerShdw>
                </a:effectLst>
              </a:rPr>
              <a:t>VIOLET</a:t>
            </a:r>
          </a:p>
          <a:p>
            <a:pPr eaLnBrk="1" hangingPunct="1">
              <a:lnSpc>
                <a:spcPct val="90000"/>
              </a:lnSpc>
              <a:defRPr/>
            </a:pPr>
            <a:endParaRPr lang="en-US" altLang="en-US" sz="2400" dirty="0"/>
          </a:p>
          <a:p>
            <a:pPr eaLnBrk="1" hangingPunct="1">
              <a:lnSpc>
                <a:spcPct val="90000"/>
              </a:lnSpc>
              <a:defRPr/>
            </a:pPr>
            <a:r>
              <a:rPr lang="en-US" altLang="en-US" sz="2400" dirty="0"/>
              <a:t>Usually see SIX Colors</a:t>
            </a:r>
          </a:p>
          <a:p>
            <a:pPr lvl="1" eaLnBrk="1" hangingPunct="1">
              <a:lnSpc>
                <a:spcPct val="90000"/>
              </a:lnSpc>
              <a:defRPr/>
            </a:pPr>
            <a:r>
              <a:rPr lang="en-US" altLang="en-US" sz="2100" dirty="0"/>
              <a:t>Red, Orange, Yellow, Green, Blue, </a:t>
            </a:r>
            <a:r>
              <a:rPr lang="en-US" altLang="en-US" sz="2100" dirty="0" smtClean="0"/>
              <a:t>Violet</a:t>
            </a:r>
          </a:p>
          <a:p>
            <a:pPr lvl="1" eaLnBrk="1" hangingPunct="1">
              <a:lnSpc>
                <a:spcPct val="90000"/>
              </a:lnSpc>
              <a:defRPr/>
            </a:pPr>
            <a:endParaRPr lang="en-US" altLang="en-US" sz="2100" dirty="0"/>
          </a:p>
          <a:p>
            <a:pPr>
              <a:lnSpc>
                <a:spcPct val="80000"/>
              </a:lnSpc>
            </a:pPr>
            <a:r>
              <a:rPr lang="en-US" altLang="en-US" dirty="0"/>
              <a:t>Usually seen when the observer has the </a:t>
            </a:r>
            <a:r>
              <a:rPr lang="en-US" altLang="en-US" dirty="0">
                <a:solidFill>
                  <a:srgbClr val="FF0066"/>
                </a:solidFill>
              </a:rPr>
              <a:t>Sun on one side</a:t>
            </a:r>
            <a:r>
              <a:rPr lang="en-US" altLang="en-US" dirty="0"/>
              <a:t> and a </a:t>
            </a:r>
            <a:r>
              <a:rPr lang="en-US" altLang="en-US" dirty="0">
                <a:solidFill>
                  <a:srgbClr val="FF0066"/>
                </a:solidFill>
              </a:rPr>
              <a:t>rain shower on the opposite side.</a:t>
            </a:r>
          </a:p>
          <a:p>
            <a:pPr lvl="1">
              <a:lnSpc>
                <a:spcPct val="80000"/>
              </a:lnSpc>
            </a:pPr>
            <a:r>
              <a:rPr lang="en-US" altLang="en-US" sz="2500" dirty="0"/>
              <a:t>i.e. Sun at your back, facing the rain</a:t>
            </a:r>
          </a:p>
          <a:p>
            <a:pPr>
              <a:lnSpc>
                <a:spcPct val="80000"/>
              </a:lnSpc>
            </a:pPr>
            <a:endParaRPr lang="en-US" altLang="en-US" dirty="0"/>
          </a:p>
          <a:p>
            <a:pPr>
              <a:lnSpc>
                <a:spcPct val="80000"/>
              </a:lnSpc>
            </a:pPr>
            <a:r>
              <a:rPr lang="en-US" altLang="en-US" dirty="0"/>
              <a:t>Fine mists from waterfalls and sprinklers can generate mini-rainbows.</a:t>
            </a:r>
          </a:p>
          <a:p>
            <a:pPr lvl="1" eaLnBrk="1" hangingPunct="1">
              <a:lnSpc>
                <a:spcPct val="90000"/>
              </a:lnSpc>
              <a:defRPr/>
            </a:pPr>
            <a:endParaRPr lang="en-US" altLang="en-US" sz="2100" dirty="0"/>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6984" y="136039"/>
            <a:ext cx="4572000" cy="2928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6983" y="4853083"/>
            <a:ext cx="2107055" cy="17418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96983" y="3223496"/>
            <a:ext cx="2107055" cy="14641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1"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09065" y="3223496"/>
            <a:ext cx="2259919" cy="3396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70538" y="136039"/>
            <a:ext cx="3465493" cy="174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98550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7718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77187">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77187">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77187">
                                            <p:txEl>
                                              <p:pRg st="7" end="7"/>
                                            </p:txEl>
                                          </p:spTgt>
                                        </p:tgtEl>
                                        <p:attrNameLst>
                                          <p:attrName>style.visibility</p:attrName>
                                        </p:attrNameLst>
                                      </p:cBhvr>
                                      <p:to>
                                        <p:strVal val="visible"/>
                                      </p:to>
                                    </p:se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77187">
                                            <p:txEl>
                                              <p:pRg st="9" end="9"/>
                                            </p:txEl>
                                          </p:spTgt>
                                        </p:tgtEl>
                                        <p:attrNameLst>
                                          <p:attrName>style.visibility</p:attrName>
                                        </p:attrNameLst>
                                      </p:cBhvr>
                                      <p:to>
                                        <p:strVal val="visible"/>
                                      </p:to>
                                    </p:set>
                                    <p:animEffect transition="in" filter="fade">
                                      <p:cBhvr>
                                        <p:cTn id="24" dur="500"/>
                                        <p:tgtEl>
                                          <p:spTgt spid="477187">
                                            <p:txEl>
                                              <p:pRg st="9" end="9"/>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77187">
                                            <p:txEl>
                                              <p:pRg st="10" end="10"/>
                                            </p:txEl>
                                          </p:spTgt>
                                        </p:tgtEl>
                                        <p:attrNameLst>
                                          <p:attrName>style.visibility</p:attrName>
                                        </p:attrNameLst>
                                      </p:cBhvr>
                                      <p:to>
                                        <p:strVal val="visible"/>
                                      </p:to>
                                    </p:set>
                                    <p:animEffect transition="in" filter="fade">
                                      <p:cBhvr>
                                        <p:cTn id="27" dur="500"/>
                                        <p:tgtEl>
                                          <p:spTgt spid="477187">
                                            <p:txEl>
                                              <p:pRg st="10" end="10"/>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77187">
                                            <p:txEl>
                                              <p:pRg st="12" end="12"/>
                                            </p:txEl>
                                          </p:spTgt>
                                        </p:tgtEl>
                                        <p:attrNameLst>
                                          <p:attrName>style.visibility</p:attrName>
                                        </p:attrNameLst>
                                      </p:cBhvr>
                                      <p:to>
                                        <p:strVal val="visible"/>
                                      </p:to>
                                    </p:set>
                                    <p:animEffect transition="in" filter="fade">
                                      <p:cBhvr>
                                        <p:cTn id="35" dur="500"/>
                                        <p:tgtEl>
                                          <p:spTgt spid="477187">
                                            <p:txEl>
                                              <p:pRg st="12" end="12"/>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par>
                                <p:cTn id="42" presetID="10" presetClass="entr" presetSubtype="0" fill="hold"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1061" y="-23097"/>
            <a:ext cx="12274122" cy="6904194"/>
          </a:xfrm>
          <a:prstGeom prst="rect">
            <a:avLst/>
          </a:prstGeom>
        </p:spPr>
      </p:pic>
      <p:sp>
        <p:nvSpPr>
          <p:cNvPr id="10243" name="Rectangle 2"/>
          <p:cNvSpPr>
            <a:spLocks noGrp="1" noChangeArrowheads="1"/>
          </p:cNvSpPr>
          <p:nvPr>
            <p:ph type="title"/>
          </p:nvPr>
        </p:nvSpPr>
        <p:spPr>
          <a:xfrm>
            <a:off x="373488" y="264979"/>
            <a:ext cx="6091707" cy="1302465"/>
          </a:xfrm>
        </p:spPr>
        <p:txBody>
          <a:bodyPr>
            <a:normAutofit/>
          </a:bodyPr>
          <a:lstStyle/>
          <a:p>
            <a:pPr eaLnBrk="1" hangingPunct="1"/>
            <a:r>
              <a:rPr lang="en-US" altLang="en-US" dirty="0">
                <a:latin typeface="Britannic Bold" panose="020B0903060703020204" pitchFamily="34" charset="0"/>
              </a:rPr>
              <a:t>Rainbow Formation</a:t>
            </a:r>
          </a:p>
        </p:txBody>
      </p:sp>
      <p:sp>
        <p:nvSpPr>
          <p:cNvPr id="480259" name="Rectangle 3"/>
          <p:cNvSpPr>
            <a:spLocks noGrp="1" noChangeArrowheads="1"/>
          </p:cNvSpPr>
          <p:nvPr>
            <p:ph type="body" idx="1"/>
          </p:nvPr>
        </p:nvSpPr>
        <p:spPr>
          <a:xfrm>
            <a:off x="141668" y="1371689"/>
            <a:ext cx="7559898" cy="5544266"/>
          </a:xfrm>
        </p:spPr>
        <p:txBody>
          <a:bodyPr>
            <a:normAutofit lnSpcReduction="10000"/>
          </a:bodyPr>
          <a:lstStyle/>
          <a:p>
            <a:pPr eaLnBrk="1" hangingPunct="1">
              <a:lnSpc>
                <a:spcPct val="90000"/>
              </a:lnSpc>
            </a:pPr>
            <a:r>
              <a:rPr lang="en-US" altLang="en-US" sz="3200" dirty="0">
                <a:solidFill>
                  <a:srgbClr val="FF0066"/>
                </a:solidFill>
                <a:effectLst>
                  <a:outerShdw blurRad="38100" dist="38100" dir="2700000" algn="tl">
                    <a:srgbClr val="000000">
                      <a:alpha val="43137"/>
                    </a:srgbClr>
                  </a:outerShdw>
                </a:effectLst>
              </a:rPr>
              <a:t>Need three things:</a:t>
            </a:r>
          </a:p>
          <a:p>
            <a:pPr lvl="1" eaLnBrk="1" hangingPunct="1">
              <a:lnSpc>
                <a:spcPct val="90000"/>
              </a:lnSpc>
            </a:pPr>
            <a:r>
              <a:rPr lang="en-US" altLang="en-US" sz="2800" dirty="0"/>
              <a:t>1) Sunlight</a:t>
            </a:r>
          </a:p>
          <a:p>
            <a:pPr lvl="1" eaLnBrk="1" hangingPunct="1">
              <a:lnSpc>
                <a:spcPct val="90000"/>
              </a:lnSpc>
            </a:pPr>
            <a:r>
              <a:rPr lang="en-US" altLang="en-US" sz="2800" dirty="0"/>
              <a:t>2) Water droplets</a:t>
            </a:r>
          </a:p>
          <a:p>
            <a:pPr lvl="1" eaLnBrk="1" hangingPunct="1">
              <a:lnSpc>
                <a:spcPct val="90000"/>
              </a:lnSpc>
            </a:pPr>
            <a:r>
              <a:rPr lang="en-US" altLang="en-US" sz="2800" dirty="0"/>
              <a:t>3) An observer in between the rain and the sun</a:t>
            </a:r>
          </a:p>
          <a:p>
            <a:pPr lvl="1" eaLnBrk="1" hangingPunct="1">
              <a:lnSpc>
                <a:spcPct val="90000"/>
              </a:lnSpc>
            </a:pPr>
            <a:endParaRPr lang="en-US" altLang="en-US" sz="2800" dirty="0"/>
          </a:p>
          <a:p>
            <a:pPr eaLnBrk="1" hangingPunct="1">
              <a:lnSpc>
                <a:spcPct val="90000"/>
              </a:lnSpc>
            </a:pPr>
            <a:r>
              <a:rPr lang="en-US" altLang="en-US" sz="3200" dirty="0">
                <a:effectLst>
                  <a:outerShdw blurRad="38100" dist="38100" dir="2700000" algn="tl">
                    <a:srgbClr val="000000">
                      <a:alpha val="43137"/>
                    </a:srgbClr>
                  </a:outerShdw>
                </a:effectLst>
              </a:rPr>
              <a:t> </a:t>
            </a:r>
            <a:r>
              <a:rPr lang="en-US" altLang="en-US" sz="3200" dirty="0">
                <a:solidFill>
                  <a:srgbClr val="FF0066"/>
                </a:solidFill>
                <a:effectLst>
                  <a:outerShdw blurRad="38100" dist="38100" dir="2700000" algn="tl">
                    <a:srgbClr val="000000">
                      <a:alpha val="43137"/>
                    </a:srgbClr>
                  </a:outerShdw>
                </a:effectLst>
              </a:rPr>
              <a:t>Refraction</a:t>
            </a:r>
          </a:p>
          <a:p>
            <a:pPr lvl="1" eaLnBrk="1" hangingPunct="1">
              <a:lnSpc>
                <a:spcPct val="90000"/>
              </a:lnSpc>
            </a:pPr>
            <a:r>
              <a:rPr lang="en-US" altLang="en-US" sz="2800" dirty="0"/>
              <a:t>As light travels through water it is bent</a:t>
            </a:r>
          </a:p>
          <a:p>
            <a:pPr lvl="1" eaLnBrk="1" hangingPunct="1">
              <a:lnSpc>
                <a:spcPct val="90000"/>
              </a:lnSpc>
            </a:pPr>
            <a:r>
              <a:rPr lang="en-US" altLang="en-US" sz="2800" dirty="0"/>
              <a:t>Different colors travel at different speed in water</a:t>
            </a:r>
          </a:p>
          <a:p>
            <a:pPr lvl="2" eaLnBrk="1" hangingPunct="1">
              <a:lnSpc>
                <a:spcPct val="90000"/>
              </a:lnSpc>
            </a:pPr>
            <a:r>
              <a:rPr lang="en-US" altLang="en-US" sz="2400" dirty="0"/>
              <a:t>Each color is then bent at a different angle</a:t>
            </a:r>
          </a:p>
          <a:p>
            <a:pPr lvl="2" eaLnBrk="1" hangingPunct="1">
              <a:lnSpc>
                <a:spcPct val="90000"/>
              </a:lnSpc>
            </a:pPr>
            <a:r>
              <a:rPr lang="en-US" altLang="en-US" sz="2400" b="1" dirty="0">
                <a:solidFill>
                  <a:srgbClr val="FF3399"/>
                </a:solidFill>
                <a:effectLst>
                  <a:outerShdw blurRad="38100" dist="38100" dir="2700000" algn="tl">
                    <a:srgbClr val="000000">
                      <a:alpha val="43137"/>
                    </a:srgbClr>
                  </a:outerShdw>
                </a:effectLst>
              </a:rPr>
              <a:t>Violet is refracted and bent the most</a:t>
            </a:r>
          </a:p>
          <a:p>
            <a:pPr lvl="2" eaLnBrk="1" hangingPunct="1">
              <a:lnSpc>
                <a:spcPct val="90000"/>
              </a:lnSpc>
            </a:pPr>
            <a:r>
              <a:rPr lang="en-US" altLang="en-US" sz="2400" b="1" dirty="0">
                <a:solidFill>
                  <a:srgbClr val="FF3399"/>
                </a:solidFill>
                <a:effectLst>
                  <a:outerShdw blurRad="38100" dist="38100" dir="2700000" algn="tl">
                    <a:srgbClr val="000000">
                      <a:alpha val="43137"/>
                    </a:srgbClr>
                  </a:outerShdw>
                </a:effectLst>
              </a:rPr>
              <a:t>Red is refracted and bent the least</a:t>
            </a:r>
          </a:p>
        </p:txBody>
      </p:sp>
      <p:pic>
        <p:nvPicPr>
          <p:cNvPr id="35842" name="Picture 2" descr="http://demonstrations.wolfram.com/UnweavingTheRainbow/HTMLImages/index.en/popup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1234" y="2663230"/>
            <a:ext cx="4391025" cy="3924301"/>
          </a:xfrm>
          <a:prstGeom prst="rect">
            <a:avLst/>
          </a:prstGeom>
          <a:noFill/>
          <a:extLst>
            <a:ext uri="{909E8E84-426E-40DD-AFC4-6F175D3DCCD1}">
              <a14:hiddenFill xmlns:a14="http://schemas.microsoft.com/office/drawing/2010/main">
                <a:solidFill>
                  <a:srgbClr val="FFFFFF"/>
                </a:solidFill>
              </a14:hiddenFill>
            </a:ext>
          </a:extLst>
        </p:spPr>
      </p:pic>
      <p:pic>
        <p:nvPicPr>
          <p:cNvPr id="1024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1234" y="203017"/>
            <a:ext cx="4391025" cy="2873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1094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0259">
                                            <p:txEl>
                                              <p:pRg st="1" end="1"/>
                                            </p:txEl>
                                          </p:spTgt>
                                        </p:tgtEl>
                                        <p:attrNameLst>
                                          <p:attrName>style.visibility</p:attrName>
                                        </p:attrNameLst>
                                      </p:cBhvr>
                                      <p:to>
                                        <p:strVal val="visible"/>
                                      </p:to>
                                    </p:set>
                                    <p:animEffect transition="in" filter="fade">
                                      <p:cBhvr>
                                        <p:cTn id="7" dur="500"/>
                                        <p:tgtEl>
                                          <p:spTgt spid="48025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0259">
                                            <p:txEl>
                                              <p:pRg st="2" end="2"/>
                                            </p:txEl>
                                          </p:spTgt>
                                        </p:tgtEl>
                                        <p:attrNameLst>
                                          <p:attrName>style.visibility</p:attrName>
                                        </p:attrNameLst>
                                      </p:cBhvr>
                                      <p:to>
                                        <p:strVal val="visible"/>
                                      </p:to>
                                    </p:set>
                                    <p:animEffect transition="in" filter="fade">
                                      <p:cBhvr>
                                        <p:cTn id="12" dur="500"/>
                                        <p:tgtEl>
                                          <p:spTgt spid="48025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0259">
                                            <p:txEl>
                                              <p:pRg st="3" end="3"/>
                                            </p:txEl>
                                          </p:spTgt>
                                        </p:tgtEl>
                                        <p:attrNameLst>
                                          <p:attrName>style.visibility</p:attrName>
                                        </p:attrNameLst>
                                      </p:cBhvr>
                                      <p:to>
                                        <p:strVal val="visible"/>
                                      </p:to>
                                    </p:set>
                                    <p:animEffect transition="in" filter="fade">
                                      <p:cBhvr>
                                        <p:cTn id="17" dur="500"/>
                                        <p:tgtEl>
                                          <p:spTgt spid="48025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0259">
                                            <p:txEl>
                                              <p:pRg st="6" end="6"/>
                                            </p:txEl>
                                          </p:spTgt>
                                        </p:tgtEl>
                                        <p:attrNameLst>
                                          <p:attrName>style.visibility</p:attrName>
                                        </p:attrNameLst>
                                      </p:cBhvr>
                                      <p:to>
                                        <p:strVal val="visible"/>
                                      </p:to>
                                    </p:set>
                                    <p:animEffect transition="in" filter="fade">
                                      <p:cBhvr>
                                        <p:cTn id="22" dur="500"/>
                                        <p:tgtEl>
                                          <p:spTgt spid="48025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80259">
                                            <p:txEl>
                                              <p:pRg st="7" end="7"/>
                                            </p:txEl>
                                          </p:spTgt>
                                        </p:tgtEl>
                                        <p:attrNameLst>
                                          <p:attrName>style.visibility</p:attrName>
                                        </p:attrNameLst>
                                      </p:cBhvr>
                                      <p:to>
                                        <p:strVal val="visible"/>
                                      </p:to>
                                    </p:set>
                                    <p:animEffect transition="in" filter="fade">
                                      <p:cBhvr>
                                        <p:cTn id="27" dur="500"/>
                                        <p:tgtEl>
                                          <p:spTgt spid="480259">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80259">
                                            <p:txEl>
                                              <p:pRg st="8" end="8"/>
                                            </p:txEl>
                                          </p:spTgt>
                                        </p:tgtEl>
                                        <p:attrNameLst>
                                          <p:attrName>style.visibility</p:attrName>
                                        </p:attrNameLst>
                                      </p:cBhvr>
                                      <p:to>
                                        <p:strVal val="visible"/>
                                      </p:to>
                                    </p:set>
                                    <p:animEffect transition="in" filter="fade">
                                      <p:cBhvr>
                                        <p:cTn id="32" dur="500"/>
                                        <p:tgtEl>
                                          <p:spTgt spid="480259">
                                            <p:txEl>
                                              <p:pRg st="8" end="8"/>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80259">
                                            <p:txEl>
                                              <p:pRg st="9" end="9"/>
                                            </p:txEl>
                                          </p:spTgt>
                                        </p:tgtEl>
                                        <p:attrNameLst>
                                          <p:attrName>style.visibility</p:attrName>
                                        </p:attrNameLst>
                                      </p:cBhvr>
                                      <p:to>
                                        <p:strVal val="visible"/>
                                      </p:to>
                                    </p:set>
                                    <p:animEffect transition="in" filter="fade">
                                      <p:cBhvr>
                                        <p:cTn id="35" dur="500"/>
                                        <p:tgtEl>
                                          <p:spTgt spid="480259">
                                            <p:txEl>
                                              <p:pRg st="9" end="9"/>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80259">
                                            <p:txEl>
                                              <p:pRg st="10" end="10"/>
                                            </p:txEl>
                                          </p:spTgt>
                                        </p:tgtEl>
                                        <p:attrNameLst>
                                          <p:attrName>style.visibility</p:attrName>
                                        </p:attrNameLst>
                                      </p:cBhvr>
                                      <p:to>
                                        <p:strVal val="visible"/>
                                      </p:to>
                                    </p:set>
                                    <p:animEffect transition="in" filter="fade">
                                      <p:cBhvr>
                                        <p:cTn id="38" dur="500"/>
                                        <p:tgtEl>
                                          <p:spTgt spid="48025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1061" y="-23097"/>
            <a:ext cx="12274122" cy="6904194"/>
          </a:xfrm>
          <a:prstGeom prst="rect">
            <a:avLst/>
          </a:prstGeom>
        </p:spPr>
      </p:pic>
      <p:sp>
        <p:nvSpPr>
          <p:cNvPr id="12291" name="Rectangle 2"/>
          <p:cNvSpPr>
            <a:spLocks noGrp="1" noChangeArrowheads="1"/>
          </p:cNvSpPr>
          <p:nvPr>
            <p:ph type="title"/>
          </p:nvPr>
        </p:nvSpPr>
        <p:spPr>
          <a:xfrm>
            <a:off x="547353" y="217052"/>
            <a:ext cx="5029200" cy="1143000"/>
          </a:xfrm>
        </p:spPr>
        <p:txBody>
          <a:bodyPr>
            <a:normAutofit/>
          </a:bodyPr>
          <a:lstStyle/>
          <a:p>
            <a:pPr eaLnBrk="1" hangingPunct="1"/>
            <a:r>
              <a:rPr lang="en-US" altLang="en-US" dirty="0">
                <a:latin typeface="Britannic Bold" panose="020B0903060703020204" pitchFamily="34" charset="0"/>
              </a:rPr>
              <a:t>Rainbow Formation</a:t>
            </a:r>
          </a:p>
        </p:txBody>
      </p:sp>
      <p:sp>
        <p:nvSpPr>
          <p:cNvPr id="12292" name="Rectangle 3"/>
          <p:cNvSpPr>
            <a:spLocks noGrp="1" noChangeArrowheads="1"/>
          </p:cNvSpPr>
          <p:nvPr>
            <p:ph type="body" idx="1"/>
          </p:nvPr>
        </p:nvSpPr>
        <p:spPr>
          <a:xfrm>
            <a:off x="206062" y="1600200"/>
            <a:ext cx="6347138" cy="5105400"/>
          </a:xfrm>
        </p:spPr>
        <p:txBody>
          <a:bodyPr/>
          <a:lstStyle/>
          <a:p>
            <a:pPr eaLnBrk="1" hangingPunct="1">
              <a:lnSpc>
                <a:spcPct val="80000"/>
              </a:lnSpc>
            </a:pPr>
            <a:r>
              <a:rPr lang="en-US" altLang="en-US" sz="2400" dirty="0"/>
              <a:t>The angle between sunlight and the dispersed color is always:</a:t>
            </a:r>
          </a:p>
          <a:p>
            <a:pPr lvl="1" eaLnBrk="1" hangingPunct="1">
              <a:lnSpc>
                <a:spcPct val="80000"/>
              </a:lnSpc>
            </a:pPr>
            <a:r>
              <a:rPr lang="en-US" altLang="en-US" sz="2100" dirty="0"/>
              <a:t> </a:t>
            </a:r>
            <a:r>
              <a:rPr lang="en-US" altLang="en-US" sz="2100" b="1" dirty="0">
                <a:solidFill>
                  <a:srgbClr val="FF0000"/>
                </a:solidFill>
              </a:rPr>
              <a:t>42° for red</a:t>
            </a:r>
          </a:p>
          <a:p>
            <a:pPr lvl="1" eaLnBrk="1" hangingPunct="1">
              <a:lnSpc>
                <a:spcPct val="80000"/>
              </a:lnSpc>
            </a:pPr>
            <a:r>
              <a:rPr lang="en-US" altLang="en-US" sz="2100" b="1" dirty="0"/>
              <a:t> </a:t>
            </a:r>
            <a:r>
              <a:rPr lang="en-US" altLang="en-US" sz="2100" b="1" dirty="0">
                <a:solidFill>
                  <a:srgbClr val="CC0099"/>
                </a:solidFill>
              </a:rPr>
              <a:t>40° for</a:t>
            </a:r>
            <a:r>
              <a:rPr lang="en-US" altLang="en-US" sz="2100" b="1" dirty="0"/>
              <a:t> </a:t>
            </a:r>
            <a:r>
              <a:rPr lang="en-US" altLang="en-US" sz="2100" b="1" dirty="0">
                <a:solidFill>
                  <a:srgbClr val="CC0099"/>
                </a:solidFill>
              </a:rPr>
              <a:t>violet</a:t>
            </a:r>
          </a:p>
          <a:p>
            <a:pPr eaLnBrk="1" hangingPunct="1">
              <a:lnSpc>
                <a:spcPct val="80000"/>
              </a:lnSpc>
            </a:pPr>
            <a:endParaRPr lang="en-US" altLang="en-US" sz="2400" b="1" dirty="0">
              <a:solidFill>
                <a:srgbClr val="CC0099"/>
              </a:solidFill>
            </a:endParaRPr>
          </a:p>
          <a:p>
            <a:pPr eaLnBrk="1" hangingPunct="1">
              <a:lnSpc>
                <a:spcPct val="80000"/>
              </a:lnSpc>
            </a:pPr>
            <a:r>
              <a:rPr lang="en-US" altLang="en-US" sz="2400" dirty="0"/>
              <a:t>The curved shape results from the fact that the light always travels at 42° from the path of sunlight</a:t>
            </a:r>
          </a:p>
          <a:p>
            <a:pPr eaLnBrk="1" hangingPunct="1">
              <a:lnSpc>
                <a:spcPct val="80000"/>
              </a:lnSpc>
            </a:pPr>
            <a:endParaRPr lang="en-US" altLang="en-US" sz="2400" dirty="0"/>
          </a:p>
          <a:p>
            <a:pPr eaLnBrk="1" hangingPunct="1">
              <a:lnSpc>
                <a:spcPct val="80000"/>
              </a:lnSpc>
            </a:pPr>
            <a:r>
              <a:rPr lang="en-US" altLang="en-US" sz="2400" dirty="0"/>
              <a:t>An observer will only see one color from each raindrop</a:t>
            </a:r>
          </a:p>
          <a:p>
            <a:pPr eaLnBrk="1" hangingPunct="1">
              <a:lnSpc>
                <a:spcPct val="80000"/>
              </a:lnSpc>
            </a:pPr>
            <a:endParaRPr lang="en-US" altLang="en-US" sz="2400" dirty="0"/>
          </a:p>
          <a:p>
            <a:pPr eaLnBrk="1" hangingPunct="1">
              <a:lnSpc>
                <a:spcPct val="80000"/>
              </a:lnSpc>
            </a:pPr>
            <a:r>
              <a:rPr lang="en-US" altLang="en-US" sz="2400" b="1" dirty="0">
                <a:solidFill>
                  <a:srgbClr val="FF0066"/>
                </a:solidFill>
              </a:rPr>
              <a:t>Each observer sees their OWN rainbow!</a:t>
            </a:r>
          </a:p>
        </p:txBody>
      </p:sp>
      <p:pic>
        <p:nvPicPr>
          <p:cNvPr id="1229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8424" y="217052"/>
            <a:ext cx="5309412" cy="4729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2176" y="5108575"/>
            <a:ext cx="3810000" cy="174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430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92">
                                            <p:txEl>
                                              <p:pRg st="1" end="1"/>
                                            </p:txEl>
                                          </p:spTgt>
                                        </p:tgtEl>
                                        <p:attrNameLst>
                                          <p:attrName>style.visibility</p:attrName>
                                        </p:attrNameLst>
                                      </p:cBhvr>
                                      <p:to>
                                        <p:strVal val="visible"/>
                                      </p:to>
                                    </p:set>
                                    <p:animEffect transition="in" filter="fade">
                                      <p:cBhvr>
                                        <p:cTn id="7" dur="500"/>
                                        <p:tgtEl>
                                          <p:spTgt spid="1229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292">
                                            <p:txEl>
                                              <p:pRg st="2" end="2"/>
                                            </p:txEl>
                                          </p:spTgt>
                                        </p:tgtEl>
                                        <p:attrNameLst>
                                          <p:attrName>style.visibility</p:attrName>
                                        </p:attrNameLst>
                                      </p:cBhvr>
                                      <p:to>
                                        <p:strVal val="visible"/>
                                      </p:to>
                                    </p:set>
                                    <p:animEffect transition="in" filter="fade">
                                      <p:cBhvr>
                                        <p:cTn id="10" dur="500"/>
                                        <p:tgtEl>
                                          <p:spTgt spid="12292">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292">
                                            <p:txEl>
                                              <p:pRg st="4" end="4"/>
                                            </p:txEl>
                                          </p:spTgt>
                                        </p:tgtEl>
                                        <p:attrNameLst>
                                          <p:attrName>style.visibility</p:attrName>
                                        </p:attrNameLst>
                                      </p:cBhvr>
                                      <p:to>
                                        <p:strVal val="visible"/>
                                      </p:to>
                                    </p:set>
                                    <p:animEffect transition="in" filter="fade">
                                      <p:cBhvr>
                                        <p:cTn id="15" dur="500"/>
                                        <p:tgtEl>
                                          <p:spTgt spid="12292">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292">
                                            <p:txEl>
                                              <p:pRg st="6" end="6"/>
                                            </p:txEl>
                                          </p:spTgt>
                                        </p:tgtEl>
                                        <p:attrNameLst>
                                          <p:attrName>style.visibility</p:attrName>
                                        </p:attrNameLst>
                                      </p:cBhvr>
                                      <p:to>
                                        <p:strVal val="visible"/>
                                      </p:to>
                                    </p:set>
                                    <p:animEffect transition="in" filter="fade">
                                      <p:cBhvr>
                                        <p:cTn id="20" dur="500"/>
                                        <p:tgtEl>
                                          <p:spTgt spid="12292">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292">
                                            <p:txEl>
                                              <p:pRg st="8" end="8"/>
                                            </p:txEl>
                                          </p:spTgt>
                                        </p:tgtEl>
                                        <p:attrNameLst>
                                          <p:attrName>style.visibility</p:attrName>
                                        </p:attrNameLst>
                                      </p:cBhvr>
                                      <p:to>
                                        <p:strVal val="visible"/>
                                      </p:to>
                                    </p:set>
                                    <p:animEffect transition="in" filter="fade">
                                      <p:cBhvr>
                                        <p:cTn id="25" dur="500"/>
                                        <p:tgtEl>
                                          <p:spTgt spid="1229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5204</TotalTime>
  <Words>1025</Words>
  <Application>Microsoft Office PowerPoint</Application>
  <PresentationFormat>Widescreen</PresentationFormat>
  <Paragraphs>150</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Adobe Arabic</vt:lpstr>
      <vt:lpstr>Arial</vt:lpstr>
      <vt:lpstr>Britannic Bold</vt:lpstr>
      <vt:lpstr>Calibri</vt:lpstr>
      <vt:lpstr>Calibri Light</vt:lpstr>
      <vt:lpstr>Tahoma</vt:lpstr>
      <vt:lpstr>Wingdings</vt:lpstr>
      <vt:lpstr>Office Theme</vt:lpstr>
      <vt:lpstr>PowerPoint Presentation</vt:lpstr>
      <vt:lpstr>Red and other Colored Sunsets</vt:lpstr>
      <vt:lpstr>White Light &amp; The Nature of Light</vt:lpstr>
      <vt:lpstr>White Skies – Hazy, Fog and SMOG</vt:lpstr>
      <vt:lpstr>Nature of Light – Internal Reflection</vt:lpstr>
      <vt:lpstr>Nature of Light – Refraction </vt:lpstr>
      <vt:lpstr>Mirages</vt:lpstr>
      <vt:lpstr>Mirages</vt:lpstr>
      <vt:lpstr>How inferior mirages work….</vt:lpstr>
      <vt:lpstr>Superior Mirages</vt:lpstr>
      <vt:lpstr>Superior Mirages</vt:lpstr>
      <vt:lpstr>Fata Morgana</vt:lpstr>
      <vt:lpstr>Fata Morgana</vt:lpstr>
      <vt:lpstr>Glory</vt:lpstr>
      <vt:lpstr>Corona</vt:lpstr>
      <vt:lpstr>Rainbows</vt:lpstr>
      <vt:lpstr>Cloud drops scatter white light</vt:lpstr>
      <vt:lpstr>Rainbows</vt:lpstr>
      <vt:lpstr>Rainbow Formation</vt:lpstr>
      <vt:lpstr>Rainbow Formation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dc:creator>
  <cp:lastModifiedBy>Windows User</cp:lastModifiedBy>
  <cp:revision>431</cp:revision>
  <cp:lastPrinted>2019-11-18T06:18:36Z</cp:lastPrinted>
  <dcterms:created xsi:type="dcterms:W3CDTF">2015-08-20T01:26:27Z</dcterms:created>
  <dcterms:modified xsi:type="dcterms:W3CDTF">2020-04-06T06:32:27Z</dcterms:modified>
</cp:coreProperties>
</file>