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19" r:id="rId3"/>
    <p:sldId id="322" r:id="rId4"/>
    <p:sldId id="323" r:id="rId5"/>
    <p:sldId id="325" r:id="rId6"/>
    <p:sldId id="326" r:id="rId7"/>
    <p:sldId id="328" r:id="rId8"/>
    <p:sldId id="330" r:id="rId9"/>
    <p:sldId id="331" r:id="rId10"/>
    <p:sldId id="332" r:id="rId11"/>
    <p:sldId id="334" r:id="rId12"/>
    <p:sldId id="335" r:id="rId13"/>
    <p:sldId id="336" r:id="rId14"/>
    <p:sldId id="349" r:id="rId1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0"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0000FF"/>
    <a:srgbClr val="FF3399"/>
    <a:srgbClr val="00FFFF"/>
    <a:srgbClr val="455C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38" autoAdjust="0"/>
    <p:restoredTop sz="94660"/>
  </p:normalViewPr>
  <p:slideViewPr>
    <p:cSldViewPr snapToGrid="0">
      <p:cViewPr varScale="1">
        <p:scale>
          <a:sx n="89" d="100"/>
          <a:sy n="89" d="100"/>
        </p:scale>
        <p:origin x="26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44EDEBB4-4D5C-4E69-A47F-4E30DDC909FD}" type="datetimeFigureOut">
              <a:rPr lang="en-US" smtClean="0"/>
              <a:t>4/13/2020</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CEE4DAA0-482C-4F25-BE8E-71C1A9E6F3C8}" type="slidenum">
              <a:rPr lang="en-US" smtClean="0"/>
              <a:t>‹#›</a:t>
            </a:fld>
            <a:endParaRPr lang="en-US"/>
          </a:p>
        </p:txBody>
      </p:sp>
    </p:spTree>
    <p:extLst>
      <p:ext uri="{BB962C8B-B14F-4D97-AF65-F5344CB8AC3E}">
        <p14:creationId xmlns:p14="http://schemas.microsoft.com/office/powerpoint/2010/main" val="4107849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856FC07-4092-4572-89D6-C876E18A7050}" type="slidenum">
              <a:rPr lang="en-AU" smtClean="0"/>
              <a:t>4</a:t>
            </a:fld>
            <a:endParaRPr lang="en-AU"/>
          </a:p>
        </p:txBody>
      </p:sp>
    </p:spTree>
    <p:extLst>
      <p:ext uri="{BB962C8B-B14F-4D97-AF65-F5344CB8AC3E}">
        <p14:creationId xmlns:p14="http://schemas.microsoft.com/office/powerpoint/2010/main" val="549420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AU" dirty="0" smtClean="0"/>
              <a:t>Climate changed forced migration</a:t>
            </a:r>
            <a:r>
              <a:rPr lang="en-AU" baseline="0" dirty="0" smtClean="0"/>
              <a:t> will generally be an additional forcing to existing pressures (e.g. economic)</a:t>
            </a:r>
          </a:p>
          <a:p>
            <a:pPr marL="171450" indent="-171450">
              <a:buFontTx/>
              <a:buChar char="-"/>
            </a:pPr>
            <a:r>
              <a:rPr lang="en-AU" baseline="0" dirty="0" smtClean="0"/>
              <a:t>Displacements can be short-term or permanent; if short term then present logistic challenges, if permanent they create geopolitical problems</a:t>
            </a:r>
          </a:p>
          <a:p>
            <a:pPr marL="171450" indent="-171450">
              <a:buFontTx/>
              <a:buChar char="-"/>
            </a:pPr>
            <a:r>
              <a:rPr lang="en-AU" baseline="0" dirty="0" smtClean="0"/>
              <a:t>Trends of internal migration to urban areas will be exacerbated</a:t>
            </a:r>
            <a:endParaRPr lang="en-AU" dirty="0"/>
          </a:p>
        </p:txBody>
      </p:sp>
      <p:sp>
        <p:nvSpPr>
          <p:cNvPr id="4" name="Slide Number Placeholder 3"/>
          <p:cNvSpPr>
            <a:spLocks noGrp="1"/>
          </p:cNvSpPr>
          <p:nvPr>
            <p:ph type="sldNum" sz="quarter" idx="10"/>
          </p:nvPr>
        </p:nvSpPr>
        <p:spPr/>
        <p:txBody>
          <a:bodyPr/>
          <a:lstStyle/>
          <a:p>
            <a:fld id="{2856FC07-4092-4572-89D6-C876E18A7050}" type="slidenum">
              <a:rPr lang="en-AU" smtClean="0"/>
              <a:t>11</a:t>
            </a:fld>
            <a:endParaRPr lang="en-AU"/>
          </a:p>
        </p:txBody>
      </p:sp>
    </p:spTree>
    <p:extLst>
      <p:ext uri="{BB962C8B-B14F-4D97-AF65-F5344CB8AC3E}">
        <p14:creationId xmlns:p14="http://schemas.microsoft.com/office/powerpoint/2010/main" val="1049899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577999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025390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56EAED-ADF3-4198-969D-1444B542D427}"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80891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56EAED-ADF3-4198-969D-1444B542D427}" type="datetimeFigureOut">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371502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56EAED-ADF3-4198-969D-1444B542D427}" type="datetimeFigureOut">
              <a:rPr lang="en-US" smtClean="0"/>
              <a:t>4/13/2020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93358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56EAED-ADF3-4198-969D-1444B542D427}" type="datetimeFigureOut">
              <a:rPr lang="en-US" smtClean="0"/>
              <a:t>4/13/2020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68393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6EAED-ADF3-4198-969D-1444B542D427}" type="datetimeFigureOut">
              <a:rPr lang="en-US" smtClean="0"/>
              <a:t>4/13/2020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4127134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27974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16284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77613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193319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6EAED-ADF3-4198-969D-1444B542D427}" type="datetimeFigureOut">
              <a:rPr lang="en-US" smtClean="0"/>
              <a:t>4/13/2020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469070-A1E4-48F7-8F04-541E847A659C}" type="slidenum">
              <a:rPr lang="en-US" smtClean="0"/>
              <a:t>‹#›</a:t>
            </a:fld>
            <a:endParaRPr lang="en-US"/>
          </a:p>
        </p:txBody>
      </p:sp>
    </p:spTree>
    <p:extLst>
      <p:ext uri="{BB962C8B-B14F-4D97-AF65-F5344CB8AC3E}">
        <p14:creationId xmlns:p14="http://schemas.microsoft.com/office/powerpoint/2010/main" val="886701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www.wpro.who.int/mvp/climate_change/en/"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www.wpro.who.int/mvp/climate_change/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media-cache-ak0.pinimg.com/736x/7b/73/fd/7b73fd093983cfa277393bf2f822b6d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2157991" y="308930"/>
            <a:ext cx="8258217" cy="19438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effectLst>
                  <a:outerShdw blurRad="38100" dist="38100" dir="2700000" algn="tl">
                    <a:srgbClr val="000000">
                      <a:alpha val="43137"/>
                    </a:srgbClr>
                  </a:outerShdw>
                </a:effectLst>
                <a:latin typeface="Britannic Bold" panose="020B0903060703020204" pitchFamily="34" charset="0"/>
              </a:rPr>
              <a:t>ATMO 102 Pacific Climates and Cultures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Subtitle 2"/>
          <p:cNvSpPr txBox="1">
            <a:spLocks/>
          </p:cNvSpPr>
          <p:nvPr/>
        </p:nvSpPr>
        <p:spPr>
          <a:xfrm>
            <a:off x="1254484" y="4519929"/>
            <a:ext cx="10184502" cy="1402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dirty="0" smtClean="0">
                <a:solidFill>
                  <a:srgbClr val="FF3399"/>
                </a:solidFill>
                <a:effectLst>
                  <a:outerShdw blurRad="38100" dist="38100" dir="2700000" algn="tl">
                    <a:srgbClr val="000000">
                      <a:alpha val="43137"/>
                    </a:srgbClr>
                  </a:outerShdw>
                </a:effectLst>
              </a:rPr>
              <a:t>Lecture: Pacific Island Climate Vulnerability</a:t>
            </a:r>
          </a:p>
        </p:txBody>
      </p:sp>
      <p:sp>
        <p:nvSpPr>
          <p:cNvPr id="8" name="Title 1"/>
          <p:cNvSpPr txBox="1">
            <a:spLocks/>
          </p:cNvSpPr>
          <p:nvPr/>
        </p:nvSpPr>
        <p:spPr>
          <a:xfrm>
            <a:off x="2226252" y="256440"/>
            <a:ext cx="8258217" cy="19438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solidFill>
                  <a:schemeClr val="bg1"/>
                </a:solidFill>
                <a:effectLst>
                  <a:outerShdw blurRad="38100" dist="38100" dir="2700000" algn="tl">
                    <a:srgbClr val="000000">
                      <a:alpha val="43137"/>
                    </a:srgbClr>
                  </a:outerShdw>
                </a:effectLst>
                <a:latin typeface="Britannic Bold" panose="020B0903060703020204" pitchFamily="34" charset="0"/>
              </a:rPr>
              <a:t>ATMO 102 Pacific Climates and Cultures</a:t>
            </a:r>
            <a:endParaRPr lang="en-US" dirty="0">
              <a:solidFill>
                <a:schemeClr val="bg1"/>
              </a:solidFill>
              <a:effectLst>
                <a:outerShdw blurRad="38100" dist="38100" dir="2700000" algn="tl">
                  <a:srgbClr val="000000">
                    <a:alpha val="43137"/>
                  </a:srgbClr>
                </a:outerShdw>
              </a:effectLst>
              <a:latin typeface="Britannic Bold" panose="020B0903060703020204" pitchFamily="34" charset="0"/>
            </a:endParaRPr>
          </a:p>
        </p:txBody>
      </p:sp>
    </p:spTree>
    <p:extLst>
      <p:ext uri="{BB962C8B-B14F-4D97-AF65-F5344CB8AC3E}">
        <p14:creationId xmlns:p14="http://schemas.microsoft.com/office/powerpoint/2010/main" val="1597501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1061" y="-10219"/>
            <a:ext cx="12274122" cy="6904194"/>
          </a:xfrm>
          <a:prstGeom prst="rect">
            <a:avLst/>
          </a:prstGeom>
        </p:spPr>
      </p:pic>
      <p:pic>
        <p:nvPicPr>
          <p:cNvPr id="4" name="Picture 4" descr="C:\Documents and Settings\fenner\Desktop\EO Newsroom New Images - How Does Anthropogenic Haze Influence Climate_files\STS075-773-6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7731" y="3168203"/>
            <a:ext cx="5071396" cy="34990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Rectangle 1"/>
          <p:cNvSpPr/>
          <p:nvPr/>
        </p:nvSpPr>
        <p:spPr>
          <a:xfrm>
            <a:off x="-41061" y="0"/>
            <a:ext cx="12192000" cy="1446550"/>
          </a:xfrm>
          <a:prstGeom prst="rect">
            <a:avLst/>
          </a:prstGeom>
          <a:noFill/>
          <a:ln>
            <a:noFill/>
          </a:ln>
        </p:spPr>
        <p:txBody>
          <a:bodyPr wrap="square">
            <a:spAutoFit/>
          </a:bodyPr>
          <a:lstStyle/>
          <a:p>
            <a:pPr algn="ctr"/>
            <a:r>
              <a:rPr lang="en-AU" sz="4400" dirty="0" smtClean="0">
                <a:latin typeface="Britannic Bold" panose="020B0903060703020204" pitchFamily="34" charset="0"/>
              </a:rPr>
              <a:t>Human Forced</a:t>
            </a:r>
            <a:r>
              <a:rPr lang="en-AU" sz="4400" dirty="0">
                <a:latin typeface="Britannic Bold" panose="020B0903060703020204" pitchFamily="34" charset="0"/>
              </a:rPr>
              <a:t>, </a:t>
            </a:r>
            <a:r>
              <a:rPr lang="en-AU" sz="4400" dirty="0" smtClean="0">
                <a:latin typeface="Britannic Bold" panose="020B0903060703020204" pitchFamily="34" charset="0"/>
              </a:rPr>
              <a:t>Climate Change </a:t>
            </a:r>
            <a:r>
              <a:rPr lang="en-AU" sz="4400" dirty="0">
                <a:latin typeface="Britannic Bold" panose="020B0903060703020204" pitchFamily="34" charset="0"/>
              </a:rPr>
              <a:t>is an </a:t>
            </a:r>
            <a:r>
              <a:rPr lang="en-AU" sz="4400" dirty="0" smtClean="0">
                <a:latin typeface="Britannic Bold" panose="020B0903060703020204" pitchFamily="34" charset="0"/>
              </a:rPr>
              <a:t>Empirical Scientific Fact</a:t>
            </a:r>
            <a:endParaRPr lang="en-AU" sz="4400" dirty="0">
              <a:latin typeface="Britannic Bold" panose="020B0903060703020204" pitchFamily="34" charset="0"/>
            </a:endParaRPr>
          </a:p>
        </p:txBody>
      </p:sp>
      <p:sp>
        <p:nvSpPr>
          <p:cNvPr id="3" name="Rectangle 2"/>
          <p:cNvSpPr/>
          <p:nvPr/>
        </p:nvSpPr>
        <p:spPr>
          <a:xfrm>
            <a:off x="337731" y="1382155"/>
            <a:ext cx="11716894" cy="1569660"/>
          </a:xfrm>
          <a:prstGeom prst="rect">
            <a:avLst/>
          </a:prstGeom>
          <a:noFill/>
        </p:spPr>
        <p:txBody>
          <a:bodyPr wrap="square">
            <a:spAutoFit/>
          </a:bodyPr>
          <a:lstStyle/>
          <a:p>
            <a:r>
              <a:rPr lang="en-AU" sz="3200" b="1" u="sng" dirty="0"/>
              <a:t>Two necessary responses:</a:t>
            </a:r>
          </a:p>
          <a:p>
            <a:r>
              <a:rPr lang="en-AU" sz="3200" b="1" dirty="0"/>
              <a:t>1. </a:t>
            </a:r>
            <a:r>
              <a:rPr lang="en-AU" sz="3200" b="1" dirty="0">
                <a:solidFill>
                  <a:srgbClr val="FF3399"/>
                </a:solidFill>
                <a:effectLst>
                  <a:outerShdw blurRad="38100" dist="38100" dir="2700000" algn="tl">
                    <a:srgbClr val="000000">
                      <a:alpha val="43137"/>
                    </a:srgbClr>
                  </a:outerShdw>
                </a:effectLst>
              </a:rPr>
              <a:t>Mitigation</a:t>
            </a:r>
            <a:r>
              <a:rPr lang="en-AU" sz="3200" b="1" dirty="0"/>
              <a:t> – reducing GHG emissions to a safe level</a:t>
            </a:r>
          </a:p>
          <a:p>
            <a:r>
              <a:rPr lang="en-AU" sz="3200" b="1" dirty="0"/>
              <a:t>2. </a:t>
            </a:r>
            <a:r>
              <a:rPr lang="en-AU" sz="3200" b="1" dirty="0">
                <a:solidFill>
                  <a:srgbClr val="FF3399"/>
                </a:solidFill>
                <a:effectLst>
                  <a:outerShdw blurRad="38100" dist="38100" dir="2700000" algn="tl">
                    <a:srgbClr val="000000">
                      <a:alpha val="43137"/>
                    </a:srgbClr>
                  </a:outerShdw>
                </a:effectLst>
              </a:rPr>
              <a:t>Adaptation</a:t>
            </a:r>
            <a:r>
              <a:rPr lang="en-AU" sz="3200" b="1" dirty="0"/>
              <a:t> – adapting to impacts of unavoidable climate change</a:t>
            </a:r>
          </a:p>
        </p:txBody>
      </p:sp>
      <p:pic>
        <p:nvPicPr>
          <p:cNvPr id="36866" name="Picture 2" descr="http://www3.epa.gov/climatechange/images/science/models-observed-human-natural-lar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9394" y="3168203"/>
            <a:ext cx="6243399" cy="34990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 name="TextBox 6"/>
          <p:cNvSpPr txBox="1"/>
          <p:nvPr/>
        </p:nvSpPr>
        <p:spPr>
          <a:xfrm>
            <a:off x="665093" y="3441877"/>
            <a:ext cx="4484878" cy="3046988"/>
          </a:xfrm>
          <a:prstGeom prst="rect">
            <a:avLst/>
          </a:prstGeom>
          <a:solidFill>
            <a:schemeClr val="bg1"/>
          </a:solidFill>
        </p:spPr>
        <p:txBody>
          <a:bodyPr wrap="square" rtlCol="0">
            <a:spAutoFit/>
          </a:bodyPr>
          <a:lstStyle/>
          <a:p>
            <a:r>
              <a:rPr lang="en-AU" sz="2400" b="1" i="1" dirty="0" smtClean="0">
                <a:solidFill>
                  <a:srgbClr val="FF3399"/>
                </a:solidFill>
              </a:rPr>
              <a:t>When we look at observed </a:t>
            </a:r>
            <a:r>
              <a:rPr lang="en-AU" sz="2400" b="1" i="1" dirty="0" err="1" smtClean="0">
                <a:solidFill>
                  <a:srgbClr val="FF3399"/>
                </a:solidFill>
              </a:rPr>
              <a:t>temperuatre</a:t>
            </a:r>
            <a:r>
              <a:rPr lang="en-AU" sz="2400" b="1" i="1" dirty="0" smtClean="0">
                <a:solidFill>
                  <a:srgbClr val="FF3399"/>
                </a:solidFill>
              </a:rPr>
              <a:t> (</a:t>
            </a:r>
            <a:r>
              <a:rPr lang="en-AU" sz="2400" b="1" i="1" dirty="0" smtClean="0"/>
              <a:t>black</a:t>
            </a:r>
            <a:r>
              <a:rPr lang="en-AU" sz="2400" b="1" i="1" dirty="0" smtClean="0">
                <a:solidFill>
                  <a:srgbClr val="FF3399"/>
                </a:solidFill>
              </a:rPr>
              <a:t>) and compare it to simulations without human actions (</a:t>
            </a:r>
            <a:r>
              <a:rPr lang="en-AU" sz="2400" b="1" i="1" dirty="0" smtClean="0">
                <a:solidFill>
                  <a:srgbClr val="0000FF"/>
                </a:solidFill>
              </a:rPr>
              <a:t>blue</a:t>
            </a:r>
            <a:r>
              <a:rPr lang="en-AU" sz="2400" b="1" i="1" dirty="0" smtClean="0">
                <a:solidFill>
                  <a:srgbClr val="FF3399"/>
                </a:solidFill>
              </a:rPr>
              <a:t>) they temperature don’t match. When we include human activity (</a:t>
            </a:r>
            <a:r>
              <a:rPr lang="en-AU" sz="2400" b="1" i="1" dirty="0" smtClean="0">
                <a:solidFill>
                  <a:srgbClr val="CC0099"/>
                </a:solidFill>
              </a:rPr>
              <a:t>pink</a:t>
            </a:r>
            <a:r>
              <a:rPr lang="en-AU" sz="2400" b="1" i="1" dirty="0" smtClean="0">
                <a:solidFill>
                  <a:srgbClr val="FF3399"/>
                </a:solidFill>
              </a:rPr>
              <a:t>), the temperatures </a:t>
            </a:r>
            <a:r>
              <a:rPr lang="en-AU" sz="2400" b="1" i="1" dirty="0">
                <a:solidFill>
                  <a:srgbClr val="FF3399"/>
                </a:solidFill>
              </a:rPr>
              <a:t>s</a:t>
            </a:r>
            <a:r>
              <a:rPr lang="en-AU" sz="2400" b="1" i="1" dirty="0" smtClean="0">
                <a:solidFill>
                  <a:srgbClr val="FF3399"/>
                </a:solidFill>
              </a:rPr>
              <a:t>ince 1950 track very well.</a:t>
            </a:r>
            <a:endParaRPr lang="en-AU" sz="2400" dirty="0"/>
          </a:p>
        </p:txBody>
      </p:sp>
    </p:spTree>
    <p:extLst>
      <p:ext uri="{BB962C8B-B14F-4D97-AF65-F5344CB8AC3E}">
        <p14:creationId xmlns:p14="http://schemas.microsoft.com/office/powerpoint/2010/main" val="124335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866"/>
                                        </p:tgtEl>
                                        <p:attrNameLst>
                                          <p:attrName>style.visibility</p:attrName>
                                        </p:attrNameLst>
                                      </p:cBhvr>
                                      <p:to>
                                        <p:strVal val="visible"/>
                                      </p:to>
                                    </p:set>
                                    <p:animEffect transition="in" filter="fade">
                                      <p:cBhvr>
                                        <p:cTn id="17" dur="500"/>
                                        <p:tgtEl>
                                          <p:spTgt spid="368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1061" y="-10219"/>
            <a:ext cx="12274122" cy="6904194"/>
          </a:xfrm>
          <a:prstGeom prst="rect">
            <a:avLst/>
          </a:prstGeom>
        </p:spPr>
      </p:pic>
      <p:sp>
        <p:nvSpPr>
          <p:cNvPr id="2" name="TextBox 1"/>
          <p:cNvSpPr txBox="1"/>
          <p:nvPr/>
        </p:nvSpPr>
        <p:spPr>
          <a:xfrm>
            <a:off x="-41061" y="106469"/>
            <a:ext cx="12233061" cy="1446550"/>
          </a:xfrm>
          <a:prstGeom prst="rect">
            <a:avLst/>
          </a:prstGeom>
          <a:noFill/>
          <a:ln>
            <a:noFill/>
          </a:ln>
        </p:spPr>
        <p:txBody>
          <a:bodyPr wrap="square" rtlCol="0">
            <a:spAutoFit/>
          </a:bodyPr>
          <a:lstStyle/>
          <a:p>
            <a:pPr algn="ctr"/>
            <a:r>
              <a:rPr lang="en-AU" sz="4400" dirty="0" smtClean="0">
                <a:latin typeface="Britannic Bold" panose="020B0903060703020204" pitchFamily="34" charset="0"/>
              </a:rPr>
              <a:t>International Recognition </a:t>
            </a:r>
            <a:r>
              <a:rPr lang="en-AU" sz="4400" dirty="0">
                <a:latin typeface="Britannic Bold" panose="020B0903060703020204" pitchFamily="34" charset="0"/>
              </a:rPr>
              <a:t>of </a:t>
            </a:r>
            <a:r>
              <a:rPr lang="en-AU" sz="4400" dirty="0" smtClean="0">
                <a:latin typeface="Britannic Bold" panose="020B0903060703020204" pitchFamily="34" charset="0"/>
              </a:rPr>
              <a:t>Climate Change as a Security Issue</a:t>
            </a:r>
            <a:endParaRPr lang="en-AU" sz="4400" dirty="0">
              <a:latin typeface="Britannic Bold" panose="020B0903060703020204" pitchFamily="34" charset="0"/>
            </a:endParaRPr>
          </a:p>
        </p:txBody>
      </p:sp>
      <p:sp>
        <p:nvSpPr>
          <p:cNvPr id="3" name="TextBox 2"/>
          <p:cNvSpPr txBox="1"/>
          <p:nvPr/>
        </p:nvSpPr>
        <p:spPr>
          <a:xfrm>
            <a:off x="306761" y="3988795"/>
            <a:ext cx="7162985" cy="2562240"/>
          </a:xfrm>
          <a:prstGeom prst="rect">
            <a:avLst/>
          </a:prstGeom>
          <a:noFill/>
        </p:spPr>
        <p:txBody>
          <a:bodyPr wrap="square" rtlCol="0">
            <a:spAutoFit/>
          </a:bodyPr>
          <a:lstStyle/>
          <a:p>
            <a:pPr marL="342900" indent="-342900">
              <a:buFont typeface="Arial" panose="020B0604020202020204" pitchFamily="34" charset="0"/>
              <a:buChar char="•"/>
            </a:pPr>
            <a:r>
              <a:rPr lang="en-AU" sz="2000" i="1" dirty="0">
                <a:solidFill>
                  <a:srgbClr val="FF3399"/>
                </a:solidFill>
              </a:rPr>
              <a:t>Climate change has very real implications for international peace and security</a:t>
            </a:r>
          </a:p>
          <a:p>
            <a:pPr marL="742950" lvl="1" indent="-285750">
              <a:buFont typeface="Arial" panose="020B0604020202020204" pitchFamily="34" charset="0"/>
              <a:buChar char="•"/>
            </a:pPr>
            <a:r>
              <a:rPr lang="en-AU" dirty="0"/>
              <a:t>Susan Rice (US Ambassador to UN)</a:t>
            </a:r>
          </a:p>
          <a:p>
            <a:pPr marL="342900" indent="-342900">
              <a:buFont typeface="Arial" panose="020B0604020202020204" pitchFamily="34" charset="0"/>
              <a:buChar char="•"/>
            </a:pPr>
            <a:endParaRPr lang="en-AU" sz="1050" dirty="0"/>
          </a:p>
          <a:p>
            <a:pPr marL="342900" indent="-342900">
              <a:buFont typeface="Arial" panose="020B0604020202020204" pitchFamily="34" charset="0"/>
              <a:buChar char="•"/>
            </a:pPr>
            <a:r>
              <a:rPr lang="en-AU" sz="2000" i="1" dirty="0">
                <a:solidFill>
                  <a:srgbClr val="FF3399"/>
                </a:solidFill>
              </a:rPr>
              <a:t>Most national security establishments </a:t>
            </a:r>
            <a:r>
              <a:rPr lang="en-AU" sz="2000" i="1" dirty="0" smtClean="0">
                <a:solidFill>
                  <a:srgbClr val="FF3399"/>
                </a:solidFill>
              </a:rPr>
              <a:t>consider </a:t>
            </a:r>
            <a:r>
              <a:rPr lang="en-AU" sz="2000" i="1" dirty="0">
                <a:solidFill>
                  <a:srgbClr val="FF3399"/>
                </a:solidFill>
              </a:rPr>
              <a:t>global warming as among the biggest security challenges of the </a:t>
            </a:r>
            <a:r>
              <a:rPr lang="en-AU" sz="2000" i="1" dirty="0" smtClean="0">
                <a:solidFill>
                  <a:srgbClr val="FF3399"/>
                </a:solidFill>
              </a:rPr>
              <a:t>century</a:t>
            </a:r>
          </a:p>
          <a:p>
            <a:pPr marL="342900" indent="-342900">
              <a:buFont typeface="Arial" panose="020B0604020202020204" pitchFamily="34" charset="0"/>
              <a:buChar char="•"/>
            </a:pPr>
            <a:endParaRPr lang="en-AU" sz="2000" i="1" dirty="0">
              <a:solidFill>
                <a:srgbClr val="FF3399"/>
              </a:solidFill>
            </a:endParaRPr>
          </a:p>
          <a:p>
            <a:pPr marL="742950" lvl="1" indent="-285750">
              <a:buFont typeface="Arial" panose="020B0604020202020204" pitchFamily="34" charset="0"/>
              <a:buChar char="•"/>
            </a:pPr>
            <a:r>
              <a:rPr lang="en-AU" dirty="0"/>
              <a:t>Peter Wittig (Permanent Representative of Germany to UN)</a:t>
            </a:r>
          </a:p>
          <a:p>
            <a:endParaRPr lang="en-AU" sz="1400" dirty="0"/>
          </a:p>
        </p:txBody>
      </p:sp>
      <p:pic>
        <p:nvPicPr>
          <p:cNvPr id="1026" name="Picture 2" descr="http://www.un.org/News/Press/docs/unlogo_blue_sml_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61" y="1089261"/>
            <a:ext cx="2539470" cy="24896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 name="TextBox 5"/>
          <p:cNvSpPr txBox="1"/>
          <p:nvPr/>
        </p:nvSpPr>
        <p:spPr>
          <a:xfrm>
            <a:off x="3028730" y="1706421"/>
            <a:ext cx="8873451" cy="1815882"/>
          </a:xfrm>
          <a:prstGeom prst="rect">
            <a:avLst/>
          </a:prstGeom>
          <a:noFill/>
        </p:spPr>
        <p:txBody>
          <a:bodyPr wrap="square" rtlCol="0">
            <a:spAutoFit/>
          </a:bodyPr>
          <a:lstStyle/>
          <a:p>
            <a:r>
              <a:rPr lang="en-AU" sz="2800" b="1" i="1" dirty="0">
                <a:solidFill>
                  <a:srgbClr val="FF3399"/>
                </a:solidFill>
              </a:rPr>
              <a:t>Make no mistake… climate change not only exacerbates threats to peace and security, it is a threat to international peace and security</a:t>
            </a:r>
          </a:p>
          <a:p>
            <a:r>
              <a:rPr lang="en-AU" sz="2800" dirty="0"/>
              <a:t>Ban Ki-moon, UN Secretary-General</a:t>
            </a:r>
          </a:p>
        </p:txBody>
      </p:sp>
      <p:pic>
        <p:nvPicPr>
          <p:cNvPr id="33794" name="Picture 2" descr="Image result for Security Council 6587th Meeting, 20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5455" y="3749005"/>
            <a:ext cx="4265009" cy="29182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3676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41061" y="-10219"/>
            <a:ext cx="12274122" cy="6904194"/>
          </a:xfrm>
          <a:prstGeom prst="rect">
            <a:avLst/>
          </a:prstGeom>
        </p:spPr>
      </p:pic>
      <p:sp>
        <p:nvSpPr>
          <p:cNvPr id="2" name="TextBox 1"/>
          <p:cNvSpPr txBox="1"/>
          <p:nvPr/>
        </p:nvSpPr>
        <p:spPr>
          <a:xfrm>
            <a:off x="0" y="84359"/>
            <a:ext cx="12192000" cy="769441"/>
          </a:xfrm>
          <a:prstGeom prst="rect">
            <a:avLst/>
          </a:prstGeom>
          <a:noFill/>
          <a:ln>
            <a:noFill/>
          </a:ln>
        </p:spPr>
        <p:txBody>
          <a:bodyPr wrap="square" rtlCol="0">
            <a:spAutoFit/>
          </a:bodyPr>
          <a:lstStyle/>
          <a:p>
            <a:pPr algn="ctr"/>
            <a:r>
              <a:rPr lang="en-AU" sz="4400" dirty="0" smtClean="0">
                <a:latin typeface="Britannic Bold" panose="020B0903060703020204" pitchFamily="34" charset="0"/>
              </a:rPr>
              <a:t>Future Climate Change Impacts</a:t>
            </a:r>
            <a:endParaRPr lang="en-AU" sz="4400" dirty="0">
              <a:latin typeface="Britannic Bold" panose="020B0903060703020204" pitchFamily="34" charset="0"/>
            </a:endParaRPr>
          </a:p>
        </p:txBody>
      </p:sp>
      <p:sp>
        <p:nvSpPr>
          <p:cNvPr id="3" name="TextBox 2"/>
          <p:cNvSpPr txBox="1"/>
          <p:nvPr/>
        </p:nvSpPr>
        <p:spPr>
          <a:xfrm>
            <a:off x="222732" y="1110870"/>
            <a:ext cx="11830239" cy="4154984"/>
          </a:xfrm>
          <a:prstGeom prst="rect">
            <a:avLst/>
          </a:prstGeom>
          <a:noFill/>
        </p:spPr>
        <p:txBody>
          <a:bodyPr wrap="square" rtlCol="0">
            <a:spAutoFit/>
          </a:bodyPr>
          <a:lstStyle/>
          <a:p>
            <a:pPr marL="342900" indent="-342900">
              <a:buFont typeface="Arial" panose="020B0604020202020204" pitchFamily="34" charset="0"/>
              <a:buChar char="•"/>
            </a:pPr>
            <a:r>
              <a:rPr lang="en-AU" sz="2400" b="1" dirty="0">
                <a:solidFill>
                  <a:srgbClr val="FF3399"/>
                </a:solidFill>
                <a:effectLst>
                  <a:outerShdw blurRad="38100" dist="38100" dir="2700000" algn="tl">
                    <a:srgbClr val="000000">
                      <a:alpha val="43137"/>
                    </a:srgbClr>
                  </a:outerShdw>
                </a:effectLst>
              </a:rPr>
              <a:t>Rising sea levels  </a:t>
            </a:r>
            <a:r>
              <a:rPr lang="en-AU" sz="2400" dirty="0"/>
              <a:t>- storms surges, king tides, coastal inundation, ground water intrusion</a:t>
            </a:r>
          </a:p>
          <a:p>
            <a:pPr marL="342900" indent="-342900">
              <a:buFont typeface="Arial" panose="020B0604020202020204" pitchFamily="34" charset="0"/>
              <a:buChar char="•"/>
            </a:pPr>
            <a:endParaRPr lang="en-AU" sz="2400" dirty="0"/>
          </a:p>
          <a:p>
            <a:pPr marL="342900" indent="-342900">
              <a:buFont typeface="Arial" panose="020B0604020202020204" pitchFamily="34" charset="0"/>
              <a:buChar char="•"/>
            </a:pPr>
            <a:r>
              <a:rPr lang="en-AU" sz="2400" dirty="0"/>
              <a:t>Increasing intensity and frequency of </a:t>
            </a:r>
            <a:r>
              <a:rPr lang="en-AU" sz="2400" b="1" dirty="0">
                <a:solidFill>
                  <a:srgbClr val="FF3399"/>
                </a:solidFill>
                <a:effectLst>
                  <a:outerShdw blurRad="38100" dist="38100" dir="2700000" algn="tl">
                    <a:srgbClr val="000000">
                      <a:alpha val="43137"/>
                    </a:srgbClr>
                  </a:outerShdw>
                </a:effectLst>
              </a:rPr>
              <a:t>extreme weather events </a:t>
            </a:r>
            <a:r>
              <a:rPr lang="en-AU" sz="2400" dirty="0"/>
              <a:t>– more droughts &amp; floods</a:t>
            </a:r>
          </a:p>
          <a:p>
            <a:pPr marL="342900" indent="-342900">
              <a:buFont typeface="Arial" panose="020B0604020202020204" pitchFamily="34" charset="0"/>
              <a:buChar char="•"/>
            </a:pPr>
            <a:endParaRPr lang="en-AU" sz="2400" dirty="0"/>
          </a:p>
          <a:p>
            <a:pPr marL="342900" indent="-342900">
              <a:buFont typeface="Arial" panose="020B0604020202020204" pitchFamily="34" charset="0"/>
              <a:buChar char="•"/>
            </a:pPr>
            <a:r>
              <a:rPr lang="en-AU" sz="2400" dirty="0"/>
              <a:t>Increasing land and sea </a:t>
            </a:r>
            <a:r>
              <a:rPr lang="en-AU" sz="2400" b="1" dirty="0" smtClean="0">
                <a:solidFill>
                  <a:srgbClr val="FF3399"/>
                </a:solidFill>
                <a:effectLst>
                  <a:outerShdw blurRad="38100" dist="38100" dir="2700000" algn="tl">
                    <a:srgbClr val="000000">
                      <a:alpha val="43137"/>
                    </a:srgbClr>
                  </a:outerShdw>
                </a:effectLst>
              </a:rPr>
              <a:t>temperatures</a:t>
            </a:r>
          </a:p>
          <a:p>
            <a:pPr marL="342900" indent="-342900">
              <a:buFont typeface="Arial" panose="020B0604020202020204" pitchFamily="34" charset="0"/>
              <a:buChar char="•"/>
            </a:pPr>
            <a:endParaRPr lang="en-AU" sz="2400" dirty="0"/>
          </a:p>
          <a:p>
            <a:pPr marL="342900" indent="-342900">
              <a:buFont typeface="Arial" panose="020B0604020202020204" pitchFamily="34" charset="0"/>
              <a:buChar char="•"/>
            </a:pPr>
            <a:r>
              <a:rPr lang="en-AU" sz="2400" dirty="0" smtClean="0"/>
              <a:t>Ocean </a:t>
            </a:r>
            <a:r>
              <a:rPr lang="en-AU" sz="2400" b="1" dirty="0" smtClean="0">
                <a:solidFill>
                  <a:srgbClr val="FF3399"/>
                </a:solidFill>
                <a:effectLst>
                  <a:outerShdw blurRad="38100" dist="38100" dir="2700000" algn="tl">
                    <a:srgbClr val="000000">
                      <a:alpha val="43137"/>
                    </a:srgbClr>
                  </a:outerShdw>
                </a:effectLst>
              </a:rPr>
              <a:t>acidification</a:t>
            </a:r>
          </a:p>
          <a:p>
            <a:pPr marL="342900" indent="-342900">
              <a:buFont typeface="Arial" panose="020B0604020202020204" pitchFamily="34" charset="0"/>
              <a:buChar char="•"/>
            </a:pPr>
            <a:endParaRPr lang="en-AU" sz="2400" dirty="0"/>
          </a:p>
          <a:p>
            <a:pPr marL="342900" indent="-342900">
              <a:buFont typeface="Arial" panose="020B0604020202020204" pitchFamily="34" charset="0"/>
              <a:buChar char="•"/>
            </a:pPr>
            <a:r>
              <a:rPr lang="en-AU" sz="2400" b="1" dirty="0" smtClean="0">
                <a:solidFill>
                  <a:srgbClr val="FF3399"/>
                </a:solidFill>
                <a:effectLst>
                  <a:outerShdw blurRad="38100" dist="38100" dir="2700000" algn="tl">
                    <a:srgbClr val="000000">
                      <a:alpha val="43137"/>
                    </a:srgbClr>
                  </a:outerShdw>
                </a:effectLst>
              </a:rPr>
              <a:t>Shifting ocean currents</a:t>
            </a:r>
          </a:p>
          <a:p>
            <a:pPr marL="342900" indent="-342900">
              <a:buFont typeface="Arial" panose="020B0604020202020204" pitchFamily="34" charset="0"/>
              <a:buChar char="•"/>
            </a:pPr>
            <a:endParaRPr lang="en-AU" sz="2400" dirty="0"/>
          </a:p>
          <a:p>
            <a:pPr marL="342900" indent="-342900">
              <a:buFont typeface="Arial" panose="020B0604020202020204" pitchFamily="34" charset="0"/>
              <a:buChar char="•"/>
            </a:pPr>
            <a:r>
              <a:rPr lang="en-AU" sz="2400" b="1" dirty="0" smtClean="0">
                <a:solidFill>
                  <a:srgbClr val="FF3399"/>
                </a:solidFill>
                <a:effectLst>
                  <a:outerShdw blurRad="38100" dist="38100" dir="2700000" algn="tl">
                    <a:srgbClr val="000000">
                      <a:alpha val="43137"/>
                    </a:srgbClr>
                  </a:outerShdw>
                </a:effectLst>
              </a:rPr>
              <a:t>Melting</a:t>
            </a:r>
            <a:r>
              <a:rPr lang="en-AU" sz="2400" dirty="0" smtClean="0"/>
              <a:t> of land ice</a:t>
            </a:r>
            <a:endParaRPr lang="en-AU" sz="2400" dirty="0"/>
          </a:p>
        </p:txBody>
      </p:sp>
      <p:sp>
        <p:nvSpPr>
          <p:cNvPr id="5" name="AutoShape 6" descr="http://group-project.wiki.usfca.edu/file/view/ocean_acid.jpg/213853808/ocean_acid.jp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32770" name="Picture 2" descr="http://www.ucsusa.org/sites/default/files/styles/full_width_height/public/legacy/assets/images/gw/Extreme-Weather-and-Climate-Change-Infographic.jpg?itok=RI6Gkl-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5177" y="3258355"/>
            <a:ext cx="8137794" cy="3497737"/>
          </a:xfrm>
          <a:prstGeom prst="rect">
            <a:avLst/>
          </a:prstGeom>
          <a:noFill/>
          <a:extLst>
            <a:ext uri="{909E8E84-426E-40DD-AFC4-6F175D3DCCD1}">
              <a14:hiddenFill xmlns:a14="http://schemas.microsoft.com/office/drawing/2010/main">
                <a:solidFill>
                  <a:srgbClr val="FFFFFF"/>
                </a:solidFill>
              </a14:hiddenFill>
            </a:ext>
          </a:extLst>
        </p:spPr>
      </p:pic>
      <p:pic>
        <p:nvPicPr>
          <p:cNvPr id="32774" name="Picture 6" descr="http://www.trbimg.com/img-560d88ed/turbine/sfl-supermoon-flooding-20151001/650/650x3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907" y="5265854"/>
            <a:ext cx="3281179" cy="1448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66514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2774"/>
                                        </p:tgtEl>
                                        <p:attrNameLst>
                                          <p:attrName>style.visibility</p:attrName>
                                        </p:attrNameLst>
                                      </p:cBhvr>
                                      <p:to>
                                        <p:strVal val="visible"/>
                                      </p:to>
                                    </p:set>
                                    <p:animEffect transition="in" filter="fade">
                                      <p:cBhvr>
                                        <p:cTn id="9" dur="500"/>
                                        <p:tgtEl>
                                          <p:spTgt spid="3277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32770"/>
                                        </p:tgtEl>
                                        <p:attrNameLst>
                                          <p:attrName>style.visibility</p:attrName>
                                        </p:attrNameLst>
                                      </p:cBhvr>
                                      <p:to>
                                        <p:strVal val="visible"/>
                                      </p:to>
                                    </p:set>
                                    <p:animEffect transition="in" filter="fade">
                                      <p:cBhvr>
                                        <p:cTn id="16" dur="500"/>
                                        <p:tgtEl>
                                          <p:spTgt spid="3277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1061" y="-10219"/>
            <a:ext cx="12274122" cy="6904194"/>
          </a:xfrm>
          <a:prstGeom prst="rect">
            <a:avLst/>
          </a:prstGeom>
        </p:spPr>
      </p:pic>
      <p:sp>
        <p:nvSpPr>
          <p:cNvPr id="2" name="Rectangle 1"/>
          <p:cNvSpPr/>
          <p:nvPr/>
        </p:nvSpPr>
        <p:spPr>
          <a:xfrm>
            <a:off x="7670557" y="1425637"/>
            <a:ext cx="4245760" cy="4955203"/>
          </a:xfrm>
          <a:prstGeom prst="rect">
            <a:avLst/>
          </a:prstGeom>
        </p:spPr>
        <p:txBody>
          <a:bodyPr wrap="square">
            <a:spAutoFit/>
          </a:bodyPr>
          <a:lstStyle/>
          <a:p>
            <a:pPr marL="457200" indent="-457200">
              <a:buFont typeface="Arial" panose="020B0604020202020204" pitchFamily="34" charset="0"/>
              <a:buChar char="•"/>
            </a:pPr>
            <a:r>
              <a:rPr lang="en-AU" sz="2800" b="1" dirty="0">
                <a:solidFill>
                  <a:srgbClr val="FF3399"/>
                </a:solidFill>
                <a:effectLst>
                  <a:outerShdw blurRad="38100" dist="38100" dir="2700000" algn="tl">
                    <a:srgbClr val="000000">
                      <a:alpha val="43137"/>
                    </a:srgbClr>
                  </a:outerShdw>
                </a:effectLst>
              </a:rPr>
              <a:t>South Pacific region</a:t>
            </a:r>
            <a:r>
              <a:rPr lang="en-AU" sz="2800" dirty="0" smtClean="0"/>
              <a:t>:</a:t>
            </a:r>
          </a:p>
          <a:p>
            <a:pPr marL="914400" lvl="1" indent="-457200">
              <a:buFont typeface="Arial" panose="020B0604020202020204" pitchFamily="34" charset="0"/>
              <a:buChar char="•"/>
            </a:pPr>
            <a:r>
              <a:rPr lang="en-AU" sz="2800" dirty="0" smtClean="0"/>
              <a:t>22 </a:t>
            </a:r>
            <a:r>
              <a:rPr lang="en-AU" sz="2800" dirty="0"/>
              <a:t>Island Countries </a:t>
            </a:r>
            <a:r>
              <a:rPr lang="en-AU" sz="2800" dirty="0" smtClean="0"/>
              <a:t>&amp; Territories</a:t>
            </a:r>
            <a:endParaRPr lang="en-AU" sz="2800" dirty="0" smtClean="0"/>
          </a:p>
          <a:p>
            <a:pPr marL="457200" indent="-457200">
              <a:buFont typeface="Arial" panose="020B0604020202020204" pitchFamily="34" charset="0"/>
              <a:buChar char="•"/>
            </a:pPr>
            <a:endParaRPr lang="en-AU" sz="1600" dirty="0"/>
          </a:p>
          <a:p>
            <a:pPr marL="914400" lvl="1" indent="-457200">
              <a:buFont typeface="Arial" panose="020B0604020202020204" pitchFamily="34" charset="0"/>
              <a:buChar char="•"/>
            </a:pPr>
            <a:r>
              <a:rPr lang="en-AU" sz="2800" dirty="0" smtClean="0"/>
              <a:t>200 </a:t>
            </a:r>
            <a:r>
              <a:rPr lang="en-AU" sz="2800" dirty="0"/>
              <a:t>high </a:t>
            </a:r>
            <a:r>
              <a:rPr lang="en-AU" sz="2800" dirty="0" smtClean="0"/>
              <a:t>islands</a:t>
            </a:r>
          </a:p>
          <a:p>
            <a:pPr marL="457200" indent="-457200">
              <a:buFont typeface="Arial" panose="020B0604020202020204" pitchFamily="34" charset="0"/>
              <a:buChar char="•"/>
            </a:pPr>
            <a:endParaRPr lang="en-AU" sz="1600" dirty="0"/>
          </a:p>
          <a:p>
            <a:pPr marL="914400" lvl="1" indent="-457200">
              <a:buFont typeface="Arial" panose="020B0604020202020204" pitchFamily="34" charset="0"/>
              <a:buChar char="•"/>
            </a:pPr>
            <a:r>
              <a:rPr lang="en-AU" sz="2800" dirty="0" smtClean="0"/>
              <a:t>2,500 </a:t>
            </a:r>
            <a:r>
              <a:rPr lang="en-AU" sz="2800" dirty="0"/>
              <a:t>low islands &amp; </a:t>
            </a:r>
            <a:r>
              <a:rPr lang="en-AU" sz="2800" dirty="0" smtClean="0"/>
              <a:t>atolls</a:t>
            </a:r>
          </a:p>
          <a:p>
            <a:pPr marL="457200" indent="-457200">
              <a:buFont typeface="Arial" panose="020B0604020202020204" pitchFamily="34" charset="0"/>
              <a:buChar char="•"/>
            </a:pPr>
            <a:endParaRPr lang="en-AU" sz="1600" dirty="0" smtClean="0"/>
          </a:p>
          <a:p>
            <a:pPr marL="457200" indent="-457200">
              <a:buFont typeface="Arial" panose="020B0604020202020204" pitchFamily="34" charset="0"/>
              <a:buChar char="•"/>
            </a:pPr>
            <a:endParaRPr lang="en-AU" sz="1600" dirty="0"/>
          </a:p>
          <a:p>
            <a:pPr marL="457200" indent="-457200">
              <a:buFont typeface="Arial" panose="020B0604020202020204" pitchFamily="34" charset="0"/>
              <a:buChar char="•"/>
            </a:pPr>
            <a:r>
              <a:rPr lang="en-AU" sz="2800" b="1" dirty="0">
                <a:solidFill>
                  <a:srgbClr val="FF3399"/>
                </a:solidFill>
                <a:effectLst>
                  <a:outerShdw blurRad="38100" dist="38100" dir="2700000" algn="tl">
                    <a:srgbClr val="000000">
                      <a:alpha val="43137"/>
                    </a:srgbClr>
                  </a:outerShdw>
                </a:effectLst>
              </a:rPr>
              <a:t>Pop. 2010</a:t>
            </a:r>
            <a:r>
              <a:rPr lang="en-AU" sz="2800" dirty="0"/>
              <a:t>: 9.9 million (15 million by 2035) 60% rural/40% </a:t>
            </a:r>
            <a:r>
              <a:rPr lang="en-AU" sz="2800" dirty="0" smtClean="0"/>
              <a:t>urban</a:t>
            </a:r>
            <a:endParaRPr lang="en-AU" sz="2800" dirty="0"/>
          </a:p>
        </p:txBody>
      </p:sp>
      <p:pic>
        <p:nvPicPr>
          <p:cNvPr id="3" name="Picture 2" descr="http://www.visualvacationrentals.com/Images/SouthPacific/SouthPacific.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475" y="1049655"/>
            <a:ext cx="7293760" cy="56288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164303"/>
            <a:ext cx="12191999" cy="769441"/>
          </a:xfrm>
          <a:prstGeom prst="rect">
            <a:avLst/>
          </a:prstGeom>
          <a:noFill/>
          <a:ln>
            <a:noFill/>
          </a:ln>
        </p:spPr>
        <p:txBody>
          <a:bodyPr wrap="square" rtlCol="0">
            <a:spAutoFit/>
          </a:bodyPr>
          <a:lstStyle/>
          <a:p>
            <a:pPr algn="ctr"/>
            <a:r>
              <a:rPr lang="en-AU" sz="4400" dirty="0" smtClean="0">
                <a:effectLst>
                  <a:outerShdw blurRad="38100" dist="38100" dir="2700000" algn="tl">
                    <a:srgbClr val="000000">
                      <a:alpha val="43137"/>
                    </a:srgbClr>
                  </a:outerShdw>
                </a:effectLst>
                <a:latin typeface="Britannic Bold" panose="020B0903060703020204" pitchFamily="34" charset="0"/>
              </a:rPr>
              <a:t>The Challenge </a:t>
            </a:r>
            <a:r>
              <a:rPr lang="en-AU" sz="4400" dirty="0">
                <a:effectLst>
                  <a:outerShdw blurRad="38100" dist="38100" dir="2700000" algn="tl">
                    <a:srgbClr val="000000">
                      <a:alpha val="43137"/>
                    </a:srgbClr>
                  </a:outerShdw>
                </a:effectLst>
                <a:latin typeface="Britannic Bold" panose="020B0903060703020204" pitchFamily="34" charset="0"/>
              </a:rPr>
              <a:t>for the </a:t>
            </a:r>
            <a:r>
              <a:rPr lang="en-AU" sz="4400" dirty="0" smtClean="0">
                <a:effectLst>
                  <a:outerShdw blurRad="38100" dist="38100" dir="2700000" algn="tl">
                    <a:srgbClr val="000000">
                      <a:alpha val="43137"/>
                    </a:srgbClr>
                  </a:outerShdw>
                </a:effectLst>
                <a:latin typeface="Britannic Bold" panose="020B0903060703020204" pitchFamily="34" charset="0"/>
              </a:rPr>
              <a:t>South </a:t>
            </a:r>
            <a:r>
              <a:rPr lang="en-AU" sz="4400" dirty="0">
                <a:effectLst>
                  <a:outerShdw blurRad="38100" dist="38100" dir="2700000" algn="tl">
                    <a:srgbClr val="000000">
                      <a:alpha val="43137"/>
                    </a:srgbClr>
                  </a:outerShdw>
                </a:effectLst>
                <a:latin typeface="Britannic Bold" panose="020B0903060703020204" pitchFamily="34" charset="0"/>
              </a:rPr>
              <a:t>Pacific</a:t>
            </a:r>
          </a:p>
        </p:txBody>
      </p:sp>
    </p:spTree>
    <p:extLst>
      <p:ext uri="{BB962C8B-B14F-4D97-AF65-F5344CB8AC3E}">
        <p14:creationId xmlns:p14="http://schemas.microsoft.com/office/powerpoint/2010/main" val="18337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5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8" end="8"/>
                                            </p:txEl>
                                          </p:spTgt>
                                        </p:tgtEl>
                                        <p:attrNameLst>
                                          <p:attrName>style.visibility</p:attrName>
                                        </p:attrNameLst>
                                      </p:cBhvr>
                                      <p:to>
                                        <p:strVal val="visible"/>
                                      </p:to>
                                    </p:set>
                                    <p:animEffect transition="in" filter="fade">
                                      <p:cBhvr>
                                        <p:cTn id="2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41061" y="-10219"/>
            <a:ext cx="12274122" cy="6904194"/>
          </a:xfrm>
          <a:prstGeom prst="rect">
            <a:avLst/>
          </a:prstGeom>
        </p:spPr>
      </p:pic>
      <p:sp>
        <p:nvSpPr>
          <p:cNvPr id="2" name="Rectangle 1"/>
          <p:cNvSpPr/>
          <p:nvPr/>
        </p:nvSpPr>
        <p:spPr>
          <a:xfrm>
            <a:off x="126945" y="1079519"/>
            <a:ext cx="3763869" cy="4708981"/>
          </a:xfrm>
          <a:prstGeom prst="rect">
            <a:avLst/>
          </a:prstGeom>
        </p:spPr>
        <p:txBody>
          <a:bodyPr wrap="square">
            <a:spAutoFit/>
          </a:bodyPr>
          <a:lstStyle/>
          <a:p>
            <a:pPr marL="285750" indent="-285750">
              <a:buFont typeface="Wingdings" pitchFamily="2" charset="2"/>
              <a:buChar char="§"/>
            </a:pPr>
            <a:r>
              <a:rPr lang="en-AU" sz="2000" dirty="0"/>
              <a:t>Temperatures </a:t>
            </a:r>
            <a:r>
              <a:rPr lang="en-AU" sz="2000" dirty="0" smtClean="0"/>
              <a:t>increase</a:t>
            </a:r>
          </a:p>
          <a:p>
            <a:pPr marL="285750" indent="-285750">
              <a:buFont typeface="Wingdings" pitchFamily="2" charset="2"/>
              <a:buChar char="§"/>
            </a:pPr>
            <a:endParaRPr lang="en-AU" sz="2000" dirty="0" smtClean="0"/>
          </a:p>
          <a:p>
            <a:pPr marL="285750" indent="-285750">
              <a:buFont typeface="Wingdings" pitchFamily="2" charset="2"/>
              <a:buChar char="§"/>
            </a:pPr>
            <a:r>
              <a:rPr lang="en-AU" sz="2000" dirty="0" smtClean="0"/>
              <a:t>More very hot days</a:t>
            </a:r>
          </a:p>
          <a:p>
            <a:pPr marL="285750" indent="-285750">
              <a:buFont typeface="Wingdings" pitchFamily="2" charset="2"/>
              <a:buChar char="§"/>
            </a:pPr>
            <a:endParaRPr lang="en-AU" sz="2000" dirty="0" smtClean="0"/>
          </a:p>
          <a:p>
            <a:pPr marL="285750" indent="-285750">
              <a:buFont typeface="Wingdings" pitchFamily="2" charset="2"/>
              <a:buChar char="§"/>
            </a:pPr>
            <a:r>
              <a:rPr lang="en-AU" sz="2000" dirty="0" smtClean="0"/>
              <a:t>Sea level will continue to rise</a:t>
            </a:r>
          </a:p>
          <a:p>
            <a:pPr marL="285750" indent="-285750">
              <a:buFont typeface="Wingdings" pitchFamily="2" charset="2"/>
              <a:buChar char="§"/>
            </a:pPr>
            <a:endParaRPr lang="en-AU" sz="2000" dirty="0" smtClean="0"/>
          </a:p>
          <a:p>
            <a:pPr marL="285750" indent="-285750">
              <a:buFont typeface="Wingdings" pitchFamily="2" charset="2"/>
              <a:buChar char="§"/>
            </a:pPr>
            <a:r>
              <a:rPr lang="en-AU" sz="2000" dirty="0" smtClean="0"/>
              <a:t>Changing rainfall patterns</a:t>
            </a:r>
          </a:p>
          <a:p>
            <a:pPr marL="285750" indent="-285750">
              <a:buFont typeface="Wingdings" pitchFamily="2" charset="2"/>
              <a:buChar char="§"/>
            </a:pPr>
            <a:endParaRPr lang="en-AU" sz="2000" dirty="0" smtClean="0"/>
          </a:p>
          <a:p>
            <a:pPr marL="285750" indent="-285750">
              <a:buFont typeface="Wingdings" pitchFamily="2" charset="2"/>
              <a:buChar char="§"/>
            </a:pPr>
            <a:r>
              <a:rPr lang="en-AU" sz="2000" dirty="0" smtClean="0"/>
              <a:t>Ocean acidification continues</a:t>
            </a:r>
          </a:p>
          <a:p>
            <a:pPr marL="285750" indent="-285750">
              <a:buFont typeface="Wingdings" pitchFamily="2" charset="2"/>
              <a:buChar char="§"/>
            </a:pPr>
            <a:endParaRPr lang="en-AU" sz="2000" dirty="0" smtClean="0"/>
          </a:p>
          <a:p>
            <a:pPr marL="285750" indent="-285750">
              <a:buFont typeface="Wingdings" pitchFamily="2" charset="2"/>
              <a:buChar char="§"/>
            </a:pPr>
            <a:r>
              <a:rPr lang="en-AU" sz="2000" dirty="0" smtClean="0"/>
              <a:t>Less frequent but more intense tropical cyclones</a:t>
            </a:r>
          </a:p>
          <a:p>
            <a:pPr marL="285750" indent="-285750">
              <a:buFont typeface="Wingdings" pitchFamily="2" charset="2"/>
              <a:buChar char="§"/>
            </a:pPr>
            <a:endParaRPr lang="en-AU" sz="2000" dirty="0" smtClean="0"/>
          </a:p>
          <a:p>
            <a:pPr marL="285750" indent="-285750">
              <a:buFont typeface="Wingdings" pitchFamily="2" charset="2"/>
              <a:buChar char="§"/>
            </a:pPr>
            <a:r>
              <a:rPr lang="en-AU" sz="2000" dirty="0" smtClean="0"/>
              <a:t>Potential changes to ocean currents</a:t>
            </a:r>
            <a:endParaRPr lang="en-AU" sz="2000" dirty="0"/>
          </a:p>
        </p:txBody>
      </p:sp>
      <p:sp>
        <p:nvSpPr>
          <p:cNvPr id="8" name="Rectangle 7"/>
          <p:cNvSpPr/>
          <p:nvPr/>
        </p:nvSpPr>
        <p:spPr>
          <a:xfrm>
            <a:off x="126945" y="5889257"/>
            <a:ext cx="3595863" cy="954107"/>
          </a:xfrm>
          <a:prstGeom prst="rect">
            <a:avLst/>
          </a:prstGeom>
        </p:spPr>
        <p:txBody>
          <a:bodyPr wrap="square">
            <a:spAutoFit/>
          </a:bodyPr>
          <a:lstStyle/>
          <a:p>
            <a:r>
              <a:rPr lang="en-AU" sz="1400" i="1" dirty="0"/>
              <a:t>Source: Climate Change in the Pacific: Scientific Assessment and New Research. Volume 1: Regional Overview. Volume 2: Country Reports. </a:t>
            </a:r>
            <a:r>
              <a:rPr lang="en-AU" sz="1400" dirty="0"/>
              <a:t>Available from November 2011.</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9188" y="1079520"/>
            <a:ext cx="7927442" cy="4970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4013045" y="6071255"/>
            <a:ext cx="7994701" cy="738664"/>
          </a:xfrm>
          <a:prstGeom prst="rect">
            <a:avLst/>
          </a:prstGeom>
        </p:spPr>
        <p:txBody>
          <a:bodyPr wrap="square">
            <a:spAutoFit/>
          </a:bodyPr>
          <a:lstStyle/>
          <a:p>
            <a:pPr algn="just"/>
            <a:r>
              <a:rPr lang="en-AU" sz="1400" dirty="0"/>
              <a:t>The average positions of the major climate features in November to April. The arrows show near surface winds, the blue shading represents the bands of rainfall convergence zones, the dashed oval shows the West Pacific Warm Pool and H represents typical positions of moving high pressure systems.</a:t>
            </a:r>
          </a:p>
        </p:txBody>
      </p:sp>
      <p:sp>
        <p:nvSpPr>
          <p:cNvPr id="12" name="TextBox 11"/>
          <p:cNvSpPr txBox="1"/>
          <p:nvPr/>
        </p:nvSpPr>
        <p:spPr>
          <a:xfrm>
            <a:off x="-41061" y="260649"/>
            <a:ext cx="12274122" cy="769441"/>
          </a:xfrm>
          <a:prstGeom prst="rect">
            <a:avLst/>
          </a:prstGeom>
          <a:noFill/>
          <a:ln>
            <a:noFill/>
          </a:ln>
        </p:spPr>
        <p:txBody>
          <a:bodyPr wrap="square" rtlCol="0">
            <a:spAutoFit/>
          </a:bodyPr>
          <a:lstStyle/>
          <a:p>
            <a:pPr algn="ctr"/>
            <a:r>
              <a:rPr lang="en-AU" sz="4400" dirty="0">
                <a:latin typeface="Britannic Bold" panose="020B0903060703020204" pitchFamily="34" charset="0"/>
              </a:rPr>
              <a:t>S</a:t>
            </a:r>
            <a:r>
              <a:rPr lang="en-AU" sz="4400" dirty="0" smtClean="0">
                <a:latin typeface="Britannic Bold" panose="020B0903060703020204" pitchFamily="34" charset="0"/>
              </a:rPr>
              <a:t>ummary </a:t>
            </a:r>
            <a:r>
              <a:rPr lang="en-AU" sz="4400" dirty="0">
                <a:latin typeface="Britannic Bold" panose="020B0903060703020204" pitchFamily="34" charset="0"/>
              </a:rPr>
              <a:t>of </a:t>
            </a:r>
            <a:r>
              <a:rPr lang="en-AU" sz="4400" dirty="0" smtClean="0">
                <a:latin typeface="Britannic Bold" panose="020B0903060703020204" pitchFamily="34" charset="0"/>
              </a:rPr>
              <a:t>Regional Climate Change</a:t>
            </a:r>
            <a:endParaRPr lang="en-AU" sz="4400" dirty="0">
              <a:latin typeface="Britannic Bold" panose="020B0903060703020204" pitchFamily="34" charset="0"/>
            </a:endParaRPr>
          </a:p>
        </p:txBody>
      </p:sp>
    </p:spTree>
    <p:extLst>
      <p:ext uri="{BB962C8B-B14F-4D97-AF65-F5344CB8AC3E}">
        <p14:creationId xmlns:p14="http://schemas.microsoft.com/office/powerpoint/2010/main" val="77667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5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fade">
                                      <p:cBhvr>
                                        <p:cTn id="32" dur="500"/>
                                        <p:tgtEl>
                                          <p:spTgt spid="2">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animEffect transition="in" filter="fade">
                                      <p:cBhvr>
                                        <p:cTn id="3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1061" y="-10219"/>
            <a:ext cx="12274122" cy="6904194"/>
          </a:xfrm>
          <a:prstGeom prst="rect">
            <a:avLst/>
          </a:prstGeom>
        </p:spPr>
      </p:pic>
      <p:sp>
        <p:nvSpPr>
          <p:cNvPr id="2" name="Rectangle 1"/>
          <p:cNvSpPr/>
          <p:nvPr/>
        </p:nvSpPr>
        <p:spPr>
          <a:xfrm>
            <a:off x="-41061" y="17667"/>
            <a:ext cx="12233061" cy="769441"/>
          </a:xfrm>
          <a:prstGeom prst="rect">
            <a:avLst/>
          </a:prstGeom>
          <a:noFill/>
          <a:ln>
            <a:noFill/>
          </a:ln>
        </p:spPr>
        <p:txBody>
          <a:bodyPr wrap="square">
            <a:spAutoFit/>
          </a:bodyPr>
          <a:lstStyle/>
          <a:p>
            <a:pPr algn="ctr"/>
            <a:r>
              <a:rPr lang="en-AU" sz="4400" dirty="0" smtClean="0">
                <a:latin typeface="Britannic Bold" panose="020B0903060703020204" pitchFamily="34" charset="0"/>
              </a:rPr>
              <a:t>Increase </a:t>
            </a:r>
            <a:r>
              <a:rPr lang="en-AU" sz="4400" dirty="0">
                <a:latin typeface="Britannic Bold" panose="020B0903060703020204" pitchFamily="34" charset="0"/>
              </a:rPr>
              <a:t>in L</a:t>
            </a:r>
            <a:r>
              <a:rPr lang="en-AU" sz="4400" dirty="0" smtClean="0">
                <a:latin typeface="Britannic Bold" panose="020B0903060703020204" pitchFamily="34" charset="0"/>
              </a:rPr>
              <a:t>ocal Extremes </a:t>
            </a:r>
            <a:r>
              <a:rPr lang="en-AU" sz="4400" dirty="0">
                <a:latin typeface="Britannic Bold" panose="020B0903060703020204" pitchFamily="34" charset="0"/>
              </a:rPr>
              <a:t>not just </a:t>
            </a:r>
            <a:r>
              <a:rPr lang="en-AU" sz="4400" dirty="0" smtClean="0">
                <a:latin typeface="Britannic Bold" panose="020B0903060703020204" pitchFamily="34" charset="0"/>
              </a:rPr>
              <a:t>Means</a:t>
            </a:r>
            <a:endParaRPr lang="en-AU" sz="4400" dirty="0">
              <a:latin typeface="Britannic Bold" panose="020B0903060703020204" pitchFamily="34"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9278" y="1103082"/>
            <a:ext cx="6465195" cy="5642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30272" y="1012929"/>
            <a:ext cx="4985672" cy="1569660"/>
          </a:xfrm>
          <a:prstGeom prst="rect">
            <a:avLst/>
          </a:prstGeom>
        </p:spPr>
        <p:txBody>
          <a:bodyPr wrap="square">
            <a:spAutoFit/>
          </a:bodyPr>
          <a:lstStyle/>
          <a:p>
            <a:pPr marL="342900" indent="-342900">
              <a:buFont typeface="Arial" panose="020B0604020202020204" pitchFamily="34" charset="0"/>
              <a:buChar char="•"/>
            </a:pPr>
            <a:r>
              <a:rPr lang="en-AU" sz="2400" dirty="0"/>
              <a:t>Generally, increasing intensity &amp; frequency of extreme events; floods, droughts, fires, cyclones (not earthquakes)</a:t>
            </a:r>
          </a:p>
        </p:txBody>
      </p:sp>
      <p:pic>
        <p:nvPicPr>
          <p:cNvPr id="27650" name="Picture 2" descr="http://www.skepticalscience.com/pics/Bellcurve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062" y="2821208"/>
            <a:ext cx="4752975" cy="3924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18202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8637" y="0"/>
            <a:ext cx="12274122" cy="6904194"/>
          </a:xfrm>
          <a:prstGeom prst="rect">
            <a:avLst/>
          </a:prstGeom>
        </p:spPr>
      </p:pic>
      <p:sp>
        <p:nvSpPr>
          <p:cNvPr id="2" name="Rectangle 1"/>
          <p:cNvSpPr/>
          <p:nvPr/>
        </p:nvSpPr>
        <p:spPr>
          <a:xfrm>
            <a:off x="-41061" y="94524"/>
            <a:ext cx="12274122" cy="769441"/>
          </a:xfrm>
          <a:prstGeom prst="rect">
            <a:avLst/>
          </a:prstGeom>
          <a:noFill/>
          <a:ln>
            <a:noFill/>
          </a:ln>
        </p:spPr>
        <p:txBody>
          <a:bodyPr wrap="square">
            <a:spAutoFit/>
          </a:bodyPr>
          <a:lstStyle/>
          <a:p>
            <a:pPr algn="ctr"/>
            <a:r>
              <a:rPr lang="en-AU" sz="4400" dirty="0" smtClean="0">
                <a:latin typeface="Britannic Bold" panose="020B0903060703020204" pitchFamily="34" charset="0"/>
              </a:rPr>
              <a:t>Local Climate Changes</a:t>
            </a:r>
            <a:endParaRPr lang="en-AU" sz="4400" dirty="0">
              <a:latin typeface="Britannic Bold" panose="020B0903060703020204" pitchFamily="34"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16" y="1104899"/>
            <a:ext cx="6350974" cy="55481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 name="Rectangle 5"/>
          <p:cNvSpPr/>
          <p:nvPr/>
        </p:nvSpPr>
        <p:spPr>
          <a:xfrm>
            <a:off x="7264287" y="4001120"/>
            <a:ext cx="4687911" cy="2554545"/>
          </a:xfrm>
          <a:prstGeom prst="rect">
            <a:avLst/>
          </a:prstGeom>
        </p:spPr>
        <p:txBody>
          <a:bodyPr wrap="square">
            <a:spAutoFit/>
          </a:bodyPr>
          <a:lstStyle/>
          <a:p>
            <a:pPr marL="342900" indent="-342900">
              <a:buFont typeface="Arial" panose="020B0604020202020204" pitchFamily="34" charset="0"/>
              <a:buChar char="•"/>
            </a:pPr>
            <a:r>
              <a:rPr lang="en-AU" sz="3200" dirty="0" smtClean="0"/>
              <a:t>No </a:t>
            </a:r>
            <a:r>
              <a:rPr lang="en-AU" sz="3200" dirty="0"/>
              <a:t>one lives in a place called “Average</a:t>
            </a:r>
            <a:r>
              <a:rPr lang="en-AU" sz="3200" dirty="0" smtClean="0"/>
              <a:t>”</a:t>
            </a:r>
          </a:p>
          <a:p>
            <a:pPr marL="342900" indent="-342900">
              <a:buFont typeface="Arial" panose="020B0604020202020204" pitchFamily="34" charset="0"/>
              <a:buChar char="•"/>
            </a:pPr>
            <a:endParaRPr lang="en-AU" sz="2400" dirty="0"/>
          </a:p>
          <a:p>
            <a:pPr marL="342900" indent="-342900">
              <a:buFont typeface="Arial" panose="020B0604020202020204" pitchFamily="34" charset="0"/>
              <a:buChar char="•"/>
            </a:pPr>
            <a:r>
              <a:rPr lang="en-AU" sz="2400" b="1" i="1" dirty="0" smtClean="0">
                <a:solidFill>
                  <a:srgbClr val="FF3399"/>
                </a:solidFill>
              </a:rPr>
              <a:t>The </a:t>
            </a:r>
            <a:r>
              <a:rPr lang="en-AU" sz="2400" b="1" i="1" dirty="0">
                <a:solidFill>
                  <a:srgbClr val="FF3399"/>
                </a:solidFill>
              </a:rPr>
              <a:t>question is how will the climate change where you live and work?</a:t>
            </a:r>
          </a:p>
        </p:txBody>
      </p:sp>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287" y="1104899"/>
            <a:ext cx="4419801" cy="25476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388421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061" y="-10219"/>
            <a:ext cx="12274122" cy="6904194"/>
          </a:xfrm>
          <a:prstGeom prst="rect">
            <a:avLst/>
          </a:prstGeom>
        </p:spPr>
      </p:pic>
      <p:sp>
        <p:nvSpPr>
          <p:cNvPr id="2" name="Rectangle 1"/>
          <p:cNvSpPr/>
          <p:nvPr/>
        </p:nvSpPr>
        <p:spPr>
          <a:xfrm>
            <a:off x="-20530" y="0"/>
            <a:ext cx="12233060" cy="769441"/>
          </a:xfrm>
          <a:prstGeom prst="rect">
            <a:avLst/>
          </a:prstGeom>
          <a:noFill/>
          <a:ln>
            <a:noFill/>
          </a:ln>
        </p:spPr>
        <p:txBody>
          <a:bodyPr wrap="square">
            <a:spAutoFit/>
          </a:bodyPr>
          <a:lstStyle/>
          <a:p>
            <a:pPr algn="ctr"/>
            <a:r>
              <a:rPr lang="en-AU" sz="4400" dirty="0" smtClean="0">
                <a:effectLst>
                  <a:outerShdw blurRad="38100" dist="38100" dir="2700000" algn="tl">
                    <a:srgbClr val="000000">
                      <a:alpha val="43137"/>
                    </a:srgbClr>
                  </a:outerShdw>
                </a:effectLst>
                <a:latin typeface="Britannic Bold" panose="020B0903060703020204" pitchFamily="34" charset="0"/>
              </a:rPr>
              <a:t>Exposure </a:t>
            </a:r>
            <a:r>
              <a:rPr lang="en-AU" sz="4400" dirty="0">
                <a:effectLst>
                  <a:outerShdw blurRad="38100" dist="38100" dir="2700000" algn="tl">
                    <a:srgbClr val="000000">
                      <a:alpha val="43137"/>
                    </a:srgbClr>
                  </a:outerShdw>
                </a:effectLst>
                <a:latin typeface="Britannic Bold" panose="020B0903060703020204" pitchFamily="34" charset="0"/>
              </a:rPr>
              <a:t>is a </a:t>
            </a:r>
            <a:r>
              <a:rPr lang="en-AU" sz="4400" dirty="0" smtClean="0">
                <a:effectLst>
                  <a:outerShdw blurRad="38100" dist="38100" dir="2700000" algn="tl">
                    <a:srgbClr val="000000">
                      <a:alpha val="43137"/>
                    </a:srgbClr>
                  </a:outerShdw>
                </a:effectLst>
                <a:latin typeface="Britannic Bold" panose="020B0903060703020204" pitchFamily="34" charset="0"/>
              </a:rPr>
              <a:t>Critical Factor</a:t>
            </a:r>
            <a:endParaRPr lang="en-AU" sz="4400" dirty="0">
              <a:effectLst>
                <a:outerShdw blurRad="38100" dist="38100" dir="2700000" algn="tl">
                  <a:srgbClr val="000000">
                    <a:alpha val="43137"/>
                  </a:srgbClr>
                </a:outerShdw>
              </a:effectLst>
              <a:latin typeface="Britannic Bold" panose="020B0903060703020204" pitchFamily="34"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949" y="895273"/>
            <a:ext cx="7987651" cy="5824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8" name="Picture 2" descr="http://www.crs.org/sites/default/files/wp-content/uploads/2013/11/PHI2013085486_web_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2610" y="934906"/>
            <a:ext cx="3375082" cy="22461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TextBox 2"/>
          <p:cNvSpPr txBox="1"/>
          <p:nvPr/>
        </p:nvSpPr>
        <p:spPr>
          <a:xfrm>
            <a:off x="8392682" y="3284536"/>
            <a:ext cx="3555386" cy="523220"/>
          </a:xfrm>
          <a:prstGeom prst="rect">
            <a:avLst/>
          </a:prstGeom>
          <a:noFill/>
        </p:spPr>
        <p:txBody>
          <a:bodyPr wrap="square" rtlCol="0">
            <a:spAutoFit/>
          </a:bodyPr>
          <a:lstStyle/>
          <a:p>
            <a:r>
              <a:rPr lang="en-US" sz="1400" dirty="0"/>
              <a:t>http://www.crs.org/media-center/typhoon-haiyan-update</a:t>
            </a:r>
          </a:p>
        </p:txBody>
      </p:sp>
      <p:sp>
        <p:nvSpPr>
          <p:cNvPr id="7" name="Rectangle 6"/>
          <p:cNvSpPr/>
          <p:nvPr/>
        </p:nvSpPr>
        <p:spPr>
          <a:xfrm>
            <a:off x="8300903" y="3995678"/>
            <a:ext cx="3753721" cy="2554545"/>
          </a:xfrm>
          <a:prstGeom prst="rect">
            <a:avLst/>
          </a:prstGeom>
        </p:spPr>
        <p:txBody>
          <a:bodyPr wrap="square">
            <a:spAutoFit/>
          </a:bodyPr>
          <a:lstStyle/>
          <a:p>
            <a:pPr marL="285750" indent="-285750">
              <a:buFont typeface="Arial" panose="020B0604020202020204" pitchFamily="34" charset="0"/>
              <a:buChar char="•"/>
            </a:pPr>
            <a:r>
              <a:rPr lang="en-US" sz="2000" dirty="0" smtClean="0"/>
              <a:t>Super Typhoon Haiyan’s devastation was directly related to the number of people and the infrastructure in it’s path.</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i="1" dirty="0" smtClean="0">
                <a:solidFill>
                  <a:srgbClr val="FF3399"/>
                </a:solidFill>
              </a:rPr>
              <a:t>As climate changes new risks will emerge for each island and sub-sections of islands.</a:t>
            </a:r>
            <a:endParaRPr lang="en-US" sz="2000" i="1" dirty="0">
              <a:solidFill>
                <a:srgbClr val="FF3399"/>
              </a:solidFill>
            </a:endParaRPr>
          </a:p>
        </p:txBody>
      </p:sp>
    </p:spTree>
    <p:extLst>
      <p:ext uri="{BB962C8B-B14F-4D97-AF65-F5344CB8AC3E}">
        <p14:creationId xmlns:p14="http://schemas.microsoft.com/office/powerpoint/2010/main" val="5748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4578"/>
                                        </p:tgtEl>
                                        <p:attrNameLst>
                                          <p:attrName>style.visibility</p:attrName>
                                        </p:attrNameLst>
                                      </p:cBhvr>
                                      <p:to>
                                        <p:strVal val="visible"/>
                                      </p:to>
                                    </p:set>
                                    <p:animEffect transition="in" filter="fade">
                                      <p:cBhvr>
                                        <p:cTn id="10" dur="500"/>
                                        <p:tgtEl>
                                          <p:spTgt spid="2457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1061" y="-10219"/>
            <a:ext cx="12274122" cy="6904194"/>
          </a:xfrm>
          <a:prstGeom prst="rect">
            <a:avLst/>
          </a:prstGeom>
        </p:spPr>
      </p:pic>
      <p:sp>
        <p:nvSpPr>
          <p:cNvPr id="2" name="Rectangle 1"/>
          <p:cNvSpPr/>
          <p:nvPr/>
        </p:nvSpPr>
        <p:spPr>
          <a:xfrm>
            <a:off x="0" y="204368"/>
            <a:ext cx="12233061" cy="738664"/>
          </a:xfrm>
          <a:prstGeom prst="rect">
            <a:avLst/>
          </a:prstGeom>
          <a:noFill/>
          <a:ln>
            <a:noFill/>
          </a:ln>
        </p:spPr>
        <p:txBody>
          <a:bodyPr wrap="square">
            <a:spAutoFit/>
          </a:bodyPr>
          <a:lstStyle/>
          <a:p>
            <a:pPr algn="ctr"/>
            <a:r>
              <a:rPr lang="en-AU" sz="4200" dirty="0" smtClean="0">
                <a:effectLst>
                  <a:outerShdw blurRad="38100" dist="38100" dir="2700000" algn="tl">
                    <a:srgbClr val="000000">
                      <a:alpha val="43137"/>
                    </a:srgbClr>
                  </a:outerShdw>
                </a:effectLst>
                <a:latin typeface="Britannic Bold" panose="020B0903060703020204" pitchFamily="34" charset="0"/>
              </a:rPr>
              <a:t>Adaptive Capacity Varies Within/Between Countries</a:t>
            </a:r>
            <a:endParaRPr lang="en-AU" sz="4200" dirty="0">
              <a:effectLst>
                <a:outerShdw blurRad="38100" dist="38100" dir="2700000" algn="tl">
                  <a:srgbClr val="000000">
                    <a:alpha val="43137"/>
                  </a:srgbClr>
                </a:outerShdw>
              </a:effectLst>
              <a:latin typeface="Britannic Bold" panose="020B0903060703020204" pitchFamily="34" charset="0"/>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7071" y="1054852"/>
            <a:ext cx="5392074" cy="35972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TextBox 2"/>
          <p:cNvSpPr txBox="1"/>
          <p:nvPr/>
        </p:nvSpPr>
        <p:spPr>
          <a:xfrm>
            <a:off x="1037071" y="1054852"/>
            <a:ext cx="6252777" cy="246221"/>
          </a:xfrm>
          <a:prstGeom prst="rect">
            <a:avLst/>
          </a:prstGeom>
          <a:noFill/>
        </p:spPr>
        <p:txBody>
          <a:bodyPr wrap="square" rtlCol="0">
            <a:spAutoFit/>
          </a:bodyPr>
          <a:lstStyle/>
          <a:p>
            <a:r>
              <a:rPr lang="en-AU" sz="1000" dirty="0"/>
              <a:t>Source: http://www.abc.net.au/news/2013-03-04/pacific-warriors-climate-change-action/4550898</a:t>
            </a:r>
          </a:p>
        </p:txBody>
      </p:sp>
      <p:pic>
        <p:nvPicPr>
          <p:cNvPr id="9226" name="Picture 10" descr="http://www.radioaustralia.net.au/international/sites/default/files/imagecache/ra_article_feature/images/2011/01/13/r531604_302589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7419" y="3520436"/>
            <a:ext cx="4530394" cy="31590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Rectangle 3"/>
          <p:cNvSpPr/>
          <p:nvPr/>
        </p:nvSpPr>
        <p:spPr>
          <a:xfrm>
            <a:off x="115910" y="4896256"/>
            <a:ext cx="7204083" cy="1754326"/>
          </a:xfrm>
          <a:prstGeom prst="rect">
            <a:avLst/>
          </a:prstGeom>
        </p:spPr>
        <p:txBody>
          <a:bodyPr wrap="square">
            <a:spAutoFit/>
          </a:bodyPr>
          <a:lstStyle/>
          <a:p>
            <a:pPr marL="285750" indent="-285750">
              <a:buFont typeface="Arial" panose="020B0604020202020204" pitchFamily="34" charset="0"/>
              <a:buChar char="•"/>
            </a:pPr>
            <a:r>
              <a:rPr lang="en-US" b="1" dirty="0">
                <a:solidFill>
                  <a:srgbClr val="FF3399"/>
                </a:solidFill>
                <a:effectLst>
                  <a:outerShdw blurRad="38100" dist="38100" dir="2700000" algn="tl">
                    <a:srgbClr val="000000">
                      <a:alpha val="43137"/>
                    </a:srgbClr>
                  </a:outerShdw>
                </a:effectLst>
              </a:rPr>
              <a:t>They have long been described as climate refugees: </a:t>
            </a:r>
            <a:r>
              <a:rPr lang="en-US" dirty="0"/>
              <a:t>the hundreds of thousands of people living on low-lying Pacific islands who may be forced to migrate if rising sea levels leave their homes uninhabitable.</a:t>
            </a:r>
          </a:p>
          <a:p>
            <a:pPr marL="285750" indent="-285750">
              <a:buFont typeface="Arial" panose="020B0604020202020204" pitchFamily="34" charset="0"/>
              <a:buChar char="•"/>
            </a:pPr>
            <a:endParaRPr lang="en-US" b="1" dirty="0" smtClean="0">
              <a:solidFill>
                <a:srgbClr val="FF3399"/>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b="1" dirty="0" smtClean="0">
                <a:solidFill>
                  <a:srgbClr val="FF3399"/>
                </a:solidFill>
                <a:effectLst>
                  <a:outerShdw blurRad="38100" dist="38100" dir="2700000" algn="tl">
                    <a:srgbClr val="000000">
                      <a:alpha val="43137"/>
                    </a:srgbClr>
                  </a:outerShdw>
                </a:effectLst>
              </a:rPr>
              <a:t>But </a:t>
            </a:r>
            <a:r>
              <a:rPr lang="en-US" b="1" dirty="0">
                <a:solidFill>
                  <a:srgbClr val="FF3399"/>
                </a:solidFill>
                <a:effectLst>
                  <a:outerShdw blurRad="38100" dist="38100" dir="2700000" algn="tl">
                    <a:srgbClr val="000000">
                      <a:alpha val="43137"/>
                    </a:srgbClr>
                  </a:outerShdw>
                </a:effectLst>
              </a:rPr>
              <a:t>it is a term Pacific leaders say is loaded with political connotations and does not reflect the true dimensions of the problem.</a:t>
            </a:r>
          </a:p>
        </p:txBody>
      </p:sp>
      <p:pic>
        <p:nvPicPr>
          <p:cNvPr id="23554" name="Picture 2" descr="Fuel drums are being used as sea walls to provide protection against coastal erosion in southern Funafuti, Tuval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7419" y="1025179"/>
            <a:ext cx="4530394" cy="30224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53473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1061" y="-10219"/>
            <a:ext cx="12274122" cy="6904194"/>
          </a:xfrm>
          <a:prstGeom prst="rect">
            <a:avLst/>
          </a:prstGeom>
        </p:spPr>
      </p:pic>
      <p:sp>
        <p:nvSpPr>
          <p:cNvPr id="4" name="Footer Placeholder 4"/>
          <p:cNvSpPr>
            <a:spLocks noGrp="1"/>
          </p:cNvSpPr>
          <p:nvPr>
            <p:ph type="ftr" sz="quarter" idx="10"/>
          </p:nvPr>
        </p:nvSpPr>
        <p:spPr>
          <a:xfrm>
            <a:off x="-1" y="6505600"/>
            <a:ext cx="12233061" cy="330881"/>
          </a:xfrm>
          <a:noFill/>
        </p:spPr>
        <p:txBody>
          <a:bodyPr/>
          <a:lstStyle>
            <a:lvl1pPr eaLnBrk="0" hangingPunct="0">
              <a:defRPr sz="1500">
                <a:solidFill>
                  <a:schemeClr val="tx1"/>
                </a:solidFill>
                <a:latin typeface="Arial" charset="0"/>
              </a:defRPr>
            </a:lvl1pPr>
            <a:lvl2pPr marL="742950" indent="-285750" eaLnBrk="0" hangingPunct="0">
              <a:defRPr sz="1500">
                <a:solidFill>
                  <a:schemeClr val="tx1"/>
                </a:solidFill>
                <a:latin typeface="Arial" charset="0"/>
              </a:defRPr>
            </a:lvl2pPr>
            <a:lvl3pPr marL="1143000" indent="-228600" eaLnBrk="0" hangingPunct="0">
              <a:defRPr sz="1500">
                <a:solidFill>
                  <a:schemeClr val="tx1"/>
                </a:solidFill>
                <a:latin typeface="Arial" charset="0"/>
              </a:defRPr>
            </a:lvl3pPr>
            <a:lvl4pPr marL="1600200" indent="-228600" eaLnBrk="0" hangingPunct="0">
              <a:defRPr sz="1500">
                <a:solidFill>
                  <a:schemeClr val="tx1"/>
                </a:solidFill>
                <a:latin typeface="Arial" charset="0"/>
              </a:defRPr>
            </a:lvl4pPr>
            <a:lvl5pPr marL="2057400" indent="-228600" eaLnBrk="0" hangingPunct="0">
              <a:defRPr sz="1500">
                <a:solidFill>
                  <a:schemeClr val="tx1"/>
                </a:solidFill>
                <a:latin typeface="Arial" charset="0"/>
              </a:defRPr>
            </a:lvl5pPr>
            <a:lvl6pPr marL="2514600" indent="-228600" eaLnBrk="0" fontAlgn="base" hangingPunct="0">
              <a:spcBef>
                <a:spcPct val="20000"/>
              </a:spcBef>
              <a:spcAft>
                <a:spcPct val="0"/>
              </a:spcAft>
              <a:buChar char="•"/>
              <a:defRPr sz="1500">
                <a:solidFill>
                  <a:schemeClr val="tx1"/>
                </a:solidFill>
                <a:latin typeface="Arial" charset="0"/>
              </a:defRPr>
            </a:lvl6pPr>
            <a:lvl7pPr marL="2971800" indent="-228600" eaLnBrk="0" fontAlgn="base" hangingPunct="0">
              <a:spcBef>
                <a:spcPct val="20000"/>
              </a:spcBef>
              <a:spcAft>
                <a:spcPct val="0"/>
              </a:spcAft>
              <a:buChar char="•"/>
              <a:defRPr sz="1500">
                <a:solidFill>
                  <a:schemeClr val="tx1"/>
                </a:solidFill>
                <a:latin typeface="Arial" charset="0"/>
              </a:defRPr>
            </a:lvl7pPr>
            <a:lvl8pPr marL="3429000" indent="-228600" eaLnBrk="0" fontAlgn="base" hangingPunct="0">
              <a:spcBef>
                <a:spcPct val="20000"/>
              </a:spcBef>
              <a:spcAft>
                <a:spcPct val="0"/>
              </a:spcAft>
              <a:buChar char="•"/>
              <a:defRPr sz="1500">
                <a:solidFill>
                  <a:schemeClr val="tx1"/>
                </a:solidFill>
                <a:latin typeface="Arial" charset="0"/>
              </a:defRPr>
            </a:lvl8pPr>
            <a:lvl9pPr marL="3886200" indent="-228600" eaLnBrk="0" fontAlgn="base" hangingPunct="0">
              <a:spcBef>
                <a:spcPct val="20000"/>
              </a:spcBef>
              <a:spcAft>
                <a:spcPct val="0"/>
              </a:spcAft>
              <a:buChar char="•"/>
              <a:defRPr sz="1500">
                <a:solidFill>
                  <a:schemeClr val="tx1"/>
                </a:solidFill>
                <a:latin typeface="Arial" charset="0"/>
              </a:defRPr>
            </a:lvl9pPr>
          </a:lstStyle>
          <a:p>
            <a:r>
              <a:rPr lang="en-AU" sz="1700" dirty="0">
                <a:latin typeface="+mn-lt"/>
              </a:rPr>
              <a:t>Source:</a:t>
            </a:r>
            <a:r>
              <a:rPr lang="en-AU" sz="1700" dirty="0">
                <a:solidFill>
                  <a:schemeClr val="bg2"/>
                </a:solidFill>
                <a:latin typeface="+mn-lt"/>
              </a:rPr>
              <a:t> </a:t>
            </a:r>
            <a:r>
              <a:rPr lang="en-AU" sz="1700" i="1" dirty="0">
                <a:latin typeface="+mn-lt"/>
              </a:rPr>
              <a:t>Foresight: Migration and Global Environmental Change</a:t>
            </a:r>
            <a:r>
              <a:rPr lang="en-AU" sz="1700" dirty="0">
                <a:latin typeface="+mn-lt"/>
              </a:rPr>
              <a:t> (2011) </a:t>
            </a:r>
            <a:r>
              <a:rPr lang="en-AU" sz="1700" dirty="0" smtClean="0">
                <a:latin typeface="+mn-lt"/>
              </a:rPr>
              <a:t> Final </a:t>
            </a:r>
            <a:r>
              <a:rPr lang="en-AU" sz="1700" dirty="0">
                <a:latin typeface="+mn-lt"/>
              </a:rPr>
              <a:t>Project Report. The Government Office for Science, London</a:t>
            </a:r>
            <a:endParaRPr lang="en-AU" sz="1700" dirty="0">
              <a:solidFill>
                <a:schemeClr val="bg2"/>
              </a:solidFill>
              <a:latin typeface="+mn-lt"/>
            </a:endParaRPr>
          </a:p>
        </p:txBody>
      </p:sp>
      <p:sp>
        <p:nvSpPr>
          <p:cNvPr id="5" name="Rectangle 7"/>
          <p:cNvSpPr txBox="1">
            <a:spLocks noChangeArrowheads="1"/>
          </p:cNvSpPr>
          <p:nvPr/>
        </p:nvSpPr>
        <p:spPr>
          <a:xfrm>
            <a:off x="0" y="404664"/>
            <a:ext cx="12192000" cy="457200"/>
          </a:xfrm>
          <a:prstGeom prst="rect">
            <a:avLst/>
          </a:prstGeom>
          <a:noFill/>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dirty="0" smtClean="0">
                <a:latin typeface="Britannic Bold" panose="020B0903060703020204" pitchFamily="34" charset="0"/>
              </a:rPr>
              <a:t>Migration</a:t>
            </a:r>
            <a:r>
              <a:rPr lang="en-AU" dirty="0">
                <a:latin typeface="Britannic Bold" panose="020B0903060703020204" pitchFamily="34" charset="0"/>
              </a:rPr>
              <a:t>, </a:t>
            </a:r>
            <a:r>
              <a:rPr lang="en-AU" dirty="0" smtClean="0">
                <a:latin typeface="Britannic Bold" panose="020B0903060703020204" pitchFamily="34" charset="0"/>
              </a:rPr>
              <a:t>Displacement </a:t>
            </a:r>
            <a:r>
              <a:rPr lang="en-AU" dirty="0">
                <a:latin typeface="Britannic Bold" panose="020B0903060703020204" pitchFamily="34" charset="0"/>
              </a:rPr>
              <a:t>&amp; </a:t>
            </a:r>
            <a:r>
              <a:rPr lang="en-AU" dirty="0" smtClean="0">
                <a:latin typeface="Britannic Bold" panose="020B0903060703020204" pitchFamily="34" charset="0"/>
              </a:rPr>
              <a:t>Refugees</a:t>
            </a:r>
            <a:endParaRPr lang="en-AU" dirty="0">
              <a:latin typeface="Britannic Bold" panose="020B0903060703020204" pitchFamily="34" charset="0"/>
            </a:endParaRPr>
          </a:p>
        </p:txBody>
      </p:sp>
      <p:sp>
        <p:nvSpPr>
          <p:cNvPr id="7" name="Rectangle 6"/>
          <p:cNvSpPr/>
          <p:nvPr/>
        </p:nvSpPr>
        <p:spPr>
          <a:xfrm>
            <a:off x="3171610" y="1056609"/>
            <a:ext cx="9020389" cy="5139869"/>
          </a:xfrm>
          <a:prstGeom prst="rect">
            <a:avLst/>
          </a:prstGeom>
        </p:spPr>
        <p:txBody>
          <a:bodyPr wrap="square">
            <a:spAutoFit/>
          </a:bodyPr>
          <a:lstStyle/>
          <a:p>
            <a:pPr marL="342900" indent="-342900">
              <a:buFont typeface="Arial" panose="020B0604020202020204" pitchFamily="34" charset="0"/>
              <a:buChar char="•"/>
              <a:defRPr/>
            </a:pPr>
            <a:r>
              <a:rPr lang="en-AU" sz="2800" b="1" dirty="0" smtClean="0">
                <a:solidFill>
                  <a:srgbClr val="FF3399"/>
                </a:solidFill>
                <a:effectLst>
                  <a:outerShdw blurRad="38100" dist="38100" dir="2700000" algn="tl">
                    <a:srgbClr val="000000">
                      <a:alpha val="43137"/>
                    </a:srgbClr>
                  </a:outerShdw>
                </a:effectLst>
              </a:rPr>
              <a:t>A </a:t>
            </a:r>
            <a:r>
              <a:rPr lang="en-AU" sz="2800" b="1" dirty="0">
                <a:solidFill>
                  <a:srgbClr val="FF3399"/>
                </a:solidFill>
                <a:effectLst>
                  <a:outerShdw blurRad="38100" dist="38100" dir="2700000" algn="tl">
                    <a:srgbClr val="000000">
                      <a:alpha val="43137"/>
                    </a:srgbClr>
                  </a:outerShdw>
                </a:effectLst>
              </a:rPr>
              <a:t>number of dimensions of climate change have </a:t>
            </a:r>
            <a:r>
              <a:rPr lang="en-AU" sz="2800" b="1" dirty="0" smtClean="0">
                <a:solidFill>
                  <a:srgbClr val="FF3399"/>
                </a:solidFill>
                <a:effectLst>
                  <a:outerShdw blurRad="38100" dist="38100" dir="2700000" algn="tl">
                    <a:srgbClr val="000000">
                      <a:alpha val="43137"/>
                    </a:srgbClr>
                  </a:outerShdw>
                </a:effectLst>
              </a:rPr>
              <a:t>the potential </a:t>
            </a:r>
            <a:r>
              <a:rPr lang="en-AU" sz="2800" b="1" dirty="0">
                <a:solidFill>
                  <a:srgbClr val="FF3399"/>
                </a:solidFill>
                <a:effectLst>
                  <a:outerShdw blurRad="38100" dist="38100" dir="2700000" algn="tl">
                    <a:srgbClr val="000000">
                      <a:alpha val="43137"/>
                    </a:srgbClr>
                  </a:outerShdw>
                </a:effectLst>
              </a:rPr>
              <a:t>– along with non-climatic </a:t>
            </a:r>
            <a:r>
              <a:rPr lang="en-AU" sz="2800" b="1" dirty="0" smtClean="0">
                <a:solidFill>
                  <a:srgbClr val="FF3399"/>
                </a:solidFill>
                <a:effectLst>
                  <a:outerShdw blurRad="38100" dist="38100" dir="2700000" algn="tl">
                    <a:srgbClr val="000000">
                      <a:alpha val="43137"/>
                    </a:srgbClr>
                  </a:outerShdw>
                </a:effectLst>
              </a:rPr>
              <a:t>environmental changes </a:t>
            </a:r>
            <a:r>
              <a:rPr lang="en-AU" sz="2800" b="1" dirty="0">
                <a:solidFill>
                  <a:srgbClr val="FF3399"/>
                </a:solidFill>
                <a:effectLst>
                  <a:outerShdw blurRad="38100" dist="38100" dir="2700000" algn="tl">
                    <a:srgbClr val="000000">
                      <a:alpha val="43137"/>
                    </a:srgbClr>
                  </a:outerShdw>
                </a:effectLst>
              </a:rPr>
              <a:t>– to influence the drivers of migration</a:t>
            </a:r>
          </a:p>
          <a:p>
            <a:pPr>
              <a:buFontTx/>
              <a:buNone/>
              <a:defRPr/>
            </a:pPr>
            <a:endParaRPr lang="en-AU" sz="2800" i="1" dirty="0"/>
          </a:p>
          <a:p>
            <a:pPr marL="800100" lvl="1" indent="-342900">
              <a:buFont typeface="Arial" panose="020B0604020202020204" pitchFamily="34" charset="0"/>
              <a:buChar char="•"/>
            </a:pPr>
            <a:r>
              <a:rPr lang="en-AU" sz="2400" dirty="0" smtClean="0"/>
              <a:t>Internal </a:t>
            </a:r>
            <a:r>
              <a:rPr lang="en-AU" sz="2400" dirty="0"/>
              <a:t>and trans-boundary </a:t>
            </a:r>
            <a:r>
              <a:rPr lang="en-AU" sz="2400" dirty="0" smtClean="0"/>
              <a:t>migration</a:t>
            </a:r>
          </a:p>
          <a:p>
            <a:pPr marL="800100" lvl="1" indent="-342900">
              <a:buFont typeface="Arial" panose="020B0604020202020204" pitchFamily="34" charset="0"/>
              <a:buChar char="•"/>
            </a:pPr>
            <a:endParaRPr lang="en-AU" sz="2400" dirty="0" smtClean="0"/>
          </a:p>
          <a:p>
            <a:pPr marL="800100" lvl="1" indent="-342900">
              <a:buFont typeface="Arial" panose="020B0604020202020204" pitchFamily="34" charset="0"/>
              <a:buChar char="•"/>
            </a:pPr>
            <a:r>
              <a:rPr lang="en-AU" sz="2400" dirty="0" smtClean="0"/>
              <a:t>Poses </a:t>
            </a:r>
            <a:r>
              <a:rPr lang="en-AU" sz="2400" b="1" dirty="0">
                <a:solidFill>
                  <a:srgbClr val="FF3399"/>
                </a:solidFill>
                <a:effectLst>
                  <a:outerShdw blurRad="38100" dist="38100" dir="2700000" algn="tl">
                    <a:srgbClr val="000000">
                      <a:alpha val="43137"/>
                    </a:srgbClr>
                  </a:outerShdw>
                </a:effectLst>
              </a:rPr>
              <a:t>logistical </a:t>
            </a:r>
            <a:r>
              <a:rPr lang="en-AU" sz="2400" dirty="0"/>
              <a:t>challenges &amp; </a:t>
            </a:r>
            <a:r>
              <a:rPr lang="en-AU" sz="2400" b="1" dirty="0">
                <a:solidFill>
                  <a:srgbClr val="FF3399"/>
                </a:solidFill>
                <a:effectLst>
                  <a:outerShdw blurRad="38100" dist="38100" dir="2700000" algn="tl">
                    <a:srgbClr val="000000">
                      <a:alpha val="43137"/>
                    </a:srgbClr>
                  </a:outerShdw>
                </a:effectLst>
              </a:rPr>
              <a:t>geo-political</a:t>
            </a:r>
            <a:r>
              <a:rPr lang="en-AU" sz="2400" dirty="0"/>
              <a:t> </a:t>
            </a:r>
            <a:r>
              <a:rPr lang="en-AU" sz="2400" dirty="0" smtClean="0"/>
              <a:t>challenges</a:t>
            </a:r>
          </a:p>
          <a:p>
            <a:pPr marL="800100" lvl="1" indent="-342900">
              <a:buFont typeface="Arial" panose="020B0604020202020204" pitchFamily="34" charset="0"/>
              <a:buChar char="•"/>
            </a:pPr>
            <a:endParaRPr lang="en-AU" sz="2400" dirty="0" smtClean="0"/>
          </a:p>
          <a:p>
            <a:pPr marL="800100" lvl="1" indent="-342900">
              <a:buFont typeface="Arial" panose="020B0604020202020204" pitchFamily="34" charset="0"/>
              <a:buChar char="•"/>
            </a:pPr>
            <a:r>
              <a:rPr lang="en-AU" sz="2400" dirty="0" smtClean="0"/>
              <a:t>Trapped populations</a:t>
            </a:r>
          </a:p>
          <a:p>
            <a:pPr marL="800100" lvl="1" indent="-342900">
              <a:buFont typeface="Arial" panose="020B0604020202020204" pitchFamily="34" charset="0"/>
              <a:buChar char="•"/>
            </a:pPr>
            <a:endParaRPr lang="en-AU" sz="2400" dirty="0"/>
          </a:p>
          <a:p>
            <a:pPr marL="800100" lvl="1" indent="-342900">
              <a:buFont typeface="Arial" panose="020B0604020202020204" pitchFamily="34" charset="0"/>
              <a:buChar char="•"/>
            </a:pPr>
            <a:r>
              <a:rPr lang="en-AU" sz="2400" dirty="0"/>
              <a:t> Cities are extremely vulnerable to future environmental </a:t>
            </a:r>
            <a:r>
              <a:rPr lang="en-AU" sz="2400" dirty="0" smtClean="0"/>
              <a:t>change</a:t>
            </a:r>
          </a:p>
          <a:p>
            <a:pPr marL="800100" lvl="1" indent="-342900">
              <a:buFont typeface="Arial" panose="020B0604020202020204" pitchFamily="34" charset="0"/>
              <a:buChar char="•"/>
            </a:pPr>
            <a:endParaRPr lang="en-AU" sz="2400" dirty="0"/>
          </a:p>
          <a:p>
            <a:pPr marL="800100" lvl="1" indent="-342900">
              <a:buFont typeface="Arial" panose="020B0604020202020204" pitchFamily="34" charset="0"/>
              <a:buChar char="•"/>
            </a:pPr>
            <a:r>
              <a:rPr lang="en-AU" sz="2400" dirty="0"/>
              <a:t>Long term interactions critical</a:t>
            </a:r>
          </a:p>
        </p:txBody>
      </p:sp>
      <p:pic>
        <p:nvPicPr>
          <p:cNvPr id="21506" name="Picture 2" descr="http://igps.victoria.ac.nz/publications/images/covers/b08e61103e0.JPG?1279599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1181899"/>
            <a:ext cx="2819400" cy="39243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extBox 1"/>
          <p:cNvSpPr txBox="1"/>
          <p:nvPr/>
        </p:nvSpPr>
        <p:spPr>
          <a:xfrm>
            <a:off x="155575" y="5190854"/>
            <a:ext cx="2819400" cy="1200329"/>
          </a:xfrm>
          <a:prstGeom prst="rect">
            <a:avLst/>
          </a:prstGeom>
          <a:noFill/>
        </p:spPr>
        <p:txBody>
          <a:bodyPr wrap="square" rtlCol="0">
            <a:spAutoFit/>
          </a:bodyPr>
          <a:lstStyle/>
          <a:p>
            <a:r>
              <a:rPr lang="en-US" dirty="0" smtClean="0"/>
              <a:t>Book Access: http</a:t>
            </a:r>
            <a:r>
              <a:rPr lang="en-US" dirty="0"/>
              <a:t>://igps.victoria.ac.nz/publications/publications/show/300</a:t>
            </a:r>
          </a:p>
        </p:txBody>
      </p:sp>
    </p:spTree>
    <p:extLst>
      <p:ext uri="{BB962C8B-B14F-4D97-AF65-F5344CB8AC3E}">
        <p14:creationId xmlns:p14="http://schemas.microsoft.com/office/powerpoint/2010/main" val="396049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1061" y="-10219"/>
            <a:ext cx="12274122" cy="6904194"/>
          </a:xfrm>
          <a:prstGeom prst="rect">
            <a:avLst/>
          </a:prstGeom>
        </p:spPr>
      </p:pic>
      <p:sp>
        <p:nvSpPr>
          <p:cNvPr id="2" name="TextBox 1"/>
          <p:cNvSpPr txBox="1"/>
          <p:nvPr/>
        </p:nvSpPr>
        <p:spPr>
          <a:xfrm>
            <a:off x="0" y="260649"/>
            <a:ext cx="12192000" cy="769441"/>
          </a:xfrm>
          <a:prstGeom prst="rect">
            <a:avLst/>
          </a:prstGeom>
          <a:noFill/>
          <a:ln>
            <a:noFill/>
          </a:ln>
        </p:spPr>
        <p:txBody>
          <a:bodyPr wrap="square" rtlCol="0">
            <a:spAutoFit/>
          </a:bodyPr>
          <a:lstStyle/>
          <a:p>
            <a:pPr algn="ctr"/>
            <a:r>
              <a:rPr lang="en-AU" sz="4400" dirty="0" smtClean="0">
                <a:latin typeface="Britannic Bold" panose="020B0903060703020204" pitchFamily="34" charset="0"/>
              </a:rPr>
              <a:t>Climate Change Impacts </a:t>
            </a:r>
            <a:r>
              <a:rPr lang="en-AU" sz="4400" dirty="0">
                <a:latin typeface="Britannic Bold" panose="020B0903060703020204" pitchFamily="34" charset="0"/>
              </a:rPr>
              <a:t>on </a:t>
            </a:r>
            <a:r>
              <a:rPr lang="en-AU" sz="4400" dirty="0" smtClean="0">
                <a:latin typeface="Britannic Bold" panose="020B0903060703020204" pitchFamily="34" charset="0"/>
              </a:rPr>
              <a:t>Fisheries</a:t>
            </a:r>
            <a:endParaRPr lang="en-AU" sz="4400" dirty="0">
              <a:latin typeface="Britannic Bold" panose="020B0903060703020204" pitchFamily="34" charset="0"/>
            </a:endParaRPr>
          </a:p>
        </p:txBody>
      </p:sp>
      <p:pic>
        <p:nvPicPr>
          <p:cNvPr id="4100" name="Picture 4" descr="Tuna, stacked on a fishing boat. An international black list of vessels to be banned from tuna fishing in the main Pacific fishery could grow dramatically by year's end. [A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52" y="1088996"/>
            <a:ext cx="3559694" cy="23583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5" name="TextBox 4"/>
          <p:cNvSpPr txBox="1"/>
          <p:nvPr/>
        </p:nvSpPr>
        <p:spPr>
          <a:xfrm>
            <a:off x="91026" y="6415597"/>
            <a:ext cx="12100974" cy="338554"/>
          </a:xfrm>
          <a:prstGeom prst="rect">
            <a:avLst/>
          </a:prstGeom>
          <a:noFill/>
        </p:spPr>
        <p:txBody>
          <a:bodyPr wrap="square" rtlCol="0">
            <a:spAutoFit/>
          </a:bodyPr>
          <a:lstStyle/>
          <a:p>
            <a:r>
              <a:rPr lang="en-AU" sz="1600" dirty="0"/>
              <a:t>Source: V</a:t>
            </a:r>
            <a:r>
              <a:rPr lang="en-AU" sz="1600" i="1" dirty="0"/>
              <a:t>ulnerability of Tropical Pacific Fisheries and Aquaculture to Climate Change</a:t>
            </a:r>
            <a:r>
              <a:rPr lang="en-AU" sz="1600" dirty="0"/>
              <a:t>, published by the Secretariat of the Pacific Community (SPC)</a:t>
            </a:r>
          </a:p>
        </p:txBody>
      </p:sp>
      <p:sp>
        <p:nvSpPr>
          <p:cNvPr id="4" name="TextBox 3"/>
          <p:cNvSpPr txBox="1"/>
          <p:nvPr/>
        </p:nvSpPr>
        <p:spPr>
          <a:xfrm>
            <a:off x="3992451" y="1529412"/>
            <a:ext cx="7908044" cy="4708981"/>
          </a:xfrm>
          <a:prstGeom prst="rect">
            <a:avLst/>
          </a:prstGeom>
          <a:noFill/>
        </p:spPr>
        <p:txBody>
          <a:bodyPr wrap="square" rtlCol="0">
            <a:spAutoFit/>
          </a:bodyPr>
          <a:lstStyle/>
          <a:p>
            <a:pPr marL="457200" indent="-457200">
              <a:buAutoNum type="arabicPeriod"/>
            </a:pPr>
            <a:r>
              <a:rPr lang="en-AU" sz="2400" dirty="0"/>
              <a:t>Changes in the distribution and abundance of </a:t>
            </a:r>
            <a:r>
              <a:rPr lang="en-AU" sz="2400" dirty="0" smtClean="0"/>
              <a:t>tuna</a:t>
            </a:r>
            <a:endParaRPr lang="en-AU" sz="2400" dirty="0"/>
          </a:p>
          <a:p>
            <a:pPr marL="457200" indent="-457200">
              <a:buAutoNum type="arabicPeriod"/>
            </a:pPr>
            <a:r>
              <a:rPr lang="en-AU" sz="2400" dirty="0"/>
              <a:t>Decline in coastal fisheries and coral </a:t>
            </a:r>
            <a:r>
              <a:rPr lang="en-AU" sz="2400" dirty="0" smtClean="0"/>
              <a:t>reefs</a:t>
            </a:r>
            <a:endParaRPr lang="en-AU" sz="2400" dirty="0"/>
          </a:p>
          <a:p>
            <a:pPr marL="457200" indent="-457200">
              <a:buAutoNum type="arabicPeriod"/>
            </a:pPr>
            <a:r>
              <a:rPr lang="en-AU" sz="2400" dirty="0"/>
              <a:t>Increases in freshwater fisheries </a:t>
            </a:r>
            <a:r>
              <a:rPr lang="en-AU" sz="2400" dirty="0" smtClean="0"/>
              <a:t>production</a:t>
            </a:r>
            <a:endParaRPr lang="en-AU" sz="2400" dirty="0"/>
          </a:p>
          <a:p>
            <a:pPr marL="457200" indent="-457200">
              <a:buAutoNum type="arabicPeriod"/>
            </a:pPr>
            <a:r>
              <a:rPr lang="en-AU" sz="2400" dirty="0"/>
              <a:t>Increased operating costs</a:t>
            </a:r>
          </a:p>
          <a:p>
            <a:endParaRPr lang="en-AU" sz="2400" dirty="0"/>
          </a:p>
          <a:p>
            <a:pPr marL="342900" indent="-342900">
              <a:buFont typeface="Arial" panose="020B0604020202020204" pitchFamily="34" charset="0"/>
              <a:buChar char="•"/>
            </a:pPr>
            <a:r>
              <a:rPr lang="en-AU" sz="2000" dirty="0"/>
              <a:t>A range of adaptations can substantially reduce the risks and costs, but they need to be tailored to the </a:t>
            </a:r>
            <a:r>
              <a:rPr lang="en-AU" sz="2000" dirty="0" smtClean="0"/>
              <a:t>circumstances</a:t>
            </a:r>
          </a:p>
          <a:p>
            <a:pPr marL="342900" indent="-342900">
              <a:buFont typeface="Arial" panose="020B0604020202020204" pitchFamily="34" charset="0"/>
              <a:buChar char="•"/>
            </a:pPr>
            <a:endParaRPr lang="en-AU" sz="2000" dirty="0"/>
          </a:p>
          <a:p>
            <a:pPr marL="342900" indent="-342900">
              <a:buFont typeface="Arial" panose="020B0604020202020204" pitchFamily="34" charset="0"/>
              <a:buChar char="•"/>
            </a:pPr>
            <a:r>
              <a:rPr lang="en-AU" sz="2000" b="1" dirty="0" smtClean="0">
                <a:solidFill>
                  <a:srgbClr val="FF3399"/>
                </a:solidFill>
                <a:effectLst>
                  <a:outerShdw blurRad="38100" dist="38100" dir="2700000" algn="tl">
                    <a:srgbClr val="000000">
                      <a:alpha val="43137"/>
                    </a:srgbClr>
                  </a:outerShdw>
                </a:effectLst>
              </a:rPr>
              <a:t>Planning </a:t>
            </a:r>
            <a:r>
              <a:rPr lang="en-AU" sz="2000" b="1" dirty="0">
                <a:solidFill>
                  <a:srgbClr val="FF3399"/>
                </a:solidFill>
                <a:effectLst>
                  <a:outerShdw blurRad="38100" dist="38100" dir="2700000" algn="tl">
                    <a:srgbClr val="000000">
                      <a:alpha val="43137"/>
                    </a:srgbClr>
                  </a:outerShdw>
                </a:effectLst>
              </a:rPr>
              <a:t>for change is vital because </a:t>
            </a:r>
            <a:r>
              <a:rPr lang="en-AU" sz="2000" b="1">
                <a:solidFill>
                  <a:srgbClr val="FF3399"/>
                </a:solidFill>
                <a:effectLst>
                  <a:outerShdw blurRad="38100" dist="38100" dir="2700000" algn="tl">
                    <a:srgbClr val="000000">
                      <a:alpha val="43137"/>
                    </a:srgbClr>
                  </a:outerShdw>
                </a:effectLst>
              </a:rPr>
              <a:t>fish </a:t>
            </a:r>
            <a:r>
              <a:rPr lang="en-AU" sz="2000" b="1" smtClean="0">
                <a:solidFill>
                  <a:srgbClr val="FF3399"/>
                </a:solidFill>
                <a:effectLst>
                  <a:outerShdw blurRad="38100" dist="38100" dir="2700000" algn="tl">
                    <a:srgbClr val="000000">
                      <a:alpha val="43137"/>
                    </a:srgbClr>
                  </a:outerShdw>
                </a:effectLst>
              </a:rPr>
              <a:t>are</a:t>
            </a:r>
            <a:r>
              <a:rPr lang="en-AU" sz="2000" b="1" smtClean="0">
                <a:solidFill>
                  <a:srgbClr val="FF3399"/>
                </a:solidFill>
                <a:effectLst>
                  <a:outerShdw blurRad="38100" dist="38100" dir="2700000" algn="tl">
                    <a:srgbClr val="000000">
                      <a:alpha val="43137"/>
                    </a:srgbClr>
                  </a:outerShdw>
                </a:effectLst>
              </a:rPr>
              <a:t> </a:t>
            </a:r>
            <a:r>
              <a:rPr lang="en-AU" sz="2000" b="1" dirty="0">
                <a:solidFill>
                  <a:srgbClr val="FF3399"/>
                </a:solidFill>
                <a:effectLst>
                  <a:outerShdw blurRad="38100" dist="38100" dir="2700000" algn="tl">
                    <a:srgbClr val="000000">
                      <a:alpha val="43137"/>
                    </a:srgbClr>
                  </a:outerShdw>
                </a:effectLst>
              </a:rPr>
              <a:t>the single biggest source of animal protein in the Pacific diet. </a:t>
            </a:r>
          </a:p>
          <a:p>
            <a:pPr marL="342900" indent="-342900">
              <a:buFont typeface="Arial" panose="020B0604020202020204" pitchFamily="34" charset="0"/>
              <a:buChar char="•"/>
            </a:pPr>
            <a:endParaRPr lang="en-AU" sz="2000" dirty="0"/>
          </a:p>
          <a:p>
            <a:pPr marL="342900" indent="-342900">
              <a:buFont typeface="Arial" panose="020B0604020202020204" pitchFamily="34" charset="0"/>
              <a:buChar char="•"/>
            </a:pPr>
            <a:r>
              <a:rPr lang="en-AU" sz="2000" dirty="0"/>
              <a:t>Another 115,000 tonnes of fish needed to help provide good nutrition for the expanding population of the region by 2030 - an increase of 47%</a:t>
            </a:r>
          </a:p>
        </p:txBody>
      </p:sp>
      <p:pic>
        <p:nvPicPr>
          <p:cNvPr id="20482" name="Picture 2" descr="https://www.sprfmo.int/assets/Images-2/_resampled/ResizedImage600383-Trawler-full-bag-fd2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631" y="3735596"/>
            <a:ext cx="3566515" cy="23917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87799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41061" y="-10219"/>
            <a:ext cx="12274122" cy="6904194"/>
          </a:xfrm>
          <a:prstGeom prst="rect">
            <a:avLst/>
          </a:prstGeom>
        </p:spPr>
      </p:pic>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241" y="770509"/>
            <a:ext cx="8065117" cy="5036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5858310"/>
            <a:ext cx="9066726" cy="584775"/>
          </a:xfrm>
          <a:prstGeom prst="rect">
            <a:avLst/>
          </a:prstGeom>
        </p:spPr>
        <p:txBody>
          <a:bodyPr wrap="square">
            <a:spAutoFit/>
          </a:bodyPr>
          <a:lstStyle/>
          <a:p>
            <a:pPr algn="ctr"/>
            <a:r>
              <a:rPr lang="en-AU" sz="1600" b="1" dirty="0"/>
              <a:t>Countries or areas at risk of dengue, 2011. </a:t>
            </a:r>
            <a:endParaRPr lang="en-AU" sz="1600" b="1" dirty="0" smtClean="0"/>
          </a:p>
          <a:p>
            <a:pPr algn="ctr"/>
            <a:r>
              <a:rPr lang="en-AU" sz="1600" b="1" dirty="0" smtClean="0"/>
              <a:t>The </a:t>
            </a:r>
            <a:r>
              <a:rPr lang="en-AU" sz="1600" b="1" dirty="0"/>
              <a:t>disease is currently distributed only in areas in which the temperature remains &gt;10°C year-round.</a:t>
            </a:r>
            <a:r>
              <a:rPr lang="en-AU" sz="1400" b="1" dirty="0"/>
              <a:t>)</a:t>
            </a:r>
          </a:p>
        </p:txBody>
      </p:sp>
      <p:sp>
        <p:nvSpPr>
          <p:cNvPr id="7" name="TextBox 6"/>
          <p:cNvSpPr txBox="1"/>
          <p:nvPr/>
        </p:nvSpPr>
        <p:spPr>
          <a:xfrm>
            <a:off x="-20531" y="31845"/>
            <a:ext cx="12233061" cy="738664"/>
          </a:xfrm>
          <a:prstGeom prst="rect">
            <a:avLst/>
          </a:prstGeom>
          <a:noFill/>
          <a:ln>
            <a:noFill/>
          </a:ln>
        </p:spPr>
        <p:txBody>
          <a:bodyPr wrap="square" rtlCol="0">
            <a:spAutoFit/>
          </a:bodyPr>
          <a:lstStyle/>
          <a:p>
            <a:pPr algn="ctr"/>
            <a:r>
              <a:rPr lang="en-AU" sz="4200" dirty="0" smtClean="0">
                <a:effectLst>
                  <a:outerShdw blurRad="38100" dist="38100" dir="2700000" algn="tl">
                    <a:srgbClr val="000000">
                      <a:alpha val="43137"/>
                    </a:srgbClr>
                  </a:outerShdw>
                </a:effectLst>
                <a:latin typeface="Britannic Bold" panose="020B0903060703020204" pitchFamily="34" charset="0"/>
              </a:rPr>
              <a:t>Climate Change Impacts </a:t>
            </a:r>
            <a:r>
              <a:rPr lang="en-AU" sz="4200" dirty="0">
                <a:effectLst>
                  <a:outerShdw blurRad="38100" dist="38100" dir="2700000" algn="tl">
                    <a:srgbClr val="000000">
                      <a:alpha val="43137"/>
                    </a:srgbClr>
                  </a:outerShdw>
                </a:effectLst>
                <a:latin typeface="Britannic Bold" panose="020B0903060703020204" pitchFamily="34" charset="0"/>
              </a:rPr>
              <a:t>on </a:t>
            </a:r>
            <a:r>
              <a:rPr lang="en-AU" sz="4200" dirty="0" smtClean="0">
                <a:effectLst>
                  <a:outerShdw blurRad="38100" dist="38100" dir="2700000" algn="tl">
                    <a:srgbClr val="000000">
                      <a:alpha val="43137"/>
                    </a:srgbClr>
                  </a:outerShdw>
                </a:effectLst>
                <a:latin typeface="Britannic Bold" panose="020B0903060703020204" pitchFamily="34" charset="0"/>
              </a:rPr>
              <a:t>Vector-Borne Diseases</a:t>
            </a:r>
            <a:endParaRPr lang="en-AU" sz="4200" dirty="0">
              <a:effectLst>
                <a:outerShdw blurRad="38100" dist="38100" dir="2700000" algn="tl">
                  <a:srgbClr val="000000">
                    <a:alpha val="43137"/>
                  </a:srgbClr>
                </a:outerShdw>
              </a:effectLst>
              <a:latin typeface="Britannic Bold" panose="020B0903060703020204" pitchFamily="34" charset="0"/>
            </a:endParaRPr>
          </a:p>
        </p:txBody>
      </p:sp>
      <p:sp>
        <p:nvSpPr>
          <p:cNvPr id="9" name="Rectangle 8"/>
          <p:cNvSpPr/>
          <p:nvPr/>
        </p:nvSpPr>
        <p:spPr>
          <a:xfrm>
            <a:off x="8381274" y="1395698"/>
            <a:ext cx="3705340" cy="4062651"/>
          </a:xfrm>
          <a:prstGeom prst="rect">
            <a:avLst/>
          </a:prstGeom>
        </p:spPr>
        <p:txBody>
          <a:bodyPr wrap="square">
            <a:spAutoFit/>
          </a:bodyPr>
          <a:lstStyle/>
          <a:p>
            <a:pPr marL="285750" lvl="1" indent="-285750">
              <a:buFont typeface="Arial" panose="020B0604020202020204" pitchFamily="34" charset="0"/>
              <a:buChar char="•"/>
            </a:pPr>
            <a:r>
              <a:rPr lang="en-AU" dirty="0"/>
              <a:t>VBDs such as malaria, </a:t>
            </a:r>
            <a:r>
              <a:rPr lang="en-AU" b="1" dirty="0">
                <a:solidFill>
                  <a:srgbClr val="FF3399"/>
                </a:solidFill>
                <a:effectLst>
                  <a:outerShdw blurRad="38100" dist="38100" dir="2700000" algn="tl">
                    <a:srgbClr val="000000">
                      <a:alpha val="43137"/>
                    </a:srgbClr>
                  </a:outerShdw>
                </a:effectLst>
              </a:rPr>
              <a:t>dengue</a:t>
            </a:r>
            <a:r>
              <a:rPr lang="en-AU" dirty="0"/>
              <a:t>, tick-borne diseases and plague are particularly susceptible for a number of </a:t>
            </a:r>
            <a:r>
              <a:rPr lang="en-AU" dirty="0" smtClean="0"/>
              <a:t>reasons that </a:t>
            </a:r>
            <a:r>
              <a:rPr lang="en-AU" dirty="0"/>
              <a:t>tend to favour warmer, wetter </a:t>
            </a:r>
            <a:r>
              <a:rPr lang="en-AU" dirty="0" smtClean="0"/>
              <a:t>environments</a:t>
            </a:r>
            <a:r>
              <a:rPr lang="en-AU" dirty="0"/>
              <a:t> </a:t>
            </a:r>
            <a:r>
              <a:rPr lang="en-AU" dirty="0" smtClean="0"/>
              <a:t>including:</a:t>
            </a:r>
          </a:p>
          <a:p>
            <a:pPr marL="285750" lvl="1" indent="-285750">
              <a:buFont typeface="Arial" panose="020B0604020202020204" pitchFamily="34" charset="0"/>
              <a:buChar char="•"/>
            </a:pPr>
            <a:endParaRPr lang="en-AU" dirty="0" smtClean="0"/>
          </a:p>
          <a:p>
            <a:pPr marL="742950" lvl="1" indent="-285750">
              <a:buFont typeface="Arial" panose="020B0604020202020204" pitchFamily="34" charset="0"/>
              <a:buChar char="•"/>
            </a:pPr>
            <a:r>
              <a:rPr lang="en-AU" dirty="0" smtClean="0"/>
              <a:t>geographical distribution</a:t>
            </a:r>
          </a:p>
          <a:p>
            <a:pPr marL="742950" lvl="1" indent="-285750">
              <a:buFont typeface="Arial" panose="020B0604020202020204" pitchFamily="34" charset="0"/>
              <a:buChar char="•"/>
            </a:pPr>
            <a:endParaRPr lang="en-AU" sz="1200" dirty="0" smtClean="0"/>
          </a:p>
          <a:p>
            <a:pPr marL="742950" lvl="1" indent="-285750">
              <a:buFont typeface="Arial" panose="020B0604020202020204" pitchFamily="34" charset="0"/>
              <a:buChar char="•"/>
            </a:pPr>
            <a:r>
              <a:rPr lang="en-AU" dirty="0" smtClean="0"/>
              <a:t>behaviour </a:t>
            </a:r>
            <a:r>
              <a:rPr lang="en-AU" dirty="0"/>
              <a:t>of vectors and their hosts are intimately associated with environmental </a:t>
            </a:r>
            <a:r>
              <a:rPr lang="en-AU" dirty="0" smtClean="0"/>
              <a:t>determinants</a:t>
            </a:r>
          </a:p>
          <a:p>
            <a:pPr marL="742950" lvl="1" indent="-285750">
              <a:buFont typeface="Arial" panose="020B0604020202020204" pitchFamily="34" charset="0"/>
              <a:buChar char="•"/>
            </a:pPr>
            <a:endParaRPr lang="en-AU" sz="1200" dirty="0" smtClean="0"/>
          </a:p>
          <a:p>
            <a:pPr marL="742950" lvl="1" indent="-285750">
              <a:buFont typeface="Arial" panose="020B0604020202020204" pitchFamily="34" charset="0"/>
              <a:buChar char="•"/>
            </a:pPr>
            <a:r>
              <a:rPr lang="en-AU" dirty="0" smtClean="0"/>
              <a:t>transmission </a:t>
            </a:r>
            <a:r>
              <a:rPr lang="en-AU" dirty="0"/>
              <a:t>dynamics </a:t>
            </a:r>
            <a:endParaRPr lang="en-AU" dirty="0" smtClean="0"/>
          </a:p>
        </p:txBody>
      </p:sp>
      <p:sp>
        <p:nvSpPr>
          <p:cNvPr id="10" name="Rectangle 9"/>
          <p:cNvSpPr/>
          <p:nvPr/>
        </p:nvSpPr>
        <p:spPr>
          <a:xfrm>
            <a:off x="0" y="6381381"/>
            <a:ext cx="11977187" cy="461665"/>
          </a:xfrm>
          <a:prstGeom prst="rect">
            <a:avLst/>
          </a:prstGeom>
        </p:spPr>
        <p:txBody>
          <a:bodyPr wrap="square">
            <a:spAutoFit/>
          </a:bodyPr>
          <a:lstStyle/>
          <a:p>
            <a:r>
              <a:rPr lang="en-AU" sz="1200" dirty="0"/>
              <a:t>Source: Final project report: </a:t>
            </a:r>
            <a:r>
              <a:rPr lang="en-AU" sz="1200" i="1" dirty="0"/>
              <a:t>Strengthen control of vector borne diseases to lessen the impact of climate change in the Western Pacific Region with focus on Cambodia, Mongolia and Papua New Guinea</a:t>
            </a:r>
            <a:r>
              <a:rPr lang="en-AU" sz="1200" dirty="0"/>
              <a:t>. World Health Organization Western Pacific Region 2012; </a:t>
            </a:r>
            <a:r>
              <a:rPr lang="en-AU" sz="1200" u="sng" dirty="0" smtClean="0">
                <a:hlinkClick r:id="rId4"/>
              </a:rPr>
              <a:t>http</a:t>
            </a:r>
            <a:r>
              <a:rPr lang="en-AU" sz="1200" u="sng" dirty="0">
                <a:hlinkClick r:id="rId4"/>
              </a:rPr>
              <a:t>://www.wpro.who.int/mvp/climate_change/en/</a:t>
            </a:r>
            <a:endParaRPr lang="en-AU" sz="1200" dirty="0"/>
          </a:p>
        </p:txBody>
      </p:sp>
    </p:spTree>
    <p:extLst>
      <p:ext uri="{BB962C8B-B14F-4D97-AF65-F5344CB8AC3E}">
        <p14:creationId xmlns:p14="http://schemas.microsoft.com/office/powerpoint/2010/main" val="285487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500"/>
                                        <p:tgtEl>
                                          <p:spTgt spid="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4" end="4"/>
                                            </p:txEl>
                                          </p:spTgt>
                                        </p:tgtEl>
                                        <p:attrNameLst>
                                          <p:attrName>style.visibility</p:attrName>
                                        </p:attrNameLst>
                                      </p:cBhvr>
                                      <p:to>
                                        <p:strVal val="visible"/>
                                      </p:to>
                                    </p:set>
                                    <p:animEffect transition="in" filter="fade">
                                      <p:cBhvr>
                                        <p:cTn id="12" dur="500"/>
                                        <p:tgtEl>
                                          <p:spTgt spid="9">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6" end="6"/>
                                            </p:txEl>
                                          </p:spTgt>
                                        </p:tgtEl>
                                        <p:attrNameLst>
                                          <p:attrName>style.visibility</p:attrName>
                                        </p:attrNameLst>
                                      </p:cBhvr>
                                      <p:to>
                                        <p:strVal val="visible"/>
                                      </p:to>
                                    </p:set>
                                    <p:animEffect transition="in" filter="fade">
                                      <p:cBhvr>
                                        <p:cTn id="17" dur="500"/>
                                        <p:tgtEl>
                                          <p:spTgt spid="9">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500"/>
                                        <p:tgtEl>
                                          <p:spTgt spid="2">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fade">
                                      <p:cBhvr>
                                        <p:cTn id="25"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41061" y="-10219"/>
            <a:ext cx="12274122" cy="6904194"/>
          </a:xfrm>
          <a:prstGeom prst="rect">
            <a:avLst/>
          </a:prstGeom>
        </p:spPr>
      </p:pic>
      <p:sp>
        <p:nvSpPr>
          <p:cNvPr id="7" name="TextBox 6"/>
          <p:cNvSpPr txBox="1"/>
          <p:nvPr/>
        </p:nvSpPr>
        <p:spPr>
          <a:xfrm>
            <a:off x="-20531" y="31845"/>
            <a:ext cx="12233061" cy="738664"/>
          </a:xfrm>
          <a:prstGeom prst="rect">
            <a:avLst/>
          </a:prstGeom>
          <a:noFill/>
          <a:ln>
            <a:noFill/>
          </a:ln>
        </p:spPr>
        <p:txBody>
          <a:bodyPr wrap="square" rtlCol="0">
            <a:spAutoFit/>
          </a:bodyPr>
          <a:lstStyle/>
          <a:p>
            <a:pPr algn="ctr"/>
            <a:r>
              <a:rPr lang="en-AU" sz="4200" dirty="0" smtClean="0">
                <a:effectLst>
                  <a:outerShdw blurRad="38100" dist="38100" dir="2700000" algn="tl">
                    <a:srgbClr val="000000">
                      <a:alpha val="43137"/>
                    </a:srgbClr>
                  </a:outerShdw>
                </a:effectLst>
                <a:latin typeface="Britannic Bold" panose="020B0903060703020204" pitchFamily="34" charset="0"/>
              </a:rPr>
              <a:t>Climate Change Impacts </a:t>
            </a:r>
            <a:r>
              <a:rPr lang="en-AU" sz="4200" dirty="0">
                <a:effectLst>
                  <a:outerShdw blurRad="38100" dist="38100" dir="2700000" algn="tl">
                    <a:srgbClr val="000000">
                      <a:alpha val="43137"/>
                    </a:srgbClr>
                  </a:outerShdw>
                </a:effectLst>
                <a:latin typeface="Britannic Bold" panose="020B0903060703020204" pitchFamily="34" charset="0"/>
              </a:rPr>
              <a:t>on </a:t>
            </a:r>
            <a:r>
              <a:rPr lang="en-AU" sz="4200" dirty="0" smtClean="0">
                <a:effectLst>
                  <a:outerShdw blurRad="38100" dist="38100" dir="2700000" algn="tl">
                    <a:srgbClr val="000000">
                      <a:alpha val="43137"/>
                    </a:srgbClr>
                  </a:outerShdw>
                </a:effectLst>
                <a:latin typeface="Britannic Bold" panose="020B0903060703020204" pitchFamily="34" charset="0"/>
              </a:rPr>
              <a:t>Vector-Borne Diseases</a:t>
            </a:r>
            <a:endParaRPr lang="en-AU" sz="4200" dirty="0">
              <a:effectLst>
                <a:outerShdw blurRad="38100" dist="38100" dir="2700000" algn="tl">
                  <a:srgbClr val="000000">
                    <a:alpha val="43137"/>
                  </a:srgbClr>
                </a:outerShdw>
              </a:effectLst>
              <a:latin typeface="Britannic Bold" panose="020B0903060703020204" pitchFamily="34"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363" y="922910"/>
            <a:ext cx="8563330" cy="4294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10363" y="5425437"/>
            <a:ext cx="6579999" cy="1323439"/>
          </a:xfrm>
          <a:prstGeom prst="rect">
            <a:avLst/>
          </a:prstGeom>
        </p:spPr>
        <p:txBody>
          <a:bodyPr wrap="square">
            <a:spAutoFit/>
          </a:bodyPr>
          <a:lstStyle/>
          <a:p>
            <a:pPr marL="285750" indent="-285750">
              <a:buFont typeface="Arial" panose="020B0604020202020204" pitchFamily="34" charset="0"/>
              <a:buChar char="•"/>
            </a:pPr>
            <a:r>
              <a:rPr lang="en-AU" sz="2000" dirty="0"/>
              <a:t>Historically experienced relatively </a:t>
            </a:r>
            <a:r>
              <a:rPr lang="en-AU" sz="2000" dirty="0" smtClean="0"/>
              <a:t>few malaria </a:t>
            </a:r>
            <a:r>
              <a:rPr lang="en-AU" sz="2000" dirty="0"/>
              <a:t>outbreaks and the population has limited immunity to the disease and less awareness of its prevention than lowland populations. </a:t>
            </a:r>
          </a:p>
        </p:txBody>
      </p:sp>
      <p:sp>
        <p:nvSpPr>
          <p:cNvPr id="6" name="Rectangle 5"/>
          <p:cNvSpPr/>
          <p:nvPr/>
        </p:nvSpPr>
        <p:spPr>
          <a:xfrm>
            <a:off x="8989454" y="922910"/>
            <a:ext cx="3069516" cy="4616648"/>
          </a:xfrm>
          <a:prstGeom prst="rect">
            <a:avLst/>
          </a:prstGeom>
        </p:spPr>
        <p:txBody>
          <a:bodyPr wrap="square">
            <a:spAutoFit/>
          </a:bodyPr>
          <a:lstStyle/>
          <a:p>
            <a:pPr marL="342900" indent="-342900">
              <a:buFont typeface="Arial" panose="020B0604020202020204" pitchFamily="34" charset="0"/>
              <a:buChar char="•"/>
            </a:pPr>
            <a:r>
              <a:rPr lang="en-AU" sz="2100" dirty="0"/>
              <a:t>In recent years, cases of malaria reported at increasingly higher altitudes  - the effects of climate change such as increased ambient temperature, rainfall affecting the availability of breeding sites and vector ecology and indirect effects on human behaviour, may be contributory factors</a:t>
            </a:r>
          </a:p>
        </p:txBody>
      </p:sp>
      <p:sp>
        <p:nvSpPr>
          <p:cNvPr id="10" name="Rectangle 9"/>
          <p:cNvSpPr/>
          <p:nvPr/>
        </p:nvSpPr>
        <p:spPr>
          <a:xfrm>
            <a:off x="6890362" y="5842337"/>
            <a:ext cx="5168608" cy="1015663"/>
          </a:xfrm>
          <a:prstGeom prst="rect">
            <a:avLst/>
          </a:prstGeom>
        </p:spPr>
        <p:txBody>
          <a:bodyPr wrap="square">
            <a:spAutoFit/>
          </a:bodyPr>
          <a:lstStyle/>
          <a:p>
            <a:pPr algn="r"/>
            <a:r>
              <a:rPr lang="en-AU" sz="1200" dirty="0"/>
              <a:t>Source: Final project report: </a:t>
            </a:r>
            <a:r>
              <a:rPr lang="en-AU" sz="1200" i="1" dirty="0"/>
              <a:t>Strengthen control of vector borne diseases to lessen the impact of climate change in the Western Pacific Region with focus on Cambodia, Mongolia and Papua New Guinea</a:t>
            </a:r>
            <a:r>
              <a:rPr lang="en-AU" sz="1200" dirty="0"/>
              <a:t>. World Health Organization Western Pacific Region 2012; </a:t>
            </a:r>
            <a:r>
              <a:rPr lang="en-AU" sz="1200" u="sng" dirty="0">
                <a:hlinkClick r:id="rId4"/>
              </a:rPr>
              <a:t>http://www.wpro.who.int/mvp/climate_change/en/</a:t>
            </a:r>
            <a:endParaRPr lang="en-AU" sz="1200" dirty="0"/>
          </a:p>
        </p:txBody>
      </p:sp>
    </p:spTree>
    <p:extLst>
      <p:ext uri="{BB962C8B-B14F-4D97-AF65-F5344CB8AC3E}">
        <p14:creationId xmlns:p14="http://schemas.microsoft.com/office/powerpoint/2010/main" val="326083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5659</TotalTime>
  <Words>1048</Words>
  <Application>Microsoft Office PowerPoint</Application>
  <PresentationFormat>Widescreen</PresentationFormat>
  <Paragraphs>117</Paragraphs>
  <Slides>14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Britannic Bold</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dc:creator>
  <cp:lastModifiedBy>Windows User</cp:lastModifiedBy>
  <cp:revision>479</cp:revision>
  <cp:lastPrinted>2015-11-05T01:31:29Z</cp:lastPrinted>
  <dcterms:created xsi:type="dcterms:W3CDTF">2015-08-20T01:26:27Z</dcterms:created>
  <dcterms:modified xsi:type="dcterms:W3CDTF">2020-04-13T20:53:26Z</dcterms:modified>
</cp:coreProperties>
</file>