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320" r:id="rId3"/>
    <p:sldId id="321" r:id="rId4"/>
    <p:sldId id="330" r:id="rId5"/>
    <p:sldId id="331" r:id="rId6"/>
    <p:sldId id="323" r:id="rId7"/>
    <p:sldId id="324" r:id="rId8"/>
    <p:sldId id="325" r:id="rId9"/>
    <p:sldId id="329" r:id="rId10"/>
    <p:sldId id="333" r:id="rId11"/>
    <p:sldId id="327" r:id="rId12"/>
    <p:sldId id="332" r:id="rId13"/>
    <p:sldId id="328" r:id="rId14"/>
    <p:sldId id="334" r:id="rId15"/>
    <p:sldId id="335" r:id="rId16"/>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indows User" initials="WU" lastIdx="0" clrIdx="0">
    <p:extLst>
      <p:ext uri="{19B8F6BF-5375-455C-9EA6-DF929625EA0E}">
        <p15:presenceInfo xmlns:p15="http://schemas.microsoft.com/office/powerpoint/2012/main" userId="Windows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FFFF"/>
    <a:srgbClr val="FF3399"/>
    <a:srgbClr val="455C29"/>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118" autoAdjust="0"/>
    <p:restoredTop sz="94660"/>
  </p:normalViewPr>
  <p:slideViewPr>
    <p:cSldViewPr snapToGrid="0">
      <p:cViewPr varScale="1">
        <p:scale>
          <a:sx n="89" d="100"/>
          <a:sy n="89" d="100"/>
        </p:scale>
        <p:origin x="274"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2.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8101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143375" y="0"/>
            <a:ext cx="3170238" cy="481013"/>
          </a:xfrm>
          <a:prstGeom prst="rect">
            <a:avLst/>
          </a:prstGeom>
        </p:spPr>
        <p:txBody>
          <a:bodyPr vert="horz" lIns="91440" tIns="45720" rIns="91440" bIns="45720" rtlCol="0"/>
          <a:lstStyle>
            <a:lvl1pPr algn="r">
              <a:defRPr sz="1200"/>
            </a:lvl1pPr>
          </a:lstStyle>
          <a:p>
            <a:fld id="{889EC557-FCC8-4E98-888A-62CB9D69AB10}" type="datetimeFigureOut">
              <a:rPr lang="en-US" smtClean="0"/>
              <a:t>4/20/2020</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31838" y="4621213"/>
            <a:ext cx="5851525" cy="3779837"/>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20188"/>
            <a:ext cx="3170238" cy="48101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143375" y="9120188"/>
            <a:ext cx="3170238" cy="481012"/>
          </a:xfrm>
          <a:prstGeom prst="rect">
            <a:avLst/>
          </a:prstGeom>
        </p:spPr>
        <p:txBody>
          <a:bodyPr vert="horz" lIns="91440" tIns="45720" rIns="91440" bIns="45720" rtlCol="0" anchor="b"/>
          <a:lstStyle>
            <a:lvl1pPr algn="r">
              <a:defRPr sz="1200"/>
            </a:lvl1pPr>
          </a:lstStyle>
          <a:p>
            <a:fld id="{D13393D6-C398-40EC-8270-FDE2F8785FC6}" type="slidenum">
              <a:rPr lang="en-US" smtClean="0"/>
              <a:t>‹#›</a:t>
            </a:fld>
            <a:endParaRPr lang="en-US"/>
          </a:p>
        </p:txBody>
      </p:sp>
    </p:spTree>
    <p:extLst>
      <p:ext uri="{BB962C8B-B14F-4D97-AF65-F5344CB8AC3E}">
        <p14:creationId xmlns:p14="http://schemas.microsoft.com/office/powerpoint/2010/main" val="23453720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FEC1FF69-93DA-47C2-9553-7DC6C331ED4E}" type="slidenum">
              <a:rPr lang="en-US" altLang="en-US" sz="1200">
                <a:latin typeface="Calibri" panose="020F0502020204030204" pitchFamily="34" charset="0"/>
              </a:rPr>
              <a:pPr eaLnBrk="1" hangingPunct="1"/>
              <a:t>2</a:t>
            </a:fld>
            <a:endParaRPr lang="en-US" altLang="en-US" sz="1200">
              <a:latin typeface="Calibri" panose="020F0502020204030204" pitchFamily="34" charset="0"/>
            </a:endParaRPr>
          </a:p>
        </p:txBody>
      </p:sp>
      <p:sp>
        <p:nvSpPr>
          <p:cNvPr id="4198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latin typeface="Arial" panose="020B0604020202020204" pitchFamily="34" charset="0"/>
                <a:ea typeface="ＭＳ Ｐゴシック" panose="020B0600070205080204" pitchFamily="34" charset="-128"/>
              </a:rPr>
              <a:t>Sea level stations or tide gauges, measure continually monitor the water level in the ocean.  There are many sea level stations around the world.  Shown on the left is a tide gauge mounted on a dock.        </a:t>
            </a:r>
          </a:p>
        </p:txBody>
      </p:sp>
    </p:spTree>
    <p:extLst>
      <p:ext uri="{BB962C8B-B14F-4D97-AF65-F5344CB8AC3E}">
        <p14:creationId xmlns:p14="http://schemas.microsoft.com/office/powerpoint/2010/main" val="42271197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ea typeface="ＭＳ Ｐゴシック" panose="020B0600070205080204" pitchFamily="34" charset="-128"/>
              </a:rPr>
              <a:t>OK.  Now you know why climate change happening and now we want to talk about sea level rise.  Before we do that, we need to understand what changes sea level.  On timescales of days, weeks or months, the observed sea level is affected by tides, weather events (such as storms, hurricanes, and waves), El Nino (in S. America, this causes warmer water, decreased fishing catches, possible flooding, and potentially higher sea levels; in the western Pacific, this causes decreased rain or even drought and possibly lower sea levels).  El Nino is a change in the way the Pacific ocean and the atmosphere interact – this changes weather and climate around the world. </a:t>
            </a:r>
          </a:p>
        </p:txBody>
      </p:sp>
      <p:sp>
        <p:nvSpPr>
          <p:cNvPr id="4608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A9191AD5-D11C-4E61-B270-CD56C7874565}" type="slidenum">
              <a:rPr lang="en-US" altLang="en-US" sz="1200">
                <a:latin typeface="Calibri" panose="020F0502020204030204" pitchFamily="34" charset="0"/>
              </a:rPr>
              <a:pPr eaLnBrk="1" hangingPunct="1"/>
              <a:t>3</a:t>
            </a:fld>
            <a:endParaRPr lang="en-US" altLang="en-US" sz="1200">
              <a:latin typeface="Calibri" panose="020F0502020204030204" pitchFamily="34" charset="0"/>
            </a:endParaRPr>
          </a:p>
        </p:txBody>
      </p:sp>
    </p:spTree>
    <p:extLst>
      <p:ext uri="{BB962C8B-B14F-4D97-AF65-F5344CB8AC3E}">
        <p14:creationId xmlns:p14="http://schemas.microsoft.com/office/powerpoint/2010/main" val="20129053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C4BBAF8-B26C-425E-AF8F-9A85531C3FA8}" type="slidenum">
              <a:rPr lang="en-AU" altLang="en-US"/>
              <a:pPr/>
              <a:t>4</a:t>
            </a:fld>
            <a:endParaRPr lang="en-AU" altLang="en-US"/>
          </a:p>
        </p:txBody>
      </p:sp>
      <p:sp>
        <p:nvSpPr>
          <p:cNvPr id="188418" name="Rectangle 2"/>
          <p:cNvSpPr>
            <a:spLocks noGrp="1" noRot="1" noChangeAspect="1" noChangeArrowheads="1" noTextEdit="1"/>
          </p:cNvSpPr>
          <p:nvPr>
            <p:ph type="sldImg"/>
          </p:nvPr>
        </p:nvSpPr>
        <p:spPr>
          <a:ln/>
        </p:spPr>
      </p:sp>
      <p:sp>
        <p:nvSpPr>
          <p:cNvPr id="188419" name="Rectangle 3"/>
          <p:cNvSpPr>
            <a:spLocks noGrp="1" noChangeArrowheads="1"/>
          </p:cNvSpPr>
          <p:nvPr>
            <p:ph type="body" idx="1"/>
          </p:nvPr>
        </p:nvSpPr>
        <p:spPr/>
        <p:txBody>
          <a:bodyPr/>
          <a:lstStyle/>
          <a:p>
            <a:pPr algn="just"/>
            <a:r>
              <a:rPr lang="en-GB" altLang="en-US">
                <a:solidFill>
                  <a:srgbClr val="000000"/>
                </a:solidFill>
              </a:rPr>
              <a:t>A recent World Bank report states that Kiribati could experience flooding by rising sea waters of up to 80 per cent of the land mass in some areas. The report also warns that  Fiji could experience a 100 per cent increase in cyclone damage, an increase in dengue fever cases of between 20 and 30 per cent and a decline in crop yields of up to 15 per cent.</a:t>
            </a:r>
          </a:p>
          <a:p>
            <a:endParaRPr lang="en-AU" altLang="en-US"/>
          </a:p>
        </p:txBody>
      </p:sp>
    </p:spTree>
    <p:extLst>
      <p:ext uri="{BB962C8B-B14F-4D97-AF65-F5344CB8AC3E}">
        <p14:creationId xmlns:p14="http://schemas.microsoft.com/office/powerpoint/2010/main" val="11193764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ea typeface="ＭＳ Ｐゴシック" panose="020B0600070205080204" pitchFamily="34" charset="-128"/>
              </a:rPr>
              <a:t>OK.  Now you know why climate change happening and now we want to talk about sea level rise.  Before we do that, we need to understand what changes sea level.  On timescales of days, weeks or months, the observed sea level is affected by tides, weather events (such as storms, hurricanes, and waves), El Nino (in S. America, this causes warmer water, decreased fishing catches, possible flooding, and potentially higher sea levels; in the western Pacific, this causes decreased rain or even drought and possibly lower sea levels).  El Nino is a change in the way the Pacific ocean and the atmosphere interact – this changes weather and climate around the world. </a:t>
            </a:r>
          </a:p>
        </p:txBody>
      </p:sp>
      <p:sp>
        <p:nvSpPr>
          <p:cNvPr id="4608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A9191AD5-D11C-4E61-B270-CD56C7874565}" type="slidenum">
              <a:rPr lang="en-US" altLang="en-US" sz="1200">
                <a:latin typeface="Calibri" panose="020F0502020204030204" pitchFamily="34" charset="0"/>
              </a:rPr>
              <a:pPr eaLnBrk="1" hangingPunct="1"/>
              <a:t>5</a:t>
            </a:fld>
            <a:endParaRPr lang="en-US" altLang="en-US" sz="1200">
              <a:latin typeface="Calibri" panose="020F0502020204030204" pitchFamily="34" charset="0"/>
            </a:endParaRPr>
          </a:p>
        </p:txBody>
      </p:sp>
    </p:spTree>
    <p:extLst>
      <p:ext uri="{BB962C8B-B14F-4D97-AF65-F5344CB8AC3E}">
        <p14:creationId xmlns:p14="http://schemas.microsoft.com/office/powerpoint/2010/main" val="16601183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C4BBAF8-B26C-425E-AF8F-9A85531C3FA8}" type="slidenum">
              <a:rPr lang="en-AU" altLang="en-US"/>
              <a:pPr/>
              <a:t>6</a:t>
            </a:fld>
            <a:endParaRPr lang="en-AU" altLang="en-US"/>
          </a:p>
        </p:txBody>
      </p:sp>
      <p:sp>
        <p:nvSpPr>
          <p:cNvPr id="188418" name="Rectangle 2"/>
          <p:cNvSpPr>
            <a:spLocks noGrp="1" noRot="1" noChangeAspect="1" noChangeArrowheads="1" noTextEdit="1"/>
          </p:cNvSpPr>
          <p:nvPr>
            <p:ph type="sldImg"/>
          </p:nvPr>
        </p:nvSpPr>
        <p:spPr>
          <a:ln/>
        </p:spPr>
      </p:sp>
      <p:sp>
        <p:nvSpPr>
          <p:cNvPr id="188419" name="Rectangle 3"/>
          <p:cNvSpPr>
            <a:spLocks noGrp="1" noChangeArrowheads="1"/>
          </p:cNvSpPr>
          <p:nvPr>
            <p:ph type="body" idx="1"/>
          </p:nvPr>
        </p:nvSpPr>
        <p:spPr/>
        <p:txBody>
          <a:bodyPr/>
          <a:lstStyle/>
          <a:p>
            <a:pPr algn="just"/>
            <a:r>
              <a:rPr lang="en-GB" altLang="en-US">
                <a:solidFill>
                  <a:srgbClr val="000000"/>
                </a:solidFill>
              </a:rPr>
              <a:t>A recent World Bank report states that Kiribati could experience flooding by rising sea waters of up to 80 per cent of the land mass in some areas. The report also warns that  Fiji could experience a 100 per cent increase in cyclone damage, an increase in dengue fever cases of between 20 and 30 per cent and a decline in crop yields of up to 15 per cent.</a:t>
            </a:r>
          </a:p>
          <a:p>
            <a:endParaRPr lang="en-AU" altLang="en-US"/>
          </a:p>
        </p:txBody>
      </p:sp>
    </p:spTree>
    <p:extLst>
      <p:ext uri="{BB962C8B-B14F-4D97-AF65-F5344CB8AC3E}">
        <p14:creationId xmlns:p14="http://schemas.microsoft.com/office/powerpoint/2010/main" val="7885810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1D3D52-E242-4906-A6B9-877642DADCBF}" type="slidenum">
              <a:rPr lang="en-AU" altLang="en-US"/>
              <a:pPr/>
              <a:t>7</a:t>
            </a:fld>
            <a:endParaRPr lang="en-AU" altLang="en-US"/>
          </a:p>
        </p:txBody>
      </p:sp>
      <p:sp>
        <p:nvSpPr>
          <p:cNvPr id="194562" name="Rectangle 2"/>
          <p:cNvSpPr>
            <a:spLocks noGrp="1" noRot="1" noChangeAspect="1" noChangeArrowheads="1" noTextEdit="1"/>
          </p:cNvSpPr>
          <p:nvPr>
            <p:ph type="sldImg"/>
          </p:nvPr>
        </p:nvSpPr>
        <p:spPr>
          <a:ln/>
        </p:spPr>
      </p:sp>
      <p:sp>
        <p:nvSpPr>
          <p:cNvPr id="194563" name="Rectangle 3"/>
          <p:cNvSpPr>
            <a:spLocks noGrp="1" noChangeArrowheads="1"/>
          </p:cNvSpPr>
          <p:nvPr>
            <p:ph type="body" idx="1"/>
          </p:nvPr>
        </p:nvSpPr>
        <p:spPr/>
        <p:txBody>
          <a:bodyPr/>
          <a:lstStyle/>
          <a:p>
            <a:r>
              <a:rPr lang="en-GB" altLang="en-US">
                <a:solidFill>
                  <a:srgbClr val="000000"/>
                </a:solidFill>
              </a:rPr>
              <a:t>Most of Tuvalu is two metres above sea level with its highest point a mere 4.6 metres above sea level. The threat of sea level rise may bring complete disaster to the 11,000 Tuvaluans currently residing on nine extremely low-lying coral atolls with its entire population having to relocate to other countries over the next few decades. Currently, the population of Tuvalu live by fishing, receiving financial support from Tuvaluan workers overseas and accessing an international trust fund set up in 1987. The increasing sea levels are taking its toll on infrastructure and the remaining population.  Assistant Secretary for Foreign Affairs in Tuvalu, Paani Laupepa made it clear that “we feel threatened, our whole culture would have to be transplanted” (http://news.bbc.co.uk/1/hi/sci/tech/1581457.stm). Tuvalu has twice approached the Australian Government for assistance with accepting climate change refugees. So far, the Australian Government has refused assistance. (http://news.bbc.co.uk/1/hi/sci/tech/1581457.stm)</a:t>
            </a:r>
            <a:endParaRPr lang="en-AU" altLang="en-US">
              <a:solidFill>
                <a:srgbClr val="000000"/>
              </a:solidFill>
            </a:endParaRPr>
          </a:p>
        </p:txBody>
      </p:sp>
    </p:spTree>
    <p:extLst>
      <p:ext uri="{BB962C8B-B14F-4D97-AF65-F5344CB8AC3E}">
        <p14:creationId xmlns:p14="http://schemas.microsoft.com/office/powerpoint/2010/main" val="36146868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1CCF860-5CB7-4EE8-B7F5-BC7FD588F6EE}" type="slidenum">
              <a:rPr lang="en-AU" altLang="en-US"/>
              <a:pPr/>
              <a:t>8</a:t>
            </a:fld>
            <a:endParaRPr lang="en-AU" altLang="en-US"/>
          </a:p>
        </p:txBody>
      </p:sp>
      <p:sp>
        <p:nvSpPr>
          <p:cNvPr id="197634" name="Rectangle 2"/>
          <p:cNvSpPr>
            <a:spLocks noGrp="1" noRot="1" noChangeAspect="1" noChangeArrowheads="1" noTextEdit="1"/>
          </p:cNvSpPr>
          <p:nvPr>
            <p:ph type="sldImg"/>
          </p:nvPr>
        </p:nvSpPr>
        <p:spPr>
          <a:ln/>
        </p:spPr>
      </p:sp>
      <p:sp>
        <p:nvSpPr>
          <p:cNvPr id="197635" name="Rectangle 3"/>
          <p:cNvSpPr>
            <a:spLocks noGrp="1" noChangeArrowheads="1"/>
          </p:cNvSpPr>
          <p:nvPr>
            <p:ph type="body" idx="1"/>
          </p:nvPr>
        </p:nvSpPr>
        <p:spPr/>
        <p:txBody>
          <a:bodyPr/>
          <a:lstStyle/>
          <a:p>
            <a:pPr algn="just"/>
            <a:r>
              <a:rPr lang="en-GB" altLang="en-US">
                <a:solidFill>
                  <a:srgbClr val="000000"/>
                </a:solidFill>
              </a:rPr>
              <a:t>Over recent years the increasing rates of flooding have triggered an increasing variety of problems including malaria and skin diseases among children. The one metre high coral reef, the previous line of defence against high tides and waves, is increasingly being swamped. According to Taito Nakalevu, climate change adaptation officer with SPREP, “People are being forced to build sea walls and other defences, not just to defend their homes but to defend agricultural land." Under the project, water tanks able to harvest rainwater, have been supplied and installed in the interior enabling the community to move. </a:t>
            </a:r>
          </a:p>
          <a:p>
            <a:endParaRPr lang="en-AU" altLang="en-US"/>
          </a:p>
        </p:txBody>
      </p:sp>
    </p:spTree>
    <p:extLst>
      <p:ext uri="{BB962C8B-B14F-4D97-AF65-F5344CB8AC3E}">
        <p14:creationId xmlns:p14="http://schemas.microsoft.com/office/powerpoint/2010/main" val="32082271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08FCAEE-6E08-4CB9-BDBA-DC9BC005DAD4}" type="slidenum">
              <a:rPr lang="en-AU" altLang="en-US"/>
              <a:pPr/>
              <a:t>9</a:t>
            </a:fld>
            <a:endParaRPr lang="en-AU" altLang="en-US"/>
          </a:p>
        </p:txBody>
      </p:sp>
      <p:sp>
        <p:nvSpPr>
          <p:cNvPr id="200706" name="Rectangle 2"/>
          <p:cNvSpPr>
            <a:spLocks noGrp="1" noRot="1" noChangeAspect="1" noChangeArrowheads="1" noTextEdit="1"/>
          </p:cNvSpPr>
          <p:nvPr>
            <p:ph type="sldImg"/>
          </p:nvPr>
        </p:nvSpPr>
        <p:spPr>
          <a:ln/>
        </p:spPr>
      </p:sp>
      <p:sp>
        <p:nvSpPr>
          <p:cNvPr id="200707" name="Rectangle 3"/>
          <p:cNvSpPr>
            <a:spLocks noGrp="1" noChangeArrowheads="1"/>
          </p:cNvSpPr>
          <p:nvPr>
            <p:ph type="body" idx="1"/>
          </p:nvPr>
        </p:nvSpPr>
        <p:spPr/>
        <p:txBody>
          <a:bodyPr/>
          <a:lstStyle/>
          <a:p>
            <a:pPr algn="just"/>
            <a:r>
              <a:rPr lang="en-AU" altLang="en-US">
                <a:solidFill>
                  <a:srgbClr val="000000"/>
                </a:solidFill>
                <a:latin typeface="DIN-Regular" pitchFamily="34" charset="0"/>
              </a:rPr>
              <a:t>Citizens on the Carteret Islands in Papua New Guinea are also currently being moved because of concerns for sea-level rise. </a:t>
            </a:r>
          </a:p>
          <a:p>
            <a:pPr algn="just"/>
            <a:r>
              <a:rPr lang="en-AU" altLang="en-US">
                <a:solidFill>
                  <a:srgbClr val="000000"/>
                </a:solidFill>
                <a:latin typeface="DIN-Regular" pitchFamily="34" charset="0"/>
              </a:rPr>
              <a:t>The Carteret's </a:t>
            </a:r>
            <a:r>
              <a:rPr lang="en-US" altLang="en-US">
                <a:solidFill>
                  <a:srgbClr val="000000"/>
                </a:solidFill>
                <a:latin typeface="DIN-Regular" pitchFamily="34" charset="0"/>
              </a:rPr>
              <a:t>are six small islands that surround an atoll about 25 kilometres wide.  The islands are approximately one metre above high tide and made of sand.</a:t>
            </a:r>
            <a:r>
              <a:rPr lang="en-AU" altLang="en-US">
                <a:solidFill>
                  <a:srgbClr val="000000"/>
                </a:solidFill>
                <a:latin typeface="DIN-Regular" pitchFamily="34" charset="0"/>
              </a:rPr>
              <a:t> </a:t>
            </a:r>
          </a:p>
          <a:p>
            <a:pPr algn="just"/>
            <a:r>
              <a:rPr lang="en-AU" altLang="en-US">
                <a:solidFill>
                  <a:srgbClr val="000000"/>
                </a:solidFill>
                <a:latin typeface="DIN-Regular" pitchFamily="34" charset="0"/>
              </a:rPr>
              <a:t>The community’s health has been affected as they lose access to fresh water, and advancing salt-water is destroying gardens. </a:t>
            </a:r>
          </a:p>
          <a:p>
            <a:pPr algn="just"/>
            <a:r>
              <a:rPr lang="en-AU" altLang="en-US">
                <a:solidFill>
                  <a:srgbClr val="000000"/>
                </a:solidFill>
                <a:latin typeface="DIN-Regular" pitchFamily="34" charset="0"/>
              </a:rPr>
              <a:t>A</a:t>
            </a:r>
            <a:r>
              <a:rPr lang="en-US" altLang="en-US">
                <a:solidFill>
                  <a:srgbClr val="000000"/>
                </a:solidFill>
                <a:latin typeface="DIN-Regular" pitchFamily="34" charset="0"/>
              </a:rPr>
              <a:t>ccording to a community spokesperson “We are frustrated, and we are angry at the same time. We are victims of something that we are not responsible for. We believe that these islands are ours, and that our future generations should not go away from these islands. </a:t>
            </a:r>
            <a:r>
              <a:rPr lang="en-AU" altLang="en-US">
                <a:solidFill>
                  <a:srgbClr val="000000"/>
                </a:solidFill>
                <a:latin typeface="DIN-Regular" pitchFamily="34" charset="0"/>
              </a:rPr>
              <a:t>I think it’s about time these industrialised countries realised that these island countries in the Pacific are taking the toll. We are bearing the brunt of all these gas emissions.”</a:t>
            </a:r>
            <a:r>
              <a:rPr lang="en-AU" altLang="en-US" b="1">
                <a:solidFill>
                  <a:srgbClr val="000000"/>
                </a:solidFill>
                <a:latin typeface="DIN-Regular" pitchFamily="34" charset="0"/>
              </a:rPr>
              <a:t> </a:t>
            </a:r>
          </a:p>
          <a:p>
            <a:pPr algn="just"/>
            <a:r>
              <a:rPr lang="en-US" altLang="en-US">
                <a:solidFill>
                  <a:srgbClr val="000000"/>
                </a:solidFill>
                <a:latin typeface="DIN-Regular" pitchFamily="34" charset="0"/>
              </a:rPr>
              <a:t>It would be a sad irony if a community like the Carteret's, with a carbon footprint amongst the lowest in the world, were to be the first to have to abandon their islands because of rising seas attributable to emissions from nations elsewhere.</a:t>
            </a:r>
          </a:p>
          <a:p>
            <a:endParaRPr lang="en-AU" altLang="en-US"/>
          </a:p>
        </p:txBody>
      </p:sp>
    </p:spTree>
    <p:extLst>
      <p:ext uri="{BB962C8B-B14F-4D97-AF65-F5344CB8AC3E}">
        <p14:creationId xmlns:p14="http://schemas.microsoft.com/office/powerpoint/2010/main" val="25267219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08FCAEE-6E08-4CB9-BDBA-DC9BC005DAD4}" type="slidenum">
              <a:rPr lang="en-AU" altLang="en-US"/>
              <a:pPr/>
              <a:t>10</a:t>
            </a:fld>
            <a:endParaRPr lang="en-AU" altLang="en-US"/>
          </a:p>
        </p:txBody>
      </p:sp>
      <p:sp>
        <p:nvSpPr>
          <p:cNvPr id="200706" name="Rectangle 2"/>
          <p:cNvSpPr>
            <a:spLocks noGrp="1" noRot="1" noChangeAspect="1" noChangeArrowheads="1" noTextEdit="1"/>
          </p:cNvSpPr>
          <p:nvPr>
            <p:ph type="sldImg"/>
          </p:nvPr>
        </p:nvSpPr>
        <p:spPr>
          <a:ln/>
        </p:spPr>
      </p:sp>
      <p:sp>
        <p:nvSpPr>
          <p:cNvPr id="200707" name="Rectangle 3"/>
          <p:cNvSpPr>
            <a:spLocks noGrp="1" noChangeArrowheads="1"/>
          </p:cNvSpPr>
          <p:nvPr>
            <p:ph type="body" idx="1"/>
          </p:nvPr>
        </p:nvSpPr>
        <p:spPr/>
        <p:txBody>
          <a:bodyPr/>
          <a:lstStyle/>
          <a:p>
            <a:pPr algn="just"/>
            <a:r>
              <a:rPr lang="en-AU" altLang="en-US">
                <a:solidFill>
                  <a:srgbClr val="000000"/>
                </a:solidFill>
                <a:latin typeface="DIN-Regular" pitchFamily="34" charset="0"/>
              </a:rPr>
              <a:t>Citizens on the Carteret Islands in Papua New Guinea are also currently being moved because of concerns for sea-level rise. </a:t>
            </a:r>
          </a:p>
          <a:p>
            <a:pPr algn="just"/>
            <a:r>
              <a:rPr lang="en-AU" altLang="en-US">
                <a:solidFill>
                  <a:srgbClr val="000000"/>
                </a:solidFill>
                <a:latin typeface="DIN-Regular" pitchFamily="34" charset="0"/>
              </a:rPr>
              <a:t>The Carteret's </a:t>
            </a:r>
            <a:r>
              <a:rPr lang="en-US" altLang="en-US">
                <a:solidFill>
                  <a:srgbClr val="000000"/>
                </a:solidFill>
                <a:latin typeface="DIN-Regular" pitchFamily="34" charset="0"/>
              </a:rPr>
              <a:t>are six small islands that surround an atoll about 25 kilometres wide.  The islands are approximately one metre above high tide and made of sand.</a:t>
            </a:r>
            <a:r>
              <a:rPr lang="en-AU" altLang="en-US">
                <a:solidFill>
                  <a:srgbClr val="000000"/>
                </a:solidFill>
                <a:latin typeface="DIN-Regular" pitchFamily="34" charset="0"/>
              </a:rPr>
              <a:t> </a:t>
            </a:r>
          </a:p>
          <a:p>
            <a:pPr algn="just"/>
            <a:r>
              <a:rPr lang="en-AU" altLang="en-US">
                <a:solidFill>
                  <a:srgbClr val="000000"/>
                </a:solidFill>
                <a:latin typeface="DIN-Regular" pitchFamily="34" charset="0"/>
              </a:rPr>
              <a:t>The community’s health has been affected as they lose access to fresh water, and advancing salt-water is destroying gardens. </a:t>
            </a:r>
          </a:p>
          <a:p>
            <a:pPr algn="just"/>
            <a:r>
              <a:rPr lang="en-AU" altLang="en-US">
                <a:solidFill>
                  <a:srgbClr val="000000"/>
                </a:solidFill>
                <a:latin typeface="DIN-Regular" pitchFamily="34" charset="0"/>
              </a:rPr>
              <a:t>A</a:t>
            </a:r>
            <a:r>
              <a:rPr lang="en-US" altLang="en-US">
                <a:solidFill>
                  <a:srgbClr val="000000"/>
                </a:solidFill>
                <a:latin typeface="DIN-Regular" pitchFamily="34" charset="0"/>
              </a:rPr>
              <a:t>ccording to a community spokesperson “We are frustrated, and we are angry at the same time. We are victims of something that we are not responsible for. We believe that these islands are ours, and that our future generations should not go away from these islands. </a:t>
            </a:r>
            <a:r>
              <a:rPr lang="en-AU" altLang="en-US">
                <a:solidFill>
                  <a:srgbClr val="000000"/>
                </a:solidFill>
                <a:latin typeface="DIN-Regular" pitchFamily="34" charset="0"/>
              </a:rPr>
              <a:t>I think it’s about time these industrialised countries realised that these island countries in the Pacific are taking the toll. We are bearing the brunt of all these gas emissions.”</a:t>
            </a:r>
            <a:r>
              <a:rPr lang="en-AU" altLang="en-US" b="1">
                <a:solidFill>
                  <a:srgbClr val="000000"/>
                </a:solidFill>
                <a:latin typeface="DIN-Regular" pitchFamily="34" charset="0"/>
              </a:rPr>
              <a:t> </a:t>
            </a:r>
          </a:p>
          <a:p>
            <a:pPr algn="just"/>
            <a:r>
              <a:rPr lang="en-US" altLang="en-US">
                <a:solidFill>
                  <a:srgbClr val="000000"/>
                </a:solidFill>
                <a:latin typeface="DIN-Regular" pitchFamily="34" charset="0"/>
              </a:rPr>
              <a:t>It would be a sad irony if a community like the Carteret's, with a carbon footprint amongst the lowest in the world, were to be the first to have to abandon their islands because of rising seas attributable to emissions from nations elsewhere.</a:t>
            </a:r>
          </a:p>
          <a:p>
            <a:endParaRPr lang="en-AU" altLang="en-US"/>
          </a:p>
        </p:txBody>
      </p:sp>
    </p:spTree>
    <p:extLst>
      <p:ext uri="{BB962C8B-B14F-4D97-AF65-F5344CB8AC3E}">
        <p14:creationId xmlns:p14="http://schemas.microsoft.com/office/powerpoint/2010/main" val="14736808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08FCAEE-6E08-4CB9-BDBA-DC9BC005DAD4}" type="slidenum">
              <a:rPr lang="en-AU" altLang="en-US"/>
              <a:pPr/>
              <a:t>11</a:t>
            </a:fld>
            <a:endParaRPr lang="en-AU" altLang="en-US"/>
          </a:p>
        </p:txBody>
      </p:sp>
      <p:sp>
        <p:nvSpPr>
          <p:cNvPr id="200706" name="Rectangle 2"/>
          <p:cNvSpPr>
            <a:spLocks noGrp="1" noRot="1" noChangeAspect="1" noChangeArrowheads="1" noTextEdit="1"/>
          </p:cNvSpPr>
          <p:nvPr>
            <p:ph type="sldImg"/>
          </p:nvPr>
        </p:nvSpPr>
        <p:spPr>
          <a:ln/>
        </p:spPr>
      </p:sp>
      <p:sp>
        <p:nvSpPr>
          <p:cNvPr id="200707" name="Rectangle 3"/>
          <p:cNvSpPr>
            <a:spLocks noGrp="1" noChangeArrowheads="1"/>
          </p:cNvSpPr>
          <p:nvPr>
            <p:ph type="body" idx="1"/>
          </p:nvPr>
        </p:nvSpPr>
        <p:spPr/>
        <p:txBody>
          <a:bodyPr/>
          <a:lstStyle/>
          <a:p>
            <a:pPr algn="just"/>
            <a:r>
              <a:rPr lang="en-AU" altLang="en-US">
                <a:solidFill>
                  <a:srgbClr val="000000"/>
                </a:solidFill>
                <a:latin typeface="DIN-Regular" pitchFamily="34" charset="0"/>
              </a:rPr>
              <a:t>Citizens on the Carteret Islands in Papua New Guinea are also currently being moved because of concerns for sea-level rise. </a:t>
            </a:r>
          </a:p>
          <a:p>
            <a:pPr algn="just"/>
            <a:r>
              <a:rPr lang="en-AU" altLang="en-US">
                <a:solidFill>
                  <a:srgbClr val="000000"/>
                </a:solidFill>
                <a:latin typeface="DIN-Regular" pitchFamily="34" charset="0"/>
              </a:rPr>
              <a:t>The Carteret's </a:t>
            </a:r>
            <a:r>
              <a:rPr lang="en-US" altLang="en-US">
                <a:solidFill>
                  <a:srgbClr val="000000"/>
                </a:solidFill>
                <a:latin typeface="DIN-Regular" pitchFamily="34" charset="0"/>
              </a:rPr>
              <a:t>are six small islands that surround an atoll about 25 kilometres wide.  The islands are approximately one metre above high tide and made of sand.</a:t>
            </a:r>
            <a:r>
              <a:rPr lang="en-AU" altLang="en-US">
                <a:solidFill>
                  <a:srgbClr val="000000"/>
                </a:solidFill>
                <a:latin typeface="DIN-Regular" pitchFamily="34" charset="0"/>
              </a:rPr>
              <a:t> </a:t>
            </a:r>
          </a:p>
          <a:p>
            <a:pPr algn="just"/>
            <a:r>
              <a:rPr lang="en-AU" altLang="en-US">
                <a:solidFill>
                  <a:srgbClr val="000000"/>
                </a:solidFill>
                <a:latin typeface="DIN-Regular" pitchFamily="34" charset="0"/>
              </a:rPr>
              <a:t>The community’s health has been affected as they lose access to fresh water, and advancing salt-water is destroying gardens. </a:t>
            </a:r>
          </a:p>
          <a:p>
            <a:pPr algn="just"/>
            <a:r>
              <a:rPr lang="en-AU" altLang="en-US">
                <a:solidFill>
                  <a:srgbClr val="000000"/>
                </a:solidFill>
                <a:latin typeface="DIN-Regular" pitchFamily="34" charset="0"/>
              </a:rPr>
              <a:t>A</a:t>
            </a:r>
            <a:r>
              <a:rPr lang="en-US" altLang="en-US">
                <a:solidFill>
                  <a:srgbClr val="000000"/>
                </a:solidFill>
                <a:latin typeface="DIN-Regular" pitchFamily="34" charset="0"/>
              </a:rPr>
              <a:t>ccording to a community spokesperson “We are frustrated, and we are angry at the same time. We are victims of something that we are not responsible for. We believe that these islands are ours, and that our future generations should not go away from these islands. </a:t>
            </a:r>
            <a:r>
              <a:rPr lang="en-AU" altLang="en-US">
                <a:solidFill>
                  <a:srgbClr val="000000"/>
                </a:solidFill>
                <a:latin typeface="DIN-Regular" pitchFamily="34" charset="0"/>
              </a:rPr>
              <a:t>I think it’s about time these industrialised countries realised that these island countries in the Pacific are taking the toll. We are bearing the brunt of all these gas emissions.”</a:t>
            </a:r>
            <a:r>
              <a:rPr lang="en-AU" altLang="en-US" b="1">
                <a:solidFill>
                  <a:srgbClr val="000000"/>
                </a:solidFill>
                <a:latin typeface="DIN-Regular" pitchFamily="34" charset="0"/>
              </a:rPr>
              <a:t> </a:t>
            </a:r>
          </a:p>
          <a:p>
            <a:pPr algn="just"/>
            <a:r>
              <a:rPr lang="en-US" altLang="en-US">
                <a:solidFill>
                  <a:srgbClr val="000000"/>
                </a:solidFill>
                <a:latin typeface="DIN-Regular" pitchFamily="34" charset="0"/>
              </a:rPr>
              <a:t>It would be a sad irony if a community like the Carteret's, with a carbon footprint amongst the lowest in the world, were to be the first to have to abandon their islands because of rising seas attributable to emissions from nations elsewhere.</a:t>
            </a:r>
          </a:p>
          <a:p>
            <a:endParaRPr lang="en-AU" altLang="en-US"/>
          </a:p>
        </p:txBody>
      </p:sp>
    </p:spTree>
    <p:extLst>
      <p:ext uri="{BB962C8B-B14F-4D97-AF65-F5344CB8AC3E}">
        <p14:creationId xmlns:p14="http://schemas.microsoft.com/office/powerpoint/2010/main" val="34065207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08FCAEE-6E08-4CB9-BDBA-DC9BC005DAD4}" type="slidenum">
              <a:rPr lang="en-AU" altLang="en-US"/>
              <a:pPr/>
              <a:t>12</a:t>
            </a:fld>
            <a:endParaRPr lang="en-AU" altLang="en-US"/>
          </a:p>
        </p:txBody>
      </p:sp>
      <p:sp>
        <p:nvSpPr>
          <p:cNvPr id="200706" name="Rectangle 2"/>
          <p:cNvSpPr>
            <a:spLocks noGrp="1" noRot="1" noChangeAspect="1" noChangeArrowheads="1" noTextEdit="1"/>
          </p:cNvSpPr>
          <p:nvPr>
            <p:ph type="sldImg"/>
          </p:nvPr>
        </p:nvSpPr>
        <p:spPr>
          <a:ln/>
        </p:spPr>
      </p:sp>
      <p:sp>
        <p:nvSpPr>
          <p:cNvPr id="200707" name="Rectangle 3"/>
          <p:cNvSpPr>
            <a:spLocks noGrp="1" noChangeArrowheads="1"/>
          </p:cNvSpPr>
          <p:nvPr>
            <p:ph type="body" idx="1"/>
          </p:nvPr>
        </p:nvSpPr>
        <p:spPr/>
        <p:txBody>
          <a:bodyPr/>
          <a:lstStyle/>
          <a:p>
            <a:pPr algn="just"/>
            <a:r>
              <a:rPr lang="en-AU" altLang="en-US">
                <a:solidFill>
                  <a:srgbClr val="000000"/>
                </a:solidFill>
                <a:latin typeface="DIN-Regular" pitchFamily="34" charset="0"/>
              </a:rPr>
              <a:t>Citizens on the Carteret Islands in Papua New Guinea are also currently being moved because of concerns for sea-level rise. </a:t>
            </a:r>
          </a:p>
          <a:p>
            <a:pPr algn="just"/>
            <a:r>
              <a:rPr lang="en-AU" altLang="en-US">
                <a:solidFill>
                  <a:srgbClr val="000000"/>
                </a:solidFill>
                <a:latin typeface="DIN-Regular" pitchFamily="34" charset="0"/>
              </a:rPr>
              <a:t>The Carteret's </a:t>
            </a:r>
            <a:r>
              <a:rPr lang="en-US" altLang="en-US">
                <a:solidFill>
                  <a:srgbClr val="000000"/>
                </a:solidFill>
                <a:latin typeface="DIN-Regular" pitchFamily="34" charset="0"/>
              </a:rPr>
              <a:t>are six small islands that surround an atoll about 25 kilometres wide.  The islands are approximately one metre above high tide and made of sand.</a:t>
            </a:r>
            <a:r>
              <a:rPr lang="en-AU" altLang="en-US">
                <a:solidFill>
                  <a:srgbClr val="000000"/>
                </a:solidFill>
                <a:latin typeface="DIN-Regular" pitchFamily="34" charset="0"/>
              </a:rPr>
              <a:t> </a:t>
            </a:r>
          </a:p>
          <a:p>
            <a:pPr algn="just"/>
            <a:r>
              <a:rPr lang="en-AU" altLang="en-US">
                <a:solidFill>
                  <a:srgbClr val="000000"/>
                </a:solidFill>
                <a:latin typeface="DIN-Regular" pitchFamily="34" charset="0"/>
              </a:rPr>
              <a:t>The community’s health has been affected as they lose access to fresh water, and advancing salt-water is destroying gardens. </a:t>
            </a:r>
          </a:p>
          <a:p>
            <a:pPr algn="just"/>
            <a:r>
              <a:rPr lang="en-AU" altLang="en-US">
                <a:solidFill>
                  <a:srgbClr val="000000"/>
                </a:solidFill>
                <a:latin typeface="DIN-Regular" pitchFamily="34" charset="0"/>
              </a:rPr>
              <a:t>A</a:t>
            </a:r>
            <a:r>
              <a:rPr lang="en-US" altLang="en-US">
                <a:solidFill>
                  <a:srgbClr val="000000"/>
                </a:solidFill>
                <a:latin typeface="DIN-Regular" pitchFamily="34" charset="0"/>
              </a:rPr>
              <a:t>ccording to a community spokesperson “We are frustrated, and we are angry at the same time. We are victims of something that we are not responsible for. We believe that these islands are ours, and that our future generations should not go away from these islands. </a:t>
            </a:r>
            <a:r>
              <a:rPr lang="en-AU" altLang="en-US">
                <a:solidFill>
                  <a:srgbClr val="000000"/>
                </a:solidFill>
                <a:latin typeface="DIN-Regular" pitchFamily="34" charset="0"/>
              </a:rPr>
              <a:t>I think it’s about time these industrialised countries realised that these island countries in the Pacific are taking the toll. We are bearing the brunt of all these gas emissions.”</a:t>
            </a:r>
            <a:r>
              <a:rPr lang="en-AU" altLang="en-US" b="1">
                <a:solidFill>
                  <a:srgbClr val="000000"/>
                </a:solidFill>
                <a:latin typeface="DIN-Regular" pitchFamily="34" charset="0"/>
              </a:rPr>
              <a:t> </a:t>
            </a:r>
          </a:p>
          <a:p>
            <a:pPr algn="just"/>
            <a:r>
              <a:rPr lang="en-US" altLang="en-US">
                <a:solidFill>
                  <a:srgbClr val="000000"/>
                </a:solidFill>
                <a:latin typeface="DIN-Regular" pitchFamily="34" charset="0"/>
              </a:rPr>
              <a:t>It would be a sad irony if a community like the Carteret's, with a carbon footprint amongst the lowest in the world, were to be the first to have to abandon their islands because of rising seas attributable to emissions from nations elsewhere.</a:t>
            </a:r>
          </a:p>
          <a:p>
            <a:endParaRPr lang="en-AU" altLang="en-US"/>
          </a:p>
        </p:txBody>
      </p:sp>
    </p:spTree>
    <p:extLst>
      <p:ext uri="{BB962C8B-B14F-4D97-AF65-F5344CB8AC3E}">
        <p14:creationId xmlns:p14="http://schemas.microsoft.com/office/powerpoint/2010/main" val="5216899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08FCAEE-6E08-4CB9-BDBA-DC9BC005DAD4}" type="slidenum">
              <a:rPr lang="en-AU" altLang="en-US"/>
              <a:pPr/>
              <a:t>13</a:t>
            </a:fld>
            <a:endParaRPr lang="en-AU" altLang="en-US"/>
          </a:p>
        </p:txBody>
      </p:sp>
      <p:sp>
        <p:nvSpPr>
          <p:cNvPr id="200706" name="Rectangle 2"/>
          <p:cNvSpPr>
            <a:spLocks noGrp="1" noRot="1" noChangeAspect="1" noChangeArrowheads="1" noTextEdit="1"/>
          </p:cNvSpPr>
          <p:nvPr>
            <p:ph type="sldImg"/>
          </p:nvPr>
        </p:nvSpPr>
        <p:spPr>
          <a:ln/>
        </p:spPr>
      </p:sp>
      <p:sp>
        <p:nvSpPr>
          <p:cNvPr id="200707" name="Rectangle 3"/>
          <p:cNvSpPr>
            <a:spLocks noGrp="1" noChangeArrowheads="1"/>
          </p:cNvSpPr>
          <p:nvPr>
            <p:ph type="body" idx="1"/>
          </p:nvPr>
        </p:nvSpPr>
        <p:spPr/>
        <p:txBody>
          <a:bodyPr/>
          <a:lstStyle/>
          <a:p>
            <a:pPr algn="just"/>
            <a:r>
              <a:rPr lang="en-AU" altLang="en-US">
                <a:solidFill>
                  <a:srgbClr val="000000"/>
                </a:solidFill>
                <a:latin typeface="DIN-Regular" pitchFamily="34" charset="0"/>
              </a:rPr>
              <a:t>Citizens on the Carteret Islands in Papua New Guinea are also currently being moved because of concerns for sea-level rise. </a:t>
            </a:r>
          </a:p>
          <a:p>
            <a:pPr algn="just"/>
            <a:r>
              <a:rPr lang="en-AU" altLang="en-US">
                <a:solidFill>
                  <a:srgbClr val="000000"/>
                </a:solidFill>
                <a:latin typeface="DIN-Regular" pitchFamily="34" charset="0"/>
              </a:rPr>
              <a:t>The Carteret's </a:t>
            </a:r>
            <a:r>
              <a:rPr lang="en-US" altLang="en-US">
                <a:solidFill>
                  <a:srgbClr val="000000"/>
                </a:solidFill>
                <a:latin typeface="DIN-Regular" pitchFamily="34" charset="0"/>
              </a:rPr>
              <a:t>are six small islands that surround an atoll about 25 kilometres wide.  The islands are approximately one metre above high tide and made of sand.</a:t>
            </a:r>
            <a:r>
              <a:rPr lang="en-AU" altLang="en-US">
                <a:solidFill>
                  <a:srgbClr val="000000"/>
                </a:solidFill>
                <a:latin typeface="DIN-Regular" pitchFamily="34" charset="0"/>
              </a:rPr>
              <a:t> </a:t>
            </a:r>
          </a:p>
          <a:p>
            <a:pPr algn="just"/>
            <a:r>
              <a:rPr lang="en-AU" altLang="en-US">
                <a:solidFill>
                  <a:srgbClr val="000000"/>
                </a:solidFill>
                <a:latin typeface="DIN-Regular" pitchFamily="34" charset="0"/>
              </a:rPr>
              <a:t>The community’s health has been affected as they lose access to fresh water, and advancing salt-water is destroying gardens. </a:t>
            </a:r>
          </a:p>
          <a:p>
            <a:pPr algn="just"/>
            <a:r>
              <a:rPr lang="en-AU" altLang="en-US">
                <a:solidFill>
                  <a:srgbClr val="000000"/>
                </a:solidFill>
                <a:latin typeface="DIN-Regular" pitchFamily="34" charset="0"/>
              </a:rPr>
              <a:t>A</a:t>
            </a:r>
            <a:r>
              <a:rPr lang="en-US" altLang="en-US">
                <a:solidFill>
                  <a:srgbClr val="000000"/>
                </a:solidFill>
                <a:latin typeface="DIN-Regular" pitchFamily="34" charset="0"/>
              </a:rPr>
              <a:t>ccording to a community spokesperson “We are frustrated, and we are angry at the same time. We are victims of something that we are not responsible for. We believe that these islands are ours, and that our future generations should not go away from these islands. </a:t>
            </a:r>
            <a:r>
              <a:rPr lang="en-AU" altLang="en-US">
                <a:solidFill>
                  <a:srgbClr val="000000"/>
                </a:solidFill>
                <a:latin typeface="DIN-Regular" pitchFamily="34" charset="0"/>
              </a:rPr>
              <a:t>I think it’s about time these industrialised countries realised that these island countries in the Pacific are taking the toll. We are bearing the brunt of all these gas emissions.”</a:t>
            </a:r>
            <a:r>
              <a:rPr lang="en-AU" altLang="en-US" b="1">
                <a:solidFill>
                  <a:srgbClr val="000000"/>
                </a:solidFill>
                <a:latin typeface="DIN-Regular" pitchFamily="34" charset="0"/>
              </a:rPr>
              <a:t> </a:t>
            </a:r>
          </a:p>
          <a:p>
            <a:pPr algn="just"/>
            <a:r>
              <a:rPr lang="en-US" altLang="en-US">
                <a:solidFill>
                  <a:srgbClr val="000000"/>
                </a:solidFill>
                <a:latin typeface="DIN-Regular" pitchFamily="34" charset="0"/>
              </a:rPr>
              <a:t>It would be a sad irony if a community like the Carteret's, with a carbon footprint amongst the lowest in the world, were to be the first to have to abandon their islands because of rising seas attributable to emissions from nations elsewhere.</a:t>
            </a:r>
          </a:p>
          <a:p>
            <a:endParaRPr lang="en-AU" altLang="en-US"/>
          </a:p>
        </p:txBody>
      </p:sp>
    </p:spTree>
    <p:extLst>
      <p:ext uri="{BB962C8B-B14F-4D97-AF65-F5344CB8AC3E}">
        <p14:creationId xmlns:p14="http://schemas.microsoft.com/office/powerpoint/2010/main" val="12164851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08FCAEE-6E08-4CB9-BDBA-DC9BC005DAD4}" type="slidenum">
              <a:rPr lang="en-AU" altLang="en-US"/>
              <a:pPr/>
              <a:t>14</a:t>
            </a:fld>
            <a:endParaRPr lang="en-AU" altLang="en-US"/>
          </a:p>
        </p:txBody>
      </p:sp>
      <p:sp>
        <p:nvSpPr>
          <p:cNvPr id="200706" name="Rectangle 2"/>
          <p:cNvSpPr>
            <a:spLocks noGrp="1" noRot="1" noChangeAspect="1" noChangeArrowheads="1" noTextEdit="1"/>
          </p:cNvSpPr>
          <p:nvPr>
            <p:ph type="sldImg"/>
          </p:nvPr>
        </p:nvSpPr>
        <p:spPr>
          <a:ln/>
        </p:spPr>
      </p:sp>
      <p:sp>
        <p:nvSpPr>
          <p:cNvPr id="200707" name="Rectangle 3"/>
          <p:cNvSpPr>
            <a:spLocks noGrp="1" noChangeArrowheads="1"/>
          </p:cNvSpPr>
          <p:nvPr>
            <p:ph type="body" idx="1"/>
          </p:nvPr>
        </p:nvSpPr>
        <p:spPr/>
        <p:txBody>
          <a:bodyPr/>
          <a:lstStyle/>
          <a:p>
            <a:pPr algn="just"/>
            <a:r>
              <a:rPr lang="en-AU" altLang="en-US">
                <a:solidFill>
                  <a:srgbClr val="000000"/>
                </a:solidFill>
                <a:latin typeface="DIN-Regular" pitchFamily="34" charset="0"/>
              </a:rPr>
              <a:t>Citizens on the Carteret Islands in Papua New Guinea are also currently being moved because of concerns for sea-level rise. </a:t>
            </a:r>
          </a:p>
          <a:p>
            <a:pPr algn="just"/>
            <a:r>
              <a:rPr lang="en-AU" altLang="en-US">
                <a:solidFill>
                  <a:srgbClr val="000000"/>
                </a:solidFill>
                <a:latin typeface="DIN-Regular" pitchFamily="34" charset="0"/>
              </a:rPr>
              <a:t>The Carteret's </a:t>
            </a:r>
            <a:r>
              <a:rPr lang="en-US" altLang="en-US">
                <a:solidFill>
                  <a:srgbClr val="000000"/>
                </a:solidFill>
                <a:latin typeface="DIN-Regular" pitchFamily="34" charset="0"/>
              </a:rPr>
              <a:t>are six small islands that surround an atoll about 25 kilometres wide.  The islands are approximately one metre above high tide and made of sand.</a:t>
            </a:r>
            <a:r>
              <a:rPr lang="en-AU" altLang="en-US">
                <a:solidFill>
                  <a:srgbClr val="000000"/>
                </a:solidFill>
                <a:latin typeface="DIN-Regular" pitchFamily="34" charset="0"/>
              </a:rPr>
              <a:t> </a:t>
            </a:r>
          </a:p>
          <a:p>
            <a:pPr algn="just"/>
            <a:r>
              <a:rPr lang="en-AU" altLang="en-US">
                <a:solidFill>
                  <a:srgbClr val="000000"/>
                </a:solidFill>
                <a:latin typeface="DIN-Regular" pitchFamily="34" charset="0"/>
              </a:rPr>
              <a:t>The community’s health has been affected as they lose access to fresh water, and advancing salt-water is destroying gardens. </a:t>
            </a:r>
          </a:p>
          <a:p>
            <a:pPr algn="just"/>
            <a:r>
              <a:rPr lang="en-AU" altLang="en-US">
                <a:solidFill>
                  <a:srgbClr val="000000"/>
                </a:solidFill>
                <a:latin typeface="DIN-Regular" pitchFamily="34" charset="0"/>
              </a:rPr>
              <a:t>A</a:t>
            </a:r>
            <a:r>
              <a:rPr lang="en-US" altLang="en-US">
                <a:solidFill>
                  <a:srgbClr val="000000"/>
                </a:solidFill>
                <a:latin typeface="DIN-Regular" pitchFamily="34" charset="0"/>
              </a:rPr>
              <a:t>ccording to a community spokesperson “We are frustrated, and we are angry at the same time. We are victims of something that we are not responsible for. We believe that these islands are ours, and that our future generations should not go away from these islands. </a:t>
            </a:r>
            <a:r>
              <a:rPr lang="en-AU" altLang="en-US">
                <a:solidFill>
                  <a:srgbClr val="000000"/>
                </a:solidFill>
                <a:latin typeface="DIN-Regular" pitchFamily="34" charset="0"/>
              </a:rPr>
              <a:t>I think it’s about time these industrialised countries realised that these island countries in the Pacific are taking the toll. We are bearing the brunt of all these gas emissions.”</a:t>
            </a:r>
            <a:r>
              <a:rPr lang="en-AU" altLang="en-US" b="1">
                <a:solidFill>
                  <a:srgbClr val="000000"/>
                </a:solidFill>
                <a:latin typeface="DIN-Regular" pitchFamily="34" charset="0"/>
              </a:rPr>
              <a:t> </a:t>
            </a:r>
          </a:p>
          <a:p>
            <a:pPr algn="just"/>
            <a:r>
              <a:rPr lang="en-US" altLang="en-US">
                <a:solidFill>
                  <a:srgbClr val="000000"/>
                </a:solidFill>
                <a:latin typeface="DIN-Regular" pitchFamily="34" charset="0"/>
              </a:rPr>
              <a:t>It would be a sad irony if a community like the Carteret's, with a carbon footprint amongst the lowest in the world, were to be the first to have to abandon their islands because of rising seas attributable to emissions from nations elsewhere.</a:t>
            </a:r>
          </a:p>
          <a:p>
            <a:endParaRPr lang="en-AU" altLang="en-US"/>
          </a:p>
        </p:txBody>
      </p:sp>
    </p:spTree>
    <p:extLst>
      <p:ext uri="{BB962C8B-B14F-4D97-AF65-F5344CB8AC3E}">
        <p14:creationId xmlns:p14="http://schemas.microsoft.com/office/powerpoint/2010/main" val="11782867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08FCAEE-6E08-4CB9-BDBA-DC9BC005DAD4}" type="slidenum">
              <a:rPr lang="en-AU" altLang="en-US"/>
              <a:pPr/>
              <a:t>15</a:t>
            </a:fld>
            <a:endParaRPr lang="en-AU" altLang="en-US"/>
          </a:p>
        </p:txBody>
      </p:sp>
      <p:sp>
        <p:nvSpPr>
          <p:cNvPr id="200706" name="Rectangle 2"/>
          <p:cNvSpPr>
            <a:spLocks noGrp="1" noRot="1" noChangeAspect="1" noChangeArrowheads="1" noTextEdit="1"/>
          </p:cNvSpPr>
          <p:nvPr>
            <p:ph type="sldImg"/>
          </p:nvPr>
        </p:nvSpPr>
        <p:spPr>
          <a:ln/>
        </p:spPr>
      </p:sp>
      <p:sp>
        <p:nvSpPr>
          <p:cNvPr id="200707" name="Rectangle 3"/>
          <p:cNvSpPr>
            <a:spLocks noGrp="1" noChangeArrowheads="1"/>
          </p:cNvSpPr>
          <p:nvPr>
            <p:ph type="body" idx="1"/>
          </p:nvPr>
        </p:nvSpPr>
        <p:spPr/>
        <p:txBody>
          <a:bodyPr/>
          <a:lstStyle/>
          <a:p>
            <a:pPr algn="just"/>
            <a:r>
              <a:rPr lang="en-AU" altLang="en-US">
                <a:solidFill>
                  <a:srgbClr val="000000"/>
                </a:solidFill>
                <a:latin typeface="DIN-Regular" pitchFamily="34" charset="0"/>
              </a:rPr>
              <a:t>Citizens on the Carteret Islands in Papua New Guinea are also currently being moved because of concerns for sea-level rise. </a:t>
            </a:r>
          </a:p>
          <a:p>
            <a:pPr algn="just"/>
            <a:r>
              <a:rPr lang="en-AU" altLang="en-US">
                <a:solidFill>
                  <a:srgbClr val="000000"/>
                </a:solidFill>
                <a:latin typeface="DIN-Regular" pitchFamily="34" charset="0"/>
              </a:rPr>
              <a:t>The Carteret's </a:t>
            </a:r>
            <a:r>
              <a:rPr lang="en-US" altLang="en-US">
                <a:solidFill>
                  <a:srgbClr val="000000"/>
                </a:solidFill>
                <a:latin typeface="DIN-Regular" pitchFamily="34" charset="0"/>
              </a:rPr>
              <a:t>are six small islands that surround an atoll about 25 kilometres wide.  The islands are approximately one metre above high tide and made of sand.</a:t>
            </a:r>
            <a:r>
              <a:rPr lang="en-AU" altLang="en-US">
                <a:solidFill>
                  <a:srgbClr val="000000"/>
                </a:solidFill>
                <a:latin typeface="DIN-Regular" pitchFamily="34" charset="0"/>
              </a:rPr>
              <a:t> </a:t>
            </a:r>
          </a:p>
          <a:p>
            <a:pPr algn="just"/>
            <a:r>
              <a:rPr lang="en-AU" altLang="en-US">
                <a:solidFill>
                  <a:srgbClr val="000000"/>
                </a:solidFill>
                <a:latin typeface="DIN-Regular" pitchFamily="34" charset="0"/>
              </a:rPr>
              <a:t>The community’s health has been affected as they lose access to fresh water, and advancing salt-water is destroying gardens. </a:t>
            </a:r>
          </a:p>
          <a:p>
            <a:pPr algn="just"/>
            <a:r>
              <a:rPr lang="en-AU" altLang="en-US">
                <a:solidFill>
                  <a:srgbClr val="000000"/>
                </a:solidFill>
                <a:latin typeface="DIN-Regular" pitchFamily="34" charset="0"/>
              </a:rPr>
              <a:t>A</a:t>
            </a:r>
            <a:r>
              <a:rPr lang="en-US" altLang="en-US">
                <a:solidFill>
                  <a:srgbClr val="000000"/>
                </a:solidFill>
                <a:latin typeface="DIN-Regular" pitchFamily="34" charset="0"/>
              </a:rPr>
              <a:t>ccording to a community spokesperson “We are frustrated, and we are angry at the same time. We are victims of something that we are not responsible for. We believe that these islands are ours, and that our future generations should not go away from these islands. </a:t>
            </a:r>
            <a:r>
              <a:rPr lang="en-AU" altLang="en-US">
                <a:solidFill>
                  <a:srgbClr val="000000"/>
                </a:solidFill>
                <a:latin typeface="DIN-Regular" pitchFamily="34" charset="0"/>
              </a:rPr>
              <a:t>I think it’s about time these industrialised countries realised that these island countries in the Pacific are taking the toll. We are bearing the brunt of all these gas emissions.”</a:t>
            </a:r>
            <a:r>
              <a:rPr lang="en-AU" altLang="en-US" b="1">
                <a:solidFill>
                  <a:srgbClr val="000000"/>
                </a:solidFill>
                <a:latin typeface="DIN-Regular" pitchFamily="34" charset="0"/>
              </a:rPr>
              <a:t> </a:t>
            </a:r>
          </a:p>
          <a:p>
            <a:pPr algn="just"/>
            <a:r>
              <a:rPr lang="en-US" altLang="en-US">
                <a:solidFill>
                  <a:srgbClr val="000000"/>
                </a:solidFill>
                <a:latin typeface="DIN-Regular" pitchFamily="34" charset="0"/>
              </a:rPr>
              <a:t>It would be a sad irony if a community like the Carteret's, with a carbon footprint amongst the lowest in the world, were to be the first to have to abandon their islands because of rising seas attributable to emissions from nations elsewhere.</a:t>
            </a:r>
          </a:p>
          <a:p>
            <a:endParaRPr lang="en-AU" altLang="en-US"/>
          </a:p>
        </p:txBody>
      </p:sp>
    </p:spTree>
    <p:extLst>
      <p:ext uri="{BB962C8B-B14F-4D97-AF65-F5344CB8AC3E}">
        <p14:creationId xmlns:p14="http://schemas.microsoft.com/office/powerpoint/2010/main" val="8267811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E56EAED-ADF3-4198-969D-1444B542D427}" type="datetimeFigureOut">
              <a:rPr lang="en-US" smtClean="0"/>
              <a:t>4/20/2020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25779998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56EAED-ADF3-4198-969D-1444B542D427}" type="datetimeFigureOut">
              <a:rPr lang="en-US" smtClean="0"/>
              <a:t>4/20/2020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30253908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E56EAED-ADF3-4198-969D-1444B542D427}" type="datetimeFigureOut">
              <a:rPr lang="en-US" smtClean="0"/>
              <a:t>4/20/2020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18089198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E56EAED-ADF3-4198-969D-1444B542D427}" type="datetimeFigureOut">
              <a:rPr lang="en-US" smtClean="0"/>
              <a:t>4/20/2020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33715023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E56EAED-ADF3-4198-969D-1444B542D427}" type="datetimeFigureOut">
              <a:rPr lang="en-US" smtClean="0"/>
              <a:t>4/20/2020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19335840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E56EAED-ADF3-4198-969D-1444B542D427}" type="datetimeFigureOut">
              <a:rPr lang="en-US" smtClean="0"/>
              <a:t>4/20/2020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8683936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56EAED-ADF3-4198-969D-1444B542D427}" type="datetimeFigureOut">
              <a:rPr lang="en-US" smtClean="0"/>
              <a:t>4/20/2020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41271341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E56EAED-ADF3-4198-969D-1444B542D427}" type="datetimeFigureOut">
              <a:rPr lang="en-US" smtClean="0"/>
              <a:t>4/20/2020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8279740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E56EAED-ADF3-4198-969D-1444B542D427}" type="datetimeFigureOut">
              <a:rPr lang="en-US" smtClean="0"/>
              <a:t>4/20/2020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21628483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56EAED-ADF3-4198-969D-1444B542D427}" type="datetimeFigureOut">
              <a:rPr lang="en-US" smtClean="0"/>
              <a:t>4/20/2020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17761313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56EAED-ADF3-4198-969D-1444B542D427}" type="datetimeFigureOut">
              <a:rPr lang="en-US" smtClean="0"/>
              <a:t>4/20/2020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11933192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Text Placeholder 2"/>
          <p:cNvSpPr>
            <a:spLocks noGrp="1"/>
          </p:cNvSpPr>
          <p:nvPr>
            <p:ph type="body"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914400" y="6248400"/>
            <a:ext cx="2540000" cy="457200"/>
          </a:xfrm>
        </p:spPr>
        <p:txBody>
          <a:bodyPr/>
          <a:lstStyle>
            <a:lvl1pPr>
              <a:defRPr/>
            </a:lvl1pPr>
          </a:lstStyle>
          <a:p>
            <a:endParaRPr lang="en-GB" altLang="en-US"/>
          </a:p>
        </p:txBody>
      </p:sp>
      <p:sp>
        <p:nvSpPr>
          <p:cNvPr id="6" name="Footer Placeholder 5"/>
          <p:cNvSpPr>
            <a:spLocks noGrp="1"/>
          </p:cNvSpPr>
          <p:nvPr>
            <p:ph type="ftr" sz="quarter" idx="11"/>
          </p:nvPr>
        </p:nvSpPr>
        <p:spPr>
          <a:xfrm>
            <a:off x="4165600" y="6248400"/>
            <a:ext cx="3860800" cy="457200"/>
          </a:xfrm>
        </p:spPr>
        <p:txBody>
          <a:bodyPr/>
          <a:lstStyle>
            <a:lvl1pPr>
              <a:defRPr/>
            </a:lvl1pPr>
          </a:lstStyle>
          <a:p>
            <a:endParaRPr lang="en-GB" altLang="en-US"/>
          </a:p>
        </p:txBody>
      </p:sp>
      <p:sp>
        <p:nvSpPr>
          <p:cNvPr id="7" name="Slide Number Placeholder 6"/>
          <p:cNvSpPr>
            <a:spLocks noGrp="1"/>
          </p:cNvSpPr>
          <p:nvPr>
            <p:ph type="sldNum" sz="quarter" idx="12"/>
          </p:nvPr>
        </p:nvSpPr>
        <p:spPr>
          <a:xfrm>
            <a:off x="8737600" y="6248400"/>
            <a:ext cx="2540000" cy="457200"/>
          </a:xfrm>
        </p:spPr>
        <p:txBody>
          <a:bodyPr/>
          <a:lstStyle>
            <a:lvl1pPr>
              <a:defRPr/>
            </a:lvl1pPr>
          </a:lstStyle>
          <a:p>
            <a:fld id="{5380FF80-E25A-4CA2-B66D-4FCFF3D6E5C1}" type="slidenum">
              <a:rPr lang="en-GB" altLang="en-US"/>
              <a:pPr/>
              <a:t>‹#›</a:t>
            </a:fld>
            <a:endParaRPr lang="en-GB" altLang="en-US"/>
          </a:p>
        </p:txBody>
      </p:sp>
    </p:spTree>
    <p:extLst>
      <p:ext uri="{BB962C8B-B14F-4D97-AF65-F5344CB8AC3E}">
        <p14:creationId xmlns:p14="http://schemas.microsoft.com/office/powerpoint/2010/main" val="1401617925"/>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56EAED-ADF3-4198-969D-1444B542D427}" type="datetimeFigureOut">
              <a:rPr lang="en-US" smtClean="0"/>
              <a:t>4/20/2020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469070-A1E4-48F7-8F04-541E847A659C}" type="slidenum">
              <a:rPr lang="en-US" smtClean="0"/>
              <a:t>‹#›</a:t>
            </a:fld>
            <a:endParaRPr lang="en-US"/>
          </a:p>
        </p:txBody>
      </p:sp>
    </p:spTree>
    <p:extLst>
      <p:ext uri="{BB962C8B-B14F-4D97-AF65-F5344CB8AC3E}">
        <p14:creationId xmlns:p14="http://schemas.microsoft.com/office/powerpoint/2010/main" val="8867017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9.png"/><Relationship Id="rId4" Type="http://schemas.openxmlformats.org/officeDocument/2006/relationships/hyperlink" Target="http://www.nytimes.com/interactive/2015/12/02/world/The-Marshall-Islands-Are-Disappearing.html?_r=0"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notesSlide" Target="../notesSlides/notesSlide5.xml"/><Relationship Id="rId7" Type="http://schemas.openxmlformats.org/officeDocument/2006/relationships/image" Target="../media/image13.png"/><Relationship Id="rId2" Type="http://schemas.openxmlformats.org/officeDocument/2006/relationships/slideLayout" Target="../slideLayouts/slideLayout12.xml"/><Relationship Id="rId1" Type="http://schemas.openxmlformats.org/officeDocument/2006/relationships/vmlDrawing" Target="../drawings/vmlDrawing1.vml"/><Relationship Id="rId6" Type="http://schemas.openxmlformats.org/officeDocument/2006/relationships/image" Target="../media/image12.png"/><Relationship Id="rId5" Type="http://schemas.openxmlformats.org/officeDocument/2006/relationships/oleObject" Target="../embeddings/oleObject1.bin"/><Relationship Id="rId4" Type="http://schemas.openxmlformats.org/officeDocument/2006/relationships/image" Target="../media/image2.png"/><Relationship Id="rId9" Type="http://schemas.openxmlformats.org/officeDocument/2006/relationships/image" Target="../media/image15.jpe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hyperlink" Target="http://www.soest.hawaii.edu/coasts/sealevel/3ftHonoluluTour.html"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hyperlink" Target="http://oos.soest.hawaii.edu/pacioos/projects/slr/" TargetMode="External"/><Relationship Id="rId5" Type="http://schemas.openxmlformats.org/officeDocument/2006/relationships/image" Target="../media/image22.png"/><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6.emf"/><Relationship Id="rId5" Type="http://schemas.openxmlformats.org/officeDocument/2006/relationships/image" Target="../media/image25.png"/><Relationship Id="rId4" Type="http://schemas.openxmlformats.org/officeDocument/2006/relationships/image" Target="../media/image24.emf"/></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publishersweekly.com/images/data/ARTICLE_PHOTO/photo/000/034/34737-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62166"/>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2157991" y="308930"/>
            <a:ext cx="8258217" cy="194380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dirty="0" smtClean="0">
                <a:effectLst>
                  <a:outerShdw blurRad="38100" dist="38100" dir="2700000" algn="tl">
                    <a:srgbClr val="000000">
                      <a:alpha val="43137"/>
                    </a:srgbClr>
                  </a:outerShdw>
                </a:effectLst>
                <a:latin typeface="Britannic Bold" panose="020B0903060703020204" pitchFamily="34" charset="0"/>
              </a:rPr>
              <a:t>ATMO 102 Pacific Climates and Cultures</a:t>
            </a:r>
            <a:endParaRPr lang="en-US" dirty="0">
              <a:effectLst>
                <a:outerShdw blurRad="38100" dist="38100" dir="2700000" algn="tl">
                  <a:srgbClr val="000000">
                    <a:alpha val="43137"/>
                  </a:srgbClr>
                </a:outerShdw>
              </a:effectLst>
              <a:latin typeface="Britannic Bold" panose="020B0903060703020204" pitchFamily="34" charset="0"/>
            </a:endParaRPr>
          </a:p>
        </p:txBody>
      </p:sp>
      <p:sp>
        <p:nvSpPr>
          <p:cNvPr id="6" name="Subtitle 2"/>
          <p:cNvSpPr txBox="1">
            <a:spLocks/>
          </p:cNvSpPr>
          <p:nvPr/>
        </p:nvSpPr>
        <p:spPr>
          <a:xfrm>
            <a:off x="1254484" y="5733285"/>
            <a:ext cx="10184502" cy="140257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6000" b="1" smtClean="0">
                <a:solidFill>
                  <a:srgbClr val="FFC000"/>
                </a:solidFill>
                <a:effectLst>
                  <a:outerShdw blurRad="38100" dist="38100" dir="2700000" algn="tl">
                    <a:srgbClr val="000000">
                      <a:alpha val="43137"/>
                    </a:srgbClr>
                  </a:outerShdw>
                </a:effectLst>
              </a:rPr>
              <a:t>Lecture: </a:t>
            </a:r>
            <a:r>
              <a:rPr lang="en-US" sz="6000" b="1" dirty="0" smtClean="0">
                <a:solidFill>
                  <a:srgbClr val="FFC000"/>
                </a:solidFill>
                <a:effectLst>
                  <a:outerShdw blurRad="38100" dist="38100" dir="2700000" algn="tl">
                    <a:srgbClr val="000000">
                      <a:alpha val="43137"/>
                    </a:srgbClr>
                  </a:outerShdw>
                </a:effectLst>
              </a:rPr>
              <a:t>Sea Level Rise</a:t>
            </a:r>
          </a:p>
        </p:txBody>
      </p:sp>
      <p:sp>
        <p:nvSpPr>
          <p:cNvPr id="8" name="Title 1"/>
          <p:cNvSpPr txBox="1">
            <a:spLocks/>
          </p:cNvSpPr>
          <p:nvPr/>
        </p:nvSpPr>
        <p:spPr>
          <a:xfrm>
            <a:off x="2217626" y="308930"/>
            <a:ext cx="8258217" cy="194380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dirty="0" smtClean="0">
                <a:solidFill>
                  <a:schemeClr val="bg1"/>
                </a:solidFill>
                <a:effectLst>
                  <a:outerShdw blurRad="38100" dist="38100" dir="2700000" algn="tl">
                    <a:srgbClr val="000000">
                      <a:alpha val="43137"/>
                    </a:srgbClr>
                  </a:outerShdw>
                </a:effectLst>
                <a:latin typeface="Britannic Bold" panose="020B0903060703020204" pitchFamily="34" charset="0"/>
              </a:rPr>
              <a:t>ATMO 102 Pacific Climates and Cultures</a:t>
            </a:r>
            <a:endParaRPr lang="en-US" dirty="0">
              <a:solidFill>
                <a:schemeClr val="bg1"/>
              </a:solidFill>
              <a:effectLst>
                <a:outerShdw blurRad="38100" dist="38100" dir="2700000" algn="tl">
                  <a:srgbClr val="000000">
                    <a:alpha val="43137"/>
                  </a:srgbClr>
                </a:outerShdw>
              </a:effectLst>
              <a:latin typeface="Britannic Bold" panose="020B0903060703020204" pitchFamily="34" charset="0"/>
            </a:endParaRPr>
          </a:p>
        </p:txBody>
      </p:sp>
    </p:spTree>
    <p:extLst>
      <p:ext uri="{BB962C8B-B14F-4D97-AF65-F5344CB8AC3E}">
        <p14:creationId xmlns:p14="http://schemas.microsoft.com/office/powerpoint/2010/main" val="15975011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stretch>
            <a:fillRect/>
          </a:stretch>
        </p:blipFill>
        <p:spPr>
          <a:xfrm>
            <a:off x="0" y="-8647"/>
            <a:ext cx="12192000" cy="6858001"/>
          </a:xfrm>
          <a:prstGeom prst="rect">
            <a:avLst/>
          </a:prstGeom>
        </p:spPr>
      </p:pic>
      <p:pic>
        <p:nvPicPr>
          <p:cNvPr id="40962" name="Picture 7" descr="tide guage_wikipedia.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65100" y="1100138"/>
            <a:ext cx="3124200" cy="556736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40965" name="Picture 11" descr="gloss (sea level) stations.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490004" y="1079541"/>
            <a:ext cx="8516465" cy="551925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5100" y="331512"/>
            <a:ext cx="3134405" cy="139327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40961" name="Rectangle 7"/>
          <p:cNvSpPr>
            <a:spLocks noGrp="1" noChangeArrowheads="1"/>
          </p:cNvSpPr>
          <p:nvPr/>
        </p:nvSpPr>
        <p:spPr bwMode="auto">
          <a:xfrm>
            <a:off x="355600" y="5606631"/>
            <a:ext cx="2743200" cy="1060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b="1" dirty="0" smtClean="0">
                <a:solidFill>
                  <a:schemeClr val="bg1"/>
                </a:solidFill>
                <a:effectLst>
                  <a:outerShdw blurRad="38100" dist="38100" dir="2700000" algn="tl">
                    <a:srgbClr val="000000">
                      <a:alpha val="43137"/>
                    </a:srgbClr>
                  </a:outerShdw>
                </a:effectLst>
                <a:latin typeface="Calibri" panose="020F0502020204030204" pitchFamily="34" charset="0"/>
              </a:rPr>
              <a:t>Coastal </a:t>
            </a:r>
            <a:r>
              <a:rPr lang="en-US" altLang="en-US" b="1" dirty="0">
                <a:solidFill>
                  <a:schemeClr val="bg1"/>
                </a:solidFill>
                <a:effectLst>
                  <a:outerShdw blurRad="38100" dist="38100" dir="2700000" algn="tl">
                    <a:srgbClr val="000000">
                      <a:alpha val="43137"/>
                    </a:srgbClr>
                  </a:outerShdw>
                </a:effectLst>
                <a:latin typeface="Calibri" panose="020F0502020204030204" pitchFamily="34" charset="0"/>
              </a:rPr>
              <a:t>Wave Buoy Measurements</a:t>
            </a:r>
          </a:p>
        </p:txBody>
      </p:sp>
      <p:sp>
        <p:nvSpPr>
          <p:cNvPr id="9" name="Title 1"/>
          <p:cNvSpPr txBox="1">
            <a:spLocks/>
          </p:cNvSpPr>
          <p:nvPr/>
        </p:nvSpPr>
        <p:spPr>
          <a:xfrm>
            <a:off x="3464606" y="137514"/>
            <a:ext cx="8727394" cy="94202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effectLst>
                  <a:outerShdw blurRad="38100" dist="38100" dir="2700000" algn="tl">
                    <a:srgbClr val="000000">
                      <a:alpha val="43137"/>
                    </a:srgbClr>
                  </a:outerShdw>
                </a:effectLst>
                <a:latin typeface="Britannic Bold" panose="020B0903060703020204" pitchFamily="34" charset="0"/>
              </a:rPr>
              <a:t>Sea Level Stations</a:t>
            </a:r>
            <a:endParaRPr lang="en-US" dirty="0">
              <a:effectLst>
                <a:outerShdw blurRad="38100" dist="38100" dir="2700000" algn="tl">
                  <a:srgbClr val="000000">
                    <a:alpha val="43137"/>
                  </a:srgbClr>
                </a:outerShdw>
              </a:effectLst>
              <a:latin typeface="Britannic Bold" panose="020B0903060703020204" pitchFamily="34" charset="0"/>
            </a:endParaRPr>
          </a:p>
        </p:txBody>
      </p:sp>
      <p:sp>
        <p:nvSpPr>
          <p:cNvPr id="40964" name="TextBox 10"/>
          <p:cNvSpPr txBox="1">
            <a:spLocks noChangeArrowheads="1"/>
          </p:cNvSpPr>
          <p:nvPr/>
        </p:nvSpPr>
        <p:spPr bwMode="auto">
          <a:xfrm>
            <a:off x="3500209" y="1225702"/>
            <a:ext cx="8359360" cy="40011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2000" b="1" dirty="0">
                <a:solidFill>
                  <a:srgbClr val="FF0000"/>
                </a:solidFill>
                <a:latin typeface="+mn-lt"/>
              </a:rPr>
              <a:t>Tide gauge stations all over the world continuously monitor water level</a:t>
            </a:r>
          </a:p>
        </p:txBody>
      </p:sp>
    </p:spTree>
    <p:extLst>
      <p:ext uri="{BB962C8B-B14F-4D97-AF65-F5344CB8AC3E}">
        <p14:creationId xmlns:p14="http://schemas.microsoft.com/office/powerpoint/2010/main" val="2345193102"/>
      </p:ext>
    </p:extLst>
  </p:cSld>
  <p:clrMapOvr>
    <a:masterClrMapping/>
  </p:clrMapOvr>
  <p:transition advTm="16458"/>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stretch>
            <a:fillRect/>
          </a:stretch>
        </p:blipFill>
        <p:spPr>
          <a:xfrm>
            <a:off x="0" y="-8647"/>
            <a:ext cx="12192000" cy="6858001"/>
          </a:xfrm>
          <a:prstGeom prst="rect">
            <a:avLst/>
          </a:prstGeom>
        </p:spPr>
      </p:pic>
      <p:sp>
        <p:nvSpPr>
          <p:cNvPr id="2" name="Title 1"/>
          <p:cNvSpPr>
            <a:spLocks noGrp="1"/>
          </p:cNvSpPr>
          <p:nvPr>
            <p:ph type="title"/>
          </p:nvPr>
        </p:nvSpPr>
        <p:spPr>
          <a:xfrm>
            <a:off x="0" y="33777"/>
            <a:ext cx="6439437" cy="1143000"/>
          </a:xfrm>
        </p:spPr>
        <p:txBody>
          <a:bodyPr>
            <a:normAutofit fontScale="90000"/>
          </a:bodyPr>
          <a:lstStyle/>
          <a:p>
            <a:pPr algn="ctr">
              <a:defRPr/>
            </a:pPr>
            <a:r>
              <a:rPr lang="en-US" dirty="0" smtClean="0">
                <a:effectLst>
                  <a:outerShdw blurRad="38100" dist="38100" dir="2700000" algn="tl">
                    <a:srgbClr val="000000">
                      <a:alpha val="43137"/>
                    </a:srgbClr>
                  </a:outerShdw>
                </a:effectLst>
                <a:latin typeface="Britannic Bold" panose="020B0903060703020204" pitchFamily="34" charset="0"/>
              </a:rPr>
              <a:t>What affects sea level on short time scales?</a:t>
            </a:r>
            <a:endParaRPr lang="en-US" dirty="0">
              <a:effectLst>
                <a:outerShdw blurRad="38100" dist="38100" dir="2700000" algn="tl">
                  <a:srgbClr val="000000">
                    <a:alpha val="43137"/>
                  </a:srgbClr>
                </a:outerShdw>
              </a:effectLst>
              <a:latin typeface="Britannic Bold" panose="020B0903060703020204" pitchFamily="34" charset="0"/>
            </a:endParaRPr>
          </a:p>
        </p:txBody>
      </p:sp>
      <p:sp>
        <p:nvSpPr>
          <p:cNvPr id="45058" name="Content Placeholder 2"/>
          <p:cNvSpPr>
            <a:spLocks noGrp="1"/>
          </p:cNvSpPr>
          <p:nvPr>
            <p:ph idx="1"/>
          </p:nvPr>
        </p:nvSpPr>
        <p:spPr>
          <a:xfrm>
            <a:off x="316218" y="1818346"/>
            <a:ext cx="6541781" cy="4389438"/>
          </a:xfrm>
        </p:spPr>
        <p:txBody>
          <a:bodyPr>
            <a:normAutofit lnSpcReduction="10000"/>
          </a:bodyPr>
          <a:lstStyle/>
          <a:p>
            <a:pPr marL="182563" indent="-182563">
              <a:spcBef>
                <a:spcPts val="300"/>
              </a:spcBef>
            </a:pPr>
            <a:r>
              <a:rPr lang="en-US" altLang="en-US" b="1" dirty="0" smtClean="0">
                <a:solidFill>
                  <a:srgbClr val="FFC000"/>
                </a:solidFill>
                <a:effectLst>
                  <a:outerShdw blurRad="38100" dist="38100" dir="2700000" algn="tl">
                    <a:srgbClr val="000000">
                      <a:alpha val="43137"/>
                    </a:srgbClr>
                  </a:outerShdw>
                </a:effectLst>
                <a:ea typeface="ＭＳ Ｐゴシック" panose="020B0600070205080204" pitchFamily="34" charset="-128"/>
              </a:rPr>
              <a:t>Tides</a:t>
            </a:r>
          </a:p>
          <a:p>
            <a:pPr marL="639763" lvl="1" indent="-182563">
              <a:spcBef>
                <a:spcPts val="300"/>
              </a:spcBef>
            </a:pPr>
            <a:r>
              <a:rPr lang="en-US" altLang="en-US" dirty="0" smtClean="0">
                <a:ea typeface="ＭＳ Ｐゴシック" panose="020B0600070205080204" pitchFamily="34" charset="-128"/>
              </a:rPr>
              <a:t>High and Low Tides</a:t>
            </a:r>
          </a:p>
          <a:p>
            <a:pPr marL="639763" lvl="1" indent="-182563">
              <a:spcBef>
                <a:spcPts val="300"/>
              </a:spcBef>
            </a:pPr>
            <a:r>
              <a:rPr lang="en-US" altLang="en-US" dirty="0" smtClean="0">
                <a:ea typeface="ＭＳ Ｐゴシック" panose="020B0600070205080204" pitchFamily="34" charset="-128"/>
              </a:rPr>
              <a:t>Changes in the future</a:t>
            </a:r>
            <a:endParaRPr lang="en-US" altLang="en-US" dirty="0">
              <a:ea typeface="ＭＳ Ｐゴシック" panose="020B0600070205080204" pitchFamily="34" charset="-128"/>
            </a:endParaRPr>
          </a:p>
          <a:p>
            <a:pPr marL="182563" indent="-182563">
              <a:spcBef>
                <a:spcPts val="300"/>
              </a:spcBef>
            </a:pPr>
            <a:endParaRPr lang="en-US" altLang="en-US" dirty="0">
              <a:ea typeface="ＭＳ Ｐゴシック" panose="020B0600070205080204" pitchFamily="34" charset="-128"/>
            </a:endParaRPr>
          </a:p>
          <a:p>
            <a:pPr marL="182563" indent="-182563">
              <a:spcBef>
                <a:spcPts val="300"/>
              </a:spcBef>
            </a:pPr>
            <a:r>
              <a:rPr lang="en-US" altLang="en-US" b="1" dirty="0">
                <a:solidFill>
                  <a:srgbClr val="FFC000"/>
                </a:solidFill>
                <a:effectLst>
                  <a:outerShdw blurRad="38100" dist="38100" dir="2700000" algn="tl">
                    <a:srgbClr val="000000">
                      <a:alpha val="43137"/>
                    </a:srgbClr>
                  </a:outerShdw>
                </a:effectLst>
                <a:ea typeface="ＭＳ Ｐゴシック" panose="020B0600070205080204" pitchFamily="34" charset="-128"/>
              </a:rPr>
              <a:t>Weather </a:t>
            </a:r>
          </a:p>
          <a:p>
            <a:pPr marL="547688" lvl="1" indent="-182563">
              <a:spcBef>
                <a:spcPts val="300"/>
              </a:spcBef>
            </a:pPr>
            <a:r>
              <a:rPr lang="en-US" altLang="en-US" dirty="0" smtClean="0">
                <a:ea typeface="ＭＳ Ｐゴシック" panose="020B0600070205080204" pitchFamily="34" charset="-128"/>
              </a:rPr>
              <a:t>Storms, hurricanes, waves</a:t>
            </a:r>
          </a:p>
          <a:p>
            <a:pPr marL="547688" lvl="1" indent="-182563">
              <a:spcBef>
                <a:spcPts val="300"/>
              </a:spcBef>
            </a:pPr>
            <a:r>
              <a:rPr lang="en-US" altLang="en-US" dirty="0" smtClean="0">
                <a:ea typeface="ＭＳ Ｐゴシック" panose="020B0600070205080204" pitchFamily="34" charset="-128"/>
              </a:rPr>
              <a:t>Intensity, timing, and amount</a:t>
            </a:r>
          </a:p>
          <a:p>
            <a:pPr marL="182563" indent="-182563">
              <a:spcBef>
                <a:spcPts val="300"/>
              </a:spcBef>
            </a:pPr>
            <a:endParaRPr lang="en-US" altLang="en-US" dirty="0">
              <a:ea typeface="ＭＳ Ｐゴシック" panose="020B0600070205080204" pitchFamily="34" charset="-128"/>
            </a:endParaRPr>
          </a:p>
          <a:p>
            <a:pPr marL="182563" indent="-182563">
              <a:spcBef>
                <a:spcPts val="300"/>
              </a:spcBef>
            </a:pPr>
            <a:r>
              <a:rPr lang="en-US" altLang="en-US" b="1" dirty="0">
                <a:solidFill>
                  <a:srgbClr val="FFC000"/>
                </a:solidFill>
                <a:effectLst>
                  <a:outerShdw blurRad="38100" dist="38100" dir="2700000" algn="tl">
                    <a:srgbClr val="000000">
                      <a:alpha val="43137"/>
                    </a:srgbClr>
                  </a:outerShdw>
                </a:effectLst>
                <a:ea typeface="ＭＳ Ｐゴシック" panose="020B0600070205080204" pitchFamily="34" charset="-128"/>
              </a:rPr>
              <a:t>El </a:t>
            </a:r>
            <a:r>
              <a:rPr lang="en-US" altLang="en-US" b="1" dirty="0" smtClean="0">
                <a:solidFill>
                  <a:srgbClr val="FFC000"/>
                </a:solidFill>
                <a:effectLst>
                  <a:outerShdw blurRad="38100" dist="38100" dir="2700000" algn="tl">
                    <a:srgbClr val="000000">
                      <a:alpha val="43137"/>
                    </a:srgbClr>
                  </a:outerShdw>
                </a:effectLst>
                <a:ea typeface="ＭＳ Ｐゴシック" panose="020B0600070205080204" pitchFamily="34" charset="-128"/>
              </a:rPr>
              <a:t>Niño </a:t>
            </a:r>
            <a:endParaRPr lang="en-US" altLang="en-US" b="1" dirty="0">
              <a:solidFill>
                <a:srgbClr val="FFC000"/>
              </a:solidFill>
              <a:effectLst>
                <a:outerShdw blurRad="38100" dist="38100" dir="2700000" algn="tl">
                  <a:srgbClr val="000000">
                    <a:alpha val="43137"/>
                  </a:srgbClr>
                </a:outerShdw>
              </a:effectLst>
              <a:ea typeface="ＭＳ Ｐゴシック" panose="020B0600070205080204" pitchFamily="34" charset="-128"/>
            </a:endParaRPr>
          </a:p>
          <a:p>
            <a:pPr marL="547688" lvl="1" indent="-182563">
              <a:spcBef>
                <a:spcPts val="300"/>
              </a:spcBef>
            </a:pPr>
            <a:r>
              <a:rPr lang="en-US" altLang="en-US" dirty="0" smtClean="0">
                <a:ea typeface="ＭＳ Ｐゴシック" panose="020B0600070205080204" pitchFamily="34" charset="-128"/>
              </a:rPr>
              <a:t>Can lower or raise sea level depending on location</a:t>
            </a:r>
          </a:p>
          <a:p>
            <a:pPr marL="547688" lvl="1" indent="-182563">
              <a:spcBef>
                <a:spcPts val="300"/>
              </a:spcBef>
            </a:pPr>
            <a:r>
              <a:rPr lang="en-US" altLang="en-US" dirty="0" smtClean="0">
                <a:ea typeface="ＭＳ Ｐゴシック" panose="020B0600070205080204" pitchFamily="34" charset="-128"/>
              </a:rPr>
              <a:t>Can change precipitation amount and timing.</a:t>
            </a:r>
          </a:p>
        </p:txBody>
      </p:sp>
      <p:pic>
        <p:nvPicPr>
          <p:cNvPr id="45059" name="Picture 2" descr="C:\Users\Marcie\AppData\Local\Microsoft\Windows\Temporary Internet Files\Content.IE5\1VB6PV0J\MPj04383640000[1].jpg"/>
          <p:cNvPicPr>
            <a:picLocks noChangeAspect="1" noChangeArrowheads="1"/>
          </p:cNvPicPr>
          <p:nvPr/>
        </p:nvPicPr>
        <p:blipFill>
          <a:blip r:embed="rId4">
            <a:extLst>
              <a:ext uri="{28A0092B-C50C-407E-A947-70E740481C1C}">
                <a14:useLocalDpi xmlns:a14="http://schemas.microsoft.com/office/drawing/2010/main" val="0"/>
              </a:ext>
            </a:extLst>
          </a:blip>
          <a:srcRect b="42921"/>
          <a:stretch>
            <a:fillRect/>
          </a:stretch>
        </p:blipFill>
        <p:spPr bwMode="auto">
          <a:xfrm>
            <a:off x="7067013" y="137120"/>
            <a:ext cx="4915973" cy="42331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45061" name="Picture 6" descr="hurricane.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067013" y="3496165"/>
            <a:ext cx="4928166" cy="315402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45060" name="Picture 4" descr="C:\Users\Marcie\AppData\Local\Microsoft\Windows\Temporary Internet Files\Content.IE5\1VB6PV0J\MPj04230510000[1].jpg"/>
          <p:cNvPicPr>
            <a:picLocks noChangeAspect="1" noChangeArrowheads="1"/>
          </p:cNvPicPr>
          <p:nvPr/>
        </p:nvPicPr>
        <p:blipFill>
          <a:blip r:embed="rId6">
            <a:extLst>
              <a:ext uri="{28A0092B-C50C-407E-A947-70E740481C1C}">
                <a14:useLocalDpi xmlns:a14="http://schemas.microsoft.com/office/drawing/2010/main" val="0"/>
              </a:ext>
            </a:extLst>
          </a:blip>
          <a:srcRect l="4845" r="6796"/>
          <a:stretch>
            <a:fillRect/>
          </a:stretch>
        </p:blipFill>
        <p:spPr bwMode="auto">
          <a:xfrm>
            <a:off x="8611288" y="2135183"/>
            <a:ext cx="3383891" cy="197755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92964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5058">
                                            <p:txEl>
                                              <p:pRg st="0" end="0"/>
                                            </p:txEl>
                                          </p:spTgt>
                                        </p:tgtEl>
                                        <p:attrNameLst>
                                          <p:attrName>style.visibility</p:attrName>
                                        </p:attrNameLst>
                                      </p:cBhvr>
                                      <p:to>
                                        <p:strVal val="visible"/>
                                      </p:to>
                                    </p:set>
                                    <p:animEffect transition="in" filter="fade">
                                      <p:cBhvr>
                                        <p:cTn id="7" dur="500"/>
                                        <p:tgtEl>
                                          <p:spTgt spid="45058">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5058">
                                            <p:txEl>
                                              <p:pRg st="1" end="1"/>
                                            </p:txEl>
                                          </p:spTgt>
                                        </p:tgtEl>
                                        <p:attrNameLst>
                                          <p:attrName>style.visibility</p:attrName>
                                        </p:attrNameLst>
                                      </p:cBhvr>
                                      <p:to>
                                        <p:strVal val="visible"/>
                                      </p:to>
                                    </p:set>
                                    <p:animEffect transition="in" filter="fade">
                                      <p:cBhvr>
                                        <p:cTn id="10" dur="500"/>
                                        <p:tgtEl>
                                          <p:spTgt spid="45058">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5058">
                                            <p:txEl>
                                              <p:pRg st="2" end="2"/>
                                            </p:txEl>
                                          </p:spTgt>
                                        </p:tgtEl>
                                        <p:attrNameLst>
                                          <p:attrName>style.visibility</p:attrName>
                                        </p:attrNameLst>
                                      </p:cBhvr>
                                      <p:to>
                                        <p:strVal val="visible"/>
                                      </p:to>
                                    </p:set>
                                    <p:animEffect transition="in" filter="fade">
                                      <p:cBhvr>
                                        <p:cTn id="13" dur="500"/>
                                        <p:tgtEl>
                                          <p:spTgt spid="45058">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45058">
                                            <p:txEl>
                                              <p:pRg st="4" end="4"/>
                                            </p:txEl>
                                          </p:spTgt>
                                        </p:tgtEl>
                                        <p:attrNameLst>
                                          <p:attrName>style.visibility</p:attrName>
                                        </p:attrNameLst>
                                      </p:cBhvr>
                                      <p:to>
                                        <p:strVal val="visible"/>
                                      </p:to>
                                    </p:set>
                                    <p:animEffect transition="in" filter="fade">
                                      <p:cBhvr>
                                        <p:cTn id="18" dur="500"/>
                                        <p:tgtEl>
                                          <p:spTgt spid="45058">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45058">
                                            <p:txEl>
                                              <p:pRg st="5" end="5"/>
                                            </p:txEl>
                                          </p:spTgt>
                                        </p:tgtEl>
                                        <p:attrNameLst>
                                          <p:attrName>style.visibility</p:attrName>
                                        </p:attrNameLst>
                                      </p:cBhvr>
                                      <p:to>
                                        <p:strVal val="visible"/>
                                      </p:to>
                                    </p:set>
                                    <p:animEffect transition="in" filter="fade">
                                      <p:cBhvr>
                                        <p:cTn id="21" dur="500"/>
                                        <p:tgtEl>
                                          <p:spTgt spid="45058">
                                            <p:txEl>
                                              <p:pRg st="5" end="5"/>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45058">
                                            <p:txEl>
                                              <p:pRg st="6" end="6"/>
                                            </p:txEl>
                                          </p:spTgt>
                                        </p:tgtEl>
                                        <p:attrNameLst>
                                          <p:attrName>style.visibility</p:attrName>
                                        </p:attrNameLst>
                                      </p:cBhvr>
                                      <p:to>
                                        <p:strVal val="visible"/>
                                      </p:to>
                                    </p:set>
                                    <p:animEffect transition="in" filter="fade">
                                      <p:cBhvr>
                                        <p:cTn id="24" dur="500"/>
                                        <p:tgtEl>
                                          <p:spTgt spid="45058">
                                            <p:txEl>
                                              <p:pRg st="6" end="6"/>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45058">
                                            <p:txEl>
                                              <p:pRg st="8" end="8"/>
                                            </p:txEl>
                                          </p:spTgt>
                                        </p:tgtEl>
                                        <p:attrNameLst>
                                          <p:attrName>style.visibility</p:attrName>
                                        </p:attrNameLst>
                                      </p:cBhvr>
                                      <p:to>
                                        <p:strVal val="visible"/>
                                      </p:to>
                                    </p:set>
                                    <p:animEffect transition="in" filter="fade">
                                      <p:cBhvr>
                                        <p:cTn id="29" dur="500"/>
                                        <p:tgtEl>
                                          <p:spTgt spid="45058">
                                            <p:txEl>
                                              <p:pRg st="8" end="8"/>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45058">
                                            <p:txEl>
                                              <p:pRg st="9" end="9"/>
                                            </p:txEl>
                                          </p:spTgt>
                                        </p:tgtEl>
                                        <p:attrNameLst>
                                          <p:attrName>style.visibility</p:attrName>
                                        </p:attrNameLst>
                                      </p:cBhvr>
                                      <p:to>
                                        <p:strVal val="visible"/>
                                      </p:to>
                                    </p:set>
                                    <p:animEffect transition="in" filter="fade">
                                      <p:cBhvr>
                                        <p:cTn id="32" dur="500"/>
                                        <p:tgtEl>
                                          <p:spTgt spid="45058">
                                            <p:txEl>
                                              <p:pRg st="9" end="9"/>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45058">
                                            <p:txEl>
                                              <p:pRg st="10" end="10"/>
                                            </p:txEl>
                                          </p:spTgt>
                                        </p:tgtEl>
                                        <p:attrNameLst>
                                          <p:attrName>style.visibility</p:attrName>
                                        </p:attrNameLst>
                                      </p:cBhvr>
                                      <p:to>
                                        <p:strVal val="visible"/>
                                      </p:to>
                                    </p:set>
                                    <p:animEffect transition="in" filter="fade">
                                      <p:cBhvr>
                                        <p:cTn id="35" dur="500"/>
                                        <p:tgtEl>
                                          <p:spTgt spid="45058">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stretch>
            <a:fillRect/>
          </a:stretch>
        </p:blipFill>
        <p:spPr>
          <a:xfrm>
            <a:off x="0" y="-8647"/>
            <a:ext cx="12192000" cy="6858001"/>
          </a:xfrm>
          <a:prstGeom prst="rect">
            <a:avLst/>
          </a:prstGeom>
        </p:spPr>
      </p:pic>
      <p:sp>
        <p:nvSpPr>
          <p:cNvPr id="158722" name="Rectangle 2"/>
          <p:cNvSpPr>
            <a:spLocks noGrp="1" noChangeArrowheads="1"/>
          </p:cNvSpPr>
          <p:nvPr>
            <p:ph type="title"/>
          </p:nvPr>
        </p:nvSpPr>
        <p:spPr>
          <a:xfrm>
            <a:off x="3691474" y="1"/>
            <a:ext cx="8500526" cy="1133340"/>
          </a:xfrm>
        </p:spPr>
        <p:txBody>
          <a:bodyPr>
            <a:normAutofit/>
          </a:bodyPr>
          <a:lstStyle/>
          <a:p>
            <a:pPr algn="ctr"/>
            <a:r>
              <a:rPr lang="en-AU" altLang="en-US" dirty="0" smtClean="0">
                <a:effectLst>
                  <a:outerShdw blurRad="38100" dist="38100" dir="2700000" algn="tl">
                    <a:srgbClr val="000000">
                      <a:alpha val="43137"/>
                    </a:srgbClr>
                  </a:outerShdw>
                </a:effectLst>
                <a:latin typeface="Britannic Bold" panose="020B0903060703020204" pitchFamily="34" charset="0"/>
              </a:rPr>
              <a:t>Case Study: Marshall Islands</a:t>
            </a:r>
            <a:endParaRPr lang="en-AU" altLang="en-US" dirty="0">
              <a:effectLst>
                <a:outerShdw blurRad="38100" dist="38100" dir="2700000" algn="tl">
                  <a:srgbClr val="000000">
                    <a:alpha val="43137"/>
                  </a:srgbClr>
                </a:outerShdw>
              </a:effectLst>
              <a:latin typeface="Britannic Bold" panose="020B0903060703020204" pitchFamily="34" charset="0"/>
            </a:endParaRPr>
          </a:p>
        </p:txBody>
      </p:sp>
      <p:sp>
        <p:nvSpPr>
          <p:cNvPr id="158723" name="Rectangle 3"/>
          <p:cNvSpPr>
            <a:spLocks noGrp="1" noChangeArrowheads="1"/>
          </p:cNvSpPr>
          <p:nvPr>
            <p:ph type="body" sz="half" idx="1"/>
          </p:nvPr>
        </p:nvSpPr>
        <p:spPr>
          <a:xfrm>
            <a:off x="281188" y="1274558"/>
            <a:ext cx="11629623" cy="4114800"/>
          </a:xfrm>
        </p:spPr>
        <p:txBody>
          <a:bodyPr/>
          <a:lstStyle/>
          <a:p>
            <a:r>
              <a:rPr lang="en-AU" altLang="en-US" b="1" dirty="0" smtClean="0">
                <a:solidFill>
                  <a:srgbClr val="FFC000"/>
                </a:solidFill>
                <a:effectLst>
                  <a:outerShdw blurRad="38100" dist="38100" dir="2700000" algn="tl">
                    <a:srgbClr val="000000">
                      <a:alpha val="43137"/>
                    </a:srgbClr>
                  </a:outerShdw>
                </a:effectLst>
              </a:rPr>
              <a:t>Article in NY Times Dec 2, 2015</a:t>
            </a:r>
          </a:p>
          <a:p>
            <a:pPr lvl="1"/>
            <a:r>
              <a:rPr lang="en-AU" altLang="en-US" sz="1800" dirty="0">
                <a:hlinkClick r:id="rId4"/>
              </a:rPr>
              <a:t>http://www.nytimes.com/interactive/2015/12/02/world/The-Marshall-Islands-Are-Disappearing.html?_</a:t>
            </a:r>
            <a:r>
              <a:rPr lang="en-AU" altLang="en-US" sz="1800" dirty="0" smtClean="0">
                <a:hlinkClick r:id="rId4"/>
              </a:rPr>
              <a:t>r=0</a:t>
            </a:r>
            <a:endParaRPr lang="en-AU" altLang="en-US" sz="1800" dirty="0" smtClean="0"/>
          </a:p>
          <a:p>
            <a:endParaRPr lang="en-AU" altLang="en-US" dirty="0" smtClean="0"/>
          </a:p>
        </p:txBody>
      </p:sp>
      <p:pic>
        <p:nvPicPr>
          <p:cNvPr id="5" name="Picture 4"/>
          <p:cNvPicPr>
            <a:picLocks noChangeAspect="1"/>
          </p:cNvPicPr>
          <p:nvPr/>
        </p:nvPicPr>
        <p:blipFill>
          <a:blip r:embed="rId5"/>
          <a:stretch>
            <a:fillRect/>
          </a:stretch>
        </p:blipFill>
        <p:spPr>
          <a:xfrm>
            <a:off x="1587653" y="2225118"/>
            <a:ext cx="9016691" cy="4184652"/>
          </a:xfrm>
          <a:prstGeom prst="rect">
            <a:avLst/>
          </a:prstGeom>
        </p:spPr>
      </p:pic>
    </p:spTree>
    <p:extLst>
      <p:ext uri="{BB962C8B-B14F-4D97-AF65-F5344CB8AC3E}">
        <p14:creationId xmlns:p14="http://schemas.microsoft.com/office/powerpoint/2010/main" val="942693276"/>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stretch>
            <a:fillRect/>
          </a:stretch>
        </p:blipFill>
        <p:spPr>
          <a:xfrm>
            <a:off x="0" y="-8647"/>
            <a:ext cx="12192000" cy="6858001"/>
          </a:xfrm>
          <a:prstGeom prst="rect">
            <a:avLst/>
          </a:prstGeom>
        </p:spPr>
      </p:pic>
      <p:sp>
        <p:nvSpPr>
          <p:cNvPr id="2" name="Title 1"/>
          <p:cNvSpPr>
            <a:spLocks noGrp="1"/>
          </p:cNvSpPr>
          <p:nvPr>
            <p:ph type="title"/>
          </p:nvPr>
        </p:nvSpPr>
        <p:spPr>
          <a:xfrm>
            <a:off x="0" y="33777"/>
            <a:ext cx="12192000" cy="1143000"/>
          </a:xfrm>
        </p:spPr>
        <p:txBody>
          <a:bodyPr>
            <a:normAutofit/>
          </a:bodyPr>
          <a:lstStyle/>
          <a:p>
            <a:pPr algn="ctr">
              <a:defRPr/>
            </a:pPr>
            <a:r>
              <a:rPr lang="en-US" dirty="0" smtClean="0">
                <a:effectLst>
                  <a:outerShdw blurRad="38100" dist="38100" dir="2700000" algn="tl">
                    <a:srgbClr val="000000">
                      <a:alpha val="43137"/>
                    </a:srgbClr>
                  </a:outerShdw>
                </a:effectLst>
                <a:latin typeface="Britannic Bold" panose="020B0903060703020204" pitchFamily="34" charset="0"/>
              </a:rPr>
              <a:t>Case Study: Marshall Islands</a:t>
            </a:r>
            <a:endParaRPr lang="en-US" dirty="0">
              <a:effectLst>
                <a:outerShdw blurRad="38100" dist="38100" dir="2700000" algn="tl">
                  <a:srgbClr val="000000">
                    <a:alpha val="43137"/>
                  </a:srgbClr>
                </a:outerShdw>
              </a:effectLst>
              <a:latin typeface="Britannic Bold" panose="020B0903060703020204" pitchFamily="34" charset="0"/>
            </a:endParaRPr>
          </a:p>
        </p:txBody>
      </p:sp>
      <p:pic>
        <p:nvPicPr>
          <p:cNvPr id="3" name="Picture 2"/>
          <p:cNvPicPr>
            <a:picLocks noChangeAspect="1"/>
          </p:cNvPicPr>
          <p:nvPr/>
        </p:nvPicPr>
        <p:blipFill>
          <a:blip r:embed="rId4"/>
          <a:stretch>
            <a:fillRect/>
          </a:stretch>
        </p:blipFill>
        <p:spPr>
          <a:xfrm>
            <a:off x="6156101" y="1176777"/>
            <a:ext cx="5837599" cy="5300386"/>
          </a:xfrm>
          <a:prstGeom prst="rect">
            <a:avLst/>
          </a:prstGeom>
        </p:spPr>
      </p:pic>
      <p:pic>
        <p:nvPicPr>
          <p:cNvPr id="5" name="Picture 4"/>
          <p:cNvPicPr>
            <a:picLocks noChangeAspect="1"/>
          </p:cNvPicPr>
          <p:nvPr/>
        </p:nvPicPr>
        <p:blipFill>
          <a:blip r:embed="rId5"/>
          <a:stretch>
            <a:fillRect/>
          </a:stretch>
        </p:blipFill>
        <p:spPr>
          <a:xfrm>
            <a:off x="171987" y="1219201"/>
            <a:ext cx="5812128" cy="5257962"/>
          </a:xfrm>
          <a:prstGeom prst="rect">
            <a:avLst/>
          </a:prstGeom>
        </p:spPr>
      </p:pic>
    </p:spTree>
    <p:extLst>
      <p:ext uri="{BB962C8B-B14F-4D97-AF65-F5344CB8AC3E}">
        <p14:creationId xmlns:p14="http://schemas.microsoft.com/office/powerpoint/2010/main" val="12424275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4"/>
          <a:stretch>
            <a:fillRect/>
          </a:stretch>
        </p:blipFill>
        <p:spPr>
          <a:xfrm>
            <a:off x="0" y="-8647"/>
            <a:ext cx="12192000" cy="6858001"/>
          </a:xfrm>
          <a:prstGeom prst="rect">
            <a:avLst/>
          </a:prstGeom>
        </p:spPr>
      </p:pic>
      <p:graphicFrame>
        <p:nvGraphicFramePr>
          <p:cNvPr id="158725" name="Object 5"/>
          <p:cNvGraphicFramePr>
            <a:graphicFrameLocks noGrp="1" noChangeAspect="1"/>
          </p:cNvGraphicFramePr>
          <p:nvPr>
            <p:ph sz="half" idx="2"/>
            <p:extLst>
              <p:ext uri="{D42A27DB-BD31-4B8C-83A1-F6EECF244321}">
                <p14:modId xmlns:p14="http://schemas.microsoft.com/office/powerpoint/2010/main" val="2053616405"/>
              </p:ext>
            </p:extLst>
          </p:nvPr>
        </p:nvGraphicFramePr>
        <p:xfrm>
          <a:off x="830333" y="124282"/>
          <a:ext cx="2030808" cy="1365528"/>
        </p:xfrm>
        <a:graphic>
          <a:graphicData uri="http://schemas.openxmlformats.org/presentationml/2006/ole">
            <mc:AlternateContent xmlns:mc="http://schemas.openxmlformats.org/markup-compatibility/2006">
              <mc:Choice xmlns:v="urn:schemas-microsoft-com:vml" Requires="v">
                <p:oleObj spid="_x0000_s2074" name="Photo Editor Photo" r:id="rId5" imgW="3866667" imgH="2600000" progId="MSPhotoEd.3">
                  <p:embed/>
                </p:oleObj>
              </mc:Choice>
              <mc:Fallback>
                <p:oleObj name="Photo Editor Photo" r:id="rId5" imgW="3866667" imgH="2600000" progId="MSPhotoEd.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0333" y="124282"/>
                        <a:ext cx="2030808" cy="1365528"/>
                      </a:xfrm>
                      <a:prstGeom prst="rect">
                        <a:avLst/>
                      </a:prstGeom>
                      <a:noFill/>
                      <a:ln w="57150">
                        <a:solidFill>
                          <a:schemeClr val="bg1"/>
                        </a:solidFill>
                      </a:ln>
                      <a:effectLst/>
                      <a:extLst/>
                    </p:spPr>
                  </p:pic>
                </p:oleObj>
              </mc:Fallback>
            </mc:AlternateContent>
          </a:graphicData>
        </a:graphic>
      </p:graphicFrame>
      <p:sp>
        <p:nvSpPr>
          <p:cNvPr id="158722" name="Rectangle 2"/>
          <p:cNvSpPr>
            <a:spLocks noGrp="1" noChangeArrowheads="1"/>
          </p:cNvSpPr>
          <p:nvPr>
            <p:ph type="title"/>
          </p:nvPr>
        </p:nvSpPr>
        <p:spPr>
          <a:xfrm>
            <a:off x="3691474" y="1"/>
            <a:ext cx="8500526" cy="1133340"/>
          </a:xfrm>
        </p:spPr>
        <p:txBody>
          <a:bodyPr>
            <a:normAutofit/>
          </a:bodyPr>
          <a:lstStyle/>
          <a:p>
            <a:pPr algn="ctr"/>
            <a:r>
              <a:rPr lang="en-AU" altLang="en-US" dirty="0" smtClean="0">
                <a:effectLst>
                  <a:outerShdw blurRad="38100" dist="38100" dir="2700000" algn="tl">
                    <a:srgbClr val="000000">
                      <a:alpha val="43137"/>
                    </a:srgbClr>
                  </a:outerShdw>
                </a:effectLst>
                <a:latin typeface="Britannic Bold" panose="020B0903060703020204" pitchFamily="34" charset="0"/>
              </a:rPr>
              <a:t>Case Study King </a:t>
            </a:r>
            <a:r>
              <a:rPr lang="en-AU" altLang="en-US" dirty="0">
                <a:effectLst>
                  <a:outerShdw blurRad="38100" dist="38100" dir="2700000" algn="tl">
                    <a:srgbClr val="000000">
                      <a:alpha val="43137"/>
                    </a:srgbClr>
                  </a:outerShdw>
                </a:effectLst>
                <a:latin typeface="Britannic Bold" panose="020B0903060703020204" pitchFamily="34" charset="0"/>
              </a:rPr>
              <a:t>Tides </a:t>
            </a:r>
            <a:r>
              <a:rPr lang="en-AU" altLang="en-US" dirty="0" smtClean="0">
                <a:effectLst>
                  <a:outerShdw blurRad="38100" dist="38100" dir="2700000" algn="tl">
                    <a:srgbClr val="000000">
                      <a:alpha val="43137"/>
                    </a:srgbClr>
                  </a:outerShdw>
                </a:effectLst>
                <a:latin typeface="Britannic Bold" panose="020B0903060703020204" pitchFamily="34" charset="0"/>
              </a:rPr>
              <a:t>in Kiribati</a:t>
            </a:r>
            <a:endParaRPr lang="en-AU" altLang="en-US" dirty="0">
              <a:effectLst>
                <a:outerShdw blurRad="38100" dist="38100" dir="2700000" algn="tl">
                  <a:srgbClr val="000000">
                    <a:alpha val="43137"/>
                  </a:srgbClr>
                </a:outerShdw>
              </a:effectLst>
              <a:latin typeface="Britannic Bold" panose="020B0903060703020204" pitchFamily="34" charset="0"/>
            </a:endParaRPr>
          </a:p>
        </p:txBody>
      </p:sp>
      <p:sp>
        <p:nvSpPr>
          <p:cNvPr id="158723" name="Rectangle 3"/>
          <p:cNvSpPr>
            <a:spLocks noGrp="1" noChangeArrowheads="1"/>
          </p:cNvSpPr>
          <p:nvPr>
            <p:ph type="body" sz="half" idx="1"/>
          </p:nvPr>
        </p:nvSpPr>
        <p:spPr>
          <a:xfrm>
            <a:off x="6538159" y="1043189"/>
            <a:ext cx="5271217" cy="4277283"/>
          </a:xfrm>
        </p:spPr>
        <p:txBody>
          <a:bodyPr>
            <a:normAutofit/>
          </a:bodyPr>
          <a:lstStyle/>
          <a:p>
            <a:pPr>
              <a:spcBef>
                <a:spcPts val="0"/>
              </a:spcBef>
            </a:pPr>
            <a:r>
              <a:rPr lang="en-AU" altLang="en-US" sz="2100" i="1" dirty="0"/>
              <a:t>A family climbs to safety when their house is hit by a king tide in </a:t>
            </a:r>
            <a:r>
              <a:rPr lang="en-AU" altLang="en-US" sz="2100" i="1" dirty="0" err="1"/>
              <a:t>Betio</a:t>
            </a:r>
            <a:r>
              <a:rPr lang="en-AU" altLang="en-US" sz="2100" i="1" dirty="0"/>
              <a:t>, on the South Pacific island of Kiribati, in February, 2005. </a:t>
            </a:r>
            <a:endParaRPr lang="en-AU" altLang="en-US" sz="2100" i="1" dirty="0" smtClean="0"/>
          </a:p>
          <a:p>
            <a:pPr>
              <a:spcBef>
                <a:spcPts val="0"/>
              </a:spcBef>
            </a:pPr>
            <a:endParaRPr lang="en-AU" altLang="en-US" sz="2100" i="1" dirty="0" smtClean="0"/>
          </a:p>
          <a:p>
            <a:pPr>
              <a:spcBef>
                <a:spcPts val="0"/>
              </a:spcBef>
            </a:pPr>
            <a:r>
              <a:rPr lang="en-US" sz="2100" b="1" dirty="0" smtClean="0">
                <a:solidFill>
                  <a:srgbClr val="FFC000"/>
                </a:solidFill>
                <a:effectLst>
                  <a:outerShdw blurRad="38100" dist="38100" dir="2700000" algn="tl">
                    <a:srgbClr val="000000">
                      <a:alpha val="43137"/>
                    </a:srgbClr>
                  </a:outerShdw>
                </a:effectLst>
              </a:rPr>
              <a:t>King </a:t>
            </a:r>
            <a:r>
              <a:rPr lang="en-US" sz="2100" b="1" dirty="0">
                <a:solidFill>
                  <a:srgbClr val="FFC000"/>
                </a:solidFill>
                <a:effectLst>
                  <a:outerShdw blurRad="38100" dist="38100" dir="2700000" algn="tl">
                    <a:srgbClr val="000000">
                      <a:alpha val="43137"/>
                    </a:srgbClr>
                  </a:outerShdw>
                </a:effectLst>
              </a:rPr>
              <a:t>tide </a:t>
            </a:r>
            <a:r>
              <a:rPr lang="en-US" sz="2100" dirty="0"/>
              <a:t>is a colloquial term for an especially </a:t>
            </a:r>
            <a:r>
              <a:rPr lang="en-US" sz="2100" dirty="0" smtClean="0"/>
              <a:t>high tide. "</a:t>
            </a:r>
            <a:r>
              <a:rPr lang="en-US" sz="2100" b="1" dirty="0" smtClean="0">
                <a:solidFill>
                  <a:srgbClr val="FFC000"/>
                </a:solidFill>
                <a:effectLst>
                  <a:outerShdw blurRad="38100" dist="38100" dir="2700000" algn="tl">
                    <a:srgbClr val="000000">
                      <a:alpha val="43137"/>
                    </a:srgbClr>
                  </a:outerShdw>
                </a:effectLst>
              </a:rPr>
              <a:t>King </a:t>
            </a:r>
            <a:r>
              <a:rPr lang="en-US" sz="2100" b="1" dirty="0">
                <a:solidFill>
                  <a:srgbClr val="FFC000"/>
                </a:solidFill>
                <a:effectLst>
                  <a:outerShdw blurRad="38100" dist="38100" dir="2700000" algn="tl">
                    <a:srgbClr val="000000">
                      <a:alpha val="43137"/>
                    </a:srgbClr>
                  </a:outerShdw>
                </a:effectLst>
              </a:rPr>
              <a:t>tide</a:t>
            </a:r>
            <a:r>
              <a:rPr lang="en-US" sz="2100" dirty="0"/>
              <a:t>" is not a scientific term, nor is it used in a scientific </a:t>
            </a:r>
            <a:r>
              <a:rPr lang="en-US" sz="2100" dirty="0" smtClean="0"/>
              <a:t>context.</a:t>
            </a:r>
          </a:p>
          <a:p>
            <a:pPr>
              <a:spcBef>
                <a:spcPts val="0"/>
              </a:spcBef>
            </a:pPr>
            <a:endParaRPr lang="en-US" sz="2000" dirty="0" smtClean="0"/>
          </a:p>
          <a:p>
            <a:pPr>
              <a:spcBef>
                <a:spcPts val="0"/>
              </a:spcBef>
            </a:pPr>
            <a:r>
              <a:rPr lang="en-AU" altLang="en-US" b="1" dirty="0" smtClean="0">
                <a:solidFill>
                  <a:srgbClr val="FFC000"/>
                </a:solidFill>
                <a:effectLst>
                  <a:outerShdw blurRad="38100" dist="38100" dir="2700000" algn="tl">
                    <a:srgbClr val="000000">
                      <a:alpha val="43137"/>
                    </a:srgbClr>
                  </a:outerShdw>
                </a:effectLst>
              </a:rPr>
              <a:t>Waves </a:t>
            </a:r>
            <a:r>
              <a:rPr lang="en-AU" altLang="en-US" b="1" dirty="0">
                <a:solidFill>
                  <a:srgbClr val="FFC000"/>
                </a:solidFill>
                <a:effectLst>
                  <a:outerShdw blurRad="38100" dist="38100" dir="2700000" algn="tl">
                    <a:srgbClr val="000000">
                      <a:alpha val="43137"/>
                    </a:srgbClr>
                  </a:outerShdw>
                </a:effectLst>
              </a:rPr>
              <a:t>peaked at 2.87 </a:t>
            </a:r>
            <a:r>
              <a:rPr lang="en-AU" altLang="en-US" b="1" dirty="0" smtClean="0">
                <a:solidFill>
                  <a:srgbClr val="FFC000"/>
                </a:solidFill>
                <a:effectLst>
                  <a:outerShdw blurRad="38100" dist="38100" dir="2700000" algn="tl">
                    <a:srgbClr val="000000">
                      <a:alpha val="43137"/>
                    </a:srgbClr>
                  </a:outerShdw>
                </a:effectLst>
              </a:rPr>
              <a:t>metres!</a:t>
            </a:r>
            <a:endParaRPr lang="en-AU" altLang="en-US" b="1" dirty="0">
              <a:solidFill>
                <a:srgbClr val="FFC000"/>
              </a:solidFill>
              <a:effectLst>
                <a:outerShdw blurRad="38100" dist="38100" dir="2700000" algn="tl">
                  <a:srgbClr val="000000">
                    <a:alpha val="43137"/>
                  </a:srgbClr>
                </a:outerShdw>
              </a:effectLst>
            </a:endParaRPr>
          </a:p>
        </p:txBody>
      </p:sp>
      <p:pic>
        <p:nvPicPr>
          <p:cNvPr id="158728"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443953" y="4316977"/>
            <a:ext cx="3443119" cy="229059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2" name="Picture 1"/>
          <p:cNvPicPr>
            <a:picLocks noChangeAspect="1"/>
          </p:cNvPicPr>
          <p:nvPr/>
        </p:nvPicPr>
        <p:blipFill>
          <a:blip r:embed="rId8"/>
          <a:stretch>
            <a:fillRect/>
          </a:stretch>
        </p:blipFill>
        <p:spPr>
          <a:xfrm>
            <a:off x="93079" y="1622738"/>
            <a:ext cx="6240966" cy="5022760"/>
          </a:xfrm>
          <a:prstGeom prst="rect">
            <a:avLst/>
          </a:prstGeom>
        </p:spPr>
      </p:pic>
      <p:pic>
        <p:nvPicPr>
          <p:cNvPr id="158727" name="Picture 7" descr="c100205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790987" y="4401342"/>
            <a:ext cx="3348038" cy="22526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24327750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8723">
                                            <p:txEl>
                                              <p:pRg st="0" end="0"/>
                                            </p:txEl>
                                          </p:spTgt>
                                        </p:tgtEl>
                                        <p:attrNameLst>
                                          <p:attrName>style.visibility</p:attrName>
                                        </p:attrNameLst>
                                      </p:cBhvr>
                                      <p:to>
                                        <p:strVal val="visible"/>
                                      </p:to>
                                    </p:set>
                                    <p:animEffect transition="in" filter="fade">
                                      <p:cBhvr>
                                        <p:cTn id="7" dur="500"/>
                                        <p:tgtEl>
                                          <p:spTgt spid="1587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8723">
                                            <p:txEl>
                                              <p:pRg st="2" end="2"/>
                                            </p:txEl>
                                          </p:spTgt>
                                        </p:tgtEl>
                                        <p:attrNameLst>
                                          <p:attrName>style.visibility</p:attrName>
                                        </p:attrNameLst>
                                      </p:cBhvr>
                                      <p:to>
                                        <p:strVal val="visible"/>
                                      </p:to>
                                    </p:set>
                                    <p:animEffect transition="in" filter="fade">
                                      <p:cBhvr>
                                        <p:cTn id="12" dur="500"/>
                                        <p:tgtEl>
                                          <p:spTgt spid="15872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8723">
                                            <p:txEl>
                                              <p:pRg st="4" end="4"/>
                                            </p:txEl>
                                          </p:spTgt>
                                        </p:tgtEl>
                                        <p:attrNameLst>
                                          <p:attrName>style.visibility</p:attrName>
                                        </p:attrNameLst>
                                      </p:cBhvr>
                                      <p:to>
                                        <p:strVal val="visible"/>
                                      </p:to>
                                    </p:set>
                                    <p:animEffect transition="in" filter="fade">
                                      <p:cBhvr>
                                        <p:cTn id="17" dur="500"/>
                                        <p:tgtEl>
                                          <p:spTgt spid="15872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0" y="-8647"/>
            <a:ext cx="12192000" cy="6858001"/>
          </a:xfrm>
          <a:prstGeom prst="rect">
            <a:avLst/>
          </a:prstGeom>
        </p:spPr>
      </p:pic>
      <p:sp>
        <p:nvSpPr>
          <p:cNvPr id="148482" name="Rectangle 2"/>
          <p:cNvSpPr>
            <a:spLocks noGrp="1" noChangeArrowheads="1"/>
          </p:cNvSpPr>
          <p:nvPr>
            <p:ph type="title"/>
          </p:nvPr>
        </p:nvSpPr>
        <p:spPr>
          <a:xfrm>
            <a:off x="4919730" y="228600"/>
            <a:ext cx="7272270" cy="1143000"/>
          </a:xfrm>
        </p:spPr>
        <p:txBody>
          <a:bodyPr>
            <a:normAutofit/>
          </a:bodyPr>
          <a:lstStyle/>
          <a:p>
            <a:pPr algn="ctr"/>
            <a:r>
              <a:rPr lang="en-GB" altLang="en-US" dirty="0" smtClean="0">
                <a:latin typeface="Britannic Bold" panose="020B0903060703020204" pitchFamily="34" charset="0"/>
              </a:rPr>
              <a:t>Case </a:t>
            </a:r>
            <a:r>
              <a:rPr lang="en-GB" altLang="en-US" dirty="0">
                <a:latin typeface="Britannic Bold" panose="020B0903060703020204" pitchFamily="34" charset="0"/>
              </a:rPr>
              <a:t>Study: Tuvalu</a:t>
            </a:r>
            <a:endParaRPr lang="en-AU" altLang="en-US" dirty="0">
              <a:latin typeface="Britannic Bold" panose="020B0903060703020204" pitchFamily="34" charset="0"/>
            </a:endParaRPr>
          </a:p>
        </p:txBody>
      </p:sp>
      <p:sp>
        <p:nvSpPr>
          <p:cNvPr id="148483" name="Rectangle 3"/>
          <p:cNvSpPr>
            <a:spLocks noGrp="1" noChangeArrowheads="1"/>
          </p:cNvSpPr>
          <p:nvPr>
            <p:ph type="body" idx="1"/>
          </p:nvPr>
        </p:nvSpPr>
        <p:spPr>
          <a:xfrm>
            <a:off x="122886" y="228599"/>
            <a:ext cx="5511085" cy="6511643"/>
          </a:xfrm>
        </p:spPr>
        <p:txBody>
          <a:bodyPr>
            <a:normAutofit fontScale="92500" lnSpcReduction="20000"/>
          </a:bodyPr>
          <a:lstStyle/>
          <a:p>
            <a:pPr>
              <a:lnSpc>
                <a:spcPct val="90000"/>
              </a:lnSpc>
            </a:pPr>
            <a:r>
              <a:rPr lang="en-GB" altLang="en-US" sz="2400" dirty="0"/>
              <a:t>The threat of sea level rise may bring complete disaster to the 11,000 Tuvaluans currently residing on nine extremely low-lying coral atolls with its entire population having to </a:t>
            </a:r>
            <a:r>
              <a:rPr lang="en-GB" altLang="en-US" sz="2400" b="1" dirty="0">
                <a:solidFill>
                  <a:srgbClr val="FFC000"/>
                </a:solidFill>
                <a:effectLst>
                  <a:outerShdw blurRad="38100" dist="38100" dir="2700000" algn="tl">
                    <a:srgbClr val="000000">
                      <a:alpha val="43137"/>
                    </a:srgbClr>
                  </a:outerShdw>
                </a:effectLst>
              </a:rPr>
              <a:t>relocate to other countries</a:t>
            </a:r>
            <a:r>
              <a:rPr lang="en-GB" altLang="en-US" sz="2400" dirty="0"/>
              <a:t> over the next few decades.</a:t>
            </a:r>
            <a:r>
              <a:rPr lang="en-GB" altLang="en-US" dirty="0"/>
              <a:t> </a:t>
            </a:r>
          </a:p>
          <a:p>
            <a:pPr>
              <a:lnSpc>
                <a:spcPct val="90000"/>
              </a:lnSpc>
            </a:pPr>
            <a:endParaRPr lang="en-GB" altLang="en-US" dirty="0"/>
          </a:p>
          <a:p>
            <a:pPr>
              <a:lnSpc>
                <a:spcPct val="90000"/>
              </a:lnSpc>
            </a:pPr>
            <a:r>
              <a:rPr lang="en-GB" altLang="en-US" sz="2400" i="1" dirty="0"/>
              <a:t>Assistant Secretary for Foreign Affairs in Tuvalu, </a:t>
            </a:r>
            <a:r>
              <a:rPr lang="en-GB" altLang="en-US" sz="2400" i="1" dirty="0" err="1"/>
              <a:t>Paani</a:t>
            </a:r>
            <a:r>
              <a:rPr lang="en-GB" altLang="en-US" sz="2400" i="1" dirty="0"/>
              <a:t> </a:t>
            </a:r>
            <a:r>
              <a:rPr lang="en-GB" altLang="en-US" sz="2400" i="1" dirty="0" err="1"/>
              <a:t>Laupepa</a:t>
            </a:r>
            <a:r>
              <a:rPr lang="en-GB" altLang="en-US" sz="2400" i="1" dirty="0"/>
              <a:t> made it clear that “</a:t>
            </a:r>
            <a:r>
              <a:rPr lang="en-GB" altLang="en-US" sz="2400" b="1" i="1" dirty="0">
                <a:solidFill>
                  <a:srgbClr val="FFC000"/>
                </a:solidFill>
                <a:effectLst>
                  <a:outerShdw blurRad="38100" dist="38100" dir="2700000" algn="tl">
                    <a:srgbClr val="000000">
                      <a:alpha val="43137"/>
                    </a:srgbClr>
                  </a:outerShdw>
                </a:effectLst>
              </a:rPr>
              <a:t>we feel threatened, our whole culture would have to be transplanted</a:t>
            </a:r>
            <a:r>
              <a:rPr lang="en-GB" altLang="en-US" sz="2400" i="1" dirty="0"/>
              <a:t>” </a:t>
            </a:r>
            <a:endParaRPr lang="en-GB" altLang="en-US" sz="2400" i="1" dirty="0" smtClean="0"/>
          </a:p>
          <a:p>
            <a:pPr>
              <a:lnSpc>
                <a:spcPct val="90000"/>
              </a:lnSpc>
            </a:pPr>
            <a:endParaRPr lang="en-GB" altLang="en-US" sz="2400" i="1" dirty="0"/>
          </a:p>
          <a:p>
            <a:r>
              <a:rPr lang="en-US" sz="2400" dirty="0"/>
              <a:t>Already, warmer ocean temperatures are eating away at the coral reefs that form Tuvalu's archipelagic spine.</a:t>
            </a:r>
          </a:p>
          <a:p>
            <a:endParaRPr lang="en-US" sz="2400" dirty="0"/>
          </a:p>
          <a:p>
            <a:r>
              <a:rPr lang="en-US" sz="2400" dirty="0"/>
              <a:t> Tuvaluans themselves point to more tangible indicators of trouble:</a:t>
            </a:r>
          </a:p>
          <a:p>
            <a:pPr lvl="1"/>
            <a:r>
              <a:rPr lang="en-US" sz="2000" dirty="0"/>
              <a:t>"king tides" that increasingly </a:t>
            </a:r>
            <a:r>
              <a:rPr lang="en-US" sz="2000" dirty="0" smtClean="0"/>
              <a:t>inundate </a:t>
            </a:r>
            <a:r>
              <a:rPr lang="en-US" sz="2000" dirty="0"/>
              <a:t>their homes</a:t>
            </a:r>
          </a:p>
          <a:p>
            <a:pPr lvl="1"/>
            <a:r>
              <a:rPr lang="en-US" sz="2000" dirty="0"/>
              <a:t>the briny water oozing up into the "grow pits" where they used to cultivate taro and other vegetables.</a:t>
            </a:r>
            <a:endParaRPr lang="en-AU" altLang="en-US" sz="2000" b="1" dirty="0"/>
          </a:p>
          <a:p>
            <a:pPr>
              <a:lnSpc>
                <a:spcPct val="90000"/>
              </a:lnSpc>
            </a:pPr>
            <a:endParaRPr lang="en-AU" altLang="en-US" sz="2400" i="1" dirty="0"/>
          </a:p>
        </p:txBody>
      </p:sp>
      <p:pic>
        <p:nvPicPr>
          <p:cNvPr id="6" name="Picture 5"/>
          <p:cNvPicPr>
            <a:picLocks noChangeAspect="1"/>
          </p:cNvPicPr>
          <p:nvPr/>
        </p:nvPicPr>
        <p:blipFill>
          <a:blip r:embed="rId4"/>
          <a:stretch>
            <a:fillRect/>
          </a:stretch>
        </p:blipFill>
        <p:spPr>
          <a:xfrm>
            <a:off x="5756857" y="1434673"/>
            <a:ext cx="6322947" cy="530557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92834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8483">
                                            <p:txEl>
                                              <p:pRg st="0" end="0"/>
                                            </p:txEl>
                                          </p:spTgt>
                                        </p:tgtEl>
                                        <p:attrNameLst>
                                          <p:attrName>style.visibility</p:attrName>
                                        </p:attrNameLst>
                                      </p:cBhvr>
                                      <p:to>
                                        <p:strVal val="visible"/>
                                      </p:to>
                                    </p:set>
                                    <p:animEffect transition="in" filter="fade">
                                      <p:cBhvr>
                                        <p:cTn id="7" dur="500"/>
                                        <p:tgtEl>
                                          <p:spTgt spid="14848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8483">
                                            <p:txEl>
                                              <p:pRg st="2" end="2"/>
                                            </p:txEl>
                                          </p:spTgt>
                                        </p:tgtEl>
                                        <p:attrNameLst>
                                          <p:attrName>style.visibility</p:attrName>
                                        </p:attrNameLst>
                                      </p:cBhvr>
                                      <p:to>
                                        <p:strVal val="visible"/>
                                      </p:to>
                                    </p:set>
                                    <p:animEffect transition="in" filter="fade">
                                      <p:cBhvr>
                                        <p:cTn id="12" dur="500"/>
                                        <p:tgtEl>
                                          <p:spTgt spid="14848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8483">
                                            <p:txEl>
                                              <p:pRg st="4" end="4"/>
                                            </p:txEl>
                                          </p:spTgt>
                                        </p:tgtEl>
                                        <p:attrNameLst>
                                          <p:attrName>style.visibility</p:attrName>
                                        </p:attrNameLst>
                                      </p:cBhvr>
                                      <p:to>
                                        <p:strVal val="visible"/>
                                      </p:to>
                                    </p:set>
                                    <p:animEffect transition="in" filter="fade">
                                      <p:cBhvr>
                                        <p:cTn id="17" dur="500"/>
                                        <p:tgtEl>
                                          <p:spTgt spid="14848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8483">
                                            <p:txEl>
                                              <p:pRg st="6" end="6"/>
                                            </p:txEl>
                                          </p:spTgt>
                                        </p:tgtEl>
                                        <p:attrNameLst>
                                          <p:attrName>style.visibility</p:attrName>
                                        </p:attrNameLst>
                                      </p:cBhvr>
                                      <p:to>
                                        <p:strVal val="visible"/>
                                      </p:to>
                                    </p:set>
                                    <p:animEffect transition="in" filter="fade">
                                      <p:cBhvr>
                                        <p:cTn id="22" dur="500"/>
                                        <p:tgtEl>
                                          <p:spTgt spid="14848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8483">
                                            <p:txEl>
                                              <p:pRg st="7" end="7"/>
                                            </p:txEl>
                                          </p:spTgt>
                                        </p:tgtEl>
                                        <p:attrNameLst>
                                          <p:attrName>style.visibility</p:attrName>
                                        </p:attrNameLst>
                                      </p:cBhvr>
                                      <p:to>
                                        <p:strVal val="visible"/>
                                      </p:to>
                                    </p:set>
                                    <p:animEffect transition="in" filter="fade">
                                      <p:cBhvr>
                                        <p:cTn id="27" dur="500"/>
                                        <p:tgtEl>
                                          <p:spTgt spid="148483">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8483">
                                            <p:txEl>
                                              <p:pRg st="8" end="8"/>
                                            </p:txEl>
                                          </p:spTgt>
                                        </p:tgtEl>
                                        <p:attrNameLst>
                                          <p:attrName>style.visibility</p:attrName>
                                        </p:attrNameLst>
                                      </p:cBhvr>
                                      <p:to>
                                        <p:strVal val="visible"/>
                                      </p:to>
                                    </p:set>
                                    <p:animEffect transition="in" filter="fade">
                                      <p:cBhvr>
                                        <p:cTn id="32" dur="500"/>
                                        <p:tgtEl>
                                          <p:spTgt spid="14848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0" y="-1"/>
            <a:ext cx="12192000" cy="6858001"/>
          </a:xfrm>
          <a:prstGeom prst="rect">
            <a:avLst/>
          </a:prstGeom>
        </p:spPr>
      </p:pic>
      <p:sp>
        <p:nvSpPr>
          <p:cNvPr id="151554" name="Rectangle 2"/>
          <p:cNvSpPr>
            <a:spLocks noGrp="1" noChangeArrowheads="1"/>
          </p:cNvSpPr>
          <p:nvPr>
            <p:ph type="title"/>
          </p:nvPr>
        </p:nvSpPr>
        <p:spPr>
          <a:xfrm>
            <a:off x="0" y="0"/>
            <a:ext cx="12192000" cy="1325563"/>
          </a:xfrm>
        </p:spPr>
        <p:txBody>
          <a:bodyPr/>
          <a:lstStyle/>
          <a:p>
            <a:pPr algn="ctr"/>
            <a:r>
              <a:rPr lang="en-AU" altLang="en-US" dirty="0">
                <a:effectLst>
                  <a:outerShdw blurRad="38100" dist="38100" dir="2700000" algn="tl">
                    <a:srgbClr val="000000">
                      <a:alpha val="43137"/>
                    </a:srgbClr>
                  </a:outerShdw>
                </a:effectLst>
                <a:latin typeface="Britannic Bold" panose="020B0903060703020204" pitchFamily="34" charset="0"/>
              </a:rPr>
              <a:t>The Case of </a:t>
            </a:r>
            <a:r>
              <a:rPr lang="en-AU" altLang="en-US" dirty="0" err="1">
                <a:effectLst>
                  <a:outerShdw blurRad="38100" dist="38100" dir="2700000" algn="tl">
                    <a:srgbClr val="000000">
                      <a:alpha val="43137"/>
                    </a:srgbClr>
                  </a:outerShdw>
                </a:effectLst>
                <a:latin typeface="Britannic Bold" panose="020B0903060703020204" pitchFamily="34" charset="0"/>
              </a:rPr>
              <a:t>Tegua</a:t>
            </a:r>
            <a:r>
              <a:rPr lang="en-AU" altLang="en-US" dirty="0">
                <a:effectLst>
                  <a:outerShdw blurRad="38100" dist="38100" dir="2700000" algn="tl">
                    <a:srgbClr val="000000">
                      <a:alpha val="43137"/>
                    </a:srgbClr>
                  </a:outerShdw>
                </a:effectLst>
                <a:latin typeface="Britannic Bold" panose="020B0903060703020204" pitchFamily="34" charset="0"/>
              </a:rPr>
              <a:t>, Vanuatu</a:t>
            </a:r>
          </a:p>
        </p:txBody>
      </p:sp>
      <p:sp>
        <p:nvSpPr>
          <p:cNvPr id="151555" name="Rectangle 3"/>
          <p:cNvSpPr>
            <a:spLocks noGrp="1" noChangeArrowheads="1"/>
          </p:cNvSpPr>
          <p:nvPr>
            <p:ph type="body" idx="1"/>
          </p:nvPr>
        </p:nvSpPr>
        <p:spPr>
          <a:xfrm>
            <a:off x="386861" y="2189307"/>
            <a:ext cx="5257800" cy="4351338"/>
          </a:xfrm>
        </p:spPr>
        <p:txBody>
          <a:bodyPr>
            <a:normAutofit fontScale="92500" lnSpcReduction="20000"/>
          </a:bodyPr>
          <a:lstStyle/>
          <a:p>
            <a:r>
              <a:rPr lang="en-GB" altLang="en-US" sz="3000" dirty="0"/>
              <a:t>A small community living in the Pacific island chain of Vanuatu has become one </a:t>
            </a:r>
            <a:r>
              <a:rPr lang="en-GB" altLang="en-US" sz="3000" b="1" dirty="0">
                <a:solidFill>
                  <a:srgbClr val="FFC000"/>
                </a:solidFill>
                <a:effectLst>
                  <a:outerShdw blurRad="38100" dist="38100" dir="2700000" algn="tl">
                    <a:srgbClr val="000000">
                      <a:alpha val="43137"/>
                    </a:srgbClr>
                  </a:outerShdw>
                </a:effectLst>
              </a:rPr>
              <a:t>of first to be formally moved</a:t>
            </a:r>
            <a:r>
              <a:rPr lang="en-GB" altLang="en-US" sz="3000" dirty="0"/>
              <a:t> as a result of climate change</a:t>
            </a:r>
            <a:r>
              <a:rPr lang="en-GB" altLang="en-US" sz="3000" dirty="0" smtClean="0"/>
              <a:t>.</a:t>
            </a:r>
          </a:p>
          <a:p>
            <a:endParaRPr lang="en-GB" altLang="en-US" sz="3000" dirty="0" smtClean="0"/>
          </a:p>
          <a:p>
            <a:r>
              <a:rPr lang="en-GB" altLang="en-US" sz="3000" dirty="0" smtClean="0"/>
              <a:t>The </a:t>
            </a:r>
            <a:r>
              <a:rPr lang="en-GB" altLang="en-US" sz="3000" dirty="0"/>
              <a:t>community has been relocated </a:t>
            </a:r>
            <a:r>
              <a:rPr lang="en-GB" altLang="en-US" sz="3000" b="1" dirty="0">
                <a:solidFill>
                  <a:srgbClr val="FFC000"/>
                </a:solidFill>
                <a:effectLst>
                  <a:outerShdw blurRad="38100" dist="38100" dir="2700000" algn="tl">
                    <a:srgbClr val="000000">
                      <a:alpha val="43137"/>
                    </a:srgbClr>
                  </a:outerShdw>
                </a:effectLst>
              </a:rPr>
              <a:t>higher into the interior </a:t>
            </a:r>
            <a:r>
              <a:rPr lang="en-GB" altLang="en-US" sz="3000" dirty="0"/>
              <a:t>of </a:t>
            </a:r>
            <a:r>
              <a:rPr lang="en-GB" altLang="en-US" sz="3000" dirty="0" err="1"/>
              <a:t>Tegua</a:t>
            </a:r>
            <a:r>
              <a:rPr lang="en-GB" altLang="en-US" sz="3000" dirty="0"/>
              <a:t> Island after their coastal homes were repeatedly swamped by storm surges and waves. </a:t>
            </a:r>
            <a:endParaRPr lang="en-AU" altLang="en-US" sz="3000" dirty="0"/>
          </a:p>
        </p:txBody>
      </p:sp>
      <p:pic>
        <p:nvPicPr>
          <p:cNvPr id="4" name="Picture 3"/>
          <p:cNvPicPr>
            <a:picLocks noChangeAspect="1"/>
          </p:cNvPicPr>
          <p:nvPr/>
        </p:nvPicPr>
        <p:blipFill>
          <a:blip r:embed="rId4"/>
          <a:stretch>
            <a:fillRect/>
          </a:stretch>
        </p:blipFill>
        <p:spPr>
          <a:xfrm>
            <a:off x="5756857" y="1434673"/>
            <a:ext cx="6322947" cy="530557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5572476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1555">
                                            <p:txEl>
                                              <p:pRg st="0" end="0"/>
                                            </p:txEl>
                                          </p:spTgt>
                                        </p:tgtEl>
                                        <p:attrNameLst>
                                          <p:attrName>style.visibility</p:attrName>
                                        </p:attrNameLst>
                                      </p:cBhvr>
                                      <p:to>
                                        <p:strVal val="visible"/>
                                      </p:to>
                                    </p:set>
                                    <p:animEffect transition="in" filter="fade">
                                      <p:cBhvr>
                                        <p:cTn id="7" dur="500"/>
                                        <p:tgtEl>
                                          <p:spTgt spid="15155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1555">
                                            <p:txEl>
                                              <p:pRg st="2" end="2"/>
                                            </p:txEl>
                                          </p:spTgt>
                                        </p:tgtEl>
                                        <p:attrNameLst>
                                          <p:attrName>style.visibility</p:attrName>
                                        </p:attrNameLst>
                                      </p:cBhvr>
                                      <p:to>
                                        <p:strVal val="visible"/>
                                      </p:to>
                                    </p:set>
                                    <p:animEffect transition="in" filter="fade">
                                      <p:cBhvr>
                                        <p:cTn id="12" dur="500"/>
                                        <p:tgtEl>
                                          <p:spTgt spid="15155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0" y="-8647"/>
            <a:ext cx="12192000" cy="6858001"/>
          </a:xfrm>
          <a:prstGeom prst="rect">
            <a:avLst/>
          </a:prstGeom>
        </p:spPr>
      </p:pic>
      <p:pic>
        <p:nvPicPr>
          <p:cNvPr id="3" name="Picture 2"/>
          <p:cNvPicPr>
            <a:picLocks noChangeAspect="1"/>
          </p:cNvPicPr>
          <p:nvPr/>
        </p:nvPicPr>
        <p:blipFill>
          <a:blip r:embed="rId4"/>
          <a:stretch>
            <a:fillRect/>
          </a:stretch>
        </p:blipFill>
        <p:spPr>
          <a:xfrm>
            <a:off x="154547" y="118048"/>
            <a:ext cx="2846230" cy="222625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Content Placeholder 2"/>
          <p:cNvSpPr txBox="1">
            <a:spLocks/>
          </p:cNvSpPr>
          <p:nvPr/>
        </p:nvSpPr>
        <p:spPr>
          <a:xfrm>
            <a:off x="3451538" y="1037028"/>
            <a:ext cx="8577329" cy="5832887"/>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smtClean="0"/>
              <a:t>Sea-level rise can intensify the effects of </a:t>
            </a:r>
            <a:r>
              <a:rPr lang="en-US" sz="2400" b="1" dirty="0" smtClean="0">
                <a:solidFill>
                  <a:srgbClr val="FFC000"/>
                </a:solidFill>
                <a:effectLst>
                  <a:outerShdw blurRad="38100" dist="38100" dir="2700000" algn="tl">
                    <a:srgbClr val="000000">
                      <a:alpha val="43137"/>
                    </a:srgbClr>
                  </a:outerShdw>
                </a:effectLst>
              </a:rPr>
              <a:t>coastal hazards </a:t>
            </a:r>
            <a:r>
              <a:rPr lang="en-US" sz="2400" dirty="0" smtClean="0"/>
              <a:t>and processes by making areas more </a:t>
            </a:r>
            <a:r>
              <a:rPr lang="en-US" sz="2400" b="1" dirty="0" smtClean="0">
                <a:solidFill>
                  <a:srgbClr val="FFC000"/>
                </a:solidFill>
                <a:effectLst>
                  <a:outerShdw blurRad="38100" dist="38100" dir="2700000" algn="tl">
                    <a:srgbClr val="000000">
                      <a:alpha val="43137"/>
                    </a:srgbClr>
                  </a:outerShdw>
                </a:effectLst>
              </a:rPr>
              <a:t>vulnerable</a:t>
            </a:r>
            <a:r>
              <a:rPr lang="en-US" sz="2400" dirty="0" smtClean="0"/>
              <a:t> to:</a:t>
            </a:r>
          </a:p>
          <a:p>
            <a:pPr lvl="1"/>
            <a:r>
              <a:rPr lang="en-US" sz="2200" dirty="0" smtClean="0"/>
              <a:t>Wave inundation</a:t>
            </a:r>
          </a:p>
          <a:p>
            <a:pPr lvl="1"/>
            <a:r>
              <a:rPr lang="en-US" sz="2200" dirty="0" smtClean="0"/>
              <a:t>Hurricanes</a:t>
            </a:r>
          </a:p>
          <a:p>
            <a:pPr lvl="1"/>
            <a:r>
              <a:rPr lang="en-US" sz="2200" dirty="0" smtClean="0"/>
              <a:t>Tsunamis</a:t>
            </a:r>
          </a:p>
          <a:p>
            <a:pPr lvl="1"/>
            <a:r>
              <a:rPr lang="en-US" sz="2200" dirty="0" smtClean="0"/>
              <a:t>More frequent and extreme high water events.</a:t>
            </a:r>
          </a:p>
          <a:p>
            <a:pPr lvl="1"/>
            <a:endParaRPr lang="en-US" sz="1000" dirty="0"/>
          </a:p>
          <a:p>
            <a:r>
              <a:rPr lang="en-US" sz="2400" dirty="0" smtClean="0"/>
              <a:t>Long-term sea-level rise will </a:t>
            </a:r>
            <a:r>
              <a:rPr lang="en-US" sz="2400" b="1" dirty="0" smtClean="0">
                <a:solidFill>
                  <a:srgbClr val="FFC000"/>
                </a:solidFill>
                <a:effectLst>
                  <a:outerShdw blurRad="38100" dist="38100" dir="2700000" algn="tl">
                    <a:srgbClr val="000000">
                      <a:alpha val="43137"/>
                    </a:srgbClr>
                  </a:outerShdw>
                </a:effectLst>
              </a:rPr>
              <a:t>exacerbate chronic coastal erosion, flooding, and drainage problems</a:t>
            </a:r>
            <a:r>
              <a:rPr lang="en-US" sz="2400" dirty="0" smtClean="0"/>
              <a:t>.</a:t>
            </a:r>
          </a:p>
          <a:p>
            <a:endParaRPr lang="en-US" sz="700" dirty="0"/>
          </a:p>
          <a:p>
            <a:r>
              <a:rPr lang="en-US" sz="2300" b="1" dirty="0" smtClean="0">
                <a:solidFill>
                  <a:srgbClr val="FFC000"/>
                </a:solidFill>
                <a:effectLst>
                  <a:outerShdw blurRad="38100" dist="38100" dir="2700000" algn="tl">
                    <a:srgbClr val="000000">
                      <a:alpha val="43137"/>
                    </a:srgbClr>
                  </a:outerShdw>
                </a:effectLst>
              </a:rPr>
              <a:t>Water table levels are closely tied to sea level</a:t>
            </a:r>
          </a:p>
          <a:p>
            <a:pPr lvl="1"/>
            <a:r>
              <a:rPr lang="en-US" sz="2200" dirty="0" smtClean="0"/>
              <a:t>As sea levels rise, groundwater may break through land surface under roads, buildings and houses.</a:t>
            </a:r>
          </a:p>
          <a:p>
            <a:pPr lvl="1"/>
            <a:r>
              <a:rPr lang="en-US" sz="2200" dirty="0" smtClean="0"/>
              <a:t>High water tables also prevent rainwater from filtering into the ground.</a:t>
            </a:r>
          </a:p>
          <a:p>
            <a:pPr lvl="1"/>
            <a:r>
              <a:rPr lang="en-US" sz="2200" dirty="0" smtClean="0"/>
              <a:t>Compounded with high tides, heavy rains, and high surf, high water tables may lead to large-scale inundation of low-lying areas and roads.</a:t>
            </a:r>
          </a:p>
          <a:p>
            <a:pPr lvl="1"/>
            <a:endParaRPr lang="en-US" sz="800" dirty="0"/>
          </a:p>
          <a:p>
            <a:r>
              <a:rPr lang="en-US" sz="2400" dirty="0" smtClean="0"/>
              <a:t>As sea levels rise and shorelines erode, </a:t>
            </a:r>
            <a:r>
              <a:rPr lang="en-US" sz="2400" b="1" dirty="0" smtClean="0">
                <a:solidFill>
                  <a:srgbClr val="FFC000"/>
                </a:solidFill>
                <a:effectLst>
                  <a:outerShdw blurRad="38100" dist="38100" dir="2700000" algn="tl">
                    <a:srgbClr val="000000">
                      <a:alpha val="43137"/>
                    </a:srgbClr>
                  </a:outerShdw>
                </a:effectLst>
              </a:rPr>
              <a:t>coastal land may be permanently lost</a:t>
            </a:r>
          </a:p>
        </p:txBody>
      </p:sp>
      <p:sp>
        <p:nvSpPr>
          <p:cNvPr id="9" name="Rectangle 2"/>
          <p:cNvSpPr txBox="1">
            <a:spLocks noChangeArrowheads="1"/>
          </p:cNvSpPr>
          <p:nvPr/>
        </p:nvSpPr>
        <p:spPr>
          <a:xfrm>
            <a:off x="2962142" y="-309096"/>
            <a:ext cx="922985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AU" altLang="en-US" dirty="0" smtClean="0">
                <a:effectLst>
                  <a:outerShdw blurRad="38100" dist="38100" dir="2700000" algn="tl">
                    <a:srgbClr val="000000">
                      <a:alpha val="43137"/>
                    </a:srgbClr>
                  </a:outerShdw>
                </a:effectLst>
                <a:latin typeface="Britannic Bold" panose="020B0903060703020204" pitchFamily="34" charset="0"/>
              </a:rPr>
              <a:t>Sea-Level Rise Impacts in Hawai’i</a:t>
            </a:r>
            <a:endParaRPr lang="en-AU" altLang="en-US" dirty="0">
              <a:effectLst>
                <a:outerShdw blurRad="38100" dist="38100" dir="2700000" algn="tl">
                  <a:srgbClr val="000000">
                    <a:alpha val="43137"/>
                  </a:srgbClr>
                </a:outerShdw>
              </a:effectLst>
              <a:latin typeface="Britannic Bold" panose="020B0903060703020204" pitchFamily="34" charset="0"/>
            </a:endParaRPr>
          </a:p>
        </p:txBody>
      </p:sp>
      <p:pic>
        <p:nvPicPr>
          <p:cNvPr id="8" name="Picture 7"/>
          <p:cNvPicPr>
            <a:picLocks noChangeAspect="1"/>
          </p:cNvPicPr>
          <p:nvPr/>
        </p:nvPicPr>
        <p:blipFill>
          <a:blip r:embed="rId5"/>
          <a:stretch>
            <a:fillRect/>
          </a:stretch>
        </p:blipFill>
        <p:spPr>
          <a:xfrm>
            <a:off x="154547" y="2492485"/>
            <a:ext cx="2846230" cy="201608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9"/>
          <p:cNvPicPr>
            <a:picLocks noChangeAspect="1"/>
          </p:cNvPicPr>
          <p:nvPr/>
        </p:nvPicPr>
        <p:blipFill>
          <a:blip r:embed="rId6"/>
          <a:stretch>
            <a:fillRect/>
          </a:stretch>
        </p:blipFill>
        <p:spPr>
          <a:xfrm>
            <a:off x="154547" y="4662151"/>
            <a:ext cx="2842281" cy="200804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766982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animEffect transition="in" filter="fade">
                                      <p:cBhvr>
                                        <p:cTn id="15" dur="500"/>
                                        <p:tgtEl>
                                          <p:spTgt spid="7">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7">
                                            <p:txEl>
                                              <p:pRg st="3" end="3"/>
                                            </p:txEl>
                                          </p:spTgt>
                                        </p:tgtEl>
                                        <p:attrNameLst>
                                          <p:attrName>style.visibility</p:attrName>
                                        </p:attrNameLst>
                                      </p:cBhvr>
                                      <p:to>
                                        <p:strVal val="visible"/>
                                      </p:to>
                                    </p:set>
                                    <p:animEffect transition="in" filter="fade">
                                      <p:cBhvr>
                                        <p:cTn id="18" dur="500"/>
                                        <p:tgtEl>
                                          <p:spTgt spid="7">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7">
                                            <p:txEl>
                                              <p:pRg st="4" end="4"/>
                                            </p:txEl>
                                          </p:spTgt>
                                        </p:tgtEl>
                                        <p:attrNameLst>
                                          <p:attrName>style.visibility</p:attrName>
                                        </p:attrNameLst>
                                      </p:cBhvr>
                                      <p:to>
                                        <p:strVal val="visible"/>
                                      </p:to>
                                    </p:set>
                                    <p:animEffect transition="in" filter="fade">
                                      <p:cBhvr>
                                        <p:cTn id="21" dur="500"/>
                                        <p:tgtEl>
                                          <p:spTgt spid="7">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7">
                                            <p:txEl>
                                              <p:pRg st="6" end="6"/>
                                            </p:txEl>
                                          </p:spTgt>
                                        </p:tgtEl>
                                        <p:attrNameLst>
                                          <p:attrName>style.visibility</p:attrName>
                                        </p:attrNameLst>
                                      </p:cBhvr>
                                      <p:to>
                                        <p:strVal val="visible"/>
                                      </p:to>
                                    </p:set>
                                    <p:animEffect transition="in" filter="fade">
                                      <p:cBhvr>
                                        <p:cTn id="26" dur="500"/>
                                        <p:tgtEl>
                                          <p:spTgt spid="7">
                                            <p:txEl>
                                              <p:pRg st="6" end="6"/>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7">
                                            <p:txEl>
                                              <p:pRg st="8" end="8"/>
                                            </p:txEl>
                                          </p:spTgt>
                                        </p:tgtEl>
                                        <p:attrNameLst>
                                          <p:attrName>style.visibility</p:attrName>
                                        </p:attrNameLst>
                                      </p:cBhvr>
                                      <p:to>
                                        <p:strVal val="visible"/>
                                      </p:to>
                                    </p:set>
                                    <p:animEffect transition="in" filter="fade">
                                      <p:cBhvr>
                                        <p:cTn id="31" dur="500"/>
                                        <p:tgtEl>
                                          <p:spTgt spid="7">
                                            <p:txEl>
                                              <p:pRg st="8" end="8"/>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7">
                                            <p:txEl>
                                              <p:pRg st="9" end="9"/>
                                            </p:txEl>
                                          </p:spTgt>
                                        </p:tgtEl>
                                        <p:attrNameLst>
                                          <p:attrName>style.visibility</p:attrName>
                                        </p:attrNameLst>
                                      </p:cBhvr>
                                      <p:to>
                                        <p:strVal val="visible"/>
                                      </p:to>
                                    </p:set>
                                    <p:animEffect transition="in" filter="fade">
                                      <p:cBhvr>
                                        <p:cTn id="36" dur="500"/>
                                        <p:tgtEl>
                                          <p:spTgt spid="7">
                                            <p:txEl>
                                              <p:pRg st="9" end="9"/>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7">
                                            <p:txEl>
                                              <p:pRg st="10" end="10"/>
                                            </p:txEl>
                                          </p:spTgt>
                                        </p:tgtEl>
                                        <p:attrNameLst>
                                          <p:attrName>style.visibility</p:attrName>
                                        </p:attrNameLst>
                                      </p:cBhvr>
                                      <p:to>
                                        <p:strVal val="visible"/>
                                      </p:to>
                                    </p:set>
                                    <p:animEffect transition="in" filter="fade">
                                      <p:cBhvr>
                                        <p:cTn id="41" dur="500"/>
                                        <p:tgtEl>
                                          <p:spTgt spid="7">
                                            <p:txEl>
                                              <p:pRg st="10" end="10"/>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7">
                                            <p:txEl>
                                              <p:pRg st="11" end="11"/>
                                            </p:txEl>
                                          </p:spTgt>
                                        </p:tgtEl>
                                        <p:attrNameLst>
                                          <p:attrName>style.visibility</p:attrName>
                                        </p:attrNameLst>
                                      </p:cBhvr>
                                      <p:to>
                                        <p:strVal val="visible"/>
                                      </p:to>
                                    </p:set>
                                    <p:animEffect transition="in" filter="fade">
                                      <p:cBhvr>
                                        <p:cTn id="46" dur="500"/>
                                        <p:tgtEl>
                                          <p:spTgt spid="7">
                                            <p:txEl>
                                              <p:pRg st="11" end="11"/>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7">
                                            <p:txEl>
                                              <p:pRg st="13" end="13"/>
                                            </p:txEl>
                                          </p:spTgt>
                                        </p:tgtEl>
                                        <p:attrNameLst>
                                          <p:attrName>style.visibility</p:attrName>
                                        </p:attrNameLst>
                                      </p:cBhvr>
                                      <p:to>
                                        <p:strVal val="visible"/>
                                      </p:to>
                                    </p:set>
                                    <p:animEffect transition="in" filter="fade">
                                      <p:cBhvr>
                                        <p:cTn id="51" dur="500"/>
                                        <p:tgtEl>
                                          <p:spTgt spid="7">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0" y="-8647"/>
            <a:ext cx="12192000" cy="6858001"/>
          </a:xfrm>
          <a:prstGeom prst="rect">
            <a:avLst/>
          </a:prstGeom>
        </p:spPr>
      </p:pic>
      <p:sp>
        <p:nvSpPr>
          <p:cNvPr id="152578" name="Rectangle 2"/>
          <p:cNvSpPr>
            <a:spLocks noGrp="1" noChangeArrowheads="1"/>
          </p:cNvSpPr>
          <p:nvPr>
            <p:ph type="title"/>
          </p:nvPr>
        </p:nvSpPr>
        <p:spPr>
          <a:xfrm>
            <a:off x="8075054" y="0"/>
            <a:ext cx="4116946" cy="2537138"/>
          </a:xfrm>
        </p:spPr>
        <p:txBody>
          <a:bodyPr/>
          <a:lstStyle/>
          <a:p>
            <a:pPr algn="ctr"/>
            <a:r>
              <a:rPr lang="en-AU" altLang="en-US" dirty="0" smtClean="0">
                <a:effectLst>
                  <a:outerShdw blurRad="38100" dist="38100" dir="2700000" algn="tl">
                    <a:srgbClr val="000000">
                      <a:alpha val="43137"/>
                    </a:srgbClr>
                  </a:outerShdw>
                </a:effectLst>
                <a:latin typeface="Britannic Bold" panose="020B0903060703020204" pitchFamily="34" charset="0"/>
              </a:rPr>
              <a:t>Vulnerable Areas on Oahu</a:t>
            </a:r>
            <a:endParaRPr lang="en-AU" altLang="en-US" dirty="0">
              <a:effectLst>
                <a:outerShdw blurRad="38100" dist="38100" dir="2700000" algn="tl">
                  <a:srgbClr val="000000">
                    <a:alpha val="43137"/>
                  </a:srgbClr>
                </a:outerShdw>
              </a:effectLst>
              <a:latin typeface="Britannic Bold" panose="020B0903060703020204" pitchFamily="34" charset="0"/>
            </a:endParaRPr>
          </a:p>
        </p:txBody>
      </p:sp>
      <p:pic>
        <p:nvPicPr>
          <p:cNvPr id="3" name="Picture 2"/>
          <p:cNvPicPr>
            <a:picLocks noChangeAspect="1"/>
          </p:cNvPicPr>
          <p:nvPr/>
        </p:nvPicPr>
        <p:blipFill>
          <a:blip r:embed="rId4"/>
          <a:stretch>
            <a:fillRect/>
          </a:stretch>
        </p:blipFill>
        <p:spPr>
          <a:xfrm>
            <a:off x="193183" y="292508"/>
            <a:ext cx="7997780" cy="6255689"/>
          </a:xfrm>
          <a:prstGeom prst="rect">
            <a:avLst/>
          </a:prstGeom>
        </p:spPr>
      </p:pic>
      <p:sp>
        <p:nvSpPr>
          <p:cNvPr id="7" name="Content Placeholder 2"/>
          <p:cNvSpPr txBox="1">
            <a:spLocks/>
          </p:cNvSpPr>
          <p:nvPr/>
        </p:nvSpPr>
        <p:spPr>
          <a:xfrm>
            <a:off x="8338748" y="2446986"/>
            <a:ext cx="3589558" cy="3889420"/>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smtClean="0"/>
              <a:t>Red means more likely to see an impact from rising seas!! </a:t>
            </a:r>
          </a:p>
          <a:p>
            <a:endParaRPr lang="en-US" sz="2200" dirty="0"/>
          </a:p>
          <a:p>
            <a:r>
              <a:rPr lang="en-US" sz="2200" dirty="0" smtClean="0"/>
              <a:t>Notice that the majority of the coastline, Honolulu, and the Airport are red. </a:t>
            </a:r>
          </a:p>
          <a:p>
            <a:endParaRPr lang="en-US" sz="2200" dirty="0"/>
          </a:p>
          <a:p>
            <a:r>
              <a:rPr lang="en-US" sz="2200" dirty="0" smtClean="0"/>
              <a:t>Remember it’s not just the sea level rise that’s important you need to consider the tides, wave heights, storm surges, etc.</a:t>
            </a:r>
            <a:endParaRPr lang="en-US" dirty="0"/>
          </a:p>
        </p:txBody>
      </p:sp>
      <p:sp>
        <p:nvSpPr>
          <p:cNvPr id="2" name="Rectangle 1"/>
          <p:cNvSpPr/>
          <p:nvPr/>
        </p:nvSpPr>
        <p:spPr>
          <a:xfrm>
            <a:off x="996015" y="6488668"/>
            <a:ext cx="5563574" cy="369332"/>
          </a:xfrm>
          <a:prstGeom prst="rect">
            <a:avLst/>
          </a:prstGeom>
        </p:spPr>
        <p:txBody>
          <a:bodyPr wrap="none">
            <a:spAutoFit/>
          </a:bodyPr>
          <a:lstStyle/>
          <a:p>
            <a:r>
              <a:rPr lang="en-US" dirty="0"/>
              <a:t>http://www.globalwarmingart.com/wiki/Special:SeaLevel</a:t>
            </a:r>
          </a:p>
        </p:txBody>
      </p:sp>
    </p:spTree>
    <p:extLst>
      <p:ext uri="{BB962C8B-B14F-4D97-AF65-F5344CB8AC3E}">
        <p14:creationId xmlns:p14="http://schemas.microsoft.com/office/powerpoint/2010/main" val="23377684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fade">
                                      <p:cBhvr>
                                        <p:cTn id="12" dur="500"/>
                                        <p:tgtEl>
                                          <p:spTgt spid="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4" end="4"/>
                                            </p:txEl>
                                          </p:spTgt>
                                        </p:tgtEl>
                                        <p:attrNameLst>
                                          <p:attrName>style.visibility</p:attrName>
                                        </p:attrNameLst>
                                      </p:cBhvr>
                                      <p:to>
                                        <p:strVal val="visible"/>
                                      </p:to>
                                    </p:set>
                                    <p:animEffect transition="in" filter="fade">
                                      <p:cBhvr>
                                        <p:cTn id="17" dur="5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0" y="-8647"/>
            <a:ext cx="12192000" cy="6858001"/>
          </a:xfrm>
          <a:prstGeom prst="rect">
            <a:avLst/>
          </a:prstGeom>
        </p:spPr>
      </p:pic>
      <p:sp>
        <p:nvSpPr>
          <p:cNvPr id="152578" name="Rectangle 2"/>
          <p:cNvSpPr>
            <a:spLocks noGrp="1" noChangeArrowheads="1"/>
          </p:cNvSpPr>
          <p:nvPr>
            <p:ph type="title"/>
          </p:nvPr>
        </p:nvSpPr>
        <p:spPr>
          <a:xfrm>
            <a:off x="0" y="0"/>
            <a:ext cx="12192000" cy="1325563"/>
          </a:xfrm>
        </p:spPr>
        <p:txBody>
          <a:bodyPr/>
          <a:lstStyle/>
          <a:p>
            <a:pPr algn="ctr"/>
            <a:r>
              <a:rPr lang="en-AU" altLang="en-US" dirty="0" smtClean="0">
                <a:effectLst>
                  <a:outerShdw blurRad="38100" dist="38100" dir="2700000" algn="tl">
                    <a:srgbClr val="000000">
                      <a:alpha val="43137"/>
                    </a:srgbClr>
                  </a:outerShdw>
                </a:effectLst>
                <a:latin typeface="Britannic Bold" panose="020B0903060703020204" pitchFamily="34" charset="0"/>
              </a:rPr>
              <a:t>Honolulu – Sea Level 1900-2010</a:t>
            </a:r>
            <a:endParaRPr lang="en-AU" altLang="en-US" dirty="0">
              <a:effectLst>
                <a:outerShdw blurRad="38100" dist="38100" dir="2700000" algn="tl">
                  <a:srgbClr val="000000">
                    <a:alpha val="43137"/>
                  </a:srgbClr>
                </a:outerShdw>
              </a:effectLst>
              <a:latin typeface="Britannic Bold" panose="020B0903060703020204" pitchFamily="34" charset="0"/>
            </a:endParaRPr>
          </a:p>
        </p:txBody>
      </p:sp>
      <p:pic>
        <p:nvPicPr>
          <p:cNvPr id="9218" name="Picture 2" descr="http://www.surfrider.org/images/uploads/full/figure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5459" y="1199048"/>
            <a:ext cx="10590212" cy="530805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921618" y="2009966"/>
            <a:ext cx="4067835" cy="1384995"/>
          </a:xfrm>
          <a:prstGeom prst="rect">
            <a:avLst/>
          </a:prstGeom>
          <a:noFill/>
        </p:spPr>
        <p:txBody>
          <a:bodyPr wrap="square" rtlCol="0">
            <a:spAutoFit/>
          </a:bodyPr>
          <a:lstStyle/>
          <a:p>
            <a:pPr algn="ctr"/>
            <a:r>
              <a:rPr lang="en-US" sz="2800" dirty="0" smtClean="0">
                <a:solidFill>
                  <a:srgbClr val="FFC000"/>
                </a:solidFill>
                <a:effectLst>
                  <a:outerShdw blurRad="38100" dist="38100" dir="2700000" algn="tl">
                    <a:srgbClr val="000000">
                      <a:alpha val="43137"/>
                    </a:srgbClr>
                  </a:outerShdw>
                </a:effectLst>
              </a:rPr>
              <a:t>This equates to about 6 inches of sea level rise over the last 100 years.</a:t>
            </a:r>
            <a:endParaRPr lang="en-US" sz="2800" dirty="0">
              <a:solidFill>
                <a:srgbClr val="FFC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585146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0" y="-8647"/>
            <a:ext cx="12192000" cy="6858001"/>
          </a:xfrm>
          <a:prstGeom prst="rect">
            <a:avLst/>
          </a:prstGeom>
        </p:spPr>
      </p:pic>
      <p:pic>
        <p:nvPicPr>
          <p:cNvPr id="3" name="Picture 2"/>
          <p:cNvPicPr>
            <a:picLocks noChangeAspect="1"/>
          </p:cNvPicPr>
          <p:nvPr/>
        </p:nvPicPr>
        <p:blipFill>
          <a:blip r:embed="rId4"/>
          <a:stretch>
            <a:fillRect/>
          </a:stretch>
        </p:blipFill>
        <p:spPr>
          <a:xfrm>
            <a:off x="1108801" y="0"/>
            <a:ext cx="9542027" cy="6739186"/>
          </a:xfrm>
          <a:prstGeom prst="rect">
            <a:avLst/>
          </a:prstGeom>
        </p:spPr>
      </p:pic>
      <p:pic>
        <p:nvPicPr>
          <p:cNvPr id="7" name="Picture 6"/>
          <p:cNvPicPr>
            <a:picLocks noChangeAspect="1"/>
          </p:cNvPicPr>
          <p:nvPr/>
        </p:nvPicPr>
        <p:blipFill>
          <a:blip r:embed="rId5"/>
          <a:stretch>
            <a:fillRect/>
          </a:stretch>
        </p:blipFill>
        <p:spPr>
          <a:xfrm>
            <a:off x="1017394" y="4"/>
            <a:ext cx="9633434" cy="6739186"/>
          </a:xfrm>
          <a:prstGeom prst="rect">
            <a:avLst/>
          </a:prstGeom>
        </p:spPr>
      </p:pic>
      <p:sp>
        <p:nvSpPr>
          <p:cNvPr id="2" name="Rectangle 1"/>
          <p:cNvSpPr/>
          <p:nvPr/>
        </p:nvSpPr>
        <p:spPr>
          <a:xfrm>
            <a:off x="4865868" y="179267"/>
            <a:ext cx="4882875" cy="369332"/>
          </a:xfrm>
          <a:prstGeom prst="rect">
            <a:avLst/>
          </a:prstGeom>
        </p:spPr>
        <p:txBody>
          <a:bodyPr wrap="none">
            <a:spAutoFit/>
          </a:bodyPr>
          <a:lstStyle/>
          <a:p>
            <a:r>
              <a:rPr lang="en-US" dirty="0">
                <a:hlinkClick r:id="rId6"/>
              </a:rPr>
              <a:t>http://oos.soest.hawaii.edu/pacioos/projects/slr</a:t>
            </a:r>
            <a:r>
              <a:rPr lang="en-US" dirty="0" smtClean="0">
                <a:hlinkClick r:id="rId6"/>
              </a:rPr>
              <a:t>/</a:t>
            </a:r>
            <a:r>
              <a:rPr lang="en-US" dirty="0" smtClean="0"/>
              <a:t> </a:t>
            </a:r>
            <a:endParaRPr lang="en-US" dirty="0"/>
          </a:p>
        </p:txBody>
      </p:sp>
      <p:sp>
        <p:nvSpPr>
          <p:cNvPr id="8" name="Rectangle 7"/>
          <p:cNvSpPr/>
          <p:nvPr/>
        </p:nvSpPr>
        <p:spPr>
          <a:xfrm>
            <a:off x="2687390" y="5424032"/>
            <a:ext cx="6598277" cy="646331"/>
          </a:xfrm>
          <a:prstGeom prst="rect">
            <a:avLst/>
          </a:prstGeom>
        </p:spPr>
        <p:txBody>
          <a:bodyPr wrap="square">
            <a:spAutoFit/>
          </a:bodyPr>
          <a:lstStyle/>
          <a:p>
            <a:r>
              <a:rPr lang="en-US" dirty="0" smtClean="0">
                <a:hlinkClick r:id="rId7"/>
              </a:rPr>
              <a:t>http</a:t>
            </a:r>
            <a:r>
              <a:rPr lang="en-US" dirty="0">
                <a:hlinkClick r:id="rId7"/>
              </a:rPr>
              <a:t>://</a:t>
            </a:r>
            <a:r>
              <a:rPr lang="en-US" dirty="0" smtClean="0">
                <a:hlinkClick r:id="rId7"/>
              </a:rPr>
              <a:t>www.soest.hawaii.edu/coasts/sealevel/3ftHonoluluTour.html</a:t>
            </a:r>
            <a:endParaRPr lang="en-US" dirty="0" smtClean="0"/>
          </a:p>
          <a:p>
            <a:r>
              <a:rPr lang="en-US" dirty="0" smtClean="0"/>
              <a:t>Video Fly-through of Honolulu with a 3 foot sea level rise.</a:t>
            </a:r>
            <a:endParaRPr lang="en-US" dirty="0"/>
          </a:p>
        </p:txBody>
      </p:sp>
    </p:spTree>
    <p:extLst>
      <p:ext uri="{BB962C8B-B14F-4D97-AF65-F5344CB8AC3E}">
        <p14:creationId xmlns:p14="http://schemas.microsoft.com/office/powerpoint/2010/main" val="11539715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0" y="-8647"/>
            <a:ext cx="12192000" cy="6858001"/>
          </a:xfrm>
          <a:prstGeom prst="rect">
            <a:avLst/>
          </a:prstGeom>
        </p:spPr>
      </p:pic>
      <p:sp>
        <p:nvSpPr>
          <p:cNvPr id="152578" name="Rectangle 2"/>
          <p:cNvSpPr>
            <a:spLocks noGrp="1" noChangeArrowheads="1"/>
          </p:cNvSpPr>
          <p:nvPr>
            <p:ph type="title"/>
          </p:nvPr>
        </p:nvSpPr>
        <p:spPr>
          <a:xfrm>
            <a:off x="0" y="0"/>
            <a:ext cx="12192000" cy="1325563"/>
          </a:xfrm>
        </p:spPr>
        <p:txBody>
          <a:bodyPr/>
          <a:lstStyle/>
          <a:p>
            <a:pPr algn="ctr"/>
            <a:r>
              <a:rPr lang="en-AU" altLang="en-US" dirty="0" smtClean="0">
                <a:effectLst>
                  <a:outerShdw blurRad="38100" dist="38100" dir="2700000" algn="tl">
                    <a:srgbClr val="000000">
                      <a:alpha val="43137"/>
                    </a:srgbClr>
                  </a:outerShdw>
                </a:effectLst>
                <a:latin typeface="Britannic Bold" panose="020B0903060703020204" pitchFamily="34" charset="0"/>
              </a:rPr>
              <a:t>Honolulu – 3 Feet Rise in Sea Level</a:t>
            </a:r>
            <a:endParaRPr lang="en-AU" altLang="en-US" dirty="0">
              <a:effectLst>
                <a:outerShdw blurRad="38100" dist="38100" dir="2700000" algn="tl">
                  <a:srgbClr val="000000">
                    <a:alpha val="43137"/>
                  </a:srgbClr>
                </a:outerShdw>
              </a:effectLst>
              <a:latin typeface="Britannic Bold" panose="020B0903060703020204" pitchFamily="34" charset="0"/>
            </a:endParaRPr>
          </a:p>
        </p:txBody>
      </p:sp>
      <p:pic>
        <p:nvPicPr>
          <p:cNvPr id="1026" name="Picture 2" descr="http://archives.starbulletin.com/2007/09/23/news/art1b_larg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4561" y="1100776"/>
            <a:ext cx="11177788" cy="574857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11458279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0" y="-8647"/>
            <a:ext cx="12192000" cy="6858001"/>
          </a:xfrm>
          <a:prstGeom prst="rect">
            <a:avLst/>
          </a:prstGeom>
        </p:spPr>
      </p:pic>
      <p:sp>
        <p:nvSpPr>
          <p:cNvPr id="152578" name="Rectangle 2"/>
          <p:cNvSpPr>
            <a:spLocks noGrp="1" noChangeArrowheads="1"/>
          </p:cNvSpPr>
          <p:nvPr>
            <p:ph type="title"/>
          </p:nvPr>
        </p:nvSpPr>
        <p:spPr>
          <a:xfrm>
            <a:off x="0" y="0"/>
            <a:ext cx="12192000" cy="1325563"/>
          </a:xfrm>
        </p:spPr>
        <p:txBody>
          <a:bodyPr/>
          <a:lstStyle/>
          <a:p>
            <a:pPr algn="ctr"/>
            <a:r>
              <a:rPr lang="en-AU" altLang="en-US" dirty="0" smtClean="0">
                <a:effectLst>
                  <a:outerShdw blurRad="38100" dist="38100" dir="2700000" algn="tl">
                    <a:srgbClr val="000000">
                      <a:alpha val="43137"/>
                    </a:srgbClr>
                  </a:outerShdw>
                </a:effectLst>
                <a:latin typeface="Britannic Bold" panose="020B0903060703020204" pitchFamily="34" charset="0"/>
              </a:rPr>
              <a:t>Sea-Level Rise Adaptation in the Future?</a:t>
            </a:r>
            <a:endParaRPr lang="en-AU" altLang="en-US" dirty="0">
              <a:effectLst>
                <a:outerShdw blurRad="38100" dist="38100" dir="2700000" algn="tl">
                  <a:srgbClr val="000000">
                    <a:alpha val="43137"/>
                  </a:srgbClr>
                </a:outerShdw>
              </a:effectLst>
              <a:latin typeface="Britannic Bold" panose="020B0903060703020204" pitchFamily="34" charset="0"/>
            </a:endParaRPr>
          </a:p>
        </p:txBody>
      </p:sp>
      <p:pic>
        <p:nvPicPr>
          <p:cNvPr id="3" name="Picture 2"/>
          <p:cNvPicPr>
            <a:picLocks noChangeAspect="1"/>
          </p:cNvPicPr>
          <p:nvPr/>
        </p:nvPicPr>
        <p:blipFill>
          <a:blip r:embed="rId4"/>
          <a:stretch>
            <a:fillRect/>
          </a:stretch>
        </p:blipFill>
        <p:spPr>
          <a:xfrm>
            <a:off x="5813915" y="1148946"/>
            <a:ext cx="3907304" cy="256715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Picture 1"/>
          <p:cNvPicPr>
            <a:picLocks noChangeAspect="1"/>
          </p:cNvPicPr>
          <p:nvPr/>
        </p:nvPicPr>
        <p:blipFill>
          <a:blip r:embed="rId5"/>
          <a:stretch>
            <a:fillRect/>
          </a:stretch>
        </p:blipFill>
        <p:spPr>
          <a:xfrm>
            <a:off x="239694" y="1151687"/>
            <a:ext cx="4937613" cy="2564409"/>
          </a:xfrm>
          <a:prstGeom prst="rect">
            <a:avLst/>
          </a:prstGeom>
        </p:spPr>
      </p:pic>
      <p:pic>
        <p:nvPicPr>
          <p:cNvPr id="4" name="Picture 3"/>
          <p:cNvPicPr>
            <a:picLocks noChangeAspect="1"/>
          </p:cNvPicPr>
          <p:nvPr/>
        </p:nvPicPr>
        <p:blipFill>
          <a:blip r:embed="rId6"/>
          <a:stretch>
            <a:fillRect/>
          </a:stretch>
        </p:blipFill>
        <p:spPr>
          <a:xfrm>
            <a:off x="9824251" y="1151687"/>
            <a:ext cx="2092960" cy="256440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Content Placeholder 2"/>
          <p:cNvSpPr txBox="1">
            <a:spLocks/>
          </p:cNvSpPr>
          <p:nvPr/>
        </p:nvSpPr>
        <p:spPr>
          <a:xfrm>
            <a:off x="239694" y="3889420"/>
            <a:ext cx="11789173" cy="298049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smtClean="0"/>
              <a:t>Three basic approaches to sea-level rise adaptation have been identified:</a:t>
            </a:r>
          </a:p>
          <a:p>
            <a:pPr lvl="1"/>
            <a:r>
              <a:rPr lang="en-US" sz="2200" b="1" dirty="0" err="1" smtClean="0">
                <a:solidFill>
                  <a:srgbClr val="FFC000"/>
                </a:solidFill>
                <a:effectLst>
                  <a:outerShdw blurRad="38100" dist="38100" dir="2700000" algn="tl">
                    <a:srgbClr val="000000">
                      <a:alpha val="43137"/>
                    </a:srgbClr>
                  </a:outerShdw>
                </a:effectLst>
              </a:rPr>
              <a:t>Accomodation</a:t>
            </a:r>
            <a:r>
              <a:rPr lang="en-US" sz="2200" dirty="0" smtClean="0"/>
              <a:t> – Adjustment of an existing system to changing natural conditions (e.g., strengthening flood-proofing regulations or expanding hazard zones).</a:t>
            </a:r>
          </a:p>
          <a:p>
            <a:pPr lvl="1"/>
            <a:endParaRPr lang="en-US" sz="1200" dirty="0" smtClean="0"/>
          </a:p>
          <a:p>
            <a:pPr lvl="1"/>
            <a:r>
              <a:rPr lang="en-US" sz="2200" b="1" dirty="0" smtClean="0">
                <a:solidFill>
                  <a:srgbClr val="FFC000"/>
                </a:solidFill>
                <a:effectLst>
                  <a:outerShdw blurRad="38100" dist="38100" dir="2700000" algn="tl">
                    <a:srgbClr val="000000">
                      <a:alpha val="43137"/>
                    </a:srgbClr>
                  </a:outerShdw>
                </a:effectLst>
              </a:rPr>
              <a:t>Protection</a:t>
            </a:r>
            <a:r>
              <a:rPr lang="en-US" sz="2200" dirty="0" smtClean="0"/>
              <a:t> – Hardening of a system in its existing location to withstand impacts from changing conditions (e.g., shoreline hardening such as seawalls and revetments).</a:t>
            </a:r>
          </a:p>
          <a:p>
            <a:pPr lvl="1"/>
            <a:endParaRPr lang="en-US" sz="1400" dirty="0" smtClean="0"/>
          </a:p>
          <a:p>
            <a:pPr lvl="1"/>
            <a:r>
              <a:rPr lang="en-US" sz="2200" b="1" dirty="0" smtClean="0">
                <a:solidFill>
                  <a:srgbClr val="FFC000"/>
                </a:solidFill>
                <a:effectLst>
                  <a:outerShdw blurRad="38100" dist="38100" dir="2700000" algn="tl">
                    <a:srgbClr val="000000">
                      <a:alpha val="43137"/>
                    </a:srgbClr>
                  </a:outerShdw>
                </a:effectLst>
              </a:rPr>
              <a:t>Retreat</a:t>
            </a:r>
            <a:r>
              <a:rPr lang="en-US" sz="2200" dirty="0" smtClean="0"/>
              <a:t> – Relocating existing structures to avoid impacts.</a:t>
            </a:r>
          </a:p>
        </p:txBody>
      </p:sp>
    </p:spTree>
    <p:extLst>
      <p:ext uri="{BB962C8B-B14F-4D97-AF65-F5344CB8AC3E}">
        <p14:creationId xmlns:p14="http://schemas.microsoft.com/office/powerpoint/2010/main" val="20780025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1" end="1"/>
                                            </p:txEl>
                                          </p:spTgt>
                                        </p:tgtEl>
                                        <p:attrNameLst>
                                          <p:attrName>style.visibility</p:attrName>
                                        </p:attrNameLst>
                                      </p:cBhvr>
                                      <p:to>
                                        <p:strVal val="visible"/>
                                      </p:to>
                                    </p:set>
                                    <p:animEffect transition="in" filter="fade">
                                      <p:cBhvr>
                                        <p:cTn id="7" dur="500"/>
                                        <p:tgtEl>
                                          <p:spTgt spid="1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xEl>
                                              <p:pRg st="3" end="3"/>
                                            </p:txEl>
                                          </p:spTgt>
                                        </p:tgtEl>
                                        <p:attrNameLst>
                                          <p:attrName>style.visibility</p:attrName>
                                        </p:attrNameLst>
                                      </p:cBhvr>
                                      <p:to>
                                        <p:strVal val="visible"/>
                                      </p:to>
                                    </p:set>
                                    <p:animEffect transition="in" filter="fade">
                                      <p:cBhvr>
                                        <p:cTn id="12" dur="500"/>
                                        <p:tgtEl>
                                          <p:spTgt spid="11">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xEl>
                                              <p:pRg st="5" end="5"/>
                                            </p:txEl>
                                          </p:spTgt>
                                        </p:tgtEl>
                                        <p:attrNameLst>
                                          <p:attrName>style.visibility</p:attrName>
                                        </p:attrNameLst>
                                      </p:cBhvr>
                                      <p:to>
                                        <p:strVal val="visible"/>
                                      </p:to>
                                    </p:set>
                                    <p:animEffect transition="in" filter="fade">
                                      <p:cBhvr>
                                        <p:cTn id="17" dur="500"/>
                                        <p:tgtEl>
                                          <p:spTgt spid="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0" y="-8647"/>
            <a:ext cx="12192000" cy="6858001"/>
          </a:xfrm>
          <a:prstGeom prst="rect">
            <a:avLst/>
          </a:prstGeom>
        </p:spPr>
      </p:pic>
      <p:sp>
        <p:nvSpPr>
          <p:cNvPr id="152578" name="Rectangle 2"/>
          <p:cNvSpPr>
            <a:spLocks noGrp="1" noChangeArrowheads="1"/>
          </p:cNvSpPr>
          <p:nvPr>
            <p:ph type="title"/>
          </p:nvPr>
        </p:nvSpPr>
        <p:spPr>
          <a:xfrm>
            <a:off x="0" y="-77274"/>
            <a:ext cx="12192000" cy="1325563"/>
          </a:xfrm>
        </p:spPr>
        <p:txBody>
          <a:bodyPr/>
          <a:lstStyle/>
          <a:p>
            <a:pPr algn="ctr"/>
            <a:r>
              <a:rPr lang="en-AU" altLang="en-US" dirty="0" smtClean="0">
                <a:effectLst>
                  <a:outerShdw blurRad="38100" dist="38100" dir="2700000" algn="tl">
                    <a:srgbClr val="000000">
                      <a:alpha val="43137"/>
                    </a:srgbClr>
                  </a:outerShdw>
                </a:effectLst>
                <a:latin typeface="Britannic Bold" panose="020B0903060703020204" pitchFamily="34" charset="0"/>
              </a:rPr>
              <a:t>Challenges to Adaptation and Implementation</a:t>
            </a:r>
            <a:endParaRPr lang="en-AU" altLang="en-US" dirty="0">
              <a:effectLst>
                <a:outerShdw blurRad="38100" dist="38100" dir="2700000" algn="tl">
                  <a:srgbClr val="000000">
                    <a:alpha val="43137"/>
                  </a:srgbClr>
                </a:outerShdw>
              </a:effectLst>
              <a:latin typeface="Britannic Bold" panose="020B0903060703020204" pitchFamily="34" charset="0"/>
            </a:endParaRPr>
          </a:p>
        </p:txBody>
      </p:sp>
      <p:sp>
        <p:nvSpPr>
          <p:cNvPr id="11" name="Content Placeholder 2"/>
          <p:cNvSpPr txBox="1">
            <a:spLocks/>
          </p:cNvSpPr>
          <p:nvPr/>
        </p:nvSpPr>
        <p:spPr>
          <a:xfrm>
            <a:off x="278332" y="1359878"/>
            <a:ext cx="8620970" cy="535020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smtClean="0"/>
              <a:t>Four major obstacles to long-term sea-level rise adaptation planning:</a:t>
            </a:r>
          </a:p>
          <a:p>
            <a:pPr lvl="1"/>
            <a:r>
              <a:rPr lang="en-US" sz="2200" b="1" dirty="0" smtClean="0">
                <a:solidFill>
                  <a:srgbClr val="FFC000"/>
                </a:solidFill>
                <a:effectLst>
                  <a:outerShdw blurRad="38100" dist="38100" dir="2700000" algn="tl">
                    <a:srgbClr val="000000">
                      <a:alpha val="43137"/>
                    </a:srgbClr>
                  </a:outerShdw>
                </a:effectLst>
              </a:rPr>
              <a:t>Government and public resistance</a:t>
            </a:r>
            <a:r>
              <a:rPr lang="en-US" sz="2200" dirty="0" smtClean="0"/>
              <a:t> – Resistance to acknowledging sea-level rise (i.e., skepticism concerning human-caused climate change)</a:t>
            </a:r>
          </a:p>
          <a:p>
            <a:pPr lvl="1"/>
            <a:endParaRPr lang="en-US" sz="1200" dirty="0" smtClean="0"/>
          </a:p>
          <a:p>
            <a:pPr lvl="1"/>
            <a:r>
              <a:rPr lang="en-US" sz="2200" b="1" dirty="0" smtClean="0">
                <a:solidFill>
                  <a:srgbClr val="FFC000"/>
                </a:solidFill>
                <a:effectLst>
                  <a:outerShdw blurRad="38100" dist="38100" dir="2700000" algn="tl">
                    <a:srgbClr val="000000">
                      <a:alpha val="43137"/>
                    </a:srgbClr>
                  </a:outerShdw>
                </a:effectLst>
              </a:rPr>
              <a:t>Limited effectiveness of resource management</a:t>
            </a:r>
            <a:r>
              <a:rPr lang="en-US" sz="2200" dirty="0" smtClean="0"/>
              <a:t> – to address a “slowly emerging disaster” (e.g., overlapping state and county regulatory jurisdictions, irregularities in the law, and political resistance and legal challenges</a:t>
            </a:r>
          </a:p>
          <a:p>
            <a:pPr lvl="1"/>
            <a:endParaRPr lang="en-US" sz="1400" dirty="0" smtClean="0"/>
          </a:p>
          <a:p>
            <a:pPr lvl="1"/>
            <a:r>
              <a:rPr lang="en-US" sz="2200" b="1" dirty="0" smtClean="0">
                <a:solidFill>
                  <a:srgbClr val="FFC000"/>
                </a:solidFill>
                <a:effectLst>
                  <a:outerShdw blurRad="38100" dist="38100" dir="2700000" algn="tl">
                    <a:srgbClr val="000000">
                      <a:alpha val="43137"/>
                    </a:srgbClr>
                  </a:outerShdw>
                </a:effectLst>
              </a:rPr>
              <a:t>Environmental and social justice concerns</a:t>
            </a:r>
            <a:r>
              <a:rPr lang="en-US" sz="2200" dirty="0" smtClean="0"/>
              <a:t> – equitable allocation of protection measures for varying degrees and types of shoreline development</a:t>
            </a:r>
          </a:p>
          <a:p>
            <a:pPr lvl="1"/>
            <a:endParaRPr lang="en-US" sz="2200" b="1" dirty="0" smtClean="0">
              <a:solidFill>
                <a:srgbClr val="FFC000"/>
              </a:solidFill>
              <a:effectLst>
                <a:outerShdw blurRad="38100" dist="38100" dir="2700000" algn="tl">
                  <a:srgbClr val="000000">
                    <a:alpha val="43137"/>
                  </a:srgbClr>
                </a:outerShdw>
              </a:effectLst>
            </a:endParaRPr>
          </a:p>
          <a:p>
            <a:pPr lvl="1"/>
            <a:r>
              <a:rPr lang="en-US" sz="2200" b="1" dirty="0" smtClean="0">
                <a:solidFill>
                  <a:srgbClr val="FFC000"/>
                </a:solidFill>
                <a:effectLst>
                  <a:outerShdw blurRad="38100" dist="38100" dir="2700000" algn="tl">
                    <a:srgbClr val="000000">
                      <a:alpha val="43137"/>
                    </a:srgbClr>
                  </a:outerShdw>
                </a:effectLst>
              </a:rPr>
              <a:t>Government incentives</a:t>
            </a:r>
            <a:r>
              <a:rPr lang="en-US" sz="2200" dirty="0" smtClean="0"/>
              <a:t> </a:t>
            </a:r>
            <a:r>
              <a:rPr lang="en-US" sz="2200" dirty="0"/>
              <a:t>– </a:t>
            </a:r>
            <a:r>
              <a:rPr lang="en-US" sz="2200" dirty="0" smtClean="0"/>
              <a:t>these can shield property owners from the risks of their decisions (e.g., FEMA policies and flood insurance programs that incentivize rebuilding in vulnerable areas.</a:t>
            </a:r>
            <a:endParaRPr lang="en-US" sz="2200" dirty="0"/>
          </a:p>
          <a:p>
            <a:pPr lvl="1"/>
            <a:endParaRPr lang="en-US" sz="2200" dirty="0" smtClean="0"/>
          </a:p>
        </p:txBody>
      </p:sp>
      <p:pic>
        <p:nvPicPr>
          <p:cNvPr id="7" name="Picture 6"/>
          <p:cNvPicPr>
            <a:picLocks noChangeAspect="1"/>
          </p:cNvPicPr>
          <p:nvPr/>
        </p:nvPicPr>
        <p:blipFill>
          <a:blip r:embed="rId4"/>
          <a:stretch>
            <a:fillRect/>
          </a:stretch>
        </p:blipFill>
        <p:spPr>
          <a:xfrm>
            <a:off x="8899302" y="2867212"/>
            <a:ext cx="3008895" cy="196521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242" name="Picture 2" descr="http://tribwmw.files.wordpress.com/2013/09/fema.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933104" y="5085232"/>
            <a:ext cx="2991994" cy="162485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0244" name="Picture 4" descr="http://drrichswier.com/wp-content/uploads/globalwarmingfraud.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16203" y="964376"/>
            <a:ext cx="3025796" cy="165003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27218662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1" end="1"/>
                                            </p:txEl>
                                          </p:spTgt>
                                        </p:tgtEl>
                                        <p:attrNameLst>
                                          <p:attrName>style.visibility</p:attrName>
                                        </p:attrNameLst>
                                      </p:cBhvr>
                                      <p:to>
                                        <p:strVal val="visible"/>
                                      </p:to>
                                    </p:set>
                                    <p:animEffect transition="in" filter="fade">
                                      <p:cBhvr>
                                        <p:cTn id="7" dur="500"/>
                                        <p:tgtEl>
                                          <p:spTgt spid="1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xEl>
                                              <p:pRg st="3" end="3"/>
                                            </p:txEl>
                                          </p:spTgt>
                                        </p:tgtEl>
                                        <p:attrNameLst>
                                          <p:attrName>style.visibility</p:attrName>
                                        </p:attrNameLst>
                                      </p:cBhvr>
                                      <p:to>
                                        <p:strVal val="visible"/>
                                      </p:to>
                                    </p:set>
                                    <p:animEffect transition="in" filter="fade">
                                      <p:cBhvr>
                                        <p:cTn id="12" dur="500"/>
                                        <p:tgtEl>
                                          <p:spTgt spid="11">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xEl>
                                              <p:pRg st="5" end="5"/>
                                            </p:txEl>
                                          </p:spTgt>
                                        </p:tgtEl>
                                        <p:attrNameLst>
                                          <p:attrName>style.visibility</p:attrName>
                                        </p:attrNameLst>
                                      </p:cBhvr>
                                      <p:to>
                                        <p:strVal val="visible"/>
                                      </p:to>
                                    </p:set>
                                    <p:animEffect transition="in" filter="fade">
                                      <p:cBhvr>
                                        <p:cTn id="17" dur="500"/>
                                        <p:tgtEl>
                                          <p:spTgt spid="11">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xEl>
                                              <p:pRg st="7" end="7"/>
                                            </p:txEl>
                                          </p:spTgt>
                                        </p:tgtEl>
                                        <p:attrNameLst>
                                          <p:attrName>style.visibility</p:attrName>
                                        </p:attrNameLst>
                                      </p:cBhvr>
                                      <p:to>
                                        <p:strVal val="visible"/>
                                      </p:to>
                                    </p:set>
                                    <p:animEffect transition="in" filter="fade">
                                      <p:cBhvr>
                                        <p:cTn id="22" dur="500"/>
                                        <p:tgtEl>
                                          <p:spTgt spid="1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5656</TotalTime>
  <Words>2948</Words>
  <Application>Microsoft Office PowerPoint</Application>
  <PresentationFormat>Widescreen</PresentationFormat>
  <Paragraphs>142</Paragraphs>
  <Slides>15</Slides>
  <Notes>14</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15</vt:i4>
      </vt:variant>
    </vt:vector>
  </HeadingPairs>
  <TitlesOfParts>
    <vt:vector size="23" baseType="lpstr">
      <vt:lpstr>ＭＳ Ｐゴシック</vt:lpstr>
      <vt:lpstr>Arial</vt:lpstr>
      <vt:lpstr>Britannic Bold</vt:lpstr>
      <vt:lpstr>Calibri</vt:lpstr>
      <vt:lpstr>Calibri Light</vt:lpstr>
      <vt:lpstr>DIN-Regular</vt:lpstr>
      <vt:lpstr>Office Theme</vt:lpstr>
      <vt:lpstr>Photo Editor Photo</vt:lpstr>
      <vt:lpstr>PowerPoint Presentation</vt:lpstr>
      <vt:lpstr>PowerPoint Presentation</vt:lpstr>
      <vt:lpstr>What affects sea level on short time scales?</vt:lpstr>
      <vt:lpstr>Case Study: Marshall Islands</vt:lpstr>
      <vt:lpstr>Case Study: Marshall Islands</vt:lpstr>
      <vt:lpstr>Case Study King Tides in Kiribati</vt:lpstr>
      <vt:lpstr>Case Study: Tuvalu</vt:lpstr>
      <vt:lpstr>The Case of Tegua, Vanuatu</vt:lpstr>
      <vt:lpstr>PowerPoint Presentation</vt:lpstr>
      <vt:lpstr>Vulnerable Areas on Oahu</vt:lpstr>
      <vt:lpstr>Honolulu – Sea Level 1900-2010</vt:lpstr>
      <vt:lpstr>PowerPoint Presentation</vt:lpstr>
      <vt:lpstr>Honolulu – 3 Feet Rise in Sea Level</vt:lpstr>
      <vt:lpstr>Sea-Level Rise Adaptation in the Future?</vt:lpstr>
      <vt:lpstr>Challenges to Adaptation and Implementation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Jennifer</dc:creator>
  <cp:lastModifiedBy>Windows User</cp:lastModifiedBy>
  <cp:revision>462</cp:revision>
  <cp:lastPrinted>2015-11-05T01:31:29Z</cp:lastPrinted>
  <dcterms:created xsi:type="dcterms:W3CDTF">2015-08-20T01:26:27Z</dcterms:created>
  <dcterms:modified xsi:type="dcterms:W3CDTF">2020-04-20T23:07:18Z</dcterms:modified>
</cp:coreProperties>
</file>