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71" r:id="rId5"/>
    <p:sldId id="261" r:id="rId6"/>
    <p:sldId id="263" r:id="rId7"/>
    <p:sldId id="264" r:id="rId8"/>
    <p:sldId id="262" r:id="rId9"/>
    <p:sldId id="268" r:id="rId10"/>
    <p:sldId id="269" r:id="rId11"/>
    <p:sldId id="265" r:id="rId12"/>
    <p:sldId id="266" r:id="rId13"/>
    <p:sldId id="270" r:id="rId14"/>
    <p:sldId id="267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9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9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1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0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3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AED-ADF3-4198-969D-1444B542D427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69070-A1E4-48F7-8F04-541E847A6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6183" y="719748"/>
            <a:ext cx="8258217" cy="194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ATMO 102 Pacific Climates and Cultures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6709" y="6048321"/>
            <a:ext cx="9144000" cy="606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6: Precipitation Processes</a:t>
            </a:r>
            <a:endParaRPr lang="en-US" sz="40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8366" y="1325564"/>
            <a:ext cx="6785020" cy="55324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300" dirty="0"/>
              <a:t>It’s actually really hard to make a rain drop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 smtClean="0"/>
              <a:t>Cloud </a:t>
            </a:r>
            <a:r>
              <a:rPr lang="en-US" altLang="en-US" sz="2800" dirty="0"/>
              <a:t>drops are </a:t>
            </a:r>
            <a:r>
              <a:rPr lang="en-US" altLang="en-US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VERY </a:t>
            </a:r>
            <a:r>
              <a:rPr lang="en-US" alt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TINY (0.02 mm)</a:t>
            </a:r>
            <a:endParaRPr lang="en-US" altLang="en-US" sz="2800" b="1" dirty="0">
              <a:solidFill>
                <a:srgbClr val="FF0066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lnSpc>
                <a:spcPct val="90000"/>
              </a:lnSpc>
            </a:pPr>
            <a:endParaRPr lang="en-US" altLang="en-US" sz="2800" b="1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Rain drops are </a:t>
            </a:r>
            <a:r>
              <a:rPr lang="en-US" altLang="en-US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VERY </a:t>
            </a:r>
            <a:r>
              <a:rPr lang="en-US" alt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BIG (2 mm)</a:t>
            </a:r>
          </a:p>
          <a:p>
            <a:pPr lvl="1">
              <a:lnSpc>
                <a:spcPct val="90000"/>
              </a:lnSpc>
            </a:pPr>
            <a:endParaRPr lang="en-US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en-US" alt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There has to be a mechanism for cloud drops to join together to form rain droplets.</a:t>
            </a:r>
          </a:p>
          <a:p>
            <a:pPr lvl="2"/>
            <a:r>
              <a:rPr lang="en-US" alt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100 times larger in diameter…. but it’s more than that…. it’s VOLUME!!!</a:t>
            </a:r>
            <a:endParaRPr lang="en-US" altLang="en-US" b="1" dirty="0">
              <a:solidFill>
                <a:srgbClr val="FF0066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50" y="40147"/>
            <a:ext cx="4068649" cy="348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22" y="3674950"/>
            <a:ext cx="3424706" cy="3037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165502" y="-82550"/>
            <a:ext cx="6476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How Precipitation Forms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6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3" name="Oval 3"/>
          <p:cNvSpPr>
            <a:spLocks noChangeAspect="1" noChangeArrowheads="1"/>
          </p:cNvSpPr>
          <p:nvPr/>
        </p:nvSpPr>
        <p:spPr bwMode="auto">
          <a:xfrm>
            <a:off x="3276601" y="852489"/>
            <a:ext cx="92075" cy="9207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4876800" y="152401"/>
            <a:ext cx="541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</a:rPr>
              <a:t>Cloud droplet  (D</a:t>
            </a:r>
            <a:r>
              <a:rPr lang="en-US" altLang="en-US" b="1" baseline="-25000">
                <a:solidFill>
                  <a:schemeClr val="bg1"/>
                </a:solidFill>
              </a:rPr>
              <a:t>p</a:t>
            </a:r>
            <a:r>
              <a:rPr lang="en-US" altLang="en-US" b="1">
                <a:solidFill>
                  <a:schemeClr val="bg1"/>
                </a:solidFill>
              </a:rPr>
              <a:t>= 10um, V = 5.2x10</a:t>
            </a:r>
            <a:r>
              <a:rPr lang="en-US" altLang="en-US" b="1" baseline="30000">
                <a:solidFill>
                  <a:schemeClr val="bg1"/>
                </a:solidFill>
              </a:rPr>
              <a:t>2</a:t>
            </a:r>
            <a:r>
              <a:rPr lang="en-US" altLang="en-US" b="1">
                <a:solidFill>
                  <a:schemeClr val="bg1"/>
                </a:solidFill>
              </a:rPr>
              <a:t> um</a:t>
            </a:r>
            <a:r>
              <a:rPr lang="en-US" altLang="en-US" b="1" baseline="30000">
                <a:solidFill>
                  <a:schemeClr val="bg1"/>
                </a:solidFill>
              </a:rPr>
              <a:t>3</a:t>
            </a:r>
            <a:r>
              <a:rPr lang="en-US" altLang="en-US" b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17765" name="Oval 5"/>
          <p:cNvSpPr>
            <a:spLocks noChangeAspect="1" noChangeArrowheads="1"/>
          </p:cNvSpPr>
          <p:nvPr/>
        </p:nvSpPr>
        <p:spPr bwMode="auto">
          <a:xfrm>
            <a:off x="1527176" y="685801"/>
            <a:ext cx="9140825" cy="914082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1676400" y="3271212"/>
            <a:ext cx="88392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FF0066"/>
                </a:solidFill>
              </a:rPr>
              <a:t>It takes 1 MILLION cloud droplets </a:t>
            </a:r>
            <a:endParaRPr lang="en-US" altLang="en-US" sz="3600" b="1" dirty="0" smtClean="0">
              <a:solidFill>
                <a:srgbClr val="FF0066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altLang="en-US" sz="3600" b="1" dirty="0" smtClean="0">
                <a:solidFill>
                  <a:srgbClr val="FF0066"/>
                </a:solidFill>
              </a:rPr>
              <a:t>to </a:t>
            </a:r>
            <a:r>
              <a:rPr lang="en-US" altLang="en-US" sz="3600" b="1" dirty="0">
                <a:solidFill>
                  <a:srgbClr val="FF0066"/>
                </a:solidFill>
              </a:rPr>
              <a:t>make 1 rain drop!!</a:t>
            </a: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1461540" y="700088"/>
            <a:ext cx="16171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b="1" dirty="0"/>
              <a:t>Cloud Drop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6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79562" y="-82550"/>
            <a:ext cx="99124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Precipitation Types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0881" y="4171932"/>
            <a:ext cx="50612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Precipitation as a result of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FF0066"/>
                </a:solidFill>
              </a:rPr>
              <a:t>local heating</a:t>
            </a:r>
            <a:r>
              <a:rPr lang="en-US" dirty="0" smtClean="0"/>
              <a:t> of air at the earth’s surface is called </a:t>
            </a:r>
            <a:r>
              <a:rPr lang="en-US" b="1" dirty="0" smtClean="0">
                <a:solidFill>
                  <a:srgbClr val="0070C0"/>
                </a:solidFill>
              </a:rPr>
              <a:t>convective precipitation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 smtClean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Active in </a:t>
            </a:r>
            <a:r>
              <a:rPr lang="en-US" b="1" dirty="0" smtClean="0">
                <a:solidFill>
                  <a:srgbClr val="FF0066"/>
                </a:solidFill>
              </a:rPr>
              <a:t>tropical areas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66"/>
                </a:solidFill>
              </a:rPr>
              <a:t>interiors</a:t>
            </a:r>
            <a:r>
              <a:rPr lang="en-US" dirty="0" smtClean="0"/>
              <a:t> of continents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Precipitation is </a:t>
            </a:r>
            <a:r>
              <a:rPr lang="en-US" b="1" dirty="0" smtClean="0">
                <a:solidFill>
                  <a:srgbClr val="FF0066"/>
                </a:solidFill>
              </a:rPr>
              <a:t>often local</a:t>
            </a:r>
            <a:r>
              <a:rPr lang="en-US" dirty="0" smtClean="0">
                <a:solidFill>
                  <a:srgbClr val="FF0066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66"/>
                </a:solidFill>
              </a:rPr>
              <a:t>intense</a:t>
            </a:r>
            <a:r>
              <a:rPr lang="en-US" dirty="0" smtClean="0">
                <a:solidFill>
                  <a:srgbClr val="FF0066"/>
                </a:solidFill>
              </a:rPr>
              <a:t> </a:t>
            </a:r>
            <a:r>
              <a:rPr lang="en-US" dirty="0" smtClean="0"/>
              <a:t>(thunderstorms)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4310431"/>
            <a:ext cx="54906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When </a:t>
            </a:r>
            <a:r>
              <a:rPr lang="en-US" b="1" dirty="0" smtClean="0">
                <a:solidFill>
                  <a:srgbClr val="FF0066"/>
                </a:solidFill>
              </a:rPr>
              <a:t>horizontal air currents</a:t>
            </a:r>
            <a:r>
              <a:rPr lang="en-US" dirty="0" smtClean="0">
                <a:solidFill>
                  <a:srgbClr val="FF0066"/>
                </a:solidFill>
              </a:rPr>
              <a:t> </a:t>
            </a:r>
            <a:r>
              <a:rPr lang="en-US" dirty="0" smtClean="0"/>
              <a:t>are forced to rise over natural </a:t>
            </a:r>
            <a:r>
              <a:rPr lang="en-US" b="1" dirty="0" smtClean="0">
                <a:solidFill>
                  <a:srgbClr val="FF0066"/>
                </a:solidFill>
              </a:rPr>
              <a:t>barriers</a:t>
            </a:r>
            <a:r>
              <a:rPr lang="en-US" dirty="0" smtClean="0"/>
              <a:t> such as mountains, </a:t>
            </a:r>
            <a:r>
              <a:rPr lang="en-US" b="1" dirty="0" smtClean="0">
                <a:solidFill>
                  <a:srgbClr val="0070C0"/>
                </a:solidFill>
              </a:rPr>
              <a:t>orographic precipitation</a:t>
            </a:r>
            <a:r>
              <a:rPr lang="en-US" dirty="0" smtClean="0"/>
              <a:t> occurs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Precipitation </a:t>
            </a:r>
            <a:r>
              <a:rPr lang="en-US" b="1" dirty="0" smtClean="0">
                <a:solidFill>
                  <a:srgbClr val="FF0066"/>
                </a:solidFill>
              </a:rPr>
              <a:t>falls</a:t>
            </a:r>
            <a:r>
              <a:rPr lang="en-US" dirty="0" smtClean="0"/>
              <a:t> on the </a:t>
            </a:r>
            <a:r>
              <a:rPr lang="en-US" b="1" dirty="0" smtClean="0">
                <a:solidFill>
                  <a:srgbClr val="FF0066"/>
                </a:solidFill>
              </a:rPr>
              <a:t>windward</a:t>
            </a:r>
            <a:r>
              <a:rPr lang="en-US" dirty="0" smtClean="0"/>
              <a:t> side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66"/>
                </a:solidFill>
              </a:rPr>
              <a:t>Leeward side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is the other side which is a </a:t>
            </a:r>
            <a:r>
              <a:rPr lang="en-US" b="1" dirty="0" smtClean="0">
                <a:solidFill>
                  <a:srgbClr val="FF0066"/>
                </a:solidFill>
              </a:rPr>
              <a:t>precipitation shadow</a:t>
            </a:r>
            <a:r>
              <a:rPr lang="en-US" dirty="0" smtClean="0"/>
              <a:t> area</a:t>
            </a:r>
            <a:endParaRPr 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979" y="1240058"/>
            <a:ext cx="6641525" cy="2846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9"/>
          <a:stretch/>
        </p:blipFill>
        <p:spPr bwMode="auto">
          <a:xfrm>
            <a:off x="254701" y="248455"/>
            <a:ext cx="4926899" cy="384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97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875" y="381000"/>
            <a:ext cx="4267200" cy="50292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Ice, water and water vapor exist at the same time.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Cloud drops </a:t>
            </a:r>
            <a:r>
              <a:rPr lang="en-US" altLang="en-US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DON’T FREEZE</a:t>
            </a:r>
            <a:r>
              <a:rPr lang="en-US" altLang="en-US" dirty="0"/>
              <a:t> at 0C!!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Liquid water won’t freeze until -40C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SUPERCOOLED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rgbClr val="0033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374875" y="5068910"/>
            <a:ext cx="44958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dirty="0" err="1"/>
              <a:t>Supercooled</a:t>
            </a:r>
            <a:r>
              <a:rPr lang="en-US" altLang="en-US" sz="2800" dirty="0"/>
              <a:t> water freezes when it touches a</a:t>
            </a:r>
            <a:r>
              <a:rPr lang="en-US" altLang="en-US" sz="2800" b="1" dirty="0">
                <a:solidFill>
                  <a:srgbClr val="0000FF"/>
                </a:solidFill>
              </a:rPr>
              <a:t> </a:t>
            </a:r>
            <a:r>
              <a:rPr lang="en-US" alt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Freezing Nuclei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FN are rare</a:t>
            </a:r>
            <a:endParaRPr lang="en-US" altLang="en-US" sz="2400" b="1" dirty="0">
              <a:solidFill>
                <a:srgbClr val="FF0066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055" y="940158"/>
            <a:ext cx="4895044" cy="582365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412902" y="-82550"/>
            <a:ext cx="8229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Precipitation in Cold Clouds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28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33350"/>
            <a:ext cx="5905500" cy="6506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6" name="Line 4"/>
          <p:cNvSpPr>
            <a:spLocks noChangeShapeType="1"/>
          </p:cNvSpPr>
          <p:nvPr/>
        </p:nvSpPr>
        <p:spPr bwMode="auto">
          <a:xfrm flipH="1" flipV="1">
            <a:off x="3309870" y="1243013"/>
            <a:ext cx="5072130" cy="7381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8404001" y="1490009"/>
            <a:ext cx="231122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>
                <a:latin typeface="Tahoma" panose="020B0604030504040204" pitchFamily="34" charset="0"/>
              </a:rPr>
              <a:t>One little ice crystal and lots of water droplets</a:t>
            </a:r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 flipH="1">
            <a:off x="3825025" y="5105400"/>
            <a:ext cx="4480775" cy="35524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8429557" y="4491146"/>
            <a:ext cx="260193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>
                <a:latin typeface="Tahoma" panose="020B0604030504040204" pitchFamily="34" charset="0"/>
              </a:rPr>
              <a:t>Grows Bigger by “Stealing” moisture from the Cloud droplets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000750" y="-82550"/>
            <a:ext cx="59508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The Bergeron Process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5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 animBg="1"/>
      <p:bldP spid="1208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217" y="1325564"/>
            <a:ext cx="6632620" cy="526464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206062" y="1447800"/>
            <a:ext cx="508715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dirty="0"/>
              <a:t>Saturation vapor </a:t>
            </a:r>
            <a:r>
              <a:rPr lang="en-US" altLang="en-US" sz="2800" dirty="0" smtClean="0"/>
              <a:t>pressure </a:t>
            </a:r>
            <a:r>
              <a:rPr lang="en-US" altLang="en-US" sz="2800" dirty="0"/>
              <a:t>above ice crystals is somewhat lower than above </a:t>
            </a:r>
            <a:r>
              <a:rPr lang="en-US" altLang="en-US" sz="2800" dirty="0" err="1"/>
              <a:t>supercooled</a:t>
            </a:r>
            <a:r>
              <a:rPr lang="en-US" altLang="en-US" sz="2800" dirty="0"/>
              <a:t> liquid droplets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FF0066"/>
                </a:solidFill>
              </a:rPr>
              <a:t>It’s easier for water vapor to escape from the </a:t>
            </a:r>
            <a:r>
              <a:rPr lang="en-US" altLang="en-US" b="1" dirty="0" err="1">
                <a:solidFill>
                  <a:srgbClr val="FF0066"/>
                </a:solidFill>
              </a:rPr>
              <a:t>supercooled</a:t>
            </a:r>
            <a:r>
              <a:rPr lang="en-US" altLang="en-US" b="1" dirty="0">
                <a:solidFill>
                  <a:srgbClr val="FF0066"/>
                </a:solidFill>
              </a:rPr>
              <a:t> liquid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915178" y="-82550"/>
            <a:ext cx="82768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Precipitation in Cold Clouds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06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18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65502" y="-82550"/>
            <a:ext cx="6476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Bergeron Process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4" name="IceCrystalProces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4666" y="280159"/>
            <a:ext cx="6367954" cy="6367955"/>
          </a:xfr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68732" y="1661375"/>
            <a:ext cx="5087155" cy="474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 dirty="0"/>
              <a:t>Eventually </a:t>
            </a:r>
            <a:r>
              <a:rPr lang="en-US" sz="2400" dirty="0" smtClean="0"/>
              <a:t>the </a:t>
            </a:r>
            <a:r>
              <a:rPr lang="en-US" sz="2400" dirty="0"/>
              <a:t>ice </a:t>
            </a:r>
            <a:r>
              <a:rPr lang="en-US" sz="2400" dirty="0" smtClean="0"/>
              <a:t>crystals </a:t>
            </a:r>
            <a:r>
              <a:rPr lang="en-US" sz="2400" dirty="0"/>
              <a:t>will grow </a:t>
            </a:r>
            <a:r>
              <a:rPr lang="en-US" sz="2400" b="1" dirty="0">
                <a:solidFill>
                  <a:srgbClr val="FF0066"/>
                </a:solidFill>
              </a:rPr>
              <a:t>large enough </a:t>
            </a:r>
            <a:r>
              <a:rPr lang="en-US" sz="2400" dirty="0"/>
              <a:t>to fall.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Bergeron Process often results in </a:t>
            </a:r>
            <a:r>
              <a:rPr lang="en-US" sz="2400" b="1" dirty="0" smtClean="0">
                <a:solidFill>
                  <a:srgbClr val="FF0066"/>
                </a:solidFill>
              </a:rPr>
              <a:t>liquid precipitation</a:t>
            </a:r>
            <a:r>
              <a:rPr lang="en-US" sz="2400" dirty="0"/>
              <a:t>. </a:t>
            </a:r>
            <a:endParaRPr lang="en-US" sz="2400" dirty="0" smtClean="0"/>
          </a:p>
          <a:p>
            <a:pPr lvl="1"/>
            <a:r>
              <a:rPr lang="en-US" sz="2000" dirty="0" smtClean="0"/>
              <a:t>As </a:t>
            </a:r>
            <a:r>
              <a:rPr lang="en-US" sz="2000" dirty="0"/>
              <a:t>the crystals grow and fall, they pass through the base of the cloud, which may be above freezing. </a:t>
            </a:r>
            <a:endParaRPr lang="en-US" sz="2000" dirty="0" smtClean="0"/>
          </a:p>
          <a:p>
            <a:endParaRPr lang="en-US" sz="2400" dirty="0" smtClean="0"/>
          </a:p>
          <a:p>
            <a:pPr lvl="1"/>
            <a:r>
              <a:rPr lang="en-US" sz="2000" dirty="0" smtClean="0"/>
              <a:t>This </a:t>
            </a:r>
            <a:r>
              <a:rPr lang="en-US" sz="2000" dirty="0"/>
              <a:t>causes the crystals to melt and fall as rain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399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28" y="403806"/>
            <a:ext cx="5665094" cy="624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000750" y="-82550"/>
            <a:ext cx="59508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The Bergeron Process</a:t>
            </a:r>
          </a:p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Summary - 1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220496" y="1493949"/>
            <a:ext cx="5735392" cy="491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200" dirty="0" smtClean="0"/>
              <a:t>The </a:t>
            </a:r>
            <a:r>
              <a:rPr lang="en-US" sz="2200" dirty="0"/>
              <a:t>air reaches </a:t>
            </a:r>
            <a:r>
              <a:rPr lang="en-US" sz="2200" b="1" dirty="0">
                <a:solidFill>
                  <a:srgbClr val="FF0066"/>
                </a:solidFill>
              </a:rPr>
              <a:t>saturation</a:t>
            </a:r>
            <a:r>
              <a:rPr lang="en-US" sz="2200" dirty="0"/>
              <a:t> and some of the resulting droplets will come in contact with </a:t>
            </a:r>
            <a:r>
              <a:rPr lang="en-US" sz="2200" b="1" dirty="0">
                <a:solidFill>
                  <a:srgbClr val="FF0066"/>
                </a:solidFill>
              </a:rPr>
              <a:t>freezing nuclei </a:t>
            </a:r>
            <a:r>
              <a:rPr lang="en-US" sz="2200" dirty="0"/>
              <a:t>(assuming they have reached the activation temperature). </a:t>
            </a:r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There is then </a:t>
            </a:r>
            <a:r>
              <a:rPr lang="en-US" sz="2200" dirty="0"/>
              <a:t>a combination of </a:t>
            </a:r>
            <a:r>
              <a:rPr lang="en-US" sz="2200" b="1" dirty="0">
                <a:solidFill>
                  <a:srgbClr val="FF0066"/>
                </a:solidFill>
              </a:rPr>
              <a:t>ice crystals</a:t>
            </a:r>
            <a:r>
              <a:rPr lang="en-US" sz="2200" dirty="0"/>
              <a:t> and </a:t>
            </a:r>
            <a:r>
              <a:rPr lang="en-US" sz="2200" b="1" dirty="0" err="1">
                <a:solidFill>
                  <a:srgbClr val="FF0066"/>
                </a:solidFill>
              </a:rPr>
              <a:t>supercooled</a:t>
            </a:r>
            <a:r>
              <a:rPr lang="en-US" sz="2200" b="1" dirty="0">
                <a:solidFill>
                  <a:srgbClr val="FF0066"/>
                </a:solidFill>
              </a:rPr>
              <a:t> water </a:t>
            </a:r>
            <a:r>
              <a:rPr lang="en-US" sz="2200" b="1" dirty="0" smtClean="0">
                <a:solidFill>
                  <a:srgbClr val="FF0066"/>
                </a:solidFill>
              </a:rPr>
              <a:t>droplets</a:t>
            </a:r>
            <a:r>
              <a:rPr lang="en-US" sz="2200" dirty="0" smtClean="0"/>
              <a:t>.</a:t>
            </a:r>
          </a:p>
          <a:p>
            <a:endParaRPr lang="en-US" sz="2200" dirty="0" smtClean="0"/>
          </a:p>
          <a:p>
            <a:r>
              <a:rPr lang="en-US" sz="2200" dirty="0" smtClean="0">
                <a:solidFill>
                  <a:srgbClr val="FF0066"/>
                </a:solidFill>
              </a:rPr>
              <a:t>From </a:t>
            </a:r>
            <a:r>
              <a:rPr lang="en-US" sz="2200" dirty="0">
                <a:solidFill>
                  <a:srgbClr val="FF0066"/>
                </a:solidFill>
              </a:rPr>
              <a:t>the perspective of the </a:t>
            </a:r>
            <a:r>
              <a:rPr lang="en-US" sz="2200" dirty="0" err="1">
                <a:solidFill>
                  <a:srgbClr val="FF0066"/>
                </a:solidFill>
              </a:rPr>
              <a:t>supercooled</a:t>
            </a:r>
            <a:r>
              <a:rPr lang="en-US" sz="2200" dirty="0">
                <a:solidFill>
                  <a:srgbClr val="FF0066"/>
                </a:solidFill>
              </a:rPr>
              <a:t> droplets, the air is in equilibrium at saturation, but from the perspective of the ice crystals, the air is supersaturated. </a:t>
            </a:r>
            <a:endParaRPr lang="en-US" sz="2200" dirty="0" smtClean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28" y="403806"/>
            <a:ext cx="5665094" cy="624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000750" y="-82550"/>
            <a:ext cx="59508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The Bergeron Process</a:t>
            </a:r>
          </a:p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Summary - 2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220496" y="1506827"/>
            <a:ext cx="5735392" cy="49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 dirty="0" smtClean="0"/>
              <a:t>Therefore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FF0066"/>
                </a:solidFill>
              </a:rPr>
              <a:t>water vapor will sublimate on the ice crystals</a:t>
            </a:r>
            <a:r>
              <a:rPr lang="en-US" sz="2400" dirty="0"/>
              <a:t>. Since the amount of water vapor in the air has decreased, and from the perspective of the </a:t>
            </a:r>
            <a:r>
              <a:rPr lang="en-US" sz="2400" dirty="0" err="1"/>
              <a:t>supercooled</a:t>
            </a:r>
            <a:r>
              <a:rPr lang="en-US" sz="2400" dirty="0"/>
              <a:t> water droplet, the air is </a:t>
            </a:r>
            <a:r>
              <a:rPr lang="en-US" sz="2400" dirty="0" err="1"/>
              <a:t>subsaturated</a:t>
            </a:r>
            <a:r>
              <a:rPr lang="en-US" sz="2400" dirty="0"/>
              <a:t>, the </a:t>
            </a:r>
            <a:r>
              <a:rPr lang="en-US" sz="2400" dirty="0" err="1"/>
              <a:t>supercooled</a:t>
            </a:r>
            <a:r>
              <a:rPr lang="en-US" sz="2400" dirty="0"/>
              <a:t> water will evaporate until the air once again reaches saturation.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process then continues. In short summary</a:t>
            </a:r>
            <a:r>
              <a:rPr lang="en-US" sz="2400" b="1" dirty="0">
                <a:solidFill>
                  <a:srgbClr val="FF0066"/>
                </a:solidFill>
              </a:rPr>
              <a:t>, the ice crystal grows through sublimation at the expense of the </a:t>
            </a:r>
            <a:r>
              <a:rPr lang="en-US" sz="2400" b="1" dirty="0" err="1">
                <a:solidFill>
                  <a:srgbClr val="FF0066"/>
                </a:solidFill>
              </a:rPr>
              <a:t>supercooled</a:t>
            </a:r>
            <a:r>
              <a:rPr lang="en-US" sz="2400" b="1" dirty="0">
                <a:solidFill>
                  <a:srgbClr val="FF0066"/>
                </a:solidFill>
              </a:rPr>
              <a:t> water droplet</a:t>
            </a:r>
            <a:r>
              <a:rPr lang="en-US" sz="2400" dirty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0408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65738" y="1471411"/>
            <a:ext cx="8940085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300" dirty="0"/>
              <a:t>In warm clouds there are no Ice Crystals so the Bergeron Process can’t operate</a:t>
            </a:r>
          </a:p>
          <a:p>
            <a:pPr>
              <a:lnSpc>
                <a:spcPct val="90000"/>
              </a:lnSpc>
            </a:pPr>
            <a:endParaRPr lang="en-US" altLang="en-US" sz="3300" dirty="0"/>
          </a:p>
          <a:p>
            <a:pPr>
              <a:lnSpc>
                <a:spcPct val="90000"/>
              </a:lnSpc>
            </a:pPr>
            <a:r>
              <a:rPr lang="en-US" altLang="en-US" sz="33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Collision-Coalescence</a:t>
            </a:r>
            <a:r>
              <a:rPr lang="en-US" altLang="en-US" sz="3300" dirty="0">
                <a:solidFill>
                  <a:srgbClr val="FF3399"/>
                </a:solidFill>
              </a:rPr>
              <a:t> </a:t>
            </a:r>
            <a:r>
              <a:rPr lang="en-US" altLang="en-US" sz="3300" dirty="0"/>
              <a:t>a.k.a. Bump and Stick</a:t>
            </a:r>
          </a:p>
          <a:p>
            <a:pPr>
              <a:lnSpc>
                <a:spcPct val="90000"/>
              </a:lnSpc>
            </a:pPr>
            <a:endParaRPr lang="en-US" altLang="en-US" sz="3300" dirty="0"/>
          </a:p>
          <a:p>
            <a:pPr>
              <a:lnSpc>
                <a:spcPct val="90000"/>
              </a:lnSpc>
            </a:pPr>
            <a:r>
              <a:rPr lang="en-US" altLang="en-US" sz="3300" dirty="0"/>
              <a:t>Need </a:t>
            </a:r>
            <a:r>
              <a:rPr lang="en-US" altLang="en-US" sz="33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one BIGGER</a:t>
            </a:r>
            <a:r>
              <a:rPr lang="en-US" altLang="en-US" sz="3300" dirty="0">
                <a:solidFill>
                  <a:srgbClr val="FF0066"/>
                </a:solidFill>
              </a:rPr>
              <a:t> </a:t>
            </a:r>
            <a:r>
              <a:rPr lang="en-US" altLang="en-US" sz="3300" dirty="0"/>
              <a:t>than average Cloud </a:t>
            </a:r>
            <a:r>
              <a:rPr lang="en-US" altLang="en-US" sz="3300" dirty="0" smtClean="0"/>
              <a:t>Drop</a:t>
            </a:r>
          </a:p>
          <a:p>
            <a:pPr lvl="1"/>
            <a:r>
              <a:rPr lang="en-US" altLang="en-US" sz="2900" dirty="0" smtClean="0"/>
              <a:t>Really large aerosol (CCN) </a:t>
            </a:r>
            <a:r>
              <a:rPr lang="en-US" altLang="en-US" sz="2900" dirty="0" smtClean="0">
                <a:sym typeface="Wingdings" panose="05000000000000000000" pitchFamily="2" charset="2"/>
              </a:rPr>
              <a:t> Start Big…. End Big</a:t>
            </a:r>
          </a:p>
          <a:p>
            <a:pPr lvl="1"/>
            <a:r>
              <a:rPr lang="en-US" altLang="en-US" sz="2900" dirty="0" smtClean="0">
                <a:sym typeface="Wingdings" panose="05000000000000000000" pitchFamily="2" charset="2"/>
              </a:rPr>
              <a:t>Entrainment Mixing (evaporation and redistribution)</a:t>
            </a:r>
          </a:p>
          <a:p>
            <a:pPr lvl="1"/>
            <a:r>
              <a:rPr lang="en-US" altLang="en-US" sz="2900" dirty="0" smtClean="0">
                <a:sym typeface="Wingdings" panose="05000000000000000000" pitchFamily="2" charset="2"/>
              </a:rPr>
              <a:t>Turbulence (smashing together of droplets)</a:t>
            </a:r>
            <a:endParaRPr lang="en-US" altLang="en-US" sz="2900" dirty="0"/>
          </a:p>
          <a:p>
            <a:pPr>
              <a:lnSpc>
                <a:spcPct val="90000"/>
              </a:lnSpc>
            </a:pPr>
            <a:endParaRPr lang="en-US" altLang="en-US" sz="3300" dirty="0"/>
          </a:p>
        </p:txBody>
      </p:sp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" y="1"/>
            <a:ext cx="2074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79562" y="-82550"/>
            <a:ext cx="99124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Precipitation in Warm Clouds 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24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23906" name="Picture 2" descr="cb_cal_stbarthelemy_sep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82" y="1558926"/>
            <a:ext cx="6421437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8" name="Oval 4"/>
          <p:cNvSpPr>
            <a:spLocks noChangeArrowheads="1"/>
          </p:cNvSpPr>
          <p:nvPr/>
        </p:nvSpPr>
        <p:spPr bwMode="auto">
          <a:xfrm>
            <a:off x="4146818" y="2854325"/>
            <a:ext cx="63500" cy="63500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09" name="Oval 5"/>
          <p:cNvSpPr>
            <a:spLocks noChangeArrowheads="1"/>
          </p:cNvSpPr>
          <p:nvPr/>
        </p:nvSpPr>
        <p:spPr bwMode="auto">
          <a:xfrm>
            <a:off x="4134118" y="3997325"/>
            <a:ext cx="228600" cy="228600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Oval 6"/>
          <p:cNvSpPr>
            <a:spLocks noChangeArrowheads="1"/>
          </p:cNvSpPr>
          <p:nvPr/>
        </p:nvSpPr>
        <p:spPr bwMode="auto">
          <a:xfrm>
            <a:off x="4030932" y="31591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4107132" y="33115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2" name="Oval 8"/>
          <p:cNvSpPr>
            <a:spLocks noChangeArrowheads="1"/>
          </p:cNvSpPr>
          <p:nvPr/>
        </p:nvSpPr>
        <p:spPr bwMode="auto">
          <a:xfrm>
            <a:off x="4335732" y="33115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3" name="Oval 9"/>
          <p:cNvSpPr>
            <a:spLocks noChangeArrowheads="1"/>
          </p:cNvSpPr>
          <p:nvPr/>
        </p:nvSpPr>
        <p:spPr bwMode="auto">
          <a:xfrm>
            <a:off x="4134118" y="30067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4" name="Oval 10"/>
          <p:cNvSpPr>
            <a:spLocks noChangeArrowheads="1"/>
          </p:cNvSpPr>
          <p:nvPr/>
        </p:nvSpPr>
        <p:spPr bwMode="auto">
          <a:xfrm>
            <a:off x="4057918" y="33877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5" name="Oval 11"/>
          <p:cNvSpPr>
            <a:spLocks noChangeArrowheads="1"/>
          </p:cNvSpPr>
          <p:nvPr/>
        </p:nvSpPr>
        <p:spPr bwMode="auto">
          <a:xfrm>
            <a:off x="4057918" y="34639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6" name="Oval 12"/>
          <p:cNvSpPr>
            <a:spLocks noChangeArrowheads="1"/>
          </p:cNvSpPr>
          <p:nvPr/>
        </p:nvSpPr>
        <p:spPr bwMode="auto">
          <a:xfrm>
            <a:off x="4210319" y="3448051"/>
            <a:ext cx="92075" cy="92075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7" name="Oval 13"/>
          <p:cNvSpPr>
            <a:spLocks noChangeArrowheads="1"/>
          </p:cNvSpPr>
          <p:nvPr/>
        </p:nvSpPr>
        <p:spPr bwMode="auto">
          <a:xfrm>
            <a:off x="4438918" y="31591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8" name="Oval 14"/>
          <p:cNvSpPr>
            <a:spLocks noChangeArrowheads="1"/>
          </p:cNvSpPr>
          <p:nvPr/>
        </p:nvSpPr>
        <p:spPr bwMode="auto">
          <a:xfrm>
            <a:off x="4335732" y="34639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9" name="Oval 15"/>
          <p:cNvSpPr>
            <a:spLocks noChangeArrowheads="1"/>
          </p:cNvSpPr>
          <p:nvPr/>
        </p:nvSpPr>
        <p:spPr bwMode="auto">
          <a:xfrm>
            <a:off x="4488132" y="36163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0" name="Oval 16"/>
          <p:cNvSpPr>
            <a:spLocks noChangeArrowheads="1"/>
          </p:cNvSpPr>
          <p:nvPr/>
        </p:nvSpPr>
        <p:spPr bwMode="auto">
          <a:xfrm>
            <a:off x="4134118" y="35401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1" name="Oval 17"/>
          <p:cNvSpPr>
            <a:spLocks noChangeArrowheads="1"/>
          </p:cNvSpPr>
          <p:nvPr/>
        </p:nvSpPr>
        <p:spPr bwMode="auto">
          <a:xfrm>
            <a:off x="4210318" y="35401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2" name="Oval 18"/>
          <p:cNvSpPr>
            <a:spLocks noChangeArrowheads="1"/>
          </p:cNvSpPr>
          <p:nvPr/>
        </p:nvSpPr>
        <p:spPr bwMode="auto">
          <a:xfrm>
            <a:off x="4259532" y="35401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3" name="Oval 19"/>
          <p:cNvSpPr>
            <a:spLocks noChangeArrowheads="1"/>
          </p:cNvSpPr>
          <p:nvPr/>
        </p:nvSpPr>
        <p:spPr bwMode="auto">
          <a:xfrm>
            <a:off x="4210318" y="3589337"/>
            <a:ext cx="26988" cy="26988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4" name="Oval 20"/>
          <p:cNvSpPr>
            <a:spLocks noChangeArrowheads="1"/>
          </p:cNvSpPr>
          <p:nvPr/>
        </p:nvSpPr>
        <p:spPr bwMode="auto">
          <a:xfrm>
            <a:off x="4362718" y="3589337"/>
            <a:ext cx="26988" cy="26988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5" name="Oval 21"/>
          <p:cNvSpPr>
            <a:spLocks noChangeArrowheads="1"/>
          </p:cNvSpPr>
          <p:nvPr/>
        </p:nvSpPr>
        <p:spPr bwMode="auto">
          <a:xfrm>
            <a:off x="4107132" y="36925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6" name="Oval 22"/>
          <p:cNvSpPr>
            <a:spLocks noChangeArrowheads="1"/>
          </p:cNvSpPr>
          <p:nvPr/>
        </p:nvSpPr>
        <p:spPr bwMode="auto">
          <a:xfrm>
            <a:off x="4286518" y="37687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7" name="Oval 23"/>
          <p:cNvSpPr>
            <a:spLocks noChangeArrowheads="1"/>
          </p:cNvSpPr>
          <p:nvPr/>
        </p:nvSpPr>
        <p:spPr bwMode="auto">
          <a:xfrm>
            <a:off x="4134118" y="37687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8" name="Oval 24"/>
          <p:cNvSpPr>
            <a:spLocks noChangeArrowheads="1"/>
          </p:cNvSpPr>
          <p:nvPr/>
        </p:nvSpPr>
        <p:spPr bwMode="auto">
          <a:xfrm>
            <a:off x="4411932" y="3817937"/>
            <a:ext cx="26987" cy="26988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29" name="Oval 25"/>
          <p:cNvSpPr>
            <a:spLocks noChangeArrowheads="1"/>
          </p:cNvSpPr>
          <p:nvPr/>
        </p:nvSpPr>
        <p:spPr bwMode="auto">
          <a:xfrm>
            <a:off x="4286518" y="36925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0" name="Line 26"/>
          <p:cNvSpPr>
            <a:spLocks noChangeShapeType="1"/>
          </p:cNvSpPr>
          <p:nvPr/>
        </p:nvSpPr>
        <p:spPr bwMode="auto">
          <a:xfrm>
            <a:off x="4210318" y="3006725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1" name="Line 27"/>
          <p:cNvSpPr>
            <a:spLocks noChangeShapeType="1"/>
          </p:cNvSpPr>
          <p:nvPr/>
        </p:nvSpPr>
        <p:spPr bwMode="auto">
          <a:xfrm>
            <a:off x="4210318" y="3616325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2" name="Oval 28"/>
          <p:cNvSpPr>
            <a:spLocks noChangeArrowheads="1"/>
          </p:cNvSpPr>
          <p:nvPr/>
        </p:nvSpPr>
        <p:spPr bwMode="auto">
          <a:xfrm>
            <a:off x="4134118" y="27019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3" name="Oval 29"/>
          <p:cNvSpPr>
            <a:spLocks noChangeArrowheads="1"/>
          </p:cNvSpPr>
          <p:nvPr/>
        </p:nvSpPr>
        <p:spPr bwMode="auto">
          <a:xfrm>
            <a:off x="4259532" y="28543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4" name="Oval 30"/>
          <p:cNvSpPr>
            <a:spLocks noChangeArrowheads="1"/>
          </p:cNvSpPr>
          <p:nvPr/>
        </p:nvSpPr>
        <p:spPr bwMode="auto">
          <a:xfrm>
            <a:off x="4057918" y="28543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5" name="Oval 31"/>
          <p:cNvSpPr>
            <a:spLocks noChangeArrowheads="1"/>
          </p:cNvSpPr>
          <p:nvPr/>
        </p:nvSpPr>
        <p:spPr bwMode="auto">
          <a:xfrm>
            <a:off x="4488132" y="30067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6" name="Oval 32"/>
          <p:cNvSpPr>
            <a:spLocks noChangeArrowheads="1"/>
          </p:cNvSpPr>
          <p:nvPr/>
        </p:nvSpPr>
        <p:spPr bwMode="auto">
          <a:xfrm>
            <a:off x="4259532" y="27781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7" name="Oval 33"/>
          <p:cNvSpPr>
            <a:spLocks noChangeArrowheads="1"/>
          </p:cNvSpPr>
          <p:nvPr/>
        </p:nvSpPr>
        <p:spPr bwMode="auto">
          <a:xfrm>
            <a:off x="3981718" y="30067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8" name="Oval 34"/>
          <p:cNvSpPr>
            <a:spLocks noChangeArrowheads="1"/>
          </p:cNvSpPr>
          <p:nvPr/>
        </p:nvSpPr>
        <p:spPr bwMode="auto">
          <a:xfrm>
            <a:off x="3905518" y="27781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39" name="Oval 35"/>
          <p:cNvSpPr>
            <a:spLocks noChangeArrowheads="1"/>
          </p:cNvSpPr>
          <p:nvPr/>
        </p:nvSpPr>
        <p:spPr bwMode="auto">
          <a:xfrm>
            <a:off x="4335732" y="30067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0" name="Oval 36"/>
          <p:cNvSpPr>
            <a:spLocks noChangeArrowheads="1"/>
          </p:cNvSpPr>
          <p:nvPr/>
        </p:nvSpPr>
        <p:spPr bwMode="auto">
          <a:xfrm>
            <a:off x="4488132" y="28543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1" name="Oval 37"/>
          <p:cNvSpPr>
            <a:spLocks noChangeArrowheads="1"/>
          </p:cNvSpPr>
          <p:nvPr/>
        </p:nvSpPr>
        <p:spPr bwMode="auto">
          <a:xfrm>
            <a:off x="3905518" y="31591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2" name="Oval 38"/>
          <p:cNvSpPr>
            <a:spLocks noChangeArrowheads="1"/>
          </p:cNvSpPr>
          <p:nvPr/>
        </p:nvSpPr>
        <p:spPr bwMode="auto">
          <a:xfrm>
            <a:off x="4488132" y="33115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3" name="Oval 39"/>
          <p:cNvSpPr>
            <a:spLocks noChangeArrowheads="1"/>
          </p:cNvSpPr>
          <p:nvPr/>
        </p:nvSpPr>
        <p:spPr bwMode="auto">
          <a:xfrm>
            <a:off x="4640532" y="31591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4" name="Oval 40"/>
          <p:cNvSpPr>
            <a:spLocks noChangeArrowheads="1"/>
          </p:cNvSpPr>
          <p:nvPr/>
        </p:nvSpPr>
        <p:spPr bwMode="auto">
          <a:xfrm>
            <a:off x="4057918" y="33115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5" name="Oval 41"/>
          <p:cNvSpPr>
            <a:spLocks noChangeArrowheads="1"/>
          </p:cNvSpPr>
          <p:nvPr/>
        </p:nvSpPr>
        <p:spPr bwMode="auto">
          <a:xfrm>
            <a:off x="4210318" y="31591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6" name="Oval 42"/>
          <p:cNvSpPr>
            <a:spLocks noChangeArrowheads="1"/>
          </p:cNvSpPr>
          <p:nvPr/>
        </p:nvSpPr>
        <p:spPr bwMode="auto">
          <a:xfrm>
            <a:off x="4259532" y="31591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7" name="Oval 43"/>
          <p:cNvSpPr>
            <a:spLocks noChangeArrowheads="1"/>
          </p:cNvSpPr>
          <p:nvPr/>
        </p:nvSpPr>
        <p:spPr bwMode="auto">
          <a:xfrm>
            <a:off x="4210318" y="30829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48" name="Text Box 44"/>
          <p:cNvSpPr txBox="1">
            <a:spLocks noChangeArrowheads="1"/>
          </p:cNvSpPr>
          <p:nvPr/>
        </p:nvSpPr>
        <p:spPr bwMode="auto">
          <a:xfrm>
            <a:off x="4558812" y="2625726"/>
            <a:ext cx="18176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200" b="1"/>
              <a:t>Large Cloud Drop (55 um)</a:t>
            </a:r>
          </a:p>
        </p:txBody>
      </p:sp>
      <p:sp>
        <p:nvSpPr>
          <p:cNvPr id="123949" name="Text Box 45"/>
          <p:cNvSpPr txBox="1">
            <a:spLocks noChangeArrowheads="1"/>
          </p:cNvSpPr>
          <p:nvPr/>
        </p:nvSpPr>
        <p:spPr bwMode="auto">
          <a:xfrm>
            <a:off x="4614209" y="3265488"/>
            <a:ext cx="14972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200" b="1"/>
              <a:t>Small Drop (100 um)</a:t>
            </a:r>
          </a:p>
        </p:txBody>
      </p:sp>
      <p:sp>
        <p:nvSpPr>
          <p:cNvPr id="123950" name="Text Box 46"/>
          <p:cNvSpPr txBox="1">
            <a:spLocks noChangeArrowheads="1"/>
          </p:cNvSpPr>
          <p:nvPr/>
        </p:nvSpPr>
        <p:spPr bwMode="auto">
          <a:xfrm>
            <a:off x="4412364" y="3921126"/>
            <a:ext cx="15453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200" b="1"/>
              <a:t>Rain Drop  (1000 um)</a:t>
            </a:r>
          </a:p>
        </p:txBody>
      </p:sp>
      <p:sp>
        <p:nvSpPr>
          <p:cNvPr id="123951" name="Oval 47"/>
          <p:cNvSpPr>
            <a:spLocks noChangeArrowheads="1"/>
          </p:cNvSpPr>
          <p:nvPr/>
        </p:nvSpPr>
        <p:spPr bwMode="auto">
          <a:xfrm>
            <a:off x="2991118" y="33115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2" name="Oval 48"/>
          <p:cNvSpPr>
            <a:spLocks noChangeArrowheads="1"/>
          </p:cNvSpPr>
          <p:nvPr/>
        </p:nvSpPr>
        <p:spPr bwMode="auto">
          <a:xfrm>
            <a:off x="3143518" y="34639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3" name="Oval 49"/>
          <p:cNvSpPr>
            <a:spLocks noChangeArrowheads="1"/>
          </p:cNvSpPr>
          <p:nvPr/>
        </p:nvSpPr>
        <p:spPr bwMode="auto">
          <a:xfrm>
            <a:off x="3295918" y="36163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4" name="Oval 50"/>
          <p:cNvSpPr>
            <a:spLocks noChangeArrowheads="1"/>
          </p:cNvSpPr>
          <p:nvPr/>
        </p:nvSpPr>
        <p:spPr bwMode="auto">
          <a:xfrm>
            <a:off x="3448318" y="37687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5" name="Oval 51"/>
          <p:cNvSpPr>
            <a:spLocks noChangeArrowheads="1"/>
          </p:cNvSpPr>
          <p:nvPr/>
        </p:nvSpPr>
        <p:spPr bwMode="auto">
          <a:xfrm>
            <a:off x="3268932" y="37687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6" name="Oval 52"/>
          <p:cNvSpPr>
            <a:spLocks noChangeArrowheads="1"/>
          </p:cNvSpPr>
          <p:nvPr/>
        </p:nvSpPr>
        <p:spPr bwMode="auto">
          <a:xfrm>
            <a:off x="2991118" y="35401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7" name="Oval 53"/>
          <p:cNvSpPr>
            <a:spLocks noChangeArrowheads="1"/>
          </p:cNvSpPr>
          <p:nvPr/>
        </p:nvSpPr>
        <p:spPr bwMode="auto">
          <a:xfrm>
            <a:off x="3067318" y="36925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8" name="Oval 54"/>
          <p:cNvSpPr>
            <a:spLocks noChangeArrowheads="1"/>
          </p:cNvSpPr>
          <p:nvPr/>
        </p:nvSpPr>
        <p:spPr bwMode="auto">
          <a:xfrm>
            <a:off x="2838718" y="36163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59" name="Oval 55"/>
          <p:cNvSpPr>
            <a:spLocks noChangeArrowheads="1"/>
          </p:cNvSpPr>
          <p:nvPr/>
        </p:nvSpPr>
        <p:spPr bwMode="auto">
          <a:xfrm>
            <a:off x="2838718" y="3768726"/>
            <a:ext cx="26988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60" name="Oval 56"/>
          <p:cNvSpPr>
            <a:spLocks noChangeArrowheads="1"/>
          </p:cNvSpPr>
          <p:nvPr/>
        </p:nvSpPr>
        <p:spPr bwMode="auto">
          <a:xfrm>
            <a:off x="3040332" y="37687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61" name="Oval 57"/>
          <p:cNvSpPr>
            <a:spLocks noChangeArrowheads="1"/>
          </p:cNvSpPr>
          <p:nvPr/>
        </p:nvSpPr>
        <p:spPr bwMode="auto">
          <a:xfrm>
            <a:off x="3192732" y="3616326"/>
            <a:ext cx="26987" cy="26987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62" name="Text Box 58"/>
          <p:cNvSpPr txBox="1">
            <a:spLocks noChangeArrowheads="1"/>
          </p:cNvSpPr>
          <p:nvPr/>
        </p:nvSpPr>
        <p:spPr bwMode="auto">
          <a:xfrm>
            <a:off x="1049586" y="3540126"/>
            <a:ext cx="147482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200" b="1"/>
              <a:t>Cloud Drop  (10 um)</a:t>
            </a:r>
          </a:p>
        </p:txBody>
      </p:sp>
      <p:sp>
        <p:nvSpPr>
          <p:cNvPr id="123964" name="Text Box 60"/>
          <p:cNvSpPr txBox="1">
            <a:spLocks noChangeArrowheads="1"/>
          </p:cNvSpPr>
          <p:nvPr/>
        </p:nvSpPr>
        <p:spPr bwMode="auto">
          <a:xfrm>
            <a:off x="-285482" y="6069013"/>
            <a:ext cx="80772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500" b="1" dirty="0">
                <a:solidFill>
                  <a:srgbClr val="FF0000"/>
                </a:solidFill>
                <a:latin typeface="Tahoma" panose="020B0604030504040204" pitchFamily="34" charset="0"/>
              </a:rPr>
              <a:t>BIG drops fall FASTER than SMALL drops!!!!</a:t>
            </a:r>
          </a:p>
        </p:txBody>
      </p:sp>
      <p:sp>
        <p:nvSpPr>
          <p:cNvPr id="63" name="Title 1"/>
          <p:cNvSpPr txBox="1">
            <a:spLocks/>
          </p:cNvSpPr>
          <p:nvPr/>
        </p:nvSpPr>
        <p:spPr>
          <a:xfrm>
            <a:off x="5165502" y="-82550"/>
            <a:ext cx="6476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Collision-Coalescence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>
          <a:xfrm>
            <a:off x="7572625" y="1471410"/>
            <a:ext cx="4369166" cy="52513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3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Terminal Velocity </a:t>
            </a:r>
            <a:r>
              <a:rPr lang="en-US" altLang="en-US" sz="3300" dirty="0" smtClean="0"/>
              <a:t>matters</a:t>
            </a:r>
          </a:p>
          <a:p>
            <a:pPr lvl="1"/>
            <a:r>
              <a:rPr lang="en-US" altLang="en-US" sz="2900" dirty="0" smtClean="0"/>
              <a:t>the highest velocity attainable by an object as it falls through the air.</a:t>
            </a:r>
          </a:p>
          <a:p>
            <a:pPr lvl="1"/>
            <a:endParaRPr lang="en-US" altLang="en-US" sz="2900" dirty="0" smtClean="0"/>
          </a:p>
          <a:p>
            <a:pPr lvl="1"/>
            <a:r>
              <a:rPr lang="en-US" altLang="en-US" sz="2900" dirty="0" smtClean="0"/>
              <a:t>Sum of the </a:t>
            </a:r>
            <a:r>
              <a:rPr lang="en-US" altLang="en-US" sz="2900" b="1" dirty="0" smtClean="0">
                <a:solidFill>
                  <a:srgbClr val="FF0066"/>
                </a:solidFill>
              </a:rPr>
              <a:t>drag force </a:t>
            </a:r>
            <a:r>
              <a:rPr lang="en-US" altLang="en-US" sz="2900" dirty="0" smtClean="0"/>
              <a:t>and </a:t>
            </a:r>
            <a:r>
              <a:rPr lang="en-US" altLang="en-US" sz="2900" b="1" dirty="0" smtClean="0">
                <a:solidFill>
                  <a:srgbClr val="FF0066"/>
                </a:solidFill>
              </a:rPr>
              <a:t>buoyancy</a:t>
            </a:r>
            <a:r>
              <a:rPr lang="en-US" altLang="en-US" sz="2900" dirty="0" smtClean="0"/>
              <a:t> equals the downward force of </a:t>
            </a:r>
            <a:r>
              <a:rPr lang="en-US" altLang="en-US" sz="2900" b="1" dirty="0" smtClean="0">
                <a:solidFill>
                  <a:srgbClr val="FF0066"/>
                </a:solidFill>
              </a:rPr>
              <a:t>gravity</a:t>
            </a:r>
            <a:r>
              <a:rPr lang="en-US" altLang="en-US" sz="2900" dirty="0" smtClean="0"/>
              <a:t>.</a:t>
            </a:r>
          </a:p>
          <a:p>
            <a:pPr lvl="1"/>
            <a:endParaRPr lang="en-US" altLang="en-US" sz="2900" dirty="0"/>
          </a:p>
          <a:p>
            <a:pPr lvl="1"/>
            <a:r>
              <a:rPr lang="en-US" altLang="en-US" sz="2900" dirty="0" smtClean="0"/>
              <a:t>If cloud drops were all the same size could they bump into each other?</a:t>
            </a:r>
          </a:p>
          <a:p>
            <a:pPr lvl="2"/>
            <a:r>
              <a:rPr lang="en-US" altLang="en-US" sz="4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</a:p>
          <a:p>
            <a:endParaRPr lang="en-US" altLang="en-US" sz="3300" dirty="0" smtClean="0"/>
          </a:p>
        </p:txBody>
      </p:sp>
    </p:spTree>
    <p:extLst>
      <p:ext uri="{BB962C8B-B14F-4D97-AF65-F5344CB8AC3E}">
        <p14:creationId xmlns:p14="http://schemas.microsoft.com/office/powerpoint/2010/main" val="287802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3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3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3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2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2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2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2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2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123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123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1239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2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2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123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123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123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2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2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2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2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2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2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2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2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2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12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12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2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123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12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12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12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12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12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123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500"/>
                                        <p:tgtEl>
                                          <p:spTgt spid="12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0" dur="500"/>
                                        <p:tgtEl>
                                          <p:spTgt spid="123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animBg="1"/>
      <p:bldP spid="123908" grpId="1" animBg="1"/>
      <p:bldP spid="123908" grpId="2" animBg="1"/>
      <p:bldP spid="123909" grpId="0" animBg="1"/>
      <p:bldP spid="123910" grpId="0" animBg="1"/>
      <p:bldP spid="123911" grpId="0" animBg="1"/>
      <p:bldP spid="123912" grpId="0" animBg="1"/>
      <p:bldP spid="123913" grpId="0" animBg="1"/>
      <p:bldP spid="123913" grpId="1" animBg="1"/>
      <p:bldP spid="123915" grpId="0" animBg="1"/>
      <p:bldP spid="123916" grpId="0" animBg="1"/>
      <p:bldP spid="123916" grpId="1" animBg="1"/>
      <p:bldP spid="123916" grpId="2" animBg="1"/>
      <p:bldP spid="123917" grpId="0" animBg="1"/>
      <p:bldP spid="123918" grpId="0" animBg="1"/>
      <p:bldP spid="123919" grpId="0" animBg="1"/>
      <p:bldP spid="123920" grpId="0" animBg="1"/>
      <p:bldP spid="123920" grpId="1" animBg="1"/>
      <p:bldP spid="123921" grpId="0" animBg="1"/>
      <p:bldP spid="123921" grpId="1" animBg="1"/>
      <p:bldP spid="123922" grpId="0" animBg="1"/>
      <p:bldP spid="123922" grpId="1" animBg="1"/>
      <p:bldP spid="123922" grpId="2" animBg="1"/>
      <p:bldP spid="123923" grpId="0" animBg="1"/>
      <p:bldP spid="123923" grpId="1" animBg="1"/>
      <p:bldP spid="123925" grpId="0" animBg="1"/>
      <p:bldP spid="123926" grpId="0" animBg="1"/>
      <p:bldP spid="123926" grpId="1" animBg="1"/>
      <p:bldP spid="123926" grpId="2" animBg="1"/>
      <p:bldP spid="123927" grpId="0" animBg="1"/>
      <p:bldP spid="123928" grpId="0" animBg="1"/>
      <p:bldP spid="123929" grpId="0" animBg="1"/>
      <p:bldP spid="123929" grpId="1" animBg="1"/>
      <p:bldP spid="123929" grpId="2" animBg="1"/>
      <p:bldP spid="123930" grpId="0" animBg="1"/>
      <p:bldP spid="123930" grpId="1" animBg="1"/>
      <p:bldP spid="123930" grpId="2" animBg="1"/>
      <p:bldP spid="123931" grpId="0" animBg="1"/>
      <p:bldP spid="123932" grpId="0" animBg="1"/>
      <p:bldP spid="123933" grpId="0" animBg="1"/>
      <p:bldP spid="123934" grpId="0" animBg="1"/>
      <p:bldP spid="123935" grpId="0" animBg="1"/>
      <p:bldP spid="123936" grpId="0" animBg="1"/>
      <p:bldP spid="123937" grpId="0" animBg="1"/>
      <p:bldP spid="123938" grpId="0" animBg="1"/>
      <p:bldP spid="123939" grpId="0" animBg="1"/>
      <p:bldP spid="123940" grpId="0" animBg="1"/>
      <p:bldP spid="123941" grpId="0" animBg="1"/>
      <p:bldP spid="123942" grpId="0" animBg="1"/>
      <p:bldP spid="123943" grpId="0" animBg="1"/>
      <p:bldP spid="123945" grpId="0" animBg="1"/>
      <p:bldP spid="123945" grpId="1" animBg="1"/>
      <p:bldP spid="123946" grpId="0" animBg="1"/>
      <p:bldP spid="123946" grpId="1" animBg="1"/>
      <p:bldP spid="123946" grpId="2" animBg="1"/>
      <p:bldP spid="123947" grpId="0" animBg="1"/>
      <p:bldP spid="123947" grpId="1" animBg="1"/>
      <p:bldP spid="123948" grpId="0"/>
      <p:bldP spid="123949" grpId="0"/>
      <p:bldP spid="123950" grpId="0"/>
      <p:bldP spid="123951" grpId="0" animBg="1"/>
      <p:bldP spid="123952" grpId="0" animBg="1"/>
      <p:bldP spid="123953" grpId="0" animBg="1"/>
      <p:bldP spid="123954" grpId="0" animBg="1"/>
      <p:bldP spid="123955" grpId="0" animBg="1"/>
      <p:bldP spid="123956" grpId="0" animBg="1"/>
      <p:bldP spid="123957" grpId="0" animBg="1"/>
      <p:bldP spid="123958" grpId="0" animBg="1"/>
      <p:bldP spid="123959" grpId="0" animBg="1"/>
      <p:bldP spid="123960" grpId="0" animBg="1"/>
      <p:bldP spid="123961" grpId="0" animBg="1"/>
      <p:bldP spid="1239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165502" y="-82550"/>
            <a:ext cx="6476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Precipitation Summary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1403321" y="1787901"/>
            <a:ext cx="3962400" cy="35814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6842959" y="1924569"/>
            <a:ext cx="4800600" cy="35814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468824" y="1144705"/>
            <a:ext cx="1992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66"/>
                </a:solidFill>
              </a:rPr>
              <a:t>Warm cloud</a:t>
            </a:r>
            <a:endParaRPr lang="en-US" sz="2800" b="1" dirty="0">
              <a:solidFill>
                <a:srgbClr val="FF00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64065" y="1191814"/>
            <a:ext cx="1745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Cold cloud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60521" y="5445501"/>
            <a:ext cx="13484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Water vapor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965438" y="2331697"/>
            <a:ext cx="13484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Water vapor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784315" y="2381769"/>
            <a:ext cx="13484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Water vapor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063594" y="5612946"/>
            <a:ext cx="13484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Water vapor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54547" y="3567969"/>
            <a:ext cx="960391" cy="64633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Water </a:t>
            </a:r>
          </a:p>
          <a:p>
            <a:pPr algn="ctr"/>
            <a:r>
              <a:rPr lang="en-US" dirty="0" smtClean="0"/>
              <a:t>droplets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971128" y="2947658"/>
            <a:ext cx="1237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EVAPORATION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230575" y="2930437"/>
            <a:ext cx="13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CONDENSATION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621044" y="3663186"/>
            <a:ext cx="140833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Large and heavy </a:t>
            </a:r>
          </a:p>
          <a:p>
            <a:pPr algn="ctr"/>
            <a:r>
              <a:rPr lang="en-US" sz="1400" dirty="0" smtClean="0"/>
              <a:t>enough to fall ?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146958" y="4302500"/>
            <a:ext cx="441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YES</a:t>
            </a:r>
            <a:endParaRPr lang="en-US" sz="1400" dirty="0"/>
          </a:p>
        </p:txBody>
      </p:sp>
      <p:sp>
        <p:nvSpPr>
          <p:cNvPr id="22" name="Up Arrow 21"/>
          <p:cNvSpPr/>
          <p:nvPr/>
        </p:nvSpPr>
        <p:spPr>
          <a:xfrm rot="10800000">
            <a:off x="4041213" y="3640156"/>
            <a:ext cx="637632" cy="2719742"/>
          </a:xfrm>
          <a:prstGeom prst="upArrow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953733" y="5548806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RAIN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57616" y="2922357"/>
            <a:ext cx="1237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EVAPORATION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8991835" y="2916909"/>
            <a:ext cx="1210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SUBLIMATION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7393976" y="4331560"/>
            <a:ext cx="13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CONDENSATION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8837054" y="4331559"/>
            <a:ext cx="1210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SUBLIMATION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7282056" y="3392103"/>
            <a:ext cx="146304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Supercooled</a:t>
            </a:r>
          </a:p>
          <a:p>
            <a:pPr algn="ctr"/>
            <a:r>
              <a:rPr lang="en-US" dirty="0" smtClean="0"/>
              <a:t>water droplets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8837054" y="3381715"/>
            <a:ext cx="109728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Ice crystals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0263980" y="3341037"/>
            <a:ext cx="128016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Large and heavy </a:t>
            </a:r>
          </a:p>
          <a:p>
            <a:pPr algn="ctr"/>
            <a:r>
              <a:rPr lang="en-US" sz="1400" dirty="0" smtClean="0"/>
              <a:t>enough to fall ?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10669140" y="3836761"/>
            <a:ext cx="441019" cy="54864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YES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10386338" y="5353569"/>
            <a:ext cx="1016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SNOW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52185" y="4397752"/>
            <a:ext cx="13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CONDENSATION</a:t>
            </a:r>
            <a:endParaRPr lang="en-US" sz="1400" dirty="0"/>
          </a:p>
        </p:txBody>
      </p:sp>
      <p:sp>
        <p:nvSpPr>
          <p:cNvPr id="34" name="Up Arrow 33"/>
          <p:cNvSpPr/>
          <p:nvPr/>
        </p:nvSpPr>
        <p:spPr>
          <a:xfrm>
            <a:off x="2229942" y="4132874"/>
            <a:ext cx="609600" cy="1833796"/>
          </a:xfrm>
          <a:prstGeom prst="upArrow">
            <a:avLst/>
          </a:prstGeom>
          <a:solidFill>
            <a:srgbClr val="FF3399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Up Arrow 34"/>
          <p:cNvSpPr/>
          <p:nvPr/>
        </p:nvSpPr>
        <p:spPr>
          <a:xfrm rot="2587897">
            <a:off x="2522465" y="2621196"/>
            <a:ext cx="366597" cy="1033241"/>
          </a:xfrm>
          <a:prstGeom prst="upArrow">
            <a:avLst/>
          </a:prstGeom>
          <a:solidFill>
            <a:srgbClr val="FF3399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Up Arrow 35"/>
          <p:cNvSpPr/>
          <p:nvPr/>
        </p:nvSpPr>
        <p:spPr>
          <a:xfrm rot="13218231">
            <a:off x="3302469" y="2628031"/>
            <a:ext cx="366597" cy="1316086"/>
          </a:xfrm>
          <a:prstGeom prst="upArrow">
            <a:avLst/>
          </a:prstGeom>
          <a:solidFill>
            <a:srgbClr val="FF3399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Up Arrow 36"/>
          <p:cNvSpPr/>
          <p:nvPr/>
        </p:nvSpPr>
        <p:spPr>
          <a:xfrm rot="5400000">
            <a:off x="3144000" y="3672817"/>
            <a:ext cx="366597" cy="624723"/>
          </a:xfrm>
          <a:prstGeom prst="upArrow">
            <a:avLst/>
          </a:prstGeom>
          <a:solidFill>
            <a:srgbClr val="FF3399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Up Arrow 37"/>
          <p:cNvSpPr/>
          <p:nvPr/>
        </p:nvSpPr>
        <p:spPr>
          <a:xfrm rot="20428609">
            <a:off x="8069914" y="4016878"/>
            <a:ext cx="366597" cy="1593477"/>
          </a:xfrm>
          <a:prstGeom prst="upArrow">
            <a:avLst/>
          </a:prstGeom>
          <a:solidFill>
            <a:srgbClr val="FF0066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Up Arrow 38"/>
          <p:cNvSpPr/>
          <p:nvPr/>
        </p:nvSpPr>
        <p:spPr>
          <a:xfrm rot="2384616">
            <a:off x="8263297" y="2487961"/>
            <a:ext cx="366597" cy="950748"/>
          </a:xfrm>
          <a:prstGeom prst="upArrow">
            <a:avLst/>
          </a:prstGeom>
          <a:solidFill>
            <a:srgbClr val="FF0066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Up Arrow 39"/>
          <p:cNvSpPr/>
          <p:nvPr/>
        </p:nvSpPr>
        <p:spPr>
          <a:xfrm rot="1012233">
            <a:off x="9010285" y="3760152"/>
            <a:ext cx="366597" cy="1807723"/>
          </a:xfrm>
          <a:prstGeom prst="upArrow">
            <a:avLst/>
          </a:prstGeom>
          <a:solidFill>
            <a:srgbClr val="FF0066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Up Arrow 40"/>
          <p:cNvSpPr/>
          <p:nvPr/>
        </p:nvSpPr>
        <p:spPr>
          <a:xfrm rot="10231451">
            <a:off x="9320053" y="2757053"/>
            <a:ext cx="366597" cy="614680"/>
          </a:xfrm>
          <a:prstGeom prst="upArrow">
            <a:avLst/>
          </a:prstGeom>
          <a:solidFill>
            <a:srgbClr val="FF0066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Up Arrow 41"/>
          <p:cNvSpPr/>
          <p:nvPr/>
        </p:nvSpPr>
        <p:spPr>
          <a:xfrm rot="10800000">
            <a:off x="10575543" y="3084326"/>
            <a:ext cx="637632" cy="3117742"/>
          </a:xfrm>
          <a:prstGeom prst="upArrow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Up Arrow 42"/>
          <p:cNvSpPr/>
          <p:nvPr/>
        </p:nvSpPr>
        <p:spPr>
          <a:xfrm rot="5400000">
            <a:off x="9945009" y="3417261"/>
            <a:ext cx="366597" cy="387947"/>
          </a:xfrm>
          <a:prstGeom prst="upArrow">
            <a:avLst/>
          </a:prstGeom>
          <a:solidFill>
            <a:srgbClr val="FF0066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1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/>
      <p:bldP spid="22" grpId="0" animBg="1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579" y="1136559"/>
            <a:ext cx="7788095" cy="5478553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sz="3300" dirty="0" smtClean="0"/>
              <a:t>Weather Modification is Termed “</a:t>
            </a:r>
            <a:r>
              <a:rPr lang="en-US" altLang="en-US" sz="3300" b="1" dirty="0" smtClean="0">
                <a:solidFill>
                  <a:srgbClr val="FF0066"/>
                </a:solidFill>
              </a:rPr>
              <a:t>WX-Mod</a:t>
            </a:r>
            <a:r>
              <a:rPr lang="en-US" altLang="en-US" sz="3300" dirty="0" smtClean="0"/>
              <a:t>”</a:t>
            </a:r>
            <a:endParaRPr lang="en-US" altLang="en-US" sz="3300" dirty="0"/>
          </a:p>
          <a:p>
            <a:pPr lvl="1"/>
            <a:endParaRPr lang="en-US" altLang="en-US" sz="29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en-US" altLang="en-US" sz="3300" dirty="0"/>
              <a:t>“</a:t>
            </a:r>
            <a:r>
              <a:rPr lang="en-US" altLang="en-US" sz="33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Fake Ice</a:t>
            </a:r>
            <a:r>
              <a:rPr lang="en-US" altLang="en-US" sz="3300" dirty="0"/>
              <a:t>” to simulate the Bergeron </a:t>
            </a:r>
            <a:r>
              <a:rPr lang="en-US" altLang="en-US" sz="3300" dirty="0" smtClean="0"/>
              <a:t>Process </a:t>
            </a:r>
            <a:endParaRPr lang="en-US" altLang="en-US" sz="3300" dirty="0"/>
          </a:p>
          <a:p>
            <a:pPr lvl="1"/>
            <a:r>
              <a:rPr lang="en-US" altLang="en-US" sz="2900" dirty="0"/>
              <a:t>Dry </a:t>
            </a:r>
            <a:r>
              <a:rPr lang="en-US" altLang="en-US" sz="2900" dirty="0" smtClean="0"/>
              <a:t>Ice or Silver Iodide</a:t>
            </a:r>
            <a:endParaRPr lang="en-US" altLang="en-US" sz="2900" dirty="0"/>
          </a:p>
          <a:p>
            <a:pPr>
              <a:lnSpc>
                <a:spcPct val="80000"/>
              </a:lnSpc>
            </a:pPr>
            <a:endParaRPr lang="en-US" altLang="en-US" sz="3600" dirty="0" smtClean="0"/>
          </a:p>
          <a:p>
            <a:pPr>
              <a:lnSpc>
                <a:spcPct val="80000"/>
              </a:lnSpc>
            </a:pPr>
            <a:r>
              <a:rPr lang="en-US" altLang="en-US" sz="3600" dirty="0" smtClean="0"/>
              <a:t>Hard </a:t>
            </a:r>
            <a:r>
              <a:rPr lang="en-US" altLang="en-US" sz="3600" dirty="0"/>
              <a:t>to “</a:t>
            </a:r>
            <a:r>
              <a:rPr lang="en-US" altLang="en-US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prove</a:t>
            </a:r>
            <a:r>
              <a:rPr lang="en-US" altLang="en-US" sz="3600" dirty="0"/>
              <a:t>” that it actually worked.</a:t>
            </a:r>
          </a:p>
          <a:p>
            <a:pPr>
              <a:lnSpc>
                <a:spcPct val="80000"/>
              </a:lnSpc>
            </a:pPr>
            <a:endParaRPr lang="en-US" altLang="en-US" sz="3600" dirty="0"/>
          </a:p>
          <a:p>
            <a:pPr>
              <a:lnSpc>
                <a:spcPct val="80000"/>
              </a:lnSpc>
            </a:pPr>
            <a:r>
              <a:rPr lang="en-US" altLang="en-US" sz="3600" dirty="0"/>
              <a:t>Need the </a:t>
            </a:r>
            <a:r>
              <a:rPr lang="en-US" altLang="en-US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right ratio of cloud droplets to ice crystals</a:t>
            </a:r>
            <a:r>
              <a:rPr lang="en-US" altLang="en-US" sz="36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3600" dirty="0"/>
          </a:p>
          <a:p>
            <a:pPr>
              <a:lnSpc>
                <a:spcPct val="80000"/>
              </a:lnSpc>
            </a:pPr>
            <a:r>
              <a:rPr lang="en-US" altLang="en-US" sz="3600" dirty="0"/>
              <a:t>Concern over toxicity of </a:t>
            </a:r>
            <a:r>
              <a:rPr lang="en-US" altLang="en-US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silver iodide</a:t>
            </a:r>
            <a:r>
              <a:rPr lang="en-US" altLang="en-US" sz="36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3600" dirty="0"/>
          </a:p>
          <a:p>
            <a:pPr>
              <a:lnSpc>
                <a:spcPct val="80000"/>
              </a:lnSpc>
            </a:pPr>
            <a:r>
              <a:rPr lang="en-US" altLang="en-US" sz="3600" dirty="0"/>
              <a:t>You can “</a:t>
            </a:r>
            <a:r>
              <a:rPr lang="en-US" altLang="en-US" sz="36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overseed</a:t>
            </a:r>
            <a:r>
              <a:rPr lang="en-US" altLang="en-US" sz="3600" dirty="0"/>
              <a:t>” a cloud and too many ice crystals are formed so it doesn’t </a:t>
            </a:r>
            <a:r>
              <a:rPr lang="en-US" altLang="en-US" sz="3600" dirty="0" smtClean="0"/>
              <a:t>rain</a:t>
            </a:r>
          </a:p>
          <a:p>
            <a:pPr lvl="1">
              <a:lnSpc>
                <a:spcPct val="80000"/>
              </a:lnSpc>
            </a:pPr>
            <a:r>
              <a:rPr lang="en-US" altLang="en-US" sz="3200" dirty="0" smtClean="0"/>
              <a:t>You </a:t>
            </a:r>
            <a:r>
              <a:rPr lang="en-US" altLang="en-US" sz="3200" dirty="0"/>
              <a:t>can also “</a:t>
            </a:r>
            <a:r>
              <a:rPr lang="en-US" altLang="en-US" sz="3200" dirty="0" err="1"/>
              <a:t>overseed</a:t>
            </a:r>
            <a:r>
              <a:rPr lang="en-US" altLang="en-US" sz="3200" dirty="0"/>
              <a:t>” cold fog with dry ice to dissipate it.</a:t>
            </a:r>
          </a:p>
          <a:p>
            <a:endParaRPr lang="en-US" altLang="en-US" sz="3300" dirty="0"/>
          </a:p>
        </p:txBody>
      </p:sp>
      <p:pic>
        <p:nvPicPr>
          <p:cNvPr id="124932" name="Picture 4" descr="400px-Cloudseedingimagerevis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674" y="1136559"/>
            <a:ext cx="3656723" cy="552920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676400" y="-82550"/>
            <a:ext cx="99661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Cloud Seeding and Precipitation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05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4919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711440" y="-82550"/>
            <a:ext cx="39310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Precipitation</a:t>
            </a:r>
          </a:p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Measurement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7" y="49868"/>
            <a:ext cx="78913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A </a:t>
            </a:r>
            <a:r>
              <a:rPr lang="en-US" sz="2200" b="1" dirty="0">
                <a:solidFill>
                  <a:srgbClr val="FF0066"/>
                </a:solidFill>
              </a:rPr>
              <a:t>rain gauge</a:t>
            </a:r>
            <a:r>
              <a:rPr lang="en-US" sz="2200" dirty="0"/>
              <a:t> (also known as an </a:t>
            </a:r>
            <a:r>
              <a:rPr lang="en-US" sz="2200" b="1" dirty="0">
                <a:solidFill>
                  <a:srgbClr val="FF0066"/>
                </a:solidFill>
              </a:rPr>
              <a:t>udometer</a:t>
            </a:r>
            <a:r>
              <a:rPr lang="en-US" sz="2200" dirty="0">
                <a:solidFill>
                  <a:srgbClr val="FF0066"/>
                </a:solidFill>
              </a:rPr>
              <a:t>, </a:t>
            </a:r>
            <a:r>
              <a:rPr lang="en-US" sz="2200" b="1" dirty="0">
                <a:solidFill>
                  <a:srgbClr val="FF0066"/>
                </a:solidFill>
              </a:rPr>
              <a:t>pluviometer</a:t>
            </a:r>
            <a:r>
              <a:rPr lang="en-US" sz="2200" dirty="0">
                <a:solidFill>
                  <a:srgbClr val="FF0066"/>
                </a:solidFill>
              </a:rPr>
              <a:t>, </a:t>
            </a:r>
            <a:r>
              <a:rPr lang="en-US" sz="2200" b="1" dirty="0">
                <a:solidFill>
                  <a:srgbClr val="FF0066"/>
                </a:solidFill>
              </a:rPr>
              <a:t>ombrometer</a:t>
            </a:r>
            <a:r>
              <a:rPr lang="en-US" sz="2200" dirty="0"/>
              <a:t> </a:t>
            </a:r>
            <a:r>
              <a:rPr lang="en-US" sz="2200" dirty="0" smtClean="0"/>
              <a:t>) </a:t>
            </a:r>
            <a:r>
              <a:rPr lang="en-US" sz="2200" dirty="0"/>
              <a:t>is a type of instrument used by meteorologists and hydrologists to gather and measure the amount of liquid precipitation over a set period of time.</a:t>
            </a:r>
          </a:p>
        </p:txBody>
      </p:sp>
      <p:pic>
        <p:nvPicPr>
          <p:cNvPr id="11" name="Picture 2" descr="http://upload.wikimedia.org/wikipedia/commons/c/ca/250mm_Rain_Gau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30" y="1762046"/>
            <a:ext cx="1885298" cy="453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148393" y="1692745"/>
            <a:ext cx="252809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FF0066"/>
                </a:solidFill>
              </a:rPr>
              <a:t>The standard NWS rain gauge</a:t>
            </a:r>
            <a:r>
              <a:rPr lang="en-US" sz="2100" dirty="0" smtClean="0"/>
              <a:t>, developed </a:t>
            </a:r>
            <a:r>
              <a:rPr lang="en-US" sz="2100" dirty="0"/>
              <a:t>around the start of the 20th century, consists of a funnel emptying into a graduated cylinder, 2 cm in diameter, that fits inside a larger container which is 20 cm in diameter and 50 cm tall.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39194" y="5100811"/>
            <a:ext cx="285616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/>
              <a:t>A </a:t>
            </a:r>
            <a:r>
              <a:rPr lang="en-US" sz="2100" b="1" dirty="0">
                <a:solidFill>
                  <a:srgbClr val="FF0066"/>
                </a:solidFill>
              </a:rPr>
              <a:t>weighing-type precipitation </a:t>
            </a:r>
            <a:r>
              <a:rPr lang="en-US" sz="2100" dirty="0"/>
              <a:t>gauge consists of a storage bin, which is weighed to record the mass.</a:t>
            </a:r>
          </a:p>
        </p:txBody>
      </p:sp>
      <p:pic>
        <p:nvPicPr>
          <p:cNvPr id="18" name="Picture 4" descr="http://www.waterlog.com/media/products/H-340SDI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3" b="4110"/>
          <a:stretch/>
        </p:blipFill>
        <p:spPr bwMode="auto">
          <a:xfrm>
            <a:off x="8250494" y="1344018"/>
            <a:ext cx="3185160" cy="276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7791731" y="4309738"/>
            <a:ext cx="4354549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/>
              <a:t>The </a:t>
            </a:r>
            <a:r>
              <a:rPr lang="en-US" sz="2100" b="1" dirty="0">
                <a:solidFill>
                  <a:srgbClr val="FF0066"/>
                </a:solidFill>
              </a:rPr>
              <a:t>tipping bucket rain gauge </a:t>
            </a:r>
            <a:r>
              <a:rPr lang="en-US" sz="2100" dirty="0"/>
              <a:t>consists of a funnel that collects and channels the precipitation into a small seesaw-like container. After a pre-set amount of precipitation falls, the lever tips, dumping the collected water and sending an electrical signal.</a:t>
            </a:r>
          </a:p>
        </p:txBody>
      </p:sp>
      <p:pic>
        <p:nvPicPr>
          <p:cNvPr id="1026" name="Picture 2" descr="http://belfortinstrument.com/wp-content/uploads/2013/09/universal-rain-gaug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890" y="1578445"/>
            <a:ext cx="2379630" cy="356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81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790</Words>
  <Application>Microsoft Office PowerPoint</Application>
  <PresentationFormat>Widescreen</PresentationFormat>
  <Paragraphs>129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Britannic Bold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Windows User</cp:lastModifiedBy>
  <cp:revision>132</cp:revision>
  <dcterms:created xsi:type="dcterms:W3CDTF">2015-08-20T01:26:27Z</dcterms:created>
  <dcterms:modified xsi:type="dcterms:W3CDTF">2020-02-03T03:59:32Z</dcterms:modified>
</cp:coreProperties>
</file>