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96" r:id="rId4"/>
    <p:sldId id="298" r:id="rId5"/>
    <p:sldId id="299" r:id="rId6"/>
    <p:sldId id="301" r:id="rId7"/>
    <p:sldId id="306" r:id="rId8"/>
    <p:sldId id="302" r:id="rId9"/>
    <p:sldId id="303" r:id="rId10"/>
    <p:sldId id="312" r:id="rId11"/>
    <p:sldId id="305" r:id="rId12"/>
    <p:sldId id="308" r:id="rId13"/>
    <p:sldId id="309" r:id="rId14"/>
    <p:sldId id="310" r:id="rId15"/>
    <p:sldId id="311" r:id="rId16"/>
    <p:sldId id="313" r:id="rId17"/>
    <p:sldId id="314" r:id="rId18"/>
    <p:sldId id="315" r:id="rId19"/>
    <p:sldId id="317" r:id="rId20"/>
    <p:sldId id="321" r:id="rId21"/>
    <p:sldId id="318" r:id="rId22"/>
    <p:sldId id="319" r:id="rId23"/>
    <p:sldId id="32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55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18" autoAdjust="0"/>
    <p:restoredTop sz="94660"/>
  </p:normalViewPr>
  <p:slideViewPr>
    <p:cSldViewPr snapToGrid="0">
      <p:cViewPr varScale="1">
        <p:scale>
          <a:sx n="87" d="100"/>
          <a:sy n="87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9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1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0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3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AED-ADF3-4198-969D-1444B542D42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57991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03749" y="4558565"/>
            <a:ext cx="10184502" cy="140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9: Pressure and Wind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18376" y="308930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68335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Pressure and Wind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3"/>
            <a:ext cx="6339999" cy="504612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3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 PRESSURE</a:t>
            </a:r>
            <a:r>
              <a:rPr lang="en-US" altLang="en-US" sz="33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>
              <a:defRPr/>
            </a:pPr>
            <a:r>
              <a:rPr lang="en-US" altLang="en-US" dirty="0"/>
              <a:t>is the pressure exerted by the weight of the air above.</a:t>
            </a:r>
          </a:p>
          <a:p>
            <a:pPr marL="0" indent="0">
              <a:buNone/>
              <a:defRPr/>
            </a:pPr>
            <a:endParaRPr lang="en-US" altLang="en-US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en-US" altLang="en-US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Horizontal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differences in pressure causes winds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endParaRPr lang="en-US" altLang="en-US" dirty="0"/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/>
              <a:t>Horizontal differences in pressure are caused by differences in heating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endParaRPr lang="en-US" altLang="en-US" dirty="0"/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en-US" altLang="en-US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Winds flow from regions of high pressure to regions of low pressure</a:t>
            </a:r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endParaRPr lang="en-US" altLang="en-US" dirty="0"/>
          </a:p>
          <a:p>
            <a:pPr marL="609600" indent="-609600">
              <a:buFont typeface="Wingdings" panose="05000000000000000000" pitchFamily="2" charset="2"/>
              <a:buAutoNum type="arabicPeriod"/>
              <a:defRPr/>
            </a:pPr>
            <a:r>
              <a:rPr lang="en-US" altLang="en-US" dirty="0"/>
              <a:t>Horizontal differences in P lead to the </a:t>
            </a:r>
            <a:r>
              <a:rPr lang="en-US" altLang="en-US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 GRADIENT FORCE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 descr="http://i2.cdn.turner.com/cnn/dam/assets/131203151326-jclass-yachts-picture-awards-horizontal-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235" y="415083"/>
            <a:ext cx="4924299" cy="2769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://pcwallart.com/images/leaves-blowing-in-the-wind-drawing-wallpaper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235" y="3600084"/>
            <a:ext cx="4924299" cy="2771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174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95730" y="0"/>
            <a:ext cx="73685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Influence of Temperature and Water Vapor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264406"/>
            <a:ext cx="5508883" cy="3385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(A) Warm Air</a:t>
            </a:r>
          </a:p>
          <a:p>
            <a:pPr lvl="1">
              <a:defRPr/>
            </a:pPr>
            <a:r>
              <a:rPr lang="en-US" altLang="en-US" sz="2800" dirty="0"/>
              <a:t>Fast moving molecules</a:t>
            </a:r>
          </a:p>
          <a:p>
            <a:pPr lvl="1">
              <a:defRPr/>
            </a:pPr>
            <a:r>
              <a:rPr lang="en-US" altLang="en-US" sz="2800" dirty="0"/>
              <a:t>Typically less dense</a:t>
            </a:r>
          </a:p>
          <a:p>
            <a:pPr lvl="1">
              <a:defRPr/>
            </a:pP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LOW PRESSURE</a:t>
            </a:r>
          </a:p>
          <a:p>
            <a:pPr lvl="1">
              <a:defRPr/>
            </a:pPr>
            <a:endParaRPr lang="en-US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(B) Cold Air</a:t>
            </a:r>
          </a:p>
          <a:p>
            <a:pPr lvl="1">
              <a:defRPr/>
            </a:pPr>
            <a:r>
              <a:rPr lang="en-US" altLang="en-US" sz="2800" dirty="0"/>
              <a:t>Slow moving molecules</a:t>
            </a:r>
          </a:p>
          <a:p>
            <a:pPr lvl="1">
              <a:defRPr/>
            </a:pPr>
            <a:r>
              <a:rPr lang="en-US" altLang="en-US" sz="2800" dirty="0"/>
              <a:t>Typically more dense</a:t>
            </a:r>
          </a:p>
          <a:p>
            <a:pPr lvl="1">
              <a:defRPr/>
            </a:pPr>
            <a:r>
              <a:rPr lang="en-US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HIGH </a:t>
            </a:r>
            <a:r>
              <a:rPr lang="en-US" alt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PRESSURE</a:t>
            </a:r>
          </a:p>
          <a:p>
            <a:pPr lvl="1">
              <a:defRPr/>
            </a:pPr>
            <a:endParaRPr lang="en-US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defRPr/>
            </a:pPr>
            <a:endParaRPr lang="en-US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88" y="3491840"/>
            <a:ext cx="4134142" cy="3265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056741" y="1589968"/>
            <a:ext cx="7028593" cy="10759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altLang="en-U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 of water vapor actually makes air LIGHTER (less Dense)!!!!</a:t>
            </a:r>
          </a:p>
          <a:p>
            <a:pPr lvl="1">
              <a:defRPr/>
            </a:pPr>
            <a:endParaRPr lang="en-US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5056740" y="2665934"/>
            <a:ext cx="7028593" cy="40915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Box 6"/>
          <p:cNvSpPr txBox="1">
            <a:spLocks noChangeArrowheads="1"/>
          </p:cNvSpPr>
          <p:nvPr/>
        </p:nvSpPr>
        <p:spPr bwMode="auto">
          <a:xfrm>
            <a:off x="5056739" y="2964790"/>
            <a:ext cx="7028594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</a:rPr>
              <a:t>Molecular weights of N</a:t>
            </a:r>
            <a:r>
              <a:rPr lang="en-US" altLang="en-US" sz="1800" baseline="-15000" dirty="0">
                <a:latin typeface="Tahoma" panose="020B0604030504040204" pitchFamily="34" charset="0"/>
              </a:rPr>
              <a:t>2</a:t>
            </a:r>
            <a:r>
              <a:rPr lang="en-US" altLang="en-US" sz="1800" dirty="0">
                <a:latin typeface="Tahoma" panose="020B0604030504040204" pitchFamily="34" charset="0"/>
              </a:rPr>
              <a:t> (14) and O</a:t>
            </a:r>
            <a:r>
              <a:rPr lang="en-US" altLang="en-US" sz="1800" baseline="-15000" dirty="0">
                <a:latin typeface="Tahoma" panose="020B0604030504040204" pitchFamily="34" charset="0"/>
              </a:rPr>
              <a:t>2</a:t>
            </a:r>
            <a:r>
              <a:rPr lang="en-US" altLang="en-US" sz="1800" dirty="0">
                <a:latin typeface="Tahoma" panose="020B0604030504040204" pitchFamily="34" charset="0"/>
              </a:rPr>
              <a:t> (16) are greater than H</a:t>
            </a:r>
            <a:r>
              <a:rPr lang="en-US" altLang="en-US" sz="1800" baseline="-15000" dirty="0">
                <a:latin typeface="Tahoma" panose="020B0604030504040204" pitchFamily="34" charset="0"/>
              </a:rPr>
              <a:t>2</a:t>
            </a:r>
            <a:r>
              <a:rPr lang="en-US" altLang="en-US" sz="1800" dirty="0">
                <a:latin typeface="Tahoma" panose="020B0604030504040204" pitchFamily="34" charset="0"/>
              </a:rPr>
              <a:t>O (</a:t>
            </a:r>
            <a:r>
              <a:rPr lang="en-US" altLang="en-US" sz="1800" dirty="0" smtClean="0">
                <a:latin typeface="Tahoma" panose="020B0604030504040204" pitchFamily="34" charset="0"/>
              </a:rPr>
              <a:t>10)</a:t>
            </a:r>
            <a:endParaRPr lang="en-US" altLang="en-US" sz="1800" dirty="0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latin typeface="Tahoma" panose="020B0604030504040204" pitchFamily="34" charset="0"/>
              </a:rPr>
              <a:t>If you “substitute” some of the N</a:t>
            </a:r>
            <a:r>
              <a:rPr lang="en-US" altLang="en-US" sz="1800" b="1" baseline="-15000" dirty="0">
                <a:latin typeface="Tahoma" panose="020B0604030504040204" pitchFamily="34" charset="0"/>
              </a:rPr>
              <a:t>2</a:t>
            </a:r>
            <a:r>
              <a:rPr lang="en-US" altLang="en-US" sz="1800" b="1" dirty="0">
                <a:latin typeface="Tahoma" panose="020B0604030504040204" pitchFamily="34" charset="0"/>
              </a:rPr>
              <a:t> and O</a:t>
            </a:r>
            <a:r>
              <a:rPr lang="en-US" altLang="en-US" sz="1800" b="1" baseline="-15000" dirty="0">
                <a:latin typeface="Tahoma" panose="020B0604030504040204" pitchFamily="34" charset="0"/>
              </a:rPr>
              <a:t>2</a:t>
            </a:r>
            <a:r>
              <a:rPr lang="en-US" altLang="en-US" sz="1800" b="1" dirty="0">
                <a:latin typeface="Tahoma" panose="020B0604030504040204" pitchFamily="34" charset="0"/>
              </a:rPr>
              <a:t> with H</a:t>
            </a:r>
            <a:r>
              <a:rPr lang="en-US" altLang="en-US" sz="1800" b="1" baseline="-15000" dirty="0">
                <a:latin typeface="Tahoma" panose="020B0604030504040204" pitchFamily="34" charset="0"/>
              </a:rPr>
              <a:t>2</a:t>
            </a:r>
            <a:r>
              <a:rPr lang="en-US" altLang="en-US" sz="1800" b="1" dirty="0">
                <a:latin typeface="Tahoma" panose="020B0604030504040204" pitchFamily="34" charset="0"/>
              </a:rPr>
              <a:t>0 the overall weight of air will be less!</a:t>
            </a:r>
          </a:p>
        </p:txBody>
      </p:sp>
      <p:pic>
        <p:nvPicPr>
          <p:cNvPr id="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173" y="2736190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411" y="2812390"/>
            <a:ext cx="3651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173" y="2736190"/>
            <a:ext cx="365125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023" y="4311335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922" y="4081485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8272">
            <a:off x="7200361" y="4692346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476" y="4932611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048" y="4702036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1521">
            <a:off x="6037448" y="4016236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07085">
            <a:off x="6494648" y="4473436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67" y="4964360"/>
            <a:ext cx="3651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70107">
            <a:off x="5965614" y="4486084"/>
            <a:ext cx="3651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048" y="4397236"/>
            <a:ext cx="3651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48272">
            <a:off x="11453833" y="4571686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9848">
            <a:off x="10387033" y="4876486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833" y="4724086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433" y="4190686"/>
            <a:ext cx="365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2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99705">
            <a:off x="9339929" y="4537378"/>
            <a:ext cx="3651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7180">
            <a:off x="10807506" y="4595806"/>
            <a:ext cx="3651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33" y="4876486"/>
            <a:ext cx="365125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3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65668">
            <a:off x="9625033" y="4190686"/>
            <a:ext cx="365125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033" y="4495486"/>
            <a:ext cx="365125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03115">
            <a:off x="10791672" y="4091000"/>
            <a:ext cx="365125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833" y="4952686"/>
            <a:ext cx="365125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Oval 37"/>
          <p:cNvSpPr>
            <a:spLocks noChangeArrowheads="1"/>
          </p:cNvSpPr>
          <p:nvPr/>
        </p:nvSpPr>
        <p:spPr bwMode="auto">
          <a:xfrm>
            <a:off x="5185695" y="3949252"/>
            <a:ext cx="2669432" cy="1447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Tahoma" panose="020B0604030504040204" pitchFamily="34" charset="0"/>
            </a:endParaRPr>
          </a:p>
        </p:txBody>
      </p:sp>
      <p:sp>
        <p:nvSpPr>
          <p:cNvPr id="68" name="Oval 37"/>
          <p:cNvSpPr>
            <a:spLocks noChangeArrowheads="1"/>
          </p:cNvSpPr>
          <p:nvPr/>
        </p:nvSpPr>
        <p:spPr bwMode="auto">
          <a:xfrm>
            <a:off x="9208424" y="4004337"/>
            <a:ext cx="2669432" cy="1447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Tahoma" panose="020B0604030504040204" pitchFamily="34" charset="0"/>
            </a:endParaRPr>
          </a:p>
        </p:txBody>
      </p:sp>
      <p:sp>
        <p:nvSpPr>
          <p:cNvPr id="69" name="Text Box 35"/>
          <p:cNvSpPr txBox="1">
            <a:spLocks noChangeArrowheads="1"/>
          </p:cNvSpPr>
          <p:nvPr/>
        </p:nvSpPr>
        <p:spPr bwMode="auto">
          <a:xfrm>
            <a:off x="4539211" y="5561523"/>
            <a:ext cx="3962400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400" dirty="0">
                <a:latin typeface="Tahoma" pitchFamily="34" charset="0"/>
                <a:cs typeface="Arial" charset="0"/>
              </a:rPr>
              <a:t>N</a:t>
            </a:r>
            <a:r>
              <a:rPr lang="en-US" sz="1400" baseline="-15000" dirty="0">
                <a:latin typeface="Tahoma" pitchFamily="34" charset="0"/>
                <a:cs typeface="Arial" charset="0"/>
              </a:rPr>
              <a:t>2</a:t>
            </a:r>
            <a:r>
              <a:rPr lang="en-US" sz="1400" dirty="0">
                <a:latin typeface="Tahoma" pitchFamily="34" charset="0"/>
                <a:cs typeface="Arial" charset="0"/>
              </a:rPr>
              <a:t>: 7 * 14 = 98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1400" dirty="0">
                <a:latin typeface="Tahoma" pitchFamily="34" charset="0"/>
                <a:cs typeface="Arial" charset="0"/>
              </a:rPr>
              <a:t>O</a:t>
            </a:r>
            <a:r>
              <a:rPr lang="en-US" sz="1400" baseline="-15000" dirty="0">
                <a:latin typeface="Tahoma" pitchFamily="34" charset="0"/>
                <a:cs typeface="Arial" charset="0"/>
              </a:rPr>
              <a:t>2</a:t>
            </a:r>
            <a:r>
              <a:rPr lang="en-US" sz="1400" dirty="0">
                <a:latin typeface="Tahoma" pitchFamily="34" charset="0"/>
                <a:cs typeface="Arial" charset="0"/>
              </a:rPr>
              <a:t>: 3 * 16 =48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b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Total  = 146</a:t>
            </a:r>
          </a:p>
        </p:txBody>
      </p:sp>
      <p:sp>
        <p:nvSpPr>
          <p:cNvPr id="70" name="Text Box 36"/>
          <p:cNvSpPr txBox="1">
            <a:spLocks noChangeArrowheads="1"/>
          </p:cNvSpPr>
          <p:nvPr/>
        </p:nvSpPr>
        <p:spPr bwMode="auto">
          <a:xfrm>
            <a:off x="8583007" y="5457299"/>
            <a:ext cx="3962400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400" dirty="0">
                <a:latin typeface="Tahoma" pitchFamily="34" charset="0"/>
                <a:cs typeface="Arial" charset="0"/>
              </a:rPr>
              <a:t>N</a:t>
            </a:r>
            <a:r>
              <a:rPr lang="en-US" sz="1400" baseline="-15000" dirty="0">
                <a:latin typeface="Tahoma" pitchFamily="34" charset="0"/>
                <a:cs typeface="Arial" charset="0"/>
              </a:rPr>
              <a:t>2</a:t>
            </a:r>
            <a:r>
              <a:rPr lang="en-US" sz="1400" dirty="0">
                <a:latin typeface="Tahoma" pitchFamily="34" charset="0"/>
                <a:cs typeface="Arial" charset="0"/>
              </a:rPr>
              <a:t>: 4 * 14 = 56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1400" dirty="0">
                <a:latin typeface="Tahoma" pitchFamily="34" charset="0"/>
                <a:cs typeface="Arial" charset="0"/>
              </a:rPr>
              <a:t>O</a:t>
            </a:r>
            <a:r>
              <a:rPr lang="en-US" sz="1400" baseline="-15000" dirty="0">
                <a:latin typeface="Tahoma" pitchFamily="34" charset="0"/>
                <a:cs typeface="Arial" charset="0"/>
              </a:rPr>
              <a:t>2</a:t>
            </a:r>
            <a:r>
              <a:rPr lang="en-US" sz="1400" dirty="0">
                <a:latin typeface="Tahoma" pitchFamily="34" charset="0"/>
                <a:cs typeface="Arial" charset="0"/>
              </a:rPr>
              <a:t>: 2 * 16 =32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1400" dirty="0">
                <a:latin typeface="Tahoma" pitchFamily="34" charset="0"/>
                <a:cs typeface="Arial" charset="0"/>
              </a:rPr>
              <a:t>H</a:t>
            </a:r>
            <a:r>
              <a:rPr lang="en-US" sz="1400" baseline="-15000" dirty="0">
                <a:latin typeface="Tahoma" pitchFamily="34" charset="0"/>
                <a:cs typeface="Arial" charset="0"/>
              </a:rPr>
              <a:t>2</a:t>
            </a:r>
            <a:r>
              <a:rPr lang="en-US" sz="1400" dirty="0">
                <a:latin typeface="Tahoma" pitchFamily="34" charset="0"/>
                <a:cs typeface="Arial" charset="0"/>
              </a:rPr>
              <a:t>O: 5 * 10 = 50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b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Total  = 138</a:t>
            </a:r>
          </a:p>
        </p:txBody>
      </p:sp>
      <p:sp>
        <p:nvSpPr>
          <p:cNvPr id="71" name="Rectangle 39"/>
          <p:cNvSpPr>
            <a:spLocks noChangeArrowheads="1"/>
          </p:cNvSpPr>
          <p:nvPr/>
        </p:nvSpPr>
        <p:spPr bwMode="auto">
          <a:xfrm>
            <a:off x="9658728" y="6394252"/>
            <a:ext cx="1909570" cy="38578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52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1990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Influence of Temperature and Water Vapor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824248" y="1325563"/>
            <a:ext cx="10766737" cy="53070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929148" y="1671148"/>
            <a:ext cx="9194442" cy="4530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36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</a:p>
          <a:p>
            <a:pPr>
              <a:defRPr/>
            </a:pPr>
            <a:endParaRPr lang="en-US" altLang="en-US" sz="3600" b="1" dirty="0" smtClean="0">
              <a:solidFill>
                <a:srgbClr val="CC0099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defRPr/>
            </a:pPr>
            <a:r>
              <a:rPr lang="en-US" altLang="en-US" sz="2800" b="1" dirty="0" smtClean="0">
                <a:solidFill>
                  <a:srgbClr val="0000FF"/>
                </a:solidFill>
              </a:rPr>
              <a:t>Cold</a:t>
            </a:r>
            <a:r>
              <a:rPr lang="en-US" altLang="en-US" sz="2800" b="1" dirty="0" smtClean="0"/>
              <a:t>, </a:t>
            </a:r>
            <a:r>
              <a:rPr lang="en-US" altLang="en-US" sz="2800" b="1" dirty="0" smtClean="0">
                <a:solidFill>
                  <a:srgbClr val="CC6600"/>
                </a:solidFill>
              </a:rPr>
              <a:t>dry</a:t>
            </a:r>
            <a:r>
              <a:rPr lang="en-US" altLang="en-US" sz="2800" dirty="0" smtClean="0"/>
              <a:t> air masses produce High Surface Pressures</a:t>
            </a:r>
          </a:p>
          <a:p>
            <a:pPr lvl="1">
              <a:defRPr/>
            </a:pPr>
            <a:endParaRPr lang="en-US" altLang="en-US" sz="2800" dirty="0" smtClean="0"/>
          </a:p>
          <a:p>
            <a:pPr lvl="1">
              <a:defRPr/>
            </a:pPr>
            <a:r>
              <a:rPr lang="en-US" altLang="en-US" sz="2800" b="1" dirty="0" smtClean="0">
                <a:solidFill>
                  <a:srgbClr val="0000FF"/>
                </a:solidFill>
              </a:rPr>
              <a:t>Cold</a:t>
            </a:r>
            <a:r>
              <a:rPr lang="en-US" altLang="en-US" sz="2800" b="1" dirty="0" smtClean="0"/>
              <a:t>, </a:t>
            </a:r>
            <a:r>
              <a:rPr lang="en-US" altLang="en-US" sz="2800" b="1" dirty="0" smtClean="0">
                <a:solidFill>
                  <a:srgbClr val="0099FF"/>
                </a:solidFill>
              </a:rPr>
              <a:t>humid</a:t>
            </a:r>
            <a:r>
              <a:rPr lang="en-US" altLang="en-US" sz="2800" dirty="0" smtClean="0"/>
              <a:t> air masses are less “high” than cold, dry</a:t>
            </a:r>
          </a:p>
          <a:p>
            <a:pPr lvl="1">
              <a:defRPr/>
            </a:pPr>
            <a:endParaRPr lang="en-US" altLang="en-US" sz="2800" dirty="0" smtClean="0"/>
          </a:p>
          <a:p>
            <a:pPr lvl="1">
              <a:defRPr/>
            </a:pPr>
            <a:r>
              <a:rPr lang="en-US" altLang="en-US" sz="2800" b="1" dirty="0" smtClean="0">
                <a:solidFill>
                  <a:srgbClr val="FF0000"/>
                </a:solidFill>
              </a:rPr>
              <a:t>Warm</a:t>
            </a:r>
            <a:r>
              <a:rPr lang="en-US" altLang="en-US" sz="2800" b="1" dirty="0" smtClean="0"/>
              <a:t>, </a:t>
            </a:r>
            <a:r>
              <a:rPr lang="en-US" altLang="en-US" sz="2800" b="1" dirty="0" smtClean="0">
                <a:solidFill>
                  <a:srgbClr val="CC6600"/>
                </a:solidFill>
              </a:rPr>
              <a:t>dry</a:t>
            </a:r>
            <a:r>
              <a:rPr lang="en-US" altLang="en-US" sz="2800" dirty="0" smtClean="0"/>
              <a:t> air masses are less  “low” than warm, humid</a:t>
            </a:r>
          </a:p>
          <a:p>
            <a:pPr lvl="1">
              <a:defRPr/>
            </a:pPr>
            <a:endParaRPr lang="en-US" altLang="en-US" sz="2800" dirty="0" smtClean="0"/>
          </a:p>
          <a:p>
            <a:pPr lvl="1">
              <a:defRPr/>
            </a:pPr>
            <a:r>
              <a:rPr lang="en-US" altLang="en-US" sz="2800" b="1" dirty="0" smtClean="0">
                <a:solidFill>
                  <a:srgbClr val="FF0000"/>
                </a:solidFill>
              </a:rPr>
              <a:t>Warm</a:t>
            </a:r>
            <a:r>
              <a:rPr lang="en-US" altLang="en-US" sz="2800" b="1" dirty="0" smtClean="0"/>
              <a:t>, </a:t>
            </a:r>
            <a:r>
              <a:rPr lang="en-US" altLang="en-US" sz="2800" b="1" dirty="0" smtClean="0">
                <a:solidFill>
                  <a:srgbClr val="0099FF"/>
                </a:solidFill>
              </a:rPr>
              <a:t>humid</a:t>
            </a:r>
            <a:r>
              <a:rPr lang="en-US" altLang="en-US" sz="2800" dirty="0" smtClean="0"/>
              <a:t> air masses produce Low Surface Pressures</a:t>
            </a:r>
          </a:p>
          <a:p>
            <a:pPr lvl="1">
              <a:buFontTx/>
              <a:buNone/>
              <a:defRPr/>
            </a:pPr>
            <a:endParaRPr lang="en-US" altLang="en-US" sz="2800" dirty="0" smtClean="0"/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1425262" y="2923797"/>
            <a:ext cx="609600" cy="2895600"/>
          </a:xfrm>
          <a:prstGeom prst="downArrow">
            <a:avLst>
              <a:gd name="adj1" fmla="val 50000"/>
              <a:gd name="adj2" fmla="val 118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044262" y="5971797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</a:rPr>
              <a:t>LOW PRESSURE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044262" y="2161797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</a:rPr>
              <a:t>HIGH PRESSURE</a:t>
            </a:r>
          </a:p>
        </p:txBody>
      </p:sp>
    </p:spTree>
    <p:extLst>
      <p:ext uri="{BB962C8B-B14F-4D97-AF65-F5344CB8AC3E}">
        <p14:creationId xmlns:p14="http://schemas.microsoft.com/office/powerpoint/2010/main" val="121368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Isobars – A Map View of Pressure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2" y="1325563"/>
            <a:ext cx="12031171" cy="1443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900" dirty="0"/>
              <a:t>Contours (lines or curves) of constant </a:t>
            </a:r>
            <a:r>
              <a:rPr lang="en-US" altLang="en-US" sz="29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</a:p>
          <a:p>
            <a:pPr marL="609600" indent="-609600"/>
            <a:endParaRPr lang="en-US" altLang="en-US" sz="1100" b="1" dirty="0"/>
          </a:p>
          <a:p>
            <a:r>
              <a:rPr lang="en-US" altLang="en-US" sz="3000" dirty="0"/>
              <a:t>They are </a:t>
            </a:r>
            <a:r>
              <a:rPr lang="en-US" altLang="en-US" sz="3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corrected</a:t>
            </a:r>
            <a:r>
              <a:rPr lang="en-US" altLang="en-US" sz="3000" dirty="0"/>
              <a:t> for altitude to equivalent </a:t>
            </a:r>
            <a:r>
              <a:rPr lang="en-US" altLang="en-US" sz="3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 Level Pressure (SLP)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 descr="sfc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89" y="2884871"/>
            <a:ext cx="4541727" cy="3729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456" y="2884871"/>
            <a:ext cx="6901586" cy="3729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6726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883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What is Wind?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3"/>
            <a:ext cx="8065768" cy="50461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2900" dirty="0"/>
              <a:t>Wind is nature’s attempt at balancing </a:t>
            </a:r>
            <a:r>
              <a:rPr lang="en-US" altLang="en-US" sz="29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inequalities</a:t>
            </a:r>
            <a:r>
              <a:rPr lang="en-US" altLang="en-US" sz="29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900" dirty="0"/>
              <a:t>in pressure</a:t>
            </a:r>
          </a:p>
          <a:p>
            <a:pPr lvl="1">
              <a:defRPr/>
            </a:pPr>
            <a:r>
              <a:rPr lang="en-US" altLang="en-US" sz="25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Unequal </a:t>
            </a:r>
            <a:r>
              <a:rPr lang="en-US" altLang="en-US" sz="25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heating of the Earth’s surface</a:t>
            </a:r>
            <a:r>
              <a:rPr lang="en-US" altLang="en-US" sz="25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500" dirty="0"/>
              <a:t>generates these </a:t>
            </a:r>
            <a:r>
              <a:rPr lang="en-US" altLang="en-US" sz="2500" dirty="0" smtClean="0"/>
              <a:t>inequalities.</a:t>
            </a:r>
            <a:r>
              <a:rPr lang="en-US" altLang="en-US" sz="2900" dirty="0" smtClean="0"/>
              <a:t> </a:t>
            </a:r>
            <a:endParaRPr lang="en-US" altLang="en-US" sz="2900" dirty="0"/>
          </a:p>
          <a:p>
            <a:pPr lvl="1">
              <a:defRPr/>
            </a:pPr>
            <a:r>
              <a:rPr lang="en-US" altLang="en-US" sz="25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Solar radiation</a:t>
            </a:r>
            <a:r>
              <a:rPr lang="en-US" altLang="en-US" sz="25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500" dirty="0"/>
              <a:t>is the ultimate source of energy for </a:t>
            </a:r>
            <a:r>
              <a:rPr lang="en-US" altLang="en-US" sz="2500" dirty="0" smtClean="0"/>
              <a:t>Wind</a:t>
            </a:r>
          </a:p>
          <a:p>
            <a:pPr lvl="1">
              <a:defRPr/>
            </a:pPr>
            <a:endParaRPr lang="en-US" altLang="en-US" sz="2500" dirty="0"/>
          </a:p>
          <a:p>
            <a:pPr>
              <a:defRPr/>
            </a:pPr>
            <a:r>
              <a:rPr lang="en-US" altLang="en-US" sz="2900" b="1" dirty="0"/>
              <a:t>Wind</a:t>
            </a:r>
            <a:r>
              <a:rPr lang="en-US" altLang="en-US" sz="2900" dirty="0"/>
              <a:t> </a:t>
            </a:r>
            <a:r>
              <a:rPr lang="en-US" altLang="en-US" sz="29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result of horizontal differences in air pressure!</a:t>
            </a:r>
          </a:p>
          <a:p>
            <a:pPr>
              <a:defRPr/>
            </a:pPr>
            <a:endParaRPr lang="en-US" altLang="en-US" sz="2900" b="1" i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altLang="en-US" sz="2900" dirty="0"/>
              <a:t>Air flows from areas of </a:t>
            </a:r>
            <a:r>
              <a:rPr lang="en-US" altLang="en-US" sz="29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</a:t>
            </a:r>
            <a:r>
              <a:rPr lang="en-US" altLang="en-US" sz="2900" dirty="0"/>
              <a:t> pressure to areas of </a:t>
            </a:r>
            <a:r>
              <a:rPr lang="en-US" altLang="en-US" sz="29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</a:t>
            </a:r>
            <a:r>
              <a:rPr lang="en-US" altLang="en-US" sz="2900" dirty="0"/>
              <a:t> pressure</a:t>
            </a:r>
          </a:p>
          <a:p>
            <a:pPr lvl="1">
              <a:defRPr/>
            </a:pPr>
            <a:endParaRPr lang="en-US" altLang="en-US" sz="2500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5" descr="ANd9GcRKT0ceDvnKlejcG_s5gSvjZ8AQsj3Qopu1dCWr5pv5JNiAeu-xSQQ-rdzlB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1" y="300909"/>
            <a:ext cx="2514600" cy="1781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6" descr="altamont_wi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1" y="2658347"/>
            <a:ext cx="2514600" cy="1785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7" descr="wind-bournemouth_1210640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1" y="4977684"/>
            <a:ext cx="2514600" cy="1622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914400" y="6064522"/>
            <a:ext cx="304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HIGH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105400" y="6064522"/>
            <a:ext cx="304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LOW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3505200" y="6140722"/>
            <a:ext cx="2286000" cy="609600"/>
          </a:xfrm>
          <a:prstGeom prst="rightArrow">
            <a:avLst>
              <a:gd name="adj1" fmla="val 50000"/>
              <a:gd name="adj2" fmla="val 93750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9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Factors Affecting Winds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3"/>
            <a:ext cx="10971028" cy="5358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defRPr/>
            </a:pPr>
            <a:r>
              <a:rPr lang="en-US" altLang="en-US" sz="3600" dirty="0"/>
              <a:t>If the Earth did NOT </a:t>
            </a:r>
            <a:r>
              <a:rPr lang="en-US" altLang="en-U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rotate</a:t>
            </a:r>
            <a:r>
              <a:rPr lang="en-US" altLang="en-US" sz="3600" dirty="0"/>
              <a:t> and if there was NO </a:t>
            </a:r>
            <a:r>
              <a:rPr lang="en-US" altLang="en-U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friction</a:t>
            </a:r>
            <a:r>
              <a:rPr lang="en-US" altLang="en-US" sz="3600" dirty="0"/>
              <a:t> wind would flow in a straight line from High to Low pressure</a:t>
            </a:r>
          </a:p>
          <a:p>
            <a:pPr marL="533400" indent="-533400">
              <a:lnSpc>
                <a:spcPct val="80000"/>
              </a:lnSpc>
              <a:defRPr/>
            </a:pPr>
            <a:endParaRPr lang="en-US" altLang="en-US" sz="3600" dirty="0"/>
          </a:p>
          <a:p>
            <a:pPr marL="533400" indent="-533400">
              <a:lnSpc>
                <a:spcPct val="80000"/>
              </a:lnSpc>
              <a:defRPr/>
            </a:pPr>
            <a:r>
              <a:rPr lang="en-US" altLang="en-U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forces that affect </a:t>
            </a:r>
            <a:r>
              <a:rPr lang="en-US" altLang="en-US" sz="36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</a:t>
            </a:r>
            <a:endParaRPr lang="en-US" altLang="en-US" sz="3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95350" lvl="1" indent="-43815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3600" dirty="0"/>
              <a:t>Pressure Gradient Force</a:t>
            </a:r>
          </a:p>
          <a:p>
            <a:pPr marL="895350" lvl="1" indent="-43815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3600" dirty="0"/>
              <a:t>Coriolis Force</a:t>
            </a:r>
          </a:p>
          <a:p>
            <a:pPr marL="895350" lvl="1" indent="-43815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3600" i="1" dirty="0">
                <a:solidFill>
                  <a:schemeClr val="bg1">
                    <a:lumMod val="50000"/>
                  </a:schemeClr>
                </a:solidFill>
              </a:rPr>
              <a:t>Centripetal force</a:t>
            </a:r>
          </a:p>
          <a:p>
            <a:pPr marL="895350" lvl="1" indent="-43815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3600" dirty="0"/>
              <a:t>Friction </a:t>
            </a:r>
            <a:endParaRPr lang="en-US" altLang="en-US" sz="3600" dirty="0" smtClean="0"/>
          </a:p>
          <a:p>
            <a:pPr marL="895350" lvl="1" indent="-43815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altLang="en-US" sz="3600" i="1" dirty="0" smtClean="0">
                <a:solidFill>
                  <a:schemeClr val="bg1">
                    <a:lumMod val="50000"/>
                  </a:schemeClr>
                </a:solidFill>
              </a:rPr>
              <a:t>Gravity</a:t>
            </a:r>
            <a:endParaRPr lang="en-US" altLang="en-US" sz="3600" i="1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8033275" y="2831029"/>
            <a:ext cx="3879850" cy="3852706"/>
            <a:chOff x="4961" y="1735"/>
            <a:chExt cx="1440" cy="1392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4961" y="1735"/>
              <a:ext cx="1440" cy="139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9" name="Picture 7" descr="corioli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7" y="1879"/>
              <a:ext cx="1170" cy="1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2963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1629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Pressure Gradient Force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341706" y="2468562"/>
            <a:ext cx="9144000" cy="4191000"/>
          </a:xfrm>
          <a:prstGeom prst="rect">
            <a:avLst/>
          </a:prstGeom>
          <a:solidFill>
            <a:schemeClr val="bg1">
              <a:alpha val="6705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476518" y="1235074"/>
            <a:ext cx="11449319" cy="143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 smtClean="0"/>
              <a:t>Horizontal Pressure Differences (HPD)</a:t>
            </a:r>
          </a:p>
          <a:p>
            <a:pPr>
              <a:defRPr/>
            </a:pPr>
            <a:r>
              <a:rPr lang="en-US" altLang="en-US" dirty="0" smtClean="0"/>
              <a:t>Winds flow from </a:t>
            </a:r>
            <a:r>
              <a:rPr lang="en-US" altLang="en-US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</a:t>
            </a:r>
            <a:r>
              <a:rPr lang="en-US" altLang="en-US" dirty="0" smtClean="0"/>
              <a:t> pressure to </a:t>
            </a:r>
            <a:r>
              <a:rPr lang="en-US" altLang="en-US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</a:t>
            </a:r>
            <a:r>
              <a:rPr lang="en-US" altLang="en-US" dirty="0" smtClean="0"/>
              <a:t> pressure if only affected by HPD</a:t>
            </a: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1646506" y="5135562"/>
            <a:ext cx="52578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4846906" y="4991100"/>
            <a:ext cx="5051425" cy="1363662"/>
          </a:xfrm>
          <a:custGeom>
            <a:avLst/>
            <a:gdLst>
              <a:gd name="T0" fmla="*/ 0 w 3182"/>
              <a:gd name="T1" fmla="*/ 2147483647 h 859"/>
              <a:gd name="T2" fmla="*/ 2147483647 w 3182"/>
              <a:gd name="T3" fmla="*/ 2147483647 h 859"/>
              <a:gd name="T4" fmla="*/ 2147483647 w 3182"/>
              <a:gd name="T5" fmla="*/ 2147483647 h 859"/>
              <a:gd name="T6" fmla="*/ 2147483647 w 3182"/>
              <a:gd name="T7" fmla="*/ 2147483647 h 859"/>
              <a:gd name="T8" fmla="*/ 2147483647 w 3182"/>
              <a:gd name="T9" fmla="*/ 2147483647 h 859"/>
              <a:gd name="T10" fmla="*/ 2147483647 w 3182"/>
              <a:gd name="T11" fmla="*/ 2147483647 h 859"/>
              <a:gd name="T12" fmla="*/ 2147483647 w 3182"/>
              <a:gd name="T13" fmla="*/ 2147483647 h 859"/>
              <a:gd name="T14" fmla="*/ 2147483647 w 3182"/>
              <a:gd name="T15" fmla="*/ 2147483647 h 859"/>
              <a:gd name="T16" fmla="*/ 2147483647 w 3182"/>
              <a:gd name="T17" fmla="*/ 2147483647 h 859"/>
              <a:gd name="T18" fmla="*/ 2147483647 w 3182"/>
              <a:gd name="T19" fmla="*/ 0 h 859"/>
              <a:gd name="T20" fmla="*/ 2147483647 w 3182"/>
              <a:gd name="T21" fmla="*/ 2147483647 h 859"/>
              <a:gd name="T22" fmla="*/ 2147483647 w 3182"/>
              <a:gd name="T23" fmla="*/ 2147483647 h 859"/>
              <a:gd name="T24" fmla="*/ 2147483647 w 3182"/>
              <a:gd name="T25" fmla="*/ 2147483647 h 859"/>
              <a:gd name="T26" fmla="*/ 2147483647 w 3182"/>
              <a:gd name="T27" fmla="*/ 2147483647 h 859"/>
              <a:gd name="T28" fmla="*/ 2147483647 w 3182"/>
              <a:gd name="T29" fmla="*/ 2147483647 h 859"/>
              <a:gd name="T30" fmla="*/ 2147483647 w 3182"/>
              <a:gd name="T31" fmla="*/ 2147483647 h 859"/>
              <a:gd name="T32" fmla="*/ 2147483647 w 3182"/>
              <a:gd name="T33" fmla="*/ 2147483647 h 859"/>
              <a:gd name="T34" fmla="*/ 2147483647 w 3182"/>
              <a:gd name="T35" fmla="*/ 2147483647 h 859"/>
              <a:gd name="T36" fmla="*/ 2147483647 w 3182"/>
              <a:gd name="T37" fmla="*/ 2147483647 h 859"/>
              <a:gd name="T38" fmla="*/ 2147483647 w 3182"/>
              <a:gd name="T39" fmla="*/ 2147483647 h 859"/>
              <a:gd name="T40" fmla="*/ 0 w 3182"/>
              <a:gd name="T41" fmla="*/ 2147483647 h 85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182" h="859">
                <a:moveTo>
                  <a:pt x="0" y="833"/>
                </a:moveTo>
                <a:cubicBezTo>
                  <a:pt x="52" y="755"/>
                  <a:pt x="190" y="634"/>
                  <a:pt x="284" y="611"/>
                </a:cubicBezTo>
                <a:cubicBezTo>
                  <a:pt x="325" y="582"/>
                  <a:pt x="375" y="576"/>
                  <a:pt x="417" y="549"/>
                </a:cubicBezTo>
                <a:cubicBezTo>
                  <a:pt x="487" y="505"/>
                  <a:pt x="545" y="468"/>
                  <a:pt x="629" y="451"/>
                </a:cubicBezTo>
                <a:cubicBezTo>
                  <a:pt x="675" y="407"/>
                  <a:pt x="734" y="400"/>
                  <a:pt x="789" y="372"/>
                </a:cubicBezTo>
                <a:cubicBezTo>
                  <a:pt x="858" y="337"/>
                  <a:pt x="934" y="310"/>
                  <a:pt x="1002" y="274"/>
                </a:cubicBezTo>
                <a:cubicBezTo>
                  <a:pt x="1060" y="243"/>
                  <a:pt x="1108" y="204"/>
                  <a:pt x="1170" y="186"/>
                </a:cubicBezTo>
                <a:cubicBezTo>
                  <a:pt x="1183" y="147"/>
                  <a:pt x="1220" y="119"/>
                  <a:pt x="1259" y="106"/>
                </a:cubicBezTo>
                <a:cubicBezTo>
                  <a:pt x="1308" y="72"/>
                  <a:pt x="1363" y="74"/>
                  <a:pt x="1418" y="53"/>
                </a:cubicBezTo>
                <a:cubicBezTo>
                  <a:pt x="1488" y="26"/>
                  <a:pt x="1557" y="13"/>
                  <a:pt x="1631" y="0"/>
                </a:cubicBezTo>
                <a:cubicBezTo>
                  <a:pt x="1829" y="8"/>
                  <a:pt x="2020" y="37"/>
                  <a:pt x="2216" y="62"/>
                </a:cubicBezTo>
                <a:cubicBezTo>
                  <a:pt x="2546" y="58"/>
                  <a:pt x="2859" y="32"/>
                  <a:pt x="3182" y="62"/>
                </a:cubicBezTo>
                <a:cubicBezTo>
                  <a:pt x="3151" y="184"/>
                  <a:pt x="3164" y="324"/>
                  <a:pt x="3155" y="451"/>
                </a:cubicBezTo>
                <a:cubicBezTo>
                  <a:pt x="3158" y="555"/>
                  <a:pt x="3164" y="658"/>
                  <a:pt x="3164" y="762"/>
                </a:cubicBezTo>
                <a:cubicBezTo>
                  <a:pt x="3164" y="773"/>
                  <a:pt x="3151" y="818"/>
                  <a:pt x="3137" y="824"/>
                </a:cubicBezTo>
                <a:cubicBezTo>
                  <a:pt x="3118" y="833"/>
                  <a:pt x="3096" y="830"/>
                  <a:pt x="3075" y="833"/>
                </a:cubicBezTo>
                <a:cubicBezTo>
                  <a:pt x="2757" y="768"/>
                  <a:pt x="2190" y="822"/>
                  <a:pt x="2021" y="824"/>
                </a:cubicBezTo>
                <a:cubicBezTo>
                  <a:pt x="1878" y="845"/>
                  <a:pt x="2023" y="826"/>
                  <a:pt x="1755" y="841"/>
                </a:cubicBezTo>
                <a:cubicBezTo>
                  <a:pt x="1669" y="846"/>
                  <a:pt x="1498" y="859"/>
                  <a:pt x="1498" y="859"/>
                </a:cubicBezTo>
                <a:cubicBezTo>
                  <a:pt x="1116" y="843"/>
                  <a:pt x="737" y="849"/>
                  <a:pt x="355" y="859"/>
                </a:cubicBezTo>
                <a:cubicBezTo>
                  <a:pt x="233" y="851"/>
                  <a:pt x="122" y="833"/>
                  <a:pt x="0" y="833"/>
                </a:cubicBezTo>
                <a:close/>
              </a:path>
            </a:pathLst>
          </a:cu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408506" y="4297362"/>
            <a:ext cx="70104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2408506" y="3459162"/>
            <a:ext cx="70866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1341706" y="4754562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1000 mb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1341706" y="4068762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700 mb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1341706" y="3244850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500 mb</a:t>
            </a: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9418906" y="4678362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1000 mb</a:t>
            </a:r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9418906" y="4068762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700 mb</a:t>
            </a:r>
          </a:p>
        </p:txBody>
      </p:sp>
      <p:sp>
        <p:nvSpPr>
          <p:cNvPr id="38" name="Text Box 19"/>
          <p:cNvSpPr txBox="1">
            <a:spLocks noChangeArrowheads="1"/>
          </p:cNvSpPr>
          <p:nvPr/>
        </p:nvSpPr>
        <p:spPr bwMode="auto">
          <a:xfrm>
            <a:off x="9418906" y="3230562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500 mb</a:t>
            </a:r>
          </a:p>
        </p:txBody>
      </p:sp>
      <p:sp>
        <p:nvSpPr>
          <p:cNvPr id="39" name="Rectangle 21"/>
          <p:cNvSpPr>
            <a:spLocks noChangeArrowheads="1"/>
          </p:cNvSpPr>
          <p:nvPr/>
        </p:nvSpPr>
        <p:spPr bwMode="auto">
          <a:xfrm>
            <a:off x="4008706" y="4297362"/>
            <a:ext cx="457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40" name="Rectangle 22"/>
          <p:cNvSpPr>
            <a:spLocks noChangeArrowheads="1"/>
          </p:cNvSpPr>
          <p:nvPr/>
        </p:nvSpPr>
        <p:spPr bwMode="auto">
          <a:xfrm>
            <a:off x="7209106" y="3459162"/>
            <a:ext cx="457200" cy="167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3627706" y="5287962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Tahoma" panose="020B0604030504040204" pitchFamily="34" charset="0"/>
              </a:rPr>
              <a:t>COOL</a:t>
            </a: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6599506" y="5211762"/>
            <a:ext cx="1676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Tahoma" panose="020B0604030504040204" pitchFamily="34" charset="0"/>
              </a:rPr>
              <a:t>WARM Nighttime</a:t>
            </a: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3246706" y="2773362"/>
            <a:ext cx="1905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latin typeface="Tahoma" panose="020B0604030504040204" pitchFamily="34" charset="0"/>
              </a:rPr>
              <a:t>Higher P at surface</a:t>
            </a: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6447106" y="2773362"/>
            <a:ext cx="2133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latin typeface="Tahoma" panose="020B0604030504040204" pitchFamily="34" charset="0"/>
              </a:rPr>
              <a:t>Lower P at surface</a:t>
            </a:r>
          </a:p>
        </p:txBody>
      </p:sp>
      <p:sp>
        <p:nvSpPr>
          <p:cNvPr id="45" name="Line 31"/>
          <p:cNvSpPr>
            <a:spLocks noChangeShapeType="1"/>
          </p:cNvSpPr>
          <p:nvPr/>
        </p:nvSpPr>
        <p:spPr bwMode="auto">
          <a:xfrm>
            <a:off x="4694506" y="4830762"/>
            <a:ext cx="23622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Text Box 32"/>
          <p:cNvSpPr txBox="1">
            <a:spLocks noChangeArrowheads="1"/>
          </p:cNvSpPr>
          <p:nvPr/>
        </p:nvSpPr>
        <p:spPr bwMode="auto">
          <a:xfrm>
            <a:off x="4923106" y="4373562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</a:rPr>
              <a:t>Sea Breeze</a:t>
            </a:r>
          </a:p>
        </p:txBody>
      </p:sp>
    </p:spTree>
    <p:extLst>
      <p:ext uri="{BB962C8B-B14F-4D97-AF65-F5344CB8AC3E}">
        <p14:creationId xmlns:p14="http://schemas.microsoft.com/office/powerpoint/2010/main" val="108939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 animBg="1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" y="2852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Pressure Gradient Force – HPD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81068" y="2784095"/>
            <a:ext cx="9144000" cy="4076757"/>
          </a:xfrm>
          <a:prstGeom prst="rect">
            <a:avLst/>
          </a:prstGeom>
          <a:solidFill>
            <a:schemeClr val="bg1">
              <a:alpha val="7097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2014468" y="3965253"/>
            <a:ext cx="37338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1938268" y="5778178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852668" y="3965253"/>
            <a:ext cx="3810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995668" y="3050853"/>
            <a:ext cx="3048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2319268" y="5778178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Tahoma" panose="020B0604030504040204" pitchFamily="34" charset="0"/>
              </a:rPr>
              <a:t>T = 20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767068" y="5778178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Tahoma" panose="020B0604030504040204" pitchFamily="34" charset="0"/>
              </a:rPr>
              <a:t>T = 30</a:t>
            </a:r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1938268" y="3050853"/>
            <a:ext cx="36576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2090668" y="6251253"/>
            <a:ext cx="335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latin typeface="Tahoma" panose="020B0604030504040204" pitchFamily="34" charset="0"/>
              </a:rPr>
              <a:t>SMALL DISTANCE</a:t>
            </a: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6815068" y="6343327"/>
            <a:ext cx="335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latin typeface="Tahoma" panose="020B0604030504040204" pitchFamily="34" charset="0"/>
              </a:rPr>
              <a:t>LARGE DISTANCE</a:t>
            </a:r>
          </a:p>
        </p:txBody>
      </p:sp>
      <p:sp>
        <p:nvSpPr>
          <p:cNvPr id="17" name="Rectangle 35"/>
          <p:cNvSpPr txBox="1">
            <a:spLocks noChangeArrowheads="1"/>
          </p:cNvSpPr>
          <p:nvPr/>
        </p:nvSpPr>
        <p:spPr>
          <a:xfrm>
            <a:off x="191037" y="1128034"/>
            <a:ext cx="11809926" cy="1929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  <a:defRPr/>
            </a:pPr>
            <a:r>
              <a:rPr lang="en-US" altLang="en-US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STRONGER</a:t>
            </a:r>
            <a:r>
              <a:rPr lang="en-US" altLang="en-US" dirty="0" smtClean="0"/>
              <a:t> when </a:t>
            </a:r>
            <a:r>
              <a:rPr lang="en-US" altLang="en-US" b="1" dirty="0" smtClean="0"/>
              <a:t>isobars </a:t>
            </a:r>
            <a:r>
              <a:rPr lang="en-US" altLang="en-US" dirty="0" smtClean="0"/>
              <a:t>are closer together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en-US" altLang="en-US" dirty="0" smtClean="0"/>
              <a:t>Same </a:t>
            </a:r>
            <a:r>
              <a:rPr lang="en-US" altLang="en-US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</a:t>
            </a:r>
            <a:r>
              <a:rPr lang="en-US" altLang="en-US" dirty="0" smtClean="0"/>
              <a:t> in Pressure (</a:t>
            </a:r>
            <a:r>
              <a:rPr lang="el-GR" altLang="en-US" dirty="0" smtClean="0"/>
              <a:t>Δ</a:t>
            </a:r>
            <a:r>
              <a:rPr lang="en-US" altLang="en-US" dirty="0" smtClean="0"/>
              <a:t>P)</a:t>
            </a:r>
          </a:p>
          <a:p>
            <a:pPr marL="609600" indent="-609600">
              <a:lnSpc>
                <a:spcPct val="80000"/>
              </a:lnSpc>
              <a:defRPr/>
            </a:pPr>
            <a:r>
              <a:rPr lang="en-US" altLang="en-US" sz="2400" dirty="0" smtClean="0"/>
              <a:t>When given Pressure Heights, the PGF points from regions of High Pressure to regions of Low Pressure</a:t>
            </a:r>
            <a:endParaRPr lang="el-GR" altLang="en-US" sz="2400" dirty="0" smtClean="0"/>
          </a:p>
        </p:txBody>
      </p:sp>
      <p:sp>
        <p:nvSpPr>
          <p:cNvPr id="18" name="Line 36"/>
          <p:cNvSpPr>
            <a:spLocks noChangeShapeType="1"/>
          </p:cNvSpPr>
          <p:nvPr/>
        </p:nvSpPr>
        <p:spPr bwMode="auto">
          <a:xfrm>
            <a:off x="6586468" y="3965253"/>
            <a:ext cx="37338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37"/>
          <p:cNvSpPr>
            <a:spLocks noChangeShapeType="1"/>
          </p:cNvSpPr>
          <p:nvPr/>
        </p:nvSpPr>
        <p:spPr bwMode="auto">
          <a:xfrm>
            <a:off x="6053068" y="5794053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Rectangle 38"/>
          <p:cNvSpPr>
            <a:spLocks noChangeArrowheads="1"/>
          </p:cNvSpPr>
          <p:nvPr/>
        </p:nvSpPr>
        <p:spPr bwMode="auto">
          <a:xfrm>
            <a:off x="6281668" y="3965253"/>
            <a:ext cx="3810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9786868" y="3050853"/>
            <a:ext cx="3048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auto">
          <a:xfrm>
            <a:off x="6053068" y="5870253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Tahoma" panose="020B0604030504040204" pitchFamily="34" charset="0"/>
              </a:rPr>
              <a:t>T = 20</a:t>
            </a:r>
          </a:p>
        </p:txBody>
      </p:sp>
      <p:sp>
        <p:nvSpPr>
          <p:cNvPr id="23" name="Text Box 41"/>
          <p:cNvSpPr txBox="1">
            <a:spLocks noChangeArrowheads="1"/>
          </p:cNvSpPr>
          <p:nvPr/>
        </p:nvSpPr>
        <p:spPr bwMode="auto">
          <a:xfrm>
            <a:off x="9177268" y="5870253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Tahoma" panose="020B0604030504040204" pitchFamily="34" charset="0"/>
              </a:rPr>
              <a:t>T = 30</a:t>
            </a: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>
            <a:off x="6281668" y="3050853"/>
            <a:ext cx="40386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43"/>
          <p:cNvSpPr txBox="1">
            <a:spLocks noChangeArrowheads="1"/>
          </p:cNvSpPr>
          <p:nvPr/>
        </p:nvSpPr>
        <p:spPr bwMode="auto">
          <a:xfrm>
            <a:off x="4986268" y="3247703"/>
            <a:ext cx="461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ahoma" panose="020B0604030504040204" pitchFamily="34" charset="0"/>
              </a:rPr>
              <a:t>Δ</a:t>
            </a:r>
            <a:r>
              <a:rPr lang="en-US" altLang="en-US" sz="1800">
                <a:latin typeface="Tahoma" panose="020B0604030504040204" pitchFamily="34" charset="0"/>
              </a:rPr>
              <a:t>P</a:t>
            </a:r>
          </a:p>
        </p:txBody>
      </p:sp>
      <p:sp>
        <p:nvSpPr>
          <p:cNvPr id="26" name="AutoShape 44"/>
          <p:cNvSpPr>
            <a:spLocks/>
          </p:cNvSpPr>
          <p:nvPr/>
        </p:nvSpPr>
        <p:spPr bwMode="auto">
          <a:xfrm>
            <a:off x="4452868" y="3050853"/>
            <a:ext cx="533400" cy="914400"/>
          </a:xfrm>
          <a:prstGeom prst="rightBrace">
            <a:avLst>
              <a:gd name="adj1" fmla="val 1428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27" name="Text Box 45"/>
          <p:cNvSpPr txBox="1">
            <a:spLocks noChangeArrowheads="1"/>
          </p:cNvSpPr>
          <p:nvPr/>
        </p:nvSpPr>
        <p:spPr bwMode="auto">
          <a:xfrm>
            <a:off x="8639106" y="3293741"/>
            <a:ext cx="4619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>
                <a:latin typeface="Tahoma" panose="020B0604030504040204" pitchFamily="34" charset="0"/>
              </a:rPr>
              <a:t>Δ</a:t>
            </a:r>
            <a:r>
              <a:rPr lang="en-US" altLang="en-US" sz="1800">
                <a:latin typeface="Tahoma" panose="020B0604030504040204" pitchFamily="34" charset="0"/>
              </a:rPr>
              <a:t>P</a:t>
            </a:r>
          </a:p>
        </p:txBody>
      </p:sp>
      <p:sp>
        <p:nvSpPr>
          <p:cNvPr id="28" name="AutoShape 47"/>
          <p:cNvSpPr>
            <a:spLocks/>
          </p:cNvSpPr>
          <p:nvPr/>
        </p:nvSpPr>
        <p:spPr bwMode="auto">
          <a:xfrm>
            <a:off x="9101068" y="3050853"/>
            <a:ext cx="457200" cy="914400"/>
          </a:xfrm>
          <a:prstGeom prst="leftBrace">
            <a:avLst>
              <a:gd name="adj1" fmla="val 1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29" name="Line 48"/>
          <p:cNvSpPr>
            <a:spLocks noChangeShapeType="1"/>
          </p:cNvSpPr>
          <p:nvPr/>
        </p:nvSpPr>
        <p:spPr bwMode="auto">
          <a:xfrm>
            <a:off x="3309868" y="5565453"/>
            <a:ext cx="685800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9"/>
          <p:cNvSpPr>
            <a:spLocks noChangeShapeType="1"/>
          </p:cNvSpPr>
          <p:nvPr/>
        </p:nvSpPr>
        <p:spPr bwMode="auto">
          <a:xfrm>
            <a:off x="6738868" y="5565453"/>
            <a:ext cx="2971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50"/>
          <p:cNvSpPr>
            <a:spLocks noChangeShapeType="1"/>
          </p:cNvSpPr>
          <p:nvPr/>
        </p:nvSpPr>
        <p:spPr bwMode="auto">
          <a:xfrm flipH="1">
            <a:off x="3157468" y="3431853"/>
            <a:ext cx="762000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51"/>
          <p:cNvSpPr>
            <a:spLocks noChangeShapeType="1"/>
          </p:cNvSpPr>
          <p:nvPr/>
        </p:nvSpPr>
        <p:spPr bwMode="auto">
          <a:xfrm flipH="1" flipV="1">
            <a:off x="6815068" y="3431853"/>
            <a:ext cx="1752600" cy="793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1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Isobars &amp; PGF – More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06828" y="1191296"/>
            <a:ext cx="9144000" cy="5486400"/>
          </a:xfrm>
          <a:prstGeom prst="rect">
            <a:avLst/>
          </a:prstGeom>
          <a:solidFill>
            <a:schemeClr val="bg1">
              <a:alpha val="76077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583028" y="4801271"/>
            <a:ext cx="107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1020 mb</a:t>
            </a:r>
          </a:p>
        </p:txBody>
      </p:sp>
      <p:sp>
        <p:nvSpPr>
          <p:cNvPr id="9" name="Freeform 20"/>
          <p:cNvSpPr>
            <a:spLocks/>
          </p:cNvSpPr>
          <p:nvPr/>
        </p:nvSpPr>
        <p:spPr bwMode="auto">
          <a:xfrm>
            <a:off x="2726028" y="47869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23"/>
          <p:cNvSpPr>
            <a:spLocks/>
          </p:cNvSpPr>
          <p:nvPr/>
        </p:nvSpPr>
        <p:spPr bwMode="auto">
          <a:xfrm>
            <a:off x="2726028" y="34534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25"/>
          <p:cNvSpPr>
            <a:spLocks/>
          </p:cNvSpPr>
          <p:nvPr/>
        </p:nvSpPr>
        <p:spPr bwMode="auto">
          <a:xfrm>
            <a:off x="2726028" y="21961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1583028" y="4101184"/>
            <a:ext cx="1076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1016 mb</a:t>
            </a:r>
          </a:p>
        </p:txBody>
      </p:sp>
      <p:sp>
        <p:nvSpPr>
          <p:cNvPr id="13" name="Text Box 33"/>
          <p:cNvSpPr txBox="1">
            <a:spLocks noChangeArrowheads="1"/>
          </p:cNvSpPr>
          <p:nvPr/>
        </p:nvSpPr>
        <p:spPr bwMode="auto">
          <a:xfrm>
            <a:off x="1583028" y="3429671"/>
            <a:ext cx="107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1012 mb</a:t>
            </a:r>
          </a:p>
        </p:txBody>
      </p:sp>
      <p:sp>
        <p:nvSpPr>
          <p:cNvPr id="14" name="Text Box 34"/>
          <p:cNvSpPr txBox="1">
            <a:spLocks noChangeArrowheads="1"/>
          </p:cNvSpPr>
          <p:nvPr/>
        </p:nvSpPr>
        <p:spPr bwMode="auto">
          <a:xfrm>
            <a:off x="1644941" y="2896271"/>
            <a:ext cx="107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1008 mb</a:t>
            </a:r>
          </a:p>
        </p:txBody>
      </p:sp>
      <p:sp>
        <p:nvSpPr>
          <p:cNvPr id="15" name="Text Box 35"/>
          <p:cNvSpPr txBox="1">
            <a:spLocks noChangeArrowheads="1"/>
          </p:cNvSpPr>
          <p:nvPr/>
        </p:nvSpPr>
        <p:spPr bwMode="auto">
          <a:xfrm>
            <a:off x="1573503" y="2272384"/>
            <a:ext cx="1076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1004 mb</a:t>
            </a:r>
          </a:p>
        </p:txBody>
      </p:sp>
      <p:sp>
        <p:nvSpPr>
          <p:cNvPr id="16" name="Text Box 39"/>
          <p:cNvSpPr txBox="1">
            <a:spLocks noChangeArrowheads="1"/>
          </p:cNvSpPr>
          <p:nvPr/>
        </p:nvSpPr>
        <p:spPr bwMode="auto">
          <a:xfrm>
            <a:off x="3307053" y="5167984"/>
            <a:ext cx="638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PGF</a:t>
            </a:r>
          </a:p>
        </p:txBody>
      </p:sp>
      <p:sp>
        <p:nvSpPr>
          <p:cNvPr id="17" name="Text Box 47"/>
          <p:cNvSpPr txBox="1">
            <a:spLocks noChangeArrowheads="1"/>
          </p:cNvSpPr>
          <p:nvPr/>
        </p:nvSpPr>
        <p:spPr bwMode="auto">
          <a:xfrm>
            <a:off x="2192628" y="5610896"/>
            <a:ext cx="25146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b="1" smtClean="0">
                <a:latin typeface="Tahoma" panose="020B0604030504040204" pitchFamily="34" charset="0"/>
              </a:rPr>
              <a:t>Change in P over large distance: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SMALL PGF</a:t>
            </a:r>
          </a:p>
        </p:txBody>
      </p:sp>
      <p:sp>
        <p:nvSpPr>
          <p:cNvPr id="18" name="Text Box 48"/>
          <p:cNvSpPr txBox="1">
            <a:spLocks noChangeArrowheads="1"/>
          </p:cNvSpPr>
          <p:nvPr/>
        </p:nvSpPr>
        <p:spPr bwMode="auto">
          <a:xfrm>
            <a:off x="6917028" y="4877471"/>
            <a:ext cx="107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1020 mb</a:t>
            </a:r>
          </a:p>
        </p:txBody>
      </p:sp>
      <p:sp>
        <p:nvSpPr>
          <p:cNvPr id="19" name="Freeform 49"/>
          <p:cNvSpPr>
            <a:spLocks/>
          </p:cNvSpPr>
          <p:nvPr/>
        </p:nvSpPr>
        <p:spPr bwMode="auto">
          <a:xfrm>
            <a:off x="8060028" y="48631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50"/>
          <p:cNvSpPr>
            <a:spLocks/>
          </p:cNvSpPr>
          <p:nvPr/>
        </p:nvSpPr>
        <p:spPr bwMode="auto">
          <a:xfrm>
            <a:off x="8060028" y="45583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51"/>
          <p:cNvSpPr>
            <a:spLocks/>
          </p:cNvSpPr>
          <p:nvPr/>
        </p:nvSpPr>
        <p:spPr bwMode="auto">
          <a:xfrm>
            <a:off x="8060028" y="41773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52"/>
          <p:cNvSpPr>
            <a:spLocks/>
          </p:cNvSpPr>
          <p:nvPr/>
        </p:nvSpPr>
        <p:spPr bwMode="auto">
          <a:xfrm>
            <a:off x="8060028" y="37963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53"/>
          <p:cNvSpPr>
            <a:spLocks/>
          </p:cNvSpPr>
          <p:nvPr/>
        </p:nvSpPr>
        <p:spPr bwMode="auto">
          <a:xfrm>
            <a:off x="8060028" y="34153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54"/>
          <p:cNvSpPr>
            <a:spLocks/>
          </p:cNvSpPr>
          <p:nvPr/>
        </p:nvSpPr>
        <p:spPr bwMode="auto">
          <a:xfrm>
            <a:off x="8060028" y="30343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55"/>
          <p:cNvSpPr txBox="1">
            <a:spLocks noChangeArrowheads="1"/>
          </p:cNvSpPr>
          <p:nvPr/>
        </p:nvSpPr>
        <p:spPr bwMode="auto">
          <a:xfrm>
            <a:off x="6917028" y="4572671"/>
            <a:ext cx="107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1016 mb</a:t>
            </a:r>
          </a:p>
        </p:txBody>
      </p:sp>
      <p:sp>
        <p:nvSpPr>
          <p:cNvPr id="26" name="Text Box 56"/>
          <p:cNvSpPr txBox="1">
            <a:spLocks noChangeArrowheads="1"/>
          </p:cNvSpPr>
          <p:nvPr/>
        </p:nvSpPr>
        <p:spPr bwMode="auto">
          <a:xfrm>
            <a:off x="6907503" y="4177384"/>
            <a:ext cx="1076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1012 mb</a:t>
            </a:r>
          </a:p>
        </p:txBody>
      </p:sp>
      <p:sp>
        <p:nvSpPr>
          <p:cNvPr id="27" name="Text Box 57"/>
          <p:cNvSpPr txBox="1">
            <a:spLocks noChangeArrowheads="1"/>
          </p:cNvSpPr>
          <p:nvPr/>
        </p:nvSpPr>
        <p:spPr bwMode="auto">
          <a:xfrm>
            <a:off x="6917028" y="3048671"/>
            <a:ext cx="107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1000 mb</a:t>
            </a:r>
          </a:p>
        </p:txBody>
      </p:sp>
      <p:sp>
        <p:nvSpPr>
          <p:cNvPr id="28" name="Text Box 58"/>
          <p:cNvSpPr txBox="1">
            <a:spLocks noChangeArrowheads="1"/>
          </p:cNvSpPr>
          <p:nvPr/>
        </p:nvSpPr>
        <p:spPr bwMode="auto">
          <a:xfrm>
            <a:off x="7032916" y="2729584"/>
            <a:ext cx="9509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996 mb</a:t>
            </a:r>
          </a:p>
        </p:txBody>
      </p:sp>
      <p:sp>
        <p:nvSpPr>
          <p:cNvPr id="29" name="Text Box 59"/>
          <p:cNvSpPr txBox="1">
            <a:spLocks noChangeArrowheads="1"/>
          </p:cNvSpPr>
          <p:nvPr/>
        </p:nvSpPr>
        <p:spPr bwMode="auto">
          <a:xfrm>
            <a:off x="7069428" y="2424784"/>
            <a:ext cx="950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992 mb</a:t>
            </a:r>
          </a:p>
        </p:txBody>
      </p:sp>
      <p:sp>
        <p:nvSpPr>
          <p:cNvPr id="30" name="Text Box 61"/>
          <p:cNvSpPr txBox="1">
            <a:spLocks noChangeArrowheads="1"/>
          </p:cNvSpPr>
          <p:nvPr/>
        </p:nvSpPr>
        <p:spPr bwMode="auto">
          <a:xfrm>
            <a:off x="8641053" y="5244184"/>
            <a:ext cx="638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PGF</a:t>
            </a:r>
          </a:p>
        </p:txBody>
      </p:sp>
      <p:sp>
        <p:nvSpPr>
          <p:cNvPr id="31" name="Freeform 62"/>
          <p:cNvSpPr>
            <a:spLocks/>
          </p:cNvSpPr>
          <p:nvPr/>
        </p:nvSpPr>
        <p:spPr bwMode="auto">
          <a:xfrm>
            <a:off x="2726028" y="41011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63"/>
          <p:cNvSpPr>
            <a:spLocks/>
          </p:cNvSpPr>
          <p:nvPr/>
        </p:nvSpPr>
        <p:spPr bwMode="auto">
          <a:xfrm>
            <a:off x="2726028" y="28057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Freeform 64"/>
          <p:cNvSpPr>
            <a:spLocks/>
          </p:cNvSpPr>
          <p:nvPr/>
        </p:nvSpPr>
        <p:spPr bwMode="auto">
          <a:xfrm>
            <a:off x="8060028" y="27295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65"/>
          <p:cNvSpPr>
            <a:spLocks/>
          </p:cNvSpPr>
          <p:nvPr/>
        </p:nvSpPr>
        <p:spPr bwMode="auto">
          <a:xfrm>
            <a:off x="8060028" y="2424784"/>
            <a:ext cx="1828800" cy="228600"/>
          </a:xfrm>
          <a:custGeom>
            <a:avLst/>
            <a:gdLst>
              <a:gd name="T0" fmla="*/ 0 w 1152"/>
              <a:gd name="T1" fmla="*/ 2147483647 h 144"/>
              <a:gd name="T2" fmla="*/ 2147483647 w 1152"/>
              <a:gd name="T3" fmla="*/ 0 h 144"/>
              <a:gd name="T4" fmla="*/ 2147483647 w 1152"/>
              <a:gd name="T5" fmla="*/ 2147483647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2" h="144">
                <a:moveTo>
                  <a:pt x="0" y="144"/>
                </a:moveTo>
                <a:cubicBezTo>
                  <a:pt x="192" y="72"/>
                  <a:pt x="384" y="0"/>
                  <a:pt x="576" y="0"/>
                </a:cubicBezTo>
                <a:cubicBezTo>
                  <a:pt x="768" y="0"/>
                  <a:pt x="960" y="72"/>
                  <a:pt x="1152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Text Box 66"/>
          <p:cNvSpPr txBox="1">
            <a:spLocks noChangeArrowheads="1"/>
          </p:cNvSpPr>
          <p:nvPr/>
        </p:nvSpPr>
        <p:spPr bwMode="auto">
          <a:xfrm>
            <a:off x="6917028" y="3429671"/>
            <a:ext cx="107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1004 mb</a:t>
            </a:r>
          </a:p>
        </p:txBody>
      </p:sp>
      <p:sp>
        <p:nvSpPr>
          <p:cNvPr id="36" name="Text Box 67"/>
          <p:cNvSpPr txBox="1">
            <a:spLocks noChangeArrowheads="1"/>
          </p:cNvSpPr>
          <p:nvPr/>
        </p:nvSpPr>
        <p:spPr bwMode="auto">
          <a:xfrm>
            <a:off x="6917028" y="3810671"/>
            <a:ext cx="107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1008 mb</a:t>
            </a:r>
          </a:p>
        </p:txBody>
      </p:sp>
      <p:sp>
        <p:nvSpPr>
          <p:cNvPr id="37" name="AutoShape 68"/>
          <p:cNvSpPr>
            <a:spLocks noChangeArrowheads="1"/>
          </p:cNvSpPr>
          <p:nvPr/>
        </p:nvSpPr>
        <p:spPr bwMode="auto">
          <a:xfrm>
            <a:off x="8669628" y="2105696"/>
            <a:ext cx="609600" cy="2743200"/>
          </a:xfrm>
          <a:prstGeom prst="up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38" name="AutoShape 69"/>
          <p:cNvSpPr>
            <a:spLocks noChangeArrowheads="1"/>
          </p:cNvSpPr>
          <p:nvPr/>
        </p:nvSpPr>
        <p:spPr bwMode="auto">
          <a:xfrm>
            <a:off x="3488028" y="1877096"/>
            <a:ext cx="228600" cy="3048000"/>
          </a:xfrm>
          <a:prstGeom prst="upArrow">
            <a:avLst>
              <a:gd name="adj1" fmla="val 50000"/>
              <a:gd name="adj2" fmla="val 3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39" name="Text Box 70"/>
          <p:cNvSpPr txBox="1">
            <a:spLocks noChangeArrowheads="1"/>
          </p:cNvSpPr>
          <p:nvPr/>
        </p:nvSpPr>
        <p:spPr bwMode="auto">
          <a:xfrm>
            <a:off x="3640428" y="1175421"/>
            <a:ext cx="487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Winds if we ONLY knew the PGF.</a:t>
            </a:r>
          </a:p>
        </p:txBody>
      </p:sp>
      <p:sp>
        <p:nvSpPr>
          <p:cNvPr id="40" name="Text Box 71"/>
          <p:cNvSpPr txBox="1">
            <a:spLocks noChangeArrowheads="1"/>
          </p:cNvSpPr>
          <p:nvPr/>
        </p:nvSpPr>
        <p:spPr bwMode="auto">
          <a:xfrm>
            <a:off x="3716628" y="1586584"/>
            <a:ext cx="487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If the isobars are further or closer together…</a:t>
            </a:r>
          </a:p>
        </p:txBody>
      </p:sp>
      <p:sp>
        <p:nvSpPr>
          <p:cNvPr id="41" name="Text Box 72"/>
          <p:cNvSpPr txBox="1">
            <a:spLocks noChangeArrowheads="1"/>
          </p:cNvSpPr>
          <p:nvPr/>
        </p:nvSpPr>
        <p:spPr bwMode="auto">
          <a:xfrm>
            <a:off x="7755228" y="5610896"/>
            <a:ext cx="25146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b="1" smtClean="0">
                <a:latin typeface="Tahoma" panose="020B0604030504040204" pitchFamily="34" charset="0"/>
              </a:rPr>
              <a:t>Change in P over small distance: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LARGE PGF</a:t>
            </a:r>
          </a:p>
        </p:txBody>
      </p:sp>
      <p:sp>
        <p:nvSpPr>
          <p:cNvPr id="42" name="Text Box 73"/>
          <p:cNvSpPr txBox="1">
            <a:spLocks noChangeArrowheads="1"/>
          </p:cNvSpPr>
          <p:nvPr/>
        </p:nvSpPr>
        <p:spPr bwMode="auto">
          <a:xfrm>
            <a:off x="2040228" y="1342109"/>
            <a:ext cx="8794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WIND</a:t>
            </a:r>
          </a:p>
          <a:p>
            <a:pPr algn="ctr"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IS</a:t>
            </a:r>
          </a:p>
          <a:p>
            <a:pPr algn="ctr"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SLOW</a:t>
            </a:r>
          </a:p>
        </p:txBody>
      </p:sp>
      <p:sp>
        <p:nvSpPr>
          <p:cNvPr id="43" name="Text Box 74"/>
          <p:cNvSpPr txBox="1">
            <a:spLocks noChangeArrowheads="1"/>
          </p:cNvSpPr>
          <p:nvPr/>
        </p:nvSpPr>
        <p:spPr bwMode="auto">
          <a:xfrm>
            <a:off x="9355428" y="1343696"/>
            <a:ext cx="8794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WIND</a:t>
            </a:r>
          </a:p>
          <a:p>
            <a:pPr algn="ctr"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IS</a:t>
            </a:r>
          </a:p>
          <a:p>
            <a:pPr algn="ctr"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FAST</a:t>
            </a:r>
          </a:p>
        </p:txBody>
      </p:sp>
      <p:sp>
        <p:nvSpPr>
          <p:cNvPr id="44" name="Text Box 45"/>
          <p:cNvSpPr txBox="1">
            <a:spLocks noChangeArrowheads="1"/>
          </p:cNvSpPr>
          <p:nvPr/>
        </p:nvSpPr>
        <p:spPr bwMode="auto">
          <a:xfrm>
            <a:off x="4935828" y="4658396"/>
            <a:ext cx="1828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Tahoma" panose="020B0604030504040204" pitchFamily="34" charset="0"/>
              </a:rPr>
              <a:t>For a conical hill, the PGF points in all direction</a:t>
            </a:r>
          </a:p>
        </p:txBody>
      </p:sp>
      <p:grpSp>
        <p:nvGrpSpPr>
          <p:cNvPr id="45" name="Group 61"/>
          <p:cNvGrpSpPr>
            <a:grpSpLocks/>
          </p:cNvGrpSpPr>
          <p:nvPr/>
        </p:nvGrpSpPr>
        <p:grpSpPr bwMode="auto">
          <a:xfrm>
            <a:off x="4783428" y="2219996"/>
            <a:ext cx="2133600" cy="2057400"/>
            <a:chOff x="3264" y="1421"/>
            <a:chExt cx="1632" cy="1507"/>
          </a:xfrm>
        </p:grpSpPr>
        <p:grpSp>
          <p:nvGrpSpPr>
            <p:cNvPr id="46" name="Group 14"/>
            <p:cNvGrpSpPr>
              <a:grpSpLocks/>
            </p:cNvGrpSpPr>
            <p:nvPr/>
          </p:nvGrpSpPr>
          <p:grpSpPr bwMode="auto">
            <a:xfrm>
              <a:off x="3312" y="1421"/>
              <a:ext cx="1584" cy="1507"/>
              <a:chOff x="3408" y="1824"/>
              <a:chExt cx="835" cy="835"/>
            </a:xfrm>
          </p:grpSpPr>
          <p:sp>
            <p:nvSpPr>
              <p:cNvPr id="55" name="Oval 15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800">
                  <a:latin typeface="Tahoma" panose="020B0604030504040204" pitchFamily="34" charset="0"/>
                </a:endParaRPr>
              </a:p>
            </p:txBody>
          </p:sp>
          <p:sp>
            <p:nvSpPr>
              <p:cNvPr id="56" name="Oval 16"/>
              <p:cNvSpPr>
                <a:spLocks noChangeArrowheads="1"/>
              </p:cNvSpPr>
              <p:nvPr/>
            </p:nvSpPr>
            <p:spPr bwMode="auto">
              <a:xfrm>
                <a:off x="3667" y="2083"/>
                <a:ext cx="317" cy="31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800">
                  <a:latin typeface="Tahoma" panose="020B0604030504040204" pitchFamily="34" charset="0"/>
                </a:endParaRPr>
              </a:p>
            </p:txBody>
          </p:sp>
          <p:sp>
            <p:nvSpPr>
              <p:cNvPr id="57" name="Oval 17"/>
              <p:cNvSpPr>
                <a:spLocks noChangeArrowheads="1"/>
              </p:cNvSpPr>
              <p:nvPr/>
            </p:nvSpPr>
            <p:spPr bwMode="auto">
              <a:xfrm>
                <a:off x="3591" y="2007"/>
                <a:ext cx="489" cy="489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800">
                  <a:latin typeface="Tahoma" panose="020B0604030504040204" pitchFamily="34" charset="0"/>
                </a:endParaRPr>
              </a:p>
            </p:txBody>
          </p:sp>
          <p:sp>
            <p:nvSpPr>
              <p:cNvPr id="58" name="Oval 18"/>
              <p:cNvSpPr>
                <a:spLocks noChangeArrowheads="1"/>
              </p:cNvSpPr>
              <p:nvPr/>
            </p:nvSpPr>
            <p:spPr bwMode="auto">
              <a:xfrm>
                <a:off x="3504" y="1920"/>
                <a:ext cx="662" cy="66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800">
                  <a:latin typeface="Tahoma" panose="020B0604030504040204" pitchFamily="34" charset="0"/>
                </a:endParaRPr>
              </a:p>
            </p:txBody>
          </p:sp>
          <p:sp>
            <p:nvSpPr>
              <p:cNvPr id="59" name="Oval 19"/>
              <p:cNvSpPr>
                <a:spLocks noChangeArrowheads="1"/>
              </p:cNvSpPr>
              <p:nvPr/>
            </p:nvSpPr>
            <p:spPr bwMode="auto">
              <a:xfrm>
                <a:off x="3408" y="1824"/>
                <a:ext cx="835" cy="83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8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>
              <a:off x="4128" y="2160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 flipV="1">
              <a:off x="4080" y="1440"/>
              <a:ext cx="0" cy="7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 flipH="1">
              <a:off x="3264" y="2160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4080" y="2160"/>
              <a:ext cx="0" cy="7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 flipH="1" flipV="1">
              <a:off x="3552" y="16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 flipV="1">
              <a:off x="4128" y="1632"/>
              <a:ext cx="432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 flipH="1">
              <a:off x="3600" y="2160"/>
              <a:ext cx="432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4080" y="2160"/>
              <a:ext cx="432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261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PGF Summary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3"/>
            <a:ext cx="10971028" cy="504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dirty="0"/>
              <a:t>Change in P over large distance =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 PGF</a:t>
            </a:r>
          </a:p>
          <a:p>
            <a:pPr lvl="1"/>
            <a:endParaRPr lang="en-US" dirty="0"/>
          </a:p>
          <a:p>
            <a:pPr>
              <a:lnSpc>
                <a:spcPct val="80000"/>
              </a:lnSpc>
              <a:defRPr/>
            </a:pPr>
            <a:r>
              <a:rPr lang="en-US" altLang="en-US" dirty="0"/>
              <a:t>Change in P over small distance =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PGF</a:t>
            </a:r>
          </a:p>
          <a:p>
            <a:pPr marL="609600" indent="-609600">
              <a:lnSpc>
                <a:spcPct val="80000"/>
              </a:lnSpc>
              <a:defRPr/>
            </a:pPr>
            <a:endParaRPr lang="en-US" altLang="en-US" dirty="0"/>
          </a:p>
          <a:p>
            <a:pPr>
              <a:lnSpc>
                <a:spcPct val="80000"/>
              </a:lnSpc>
              <a:defRPr/>
            </a:pPr>
            <a:r>
              <a:rPr lang="en-US" altLang="en-US" dirty="0"/>
              <a:t>PGF is at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angles</a:t>
            </a:r>
            <a:r>
              <a:rPr lang="en-US" altLang="en-US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to isobars</a:t>
            </a:r>
          </a:p>
          <a:p>
            <a:pPr marL="609600" indent="-609600">
              <a:lnSpc>
                <a:spcPct val="80000"/>
              </a:lnSpc>
              <a:defRPr/>
            </a:pPr>
            <a:endParaRPr lang="en-US" altLang="en-US" dirty="0"/>
          </a:p>
          <a:p>
            <a:pPr>
              <a:lnSpc>
                <a:spcPct val="80000"/>
              </a:lnSpc>
              <a:defRPr/>
            </a:pPr>
            <a:r>
              <a:rPr lang="en-US" altLang="en-US" dirty="0"/>
              <a:t>Causes wind to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 MOVING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500" dirty="0"/>
              <a:t>However… two forces cause wind speed and direction to be different than predicted by the PGF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3100" b="1" dirty="0"/>
              <a:t>Coriolis (rotation of the Earth)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3100" b="1" dirty="0"/>
              <a:t>Friction</a:t>
            </a:r>
            <a:endParaRPr lang="el-GR" altLang="en-US" sz="3100" b="1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7324859" y="1431925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7324859" y="2041525"/>
            <a:ext cx="5334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5338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Coriolis Force 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3183" y="940158"/>
            <a:ext cx="5975797" cy="57826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sz="4000" dirty="0"/>
              <a:t>Results from the </a:t>
            </a:r>
            <a:r>
              <a:rPr lang="en-US" altLang="en-U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rotation of the Earth</a:t>
            </a:r>
          </a:p>
          <a:p>
            <a:pPr>
              <a:lnSpc>
                <a:spcPct val="80000"/>
              </a:lnSpc>
              <a:defRPr/>
            </a:pPr>
            <a:endParaRPr lang="en-US" alt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4000" dirty="0"/>
              <a:t>Causes the PGF to cross isobars </a:t>
            </a:r>
            <a:r>
              <a:rPr lang="en-US" altLang="en-U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altLang="en-US" sz="4000" dirty="0"/>
              <a:t> at right </a:t>
            </a:r>
            <a:r>
              <a:rPr lang="en-US" altLang="en-US" sz="4000" dirty="0" smtClean="0"/>
              <a:t>angles.</a:t>
            </a:r>
          </a:p>
          <a:p>
            <a:pPr>
              <a:lnSpc>
                <a:spcPct val="80000"/>
              </a:lnSpc>
              <a:defRPr/>
            </a:pPr>
            <a:endParaRPr lang="en-US" altLang="en-US" sz="4000" dirty="0" smtClean="0"/>
          </a:p>
          <a:p>
            <a:pPr>
              <a:lnSpc>
                <a:spcPct val="80000"/>
              </a:lnSpc>
              <a:defRPr/>
            </a:pPr>
            <a:r>
              <a:rPr lang="en-US" altLang="en-US" sz="4000" dirty="0" smtClean="0"/>
              <a:t>Winds </a:t>
            </a:r>
            <a:r>
              <a:rPr lang="en-US" altLang="en-US" sz="4000" dirty="0"/>
              <a:t>curve to the </a:t>
            </a:r>
            <a:r>
              <a:rPr lang="en-US" altLang="en-U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in the Northern </a:t>
            </a:r>
            <a:r>
              <a:rPr lang="en-US" altLang="en-US" sz="40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Hemisphere</a:t>
            </a:r>
          </a:p>
          <a:p>
            <a:pPr>
              <a:lnSpc>
                <a:spcPct val="80000"/>
              </a:lnSpc>
              <a:defRPr/>
            </a:pPr>
            <a:endParaRPr lang="en-US" alt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4000" dirty="0" smtClean="0"/>
              <a:t>Winds </a:t>
            </a:r>
            <a:r>
              <a:rPr lang="en-US" altLang="en-US" sz="4000" dirty="0"/>
              <a:t>curve to the </a:t>
            </a:r>
            <a:r>
              <a:rPr lang="en-US" altLang="en-U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LEFT in the Southern Hemisphere</a:t>
            </a:r>
          </a:p>
          <a:p>
            <a:pPr>
              <a:lnSpc>
                <a:spcPct val="80000"/>
              </a:lnSpc>
              <a:defRPr/>
            </a:pPr>
            <a:endParaRPr lang="en-US" alt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101" y="1786710"/>
            <a:ext cx="5423458" cy="3995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3624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168202" y="0"/>
            <a:ext cx="90237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Coriolis Example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632620" y="1568721"/>
            <a:ext cx="5687469" cy="504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On a non-rotating Earth, the rocket would travel straight to it’s </a:t>
            </a:r>
            <a:r>
              <a:rPr lang="en-US" altLang="en-US" dirty="0" smtClean="0"/>
              <a:t>target.</a:t>
            </a:r>
          </a:p>
          <a:p>
            <a:endParaRPr lang="en-US" altLang="en-US" dirty="0"/>
          </a:p>
          <a:p>
            <a:r>
              <a:rPr lang="en-US" altLang="en-US" dirty="0" smtClean="0"/>
              <a:t>Earth </a:t>
            </a:r>
            <a:r>
              <a:rPr lang="en-US" altLang="en-US" dirty="0"/>
              <a:t>rotates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en-US" altLang="en-US" b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 hour</a:t>
            </a:r>
            <a:r>
              <a:rPr lang="en-US" altLang="en-US" dirty="0" smtClean="0"/>
              <a:t>….</a:t>
            </a:r>
          </a:p>
          <a:p>
            <a:endParaRPr lang="en-US" altLang="en-US" dirty="0"/>
          </a:p>
          <a:p>
            <a:r>
              <a:rPr lang="en-US" altLang="en-US" dirty="0" smtClean="0"/>
              <a:t>Even </a:t>
            </a:r>
            <a:r>
              <a:rPr lang="en-US" altLang="en-US" dirty="0"/>
              <a:t>though the rock travels in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STRAIGHT</a:t>
            </a:r>
            <a:r>
              <a:rPr lang="en-US" altLang="en-US" dirty="0"/>
              <a:t> line, when we plot it’s path on the surface it follows a path that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CURVES to the RIGHT</a:t>
            </a:r>
            <a:r>
              <a:rPr lang="en-US" altLang="en-US" dirty="0"/>
              <a:t>!</a:t>
            </a:r>
            <a:endParaRPr lang="en-US" altLang="en-US" dirty="0">
              <a:solidFill>
                <a:srgbClr val="CC0099"/>
              </a:solidFill>
            </a:endParaRPr>
          </a:p>
          <a:p>
            <a:endParaRPr lang="en-US" alt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 descr="113711-004-32C133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91" y="260028"/>
            <a:ext cx="6268540" cy="6337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9046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Coriolis Visualization 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7" name="CoriolisForc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32588" y="1325563"/>
            <a:ext cx="9427334" cy="5197169"/>
          </a:xfrm>
        </p:spPr>
      </p:pic>
    </p:spTree>
    <p:extLst>
      <p:ext uri="{BB962C8B-B14F-4D97-AF65-F5344CB8AC3E}">
        <p14:creationId xmlns:p14="http://schemas.microsoft.com/office/powerpoint/2010/main" val="229826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Coriolis Summary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3"/>
            <a:ext cx="10971028" cy="504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en-US" dirty="0"/>
              <a:t>Always Deflects a moving body (wind) to the right in the Northern Hemisphere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endParaRPr lang="en-US" altLang="en-US" dirty="0"/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en-US" dirty="0"/>
              <a:t>Only affects wind direction, not speed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endParaRPr lang="en-US" altLang="en-US" dirty="0"/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en-US" dirty="0"/>
              <a:t>Is affected by </a:t>
            </a:r>
            <a:r>
              <a:rPr lang="en-US" altLang="en-US" b="1" dirty="0">
                <a:solidFill>
                  <a:srgbClr val="CC0099"/>
                </a:solidFill>
              </a:rPr>
              <a:t>wind speed</a:t>
            </a:r>
            <a:r>
              <a:rPr lang="en-US" altLang="en-US" dirty="0"/>
              <a:t> (the stronger the wind, the greater the deflecting force)</a:t>
            </a:r>
          </a:p>
          <a:p>
            <a:pPr marL="533400" indent="-533400">
              <a:buFont typeface="Wingdings" panose="05000000000000000000" pitchFamily="2" charset="2"/>
              <a:buAutoNum type="arabicPeriod"/>
            </a:pPr>
            <a:endParaRPr lang="en-US" altLang="en-US" dirty="0"/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en-US" altLang="en-US" dirty="0"/>
              <a:t>Is </a:t>
            </a:r>
            <a:r>
              <a:rPr lang="en-US" altLang="en-US" b="1" dirty="0">
                <a:solidFill>
                  <a:srgbClr val="FF0000"/>
                </a:solidFill>
              </a:rPr>
              <a:t>strongest</a:t>
            </a:r>
            <a:r>
              <a:rPr lang="en-US" altLang="en-US" dirty="0"/>
              <a:t> at the poles and </a:t>
            </a:r>
            <a:r>
              <a:rPr lang="en-US" altLang="en-US" b="1" dirty="0">
                <a:solidFill>
                  <a:srgbClr val="FF0000"/>
                </a:solidFill>
              </a:rPr>
              <a:t>nonexistent</a:t>
            </a:r>
            <a:r>
              <a:rPr lang="en-US" altLang="en-US" dirty="0"/>
              <a:t> at the equator… </a:t>
            </a:r>
            <a:r>
              <a:rPr lang="en-US" altLang="en-US" b="1" dirty="0">
                <a:solidFill>
                  <a:srgbClr val="CC0099"/>
                </a:solidFill>
              </a:rPr>
              <a:t>latitude dependent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04800" y="3657600"/>
            <a:ext cx="11518006" cy="2667000"/>
          </a:xfrm>
          <a:prstGeom prst="rect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solidFill>
                <a:schemeClr val="accent4"/>
              </a:solidFill>
              <a:latin typeface="Tahoma" panose="020B0604030504040204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990599" y="6324600"/>
            <a:ext cx="9947369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latin typeface="Tahoma" panose="020B0604030504040204" pitchFamily="34" charset="0"/>
              </a:rPr>
              <a:t>These two determine the MAGNITUDE of the Coriolis Force</a:t>
            </a:r>
          </a:p>
        </p:txBody>
      </p:sp>
    </p:spTree>
    <p:extLst>
      <p:ext uri="{BB962C8B-B14F-4D97-AF65-F5344CB8AC3E}">
        <p14:creationId xmlns:p14="http://schemas.microsoft.com/office/powerpoint/2010/main" val="249969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Winds Aloft and Geostrophic Flow 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Rectangle 47"/>
          <p:cNvSpPr>
            <a:spLocks noChangeArrowheads="1"/>
          </p:cNvSpPr>
          <p:nvPr/>
        </p:nvSpPr>
        <p:spPr bwMode="auto">
          <a:xfrm>
            <a:off x="1558344" y="2852671"/>
            <a:ext cx="9144000" cy="3657600"/>
          </a:xfrm>
          <a:prstGeom prst="rect">
            <a:avLst/>
          </a:prstGeom>
          <a:solidFill>
            <a:schemeClr val="bg1">
              <a:alpha val="76077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1371600"/>
            <a:ext cx="11610304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300" dirty="0" smtClean="0"/>
              <a:t>Where friction doesn’t play a role!!</a:t>
            </a:r>
          </a:p>
          <a:p>
            <a:r>
              <a:rPr lang="en-US" altLang="en-US" sz="33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only the PGF and Coriolis Forces (</a:t>
            </a:r>
            <a:r>
              <a:rPr lang="en-US" altLang="en-US" sz="33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altLang="en-US" sz="3300" b="1" i="1" baseline="-150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33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affect an air parcel</a:t>
            </a:r>
          </a:p>
        </p:txBody>
      </p: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1558344" y="3019359"/>
            <a:ext cx="3048000" cy="3490912"/>
            <a:chOff x="48" y="1200"/>
            <a:chExt cx="1920" cy="2199"/>
          </a:xfrm>
        </p:grpSpPr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48" y="2937"/>
              <a:ext cx="6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</a:rPr>
                <a:t>1020 mb</a:t>
              </a: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68" y="2928"/>
              <a:ext cx="1152" cy="144"/>
            </a:xfrm>
            <a:custGeom>
              <a:avLst/>
              <a:gdLst>
                <a:gd name="T0" fmla="*/ 0 w 1152"/>
                <a:gd name="T1" fmla="*/ 144 h 144"/>
                <a:gd name="T2" fmla="*/ 576 w 1152"/>
                <a:gd name="T3" fmla="*/ 0 h 144"/>
                <a:gd name="T4" fmla="*/ 1152 w 1152"/>
                <a:gd name="T5" fmla="*/ 144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2" h="144">
                  <a:moveTo>
                    <a:pt x="0" y="144"/>
                  </a:moveTo>
                  <a:cubicBezTo>
                    <a:pt x="192" y="72"/>
                    <a:pt x="384" y="0"/>
                    <a:pt x="576" y="0"/>
                  </a:cubicBezTo>
                  <a:cubicBezTo>
                    <a:pt x="768" y="0"/>
                    <a:pt x="960" y="72"/>
                    <a:pt x="1152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68" y="2688"/>
              <a:ext cx="1152" cy="144"/>
            </a:xfrm>
            <a:custGeom>
              <a:avLst/>
              <a:gdLst>
                <a:gd name="T0" fmla="*/ 0 w 1152"/>
                <a:gd name="T1" fmla="*/ 144 h 144"/>
                <a:gd name="T2" fmla="*/ 576 w 1152"/>
                <a:gd name="T3" fmla="*/ 0 h 144"/>
                <a:gd name="T4" fmla="*/ 1152 w 1152"/>
                <a:gd name="T5" fmla="*/ 144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2" h="144">
                  <a:moveTo>
                    <a:pt x="0" y="144"/>
                  </a:moveTo>
                  <a:cubicBezTo>
                    <a:pt x="192" y="72"/>
                    <a:pt x="384" y="0"/>
                    <a:pt x="576" y="0"/>
                  </a:cubicBezTo>
                  <a:cubicBezTo>
                    <a:pt x="768" y="0"/>
                    <a:pt x="960" y="72"/>
                    <a:pt x="1152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768" y="2400"/>
              <a:ext cx="1152" cy="144"/>
            </a:xfrm>
            <a:custGeom>
              <a:avLst/>
              <a:gdLst>
                <a:gd name="T0" fmla="*/ 0 w 1152"/>
                <a:gd name="T1" fmla="*/ 144 h 144"/>
                <a:gd name="T2" fmla="*/ 576 w 1152"/>
                <a:gd name="T3" fmla="*/ 0 h 144"/>
                <a:gd name="T4" fmla="*/ 1152 w 1152"/>
                <a:gd name="T5" fmla="*/ 144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2" h="144">
                  <a:moveTo>
                    <a:pt x="0" y="144"/>
                  </a:moveTo>
                  <a:cubicBezTo>
                    <a:pt x="192" y="72"/>
                    <a:pt x="384" y="0"/>
                    <a:pt x="576" y="0"/>
                  </a:cubicBezTo>
                  <a:cubicBezTo>
                    <a:pt x="768" y="0"/>
                    <a:pt x="960" y="72"/>
                    <a:pt x="1152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68" y="2112"/>
              <a:ext cx="1152" cy="144"/>
            </a:xfrm>
            <a:custGeom>
              <a:avLst/>
              <a:gdLst>
                <a:gd name="T0" fmla="*/ 0 w 1152"/>
                <a:gd name="T1" fmla="*/ 144 h 144"/>
                <a:gd name="T2" fmla="*/ 576 w 1152"/>
                <a:gd name="T3" fmla="*/ 0 h 144"/>
                <a:gd name="T4" fmla="*/ 1152 w 1152"/>
                <a:gd name="T5" fmla="*/ 144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2" h="144">
                  <a:moveTo>
                    <a:pt x="0" y="144"/>
                  </a:moveTo>
                  <a:cubicBezTo>
                    <a:pt x="192" y="72"/>
                    <a:pt x="384" y="0"/>
                    <a:pt x="576" y="0"/>
                  </a:cubicBezTo>
                  <a:cubicBezTo>
                    <a:pt x="768" y="0"/>
                    <a:pt x="960" y="72"/>
                    <a:pt x="1152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768" y="1776"/>
              <a:ext cx="1152" cy="144"/>
            </a:xfrm>
            <a:custGeom>
              <a:avLst/>
              <a:gdLst>
                <a:gd name="T0" fmla="*/ 0 w 1152"/>
                <a:gd name="T1" fmla="*/ 144 h 144"/>
                <a:gd name="T2" fmla="*/ 576 w 1152"/>
                <a:gd name="T3" fmla="*/ 0 h 144"/>
                <a:gd name="T4" fmla="*/ 1152 w 1152"/>
                <a:gd name="T5" fmla="*/ 144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2" h="144">
                  <a:moveTo>
                    <a:pt x="0" y="144"/>
                  </a:moveTo>
                  <a:cubicBezTo>
                    <a:pt x="192" y="72"/>
                    <a:pt x="384" y="0"/>
                    <a:pt x="576" y="0"/>
                  </a:cubicBezTo>
                  <a:cubicBezTo>
                    <a:pt x="768" y="0"/>
                    <a:pt x="960" y="72"/>
                    <a:pt x="1152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816" y="1440"/>
              <a:ext cx="1152" cy="144"/>
            </a:xfrm>
            <a:custGeom>
              <a:avLst/>
              <a:gdLst>
                <a:gd name="T0" fmla="*/ 0 w 1152"/>
                <a:gd name="T1" fmla="*/ 144 h 144"/>
                <a:gd name="T2" fmla="*/ 576 w 1152"/>
                <a:gd name="T3" fmla="*/ 0 h 144"/>
                <a:gd name="T4" fmla="*/ 1152 w 1152"/>
                <a:gd name="T5" fmla="*/ 144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2" h="144">
                  <a:moveTo>
                    <a:pt x="0" y="144"/>
                  </a:moveTo>
                  <a:cubicBezTo>
                    <a:pt x="192" y="72"/>
                    <a:pt x="384" y="0"/>
                    <a:pt x="576" y="0"/>
                  </a:cubicBezTo>
                  <a:cubicBezTo>
                    <a:pt x="768" y="0"/>
                    <a:pt x="960" y="72"/>
                    <a:pt x="1152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48" y="2688"/>
              <a:ext cx="6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</a:rPr>
                <a:t>1016 mb</a:t>
              </a: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96" y="2400"/>
              <a:ext cx="6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</a:rPr>
                <a:t>1012 mb</a:t>
              </a: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96" y="2112"/>
              <a:ext cx="63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</a:rPr>
                <a:t>1008mb</a:t>
              </a: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96" y="1824"/>
              <a:ext cx="6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</a:rPr>
                <a:t>1004 mb</a:t>
              </a:r>
            </a:p>
          </p:txBody>
        </p:sp>
        <p:sp>
          <p:nvSpPr>
            <p:cNvPr id="22" name="Text Box 15"/>
            <p:cNvSpPr txBox="1">
              <a:spLocks noChangeArrowheads="1"/>
            </p:cNvSpPr>
            <p:nvPr/>
          </p:nvSpPr>
          <p:spPr bwMode="auto">
            <a:xfrm>
              <a:off x="96" y="1488"/>
              <a:ext cx="6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</a:rPr>
                <a:t>1000 mb</a:t>
              </a:r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V="1">
              <a:off x="1344" y="1200"/>
              <a:ext cx="0" cy="196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>
              <a:off x="1134" y="3168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Arial" charset="0"/>
                </a:rPr>
                <a:t>PGF</a:t>
              </a:r>
            </a:p>
          </p:txBody>
        </p:sp>
      </p:grpSp>
      <p:sp>
        <p:nvSpPr>
          <p:cNvPr id="25" name="AutoShape 19"/>
          <p:cNvSpPr>
            <a:spLocks noChangeArrowheads="1"/>
          </p:cNvSpPr>
          <p:nvPr/>
        </p:nvSpPr>
        <p:spPr bwMode="auto">
          <a:xfrm>
            <a:off x="3844344" y="3843271"/>
            <a:ext cx="457200" cy="1371600"/>
          </a:xfrm>
          <a:prstGeom prst="up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26" name="Text Box 35"/>
          <p:cNvSpPr txBox="1">
            <a:spLocks noChangeArrowheads="1"/>
          </p:cNvSpPr>
          <p:nvPr/>
        </p:nvSpPr>
        <p:spPr bwMode="auto">
          <a:xfrm rot="5400000">
            <a:off x="3372063" y="4421915"/>
            <a:ext cx="1371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rial" charset="0"/>
              </a:rPr>
              <a:t>WIND</a:t>
            </a: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>
            <a:off x="6663744" y="3081271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46"/>
          <p:cNvSpPr>
            <a:spLocks noChangeShapeType="1"/>
          </p:cNvSpPr>
          <p:nvPr/>
        </p:nvSpPr>
        <p:spPr bwMode="auto">
          <a:xfrm>
            <a:off x="6663744" y="3690871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47"/>
          <p:cNvSpPr>
            <a:spLocks noChangeShapeType="1"/>
          </p:cNvSpPr>
          <p:nvPr/>
        </p:nvSpPr>
        <p:spPr bwMode="auto">
          <a:xfrm>
            <a:off x="6663744" y="4300471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8"/>
          <p:cNvSpPr>
            <a:spLocks noChangeShapeType="1"/>
          </p:cNvSpPr>
          <p:nvPr/>
        </p:nvSpPr>
        <p:spPr bwMode="auto">
          <a:xfrm>
            <a:off x="6739944" y="4910071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9"/>
          <p:cNvSpPr>
            <a:spLocks noChangeShapeType="1"/>
          </p:cNvSpPr>
          <p:nvPr/>
        </p:nvSpPr>
        <p:spPr bwMode="auto">
          <a:xfrm>
            <a:off x="6739944" y="5672071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52"/>
          <p:cNvGrpSpPr>
            <a:grpSpLocks/>
          </p:cNvGrpSpPr>
          <p:nvPr/>
        </p:nvGrpSpPr>
        <p:grpSpPr bwMode="auto">
          <a:xfrm>
            <a:off x="6968544" y="4986271"/>
            <a:ext cx="762000" cy="990600"/>
            <a:chOff x="2256" y="3456"/>
            <a:chExt cx="480" cy="624"/>
          </a:xfrm>
        </p:grpSpPr>
        <p:sp>
          <p:nvSpPr>
            <p:cNvPr id="33" name="Rectangle 53"/>
            <p:cNvSpPr>
              <a:spLocks noChangeArrowheads="1"/>
            </p:cNvSpPr>
            <p:nvPr/>
          </p:nvSpPr>
          <p:spPr bwMode="auto">
            <a:xfrm>
              <a:off x="2256" y="384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34" name="Line 54"/>
            <p:cNvSpPr>
              <a:spLocks noChangeShapeType="1"/>
            </p:cNvSpPr>
            <p:nvPr/>
          </p:nvSpPr>
          <p:spPr bwMode="auto">
            <a:xfrm flipV="1">
              <a:off x="2352" y="3600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55"/>
            <p:cNvSpPr>
              <a:spLocks noChangeShapeType="1"/>
            </p:cNvSpPr>
            <p:nvPr/>
          </p:nvSpPr>
          <p:spPr bwMode="auto">
            <a:xfrm>
              <a:off x="2352" y="3600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Box 56"/>
            <p:cNvSpPr txBox="1">
              <a:spLocks noChangeArrowheads="1"/>
            </p:cNvSpPr>
            <p:nvPr/>
          </p:nvSpPr>
          <p:spPr bwMode="auto">
            <a:xfrm>
              <a:off x="2496" y="345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i="1">
                  <a:latin typeface="Tahoma" panose="020B0604030504040204" pitchFamily="34" charset="0"/>
                </a:rPr>
                <a:t>F</a:t>
              </a:r>
              <a:r>
                <a:rPr lang="en-US" altLang="en-US" sz="1800" i="1" baseline="-15000">
                  <a:latin typeface="Tahoma" panose="020B0604030504040204" pitchFamily="34" charset="0"/>
                </a:rPr>
                <a:t>c</a:t>
              </a:r>
            </a:p>
          </p:txBody>
        </p:sp>
      </p:grpSp>
      <p:grpSp>
        <p:nvGrpSpPr>
          <p:cNvPr id="37" name="Group 57"/>
          <p:cNvGrpSpPr>
            <a:grpSpLocks/>
          </p:cNvGrpSpPr>
          <p:nvPr/>
        </p:nvGrpSpPr>
        <p:grpSpPr bwMode="auto">
          <a:xfrm rot="1015650">
            <a:off x="7349544" y="4071871"/>
            <a:ext cx="762000" cy="990600"/>
            <a:chOff x="2256" y="3456"/>
            <a:chExt cx="480" cy="624"/>
          </a:xfrm>
        </p:grpSpPr>
        <p:sp>
          <p:nvSpPr>
            <p:cNvPr id="38" name="Rectangle 58"/>
            <p:cNvSpPr>
              <a:spLocks noChangeArrowheads="1"/>
            </p:cNvSpPr>
            <p:nvPr/>
          </p:nvSpPr>
          <p:spPr bwMode="auto">
            <a:xfrm>
              <a:off x="2256" y="384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39" name="Line 59"/>
            <p:cNvSpPr>
              <a:spLocks noChangeShapeType="1"/>
            </p:cNvSpPr>
            <p:nvPr/>
          </p:nvSpPr>
          <p:spPr bwMode="auto">
            <a:xfrm flipV="1">
              <a:off x="2352" y="3600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60"/>
            <p:cNvSpPr>
              <a:spLocks noChangeShapeType="1"/>
            </p:cNvSpPr>
            <p:nvPr/>
          </p:nvSpPr>
          <p:spPr bwMode="auto">
            <a:xfrm>
              <a:off x="2352" y="3600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 Box 61"/>
            <p:cNvSpPr txBox="1">
              <a:spLocks noChangeArrowheads="1"/>
            </p:cNvSpPr>
            <p:nvPr/>
          </p:nvSpPr>
          <p:spPr bwMode="auto">
            <a:xfrm>
              <a:off x="2496" y="345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i="1">
                  <a:latin typeface="Tahoma" panose="020B0604030504040204" pitchFamily="34" charset="0"/>
                </a:rPr>
                <a:t>F</a:t>
              </a:r>
              <a:r>
                <a:rPr lang="en-US" altLang="en-US" sz="1800" i="1" baseline="-15000">
                  <a:latin typeface="Tahoma" panose="020B0604030504040204" pitchFamily="34" charset="0"/>
                </a:rPr>
                <a:t>c</a:t>
              </a:r>
            </a:p>
          </p:txBody>
        </p:sp>
      </p:grpSp>
      <p:grpSp>
        <p:nvGrpSpPr>
          <p:cNvPr id="42" name="Group 62"/>
          <p:cNvGrpSpPr>
            <a:grpSpLocks/>
          </p:cNvGrpSpPr>
          <p:nvPr/>
        </p:nvGrpSpPr>
        <p:grpSpPr bwMode="auto">
          <a:xfrm rot="2703242">
            <a:off x="8530644" y="3728971"/>
            <a:ext cx="762000" cy="990600"/>
            <a:chOff x="2256" y="3456"/>
            <a:chExt cx="480" cy="624"/>
          </a:xfrm>
        </p:grpSpPr>
        <p:sp>
          <p:nvSpPr>
            <p:cNvPr id="43" name="Rectangle 63"/>
            <p:cNvSpPr>
              <a:spLocks noChangeArrowheads="1"/>
            </p:cNvSpPr>
            <p:nvPr/>
          </p:nvSpPr>
          <p:spPr bwMode="auto">
            <a:xfrm>
              <a:off x="2256" y="384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44" name="Line 64"/>
            <p:cNvSpPr>
              <a:spLocks noChangeShapeType="1"/>
            </p:cNvSpPr>
            <p:nvPr/>
          </p:nvSpPr>
          <p:spPr bwMode="auto">
            <a:xfrm flipV="1">
              <a:off x="2352" y="3600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65"/>
            <p:cNvSpPr>
              <a:spLocks noChangeShapeType="1"/>
            </p:cNvSpPr>
            <p:nvPr/>
          </p:nvSpPr>
          <p:spPr bwMode="auto">
            <a:xfrm>
              <a:off x="2352" y="3600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 Box 66"/>
            <p:cNvSpPr txBox="1">
              <a:spLocks noChangeArrowheads="1"/>
            </p:cNvSpPr>
            <p:nvPr/>
          </p:nvSpPr>
          <p:spPr bwMode="auto">
            <a:xfrm>
              <a:off x="2496" y="345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i="1">
                  <a:latin typeface="Tahoma" panose="020B0604030504040204" pitchFamily="34" charset="0"/>
                </a:rPr>
                <a:t>F</a:t>
              </a:r>
              <a:r>
                <a:rPr lang="en-US" altLang="en-US" sz="1800" i="1" baseline="-15000">
                  <a:latin typeface="Tahoma" panose="020B0604030504040204" pitchFamily="34" charset="0"/>
                </a:rPr>
                <a:t>c</a:t>
              </a:r>
            </a:p>
          </p:txBody>
        </p:sp>
      </p:grpSp>
      <p:grpSp>
        <p:nvGrpSpPr>
          <p:cNvPr id="47" name="Group 67"/>
          <p:cNvGrpSpPr>
            <a:grpSpLocks/>
          </p:cNvGrpSpPr>
          <p:nvPr/>
        </p:nvGrpSpPr>
        <p:grpSpPr bwMode="auto">
          <a:xfrm rot="5400000">
            <a:off x="9292644" y="3347971"/>
            <a:ext cx="762000" cy="990600"/>
            <a:chOff x="2256" y="3456"/>
            <a:chExt cx="480" cy="624"/>
          </a:xfrm>
        </p:grpSpPr>
        <p:sp>
          <p:nvSpPr>
            <p:cNvPr id="48" name="Rectangle 68"/>
            <p:cNvSpPr>
              <a:spLocks noChangeArrowheads="1"/>
            </p:cNvSpPr>
            <p:nvPr/>
          </p:nvSpPr>
          <p:spPr bwMode="auto">
            <a:xfrm>
              <a:off x="2256" y="384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49" name="Line 69"/>
            <p:cNvSpPr>
              <a:spLocks noChangeShapeType="1"/>
            </p:cNvSpPr>
            <p:nvPr/>
          </p:nvSpPr>
          <p:spPr bwMode="auto">
            <a:xfrm flipV="1">
              <a:off x="2352" y="3600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70"/>
            <p:cNvSpPr>
              <a:spLocks noChangeShapeType="1"/>
            </p:cNvSpPr>
            <p:nvPr/>
          </p:nvSpPr>
          <p:spPr bwMode="auto">
            <a:xfrm>
              <a:off x="2352" y="3600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71"/>
            <p:cNvSpPr txBox="1">
              <a:spLocks noChangeArrowheads="1"/>
            </p:cNvSpPr>
            <p:nvPr/>
          </p:nvSpPr>
          <p:spPr bwMode="auto">
            <a:xfrm>
              <a:off x="2496" y="345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i="1">
                  <a:latin typeface="Tahoma" panose="020B0604030504040204" pitchFamily="34" charset="0"/>
                </a:rPr>
                <a:t>F</a:t>
              </a:r>
              <a:r>
                <a:rPr lang="en-US" altLang="en-US" sz="1800" i="1" baseline="-15000">
                  <a:latin typeface="Tahoma" panose="020B0604030504040204" pitchFamily="34" charset="0"/>
                </a:rPr>
                <a:t>c</a:t>
              </a:r>
            </a:p>
          </p:txBody>
        </p:sp>
      </p:grpSp>
      <p:sp>
        <p:nvSpPr>
          <p:cNvPr id="52" name="Text Box 77"/>
          <p:cNvSpPr txBox="1">
            <a:spLocks noChangeArrowheads="1"/>
          </p:cNvSpPr>
          <p:nvPr/>
        </p:nvSpPr>
        <p:spPr bwMode="auto">
          <a:xfrm>
            <a:off x="7044744" y="5824471"/>
            <a:ext cx="342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Direction of MOTION!</a:t>
            </a:r>
          </a:p>
        </p:txBody>
      </p:sp>
    </p:spTree>
    <p:extLst>
      <p:ext uri="{BB962C8B-B14F-4D97-AF65-F5344CB8AC3E}">
        <p14:creationId xmlns:p14="http://schemas.microsoft.com/office/powerpoint/2010/main" val="186417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Winds Aloft &amp; Geostrophic Flow 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Rectangle 32"/>
          <p:cNvSpPr>
            <a:spLocks noChangeArrowheads="1"/>
          </p:cNvSpPr>
          <p:nvPr/>
        </p:nvSpPr>
        <p:spPr bwMode="auto">
          <a:xfrm>
            <a:off x="1416677" y="3048002"/>
            <a:ext cx="9144000" cy="3657600"/>
          </a:xfrm>
          <a:prstGeom prst="rect">
            <a:avLst/>
          </a:prstGeom>
          <a:solidFill>
            <a:schemeClr val="bg1">
              <a:alpha val="6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1669" y="1219200"/>
            <a:ext cx="11822804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2500" dirty="0" smtClean="0"/>
              <a:t>An air parcel is at equilibrium only if PGF acts in the opposite direction to the Coriolis force (no net force).</a:t>
            </a:r>
          </a:p>
          <a:p>
            <a:pPr>
              <a:defRPr/>
            </a:pPr>
            <a:endParaRPr lang="en-US" altLang="en-US" sz="2500" dirty="0" smtClean="0"/>
          </a:p>
          <a:p>
            <a:pPr>
              <a:defRPr/>
            </a:pPr>
            <a:r>
              <a:rPr lang="en-US" altLang="en-US" dirty="0" smtClean="0"/>
              <a:t>Therefore in </a:t>
            </a:r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Geostrophic Flow</a:t>
            </a:r>
            <a:r>
              <a:rPr lang="en-US" altLang="en-US" dirty="0" smtClean="0"/>
              <a:t>, winds run parallel to isobars in a straight path</a:t>
            </a:r>
          </a:p>
          <a:p>
            <a:pPr>
              <a:buFontTx/>
              <a:buNone/>
              <a:defRPr/>
            </a:pPr>
            <a:endParaRPr lang="en-US" altLang="en-US" sz="2500" dirty="0" smtClean="0"/>
          </a:p>
          <a:p>
            <a:pPr>
              <a:defRPr/>
            </a:pPr>
            <a:endParaRPr lang="en-US" altLang="en-US" sz="2500" dirty="0" smtClean="0"/>
          </a:p>
        </p:txBody>
      </p:sp>
      <p:grpSp>
        <p:nvGrpSpPr>
          <p:cNvPr id="10" name="Group 54"/>
          <p:cNvGrpSpPr>
            <a:grpSpLocks/>
          </p:cNvGrpSpPr>
          <p:nvPr/>
        </p:nvGrpSpPr>
        <p:grpSpPr bwMode="auto">
          <a:xfrm>
            <a:off x="1416677" y="3276602"/>
            <a:ext cx="4572000" cy="3048000"/>
            <a:chOff x="1392" y="2160"/>
            <a:chExt cx="2880" cy="1920"/>
          </a:xfrm>
        </p:grpSpPr>
        <p:sp>
          <p:nvSpPr>
            <p:cNvPr id="11" name="Rectangle 47"/>
            <p:cNvSpPr>
              <a:spLocks noChangeArrowheads="1"/>
            </p:cNvSpPr>
            <p:nvPr/>
          </p:nvSpPr>
          <p:spPr bwMode="auto">
            <a:xfrm>
              <a:off x="2208" y="2688"/>
              <a:ext cx="816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12" name="Line 48"/>
            <p:cNvSpPr>
              <a:spLocks noChangeShapeType="1"/>
            </p:cNvSpPr>
            <p:nvPr/>
          </p:nvSpPr>
          <p:spPr bwMode="auto">
            <a:xfrm flipV="1">
              <a:off x="2592" y="2160"/>
              <a:ext cx="0" cy="5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49"/>
            <p:cNvSpPr>
              <a:spLocks noChangeShapeType="1"/>
            </p:cNvSpPr>
            <p:nvPr/>
          </p:nvSpPr>
          <p:spPr bwMode="auto">
            <a:xfrm>
              <a:off x="2592" y="3504"/>
              <a:ext cx="0" cy="5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50"/>
            <p:cNvSpPr>
              <a:spLocks noChangeShapeType="1"/>
            </p:cNvSpPr>
            <p:nvPr/>
          </p:nvSpPr>
          <p:spPr bwMode="auto">
            <a:xfrm>
              <a:off x="3024" y="3072"/>
              <a:ext cx="72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Box 51"/>
            <p:cNvSpPr txBox="1">
              <a:spLocks noChangeArrowheads="1"/>
            </p:cNvSpPr>
            <p:nvPr/>
          </p:nvSpPr>
          <p:spPr bwMode="auto">
            <a:xfrm>
              <a:off x="2832" y="3196"/>
              <a:ext cx="144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Direction of MOTION!</a:t>
              </a:r>
            </a:p>
          </p:txBody>
        </p:sp>
        <p:sp>
          <p:nvSpPr>
            <p:cNvPr id="16" name="Text Box 52"/>
            <p:cNvSpPr txBox="1">
              <a:spLocks noChangeArrowheads="1"/>
            </p:cNvSpPr>
            <p:nvPr/>
          </p:nvSpPr>
          <p:spPr bwMode="auto">
            <a:xfrm>
              <a:off x="1392" y="3600"/>
              <a:ext cx="1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latin typeface="Tahoma" panose="020B0604030504040204" pitchFamily="34" charset="0"/>
                </a:rPr>
                <a:t>Coriolis, </a:t>
              </a:r>
              <a:r>
                <a:rPr lang="en-US" altLang="en-US" sz="1800" b="1" i="1">
                  <a:latin typeface="Tahoma" panose="020B0604030504040204" pitchFamily="34" charset="0"/>
                </a:rPr>
                <a:t>F</a:t>
              </a:r>
              <a:r>
                <a:rPr lang="en-US" altLang="en-US" sz="1800" b="1" i="1" baseline="-15000">
                  <a:latin typeface="Tahoma" panose="020B0604030504040204" pitchFamily="34" charset="0"/>
                </a:rPr>
                <a:t>c</a:t>
              </a:r>
            </a:p>
          </p:txBody>
        </p:sp>
        <p:sp>
          <p:nvSpPr>
            <p:cNvPr id="17" name="Text Box 53"/>
            <p:cNvSpPr txBox="1">
              <a:spLocks noChangeArrowheads="1"/>
            </p:cNvSpPr>
            <p:nvPr/>
          </p:nvSpPr>
          <p:spPr bwMode="auto">
            <a:xfrm>
              <a:off x="1392" y="2352"/>
              <a:ext cx="1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latin typeface="Tahoma" panose="020B0604030504040204" pitchFamily="34" charset="0"/>
                </a:rPr>
                <a:t>PGF</a:t>
              </a:r>
              <a:endParaRPr lang="en-US" altLang="en-US" sz="1800" b="1" i="1" baseline="-15000">
                <a:latin typeface="Tahoma" panose="020B0604030504040204" pitchFamily="34" charset="0"/>
              </a:endParaRPr>
            </a:p>
          </p:txBody>
        </p:sp>
      </p:grpSp>
      <p:sp>
        <p:nvSpPr>
          <p:cNvPr id="18" name="Line 56"/>
          <p:cNvSpPr>
            <a:spLocks noChangeShapeType="1"/>
          </p:cNvSpPr>
          <p:nvPr/>
        </p:nvSpPr>
        <p:spPr bwMode="auto">
          <a:xfrm>
            <a:off x="6598277" y="4114802"/>
            <a:ext cx="3581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57"/>
          <p:cNvSpPr>
            <a:spLocks noChangeShapeType="1"/>
          </p:cNvSpPr>
          <p:nvPr/>
        </p:nvSpPr>
        <p:spPr bwMode="auto">
          <a:xfrm>
            <a:off x="6598277" y="4724402"/>
            <a:ext cx="3581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58"/>
          <p:cNvSpPr>
            <a:spLocks noChangeShapeType="1"/>
          </p:cNvSpPr>
          <p:nvPr/>
        </p:nvSpPr>
        <p:spPr bwMode="auto">
          <a:xfrm>
            <a:off x="6598277" y="5334002"/>
            <a:ext cx="3581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59"/>
          <p:cNvSpPr>
            <a:spLocks noChangeShapeType="1"/>
          </p:cNvSpPr>
          <p:nvPr/>
        </p:nvSpPr>
        <p:spPr bwMode="auto">
          <a:xfrm>
            <a:off x="6598277" y="5943602"/>
            <a:ext cx="3581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2" name="Group 60"/>
          <p:cNvGrpSpPr>
            <a:grpSpLocks/>
          </p:cNvGrpSpPr>
          <p:nvPr/>
        </p:nvGrpSpPr>
        <p:grpSpPr bwMode="auto">
          <a:xfrm>
            <a:off x="7665077" y="4495802"/>
            <a:ext cx="609600" cy="1143000"/>
            <a:chOff x="2736" y="3024"/>
            <a:chExt cx="549" cy="904"/>
          </a:xfrm>
        </p:grpSpPr>
        <p:sp>
          <p:nvSpPr>
            <p:cNvPr id="23" name="Rectangle 61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24" name="Line 62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63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64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70"/>
          <p:cNvGrpSpPr>
            <a:grpSpLocks/>
          </p:cNvGrpSpPr>
          <p:nvPr/>
        </p:nvGrpSpPr>
        <p:grpSpPr bwMode="auto">
          <a:xfrm>
            <a:off x="9189077" y="4495802"/>
            <a:ext cx="609600" cy="1143000"/>
            <a:chOff x="2736" y="3024"/>
            <a:chExt cx="549" cy="904"/>
          </a:xfrm>
        </p:grpSpPr>
        <p:sp>
          <p:nvSpPr>
            <p:cNvPr id="28" name="Rectangle 71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29" name="Line 72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73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74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 Box 75"/>
          <p:cNvSpPr txBox="1">
            <a:spLocks noChangeArrowheads="1"/>
          </p:cNvSpPr>
          <p:nvPr/>
        </p:nvSpPr>
        <p:spPr bwMode="auto">
          <a:xfrm>
            <a:off x="5607677" y="3886202"/>
            <a:ext cx="950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900 mb</a:t>
            </a:r>
          </a:p>
        </p:txBody>
      </p:sp>
      <p:sp>
        <p:nvSpPr>
          <p:cNvPr id="33" name="Text Box 81"/>
          <p:cNvSpPr txBox="1">
            <a:spLocks noChangeArrowheads="1"/>
          </p:cNvSpPr>
          <p:nvPr/>
        </p:nvSpPr>
        <p:spPr bwMode="auto">
          <a:xfrm>
            <a:off x="5607677" y="4510090"/>
            <a:ext cx="950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904 mb</a:t>
            </a:r>
          </a:p>
        </p:txBody>
      </p:sp>
      <p:sp>
        <p:nvSpPr>
          <p:cNvPr id="34" name="Text Box 82"/>
          <p:cNvSpPr txBox="1">
            <a:spLocks noChangeArrowheads="1"/>
          </p:cNvSpPr>
          <p:nvPr/>
        </p:nvSpPr>
        <p:spPr bwMode="auto">
          <a:xfrm>
            <a:off x="5607677" y="5119690"/>
            <a:ext cx="950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908 mb</a:t>
            </a:r>
          </a:p>
        </p:txBody>
      </p:sp>
      <p:sp>
        <p:nvSpPr>
          <p:cNvPr id="35" name="Text Box 83"/>
          <p:cNvSpPr txBox="1">
            <a:spLocks noChangeArrowheads="1"/>
          </p:cNvSpPr>
          <p:nvPr/>
        </p:nvSpPr>
        <p:spPr bwMode="auto">
          <a:xfrm>
            <a:off x="5607677" y="5729290"/>
            <a:ext cx="950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912 mb</a:t>
            </a:r>
          </a:p>
        </p:txBody>
      </p:sp>
      <p:sp>
        <p:nvSpPr>
          <p:cNvPr id="36" name="AutoShape 84"/>
          <p:cNvSpPr>
            <a:spLocks noChangeArrowheads="1"/>
          </p:cNvSpPr>
          <p:nvPr/>
        </p:nvSpPr>
        <p:spPr bwMode="auto">
          <a:xfrm>
            <a:off x="7207877" y="3581402"/>
            <a:ext cx="2667000" cy="485775"/>
          </a:xfrm>
          <a:prstGeom prst="rightArrow">
            <a:avLst>
              <a:gd name="adj1" fmla="val 50000"/>
              <a:gd name="adj2" fmla="val 137255"/>
            </a:avLst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37" name="Text Box 85"/>
          <p:cNvSpPr txBox="1">
            <a:spLocks noChangeArrowheads="1"/>
          </p:cNvSpPr>
          <p:nvPr/>
        </p:nvSpPr>
        <p:spPr bwMode="auto">
          <a:xfrm>
            <a:off x="7880977" y="3276602"/>
            <a:ext cx="784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WIND</a:t>
            </a:r>
          </a:p>
        </p:txBody>
      </p:sp>
    </p:spTree>
    <p:extLst>
      <p:ext uri="{BB962C8B-B14F-4D97-AF65-F5344CB8AC3E}">
        <p14:creationId xmlns:p14="http://schemas.microsoft.com/office/powerpoint/2010/main" val="316610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Curved Flow and Gradient Wind 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Rectangle 66"/>
          <p:cNvSpPr>
            <a:spLocks noChangeArrowheads="1"/>
          </p:cNvSpPr>
          <p:nvPr/>
        </p:nvSpPr>
        <p:spPr bwMode="auto">
          <a:xfrm>
            <a:off x="1493950" y="2662708"/>
            <a:ext cx="9144000" cy="3886200"/>
          </a:xfrm>
          <a:prstGeom prst="rect">
            <a:avLst/>
          </a:prstGeom>
          <a:solidFill>
            <a:schemeClr val="bg1">
              <a:alpha val="7215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19100" y="1143000"/>
            <a:ext cx="11648404" cy="2057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sz="25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Gradient Wind</a:t>
            </a:r>
            <a:r>
              <a:rPr lang="en-US" altLang="en-US" sz="25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500" dirty="0" smtClean="0"/>
              <a:t>– winds that follow curved paths around high and low pressure cells.</a:t>
            </a:r>
          </a:p>
          <a:p>
            <a:pPr>
              <a:lnSpc>
                <a:spcPct val="80000"/>
              </a:lnSpc>
              <a:defRPr/>
            </a:pPr>
            <a:endParaRPr lang="en-US" altLang="en-US" sz="2500" dirty="0" smtClean="0"/>
          </a:p>
          <a:p>
            <a:pPr>
              <a:lnSpc>
                <a:spcPct val="80000"/>
              </a:lnSpc>
              <a:defRPr/>
            </a:pPr>
            <a:r>
              <a:rPr lang="en-US" altLang="en-US" sz="2500" dirty="0" smtClean="0"/>
              <a:t>Speed of the wind depends on how </a:t>
            </a:r>
            <a:r>
              <a:rPr lang="en-US" altLang="en-US" sz="2500" b="1" dirty="0" smtClean="0"/>
              <a:t>close</a:t>
            </a:r>
            <a:r>
              <a:rPr lang="en-US" altLang="en-US" sz="2500" dirty="0" smtClean="0"/>
              <a:t> the isobars are</a:t>
            </a:r>
          </a:p>
        </p:txBody>
      </p: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3398950" y="3196108"/>
            <a:ext cx="609600" cy="1143000"/>
            <a:chOff x="2736" y="3024"/>
            <a:chExt cx="549" cy="904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3322750" y="4262908"/>
            <a:ext cx="533400" cy="533400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Tahoma" panose="020B0604030504040204" pitchFamily="34" charset="0"/>
              </a:rPr>
              <a:t>H</a:t>
            </a: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8199550" y="4186708"/>
            <a:ext cx="533400" cy="533400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Tahoma" panose="020B0604030504040204" pitchFamily="34" charset="0"/>
              </a:rPr>
              <a:t>L</a:t>
            </a: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2789350" y="3805708"/>
            <a:ext cx="1600200" cy="1524000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7666150" y="3729508"/>
            <a:ext cx="1600200" cy="1524000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2332150" y="3424708"/>
            <a:ext cx="2514600" cy="2362200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7208950" y="3348508"/>
            <a:ext cx="2514600" cy="2362200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6827950" y="2891308"/>
            <a:ext cx="3276600" cy="3352800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1951150" y="2891308"/>
            <a:ext cx="3276600" cy="3352800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ahoma" panose="020B0604030504040204" pitchFamily="34" charset="0"/>
            </a:endParaRPr>
          </a:p>
        </p:txBody>
      </p:sp>
      <p:grpSp>
        <p:nvGrpSpPr>
          <p:cNvPr id="23" name="Group 27"/>
          <p:cNvGrpSpPr>
            <a:grpSpLocks/>
          </p:cNvGrpSpPr>
          <p:nvPr/>
        </p:nvGrpSpPr>
        <p:grpSpPr bwMode="auto">
          <a:xfrm>
            <a:off x="8351950" y="5024908"/>
            <a:ext cx="609600" cy="1143000"/>
            <a:chOff x="2736" y="3024"/>
            <a:chExt cx="549" cy="904"/>
          </a:xfrm>
        </p:grpSpPr>
        <p:sp>
          <p:nvSpPr>
            <p:cNvPr id="24" name="Rectangle 28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31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32"/>
          <p:cNvGrpSpPr>
            <a:grpSpLocks/>
          </p:cNvGrpSpPr>
          <p:nvPr/>
        </p:nvGrpSpPr>
        <p:grpSpPr bwMode="auto">
          <a:xfrm rot="10800000">
            <a:off x="8047150" y="2815108"/>
            <a:ext cx="609600" cy="1143000"/>
            <a:chOff x="2736" y="3024"/>
            <a:chExt cx="549" cy="904"/>
          </a:xfrm>
        </p:grpSpPr>
        <p:sp>
          <p:nvSpPr>
            <p:cNvPr id="29" name="Rectangle 33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30" name="Line 34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35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6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7"/>
          <p:cNvGrpSpPr>
            <a:grpSpLocks/>
          </p:cNvGrpSpPr>
          <p:nvPr/>
        </p:nvGrpSpPr>
        <p:grpSpPr bwMode="auto">
          <a:xfrm rot="10800000">
            <a:off x="3094150" y="5024908"/>
            <a:ext cx="609600" cy="1143000"/>
            <a:chOff x="2736" y="3024"/>
            <a:chExt cx="549" cy="904"/>
          </a:xfrm>
        </p:grpSpPr>
        <p:sp>
          <p:nvSpPr>
            <p:cNvPr id="34" name="Rectangle 38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35" name="Line 39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40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41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42"/>
          <p:cNvGrpSpPr>
            <a:grpSpLocks/>
          </p:cNvGrpSpPr>
          <p:nvPr/>
        </p:nvGrpSpPr>
        <p:grpSpPr bwMode="auto">
          <a:xfrm rot="5400000">
            <a:off x="4275250" y="4072408"/>
            <a:ext cx="609600" cy="1143000"/>
            <a:chOff x="2736" y="3024"/>
            <a:chExt cx="549" cy="904"/>
          </a:xfrm>
        </p:grpSpPr>
        <p:sp>
          <p:nvSpPr>
            <p:cNvPr id="39" name="Rectangle 43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40" name="Line 44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45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46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7"/>
          <p:cNvGrpSpPr>
            <a:grpSpLocks/>
          </p:cNvGrpSpPr>
          <p:nvPr/>
        </p:nvGrpSpPr>
        <p:grpSpPr bwMode="auto">
          <a:xfrm rot="5400000">
            <a:off x="7247050" y="4072408"/>
            <a:ext cx="609600" cy="1143000"/>
            <a:chOff x="2736" y="3024"/>
            <a:chExt cx="549" cy="904"/>
          </a:xfrm>
        </p:grpSpPr>
        <p:sp>
          <p:nvSpPr>
            <p:cNvPr id="44" name="Rectangle 48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45" name="Line 49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50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51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52"/>
          <p:cNvGrpSpPr>
            <a:grpSpLocks/>
          </p:cNvGrpSpPr>
          <p:nvPr/>
        </p:nvGrpSpPr>
        <p:grpSpPr bwMode="auto">
          <a:xfrm rot="-5400000">
            <a:off x="2217850" y="3843808"/>
            <a:ext cx="609600" cy="1143000"/>
            <a:chOff x="2736" y="3024"/>
            <a:chExt cx="549" cy="904"/>
          </a:xfrm>
        </p:grpSpPr>
        <p:sp>
          <p:nvSpPr>
            <p:cNvPr id="49" name="Rectangle 53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50" name="Line 54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55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56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7"/>
          <p:cNvGrpSpPr>
            <a:grpSpLocks/>
          </p:cNvGrpSpPr>
          <p:nvPr/>
        </p:nvGrpSpPr>
        <p:grpSpPr bwMode="auto">
          <a:xfrm rot="-5400000">
            <a:off x="9152050" y="3767608"/>
            <a:ext cx="609600" cy="1143000"/>
            <a:chOff x="2736" y="3024"/>
            <a:chExt cx="549" cy="904"/>
          </a:xfrm>
        </p:grpSpPr>
        <p:sp>
          <p:nvSpPr>
            <p:cNvPr id="54" name="Rectangle 58"/>
            <p:cNvSpPr>
              <a:spLocks noChangeArrowheads="1"/>
            </p:cNvSpPr>
            <p:nvPr/>
          </p:nvSpPr>
          <p:spPr bwMode="auto">
            <a:xfrm>
              <a:off x="2736" y="3322"/>
              <a:ext cx="267" cy="2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55" name="Line 59"/>
            <p:cNvSpPr>
              <a:spLocks noChangeShapeType="1"/>
            </p:cNvSpPr>
            <p:nvPr/>
          </p:nvSpPr>
          <p:spPr bwMode="auto">
            <a:xfrm flipV="1">
              <a:off x="2880" y="3024"/>
              <a:ext cx="0" cy="30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60"/>
            <p:cNvSpPr>
              <a:spLocks noChangeShapeType="1"/>
            </p:cNvSpPr>
            <p:nvPr/>
          </p:nvSpPr>
          <p:spPr bwMode="auto">
            <a:xfrm>
              <a:off x="2880" y="3552"/>
              <a:ext cx="0" cy="37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61"/>
            <p:cNvSpPr>
              <a:spLocks noChangeShapeType="1"/>
            </p:cNvSpPr>
            <p:nvPr/>
          </p:nvSpPr>
          <p:spPr bwMode="auto">
            <a:xfrm>
              <a:off x="2976" y="3456"/>
              <a:ext cx="309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" name="AutoShape 63"/>
          <p:cNvSpPr>
            <a:spLocks noChangeArrowheads="1"/>
          </p:cNvSpPr>
          <p:nvPr/>
        </p:nvSpPr>
        <p:spPr bwMode="auto">
          <a:xfrm rot="18798919">
            <a:off x="2027350" y="3348508"/>
            <a:ext cx="1371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AutoShape 64"/>
          <p:cNvSpPr>
            <a:spLocks noChangeArrowheads="1"/>
          </p:cNvSpPr>
          <p:nvPr/>
        </p:nvSpPr>
        <p:spPr bwMode="auto">
          <a:xfrm rot="2504022">
            <a:off x="3779950" y="3272308"/>
            <a:ext cx="1371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AutoShape 65"/>
          <p:cNvSpPr>
            <a:spLocks noChangeArrowheads="1"/>
          </p:cNvSpPr>
          <p:nvPr/>
        </p:nvSpPr>
        <p:spPr bwMode="auto">
          <a:xfrm rot="8064416">
            <a:off x="3779950" y="5177308"/>
            <a:ext cx="1371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AutoShape 66"/>
          <p:cNvSpPr>
            <a:spLocks noChangeArrowheads="1"/>
          </p:cNvSpPr>
          <p:nvPr/>
        </p:nvSpPr>
        <p:spPr bwMode="auto">
          <a:xfrm rot="13117133">
            <a:off x="2027350" y="5177308"/>
            <a:ext cx="1371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62" name="AutoShape 68"/>
          <p:cNvSpPr>
            <a:spLocks noChangeArrowheads="1"/>
          </p:cNvSpPr>
          <p:nvPr/>
        </p:nvSpPr>
        <p:spPr bwMode="auto">
          <a:xfrm rot="2827504" flipH="1">
            <a:off x="8570232" y="3358826"/>
            <a:ext cx="1600200" cy="66516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AutoShape 69"/>
          <p:cNvSpPr>
            <a:spLocks noChangeArrowheads="1"/>
          </p:cNvSpPr>
          <p:nvPr/>
        </p:nvSpPr>
        <p:spPr bwMode="auto">
          <a:xfrm rot="18583740" flipH="1">
            <a:off x="6741432" y="3358826"/>
            <a:ext cx="1600200" cy="66516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AutoShape 70"/>
          <p:cNvSpPr>
            <a:spLocks noChangeArrowheads="1"/>
          </p:cNvSpPr>
          <p:nvPr/>
        </p:nvSpPr>
        <p:spPr bwMode="auto">
          <a:xfrm rot="14050567" flipH="1">
            <a:off x="6685869" y="5035227"/>
            <a:ext cx="1600200" cy="665162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AutoShape 71"/>
          <p:cNvSpPr>
            <a:spLocks noChangeArrowheads="1"/>
          </p:cNvSpPr>
          <p:nvPr/>
        </p:nvSpPr>
        <p:spPr bwMode="auto">
          <a:xfrm rot="8007345" flipH="1">
            <a:off x="8494032" y="5187626"/>
            <a:ext cx="1600200" cy="66516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80"/>
          <p:cNvSpPr>
            <a:spLocks noChangeShapeType="1"/>
          </p:cNvSpPr>
          <p:nvPr/>
        </p:nvSpPr>
        <p:spPr bwMode="auto">
          <a:xfrm>
            <a:off x="5380150" y="5710708"/>
            <a:ext cx="4572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Line 81"/>
          <p:cNvSpPr>
            <a:spLocks noChangeShapeType="1"/>
          </p:cNvSpPr>
          <p:nvPr/>
        </p:nvSpPr>
        <p:spPr bwMode="auto">
          <a:xfrm>
            <a:off x="5380150" y="6015508"/>
            <a:ext cx="457200" cy="0"/>
          </a:xfrm>
          <a:prstGeom prst="line">
            <a:avLst/>
          </a:prstGeom>
          <a:noFill/>
          <a:ln w="762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Line 82"/>
          <p:cNvSpPr>
            <a:spLocks noChangeShapeType="1"/>
          </p:cNvSpPr>
          <p:nvPr/>
        </p:nvSpPr>
        <p:spPr bwMode="auto">
          <a:xfrm>
            <a:off x="5380150" y="6320308"/>
            <a:ext cx="4572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Text Box 83"/>
          <p:cNvSpPr txBox="1">
            <a:spLocks noChangeArrowheads="1"/>
          </p:cNvSpPr>
          <p:nvPr/>
        </p:nvSpPr>
        <p:spPr bwMode="auto">
          <a:xfrm>
            <a:off x="5761150" y="5496396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Tahoma" panose="020B0604030504040204" pitchFamily="34" charset="0"/>
              </a:rPr>
              <a:t>PGF</a:t>
            </a:r>
          </a:p>
        </p:txBody>
      </p:sp>
      <p:sp>
        <p:nvSpPr>
          <p:cNvPr id="70" name="Text Box 84"/>
          <p:cNvSpPr txBox="1">
            <a:spLocks noChangeArrowheads="1"/>
          </p:cNvSpPr>
          <p:nvPr/>
        </p:nvSpPr>
        <p:spPr bwMode="auto">
          <a:xfrm>
            <a:off x="5761150" y="5786908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Tahoma" panose="020B0604030504040204" pitchFamily="34" charset="0"/>
              </a:rPr>
              <a:t>Coriolis</a:t>
            </a:r>
          </a:p>
        </p:txBody>
      </p:sp>
      <p:sp>
        <p:nvSpPr>
          <p:cNvPr id="71" name="Text Box 85"/>
          <p:cNvSpPr txBox="1">
            <a:spLocks noChangeArrowheads="1"/>
          </p:cNvSpPr>
          <p:nvPr/>
        </p:nvSpPr>
        <p:spPr bwMode="auto">
          <a:xfrm>
            <a:off x="5837350" y="6167908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Tahoma" panose="020B0604030504040204" pitchFamily="34" charset="0"/>
              </a:rPr>
              <a:t>Wind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51950" y="1829599"/>
            <a:ext cx="3561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Northern Hemisphere!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20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Friction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104585" y="1325563"/>
            <a:ext cx="5249215" cy="504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3200" dirty="0"/>
              <a:t>Applied to wind within</a:t>
            </a:r>
            <a:r>
              <a:rPr lang="en-US" altLang="en-U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to 1.5 </a:t>
            </a:r>
            <a:r>
              <a:rPr lang="en-US" altLang="en-U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 </a:t>
            </a:r>
            <a:r>
              <a:rPr lang="en-US" altLang="en-US" sz="3200" dirty="0"/>
              <a:t>of the surface</a:t>
            </a:r>
          </a:p>
          <a:p>
            <a:pPr>
              <a:defRPr/>
            </a:pPr>
            <a:endParaRPr lang="en-US" altLang="en-US" sz="3200" dirty="0"/>
          </a:p>
          <a:p>
            <a:pPr>
              <a:defRPr/>
            </a:pPr>
            <a:r>
              <a:rPr lang="en-US" altLang="en-US" sz="3200" dirty="0"/>
              <a:t>Friction </a:t>
            </a:r>
            <a:r>
              <a:rPr lang="en-US" altLang="en-U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ALWAYS</a:t>
            </a:r>
            <a:r>
              <a:rPr lang="en-US" altLang="en-US" sz="3200" b="1" dirty="0">
                <a:solidFill>
                  <a:srgbClr val="CC0099"/>
                </a:solidFill>
              </a:rPr>
              <a:t> </a:t>
            </a:r>
            <a:r>
              <a:rPr lang="en-US" altLang="en-US" sz="3200" dirty="0"/>
              <a:t>acts in the direction </a:t>
            </a:r>
            <a:r>
              <a:rPr lang="en-US" altLang="en-U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OPPOSITE</a:t>
            </a:r>
            <a:r>
              <a:rPr lang="en-US" altLang="en-US" sz="3200" dirty="0"/>
              <a:t> the direction of motion!!!!</a:t>
            </a:r>
          </a:p>
          <a:p>
            <a:pPr>
              <a:defRPr/>
            </a:pPr>
            <a:endParaRPr lang="en-US" altLang="en-US" sz="3200" dirty="0"/>
          </a:p>
          <a:p>
            <a:pPr>
              <a:defRPr/>
            </a:pPr>
            <a:r>
              <a:rPr lang="en-US" altLang="en-U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Friction affects air at the surface more than air aloft.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0" y="169091"/>
            <a:ext cx="5531640" cy="6515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1931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Adding Friction to PGF and Coriolis 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73" y="1325563"/>
            <a:ext cx="4303527" cy="5152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Geostrophic Flow and Friction</a:t>
            </a:r>
          </a:p>
          <a:p>
            <a:pPr lvl="1"/>
            <a:r>
              <a:rPr lang="en-US" altLang="en-US" sz="2800" dirty="0"/>
              <a:t>Causes parcel to slow down</a:t>
            </a:r>
          </a:p>
          <a:p>
            <a:pPr lvl="1"/>
            <a:r>
              <a:rPr lang="en-US" altLang="en-US" sz="2800" dirty="0"/>
              <a:t>Coriolis decreases in strength</a:t>
            </a:r>
          </a:p>
          <a:p>
            <a:pPr lvl="1"/>
            <a:endParaRPr lang="en-US" altLang="en-US" sz="2800" dirty="0"/>
          </a:p>
          <a:p>
            <a:r>
              <a:rPr lang="en-US" altLang="en-U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Friction</a:t>
            </a:r>
            <a:r>
              <a:rPr lang="en-US" altLang="en-US" sz="3200" dirty="0"/>
              <a:t> causes wind to lean towards the direction of the PGF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5069073" y="2112136"/>
            <a:ext cx="6838213" cy="3306650"/>
            <a:chOff x="1488" y="2160"/>
            <a:chExt cx="3504" cy="1536"/>
          </a:xfrm>
        </p:grpSpPr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2448" y="2592"/>
              <a:ext cx="816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800">
                <a:latin typeface="Tahoma" panose="020B0604030504040204" pitchFamily="34" charset="0"/>
              </a:endParaRP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V="1">
              <a:off x="2880" y="2160"/>
              <a:ext cx="0" cy="81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2880" y="2976"/>
              <a:ext cx="672" cy="72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 flipV="1">
              <a:off x="2880" y="2352"/>
              <a:ext cx="720" cy="62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3552" y="2457"/>
              <a:ext cx="1440" cy="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Direction of MOTION!</a:t>
              </a:r>
            </a:p>
          </p:txBody>
        </p:sp>
        <p:sp>
          <p:nvSpPr>
            <p:cNvPr id="13" name="Text Box 15"/>
            <p:cNvSpPr txBox="1">
              <a:spLocks noChangeArrowheads="1"/>
            </p:cNvSpPr>
            <p:nvPr/>
          </p:nvSpPr>
          <p:spPr bwMode="auto">
            <a:xfrm>
              <a:off x="3456" y="3264"/>
              <a:ext cx="1128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b="1" dirty="0">
                  <a:latin typeface="Tahoma" panose="020B0604030504040204" pitchFamily="34" charset="0"/>
                </a:rPr>
                <a:t>Coriolis</a:t>
              </a:r>
              <a:r>
                <a:rPr lang="en-US" altLang="en-US" sz="1800" b="1" dirty="0">
                  <a:latin typeface="Tahoma" panose="020B0604030504040204" pitchFamily="34" charset="0"/>
                </a:rPr>
                <a:t>, </a:t>
              </a:r>
              <a:r>
                <a:rPr lang="en-US" altLang="en-US" sz="1800" b="1" i="1" dirty="0">
                  <a:latin typeface="Tahoma" panose="020B0604030504040204" pitchFamily="34" charset="0"/>
                </a:rPr>
                <a:t>F</a:t>
              </a:r>
              <a:r>
                <a:rPr lang="en-US" altLang="en-US" sz="1800" b="1" i="1" baseline="-15000" dirty="0">
                  <a:latin typeface="Tahoma" panose="020B0604030504040204" pitchFamily="34" charset="0"/>
                </a:rPr>
                <a:t>c</a:t>
              </a:r>
            </a:p>
          </p:txBody>
        </p: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1632" y="2256"/>
              <a:ext cx="1392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b="1" dirty="0">
                  <a:latin typeface="Tahoma" panose="020B0604030504040204" pitchFamily="34" charset="0"/>
                </a:rPr>
                <a:t>PGF</a:t>
              </a:r>
              <a:endParaRPr lang="en-US" altLang="en-US" sz="1800" b="1" i="1" baseline="-15000" dirty="0">
                <a:latin typeface="Tahoma" panose="020B0604030504040204" pitchFamily="34" charset="0"/>
              </a:endParaRPr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>
              <a:off x="2208" y="2976"/>
              <a:ext cx="672" cy="672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1488" y="3225"/>
              <a:ext cx="912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b="1" dirty="0">
                  <a:solidFill>
                    <a:srgbClr val="0000D2"/>
                  </a:solidFill>
                  <a:latin typeface="Tahoma" panose="020B0604030504040204" pitchFamily="34" charset="0"/>
                </a:rPr>
                <a:t>Friction</a:t>
              </a:r>
              <a:endParaRPr lang="en-US" altLang="en-US" sz="1800" b="1" i="1" baseline="-15000" dirty="0">
                <a:solidFill>
                  <a:srgbClr val="0000D2"/>
                </a:solidFill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644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Adding Friction to PGF and Coriolis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259131" y="1532586"/>
            <a:ext cx="5434886" cy="5239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/>
              <a:t>The addition of friction causes the wind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lean toward the PGF force</a:t>
            </a:r>
            <a:r>
              <a:rPr lang="en-US" altLang="en-US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(or in the direction of the low pressure) in both hemispheres.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Because the </a:t>
            </a:r>
            <a:r>
              <a:rPr lang="en-US" altLang="en-U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Coriolis Force pulls wind to the right in the NH and to the left in the SH</a:t>
            </a:r>
            <a:r>
              <a:rPr lang="en-US" altLang="en-US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we see opposite wind directions when comparing the NH to the SH.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6" y="1261269"/>
            <a:ext cx="5811965" cy="5511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3441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Surface Winds – PGF + Coriolis + Friction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296" y="1042227"/>
            <a:ext cx="9047408" cy="5675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55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18485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Lows in Different Hemispheres 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725769" y="1325563"/>
            <a:ext cx="9144000" cy="5334000"/>
          </a:xfrm>
          <a:prstGeom prst="rect">
            <a:avLst/>
          </a:prstGeom>
          <a:solidFill>
            <a:schemeClr val="bg1">
              <a:alpha val="65097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069" y="1401763"/>
            <a:ext cx="8153400" cy="43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221069" y="5973763"/>
            <a:ext cx="3848100" cy="40011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 smtClean="0"/>
              <a:t>CCW - Northern </a:t>
            </a:r>
            <a:r>
              <a:rPr lang="en-US" altLang="en-US" sz="2000" b="1" dirty="0"/>
              <a:t>Hemisphere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602569" y="5973763"/>
            <a:ext cx="35814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smtClean="0"/>
              <a:t>CW - Southern </a:t>
            </a:r>
            <a:r>
              <a:rPr lang="en-US" altLang="en-US" sz="2000" b="1" dirty="0"/>
              <a:t>Hemisphere</a:t>
            </a:r>
          </a:p>
        </p:txBody>
      </p:sp>
    </p:spTree>
    <p:extLst>
      <p:ext uri="{BB962C8B-B14F-4D97-AF65-F5344CB8AC3E}">
        <p14:creationId xmlns:p14="http://schemas.microsoft.com/office/powerpoint/2010/main" val="351741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1088</Words>
  <Application>Microsoft Office PowerPoint</Application>
  <PresentationFormat>Widescreen</PresentationFormat>
  <Paragraphs>241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Britannic Bold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Windows User</cp:lastModifiedBy>
  <cp:revision>208</cp:revision>
  <dcterms:created xsi:type="dcterms:W3CDTF">2015-08-20T01:26:27Z</dcterms:created>
  <dcterms:modified xsi:type="dcterms:W3CDTF">2019-09-23T06:36:38Z</dcterms:modified>
</cp:coreProperties>
</file>